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Masters/slideMaster43.xml" ContentType="application/vnd.openxmlformats-officedocument.presentationml.slideMaster+xml"/>
  <Override PartName="/ppt/slideMasters/slideMaster44.xml" ContentType="application/vnd.openxmlformats-officedocument.presentationml.slideMaster+xml"/>
  <Override PartName="/ppt/slideMasters/slideMaster45.xml" ContentType="application/vnd.openxmlformats-officedocument.presentationml.slideMaster+xml"/>
  <Override PartName="/ppt/slideMasters/slideMaster46.xml" ContentType="application/vnd.openxmlformats-officedocument.presentationml.slideMaster+xml"/>
  <Override PartName="/ppt/slideMasters/slideMaster47.xml" ContentType="application/vnd.openxmlformats-officedocument.presentationml.slideMaster+xml"/>
  <Override PartName="/ppt/slideMasters/slideMaster48.xml" ContentType="application/vnd.openxmlformats-officedocument.presentationml.slideMaster+xml"/>
  <Override PartName="/ppt/slideMasters/slideMaster49.xml" ContentType="application/vnd.openxmlformats-officedocument.presentationml.slideMaster+xml"/>
  <Override PartName="/ppt/slideMasters/slideMaster50.xml" ContentType="application/vnd.openxmlformats-officedocument.presentationml.slideMaster+xml"/>
  <Override PartName="/ppt/slideMasters/slideMaster51.xml" ContentType="application/vnd.openxmlformats-officedocument.presentationml.slideMaster+xml"/>
  <Override PartName="/ppt/slideMasters/slideMaster5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slideLayouts/slideLayout13.xml" ContentType="application/vnd.openxmlformats-officedocument.presentationml.slideLayout+xml"/>
  <Override PartName="/ppt/theme/theme3.xml" ContentType="application/vnd.openxmlformats-officedocument.theme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4.xml" ContentType="application/vnd.openxmlformats-officedocument.theme+xml"/>
  <Override PartName="/ppt/slideLayouts/slideLayout20.xml" ContentType="application/vnd.openxmlformats-officedocument.presentationml.slideLayout+xml"/>
  <Override PartName="/ppt/theme/theme5.xml" ContentType="application/vnd.openxmlformats-officedocument.theme+xml"/>
  <Override PartName="/ppt/slideLayouts/slideLayout21.xml" ContentType="application/vnd.openxmlformats-officedocument.presentationml.slideLayout+xml"/>
  <Override PartName="/ppt/theme/theme6.xml" ContentType="application/vnd.openxmlformats-officedocument.theme+xml"/>
  <Override PartName="/ppt/slideLayouts/slideLayout22.xml" ContentType="application/vnd.openxmlformats-officedocument.presentationml.slideLayout+xml"/>
  <Override PartName="/ppt/theme/theme7.xml" ContentType="application/vnd.openxmlformats-officedocument.theme+xml"/>
  <Override PartName="/ppt/slideLayouts/slideLayout23.xml" ContentType="application/vnd.openxmlformats-officedocument.presentationml.slideLayout+xml"/>
  <Override PartName="/ppt/theme/theme8.xml" ContentType="application/vnd.openxmlformats-officedocument.theme+xml"/>
  <Override PartName="/ppt/slideLayouts/slideLayout24.xml" ContentType="application/vnd.openxmlformats-officedocument.presentationml.slideLayout+xml"/>
  <Override PartName="/ppt/theme/theme9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10.xml" ContentType="application/vnd.openxmlformats-officedocument.theme+xml"/>
  <Override PartName="/ppt/slideLayouts/slideLayout27.xml" ContentType="application/vnd.openxmlformats-officedocument.presentationml.slideLayout+xml"/>
  <Override PartName="/ppt/theme/theme11.xml" ContentType="application/vnd.openxmlformats-officedocument.theme+xml"/>
  <Override PartName="/ppt/slideLayouts/slideLayout28.xml" ContentType="application/vnd.openxmlformats-officedocument.presentationml.slideLayout+xml"/>
  <Override PartName="/ppt/theme/theme12.xml" ContentType="application/vnd.openxmlformats-officedocument.theme+xml"/>
  <Override PartName="/ppt/slideLayouts/slideLayout29.xml" ContentType="application/vnd.openxmlformats-officedocument.presentationml.slideLayout+xml"/>
  <Override PartName="/ppt/theme/theme13.xml" ContentType="application/vnd.openxmlformats-officedocument.theme+xml"/>
  <Override PartName="/ppt/slideLayouts/slideLayout30.xml" ContentType="application/vnd.openxmlformats-officedocument.presentationml.slideLayout+xml"/>
  <Override PartName="/ppt/theme/theme14.xml" ContentType="application/vnd.openxmlformats-officedocument.theme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15.xml" ContentType="application/vnd.openxmlformats-officedocument.theme+xml"/>
  <Override PartName="/ppt/slideLayouts/slideLayout33.xml" ContentType="application/vnd.openxmlformats-officedocument.presentationml.slideLayout+xml"/>
  <Override PartName="/ppt/theme/theme16.xml" ContentType="application/vnd.openxmlformats-officedocument.theme+xml"/>
  <Override PartName="/ppt/slideLayouts/slideLayout34.xml" ContentType="application/vnd.openxmlformats-officedocument.presentationml.slideLayout+xml"/>
  <Override PartName="/ppt/theme/theme17.xml" ContentType="application/vnd.openxmlformats-officedocument.theme+xml"/>
  <Override PartName="/ppt/slideLayouts/slideLayout35.xml" ContentType="application/vnd.openxmlformats-officedocument.presentationml.slideLayout+xml"/>
  <Override PartName="/ppt/theme/theme18.xml" ContentType="application/vnd.openxmlformats-officedocument.theme+xml"/>
  <Override PartName="/ppt/slideLayouts/slideLayout36.xml" ContentType="application/vnd.openxmlformats-officedocument.presentationml.slideLayout+xml"/>
  <Override PartName="/ppt/theme/theme19.xml" ContentType="application/vnd.openxmlformats-officedocument.theme+xml"/>
  <Override PartName="/ppt/slideLayouts/slideLayout37.xml" ContentType="application/vnd.openxmlformats-officedocument.presentationml.slideLayout+xml"/>
  <Override PartName="/ppt/theme/theme20.xml" ContentType="application/vnd.openxmlformats-officedocument.theme+xml"/>
  <Override PartName="/ppt/slideLayouts/slideLayout38.xml" ContentType="application/vnd.openxmlformats-officedocument.presentationml.slideLayout+xml"/>
  <Override PartName="/ppt/theme/theme21.xml" ContentType="application/vnd.openxmlformats-officedocument.theme+xml"/>
  <Override PartName="/ppt/slideLayouts/slideLayout39.xml" ContentType="application/vnd.openxmlformats-officedocument.presentationml.slideLayout+xml"/>
  <Override PartName="/ppt/theme/theme22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23.xml" ContentType="application/vnd.openxmlformats-officedocument.theme+xml"/>
  <Override PartName="/ppt/slideLayouts/slideLayout43.xml" ContentType="application/vnd.openxmlformats-officedocument.presentationml.slideLayout+xml"/>
  <Override PartName="/ppt/theme/theme24.xml" ContentType="application/vnd.openxmlformats-officedocument.theme+xml"/>
  <Override PartName="/ppt/slideLayouts/slideLayout44.xml" ContentType="application/vnd.openxmlformats-officedocument.presentationml.slideLayout+xml"/>
  <Override PartName="/ppt/theme/theme25.xml" ContentType="application/vnd.openxmlformats-officedocument.theme+xml"/>
  <Override PartName="/ppt/slideLayouts/slideLayout45.xml" ContentType="application/vnd.openxmlformats-officedocument.presentationml.slideLayout+xml"/>
  <Override PartName="/ppt/theme/theme26.xml" ContentType="application/vnd.openxmlformats-officedocument.theme+xml"/>
  <Override PartName="/ppt/slideLayouts/slideLayout46.xml" ContentType="application/vnd.openxmlformats-officedocument.presentationml.slideLayout+xml"/>
  <Override PartName="/ppt/theme/theme27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28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29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30.xml" ContentType="application/vnd.openxmlformats-officedocument.theme+xml"/>
  <Override PartName="/ppt/slideLayouts/slideLayout72.xml" ContentType="application/vnd.openxmlformats-officedocument.presentationml.slideLayout+xml"/>
  <Override PartName="/ppt/theme/theme31.xml" ContentType="application/vnd.openxmlformats-officedocument.theme+xml"/>
  <Override PartName="/ppt/slideLayouts/slideLayout73.xml" ContentType="application/vnd.openxmlformats-officedocument.presentationml.slideLayout+xml"/>
  <Override PartName="/ppt/theme/theme32.xml" ContentType="application/vnd.openxmlformats-officedocument.theme+xml"/>
  <Override PartName="/ppt/slideLayouts/slideLayout74.xml" ContentType="application/vnd.openxmlformats-officedocument.presentationml.slideLayout+xml"/>
  <Override PartName="/ppt/theme/theme33.xml" ContentType="application/vnd.openxmlformats-officedocument.theme+xml"/>
  <Override PartName="/ppt/slideLayouts/slideLayout75.xml" ContentType="application/vnd.openxmlformats-officedocument.presentationml.slideLayout+xml"/>
  <Override PartName="/ppt/theme/theme34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35.xml" ContentType="application/vnd.openxmlformats-officedocument.theme+xml"/>
  <Override PartName="/ppt/slideLayouts/slideLayout87.xml" ContentType="application/vnd.openxmlformats-officedocument.presentationml.slideLayout+xml"/>
  <Override PartName="/ppt/theme/theme36.xml" ContentType="application/vnd.openxmlformats-officedocument.theme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37.xml" ContentType="application/vnd.openxmlformats-officedocument.theme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theme/theme38.xml" ContentType="application/vnd.openxmlformats-officedocument.theme+xml"/>
  <Override PartName="/ppt/theme/themeOverride1.xml" ContentType="application/vnd.openxmlformats-officedocument.themeOverride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theme/theme39.xml" ContentType="application/vnd.openxmlformats-officedocument.theme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40.xml" ContentType="application/vnd.openxmlformats-officedocument.theme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41.xml" ContentType="application/vnd.openxmlformats-officedocument.theme+xml"/>
  <Override PartName="/ppt/slideLayouts/slideLayout105.xml" ContentType="application/vnd.openxmlformats-officedocument.presentationml.slideLayout+xml"/>
  <Override PartName="/ppt/theme/theme42.xml" ContentType="application/vnd.openxmlformats-officedocument.theme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theme/theme43.xml" ContentType="application/vnd.openxmlformats-officedocument.theme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theme/theme44.xml" ContentType="application/vnd.openxmlformats-officedocument.theme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45.xml" ContentType="application/vnd.openxmlformats-officedocument.theme+xml"/>
  <Override PartName="/ppt/slideLayouts/slideLayout131.xml" ContentType="application/vnd.openxmlformats-officedocument.presentationml.slideLayout+xml"/>
  <Override PartName="/ppt/theme/theme46.xml" ContentType="application/vnd.openxmlformats-officedocument.theme+xml"/>
  <Override PartName="/ppt/slideLayouts/slideLayout132.xml" ContentType="application/vnd.openxmlformats-officedocument.presentationml.slideLayout+xml"/>
  <Override PartName="/ppt/theme/theme47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theme/theme48.xml" ContentType="application/vnd.openxmlformats-officedocument.theme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theme/theme49.xml" ContentType="application/vnd.openxmlformats-officedocument.theme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theme/theme50.xml" ContentType="application/vnd.openxmlformats-officedocument.theme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theme/theme51.xml" ContentType="application/vnd.openxmlformats-officedocument.theme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theme/theme52.xml" ContentType="application/vnd.openxmlformats-officedocument.theme+xml"/>
  <Override PartName="/ppt/theme/theme53.xml" ContentType="application/vnd.openxmlformats-officedocument.theme+xml"/>
  <Override PartName="/ppt/theme/theme5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1.xml" ContentType="application/vnd.openxmlformats-officedocument.presentationml.tags+xml"/>
  <Override PartName="/ppt/notesSlides/notesSlide4.xml" ContentType="application/vnd.openxmlformats-officedocument.presentationml.notesSlide+xml"/>
  <Override PartName="/ppt/tags/tag2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3.xml" ContentType="application/vnd.openxmlformats-officedocument.presentationml.tags+xml"/>
  <Override PartName="/ppt/notesSlides/notesSlide10.xml" ContentType="application/vnd.openxmlformats-officedocument.presentationml.notesSlide+xml"/>
  <Override PartName="/ppt/tags/tag4.xml" ContentType="application/vnd.openxmlformats-officedocument.presentationml.tags+xml"/>
  <Override PartName="/ppt/notesSlides/notesSlide11.xml" ContentType="application/vnd.openxmlformats-officedocument.presentationml.notesSlide+xml"/>
  <Override PartName="/ppt/tags/tag5.xml" ContentType="application/vnd.openxmlformats-officedocument.presentationml.tags+xml"/>
  <Override PartName="/ppt/notesSlides/notesSlide12.xml" ContentType="application/vnd.openxmlformats-officedocument.presentationml.notesSlide+xml"/>
  <Override PartName="/ppt/tags/tag6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tags/tag7.xml" ContentType="application/vnd.openxmlformats-officedocument.presentationml.tags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4221" r:id="rId2"/>
    <p:sldMasterId id="2147493198" r:id="rId3"/>
    <p:sldMasterId id="2147503556" r:id="rId4"/>
    <p:sldMasterId id="2147514208" r:id="rId5"/>
    <p:sldMasterId id="2147514210" r:id="rId6"/>
    <p:sldMasterId id="2147514214" r:id="rId7"/>
    <p:sldMasterId id="2147514216" r:id="rId8"/>
    <p:sldMasterId id="2147514233" r:id="rId9"/>
    <p:sldMasterId id="2147514235" r:id="rId10"/>
    <p:sldMasterId id="2147514247" r:id="rId11"/>
    <p:sldMasterId id="2147514249" r:id="rId12"/>
    <p:sldMasterId id="2147514251" r:id="rId13"/>
    <p:sldMasterId id="2147514253" r:id="rId14"/>
    <p:sldMasterId id="2147514255" r:id="rId15"/>
    <p:sldMasterId id="2147514258" r:id="rId16"/>
    <p:sldMasterId id="2147514260" r:id="rId17"/>
    <p:sldMasterId id="2147514262" r:id="rId18"/>
    <p:sldMasterId id="2147514264" r:id="rId19"/>
    <p:sldMasterId id="2147514281" r:id="rId20"/>
    <p:sldMasterId id="2147514315" r:id="rId21"/>
    <p:sldMasterId id="2147514319" r:id="rId22"/>
    <p:sldMasterId id="2147514321" r:id="rId23"/>
    <p:sldMasterId id="2147514325" r:id="rId24"/>
    <p:sldMasterId id="2147514327" r:id="rId25"/>
    <p:sldMasterId id="2147514329" r:id="rId26"/>
    <p:sldMasterId id="2147514331" r:id="rId27"/>
    <p:sldMasterId id="2147514333" r:id="rId28"/>
    <p:sldMasterId id="2147514336" r:id="rId29"/>
    <p:sldMasterId id="2147514348" r:id="rId30"/>
    <p:sldMasterId id="2147514361" r:id="rId31"/>
    <p:sldMasterId id="2147514384" r:id="rId32"/>
    <p:sldMasterId id="2147514386" r:id="rId33"/>
    <p:sldMasterId id="2147514398" r:id="rId34"/>
    <p:sldMasterId id="2147514400" r:id="rId35"/>
    <p:sldMasterId id="2147514412" r:id="rId36"/>
    <p:sldMasterId id="2147514414" r:id="rId37"/>
    <p:sldMasterId id="2147514418" r:id="rId38"/>
    <p:sldMasterId id="2147514421" r:id="rId39"/>
    <p:sldMasterId id="2147514424" r:id="rId40"/>
    <p:sldMasterId id="2147514428" r:id="rId41"/>
    <p:sldMasterId id="2147514436" r:id="rId42"/>
    <p:sldMasterId id="2147514438" r:id="rId43"/>
    <p:sldMasterId id="2147514441" r:id="rId44"/>
    <p:sldMasterId id="2147514453" r:id="rId45"/>
    <p:sldMasterId id="2147514466" r:id="rId46"/>
    <p:sldMasterId id="2147514468" r:id="rId47"/>
    <p:sldMasterId id="2147514470" r:id="rId48"/>
    <p:sldMasterId id="2147514483" r:id="rId49"/>
    <p:sldMasterId id="2147514496" r:id="rId50"/>
    <p:sldMasterId id="2147514499" r:id="rId51"/>
    <p:sldMasterId id="2147514502" r:id="rId52"/>
  </p:sldMasterIdLst>
  <p:notesMasterIdLst>
    <p:notesMasterId r:id="rId149"/>
  </p:notesMasterIdLst>
  <p:handoutMasterIdLst>
    <p:handoutMasterId r:id="rId150"/>
  </p:handoutMasterIdLst>
  <p:sldIdLst>
    <p:sldId id="1282" r:id="rId53"/>
    <p:sldId id="12298" r:id="rId54"/>
    <p:sldId id="983" r:id="rId55"/>
    <p:sldId id="1401" r:id="rId56"/>
    <p:sldId id="2634" r:id="rId57"/>
    <p:sldId id="2559" r:id="rId58"/>
    <p:sldId id="2560" r:id="rId59"/>
    <p:sldId id="2561" r:id="rId60"/>
    <p:sldId id="1747" r:id="rId61"/>
    <p:sldId id="2629" r:id="rId62"/>
    <p:sldId id="2575" r:id="rId63"/>
    <p:sldId id="2576" r:id="rId64"/>
    <p:sldId id="2577" r:id="rId65"/>
    <p:sldId id="2578" r:id="rId66"/>
    <p:sldId id="2579" r:id="rId67"/>
    <p:sldId id="2807" r:id="rId68"/>
    <p:sldId id="2808" r:id="rId69"/>
    <p:sldId id="2152" r:id="rId70"/>
    <p:sldId id="2147" r:id="rId71"/>
    <p:sldId id="2148" r:id="rId72"/>
    <p:sldId id="2151" r:id="rId73"/>
    <p:sldId id="2403" r:id="rId74"/>
    <p:sldId id="2554" r:id="rId75"/>
    <p:sldId id="2553" r:id="rId76"/>
    <p:sldId id="12288" r:id="rId77"/>
    <p:sldId id="12245" r:id="rId78"/>
    <p:sldId id="12289" r:id="rId79"/>
    <p:sldId id="852" r:id="rId80"/>
    <p:sldId id="2563" r:id="rId81"/>
    <p:sldId id="2564" r:id="rId82"/>
    <p:sldId id="2598" r:id="rId83"/>
    <p:sldId id="2599" r:id="rId84"/>
    <p:sldId id="2135" r:id="rId85"/>
    <p:sldId id="2565" r:id="rId86"/>
    <p:sldId id="2822" r:id="rId87"/>
    <p:sldId id="2529" r:id="rId88"/>
    <p:sldId id="2425" r:id="rId89"/>
    <p:sldId id="2427" r:id="rId90"/>
    <p:sldId id="2444" r:id="rId91"/>
    <p:sldId id="2491" r:id="rId92"/>
    <p:sldId id="2600" r:id="rId93"/>
    <p:sldId id="2601" r:id="rId94"/>
    <p:sldId id="2569" r:id="rId95"/>
    <p:sldId id="2570" r:id="rId96"/>
    <p:sldId id="2571" r:id="rId97"/>
    <p:sldId id="2573" r:id="rId98"/>
    <p:sldId id="2574" r:id="rId99"/>
    <p:sldId id="1586" r:id="rId100"/>
    <p:sldId id="1587" r:id="rId101"/>
    <p:sldId id="1589" r:id="rId102"/>
    <p:sldId id="1590" r:id="rId103"/>
    <p:sldId id="2134" r:id="rId104"/>
    <p:sldId id="1097" r:id="rId105"/>
    <p:sldId id="1626" r:id="rId106"/>
    <p:sldId id="1634" r:id="rId107"/>
    <p:sldId id="1627" r:id="rId108"/>
    <p:sldId id="1628" r:id="rId109"/>
    <p:sldId id="1630" r:id="rId110"/>
    <p:sldId id="1631" r:id="rId111"/>
    <p:sldId id="1110" r:id="rId112"/>
    <p:sldId id="1104" r:id="rId113"/>
    <p:sldId id="2582" r:id="rId114"/>
    <p:sldId id="2583" r:id="rId115"/>
    <p:sldId id="2584" r:id="rId116"/>
    <p:sldId id="2585" r:id="rId117"/>
    <p:sldId id="2586" r:id="rId118"/>
    <p:sldId id="2587" r:id="rId119"/>
    <p:sldId id="12291" r:id="rId120"/>
    <p:sldId id="807" r:id="rId121"/>
    <p:sldId id="2668" r:id="rId122"/>
    <p:sldId id="803" r:id="rId123"/>
    <p:sldId id="804" r:id="rId124"/>
    <p:sldId id="805" r:id="rId125"/>
    <p:sldId id="12292" r:id="rId126"/>
    <p:sldId id="12297" r:id="rId127"/>
    <p:sldId id="2445" r:id="rId128"/>
    <p:sldId id="2580" r:id="rId129"/>
    <p:sldId id="2581" r:id="rId130"/>
    <p:sldId id="2607" r:id="rId131"/>
    <p:sldId id="2608" r:id="rId132"/>
    <p:sldId id="2603" r:id="rId133"/>
    <p:sldId id="2604" r:id="rId134"/>
    <p:sldId id="12290" r:id="rId135"/>
    <p:sldId id="2446" r:id="rId136"/>
    <p:sldId id="2667" r:id="rId137"/>
    <p:sldId id="2660" r:id="rId138"/>
    <p:sldId id="2661" r:id="rId139"/>
    <p:sldId id="2588" r:id="rId140"/>
    <p:sldId id="2666" r:id="rId141"/>
    <p:sldId id="2823" r:id="rId142"/>
    <p:sldId id="2992" r:id="rId143"/>
    <p:sldId id="12296" r:id="rId144"/>
    <p:sldId id="3427" r:id="rId145"/>
    <p:sldId id="275" r:id="rId146"/>
    <p:sldId id="3598" r:id="rId147"/>
    <p:sldId id="3458" r:id="rId148"/>
  </p:sldIdLst>
  <p:sldSz cx="9144000" cy="6858000" type="screen4x3"/>
  <p:notesSz cx="7010400" cy="92964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Helvetica" charset="0"/>
        <a:ea typeface="MS PGothic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Helvetica" charset="0"/>
        <a:ea typeface="MS PGothic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Helvetica" charset="0"/>
        <a:ea typeface="MS PGothic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Helvetica" charset="0"/>
        <a:ea typeface="MS PGothic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Helvetica" charset="0"/>
        <a:ea typeface="MS PGothic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Helvetica" charset="0"/>
        <a:ea typeface="MS PGothic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Helvetica" charset="0"/>
        <a:ea typeface="MS PGothic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Helvetica" charset="0"/>
        <a:ea typeface="MS PGothic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Helvetica" charset="0"/>
        <a:ea typeface="MS PGothic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743">
          <p15:clr>
            <a:srgbClr val="A4A3A4"/>
          </p15:clr>
        </p15:guide>
        <p15:guide id="2" pos="3185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928" userDrawn="1">
          <p15:clr>
            <a:srgbClr val="A4A3A4"/>
          </p15:clr>
        </p15:guide>
        <p15:guide id="2" pos="2209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0000FF"/>
    <a:srgbClr val="FF6600"/>
    <a:srgbClr val="FFCCFF"/>
    <a:srgbClr val="F4AEE8"/>
    <a:srgbClr val="99FF99"/>
    <a:srgbClr val="66FFFF"/>
    <a:srgbClr val="FFFF99"/>
    <a:srgbClr val="996633"/>
    <a:srgbClr val="FF66CC"/>
    <a:srgbClr val="FF99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34602" autoAdjust="0"/>
    <p:restoredTop sz="86382" autoAdjust="0"/>
  </p:normalViewPr>
  <p:slideViewPr>
    <p:cSldViewPr snapToGrid="0">
      <p:cViewPr varScale="1">
        <p:scale>
          <a:sx n="66" d="100"/>
          <a:sy n="66" d="100"/>
        </p:scale>
        <p:origin x="150" y="78"/>
      </p:cViewPr>
      <p:guideLst>
        <p:guide orient="horz" pos="3743"/>
        <p:guide pos="3185"/>
      </p:guideLst>
    </p:cSldViewPr>
  </p:slideViewPr>
  <p:outlineViewPr>
    <p:cViewPr>
      <p:scale>
        <a:sx n="33" d="100"/>
        <a:sy n="33" d="100"/>
      </p:scale>
      <p:origin x="0" y="-11491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-23712"/>
    </p:cViewPr>
  </p:sorterViewPr>
  <p:notesViewPr>
    <p:cSldViewPr snapToGrid="0">
      <p:cViewPr varScale="1">
        <p:scale>
          <a:sx n="59" d="100"/>
          <a:sy n="59" d="100"/>
        </p:scale>
        <p:origin x="1066" y="67"/>
      </p:cViewPr>
      <p:guideLst>
        <p:guide orient="horz" pos="2928"/>
        <p:guide pos="2209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65.xml"/><Relationship Id="rId21" Type="http://schemas.openxmlformats.org/officeDocument/2006/relationships/slideMaster" Target="slideMasters/slideMaster21.xml"/><Relationship Id="rId42" Type="http://schemas.openxmlformats.org/officeDocument/2006/relationships/slideMaster" Target="slideMasters/slideMaster42.xml"/><Relationship Id="rId63" Type="http://schemas.openxmlformats.org/officeDocument/2006/relationships/slide" Target="slides/slide11.xml"/><Relationship Id="rId84" Type="http://schemas.openxmlformats.org/officeDocument/2006/relationships/slide" Target="slides/slide32.xml"/><Relationship Id="rId138" Type="http://schemas.openxmlformats.org/officeDocument/2006/relationships/slide" Target="slides/slide86.xml"/><Relationship Id="rId107" Type="http://schemas.openxmlformats.org/officeDocument/2006/relationships/slide" Target="slides/slide55.xml"/><Relationship Id="rId11" Type="http://schemas.openxmlformats.org/officeDocument/2006/relationships/slideMaster" Target="slideMasters/slideMaster11.xml"/><Relationship Id="rId32" Type="http://schemas.openxmlformats.org/officeDocument/2006/relationships/slideMaster" Target="slideMasters/slideMaster32.xml"/><Relationship Id="rId53" Type="http://schemas.openxmlformats.org/officeDocument/2006/relationships/slide" Target="slides/slide1.xml"/><Relationship Id="rId74" Type="http://schemas.openxmlformats.org/officeDocument/2006/relationships/slide" Target="slides/slide22.xml"/><Relationship Id="rId128" Type="http://schemas.openxmlformats.org/officeDocument/2006/relationships/slide" Target="slides/slide76.xml"/><Relationship Id="rId149" Type="http://schemas.openxmlformats.org/officeDocument/2006/relationships/notesMaster" Target="notesMasters/notesMaster1.xml"/><Relationship Id="rId5" Type="http://schemas.openxmlformats.org/officeDocument/2006/relationships/slideMaster" Target="slideMasters/slideMaster5.xml"/><Relationship Id="rId95" Type="http://schemas.openxmlformats.org/officeDocument/2006/relationships/slide" Target="slides/slide43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43" Type="http://schemas.openxmlformats.org/officeDocument/2006/relationships/slideMaster" Target="slideMasters/slideMaster43.xml"/><Relationship Id="rId48" Type="http://schemas.openxmlformats.org/officeDocument/2006/relationships/slideMaster" Target="slideMasters/slideMaster48.xml"/><Relationship Id="rId64" Type="http://schemas.openxmlformats.org/officeDocument/2006/relationships/slide" Target="slides/slide12.xml"/><Relationship Id="rId69" Type="http://schemas.openxmlformats.org/officeDocument/2006/relationships/slide" Target="slides/slide17.xml"/><Relationship Id="rId113" Type="http://schemas.openxmlformats.org/officeDocument/2006/relationships/slide" Target="slides/slide61.xml"/><Relationship Id="rId118" Type="http://schemas.openxmlformats.org/officeDocument/2006/relationships/slide" Target="slides/slide66.xml"/><Relationship Id="rId134" Type="http://schemas.openxmlformats.org/officeDocument/2006/relationships/slide" Target="slides/slide82.xml"/><Relationship Id="rId139" Type="http://schemas.openxmlformats.org/officeDocument/2006/relationships/slide" Target="slides/slide87.xml"/><Relationship Id="rId80" Type="http://schemas.openxmlformats.org/officeDocument/2006/relationships/slide" Target="slides/slide28.xml"/><Relationship Id="rId85" Type="http://schemas.openxmlformats.org/officeDocument/2006/relationships/slide" Target="slides/slide33.xml"/><Relationship Id="rId150" Type="http://schemas.openxmlformats.org/officeDocument/2006/relationships/handoutMaster" Target="handoutMasters/handoutMaster1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59" Type="http://schemas.openxmlformats.org/officeDocument/2006/relationships/slide" Target="slides/slide7.xml"/><Relationship Id="rId103" Type="http://schemas.openxmlformats.org/officeDocument/2006/relationships/slide" Target="slides/slide51.xml"/><Relationship Id="rId108" Type="http://schemas.openxmlformats.org/officeDocument/2006/relationships/slide" Target="slides/slide56.xml"/><Relationship Id="rId124" Type="http://schemas.openxmlformats.org/officeDocument/2006/relationships/slide" Target="slides/slide72.xml"/><Relationship Id="rId129" Type="http://schemas.openxmlformats.org/officeDocument/2006/relationships/slide" Target="slides/slide77.xml"/><Relationship Id="rId54" Type="http://schemas.openxmlformats.org/officeDocument/2006/relationships/slide" Target="slides/slide2.xml"/><Relationship Id="rId70" Type="http://schemas.openxmlformats.org/officeDocument/2006/relationships/slide" Target="slides/slide18.xml"/><Relationship Id="rId75" Type="http://schemas.openxmlformats.org/officeDocument/2006/relationships/slide" Target="slides/slide23.xml"/><Relationship Id="rId91" Type="http://schemas.openxmlformats.org/officeDocument/2006/relationships/slide" Target="slides/slide39.xml"/><Relationship Id="rId96" Type="http://schemas.openxmlformats.org/officeDocument/2006/relationships/slide" Target="slides/slide44.xml"/><Relationship Id="rId140" Type="http://schemas.openxmlformats.org/officeDocument/2006/relationships/slide" Target="slides/slide88.xml"/><Relationship Id="rId145" Type="http://schemas.openxmlformats.org/officeDocument/2006/relationships/slide" Target="slides/slide9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49" Type="http://schemas.openxmlformats.org/officeDocument/2006/relationships/slideMaster" Target="slideMasters/slideMaster49.xml"/><Relationship Id="rId114" Type="http://schemas.openxmlformats.org/officeDocument/2006/relationships/slide" Target="slides/slide62.xml"/><Relationship Id="rId119" Type="http://schemas.openxmlformats.org/officeDocument/2006/relationships/slide" Target="slides/slide67.xml"/><Relationship Id="rId44" Type="http://schemas.openxmlformats.org/officeDocument/2006/relationships/slideMaster" Target="slideMasters/slideMaster44.xml"/><Relationship Id="rId60" Type="http://schemas.openxmlformats.org/officeDocument/2006/relationships/slide" Target="slides/slide8.xml"/><Relationship Id="rId65" Type="http://schemas.openxmlformats.org/officeDocument/2006/relationships/slide" Target="slides/slide13.xml"/><Relationship Id="rId81" Type="http://schemas.openxmlformats.org/officeDocument/2006/relationships/slide" Target="slides/slide29.xml"/><Relationship Id="rId86" Type="http://schemas.openxmlformats.org/officeDocument/2006/relationships/slide" Target="slides/slide34.xml"/><Relationship Id="rId130" Type="http://schemas.openxmlformats.org/officeDocument/2006/relationships/slide" Target="slides/slide78.xml"/><Relationship Id="rId135" Type="http://schemas.openxmlformats.org/officeDocument/2006/relationships/slide" Target="slides/slide83.xml"/><Relationship Id="rId151" Type="http://schemas.openxmlformats.org/officeDocument/2006/relationships/presProps" Target="presProps.xml"/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39" Type="http://schemas.openxmlformats.org/officeDocument/2006/relationships/slideMaster" Target="slideMasters/slideMaster39.xml"/><Relationship Id="rId109" Type="http://schemas.openxmlformats.org/officeDocument/2006/relationships/slide" Target="slides/slide57.xml"/><Relationship Id="rId34" Type="http://schemas.openxmlformats.org/officeDocument/2006/relationships/slideMaster" Target="slideMasters/slideMaster34.xml"/><Relationship Id="rId50" Type="http://schemas.openxmlformats.org/officeDocument/2006/relationships/slideMaster" Target="slideMasters/slideMaster50.xml"/><Relationship Id="rId55" Type="http://schemas.openxmlformats.org/officeDocument/2006/relationships/slide" Target="slides/slide3.xml"/><Relationship Id="rId76" Type="http://schemas.openxmlformats.org/officeDocument/2006/relationships/slide" Target="slides/slide24.xml"/><Relationship Id="rId97" Type="http://schemas.openxmlformats.org/officeDocument/2006/relationships/slide" Target="slides/slide45.xml"/><Relationship Id="rId104" Type="http://schemas.openxmlformats.org/officeDocument/2006/relationships/slide" Target="slides/slide52.xml"/><Relationship Id="rId120" Type="http://schemas.openxmlformats.org/officeDocument/2006/relationships/slide" Target="slides/slide68.xml"/><Relationship Id="rId125" Type="http://schemas.openxmlformats.org/officeDocument/2006/relationships/slide" Target="slides/slide73.xml"/><Relationship Id="rId141" Type="http://schemas.openxmlformats.org/officeDocument/2006/relationships/slide" Target="slides/slide89.xml"/><Relationship Id="rId146" Type="http://schemas.openxmlformats.org/officeDocument/2006/relationships/slide" Target="slides/slide94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19.xml"/><Relationship Id="rId92" Type="http://schemas.openxmlformats.org/officeDocument/2006/relationships/slide" Target="slides/slide40.xml"/><Relationship Id="rId2" Type="http://schemas.openxmlformats.org/officeDocument/2006/relationships/slideMaster" Target="slideMasters/slideMaster2.xml"/><Relationship Id="rId29" Type="http://schemas.openxmlformats.org/officeDocument/2006/relationships/slideMaster" Target="slideMasters/slideMaster29.xml"/><Relationship Id="rId24" Type="http://schemas.openxmlformats.org/officeDocument/2006/relationships/slideMaster" Target="slideMasters/slideMaster24.xml"/><Relationship Id="rId40" Type="http://schemas.openxmlformats.org/officeDocument/2006/relationships/slideMaster" Target="slideMasters/slideMaster40.xml"/><Relationship Id="rId45" Type="http://schemas.openxmlformats.org/officeDocument/2006/relationships/slideMaster" Target="slideMasters/slideMaster45.xml"/><Relationship Id="rId66" Type="http://schemas.openxmlformats.org/officeDocument/2006/relationships/slide" Target="slides/slide14.xml"/><Relationship Id="rId87" Type="http://schemas.openxmlformats.org/officeDocument/2006/relationships/slide" Target="slides/slide35.xml"/><Relationship Id="rId110" Type="http://schemas.openxmlformats.org/officeDocument/2006/relationships/slide" Target="slides/slide58.xml"/><Relationship Id="rId115" Type="http://schemas.openxmlformats.org/officeDocument/2006/relationships/slide" Target="slides/slide63.xml"/><Relationship Id="rId131" Type="http://schemas.openxmlformats.org/officeDocument/2006/relationships/slide" Target="slides/slide79.xml"/><Relationship Id="rId136" Type="http://schemas.openxmlformats.org/officeDocument/2006/relationships/slide" Target="slides/slide84.xml"/><Relationship Id="rId61" Type="http://schemas.openxmlformats.org/officeDocument/2006/relationships/slide" Target="slides/slide9.xml"/><Relationship Id="rId82" Type="http://schemas.openxmlformats.org/officeDocument/2006/relationships/slide" Target="slides/slide30.xml"/><Relationship Id="rId152" Type="http://schemas.openxmlformats.org/officeDocument/2006/relationships/viewProps" Target="viewProps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56" Type="http://schemas.openxmlformats.org/officeDocument/2006/relationships/slide" Target="slides/slide4.xml"/><Relationship Id="rId77" Type="http://schemas.openxmlformats.org/officeDocument/2006/relationships/slide" Target="slides/slide25.xml"/><Relationship Id="rId100" Type="http://schemas.openxmlformats.org/officeDocument/2006/relationships/slide" Target="slides/slide48.xml"/><Relationship Id="rId105" Type="http://schemas.openxmlformats.org/officeDocument/2006/relationships/slide" Target="slides/slide53.xml"/><Relationship Id="rId126" Type="http://schemas.openxmlformats.org/officeDocument/2006/relationships/slide" Target="slides/slide74.xml"/><Relationship Id="rId147" Type="http://schemas.openxmlformats.org/officeDocument/2006/relationships/slide" Target="slides/slide95.xml"/><Relationship Id="rId8" Type="http://schemas.openxmlformats.org/officeDocument/2006/relationships/slideMaster" Target="slideMasters/slideMaster8.xml"/><Relationship Id="rId51" Type="http://schemas.openxmlformats.org/officeDocument/2006/relationships/slideMaster" Target="slideMasters/slideMaster51.xml"/><Relationship Id="rId72" Type="http://schemas.openxmlformats.org/officeDocument/2006/relationships/slide" Target="slides/slide20.xml"/><Relationship Id="rId93" Type="http://schemas.openxmlformats.org/officeDocument/2006/relationships/slide" Target="slides/slide41.xml"/><Relationship Id="rId98" Type="http://schemas.openxmlformats.org/officeDocument/2006/relationships/slide" Target="slides/slide46.xml"/><Relationship Id="rId121" Type="http://schemas.openxmlformats.org/officeDocument/2006/relationships/slide" Target="slides/slide69.xml"/><Relationship Id="rId142" Type="http://schemas.openxmlformats.org/officeDocument/2006/relationships/slide" Target="slides/slide90.xml"/><Relationship Id="rId3" Type="http://schemas.openxmlformats.org/officeDocument/2006/relationships/slideMaster" Target="slideMasters/slideMaster3.xml"/><Relationship Id="rId25" Type="http://schemas.openxmlformats.org/officeDocument/2006/relationships/slideMaster" Target="slideMasters/slideMaster25.xml"/><Relationship Id="rId46" Type="http://schemas.openxmlformats.org/officeDocument/2006/relationships/slideMaster" Target="slideMasters/slideMaster46.xml"/><Relationship Id="rId67" Type="http://schemas.openxmlformats.org/officeDocument/2006/relationships/slide" Target="slides/slide15.xml"/><Relationship Id="rId116" Type="http://schemas.openxmlformats.org/officeDocument/2006/relationships/slide" Target="slides/slide64.xml"/><Relationship Id="rId137" Type="http://schemas.openxmlformats.org/officeDocument/2006/relationships/slide" Target="slides/slide85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62" Type="http://schemas.openxmlformats.org/officeDocument/2006/relationships/slide" Target="slides/slide10.xml"/><Relationship Id="rId83" Type="http://schemas.openxmlformats.org/officeDocument/2006/relationships/slide" Target="slides/slide31.xml"/><Relationship Id="rId88" Type="http://schemas.openxmlformats.org/officeDocument/2006/relationships/slide" Target="slides/slide36.xml"/><Relationship Id="rId111" Type="http://schemas.openxmlformats.org/officeDocument/2006/relationships/slide" Target="slides/slide59.xml"/><Relationship Id="rId132" Type="http://schemas.openxmlformats.org/officeDocument/2006/relationships/slide" Target="slides/slide80.xml"/><Relationship Id="rId153" Type="http://schemas.openxmlformats.org/officeDocument/2006/relationships/theme" Target="theme/theme1.xml"/><Relationship Id="rId15" Type="http://schemas.openxmlformats.org/officeDocument/2006/relationships/slideMaster" Target="slideMasters/slideMaster15.xml"/><Relationship Id="rId36" Type="http://schemas.openxmlformats.org/officeDocument/2006/relationships/slideMaster" Target="slideMasters/slideMaster36.xml"/><Relationship Id="rId57" Type="http://schemas.openxmlformats.org/officeDocument/2006/relationships/slide" Target="slides/slide5.xml"/><Relationship Id="rId106" Type="http://schemas.openxmlformats.org/officeDocument/2006/relationships/slide" Target="slides/slide54.xml"/><Relationship Id="rId127" Type="http://schemas.openxmlformats.org/officeDocument/2006/relationships/slide" Target="slides/slide75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52" Type="http://schemas.openxmlformats.org/officeDocument/2006/relationships/slideMaster" Target="slideMasters/slideMaster52.xml"/><Relationship Id="rId73" Type="http://schemas.openxmlformats.org/officeDocument/2006/relationships/slide" Target="slides/slide21.xml"/><Relationship Id="rId78" Type="http://schemas.openxmlformats.org/officeDocument/2006/relationships/slide" Target="slides/slide26.xml"/><Relationship Id="rId94" Type="http://schemas.openxmlformats.org/officeDocument/2006/relationships/slide" Target="slides/slide42.xml"/><Relationship Id="rId99" Type="http://schemas.openxmlformats.org/officeDocument/2006/relationships/slide" Target="slides/slide47.xml"/><Relationship Id="rId101" Type="http://schemas.openxmlformats.org/officeDocument/2006/relationships/slide" Target="slides/slide49.xml"/><Relationship Id="rId122" Type="http://schemas.openxmlformats.org/officeDocument/2006/relationships/slide" Target="slides/slide70.xml"/><Relationship Id="rId143" Type="http://schemas.openxmlformats.org/officeDocument/2006/relationships/slide" Target="slides/slide91.xml"/><Relationship Id="rId148" Type="http://schemas.openxmlformats.org/officeDocument/2006/relationships/slide" Target="slides/slide96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26" Type="http://schemas.openxmlformats.org/officeDocument/2006/relationships/slideMaster" Target="slideMasters/slideMaster26.xml"/><Relationship Id="rId47" Type="http://schemas.openxmlformats.org/officeDocument/2006/relationships/slideMaster" Target="slideMasters/slideMaster47.xml"/><Relationship Id="rId68" Type="http://schemas.openxmlformats.org/officeDocument/2006/relationships/slide" Target="slides/slide16.xml"/><Relationship Id="rId89" Type="http://schemas.openxmlformats.org/officeDocument/2006/relationships/slide" Target="slides/slide37.xml"/><Relationship Id="rId112" Type="http://schemas.openxmlformats.org/officeDocument/2006/relationships/slide" Target="slides/slide60.xml"/><Relationship Id="rId133" Type="http://schemas.openxmlformats.org/officeDocument/2006/relationships/slide" Target="slides/slide81.xml"/><Relationship Id="rId154" Type="http://schemas.openxmlformats.org/officeDocument/2006/relationships/tableStyles" Target="tableStyles.xml"/><Relationship Id="rId16" Type="http://schemas.openxmlformats.org/officeDocument/2006/relationships/slideMaster" Target="slideMasters/slideMaster16.xml"/><Relationship Id="rId37" Type="http://schemas.openxmlformats.org/officeDocument/2006/relationships/slideMaster" Target="slideMasters/slideMaster37.xml"/><Relationship Id="rId58" Type="http://schemas.openxmlformats.org/officeDocument/2006/relationships/slide" Target="slides/slide6.xml"/><Relationship Id="rId79" Type="http://schemas.openxmlformats.org/officeDocument/2006/relationships/slide" Target="slides/slide27.xml"/><Relationship Id="rId102" Type="http://schemas.openxmlformats.org/officeDocument/2006/relationships/slide" Target="slides/slide50.xml"/><Relationship Id="rId123" Type="http://schemas.openxmlformats.org/officeDocument/2006/relationships/slide" Target="slides/slide71.xml"/><Relationship Id="rId144" Type="http://schemas.openxmlformats.org/officeDocument/2006/relationships/slide" Target="slides/slide92.xml"/><Relationship Id="rId90" Type="http://schemas.openxmlformats.org/officeDocument/2006/relationships/slide" Target="slides/slide3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98293"/>
            <a:ext cx="6566078" cy="466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3067" tIns="46533" rIns="93067" bIns="46533" numCol="1" anchor="t" anchorCtr="0" compatLnSpc="1">
            <a:prstTxWarp prst="textNoShape">
              <a:avLst/>
            </a:prstTxWarp>
          </a:bodyPr>
          <a:lstStyle>
            <a:lvl1pPr algn="l" defTabSz="929297" eaLnBrk="0" hangingPunct="0">
              <a:defRPr sz="1200" b="1"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r>
              <a:rPr lang="en-US" sz="1400" dirty="0"/>
              <a:t>Pioglitazone and T2DM – Turkey – November 2024</a:t>
            </a:r>
          </a:p>
        </p:txBody>
      </p:sp>
      <p:sp>
        <p:nvSpPr>
          <p:cNvPr id="51204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3" y="8830314"/>
            <a:ext cx="3038747" cy="466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3067" tIns="46533" rIns="93067" bIns="46533" numCol="1" anchor="b" anchorCtr="0" compatLnSpc="1">
            <a:prstTxWarp prst="textNoShape">
              <a:avLst/>
            </a:prstTxWarp>
          </a:bodyPr>
          <a:lstStyle>
            <a:lvl1pPr algn="l" defTabSz="929297" eaLnBrk="0" hangingPunct="0">
              <a:defRPr sz="1200"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1205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02036" y="8670196"/>
            <a:ext cx="3038747" cy="466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3067" tIns="46533" rIns="93067" bIns="46533" numCol="1" anchor="b" anchorCtr="0" compatLnSpc="1">
            <a:prstTxWarp prst="textNoShape">
              <a:avLst/>
            </a:prstTxWarp>
          </a:bodyPr>
          <a:lstStyle>
            <a:lvl1pPr algn="r" defTabSz="927435">
              <a:defRPr sz="1200"/>
            </a:lvl1pPr>
          </a:lstStyle>
          <a:p>
            <a:fld id="{27B50D12-2C9A-47FB-AC63-1DE954CB6C9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4396869"/>
      </p:ext>
    </p:extLst>
  </p:cSld>
  <p:clrMap bg1="lt1" tx1="dk1" bg2="lt2" tx2="dk2" accent1="accent1" accent2="accent2" accent3="accent3" accent4="accent4" accent5="accent5" accent6="accent6" hlink="hlink" folHlink="folHlink"/>
  <p:hf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71653" y="1"/>
            <a:ext cx="3038747" cy="466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3067" tIns="46533" rIns="93067" bIns="46533" numCol="1" anchor="t" anchorCtr="0" compatLnSpc="1">
            <a:prstTxWarp prst="textNoShape">
              <a:avLst/>
            </a:prstTxWarp>
          </a:bodyPr>
          <a:lstStyle>
            <a:lvl1pPr algn="r" defTabSz="929297" eaLnBrk="0" hangingPunct="0">
              <a:defRPr sz="1200"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2435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5863" y="696913"/>
            <a:ext cx="4648200" cy="34861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34510" y="4418329"/>
            <a:ext cx="5141387" cy="41805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3067" tIns="46533" rIns="93067" bIns="4653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91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3" y="8830314"/>
            <a:ext cx="3038747" cy="466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3067" tIns="46533" rIns="93067" bIns="46533" numCol="1" anchor="b" anchorCtr="0" compatLnSpc="1">
            <a:prstTxWarp prst="textNoShape">
              <a:avLst/>
            </a:prstTxWarp>
          </a:bodyPr>
          <a:lstStyle>
            <a:lvl1pPr algn="l" defTabSz="929297" eaLnBrk="0" hangingPunct="0">
              <a:defRPr sz="1200"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91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71653" y="8830314"/>
            <a:ext cx="3038747" cy="466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3067" tIns="46533" rIns="93067" bIns="46533" numCol="1" anchor="b" anchorCtr="0" compatLnSpc="1">
            <a:prstTxWarp prst="textNoShape">
              <a:avLst/>
            </a:prstTxWarp>
          </a:bodyPr>
          <a:lstStyle>
            <a:lvl1pPr algn="r" defTabSz="927435">
              <a:defRPr sz="1200"/>
            </a:lvl1pPr>
          </a:lstStyle>
          <a:p>
            <a:fld id="{E212594E-AEB3-4E06-B850-4567A0239EC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8143869"/>
      </p:ext>
    </p:extLst>
  </p:cSld>
  <p:clrMap bg1="lt1" tx1="dk1" bg2="lt2" tx2="dk2" accent1="accent1" accent2="accent2" accent3="accent3" accent4="accent4" accent5="accent5" accent6="accent6" hlink="hlink" folHlink="folHlink"/>
  <p:hf ftr="0" dt="0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itchFamily="34" charset="-128"/>
        <a:cs typeface="MS PGothic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55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531608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tr-TR" altLang="en-US"/>
          </a:p>
        </p:txBody>
      </p:sp>
      <p:sp>
        <p:nvSpPr>
          <p:cNvPr id="130052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130907288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335010BD-941B-49D4-976C-042332E13A0A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12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4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Title fix in other slides  ….green… and position of elements jump</a:t>
            </a:r>
          </a:p>
        </p:txBody>
      </p:sp>
      <p:sp>
        <p:nvSpPr>
          <p:cNvPr id="144389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269091300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62EF2A20-2572-4438-AC1A-0E400739BE67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13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5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5413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58647214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D8D808D1-7BEA-4B97-80C1-A5EC976AAA50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14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6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Change animation Atherosclerosis last click </a:t>
            </a:r>
          </a:p>
        </p:txBody>
      </p:sp>
      <p:sp>
        <p:nvSpPr>
          <p:cNvPr id="146437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273396916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 txBox="1">
            <a:spLocks noGrp="1" noChangeArrowheads="1"/>
          </p:cNvSpPr>
          <p:nvPr/>
        </p:nvSpPr>
        <p:spPr bwMode="auto">
          <a:xfrm>
            <a:off x="3972259" y="8830658"/>
            <a:ext cx="3038144" cy="4657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206" tIns="46603" rIns="93206" bIns="46603" anchor="b"/>
          <a:lstStyle>
            <a:lvl1pPr defTabSz="9382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 defTabSz="9382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 defTabSz="9382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 defTabSz="9382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 defTabSz="9382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9382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9382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9382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9382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r" defTabSz="904048" eaLnBrk="1" hangingPunct="1">
              <a:spcBef>
                <a:spcPct val="0"/>
              </a:spcBef>
              <a:defRPr/>
            </a:pPr>
            <a:fld id="{C7BD1834-72F3-45AC-ACBA-71A9A143873B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 algn="r" defTabSz="904048" eaLnBrk="1" hangingPunct="1">
                <a:spcBef>
                  <a:spcPct val="0"/>
                </a:spcBef>
                <a:defRPr/>
              </a:pPr>
              <a:t>15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7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Change animation Atherosclerosis last click </a:t>
            </a:r>
          </a:p>
        </p:txBody>
      </p:sp>
      <p:sp>
        <p:nvSpPr>
          <p:cNvPr id="147461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160291782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490" name="Rectangle 7">
            <a:extLst>
              <a:ext uri="{FF2B5EF4-FFF2-40B4-BE49-F238E27FC236}">
                <a16:creationId xmlns:a16="http://schemas.microsoft.com/office/drawing/2014/main" id="{804BCD0D-09FC-8CBF-B4D2-197A03C1D6C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109" indent="-284602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1470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598977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6481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497156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37831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378506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19181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fld id="{B4F9265E-2622-42E9-854C-85389E1EF775}" type="slidenum">
              <a:rPr lang="en-US" altLang="en-US" sz="1300" b="0">
                <a:solidFill>
                  <a:srgbClr val="000000"/>
                </a:solidFill>
                <a:latin typeface="Arial" panose="020B0604020202020204" pitchFamily="34" charset="0"/>
              </a:rPr>
              <a:pPr>
                <a:defRPr/>
              </a:pPr>
              <a:t>18</a:t>
            </a:fld>
            <a:endParaRPr lang="en-US" altLang="en-US" sz="1300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447491" name="Rectangle 2">
            <a:extLst>
              <a:ext uri="{FF2B5EF4-FFF2-40B4-BE49-F238E27FC236}">
                <a16:creationId xmlns:a16="http://schemas.microsoft.com/office/drawing/2014/main" id="{A880F3C8-FCC8-48D0-4315-607281C6C1F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2063" y="720725"/>
            <a:ext cx="4797425" cy="3598863"/>
          </a:xfrm>
          <a:ln/>
        </p:spPr>
      </p:sp>
      <p:sp>
        <p:nvSpPr>
          <p:cNvPr id="447492" name="Rectangle 3">
            <a:extLst>
              <a:ext uri="{FF2B5EF4-FFF2-40B4-BE49-F238E27FC236}">
                <a16:creationId xmlns:a16="http://schemas.microsoft.com/office/drawing/2014/main" id="{7EA6FC8D-4568-C1C3-DD85-A77FD28CA98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n-US">
              <a:latin typeface="Arial" panose="020B0604020202020204" pitchFamily="34" charset="0"/>
            </a:endParaRPr>
          </a:p>
        </p:txBody>
      </p:sp>
      <p:sp>
        <p:nvSpPr>
          <p:cNvPr id="447493" name="Header Placeholder 1">
            <a:extLst>
              <a:ext uri="{FF2B5EF4-FFF2-40B4-BE49-F238E27FC236}">
                <a16:creationId xmlns:a16="http://schemas.microsoft.com/office/drawing/2014/main" id="{2AAD5C4F-0EDB-8268-B5DF-902244C09AB7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135401" y="81467"/>
            <a:ext cx="5079801" cy="479576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6" tIns="45678" rIns="91356" bIns="45678"/>
          <a:lstStyle>
            <a:lvl1pPr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109" indent="-284602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1470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598977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6481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497156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37831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378506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19181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defRPr/>
            </a:pPr>
            <a:r>
              <a:rPr lang="en-US" altLang="en-US" sz="1300" b="0">
                <a:solidFill>
                  <a:srgbClr val="000000"/>
                </a:solidFill>
              </a:rPr>
              <a:t>Kidney T2DM-AACE-New York 3_26_2014</a:t>
            </a: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55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7191931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44043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5B72C261-009E-CC44-8E65-76A05C8FA23E}" type="slidenum">
              <a:rPr lang="en-US" sz="1300">
                <a:solidFill>
                  <a:prstClr val="black"/>
                </a:solidFill>
                <a:latin typeface="Calibri" panose="020F0502020204030204"/>
                <a:ea typeface="+mn-ea"/>
              </a:rPr>
              <a:pPr defTabSz="440436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23</a:t>
            </a:fld>
            <a:endParaRPr lang="en-US" sz="1300">
              <a:solidFill>
                <a:prstClr val="black"/>
              </a:solidFill>
              <a:latin typeface="Calibri" panose="020F050202020403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9866943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440436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5B72C261-009E-CC44-8E65-76A05C8FA23E}" type="slidenum">
              <a:rPr lang="en-US" sz="1300">
                <a:solidFill>
                  <a:prstClr val="black"/>
                </a:solidFill>
                <a:latin typeface="Calibri" panose="020F0502020204030204"/>
                <a:ea typeface="+mn-ea"/>
              </a:rPr>
              <a:pPr defTabSz="440436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24</a:t>
            </a:fld>
            <a:endParaRPr lang="en-US" sz="1300">
              <a:solidFill>
                <a:prstClr val="black"/>
              </a:solidFill>
              <a:latin typeface="Calibri" panose="020F050202020403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38491665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27425">
              <a:defRPr/>
            </a:pPr>
            <a:fld id="{E212594E-AEB3-4E06-B850-4567A0239EC5}" type="slidenum">
              <a:rPr lang="en-US" altLang="en-US">
                <a:solidFill>
                  <a:srgbClr val="000000"/>
                </a:solidFill>
              </a:rPr>
              <a:pPr defTabSz="927425">
                <a:defRPr/>
              </a:pPr>
              <a:t>25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964680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5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55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5790256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27425">
              <a:defRPr/>
            </a:pPr>
            <a:fld id="{E212594E-AEB3-4E06-B850-4567A0239EC5}" type="slidenum">
              <a:rPr lang="en-US" altLang="en-US">
                <a:solidFill>
                  <a:srgbClr val="000000"/>
                </a:solidFill>
              </a:rPr>
              <a:pPr defTabSz="927425">
                <a:defRPr/>
              </a:pPr>
              <a:t>26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643517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7040BD-BDB6-EEC6-345D-B9C99C4162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7CF3649-EC6F-C0F3-259C-E708014D962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1C0BB12-9EF6-1F9A-5A93-0259DA0CFF4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883192B-5C92-1243-7209-F20427AD628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927425">
              <a:defRPr/>
            </a:pPr>
            <a:fld id="{E212594E-AEB3-4E06-B850-4567A0239EC5}" type="slidenum">
              <a:rPr lang="en-US" altLang="en-US">
                <a:solidFill>
                  <a:srgbClr val="000000"/>
                </a:solidFill>
              </a:rPr>
              <a:pPr defTabSz="927425">
                <a:defRPr/>
              </a:pPr>
              <a:t>27</a:t>
            </a:fld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491403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7">
            <a:extLst>
              <a:ext uri="{FF2B5EF4-FFF2-40B4-BE49-F238E27FC236}">
                <a16:creationId xmlns:a16="http://schemas.microsoft.com/office/drawing/2014/main" id="{2008B092-3B89-E34D-F3AC-ACF88FB847E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69108"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06915" indent="-270832" defTabSz="869108"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087917" indent="-215747" defTabSz="869108"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524000" indent="-215747" defTabSz="869108"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1960085" indent="-215747" defTabSz="869108"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400760" indent="-215747" defTabSz="869108" eaLnBrk="0" fontAlgn="base" hangingPunct="0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841434" indent="-215747" defTabSz="869108" eaLnBrk="0" fontAlgn="base" hangingPunct="0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282108" indent="-215747" defTabSz="869108" eaLnBrk="0" fontAlgn="base" hangingPunct="0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722783" indent="-215747" defTabSz="869108" eaLnBrk="0" fontAlgn="base" hangingPunct="0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>
              <a:defRPr/>
            </a:pPr>
            <a:fld id="{6AF43177-7056-445A-B0EB-66E7C5E36D08}" type="slidenum">
              <a:rPr lang="en-US" altLang="en-US" sz="1200">
                <a:solidFill>
                  <a:srgbClr val="000000"/>
                </a:solidFill>
                <a:ea typeface="+mn-ea"/>
              </a:rPr>
              <a:pPr>
                <a:defRPr/>
              </a:pPr>
              <a:t>28</a:t>
            </a:fld>
            <a:endParaRPr lang="en-US" altLang="en-US" sz="1200">
              <a:solidFill>
                <a:srgbClr val="000000"/>
              </a:solidFill>
              <a:ea typeface="+mn-ea"/>
            </a:endParaRPr>
          </a:p>
        </p:txBody>
      </p:sp>
      <p:sp>
        <p:nvSpPr>
          <p:cNvPr id="75779" name="Rectangle 2">
            <a:extLst>
              <a:ext uri="{FF2B5EF4-FFF2-40B4-BE49-F238E27FC236}">
                <a16:creationId xmlns:a16="http://schemas.microsoft.com/office/drawing/2014/main" id="{9BF249BC-1589-3062-F045-8211F1BB841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80" name="Rectangle 3">
            <a:extLst>
              <a:ext uri="{FF2B5EF4-FFF2-40B4-BE49-F238E27FC236}">
                <a16:creationId xmlns:a16="http://schemas.microsoft.com/office/drawing/2014/main" id="{5797D55C-4A7B-F0AD-B973-96953221E55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33357" indent="-279980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27877" indent="-224303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79660" indent="-224303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31447" indent="-224303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89597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47747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05896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64045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B8E35D39-F4F6-41AF-8715-36867FDAA238}" type="slidenum">
              <a:rPr lang="en-US" altLang="en-US">
                <a:solidFill>
                  <a:srgbClr val="000000"/>
                </a:solidFill>
                <a:latin typeface="Helvetica" charset="0"/>
              </a:rPr>
              <a:pPr>
                <a:spcBef>
                  <a:spcPct val="0"/>
                </a:spcBef>
                <a:defRPr/>
              </a:pPr>
              <a:t>29</a:t>
            </a:fld>
            <a:endParaRPr lang="en-US" alt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521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1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5438926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3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9721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33357" indent="-279980" defTabSz="89721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27877" indent="-224303" defTabSz="89721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79660" indent="-224303" defTabSz="89721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31447" indent="-224303" defTabSz="89721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89597" indent="-224303" defTabSz="89721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47747" indent="-224303" defTabSz="89721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05896" indent="-224303" defTabSz="89721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64045" indent="-224303" defTabSz="89721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6345DE52-BFF9-4F35-8CA5-920532D01229}" type="slidenum">
              <a:rPr lang="en-US" altLang="en-US">
                <a:solidFill>
                  <a:srgbClr val="000000"/>
                </a:solidFill>
                <a:latin typeface="Helvetica" charset="0"/>
              </a:rPr>
              <a:pPr>
                <a:spcBef>
                  <a:spcPct val="0"/>
                </a:spcBef>
                <a:defRPr/>
              </a:pPr>
              <a:t>30</a:t>
            </a:fld>
            <a:endParaRPr lang="en-US" alt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523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3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algn="ctr">
              <a:spcBef>
                <a:spcPct val="0"/>
              </a:spcBef>
            </a:pPr>
            <a:endParaRPr lang="en-US" altLang="en-US" sz="1800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617336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Rectangle 7">
            <a:extLst>
              <a:ext uri="{FF2B5EF4-FFF2-40B4-BE49-F238E27FC236}">
                <a16:creationId xmlns:a16="http://schemas.microsoft.com/office/drawing/2014/main" id="{420D439D-B5E5-6E42-A52D-0BF453535224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57410" indent="-289194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67482" indent="-231049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35699" indent="-231049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103916" indent="-231049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44591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85265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5940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66615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fld id="{7D794A4E-4BB6-41F9-90AC-5CBD72F5401E}" type="slidenum">
              <a:rPr lang="en-US" altLang="en-US" sz="1200" b="0">
                <a:solidFill>
                  <a:srgbClr val="000000"/>
                </a:solidFill>
              </a:rPr>
              <a:pPr>
                <a:defRPr/>
              </a:pPr>
              <a:t>33</a:t>
            </a:fld>
            <a:endParaRPr lang="en-US" altLang="en-US" sz="1200" b="0">
              <a:solidFill>
                <a:srgbClr val="000000"/>
              </a:solidFill>
            </a:endParaRPr>
          </a:p>
        </p:txBody>
      </p:sp>
      <p:sp>
        <p:nvSpPr>
          <p:cNvPr id="369667" name="Rectangle 2">
            <a:extLst>
              <a:ext uri="{FF2B5EF4-FFF2-40B4-BE49-F238E27FC236}">
                <a16:creationId xmlns:a16="http://schemas.microsoft.com/office/drawing/2014/main" id="{42FA82D4-3752-2182-A641-B244BEB186F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57300" y="719138"/>
            <a:ext cx="4800600" cy="3600450"/>
          </a:xfrm>
          <a:ln/>
        </p:spPr>
      </p:sp>
      <p:sp>
        <p:nvSpPr>
          <p:cNvPr id="369668" name="Rectangle 3">
            <a:extLst>
              <a:ext uri="{FF2B5EF4-FFF2-40B4-BE49-F238E27FC236}">
                <a16:creationId xmlns:a16="http://schemas.microsoft.com/office/drawing/2014/main" id="{356F7B2D-6122-D4C5-3BE2-66DF7CF90E0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Slide Image Placeholder 1">
            <a:extLst>
              <a:ext uri="{FF2B5EF4-FFF2-40B4-BE49-F238E27FC236}">
                <a16:creationId xmlns:a16="http://schemas.microsoft.com/office/drawing/2014/main" id="{BFBA2221-2BB7-4089-8B21-61D61C75DCA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9267" name="Notes Placeholder 2">
            <a:extLst>
              <a:ext uri="{FF2B5EF4-FFF2-40B4-BE49-F238E27FC236}">
                <a16:creationId xmlns:a16="http://schemas.microsoft.com/office/drawing/2014/main" id="{00C03243-D002-428F-9DF4-26DD1A9E85E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9268" name="Slide Number Placeholder 3">
            <a:extLst>
              <a:ext uri="{FF2B5EF4-FFF2-40B4-BE49-F238E27FC236}">
                <a16:creationId xmlns:a16="http://schemas.microsoft.com/office/drawing/2014/main" id="{044FDB6A-8238-417D-B78C-A79636D7217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895000"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16000" indent="-275384" defTabSz="895000"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01538" indent="-220308" defTabSz="895000"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542154" indent="-220308" defTabSz="895000"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1982768" indent="-220308" defTabSz="895000"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423383" indent="-220308" defTabSz="895000" eaLnBrk="0" fontAlgn="base" hangingPunct="0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863998" indent="-220308" defTabSz="895000" eaLnBrk="0" fontAlgn="base" hangingPunct="0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304614" indent="-220308" defTabSz="895000" eaLnBrk="0" fontAlgn="base" hangingPunct="0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745228" indent="-220308" defTabSz="895000" eaLnBrk="0" fontAlgn="base" hangingPunct="0">
              <a:spcBef>
                <a:spcPct val="0"/>
              </a:spcBef>
              <a:spcAft>
                <a:spcPct val="0"/>
              </a:spcAft>
              <a:defRPr sz="19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>
              <a:defRPr/>
            </a:pPr>
            <a:fld id="{79935633-DD81-4464-A086-2F07BCC7D342}" type="slidenum">
              <a:rPr lang="en-US" altLang="en-US" sz="1200">
                <a:solidFill>
                  <a:srgbClr val="000000"/>
                </a:solidFill>
              </a:rPr>
              <a:pPr>
                <a:defRPr/>
              </a:pPr>
              <a:t>35</a:t>
            </a:fld>
            <a:endParaRPr lang="en-US" altLang="en-US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25315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700881" y="4418329"/>
            <a:ext cx="5608640" cy="4180526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6767" tIns="48383" rIns="96767" bIns="48383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6895318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2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23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Arial" pitchFamily="34" charset="0"/>
            </a:endParaRPr>
          </a:p>
        </p:txBody>
      </p:sp>
      <p:sp>
        <p:nvSpPr>
          <p:cNvPr id="542724" name="Header Placeholder 1"/>
          <p:cNvSpPr>
            <a:spLocks noGrp="1"/>
          </p:cNvSpPr>
          <p:nvPr>
            <p:ph type="hdr" sz="quarter" idx="4294967295"/>
          </p:nvPr>
        </p:nvSpPr>
        <p:spPr bwMode="auto">
          <a:xfrm>
            <a:off x="6" y="1"/>
            <a:ext cx="4867756" cy="466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062" tIns="44031" rIns="88062" bIns="44031"/>
          <a:lstStyle>
            <a:lvl1pPr defTabSz="9271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14059" indent="-275129" defTabSz="9271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00507" indent="-219466" defTabSz="9271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41029" indent="-219466" defTabSz="9271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1979960" indent="-219466" defTabSz="92716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37977" indent="-219466" defTabSz="927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895994" indent="-219466" defTabSz="927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354008" indent="-219466" defTabSz="927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12022" indent="-219466" defTabSz="92716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>
                <a:solidFill>
                  <a:srgbClr val="000000"/>
                </a:solidFill>
                <a:latin typeface="Helvetica" charset="0"/>
              </a:rPr>
              <a:t>Treatment of T2DM-Denmark (Vancouver)-Feb_2014</a:t>
            </a:r>
          </a:p>
        </p:txBody>
      </p:sp>
    </p:spTree>
    <p:extLst>
      <p:ext uri="{BB962C8B-B14F-4D97-AF65-F5344CB8AC3E}">
        <p14:creationId xmlns:p14="http://schemas.microsoft.com/office/powerpoint/2010/main" val="225094321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4A63040B-5567-4C57-A145-D986D6E389A5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41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1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1317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32894388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55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755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07556" name="Header Placeholder 1"/>
          <p:cNvSpPr>
            <a:spLocks noGrp="1"/>
          </p:cNvSpPr>
          <p:nvPr>
            <p:ph type="hdr" sz="quarter" idx="4294967295"/>
          </p:nvPr>
        </p:nvSpPr>
        <p:spPr bwMode="auto">
          <a:xfrm>
            <a:off x="3" y="1"/>
            <a:ext cx="4867756" cy="466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088" tIns="44045" rIns="88088" bIns="44045"/>
          <a:lstStyle>
            <a:lvl1pPr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14269" indent="-275209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00832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41483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1980541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38692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896843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35499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1314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>
                <a:latin typeface="Helvetica" charset="0"/>
              </a:rPr>
              <a:t>Treatment of T2DM-Denmark (Vancouver)-Feb_2014</a:t>
            </a:r>
          </a:p>
        </p:txBody>
      </p:sp>
    </p:spTree>
    <p:extLst>
      <p:ext uri="{BB962C8B-B14F-4D97-AF65-F5344CB8AC3E}">
        <p14:creationId xmlns:p14="http://schemas.microsoft.com/office/powerpoint/2010/main" val="382716090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C2B3B44D-97C3-4EA3-92D4-67F1524FB392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42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2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2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2341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312122308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5171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6774" tIns="48387" rIns="96774" bIns="48387"/>
          <a:lstStyle/>
          <a:p>
            <a:endParaRPr lang="en-US" altLang="en-US"/>
          </a:p>
        </p:txBody>
      </p:sp>
      <p:sp>
        <p:nvSpPr>
          <p:cNvPr id="135172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347113730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619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6196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221348682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72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37220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203645208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2">
            <a:extLst>
              <a:ext uri="{FF2B5EF4-FFF2-40B4-BE49-F238E27FC236}">
                <a16:creationId xmlns:a16="http://schemas.microsoft.com/office/drawing/2014/main" id="{DAD919FA-4F95-DF91-78D1-506597E545F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9427" name="Rectangle 3">
            <a:extLst>
              <a:ext uri="{FF2B5EF4-FFF2-40B4-BE49-F238E27FC236}">
                <a16:creationId xmlns:a16="http://schemas.microsoft.com/office/drawing/2014/main" id="{341C8F39-B175-DE60-BFAC-BE7F12E1D81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7">
            <a:extLst>
              <a:ext uri="{FF2B5EF4-FFF2-40B4-BE49-F238E27FC236}">
                <a16:creationId xmlns:a16="http://schemas.microsoft.com/office/drawing/2014/main" id="{1B0CC65A-03B9-2843-24C6-E085B838FE2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109" indent="-284602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1470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598977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6481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497156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37831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378506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19181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fld id="{C928E9FA-735F-4148-82CF-FD067D72E286}" type="slidenum">
              <a:rPr lang="en-US" altLang="en-US" sz="1300" b="0">
                <a:solidFill>
                  <a:srgbClr val="000000"/>
                </a:solidFill>
                <a:latin typeface="Arial" panose="020B0604020202020204" pitchFamily="34" charset="0"/>
              </a:rPr>
              <a:pPr>
                <a:defRPr/>
              </a:pPr>
              <a:t>52</a:t>
            </a:fld>
            <a:endParaRPr lang="en-US" altLang="en-US" sz="1300" b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67619" name="Rectangle 2">
            <a:extLst>
              <a:ext uri="{FF2B5EF4-FFF2-40B4-BE49-F238E27FC236}">
                <a16:creationId xmlns:a16="http://schemas.microsoft.com/office/drawing/2014/main" id="{1C2861F8-3A5F-D1C4-5B95-2052BA67979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262063" y="720725"/>
            <a:ext cx="4797425" cy="3598863"/>
          </a:xfrm>
          <a:ln/>
        </p:spPr>
      </p:sp>
      <p:sp>
        <p:nvSpPr>
          <p:cNvPr id="367620" name="Rectangle 3">
            <a:extLst>
              <a:ext uri="{FF2B5EF4-FFF2-40B4-BE49-F238E27FC236}">
                <a16:creationId xmlns:a16="http://schemas.microsoft.com/office/drawing/2014/main" id="{38D4169E-5DD1-9E80-43CB-55F381D26A3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s-MX" altLang="en-US">
              <a:latin typeface="Arial" panose="020B0604020202020204" pitchFamily="34" charset="0"/>
            </a:endParaRPr>
          </a:p>
        </p:txBody>
      </p:sp>
      <p:sp>
        <p:nvSpPr>
          <p:cNvPr id="367621" name="Header Placeholder 1">
            <a:extLst>
              <a:ext uri="{FF2B5EF4-FFF2-40B4-BE49-F238E27FC236}">
                <a16:creationId xmlns:a16="http://schemas.microsoft.com/office/drawing/2014/main" id="{DF66E249-1006-2DC1-FD4E-072458EB1327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135401" y="81467"/>
            <a:ext cx="5079801" cy="479576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56" tIns="45678" rIns="91356" bIns="45678"/>
          <a:lstStyle>
            <a:lvl1pPr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109" indent="-284602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1470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598977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6481" indent="-227989" defTabSz="960916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497156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37831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378506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19181" indent="-227989" defTabSz="960916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defRPr/>
            </a:pPr>
            <a:r>
              <a:rPr lang="en-US" altLang="en-US" sz="1300" b="0">
                <a:solidFill>
                  <a:srgbClr val="000000"/>
                </a:solidFill>
              </a:rPr>
              <a:t>Kidney T2DM-AACE-New York 3_26_2014</a:t>
            </a: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7">
            <a:extLst>
              <a:ext uri="{FF2B5EF4-FFF2-40B4-BE49-F238E27FC236}">
                <a16:creationId xmlns:a16="http://schemas.microsoft.com/office/drawing/2014/main" id="{7C698153-6004-0F49-BEB6-0D0065CF606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57410" indent="-289194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67482" indent="-231049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35699" indent="-231049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103916" indent="-231049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44591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85265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5940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66615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fld id="{34DE7288-2B78-47B4-8B6A-85E8863E97FB}" type="slidenum">
              <a:rPr lang="en-US" altLang="en-US" sz="1200" b="0">
                <a:solidFill>
                  <a:srgbClr val="000000"/>
                </a:solidFill>
              </a:rPr>
              <a:pPr>
                <a:defRPr/>
              </a:pPr>
              <a:t>60</a:t>
            </a:fld>
            <a:endParaRPr lang="en-US" altLang="en-US" sz="1200" b="0">
              <a:solidFill>
                <a:srgbClr val="000000"/>
              </a:solidFill>
            </a:endParaRPr>
          </a:p>
        </p:txBody>
      </p:sp>
      <p:sp>
        <p:nvSpPr>
          <p:cNvPr id="435203" name="Rectangle 2">
            <a:extLst>
              <a:ext uri="{FF2B5EF4-FFF2-40B4-BE49-F238E27FC236}">
                <a16:creationId xmlns:a16="http://schemas.microsoft.com/office/drawing/2014/main" id="{4E15313E-2273-76EA-0233-4CBF2E56A8C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5204" name="Rectangle 3">
            <a:extLst>
              <a:ext uri="{FF2B5EF4-FFF2-40B4-BE49-F238E27FC236}">
                <a16:creationId xmlns:a16="http://schemas.microsoft.com/office/drawing/2014/main" id="{EFF0D247-7529-4D38-1A34-4448D64AB42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7">
            <a:extLst>
              <a:ext uri="{FF2B5EF4-FFF2-40B4-BE49-F238E27FC236}">
                <a16:creationId xmlns:a16="http://schemas.microsoft.com/office/drawing/2014/main" id="{2215D8BD-F8DC-EA41-BB85-CD81D8D7D52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57410" indent="-289194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67482" indent="-231049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35699" indent="-231049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103916" indent="-231049" defTabSz="931844"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44591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85265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5940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66615" indent="-231049" defTabSz="931844" eaLnBrk="0" fontAlgn="base" hangingPunct="0">
              <a:spcBef>
                <a:spcPct val="0"/>
              </a:spcBef>
              <a:spcAft>
                <a:spcPct val="0"/>
              </a:spcAft>
              <a:defRPr sz="23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defRPr/>
            </a:pPr>
            <a:fld id="{26253036-D15F-4AE1-BECF-985A361F90F7}" type="slidenum">
              <a:rPr lang="en-US" altLang="en-US" sz="1200" b="0">
                <a:solidFill>
                  <a:srgbClr val="000000"/>
                </a:solidFill>
              </a:rPr>
              <a:pPr>
                <a:defRPr/>
              </a:pPr>
              <a:t>61</a:t>
            </a:fld>
            <a:endParaRPr lang="en-US" altLang="en-US" sz="1200" b="0">
              <a:solidFill>
                <a:srgbClr val="000000"/>
              </a:solidFill>
            </a:endParaRPr>
          </a:p>
        </p:txBody>
      </p:sp>
      <p:sp>
        <p:nvSpPr>
          <p:cNvPr id="437251" name="Rectangle 2">
            <a:extLst>
              <a:ext uri="{FF2B5EF4-FFF2-40B4-BE49-F238E27FC236}">
                <a16:creationId xmlns:a16="http://schemas.microsoft.com/office/drawing/2014/main" id="{A2653711-DBB0-3B31-0D14-74593A0AF36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7252" name="Rectangle 3">
            <a:extLst>
              <a:ext uri="{FF2B5EF4-FFF2-40B4-BE49-F238E27FC236}">
                <a16:creationId xmlns:a16="http://schemas.microsoft.com/office/drawing/2014/main" id="{5860BC1A-7712-C675-A3CF-6EC46B88D85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EDF88091-45AD-41B4-9618-3A076E6F7FC6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62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9509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44105079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AD102EA2-5359-4C7E-8103-6C42AE0E2304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63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50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0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0533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246346896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1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31107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31108" name="Header Placeholder 1"/>
          <p:cNvSpPr>
            <a:spLocks noGrp="1"/>
          </p:cNvSpPr>
          <p:nvPr>
            <p:ph type="hdr" sz="quarter" idx="4294967295"/>
          </p:nvPr>
        </p:nvSpPr>
        <p:spPr bwMode="auto">
          <a:xfrm>
            <a:off x="3" y="1"/>
            <a:ext cx="4867756" cy="466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088" tIns="44045" rIns="88088" bIns="44045"/>
          <a:lstStyle>
            <a:lvl1pPr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14269" indent="-275209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00832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41483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1980541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38692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896843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35499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1314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>
                <a:latin typeface="Helvetica" charset="0"/>
              </a:rPr>
              <a:t>Treatment of T2DM-Denmark (Vancouver)-Feb_2014</a:t>
            </a:r>
          </a:p>
        </p:txBody>
      </p:sp>
    </p:spTree>
    <p:extLst>
      <p:ext uri="{BB962C8B-B14F-4D97-AF65-F5344CB8AC3E}">
        <p14:creationId xmlns:p14="http://schemas.microsoft.com/office/powerpoint/2010/main" val="3554818187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512FC5D4-CDBF-43E0-94D5-C2AED064DC5F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64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51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1557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393431659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 txBox="1">
            <a:spLocks noGrp="1" noChangeArrowheads="1"/>
          </p:cNvSpPr>
          <p:nvPr/>
        </p:nvSpPr>
        <p:spPr bwMode="auto">
          <a:xfrm>
            <a:off x="3972259" y="8830658"/>
            <a:ext cx="3038144" cy="4657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3269" tIns="46635" rIns="93269" bIns="46635" anchor="b"/>
          <a:lstStyle>
            <a:lvl1pPr defTabSz="966788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 defTabSz="931581">
              <a:defRPr/>
            </a:pPr>
            <a:fld id="{7E1D70C0-33E4-4E45-84C2-7321396CED1C}" type="slidenum">
              <a:rPr lang="en-US" altLang="en-US" sz="1200">
                <a:solidFill>
                  <a:srgbClr val="000000"/>
                </a:solidFill>
              </a:rPr>
              <a:pPr algn="r" defTabSz="931581">
                <a:defRPr/>
              </a:pPr>
              <a:t>65</a:t>
            </a:fld>
            <a:endParaRPr lang="en-US" altLang="en-US" sz="1200">
              <a:solidFill>
                <a:srgbClr val="000000"/>
              </a:solidFill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95325"/>
            <a:ext cx="4648200" cy="3486150"/>
          </a:xfrm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34112" y="4417635"/>
            <a:ext cx="5142177" cy="4182458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269" tIns="46635" rIns="93269" bIns="46635"/>
          <a:lstStyle/>
          <a:p>
            <a:endParaRPr lang="en-US" altLang="en-US"/>
          </a:p>
        </p:txBody>
      </p:sp>
      <p:sp>
        <p:nvSpPr>
          <p:cNvPr id="152581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2510625001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E2F2BD17-F7AE-4453-BDEA-FF2D95728385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66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53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3605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1506186419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2518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02518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02518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02518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02518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0251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0251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0251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02518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E3CAAFD0-63D4-4D61-BF86-EB292684A248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67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4629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25347307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EDF88091-45AD-41B4-9618-3A076E6F7FC6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68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9509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315311113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Google Shape;456;g7a87f744f6_0_0:notes">
            <a:extLst>
              <a:ext uri="{FF2B5EF4-FFF2-40B4-BE49-F238E27FC236}">
                <a16:creationId xmlns:a16="http://schemas.microsoft.com/office/drawing/2014/main" id="{1A1775FD-BB8B-5C95-D4CC-CC13C75F17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14036" y="8561665"/>
            <a:ext cx="2916436" cy="45190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838" tIns="44908" rIns="89838" bIns="44908"/>
          <a:lstStyle>
            <a:lvl1pPr defTabSz="84768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688555" indent="-263180" defTabSz="84768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061903" indent="-211157" defTabSz="84768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487277" indent="-211157" defTabSz="84768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1912651" indent="-211157" defTabSz="84768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353326" indent="-211157" defTabSz="84768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793999" indent="-211157" defTabSz="84768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234674" indent="-211157" defTabSz="84768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675349" indent="-211157" defTabSz="84768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ts val="1200"/>
              <a:defRPr/>
            </a:pPr>
            <a:fld id="{DCE83CC8-0476-4B56-9D0D-BF9B13D1F137}" type="slidenum">
              <a:rPr lang="en-US" altLang="en-US" sz="1200" u="none">
                <a:solidFill>
                  <a:srgbClr val="000000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pPr eaLnBrk="1" hangingPunct="1">
                <a:buClr>
                  <a:srgbClr val="000000"/>
                </a:buClr>
                <a:buSzPts val="1200"/>
                <a:defRPr/>
              </a:pPr>
              <a:t>69</a:t>
            </a:fld>
            <a:endParaRPr lang="en-US" altLang="en-US" sz="1200" u="none">
              <a:solidFill>
                <a:srgbClr val="000000"/>
              </a:solidFill>
              <a:latin typeface="Helvetica Neue" charset="0"/>
              <a:ea typeface="+mn-ea"/>
              <a:cs typeface="Helvetica Neue" charset="0"/>
              <a:sym typeface="Helvetica Neue" charset="0"/>
            </a:endParaRPr>
          </a:p>
        </p:txBody>
      </p:sp>
      <p:sp>
        <p:nvSpPr>
          <p:cNvPr id="141315" name="Google Shape;457;g7a87f744f6_0_0:notes">
            <a:extLst>
              <a:ext uri="{FF2B5EF4-FFF2-40B4-BE49-F238E27FC236}">
                <a16:creationId xmlns:a16="http://schemas.microsoft.com/office/drawing/2014/main" id="{05B45D14-9FB6-B624-69A0-CAC67E6AC25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1117600" y="676275"/>
            <a:ext cx="4508500" cy="3381375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sp>
      <p:sp>
        <p:nvSpPr>
          <p:cNvPr id="141316" name="Google Shape;458;g7a87f744f6_0_0:notes">
            <a:extLst>
              <a:ext uri="{FF2B5EF4-FFF2-40B4-BE49-F238E27FC236}">
                <a16:creationId xmlns:a16="http://schemas.microsoft.com/office/drawing/2014/main" id="{038A9AC6-E322-53E4-2030-D98D7491242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96079" y="4283907"/>
            <a:ext cx="4938316" cy="40533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838" tIns="44908" rIns="89838" bIns="44908"/>
          <a:lstStyle/>
          <a:p>
            <a:pPr>
              <a:spcBef>
                <a:spcPct val="0"/>
              </a:spcBef>
              <a:buSzPts val="1400"/>
            </a:pPr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B40E90B-C1ED-1D7E-9B31-72E7A1142F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>
            <a:extLst>
              <a:ext uri="{FF2B5EF4-FFF2-40B4-BE49-F238E27FC236}">
                <a16:creationId xmlns:a16="http://schemas.microsoft.com/office/drawing/2014/main" id="{734B5EAB-402A-D4A8-9296-97F48E86155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EDF88091-45AD-41B4-9618-3A076E6F7FC6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70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9507" name="Rectangle 2">
            <a:extLst>
              <a:ext uri="{FF2B5EF4-FFF2-40B4-BE49-F238E27FC236}">
                <a16:creationId xmlns:a16="http://schemas.microsoft.com/office/drawing/2014/main" id="{7BDF3E08-2DBE-20C8-77DC-BD2B6E259A4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>
            <a:extLst>
              <a:ext uri="{FF2B5EF4-FFF2-40B4-BE49-F238E27FC236}">
                <a16:creationId xmlns:a16="http://schemas.microsoft.com/office/drawing/2014/main" id="{42789F5C-BD7A-1F92-D798-0F15DB569C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9509" name="Header Placeholder 1">
            <a:extLst>
              <a:ext uri="{FF2B5EF4-FFF2-40B4-BE49-F238E27FC236}">
                <a16:creationId xmlns:a16="http://schemas.microsoft.com/office/drawing/2014/main" id="{7D196C06-10E7-8A6C-71E4-155AA9FD1E4B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410849562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Google Shape;83;g7a7973ab87_1_0:notes">
            <a:extLst>
              <a:ext uri="{FF2B5EF4-FFF2-40B4-BE49-F238E27FC236}">
                <a16:creationId xmlns:a16="http://schemas.microsoft.com/office/drawing/2014/main" id="{05CF210B-A296-A1E8-C613-431E162D9C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14036" y="8561665"/>
            <a:ext cx="2916436" cy="45190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838" tIns="44908" rIns="89838" bIns="44908"/>
          <a:lstStyle>
            <a:lvl1pPr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688555" indent="-263180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061903" indent="-21115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487277" indent="-21115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1912651" indent="-21115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353326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793999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234674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675349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81350" eaLnBrk="1" hangingPunct="1">
              <a:buClr>
                <a:srgbClr val="000000"/>
              </a:buClr>
              <a:buSzPts val="1200"/>
              <a:defRPr/>
            </a:pPr>
            <a:fld id="{CE64650E-1E27-4856-94D5-06C6866D47B4}" type="slidenum">
              <a:rPr lang="en-US" altLang="en-US" sz="1200" u="none">
                <a:solidFill>
                  <a:srgbClr val="000000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pPr defTabSz="881350" eaLnBrk="1" hangingPunct="1">
                <a:buClr>
                  <a:srgbClr val="000000"/>
                </a:buClr>
                <a:buSzPts val="1200"/>
                <a:defRPr/>
              </a:pPr>
              <a:t>71</a:t>
            </a:fld>
            <a:endParaRPr lang="en-US" altLang="en-US" sz="1200" u="none">
              <a:solidFill>
                <a:srgbClr val="000000"/>
              </a:solidFill>
              <a:latin typeface="Helvetica Neue" charset="0"/>
              <a:ea typeface="+mn-ea"/>
              <a:cs typeface="Helvetica Neue" charset="0"/>
              <a:sym typeface="Helvetica Neue" charset="0"/>
            </a:endParaRPr>
          </a:p>
        </p:txBody>
      </p:sp>
      <p:sp>
        <p:nvSpPr>
          <p:cNvPr id="152579" name="Google Shape;84;g7a7973ab87_1_0:notes">
            <a:extLst>
              <a:ext uri="{FF2B5EF4-FFF2-40B4-BE49-F238E27FC236}">
                <a16:creationId xmlns:a16="http://schemas.microsoft.com/office/drawing/2014/main" id="{18462B44-42F7-AF7E-B944-A9C7AA502B8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1117600" y="676275"/>
            <a:ext cx="4508500" cy="3381375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sp>
      <p:sp>
        <p:nvSpPr>
          <p:cNvPr id="152580" name="Google Shape;85;g7a7973ab87_1_0:notes">
            <a:extLst>
              <a:ext uri="{FF2B5EF4-FFF2-40B4-BE49-F238E27FC236}">
                <a16:creationId xmlns:a16="http://schemas.microsoft.com/office/drawing/2014/main" id="{FE1252F2-AAFE-F681-B54D-B23D81F305C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96079" y="4283907"/>
            <a:ext cx="4938316" cy="40533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838" tIns="44908" rIns="89838" bIns="44908"/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Google Shape;248;g7a8124dd4d_1_1:notes">
            <a:extLst>
              <a:ext uri="{FF2B5EF4-FFF2-40B4-BE49-F238E27FC236}">
                <a16:creationId xmlns:a16="http://schemas.microsoft.com/office/drawing/2014/main" id="{04178EB8-EB49-5D4F-E24A-D70531D014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14036" y="8561665"/>
            <a:ext cx="2916436" cy="45190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838" tIns="44908" rIns="89838" bIns="44908"/>
          <a:lstStyle>
            <a:lvl1pPr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688555" indent="-263180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061903" indent="-21115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487277" indent="-21115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1912651" indent="-21115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353326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793999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234674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675349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81350" eaLnBrk="1" hangingPunct="1">
              <a:buClr>
                <a:srgbClr val="000000"/>
              </a:buClr>
              <a:buSzPts val="1200"/>
              <a:defRPr/>
            </a:pPr>
            <a:fld id="{C7203DAC-F819-4CE5-BE1D-A4D99AC3FB4C}" type="slidenum">
              <a:rPr lang="en-US" altLang="en-US" sz="1200" u="none">
                <a:solidFill>
                  <a:srgbClr val="000000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pPr defTabSz="881350" eaLnBrk="1" hangingPunct="1">
                <a:buClr>
                  <a:srgbClr val="000000"/>
                </a:buClr>
                <a:buSzPts val="1200"/>
                <a:defRPr/>
              </a:pPr>
              <a:t>72</a:t>
            </a:fld>
            <a:endParaRPr lang="en-US" altLang="en-US" sz="1200" u="none">
              <a:solidFill>
                <a:srgbClr val="000000"/>
              </a:solidFill>
              <a:latin typeface="Helvetica Neue" charset="0"/>
              <a:ea typeface="+mn-ea"/>
              <a:cs typeface="Helvetica Neue" charset="0"/>
              <a:sym typeface="Helvetica Neue" charset="0"/>
            </a:endParaRPr>
          </a:p>
        </p:txBody>
      </p:sp>
      <p:sp>
        <p:nvSpPr>
          <p:cNvPr id="154627" name="Google Shape;249;g7a8124dd4d_1_1:notes">
            <a:extLst>
              <a:ext uri="{FF2B5EF4-FFF2-40B4-BE49-F238E27FC236}">
                <a16:creationId xmlns:a16="http://schemas.microsoft.com/office/drawing/2014/main" id="{537BB667-E27D-433C-6421-CEBE4679C569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1117600" y="676275"/>
            <a:ext cx="4508500" cy="3381375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sp>
      <p:sp>
        <p:nvSpPr>
          <p:cNvPr id="154628" name="Google Shape;250;g7a8124dd4d_1_1:notes">
            <a:extLst>
              <a:ext uri="{FF2B5EF4-FFF2-40B4-BE49-F238E27FC236}">
                <a16:creationId xmlns:a16="http://schemas.microsoft.com/office/drawing/2014/main" id="{74501D31-749F-98C9-2DA8-8849FB9CDB4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96079" y="4283907"/>
            <a:ext cx="4938316" cy="40533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838" tIns="44908" rIns="89838" bIns="44908"/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Google Shape;260;g7a8124dd4d_1_84:notes">
            <a:extLst>
              <a:ext uri="{FF2B5EF4-FFF2-40B4-BE49-F238E27FC236}">
                <a16:creationId xmlns:a16="http://schemas.microsoft.com/office/drawing/2014/main" id="{24F8EF54-1D83-DB31-A36A-D799F436B4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14036" y="8561665"/>
            <a:ext cx="2916436" cy="451909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838" tIns="44908" rIns="89838" bIns="44908"/>
          <a:lstStyle>
            <a:lvl1pPr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688555" indent="-263180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061903" indent="-21115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487277" indent="-21115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1912651" indent="-211157"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353326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793999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234674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675349" indent="-211157" eaLnBrk="0" fontAlgn="base" hangingPunct="0">
              <a:spcBef>
                <a:spcPct val="0"/>
              </a:spcBef>
              <a:spcAft>
                <a:spcPct val="0"/>
              </a:spcAft>
              <a:defRPr sz="19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81350" eaLnBrk="1" hangingPunct="1">
              <a:buClr>
                <a:srgbClr val="000000"/>
              </a:buClr>
              <a:buSzPts val="1200"/>
              <a:defRPr/>
            </a:pPr>
            <a:fld id="{51EA1657-1E5A-4B31-BD23-0F6974E26163}" type="slidenum">
              <a:rPr lang="en-US" altLang="en-US" sz="1200" u="none">
                <a:solidFill>
                  <a:srgbClr val="000000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pPr defTabSz="881350" eaLnBrk="1" hangingPunct="1">
                <a:buClr>
                  <a:srgbClr val="000000"/>
                </a:buClr>
                <a:buSzPts val="1200"/>
                <a:defRPr/>
              </a:pPr>
              <a:t>73</a:t>
            </a:fld>
            <a:endParaRPr lang="en-US" altLang="en-US" sz="1200" u="none">
              <a:solidFill>
                <a:srgbClr val="000000"/>
              </a:solidFill>
              <a:latin typeface="Helvetica Neue" charset="0"/>
              <a:ea typeface="+mn-ea"/>
              <a:cs typeface="Helvetica Neue" charset="0"/>
              <a:sym typeface="Helvetica Neue" charset="0"/>
            </a:endParaRPr>
          </a:p>
        </p:txBody>
      </p:sp>
      <p:sp>
        <p:nvSpPr>
          <p:cNvPr id="156675" name="Google Shape;261;g7a8124dd4d_1_84:notes">
            <a:extLst>
              <a:ext uri="{FF2B5EF4-FFF2-40B4-BE49-F238E27FC236}">
                <a16:creationId xmlns:a16="http://schemas.microsoft.com/office/drawing/2014/main" id="{B41AD557-0F91-FAA5-80C6-AB627707CE1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1117600" y="676275"/>
            <a:ext cx="4508500" cy="3381375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sp>
      <p:sp>
        <p:nvSpPr>
          <p:cNvPr id="156676" name="Google Shape;262;g7a8124dd4d_1_84:notes">
            <a:extLst>
              <a:ext uri="{FF2B5EF4-FFF2-40B4-BE49-F238E27FC236}">
                <a16:creationId xmlns:a16="http://schemas.microsoft.com/office/drawing/2014/main" id="{8743FFA9-EBE3-493C-863F-AD010475E3C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96079" y="4283907"/>
            <a:ext cx="4938316" cy="4053341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838" tIns="44908" rIns="89838" bIns="44908"/>
          <a:lstStyle/>
          <a:p>
            <a:pPr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89475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89476" name="Header Placeholder 1"/>
          <p:cNvSpPr>
            <a:spLocks noGrp="1"/>
          </p:cNvSpPr>
          <p:nvPr>
            <p:ph type="hdr" sz="quarter" idx="4294967295"/>
          </p:nvPr>
        </p:nvSpPr>
        <p:spPr bwMode="auto">
          <a:xfrm>
            <a:off x="3" y="1"/>
            <a:ext cx="4867756" cy="466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088" tIns="44045" rIns="88088" bIns="44045"/>
          <a:lstStyle>
            <a:lvl1pPr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14269" indent="-275209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00832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41483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1980541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38692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896843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35499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1314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>
                <a:solidFill>
                  <a:srgbClr val="000000"/>
                </a:solidFill>
                <a:latin typeface="Helvetica" charset="0"/>
              </a:rPr>
              <a:t>Treatment of T2DM-Denmark (Vancouver)-Feb_2014</a:t>
            </a:r>
          </a:p>
        </p:txBody>
      </p:sp>
    </p:spTree>
    <p:extLst>
      <p:ext uri="{BB962C8B-B14F-4D97-AF65-F5344CB8AC3E}">
        <p14:creationId xmlns:p14="http://schemas.microsoft.com/office/powerpoint/2010/main" val="429293999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7">
            <a:extLst>
              <a:ext uri="{FF2B5EF4-FFF2-40B4-BE49-F238E27FC236}">
                <a16:creationId xmlns:a16="http://schemas.microsoft.com/office/drawing/2014/main" id="{8ADEDF47-7015-EB2B-3027-62F9606E685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defTabSz="8966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32928" indent="-280012" defTabSz="8966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27699" indent="-223398" defTabSz="8966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579084" indent="-223398" defTabSz="8966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30470" indent="-223398" defTabSz="89665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471145" indent="-223398" defTabSz="8966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11820" indent="-223398" defTabSz="8966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352494" indent="-223398" defTabSz="8966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793169" indent="-223398" defTabSz="89665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defRPr/>
            </a:pPr>
            <a:fld id="{55C6E162-3D40-2248-BCF4-FA7ECA892825}" type="slidenum">
              <a:rPr lang="en-US" altLang="en-US">
                <a:solidFill>
                  <a:srgbClr val="000000"/>
                </a:solidFill>
                <a:latin typeface="Helvetica" pitchFamily="2" charset="0"/>
                <a:ea typeface="ＭＳ Ｐゴシック" panose="020B0600070205080204" pitchFamily="34" charset="-128"/>
              </a:rPr>
              <a:pPr>
                <a:spcBef>
                  <a:spcPct val="0"/>
                </a:spcBef>
                <a:defRPr/>
              </a:pPr>
              <a:t>75</a:t>
            </a:fld>
            <a:endParaRPr lang="en-US" altLang="en-US">
              <a:solidFill>
                <a:srgbClr val="000000"/>
              </a:solidFill>
              <a:latin typeface="Helvetica" pitchFamily="2" charset="0"/>
              <a:ea typeface="ＭＳ Ｐゴシック" panose="020B0600070205080204" pitchFamily="34" charset="-128"/>
            </a:endParaRPr>
          </a:p>
        </p:txBody>
      </p:sp>
      <p:sp>
        <p:nvSpPr>
          <p:cNvPr id="111619" name="Rectangle 2">
            <a:extLst>
              <a:ext uri="{FF2B5EF4-FFF2-40B4-BE49-F238E27FC236}">
                <a16:creationId xmlns:a16="http://schemas.microsoft.com/office/drawing/2014/main" id="{37BB1B93-A29C-51CD-E641-B3A5CFC9C0E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96913"/>
            <a:ext cx="4648200" cy="3486150"/>
          </a:xfrm>
          <a:ln/>
        </p:spPr>
      </p:sp>
      <p:sp>
        <p:nvSpPr>
          <p:cNvPr id="111620" name="Rectangle 3">
            <a:extLst>
              <a:ext uri="{FF2B5EF4-FFF2-40B4-BE49-F238E27FC236}">
                <a16:creationId xmlns:a16="http://schemas.microsoft.com/office/drawing/2014/main" id="{9AC0D001-B09B-8D9F-1CC3-A3F27FD0D7F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algn="ctr">
              <a:spcBef>
                <a:spcPct val="0"/>
              </a:spcBef>
            </a:pPr>
            <a:endParaRPr lang="en-US" altLang="en-US" sz="1800">
              <a:latin typeface="Helvetica" pitchFamily="2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178810B9-9010-4C11-88EF-749547D19323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78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8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84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99823" y="4416102"/>
            <a:ext cx="5610755" cy="418245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Harold Bays, Lawrence Mandarino, and Ralph A. DeFronzo</a:t>
            </a:r>
            <a:br>
              <a:rPr lang="en-US" altLang="en-US"/>
            </a:br>
            <a:r>
              <a:rPr lang="en-US" altLang="en-US" b="1"/>
              <a:t>Role of the Adipocyte, Free Fatty Acids, and Ectopic Fat in Pathogenesis of Type 2 Diabetes Mellitus: Peroxisomal Proliferator-Activated Receptor Agonists Provide a Rational Therapeutic Approach</a:t>
            </a:r>
            <a:br>
              <a:rPr lang="en-US" altLang="en-US"/>
            </a:br>
            <a:r>
              <a:rPr lang="en-US" altLang="en-US"/>
              <a:t>J. Clin. Endocrinol. Metab., Feb </a:t>
            </a:r>
            <a:r>
              <a:rPr lang="en-US" altLang="en-US" b="1"/>
              <a:t>2004</a:t>
            </a:r>
            <a:r>
              <a:rPr lang="en-US" altLang="en-US"/>
              <a:t>; </a:t>
            </a:r>
            <a:r>
              <a:rPr lang="en-US" altLang="en-US" b="1"/>
              <a:t>89</a:t>
            </a:r>
            <a:r>
              <a:rPr lang="en-US" altLang="en-US"/>
              <a:t>: </a:t>
            </a:r>
            <a:r>
              <a:rPr lang="en-US" altLang="en-US" b="1"/>
              <a:t>463</a:t>
            </a:r>
            <a:r>
              <a:rPr lang="en-US" altLang="en-US"/>
              <a:t> - 478. </a:t>
            </a:r>
            <a:br>
              <a:rPr lang="en-US" altLang="en-US"/>
            </a:br>
            <a:endParaRPr lang="en-US" altLang="en-US"/>
          </a:p>
        </p:txBody>
      </p:sp>
      <p:sp>
        <p:nvSpPr>
          <p:cNvPr id="148485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81254265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33357" indent="-279980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27877" indent="-224303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79660" indent="-224303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31447" indent="-224303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89597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47747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05896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64045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B8E35D39-F4F6-41AF-8715-36867FDAA238}" type="slidenum">
              <a:rPr lang="en-US" altLang="en-US">
                <a:solidFill>
                  <a:srgbClr val="000000"/>
                </a:solidFill>
                <a:latin typeface="Helvetica" charset="0"/>
              </a:rPr>
              <a:pPr>
                <a:spcBef>
                  <a:spcPct val="0"/>
                </a:spcBef>
                <a:defRPr/>
              </a:pPr>
              <a:t>79</a:t>
            </a:fld>
            <a:endParaRPr lang="en-US" alt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521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1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49552488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33357" indent="-279980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27877" indent="-224303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79660" indent="-224303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31447" indent="-224303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89597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47747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05896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64045" indent="-224303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B8E35D39-F4F6-41AF-8715-36867FDAA238}" type="slidenum">
              <a:rPr lang="en-US" altLang="en-US">
                <a:solidFill>
                  <a:srgbClr val="000000"/>
                </a:solidFill>
                <a:latin typeface="Helvetica" charset="0"/>
              </a:rPr>
              <a:pPr>
                <a:spcBef>
                  <a:spcPct val="0"/>
                </a:spcBef>
                <a:defRPr/>
              </a:pPr>
              <a:t>80</a:t>
            </a:fld>
            <a:endParaRPr lang="en-US" alt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521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1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576307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44055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fld id="{5B72C261-009E-CC44-8E65-76A05C8FA23E}" type="slidenum">
              <a:rPr lang="en-US" sz="1300">
                <a:solidFill>
                  <a:prstClr val="black"/>
                </a:solidFill>
                <a:latin typeface="Calibri" panose="020F0502020204030204"/>
                <a:ea typeface="+mn-ea"/>
              </a:rPr>
              <a:pPr defTabSz="440555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t>83</a:t>
            </a:fld>
            <a:endParaRPr lang="en-US" sz="1300">
              <a:solidFill>
                <a:prstClr val="black"/>
              </a:solidFill>
              <a:latin typeface="Calibri" panose="020F0502020204030204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38491665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EDF88091-45AD-41B4-9618-3A076E6F7FC6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85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9509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315311113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EDF88091-45AD-41B4-9618-3A076E6F7FC6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89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9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9509" name="Header Placeholder 1"/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4125557333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>
            <a:extLst>
              <a:ext uri="{FF2B5EF4-FFF2-40B4-BE49-F238E27FC236}">
                <a16:creationId xmlns:a16="http://schemas.microsoft.com/office/drawing/2014/main" id="{78D3F111-4FF6-1AD4-3A35-D9EE4F7E5EE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58772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59094" indent="-290008" defTabSz="958772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67958" indent="-231372" defTabSz="958772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33874" indent="-231372" defTabSz="958772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102958" indent="-231372" defTabSz="958772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59364" indent="-231372" defTabSz="95877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015771" indent="-231372" defTabSz="95877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72178" indent="-231372" defTabSz="95877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928585" indent="-231372" defTabSz="95877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</a:pPr>
            <a:fld id="{AEA38DC3-1C93-4710-9445-D98FF429B80D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pPr>
                <a:spcBef>
                  <a:spcPct val="0"/>
                </a:spcBef>
              </a:pPr>
              <a:t>90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00707" name="Rectangle 2">
            <a:extLst>
              <a:ext uri="{FF2B5EF4-FFF2-40B4-BE49-F238E27FC236}">
                <a16:creationId xmlns:a16="http://schemas.microsoft.com/office/drawing/2014/main" id="{E3656AD0-84D6-2517-C2CA-E29BD8B03F9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>
            <a:extLst>
              <a:ext uri="{FF2B5EF4-FFF2-40B4-BE49-F238E27FC236}">
                <a16:creationId xmlns:a16="http://schemas.microsoft.com/office/drawing/2014/main" id="{D9A0C363-96E0-9C30-68FC-864D139B56B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200709" name="Header Placeholder 1">
            <a:extLst>
              <a:ext uri="{FF2B5EF4-FFF2-40B4-BE49-F238E27FC236}">
                <a16:creationId xmlns:a16="http://schemas.microsoft.com/office/drawing/2014/main" id="{86290484-E75F-97AA-62D0-2043948CFF8B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245" tIns="45623" rIns="91245" bIns="45623"/>
          <a:lstStyle>
            <a:lvl1pPr defTabSz="958772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0077" indent="-283670" defTabSz="958772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37848" indent="-225034" defTabSz="958772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594254" indent="-225034" defTabSz="958772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0661" indent="-225034" defTabSz="958772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07068" indent="-225034" defTabSz="95877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63475" indent="-225034" defTabSz="95877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19881" indent="-225034" defTabSz="95877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76288" indent="-225034" defTabSz="95877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Thiazolidinediones-Panama-3_15_2014</a:t>
            </a: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D2C366-0E16-4896-27AD-A81C81C71C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7">
            <a:extLst>
              <a:ext uri="{FF2B5EF4-FFF2-40B4-BE49-F238E27FC236}">
                <a16:creationId xmlns:a16="http://schemas.microsoft.com/office/drawing/2014/main" id="{6C0DFBF7-12A6-976F-828A-9D94AF9A0FA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34251" indent="-281463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2891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80170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32958" indent="-224866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73508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14059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5461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95160" indent="-224866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EDF88091-45AD-41B4-9618-3A076E6F7FC6}" type="slidenum"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pPr>
                <a:spcBef>
                  <a:spcPct val="0"/>
                </a:spcBef>
                <a:defRPr/>
              </a:pPr>
              <a:t>92</a:t>
            </a:fld>
            <a:endParaRPr lang="en-US" altLang="en-US" sz="13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49507" name="Rectangle 2">
            <a:extLst>
              <a:ext uri="{FF2B5EF4-FFF2-40B4-BE49-F238E27FC236}">
                <a16:creationId xmlns:a16="http://schemas.microsoft.com/office/drawing/2014/main" id="{DD12CA4C-D3B1-E1DD-33DB-41FC3C3AC3B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8" name="Rectangle 3">
            <a:extLst>
              <a:ext uri="{FF2B5EF4-FFF2-40B4-BE49-F238E27FC236}">
                <a16:creationId xmlns:a16="http://schemas.microsoft.com/office/drawing/2014/main" id="{66E11AA9-D4DF-CDA5-0839-8A25040C628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49509" name="Header Placeholder 1">
            <a:extLst>
              <a:ext uri="{FF2B5EF4-FFF2-40B4-BE49-F238E27FC236}">
                <a16:creationId xmlns:a16="http://schemas.microsoft.com/office/drawing/2014/main" id="{E50B9A31-B864-7765-D4EF-610733EA480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111" tIns="44056" rIns="88111" bIns="44056"/>
          <a:lstStyle>
            <a:lvl1pPr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15896" indent="-275345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01376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54192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1982477" indent="-220277" defTabSz="928522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4230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863579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30412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744678" indent="-220277" defTabSz="928522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 sz="1300">
                <a:solidFill>
                  <a:srgbClr val="000000"/>
                </a:solidFill>
                <a:latin typeface="Helvetica" panose="020B0604020202020204" pitchFamily="34" charset="0"/>
              </a:rPr>
              <a:t>Thiazolidinediones-Panama-3_15_2014</a:t>
            </a:r>
          </a:p>
        </p:txBody>
      </p:sp>
    </p:spTree>
    <p:extLst>
      <p:ext uri="{BB962C8B-B14F-4D97-AF65-F5344CB8AC3E}">
        <p14:creationId xmlns:p14="http://schemas.microsoft.com/office/powerpoint/2010/main" val="102749724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defTabSz="881350">
              <a:defRPr/>
            </a:pPr>
            <a:fld id="{BF443ADE-38F3-402D-AEFB-68580F8DD913}" type="slidenum">
              <a:rPr lang="en-US" sz="1300">
                <a:solidFill>
                  <a:srgbClr val="000000"/>
                </a:solidFill>
                <a:latin typeface="Helvetica" panose="020B0604020202020204" pitchFamily="34" charset="0"/>
                <a:ea typeface="+mn-ea"/>
              </a:rPr>
              <a:pPr defTabSz="881350">
                <a:defRPr/>
              </a:pPr>
              <a:t>96</a:t>
            </a:fld>
            <a:endParaRPr lang="en-US" sz="1300">
              <a:solidFill>
                <a:srgbClr val="000000"/>
              </a:solidFill>
              <a:latin typeface="Helvetica" panose="020B0604020202020204" pitchFamily="34" charset="0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37012339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956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495620" name="Header Placeholder 1"/>
          <p:cNvSpPr>
            <a:spLocks noGrp="1"/>
          </p:cNvSpPr>
          <p:nvPr>
            <p:ph type="hdr" sz="quarter" idx="4294967295"/>
          </p:nvPr>
        </p:nvSpPr>
        <p:spPr bwMode="auto">
          <a:xfrm>
            <a:off x="3" y="1"/>
            <a:ext cx="4867756" cy="466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117" tIns="46558" rIns="93117" bIns="46558"/>
          <a:lstStyle>
            <a:lvl1pPr defTabSz="92584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12677" indent="-273618" defTabSz="92584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099241" indent="-217940" defTabSz="92584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39892" indent="-217940" defTabSz="92584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1977363" indent="-217940" defTabSz="92584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35510" indent="-217940" defTabSz="92584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893660" indent="-217940" defTabSz="92584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351810" indent="-217940" defTabSz="92584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09959" indent="-217940" defTabSz="92584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>
                <a:solidFill>
                  <a:srgbClr val="000000"/>
                </a:solidFill>
                <a:latin typeface="Helvetica" charset="0"/>
              </a:rPr>
              <a:t>Treatment of T2DM-Denmark (Vancouver)-Feb_2014</a:t>
            </a:r>
          </a:p>
        </p:txBody>
      </p:sp>
    </p:spTree>
    <p:extLst>
      <p:ext uri="{BB962C8B-B14F-4D97-AF65-F5344CB8AC3E}">
        <p14:creationId xmlns:p14="http://schemas.microsoft.com/office/powerpoint/2010/main" val="106838437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074" name="Rectangle 7"/>
          <p:cNvSpPr txBox="1">
            <a:spLocks noGrp="1" noChangeArrowheads="1"/>
          </p:cNvSpPr>
          <p:nvPr/>
        </p:nvSpPr>
        <p:spPr bwMode="auto">
          <a:xfrm>
            <a:off x="3971653" y="8830314"/>
            <a:ext cx="3038747" cy="46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063" tIns="46533" rIns="93063" bIns="46533" anchor="b"/>
          <a:lstStyle>
            <a:lvl1pPr defTabSz="9398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42950" indent="-285750" defTabSz="9398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43000" indent="-228600" defTabSz="9398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600200" indent="-228600" defTabSz="9398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2057400" indent="-228600" defTabSz="93980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514600" indent="-228600" defTabSz="9398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971800" indent="-228600" defTabSz="9398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429000" indent="-228600" defTabSz="9398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86200" indent="-228600" defTabSz="9398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 algn="r" defTabSz="905576" eaLnBrk="1" hangingPunct="1">
              <a:spcBef>
                <a:spcPct val="0"/>
              </a:spcBef>
              <a:defRPr/>
            </a:pPr>
            <a:fld id="{D664260F-C4F1-4E07-A08C-DCA8A410E1D6}" type="slidenum">
              <a:rPr lang="en-US" altLang="en-US">
                <a:solidFill>
                  <a:srgbClr val="000000"/>
                </a:solidFill>
                <a:latin typeface="Arial" pitchFamily="34" charset="0"/>
              </a:rPr>
              <a:pPr algn="r" defTabSz="905576" eaLnBrk="1" hangingPunct="1">
                <a:spcBef>
                  <a:spcPct val="0"/>
                </a:spcBef>
                <a:defRPr/>
              </a:pPr>
              <a:t>7</a:t>
            </a:fld>
            <a:endParaRPr lang="en-US" altLang="en-US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515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5150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 lIns="93063" rIns="93063"/>
          <a:lstStyle/>
          <a:p>
            <a:pPr eaLnBrk="1" hangingPunct="1"/>
            <a:endParaRPr lang="en-US" altLang="en-US"/>
          </a:p>
        </p:txBody>
      </p:sp>
      <p:sp>
        <p:nvSpPr>
          <p:cNvPr id="515077" name="Header Placeholder 1"/>
          <p:cNvSpPr>
            <a:spLocks noGrp="1"/>
          </p:cNvSpPr>
          <p:nvPr>
            <p:ph type="hdr" sz="quarter" idx="4294967295"/>
          </p:nvPr>
        </p:nvSpPr>
        <p:spPr bwMode="auto">
          <a:xfrm>
            <a:off x="3" y="1"/>
            <a:ext cx="4867756" cy="466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088" tIns="44045" rIns="88088" bIns="44045"/>
          <a:lstStyle>
            <a:lvl1pPr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14269" indent="-275209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00832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41483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1980541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38692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896843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35499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1314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>
                <a:solidFill>
                  <a:srgbClr val="000000"/>
                </a:solidFill>
                <a:latin typeface="Helvetica" charset="0"/>
              </a:rPr>
              <a:t>Treatment of T2DM-Denmark (Vancouver)-Feb_2014</a:t>
            </a:r>
          </a:p>
        </p:txBody>
      </p:sp>
    </p:spTree>
    <p:extLst>
      <p:ext uri="{BB962C8B-B14F-4D97-AF65-F5344CB8AC3E}">
        <p14:creationId xmlns:p14="http://schemas.microsoft.com/office/powerpoint/2010/main" val="11378424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14269" indent="-275209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00832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41483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1980541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38692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896843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35499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1314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79852C9F-C0D8-49F3-918A-46416A0C895A}" type="slidenum">
              <a:rPr lang="en-US" altLang="en-US">
                <a:solidFill>
                  <a:srgbClr val="000000"/>
                </a:solidFill>
                <a:latin typeface="Helvetica" charset="0"/>
              </a:rPr>
              <a:pPr>
                <a:spcBef>
                  <a:spcPct val="0"/>
                </a:spcBef>
                <a:defRPr/>
              </a:pPr>
              <a:t>8</a:t>
            </a:fld>
            <a:endParaRPr lang="en-US" alt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517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7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17125" name="Header Placeholder 1"/>
          <p:cNvSpPr>
            <a:spLocks noGrp="1"/>
          </p:cNvSpPr>
          <p:nvPr>
            <p:ph type="hdr" sz="quarter" idx="4294967295"/>
          </p:nvPr>
        </p:nvSpPr>
        <p:spPr bwMode="auto">
          <a:xfrm>
            <a:off x="3" y="1"/>
            <a:ext cx="4867756" cy="466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088" tIns="44045" rIns="88088" bIns="44045"/>
          <a:lstStyle>
            <a:lvl1pPr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14269" indent="-275209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00832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41483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1980541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38692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896843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35499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1314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>
                <a:solidFill>
                  <a:srgbClr val="000000"/>
                </a:solidFill>
                <a:latin typeface="Helvetica" charset="0"/>
              </a:rPr>
              <a:t>Treatment of T2DM-Denmark (Vancouver)-Feb_2014</a:t>
            </a:r>
          </a:p>
        </p:txBody>
      </p:sp>
    </p:spTree>
    <p:extLst>
      <p:ext uri="{BB962C8B-B14F-4D97-AF65-F5344CB8AC3E}">
        <p14:creationId xmlns:p14="http://schemas.microsoft.com/office/powerpoint/2010/main" val="250922130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425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14269" indent="-275209" defTabSz="92425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00832" indent="-219528" defTabSz="92425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41483" indent="-219528" defTabSz="92425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1980541" indent="-219528" defTabSz="924253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38692" indent="-219528" defTabSz="92425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896843" indent="-219528" defTabSz="92425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354990" indent="-219528" defTabSz="92425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13140" indent="-219528" defTabSz="92425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fld id="{8510DEFA-6CED-454F-A755-0C28C0892FF7}" type="slidenum">
              <a:rPr lang="en-US" altLang="en-US">
                <a:solidFill>
                  <a:srgbClr val="000000"/>
                </a:solidFill>
                <a:latin typeface="Helvetica" charset="0"/>
              </a:rPr>
              <a:pPr>
                <a:spcBef>
                  <a:spcPct val="0"/>
                </a:spcBef>
                <a:defRPr/>
              </a:pPr>
              <a:t>9</a:t>
            </a:fld>
            <a:endParaRPr lang="en-US" altLang="en-US">
              <a:solidFill>
                <a:srgbClr val="000000"/>
              </a:solidFill>
              <a:latin typeface="Helvetica" charset="0"/>
            </a:endParaRPr>
          </a:p>
        </p:txBody>
      </p:sp>
      <p:sp>
        <p:nvSpPr>
          <p:cNvPr id="519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9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519173" name="Header Placeholder 1"/>
          <p:cNvSpPr>
            <a:spLocks noGrp="1"/>
          </p:cNvSpPr>
          <p:nvPr>
            <p:ph type="hdr" sz="quarter" idx="4294967295"/>
          </p:nvPr>
        </p:nvSpPr>
        <p:spPr bwMode="auto">
          <a:xfrm>
            <a:off x="3" y="1"/>
            <a:ext cx="4867756" cy="4660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088" tIns="44045" rIns="88088" bIns="44045"/>
          <a:lstStyle>
            <a:lvl1pPr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1pPr>
            <a:lvl2pPr marL="714269" indent="-275209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2pPr>
            <a:lvl3pPr marL="1100832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3pPr>
            <a:lvl4pPr marL="1541483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4pPr>
            <a:lvl5pPr marL="1980541" indent="-219528" defTabSz="927435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5pPr>
            <a:lvl6pPr marL="2438692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6pPr>
            <a:lvl7pPr marL="2896843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7pPr>
            <a:lvl8pPr marL="335499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8pPr>
            <a:lvl9pPr marL="3813140" indent="-219528" defTabSz="927435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defRPr/>
            </a:pPr>
            <a:r>
              <a:rPr lang="en-US" altLang="en-US">
                <a:solidFill>
                  <a:srgbClr val="000000"/>
                </a:solidFill>
                <a:latin typeface="Helvetica" charset="0"/>
              </a:rPr>
              <a:t>Treatment of T2DM-Denmark (Vancouver)-Feb_2014</a:t>
            </a:r>
          </a:p>
        </p:txBody>
      </p:sp>
    </p:spTree>
    <p:extLst>
      <p:ext uri="{BB962C8B-B14F-4D97-AF65-F5344CB8AC3E}">
        <p14:creationId xmlns:p14="http://schemas.microsoft.com/office/powerpoint/2010/main" val="207176169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5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7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9.xml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9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0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1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8.xml"/><Relationship Id="rId1" Type="http://schemas.openxmlformats.org/officeDocument/2006/relationships/themeOverride" Target="../theme/themeOverride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2928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C17C5A3-D3CA-4EE3-B57B-02386A3956F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0449612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3A0080F-38BA-4DAE-92C9-0CEF477A6CF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1447545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29592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4564885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7FE6965E-F779-E73F-7F50-1E09525647D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 algn="l" eaLnBrk="1" hangingPunct="1">
              <a:defRPr sz="1422">
                <a:solidFill>
                  <a:srgbClr val="000000"/>
                </a:solidFill>
                <a:latin typeface="Helvetica" panose="020B0604020202020204" pitchFamily="34" charset="0"/>
                <a:ea typeface="MS PGothic" panose="020B0600070205080204" pitchFamily="34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A524D425-5145-5207-2050-0CF3E3794F1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000000"/>
                </a:solidFill>
              </a:defRPr>
            </a:lvl1pPr>
          </a:lstStyle>
          <a:p>
            <a:fld id="{BE2E4EEC-FA30-4968-9A40-8D5438DE4CC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2719396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ullet Content 1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2"/>
          <p:cNvSpPr>
            <a:spLocks noGrp="1"/>
          </p:cNvSpPr>
          <p:nvPr>
            <p:ph idx="15"/>
          </p:nvPr>
        </p:nvSpPr>
        <p:spPr>
          <a:xfrm>
            <a:off x="237600" y="1495625"/>
            <a:ext cx="7056000" cy="2160000"/>
          </a:xfrm>
          <a:prstGeom prst="rect">
            <a:avLst/>
          </a:prstGeom>
        </p:spPr>
        <p:txBody>
          <a:bodyPr/>
          <a:lstStyle>
            <a:lvl1pPr marL="106670" indent="-106670">
              <a:lnSpc>
                <a:spcPct val="100000"/>
              </a:lnSpc>
              <a:spcBef>
                <a:spcPts val="948"/>
              </a:spcBef>
              <a:buClr>
                <a:srgbClr val="830051"/>
              </a:buClr>
              <a:buFont typeface="Arial" pitchFamily="34" charset="0"/>
              <a:buChar char="•"/>
              <a:defRPr sz="1422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marL="284739" indent="-141742" defTabSz="426480">
              <a:lnSpc>
                <a:spcPct val="100000"/>
              </a:lnSpc>
              <a:spcBef>
                <a:spcPts val="474"/>
              </a:spcBef>
              <a:defRPr lang="en-GB" sz="1422" kern="1200" baseline="0" noProof="0" dirty="0" smtClean="0">
                <a:solidFill>
                  <a:schemeClr val="tx1"/>
                </a:solidFill>
                <a:latin typeface="Arial" pitchFamily="34" charset="0"/>
                <a:ea typeface="+mn-ea"/>
                <a:cs typeface="Arial" pitchFamily="34" charset="0"/>
              </a:defRPr>
            </a:lvl2pPr>
            <a:lvl3pPr>
              <a:defRPr sz="829" baseline="0">
                <a:latin typeface="Arial" pitchFamily="34" charset="0"/>
                <a:cs typeface="Arial" pitchFamily="34" charset="0"/>
              </a:defRPr>
            </a:lvl3pPr>
            <a:lvl4pPr marL="369076" indent="-106670">
              <a:defRPr sz="829">
                <a:latin typeface="Arial" pitchFamily="34" charset="0"/>
                <a:cs typeface="Arial" pitchFamily="34" charset="0"/>
              </a:defRPr>
            </a:lvl4pPr>
            <a:lvl5pPr marL="369076">
              <a:defRPr sz="829">
                <a:latin typeface="Arial" pitchFamily="34" charset="0"/>
                <a:cs typeface="Arial" pitchFamily="34" charset="0"/>
              </a:defRPr>
            </a:lvl5pPr>
            <a:lvl6pPr>
              <a:defRPr>
                <a:latin typeface="Arial" pitchFamily="34" charset="0"/>
                <a:cs typeface="Arial" pitchFamily="34" charset="0"/>
              </a:defRPr>
            </a:lvl6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</p:txBody>
      </p:sp>
      <p:sp>
        <p:nvSpPr>
          <p:cNvPr id="5" name="Title 8"/>
          <p:cNvSpPr>
            <a:spLocks noGrp="1"/>
          </p:cNvSpPr>
          <p:nvPr>
            <p:ph type="title"/>
          </p:nvPr>
        </p:nvSpPr>
        <p:spPr>
          <a:xfrm>
            <a:off x="237118" y="192000"/>
            <a:ext cx="8765651" cy="672000"/>
          </a:xfrm>
          <a:prstGeom prst="rect">
            <a:avLst/>
          </a:prstGeom>
        </p:spPr>
        <p:txBody>
          <a:bodyPr vert="horz"/>
          <a:lstStyle>
            <a:lvl1pPr algn="l" defTabSz="361253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lang="en-GB" sz="1896" b="1" kern="1200" baseline="0" noProof="0" dirty="0">
                <a:solidFill>
                  <a:srgbClr val="830051"/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6" name="Subtitle 2"/>
          <p:cNvSpPr>
            <a:spLocks noGrp="1"/>
          </p:cNvSpPr>
          <p:nvPr>
            <p:ph type="subTitle" idx="10"/>
          </p:nvPr>
        </p:nvSpPr>
        <p:spPr>
          <a:xfrm>
            <a:off x="237118" y="702468"/>
            <a:ext cx="8765651" cy="432000"/>
          </a:xfrm>
          <a:prstGeom prst="rect">
            <a:avLst/>
          </a:prstGeom>
        </p:spPr>
        <p:txBody>
          <a:bodyPr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96">
                <a:solidFill>
                  <a:srgbClr val="830051"/>
                </a:solidFill>
                <a:latin typeface="Arial" pitchFamily="34" charset="0"/>
                <a:cs typeface="Arial" pitchFamily="34" charset="0"/>
              </a:defRPr>
            </a:lvl1pPr>
            <a:lvl2pPr marL="2709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5418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8128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08376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354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16256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18965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1675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noProof="0"/>
              <a:t>Click to edit Master subtitle style</a:t>
            </a:r>
            <a:endParaRPr lang="en-GB" noProof="0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6"/>
          </p:nvPr>
        </p:nvSpPr>
        <p:spPr>
          <a:xfrm>
            <a:off x="113767" y="6028269"/>
            <a:ext cx="3865562" cy="32808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790"/>
            </a:lvl1pPr>
            <a:lvl2pPr marL="361253" indent="0">
              <a:buNone/>
              <a:defRPr sz="790"/>
            </a:lvl2pPr>
            <a:lvl3pPr marL="722507" indent="0">
              <a:buNone/>
              <a:defRPr sz="790"/>
            </a:lvl3pPr>
            <a:lvl4pPr marL="1083760" indent="0">
              <a:buNone/>
              <a:defRPr sz="790"/>
            </a:lvl4pPr>
            <a:lvl5pPr marL="1445014" indent="0">
              <a:buNone/>
              <a:defRPr sz="790"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1" name="Text Placeholder 2"/>
          <p:cNvSpPr>
            <a:spLocks noGrp="1"/>
          </p:cNvSpPr>
          <p:nvPr>
            <p:ph type="body" sz="quarter" idx="17"/>
          </p:nvPr>
        </p:nvSpPr>
        <p:spPr>
          <a:xfrm>
            <a:off x="113767" y="6507339"/>
            <a:ext cx="3865562" cy="328084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790"/>
            </a:lvl1pPr>
            <a:lvl2pPr marL="361253" indent="0">
              <a:buNone/>
              <a:defRPr sz="790"/>
            </a:lvl2pPr>
            <a:lvl3pPr marL="722507" indent="0">
              <a:buNone/>
              <a:defRPr sz="790"/>
            </a:lvl3pPr>
            <a:lvl4pPr marL="1083760" indent="0">
              <a:buNone/>
              <a:defRPr sz="790"/>
            </a:lvl4pPr>
            <a:lvl5pPr marL="1445014" indent="0">
              <a:buNone/>
              <a:defRPr sz="790"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" name="Slide Number Placeholder 5">
            <a:extLst>
              <a:ext uri="{FF2B5EF4-FFF2-40B4-BE49-F238E27FC236}">
                <a16:creationId xmlns:a16="http://schemas.microsoft.com/office/drawing/2014/main" id="{C5F69D02-3EFB-9438-1AD0-5C2D1F4BED3D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>
          <a:xfrm>
            <a:off x="8547101" y="6623050"/>
            <a:ext cx="396522" cy="215900"/>
          </a:xfrm>
          <a:prstGeom prst="rect">
            <a:avLst/>
          </a:prstGeom>
        </p:spPr>
        <p:txBody>
          <a:bodyPr vert="horz" wrap="square" lIns="0" tIns="0" rIns="0" bIns="0" numCol="1" anchor="b" anchorCtr="0" compatLnSpc="1">
            <a:prstTxWarp prst="textNoShape">
              <a:avLst/>
            </a:prstTxWarp>
          </a:bodyPr>
          <a:lstStyle>
            <a:lvl1pPr algn="r">
              <a:defRPr sz="622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55E4ADD1-2441-4DBC-8878-BB44015D63FD}" type="slidenum">
              <a:rPr lang="en-GB" altLang="en-US"/>
              <a:pPr/>
              <a:t>‹#›</a:t>
            </a:fld>
            <a:endParaRPr lang="en-GB" altLang="en-US"/>
          </a:p>
        </p:txBody>
      </p:sp>
    </p:spTree>
    <p:extLst>
      <p:ext uri="{BB962C8B-B14F-4D97-AF65-F5344CB8AC3E}">
        <p14:creationId xmlns:p14="http://schemas.microsoft.com/office/powerpoint/2010/main" val="861494802"/>
      </p:ext>
    </p:extLst>
  </p:cSld>
  <p:clrMapOvr>
    <a:masterClrMapping/>
  </p:clrMapOvr>
  <p:transition/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FE55563A-65EC-710F-A8C6-2243F39141B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xfrm>
            <a:off x="0" y="0"/>
            <a:ext cx="0" cy="0"/>
          </a:xfrm>
        </p:spPr>
        <p:txBody>
          <a:bodyPr/>
          <a:lstStyle>
            <a:lvl1pPr>
              <a:defRPr>
                <a:latin typeface="Helvetica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6EDD7B9-E94E-8BB4-DEC5-14D8D5A810C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0" y="0"/>
            <a:ext cx="0" cy="0"/>
          </a:xfrm>
        </p:spPr>
        <p:txBody>
          <a:bodyPr/>
          <a:lstStyle>
            <a:lvl1pPr>
              <a:defRPr>
                <a:latin typeface="Helvetica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1340C758-C2F5-812F-43A0-1472E12D0F7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0" y="0"/>
            <a:ext cx="0" cy="0"/>
          </a:xfr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/>
            </a:lvl1pPr>
          </a:lstStyle>
          <a:p>
            <a:fld id="{F0BD94AA-130E-4EA8-BEA5-B9D72AE9B1F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717023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5B3228D-C04C-3065-2CBB-EFFE2503136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ea typeface="ＭＳ Ｐゴシック" pitchFamily="6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4C75E968-F72E-916B-DA25-85D8EDE26E9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130091DC-54F4-4E33-82D9-725D6C0EF3A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89265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C6718C30-1407-3B16-2F17-E68854BA182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D23EF9D-BFF1-3364-D999-E251B615492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0F9234-AABE-42F0-980F-0489BC47E40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40027568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CCF0B93E-F690-2CA3-EDA3-37B7D93830F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xfrm>
            <a:off x="0" y="6629400"/>
            <a:ext cx="1905000" cy="457200"/>
          </a:xfrm>
          <a:prstGeom prst="rect">
            <a:avLst/>
          </a:prstGeom>
        </p:spPr>
        <p:txBody>
          <a:bodyPr/>
          <a:lstStyle>
            <a:lvl1pPr algn="ctr">
              <a:defRPr>
                <a:latin typeface="Helvetica" pitchFamily="34" charset="0"/>
              </a:defRPr>
            </a:lvl1pPr>
          </a:lstStyle>
          <a:p>
            <a:pPr>
              <a:defRPr/>
            </a:pPr>
            <a:r>
              <a:rPr lang="en-US"/>
              <a:t>SR121262-3/03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90E44E09-3BE4-6C55-0D05-F6C44D62EEC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D375E517-624A-F56B-010C-E387843FAFA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F976F93-7462-4C9D-98D3-46296B6C91A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735565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4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C931B99-2691-E272-1712-C01B759F03D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C784777-4788-201B-9245-DD880BA15F2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AC85A58-3846-CC94-E039-76CB3E1900B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A362DFA-B9AA-4870-A0DA-CE55286094F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979341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57A0F66-59BD-7553-B592-C6EFD268E5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EE57513-4F30-141A-F46F-2E5EFEFF5E2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CD62B3F-ED43-7362-00D1-B86D7000F67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3BFD07-694A-4F80-8AF3-7D026EAD804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578366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1" y="609600"/>
            <a:ext cx="1943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39" y="609600"/>
            <a:ext cx="5693834" cy="5410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A9271D-BCD3-4B23-8107-FE4EE72FB8E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3506226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19"/>
            <a:ext cx="7772400" cy="1362075"/>
          </a:xfrm>
        </p:spPr>
        <p:txBody>
          <a:bodyPr anchor="t"/>
          <a:lstStyle>
            <a:lvl1pPr algn="l">
              <a:defRPr sz="3556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</p:spPr>
        <p:txBody>
          <a:bodyPr anchor="b"/>
          <a:lstStyle>
            <a:lvl1pPr marL="0" indent="0">
              <a:buNone/>
              <a:defRPr sz="1778"/>
            </a:lvl1pPr>
            <a:lvl2pPr marL="406405" indent="0">
              <a:buNone/>
              <a:defRPr sz="1600"/>
            </a:lvl2pPr>
            <a:lvl3pPr marL="812810" indent="0">
              <a:buNone/>
              <a:defRPr sz="1422"/>
            </a:lvl3pPr>
            <a:lvl4pPr marL="1219215" indent="0">
              <a:buNone/>
              <a:defRPr sz="1244"/>
            </a:lvl4pPr>
            <a:lvl5pPr marL="1625620" indent="0">
              <a:buNone/>
              <a:defRPr sz="1244"/>
            </a:lvl5pPr>
            <a:lvl6pPr marL="2032025" indent="0">
              <a:buNone/>
              <a:defRPr sz="1244"/>
            </a:lvl6pPr>
            <a:lvl7pPr marL="2438430" indent="0">
              <a:buNone/>
              <a:defRPr sz="1244"/>
            </a:lvl7pPr>
            <a:lvl8pPr marL="2844836" indent="0">
              <a:buNone/>
              <a:defRPr sz="1244"/>
            </a:lvl8pPr>
            <a:lvl9pPr marL="3251241" indent="0">
              <a:buNone/>
              <a:defRPr sz="1244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42582BE-7AB1-850D-1A1C-047C6BCFF69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CC00154-51C8-2ECE-B082-E112AE28EFD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56A82C7-D967-655A-4EB3-4A8D65375CF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1ED8714-6F28-4270-9BCD-6B3A0F5ED2E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86422385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9" y="1905000"/>
            <a:ext cx="3818467" cy="4114800"/>
          </a:xfrm>
        </p:spPr>
        <p:txBody>
          <a:bodyPr/>
          <a:lstStyle>
            <a:lvl1pPr>
              <a:defRPr sz="2489"/>
            </a:lvl1pPr>
            <a:lvl2pPr>
              <a:defRPr sz="2133"/>
            </a:lvl2pPr>
            <a:lvl3pPr>
              <a:defRPr sz="1778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43" y="1905000"/>
            <a:ext cx="3818467" cy="4114800"/>
          </a:xfrm>
        </p:spPr>
        <p:txBody>
          <a:bodyPr/>
          <a:lstStyle>
            <a:lvl1pPr>
              <a:defRPr sz="2489"/>
            </a:lvl1pPr>
            <a:lvl2pPr>
              <a:defRPr sz="2133"/>
            </a:lvl2pPr>
            <a:lvl3pPr>
              <a:defRPr sz="1778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0416977-B686-E462-7D5D-83F783A5CA3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1B66148-E9E8-4E0A-9C21-9C42623B7EA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A00B4DC-59B3-BBF3-8453-D3F0A5450A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8FF0EDD-0479-4E8D-9D7B-1379DBFEA29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68577077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</p:spPr>
        <p:txBody>
          <a:bodyPr anchor="b"/>
          <a:lstStyle>
            <a:lvl1pPr marL="0" indent="0">
              <a:buNone/>
              <a:defRPr sz="2133" b="1"/>
            </a:lvl1pPr>
            <a:lvl2pPr marL="406405" indent="0">
              <a:buNone/>
              <a:defRPr sz="1778" b="1"/>
            </a:lvl2pPr>
            <a:lvl3pPr marL="812810" indent="0">
              <a:buNone/>
              <a:defRPr sz="1600" b="1"/>
            </a:lvl3pPr>
            <a:lvl4pPr marL="1219215" indent="0">
              <a:buNone/>
              <a:defRPr sz="1422" b="1"/>
            </a:lvl4pPr>
            <a:lvl5pPr marL="1625620" indent="0">
              <a:buNone/>
              <a:defRPr sz="1422" b="1"/>
            </a:lvl5pPr>
            <a:lvl6pPr marL="2032025" indent="0">
              <a:buNone/>
              <a:defRPr sz="1422" b="1"/>
            </a:lvl6pPr>
            <a:lvl7pPr marL="2438430" indent="0">
              <a:buNone/>
              <a:defRPr sz="1422" b="1"/>
            </a:lvl7pPr>
            <a:lvl8pPr marL="2844836" indent="0">
              <a:buNone/>
              <a:defRPr sz="1422" b="1"/>
            </a:lvl8pPr>
            <a:lvl9pPr marL="3251241" indent="0">
              <a:buNone/>
              <a:defRPr sz="1422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</p:spPr>
        <p:txBody>
          <a:bodyPr/>
          <a:lstStyle>
            <a:lvl1pPr>
              <a:defRPr sz="2133"/>
            </a:lvl1pPr>
            <a:lvl2pPr>
              <a:defRPr sz="1778"/>
            </a:lvl2pPr>
            <a:lvl3pPr>
              <a:defRPr sz="160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</p:spPr>
        <p:txBody>
          <a:bodyPr anchor="b"/>
          <a:lstStyle>
            <a:lvl1pPr marL="0" indent="0">
              <a:buNone/>
              <a:defRPr sz="2133" b="1"/>
            </a:lvl1pPr>
            <a:lvl2pPr marL="406405" indent="0">
              <a:buNone/>
              <a:defRPr sz="1778" b="1"/>
            </a:lvl2pPr>
            <a:lvl3pPr marL="812810" indent="0">
              <a:buNone/>
              <a:defRPr sz="1600" b="1"/>
            </a:lvl3pPr>
            <a:lvl4pPr marL="1219215" indent="0">
              <a:buNone/>
              <a:defRPr sz="1422" b="1"/>
            </a:lvl4pPr>
            <a:lvl5pPr marL="1625620" indent="0">
              <a:buNone/>
              <a:defRPr sz="1422" b="1"/>
            </a:lvl5pPr>
            <a:lvl6pPr marL="2032025" indent="0">
              <a:buNone/>
              <a:defRPr sz="1422" b="1"/>
            </a:lvl6pPr>
            <a:lvl7pPr marL="2438430" indent="0">
              <a:buNone/>
              <a:defRPr sz="1422" b="1"/>
            </a:lvl7pPr>
            <a:lvl8pPr marL="2844836" indent="0">
              <a:buNone/>
              <a:defRPr sz="1422" b="1"/>
            </a:lvl8pPr>
            <a:lvl9pPr marL="3251241" indent="0">
              <a:buNone/>
              <a:defRPr sz="1422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</p:spPr>
        <p:txBody>
          <a:bodyPr/>
          <a:lstStyle>
            <a:lvl1pPr>
              <a:defRPr sz="2133"/>
            </a:lvl1pPr>
            <a:lvl2pPr>
              <a:defRPr sz="1778"/>
            </a:lvl2pPr>
            <a:lvl3pPr>
              <a:defRPr sz="160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9B745C03-94B4-9A02-6C43-5E2F993B77B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3383177-976F-2C25-250C-248B7A1B484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05E7B14B-7BF8-27E8-20ED-C601FF36414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EC28310-0339-4804-8967-8862AE65F75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1659568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4827F50D-CE2C-F8CE-A9CC-7B74FD6DC5C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9548E4D-1B34-9CEE-B58B-36B7EDF9A5C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DABE0B9-D98C-D126-3DCA-471A443DB35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4E179F5-301A-48F6-A024-0EB631E462B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004515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69A13768-997D-5134-DAA4-B37976E0EBB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80EF305F-EF16-B513-3BFB-032286C129A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22A856A9-E5C1-C8B5-559B-031DE3FACA2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AC06E51-01A5-40D9-84F3-13EDE6AA219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19778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50"/>
            <a:ext cx="3008489" cy="1162050"/>
          </a:xfrm>
        </p:spPr>
        <p:txBody>
          <a:bodyPr anchor="b"/>
          <a:lstStyle>
            <a:lvl1pPr algn="l">
              <a:defRPr sz="1778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069"/>
            <a:ext cx="5111044" cy="5853113"/>
          </a:xfrm>
        </p:spPr>
        <p:txBody>
          <a:bodyPr/>
          <a:lstStyle>
            <a:lvl1pPr>
              <a:defRPr sz="2844"/>
            </a:lvl1pPr>
            <a:lvl2pPr>
              <a:defRPr sz="2489"/>
            </a:lvl2pPr>
            <a:lvl3pPr>
              <a:defRPr sz="2133"/>
            </a:lvl3pPr>
            <a:lvl4pPr>
              <a:defRPr sz="1778"/>
            </a:lvl4pPr>
            <a:lvl5pPr>
              <a:defRPr sz="1778"/>
            </a:lvl5pPr>
            <a:lvl6pPr>
              <a:defRPr sz="1778"/>
            </a:lvl6pPr>
            <a:lvl7pPr>
              <a:defRPr sz="1778"/>
            </a:lvl7pPr>
            <a:lvl8pPr>
              <a:defRPr sz="1778"/>
            </a:lvl8pPr>
            <a:lvl9pPr>
              <a:defRPr sz="177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</p:spPr>
        <p:txBody>
          <a:bodyPr/>
          <a:lstStyle>
            <a:lvl1pPr marL="0" indent="0">
              <a:buNone/>
              <a:defRPr sz="1244"/>
            </a:lvl1pPr>
            <a:lvl2pPr marL="406405" indent="0">
              <a:buNone/>
              <a:defRPr sz="1067"/>
            </a:lvl2pPr>
            <a:lvl3pPr marL="812810" indent="0">
              <a:buNone/>
              <a:defRPr sz="889"/>
            </a:lvl3pPr>
            <a:lvl4pPr marL="1219215" indent="0">
              <a:buNone/>
              <a:defRPr sz="800"/>
            </a:lvl4pPr>
            <a:lvl5pPr marL="1625620" indent="0">
              <a:buNone/>
              <a:defRPr sz="800"/>
            </a:lvl5pPr>
            <a:lvl6pPr marL="2032025" indent="0">
              <a:buNone/>
              <a:defRPr sz="800"/>
            </a:lvl6pPr>
            <a:lvl7pPr marL="2438430" indent="0">
              <a:buNone/>
              <a:defRPr sz="800"/>
            </a:lvl7pPr>
            <a:lvl8pPr marL="2844836" indent="0">
              <a:buNone/>
              <a:defRPr sz="800"/>
            </a:lvl8pPr>
            <a:lvl9pPr marL="3251241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05010A0-2812-CCFF-762B-85497EB58C0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AC8D514-B177-7F13-D6E4-3DB0E08EB63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B026FCF-77A3-2F58-12FD-8DD6D543FBA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5C7BB42-643D-4E7C-A1C3-CBB248247AC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5036514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</p:spPr>
        <p:txBody>
          <a:bodyPr anchor="b"/>
          <a:lstStyle>
            <a:lvl1pPr algn="l">
              <a:defRPr sz="1778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</p:spPr>
        <p:txBody>
          <a:bodyPr/>
          <a:lstStyle>
            <a:lvl1pPr marL="0" indent="0">
              <a:buNone/>
              <a:defRPr sz="2844"/>
            </a:lvl1pPr>
            <a:lvl2pPr marL="406405" indent="0">
              <a:buNone/>
              <a:defRPr sz="2489"/>
            </a:lvl2pPr>
            <a:lvl3pPr marL="812810" indent="0">
              <a:buNone/>
              <a:defRPr sz="2133"/>
            </a:lvl3pPr>
            <a:lvl4pPr marL="1219215" indent="0">
              <a:buNone/>
              <a:defRPr sz="1778"/>
            </a:lvl4pPr>
            <a:lvl5pPr marL="1625620" indent="0">
              <a:buNone/>
              <a:defRPr sz="1778"/>
            </a:lvl5pPr>
            <a:lvl6pPr marL="2032025" indent="0">
              <a:buNone/>
              <a:defRPr sz="1778"/>
            </a:lvl6pPr>
            <a:lvl7pPr marL="2438430" indent="0">
              <a:buNone/>
              <a:defRPr sz="1778"/>
            </a:lvl7pPr>
            <a:lvl8pPr marL="2844836" indent="0">
              <a:buNone/>
              <a:defRPr sz="1778"/>
            </a:lvl8pPr>
            <a:lvl9pPr marL="3251241" indent="0">
              <a:buNone/>
              <a:defRPr sz="1778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</p:spPr>
        <p:txBody>
          <a:bodyPr/>
          <a:lstStyle>
            <a:lvl1pPr marL="0" indent="0">
              <a:buNone/>
              <a:defRPr sz="1244"/>
            </a:lvl1pPr>
            <a:lvl2pPr marL="406405" indent="0">
              <a:buNone/>
              <a:defRPr sz="1067"/>
            </a:lvl2pPr>
            <a:lvl3pPr marL="812810" indent="0">
              <a:buNone/>
              <a:defRPr sz="889"/>
            </a:lvl3pPr>
            <a:lvl4pPr marL="1219215" indent="0">
              <a:buNone/>
              <a:defRPr sz="800"/>
            </a:lvl4pPr>
            <a:lvl5pPr marL="1625620" indent="0">
              <a:buNone/>
              <a:defRPr sz="800"/>
            </a:lvl5pPr>
            <a:lvl6pPr marL="2032025" indent="0">
              <a:buNone/>
              <a:defRPr sz="800"/>
            </a:lvl6pPr>
            <a:lvl7pPr marL="2438430" indent="0">
              <a:buNone/>
              <a:defRPr sz="800"/>
            </a:lvl7pPr>
            <a:lvl8pPr marL="2844836" indent="0">
              <a:buNone/>
              <a:defRPr sz="800"/>
            </a:lvl8pPr>
            <a:lvl9pPr marL="3251241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9066EB4-8174-D721-C918-CF9F3137FBB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BC39B29-E172-B909-6F21-13FECD1E18D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AE087C9-465A-E782-8381-82B46487180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C2FD68D-45B1-429D-A7F3-DE12D30C258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071881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A8E835D-630A-6BBD-FDF5-D563C4F246B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6559611-9059-CEA1-9886-E6C4584E0C64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0982399-F525-3521-47FA-1FE96FD2203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44FAAC6-74EA-4AAA-BA0F-D0734838A81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641538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1" y="609600"/>
            <a:ext cx="1943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93834" cy="5410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2807833-CDBA-942B-1D66-0DB3DE3510A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C2A97DC6-C655-6089-0433-C72C64F9987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647B8F9-0789-FB35-6165-B5D07EFDEF7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99EB91D-8C9C-4BE8-9000-F74E07CC93C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878379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4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FB61831-828F-DF73-35C3-13D374DEDA5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779F88D-FB01-FB1D-CC01-1EC6764CBBD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2558743-55B4-4265-A0A7-F8B9327C25D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3395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6C15DDF-2A93-4E4B-9DA5-3D71AF9B675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80826928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6CECBA7-1EA9-9791-5D46-25DA46209D4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EAD1FCC-B0F3-680F-2CC4-55E303602DB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C2D8D70-AA15-4AC6-B556-A1ED863F814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4919244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19"/>
            <a:ext cx="7772400" cy="1362075"/>
          </a:xfrm>
        </p:spPr>
        <p:txBody>
          <a:bodyPr anchor="t"/>
          <a:lstStyle>
            <a:lvl1pPr algn="l">
              <a:defRPr sz="3556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</p:spPr>
        <p:txBody>
          <a:bodyPr anchor="b"/>
          <a:lstStyle>
            <a:lvl1pPr marL="0" indent="0">
              <a:buNone/>
              <a:defRPr sz="1778"/>
            </a:lvl1pPr>
            <a:lvl2pPr marL="406405" indent="0">
              <a:buNone/>
              <a:defRPr sz="1600"/>
            </a:lvl2pPr>
            <a:lvl3pPr marL="812810" indent="0">
              <a:buNone/>
              <a:defRPr sz="1422"/>
            </a:lvl3pPr>
            <a:lvl4pPr marL="1219215" indent="0">
              <a:buNone/>
              <a:defRPr sz="1244"/>
            </a:lvl4pPr>
            <a:lvl5pPr marL="1625620" indent="0">
              <a:buNone/>
              <a:defRPr sz="1244"/>
            </a:lvl5pPr>
            <a:lvl6pPr marL="2032025" indent="0">
              <a:buNone/>
              <a:defRPr sz="1244"/>
            </a:lvl6pPr>
            <a:lvl7pPr marL="2438430" indent="0">
              <a:buNone/>
              <a:defRPr sz="1244"/>
            </a:lvl7pPr>
            <a:lvl8pPr marL="2844836" indent="0">
              <a:buNone/>
              <a:defRPr sz="1244"/>
            </a:lvl8pPr>
            <a:lvl9pPr marL="3251241" indent="0">
              <a:buNone/>
              <a:defRPr sz="1244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C63AD9E-2701-311A-B640-D2F083CECD81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83DD6B3A-18E1-6748-63FE-DCCB82788E8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780B4EA-5864-42A0-9BB1-A30E66D9B57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5519055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9" y="1905000"/>
            <a:ext cx="3818467" cy="4114800"/>
          </a:xfrm>
        </p:spPr>
        <p:txBody>
          <a:bodyPr/>
          <a:lstStyle>
            <a:lvl1pPr>
              <a:defRPr sz="2489"/>
            </a:lvl1pPr>
            <a:lvl2pPr>
              <a:defRPr sz="2133"/>
            </a:lvl2pPr>
            <a:lvl3pPr>
              <a:defRPr sz="1778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43" y="1905000"/>
            <a:ext cx="3818467" cy="4114800"/>
          </a:xfrm>
        </p:spPr>
        <p:txBody>
          <a:bodyPr/>
          <a:lstStyle>
            <a:lvl1pPr>
              <a:defRPr sz="2489"/>
            </a:lvl1pPr>
            <a:lvl2pPr>
              <a:defRPr sz="2133"/>
            </a:lvl2pPr>
            <a:lvl3pPr>
              <a:defRPr sz="1778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2FEA9FA-C8DD-C8DE-504A-03BCAC1F7545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1615BA5-C213-57FF-3A6F-E8D87D9550F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DE8E0C-182C-4A66-AB69-1C3E0EE8FD1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4623670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</p:spPr>
        <p:txBody>
          <a:bodyPr anchor="b"/>
          <a:lstStyle>
            <a:lvl1pPr marL="0" indent="0">
              <a:buNone/>
              <a:defRPr sz="2133" b="1"/>
            </a:lvl1pPr>
            <a:lvl2pPr marL="406405" indent="0">
              <a:buNone/>
              <a:defRPr sz="1778" b="1"/>
            </a:lvl2pPr>
            <a:lvl3pPr marL="812810" indent="0">
              <a:buNone/>
              <a:defRPr sz="1600" b="1"/>
            </a:lvl3pPr>
            <a:lvl4pPr marL="1219215" indent="0">
              <a:buNone/>
              <a:defRPr sz="1422" b="1"/>
            </a:lvl4pPr>
            <a:lvl5pPr marL="1625620" indent="0">
              <a:buNone/>
              <a:defRPr sz="1422" b="1"/>
            </a:lvl5pPr>
            <a:lvl6pPr marL="2032025" indent="0">
              <a:buNone/>
              <a:defRPr sz="1422" b="1"/>
            </a:lvl6pPr>
            <a:lvl7pPr marL="2438430" indent="0">
              <a:buNone/>
              <a:defRPr sz="1422" b="1"/>
            </a:lvl7pPr>
            <a:lvl8pPr marL="2844836" indent="0">
              <a:buNone/>
              <a:defRPr sz="1422" b="1"/>
            </a:lvl8pPr>
            <a:lvl9pPr marL="3251241" indent="0">
              <a:buNone/>
              <a:defRPr sz="1422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</p:spPr>
        <p:txBody>
          <a:bodyPr/>
          <a:lstStyle>
            <a:lvl1pPr>
              <a:defRPr sz="2133"/>
            </a:lvl1pPr>
            <a:lvl2pPr>
              <a:defRPr sz="1778"/>
            </a:lvl2pPr>
            <a:lvl3pPr>
              <a:defRPr sz="160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</p:spPr>
        <p:txBody>
          <a:bodyPr anchor="b"/>
          <a:lstStyle>
            <a:lvl1pPr marL="0" indent="0">
              <a:buNone/>
              <a:defRPr sz="2133" b="1"/>
            </a:lvl1pPr>
            <a:lvl2pPr marL="406405" indent="0">
              <a:buNone/>
              <a:defRPr sz="1778" b="1"/>
            </a:lvl2pPr>
            <a:lvl3pPr marL="812810" indent="0">
              <a:buNone/>
              <a:defRPr sz="1600" b="1"/>
            </a:lvl3pPr>
            <a:lvl4pPr marL="1219215" indent="0">
              <a:buNone/>
              <a:defRPr sz="1422" b="1"/>
            </a:lvl4pPr>
            <a:lvl5pPr marL="1625620" indent="0">
              <a:buNone/>
              <a:defRPr sz="1422" b="1"/>
            </a:lvl5pPr>
            <a:lvl6pPr marL="2032025" indent="0">
              <a:buNone/>
              <a:defRPr sz="1422" b="1"/>
            </a:lvl6pPr>
            <a:lvl7pPr marL="2438430" indent="0">
              <a:buNone/>
              <a:defRPr sz="1422" b="1"/>
            </a:lvl7pPr>
            <a:lvl8pPr marL="2844836" indent="0">
              <a:buNone/>
              <a:defRPr sz="1422" b="1"/>
            </a:lvl8pPr>
            <a:lvl9pPr marL="3251241" indent="0">
              <a:buNone/>
              <a:defRPr sz="1422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</p:spPr>
        <p:txBody>
          <a:bodyPr/>
          <a:lstStyle>
            <a:lvl1pPr>
              <a:defRPr sz="2133"/>
            </a:lvl1pPr>
            <a:lvl2pPr>
              <a:defRPr sz="1778"/>
            </a:lvl2pPr>
            <a:lvl3pPr>
              <a:defRPr sz="160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13145B2C-DE47-43C3-E378-A647E20D574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DB429186-C328-4825-19D3-D4B4BC45E0C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3C55CF3-B7F8-41D8-A129-63AEC79EF6B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0260480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B03BB392-D8F1-7D3A-893B-7B32F93A4190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209B7D6-1B40-2A02-73B2-6AD8BCF2BBD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B21BCC-1160-4207-A4DE-08D4C90DF81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43018134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764932B3-AC4B-31DD-2F1A-6610F005B13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A1462399-3B8D-1003-1E0F-5F10B4E2A85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BC0D1DB-C6B9-40C4-8318-3951AA576C7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57686428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50"/>
            <a:ext cx="3008489" cy="1162050"/>
          </a:xfrm>
        </p:spPr>
        <p:txBody>
          <a:bodyPr anchor="b"/>
          <a:lstStyle>
            <a:lvl1pPr algn="l">
              <a:defRPr sz="1778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069"/>
            <a:ext cx="5111044" cy="5853113"/>
          </a:xfrm>
        </p:spPr>
        <p:txBody>
          <a:bodyPr/>
          <a:lstStyle>
            <a:lvl1pPr>
              <a:defRPr sz="2844"/>
            </a:lvl1pPr>
            <a:lvl2pPr>
              <a:defRPr sz="2489"/>
            </a:lvl2pPr>
            <a:lvl3pPr>
              <a:defRPr sz="2133"/>
            </a:lvl3pPr>
            <a:lvl4pPr>
              <a:defRPr sz="1778"/>
            </a:lvl4pPr>
            <a:lvl5pPr>
              <a:defRPr sz="1778"/>
            </a:lvl5pPr>
            <a:lvl6pPr>
              <a:defRPr sz="1778"/>
            </a:lvl6pPr>
            <a:lvl7pPr>
              <a:defRPr sz="1778"/>
            </a:lvl7pPr>
            <a:lvl8pPr>
              <a:defRPr sz="1778"/>
            </a:lvl8pPr>
            <a:lvl9pPr>
              <a:defRPr sz="177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</p:spPr>
        <p:txBody>
          <a:bodyPr/>
          <a:lstStyle>
            <a:lvl1pPr marL="0" indent="0">
              <a:buNone/>
              <a:defRPr sz="1244"/>
            </a:lvl1pPr>
            <a:lvl2pPr marL="406405" indent="0">
              <a:buNone/>
              <a:defRPr sz="1067"/>
            </a:lvl2pPr>
            <a:lvl3pPr marL="812810" indent="0">
              <a:buNone/>
              <a:defRPr sz="889"/>
            </a:lvl3pPr>
            <a:lvl4pPr marL="1219215" indent="0">
              <a:buNone/>
              <a:defRPr sz="800"/>
            </a:lvl4pPr>
            <a:lvl5pPr marL="1625620" indent="0">
              <a:buNone/>
              <a:defRPr sz="800"/>
            </a:lvl5pPr>
            <a:lvl6pPr marL="2032025" indent="0">
              <a:buNone/>
              <a:defRPr sz="800"/>
            </a:lvl6pPr>
            <a:lvl7pPr marL="2438430" indent="0">
              <a:buNone/>
              <a:defRPr sz="800"/>
            </a:lvl7pPr>
            <a:lvl8pPr marL="2844836" indent="0">
              <a:buNone/>
              <a:defRPr sz="800"/>
            </a:lvl8pPr>
            <a:lvl9pPr marL="3251241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4C60201-37B8-DAF9-4C1B-0C1115B5DC2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23BE477-BBC1-EA9C-C19C-F6E9D600A09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D963D30-2CD3-4DD2-AE6A-B855DA73A18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32653524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</p:spPr>
        <p:txBody>
          <a:bodyPr anchor="b"/>
          <a:lstStyle>
            <a:lvl1pPr algn="l">
              <a:defRPr sz="1778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</p:spPr>
        <p:txBody>
          <a:bodyPr/>
          <a:lstStyle>
            <a:lvl1pPr marL="0" indent="0">
              <a:buNone/>
              <a:defRPr sz="2844"/>
            </a:lvl1pPr>
            <a:lvl2pPr marL="406405" indent="0">
              <a:buNone/>
              <a:defRPr sz="2489"/>
            </a:lvl2pPr>
            <a:lvl3pPr marL="812810" indent="0">
              <a:buNone/>
              <a:defRPr sz="2133"/>
            </a:lvl3pPr>
            <a:lvl4pPr marL="1219215" indent="0">
              <a:buNone/>
              <a:defRPr sz="1778"/>
            </a:lvl4pPr>
            <a:lvl5pPr marL="1625620" indent="0">
              <a:buNone/>
              <a:defRPr sz="1778"/>
            </a:lvl5pPr>
            <a:lvl6pPr marL="2032025" indent="0">
              <a:buNone/>
              <a:defRPr sz="1778"/>
            </a:lvl6pPr>
            <a:lvl7pPr marL="2438430" indent="0">
              <a:buNone/>
              <a:defRPr sz="1778"/>
            </a:lvl7pPr>
            <a:lvl8pPr marL="2844836" indent="0">
              <a:buNone/>
              <a:defRPr sz="1778"/>
            </a:lvl8pPr>
            <a:lvl9pPr marL="3251241" indent="0">
              <a:buNone/>
              <a:defRPr sz="1778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</p:spPr>
        <p:txBody>
          <a:bodyPr/>
          <a:lstStyle>
            <a:lvl1pPr marL="0" indent="0">
              <a:buNone/>
              <a:defRPr sz="1244"/>
            </a:lvl1pPr>
            <a:lvl2pPr marL="406405" indent="0">
              <a:buNone/>
              <a:defRPr sz="1067"/>
            </a:lvl2pPr>
            <a:lvl3pPr marL="812810" indent="0">
              <a:buNone/>
              <a:defRPr sz="889"/>
            </a:lvl3pPr>
            <a:lvl4pPr marL="1219215" indent="0">
              <a:buNone/>
              <a:defRPr sz="800"/>
            </a:lvl4pPr>
            <a:lvl5pPr marL="1625620" indent="0">
              <a:buNone/>
              <a:defRPr sz="800"/>
            </a:lvl5pPr>
            <a:lvl6pPr marL="2032025" indent="0">
              <a:buNone/>
              <a:defRPr sz="800"/>
            </a:lvl6pPr>
            <a:lvl7pPr marL="2438430" indent="0">
              <a:buNone/>
              <a:defRPr sz="800"/>
            </a:lvl7pPr>
            <a:lvl8pPr marL="2844836" indent="0">
              <a:buNone/>
              <a:defRPr sz="800"/>
            </a:lvl8pPr>
            <a:lvl9pPr marL="3251241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87FC98F-2DE8-E6C4-AEE7-3334809F554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CF266C0-5EF6-BC93-AF21-658D964B96E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A69DAB-B303-46B3-B1A0-E72FB3ED94E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0081768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D5158E1-12BD-EFC5-B9E7-EDA1DCA230D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139D6AA-8389-FE4A-E9BA-C57DAA4E1E1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785A59-CE47-4703-AF60-8325F36D0BD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740362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1" y="609600"/>
            <a:ext cx="1943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93834" cy="5410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ECCBEBB-60A1-9C74-7166-C400A9858E91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FDFF77A7-3E51-9E1A-231E-4783355FE53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A45FE94-D280-45A2-B762-1091360BBE5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3607451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3753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Footer Placeholder 3"/>
          <p:cNvSpPr>
            <a:spLocks noGrp="1" noChangeArrowheads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>
                <a:solidFill>
                  <a:srgbClr val="001965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>
                <a:solidFill>
                  <a:srgbClr val="001965"/>
                </a:solidFill>
              </a:defRPr>
            </a:lvl1pPr>
          </a:lstStyle>
          <a:p>
            <a:fld id="{91712D4F-B1F3-44AC-8C71-9B5C0DD24C4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6964782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609600"/>
            <a:ext cx="7772400" cy="5410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D81D1222-7183-5D6D-7CB4-892C4122C16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5280039A-DEA7-AAE5-FD03-8402E0B2BD54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B6B48D1-881D-4BF4-99B0-B12057D532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1239236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Title and Content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2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spcFirstLastPara="1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body" idx="1"/>
          </p:nvPr>
        </p:nvSpPr>
        <p:spPr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>
            <a:noAutofit/>
          </a:bodyPr>
          <a:lstStyle>
            <a:lvl1pPr marL="406405" lvl="0" indent="-304804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  <a:defRPr/>
            </a:lvl1pPr>
            <a:lvl2pPr marL="812810" lvl="1" indent="-304804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–"/>
              <a:defRPr/>
            </a:lvl2pPr>
            <a:lvl3pPr marL="1219215" lvl="2" indent="-304804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  <a:defRPr/>
            </a:lvl3pPr>
            <a:lvl4pPr marL="1625620" lvl="3" indent="-304804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–"/>
              <a:defRPr/>
            </a:lvl4pPr>
            <a:lvl5pPr marL="2032025" lvl="4" indent="-304804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»"/>
              <a:defRPr/>
            </a:lvl5pPr>
            <a:lvl6pPr marL="2438430" lvl="5" indent="-304804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»"/>
              <a:defRPr/>
            </a:lvl6pPr>
            <a:lvl7pPr marL="2844836" lvl="6" indent="-304804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»"/>
              <a:defRPr/>
            </a:lvl7pPr>
            <a:lvl8pPr marL="3251241" lvl="7" indent="-304804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»"/>
              <a:defRPr/>
            </a:lvl8pPr>
            <a:lvl9pPr marL="3657646" lvl="8" indent="-304804" algn="l">
              <a:lnSpc>
                <a:spcPct val="100000"/>
              </a:lnSpc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»"/>
              <a:defRPr/>
            </a:lvl9pPr>
          </a:lstStyle>
          <a:p>
            <a:endParaRPr/>
          </a:p>
        </p:txBody>
      </p:sp>
      <p:sp>
        <p:nvSpPr>
          <p:cNvPr id="2" name="Google Shape;11;p1">
            <a:extLst>
              <a:ext uri="{FF2B5EF4-FFF2-40B4-BE49-F238E27FC236}">
                <a16:creationId xmlns:a16="http://schemas.microsoft.com/office/drawing/2014/main" id="{20CE0281-4034-612C-9B4E-EBF7C172C065}"/>
              </a:ext>
            </a:extLst>
          </p:cNvPr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Google Shape;12;p1">
            <a:extLst>
              <a:ext uri="{FF2B5EF4-FFF2-40B4-BE49-F238E27FC236}">
                <a16:creationId xmlns:a16="http://schemas.microsoft.com/office/drawing/2014/main" id="{67B82927-E2BB-3749-2D35-2E91928E5B70}"/>
              </a:ext>
            </a:extLst>
          </p:cNvPr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A369CA-07D5-4B3F-84D1-9C074E99330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34228141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Title and Content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2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 spcFirstLastPara="1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body" idx="1"/>
          </p:nvPr>
        </p:nvSpPr>
        <p:spPr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>
            <a:noAutofit/>
          </a:bodyPr>
          <a:lstStyle>
            <a:lvl1pPr marL="406405" lvl="0" indent="-304804" algn="l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  <a:defRPr/>
            </a:lvl1pPr>
            <a:lvl2pPr marL="812810" lvl="1" indent="-304804" algn="l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–"/>
              <a:defRPr/>
            </a:lvl2pPr>
            <a:lvl3pPr marL="1219215" lvl="2" indent="-304804" algn="l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•"/>
              <a:defRPr/>
            </a:lvl3pPr>
            <a:lvl4pPr marL="1625620" lvl="3" indent="-304804" algn="l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–"/>
              <a:defRPr/>
            </a:lvl4pPr>
            <a:lvl5pPr marL="2032025" lvl="4" indent="-304804" algn="l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»"/>
              <a:defRPr/>
            </a:lvl5pPr>
            <a:lvl6pPr marL="2438430" lvl="5" indent="-304804" algn="l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»"/>
              <a:defRPr/>
            </a:lvl6pPr>
            <a:lvl7pPr marL="2844836" lvl="6" indent="-304804" algn="l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»"/>
              <a:defRPr/>
            </a:lvl7pPr>
            <a:lvl8pPr marL="3251241" lvl="7" indent="-304804" algn="l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»"/>
              <a:defRPr/>
            </a:lvl8pPr>
            <a:lvl9pPr marL="3657646" lvl="8" indent="-304804" algn="l">
              <a:spcBef>
                <a:spcPts val="320"/>
              </a:spcBef>
              <a:spcAft>
                <a:spcPts val="0"/>
              </a:spcAft>
              <a:buClr>
                <a:schemeClr val="lt1"/>
              </a:buClr>
              <a:buSzPts val="1800"/>
              <a:buChar char="»"/>
              <a:defRPr/>
            </a:lvl9pPr>
          </a:lstStyle>
          <a:p>
            <a:endParaRPr/>
          </a:p>
        </p:txBody>
      </p:sp>
      <p:sp>
        <p:nvSpPr>
          <p:cNvPr id="2" name="Google Shape;11;p1">
            <a:extLst>
              <a:ext uri="{FF2B5EF4-FFF2-40B4-BE49-F238E27FC236}">
                <a16:creationId xmlns:a16="http://schemas.microsoft.com/office/drawing/2014/main" id="{A372A30A-3021-CC6C-676C-5FC5F3ABF9E9}"/>
              </a:ext>
            </a:extLst>
          </p:cNvPr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3" name="Google Shape;12;p1">
            <a:extLst>
              <a:ext uri="{FF2B5EF4-FFF2-40B4-BE49-F238E27FC236}">
                <a16:creationId xmlns:a16="http://schemas.microsoft.com/office/drawing/2014/main" id="{FA2BF7B4-96A6-A123-1FAF-0A7C816CFA2A}"/>
              </a:ext>
            </a:extLst>
          </p:cNvPr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BD9867-A6C8-4755-9F1B-8FC27547E41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8286081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8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21118" indent="0" algn="ctr">
              <a:buNone/>
              <a:defRPr/>
            </a:lvl2pPr>
            <a:lvl3pPr marL="642236" indent="0" algn="ctr">
              <a:buNone/>
              <a:defRPr/>
            </a:lvl3pPr>
            <a:lvl4pPr marL="963354" indent="0" algn="ctr">
              <a:buNone/>
              <a:defRPr/>
            </a:lvl4pPr>
            <a:lvl5pPr marL="1284473" indent="0" algn="ctr">
              <a:buNone/>
              <a:defRPr/>
            </a:lvl5pPr>
            <a:lvl6pPr marL="1605591" indent="0" algn="ctr">
              <a:buNone/>
              <a:defRPr/>
            </a:lvl6pPr>
            <a:lvl7pPr marL="1926709" indent="0" algn="ctr">
              <a:buNone/>
              <a:defRPr/>
            </a:lvl7pPr>
            <a:lvl8pPr marL="2247828" indent="0" algn="ctr">
              <a:buNone/>
              <a:defRPr/>
            </a:lvl8pPr>
            <a:lvl9pPr marL="2568946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71A85078-B330-B816-31EB-9A161C09A6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78ABA28-72A8-18C0-F4B7-126B5D0D363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8E43F8A-BF34-B813-8CB5-DDD53C394D1A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5F63B2-3D79-4526-93E0-0E9ABBD6E62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5722756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4D5498FB-4419-3856-7135-7883674FE2A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3960B77-0222-0441-DB54-933AFBD0114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B6CD91C-8E62-8B58-C479-0DDBA3C7016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9C9AFA-9629-481E-A206-98E2EF46C5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9161211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23"/>
            <a:ext cx="7772400" cy="1362075"/>
          </a:xfrm>
        </p:spPr>
        <p:txBody>
          <a:bodyPr anchor="t"/>
          <a:lstStyle>
            <a:lvl1pPr algn="l">
              <a:defRPr sz="281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</p:spPr>
        <p:txBody>
          <a:bodyPr anchor="b"/>
          <a:lstStyle>
            <a:lvl1pPr marL="0" indent="0">
              <a:buNone/>
              <a:defRPr sz="1404"/>
            </a:lvl1pPr>
            <a:lvl2pPr marL="321118" indent="0">
              <a:buNone/>
              <a:defRPr sz="1264"/>
            </a:lvl2pPr>
            <a:lvl3pPr marL="642236" indent="0">
              <a:buNone/>
              <a:defRPr sz="1124"/>
            </a:lvl3pPr>
            <a:lvl4pPr marL="963354" indent="0">
              <a:buNone/>
              <a:defRPr sz="983"/>
            </a:lvl4pPr>
            <a:lvl5pPr marL="1284473" indent="0">
              <a:buNone/>
              <a:defRPr sz="983"/>
            </a:lvl5pPr>
            <a:lvl6pPr marL="1605591" indent="0">
              <a:buNone/>
              <a:defRPr sz="983"/>
            </a:lvl6pPr>
            <a:lvl7pPr marL="1926709" indent="0">
              <a:buNone/>
              <a:defRPr sz="983"/>
            </a:lvl7pPr>
            <a:lvl8pPr marL="2247828" indent="0">
              <a:buNone/>
              <a:defRPr sz="983"/>
            </a:lvl8pPr>
            <a:lvl9pPr marL="2568946" indent="0">
              <a:buNone/>
              <a:defRPr sz="98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1E134558-E7BB-4515-8F87-9D6DF82101E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B1A15E2-B2BF-33D4-C776-61D0194F5F9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ED71E41-C157-B361-C5B1-4C1553A61D0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09C29B-E663-470A-9128-FE163799F1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21896651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11" y="1905000"/>
            <a:ext cx="3818467" cy="4114800"/>
          </a:xfrm>
        </p:spPr>
        <p:txBody>
          <a:bodyPr/>
          <a:lstStyle>
            <a:lvl1pPr>
              <a:defRPr sz="1966"/>
            </a:lvl1pPr>
            <a:lvl2pPr>
              <a:defRPr sz="1685"/>
            </a:lvl2pPr>
            <a:lvl3pPr>
              <a:defRPr sz="1404"/>
            </a:lvl3pPr>
            <a:lvl4pPr>
              <a:defRPr sz="1264"/>
            </a:lvl4pPr>
            <a:lvl5pPr>
              <a:defRPr sz="1264"/>
            </a:lvl5pPr>
            <a:lvl6pPr>
              <a:defRPr sz="1264"/>
            </a:lvl6pPr>
            <a:lvl7pPr>
              <a:defRPr sz="1264"/>
            </a:lvl7pPr>
            <a:lvl8pPr>
              <a:defRPr sz="1264"/>
            </a:lvl8pPr>
            <a:lvl9pPr>
              <a:defRPr sz="1264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45" y="1905000"/>
            <a:ext cx="3818467" cy="4114800"/>
          </a:xfrm>
        </p:spPr>
        <p:txBody>
          <a:bodyPr/>
          <a:lstStyle>
            <a:lvl1pPr>
              <a:defRPr sz="1966"/>
            </a:lvl1pPr>
            <a:lvl2pPr>
              <a:defRPr sz="1685"/>
            </a:lvl2pPr>
            <a:lvl3pPr>
              <a:defRPr sz="1404"/>
            </a:lvl3pPr>
            <a:lvl4pPr>
              <a:defRPr sz="1264"/>
            </a:lvl4pPr>
            <a:lvl5pPr>
              <a:defRPr sz="1264"/>
            </a:lvl5pPr>
            <a:lvl6pPr>
              <a:defRPr sz="1264"/>
            </a:lvl6pPr>
            <a:lvl7pPr>
              <a:defRPr sz="1264"/>
            </a:lvl7pPr>
            <a:lvl8pPr>
              <a:defRPr sz="1264"/>
            </a:lvl8pPr>
            <a:lvl9pPr>
              <a:defRPr sz="1264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C5CAA58-878F-B3B0-5A6F-7520F251817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6905401-1850-93CF-F418-7A07C7ACDB0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5D3EB385-B5A4-97CD-A0A1-6DE5D859292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7A1586E-BC9F-42C0-905A-5B033F2E61D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6948831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</p:spPr>
        <p:txBody>
          <a:bodyPr anchor="b"/>
          <a:lstStyle>
            <a:lvl1pPr marL="0" indent="0">
              <a:buNone/>
              <a:defRPr sz="1685" b="1"/>
            </a:lvl1pPr>
            <a:lvl2pPr marL="321118" indent="0">
              <a:buNone/>
              <a:defRPr sz="1404" b="1"/>
            </a:lvl2pPr>
            <a:lvl3pPr marL="642236" indent="0">
              <a:buNone/>
              <a:defRPr sz="1264" b="1"/>
            </a:lvl3pPr>
            <a:lvl4pPr marL="963354" indent="0">
              <a:buNone/>
              <a:defRPr sz="1124" b="1"/>
            </a:lvl4pPr>
            <a:lvl5pPr marL="1284473" indent="0">
              <a:buNone/>
              <a:defRPr sz="1124" b="1"/>
            </a:lvl5pPr>
            <a:lvl6pPr marL="1605591" indent="0">
              <a:buNone/>
              <a:defRPr sz="1124" b="1"/>
            </a:lvl6pPr>
            <a:lvl7pPr marL="1926709" indent="0">
              <a:buNone/>
              <a:defRPr sz="1124" b="1"/>
            </a:lvl7pPr>
            <a:lvl8pPr marL="2247828" indent="0">
              <a:buNone/>
              <a:defRPr sz="1124" b="1"/>
            </a:lvl8pPr>
            <a:lvl9pPr marL="2568946" indent="0">
              <a:buNone/>
              <a:defRPr sz="112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</p:spPr>
        <p:txBody>
          <a:bodyPr/>
          <a:lstStyle>
            <a:lvl1pPr>
              <a:defRPr sz="1685"/>
            </a:lvl1pPr>
            <a:lvl2pPr>
              <a:defRPr sz="1404"/>
            </a:lvl2pPr>
            <a:lvl3pPr>
              <a:defRPr sz="1264"/>
            </a:lvl3pPr>
            <a:lvl4pPr>
              <a:defRPr sz="1124"/>
            </a:lvl4pPr>
            <a:lvl5pPr>
              <a:defRPr sz="1124"/>
            </a:lvl5pPr>
            <a:lvl6pPr>
              <a:defRPr sz="1124"/>
            </a:lvl6pPr>
            <a:lvl7pPr>
              <a:defRPr sz="1124"/>
            </a:lvl7pPr>
            <a:lvl8pPr>
              <a:defRPr sz="1124"/>
            </a:lvl8pPr>
            <a:lvl9pPr>
              <a:defRPr sz="1124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</p:spPr>
        <p:txBody>
          <a:bodyPr anchor="b"/>
          <a:lstStyle>
            <a:lvl1pPr marL="0" indent="0">
              <a:buNone/>
              <a:defRPr sz="1685" b="1"/>
            </a:lvl1pPr>
            <a:lvl2pPr marL="321118" indent="0">
              <a:buNone/>
              <a:defRPr sz="1404" b="1"/>
            </a:lvl2pPr>
            <a:lvl3pPr marL="642236" indent="0">
              <a:buNone/>
              <a:defRPr sz="1264" b="1"/>
            </a:lvl3pPr>
            <a:lvl4pPr marL="963354" indent="0">
              <a:buNone/>
              <a:defRPr sz="1124" b="1"/>
            </a:lvl4pPr>
            <a:lvl5pPr marL="1284473" indent="0">
              <a:buNone/>
              <a:defRPr sz="1124" b="1"/>
            </a:lvl5pPr>
            <a:lvl6pPr marL="1605591" indent="0">
              <a:buNone/>
              <a:defRPr sz="1124" b="1"/>
            </a:lvl6pPr>
            <a:lvl7pPr marL="1926709" indent="0">
              <a:buNone/>
              <a:defRPr sz="1124" b="1"/>
            </a:lvl7pPr>
            <a:lvl8pPr marL="2247828" indent="0">
              <a:buNone/>
              <a:defRPr sz="1124" b="1"/>
            </a:lvl8pPr>
            <a:lvl9pPr marL="2568946" indent="0">
              <a:buNone/>
              <a:defRPr sz="112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</p:spPr>
        <p:txBody>
          <a:bodyPr/>
          <a:lstStyle>
            <a:lvl1pPr>
              <a:defRPr sz="1685"/>
            </a:lvl1pPr>
            <a:lvl2pPr>
              <a:defRPr sz="1404"/>
            </a:lvl2pPr>
            <a:lvl3pPr>
              <a:defRPr sz="1264"/>
            </a:lvl3pPr>
            <a:lvl4pPr>
              <a:defRPr sz="1124"/>
            </a:lvl4pPr>
            <a:lvl5pPr>
              <a:defRPr sz="1124"/>
            </a:lvl5pPr>
            <a:lvl6pPr>
              <a:defRPr sz="1124"/>
            </a:lvl6pPr>
            <a:lvl7pPr>
              <a:defRPr sz="1124"/>
            </a:lvl7pPr>
            <a:lvl8pPr>
              <a:defRPr sz="1124"/>
            </a:lvl8pPr>
            <a:lvl9pPr>
              <a:defRPr sz="1124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940C8165-35FE-85CB-8C47-84FF9BA92CB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EFC261E-45C9-C082-3A55-ABCD4C29593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76C9783B-A499-CC54-198C-FFFD5A32F8D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33C3E4-4661-4E0D-88F2-7E84E99A248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4035313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7C3FC4A5-0044-39FD-83A0-921382DCD65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B8A7F2B-214F-9CD5-1E8D-2F6864532C3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99A28B90-7B0D-AAD7-2040-DB44E26602E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E29308-1E82-41DD-B3CF-04918B3046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0753386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608E921B-E341-D733-6075-D1BBDCA911A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A7B5F74-CE25-7AA8-38ED-4EFA0A12019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94D337F6-57DE-3208-D3DA-AD675800257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3CA0390-E838-48D7-A46C-CBCA585F5C4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6966736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05241043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50"/>
            <a:ext cx="3008489" cy="1162050"/>
          </a:xfrm>
        </p:spPr>
        <p:txBody>
          <a:bodyPr anchor="b"/>
          <a:lstStyle>
            <a:lvl1pPr algn="l">
              <a:defRPr sz="1404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073"/>
            <a:ext cx="5111044" cy="5853113"/>
          </a:xfrm>
        </p:spPr>
        <p:txBody>
          <a:bodyPr/>
          <a:lstStyle>
            <a:lvl1pPr>
              <a:defRPr sz="2247"/>
            </a:lvl1pPr>
            <a:lvl2pPr>
              <a:defRPr sz="1966"/>
            </a:lvl2pPr>
            <a:lvl3pPr>
              <a:defRPr sz="1685"/>
            </a:lvl3pPr>
            <a:lvl4pPr>
              <a:defRPr sz="1404"/>
            </a:lvl4pPr>
            <a:lvl5pPr>
              <a:defRPr sz="1404"/>
            </a:lvl5pPr>
            <a:lvl6pPr>
              <a:defRPr sz="1404"/>
            </a:lvl6pPr>
            <a:lvl7pPr>
              <a:defRPr sz="1404"/>
            </a:lvl7pPr>
            <a:lvl8pPr>
              <a:defRPr sz="1404"/>
            </a:lvl8pPr>
            <a:lvl9pPr>
              <a:defRPr sz="1404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</p:spPr>
        <p:txBody>
          <a:bodyPr/>
          <a:lstStyle>
            <a:lvl1pPr marL="0" indent="0">
              <a:buNone/>
              <a:defRPr sz="983"/>
            </a:lvl1pPr>
            <a:lvl2pPr marL="321118" indent="0">
              <a:buNone/>
              <a:defRPr sz="843"/>
            </a:lvl2pPr>
            <a:lvl3pPr marL="642236" indent="0">
              <a:buNone/>
              <a:defRPr sz="702"/>
            </a:lvl3pPr>
            <a:lvl4pPr marL="963354" indent="0">
              <a:buNone/>
              <a:defRPr sz="632"/>
            </a:lvl4pPr>
            <a:lvl5pPr marL="1284473" indent="0">
              <a:buNone/>
              <a:defRPr sz="632"/>
            </a:lvl5pPr>
            <a:lvl6pPr marL="1605591" indent="0">
              <a:buNone/>
              <a:defRPr sz="632"/>
            </a:lvl6pPr>
            <a:lvl7pPr marL="1926709" indent="0">
              <a:buNone/>
              <a:defRPr sz="632"/>
            </a:lvl7pPr>
            <a:lvl8pPr marL="2247828" indent="0">
              <a:buNone/>
              <a:defRPr sz="632"/>
            </a:lvl8pPr>
            <a:lvl9pPr marL="2568946" indent="0">
              <a:buNone/>
              <a:defRPr sz="632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9182EEF-E339-3A17-6379-4C51BFAEE25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1F42965A-62DC-9F62-B523-8AFB7A0561B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985C88D-E0FD-F624-A40B-6C5FC96FEA4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A9FA5B-9367-455B-9369-6311753C5E6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9697444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</p:spPr>
        <p:txBody>
          <a:bodyPr anchor="b"/>
          <a:lstStyle>
            <a:lvl1pPr algn="l">
              <a:defRPr sz="1404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</p:spPr>
        <p:txBody>
          <a:bodyPr/>
          <a:lstStyle>
            <a:lvl1pPr marL="0" indent="0">
              <a:buNone/>
              <a:defRPr sz="2247"/>
            </a:lvl1pPr>
            <a:lvl2pPr marL="321118" indent="0">
              <a:buNone/>
              <a:defRPr sz="1966"/>
            </a:lvl2pPr>
            <a:lvl3pPr marL="642236" indent="0">
              <a:buNone/>
              <a:defRPr sz="1685"/>
            </a:lvl3pPr>
            <a:lvl4pPr marL="963354" indent="0">
              <a:buNone/>
              <a:defRPr sz="1404"/>
            </a:lvl4pPr>
            <a:lvl5pPr marL="1284473" indent="0">
              <a:buNone/>
              <a:defRPr sz="1404"/>
            </a:lvl5pPr>
            <a:lvl6pPr marL="1605591" indent="0">
              <a:buNone/>
              <a:defRPr sz="1404"/>
            </a:lvl6pPr>
            <a:lvl7pPr marL="1926709" indent="0">
              <a:buNone/>
              <a:defRPr sz="1404"/>
            </a:lvl7pPr>
            <a:lvl8pPr marL="2247828" indent="0">
              <a:buNone/>
              <a:defRPr sz="1404"/>
            </a:lvl8pPr>
            <a:lvl9pPr marL="2568946" indent="0">
              <a:buNone/>
              <a:defRPr sz="1404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</p:spPr>
        <p:txBody>
          <a:bodyPr/>
          <a:lstStyle>
            <a:lvl1pPr marL="0" indent="0">
              <a:buNone/>
              <a:defRPr sz="983"/>
            </a:lvl1pPr>
            <a:lvl2pPr marL="321118" indent="0">
              <a:buNone/>
              <a:defRPr sz="843"/>
            </a:lvl2pPr>
            <a:lvl3pPr marL="642236" indent="0">
              <a:buNone/>
              <a:defRPr sz="702"/>
            </a:lvl3pPr>
            <a:lvl4pPr marL="963354" indent="0">
              <a:buNone/>
              <a:defRPr sz="632"/>
            </a:lvl4pPr>
            <a:lvl5pPr marL="1284473" indent="0">
              <a:buNone/>
              <a:defRPr sz="632"/>
            </a:lvl5pPr>
            <a:lvl6pPr marL="1605591" indent="0">
              <a:buNone/>
              <a:defRPr sz="632"/>
            </a:lvl6pPr>
            <a:lvl7pPr marL="1926709" indent="0">
              <a:buNone/>
              <a:defRPr sz="632"/>
            </a:lvl7pPr>
            <a:lvl8pPr marL="2247828" indent="0">
              <a:buNone/>
              <a:defRPr sz="632"/>
            </a:lvl8pPr>
            <a:lvl9pPr marL="2568946" indent="0">
              <a:buNone/>
              <a:defRPr sz="632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5969137E-52CC-22D1-221D-715CBADEAA6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81F264E-B99D-A549-DDF3-44E6C8DE078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E2D9175E-1FAD-0491-615A-4B0CCC3460C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7972765-DDA2-4568-AABF-359ED89F560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62748247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0BBC8B5-08F5-0C3F-88B5-FA89DA1D27A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FAC3861-C824-ED6E-A7FA-F5C971CADA3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AB566F4-3317-40DC-37C8-E5053077E52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3CC499A-0A1A-42FB-A17D-D4071FD0494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911470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1" y="609600"/>
            <a:ext cx="1943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93834" cy="5410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5B27F4C-C051-64B7-D513-4D163E0B416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D5F88190-0ECD-7AD4-D0EF-05E070D3422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D63A2B30-E31E-D8E2-DA23-E1C22C6BC1B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086F560-183A-470F-894B-9AA58B26C0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43209407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7867272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7E6F59-8712-6DA2-E16B-AF1771861DA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47E4400A-DC64-5536-C00F-188A61EEF08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961A78-3DEE-A051-63AD-75E52BE7ED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0639402-D904-0364-7C50-AE41BD97B7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C8C1807-4ED2-2DDC-DADA-72726CA6C5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3526491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E4935E-48B3-E90A-7E66-3EA6BC4481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013995-F39B-B05D-519E-348F0860F15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58E5099-83EE-5D3A-0B8F-CA13733F1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2B55DD-6FC0-CC0D-03B9-85607D92B3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387DFB0-40DF-99B7-E814-1013416F5B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491586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10ACA5-E76D-C883-6A4E-42795C1826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F66B6B3-33C2-1BB8-C2DD-79EF349C5F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574D3F6-40FE-4AB4-EE27-7C92756BC8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7314347-C73E-01CE-FDEB-DE28EB26C9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62A6B14-0202-4C2E-87E1-E964C1DC8E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2033904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58ADE0-20A9-3FE5-4423-DE721924C8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55EEDC-3206-D928-403C-B8FB00BAE9A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ECA29FC-F547-F916-87D7-FF290329C5E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6BB8EE9-B665-E2E0-ABA2-0B91861640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2E869F2-70AB-3063-0C92-EE80CAB3C6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082DAF1-14E3-9BA0-ADBC-BE2EAE4636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551587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0D42C11-0539-1A11-D89B-816A1CCA0FA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642B5D-52AA-2D43-CCC2-1D09FE7C0BB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AAD2572-5401-8868-9DAD-16C78CE4C43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A17BF19-E4EC-E25B-51FD-8D944860262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2AA49A2-E1DB-AA95-A078-71DE890F119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956F931-304C-6FD4-27ED-D3119D2913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51479E2A-45AC-F754-CACA-A71B31EEA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95CB3AA7-A354-7A29-75E9-0CF99F8E12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713054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8122810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950E0E-3B55-5F42-1B24-67BCEC420D2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80EA949-9DFF-2B1E-B1D1-AF05210BA6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AA0FF18-45D3-50E3-F90A-2613E60519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486541B-914E-01F3-0C46-017AC5673F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4470566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E11F1AB-833A-F11C-8450-D68B38A388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5938D6FA-FB43-33A5-3AF6-298BF0D43E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33062F9-0445-968B-036D-A911B4FFA1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7076372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6FBE35-3EA2-0A0D-51AF-0983249749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37E14DE-51DB-A30B-1F8D-6C59DCD7BF7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3A1963B-164D-3C7D-6390-289675D3E5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339FEAE-4C4C-0894-A05A-011E66CE8B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A0D97A7-3BBF-4509-A636-66683104C7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B05725D-2C5B-B247-35C6-1816515588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0423182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E6DBD2B-359D-BC46-526A-8E9C8380B8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A273A6E-E6FC-4346-56B3-9274E9AA8B7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FBB2052-3B8F-2A57-EECE-CD22EF6A3AF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5AE0504-E1E7-C5B6-BC52-AE426EC4CE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0C2E739-7B01-9ADB-93F4-E520B20420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F216596-9DFE-AC2E-A6EB-BFE8303EAF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2444777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C925AF-CEE5-C521-EA48-63F9319877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D22B828-CFCF-4357-CB6A-312C225FA02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228494-1CD5-5FA2-0257-47D737FB16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05806D9-D078-8538-469C-3F3266086B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A28E88-FE51-8586-12C8-4B66FD778B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587088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5D94389A-D667-8C8E-60A5-DB818F8F48F4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3FED0C4-35AA-6B72-C3B3-686E2BAB254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27FF2F3-A762-1A87-153D-47B5119939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9AB59CE-870C-051C-A0B8-836F128D39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D6866E0-61E9-82F4-9B3B-5462BF5B02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65987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 userDrawn="1">
  <p:cSld name="Agenda">
    <p:spTree>
      <p:nvGrpSpPr>
        <p:cNvPr id="1" name="Shape 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2"/>
          <p:cNvSpPr txBox="1">
            <a:spLocks noGrp="1"/>
          </p:cNvSpPr>
          <p:nvPr>
            <p:ph type="sldNum" idx="12"/>
          </p:nvPr>
        </p:nvSpPr>
        <p:spPr>
          <a:xfrm>
            <a:off x="8282938" y="6540500"/>
            <a:ext cx="627000" cy="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9050" tIns="19050" rIns="19050" bIns="19050" anchor="t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NTR"/>
              <a:buNone/>
              <a:defRPr sz="600" b="1"/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NTR"/>
              <a:buNone/>
              <a:defRPr sz="600" b="1"/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NTR"/>
              <a:buNone/>
              <a:defRPr sz="600" b="1"/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NTR"/>
              <a:buNone/>
              <a:defRPr sz="600" b="1"/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NTR"/>
              <a:buNone/>
              <a:defRPr sz="600" b="1"/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NTR"/>
              <a:buNone/>
              <a:defRPr sz="600" b="1"/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NTR"/>
              <a:buNone/>
              <a:defRPr sz="600" b="1"/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NTR"/>
              <a:buNone/>
              <a:defRPr sz="600" b="1"/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900"/>
              <a:buFont typeface="NTR"/>
              <a:buNone/>
              <a:defRPr sz="600" b="1"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6" name="Title 4">
            <a:extLst>
              <a:ext uri="{FF2B5EF4-FFF2-40B4-BE49-F238E27FC236}">
                <a16:creationId xmlns:a16="http://schemas.microsoft.com/office/drawing/2014/main" id="{2405AD28-CF1D-784F-8ECB-133CDE8B192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5054" y="250122"/>
            <a:ext cx="7756304" cy="536956"/>
          </a:xfrm>
        </p:spPr>
        <p:txBody>
          <a:bodyPr lIns="0" anchor="ctr">
            <a:normAutofit/>
          </a:bodyPr>
          <a:lstStyle>
            <a:lvl1pPr>
              <a:defRPr sz="2400" b="1" i="0">
                <a:solidFill>
                  <a:schemeClr val="accent1"/>
                </a:solidFill>
                <a:latin typeface="Inter" panose="02000503000000020004" pitchFamily="2" charset="0"/>
                <a:ea typeface="Inter" panose="02000503000000020004" pitchFamily="2" charset="0"/>
                <a:cs typeface="SF Pro Text" pitchFamily="2" charset="0"/>
              </a:defRPr>
            </a:lvl1pPr>
          </a:lstStyle>
          <a:p>
            <a:r>
              <a:rPr lang="en-US"/>
              <a:t>TITLE</a:t>
            </a: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441A87FF-EA03-8AF0-A817-6B259A894047}"/>
              </a:ext>
            </a:extLst>
          </p:cNvPr>
          <p:cNvCxnSpPr>
            <a:cxnSpLocks/>
          </p:cNvCxnSpPr>
          <p:nvPr userDrawn="1"/>
        </p:nvCxnSpPr>
        <p:spPr>
          <a:xfrm>
            <a:off x="295054" y="890908"/>
            <a:ext cx="2218334" cy="0"/>
          </a:xfrm>
          <a:prstGeom prst="line">
            <a:avLst/>
          </a:prstGeom>
          <a:ln w="762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" name="Straight Connector 1">
            <a:extLst>
              <a:ext uri="{FF2B5EF4-FFF2-40B4-BE49-F238E27FC236}">
                <a16:creationId xmlns:a16="http://schemas.microsoft.com/office/drawing/2014/main" id="{760E4967-57A2-4403-ED13-72F67815EC74}"/>
              </a:ext>
            </a:extLst>
          </p:cNvPr>
          <p:cNvCxnSpPr>
            <a:cxnSpLocks/>
          </p:cNvCxnSpPr>
          <p:nvPr userDrawn="1"/>
        </p:nvCxnSpPr>
        <p:spPr>
          <a:xfrm>
            <a:off x="295054" y="840108"/>
            <a:ext cx="2218334" cy="0"/>
          </a:xfrm>
          <a:prstGeom prst="line">
            <a:avLst/>
          </a:prstGeom>
          <a:ln w="7620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Graphic 3">
            <a:extLst>
              <a:ext uri="{FF2B5EF4-FFF2-40B4-BE49-F238E27FC236}">
                <a16:creationId xmlns:a16="http://schemas.microsoft.com/office/drawing/2014/main" id="{CDD04656-3638-25ED-1A96-2856141A869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004395" y="305491"/>
            <a:ext cx="905543" cy="4397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12697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  <p15:guide id="3" pos="7488">
          <p15:clr>
            <a:srgbClr val="FBAE40"/>
          </p15:clr>
        </p15:guide>
      </p15:sldGuideLst>
    </p:ext>
  </p:extLs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031F31F3-FA0E-D281-984D-C231410B957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DB49E273-8F5B-E76D-08B6-B726A82D4C0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8A001B-AB5C-AA49-BB45-AE795B621A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80358016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972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61253" indent="0" algn="ctr">
              <a:buNone/>
              <a:defRPr/>
            </a:lvl2pPr>
            <a:lvl3pPr marL="722507" indent="0" algn="ctr">
              <a:buNone/>
              <a:defRPr/>
            </a:lvl3pPr>
            <a:lvl4pPr marL="1083760" indent="0" algn="ctr">
              <a:buNone/>
              <a:defRPr/>
            </a:lvl4pPr>
            <a:lvl5pPr marL="1445014" indent="0" algn="ctr">
              <a:buNone/>
              <a:defRPr/>
            </a:lvl5pPr>
            <a:lvl6pPr marL="1806267" indent="0" algn="ctr">
              <a:buNone/>
              <a:defRPr/>
            </a:lvl6pPr>
            <a:lvl7pPr marL="2167520" indent="0" algn="ctr">
              <a:buNone/>
              <a:defRPr/>
            </a:lvl7pPr>
            <a:lvl8pPr marL="2528775" indent="0" algn="ctr">
              <a:buNone/>
              <a:defRPr/>
            </a:lvl8pPr>
            <a:lvl9pPr marL="289002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E336502-4BF7-3E0B-AE11-08D29304E5B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A42B14CF-53CF-93E1-9283-7E06B75DE0C2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986E7DE-201C-8847-B7CB-1A97BE782C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42677762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031F31F3-FA0E-D281-984D-C231410B957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DB49E273-8F5B-E76D-08B6-B726A82D4C0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8A001B-AB5C-AA49-BB45-AE795B621A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933064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100445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5E4935E-48B3-E90A-7E66-3EA6BC4481B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013995-F39B-B05D-519E-348F0860F15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58E5099-83EE-5D3A-0B8F-CA13733F1A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2B55DD-6FC0-CC0D-03B9-85607D92B3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387DFB0-40DF-99B7-E814-1013416F5B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3198480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7"/>
            <a:ext cx="6858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5136629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0757542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40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8775362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230376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1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1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8949284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1159000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489014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1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660370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1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278455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66156866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498110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6" y="365126"/>
            <a:ext cx="1971675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1" y="365126"/>
            <a:ext cx="5800725" cy="581183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0979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ftr" sz="quarter" idx="10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 algn="l" eaLnBrk="1" hangingPunct="1">
              <a:defRPr sz="1600">
                <a:solidFill>
                  <a:srgbClr val="000000"/>
                </a:solidFill>
                <a:latin typeface="Helvetica" panose="020B0604020202020204" pitchFamily="34" charset="0"/>
                <a:ea typeface="MS PGothic" panose="020B0600070205080204" pitchFamily="34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1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000000"/>
                </a:solidFill>
              </a:defRPr>
            </a:lvl1pPr>
          </a:lstStyle>
          <a:p>
            <a:fld id="{F03720B1-1A37-4949-A436-05AC9BC23AC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3454594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7CCB3744-D80C-47F3-9B2E-93A4E6E6D9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441181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EB4F9A9-E64F-45C0-BDBC-528C9EDD9C8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463648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18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86118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11"/>
            <a:ext cx="6400800" cy="461963"/>
          </a:xfrm>
        </p:spPr>
        <p:txBody>
          <a:bodyPr/>
          <a:lstStyle>
            <a:lvl1pPr marL="0" indent="0" algn="ctr">
              <a:buFont typeface="Symbol" pitchFamily="18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6032129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2127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5F27DB-0533-4B48-BB4A-D327D243A32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70091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0497160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970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C1E69FC-7382-4CBD-AA86-0C073563BA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112499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algn="l" eaLnBrk="1" hangingPunct="1">
              <a:defRPr>
                <a:latin typeface="Helvetica" pitchFamily="48" charset="0"/>
                <a:ea typeface="ＭＳ Ｐゴシック" pitchFamily="48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Slide Number Placeholder 2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B0666526-5707-4ACB-960D-5C8CFDECB2B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74256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1312259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35880720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latin typeface="Helvetica" pitchFamily="16" charset="0"/>
                <a:ea typeface="ＭＳ Ｐゴシック" pitchFamily="1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fld id="{FC8BD9A0-AEAC-499B-8C53-A56084296DE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60141431"/>
      </p:ext>
    </p:extLst>
  </p:cSld>
  <p:clrMapOvr>
    <a:masterClrMapping/>
  </p:clrMapOvr>
  <p:transition spd="slow">
    <p:strips dir="rd"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16" charset="-128"/>
              </a:defRPr>
            </a:lvl1pPr>
          </a:lstStyle>
          <a:p>
            <a:pPr>
              <a:defRPr/>
            </a:pPr>
            <a:endParaRPr lang="en-US" altLang="en-US"/>
          </a:p>
          <a:p>
            <a:pPr>
              <a:defRPr/>
            </a:pPr>
            <a:endParaRPr lang="en-US" altLang="en-US"/>
          </a:p>
          <a:p>
            <a:pPr>
              <a:defRPr/>
            </a:pPr>
            <a:endParaRPr lang="en-US" altLang="en-US"/>
          </a:p>
          <a:p>
            <a:pPr>
              <a:defRPr/>
            </a:pPr>
            <a:endParaRPr lang="en-US" altLang="en-US"/>
          </a:p>
          <a:p>
            <a:pPr>
              <a:defRPr/>
            </a:pPr>
            <a:r>
              <a:rPr lang="en-US" altLang="en-US"/>
              <a:t>Rad 11/3/99</a:t>
            </a: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16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6FC00A-D6D3-41AD-95C4-B196F6AAFDC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150078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ea typeface="ＭＳ Ｐゴシック" pitchFamily="48" charset="-128"/>
              </a:defRPr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4-4-06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eaLnBrk="1" hangingPunct="1">
              <a:defRPr>
                <a:ea typeface="ＭＳ Ｐゴシック" pitchFamily="48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B65F82DF-6103-4172-9F55-5E3EAB7F5EC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727709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9437"/>
            <a:ext cx="7772400" cy="1362075"/>
          </a:xfrm>
        </p:spPr>
        <p:txBody>
          <a:bodyPr anchor="t"/>
          <a:lstStyle>
            <a:lvl1pPr algn="l">
              <a:defRPr sz="3556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</p:spPr>
        <p:txBody>
          <a:bodyPr anchor="b"/>
          <a:lstStyle>
            <a:lvl1pPr marL="0" indent="0">
              <a:buNone/>
              <a:defRPr sz="1778"/>
            </a:lvl1pPr>
            <a:lvl2pPr marL="406405" indent="0">
              <a:buNone/>
              <a:defRPr sz="1600"/>
            </a:lvl2pPr>
            <a:lvl3pPr marL="812810" indent="0">
              <a:buNone/>
              <a:defRPr sz="1422"/>
            </a:lvl3pPr>
            <a:lvl4pPr marL="1219215" indent="0">
              <a:buNone/>
              <a:defRPr sz="1244"/>
            </a:lvl4pPr>
            <a:lvl5pPr marL="1625620" indent="0">
              <a:buNone/>
              <a:defRPr sz="1244"/>
            </a:lvl5pPr>
            <a:lvl6pPr marL="2032025" indent="0">
              <a:buNone/>
              <a:defRPr sz="1244"/>
            </a:lvl6pPr>
            <a:lvl7pPr marL="2438430" indent="0">
              <a:buNone/>
              <a:defRPr sz="1244"/>
            </a:lvl7pPr>
            <a:lvl8pPr marL="2844836" indent="0">
              <a:buNone/>
              <a:defRPr sz="1244"/>
            </a:lvl8pPr>
            <a:lvl9pPr marL="3251241" indent="0">
              <a:buNone/>
              <a:defRPr sz="1244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B46483C-371E-4A47-BDC0-9018A5B3067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2369567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algn="l" eaLnBrk="1" hangingPunct="1">
              <a:defRPr>
                <a:ea typeface="ＭＳ Ｐゴシック" pitchFamily="48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D5EF5313-ECCB-487F-9A70-9EE97B460C4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87154541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6747144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1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0317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472822"/>
          </a:xfrm>
        </p:spPr>
        <p:txBody>
          <a:bodyPr/>
          <a:lstStyle>
            <a:lvl1pPr marL="0" indent="0" algn="ctr">
              <a:buFont typeface="Symbol" pitchFamily="18" charset="2"/>
              <a:buNone/>
              <a:defRPr/>
            </a:lvl1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4574689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algn="l" eaLnBrk="1" hangingPunct="1">
              <a:defRPr>
                <a:ea typeface="ＭＳ Ｐゴシック" pitchFamily="1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Slide Number Placeholder 2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775ED25F-0273-4B2E-9838-51409463A85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77046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6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592129830"/>
      </p:ext>
    </p:extLst>
  </p:cSld>
  <p:clrMapOvr>
    <a:masterClrMapping/>
  </p:clrMapOvr>
  <p:transition spd="med"/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78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172503445"/>
      </p:ext>
    </p:extLst>
  </p:cSld>
  <p:clrMapOvr>
    <a:masterClrMapping/>
  </p:clrMapOvr>
  <p:transition spd="med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ea typeface="ＭＳ Ｐゴシック" pitchFamily="48" charset="-128"/>
              </a:defRPr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eaLnBrk="1" hangingPunct="1">
              <a:defRPr>
                <a:ea typeface="ＭＳ Ｐゴシック" pitchFamily="48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D75BD7AE-F9AD-4E98-813F-36FE9B0D38B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1603775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103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064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128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2192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6256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03202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43843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8448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2512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812810">
              <a:defRPr>
                <a:latin typeface="Helvetica" pitchFamily="34" charset="0"/>
              </a:defRPr>
            </a:lvl1pPr>
          </a:lstStyle>
          <a:p>
            <a:pPr>
              <a:defRPr/>
            </a:pPr>
            <a:fld id="{9C61BC12-C87A-492D-93DB-C229CE2CAFDC}" type="datetime1">
              <a:rPr lang="en-US" altLang="en-US"/>
              <a:pPr>
                <a:defRPr/>
              </a:pPr>
              <a:t>11/23/2024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812810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Helvetica" charset="0"/>
              </a:defRPr>
            </a:lvl1pPr>
          </a:lstStyle>
          <a:p>
            <a:fld id="{A12D4BA6-D874-4F49-B50D-E410DFE2E96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786824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17E345D-39E0-4E4A-BF1E-A7FD3CAC807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439330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E127E7-1848-40AC-9194-9ADB3B5679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84336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6188" y="1905000"/>
            <a:ext cx="3818467" cy="4114800"/>
          </a:xfrm>
        </p:spPr>
        <p:txBody>
          <a:bodyPr/>
          <a:lstStyle>
            <a:lvl1pPr>
              <a:defRPr sz="2489"/>
            </a:lvl1pPr>
            <a:lvl2pPr>
              <a:defRPr sz="2133"/>
            </a:lvl2pPr>
            <a:lvl3pPr>
              <a:defRPr sz="1778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545" y="1905000"/>
            <a:ext cx="3818467" cy="4114800"/>
          </a:xfrm>
        </p:spPr>
        <p:txBody>
          <a:bodyPr/>
          <a:lstStyle>
            <a:lvl1pPr>
              <a:defRPr sz="2489"/>
            </a:lvl1pPr>
            <a:lvl2pPr>
              <a:defRPr sz="2133"/>
            </a:lvl2pPr>
            <a:lvl3pPr>
              <a:defRPr sz="1778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2FAA229-31C3-44EF-8731-6FEA61818F8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0925068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E127E7-1848-40AC-9194-9ADB3B56797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363210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970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C1E69FC-7382-4CBD-AA86-0C073563BA6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3727639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7E15EA0-0BC9-49B0-A594-935CCC8E694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8415434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4531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 algn="l" eaLnBrk="1" hangingPunct="1">
              <a:defRPr>
                <a:cs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27BE0D3C-402B-4F46-9240-682B9B463FF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2384808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8506080-BD6A-46C0-ABEC-563536E91DA6}" type="datetimeFigureOut">
              <a:rPr lang="en-US"/>
              <a:pPr>
                <a:defRPr/>
              </a:pPr>
              <a:t>11/23/2024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2B7AD8-CA41-43DA-8702-957282C574C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8458527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C7A13C7-B92E-443F-A10E-6BC051F44CE9}" type="datetimeFigureOut">
              <a:rPr lang="en-US"/>
              <a:pPr>
                <a:defRPr/>
              </a:pPr>
              <a:t>11/23/2024</a:t>
            </a:fld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4F83A38-C85C-429B-ABB1-81BF4B4ADF5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72888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71844AA-C767-4F70-AE95-954B7C1F542E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9235486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4FF4B1A-F45A-49E9-8FED-5B0998D2A2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2151751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000000"/>
                </a:solidFill>
                <a:latin typeface="Helvetica" pitchFamily="16" charset="0"/>
                <a:ea typeface="ＭＳ Ｐゴシック" pitchFamily="16" charset="-128"/>
              </a:defRPr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0855E1C-B779-4E58-B5C8-CEAEA43D9D2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7952209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2930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61253" indent="0" algn="ctr">
              <a:buNone/>
              <a:defRPr/>
            </a:lvl2pPr>
            <a:lvl3pPr marL="722507" indent="0" algn="ctr">
              <a:buNone/>
              <a:defRPr/>
            </a:lvl3pPr>
            <a:lvl4pPr marL="1083760" indent="0" algn="ctr">
              <a:buNone/>
              <a:defRPr/>
            </a:lvl4pPr>
            <a:lvl5pPr marL="1445014" indent="0" algn="ctr">
              <a:buNone/>
              <a:defRPr/>
            </a:lvl5pPr>
            <a:lvl6pPr marL="1806267" indent="0" algn="ctr">
              <a:buNone/>
              <a:defRPr/>
            </a:lvl6pPr>
            <a:lvl7pPr marL="2167520" indent="0" algn="ctr">
              <a:buNone/>
              <a:defRPr/>
            </a:lvl7pPr>
            <a:lvl8pPr marL="2528775" indent="0" algn="ctr">
              <a:buNone/>
              <a:defRPr/>
            </a:lvl8pPr>
            <a:lvl9pPr marL="289002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42C2523-D393-44FC-B51F-B6FAA2F65984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49D6C06-7439-44A6-B639-DBB38A8CAB9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78E33D6-E3AC-44E5-93F1-A385738BA0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39537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</p:spPr>
        <p:txBody>
          <a:bodyPr anchor="b"/>
          <a:lstStyle>
            <a:lvl1pPr marL="0" indent="0">
              <a:buNone/>
              <a:defRPr sz="2133" b="1"/>
            </a:lvl1pPr>
            <a:lvl2pPr marL="406405" indent="0">
              <a:buNone/>
              <a:defRPr sz="1778" b="1"/>
            </a:lvl2pPr>
            <a:lvl3pPr marL="812810" indent="0">
              <a:buNone/>
              <a:defRPr sz="1600" b="1"/>
            </a:lvl3pPr>
            <a:lvl4pPr marL="1219215" indent="0">
              <a:buNone/>
              <a:defRPr sz="1422" b="1"/>
            </a:lvl4pPr>
            <a:lvl5pPr marL="1625620" indent="0">
              <a:buNone/>
              <a:defRPr sz="1422" b="1"/>
            </a:lvl5pPr>
            <a:lvl6pPr marL="2032025" indent="0">
              <a:buNone/>
              <a:defRPr sz="1422" b="1"/>
            </a:lvl6pPr>
            <a:lvl7pPr marL="2438430" indent="0">
              <a:buNone/>
              <a:defRPr sz="1422" b="1"/>
            </a:lvl7pPr>
            <a:lvl8pPr marL="2844836" indent="0">
              <a:buNone/>
              <a:defRPr sz="1422" b="1"/>
            </a:lvl8pPr>
            <a:lvl9pPr marL="3251241" indent="0">
              <a:buNone/>
              <a:defRPr sz="1422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</p:spPr>
        <p:txBody>
          <a:bodyPr/>
          <a:lstStyle>
            <a:lvl1pPr>
              <a:defRPr sz="2133"/>
            </a:lvl1pPr>
            <a:lvl2pPr>
              <a:defRPr sz="1778"/>
            </a:lvl2pPr>
            <a:lvl3pPr>
              <a:defRPr sz="160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</p:spPr>
        <p:txBody>
          <a:bodyPr anchor="b"/>
          <a:lstStyle>
            <a:lvl1pPr marL="0" indent="0">
              <a:buNone/>
              <a:defRPr sz="2133" b="1"/>
            </a:lvl1pPr>
            <a:lvl2pPr marL="406405" indent="0">
              <a:buNone/>
              <a:defRPr sz="1778" b="1"/>
            </a:lvl2pPr>
            <a:lvl3pPr marL="812810" indent="0">
              <a:buNone/>
              <a:defRPr sz="1600" b="1"/>
            </a:lvl3pPr>
            <a:lvl4pPr marL="1219215" indent="0">
              <a:buNone/>
              <a:defRPr sz="1422" b="1"/>
            </a:lvl4pPr>
            <a:lvl5pPr marL="1625620" indent="0">
              <a:buNone/>
              <a:defRPr sz="1422" b="1"/>
            </a:lvl5pPr>
            <a:lvl6pPr marL="2032025" indent="0">
              <a:buNone/>
              <a:defRPr sz="1422" b="1"/>
            </a:lvl6pPr>
            <a:lvl7pPr marL="2438430" indent="0">
              <a:buNone/>
              <a:defRPr sz="1422" b="1"/>
            </a:lvl7pPr>
            <a:lvl8pPr marL="2844836" indent="0">
              <a:buNone/>
              <a:defRPr sz="1422" b="1"/>
            </a:lvl8pPr>
            <a:lvl9pPr marL="3251241" indent="0">
              <a:buNone/>
              <a:defRPr sz="1422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</p:spPr>
        <p:txBody>
          <a:bodyPr/>
          <a:lstStyle>
            <a:lvl1pPr>
              <a:defRPr sz="2133"/>
            </a:lvl1pPr>
            <a:lvl2pPr>
              <a:defRPr sz="1778"/>
            </a:lvl2pPr>
            <a:lvl3pPr>
              <a:defRPr sz="160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3F5D26D-6568-46AF-9AC0-F3839993B3B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0243752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C33A961-AF49-4011-9342-29C74F1CCEF3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92E4F646-A550-4C8B-9844-5D01C5F8D18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D7AEB16-17CE-4DF2-8CDC-E80F7F634AD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3951668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9439"/>
            <a:ext cx="7772400" cy="1362075"/>
          </a:xfrm>
        </p:spPr>
        <p:txBody>
          <a:bodyPr anchor="t"/>
          <a:lstStyle>
            <a:lvl1pPr algn="l">
              <a:defRPr sz="3161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</p:spPr>
        <p:txBody>
          <a:bodyPr anchor="b"/>
          <a:lstStyle>
            <a:lvl1pPr marL="0" indent="0">
              <a:buNone/>
              <a:defRPr sz="1580"/>
            </a:lvl1pPr>
            <a:lvl2pPr marL="361253" indent="0">
              <a:buNone/>
              <a:defRPr sz="1422"/>
            </a:lvl2pPr>
            <a:lvl3pPr marL="722507" indent="0">
              <a:buNone/>
              <a:defRPr sz="1264"/>
            </a:lvl3pPr>
            <a:lvl4pPr marL="1083760" indent="0">
              <a:buNone/>
              <a:defRPr sz="1106"/>
            </a:lvl4pPr>
            <a:lvl5pPr marL="1445014" indent="0">
              <a:buNone/>
              <a:defRPr sz="1106"/>
            </a:lvl5pPr>
            <a:lvl6pPr marL="1806267" indent="0">
              <a:buNone/>
              <a:defRPr sz="1106"/>
            </a:lvl6pPr>
            <a:lvl7pPr marL="2167520" indent="0">
              <a:buNone/>
              <a:defRPr sz="1106"/>
            </a:lvl7pPr>
            <a:lvl8pPr marL="2528775" indent="0">
              <a:buNone/>
              <a:defRPr sz="1106"/>
            </a:lvl8pPr>
            <a:lvl9pPr marL="2890028" indent="0">
              <a:buNone/>
              <a:defRPr sz="11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A4B2BBEA-8920-48DE-8FE5-47FD3C76106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B903A7FF-1C88-497E-AE8C-F6389CDB6FF0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CEFBDE-9669-45B9-A321-87A869EFDD3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660330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6189" y="1905000"/>
            <a:ext cx="3818467" cy="4114800"/>
          </a:xfrm>
        </p:spPr>
        <p:txBody>
          <a:bodyPr/>
          <a:lstStyle>
            <a:lvl1pPr>
              <a:defRPr sz="2212"/>
            </a:lvl1pPr>
            <a:lvl2pPr>
              <a:defRPr sz="1896"/>
            </a:lvl2pPr>
            <a:lvl3pPr>
              <a:defRPr sz="158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546" y="1905000"/>
            <a:ext cx="3818467" cy="4114800"/>
          </a:xfrm>
        </p:spPr>
        <p:txBody>
          <a:bodyPr/>
          <a:lstStyle>
            <a:lvl1pPr>
              <a:defRPr sz="2212"/>
            </a:lvl1pPr>
            <a:lvl2pPr>
              <a:defRPr sz="1896"/>
            </a:lvl2pPr>
            <a:lvl3pPr>
              <a:defRPr sz="158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7DAC4DA-2087-4911-894E-8BAE0450D8B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622CC42-6F68-419B-92AF-E49EA90BDD7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56D289-B157-4E92-8662-E1A47E04DD9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089346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</p:spPr>
        <p:txBody>
          <a:bodyPr anchor="b"/>
          <a:lstStyle>
            <a:lvl1pPr marL="0" indent="0">
              <a:buNone/>
              <a:defRPr sz="1896" b="1"/>
            </a:lvl1pPr>
            <a:lvl2pPr marL="361253" indent="0">
              <a:buNone/>
              <a:defRPr sz="1580" b="1"/>
            </a:lvl2pPr>
            <a:lvl3pPr marL="722507" indent="0">
              <a:buNone/>
              <a:defRPr sz="1422" b="1"/>
            </a:lvl3pPr>
            <a:lvl4pPr marL="1083760" indent="0">
              <a:buNone/>
              <a:defRPr sz="1264" b="1"/>
            </a:lvl4pPr>
            <a:lvl5pPr marL="1445014" indent="0">
              <a:buNone/>
              <a:defRPr sz="1264" b="1"/>
            </a:lvl5pPr>
            <a:lvl6pPr marL="1806267" indent="0">
              <a:buNone/>
              <a:defRPr sz="1264" b="1"/>
            </a:lvl6pPr>
            <a:lvl7pPr marL="2167520" indent="0">
              <a:buNone/>
              <a:defRPr sz="1264" b="1"/>
            </a:lvl7pPr>
            <a:lvl8pPr marL="2528775" indent="0">
              <a:buNone/>
              <a:defRPr sz="1264" b="1"/>
            </a:lvl8pPr>
            <a:lvl9pPr marL="2890028" indent="0">
              <a:buNone/>
              <a:defRPr sz="126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</p:spPr>
        <p:txBody>
          <a:bodyPr/>
          <a:lstStyle>
            <a:lvl1pPr>
              <a:defRPr sz="1896"/>
            </a:lvl1pPr>
            <a:lvl2pPr>
              <a:defRPr sz="1580"/>
            </a:lvl2pPr>
            <a:lvl3pPr>
              <a:defRPr sz="1422"/>
            </a:lvl3pPr>
            <a:lvl4pPr>
              <a:defRPr sz="1264"/>
            </a:lvl4pPr>
            <a:lvl5pPr>
              <a:defRPr sz="1264"/>
            </a:lvl5pPr>
            <a:lvl6pPr>
              <a:defRPr sz="1264"/>
            </a:lvl6pPr>
            <a:lvl7pPr>
              <a:defRPr sz="1264"/>
            </a:lvl7pPr>
            <a:lvl8pPr>
              <a:defRPr sz="1264"/>
            </a:lvl8pPr>
            <a:lvl9pPr>
              <a:defRPr sz="1264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</p:spPr>
        <p:txBody>
          <a:bodyPr anchor="b"/>
          <a:lstStyle>
            <a:lvl1pPr marL="0" indent="0">
              <a:buNone/>
              <a:defRPr sz="1896" b="1"/>
            </a:lvl1pPr>
            <a:lvl2pPr marL="361253" indent="0">
              <a:buNone/>
              <a:defRPr sz="1580" b="1"/>
            </a:lvl2pPr>
            <a:lvl3pPr marL="722507" indent="0">
              <a:buNone/>
              <a:defRPr sz="1422" b="1"/>
            </a:lvl3pPr>
            <a:lvl4pPr marL="1083760" indent="0">
              <a:buNone/>
              <a:defRPr sz="1264" b="1"/>
            </a:lvl4pPr>
            <a:lvl5pPr marL="1445014" indent="0">
              <a:buNone/>
              <a:defRPr sz="1264" b="1"/>
            </a:lvl5pPr>
            <a:lvl6pPr marL="1806267" indent="0">
              <a:buNone/>
              <a:defRPr sz="1264" b="1"/>
            </a:lvl6pPr>
            <a:lvl7pPr marL="2167520" indent="0">
              <a:buNone/>
              <a:defRPr sz="1264" b="1"/>
            </a:lvl7pPr>
            <a:lvl8pPr marL="2528775" indent="0">
              <a:buNone/>
              <a:defRPr sz="1264" b="1"/>
            </a:lvl8pPr>
            <a:lvl9pPr marL="2890028" indent="0">
              <a:buNone/>
              <a:defRPr sz="126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</p:spPr>
        <p:txBody>
          <a:bodyPr/>
          <a:lstStyle>
            <a:lvl1pPr>
              <a:defRPr sz="1896"/>
            </a:lvl1pPr>
            <a:lvl2pPr>
              <a:defRPr sz="1580"/>
            </a:lvl2pPr>
            <a:lvl3pPr>
              <a:defRPr sz="1422"/>
            </a:lvl3pPr>
            <a:lvl4pPr>
              <a:defRPr sz="1264"/>
            </a:lvl4pPr>
            <a:lvl5pPr>
              <a:defRPr sz="1264"/>
            </a:lvl5pPr>
            <a:lvl6pPr>
              <a:defRPr sz="1264"/>
            </a:lvl6pPr>
            <a:lvl7pPr>
              <a:defRPr sz="1264"/>
            </a:lvl7pPr>
            <a:lvl8pPr>
              <a:defRPr sz="1264"/>
            </a:lvl8pPr>
            <a:lvl9pPr>
              <a:defRPr sz="1264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355E66D3-0F8B-4411-8A56-F2D43E246550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08237A33-71F9-46A7-831C-9377E1EA5E5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D078EC-0CDC-4B63-B9B2-1E2E46352B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2146402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A2B0941-29B5-4FBF-8F64-A59FF4462DC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C4D886EE-7299-449B-8C93-FB9901366FE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A2B457D-5935-4006-B7C0-249BEE9DF2A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3919507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97D8219E-5561-4FAF-BDE8-1D9624C1AE96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94F4BB79-E977-46BE-90A2-5096B94B112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061C23-1672-4018-9DE8-5A8B47ADB9A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406080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6" y="273050"/>
            <a:ext cx="3008489" cy="1162050"/>
          </a:xfrm>
        </p:spPr>
        <p:txBody>
          <a:bodyPr anchor="b"/>
          <a:lstStyle>
            <a:lvl1pPr algn="l">
              <a:defRPr sz="158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89" y="274752"/>
            <a:ext cx="5111044" cy="5853113"/>
          </a:xfrm>
        </p:spPr>
        <p:txBody>
          <a:bodyPr/>
          <a:lstStyle>
            <a:lvl1pPr>
              <a:defRPr sz="2528"/>
            </a:lvl1pPr>
            <a:lvl2pPr>
              <a:defRPr sz="2212"/>
            </a:lvl2pPr>
            <a:lvl3pPr>
              <a:defRPr sz="1896"/>
            </a:lvl3pPr>
            <a:lvl4pPr>
              <a:defRPr sz="1580"/>
            </a:lvl4pPr>
            <a:lvl5pPr>
              <a:defRPr sz="1580"/>
            </a:lvl5pPr>
            <a:lvl6pPr>
              <a:defRPr sz="1580"/>
            </a:lvl6pPr>
            <a:lvl7pPr>
              <a:defRPr sz="1580"/>
            </a:lvl7pPr>
            <a:lvl8pPr>
              <a:defRPr sz="1580"/>
            </a:lvl8pPr>
            <a:lvl9pPr>
              <a:defRPr sz="158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6" y="1435113"/>
            <a:ext cx="3008489" cy="4691063"/>
          </a:xfrm>
        </p:spPr>
        <p:txBody>
          <a:bodyPr/>
          <a:lstStyle>
            <a:lvl1pPr marL="0" indent="0">
              <a:buNone/>
              <a:defRPr sz="1106"/>
            </a:lvl1pPr>
            <a:lvl2pPr marL="361253" indent="0">
              <a:buNone/>
              <a:defRPr sz="948"/>
            </a:lvl2pPr>
            <a:lvl3pPr marL="722507" indent="0">
              <a:buNone/>
              <a:defRPr sz="790"/>
            </a:lvl3pPr>
            <a:lvl4pPr marL="1083760" indent="0">
              <a:buNone/>
              <a:defRPr sz="711"/>
            </a:lvl4pPr>
            <a:lvl5pPr marL="1445014" indent="0">
              <a:buNone/>
              <a:defRPr sz="711"/>
            </a:lvl5pPr>
            <a:lvl6pPr marL="1806267" indent="0">
              <a:buNone/>
              <a:defRPr sz="711"/>
            </a:lvl6pPr>
            <a:lvl7pPr marL="2167520" indent="0">
              <a:buNone/>
              <a:defRPr sz="711"/>
            </a:lvl7pPr>
            <a:lvl8pPr marL="2528775" indent="0">
              <a:buNone/>
              <a:defRPr sz="711"/>
            </a:lvl8pPr>
            <a:lvl9pPr marL="2890028" indent="0">
              <a:buNone/>
              <a:defRPr sz="71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BEB5D1A-0346-4E42-BF4D-5FE2F100B4B8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32DA7AC-5C79-49F1-975C-FA7FE2EEB40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9573001-93D4-46C2-8282-162F243137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78000905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</p:spPr>
        <p:txBody>
          <a:bodyPr anchor="b"/>
          <a:lstStyle>
            <a:lvl1pPr algn="l">
              <a:defRPr sz="158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</p:spPr>
        <p:txBody>
          <a:bodyPr/>
          <a:lstStyle>
            <a:lvl1pPr marL="0" indent="0">
              <a:buNone/>
              <a:defRPr sz="2528"/>
            </a:lvl1pPr>
            <a:lvl2pPr marL="361253" indent="0">
              <a:buNone/>
              <a:defRPr sz="2212"/>
            </a:lvl2pPr>
            <a:lvl3pPr marL="722507" indent="0">
              <a:buNone/>
              <a:defRPr sz="1896"/>
            </a:lvl3pPr>
            <a:lvl4pPr marL="1083760" indent="0">
              <a:buNone/>
              <a:defRPr sz="1580"/>
            </a:lvl4pPr>
            <a:lvl5pPr marL="1445014" indent="0">
              <a:buNone/>
              <a:defRPr sz="1580"/>
            </a:lvl5pPr>
            <a:lvl6pPr marL="1806267" indent="0">
              <a:buNone/>
              <a:defRPr sz="1580"/>
            </a:lvl6pPr>
            <a:lvl7pPr marL="2167520" indent="0">
              <a:buNone/>
              <a:defRPr sz="1580"/>
            </a:lvl7pPr>
            <a:lvl8pPr marL="2528775" indent="0">
              <a:buNone/>
              <a:defRPr sz="1580"/>
            </a:lvl8pPr>
            <a:lvl9pPr marL="2890028" indent="0">
              <a:buNone/>
              <a:defRPr sz="158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</p:spPr>
        <p:txBody>
          <a:bodyPr/>
          <a:lstStyle>
            <a:lvl1pPr marL="0" indent="0">
              <a:buNone/>
              <a:defRPr sz="1106"/>
            </a:lvl1pPr>
            <a:lvl2pPr marL="361253" indent="0">
              <a:buNone/>
              <a:defRPr sz="948"/>
            </a:lvl2pPr>
            <a:lvl3pPr marL="722507" indent="0">
              <a:buNone/>
              <a:defRPr sz="790"/>
            </a:lvl3pPr>
            <a:lvl4pPr marL="1083760" indent="0">
              <a:buNone/>
              <a:defRPr sz="711"/>
            </a:lvl4pPr>
            <a:lvl5pPr marL="1445014" indent="0">
              <a:buNone/>
              <a:defRPr sz="711"/>
            </a:lvl5pPr>
            <a:lvl6pPr marL="1806267" indent="0">
              <a:buNone/>
              <a:defRPr sz="711"/>
            </a:lvl6pPr>
            <a:lvl7pPr marL="2167520" indent="0">
              <a:buNone/>
              <a:defRPr sz="711"/>
            </a:lvl7pPr>
            <a:lvl8pPr marL="2528775" indent="0">
              <a:buNone/>
              <a:defRPr sz="711"/>
            </a:lvl8pPr>
            <a:lvl9pPr marL="2890028" indent="0">
              <a:buNone/>
              <a:defRPr sz="71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AC05FC78-5F19-44DD-98E8-C5FB2E52898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625B992D-A77E-495C-9B21-1A5349F6413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65DD6A-B2B4-4083-A961-CA4C6DBD58B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5109259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067F27DD-BF09-4DE5-8331-8C50F23067D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03362489-04EC-455E-9359-DCCF797AA54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36B2CC-8BC1-4E77-962C-FC23261F00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007035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1" y="609600"/>
            <a:ext cx="1943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39" y="609600"/>
            <a:ext cx="5693834" cy="5410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93C1C93-40CC-47B3-A5F7-2B0247610229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A212297-03CF-4F2F-8949-9BE3741DC233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FD7414-0047-4FC2-8F56-1595F4E69E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4806729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603F69D-B51B-4AED-92AA-4A67617F510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5229839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4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CB5FD-E4BA-4468-9682-03254F3CC43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26842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1DF7B3-9C3F-4736-9B55-3C7342ED177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275777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6919"/>
            <a:ext cx="7772400" cy="1362075"/>
          </a:xfrm>
        </p:spPr>
        <p:txBody>
          <a:bodyPr anchor="t"/>
          <a:lstStyle>
            <a:lvl1pPr algn="l">
              <a:defRPr sz="3556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</p:spPr>
        <p:txBody>
          <a:bodyPr anchor="b"/>
          <a:lstStyle>
            <a:lvl1pPr marL="0" indent="0">
              <a:buNone/>
              <a:defRPr sz="1778"/>
            </a:lvl1pPr>
            <a:lvl2pPr marL="406405" indent="0">
              <a:buNone/>
              <a:defRPr sz="1600"/>
            </a:lvl2pPr>
            <a:lvl3pPr marL="812810" indent="0">
              <a:buNone/>
              <a:defRPr sz="1422"/>
            </a:lvl3pPr>
            <a:lvl4pPr marL="1219215" indent="0">
              <a:buNone/>
              <a:defRPr sz="1244"/>
            </a:lvl4pPr>
            <a:lvl5pPr marL="1625620" indent="0">
              <a:buNone/>
              <a:defRPr sz="1244"/>
            </a:lvl5pPr>
            <a:lvl6pPr marL="2032025" indent="0">
              <a:buNone/>
              <a:defRPr sz="1244"/>
            </a:lvl6pPr>
            <a:lvl7pPr marL="2438430" indent="0">
              <a:buNone/>
              <a:defRPr sz="1244"/>
            </a:lvl7pPr>
            <a:lvl8pPr marL="2844836" indent="0">
              <a:buNone/>
              <a:defRPr sz="1244"/>
            </a:lvl8pPr>
            <a:lvl9pPr marL="3251241" indent="0">
              <a:buNone/>
              <a:defRPr sz="1244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4E404B-8A76-4D39-9FD9-C62D1292419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89865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9" y="1905000"/>
            <a:ext cx="3818467" cy="4114800"/>
          </a:xfrm>
        </p:spPr>
        <p:txBody>
          <a:bodyPr/>
          <a:lstStyle>
            <a:lvl1pPr>
              <a:defRPr sz="2489"/>
            </a:lvl1pPr>
            <a:lvl2pPr>
              <a:defRPr sz="2133"/>
            </a:lvl2pPr>
            <a:lvl3pPr>
              <a:defRPr sz="1778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9743" y="1905000"/>
            <a:ext cx="3818467" cy="4114800"/>
          </a:xfrm>
        </p:spPr>
        <p:txBody>
          <a:bodyPr/>
          <a:lstStyle>
            <a:lvl1pPr>
              <a:defRPr sz="2489"/>
            </a:lvl1pPr>
            <a:lvl2pPr>
              <a:defRPr sz="2133"/>
            </a:lvl2pPr>
            <a:lvl3pPr>
              <a:defRPr sz="1778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CD6405-9499-41E2-AE98-5688F926F8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4952405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</p:spPr>
        <p:txBody>
          <a:bodyPr anchor="b"/>
          <a:lstStyle>
            <a:lvl1pPr marL="0" indent="0">
              <a:buNone/>
              <a:defRPr sz="2133" b="1"/>
            </a:lvl1pPr>
            <a:lvl2pPr marL="406405" indent="0">
              <a:buNone/>
              <a:defRPr sz="1778" b="1"/>
            </a:lvl2pPr>
            <a:lvl3pPr marL="812810" indent="0">
              <a:buNone/>
              <a:defRPr sz="1600" b="1"/>
            </a:lvl3pPr>
            <a:lvl4pPr marL="1219215" indent="0">
              <a:buNone/>
              <a:defRPr sz="1422" b="1"/>
            </a:lvl4pPr>
            <a:lvl5pPr marL="1625620" indent="0">
              <a:buNone/>
              <a:defRPr sz="1422" b="1"/>
            </a:lvl5pPr>
            <a:lvl6pPr marL="2032025" indent="0">
              <a:buNone/>
              <a:defRPr sz="1422" b="1"/>
            </a:lvl6pPr>
            <a:lvl7pPr marL="2438430" indent="0">
              <a:buNone/>
              <a:defRPr sz="1422" b="1"/>
            </a:lvl7pPr>
            <a:lvl8pPr marL="2844836" indent="0">
              <a:buNone/>
              <a:defRPr sz="1422" b="1"/>
            </a:lvl8pPr>
            <a:lvl9pPr marL="3251241" indent="0">
              <a:buNone/>
              <a:defRPr sz="1422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</p:spPr>
        <p:txBody>
          <a:bodyPr/>
          <a:lstStyle>
            <a:lvl1pPr>
              <a:defRPr sz="2133"/>
            </a:lvl1pPr>
            <a:lvl2pPr>
              <a:defRPr sz="1778"/>
            </a:lvl2pPr>
            <a:lvl3pPr>
              <a:defRPr sz="160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</p:spPr>
        <p:txBody>
          <a:bodyPr anchor="b"/>
          <a:lstStyle>
            <a:lvl1pPr marL="0" indent="0">
              <a:buNone/>
              <a:defRPr sz="2133" b="1"/>
            </a:lvl1pPr>
            <a:lvl2pPr marL="406405" indent="0">
              <a:buNone/>
              <a:defRPr sz="1778" b="1"/>
            </a:lvl2pPr>
            <a:lvl3pPr marL="812810" indent="0">
              <a:buNone/>
              <a:defRPr sz="1600" b="1"/>
            </a:lvl3pPr>
            <a:lvl4pPr marL="1219215" indent="0">
              <a:buNone/>
              <a:defRPr sz="1422" b="1"/>
            </a:lvl4pPr>
            <a:lvl5pPr marL="1625620" indent="0">
              <a:buNone/>
              <a:defRPr sz="1422" b="1"/>
            </a:lvl5pPr>
            <a:lvl6pPr marL="2032025" indent="0">
              <a:buNone/>
              <a:defRPr sz="1422" b="1"/>
            </a:lvl6pPr>
            <a:lvl7pPr marL="2438430" indent="0">
              <a:buNone/>
              <a:defRPr sz="1422" b="1"/>
            </a:lvl7pPr>
            <a:lvl8pPr marL="2844836" indent="0">
              <a:buNone/>
              <a:defRPr sz="1422" b="1"/>
            </a:lvl8pPr>
            <a:lvl9pPr marL="3251241" indent="0">
              <a:buNone/>
              <a:defRPr sz="1422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</p:spPr>
        <p:txBody>
          <a:bodyPr/>
          <a:lstStyle>
            <a:lvl1pPr>
              <a:defRPr sz="2133"/>
            </a:lvl1pPr>
            <a:lvl2pPr>
              <a:defRPr sz="1778"/>
            </a:lvl2pPr>
            <a:lvl3pPr>
              <a:defRPr sz="160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4294FC-0DE9-4638-841E-89571CF880A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081141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7CCB3744-D80C-47F3-9B2E-93A4E6E6D9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754923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8510EA-E5C6-411F-879F-2AFD223A0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9597978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4" y="273050"/>
            <a:ext cx="3008489" cy="1162050"/>
          </a:xfrm>
        </p:spPr>
        <p:txBody>
          <a:bodyPr anchor="b"/>
          <a:lstStyle>
            <a:lvl1pPr algn="l">
              <a:defRPr sz="1778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56" y="273069"/>
            <a:ext cx="5111044" cy="5853113"/>
          </a:xfrm>
        </p:spPr>
        <p:txBody>
          <a:bodyPr/>
          <a:lstStyle>
            <a:lvl1pPr>
              <a:defRPr sz="2844"/>
            </a:lvl1pPr>
            <a:lvl2pPr>
              <a:defRPr sz="2489"/>
            </a:lvl2pPr>
            <a:lvl3pPr>
              <a:defRPr sz="2133"/>
            </a:lvl3pPr>
            <a:lvl4pPr>
              <a:defRPr sz="1778"/>
            </a:lvl4pPr>
            <a:lvl5pPr>
              <a:defRPr sz="1778"/>
            </a:lvl5pPr>
            <a:lvl6pPr>
              <a:defRPr sz="1778"/>
            </a:lvl6pPr>
            <a:lvl7pPr>
              <a:defRPr sz="1778"/>
            </a:lvl7pPr>
            <a:lvl8pPr>
              <a:defRPr sz="1778"/>
            </a:lvl8pPr>
            <a:lvl9pPr>
              <a:defRPr sz="177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4" y="1435103"/>
            <a:ext cx="3008489" cy="4691063"/>
          </a:xfrm>
        </p:spPr>
        <p:txBody>
          <a:bodyPr/>
          <a:lstStyle>
            <a:lvl1pPr marL="0" indent="0">
              <a:buNone/>
              <a:defRPr sz="1244"/>
            </a:lvl1pPr>
            <a:lvl2pPr marL="406405" indent="0">
              <a:buNone/>
              <a:defRPr sz="1067"/>
            </a:lvl2pPr>
            <a:lvl3pPr marL="812810" indent="0">
              <a:buNone/>
              <a:defRPr sz="889"/>
            </a:lvl3pPr>
            <a:lvl4pPr marL="1219215" indent="0">
              <a:buNone/>
              <a:defRPr sz="800"/>
            </a:lvl4pPr>
            <a:lvl5pPr marL="1625620" indent="0">
              <a:buNone/>
              <a:defRPr sz="800"/>
            </a:lvl5pPr>
            <a:lvl6pPr marL="2032025" indent="0">
              <a:buNone/>
              <a:defRPr sz="800"/>
            </a:lvl6pPr>
            <a:lvl7pPr marL="2438430" indent="0">
              <a:buNone/>
              <a:defRPr sz="800"/>
            </a:lvl7pPr>
            <a:lvl8pPr marL="2844836" indent="0">
              <a:buNone/>
              <a:defRPr sz="800"/>
            </a:lvl8pPr>
            <a:lvl9pPr marL="3251241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1558D4-4963-4305-813E-59580F1493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34537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</p:spPr>
        <p:txBody>
          <a:bodyPr anchor="b"/>
          <a:lstStyle>
            <a:lvl1pPr algn="l">
              <a:defRPr sz="1778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</p:spPr>
        <p:txBody>
          <a:bodyPr/>
          <a:lstStyle>
            <a:lvl1pPr marL="0" indent="0">
              <a:buNone/>
              <a:defRPr sz="2844"/>
            </a:lvl1pPr>
            <a:lvl2pPr marL="406405" indent="0">
              <a:buNone/>
              <a:defRPr sz="2489"/>
            </a:lvl2pPr>
            <a:lvl3pPr marL="812810" indent="0">
              <a:buNone/>
              <a:defRPr sz="2133"/>
            </a:lvl3pPr>
            <a:lvl4pPr marL="1219215" indent="0">
              <a:buNone/>
              <a:defRPr sz="1778"/>
            </a:lvl4pPr>
            <a:lvl5pPr marL="1625620" indent="0">
              <a:buNone/>
              <a:defRPr sz="1778"/>
            </a:lvl5pPr>
            <a:lvl6pPr marL="2032025" indent="0">
              <a:buNone/>
              <a:defRPr sz="1778"/>
            </a:lvl6pPr>
            <a:lvl7pPr marL="2438430" indent="0">
              <a:buNone/>
              <a:defRPr sz="1778"/>
            </a:lvl7pPr>
            <a:lvl8pPr marL="2844836" indent="0">
              <a:buNone/>
              <a:defRPr sz="1778"/>
            </a:lvl8pPr>
            <a:lvl9pPr marL="3251241" indent="0">
              <a:buNone/>
              <a:defRPr sz="1778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</p:spPr>
        <p:txBody>
          <a:bodyPr/>
          <a:lstStyle>
            <a:lvl1pPr marL="0" indent="0">
              <a:buNone/>
              <a:defRPr sz="1244"/>
            </a:lvl1pPr>
            <a:lvl2pPr marL="406405" indent="0">
              <a:buNone/>
              <a:defRPr sz="1067"/>
            </a:lvl2pPr>
            <a:lvl3pPr marL="812810" indent="0">
              <a:buNone/>
              <a:defRPr sz="889"/>
            </a:lvl3pPr>
            <a:lvl4pPr marL="1219215" indent="0">
              <a:buNone/>
              <a:defRPr sz="800"/>
            </a:lvl4pPr>
            <a:lvl5pPr marL="1625620" indent="0">
              <a:buNone/>
              <a:defRPr sz="800"/>
            </a:lvl5pPr>
            <a:lvl6pPr marL="2032025" indent="0">
              <a:buNone/>
              <a:defRPr sz="800"/>
            </a:lvl6pPr>
            <a:lvl7pPr marL="2438430" indent="0">
              <a:buNone/>
              <a:defRPr sz="800"/>
            </a:lvl7pPr>
            <a:lvl8pPr marL="2844836" indent="0">
              <a:buNone/>
              <a:defRPr sz="800"/>
            </a:lvl8pPr>
            <a:lvl9pPr marL="3251241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47AD4BE-9601-4FA6-83DF-0AE603302DC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192742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6A7E8D-4601-47F9-B994-50D3EB56817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79706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90AB4FD-1A83-4F58-82F0-4A2459BAE10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0987682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1" y="609600"/>
            <a:ext cx="1943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93834" cy="5410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814B84F-3F2E-4BD9-8453-161903F691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689133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2080239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1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>
                <a:latin typeface="Helvetica" pitchFamily="34" charset="0"/>
                <a:ea typeface="ＭＳ Ｐゴシック" pitchFamily="16" charset="-128"/>
              </a:defRPr>
            </a:lvl1pPr>
          </a:lstStyle>
          <a:p>
            <a:pPr>
              <a:defRPr/>
            </a:pPr>
            <a:fld id="{1FBD80C5-D99C-4BAB-AF90-0B8176B93BA2}" type="datetimeFigureOut">
              <a:rPr lang="en-US"/>
              <a:pPr>
                <a:defRPr/>
              </a:pPr>
              <a:t>11/23/2024</a:t>
            </a:fld>
            <a:endParaRPr lang="en-US" dirty="0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7E1FEE0-B844-4EEE-A33A-43FB2820484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6814264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1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16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E1D9E77-20DE-4D6F-ABBD-B73DF84649B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115194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60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algn="ctr" eaLnBrk="1" hangingPunct="1">
              <a:defRPr b="1">
                <a:latin typeface="Helvetica" pitchFamily="34" charset="0"/>
                <a:ea typeface="ＭＳ Ｐゴシック" pitchFamily="48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 b="1">
                <a:latin typeface="Helvetica" pitchFamily="34" charset="0"/>
                <a:ea typeface="ＭＳ Ｐゴシック" pitchFamily="48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b="1">
                <a:latin typeface="Helvetica" panose="020B0604020202020204" pitchFamily="34" charset="0"/>
              </a:defRPr>
            </a:lvl1pPr>
          </a:lstStyle>
          <a:p>
            <a:fld id="{AB607ED8-A136-45D8-88DC-D0AFE4D07A3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23261359"/>
      </p:ext>
    </p:extLst>
  </p:cSld>
  <p:clrMapOvr>
    <a:masterClrMapping/>
  </p:clrMapOvr>
  <p:transition>
    <p:dissolv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44003F88-B420-4B0D-31EF-C008D56002E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>
                <a:ea typeface="ＭＳ Ｐゴシック" pitchFamily="48" charset="-128"/>
              </a:defRPr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4-4-06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719A89BD-0C61-4894-3927-CACC086013C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algn="l" eaLnBrk="1" hangingPunct="1">
              <a:defRPr>
                <a:ea typeface="ＭＳ Ｐゴシック" pitchFamily="48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93BEDB63-BA5B-F044-4846-C5210D094EB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fld id="{6552690A-B65F-408B-8103-46D68D6893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1966517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2706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61253" indent="0" algn="ctr">
              <a:buNone/>
              <a:defRPr/>
            </a:lvl2pPr>
            <a:lvl3pPr marL="722507" indent="0" algn="ctr">
              <a:buNone/>
              <a:defRPr/>
            </a:lvl3pPr>
            <a:lvl4pPr marL="1083760" indent="0" algn="ctr">
              <a:buNone/>
              <a:defRPr/>
            </a:lvl4pPr>
            <a:lvl5pPr marL="1445014" indent="0" algn="ctr">
              <a:buNone/>
              <a:defRPr/>
            </a:lvl5pPr>
            <a:lvl6pPr marL="1806267" indent="0" algn="ctr">
              <a:buNone/>
              <a:defRPr/>
            </a:lvl6pPr>
            <a:lvl7pPr marL="2167520" indent="0" algn="ctr">
              <a:buNone/>
              <a:defRPr/>
            </a:lvl7pPr>
            <a:lvl8pPr marL="2528775" indent="0" algn="ctr">
              <a:buNone/>
              <a:defRPr/>
            </a:lvl8pPr>
            <a:lvl9pPr marL="2890028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87DCA14-B359-4BA9-86E5-BAC5B7B1F07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8AF92A04-4253-4FAA-AAC0-54C03F30A2A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A1D5723-55D2-44A0-B973-3CC4EC166B8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1031303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19DCBE0A-B1CF-42E7-BA2C-C5A0B19093E2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9A802B1-DD4B-47FA-944C-9F0338E0928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71985A-B892-4ED5-AB00-3A82E40F61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2277677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489" y="4409215"/>
            <a:ext cx="7772400" cy="1362075"/>
          </a:xfrm>
        </p:spPr>
        <p:txBody>
          <a:bodyPr anchor="t"/>
          <a:lstStyle>
            <a:lvl1pPr algn="l">
              <a:defRPr sz="3161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489" y="2906713"/>
            <a:ext cx="7772400" cy="1500187"/>
          </a:xfrm>
        </p:spPr>
        <p:txBody>
          <a:bodyPr anchor="b"/>
          <a:lstStyle>
            <a:lvl1pPr marL="0" indent="0">
              <a:buNone/>
              <a:defRPr sz="1580"/>
            </a:lvl1pPr>
            <a:lvl2pPr marL="361253" indent="0">
              <a:buNone/>
              <a:defRPr sz="1422"/>
            </a:lvl2pPr>
            <a:lvl3pPr marL="722507" indent="0">
              <a:buNone/>
              <a:defRPr sz="1264"/>
            </a:lvl3pPr>
            <a:lvl4pPr marL="1083760" indent="0">
              <a:buNone/>
              <a:defRPr sz="1106"/>
            </a:lvl4pPr>
            <a:lvl5pPr marL="1445014" indent="0">
              <a:buNone/>
              <a:defRPr sz="1106"/>
            </a:lvl5pPr>
            <a:lvl6pPr marL="1806267" indent="0">
              <a:buNone/>
              <a:defRPr sz="1106"/>
            </a:lvl6pPr>
            <a:lvl7pPr marL="2167520" indent="0">
              <a:buNone/>
              <a:defRPr sz="1106"/>
            </a:lvl7pPr>
            <a:lvl8pPr marL="2528775" indent="0">
              <a:buNone/>
              <a:defRPr sz="1106"/>
            </a:lvl8pPr>
            <a:lvl9pPr marL="2890028" indent="0">
              <a:buNone/>
              <a:defRPr sz="1106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F7B7EBF7-0F86-4EF5-8D8E-D3545A67400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5124A182-A979-44C7-965D-0AFD5F16677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4F2B1B5-866D-44E0-A091-10BB6577201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96478284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6083" y="1905000"/>
            <a:ext cx="3818467" cy="4114800"/>
          </a:xfrm>
        </p:spPr>
        <p:txBody>
          <a:bodyPr/>
          <a:lstStyle>
            <a:lvl1pPr>
              <a:defRPr sz="2212"/>
            </a:lvl1pPr>
            <a:lvl2pPr>
              <a:defRPr sz="1896"/>
            </a:lvl2pPr>
            <a:lvl3pPr>
              <a:defRPr sz="158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0434" y="1905000"/>
            <a:ext cx="3818467" cy="4114800"/>
          </a:xfrm>
        </p:spPr>
        <p:txBody>
          <a:bodyPr/>
          <a:lstStyle>
            <a:lvl1pPr>
              <a:defRPr sz="2212"/>
            </a:lvl1pPr>
            <a:lvl2pPr>
              <a:defRPr sz="1896"/>
            </a:lvl2pPr>
            <a:lvl3pPr>
              <a:defRPr sz="1580"/>
            </a:lvl3pPr>
            <a:lvl4pPr>
              <a:defRPr sz="1422"/>
            </a:lvl4pPr>
            <a:lvl5pPr>
              <a:defRPr sz="1422"/>
            </a:lvl5pPr>
            <a:lvl6pPr>
              <a:defRPr sz="1422"/>
            </a:lvl6pPr>
            <a:lvl7pPr>
              <a:defRPr sz="1422"/>
            </a:lvl7pPr>
            <a:lvl8pPr>
              <a:defRPr sz="1422"/>
            </a:lvl8pPr>
            <a:lvl9pPr>
              <a:defRPr sz="142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04DEBB1-4EA6-4161-8159-2B99642B7D27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63AA123-0BDD-4BC0-B1E3-AC7409F64DD3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95C8AC7-07E7-4531-B569-450DACB2ABB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9765313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6" y="273050"/>
            <a:ext cx="3008489" cy="1162050"/>
          </a:xfrm>
        </p:spPr>
        <p:txBody>
          <a:bodyPr anchor="b"/>
          <a:lstStyle>
            <a:lvl1pPr algn="l">
              <a:defRPr sz="1778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89" y="274750"/>
            <a:ext cx="5111044" cy="5853113"/>
          </a:xfrm>
        </p:spPr>
        <p:txBody>
          <a:bodyPr/>
          <a:lstStyle>
            <a:lvl1pPr>
              <a:defRPr sz="2844"/>
            </a:lvl1pPr>
            <a:lvl2pPr>
              <a:defRPr sz="2489"/>
            </a:lvl2pPr>
            <a:lvl3pPr>
              <a:defRPr sz="2133"/>
            </a:lvl3pPr>
            <a:lvl4pPr>
              <a:defRPr sz="1778"/>
            </a:lvl4pPr>
            <a:lvl5pPr>
              <a:defRPr sz="1778"/>
            </a:lvl5pPr>
            <a:lvl6pPr>
              <a:defRPr sz="1778"/>
            </a:lvl6pPr>
            <a:lvl7pPr>
              <a:defRPr sz="1778"/>
            </a:lvl7pPr>
            <a:lvl8pPr>
              <a:defRPr sz="1778"/>
            </a:lvl8pPr>
            <a:lvl9pPr>
              <a:defRPr sz="177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6" y="1435113"/>
            <a:ext cx="3008489" cy="4691063"/>
          </a:xfrm>
        </p:spPr>
        <p:txBody>
          <a:bodyPr/>
          <a:lstStyle>
            <a:lvl1pPr marL="0" indent="0">
              <a:buNone/>
              <a:defRPr sz="1244"/>
            </a:lvl1pPr>
            <a:lvl2pPr marL="406405" indent="0">
              <a:buNone/>
              <a:defRPr sz="1067"/>
            </a:lvl2pPr>
            <a:lvl3pPr marL="812810" indent="0">
              <a:buNone/>
              <a:defRPr sz="889"/>
            </a:lvl3pPr>
            <a:lvl4pPr marL="1219215" indent="0">
              <a:buNone/>
              <a:defRPr sz="800"/>
            </a:lvl4pPr>
            <a:lvl5pPr marL="1625620" indent="0">
              <a:buNone/>
              <a:defRPr sz="800"/>
            </a:lvl5pPr>
            <a:lvl6pPr marL="2032025" indent="0">
              <a:buNone/>
              <a:defRPr sz="800"/>
            </a:lvl6pPr>
            <a:lvl7pPr marL="2438430" indent="0">
              <a:buNone/>
              <a:defRPr sz="800"/>
            </a:lvl7pPr>
            <a:lvl8pPr marL="2844836" indent="0">
              <a:buNone/>
              <a:defRPr sz="800"/>
            </a:lvl8pPr>
            <a:lvl9pPr marL="3251241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B358BAB-344F-4682-B4A5-97178E0590B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1841708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012" cy="639762"/>
          </a:xfrm>
        </p:spPr>
        <p:txBody>
          <a:bodyPr anchor="b"/>
          <a:lstStyle>
            <a:lvl1pPr marL="0" indent="0">
              <a:buNone/>
              <a:defRPr sz="1896" b="1"/>
            </a:lvl1pPr>
            <a:lvl2pPr marL="361253" indent="0">
              <a:buNone/>
              <a:defRPr sz="1580" b="1"/>
            </a:lvl2pPr>
            <a:lvl3pPr marL="722507" indent="0">
              <a:buNone/>
              <a:defRPr sz="1422" b="1"/>
            </a:lvl3pPr>
            <a:lvl4pPr marL="1083760" indent="0">
              <a:buNone/>
              <a:defRPr sz="1264" b="1"/>
            </a:lvl4pPr>
            <a:lvl5pPr marL="1445014" indent="0">
              <a:buNone/>
              <a:defRPr sz="1264" b="1"/>
            </a:lvl5pPr>
            <a:lvl6pPr marL="1806267" indent="0">
              <a:buNone/>
              <a:defRPr sz="1264" b="1"/>
            </a:lvl6pPr>
            <a:lvl7pPr marL="2167520" indent="0">
              <a:buNone/>
              <a:defRPr sz="1264" b="1"/>
            </a:lvl7pPr>
            <a:lvl8pPr marL="2528775" indent="0">
              <a:buNone/>
              <a:defRPr sz="1264" b="1"/>
            </a:lvl8pPr>
            <a:lvl9pPr marL="2890028" indent="0">
              <a:buNone/>
              <a:defRPr sz="126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012" cy="3951288"/>
          </a:xfrm>
        </p:spPr>
        <p:txBody>
          <a:bodyPr/>
          <a:lstStyle>
            <a:lvl1pPr>
              <a:defRPr sz="1896"/>
            </a:lvl1pPr>
            <a:lvl2pPr>
              <a:defRPr sz="1580"/>
            </a:lvl2pPr>
            <a:lvl3pPr>
              <a:defRPr sz="1422"/>
            </a:lvl3pPr>
            <a:lvl4pPr>
              <a:defRPr sz="1264"/>
            </a:lvl4pPr>
            <a:lvl5pPr>
              <a:defRPr sz="1264"/>
            </a:lvl5pPr>
            <a:lvl6pPr>
              <a:defRPr sz="1264"/>
            </a:lvl6pPr>
            <a:lvl7pPr>
              <a:defRPr sz="1264"/>
            </a:lvl7pPr>
            <a:lvl8pPr>
              <a:defRPr sz="1264"/>
            </a:lvl8pPr>
            <a:lvl9pPr>
              <a:defRPr sz="1264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378" y="1535113"/>
            <a:ext cx="4041422" cy="639762"/>
          </a:xfrm>
        </p:spPr>
        <p:txBody>
          <a:bodyPr anchor="b"/>
          <a:lstStyle>
            <a:lvl1pPr marL="0" indent="0">
              <a:buNone/>
              <a:defRPr sz="1896" b="1"/>
            </a:lvl1pPr>
            <a:lvl2pPr marL="361253" indent="0">
              <a:buNone/>
              <a:defRPr sz="1580" b="1"/>
            </a:lvl2pPr>
            <a:lvl3pPr marL="722507" indent="0">
              <a:buNone/>
              <a:defRPr sz="1422" b="1"/>
            </a:lvl3pPr>
            <a:lvl4pPr marL="1083760" indent="0">
              <a:buNone/>
              <a:defRPr sz="1264" b="1"/>
            </a:lvl4pPr>
            <a:lvl5pPr marL="1445014" indent="0">
              <a:buNone/>
              <a:defRPr sz="1264" b="1"/>
            </a:lvl5pPr>
            <a:lvl6pPr marL="1806267" indent="0">
              <a:buNone/>
              <a:defRPr sz="1264" b="1"/>
            </a:lvl6pPr>
            <a:lvl7pPr marL="2167520" indent="0">
              <a:buNone/>
              <a:defRPr sz="1264" b="1"/>
            </a:lvl7pPr>
            <a:lvl8pPr marL="2528775" indent="0">
              <a:buNone/>
              <a:defRPr sz="1264" b="1"/>
            </a:lvl8pPr>
            <a:lvl9pPr marL="2890028" indent="0">
              <a:buNone/>
              <a:defRPr sz="1264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378" y="2174875"/>
            <a:ext cx="4041422" cy="3951288"/>
          </a:xfrm>
        </p:spPr>
        <p:txBody>
          <a:bodyPr/>
          <a:lstStyle>
            <a:lvl1pPr>
              <a:defRPr sz="1896"/>
            </a:lvl1pPr>
            <a:lvl2pPr>
              <a:defRPr sz="1580"/>
            </a:lvl2pPr>
            <a:lvl3pPr>
              <a:defRPr sz="1422"/>
            </a:lvl3pPr>
            <a:lvl4pPr>
              <a:defRPr sz="1264"/>
            </a:lvl4pPr>
            <a:lvl5pPr>
              <a:defRPr sz="1264"/>
            </a:lvl5pPr>
            <a:lvl6pPr>
              <a:defRPr sz="1264"/>
            </a:lvl6pPr>
            <a:lvl7pPr>
              <a:defRPr sz="1264"/>
            </a:lvl7pPr>
            <a:lvl8pPr>
              <a:defRPr sz="1264"/>
            </a:lvl8pPr>
            <a:lvl9pPr>
              <a:defRPr sz="1264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EF9B65CC-DC41-4230-9121-CC900120427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01BAAED3-C711-41E2-BB5C-6967DC5EE57B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DBB0FB9-2BA9-4E05-AF8B-22C32EC3AB3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84676995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5581EAAC-39CF-4E7E-B349-98346741058B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E6D2C8CC-F0BE-4E18-8C87-42EDD83AB511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CF72CD-1D6E-41AC-8BE3-FE83188F116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58466237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5">
            <a:extLst>
              <a:ext uri="{FF2B5EF4-FFF2-40B4-BE49-F238E27FC236}">
                <a16:creationId xmlns:a16="http://schemas.microsoft.com/office/drawing/2014/main" id="{491E64F3-EE37-4765-B662-C7C2D0BA71B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6">
            <a:extLst>
              <a:ext uri="{FF2B5EF4-FFF2-40B4-BE49-F238E27FC236}">
                <a16:creationId xmlns:a16="http://schemas.microsoft.com/office/drawing/2014/main" id="{4B6D0C1B-12FD-4F88-928E-C3484EABEC2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A38A723-3E82-41B8-B0BF-7C6A9398DB9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34776204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6" y="273050"/>
            <a:ext cx="3008489" cy="1162050"/>
          </a:xfrm>
        </p:spPr>
        <p:txBody>
          <a:bodyPr anchor="b"/>
          <a:lstStyle>
            <a:lvl1pPr algn="l">
              <a:defRPr sz="158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789" y="274552"/>
            <a:ext cx="5111044" cy="5853113"/>
          </a:xfrm>
        </p:spPr>
        <p:txBody>
          <a:bodyPr/>
          <a:lstStyle>
            <a:lvl1pPr>
              <a:defRPr sz="2528"/>
            </a:lvl1pPr>
            <a:lvl2pPr>
              <a:defRPr sz="2212"/>
            </a:lvl2pPr>
            <a:lvl3pPr>
              <a:defRPr sz="1896"/>
            </a:lvl3pPr>
            <a:lvl4pPr>
              <a:defRPr sz="1580"/>
            </a:lvl4pPr>
            <a:lvl5pPr>
              <a:defRPr sz="1580"/>
            </a:lvl5pPr>
            <a:lvl6pPr>
              <a:defRPr sz="1580"/>
            </a:lvl6pPr>
            <a:lvl7pPr>
              <a:defRPr sz="1580"/>
            </a:lvl7pPr>
            <a:lvl8pPr>
              <a:defRPr sz="1580"/>
            </a:lvl8pPr>
            <a:lvl9pPr>
              <a:defRPr sz="158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6" y="1435113"/>
            <a:ext cx="3008489" cy="4691063"/>
          </a:xfrm>
        </p:spPr>
        <p:txBody>
          <a:bodyPr/>
          <a:lstStyle>
            <a:lvl1pPr marL="0" indent="0">
              <a:buNone/>
              <a:defRPr sz="1106"/>
            </a:lvl1pPr>
            <a:lvl2pPr marL="361253" indent="0">
              <a:buNone/>
              <a:defRPr sz="948"/>
            </a:lvl2pPr>
            <a:lvl3pPr marL="722507" indent="0">
              <a:buNone/>
              <a:defRPr sz="790"/>
            </a:lvl3pPr>
            <a:lvl4pPr marL="1083760" indent="0">
              <a:buNone/>
              <a:defRPr sz="711"/>
            </a:lvl4pPr>
            <a:lvl5pPr marL="1445014" indent="0">
              <a:buNone/>
              <a:defRPr sz="711"/>
            </a:lvl5pPr>
            <a:lvl6pPr marL="1806267" indent="0">
              <a:buNone/>
              <a:defRPr sz="711"/>
            </a:lvl6pPr>
            <a:lvl7pPr marL="2167520" indent="0">
              <a:buNone/>
              <a:defRPr sz="711"/>
            </a:lvl7pPr>
            <a:lvl8pPr marL="2528775" indent="0">
              <a:buNone/>
              <a:defRPr sz="711"/>
            </a:lvl8pPr>
            <a:lvl9pPr marL="2890028" indent="0">
              <a:buNone/>
              <a:defRPr sz="71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BB88099C-2D94-4DDC-BD16-371C30F7021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A26D75F-05A5-40DB-A475-407AAE396407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5C95103-8A41-47AE-A71F-33965C38C8D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218822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</p:spPr>
        <p:txBody>
          <a:bodyPr anchor="b"/>
          <a:lstStyle>
            <a:lvl1pPr algn="l">
              <a:defRPr sz="158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</p:spPr>
        <p:txBody>
          <a:bodyPr/>
          <a:lstStyle>
            <a:lvl1pPr marL="0" indent="0">
              <a:buNone/>
              <a:defRPr sz="2528"/>
            </a:lvl1pPr>
            <a:lvl2pPr marL="361253" indent="0">
              <a:buNone/>
              <a:defRPr sz="2212"/>
            </a:lvl2pPr>
            <a:lvl3pPr marL="722507" indent="0">
              <a:buNone/>
              <a:defRPr sz="1896"/>
            </a:lvl3pPr>
            <a:lvl4pPr marL="1083760" indent="0">
              <a:buNone/>
              <a:defRPr sz="1580"/>
            </a:lvl4pPr>
            <a:lvl5pPr marL="1445014" indent="0">
              <a:buNone/>
              <a:defRPr sz="1580"/>
            </a:lvl5pPr>
            <a:lvl6pPr marL="1806267" indent="0">
              <a:buNone/>
              <a:defRPr sz="1580"/>
            </a:lvl6pPr>
            <a:lvl7pPr marL="2167520" indent="0">
              <a:buNone/>
              <a:defRPr sz="1580"/>
            </a:lvl7pPr>
            <a:lvl8pPr marL="2528775" indent="0">
              <a:buNone/>
              <a:defRPr sz="1580"/>
            </a:lvl8pPr>
            <a:lvl9pPr marL="2890028" indent="0">
              <a:buNone/>
              <a:defRPr sz="158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</p:spPr>
        <p:txBody>
          <a:bodyPr/>
          <a:lstStyle>
            <a:lvl1pPr marL="0" indent="0">
              <a:buNone/>
              <a:defRPr sz="1106"/>
            </a:lvl1pPr>
            <a:lvl2pPr marL="361253" indent="0">
              <a:buNone/>
              <a:defRPr sz="948"/>
            </a:lvl2pPr>
            <a:lvl3pPr marL="722507" indent="0">
              <a:buNone/>
              <a:defRPr sz="790"/>
            </a:lvl3pPr>
            <a:lvl4pPr marL="1083760" indent="0">
              <a:buNone/>
              <a:defRPr sz="711"/>
            </a:lvl4pPr>
            <a:lvl5pPr marL="1445014" indent="0">
              <a:buNone/>
              <a:defRPr sz="711"/>
            </a:lvl5pPr>
            <a:lvl6pPr marL="1806267" indent="0">
              <a:buNone/>
              <a:defRPr sz="711"/>
            </a:lvl6pPr>
            <a:lvl7pPr marL="2167520" indent="0">
              <a:buNone/>
              <a:defRPr sz="711"/>
            </a:lvl7pPr>
            <a:lvl8pPr marL="2528775" indent="0">
              <a:buNone/>
              <a:defRPr sz="711"/>
            </a:lvl8pPr>
            <a:lvl9pPr marL="2890028" indent="0">
              <a:buNone/>
              <a:defRPr sz="71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D580E8C-55B1-487C-B8B7-DC417E95F7AC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D4D5307-45F1-4164-B8F0-5C57DAD77A0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450F4D-B587-4503-9E1A-D7D839E1BD7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8356167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24C8178-C0BA-4183-BE99-E1FF7B7CB840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F4B4D8BE-8E0F-423A-A34C-36D424FD80D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CE726E-0A73-4F39-9343-994C80D23245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7164569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1" y="609600"/>
            <a:ext cx="1943100" cy="54102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39" y="609600"/>
            <a:ext cx="5693834" cy="54102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219E846C-FF4B-45AA-BBCC-E96996C6293E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2C7CC4D3-37F8-4C41-ACAC-058530C6FD7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573EAB-5E81-46D8-B01E-90B9F1743D1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44394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with Referen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864047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2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345EAEDA-E15A-0971-36AB-2225C161467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SR121262-3/03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FFBAD86-1CBF-CD37-4444-118FE819F30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8653ED8-0C28-41E9-5373-35E3DC95791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BCD9B2-B408-41EA-9AF1-A2A403645D4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258818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041C8073-46D3-20EE-D4EA-89D52EF163D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SR121262-3/03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62F791D6-5C6C-1A4D-0533-D61C242CA69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D1AC5395-041C-F36F-BDCE-D42196F0E47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F57DBE-1BFB-4FDA-8FE0-846E7F49A1F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159608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111" y="4800600"/>
            <a:ext cx="5486400" cy="566738"/>
          </a:xfrm>
        </p:spPr>
        <p:txBody>
          <a:bodyPr anchor="b"/>
          <a:lstStyle>
            <a:lvl1pPr algn="l">
              <a:defRPr sz="1778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111" y="612775"/>
            <a:ext cx="5486400" cy="4114800"/>
          </a:xfrm>
        </p:spPr>
        <p:txBody>
          <a:bodyPr/>
          <a:lstStyle>
            <a:lvl1pPr marL="0" indent="0">
              <a:buNone/>
              <a:defRPr sz="2844"/>
            </a:lvl1pPr>
            <a:lvl2pPr marL="406405" indent="0">
              <a:buNone/>
              <a:defRPr sz="2489"/>
            </a:lvl2pPr>
            <a:lvl3pPr marL="812810" indent="0">
              <a:buNone/>
              <a:defRPr sz="2133"/>
            </a:lvl3pPr>
            <a:lvl4pPr marL="1219215" indent="0">
              <a:buNone/>
              <a:defRPr sz="1778"/>
            </a:lvl4pPr>
            <a:lvl5pPr marL="1625620" indent="0">
              <a:buNone/>
              <a:defRPr sz="1778"/>
            </a:lvl5pPr>
            <a:lvl6pPr marL="2032025" indent="0">
              <a:buNone/>
              <a:defRPr sz="1778"/>
            </a:lvl6pPr>
            <a:lvl7pPr marL="2438430" indent="0">
              <a:buNone/>
              <a:defRPr sz="1778"/>
            </a:lvl7pPr>
            <a:lvl8pPr marL="2844836" indent="0">
              <a:buNone/>
              <a:defRPr sz="1778"/>
            </a:lvl8pPr>
            <a:lvl9pPr marL="3251241" indent="0">
              <a:buNone/>
              <a:defRPr sz="1778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111" y="5367338"/>
            <a:ext cx="5486400" cy="804862"/>
          </a:xfrm>
        </p:spPr>
        <p:txBody>
          <a:bodyPr/>
          <a:lstStyle>
            <a:lvl1pPr marL="0" indent="0">
              <a:buNone/>
              <a:defRPr sz="1244"/>
            </a:lvl1pPr>
            <a:lvl2pPr marL="406405" indent="0">
              <a:buNone/>
              <a:defRPr sz="1067"/>
            </a:lvl2pPr>
            <a:lvl3pPr marL="812810" indent="0">
              <a:buNone/>
              <a:defRPr sz="889"/>
            </a:lvl3pPr>
            <a:lvl4pPr marL="1219215" indent="0">
              <a:buNone/>
              <a:defRPr sz="800"/>
            </a:lvl4pPr>
            <a:lvl5pPr marL="1625620" indent="0">
              <a:buNone/>
              <a:defRPr sz="800"/>
            </a:lvl5pPr>
            <a:lvl6pPr marL="2032025" indent="0">
              <a:buNone/>
              <a:defRPr sz="800"/>
            </a:lvl6pPr>
            <a:lvl7pPr marL="2438430" indent="0">
              <a:buNone/>
              <a:defRPr sz="800"/>
            </a:lvl7pPr>
            <a:lvl8pPr marL="2844836" indent="0">
              <a:buNone/>
              <a:defRPr sz="800"/>
            </a:lvl8pPr>
            <a:lvl9pPr marL="3251241" indent="0">
              <a:buNone/>
              <a:defRPr sz="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A28818-1BEE-4945-A215-67F43CB10D7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08496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5259351E-28A3-7FD0-DF4F-6FB3204D7F6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SR121262-3/03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7DE1BB9-A105-47C2-45EF-78F800AC3EA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03E68598-85DC-7B2A-E9CF-3094393F0D5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C0BF1B3-77CD-4314-9CC8-2853A6531C5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828163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089658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171322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5">
            <a:extLst>
              <a:ext uri="{FF2B5EF4-FFF2-40B4-BE49-F238E27FC236}">
                <a16:creationId xmlns:a16="http://schemas.microsoft.com/office/drawing/2014/main" id="{045A1D6E-D31A-590F-736A-98C477827C85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Slide Number Placeholder 6">
            <a:extLst>
              <a:ext uri="{FF2B5EF4-FFF2-40B4-BE49-F238E27FC236}">
                <a16:creationId xmlns:a16="http://schemas.microsoft.com/office/drawing/2014/main" id="{ECC61DD3-7C37-A999-5974-DFB5C8A79D2E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D990FA2B-8C0B-4D8E-889A-892F77AD570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9937005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Footer Placeholder 5">
            <a:extLst>
              <a:ext uri="{FF2B5EF4-FFF2-40B4-BE49-F238E27FC236}">
                <a16:creationId xmlns:a16="http://schemas.microsoft.com/office/drawing/2014/main" id="{76C8215F-D8AC-6FA7-8528-FCBF71DB6EFA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ea typeface="ＭＳ Ｐゴシック" pitchFamily="6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6">
            <a:extLst>
              <a:ext uri="{FF2B5EF4-FFF2-40B4-BE49-F238E27FC236}">
                <a16:creationId xmlns:a16="http://schemas.microsoft.com/office/drawing/2014/main" id="{46D50640-3D7A-DC30-45F1-E8B3A188480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fld id="{6054ED61-D423-4662-B7D2-AD80CBB100D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43797938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42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06405" indent="0" algn="ctr">
              <a:buNone/>
              <a:defRPr/>
            </a:lvl2pPr>
            <a:lvl3pPr marL="812810" indent="0" algn="ctr">
              <a:buNone/>
              <a:defRPr/>
            </a:lvl3pPr>
            <a:lvl4pPr marL="1219215" indent="0" algn="ctr">
              <a:buNone/>
              <a:defRPr/>
            </a:lvl4pPr>
            <a:lvl5pPr marL="1625620" indent="0" algn="ctr">
              <a:buNone/>
              <a:defRPr/>
            </a:lvl5pPr>
            <a:lvl6pPr marL="2032025" indent="0" algn="ctr">
              <a:buNone/>
              <a:defRPr/>
            </a:lvl6pPr>
            <a:lvl7pPr marL="2438430" indent="0" algn="ctr">
              <a:buNone/>
              <a:defRPr/>
            </a:lvl7pPr>
            <a:lvl8pPr marL="2844836" indent="0" algn="ctr">
              <a:buNone/>
              <a:defRPr/>
            </a:lvl8pPr>
            <a:lvl9pPr marL="3251241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8BEDDBC5-48DF-6869-5AA0-D2F80974247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SR121262-3/03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B564923-5EBB-279A-CDE1-7A6570185C5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77CC549-D52E-A45D-E16E-C0F554F4E5E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B4D9424-5FA7-441F-80F7-FB6B724FD25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79337940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EBE42893-14D3-015C-3F52-19731976D81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SR121262-3/03</a:t>
            </a: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C064AF6E-F99B-0E19-5658-BCEF569F59B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EC1DBC5E-B588-6254-4C30-5C2039C60CC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E23F9D3-D46B-4415-9E53-D518E9D7916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981234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8EED776-1551-6A35-70DD-D8A5AEE75B2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SR121262-3/03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A848D0C-7551-83E8-6A65-DF8264CCB0E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AA956C4E-7322-4BB6-01F3-C21BAF234A2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0F4A6EA-6177-4E26-9560-E5DD7F12433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7557365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9302795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988917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theme" Target="../theme/theme10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/Relationships>
</file>

<file path=ppt/slideMasters/_rels/slideMaster1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1.xml"/><Relationship Id="rId1" Type="http://schemas.openxmlformats.org/officeDocument/2006/relationships/slideLayout" Target="../slideLayouts/slideLayout27.xml"/></Relationships>
</file>

<file path=ppt/slideMasters/_rels/slideMaster12.xml.rels><?xml version="1.0" encoding="UTF-8" standalone="yes"?>
<Relationships xmlns="http://schemas.openxmlformats.org/package/2006/relationships"><Relationship Id="rId2" Type="http://schemas.openxmlformats.org/officeDocument/2006/relationships/theme" Target="../theme/theme12.xml"/><Relationship Id="rId1" Type="http://schemas.openxmlformats.org/officeDocument/2006/relationships/slideLayout" Target="../slideLayouts/slideLayout28.xml"/></Relationships>
</file>

<file path=ppt/slideMasters/_rels/slideMaster13.xml.rels><?xml version="1.0" encoding="UTF-8" standalone="yes"?>
<Relationships xmlns="http://schemas.openxmlformats.org/package/2006/relationships"><Relationship Id="rId2" Type="http://schemas.openxmlformats.org/officeDocument/2006/relationships/theme" Target="../theme/theme13.xml"/><Relationship Id="rId1" Type="http://schemas.openxmlformats.org/officeDocument/2006/relationships/slideLayout" Target="../slideLayouts/slideLayout29.xml"/></Relationships>
</file>

<file path=ppt/slideMasters/_rels/slideMaster14.xml.rels><?xml version="1.0" encoding="UTF-8" standalone="yes"?>
<Relationships xmlns="http://schemas.openxmlformats.org/package/2006/relationships"><Relationship Id="rId2" Type="http://schemas.openxmlformats.org/officeDocument/2006/relationships/theme" Target="../theme/theme14.xml"/><Relationship Id="rId1" Type="http://schemas.openxmlformats.org/officeDocument/2006/relationships/slideLayout" Target="../slideLayouts/slideLayout30.xml"/></Relationships>
</file>

<file path=ppt/slideMasters/_rels/slideMaster15.xml.rels><?xml version="1.0" encoding="UTF-8" standalone="yes"?>
<Relationships xmlns="http://schemas.openxmlformats.org/package/2006/relationships"><Relationship Id="rId3" Type="http://schemas.openxmlformats.org/officeDocument/2006/relationships/theme" Target="../theme/theme15.xml"/><Relationship Id="rId2" Type="http://schemas.openxmlformats.org/officeDocument/2006/relationships/slideLayout" Target="../slideLayouts/slideLayout32.xml"/><Relationship Id="rId1" Type="http://schemas.openxmlformats.org/officeDocument/2006/relationships/slideLayout" Target="../slideLayouts/slideLayout31.xml"/></Relationships>
</file>

<file path=ppt/slideMasters/_rels/slideMaster16.xml.rels><?xml version="1.0" encoding="UTF-8" standalone="yes"?>
<Relationships xmlns="http://schemas.openxmlformats.org/package/2006/relationships"><Relationship Id="rId2" Type="http://schemas.openxmlformats.org/officeDocument/2006/relationships/theme" Target="../theme/theme16.xml"/><Relationship Id="rId1" Type="http://schemas.openxmlformats.org/officeDocument/2006/relationships/slideLayout" Target="../slideLayouts/slideLayout33.xml"/></Relationships>
</file>

<file path=ppt/slideMasters/_rels/slideMaster17.xml.rels><?xml version="1.0" encoding="UTF-8" standalone="yes"?>
<Relationships xmlns="http://schemas.openxmlformats.org/package/2006/relationships"><Relationship Id="rId2" Type="http://schemas.openxmlformats.org/officeDocument/2006/relationships/theme" Target="../theme/theme17.xml"/><Relationship Id="rId1" Type="http://schemas.openxmlformats.org/officeDocument/2006/relationships/slideLayout" Target="../slideLayouts/slideLayout34.xml"/></Relationships>
</file>

<file path=ppt/slideMasters/_rels/slideMaster18.xml.rels><?xml version="1.0" encoding="UTF-8" standalone="yes"?>
<Relationships xmlns="http://schemas.openxmlformats.org/package/2006/relationships"><Relationship Id="rId2" Type="http://schemas.openxmlformats.org/officeDocument/2006/relationships/theme" Target="../theme/theme18.xml"/><Relationship Id="rId1" Type="http://schemas.openxmlformats.org/officeDocument/2006/relationships/slideLayout" Target="../slideLayouts/slideLayout35.xml"/></Relationships>
</file>

<file path=ppt/slideMasters/_rels/slideMaster19.xml.rels><?xml version="1.0" encoding="UTF-8" standalone="yes"?>
<Relationships xmlns="http://schemas.openxmlformats.org/package/2006/relationships"><Relationship Id="rId2" Type="http://schemas.openxmlformats.org/officeDocument/2006/relationships/theme" Target="../theme/theme19.xml"/><Relationship Id="rId1" Type="http://schemas.openxmlformats.org/officeDocument/2006/relationships/slideLayout" Target="../slideLayouts/slideLayout36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2.xml"/></Relationships>
</file>

<file path=ppt/slideMasters/_rels/slideMaster20.xml.rels><?xml version="1.0" encoding="UTF-8" standalone="yes"?>
<Relationships xmlns="http://schemas.openxmlformats.org/package/2006/relationships"><Relationship Id="rId2" Type="http://schemas.openxmlformats.org/officeDocument/2006/relationships/theme" Target="../theme/theme20.xml"/><Relationship Id="rId1" Type="http://schemas.openxmlformats.org/officeDocument/2006/relationships/slideLayout" Target="../slideLayouts/slideLayout37.xml"/></Relationships>
</file>

<file path=ppt/slideMasters/_rels/slideMaster21.xml.rels><?xml version="1.0" encoding="UTF-8" standalone="yes"?>
<Relationships xmlns="http://schemas.openxmlformats.org/package/2006/relationships"><Relationship Id="rId2" Type="http://schemas.openxmlformats.org/officeDocument/2006/relationships/theme" Target="../theme/theme21.xml"/><Relationship Id="rId1" Type="http://schemas.openxmlformats.org/officeDocument/2006/relationships/slideLayout" Target="../slideLayouts/slideLayout38.xml"/></Relationships>
</file>

<file path=ppt/slideMasters/_rels/slideMaster2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2.xml"/><Relationship Id="rId1" Type="http://schemas.openxmlformats.org/officeDocument/2006/relationships/slideLayout" Target="../slideLayouts/slideLayout39.xml"/></Relationships>
</file>

<file path=ppt/slideMasters/_rels/slideMaster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2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4" Type="http://schemas.openxmlformats.org/officeDocument/2006/relationships/theme" Target="../theme/theme23.xml"/></Relationships>
</file>

<file path=ppt/slideMasters/_rels/slideMaster24.xml.rels><?xml version="1.0" encoding="UTF-8" standalone="yes"?>
<Relationships xmlns="http://schemas.openxmlformats.org/package/2006/relationships"><Relationship Id="rId2" Type="http://schemas.openxmlformats.org/officeDocument/2006/relationships/theme" Target="../theme/theme24.xml"/><Relationship Id="rId1" Type="http://schemas.openxmlformats.org/officeDocument/2006/relationships/slideLayout" Target="../slideLayouts/slideLayout43.xml"/></Relationships>
</file>

<file path=ppt/slideMasters/_rels/slideMaster25.xml.rels><?xml version="1.0" encoding="UTF-8" standalone="yes"?>
<Relationships xmlns="http://schemas.openxmlformats.org/package/2006/relationships"><Relationship Id="rId2" Type="http://schemas.openxmlformats.org/officeDocument/2006/relationships/theme" Target="../theme/theme25.xml"/><Relationship Id="rId1" Type="http://schemas.openxmlformats.org/officeDocument/2006/relationships/slideLayout" Target="../slideLayouts/slideLayout44.xml"/></Relationships>
</file>

<file path=ppt/slideMasters/_rels/slideMaster26.xml.rels><?xml version="1.0" encoding="UTF-8" standalone="yes"?>
<Relationships xmlns="http://schemas.openxmlformats.org/package/2006/relationships"><Relationship Id="rId2" Type="http://schemas.openxmlformats.org/officeDocument/2006/relationships/theme" Target="../theme/theme26.xml"/><Relationship Id="rId1" Type="http://schemas.openxmlformats.org/officeDocument/2006/relationships/slideLayout" Target="../slideLayouts/slideLayout45.xml"/></Relationships>
</file>

<file path=ppt/slideMasters/_rels/slideMaster27.xml.rels><?xml version="1.0" encoding="UTF-8" standalone="yes"?>
<Relationships xmlns="http://schemas.openxmlformats.org/package/2006/relationships"><Relationship Id="rId2" Type="http://schemas.openxmlformats.org/officeDocument/2006/relationships/theme" Target="../theme/theme27.xml"/><Relationship Id="rId1" Type="http://schemas.openxmlformats.org/officeDocument/2006/relationships/slideLayout" Target="../slideLayouts/slideLayout46.xml"/></Relationships>
</file>

<file path=ppt/slideMasters/_rels/slideMaster28.xml.rels><?xml version="1.0" encoding="UTF-8" standalone="yes"?>
<Relationships xmlns="http://schemas.openxmlformats.org/package/2006/relationships"><Relationship Id="rId3" Type="http://schemas.openxmlformats.org/officeDocument/2006/relationships/theme" Target="../theme/theme28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3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theme" Target="../theme/theme30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31.xml.rels><?xml version="1.0" encoding="UTF-8" standalone="yes"?>
<Relationships xmlns="http://schemas.openxmlformats.org/package/2006/relationships"><Relationship Id="rId2" Type="http://schemas.openxmlformats.org/officeDocument/2006/relationships/theme" Target="../theme/theme31.xml"/><Relationship Id="rId1" Type="http://schemas.openxmlformats.org/officeDocument/2006/relationships/slideLayout" Target="../slideLayouts/slideLayout72.xml"/></Relationships>
</file>

<file path=ppt/slideMasters/_rels/slideMaster32.xml.rels><?xml version="1.0" encoding="UTF-8" standalone="yes"?>
<Relationships xmlns="http://schemas.openxmlformats.org/package/2006/relationships"><Relationship Id="rId2" Type="http://schemas.openxmlformats.org/officeDocument/2006/relationships/theme" Target="../theme/theme32.xml"/><Relationship Id="rId1" Type="http://schemas.openxmlformats.org/officeDocument/2006/relationships/slideLayout" Target="../slideLayouts/slideLayout73.xml"/></Relationships>
</file>

<file path=ppt/slideMasters/_rels/slideMaster3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3.xml"/><Relationship Id="rId1" Type="http://schemas.openxmlformats.org/officeDocument/2006/relationships/slideLayout" Target="../slideLayouts/slideLayout74.xml"/></Relationships>
</file>

<file path=ppt/slideMasters/_rels/slideMaster34.xml.rels><?xml version="1.0" encoding="UTF-8" standalone="yes"?>
<Relationships xmlns="http://schemas.openxmlformats.org/package/2006/relationships"><Relationship Id="rId2" Type="http://schemas.openxmlformats.org/officeDocument/2006/relationships/theme" Target="../theme/theme34.xml"/><Relationship Id="rId1" Type="http://schemas.openxmlformats.org/officeDocument/2006/relationships/slideLayout" Target="../slideLayouts/slideLayout75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3" Type="http://schemas.openxmlformats.org/officeDocument/2006/relationships/slideLayout" Target="../slideLayouts/slideLayout78.xml"/><Relationship Id="rId7" Type="http://schemas.openxmlformats.org/officeDocument/2006/relationships/slideLayout" Target="../slideLayouts/slideLayout82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5" Type="http://schemas.openxmlformats.org/officeDocument/2006/relationships/slideLayout" Target="../slideLayouts/slideLayout80.xml"/><Relationship Id="rId10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/Relationships>
</file>

<file path=ppt/slideMasters/_rels/slideMaster36.xml.rels><?xml version="1.0" encoding="UTF-8" standalone="yes"?>
<Relationships xmlns="http://schemas.openxmlformats.org/package/2006/relationships"><Relationship Id="rId2" Type="http://schemas.openxmlformats.org/officeDocument/2006/relationships/theme" Target="../theme/theme36.xml"/><Relationship Id="rId1" Type="http://schemas.openxmlformats.org/officeDocument/2006/relationships/slideLayout" Target="../slideLayouts/slideLayout87.xml"/></Relationships>
</file>

<file path=ppt/slideMasters/_rels/slideMaster3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0.xml"/><Relationship Id="rId2" Type="http://schemas.openxmlformats.org/officeDocument/2006/relationships/slideLayout" Target="../slideLayouts/slideLayout89.xml"/><Relationship Id="rId1" Type="http://schemas.openxmlformats.org/officeDocument/2006/relationships/slideLayout" Target="../slideLayouts/slideLayout88.xml"/><Relationship Id="rId4" Type="http://schemas.openxmlformats.org/officeDocument/2006/relationships/theme" Target="../theme/theme37.xml"/></Relationships>
</file>

<file path=ppt/slideMasters/_rels/slideMaster38.xml.rels><?xml version="1.0" encoding="UTF-8" standalone="yes"?>
<Relationships xmlns="http://schemas.openxmlformats.org/package/2006/relationships"><Relationship Id="rId3" Type="http://schemas.openxmlformats.org/officeDocument/2006/relationships/theme" Target="../theme/theme38.xml"/><Relationship Id="rId2" Type="http://schemas.openxmlformats.org/officeDocument/2006/relationships/slideLayout" Target="../slideLayouts/slideLayout92.xml"/><Relationship Id="rId1" Type="http://schemas.openxmlformats.org/officeDocument/2006/relationships/slideLayout" Target="../slideLayouts/slideLayout91.xml"/></Relationships>
</file>

<file path=ppt/slideMasters/_rels/slideMaster39.xml.rels><?xml version="1.0" encoding="UTF-8" standalone="yes"?>
<Relationships xmlns="http://schemas.openxmlformats.org/package/2006/relationships"><Relationship Id="rId3" Type="http://schemas.openxmlformats.org/officeDocument/2006/relationships/theme" Target="../theme/theme39.xml"/><Relationship Id="rId2" Type="http://schemas.openxmlformats.org/officeDocument/2006/relationships/slideLayout" Target="../slideLayouts/slideLayout94.xml"/><Relationship Id="rId1" Type="http://schemas.openxmlformats.org/officeDocument/2006/relationships/slideLayout" Target="../slideLayouts/slideLayout9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7.xml"/></Relationships>
</file>

<file path=ppt/slideMasters/_rels/slideMaster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97.xml"/><Relationship Id="rId2" Type="http://schemas.openxmlformats.org/officeDocument/2006/relationships/slideLayout" Target="../slideLayouts/slideLayout96.xml"/><Relationship Id="rId1" Type="http://schemas.openxmlformats.org/officeDocument/2006/relationships/slideLayout" Target="../slideLayouts/slideLayout95.xml"/><Relationship Id="rId4" Type="http://schemas.openxmlformats.org/officeDocument/2006/relationships/theme" Target="../theme/theme40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theme" Target="../theme/theme41.xml"/><Relationship Id="rId3" Type="http://schemas.openxmlformats.org/officeDocument/2006/relationships/slideLayout" Target="../slideLayouts/slideLayout100.xml"/><Relationship Id="rId7" Type="http://schemas.openxmlformats.org/officeDocument/2006/relationships/slideLayout" Target="../slideLayouts/slideLayout104.xml"/><Relationship Id="rId2" Type="http://schemas.openxmlformats.org/officeDocument/2006/relationships/slideLayout" Target="../slideLayouts/slideLayout99.xml"/><Relationship Id="rId1" Type="http://schemas.openxmlformats.org/officeDocument/2006/relationships/slideLayout" Target="../slideLayouts/slideLayout98.xml"/><Relationship Id="rId6" Type="http://schemas.openxmlformats.org/officeDocument/2006/relationships/slideLayout" Target="../slideLayouts/slideLayout103.xml"/><Relationship Id="rId5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101.xml"/></Relationships>
</file>

<file path=ppt/slideMasters/_rels/slideMaster42.xml.rels><?xml version="1.0" encoding="UTF-8" standalone="yes"?>
<Relationships xmlns="http://schemas.openxmlformats.org/package/2006/relationships"><Relationship Id="rId2" Type="http://schemas.openxmlformats.org/officeDocument/2006/relationships/theme" Target="../theme/theme42.xml"/><Relationship Id="rId1" Type="http://schemas.openxmlformats.org/officeDocument/2006/relationships/slideLayout" Target="../slideLayouts/slideLayout105.xml"/></Relationships>
</file>

<file path=ppt/slideMasters/_rels/slideMaster43.xml.rels><?xml version="1.0" encoding="UTF-8" standalone="yes"?>
<Relationships xmlns="http://schemas.openxmlformats.org/package/2006/relationships"><Relationship Id="rId3" Type="http://schemas.openxmlformats.org/officeDocument/2006/relationships/theme" Target="../theme/theme43.xml"/><Relationship Id="rId2" Type="http://schemas.openxmlformats.org/officeDocument/2006/relationships/slideLayout" Target="../slideLayouts/slideLayout107.xml"/><Relationship Id="rId1" Type="http://schemas.openxmlformats.org/officeDocument/2006/relationships/slideLayout" Target="../slideLayouts/slideLayout106.xml"/></Relationships>
</file>

<file path=ppt/slideMasters/_rels/slideMaster4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.xml"/><Relationship Id="rId3" Type="http://schemas.openxmlformats.org/officeDocument/2006/relationships/slideLayout" Target="../slideLayouts/slideLayout110.xml"/><Relationship Id="rId7" Type="http://schemas.openxmlformats.org/officeDocument/2006/relationships/slideLayout" Target="../slideLayouts/slideLayout114.xml"/><Relationship Id="rId12" Type="http://schemas.openxmlformats.org/officeDocument/2006/relationships/theme" Target="../theme/theme44.xml"/><Relationship Id="rId2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108.xml"/><Relationship Id="rId6" Type="http://schemas.openxmlformats.org/officeDocument/2006/relationships/slideLayout" Target="../slideLayouts/slideLayout113.xml"/><Relationship Id="rId11" Type="http://schemas.openxmlformats.org/officeDocument/2006/relationships/slideLayout" Target="../slideLayouts/slideLayout118.xml"/><Relationship Id="rId5" Type="http://schemas.openxmlformats.org/officeDocument/2006/relationships/slideLayout" Target="../slideLayouts/slideLayout112.xml"/><Relationship Id="rId10" Type="http://schemas.openxmlformats.org/officeDocument/2006/relationships/slideLayout" Target="../slideLayouts/slideLayout117.xml"/><Relationship Id="rId4" Type="http://schemas.openxmlformats.org/officeDocument/2006/relationships/slideLayout" Target="../slideLayouts/slideLayout111.xml"/><Relationship Id="rId9" Type="http://schemas.openxmlformats.org/officeDocument/2006/relationships/slideLayout" Target="../slideLayouts/slideLayout116.xml"/></Relationships>
</file>

<file path=ppt/slideMasters/_rels/slideMaster4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6.xml"/><Relationship Id="rId13" Type="http://schemas.openxmlformats.org/officeDocument/2006/relationships/theme" Target="../theme/theme45.xml"/><Relationship Id="rId3" Type="http://schemas.openxmlformats.org/officeDocument/2006/relationships/slideLayout" Target="../slideLayouts/slideLayout121.xml"/><Relationship Id="rId7" Type="http://schemas.openxmlformats.org/officeDocument/2006/relationships/slideLayout" Target="../slideLayouts/slideLayout125.xml"/><Relationship Id="rId12" Type="http://schemas.openxmlformats.org/officeDocument/2006/relationships/slideLayout" Target="../slideLayouts/slideLayout130.xml"/><Relationship Id="rId2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119.xml"/><Relationship Id="rId6" Type="http://schemas.openxmlformats.org/officeDocument/2006/relationships/slideLayout" Target="../slideLayouts/slideLayout124.xml"/><Relationship Id="rId11" Type="http://schemas.openxmlformats.org/officeDocument/2006/relationships/slideLayout" Target="../slideLayouts/slideLayout129.xml"/><Relationship Id="rId5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28.xml"/><Relationship Id="rId4" Type="http://schemas.openxmlformats.org/officeDocument/2006/relationships/slideLayout" Target="../slideLayouts/slideLayout122.xml"/><Relationship Id="rId9" Type="http://schemas.openxmlformats.org/officeDocument/2006/relationships/slideLayout" Target="../slideLayouts/slideLayout127.xml"/></Relationships>
</file>

<file path=ppt/slideMasters/_rels/slideMaster46.xml.rels><?xml version="1.0" encoding="UTF-8" standalone="yes"?>
<Relationships xmlns="http://schemas.openxmlformats.org/package/2006/relationships"><Relationship Id="rId2" Type="http://schemas.openxmlformats.org/officeDocument/2006/relationships/theme" Target="../theme/theme46.xml"/><Relationship Id="rId1" Type="http://schemas.openxmlformats.org/officeDocument/2006/relationships/slideLayout" Target="../slideLayouts/slideLayout131.xml"/></Relationships>
</file>

<file path=ppt/slideMasters/_rels/slideMaster47.xml.rels><?xml version="1.0" encoding="UTF-8" standalone="yes"?>
<Relationships xmlns="http://schemas.openxmlformats.org/package/2006/relationships"><Relationship Id="rId2" Type="http://schemas.openxmlformats.org/officeDocument/2006/relationships/theme" Target="../theme/theme47.xml"/><Relationship Id="rId1" Type="http://schemas.openxmlformats.org/officeDocument/2006/relationships/slideLayout" Target="../slideLayouts/slideLayout132.xml"/></Relationships>
</file>

<file path=ppt/slideMasters/_rels/slideMaster4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13" Type="http://schemas.openxmlformats.org/officeDocument/2006/relationships/theme" Target="../theme/theme48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slideLayout" Target="../slideLayouts/slideLayout144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4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2.xml"/><Relationship Id="rId13" Type="http://schemas.openxmlformats.org/officeDocument/2006/relationships/theme" Target="../theme/theme49.xml"/><Relationship Id="rId3" Type="http://schemas.openxmlformats.org/officeDocument/2006/relationships/slideLayout" Target="../slideLayouts/slideLayout147.xml"/><Relationship Id="rId7" Type="http://schemas.openxmlformats.org/officeDocument/2006/relationships/slideLayout" Target="../slideLayouts/slideLayout151.xml"/><Relationship Id="rId12" Type="http://schemas.openxmlformats.org/officeDocument/2006/relationships/slideLayout" Target="../slideLayouts/slideLayout156.xml"/><Relationship Id="rId2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45.xml"/><Relationship Id="rId6" Type="http://schemas.openxmlformats.org/officeDocument/2006/relationships/slideLayout" Target="../slideLayouts/slideLayout150.xml"/><Relationship Id="rId11" Type="http://schemas.openxmlformats.org/officeDocument/2006/relationships/slideLayout" Target="../slideLayouts/slideLayout155.xml"/><Relationship Id="rId5" Type="http://schemas.openxmlformats.org/officeDocument/2006/relationships/slideLayout" Target="../slideLayouts/slideLayout149.xml"/><Relationship Id="rId10" Type="http://schemas.openxmlformats.org/officeDocument/2006/relationships/slideLayout" Target="../slideLayouts/slideLayout154.xml"/><Relationship Id="rId4" Type="http://schemas.openxmlformats.org/officeDocument/2006/relationships/slideLayout" Target="../slideLayouts/slideLayout148.xml"/><Relationship Id="rId9" Type="http://schemas.openxmlformats.org/officeDocument/2006/relationships/slideLayout" Target="../slideLayouts/slideLayout153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0.xml"/></Relationships>
</file>

<file path=ppt/slideMasters/_rels/slideMaster50.xml.rels><?xml version="1.0" encoding="UTF-8" standalone="yes"?>
<Relationships xmlns="http://schemas.openxmlformats.org/package/2006/relationships"><Relationship Id="rId3" Type="http://schemas.openxmlformats.org/officeDocument/2006/relationships/theme" Target="../theme/theme50.xml"/><Relationship Id="rId2" Type="http://schemas.openxmlformats.org/officeDocument/2006/relationships/slideLayout" Target="../slideLayouts/slideLayout158.xml"/><Relationship Id="rId1" Type="http://schemas.openxmlformats.org/officeDocument/2006/relationships/slideLayout" Target="../slideLayouts/slideLayout157.xml"/></Relationships>
</file>

<file path=ppt/slideMasters/_rels/slideMaster51.xml.rels><?xml version="1.0" encoding="UTF-8" standalone="yes"?>
<Relationships xmlns="http://schemas.openxmlformats.org/package/2006/relationships"><Relationship Id="rId3" Type="http://schemas.openxmlformats.org/officeDocument/2006/relationships/theme" Target="../theme/theme51.xml"/><Relationship Id="rId2" Type="http://schemas.openxmlformats.org/officeDocument/2006/relationships/slideLayout" Target="../slideLayouts/slideLayout160.xml"/><Relationship Id="rId1" Type="http://schemas.openxmlformats.org/officeDocument/2006/relationships/slideLayout" Target="../slideLayouts/slideLayout159.xml"/></Relationships>
</file>

<file path=ppt/slideMasters/_rels/slideMaster5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8.xml"/><Relationship Id="rId3" Type="http://schemas.openxmlformats.org/officeDocument/2006/relationships/slideLayout" Target="../slideLayouts/slideLayout163.xml"/><Relationship Id="rId7" Type="http://schemas.openxmlformats.org/officeDocument/2006/relationships/slideLayout" Target="../slideLayouts/slideLayout167.xml"/><Relationship Id="rId12" Type="http://schemas.openxmlformats.org/officeDocument/2006/relationships/theme" Target="../theme/theme52.xml"/><Relationship Id="rId2" Type="http://schemas.openxmlformats.org/officeDocument/2006/relationships/slideLayout" Target="../slideLayouts/slideLayout162.xml"/><Relationship Id="rId1" Type="http://schemas.openxmlformats.org/officeDocument/2006/relationships/slideLayout" Target="../slideLayouts/slideLayout161.xml"/><Relationship Id="rId6" Type="http://schemas.openxmlformats.org/officeDocument/2006/relationships/slideLayout" Target="../slideLayouts/slideLayout166.xml"/><Relationship Id="rId11" Type="http://schemas.openxmlformats.org/officeDocument/2006/relationships/slideLayout" Target="../slideLayouts/slideLayout171.xml"/><Relationship Id="rId5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70.xml"/><Relationship Id="rId4" Type="http://schemas.openxmlformats.org/officeDocument/2006/relationships/slideLayout" Target="../slideLayouts/slideLayout164.xml"/><Relationship Id="rId9" Type="http://schemas.openxmlformats.org/officeDocument/2006/relationships/slideLayout" Target="../slideLayouts/slideLayout169.xml"/></Relationships>
</file>

<file path=ppt/slideMasters/_rels/slideMaster6.xml.rels><?xml version="1.0" encoding="UTF-8" standalone="yes"?>
<Relationships xmlns="http://schemas.openxmlformats.org/package/2006/relationships"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21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22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23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1"/>
            </a:lvl1pPr>
          </a:lstStyle>
          <a:p>
            <a:fld id="{36D5D380-1949-441A-B654-9B78634C3D90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13340" r:id="rId1"/>
    <p:sldLayoutId id="2147513341" r:id="rId2"/>
    <p:sldLayoutId id="2147513342" r:id="rId3"/>
    <p:sldLayoutId id="2147513343" r:id="rId4"/>
    <p:sldLayoutId id="2147513344" r:id="rId5"/>
    <p:sldLayoutId id="2147513345" r:id="rId6"/>
    <p:sldLayoutId id="2147513346" r:id="rId7"/>
    <p:sldLayoutId id="2147513347" r:id="rId8"/>
    <p:sldLayoutId id="2147513348" r:id="rId9"/>
    <p:sldLayoutId id="2147513349" r:id="rId10"/>
    <p:sldLayoutId id="2147513350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0" indent="-304800" algn="l" rtl="0" eaLnBrk="0" fontAlgn="base" hangingPunct="0">
        <a:spcBef>
          <a:spcPct val="20000"/>
        </a:spcBef>
        <a:spcAft>
          <a:spcPct val="0"/>
        </a:spcAft>
        <a:buChar char="•"/>
        <a:defRPr sz="28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1pPr>
      <a:lvl2pPr marL="660400" indent="-254000" algn="l" rtl="0" eaLnBrk="0" fontAlgn="base" hangingPunct="0">
        <a:spcBef>
          <a:spcPct val="20000"/>
        </a:spcBef>
        <a:spcAft>
          <a:spcPct val="0"/>
        </a:spcAft>
        <a:buChar char="–"/>
        <a:defRPr sz="24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2pPr>
      <a:lvl3pPr marL="1016000" indent="-203200" algn="l" rtl="0" eaLnBrk="0" fontAlgn="base" hangingPunct="0">
        <a:spcBef>
          <a:spcPct val="20000"/>
        </a:spcBef>
        <a:spcAft>
          <a:spcPct val="0"/>
        </a:spcAft>
        <a:buChar char="•"/>
        <a:defRPr sz="21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3pPr>
      <a:lvl4pPr marL="1422400" indent="-203200" algn="l" rtl="0" eaLnBrk="0" fontAlgn="base" hangingPunct="0">
        <a:spcBef>
          <a:spcPct val="20000"/>
        </a:spcBef>
        <a:spcAft>
          <a:spcPct val="0"/>
        </a:spcAft>
        <a:buChar char="–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4pPr>
      <a:lvl5pPr marL="1828800" indent="-203200" algn="l" rtl="0" eaLnBrk="0" fontAlgn="base" hangingPunct="0">
        <a:spcBef>
          <a:spcPct val="20000"/>
        </a:spcBef>
        <a:spcAft>
          <a:spcPct val="0"/>
        </a:spcAft>
        <a:buChar char="»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blackWhite"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24556" y="107951"/>
            <a:ext cx="8496300" cy="87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39" tIns="45720" rIns="91439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title style</a:t>
            </a:r>
          </a:p>
        </p:txBody>
      </p:sp>
      <p:sp>
        <p:nvSpPr>
          <p:cNvPr id="102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24556" y="1279525"/>
            <a:ext cx="84963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39" tIns="45720" rIns="91439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text styles</a:t>
            </a:r>
          </a:p>
          <a:p>
            <a:pPr lvl="1"/>
            <a:r>
              <a:rPr lang="en-GB" altLang="en-US"/>
              <a:t>Second level</a:t>
            </a:r>
          </a:p>
          <a:p>
            <a:pPr lvl="2"/>
            <a:r>
              <a:rPr lang="en-GB" altLang="en-US"/>
              <a:t>Third level</a:t>
            </a:r>
          </a:p>
          <a:p>
            <a:pPr lvl="3"/>
            <a:r>
              <a:rPr lang="en-GB" altLang="en-US"/>
              <a:t>Fourth level</a:t>
            </a:r>
          </a:p>
          <a:p>
            <a:pPr lvl="4"/>
            <a:r>
              <a:rPr lang="en-GB" alt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539659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36" r:id="rId1"/>
    <p:sldLayoutId id="2147514237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5pPr>
      <a:lvl6pPr marL="406405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6pPr>
      <a:lvl7pPr marL="812810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7pPr>
      <a:lvl8pPr marL="1219215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8pPr>
      <a:lvl9pPr marL="1625620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9pPr>
    </p:titleStyle>
    <p:bodyStyle>
      <a:lvl1pPr marL="324560" indent="-324560" algn="l" rtl="0" eaLnBrk="0" fontAlgn="base" hangingPunct="0"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/>
        <a:buChar char="l"/>
        <a:defRPr sz="2133">
          <a:solidFill>
            <a:schemeClr val="bg1"/>
          </a:solidFill>
          <a:latin typeface="+mn-lt"/>
          <a:ea typeface="+mn-ea"/>
          <a:cs typeface="+mn-cs"/>
        </a:defRPr>
      </a:lvl1pPr>
      <a:lvl2pPr marL="793054" indent="-309038" algn="l" rtl="0" eaLnBrk="0" fontAlgn="base" hangingPunct="0">
        <a:spcBef>
          <a:spcPct val="30000"/>
        </a:spcBef>
        <a:spcAft>
          <a:spcPct val="0"/>
        </a:spcAft>
        <a:buClr>
          <a:srgbClr val="FFFF00"/>
        </a:buClr>
        <a:buSzPct val="70000"/>
        <a:buFont typeface="Zapf Dingbats"/>
        <a:buChar char="n"/>
        <a:defRPr sz="1956">
          <a:solidFill>
            <a:schemeClr val="bg1"/>
          </a:solidFill>
          <a:latin typeface="+mn-lt"/>
        </a:defRPr>
      </a:lvl2pPr>
      <a:lvl3pPr marL="1155715" indent="-203203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/>
        <a:buChar char="u"/>
        <a:defRPr sz="1778">
          <a:solidFill>
            <a:schemeClr val="bg1"/>
          </a:solidFill>
          <a:latin typeface="+mn-lt"/>
        </a:defRPr>
      </a:lvl3pPr>
      <a:lvl4pPr marL="1519786" indent="-204614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/>
        <a:buChar char="s"/>
        <a:defRPr sz="1778">
          <a:solidFill>
            <a:schemeClr val="bg1"/>
          </a:solidFill>
          <a:latin typeface="+mn-lt"/>
        </a:defRPr>
      </a:lvl4pPr>
      <a:lvl5pPr marL="1883857" indent="-204614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panose="020B0604020202020204" pitchFamily="34" charset="0"/>
        <a:buChar char="►"/>
        <a:defRPr sz="1778">
          <a:solidFill>
            <a:schemeClr val="bg1"/>
          </a:solidFill>
          <a:latin typeface="+mn-lt"/>
        </a:defRPr>
      </a:lvl5pPr>
      <a:lvl6pPr marL="2290262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6pPr>
      <a:lvl7pPr marL="2696667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7pPr>
      <a:lvl8pPr marL="3103073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8pPr>
      <a:lvl9pPr marL="3509478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397934" y="1814514"/>
            <a:ext cx="8232422" cy="2242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6226" tIns="27170" rIns="66226" bIns="2717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5363" name="Rectangle 3"/>
          <p:cNvSpPr>
            <a:spLocks noGrp="1" noChangeArrowheads="1"/>
          </p:cNvSpPr>
          <p:nvPr>
            <p:ph type="title"/>
          </p:nvPr>
        </p:nvSpPr>
        <p:spPr bwMode="auto">
          <a:xfrm>
            <a:off x="461434" y="724654"/>
            <a:ext cx="8243711" cy="5850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3396" tIns="45848" rIns="93396" bIns="45848" numCol="1" anchor="b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ftr" sz="quarter" idx="3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 algn="ctr" eaLnBrk="0" hangingPunct="0">
              <a:defRPr>
                <a:solidFill>
                  <a:srgbClr val="FFFFFF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sldNum" sz="quarter" idx="4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>
                <a:solidFill>
                  <a:srgbClr val="FFFFFF"/>
                </a:solidFill>
              </a:defRPr>
            </a:lvl1pPr>
          </a:lstStyle>
          <a:p>
            <a:fld id="{DE8C5A0C-8119-42F2-9B9E-9F9B18CEC71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96240693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514248" r:id="rId1"/>
  </p:sldLayoutIdLst>
  <p:transition spd="slow">
    <p:strips dir="rd"/>
  </p:transition>
  <p:txStyles>
    <p:titleStyle>
      <a:lvl1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9E500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9E500"/>
          </a:solidFill>
          <a:latin typeface="Arial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9E500"/>
          </a:solidFill>
          <a:latin typeface="Arial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9E500"/>
          </a:solidFill>
          <a:latin typeface="Arial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9E500"/>
          </a:solidFill>
          <a:latin typeface="Arial" pitchFamily="34" charset="0"/>
        </a:defRPr>
      </a:lvl5pPr>
      <a:lvl6pPr marL="406405" algn="l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9E500"/>
          </a:solidFill>
          <a:latin typeface="Arial" pitchFamily="34" charset="0"/>
        </a:defRPr>
      </a:lvl6pPr>
      <a:lvl7pPr marL="812810" algn="l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9E500"/>
          </a:solidFill>
          <a:latin typeface="Arial" pitchFamily="34" charset="0"/>
        </a:defRPr>
      </a:lvl7pPr>
      <a:lvl8pPr marL="1219215" algn="l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9E500"/>
          </a:solidFill>
          <a:latin typeface="Arial" pitchFamily="34" charset="0"/>
        </a:defRPr>
      </a:lvl8pPr>
      <a:lvl9pPr marL="1625620" algn="l" rtl="0" eaLnBrk="0" fontAlgn="base" hangingPunct="0">
        <a:spcBef>
          <a:spcPct val="0"/>
        </a:spcBef>
        <a:spcAft>
          <a:spcPct val="0"/>
        </a:spcAft>
        <a:defRPr sz="3200" b="1">
          <a:solidFill>
            <a:srgbClr val="F9E500"/>
          </a:solidFill>
          <a:latin typeface="Arial" pitchFamily="34" charset="0"/>
        </a:defRPr>
      </a:lvl9pPr>
    </p:titleStyle>
    <p:bodyStyle>
      <a:lvl1pPr marL="304804" indent="-304804" algn="l" defTabSz="852322" rtl="0" eaLnBrk="0" fontAlgn="base" hangingPunct="0">
        <a:spcBef>
          <a:spcPct val="80000"/>
        </a:spcBef>
        <a:spcAft>
          <a:spcPct val="0"/>
        </a:spcAft>
        <a:buChar char="•"/>
        <a:defRPr sz="2667" b="1">
          <a:solidFill>
            <a:srgbClr val="F9E500"/>
          </a:solidFill>
          <a:latin typeface="+mn-lt"/>
          <a:ea typeface="+mn-ea"/>
          <a:cs typeface="+mn-cs"/>
        </a:defRPr>
      </a:lvl1pPr>
      <a:lvl2pPr marL="355604" indent="-246948" algn="l" defTabSz="852322" rtl="0" eaLnBrk="0" fontAlgn="base" hangingPunct="0">
        <a:spcBef>
          <a:spcPct val="50000"/>
        </a:spcBef>
        <a:spcAft>
          <a:spcPct val="0"/>
        </a:spcAft>
        <a:buClr>
          <a:srgbClr val="00FF00"/>
        </a:buClr>
        <a:buSzPct val="78000"/>
        <a:buFont typeface="Wingdings" panose="05000000000000000000" pitchFamily="2" charset="2"/>
        <a:buChar char="l"/>
        <a:defRPr sz="2667">
          <a:solidFill>
            <a:schemeClr val="tx1"/>
          </a:solidFill>
          <a:latin typeface="+mn-lt"/>
        </a:defRPr>
      </a:lvl2pPr>
      <a:lvl3pPr marL="763421" indent="-299159" algn="l" defTabSz="852322" rtl="0" eaLnBrk="0" fontAlgn="base" hangingPunct="0">
        <a:spcBef>
          <a:spcPct val="15000"/>
        </a:spcBef>
        <a:spcAft>
          <a:spcPct val="0"/>
        </a:spcAft>
        <a:buChar char="–"/>
        <a:defRPr sz="2667">
          <a:solidFill>
            <a:schemeClr val="tx1"/>
          </a:solidFill>
          <a:latin typeface="+mn-lt"/>
        </a:defRPr>
      </a:lvl3pPr>
      <a:lvl4pPr marL="1521197" indent="-215903" algn="l" defTabSz="852322" rtl="0" eaLnBrk="0" fontAlgn="base" hangingPunct="0">
        <a:spcBef>
          <a:spcPct val="20000"/>
        </a:spcBef>
        <a:spcAft>
          <a:spcPct val="0"/>
        </a:spcAft>
        <a:buChar char="–"/>
        <a:defRPr sz="1867">
          <a:solidFill>
            <a:schemeClr val="tx1"/>
          </a:solidFill>
          <a:latin typeface="+mn-lt"/>
        </a:defRPr>
      </a:lvl4pPr>
      <a:lvl5pPr marL="1955824" indent="-217314" algn="l" defTabSz="852322" rtl="0" eaLnBrk="0" fontAlgn="base" hangingPunct="0">
        <a:spcBef>
          <a:spcPct val="20000"/>
        </a:spcBef>
        <a:spcAft>
          <a:spcPct val="0"/>
        </a:spcAft>
        <a:buChar char="»"/>
        <a:defRPr sz="1867">
          <a:solidFill>
            <a:schemeClr val="tx1"/>
          </a:solidFill>
          <a:latin typeface="+mn-lt"/>
        </a:defRPr>
      </a:lvl5pPr>
      <a:lvl6pPr marL="2362230" indent="-217314" algn="l" defTabSz="852322" rtl="0" eaLnBrk="0" fontAlgn="base" hangingPunct="0">
        <a:spcBef>
          <a:spcPct val="20000"/>
        </a:spcBef>
        <a:spcAft>
          <a:spcPct val="0"/>
        </a:spcAft>
        <a:buChar char="»"/>
        <a:defRPr sz="1867">
          <a:solidFill>
            <a:schemeClr val="tx1"/>
          </a:solidFill>
          <a:latin typeface="+mn-lt"/>
        </a:defRPr>
      </a:lvl6pPr>
      <a:lvl7pPr marL="2768635" indent="-217314" algn="l" defTabSz="852322" rtl="0" eaLnBrk="0" fontAlgn="base" hangingPunct="0">
        <a:spcBef>
          <a:spcPct val="20000"/>
        </a:spcBef>
        <a:spcAft>
          <a:spcPct val="0"/>
        </a:spcAft>
        <a:buChar char="»"/>
        <a:defRPr sz="1867">
          <a:solidFill>
            <a:schemeClr val="tx1"/>
          </a:solidFill>
          <a:latin typeface="+mn-lt"/>
        </a:defRPr>
      </a:lvl7pPr>
      <a:lvl8pPr marL="3175040" indent="-217314" algn="l" defTabSz="852322" rtl="0" eaLnBrk="0" fontAlgn="base" hangingPunct="0">
        <a:spcBef>
          <a:spcPct val="20000"/>
        </a:spcBef>
        <a:spcAft>
          <a:spcPct val="0"/>
        </a:spcAft>
        <a:buChar char="»"/>
        <a:defRPr sz="1867">
          <a:solidFill>
            <a:schemeClr val="tx1"/>
          </a:solidFill>
          <a:latin typeface="+mn-lt"/>
        </a:defRPr>
      </a:lvl8pPr>
      <a:lvl9pPr marL="3581445" indent="-217314" algn="l" defTabSz="852322" rtl="0" eaLnBrk="0" fontAlgn="base" hangingPunct="0">
        <a:spcBef>
          <a:spcPct val="20000"/>
        </a:spcBef>
        <a:spcAft>
          <a:spcPct val="0"/>
        </a:spcAft>
        <a:buChar char="»"/>
        <a:defRPr sz="1867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14586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711" b="1">
                <a:solidFill>
                  <a:srgbClr val="FFFFFF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 altLang="en-US"/>
          </a:p>
          <a:p>
            <a:pPr>
              <a:defRPr/>
            </a:pPr>
            <a:endParaRPr lang="en-US" altLang="en-US"/>
          </a:p>
          <a:p>
            <a:pPr>
              <a:defRPr/>
            </a:pPr>
            <a:endParaRPr lang="en-US" altLang="en-US"/>
          </a:p>
          <a:p>
            <a:pPr>
              <a:defRPr/>
            </a:pPr>
            <a:endParaRPr lang="en-US" altLang="en-US"/>
          </a:p>
          <a:p>
            <a:pPr>
              <a:defRPr/>
            </a:pPr>
            <a:r>
              <a:rPr lang="en-US" altLang="en-US"/>
              <a:t>Rad 11/3/99</a:t>
            </a:r>
          </a:p>
        </p:txBody>
      </p:sp>
      <p:sp>
        <p:nvSpPr>
          <p:cNvPr id="114586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44" b="1">
                <a:solidFill>
                  <a:srgbClr val="000000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14586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44" b="1">
                <a:solidFill>
                  <a:srgbClr val="000000"/>
                </a:solidFill>
              </a:defRPr>
            </a:lvl1pPr>
          </a:lstStyle>
          <a:p>
            <a:fld id="{EE6B0166-AE3C-4AD0-806C-C479574813E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159945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50" r:id="rId1"/>
  </p:sldLayoutIdLst>
  <p:hf sldNum="0" hdr="0" ft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9257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711" b="1">
                <a:solidFill>
                  <a:srgbClr val="FFFFFF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4-4-06</a:t>
            </a:r>
          </a:p>
        </p:txBody>
      </p:sp>
      <p:sp>
        <p:nvSpPr>
          <p:cNvPr id="9257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257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44" b="1">
                <a:solidFill>
                  <a:srgbClr val="000000"/>
                </a:solidFill>
              </a:defRPr>
            </a:lvl1pPr>
          </a:lstStyle>
          <a:p>
            <a:fld id="{10352BFB-B65B-40F1-9F9A-52AF4CBBB7B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21334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52" r:id="rId1"/>
  </p:sldLayoutIdLst>
  <p:hf sldNum="0" hdr="0" ft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906244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06245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44" b="1">
                <a:solidFill>
                  <a:srgbClr val="000000"/>
                </a:solidFill>
              </a:defRPr>
            </a:lvl1pPr>
          </a:lstStyle>
          <a:p>
            <a:fld id="{73A4D068-0AB2-49E0-AEFD-E7EA8F9FA23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29089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54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228600" y="282576"/>
            <a:ext cx="86868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0488" tIns="44450" rIns="90488" bIns="4445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96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08000" y="1474789"/>
            <a:ext cx="8191500" cy="21087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0488" tIns="44450" rIns="90488" bIns="44450" numCol="1" anchor="t" anchorCtr="0" compatLnSpc="1">
            <a:prstTxWarp prst="textNoShape">
              <a:avLst/>
            </a:prstTxWarp>
            <a:spAutoFit/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63035497"/>
      </p:ext>
    </p:extLst>
  </p:cSld>
  <p:clrMap bg1="dk2" tx1="lt1" bg2="dk1" tx2="lt2" accent1="accent1" accent2="accent2" accent3="accent3" accent4="accent4" accent5="accent5" accent6="accent6" hlink="hlink" folHlink="folHlink"/>
  <p:sldLayoutIdLst>
    <p:sldLayoutId id="2147514256" r:id="rId1"/>
    <p:sldLayoutId id="2147514257" r:id="rId2"/>
  </p:sldLayoutIdLst>
  <p:txStyles>
    <p:titleStyle>
      <a:lvl1pPr algn="ctr" defTabSz="722498" rtl="0" eaLnBrk="0" fontAlgn="base" hangingPunct="0">
        <a:spcBef>
          <a:spcPct val="0"/>
        </a:spcBef>
        <a:spcAft>
          <a:spcPct val="0"/>
        </a:spcAft>
        <a:defRPr sz="3022">
          <a:solidFill>
            <a:schemeClr val="tx2"/>
          </a:solidFill>
          <a:latin typeface="+mj-lt"/>
          <a:ea typeface="+mj-ea"/>
          <a:cs typeface="+mj-cs"/>
        </a:defRPr>
      </a:lvl1pPr>
      <a:lvl2pPr algn="ctr" defTabSz="722498" rtl="0" eaLnBrk="0" fontAlgn="base" hangingPunct="0">
        <a:spcBef>
          <a:spcPct val="0"/>
        </a:spcBef>
        <a:spcAft>
          <a:spcPct val="0"/>
        </a:spcAft>
        <a:defRPr sz="3022">
          <a:solidFill>
            <a:schemeClr val="tx2"/>
          </a:solidFill>
          <a:latin typeface="Arial" charset="0"/>
        </a:defRPr>
      </a:lvl2pPr>
      <a:lvl3pPr algn="ctr" defTabSz="722498" rtl="0" eaLnBrk="0" fontAlgn="base" hangingPunct="0">
        <a:spcBef>
          <a:spcPct val="0"/>
        </a:spcBef>
        <a:spcAft>
          <a:spcPct val="0"/>
        </a:spcAft>
        <a:defRPr sz="3022">
          <a:solidFill>
            <a:schemeClr val="tx2"/>
          </a:solidFill>
          <a:latin typeface="Arial" charset="0"/>
        </a:defRPr>
      </a:lvl3pPr>
      <a:lvl4pPr algn="ctr" defTabSz="722498" rtl="0" eaLnBrk="0" fontAlgn="base" hangingPunct="0">
        <a:spcBef>
          <a:spcPct val="0"/>
        </a:spcBef>
        <a:spcAft>
          <a:spcPct val="0"/>
        </a:spcAft>
        <a:defRPr sz="3022">
          <a:solidFill>
            <a:schemeClr val="tx2"/>
          </a:solidFill>
          <a:latin typeface="Arial" charset="0"/>
        </a:defRPr>
      </a:lvl4pPr>
      <a:lvl5pPr algn="ctr" defTabSz="722498" rtl="0" eaLnBrk="0" fontAlgn="base" hangingPunct="0">
        <a:spcBef>
          <a:spcPct val="0"/>
        </a:spcBef>
        <a:spcAft>
          <a:spcPct val="0"/>
        </a:spcAft>
        <a:defRPr sz="3022">
          <a:solidFill>
            <a:schemeClr val="tx2"/>
          </a:solidFill>
          <a:latin typeface="Arial" charset="0"/>
        </a:defRPr>
      </a:lvl5pPr>
      <a:lvl6pPr marL="406405" algn="ctr" defTabSz="722498" rtl="0" fontAlgn="base">
        <a:spcBef>
          <a:spcPct val="0"/>
        </a:spcBef>
        <a:spcAft>
          <a:spcPct val="0"/>
        </a:spcAft>
        <a:defRPr sz="3022">
          <a:solidFill>
            <a:schemeClr val="tx2"/>
          </a:solidFill>
          <a:latin typeface="Arial" charset="0"/>
        </a:defRPr>
      </a:lvl6pPr>
      <a:lvl7pPr marL="812810" algn="ctr" defTabSz="722498" rtl="0" fontAlgn="base">
        <a:spcBef>
          <a:spcPct val="0"/>
        </a:spcBef>
        <a:spcAft>
          <a:spcPct val="0"/>
        </a:spcAft>
        <a:defRPr sz="3022">
          <a:solidFill>
            <a:schemeClr val="tx2"/>
          </a:solidFill>
          <a:latin typeface="Arial" charset="0"/>
        </a:defRPr>
      </a:lvl7pPr>
      <a:lvl8pPr marL="1219215" algn="ctr" defTabSz="722498" rtl="0" fontAlgn="base">
        <a:spcBef>
          <a:spcPct val="0"/>
        </a:spcBef>
        <a:spcAft>
          <a:spcPct val="0"/>
        </a:spcAft>
        <a:defRPr sz="3022">
          <a:solidFill>
            <a:schemeClr val="tx2"/>
          </a:solidFill>
          <a:latin typeface="Arial" charset="0"/>
        </a:defRPr>
      </a:lvl8pPr>
      <a:lvl9pPr marL="1625620" algn="ctr" defTabSz="722498" rtl="0" fontAlgn="base">
        <a:spcBef>
          <a:spcPct val="0"/>
        </a:spcBef>
        <a:spcAft>
          <a:spcPct val="0"/>
        </a:spcAft>
        <a:defRPr sz="3022">
          <a:solidFill>
            <a:schemeClr val="tx2"/>
          </a:solidFill>
          <a:latin typeface="Arial" charset="0"/>
        </a:defRPr>
      </a:lvl9pPr>
    </p:titleStyle>
    <p:bodyStyle>
      <a:lvl1pPr marL="239892" indent="-239892" algn="l" defTabSz="722498" rtl="0" eaLnBrk="0" fontAlgn="base" hangingPunct="0">
        <a:spcBef>
          <a:spcPct val="30000"/>
        </a:spcBef>
        <a:spcAft>
          <a:spcPct val="0"/>
        </a:spcAft>
        <a:buClr>
          <a:schemeClr val="tx2"/>
        </a:buClr>
        <a:buSzPct val="85000"/>
        <a:buFont typeface="Symbol" panose="05050102010706020507" pitchFamily="18" charset="2"/>
        <a:buChar char="·"/>
        <a:defRPr sz="2489">
          <a:solidFill>
            <a:schemeClr val="tx1"/>
          </a:solidFill>
          <a:latin typeface="+mn-lt"/>
          <a:ea typeface="+mn-ea"/>
          <a:cs typeface="+mn-cs"/>
        </a:defRPr>
      </a:lvl1pPr>
      <a:lvl2pPr marL="661820" indent="-277993" algn="l" defTabSz="722498" rtl="0" eaLnBrk="0" fontAlgn="base" hangingPunct="0">
        <a:spcBef>
          <a:spcPct val="30000"/>
        </a:spcBef>
        <a:spcAft>
          <a:spcPct val="0"/>
        </a:spcAft>
        <a:buClr>
          <a:schemeClr val="tx2"/>
        </a:buClr>
        <a:buFont typeface="Arial" panose="020B0604020202020204" pitchFamily="34" charset="0"/>
        <a:buChar char="–"/>
        <a:defRPr sz="2311">
          <a:solidFill>
            <a:schemeClr val="tx1"/>
          </a:solidFill>
          <a:latin typeface="+mn-lt"/>
        </a:defRPr>
      </a:lvl2pPr>
      <a:lvl3pPr marL="956745" indent="-190503" algn="l" defTabSz="722498" rtl="0" eaLnBrk="0" fontAlgn="base" hangingPunct="0">
        <a:spcBef>
          <a:spcPct val="30000"/>
        </a:spcBef>
        <a:spcAft>
          <a:spcPct val="0"/>
        </a:spcAft>
        <a:buClr>
          <a:schemeClr val="tx2"/>
        </a:buClr>
        <a:buSzPct val="85000"/>
        <a:buFont typeface="Symbol" panose="05050102010706020507" pitchFamily="18" charset="2"/>
        <a:buChar char="·"/>
        <a:defRPr sz="2133">
          <a:solidFill>
            <a:schemeClr val="tx1"/>
          </a:solidFill>
          <a:latin typeface="+mn-lt"/>
        </a:defRPr>
      </a:lvl3pPr>
      <a:lvl4pPr marL="1368795" indent="-220136" algn="l" defTabSz="722498" rtl="0" eaLnBrk="0" fontAlgn="base" hangingPunct="0">
        <a:spcBef>
          <a:spcPct val="30000"/>
        </a:spcBef>
        <a:spcAft>
          <a:spcPct val="0"/>
        </a:spcAft>
        <a:buClr>
          <a:schemeClr val="tx2"/>
        </a:buClr>
        <a:buChar char="–"/>
        <a:defRPr sz="1956">
          <a:solidFill>
            <a:schemeClr val="tx1"/>
          </a:solidFill>
          <a:latin typeface="+mn-lt"/>
        </a:defRPr>
      </a:lvl4pPr>
      <a:lvl5pPr marL="1721577" indent="-190503" algn="l" defTabSz="722498" rtl="0" eaLnBrk="0" fontAlgn="base" hangingPunct="0">
        <a:spcBef>
          <a:spcPct val="30000"/>
        </a:spcBef>
        <a:spcAft>
          <a:spcPct val="0"/>
        </a:spcAft>
        <a:buClr>
          <a:schemeClr val="tx2"/>
        </a:buClr>
        <a:buSzPct val="85000"/>
        <a:buFont typeface="Symbol" panose="05050102010706020507" pitchFamily="18" charset="2"/>
        <a:buChar char="·"/>
        <a:defRPr sz="1778">
          <a:solidFill>
            <a:schemeClr val="tx1"/>
          </a:solidFill>
          <a:latin typeface="+mn-lt"/>
        </a:defRPr>
      </a:lvl5pPr>
      <a:lvl6pPr marL="2127982" indent="-190503" algn="l" defTabSz="722498" rtl="0" fontAlgn="base">
        <a:spcBef>
          <a:spcPct val="30000"/>
        </a:spcBef>
        <a:spcAft>
          <a:spcPct val="0"/>
        </a:spcAft>
        <a:buClr>
          <a:schemeClr val="tx2"/>
        </a:buClr>
        <a:buSzPct val="85000"/>
        <a:buFont typeface="Symbol" pitchFamily="18" charset="2"/>
        <a:buChar char="·"/>
        <a:defRPr sz="1778">
          <a:solidFill>
            <a:schemeClr val="tx1"/>
          </a:solidFill>
          <a:latin typeface="+mn-lt"/>
        </a:defRPr>
      </a:lvl6pPr>
      <a:lvl7pPr marL="2534387" indent="-190503" algn="l" defTabSz="722498" rtl="0" fontAlgn="base">
        <a:spcBef>
          <a:spcPct val="30000"/>
        </a:spcBef>
        <a:spcAft>
          <a:spcPct val="0"/>
        </a:spcAft>
        <a:buClr>
          <a:schemeClr val="tx2"/>
        </a:buClr>
        <a:buSzPct val="85000"/>
        <a:buFont typeface="Symbol" pitchFamily="18" charset="2"/>
        <a:buChar char="·"/>
        <a:defRPr sz="1778">
          <a:solidFill>
            <a:schemeClr val="tx1"/>
          </a:solidFill>
          <a:latin typeface="+mn-lt"/>
        </a:defRPr>
      </a:lvl7pPr>
      <a:lvl8pPr marL="2940792" indent="-190503" algn="l" defTabSz="722498" rtl="0" fontAlgn="base">
        <a:spcBef>
          <a:spcPct val="30000"/>
        </a:spcBef>
        <a:spcAft>
          <a:spcPct val="0"/>
        </a:spcAft>
        <a:buClr>
          <a:schemeClr val="tx2"/>
        </a:buClr>
        <a:buSzPct val="85000"/>
        <a:buFont typeface="Symbol" pitchFamily="18" charset="2"/>
        <a:buChar char="·"/>
        <a:defRPr sz="1778">
          <a:solidFill>
            <a:schemeClr val="tx1"/>
          </a:solidFill>
          <a:latin typeface="+mn-lt"/>
        </a:defRPr>
      </a:lvl8pPr>
      <a:lvl9pPr marL="3347197" indent="-190503" algn="l" defTabSz="722498" rtl="0" fontAlgn="base">
        <a:spcBef>
          <a:spcPct val="30000"/>
        </a:spcBef>
        <a:spcAft>
          <a:spcPct val="0"/>
        </a:spcAft>
        <a:buClr>
          <a:schemeClr val="tx2"/>
        </a:buClr>
        <a:buSzPct val="85000"/>
        <a:buFont typeface="Symbol" pitchFamily="18" charset="2"/>
        <a:buChar char="·"/>
        <a:defRPr sz="1778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891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prstClr val="black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44" b="1">
                <a:solidFill>
                  <a:srgbClr val="000000"/>
                </a:solidFill>
              </a:defRPr>
            </a:lvl1pPr>
          </a:lstStyle>
          <a:p>
            <a:fld id="{BA5D83D0-5858-4534-9BE5-3C40587F05B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17801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59" r:id="rId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7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778933" y="609600"/>
            <a:ext cx="7653867" cy="1143000"/>
          </a:xfrm>
          <a:prstGeom prst="rect">
            <a:avLst/>
          </a:prstGeom>
          <a:solidFill>
            <a:srgbClr val="FF9900"/>
          </a:solidFill>
          <a:ln w="12700">
            <a:solidFill>
              <a:srgbClr val="FF9900"/>
            </a:solidFill>
            <a:miter lim="800000"/>
            <a:headEnd/>
            <a:tailEnd/>
          </a:ln>
          <a:effectLst/>
        </p:spPr>
        <p:txBody>
          <a:bodyPr vert="horz" wrap="square" lIns="90487" tIns="44450" rIns="90487" bIns="4445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3072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711200" y="1828800"/>
            <a:ext cx="7789333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0487" tIns="44450" rIns="90487" bIns="4445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73156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61" r:id="rId1"/>
  </p:sldLayoutIdLst>
  <p:transition spd="med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Osaka" pitchFamily="1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Osaka" pitchFamily="1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Osaka" pitchFamily="1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Osaka" pitchFamily="1" charset="-128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Osaka" pitchFamily="1" charset="-128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Osaka" pitchFamily="1" charset="-128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Osaka" pitchFamily="1" charset="-128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effectLst>
            <a:outerShdw blurRad="38100" dist="38100" dir="2700000" algn="tl">
              <a:srgbClr val="000000"/>
            </a:outerShdw>
          </a:effectLst>
          <a:latin typeface="Arial" charset="0"/>
          <a:ea typeface="Osaka" pitchFamily="1" charset="-128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Monotype Sorts"/>
        <a:buChar char="l"/>
        <a:defRPr sz="2489" b="1">
          <a:solidFill>
            <a:srgbClr val="FFFFFF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SzPct val="50000"/>
        <a:buFont typeface="Monotype Sorts"/>
        <a:buChar char="u"/>
        <a:defRPr sz="2489" b="1">
          <a:solidFill>
            <a:srgbClr val="FFFFFF"/>
          </a:solidFill>
          <a:latin typeface="+mn-lt"/>
          <a:ea typeface="+mn-ea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SzPct val="50000"/>
        <a:buFont typeface="Monotype Sorts"/>
        <a:buChar char="u"/>
        <a:defRPr sz="2489" b="1">
          <a:solidFill>
            <a:srgbClr val="FFFFFF"/>
          </a:solidFill>
          <a:latin typeface="+mn-lt"/>
          <a:ea typeface="+mn-ea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SzPct val="50000"/>
        <a:buFont typeface="Monotype Sorts"/>
        <a:buChar char="u"/>
        <a:defRPr sz="2489" b="1">
          <a:solidFill>
            <a:srgbClr val="FFFFFF"/>
          </a:solidFill>
          <a:latin typeface="+mn-lt"/>
          <a:ea typeface="+mn-ea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SzPct val="50000"/>
        <a:buFont typeface="Monotype Sorts"/>
        <a:buChar char="u"/>
        <a:defRPr sz="2489" b="1">
          <a:solidFill>
            <a:srgbClr val="FFFFFF"/>
          </a:solidFill>
          <a:latin typeface="+mn-lt"/>
          <a:ea typeface="+mn-ea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SzPct val="50000"/>
        <a:buFont typeface="Monotype Sorts" charset="2"/>
        <a:buChar char="u"/>
        <a:defRPr sz="2489" b="1">
          <a:solidFill>
            <a:srgbClr val="FFFFFF"/>
          </a:solidFill>
          <a:latin typeface="+mn-lt"/>
          <a:ea typeface="+mn-ea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SzPct val="50000"/>
        <a:buFont typeface="Monotype Sorts" charset="2"/>
        <a:buChar char="u"/>
        <a:defRPr sz="2489" b="1">
          <a:solidFill>
            <a:srgbClr val="FFFFFF"/>
          </a:solidFill>
          <a:latin typeface="+mn-lt"/>
          <a:ea typeface="+mn-ea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SzPct val="50000"/>
        <a:buFont typeface="Monotype Sorts" charset="2"/>
        <a:buChar char="u"/>
        <a:defRPr sz="2489" b="1">
          <a:solidFill>
            <a:srgbClr val="FFFFFF"/>
          </a:solidFill>
          <a:latin typeface="+mn-lt"/>
          <a:ea typeface="+mn-ea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lr>
          <a:srgbClr val="FFFF00"/>
        </a:buClr>
        <a:buSzPct val="50000"/>
        <a:buFont typeface="Monotype Sorts" charset="2"/>
        <a:buChar char="u"/>
        <a:defRPr sz="2489" b="1">
          <a:solidFill>
            <a:srgbClr val="FFFFFF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993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prstClr val="black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44" b="1">
                <a:solidFill>
                  <a:srgbClr val="000000"/>
                </a:solidFill>
              </a:defRPr>
            </a:lvl1pPr>
          </a:lstStyle>
          <a:p>
            <a:fld id="{96AAFE46-CC0C-4BF8-8991-7E4760029F3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745777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63" r:id="rId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15" tIns="45707" rIns="91415" bIns="4570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584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15" tIns="45707" rIns="91415" bIns="4570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17043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5" tIns="45707" rIns="91415" bIns="45707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711" b="1">
                <a:solidFill>
                  <a:srgbClr val="FFFFFF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</p:txBody>
      </p:sp>
      <p:sp>
        <p:nvSpPr>
          <p:cNvPr id="117043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5" tIns="45707" rIns="91415" bIns="45707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156" b="1">
                <a:solidFill>
                  <a:srgbClr val="000000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7043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5" tIns="45707" rIns="91415" bIns="45707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156" b="1">
                <a:solidFill>
                  <a:srgbClr val="000000"/>
                </a:solidFill>
              </a:defRPr>
            </a:lvl1pPr>
          </a:lstStyle>
          <a:p>
            <a:fld id="{D83D6FA3-243A-4BE8-9062-D961BCF8F74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305194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65" r:id="rId1"/>
  </p:sldLayoutIdLst>
  <p:hf sldNum="0" hdr="0" ft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9900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9900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9900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9900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9900"/>
          </a:solidFill>
          <a:latin typeface="Helvetica" pitchFamily="34" charset="0"/>
        </a:defRPr>
      </a:lvl5pPr>
      <a:lvl6pPr marL="406405" algn="ctr" rtl="0" fontAlgn="base">
        <a:spcBef>
          <a:spcPct val="0"/>
        </a:spcBef>
        <a:spcAft>
          <a:spcPct val="0"/>
        </a:spcAft>
        <a:defRPr sz="3911" b="1">
          <a:solidFill>
            <a:srgbClr val="FF9900"/>
          </a:solidFill>
          <a:latin typeface="Helvetica" pitchFamily="34" charset="0"/>
        </a:defRPr>
      </a:lvl6pPr>
      <a:lvl7pPr marL="812810" algn="ctr" rtl="0" fontAlgn="base">
        <a:spcBef>
          <a:spcPct val="0"/>
        </a:spcBef>
        <a:spcAft>
          <a:spcPct val="0"/>
        </a:spcAft>
        <a:defRPr sz="3911" b="1">
          <a:solidFill>
            <a:srgbClr val="FF9900"/>
          </a:solidFill>
          <a:latin typeface="Helvetica" pitchFamily="34" charset="0"/>
        </a:defRPr>
      </a:lvl7pPr>
      <a:lvl8pPr marL="1219215" algn="ctr" rtl="0" fontAlgn="base">
        <a:spcBef>
          <a:spcPct val="0"/>
        </a:spcBef>
        <a:spcAft>
          <a:spcPct val="0"/>
        </a:spcAft>
        <a:defRPr sz="3911" b="1">
          <a:solidFill>
            <a:srgbClr val="FF9900"/>
          </a:solidFill>
          <a:latin typeface="Helvetica" pitchFamily="34" charset="0"/>
        </a:defRPr>
      </a:lvl8pPr>
      <a:lvl9pPr marL="1625620" algn="ctr" rtl="0" fontAlgn="base">
        <a:spcBef>
          <a:spcPct val="0"/>
        </a:spcBef>
        <a:spcAft>
          <a:spcPct val="0"/>
        </a:spcAft>
        <a:defRPr sz="3911" b="1">
          <a:solidFill>
            <a:srgbClr val="FF9900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756" b="1">
          <a:solidFill>
            <a:schemeClr val="bg1"/>
          </a:solidFill>
          <a:latin typeface="+mn-lt"/>
          <a:ea typeface="+mn-ea"/>
          <a:cs typeface="+mn-cs"/>
        </a:defRPr>
      </a:lvl1pPr>
      <a:lvl2pPr marL="660408" indent="-255415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</a:defRPr>
      </a:lvl3pPr>
      <a:lvl4pPr marL="1422418" indent="-204614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5pPr>
      <a:lvl6pPr marL="2235228" indent="-203203" algn="l" rtl="0" fontAlgn="base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fontAlgn="base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fontAlgn="base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fontAlgn="base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1">
                <a:solidFill>
                  <a:srgbClr val="000000"/>
                </a:solidFill>
              </a:defRPr>
            </a:lvl1pPr>
          </a:lstStyle>
          <a:p>
            <a:fld id="{E6ED88F4-E113-4AC9-9689-98CCCFFE1856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13351" r:id="rId1"/>
  </p:sldLayoutIdLst>
  <p:transition/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0" indent="-304800" algn="l" rtl="0" eaLnBrk="0" fontAlgn="base" hangingPunct="0">
        <a:spcBef>
          <a:spcPct val="20000"/>
        </a:spcBef>
        <a:spcAft>
          <a:spcPct val="0"/>
        </a:spcAft>
        <a:buChar char="•"/>
        <a:defRPr sz="28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1pPr>
      <a:lvl2pPr marL="660400" indent="-254000" algn="l" rtl="0" eaLnBrk="0" fontAlgn="base" hangingPunct="0">
        <a:spcBef>
          <a:spcPct val="20000"/>
        </a:spcBef>
        <a:spcAft>
          <a:spcPct val="0"/>
        </a:spcAft>
        <a:buChar char="–"/>
        <a:defRPr sz="24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2pPr>
      <a:lvl3pPr marL="1016000" indent="-203200" algn="l" rtl="0" eaLnBrk="0" fontAlgn="base" hangingPunct="0">
        <a:spcBef>
          <a:spcPct val="20000"/>
        </a:spcBef>
        <a:spcAft>
          <a:spcPct val="0"/>
        </a:spcAft>
        <a:buChar char="•"/>
        <a:defRPr sz="21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3pPr>
      <a:lvl4pPr marL="1422400" indent="-203200" algn="l" rtl="0" eaLnBrk="0" fontAlgn="base" hangingPunct="0">
        <a:spcBef>
          <a:spcPct val="20000"/>
        </a:spcBef>
        <a:spcAft>
          <a:spcPct val="0"/>
        </a:spcAft>
        <a:buChar char="–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4pPr>
      <a:lvl5pPr marL="1828800" indent="-203200" algn="l" rtl="0" eaLnBrk="0" fontAlgn="base" hangingPunct="0">
        <a:spcBef>
          <a:spcPct val="20000"/>
        </a:spcBef>
        <a:spcAft>
          <a:spcPct val="0"/>
        </a:spcAft>
        <a:buChar char="»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4579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067">
                <a:solidFill>
                  <a:srgbClr val="898989"/>
                </a:solidFill>
                <a:latin typeface="Calibri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7F7CD7A3-579C-4AF7-8DDB-E63F2B2B8C97}" type="datetime1">
              <a:rPr lang="en-US" altLang="en-US"/>
              <a:pPr>
                <a:defRPr/>
              </a:pPr>
              <a:t>11/23/2024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1067">
                <a:solidFill>
                  <a:srgbClr val="898989"/>
                </a:solidFill>
                <a:latin typeface="Calibri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0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fld id="{89E05FD0-A199-4BD4-98FC-3A3BD1F5873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765515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82" r:id="rId1"/>
  </p:sldLayoutIdLst>
  <p:txStyles>
    <p:titleStyle>
      <a:lvl1pPr algn="ctr" defTabSz="406400" rtl="0" eaLnBrk="0" fontAlgn="base" hangingPunct="0">
        <a:spcBef>
          <a:spcPct val="0"/>
        </a:spcBef>
        <a:spcAft>
          <a:spcPct val="0"/>
        </a:spcAft>
        <a:defRPr sz="3900" kern="1200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ctr" defTabSz="406400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charset="0"/>
          <a:ea typeface="MS PGothic" pitchFamily="34" charset="-128"/>
          <a:cs typeface="MS PGothic" charset="0"/>
        </a:defRPr>
      </a:lvl2pPr>
      <a:lvl3pPr algn="ctr" defTabSz="406400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charset="0"/>
          <a:ea typeface="MS PGothic" pitchFamily="34" charset="-128"/>
          <a:cs typeface="MS PGothic" charset="0"/>
        </a:defRPr>
      </a:lvl3pPr>
      <a:lvl4pPr algn="ctr" defTabSz="406400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charset="0"/>
          <a:ea typeface="MS PGothic" pitchFamily="34" charset="-128"/>
          <a:cs typeface="MS PGothic" charset="0"/>
        </a:defRPr>
      </a:lvl4pPr>
      <a:lvl5pPr algn="ctr" defTabSz="406400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charset="0"/>
          <a:ea typeface="MS PGothic" pitchFamily="34" charset="-128"/>
          <a:cs typeface="MS PGothic" charset="0"/>
        </a:defRPr>
      </a:lvl5pPr>
      <a:lvl6pPr marL="406405" algn="ctr" defTabSz="406405" rtl="0" fontAlgn="base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812810" algn="ctr" defTabSz="406405" rtl="0" fontAlgn="base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219215" algn="ctr" defTabSz="406405" rtl="0" fontAlgn="base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625620" algn="ctr" defTabSz="406405" rtl="0" fontAlgn="base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04800" indent="-304800" algn="l" defTabSz="406400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1pPr>
      <a:lvl2pPr marL="660400" indent="-254000" algn="l" defTabSz="406400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24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2pPr>
      <a:lvl3pPr marL="1016000" indent="-203200" algn="l" defTabSz="406400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•"/>
        <a:defRPr sz="21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3pPr>
      <a:lvl4pPr marL="1422400" indent="-203200" algn="l" defTabSz="406400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–"/>
        <a:defRPr sz="17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4pPr>
      <a:lvl5pPr marL="1828800" indent="-203200" algn="l" defTabSz="406400" rtl="0" eaLnBrk="0" fontAlgn="base" hangingPunct="0">
        <a:spcBef>
          <a:spcPct val="20000"/>
        </a:spcBef>
        <a:spcAft>
          <a:spcPct val="0"/>
        </a:spcAft>
        <a:buFont typeface="Arial" pitchFamily="34" charset="0"/>
        <a:buChar char="»"/>
        <a:defRPr sz="1700" kern="1200">
          <a:solidFill>
            <a:schemeClr val="tx1"/>
          </a:solidFill>
          <a:latin typeface="+mn-lt"/>
          <a:ea typeface="MS PGothic" pitchFamily="34" charset="-128"/>
          <a:cs typeface="MS PGothic" charset="0"/>
        </a:defRPr>
      </a:lvl5pPr>
      <a:lvl6pPr marL="2235228" indent="-203203" algn="l" defTabSz="406405" rtl="0" eaLnBrk="1" latinLnBrk="0" hangingPunct="1">
        <a:spcBef>
          <a:spcPct val="20000"/>
        </a:spcBef>
        <a:buFont typeface="Arial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6pPr>
      <a:lvl7pPr marL="2641633" indent="-203203" algn="l" defTabSz="406405" rtl="0" eaLnBrk="1" latinLnBrk="0" hangingPunct="1">
        <a:spcBef>
          <a:spcPct val="20000"/>
        </a:spcBef>
        <a:buFont typeface="Arial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7pPr>
      <a:lvl8pPr marL="3048038" indent="-203203" algn="l" defTabSz="406405" rtl="0" eaLnBrk="1" latinLnBrk="0" hangingPunct="1">
        <a:spcBef>
          <a:spcPct val="20000"/>
        </a:spcBef>
        <a:buFont typeface="Arial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8pPr>
      <a:lvl9pPr marL="3454443" indent="-203203" algn="l" defTabSz="406405" rtl="0" eaLnBrk="1" latinLnBrk="0" hangingPunct="1">
        <a:spcBef>
          <a:spcPct val="20000"/>
        </a:spcBef>
        <a:buFont typeface="Arial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064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4064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4064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4064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4064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4064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4064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4064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406405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71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44" b="1">
                <a:solidFill>
                  <a:srgbClr val="000000"/>
                </a:solidFill>
              </a:defRPr>
            </a:lvl1pPr>
          </a:lstStyle>
          <a:p>
            <a:fld id="{E168B59E-FB5A-4C7F-8516-A43ACE01851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9492767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16" r:id="rId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MS PGothic" pitchFamily="34" charset="-128"/>
          <a:cs typeface="ＭＳ Ｐゴシック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itchFamily="34" charset="-128"/>
          <a:cs typeface="ＭＳ Ｐゴシック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itchFamily="34" charset="-128"/>
          <a:cs typeface="ＭＳ Ｐゴシック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itchFamily="34" charset="-128"/>
          <a:cs typeface="ＭＳ Ｐゴシック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itchFamily="34" charset="-128"/>
          <a:cs typeface="ＭＳ Ｐゴシック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MS PGothic" pitchFamily="34" charset="-128"/>
          <a:cs typeface="ＭＳ Ｐゴシック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  <a:ea typeface="MS PGothic" pitchFamily="34" charset="-128"/>
          <a:cs typeface="ＭＳ Ｐゴシック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  <a:ea typeface="MS PGothic" pitchFamily="34" charset="-128"/>
          <a:cs typeface="ＭＳ Ｐゴシック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  <a:ea typeface="MS PGothic" pitchFamily="34" charset="-128"/>
          <a:cs typeface="ＭＳ Ｐゴシック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  <a:ea typeface="MS PGothic" pitchFamily="34" charset="-128"/>
          <a:cs typeface="ＭＳ Ｐゴシック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1">
                <a:solidFill>
                  <a:srgbClr val="000000"/>
                </a:solidFill>
              </a:defRPr>
            </a:lvl1pPr>
          </a:lstStyle>
          <a:p>
            <a:fld id="{972DA054-0AA4-472C-9767-E4E9992D8E4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884469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20" r:id="rId1"/>
  </p:sldLayoutIdLst>
  <p:transition/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0" indent="-304800" algn="l" rtl="0" eaLnBrk="0" fontAlgn="base" hangingPunct="0">
        <a:spcBef>
          <a:spcPct val="20000"/>
        </a:spcBef>
        <a:spcAft>
          <a:spcPct val="0"/>
        </a:spcAft>
        <a:buChar char="•"/>
        <a:defRPr sz="28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1pPr>
      <a:lvl2pPr marL="660400" indent="-254000" algn="l" rtl="0" eaLnBrk="0" fontAlgn="base" hangingPunct="0">
        <a:spcBef>
          <a:spcPct val="20000"/>
        </a:spcBef>
        <a:spcAft>
          <a:spcPct val="0"/>
        </a:spcAft>
        <a:buChar char="–"/>
        <a:defRPr sz="24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2pPr>
      <a:lvl3pPr marL="1016000" indent="-203200" algn="l" rtl="0" eaLnBrk="0" fontAlgn="base" hangingPunct="0">
        <a:spcBef>
          <a:spcPct val="20000"/>
        </a:spcBef>
        <a:spcAft>
          <a:spcPct val="0"/>
        </a:spcAft>
        <a:buChar char="•"/>
        <a:defRPr sz="21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3pPr>
      <a:lvl4pPr marL="1422400" indent="-203200" algn="l" rtl="0" eaLnBrk="0" fontAlgn="base" hangingPunct="0">
        <a:spcBef>
          <a:spcPct val="20000"/>
        </a:spcBef>
        <a:spcAft>
          <a:spcPct val="0"/>
        </a:spcAft>
        <a:buChar char="–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4pPr>
      <a:lvl5pPr marL="1828800" indent="-203200" algn="l" rtl="0" eaLnBrk="0" fontAlgn="base" hangingPunct="0">
        <a:spcBef>
          <a:spcPct val="20000"/>
        </a:spcBef>
        <a:spcAft>
          <a:spcPct val="0"/>
        </a:spcAft>
        <a:buChar char="»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1">
                <a:solidFill>
                  <a:srgbClr val="000000"/>
                </a:solidFill>
              </a:defRPr>
            </a:lvl1pPr>
          </a:lstStyle>
          <a:p>
            <a:pPr eaLnBrk="0" hangingPunct="0"/>
            <a:fld id="{972DA054-0AA4-472C-9767-E4E9992D8E4A}" type="slidenum">
              <a:rPr lang="en-US" altLang="en-US">
                <a:latin typeface="Helvetica" charset="0"/>
              </a:rPr>
              <a:pPr eaLnBrk="0" hangingPunct="0"/>
              <a:t>‹#›</a:t>
            </a:fld>
            <a:endParaRPr lang="en-US" altLang="en-US">
              <a:latin typeface="Helvetica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55154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22" r:id="rId1"/>
    <p:sldLayoutId id="2147514323" r:id="rId2"/>
    <p:sldLayoutId id="2147514324" r:id="rId3"/>
  </p:sldLayoutIdLst>
  <p:transition/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0" indent="-304800" algn="l" rtl="0" eaLnBrk="0" fontAlgn="base" hangingPunct="0">
        <a:spcBef>
          <a:spcPct val="20000"/>
        </a:spcBef>
        <a:spcAft>
          <a:spcPct val="0"/>
        </a:spcAft>
        <a:buChar char="•"/>
        <a:defRPr sz="28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1pPr>
      <a:lvl2pPr marL="660400" indent="-254000" algn="l" rtl="0" eaLnBrk="0" fontAlgn="base" hangingPunct="0">
        <a:spcBef>
          <a:spcPct val="20000"/>
        </a:spcBef>
        <a:spcAft>
          <a:spcPct val="0"/>
        </a:spcAft>
        <a:buChar char="–"/>
        <a:defRPr sz="24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2pPr>
      <a:lvl3pPr marL="1016000" indent="-203200" algn="l" rtl="0" eaLnBrk="0" fontAlgn="base" hangingPunct="0">
        <a:spcBef>
          <a:spcPct val="20000"/>
        </a:spcBef>
        <a:spcAft>
          <a:spcPct val="0"/>
        </a:spcAft>
        <a:buChar char="•"/>
        <a:defRPr sz="21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3pPr>
      <a:lvl4pPr marL="1422400" indent="-203200" algn="l" rtl="0" eaLnBrk="0" fontAlgn="base" hangingPunct="0">
        <a:spcBef>
          <a:spcPct val="20000"/>
        </a:spcBef>
        <a:spcAft>
          <a:spcPct val="0"/>
        </a:spcAft>
        <a:buChar char="–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4pPr>
      <a:lvl5pPr marL="1828800" indent="-203200" algn="l" rtl="0" eaLnBrk="0" fontAlgn="base" hangingPunct="0">
        <a:spcBef>
          <a:spcPct val="20000"/>
        </a:spcBef>
        <a:spcAft>
          <a:spcPct val="0"/>
        </a:spcAft>
        <a:buChar char="»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48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148932" name="Rectangle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48933" name="Rectangle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1">
                <a:solidFill>
                  <a:srgbClr val="000000"/>
                </a:solidFill>
              </a:defRPr>
            </a:lvl1pPr>
          </a:lstStyle>
          <a:p>
            <a:fld id="{D84B0038-D30A-4A31-8E64-DE4F531FB91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718556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26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0" indent="-304800" algn="l" rtl="0" eaLnBrk="0" fontAlgn="base" hangingPunct="0">
        <a:spcBef>
          <a:spcPct val="20000"/>
        </a:spcBef>
        <a:spcAft>
          <a:spcPct val="0"/>
        </a:spcAft>
        <a:buChar char="•"/>
        <a:defRPr sz="28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1pPr>
      <a:lvl2pPr marL="660400" indent="-254000" algn="l" rtl="0" eaLnBrk="0" fontAlgn="base" hangingPunct="0">
        <a:spcBef>
          <a:spcPct val="20000"/>
        </a:spcBef>
        <a:spcAft>
          <a:spcPct val="0"/>
        </a:spcAft>
        <a:buChar char="–"/>
        <a:defRPr sz="24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2pPr>
      <a:lvl3pPr marL="1016000" indent="-203200" algn="l" rtl="0" eaLnBrk="0" fontAlgn="base" hangingPunct="0">
        <a:spcBef>
          <a:spcPct val="20000"/>
        </a:spcBef>
        <a:spcAft>
          <a:spcPct val="0"/>
        </a:spcAft>
        <a:buChar char="•"/>
        <a:defRPr sz="21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3pPr>
      <a:lvl4pPr marL="1422400" indent="-203200" algn="l" rtl="0" eaLnBrk="0" fontAlgn="base" hangingPunct="0">
        <a:spcBef>
          <a:spcPct val="20000"/>
        </a:spcBef>
        <a:spcAft>
          <a:spcPct val="0"/>
        </a:spcAft>
        <a:buChar char="–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4pPr>
      <a:lvl5pPr marL="1828800" indent="-203200" algn="l" rtl="0" eaLnBrk="0" fontAlgn="base" hangingPunct="0">
        <a:spcBef>
          <a:spcPct val="20000"/>
        </a:spcBef>
        <a:spcAft>
          <a:spcPct val="0"/>
        </a:spcAft>
        <a:buChar char="»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9459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1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067">
                <a:solidFill>
                  <a:prstClr val="black">
                    <a:tint val="75000"/>
                  </a:prstClr>
                </a:solidFill>
                <a:latin typeface="Arial" pitchFamily="34" charset="0"/>
                <a:ea typeface="ＭＳ Ｐゴシック" pitchFamily="16" charset="-128"/>
                <a:cs typeface="Arial" pitchFamily="34" charset="0"/>
              </a:defRPr>
            </a:lvl1pPr>
          </a:lstStyle>
          <a:p>
            <a:pPr>
              <a:defRPr/>
            </a:pPr>
            <a:fld id="{BB9C039B-5CDD-4B03-9667-AB821C01AF15}" type="datetimeFigureOut">
              <a:rPr lang="en-US"/>
              <a:pPr>
                <a:defRPr/>
              </a:pPr>
              <a:t>11/23/2024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1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067">
                <a:solidFill>
                  <a:prstClr val="black">
                    <a:tint val="75000"/>
                  </a:prstClr>
                </a:solidFill>
                <a:latin typeface="Arial" pitchFamily="34" charset="0"/>
                <a:ea typeface="ＭＳ Ｐゴシック" pitchFamily="16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1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067">
                <a:solidFill>
                  <a:srgbClr val="89898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99E938D9-2FC1-4EBA-97FC-3D5B901DFCE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118914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28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2844" b="1" kern="1200" cap="all">
          <a:solidFill>
            <a:schemeClr val="bg1"/>
          </a:solidFill>
          <a:latin typeface="Arial" pitchFamily="34" charset="0"/>
          <a:ea typeface="+mj-ea"/>
          <a:cs typeface="Arial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844" b="1">
          <a:solidFill>
            <a:schemeClr val="bg1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844" b="1">
          <a:solidFill>
            <a:schemeClr val="bg1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844" b="1">
          <a:solidFill>
            <a:schemeClr val="bg1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844" b="1">
          <a:solidFill>
            <a:schemeClr val="bg1"/>
          </a:solidFill>
          <a:latin typeface="Arial" charset="0"/>
          <a:cs typeface="Arial" charset="0"/>
        </a:defRPr>
      </a:lvl5pPr>
      <a:lvl6pPr marL="406405" algn="ctr" rtl="0" eaLnBrk="1" fontAlgn="base" hangingPunct="1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pitchFamily="34" charset="0"/>
        </a:defRPr>
      </a:lvl6pPr>
      <a:lvl7pPr marL="812810" algn="ctr" rtl="0" eaLnBrk="1" fontAlgn="base" hangingPunct="1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pitchFamily="34" charset="0"/>
        </a:defRPr>
      </a:lvl7pPr>
      <a:lvl8pPr marL="1219215" algn="ctr" rtl="0" eaLnBrk="1" fontAlgn="base" hangingPunct="1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pitchFamily="34" charset="0"/>
        </a:defRPr>
      </a:lvl8pPr>
      <a:lvl9pPr marL="1625620" algn="ctr" rtl="0" eaLnBrk="1" fontAlgn="base" hangingPunct="1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844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48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133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1778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1778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2235228" indent="-203203" algn="l" defTabSz="812810" rtl="0" eaLnBrk="1" latinLnBrk="0" hangingPunct="1">
        <a:spcBef>
          <a:spcPct val="20000"/>
        </a:spcBef>
        <a:buFont typeface="Arial" pitchFamily="34" charset="0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6pPr>
      <a:lvl7pPr marL="2641633" indent="-203203" algn="l" defTabSz="812810" rtl="0" eaLnBrk="1" latinLnBrk="0" hangingPunct="1">
        <a:spcBef>
          <a:spcPct val="20000"/>
        </a:spcBef>
        <a:buFont typeface="Arial" pitchFamily="34" charset="0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7pPr>
      <a:lvl8pPr marL="3048038" indent="-203203" algn="l" defTabSz="812810" rtl="0" eaLnBrk="1" latinLnBrk="0" hangingPunct="1">
        <a:spcBef>
          <a:spcPct val="20000"/>
        </a:spcBef>
        <a:buFont typeface="Arial" pitchFamily="34" charset="0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8pPr>
      <a:lvl9pPr marL="3454443" indent="-203203" algn="l" defTabSz="812810" rtl="0" eaLnBrk="1" latinLnBrk="0" hangingPunct="1">
        <a:spcBef>
          <a:spcPct val="20000"/>
        </a:spcBef>
        <a:buFont typeface="Arial" pitchFamily="34" charset="0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20483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1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067">
                <a:solidFill>
                  <a:prstClr val="black">
                    <a:tint val="75000"/>
                  </a:prstClr>
                </a:solidFill>
                <a:latin typeface="Arial" pitchFamily="34" charset="0"/>
                <a:ea typeface="ＭＳ Ｐゴシック" pitchFamily="16" charset="-128"/>
                <a:cs typeface="Arial" pitchFamily="34" charset="0"/>
              </a:defRPr>
            </a:lvl1pPr>
          </a:lstStyle>
          <a:p>
            <a:pPr>
              <a:defRPr/>
            </a:pPr>
            <a:fld id="{A4185B74-90A0-447F-905A-05BD33CA37BE}" type="datetimeFigureOut">
              <a:rPr lang="en-US"/>
              <a:pPr>
                <a:defRPr/>
              </a:pPr>
              <a:t>11/23/2024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1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067">
                <a:solidFill>
                  <a:prstClr val="black">
                    <a:tint val="75000"/>
                  </a:prstClr>
                </a:solidFill>
                <a:latin typeface="Arial" pitchFamily="34" charset="0"/>
                <a:ea typeface="ＭＳ Ｐゴシック" pitchFamily="16" charset="-128"/>
                <a:cs typeface="Arial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1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067">
                <a:solidFill>
                  <a:srgbClr val="89898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B02F3E41-E211-4969-9BC8-D9A657684B5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476924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30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2844" b="1" kern="1200" cap="all">
          <a:solidFill>
            <a:schemeClr val="bg1"/>
          </a:solidFill>
          <a:latin typeface="Arial" pitchFamily="34" charset="0"/>
          <a:ea typeface="+mj-ea"/>
          <a:cs typeface="Arial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844" b="1">
          <a:solidFill>
            <a:schemeClr val="bg1"/>
          </a:solidFill>
          <a:latin typeface="Arial" charset="0"/>
          <a:cs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844" b="1">
          <a:solidFill>
            <a:schemeClr val="bg1"/>
          </a:solidFill>
          <a:latin typeface="Arial" charset="0"/>
          <a:cs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844" b="1">
          <a:solidFill>
            <a:schemeClr val="bg1"/>
          </a:solidFill>
          <a:latin typeface="Arial" charset="0"/>
          <a:cs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844" b="1">
          <a:solidFill>
            <a:schemeClr val="bg1"/>
          </a:solidFill>
          <a:latin typeface="Arial" charset="0"/>
          <a:cs typeface="Arial" charset="0"/>
        </a:defRPr>
      </a:lvl5pPr>
      <a:lvl6pPr marL="406405" algn="ctr" rtl="0" eaLnBrk="1" fontAlgn="base" hangingPunct="1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pitchFamily="34" charset="0"/>
        </a:defRPr>
      </a:lvl6pPr>
      <a:lvl7pPr marL="812810" algn="ctr" rtl="0" eaLnBrk="1" fontAlgn="base" hangingPunct="1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pitchFamily="34" charset="0"/>
        </a:defRPr>
      </a:lvl7pPr>
      <a:lvl8pPr marL="1219215" algn="ctr" rtl="0" eaLnBrk="1" fontAlgn="base" hangingPunct="1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pitchFamily="34" charset="0"/>
        </a:defRPr>
      </a:lvl8pPr>
      <a:lvl9pPr marL="1625620" algn="ctr" rtl="0" eaLnBrk="1" fontAlgn="base" hangingPunct="1">
        <a:spcBef>
          <a:spcPct val="0"/>
        </a:spcBef>
        <a:spcAft>
          <a:spcPct val="0"/>
        </a:spcAft>
        <a:defRPr sz="3911">
          <a:solidFill>
            <a:schemeClr val="tx1"/>
          </a:solidFill>
          <a:latin typeface="Calibri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844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489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133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1778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1778" kern="1200">
          <a:solidFill>
            <a:schemeClr val="tx1"/>
          </a:solidFill>
          <a:latin typeface="Arial" pitchFamily="34" charset="0"/>
          <a:ea typeface="+mn-ea"/>
          <a:cs typeface="Arial" pitchFamily="34" charset="0"/>
        </a:defRPr>
      </a:lvl5pPr>
      <a:lvl6pPr marL="2235228" indent="-203203" algn="l" defTabSz="812810" rtl="0" eaLnBrk="1" latinLnBrk="0" hangingPunct="1">
        <a:spcBef>
          <a:spcPct val="20000"/>
        </a:spcBef>
        <a:buFont typeface="Arial" pitchFamily="34" charset="0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6pPr>
      <a:lvl7pPr marL="2641633" indent="-203203" algn="l" defTabSz="812810" rtl="0" eaLnBrk="1" latinLnBrk="0" hangingPunct="1">
        <a:spcBef>
          <a:spcPct val="20000"/>
        </a:spcBef>
        <a:buFont typeface="Arial" pitchFamily="34" charset="0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7pPr>
      <a:lvl8pPr marL="3048038" indent="-203203" algn="l" defTabSz="812810" rtl="0" eaLnBrk="1" latinLnBrk="0" hangingPunct="1">
        <a:spcBef>
          <a:spcPct val="20000"/>
        </a:spcBef>
        <a:buFont typeface="Arial" pitchFamily="34" charset="0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8pPr>
      <a:lvl9pPr marL="3454443" indent="-203203" algn="l" defTabSz="812810" rtl="0" eaLnBrk="1" latinLnBrk="0" hangingPunct="1">
        <a:spcBef>
          <a:spcPct val="20000"/>
        </a:spcBef>
        <a:buFont typeface="Arial" pitchFamily="34" charset="0"/>
        <a:buChar char="•"/>
        <a:defRPr sz="177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5603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44" b="1">
                <a:solidFill>
                  <a:srgbClr val="000000"/>
                </a:solidFill>
              </a:defRPr>
            </a:lvl1pPr>
          </a:lstStyle>
          <a:p>
            <a:fld id="{6D76BBB7-88F1-4134-808C-3BB8131D5D8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16058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32" r:id="rId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ＭＳ Ｐゴシック" panose="020B0600070205080204" pitchFamily="34" charset="-128"/>
          <a:cs typeface="ＭＳ Ｐゴシック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253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44" b="1">
                <a:solidFill>
                  <a:srgbClr val="000000"/>
                </a:solidFill>
              </a:defRPr>
            </a:lvl1pPr>
          </a:lstStyle>
          <a:p>
            <a:fld id="{6719D7CE-446D-4FFA-8BCD-495206A2AB1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161619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34" r:id="rId1"/>
    <p:sldLayoutId id="2147514335" r:id="rId2"/>
  </p:sldLayoutIdLst>
  <p:transition/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ＭＳ Ｐゴシック" panose="020B0600070205080204" pitchFamily="34" charset="-128"/>
          <a:cs typeface="ＭＳ Ｐゴシック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BFB225FF-4ED5-44D4-B564-1839050B43A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1CE41250-D1B9-4EE0-84CE-378DE559475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7F20C7AC-BBA7-4D7D-ABE8-132BF55372FB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106" b="1"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EB96A24E-D546-479C-80D4-3CC50F1287D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67" b="1"/>
            </a:lvl1pPr>
          </a:lstStyle>
          <a:p>
            <a:pPr>
              <a:defRPr/>
            </a:pPr>
            <a:fld id="{F7EDDF06-E840-4136-AB38-7F45455FBE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34805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37" r:id="rId1"/>
    <p:sldLayoutId id="2147514338" r:id="rId2"/>
    <p:sldLayoutId id="2147514339" r:id="rId3"/>
    <p:sldLayoutId id="2147514340" r:id="rId4"/>
    <p:sldLayoutId id="2147514341" r:id="rId5"/>
    <p:sldLayoutId id="2147514342" r:id="rId6"/>
    <p:sldLayoutId id="2147514343" r:id="rId7"/>
    <p:sldLayoutId id="2147514344" r:id="rId8"/>
    <p:sldLayoutId id="2147514345" r:id="rId9"/>
    <p:sldLayoutId id="2147514346" r:id="rId10"/>
    <p:sldLayoutId id="2147514347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5pPr>
      <a:lvl6pPr marL="361253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6pPr>
      <a:lvl7pPr marL="722507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7pPr>
      <a:lvl8pPr marL="1083760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8pPr>
      <a:lvl9pPr marL="1445014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9pPr>
    </p:titleStyle>
    <p:bodyStyle>
      <a:lvl1pPr marL="270937" indent="-270937" algn="l" rtl="0" eaLnBrk="0" fontAlgn="base" hangingPunct="0">
        <a:spcBef>
          <a:spcPct val="20000"/>
        </a:spcBef>
        <a:spcAft>
          <a:spcPct val="0"/>
        </a:spcAft>
        <a:buChar char="•"/>
        <a:defRPr sz="2489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1pPr>
      <a:lvl2pPr marL="587030" indent="-225781" algn="l" rtl="0" eaLnBrk="0" fontAlgn="base" hangingPunct="0">
        <a:spcBef>
          <a:spcPct val="20000"/>
        </a:spcBef>
        <a:spcAft>
          <a:spcPct val="0"/>
        </a:spcAft>
        <a:buChar char="–"/>
        <a:defRPr sz="2133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2pPr>
      <a:lvl3pPr marL="903122" indent="-180624" algn="l" rtl="0" eaLnBrk="0" fontAlgn="base" hangingPunct="0">
        <a:spcBef>
          <a:spcPct val="20000"/>
        </a:spcBef>
        <a:spcAft>
          <a:spcPct val="0"/>
        </a:spcAft>
        <a:buChar char="•"/>
        <a:defRPr sz="1867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3pPr>
      <a:lvl4pPr marL="1264371" indent="-180624" algn="l" rtl="0" eaLnBrk="0" fontAlgn="base" hangingPunct="0">
        <a:spcBef>
          <a:spcPct val="20000"/>
        </a:spcBef>
        <a:spcAft>
          <a:spcPct val="0"/>
        </a:spcAft>
        <a:buChar char="–"/>
        <a:defRPr sz="1511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4pPr>
      <a:lvl5pPr marL="1625620" indent="-180624" algn="l" rtl="0" eaLnBrk="0" fontAlgn="base" hangingPunct="0">
        <a:spcBef>
          <a:spcPct val="20000"/>
        </a:spcBef>
        <a:spcAft>
          <a:spcPct val="0"/>
        </a:spcAft>
        <a:buChar char="»"/>
        <a:defRPr sz="1511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5pPr>
      <a:lvl6pPr marL="198689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6pPr>
      <a:lvl7pPr marL="2348148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7pPr>
      <a:lvl8pPr marL="2709401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8pPr>
      <a:lvl9pPr marL="307065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1pPr>
      <a:lvl2pPr marL="361253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2pPr>
      <a:lvl3pPr marL="72250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3pPr>
      <a:lvl4pPr marL="108376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4pPr>
      <a:lvl5pPr marL="1445014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5pPr>
      <a:lvl6pPr marL="180626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6pPr>
      <a:lvl7pPr marL="216752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7pPr>
      <a:lvl8pPr marL="2528775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8pPr>
      <a:lvl9pPr marL="2890028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15938" y="1600200"/>
            <a:ext cx="8170862" cy="428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  <a:endParaRPr lang="en-GB" altLang="en-US"/>
          </a:p>
        </p:txBody>
      </p:sp>
      <p:sp>
        <p:nvSpPr>
          <p:cNvPr id="20483" name="Rectangle 20"/>
          <p:cNvSpPr>
            <a:spLocks noChangeArrowheads="1"/>
          </p:cNvSpPr>
          <p:nvPr/>
        </p:nvSpPr>
        <p:spPr bwMode="auto">
          <a:xfrm>
            <a:off x="6299200" y="-127000"/>
            <a:ext cx="1460500" cy="471488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/>
          <a:lstStyle>
            <a:lvl1pPr eaLnBrk="0" hangingPunct="0"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9pPr>
          </a:lstStyle>
          <a:p>
            <a:pPr algn="r" eaLnBrk="1" hangingPunct="1">
              <a:defRPr/>
            </a:pPr>
            <a:endParaRPr lang="en-GB" altLang="en-US" sz="711" b="1">
              <a:solidFill>
                <a:srgbClr val="BDB2A4"/>
              </a:solidFill>
              <a:latin typeface="Verdana" pitchFamily="34" charset="0"/>
            </a:endParaRPr>
          </a:p>
        </p:txBody>
      </p:sp>
      <p:sp>
        <p:nvSpPr>
          <p:cNvPr id="20484" name="Rectangle 15"/>
          <p:cNvSpPr>
            <a:spLocks noChangeArrowheads="1"/>
          </p:cNvSpPr>
          <p:nvPr userDrawn="1"/>
        </p:nvSpPr>
        <p:spPr bwMode="auto">
          <a:xfrm>
            <a:off x="0" y="0"/>
            <a:ext cx="9144000" cy="6858000"/>
          </a:xfrm>
          <a:prstGeom prst="rect">
            <a:avLst/>
          </a:prstGeom>
          <a:noFill/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itchFamily="2" charset="0"/>
                <a:ea typeface="MS PGothic" pitchFamily="34" charset="-128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001965"/>
              </a:solidFill>
              <a:latin typeface="Verdana" pitchFamily="34" charset="0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40" r:id="rId1"/>
  </p:sldLayoutIdLst>
  <p:hf hdr="0" ftr="0" dt="0"/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100">
          <a:solidFill>
            <a:schemeClr val="tx1"/>
          </a:solidFill>
          <a:latin typeface="+mj-lt"/>
          <a:ea typeface="MS PGothic" pitchFamily="34" charset="-128"/>
          <a:cs typeface="MS PGothic" charset="0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100">
          <a:solidFill>
            <a:schemeClr val="tx1"/>
          </a:solidFill>
          <a:latin typeface="Verdana" pitchFamily="34" charset="0"/>
          <a:ea typeface="MS PGothic" pitchFamily="34" charset="-128"/>
          <a:cs typeface="MS PGothic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100">
          <a:solidFill>
            <a:schemeClr val="tx1"/>
          </a:solidFill>
          <a:latin typeface="Verdana" pitchFamily="34" charset="0"/>
          <a:ea typeface="MS PGothic" pitchFamily="34" charset="-128"/>
          <a:cs typeface="MS PGothic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100">
          <a:solidFill>
            <a:schemeClr val="tx1"/>
          </a:solidFill>
          <a:latin typeface="Verdana" pitchFamily="34" charset="0"/>
          <a:ea typeface="MS PGothic" pitchFamily="34" charset="-128"/>
          <a:cs typeface="MS PGothic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2100">
          <a:solidFill>
            <a:schemeClr val="tx1"/>
          </a:solidFill>
          <a:latin typeface="Verdana" pitchFamily="34" charset="0"/>
          <a:ea typeface="MS PGothic" pitchFamily="34" charset="-128"/>
          <a:cs typeface="MS PGothic" charset="0"/>
        </a:defRPr>
      </a:lvl5pPr>
      <a:lvl6pPr marL="40640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44">
          <a:solidFill>
            <a:schemeClr val="tx1"/>
          </a:solidFill>
          <a:latin typeface="Verdana" pitchFamily="34" charset="0"/>
        </a:defRPr>
      </a:lvl6pPr>
      <a:lvl7pPr marL="81281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44">
          <a:solidFill>
            <a:schemeClr val="tx1"/>
          </a:solidFill>
          <a:latin typeface="Verdana" pitchFamily="34" charset="0"/>
        </a:defRPr>
      </a:lvl7pPr>
      <a:lvl8pPr marL="1219215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44">
          <a:solidFill>
            <a:schemeClr val="tx1"/>
          </a:solidFill>
          <a:latin typeface="Verdana" pitchFamily="34" charset="0"/>
        </a:defRPr>
      </a:lvl8pPr>
      <a:lvl9pPr marL="1625620"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sz="2844">
          <a:solidFill>
            <a:schemeClr val="tx1"/>
          </a:solidFill>
          <a:latin typeface="Verdana" pitchFamily="34" charset="0"/>
        </a:defRPr>
      </a:lvl9pPr>
    </p:titleStyle>
    <p:bodyStyle>
      <a:lvl1pPr marL="304800" indent="-304800" algn="l" rtl="0" eaLnBrk="0" fontAlgn="base" hangingPunct="0">
        <a:spcBef>
          <a:spcPct val="20000"/>
        </a:spcBef>
        <a:spcAft>
          <a:spcPct val="0"/>
        </a:spcAft>
        <a:buClr>
          <a:srgbClr val="880038"/>
        </a:buClr>
        <a:buChar char="•"/>
        <a:defRPr sz="1700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1pPr>
      <a:lvl2pPr marL="660400" indent="-2540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Char char="•"/>
        <a:defRPr sz="2400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2pPr>
      <a:lvl3pPr marL="1016000" indent="-2032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Char char="•"/>
        <a:defRPr sz="1400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3pPr>
      <a:lvl4pPr marL="1422400" indent="-203200" algn="l" rtl="0" eaLnBrk="0" fontAlgn="base" hangingPunct="0">
        <a:spcBef>
          <a:spcPct val="20000"/>
        </a:spcBef>
        <a:spcAft>
          <a:spcPct val="0"/>
        </a:spcAft>
        <a:buClr>
          <a:srgbClr val="8DA2CC"/>
        </a:buClr>
        <a:buChar char="•"/>
        <a:defRPr sz="1200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4pPr>
      <a:lvl5pPr marL="1828800" indent="-203200" algn="l" rtl="0" eaLnBrk="0" fontAlgn="base" hangingPunct="0">
        <a:spcBef>
          <a:spcPct val="20000"/>
        </a:spcBef>
        <a:spcAft>
          <a:spcPct val="0"/>
        </a:spcAft>
        <a:buClr>
          <a:srgbClr val="ECCCDA"/>
        </a:buClr>
        <a:buChar char="•"/>
        <a:defRPr sz="1200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5pPr>
      <a:lvl6pPr marL="2235228" indent="-203203" algn="l" rtl="0" eaLnBrk="1" fontAlgn="base" hangingPunct="1">
        <a:spcBef>
          <a:spcPct val="20000"/>
        </a:spcBef>
        <a:spcAft>
          <a:spcPct val="0"/>
        </a:spcAft>
        <a:buClr>
          <a:srgbClr val="ECCCDA"/>
        </a:buClr>
        <a:buChar char="•"/>
        <a:defRPr sz="1244">
          <a:solidFill>
            <a:srgbClr val="001965"/>
          </a:solidFill>
          <a:latin typeface="+mn-lt"/>
        </a:defRPr>
      </a:lvl6pPr>
      <a:lvl7pPr marL="2641633" indent="-203203" algn="l" rtl="0" eaLnBrk="1" fontAlgn="base" hangingPunct="1">
        <a:spcBef>
          <a:spcPct val="20000"/>
        </a:spcBef>
        <a:spcAft>
          <a:spcPct val="0"/>
        </a:spcAft>
        <a:buClr>
          <a:srgbClr val="ECCCDA"/>
        </a:buClr>
        <a:buChar char="•"/>
        <a:defRPr sz="1244">
          <a:solidFill>
            <a:srgbClr val="001965"/>
          </a:solidFill>
          <a:latin typeface="+mn-lt"/>
        </a:defRPr>
      </a:lvl7pPr>
      <a:lvl8pPr marL="3048038" indent="-203203" algn="l" rtl="0" eaLnBrk="1" fontAlgn="base" hangingPunct="1">
        <a:spcBef>
          <a:spcPct val="20000"/>
        </a:spcBef>
        <a:spcAft>
          <a:spcPct val="0"/>
        </a:spcAft>
        <a:buClr>
          <a:srgbClr val="ECCCDA"/>
        </a:buClr>
        <a:buChar char="•"/>
        <a:defRPr sz="1244">
          <a:solidFill>
            <a:srgbClr val="001965"/>
          </a:solidFill>
          <a:latin typeface="+mn-lt"/>
        </a:defRPr>
      </a:lvl8pPr>
      <a:lvl9pPr marL="3454443" indent="-203203" algn="l" rtl="0" eaLnBrk="1" fontAlgn="base" hangingPunct="1">
        <a:spcBef>
          <a:spcPct val="20000"/>
        </a:spcBef>
        <a:spcAft>
          <a:spcPct val="0"/>
        </a:spcAft>
        <a:buClr>
          <a:srgbClr val="ECCCDA"/>
        </a:buClr>
        <a:buChar char="•"/>
        <a:defRPr sz="1244">
          <a:solidFill>
            <a:srgbClr val="001965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711" b="1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244" b="1">
                <a:latin typeface="Helvetica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44" b="1" smtClean="0"/>
            </a:lvl1pPr>
          </a:lstStyle>
          <a:p>
            <a:pPr>
              <a:defRPr/>
            </a:pPr>
            <a:fld id="{1D3B2E48-2EBA-424E-9E14-FEB96A5B6C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03169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49" r:id="rId1"/>
    <p:sldLayoutId id="2147514350" r:id="rId2"/>
    <p:sldLayoutId id="2147514351" r:id="rId3"/>
    <p:sldLayoutId id="2147514352" r:id="rId4"/>
    <p:sldLayoutId id="2147514353" r:id="rId5"/>
    <p:sldLayoutId id="2147514354" r:id="rId6"/>
    <p:sldLayoutId id="2147514355" r:id="rId7"/>
    <p:sldLayoutId id="2147514356" r:id="rId8"/>
    <p:sldLayoutId id="2147514357" r:id="rId9"/>
    <p:sldLayoutId id="2147514358" r:id="rId10"/>
    <p:sldLayoutId id="2147514359" r:id="rId11"/>
    <p:sldLayoutId id="2147514360" r:id="rId12"/>
  </p:sldLayoutIdLst>
  <p:hf sldNum="0" hdr="0" ft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277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90726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0727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44" b="1">
                <a:solidFill>
                  <a:srgbClr val="000000"/>
                </a:solidFill>
              </a:defRPr>
            </a:lvl1pPr>
          </a:lstStyle>
          <a:p>
            <a:fld id="{CC9AD751-DB51-47E9-BD26-F2241939CA9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446166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62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15" tIns="45707" rIns="91415" bIns="4570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1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15" tIns="45707" rIns="91415" bIns="4570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3731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5" tIns="45707" rIns="91415" bIns="45707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156">
                <a:solidFill>
                  <a:srgbClr val="000000"/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731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5" tIns="45707" rIns="91415" bIns="45707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156">
                <a:solidFill>
                  <a:srgbClr val="000000"/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731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15" tIns="45707" rIns="91415" bIns="45707" numCol="1" anchor="t" anchorCtr="0" compatLnSpc="1">
            <a:prstTxWarp prst="textNoShape">
              <a:avLst/>
            </a:prstTxWarp>
          </a:bodyPr>
          <a:lstStyle>
            <a:lvl1pPr algn="r">
              <a:defRPr sz="1156">
                <a:solidFill>
                  <a:srgbClr val="000000"/>
                </a:solidFill>
                <a:latin typeface="Arial" panose="020B0604020202020204" pitchFamily="34" charset="0"/>
              </a:defRPr>
            </a:lvl1pPr>
          </a:lstStyle>
          <a:p>
            <a:fld id="{FF01BDFD-A433-4297-899D-5DBAF9A83B0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558109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8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</a:defRPr>
      </a:lvl5pPr>
      <a:lvl6pPr marL="406405" algn="ctr" rtl="0" fontAlgn="base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</a:defRPr>
      </a:lvl6pPr>
      <a:lvl7pPr marL="812810" algn="ctr" rtl="0" fontAlgn="base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</a:defRPr>
      </a:lvl7pPr>
      <a:lvl8pPr marL="1219215" algn="ctr" rtl="0" fontAlgn="base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</a:defRPr>
      </a:lvl8pPr>
      <a:lvl9pPr marL="1625620" algn="ctr" rtl="0" fontAlgn="base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756">
          <a:solidFill>
            <a:schemeClr val="tx1"/>
          </a:solidFill>
          <a:latin typeface="+mn-lt"/>
          <a:ea typeface="+mn-ea"/>
          <a:cs typeface="+mn-cs"/>
        </a:defRPr>
      </a:lvl1pPr>
      <a:lvl2pPr marL="660408" indent="-255415" algn="l" rtl="0" eaLnBrk="0" fontAlgn="base" hangingPunct="0">
        <a:spcBef>
          <a:spcPct val="20000"/>
        </a:spcBef>
        <a:spcAft>
          <a:spcPct val="0"/>
        </a:spcAft>
        <a:buChar char="–"/>
        <a:defRPr sz="2489">
          <a:solidFill>
            <a:schemeClr val="tx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>
          <a:solidFill>
            <a:schemeClr val="tx1"/>
          </a:solidFill>
          <a:latin typeface="+mn-lt"/>
        </a:defRPr>
      </a:lvl3pPr>
      <a:lvl4pPr marL="1422418" indent="-204614" algn="l" rtl="0" eaLnBrk="0" fontAlgn="base" hangingPunct="0">
        <a:spcBef>
          <a:spcPct val="20000"/>
        </a:spcBef>
        <a:spcAft>
          <a:spcPct val="0"/>
        </a:spcAft>
        <a:buChar char="–"/>
        <a:defRPr sz="1778">
          <a:solidFill>
            <a:schemeClr val="tx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5pPr>
      <a:lvl6pPr marL="2235228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6pPr>
      <a:lvl7pPr marL="2641633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7pPr>
      <a:lvl8pPr marL="3048038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8pPr>
      <a:lvl9pPr marL="3454443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76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1244" b="0">
                <a:solidFill>
                  <a:srgbClr val="000000"/>
                </a:solidFill>
                <a:latin typeface="Arial" charset="0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0">
                <a:solidFill>
                  <a:srgbClr val="000000"/>
                </a:solidFill>
                <a:latin typeface="Arial" charset="0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44">
                <a:solidFill>
                  <a:srgbClr val="000000"/>
                </a:solidFill>
                <a:latin typeface="Arial" panose="020B0604020202020204" pitchFamily="34" charset="0"/>
              </a:defRPr>
            </a:lvl1pPr>
          </a:lstStyle>
          <a:p>
            <a:fld id="{3339EDDD-20AD-46A4-B8A8-E7A01660088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0103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87" r:id="rId1"/>
  </p:sldLayoutIdLst>
  <p:transition>
    <p:dissolve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+mj-lt"/>
          <a:ea typeface="ＭＳ Ｐゴシック" panose="020B0600070205080204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  <a:ea typeface="ＭＳ Ｐゴシック" panose="020B0600070205080204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  <a:ea typeface="ＭＳ Ｐゴシック" panose="020B0600070205080204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  <a:ea typeface="ＭＳ Ｐゴシック" panose="020B0600070205080204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  <a:ea typeface="ＭＳ Ｐゴシック" panose="020B0600070205080204" pitchFamily="34" charset="-128"/>
        </a:defRPr>
      </a:lvl5pPr>
      <a:lvl6pPr marL="406405" algn="ctr" rtl="0" fontAlgn="base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  <a:ea typeface="ＭＳ Ｐゴシック" pitchFamily="50" charset="-128"/>
        </a:defRPr>
      </a:lvl6pPr>
      <a:lvl7pPr marL="812810" algn="ctr" rtl="0" fontAlgn="base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  <a:ea typeface="ＭＳ Ｐゴシック" pitchFamily="50" charset="-128"/>
        </a:defRPr>
      </a:lvl7pPr>
      <a:lvl8pPr marL="1219215" algn="ctr" rtl="0" fontAlgn="base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  <a:ea typeface="ＭＳ Ｐゴシック" pitchFamily="50" charset="-128"/>
        </a:defRPr>
      </a:lvl8pPr>
      <a:lvl9pPr marL="1625620" algn="ctr" rtl="0" fontAlgn="base">
        <a:spcBef>
          <a:spcPct val="0"/>
        </a:spcBef>
        <a:spcAft>
          <a:spcPct val="0"/>
        </a:spcAft>
        <a:defRPr sz="3911">
          <a:solidFill>
            <a:schemeClr val="tx2"/>
          </a:solidFill>
          <a:latin typeface="Arial" charset="0"/>
          <a:ea typeface="ＭＳ Ｐゴシック" pitchFamily="50" charset="-128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>
          <a:solidFill>
            <a:schemeClr val="tx1"/>
          </a:solidFill>
          <a:latin typeface="+mn-lt"/>
          <a:ea typeface="ＭＳ Ｐゴシック" panose="020B0600070205080204" pitchFamily="34" charset="-128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>
          <a:solidFill>
            <a:schemeClr val="tx1"/>
          </a:solidFill>
          <a:latin typeface="+mn-lt"/>
          <a:ea typeface="ＭＳ Ｐゴシック" panose="020B0600070205080204" pitchFamily="34" charset="-128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>
          <a:solidFill>
            <a:schemeClr val="tx1"/>
          </a:solidFill>
          <a:latin typeface="+mn-lt"/>
          <a:ea typeface="ＭＳ Ｐゴシック" panose="020B0600070205080204" pitchFamily="34" charset="-128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>
          <a:solidFill>
            <a:schemeClr val="tx1"/>
          </a:solidFill>
          <a:latin typeface="+mn-lt"/>
          <a:ea typeface="ＭＳ Ｐゴシック" panose="020B0600070205080204" pitchFamily="34" charset="-128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  <a:ea typeface="ＭＳ Ｐゴシック" panose="020B0600070205080204" pitchFamily="34" charset="-128"/>
        </a:defRPr>
      </a:lvl5pPr>
      <a:lvl6pPr marL="2235228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  <a:ea typeface="+mn-ea"/>
        </a:defRPr>
      </a:lvl6pPr>
      <a:lvl7pPr marL="2641633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  <a:ea typeface="+mn-ea"/>
        </a:defRPr>
      </a:lvl7pPr>
      <a:lvl8pPr marL="3048038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  <a:ea typeface="+mn-ea"/>
        </a:defRPr>
      </a:lvl8pPr>
      <a:lvl9pPr marL="3454443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>
            <a:extLst>
              <a:ext uri="{FF2B5EF4-FFF2-40B4-BE49-F238E27FC236}">
                <a16:creationId xmlns:a16="http://schemas.microsoft.com/office/drawing/2014/main" id="{C2B91BA5-0C0A-F42E-FE69-0DDE77E1699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4819" name="Rectangle 3">
            <a:extLst>
              <a:ext uri="{FF2B5EF4-FFF2-40B4-BE49-F238E27FC236}">
                <a16:creationId xmlns:a16="http://schemas.microsoft.com/office/drawing/2014/main" id="{9B81A2CD-10E0-C692-E1C9-EE5BD80337E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925700" name="Rectangle 4">
            <a:extLst>
              <a:ext uri="{FF2B5EF4-FFF2-40B4-BE49-F238E27FC236}">
                <a16:creationId xmlns:a16="http://schemas.microsoft.com/office/drawing/2014/main" id="{8EACAD3D-85F6-42CA-29AD-6F1EA679BD8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0" hangingPunct="0">
              <a:defRPr sz="632" b="1">
                <a:solidFill>
                  <a:srgbClr val="FFFFFF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4-4-06</a:t>
            </a:r>
          </a:p>
        </p:txBody>
      </p:sp>
      <p:sp>
        <p:nvSpPr>
          <p:cNvPr id="925701" name="Rectangle 5">
            <a:extLst>
              <a:ext uri="{FF2B5EF4-FFF2-40B4-BE49-F238E27FC236}">
                <a16:creationId xmlns:a16="http://schemas.microsoft.com/office/drawing/2014/main" id="{E9EAF4C7-9733-33E3-385E-3B9111EEEBD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106" b="1">
                <a:solidFill>
                  <a:srgbClr val="000000"/>
                </a:solidFill>
                <a:latin typeface="Helvetica" pitchFamily="34" charset="0"/>
                <a:ea typeface="+mn-ea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25702" name="Rectangle 6">
            <a:extLst>
              <a:ext uri="{FF2B5EF4-FFF2-40B4-BE49-F238E27FC236}">
                <a16:creationId xmlns:a16="http://schemas.microsoft.com/office/drawing/2014/main" id="{65CCF731-28BA-99A1-E37A-465EC9DEC161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106" b="1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B2002A51-53CF-46D3-A93F-16F15E7D29C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595451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399" r:id="rId1"/>
  </p:sldLayoutIdLst>
  <p:hf sldNum="0" hdr="0" ft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</a:defRPr>
      </a:lvl5pPr>
      <a:lvl6pPr marL="361253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6pPr>
      <a:lvl7pPr marL="722507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7pPr>
      <a:lvl8pPr marL="1083760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8pPr>
      <a:lvl9pPr marL="1445014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9pPr>
    </p:titleStyle>
    <p:bodyStyle>
      <a:lvl1pPr marL="270937" indent="-270937" algn="l" rtl="0" eaLnBrk="0" fontAlgn="base" hangingPunct="0">
        <a:spcBef>
          <a:spcPct val="20000"/>
        </a:spcBef>
        <a:spcAft>
          <a:spcPct val="0"/>
        </a:spcAft>
        <a:buChar char="•"/>
        <a:defRPr sz="2489" b="1">
          <a:solidFill>
            <a:schemeClr val="bg1"/>
          </a:solidFill>
          <a:latin typeface="+mn-lt"/>
          <a:ea typeface="+mn-ea"/>
          <a:cs typeface="+mn-cs"/>
        </a:defRPr>
      </a:lvl1pPr>
      <a:lvl2pPr marL="587030" indent="-225781" algn="l" rtl="0" eaLnBrk="0" fontAlgn="base" hangingPunct="0">
        <a:spcBef>
          <a:spcPct val="20000"/>
        </a:spcBef>
        <a:spcAft>
          <a:spcPct val="0"/>
        </a:spcAft>
        <a:buChar char="–"/>
        <a:defRPr sz="2133" b="1">
          <a:solidFill>
            <a:schemeClr val="bg1"/>
          </a:solidFill>
          <a:latin typeface="+mn-lt"/>
        </a:defRPr>
      </a:lvl2pPr>
      <a:lvl3pPr marL="903122" indent="-180624" algn="l" rtl="0" eaLnBrk="0" fontAlgn="base" hangingPunct="0">
        <a:spcBef>
          <a:spcPct val="20000"/>
        </a:spcBef>
        <a:spcAft>
          <a:spcPct val="0"/>
        </a:spcAft>
        <a:buChar char="•"/>
        <a:defRPr sz="1867" b="1">
          <a:solidFill>
            <a:schemeClr val="bg1"/>
          </a:solidFill>
          <a:latin typeface="+mn-lt"/>
        </a:defRPr>
      </a:lvl3pPr>
      <a:lvl4pPr marL="1264371" indent="-180624" algn="l" rtl="0" eaLnBrk="0" fontAlgn="base" hangingPunct="0">
        <a:spcBef>
          <a:spcPct val="20000"/>
        </a:spcBef>
        <a:spcAft>
          <a:spcPct val="0"/>
        </a:spcAft>
        <a:buChar char="–"/>
        <a:defRPr sz="1511" b="1">
          <a:solidFill>
            <a:schemeClr val="bg1"/>
          </a:solidFill>
          <a:latin typeface="+mn-lt"/>
        </a:defRPr>
      </a:lvl4pPr>
      <a:lvl5pPr marL="1625620" indent="-180624" algn="l" rtl="0" eaLnBrk="0" fontAlgn="base" hangingPunct="0">
        <a:spcBef>
          <a:spcPct val="20000"/>
        </a:spcBef>
        <a:spcAft>
          <a:spcPct val="0"/>
        </a:spcAft>
        <a:buChar char="»"/>
        <a:defRPr sz="1511" b="1">
          <a:solidFill>
            <a:schemeClr val="bg1"/>
          </a:solidFill>
          <a:latin typeface="+mn-lt"/>
        </a:defRPr>
      </a:lvl5pPr>
      <a:lvl6pPr marL="198689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6pPr>
      <a:lvl7pPr marL="2348148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7pPr>
      <a:lvl8pPr marL="2709401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8pPr>
      <a:lvl9pPr marL="307065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1pPr>
      <a:lvl2pPr marL="361253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2pPr>
      <a:lvl3pPr marL="72250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3pPr>
      <a:lvl4pPr marL="108376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4pPr>
      <a:lvl5pPr marL="1445014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5pPr>
      <a:lvl6pPr marL="180626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6pPr>
      <a:lvl7pPr marL="216752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7pPr>
      <a:lvl8pPr marL="2528775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8pPr>
      <a:lvl9pPr marL="2890028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AB5256BE-B264-4516-B90F-799A563C65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2531" name="Rectangle 3">
            <a:extLst>
              <a:ext uri="{FF2B5EF4-FFF2-40B4-BE49-F238E27FC236}">
                <a16:creationId xmlns:a16="http://schemas.microsoft.com/office/drawing/2014/main" id="{CE54E51F-ED7B-46BA-9431-3811DF29DF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EF4263B7-939D-48D8-820F-DB6FE89EBAC9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106" b="1"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CFF2E691-B5EE-4EAE-8822-6D6615BAC836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106" b="1"/>
            </a:lvl1pPr>
          </a:lstStyle>
          <a:p>
            <a:pPr>
              <a:defRPr/>
            </a:pPr>
            <a:fld id="{8B528A98-C2D5-4129-8BD0-00C6C65646A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465368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01" r:id="rId1"/>
    <p:sldLayoutId id="2147514402" r:id="rId2"/>
    <p:sldLayoutId id="2147514403" r:id="rId3"/>
    <p:sldLayoutId id="2147514404" r:id="rId4"/>
    <p:sldLayoutId id="2147514405" r:id="rId5"/>
    <p:sldLayoutId id="2147514406" r:id="rId6"/>
    <p:sldLayoutId id="2147514407" r:id="rId7"/>
    <p:sldLayoutId id="2147514408" r:id="rId8"/>
    <p:sldLayoutId id="2147514409" r:id="rId9"/>
    <p:sldLayoutId id="2147514410" r:id="rId10"/>
    <p:sldLayoutId id="2147514411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5pPr>
      <a:lvl6pPr marL="361253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6pPr>
      <a:lvl7pPr marL="722507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7pPr>
      <a:lvl8pPr marL="1083760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8pPr>
      <a:lvl9pPr marL="1445014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9pPr>
    </p:titleStyle>
    <p:bodyStyle>
      <a:lvl1pPr marL="270937" indent="-270937" algn="l" rtl="0" eaLnBrk="0" fontAlgn="base" hangingPunct="0">
        <a:spcBef>
          <a:spcPct val="20000"/>
        </a:spcBef>
        <a:spcAft>
          <a:spcPct val="0"/>
        </a:spcAft>
        <a:buChar char="•"/>
        <a:defRPr sz="2489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587030" indent="-225781" algn="l" rtl="0" eaLnBrk="0" fontAlgn="base" hangingPunct="0">
        <a:spcBef>
          <a:spcPct val="20000"/>
        </a:spcBef>
        <a:spcAft>
          <a:spcPct val="0"/>
        </a:spcAft>
        <a:buChar char="–"/>
        <a:defRPr sz="2133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903122" indent="-180624" algn="l" rtl="0" eaLnBrk="0" fontAlgn="base" hangingPunct="0">
        <a:spcBef>
          <a:spcPct val="20000"/>
        </a:spcBef>
        <a:spcAft>
          <a:spcPct val="0"/>
        </a:spcAft>
        <a:buChar char="•"/>
        <a:defRPr sz="1867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264371" indent="-180624" algn="l" rtl="0" eaLnBrk="0" fontAlgn="base" hangingPunct="0">
        <a:spcBef>
          <a:spcPct val="20000"/>
        </a:spcBef>
        <a:spcAft>
          <a:spcPct val="0"/>
        </a:spcAft>
        <a:buChar char="–"/>
        <a:defRPr sz="1511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1625620" indent="-180624" algn="l" rtl="0" eaLnBrk="0" fontAlgn="base" hangingPunct="0">
        <a:spcBef>
          <a:spcPct val="20000"/>
        </a:spcBef>
        <a:spcAft>
          <a:spcPct val="0"/>
        </a:spcAft>
        <a:buChar char="»"/>
        <a:defRPr sz="1511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198689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6pPr>
      <a:lvl7pPr marL="2348148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7pPr>
      <a:lvl8pPr marL="2709401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8pPr>
      <a:lvl9pPr marL="307065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1pPr>
      <a:lvl2pPr marL="361253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2pPr>
      <a:lvl3pPr marL="72250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3pPr>
      <a:lvl4pPr marL="108376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4pPr>
      <a:lvl5pPr marL="1445014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5pPr>
      <a:lvl6pPr marL="180626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6pPr>
      <a:lvl7pPr marL="216752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7pPr>
      <a:lvl8pPr marL="2528775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8pPr>
      <a:lvl9pPr marL="2890028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blackWhite"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34052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13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FFFF00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FFFF00"/>
          </a:solidFill>
          <a:latin typeface="Helvetica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FFFF00"/>
          </a:solidFill>
          <a:latin typeface="Helvetica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FFFF00"/>
          </a:solidFill>
          <a:latin typeface="Helvetica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FFFF00"/>
          </a:solidFill>
          <a:latin typeface="Helvetica" pitchFamily="34" charset="0"/>
          <a:ea typeface="MS PGothic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>
          <a:solidFill>
            <a:srgbClr val="FFFF00"/>
          </a:solidFill>
          <a:latin typeface="Helvetic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>
          <a:solidFill>
            <a:srgbClr val="FFFF00"/>
          </a:solidFill>
          <a:latin typeface="Helvetic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>
          <a:solidFill>
            <a:srgbClr val="FFFF00"/>
          </a:solidFill>
          <a:latin typeface="Helvetic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>
          <a:solidFill>
            <a:srgbClr val="FFFF00"/>
          </a:solidFill>
          <a:latin typeface="Helvetica" pitchFamily="34" charset="0"/>
        </a:defRPr>
      </a:lvl9pPr>
    </p:titleStyle>
    <p:bodyStyle>
      <a:lvl1pPr marL="365125" indent="-365125" algn="l" rtl="0" eaLnBrk="0" fontAlgn="base" hangingPunct="0"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 charset="2"/>
        <a:buChar char="l"/>
        <a:defRPr sz="2400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1pPr>
      <a:lvl2pPr marL="892175" indent="-347663" algn="l" rtl="0" eaLnBrk="0" fontAlgn="base" hangingPunct="0">
        <a:spcBef>
          <a:spcPct val="30000"/>
        </a:spcBef>
        <a:spcAft>
          <a:spcPct val="0"/>
        </a:spcAft>
        <a:buClr>
          <a:srgbClr val="FFFF00"/>
        </a:buClr>
        <a:buSzPct val="70000"/>
        <a:buFont typeface="Zapf Dingbats" charset="2"/>
        <a:buChar char="n"/>
        <a:defRPr sz="2200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2pPr>
      <a:lvl3pPr marL="1300163" indent="-228600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 charset="2"/>
        <a:buChar char="u"/>
        <a:defRPr sz="2000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3pPr>
      <a:lvl4pPr marL="1709738" indent="-230188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 charset="2"/>
        <a:buChar char="s"/>
        <a:defRPr sz="2000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4pPr>
      <a:lvl5pPr marL="2119313" indent="-230188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panose="020B0604020202020204" pitchFamily="34" charset="0"/>
        <a:buChar char="►"/>
        <a:defRPr sz="2000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5pPr>
      <a:lvl6pPr marL="2576513" indent="-230188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2000">
          <a:solidFill>
            <a:schemeClr val="bg1"/>
          </a:solidFill>
          <a:latin typeface="+mn-lt"/>
        </a:defRPr>
      </a:lvl6pPr>
      <a:lvl7pPr marL="3033713" indent="-230188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2000">
          <a:solidFill>
            <a:schemeClr val="bg1"/>
          </a:solidFill>
          <a:latin typeface="+mn-lt"/>
        </a:defRPr>
      </a:lvl7pPr>
      <a:lvl8pPr marL="3490913" indent="-230188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2000">
          <a:solidFill>
            <a:schemeClr val="bg1"/>
          </a:solidFill>
          <a:latin typeface="+mn-lt"/>
        </a:defRPr>
      </a:lvl8pPr>
      <a:lvl9pPr marL="3948113" indent="-230188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2000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Rectangle 2">
            <a:extLst>
              <a:ext uri="{FF2B5EF4-FFF2-40B4-BE49-F238E27FC236}">
                <a16:creationId xmlns:a16="http://schemas.microsoft.com/office/drawing/2014/main" id="{ACE3AF6E-281E-E78A-84A0-5B03E25AC62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CC0C1EBB-719E-9F64-6D08-6D192794C3D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89476" name="Rectangle 4">
            <a:extLst>
              <a:ext uri="{FF2B5EF4-FFF2-40B4-BE49-F238E27FC236}">
                <a16:creationId xmlns:a16="http://schemas.microsoft.com/office/drawing/2014/main" id="{1A751CAA-D542-A6EA-9187-319491E82094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0" y="6629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711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pPr>
              <a:defRPr/>
            </a:pPr>
            <a:r>
              <a:rPr lang="en-US"/>
              <a:t>SR121262-3/03</a:t>
            </a:r>
          </a:p>
        </p:txBody>
      </p:sp>
      <p:sp>
        <p:nvSpPr>
          <p:cNvPr id="489477" name="Rectangle 5">
            <a:extLst>
              <a:ext uri="{FF2B5EF4-FFF2-40B4-BE49-F238E27FC236}">
                <a16:creationId xmlns:a16="http://schemas.microsoft.com/office/drawing/2014/main" id="{7EB14404-992C-1C13-F2F2-C3A740BF85E2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44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89478" name="Rectangle 6">
            <a:extLst>
              <a:ext uri="{FF2B5EF4-FFF2-40B4-BE49-F238E27FC236}">
                <a16:creationId xmlns:a16="http://schemas.microsoft.com/office/drawing/2014/main" id="{F8A31929-ACE2-F4C2-EBE7-AB1F36E920CA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44">
                <a:latin typeface="Times New Roman" panose="02020603050405020304" pitchFamily="18" charset="0"/>
              </a:defRPr>
            </a:lvl1pPr>
          </a:lstStyle>
          <a:p>
            <a:pPr>
              <a:defRPr/>
            </a:pPr>
            <a:fld id="{A158CB31-35EB-4B5F-9686-6A2DFE2123E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264726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15" r:id="rId1"/>
    <p:sldLayoutId id="2147514416" r:id="rId2"/>
    <p:sldLayoutId id="2147514417" r:id="rId3"/>
  </p:sldLayoutIdLst>
  <p:hf sldNum="0" hdr="0" ft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5pPr>
      <a:lvl6pPr marL="406405" algn="ctr" rtl="0" fontAlgn="base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6pPr>
      <a:lvl7pPr marL="812810" algn="ctr" rtl="0" fontAlgn="base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7pPr>
      <a:lvl8pPr marL="1219215" algn="ctr" rtl="0" fontAlgn="base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8pPr>
      <a:lvl9pPr marL="1625620" algn="ctr" rtl="0" fontAlgn="base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>
          <a:solidFill>
            <a:schemeClr val="tx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>
          <a:solidFill>
            <a:schemeClr val="tx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>
          <a:solidFill>
            <a:schemeClr val="tx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>
          <a:solidFill>
            <a:schemeClr val="tx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5pPr>
      <a:lvl6pPr marL="2235228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6pPr>
      <a:lvl7pPr marL="2641633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7pPr>
      <a:lvl8pPr marL="3048038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8pPr>
      <a:lvl9pPr marL="3454443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blackWhite">
      <p:bgPr>
        <a:solidFill>
          <a:srgbClr val="0000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231078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19" r:id="rId1"/>
    <p:sldLayoutId id="2147514420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  <a:ea typeface="MS PGothic" panose="020B0600070205080204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  <a:ea typeface="MS PGothic" panose="020B0600070205080204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  <a:ea typeface="MS PGothic" panose="020B0600070205080204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  <a:ea typeface="MS PGothic" panose="020B0600070205080204" pitchFamily="34" charset="-128"/>
          <a:cs typeface="ＭＳ Ｐゴシック" charset="0"/>
        </a:defRPr>
      </a:lvl5pPr>
      <a:lvl6pPr marL="406405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6pPr>
      <a:lvl7pPr marL="812810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7pPr>
      <a:lvl8pPr marL="1219215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8pPr>
      <a:lvl9pPr marL="1625620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9pPr>
    </p:titleStyle>
    <p:bodyStyle>
      <a:lvl1pPr marL="324560" indent="-324560" algn="l" rtl="0" eaLnBrk="0" fontAlgn="base" hangingPunct="0"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 charset="2"/>
        <a:buChar char="l"/>
        <a:defRPr sz="2133">
          <a:solidFill>
            <a:schemeClr val="bg1"/>
          </a:solidFill>
          <a:latin typeface="+mn-lt"/>
          <a:ea typeface="MS PGothic" panose="020B0600070205080204" pitchFamily="34" charset="-128"/>
          <a:cs typeface="MS PGothic" pitchFamily="34" charset="-128"/>
        </a:defRPr>
      </a:lvl1pPr>
      <a:lvl2pPr marL="793054" indent="-309038" algn="l" rtl="0" eaLnBrk="0" fontAlgn="base" hangingPunct="0">
        <a:spcBef>
          <a:spcPct val="30000"/>
        </a:spcBef>
        <a:spcAft>
          <a:spcPct val="0"/>
        </a:spcAft>
        <a:buClr>
          <a:srgbClr val="FFFF00"/>
        </a:buClr>
        <a:buSzPct val="70000"/>
        <a:buFont typeface="Zapf Dingbats" charset="2"/>
        <a:buChar char="n"/>
        <a:defRPr sz="1956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2pPr>
      <a:lvl3pPr marL="1155715" indent="-203203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 charset="2"/>
        <a:buChar char="u"/>
        <a:defRPr sz="1778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3pPr>
      <a:lvl4pPr marL="1519786" indent="-204614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 charset="2"/>
        <a:buChar char="s"/>
        <a:defRPr sz="1778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4pPr>
      <a:lvl5pPr marL="1883857" indent="-204614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panose="020B0604020202020204" pitchFamily="34" charset="0"/>
        <a:buChar char="►"/>
        <a:defRPr sz="1778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5pPr>
      <a:lvl6pPr marL="2290262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6pPr>
      <a:lvl7pPr marL="2696667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7pPr>
      <a:lvl8pPr marL="3103073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8pPr>
      <a:lvl9pPr marL="3509478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">
            <a:extLst>
              <a:ext uri="{FF2B5EF4-FFF2-40B4-BE49-F238E27FC236}">
                <a16:creationId xmlns:a16="http://schemas.microsoft.com/office/drawing/2014/main" id="{4757C5E0-85D2-D743-A0EB-C49BB04F809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1443" name="Rectangle 3">
            <a:extLst>
              <a:ext uri="{FF2B5EF4-FFF2-40B4-BE49-F238E27FC236}">
                <a16:creationId xmlns:a16="http://schemas.microsoft.com/office/drawing/2014/main" id="{669C0414-26FA-12CC-93D2-2BEE1EC9FEA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79363B81-8391-0B42-822A-480A89DC5C3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D663B334-D650-4C48-8142-0FB26D07FA19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44">
                <a:solidFill>
                  <a:srgbClr val="000000"/>
                </a:solidFill>
              </a:defRPr>
            </a:lvl1pPr>
          </a:lstStyle>
          <a:p>
            <a:fld id="{D106983F-04D7-4F14-B7BC-C813DA7E99C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024472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22" r:id="rId1"/>
    <p:sldLayoutId id="2147514423" r:id="rId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MS PGothic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513413" r:id="rId1"/>
    <p:sldLayoutId id="2147513414" r:id="rId2"/>
    <p:sldLayoutId id="2147513415" r:id="rId3"/>
    <p:sldLayoutId id="2147513416" r:id="rId4"/>
    <p:sldLayoutId id="2147513637" r:id="rId5"/>
    <p:sldLayoutId id="2147514141" r:id="rId6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+mj-lt"/>
          <a:ea typeface="MS PGothic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0" indent="-304800" algn="l" rtl="0" eaLnBrk="0" fontAlgn="base" hangingPunct="0">
        <a:spcBef>
          <a:spcPct val="20000"/>
        </a:spcBef>
        <a:spcAft>
          <a:spcPct val="0"/>
        </a:spcAft>
        <a:buChar char="•"/>
        <a:defRPr sz="2800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1pPr>
      <a:lvl2pPr marL="660400" indent="-254000" algn="l" rtl="0" eaLnBrk="0" fontAlgn="base" hangingPunct="0">
        <a:spcBef>
          <a:spcPct val="20000"/>
        </a:spcBef>
        <a:spcAft>
          <a:spcPct val="0"/>
        </a:spcAft>
        <a:buChar char="–"/>
        <a:defRPr sz="2400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2pPr>
      <a:lvl3pPr marL="1016000" indent="-203200" algn="l" rtl="0" eaLnBrk="0" fontAlgn="base" hangingPunct="0">
        <a:spcBef>
          <a:spcPct val="20000"/>
        </a:spcBef>
        <a:spcAft>
          <a:spcPct val="0"/>
        </a:spcAft>
        <a:buChar char="•"/>
        <a:defRPr sz="2100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3pPr>
      <a:lvl4pPr marL="1422400" indent="-203200" algn="l" rtl="0" eaLnBrk="0" fontAlgn="base" hangingPunct="0">
        <a:spcBef>
          <a:spcPct val="20000"/>
        </a:spcBef>
        <a:spcAft>
          <a:spcPct val="0"/>
        </a:spcAft>
        <a:buChar char="–"/>
        <a:defRPr sz="1700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4pPr>
      <a:lvl5pPr marL="1828800" indent="-203200" algn="l" rtl="0" eaLnBrk="0" fontAlgn="base" hangingPunct="0">
        <a:spcBef>
          <a:spcPct val="20000"/>
        </a:spcBef>
        <a:spcAft>
          <a:spcPct val="0"/>
        </a:spcAft>
        <a:buChar char="»"/>
        <a:defRPr sz="1700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Rectangle 2">
            <a:extLst>
              <a:ext uri="{FF2B5EF4-FFF2-40B4-BE49-F238E27FC236}">
                <a16:creationId xmlns:a16="http://schemas.microsoft.com/office/drawing/2014/main" id="{BF9E78F4-EAE6-1549-99BE-AF60040F1CF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66563" name="Rectangle 3">
            <a:extLst>
              <a:ext uri="{FF2B5EF4-FFF2-40B4-BE49-F238E27FC236}">
                <a16:creationId xmlns:a16="http://schemas.microsoft.com/office/drawing/2014/main" id="{5F1781A3-CED3-934C-17E5-CD0703940A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89476" name="Rectangle 4">
            <a:extLst>
              <a:ext uri="{FF2B5EF4-FFF2-40B4-BE49-F238E27FC236}">
                <a16:creationId xmlns:a16="http://schemas.microsoft.com/office/drawing/2014/main" id="{B4E6E2FF-955B-A84B-B563-90F46B26064D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0" y="6629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711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pPr>
              <a:defRPr/>
            </a:pPr>
            <a:r>
              <a:rPr lang="en-US"/>
              <a:t>SR121262-3/03</a:t>
            </a:r>
          </a:p>
        </p:txBody>
      </p:sp>
      <p:sp>
        <p:nvSpPr>
          <p:cNvPr id="489477" name="Rectangle 5">
            <a:extLst>
              <a:ext uri="{FF2B5EF4-FFF2-40B4-BE49-F238E27FC236}">
                <a16:creationId xmlns:a16="http://schemas.microsoft.com/office/drawing/2014/main" id="{0F77187E-B1C3-3347-9C17-1BCC9FB112CD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244">
                <a:latin typeface="Times New Roman" pitchFamily="18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89478" name="Rectangle 6">
            <a:extLst>
              <a:ext uri="{FF2B5EF4-FFF2-40B4-BE49-F238E27FC236}">
                <a16:creationId xmlns:a16="http://schemas.microsoft.com/office/drawing/2014/main" id="{5A09C3F6-7BD4-7642-8E74-083597AD35BC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44">
                <a:latin typeface="Times New Roman" panose="02020603050405020304" pitchFamily="18" charset="0"/>
              </a:defRPr>
            </a:lvl1pPr>
          </a:lstStyle>
          <a:p>
            <a:fld id="{8847DE57-18F1-43C1-9BEB-AD5D0AF40B4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012263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25" r:id="rId1"/>
    <p:sldLayoutId id="2147514426" r:id="rId2"/>
    <p:sldLayoutId id="2147514427" r:id="rId3"/>
  </p:sldLayoutIdLst>
  <p:hf sldNum="0" hdr="0" ft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5pPr>
      <a:lvl6pPr marL="406405" algn="ctr" rtl="0" fontAlgn="base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6pPr>
      <a:lvl7pPr marL="812810" algn="ctr" rtl="0" fontAlgn="base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7pPr>
      <a:lvl8pPr marL="1219215" algn="ctr" rtl="0" fontAlgn="base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8pPr>
      <a:lvl9pPr marL="1625620" algn="ctr" rtl="0" fontAlgn="base">
        <a:spcBef>
          <a:spcPct val="0"/>
        </a:spcBef>
        <a:spcAft>
          <a:spcPct val="0"/>
        </a:spcAft>
        <a:defRPr sz="3911" b="1">
          <a:solidFill>
            <a:schemeClr val="bg1"/>
          </a:solidFill>
          <a:effectLst>
            <a:outerShdw blurRad="38100" dist="38100" dir="2700000" algn="tl">
              <a:srgbClr val="000000"/>
            </a:outerShdw>
          </a:effectLst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>
          <a:solidFill>
            <a:schemeClr val="tx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>
          <a:solidFill>
            <a:schemeClr val="tx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>
          <a:solidFill>
            <a:schemeClr val="tx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>
          <a:solidFill>
            <a:schemeClr val="tx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5pPr>
      <a:lvl6pPr marL="2235228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6pPr>
      <a:lvl7pPr marL="2641633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7pPr>
      <a:lvl8pPr marL="3048038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8pPr>
      <a:lvl9pPr marL="3454443" indent="-203203" algn="l" rtl="0" fontAlgn="base">
        <a:spcBef>
          <a:spcPct val="20000"/>
        </a:spcBef>
        <a:spcAft>
          <a:spcPct val="0"/>
        </a:spcAft>
        <a:buChar char="»"/>
        <a:defRPr sz="1778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52514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29" r:id="rId1"/>
    <p:sldLayoutId id="2147514430" r:id="rId2"/>
    <p:sldLayoutId id="2147514431" r:id="rId3"/>
    <p:sldLayoutId id="2147514432" r:id="rId4"/>
    <p:sldLayoutId id="2147514433" r:id="rId5"/>
    <p:sldLayoutId id="2147514434" r:id="rId6"/>
    <p:sldLayoutId id="2147514435" r:id="rId7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+mj-lt"/>
          <a:ea typeface="MS PGothic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5pPr>
      <a:lvl6pPr marL="361253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6pPr>
      <a:lvl7pPr marL="722507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7pPr>
      <a:lvl8pPr marL="1083760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8pPr>
      <a:lvl9pPr marL="1445014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9pPr>
    </p:titleStyle>
    <p:bodyStyle>
      <a:lvl1pPr marL="270937" indent="-270937" algn="l" rtl="0" eaLnBrk="0" fontAlgn="base" hangingPunct="0">
        <a:spcBef>
          <a:spcPct val="20000"/>
        </a:spcBef>
        <a:spcAft>
          <a:spcPct val="0"/>
        </a:spcAft>
        <a:buChar char="•"/>
        <a:defRPr sz="2489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1pPr>
      <a:lvl2pPr marL="587030" indent="-225781" algn="l" rtl="0" eaLnBrk="0" fontAlgn="base" hangingPunct="0">
        <a:spcBef>
          <a:spcPct val="20000"/>
        </a:spcBef>
        <a:spcAft>
          <a:spcPct val="0"/>
        </a:spcAft>
        <a:buChar char="–"/>
        <a:defRPr sz="2133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2pPr>
      <a:lvl3pPr marL="903122" indent="-180624" algn="l" rtl="0" eaLnBrk="0" fontAlgn="base" hangingPunct="0">
        <a:spcBef>
          <a:spcPct val="20000"/>
        </a:spcBef>
        <a:spcAft>
          <a:spcPct val="0"/>
        </a:spcAft>
        <a:buChar char="•"/>
        <a:defRPr sz="1867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3pPr>
      <a:lvl4pPr marL="1264371" indent="-180624" algn="l" rtl="0" eaLnBrk="0" fontAlgn="base" hangingPunct="0">
        <a:spcBef>
          <a:spcPct val="20000"/>
        </a:spcBef>
        <a:spcAft>
          <a:spcPct val="0"/>
        </a:spcAft>
        <a:buChar char="–"/>
        <a:defRPr sz="1511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4pPr>
      <a:lvl5pPr marL="1625620" indent="-180624" algn="l" rtl="0" eaLnBrk="0" fontAlgn="base" hangingPunct="0">
        <a:spcBef>
          <a:spcPct val="20000"/>
        </a:spcBef>
        <a:spcAft>
          <a:spcPct val="0"/>
        </a:spcAft>
        <a:buChar char="»"/>
        <a:defRPr sz="1511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5pPr>
      <a:lvl6pPr marL="198689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6pPr>
      <a:lvl7pPr marL="2348148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7pPr>
      <a:lvl8pPr marL="2709401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8pPr>
      <a:lvl9pPr marL="307065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1pPr>
      <a:lvl2pPr marL="361253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2pPr>
      <a:lvl3pPr marL="72250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3pPr>
      <a:lvl4pPr marL="108376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4pPr>
      <a:lvl5pPr marL="1445014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5pPr>
      <a:lvl6pPr marL="180626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6pPr>
      <a:lvl7pPr marL="216752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7pPr>
      <a:lvl8pPr marL="2528775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8pPr>
      <a:lvl9pPr marL="2890028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>
            <a:extLst>
              <a:ext uri="{FF2B5EF4-FFF2-40B4-BE49-F238E27FC236}">
                <a16:creationId xmlns:a16="http://schemas.microsoft.com/office/drawing/2014/main" id="{7F02F851-1D3A-C9CA-B281-CE9FAF7D3B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59395" name="Rectangle 3">
            <a:extLst>
              <a:ext uri="{FF2B5EF4-FFF2-40B4-BE49-F238E27FC236}">
                <a16:creationId xmlns:a16="http://schemas.microsoft.com/office/drawing/2014/main" id="{0CC6DD69-92FA-EACC-D414-B29FC1B5EFC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2CBA4F53-3344-442B-8286-D1EC9864DE5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ACF3CB14-678E-4A88-B190-61439B4B6C55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44">
                <a:solidFill>
                  <a:srgbClr val="000000"/>
                </a:solidFill>
              </a:defRPr>
            </a:lvl1pPr>
          </a:lstStyle>
          <a:p>
            <a:fld id="{D1923133-E162-4197-AB94-7134A3C9983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91697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37" r:id="rId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MS PGothic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MS PGothic" panose="020B0600070205080204" pitchFamily="34" charset="-128"/>
          <a:cs typeface="MS PGothic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  <a:ea typeface="MS PGothic" panose="020B0600070205080204" pitchFamily="34" charset="-128"/>
          <a:cs typeface="MS PGothic" charset="0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>
            <a:extLst>
              <a:ext uri="{FF2B5EF4-FFF2-40B4-BE49-F238E27FC236}">
                <a16:creationId xmlns:a16="http://schemas.microsoft.com/office/drawing/2014/main" id="{9EC71301-DF58-D00A-B464-02E5E1FBA1D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F420FB50-13DA-9A7F-9245-F7BDB5BD5C4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717828" name="Rectangle 4">
            <a:extLst>
              <a:ext uri="{FF2B5EF4-FFF2-40B4-BE49-F238E27FC236}">
                <a16:creationId xmlns:a16="http://schemas.microsoft.com/office/drawing/2014/main" id="{8CFE1BB8-ACEA-5440-B472-5260B2D7424E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244" b="1">
                <a:latin typeface="Helvetica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17829" name="Rectangle 5">
            <a:extLst>
              <a:ext uri="{FF2B5EF4-FFF2-40B4-BE49-F238E27FC236}">
                <a16:creationId xmlns:a16="http://schemas.microsoft.com/office/drawing/2014/main" id="{05334CEF-F7AE-084A-B8C4-2B70F5DF7525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44"/>
            </a:lvl1pPr>
          </a:lstStyle>
          <a:p>
            <a:fld id="{339A01E9-762A-4571-B2BE-BE9DA80FCA3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72642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39" r:id="rId1"/>
    <p:sldLayoutId id="2147514440" r:id="rId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latin typeface="Helvetica" pitchFamily="34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FFFF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>
            <a:extLst>
              <a:ext uri="{FF2B5EF4-FFF2-40B4-BE49-F238E27FC236}">
                <a16:creationId xmlns:a16="http://schemas.microsoft.com/office/drawing/2014/main" id="{57876C6F-A056-53B1-4380-FFF39D2229D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70659" name="Rectangle 3">
            <a:extLst>
              <a:ext uri="{FF2B5EF4-FFF2-40B4-BE49-F238E27FC236}">
                <a16:creationId xmlns:a16="http://schemas.microsoft.com/office/drawing/2014/main" id="{B10FAE1C-6936-7DD9-490F-C7649FFA655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DEFC1751-CEFE-41D5-BB09-9E5357DFF44B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711" b="1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9F9F5350-70BD-40C6-B017-2EBAEA7D326E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244" b="1">
                <a:latin typeface="Helvetica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FA0448BB-97F4-4ECA-B8A7-E44E8F40C0EC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44"/>
            </a:lvl1pPr>
          </a:lstStyle>
          <a:p>
            <a:fld id="{F514BB7D-DE2D-4AA6-859B-A564D0BA67D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92103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42" r:id="rId1"/>
    <p:sldLayoutId id="2147514443" r:id="rId2"/>
    <p:sldLayoutId id="2147514444" r:id="rId3"/>
    <p:sldLayoutId id="2147514445" r:id="rId4"/>
    <p:sldLayoutId id="2147514446" r:id="rId5"/>
    <p:sldLayoutId id="2147514447" r:id="rId6"/>
    <p:sldLayoutId id="2147514448" r:id="rId7"/>
    <p:sldLayoutId id="2147514449" r:id="rId8"/>
    <p:sldLayoutId id="2147514450" r:id="rId9"/>
    <p:sldLayoutId id="2147514451" r:id="rId10"/>
    <p:sldLayoutId id="2147514452" r:id="rId11"/>
  </p:sldLayoutIdLst>
  <p:hf sldNum="0" hdr="0" ft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>
            <a:extLst>
              <a:ext uri="{FF2B5EF4-FFF2-40B4-BE49-F238E27FC236}">
                <a16:creationId xmlns:a16="http://schemas.microsoft.com/office/drawing/2014/main" id="{3AFECFCA-E5F6-DA9C-1F28-70B6908A9D9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71683" name="Rectangle 3">
            <a:extLst>
              <a:ext uri="{FF2B5EF4-FFF2-40B4-BE49-F238E27FC236}">
                <a16:creationId xmlns:a16="http://schemas.microsoft.com/office/drawing/2014/main" id="{B71FC00B-CE38-14E2-7183-D264F43BBE5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757764" name="Rectangle 4">
            <a:extLst>
              <a:ext uri="{FF2B5EF4-FFF2-40B4-BE49-F238E27FC236}">
                <a16:creationId xmlns:a16="http://schemas.microsoft.com/office/drawing/2014/main" id="{AAC47228-AAF9-46D8-85ED-9A97AE2C46E6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244" b="1">
                <a:latin typeface="Helvetica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57765" name="Rectangle 5">
            <a:extLst>
              <a:ext uri="{FF2B5EF4-FFF2-40B4-BE49-F238E27FC236}">
                <a16:creationId xmlns:a16="http://schemas.microsoft.com/office/drawing/2014/main" id="{C3585BD5-EF1F-4F59-8664-F6B48A803F72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44"/>
            </a:lvl1pPr>
          </a:lstStyle>
          <a:p>
            <a:fld id="{E58F60E1-A1B9-406F-9FC2-9E4C13719BF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136981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54" r:id="rId1"/>
    <p:sldLayoutId id="2147514455" r:id="rId2"/>
    <p:sldLayoutId id="2147514456" r:id="rId3"/>
    <p:sldLayoutId id="2147514457" r:id="rId4"/>
    <p:sldLayoutId id="2147514458" r:id="rId5"/>
    <p:sldLayoutId id="2147514459" r:id="rId6"/>
    <p:sldLayoutId id="2147514460" r:id="rId7"/>
    <p:sldLayoutId id="2147514461" r:id="rId8"/>
    <p:sldLayoutId id="2147514462" r:id="rId9"/>
    <p:sldLayoutId id="2147514463" r:id="rId10"/>
    <p:sldLayoutId id="2147514464" r:id="rId11"/>
    <p:sldLayoutId id="214751446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+mn-ea"/>
          <a:cs typeface="+mn-cs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Google Shape;9;p1">
            <a:extLst>
              <a:ext uri="{FF2B5EF4-FFF2-40B4-BE49-F238E27FC236}">
                <a16:creationId xmlns:a16="http://schemas.microsoft.com/office/drawing/2014/main" id="{8DCA88CE-C9D3-2410-53E2-6F1938F80AF7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9219" name="Google Shape;10;p1">
            <a:extLst>
              <a:ext uri="{FF2B5EF4-FFF2-40B4-BE49-F238E27FC236}">
                <a16:creationId xmlns:a16="http://schemas.microsoft.com/office/drawing/2014/main" id="{FAB1F003-40CB-9434-2592-06F47AB146C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1" name="Google Shape;11;p1">
            <a:extLst>
              <a:ext uri="{FF2B5EF4-FFF2-40B4-BE49-F238E27FC236}">
                <a16:creationId xmlns:a16="http://schemas.microsoft.com/office/drawing/2014/main" id="{814B051E-29EC-1568-0E7B-DCB1EACFA468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5" tIns="45700" rIns="91425" bIns="45700" numCol="1" anchor="t" anchorCtr="0" compatLnSpc="1">
            <a:prstTxWarp prst="textNoShape">
              <a:avLst/>
            </a:prstTxWarp>
            <a:noAutofit/>
          </a:bodyPr>
          <a:lstStyle>
            <a:lvl1pPr algn="ctr">
              <a:buClr>
                <a:srgbClr val="000000"/>
              </a:buClr>
              <a:buSzPts val="1400"/>
              <a:buFont typeface="Arial" panose="020B0604020202020204" pitchFamily="34" charset="0"/>
              <a:buNone/>
              <a:defRPr sz="1244" b="1" u="none">
                <a:solidFill>
                  <a:srgbClr val="000000"/>
                </a:solidFill>
                <a:latin typeface="Helvetica Neue" charset="0"/>
                <a:cs typeface="Helvetica Neue" charset="0"/>
                <a:sym typeface="Helvetica Neue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2" name="Google Shape;12;p1">
            <a:extLst>
              <a:ext uri="{FF2B5EF4-FFF2-40B4-BE49-F238E27FC236}">
                <a16:creationId xmlns:a16="http://schemas.microsoft.com/office/drawing/2014/main" id="{7B4E3861-F4FB-DA00-6A6C-0386A3429D53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5" tIns="45700" rIns="91425" bIns="45700" numCol="1" anchor="t" anchorCtr="0" compatLnSpc="1">
            <a:prstTxWarp prst="textNoShape">
              <a:avLst/>
            </a:prstTxWarp>
            <a:noAutofit/>
          </a:bodyPr>
          <a:lstStyle>
            <a:lvl1pPr algn="r">
              <a:buClr>
                <a:srgbClr val="000000"/>
              </a:buClr>
              <a:buSzPts val="1400"/>
              <a:buFont typeface="Arial" panose="020B0604020202020204" pitchFamily="34" charset="0"/>
              <a:buNone/>
              <a:defRPr sz="1244" b="1" u="none">
                <a:solidFill>
                  <a:srgbClr val="000000"/>
                </a:solidFill>
                <a:latin typeface="Helvetica Neue" charset="0"/>
                <a:cs typeface="Helvetica Neue" charset="0"/>
                <a:sym typeface="Helvetica Neue" charset="0"/>
              </a:defRPr>
            </a:lvl1pPr>
          </a:lstStyle>
          <a:p>
            <a:pPr>
              <a:defRPr/>
            </a:pPr>
            <a:fld id="{EA69D561-F631-42BC-BAD4-7C6C4989956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8339852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514467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Google Shape;9;p1">
            <a:extLst>
              <a:ext uri="{FF2B5EF4-FFF2-40B4-BE49-F238E27FC236}">
                <a16:creationId xmlns:a16="http://schemas.microsoft.com/office/drawing/2014/main" id="{56CF3C7F-BCF3-2B78-FADF-586C7DB7E7E2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8195" name="Google Shape;10;p1">
            <a:extLst>
              <a:ext uri="{FF2B5EF4-FFF2-40B4-BE49-F238E27FC236}">
                <a16:creationId xmlns:a16="http://schemas.microsoft.com/office/drawing/2014/main" id="{9EAC0F58-6AC8-20B4-1542-871CC6EC32A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45700" rIns="91425" bIns="4570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1" name="Google Shape;11;p1">
            <a:extLst>
              <a:ext uri="{FF2B5EF4-FFF2-40B4-BE49-F238E27FC236}">
                <a16:creationId xmlns:a16="http://schemas.microsoft.com/office/drawing/2014/main" id="{9737D4CD-57D8-DCEF-2DCB-13B89BF09F8E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5" tIns="45700" rIns="91425" bIns="45700" numCol="1" anchor="t" anchorCtr="0" compatLnSpc="1">
            <a:prstTxWarp prst="textNoShape">
              <a:avLst/>
            </a:prstTxWarp>
            <a:noAutofit/>
          </a:bodyPr>
          <a:lstStyle>
            <a:lvl1pPr algn="ctr">
              <a:buSzPts val="1400"/>
              <a:defRPr sz="1244" b="1" u="none">
                <a:solidFill>
                  <a:srgbClr val="000000"/>
                </a:solidFill>
                <a:latin typeface="Helvetica Neue" charset="0"/>
                <a:cs typeface="Helvetica Neue" charset="0"/>
                <a:sym typeface="Helvetica Neue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12" name="Google Shape;12;p1">
            <a:extLst>
              <a:ext uri="{FF2B5EF4-FFF2-40B4-BE49-F238E27FC236}">
                <a16:creationId xmlns:a16="http://schemas.microsoft.com/office/drawing/2014/main" id="{DE91A852-0552-EFD0-46B4-3ADB6CCC22BE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5" tIns="45700" rIns="91425" bIns="45700" numCol="1" anchor="t" anchorCtr="0" compatLnSpc="1">
            <a:prstTxWarp prst="textNoShape">
              <a:avLst/>
            </a:prstTxWarp>
            <a:noAutofit/>
          </a:bodyPr>
          <a:lstStyle>
            <a:lvl1pPr algn="r">
              <a:defRPr sz="1244" b="1" u="none">
                <a:solidFill>
                  <a:srgbClr val="000000"/>
                </a:solidFill>
                <a:latin typeface="Helvetica Neue" charset="0"/>
                <a:cs typeface="Helvetica Neue" charset="0"/>
                <a:sym typeface="Helvetica Neue" charset="0"/>
              </a:defRPr>
            </a:lvl1pPr>
          </a:lstStyle>
          <a:p>
            <a:pPr>
              <a:defRPr/>
            </a:pPr>
            <a:fld id="{F3325591-C0CD-4622-B16B-0288B1E51F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0271197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514469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244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244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77EDC4C5-5979-4E1F-D197-EF136B85391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1507" name="Rectangle 3">
            <a:extLst>
              <a:ext uri="{FF2B5EF4-FFF2-40B4-BE49-F238E27FC236}">
                <a16:creationId xmlns:a16="http://schemas.microsoft.com/office/drawing/2014/main" id="{7689A722-09DE-74BB-DD40-ACD9548BBE2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1B543E57-102B-93AC-80E4-911F1DBC7A44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562" b="1">
                <a:solidFill>
                  <a:schemeClr val="bg1"/>
                </a:solidFill>
                <a:latin typeface="Helvetica" pitchFamily="34" charset="0"/>
              </a:defRPr>
            </a:lvl1pPr>
          </a:lstStyle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endParaRPr lang="en-US"/>
          </a:p>
          <a:p>
            <a:pPr>
              <a:defRPr/>
            </a:pPr>
            <a:r>
              <a:rPr lang="en-US"/>
              <a:t>RAD 11-8-04</a:t>
            </a: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2110734A-455C-786B-FF2A-792D5B81B2DF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983" b="1">
                <a:latin typeface="Helvetica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D252A11C-7C57-14F9-A375-42F8275FA59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978" b="1"/>
            </a:lvl1pPr>
          </a:lstStyle>
          <a:p>
            <a:pPr>
              <a:defRPr/>
            </a:pPr>
            <a:fld id="{B463B9C6-C9BE-4B3D-88BC-9D73DBA99FD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595724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71" r:id="rId1"/>
    <p:sldLayoutId id="2147514472" r:id="rId2"/>
    <p:sldLayoutId id="2147514473" r:id="rId3"/>
    <p:sldLayoutId id="2147514474" r:id="rId4"/>
    <p:sldLayoutId id="2147514475" r:id="rId5"/>
    <p:sldLayoutId id="2147514476" r:id="rId6"/>
    <p:sldLayoutId id="2147514477" r:id="rId7"/>
    <p:sldLayoutId id="2147514478" r:id="rId8"/>
    <p:sldLayoutId id="2147514479" r:id="rId9"/>
    <p:sldLayoutId id="2147514480" r:id="rId10"/>
    <p:sldLayoutId id="2147514481" r:id="rId11"/>
    <p:sldLayoutId id="2147514482" r:id="rId12"/>
  </p:sldLayoutIdLst>
  <p:hf sldNum="0" hdr="0" ft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022" b="1">
          <a:solidFill>
            <a:srgbClr val="FF7308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022" b="1">
          <a:solidFill>
            <a:srgbClr val="FF7308"/>
          </a:solidFill>
          <a:latin typeface="Helvetic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022" b="1">
          <a:solidFill>
            <a:srgbClr val="FF7308"/>
          </a:solidFill>
          <a:latin typeface="Helvetic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022" b="1">
          <a:solidFill>
            <a:srgbClr val="FF7308"/>
          </a:solidFill>
          <a:latin typeface="Helvetic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022" b="1">
          <a:solidFill>
            <a:srgbClr val="FF7308"/>
          </a:solidFill>
          <a:latin typeface="Helvetica" pitchFamily="34" charset="0"/>
        </a:defRPr>
      </a:lvl5pPr>
      <a:lvl6pPr marL="321118" algn="ctr" rtl="0" eaLnBrk="0" fontAlgn="base" hangingPunct="0">
        <a:spcBef>
          <a:spcPct val="0"/>
        </a:spcBef>
        <a:spcAft>
          <a:spcPct val="0"/>
        </a:spcAft>
        <a:defRPr sz="3090" b="1">
          <a:solidFill>
            <a:srgbClr val="FF7308"/>
          </a:solidFill>
          <a:latin typeface="Helvetica" pitchFamily="34" charset="0"/>
        </a:defRPr>
      </a:lvl6pPr>
      <a:lvl7pPr marL="642236" algn="ctr" rtl="0" eaLnBrk="0" fontAlgn="base" hangingPunct="0">
        <a:spcBef>
          <a:spcPct val="0"/>
        </a:spcBef>
        <a:spcAft>
          <a:spcPct val="0"/>
        </a:spcAft>
        <a:defRPr sz="3090" b="1">
          <a:solidFill>
            <a:srgbClr val="FF7308"/>
          </a:solidFill>
          <a:latin typeface="Helvetica" pitchFamily="34" charset="0"/>
        </a:defRPr>
      </a:lvl7pPr>
      <a:lvl8pPr marL="963354" algn="ctr" rtl="0" eaLnBrk="0" fontAlgn="base" hangingPunct="0">
        <a:spcBef>
          <a:spcPct val="0"/>
        </a:spcBef>
        <a:spcAft>
          <a:spcPct val="0"/>
        </a:spcAft>
        <a:defRPr sz="3090" b="1">
          <a:solidFill>
            <a:srgbClr val="FF7308"/>
          </a:solidFill>
          <a:latin typeface="Helvetica" pitchFamily="34" charset="0"/>
        </a:defRPr>
      </a:lvl8pPr>
      <a:lvl9pPr marL="1284473" algn="ctr" rtl="0" eaLnBrk="0" fontAlgn="base" hangingPunct="0">
        <a:spcBef>
          <a:spcPct val="0"/>
        </a:spcBef>
        <a:spcAft>
          <a:spcPct val="0"/>
        </a:spcAft>
        <a:defRPr sz="3090" b="1">
          <a:solidFill>
            <a:srgbClr val="FF7308"/>
          </a:solidFill>
          <a:latin typeface="Helvetica" pitchFamily="34" charset="0"/>
        </a:defRPr>
      </a:lvl9pPr>
    </p:titleStyle>
    <p:bodyStyle>
      <a:lvl1pPr marL="239892" indent="-239892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  <a:ea typeface="+mn-ea"/>
          <a:cs typeface="+mn-cs"/>
        </a:defRPr>
      </a:lvl1pPr>
      <a:lvl2pPr marL="520707" indent="-200380" algn="l" rtl="0" eaLnBrk="0" fontAlgn="base" hangingPunct="0">
        <a:spcBef>
          <a:spcPct val="20000"/>
        </a:spcBef>
        <a:spcAft>
          <a:spcPct val="0"/>
        </a:spcAft>
        <a:buChar char="–"/>
        <a:defRPr sz="1867" b="1">
          <a:solidFill>
            <a:schemeClr val="bg1"/>
          </a:solidFill>
          <a:latin typeface="+mn-lt"/>
        </a:defRPr>
      </a:lvl2pPr>
      <a:lvl3pPr marL="801521" indent="-159458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bg1"/>
          </a:solidFill>
          <a:latin typeface="+mn-lt"/>
        </a:defRPr>
      </a:lvl3pPr>
      <a:lvl4pPr marL="1123258" indent="-159458" algn="l" rtl="0" eaLnBrk="0" fontAlgn="base" hangingPunct="0">
        <a:spcBef>
          <a:spcPct val="20000"/>
        </a:spcBef>
        <a:spcAft>
          <a:spcPct val="0"/>
        </a:spcAft>
        <a:buChar char="–"/>
        <a:defRPr sz="1333" b="1">
          <a:solidFill>
            <a:schemeClr val="bg1"/>
          </a:solidFill>
          <a:latin typeface="+mn-lt"/>
        </a:defRPr>
      </a:lvl4pPr>
      <a:lvl5pPr marL="1444996" indent="-159458" algn="l" rtl="0" eaLnBrk="0" fontAlgn="base" hangingPunct="0">
        <a:spcBef>
          <a:spcPct val="20000"/>
        </a:spcBef>
        <a:spcAft>
          <a:spcPct val="0"/>
        </a:spcAft>
        <a:buChar char="»"/>
        <a:defRPr sz="1333" b="1">
          <a:solidFill>
            <a:schemeClr val="bg1"/>
          </a:solidFill>
          <a:latin typeface="+mn-lt"/>
        </a:defRPr>
      </a:lvl5pPr>
      <a:lvl6pPr marL="1766150" indent="-160559" algn="l" rtl="0" eaLnBrk="0" fontAlgn="base" hangingPunct="0">
        <a:spcBef>
          <a:spcPct val="20000"/>
        </a:spcBef>
        <a:spcAft>
          <a:spcPct val="0"/>
        </a:spcAft>
        <a:buChar char="»"/>
        <a:defRPr sz="1404" b="1">
          <a:solidFill>
            <a:schemeClr val="bg1"/>
          </a:solidFill>
          <a:latin typeface="+mn-lt"/>
        </a:defRPr>
      </a:lvl6pPr>
      <a:lvl7pPr marL="2087269" indent="-160559" algn="l" rtl="0" eaLnBrk="0" fontAlgn="base" hangingPunct="0">
        <a:spcBef>
          <a:spcPct val="20000"/>
        </a:spcBef>
        <a:spcAft>
          <a:spcPct val="0"/>
        </a:spcAft>
        <a:buChar char="»"/>
        <a:defRPr sz="1404" b="1">
          <a:solidFill>
            <a:schemeClr val="bg1"/>
          </a:solidFill>
          <a:latin typeface="+mn-lt"/>
        </a:defRPr>
      </a:lvl7pPr>
      <a:lvl8pPr marL="2408387" indent="-160559" algn="l" rtl="0" eaLnBrk="0" fontAlgn="base" hangingPunct="0">
        <a:spcBef>
          <a:spcPct val="20000"/>
        </a:spcBef>
        <a:spcAft>
          <a:spcPct val="0"/>
        </a:spcAft>
        <a:buChar char="»"/>
        <a:defRPr sz="1404" b="1">
          <a:solidFill>
            <a:schemeClr val="bg1"/>
          </a:solidFill>
          <a:latin typeface="+mn-lt"/>
        </a:defRPr>
      </a:lvl8pPr>
      <a:lvl9pPr marL="2729504" indent="-160559" algn="l" rtl="0" eaLnBrk="0" fontAlgn="base" hangingPunct="0">
        <a:spcBef>
          <a:spcPct val="20000"/>
        </a:spcBef>
        <a:spcAft>
          <a:spcPct val="0"/>
        </a:spcAft>
        <a:buChar char="»"/>
        <a:defRPr sz="1404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642236" rtl="0" eaLnBrk="1" latinLnBrk="0" hangingPunct="1">
        <a:defRPr sz="1264" kern="1200">
          <a:solidFill>
            <a:schemeClr val="tx1"/>
          </a:solidFill>
          <a:latin typeface="+mn-lt"/>
          <a:ea typeface="+mn-ea"/>
          <a:cs typeface="+mn-cs"/>
        </a:defRPr>
      </a:lvl1pPr>
      <a:lvl2pPr marL="321118" algn="l" defTabSz="642236" rtl="0" eaLnBrk="1" latinLnBrk="0" hangingPunct="1">
        <a:defRPr sz="1264" kern="1200">
          <a:solidFill>
            <a:schemeClr val="tx1"/>
          </a:solidFill>
          <a:latin typeface="+mn-lt"/>
          <a:ea typeface="+mn-ea"/>
          <a:cs typeface="+mn-cs"/>
        </a:defRPr>
      </a:lvl2pPr>
      <a:lvl3pPr marL="642236" algn="l" defTabSz="642236" rtl="0" eaLnBrk="1" latinLnBrk="0" hangingPunct="1">
        <a:defRPr sz="1264" kern="1200">
          <a:solidFill>
            <a:schemeClr val="tx1"/>
          </a:solidFill>
          <a:latin typeface="+mn-lt"/>
          <a:ea typeface="+mn-ea"/>
          <a:cs typeface="+mn-cs"/>
        </a:defRPr>
      </a:lvl3pPr>
      <a:lvl4pPr marL="963354" algn="l" defTabSz="642236" rtl="0" eaLnBrk="1" latinLnBrk="0" hangingPunct="1">
        <a:defRPr sz="1264" kern="1200">
          <a:solidFill>
            <a:schemeClr val="tx1"/>
          </a:solidFill>
          <a:latin typeface="+mn-lt"/>
          <a:ea typeface="+mn-ea"/>
          <a:cs typeface="+mn-cs"/>
        </a:defRPr>
      </a:lvl4pPr>
      <a:lvl5pPr marL="1284473" algn="l" defTabSz="642236" rtl="0" eaLnBrk="1" latinLnBrk="0" hangingPunct="1">
        <a:defRPr sz="1264" kern="1200">
          <a:solidFill>
            <a:schemeClr val="tx1"/>
          </a:solidFill>
          <a:latin typeface="+mn-lt"/>
          <a:ea typeface="+mn-ea"/>
          <a:cs typeface="+mn-cs"/>
        </a:defRPr>
      </a:lvl5pPr>
      <a:lvl6pPr marL="1605591" algn="l" defTabSz="642236" rtl="0" eaLnBrk="1" latinLnBrk="0" hangingPunct="1">
        <a:defRPr sz="1264" kern="1200">
          <a:solidFill>
            <a:schemeClr val="tx1"/>
          </a:solidFill>
          <a:latin typeface="+mn-lt"/>
          <a:ea typeface="+mn-ea"/>
          <a:cs typeface="+mn-cs"/>
        </a:defRPr>
      </a:lvl6pPr>
      <a:lvl7pPr marL="1926709" algn="l" defTabSz="642236" rtl="0" eaLnBrk="1" latinLnBrk="0" hangingPunct="1">
        <a:defRPr sz="1264" kern="1200">
          <a:solidFill>
            <a:schemeClr val="tx1"/>
          </a:solidFill>
          <a:latin typeface="+mn-lt"/>
          <a:ea typeface="+mn-ea"/>
          <a:cs typeface="+mn-cs"/>
        </a:defRPr>
      </a:lvl7pPr>
      <a:lvl8pPr marL="2247828" algn="l" defTabSz="642236" rtl="0" eaLnBrk="1" latinLnBrk="0" hangingPunct="1">
        <a:defRPr sz="1264" kern="1200">
          <a:solidFill>
            <a:schemeClr val="tx1"/>
          </a:solidFill>
          <a:latin typeface="+mn-lt"/>
          <a:ea typeface="+mn-ea"/>
          <a:cs typeface="+mn-cs"/>
        </a:defRPr>
      </a:lvl8pPr>
      <a:lvl9pPr marL="2568946" algn="l" defTabSz="642236" rtl="0" eaLnBrk="1" latinLnBrk="0" hangingPunct="1">
        <a:defRPr sz="126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C125B0A-3A4B-0C24-3710-EA5418EC42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53A65B-7CEE-4A72-30C2-7ED1A02DB52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C9555E7-154B-B6A7-EEF9-B7A2DE48668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C6A3482-7A5A-4760-A8C1-F75874F7CADF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C9D7FD1-1612-4846-C7F6-018C4930AC9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2A9F423-45E9-EBF2-EB1E-0A61EC14A43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8F9C5A2-8D35-4A7A-93AD-5D2B530D77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244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84" r:id="rId1"/>
    <p:sldLayoutId id="2147514485" r:id="rId2"/>
    <p:sldLayoutId id="2147514486" r:id="rId3"/>
    <p:sldLayoutId id="2147514487" r:id="rId4"/>
    <p:sldLayoutId id="2147514488" r:id="rId5"/>
    <p:sldLayoutId id="2147514489" r:id="rId6"/>
    <p:sldLayoutId id="2147514490" r:id="rId7"/>
    <p:sldLayoutId id="2147514491" r:id="rId8"/>
    <p:sldLayoutId id="2147514492" r:id="rId9"/>
    <p:sldLayoutId id="2147514493" r:id="rId10"/>
    <p:sldLayoutId id="2147514494" r:id="rId11"/>
    <p:sldLayoutId id="2147514495" r:id="rId12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4530986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09" r:id="rId1"/>
  </p:sldLayoutIdLst>
  <p:hf sldNum="0" hdr="0" ftr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Arial" pitchFamily="34" charset="0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Arial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Arial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Arial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Arial" pitchFamily="34" charset="0"/>
          <a:ea typeface="MS PGothic" pitchFamily="34" charset="-128"/>
          <a:cs typeface="MS PGothic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b="1">
          <a:solidFill>
            <a:schemeClr val="bg1"/>
          </a:solidFill>
          <a:latin typeface="Arial" pitchFamily="34" charset="0"/>
          <a:ea typeface="MS PGothic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b="1">
          <a:solidFill>
            <a:schemeClr val="bg1"/>
          </a:solidFill>
          <a:latin typeface="Arial" pitchFamily="34" charset="0"/>
          <a:ea typeface="MS PGothic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bg1"/>
          </a:solidFill>
          <a:latin typeface="Arial" pitchFamily="34" charset="0"/>
          <a:ea typeface="MS PGothic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b="1">
          <a:solidFill>
            <a:schemeClr val="bg1"/>
          </a:solidFill>
          <a:latin typeface="Arial" pitchFamily="34" charset="0"/>
          <a:ea typeface="MS PGothic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Arial" pitchFamily="34" charset="0"/>
          <a:ea typeface="MS PGothic" pitchFamily="34" charset="-128"/>
          <a:cs typeface="MS PGothic" charset="0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34D1F30A-99D7-41A6-CDBF-71DA12839B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5363" name="Rectangle 3">
            <a:extLst>
              <a:ext uri="{FF2B5EF4-FFF2-40B4-BE49-F238E27FC236}">
                <a16:creationId xmlns:a16="http://schemas.microsoft.com/office/drawing/2014/main" id="{901DB943-522A-B518-BA43-120FCA7DA2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7EDE5E68-614F-0735-8A87-F850A67AF114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106" b="1">
                <a:solidFill>
                  <a:srgbClr val="000000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8C0EFEE9-0A05-4C46-DED9-A00309951955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67" b="1">
                <a:solidFill>
                  <a:srgbClr val="000000"/>
                </a:solidFill>
                <a:latin typeface="Helvetica" panose="020B0604020202020204" pitchFamily="34" charset="0"/>
              </a:defRPr>
            </a:lvl1pPr>
          </a:lstStyle>
          <a:p>
            <a:pPr>
              <a:defRPr/>
            </a:pPr>
            <a:fld id="{C54428C9-4206-2C40-A77E-CC21CEB4A9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413357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497" r:id="rId1"/>
    <p:sldLayoutId id="2147514498" r:id="rId2"/>
  </p:sldLayoutIdLst>
  <p:transition/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5pPr>
      <a:lvl6pPr marL="361253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6pPr>
      <a:lvl7pPr marL="722507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7pPr>
      <a:lvl8pPr marL="1083760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8pPr>
      <a:lvl9pPr marL="1445014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9pPr>
    </p:titleStyle>
    <p:bodyStyle>
      <a:lvl1pPr marL="270937" indent="-270937" algn="l" rtl="0" eaLnBrk="0" fontAlgn="base" hangingPunct="0">
        <a:spcBef>
          <a:spcPct val="20000"/>
        </a:spcBef>
        <a:spcAft>
          <a:spcPct val="0"/>
        </a:spcAft>
        <a:buChar char="•"/>
        <a:defRPr sz="2489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587030" indent="-225781" algn="l" rtl="0" eaLnBrk="0" fontAlgn="base" hangingPunct="0">
        <a:spcBef>
          <a:spcPct val="20000"/>
        </a:spcBef>
        <a:spcAft>
          <a:spcPct val="0"/>
        </a:spcAft>
        <a:buChar char="–"/>
        <a:defRPr sz="2133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903122" indent="-180624" algn="l" rtl="0" eaLnBrk="0" fontAlgn="base" hangingPunct="0">
        <a:spcBef>
          <a:spcPct val="20000"/>
        </a:spcBef>
        <a:spcAft>
          <a:spcPct val="0"/>
        </a:spcAft>
        <a:buChar char="•"/>
        <a:defRPr sz="1867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264371" indent="-180624" algn="l" rtl="0" eaLnBrk="0" fontAlgn="base" hangingPunct="0">
        <a:spcBef>
          <a:spcPct val="20000"/>
        </a:spcBef>
        <a:spcAft>
          <a:spcPct val="0"/>
        </a:spcAft>
        <a:buChar char="–"/>
        <a:defRPr sz="1511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1625620" indent="-180624" algn="l" rtl="0" eaLnBrk="0" fontAlgn="base" hangingPunct="0">
        <a:spcBef>
          <a:spcPct val="20000"/>
        </a:spcBef>
        <a:spcAft>
          <a:spcPct val="0"/>
        </a:spcAft>
        <a:buChar char="»"/>
        <a:defRPr sz="1511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198689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6pPr>
      <a:lvl7pPr marL="2348148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7pPr>
      <a:lvl8pPr marL="2709401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8pPr>
      <a:lvl9pPr marL="307065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1pPr>
      <a:lvl2pPr marL="361253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2pPr>
      <a:lvl3pPr marL="72250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3pPr>
      <a:lvl4pPr marL="108376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4pPr>
      <a:lvl5pPr marL="1445014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5pPr>
      <a:lvl6pPr marL="180626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6pPr>
      <a:lvl7pPr marL="216752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7pPr>
      <a:lvl8pPr marL="2528775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8pPr>
      <a:lvl9pPr marL="2890028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34D1F30A-99D7-41A6-CDBF-71DA12839B3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5363" name="Rectangle 3">
            <a:extLst>
              <a:ext uri="{FF2B5EF4-FFF2-40B4-BE49-F238E27FC236}">
                <a16:creationId xmlns:a16="http://schemas.microsoft.com/office/drawing/2014/main" id="{901DB943-522A-B518-BA43-120FCA7DA2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7EDE5E68-614F-0735-8A87-F850A67AF114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106" b="1">
                <a:solidFill>
                  <a:srgbClr val="000000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8C0EFEE9-0A05-4C46-DED9-A00309951955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067" b="1">
                <a:solidFill>
                  <a:srgbClr val="000000"/>
                </a:solidFill>
                <a:latin typeface="Helvetica" panose="020B0604020202020204" pitchFamily="34" charset="0"/>
              </a:defRPr>
            </a:lvl1pPr>
          </a:lstStyle>
          <a:p>
            <a:pPr>
              <a:defRPr/>
            </a:pPr>
            <a:fld id="{C54428C9-4206-2C40-A77E-CC21CEB4A93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620712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500" r:id="rId1"/>
    <p:sldLayoutId id="2147514501" r:id="rId2"/>
  </p:sldLayoutIdLst>
  <p:transition/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467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MS PGothic" charset="0"/>
        </a:defRPr>
      </a:lvl5pPr>
      <a:lvl6pPr marL="361253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6pPr>
      <a:lvl7pPr marL="722507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7pPr>
      <a:lvl8pPr marL="1083760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8pPr>
      <a:lvl9pPr marL="1445014" algn="ctr" rtl="0" eaLnBrk="0" fontAlgn="base" hangingPunct="0">
        <a:spcBef>
          <a:spcPct val="0"/>
        </a:spcBef>
        <a:spcAft>
          <a:spcPct val="0"/>
        </a:spcAft>
        <a:defRPr sz="3476" b="1">
          <a:solidFill>
            <a:srgbClr val="FF7308"/>
          </a:solidFill>
          <a:latin typeface="Helvetica" pitchFamily="34" charset="0"/>
        </a:defRPr>
      </a:lvl9pPr>
    </p:titleStyle>
    <p:bodyStyle>
      <a:lvl1pPr marL="270937" indent="-270937" algn="l" rtl="0" eaLnBrk="0" fontAlgn="base" hangingPunct="0">
        <a:spcBef>
          <a:spcPct val="20000"/>
        </a:spcBef>
        <a:spcAft>
          <a:spcPct val="0"/>
        </a:spcAft>
        <a:buChar char="•"/>
        <a:defRPr sz="2489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587030" indent="-225781" algn="l" rtl="0" eaLnBrk="0" fontAlgn="base" hangingPunct="0">
        <a:spcBef>
          <a:spcPct val="20000"/>
        </a:spcBef>
        <a:spcAft>
          <a:spcPct val="0"/>
        </a:spcAft>
        <a:buChar char="–"/>
        <a:defRPr sz="2133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903122" indent="-180624" algn="l" rtl="0" eaLnBrk="0" fontAlgn="base" hangingPunct="0">
        <a:spcBef>
          <a:spcPct val="20000"/>
        </a:spcBef>
        <a:spcAft>
          <a:spcPct val="0"/>
        </a:spcAft>
        <a:buChar char="•"/>
        <a:defRPr sz="1867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264371" indent="-180624" algn="l" rtl="0" eaLnBrk="0" fontAlgn="base" hangingPunct="0">
        <a:spcBef>
          <a:spcPct val="20000"/>
        </a:spcBef>
        <a:spcAft>
          <a:spcPct val="0"/>
        </a:spcAft>
        <a:buChar char="–"/>
        <a:defRPr sz="1511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1625620" indent="-180624" algn="l" rtl="0" eaLnBrk="0" fontAlgn="base" hangingPunct="0">
        <a:spcBef>
          <a:spcPct val="20000"/>
        </a:spcBef>
        <a:spcAft>
          <a:spcPct val="0"/>
        </a:spcAft>
        <a:buChar char="»"/>
        <a:defRPr sz="1511" b="1">
          <a:solidFill>
            <a:schemeClr val="bg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198689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6pPr>
      <a:lvl7pPr marL="2348148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7pPr>
      <a:lvl8pPr marL="2709401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8pPr>
      <a:lvl9pPr marL="3070654" indent="-180627" algn="l" rtl="0" eaLnBrk="0" fontAlgn="base" hangingPunct="0">
        <a:spcBef>
          <a:spcPct val="20000"/>
        </a:spcBef>
        <a:spcAft>
          <a:spcPct val="0"/>
        </a:spcAft>
        <a:buChar char="»"/>
        <a:defRPr sz="1580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1pPr>
      <a:lvl2pPr marL="361253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2pPr>
      <a:lvl3pPr marL="72250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3pPr>
      <a:lvl4pPr marL="108376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4pPr>
      <a:lvl5pPr marL="1445014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5pPr>
      <a:lvl6pPr marL="1806267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6pPr>
      <a:lvl7pPr marL="2167520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7pPr>
      <a:lvl8pPr marL="2528775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8pPr>
      <a:lvl9pPr marL="2890028" algn="l" defTabSz="722507" rtl="0" eaLnBrk="1" latinLnBrk="0" hangingPunct="1">
        <a:defRPr sz="142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5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CDCCF33-927A-C549-A530-2AA83393FEB5}" type="datetimeFigureOut">
              <a:rPr lang="en-US" smtClean="0"/>
              <a:t>11/23/2024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7ED9D8-50F5-5B48-BEA0-4CB2D3DA654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87960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503" r:id="rId1"/>
    <p:sldLayoutId id="2147514504" r:id="rId2"/>
    <p:sldLayoutId id="2147514505" r:id="rId3"/>
    <p:sldLayoutId id="2147514506" r:id="rId4"/>
    <p:sldLayoutId id="2147514507" r:id="rId5"/>
    <p:sldLayoutId id="2147514508" r:id="rId6"/>
    <p:sldLayoutId id="2147514509" r:id="rId7"/>
    <p:sldLayoutId id="2147514510" r:id="rId8"/>
    <p:sldLayoutId id="2147514511" r:id="rId9"/>
    <p:sldLayoutId id="2147514512" r:id="rId10"/>
    <p:sldLayoutId id="2147514513" r:id="rId1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90726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b="1">
                <a:solidFill>
                  <a:srgbClr val="000000"/>
                </a:solidFill>
                <a:latin typeface="Helvetica" pitchFamily="34" charset="0"/>
                <a:ea typeface="ＭＳ Ｐゴシック" pitchFamily="16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0727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b="1">
                <a:solidFill>
                  <a:srgbClr val="000000"/>
                </a:solidFill>
                <a:latin typeface="Helvetica" pitchFamily="1" charset="0"/>
              </a:defRPr>
            </a:lvl1pPr>
          </a:lstStyle>
          <a:p>
            <a:pPr>
              <a:defRPr/>
            </a:pPr>
            <a:fld id="{FC67DF65-3CCD-4335-B83A-22F0A482DB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36364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11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  <a:ea typeface="MS PGothic" pitchFamily="34" charset="-128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 b="1">
          <a:solidFill>
            <a:srgbClr val="FF7308"/>
          </a:solidFill>
          <a:latin typeface="Helvetic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b="1">
          <a:solidFill>
            <a:schemeClr val="bg1"/>
          </a:solidFill>
          <a:latin typeface="+mn-lt"/>
          <a:ea typeface="MS PGothic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b="1">
          <a:solidFill>
            <a:schemeClr val="bg1"/>
          </a:solidFill>
          <a:latin typeface="+mn-lt"/>
          <a:ea typeface="MS PGothic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bg1"/>
          </a:solidFill>
          <a:latin typeface="+mn-lt"/>
          <a:ea typeface="MS PGothic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b="1">
          <a:solidFill>
            <a:schemeClr val="bg1"/>
          </a:solidFill>
          <a:latin typeface="+mn-lt"/>
          <a:ea typeface="MS PGothic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  <a:ea typeface="MS PGothic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blackWhite"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323850" y="107950"/>
            <a:ext cx="8496300" cy="87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39" tIns="45720" rIns="91439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title style</a:t>
            </a:r>
          </a:p>
        </p:txBody>
      </p:sp>
      <p:sp>
        <p:nvSpPr>
          <p:cNvPr id="1126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23850" y="1279525"/>
            <a:ext cx="8496300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39" tIns="45720" rIns="91439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en-US"/>
              <a:t>Click to edit Master text styles</a:t>
            </a:r>
          </a:p>
          <a:p>
            <a:pPr lvl="1"/>
            <a:r>
              <a:rPr lang="en-GB" altLang="en-US"/>
              <a:t>Second level</a:t>
            </a:r>
          </a:p>
          <a:p>
            <a:pPr lvl="2"/>
            <a:r>
              <a:rPr lang="en-GB" altLang="en-US"/>
              <a:t>Third level</a:t>
            </a:r>
          </a:p>
          <a:p>
            <a:pPr lvl="3"/>
            <a:r>
              <a:rPr lang="en-GB" altLang="en-US"/>
              <a:t>Fourth level</a:t>
            </a:r>
          </a:p>
          <a:p>
            <a:pPr lvl="4"/>
            <a:r>
              <a:rPr lang="en-GB" alt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557172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15" r:id="rId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2800">
          <a:solidFill>
            <a:srgbClr val="FFFF00"/>
          </a:solidFill>
          <a:latin typeface="+mj-lt"/>
          <a:ea typeface="MS PGothic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800">
          <a:solidFill>
            <a:srgbClr val="FFFF00"/>
          </a:solidFill>
          <a:latin typeface="Helvetica" pitchFamily="34" charset="0"/>
          <a:ea typeface="MS PGothic" pitchFamily="34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800">
          <a:solidFill>
            <a:srgbClr val="FFFF00"/>
          </a:solidFill>
          <a:latin typeface="Helvetica" pitchFamily="34" charset="0"/>
          <a:ea typeface="MS PGothic" pitchFamily="34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800">
          <a:solidFill>
            <a:srgbClr val="FFFF00"/>
          </a:solidFill>
          <a:latin typeface="Helvetica" pitchFamily="34" charset="0"/>
          <a:ea typeface="MS PGothic" pitchFamily="34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800">
          <a:solidFill>
            <a:srgbClr val="FFFF00"/>
          </a:solidFill>
          <a:latin typeface="Helvetica" pitchFamily="34" charset="0"/>
          <a:ea typeface="MS PGothic" pitchFamily="34" charset="-128"/>
        </a:defRPr>
      </a:lvl5pPr>
      <a:lvl6pPr marL="406405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6pPr>
      <a:lvl7pPr marL="812810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7pPr>
      <a:lvl8pPr marL="1219215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8pPr>
      <a:lvl9pPr marL="1625620" algn="ctr" rtl="0" fontAlgn="base">
        <a:spcBef>
          <a:spcPct val="0"/>
        </a:spcBef>
        <a:spcAft>
          <a:spcPct val="0"/>
        </a:spcAft>
        <a:defRPr sz="2844">
          <a:solidFill>
            <a:srgbClr val="FFFF00"/>
          </a:solidFill>
          <a:latin typeface="Helvetica" pitchFamily="34" charset="0"/>
        </a:defRPr>
      </a:lvl9pPr>
    </p:titleStyle>
    <p:bodyStyle>
      <a:lvl1pPr marL="323850" indent="-323850" algn="l" rtl="0" eaLnBrk="0" fontAlgn="base" hangingPunct="0"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 charset="2"/>
        <a:buChar char="l"/>
        <a:defRPr sz="2100">
          <a:solidFill>
            <a:schemeClr val="bg1"/>
          </a:solidFill>
          <a:latin typeface="+mn-lt"/>
          <a:ea typeface="MS PGothic" pitchFamily="34" charset="-128"/>
          <a:cs typeface="+mn-cs"/>
        </a:defRPr>
      </a:lvl1pPr>
      <a:lvl2pPr marL="792163" indent="-307975" algn="l" rtl="0" eaLnBrk="0" fontAlgn="base" hangingPunct="0">
        <a:spcBef>
          <a:spcPct val="30000"/>
        </a:spcBef>
        <a:spcAft>
          <a:spcPct val="0"/>
        </a:spcAft>
        <a:buClr>
          <a:srgbClr val="FFFF00"/>
        </a:buClr>
        <a:buSzPct val="70000"/>
        <a:buFont typeface="Zapf Dingbats" charset="2"/>
        <a:buChar char="n"/>
        <a:defRPr sz="1900">
          <a:solidFill>
            <a:schemeClr val="bg1"/>
          </a:solidFill>
          <a:latin typeface="+mn-lt"/>
          <a:ea typeface="MS PGothic" pitchFamily="34" charset="-128"/>
        </a:defRPr>
      </a:lvl2pPr>
      <a:lvl3pPr marL="1155700" indent="-203200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 charset="2"/>
        <a:buChar char="u"/>
        <a:defRPr sz="1700">
          <a:solidFill>
            <a:schemeClr val="bg1"/>
          </a:solidFill>
          <a:latin typeface="+mn-lt"/>
          <a:ea typeface="MS PGothic" pitchFamily="34" charset="-128"/>
        </a:defRPr>
      </a:lvl3pPr>
      <a:lvl4pPr marL="1519238" indent="-203200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rgbClr val="FFFF00"/>
        </a:buClr>
        <a:buSzPct val="80000"/>
        <a:buFont typeface="Zapf Dingbats" charset="2"/>
        <a:buChar char="s"/>
        <a:defRPr sz="1700">
          <a:solidFill>
            <a:schemeClr val="bg1"/>
          </a:solidFill>
          <a:latin typeface="+mn-lt"/>
          <a:ea typeface="MS PGothic" pitchFamily="34" charset="-128"/>
        </a:defRPr>
      </a:lvl4pPr>
      <a:lvl5pPr marL="1882775" indent="-203200" algn="l" rtl="0" eaLnBrk="0" fontAlgn="base" hangingPunct="0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pitchFamily="34" charset="0"/>
        <a:buChar char="►"/>
        <a:defRPr sz="1700">
          <a:solidFill>
            <a:schemeClr val="bg1"/>
          </a:solidFill>
          <a:latin typeface="+mn-lt"/>
          <a:ea typeface="MS PGothic" pitchFamily="34" charset="-128"/>
        </a:defRPr>
      </a:lvl5pPr>
      <a:lvl6pPr marL="2290262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6pPr>
      <a:lvl7pPr marL="2696667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7pPr>
      <a:lvl8pPr marL="3103073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8pPr>
      <a:lvl9pPr marL="3509478" indent="-204614" algn="l" rtl="0" fontAlgn="base">
        <a:lnSpc>
          <a:spcPct val="80000"/>
        </a:lnSpc>
        <a:spcBef>
          <a:spcPct val="30000"/>
        </a:spcBef>
        <a:spcAft>
          <a:spcPct val="0"/>
        </a:spcAft>
        <a:buClr>
          <a:schemeClr val="accent2"/>
        </a:buClr>
        <a:buFont typeface="Arial" charset="0"/>
        <a:buChar char="►"/>
        <a:defRPr sz="1778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/>
                <a:ea typeface="ＭＳ Ｐゴシック"/>
                <a:cs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 b="1">
                <a:solidFill>
                  <a:srgbClr val="000000"/>
                </a:solidFill>
              </a:defRPr>
            </a:lvl1pPr>
          </a:lstStyle>
          <a:p>
            <a:fld id="{972DA054-0AA4-472C-9767-E4E9992D8E4A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37914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18" r:id="rId1"/>
  </p:sldLayoutIdLst>
  <p:transition/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+mj-lt"/>
          <a:ea typeface="MS PGothic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00" b="1">
          <a:solidFill>
            <a:srgbClr val="FF7308"/>
          </a:solidFill>
          <a:latin typeface="Helvetica" pitchFamily="34" charset="0"/>
          <a:ea typeface="MS PGothic" pitchFamily="34" charset="-128"/>
          <a:cs typeface="MS PGothic" charset="0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0" indent="-304800" algn="l" rtl="0" eaLnBrk="0" fontAlgn="base" hangingPunct="0">
        <a:spcBef>
          <a:spcPct val="20000"/>
        </a:spcBef>
        <a:spcAft>
          <a:spcPct val="0"/>
        </a:spcAft>
        <a:buChar char="•"/>
        <a:defRPr sz="28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1pPr>
      <a:lvl2pPr marL="660400" indent="-254000" algn="l" rtl="0" eaLnBrk="0" fontAlgn="base" hangingPunct="0">
        <a:spcBef>
          <a:spcPct val="20000"/>
        </a:spcBef>
        <a:spcAft>
          <a:spcPct val="0"/>
        </a:spcAft>
        <a:buChar char="–"/>
        <a:defRPr sz="24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2pPr>
      <a:lvl3pPr marL="1016000" indent="-203200" algn="l" rtl="0" eaLnBrk="0" fontAlgn="base" hangingPunct="0">
        <a:spcBef>
          <a:spcPct val="20000"/>
        </a:spcBef>
        <a:spcAft>
          <a:spcPct val="0"/>
        </a:spcAft>
        <a:buChar char="•"/>
        <a:defRPr sz="21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3pPr>
      <a:lvl4pPr marL="1422400" indent="-203200" algn="l" rtl="0" eaLnBrk="0" fontAlgn="base" hangingPunct="0">
        <a:spcBef>
          <a:spcPct val="20000"/>
        </a:spcBef>
        <a:spcAft>
          <a:spcPct val="0"/>
        </a:spcAft>
        <a:buChar char="–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4pPr>
      <a:lvl5pPr marL="1828800" indent="-203200" algn="l" rtl="0" eaLnBrk="0" fontAlgn="base" hangingPunct="0">
        <a:spcBef>
          <a:spcPct val="20000"/>
        </a:spcBef>
        <a:spcAft>
          <a:spcPct val="0"/>
        </a:spcAft>
        <a:buChar char="»"/>
        <a:defRPr sz="1700" b="1">
          <a:solidFill>
            <a:schemeClr val="bg1"/>
          </a:solidFill>
          <a:latin typeface="+mn-lt"/>
          <a:ea typeface="MS PGothic" pitchFamily="34" charset="-128"/>
          <a:cs typeface="MS PGothic" charset="0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66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05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0" hangingPunct="0">
              <a:defRPr sz="1244" b="1">
                <a:solidFill>
                  <a:srgbClr val="000000"/>
                </a:solidFill>
                <a:latin typeface="Helvetica"/>
                <a:ea typeface="ＭＳ Ｐゴシック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0" hangingPunct="0">
              <a:defRPr sz="1244" b="1">
                <a:solidFill>
                  <a:srgbClr val="000000"/>
                </a:solidFill>
              </a:defRPr>
            </a:lvl1pPr>
          </a:lstStyle>
          <a:p>
            <a:fld id="{9D364C30-95AC-4C52-9221-2962A54CE641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7488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234" r:id="rId1"/>
  </p:sldLayoutIdLst>
  <p:transition/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+mj-lt"/>
          <a:ea typeface="ＭＳ Ｐゴシック" panose="020B0600070205080204" pitchFamily="34" charset="-128"/>
          <a:cs typeface="ＭＳ Ｐゴシック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  <a:ea typeface="ＭＳ Ｐゴシック" panose="020B0600070205080204" pitchFamily="34" charset="-128"/>
          <a:cs typeface="ＭＳ Ｐゴシック"/>
        </a:defRPr>
      </a:lvl5pPr>
      <a:lvl6pPr marL="40640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6pPr>
      <a:lvl7pPr marL="81281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7pPr>
      <a:lvl8pPr marL="1219215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8pPr>
      <a:lvl9pPr marL="1625620" algn="ctr" rtl="0" eaLnBrk="0" fontAlgn="base" hangingPunct="0">
        <a:spcBef>
          <a:spcPct val="0"/>
        </a:spcBef>
        <a:spcAft>
          <a:spcPct val="0"/>
        </a:spcAft>
        <a:defRPr sz="3911" b="1">
          <a:solidFill>
            <a:srgbClr val="FF7308"/>
          </a:solidFill>
          <a:latin typeface="Helvetica" pitchFamily="34" charset="0"/>
        </a:defRPr>
      </a:lvl9pPr>
    </p:titleStyle>
    <p:bodyStyle>
      <a:lvl1pPr marL="304804" indent="-304804" algn="l" rtl="0" eaLnBrk="0" fontAlgn="base" hangingPunct="0">
        <a:spcBef>
          <a:spcPct val="20000"/>
        </a:spcBef>
        <a:spcAft>
          <a:spcPct val="0"/>
        </a:spcAft>
        <a:buChar char="•"/>
        <a:defRPr sz="2844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1pPr>
      <a:lvl2pPr marL="660408" indent="-254003" algn="l" rtl="0" eaLnBrk="0" fontAlgn="base" hangingPunct="0">
        <a:spcBef>
          <a:spcPct val="20000"/>
        </a:spcBef>
        <a:spcAft>
          <a:spcPct val="0"/>
        </a:spcAft>
        <a:buChar char="–"/>
        <a:defRPr sz="2489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2pPr>
      <a:lvl3pPr marL="1016013" indent="-203203" algn="l" rtl="0" eaLnBrk="0" fontAlgn="base" hangingPunct="0">
        <a:spcBef>
          <a:spcPct val="20000"/>
        </a:spcBef>
        <a:spcAft>
          <a:spcPct val="0"/>
        </a:spcAft>
        <a:buChar char="•"/>
        <a:defRPr sz="2133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3pPr>
      <a:lvl4pPr marL="1422418" indent="-203203" algn="l" rtl="0" eaLnBrk="0" fontAlgn="base" hangingPunct="0">
        <a:spcBef>
          <a:spcPct val="20000"/>
        </a:spcBef>
        <a:spcAft>
          <a:spcPct val="0"/>
        </a:spcAft>
        <a:buChar char="–"/>
        <a:defRPr sz="1778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4pPr>
      <a:lvl5pPr marL="182882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  <a:ea typeface="ＭＳ Ｐゴシック" panose="020B0600070205080204" pitchFamily="34" charset="-128"/>
          <a:cs typeface="ＭＳ Ｐゴシック"/>
        </a:defRPr>
      </a:lvl5pPr>
      <a:lvl6pPr marL="223522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6pPr>
      <a:lvl7pPr marL="264163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7pPr>
      <a:lvl8pPr marL="3048038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8pPr>
      <a:lvl9pPr marL="3454443" indent="-203203" algn="l" rtl="0" eaLnBrk="0" fontAlgn="base" hangingPunct="0">
        <a:spcBef>
          <a:spcPct val="20000"/>
        </a:spcBef>
        <a:spcAft>
          <a:spcPct val="0"/>
        </a:spcAft>
        <a:buChar char="»"/>
        <a:defRPr sz="1778" b="1">
          <a:solidFill>
            <a:schemeClr val="bg1"/>
          </a:solidFill>
          <a:latin typeface="+mn-lt"/>
        </a:defRPr>
      </a:lvl9pPr>
    </p:bodyStyle>
    <p:otherStyle>
      <a:defPPr>
        <a:defRPr lang="en-US"/>
      </a:defPPr>
      <a:lvl1pPr marL="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40640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81281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1921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62562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032025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438430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844836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3251241" algn="l" defTabSz="812810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slideLayout" Target="../slideLayouts/slideLayout38.xml"/><Relationship Id="rId7" Type="http://schemas.openxmlformats.org/officeDocument/2006/relationships/oleObject" Target="../embeddings/oleObject2.bin"/><Relationship Id="rId2" Type="http://schemas.openxmlformats.org/officeDocument/2006/relationships/tags" Target="../tags/tag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10.png"/><Relationship Id="rId5" Type="http://schemas.openxmlformats.org/officeDocument/2006/relationships/image" Target="../media/image15.png"/><Relationship Id="rId10" Type="http://schemas.openxmlformats.org/officeDocument/2006/relationships/image" Target="../media/image3.png"/><Relationship Id="rId4" Type="http://schemas.openxmlformats.org/officeDocument/2006/relationships/notesSlide" Target="../notesSlides/notesSlide10.xml"/><Relationship Id="rId9" Type="http://schemas.openxmlformats.org/officeDocument/2006/relationships/image" Target="../media/image16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47.xml"/><Relationship Id="rId1" Type="http://schemas.openxmlformats.org/officeDocument/2006/relationships/tags" Target="../tags/tag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47.xml"/><Relationship Id="rId1" Type="http://schemas.openxmlformats.org/officeDocument/2006/relationships/tags" Target="../tags/tag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47.xml"/><Relationship Id="rId1" Type="http://schemas.openxmlformats.org/officeDocument/2006/relationships/tags" Target="../tags/tag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16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slideLayout" Target="../slideLayouts/slideLayout16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9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1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5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7.xml"/><Relationship Id="rId2" Type="http://schemas.openxmlformats.org/officeDocument/2006/relationships/slideLayout" Target="../slideLayouts/slideLayout42.xml"/><Relationship Id="rId1" Type="http://schemas.openxmlformats.org/officeDocument/2006/relationships/tags" Target="../tags/tag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slideLayout" Target="../slideLayouts/slideLayout12.xml"/><Relationship Id="rId7" Type="http://schemas.openxmlformats.org/officeDocument/2006/relationships/image" Target="../media/image4.png"/><Relationship Id="rId12" Type="http://schemas.openxmlformats.org/officeDocument/2006/relationships/image" Target="../media/image10.png"/><Relationship Id="rId2" Type="http://schemas.openxmlformats.org/officeDocument/2006/relationships/tags" Target="../tags/tag1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.png"/><Relationship Id="rId11" Type="http://schemas.openxmlformats.org/officeDocument/2006/relationships/image" Target="../media/image9.png"/><Relationship Id="rId5" Type="http://schemas.openxmlformats.org/officeDocument/2006/relationships/image" Target="../media/image7.png"/><Relationship Id="rId10" Type="http://schemas.openxmlformats.org/officeDocument/2006/relationships/image" Target="../media/image8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6.wmf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91.xml"/><Relationship Id="rId4" Type="http://schemas.openxmlformats.org/officeDocument/2006/relationships/image" Target="../media/image21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92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9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9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99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05.xml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0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3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96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0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4.xml"/><Relationship Id="rId4" Type="http://schemas.openxmlformats.org/officeDocument/2006/relationships/image" Target="../media/image30.jpe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5.xml"/><Relationship Id="rId4" Type="http://schemas.openxmlformats.org/officeDocument/2006/relationships/image" Target="../media/image32.jpeg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9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3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9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32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3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32.xml"/><Relationship Id="rId5" Type="http://schemas.openxmlformats.org/officeDocument/2006/relationships/image" Target="../media/image37.jpeg"/><Relationship Id="rId4" Type="http://schemas.openxmlformats.org/officeDocument/2006/relationships/image" Target="../media/image36.jpe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8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58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8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9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9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5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46.xml"/><Relationship Id="rId5" Type="http://schemas.openxmlformats.org/officeDocument/2006/relationships/image" Target="../media/image43.png"/><Relationship Id="rId4" Type="http://schemas.openxmlformats.org/officeDocument/2006/relationships/image" Target="../media/image42.jpeg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9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60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159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59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59.xml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4669" y="301746"/>
            <a:ext cx="8094662" cy="2586597"/>
          </a:xfrm>
          <a:solidFill>
            <a:srgbClr val="FF7F00"/>
          </a:solidFill>
          <a:ln>
            <a:solidFill>
              <a:srgbClr val="FF9966"/>
            </a:solidFill>
            <a:miter lim="800000"/>
            <a:headEnd/>
            <a:tailEnd/>
          </a:ln>
        </p:spPr>
        <p:txBody>
          <a:bodyPr/>
          <a:lstStyle/>
          <a:p>
            <a:pPr marL="0" indent="0" algn="ctr">
              <a:lnSpc>
                <a:spcPct val="105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5200" dirty="0"/>
              <a:t>PIOGLITAZONE:  </a:t>
            </a:r>
          </a:p>
          <a:p>
            <a:pPr marL="0" indent="0" algn="ctr">
              <a:lnSpc>
                <a:spcPct val="105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5200" dirty="0"/>
              <a:t>CARDIOVASCULAR AND METABOLIC BENEFITS</a:t>
            </a:r>
          </a:p>
        </p:txBody>
      </p:sp>
      <p:sp>
        <p:nvSpPr>
          <p:cNvPr id="430083" name="Rectangle 3"/>
          <p:cNvSpPr txBox="1">
            <a:spLocks noChangeArrowheads="1"/>
          </p:cNvSpPr>
          <p:nvPr/>
        </p:nvSpPr>
        <p:spPr bwMode="auto">
          <a:xfrm>
            <a:off x="252413" y="3505200"/>
            <a:ext cx="8639175" cy="3051054"/>
          </a:xfrm>
          <a:prstGeom prst="rect">
            <a:avLst/>
          </a:prstGeom>
          <a:solidFill>
            <a:srgbClr val="FFFF0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05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3556" dirty="0">
                <a:solidFill>
                  <a:schemeClr val="tx1"/>
                </a:solidFill>
              </a:rPr>
              <a:t>Ralph A. DeFronzo, MD</a:t>
            </a:r>
          </a:p>
          <a:p>
            <a:pPr algn="ctr">
              <a:lnSpc>
                <a:spcPct val="105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3556" dirty="0">
                <a:solidFill>
                  <a:schemeClr val="tx1"/>
                </a:solidFill>
              </a:rPr>
              <a:t>Professor of Medicine</a:t>
            </a:r>
          </a:p>
          <a:p>
            <a:pPr algn="ctr">
              <a:lnSpc>
                <a:spcPct val="105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3556" dirty="0">
                <a:solidFill>
                  <a:schemeClr val="tx1"/>
                </a:solidFill>
              </a:rPr>
              <a:t>Chief, Diabetes Division</a:t>
            </a:r>
          </a:p>
          <a:p>
            <a:pPr algn="ctr">
              <a:lnSpc>
                <a:spcPct val="105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3556" dirty="0">
                <a:solidFill>
                  <a:schemeClr val="tx1"/>
                </a:solidFill>
              </a:rPr>
              <a:t>University of Texas Health Science </a:t>
            </a:r>
            <a:r>
              <a:rPr lang="en-US" altLang="en-US" sz="3556" dirty="0" err="1">
                <a:solidFill>
                  <a:schemeClr val="tx1"/>
                </a:solidFill>
              </a:rPr>
              <a:t>Ctr</a:t>
            </a:r>
            <a:r>
              <a:rPr lang="en-US" altLang="en-US" sz="3556" dirty="0">
                <a:solidFill>
                  <a:schemeClr val="tx1"/>
                </a:solidFill>
              </a:rPr>
              <a:t>,</a:t>
            </a:r>
          </a:p>
          <a:p>
            <a:pPr algn="ctr">
              <a:lnSpc>
                <a:spcPct val="105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3556" dirty="0">
                <a:solidFill>
                  <a:schemeClr val="tx1"/>
                </a:solidFill>
              </a:rPr>
              <a:t>San Antonio, TX</a:t>
            </a:r>
          </a:p>
        </p:txBody>
      </p:sp>
    </p:spTree>
  </p:cSld>
  <p:clrMapOvr>
    <a:masterClrMapping/>
  </p:clrMapOvr>
  <p:transition>
    <p:dissolv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99"/>
          <p:cNvGrpSpPr>
            <a:grpSpLocks/>
          </p:cNvGrpSpPr>
          <p:nvPr/>
        </p:nvGrpSpPr>
        <p:grpSpPr bwMode="auto">
          <a:xfrm>
            <a:off x="7666567" y="513645"/>
            <a:ext cx="1433689" cy="934156"/>
            <a:chOff x="4508000" y="5829394"/>
            <a:chExt cx="1611881" cy="1050295"/>
          </a:xfrm>
        </p:grpSpPr>
        <p:sp>
          <p:nvSpPr>
            <p:cNvPr id="2206" name="Explosion 2 200"/>
            <p:cNvSpPr>
              <a:spLocks noChangeArrowheads="1"/>
            </p:cNvSpPr>
            <p:nvPr/>
          </p:nvSpPr>
          <p:spPr bwMode="auto">
            <a:xfrm rot="20937868" flipV="1">
              <a:off x="4508000" y="5829394"/>
              <a:ext cx="1611881" cy="1050295"/>
            </a:xfrm>
            <a:prstGeom prst="irregularSeal2">
              <a:avLst/>
            </a:prstGeom>
            <a:solidFill>
              <a:srgbClr val="9966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812810">
                <a:defRPr/>
              </a:pPr>
              <a:endParaRPr lang="en-US" sz="1600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2207" name="TextBox 201"/>
            <p:cNvSpPr txBox="1">
              <a:spLocks noChangeArrowheads="1"/>
            </p:cNvSpPr>
            <p:nvPr/>
          </p:nvSpPr>
          <p:spPr bwMode="auto">
            <a:xfrm rot="155335">
              <a:off x="4714406" y="6109390"/>
              <a:ext cx="975371" cy="4728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 defTabSz="812810" eaLnBrk="1" hangingPunct="1">
                <a:defRPr/>
              </a:pPr>
              <a:r>
                <a:rPr lang="en-US" sz="2133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Helvetica" panose="020B0604020202020204" pitchFamily="34" charset="0"/>
                  <a:ea typeface="ＭＳ Ｐゴシック" charset="-128"/>
                </a:rPr>
                <a:t>TZDs</a:t>
              </a:r>
            </a:p>
          </p:txBody>
        </p:sp>
      </p:grpSp>
      <p:sp>
        <p:nvSpPr>
          <p:cNvPr id="2053" name="Freeform 51"/>
          <p:cNvSpPr>
            <a:spLocks/>
          </p:cNvSpPr>
          <p:nvPr/>
        </p:nvSpPr>
        <p:spPr bwMode="auto">
          <a:xfrm>
            <a:off x="6221590" y="2235200"/>
            <a:ext cx="680156" cy="715434"/>
          </a:xfrm>
          <a:custGeom>
            <a:avLst/>
            <a:gdLst>
              <a:gd name="T0" fmla="*/ 2147483647 w 686"/>
              <a:gd name="T1" fmla="*/ 0 h 629"/>
              <a:gd name="T2" fmla="*/ 2147483647 w 686"/>
              <a:gd name="T3" fmla="*/ 2147483647 h 629"/>
              <a:gd name="T4" fmla="*/ 2147483647 w 686"/>
              <a:gd name="T5" fmla="*/ 2147483647 h 629"/>
              <a:gd name="T6" fmla="*/ 2147483647 w 686"/>
              <a:gd name="T7" fmla="*/ 2147483647 h 629"/>
              <a:gd name="T8" fmla="*/ 2147483647 w 686"/>
              <a:gd name="T9" fmla="*/ 2147483647 h 629"/>
              <a:gd name="T10" fmla="*/ 2147483647 w 686"/>
              <a:gd name="T11" fmla="*/ 2147483647 h 629"/>
              <a:gd name="T12" fmla="*/ 2147483647 w 686"/>
              <a:gd name="T13" fmla="*/ 2147483647 h 629"/>
              <a:gd name="T14" fmla="*/ 2147483647 w 686"/>
              <a:gd name="T15" fmla="*/ 2147483647 h 629"/>
              <a:gd name="T16" fmla="*/ 0 w 686"/>
              <a:gd name="T17" fmla="*/ 2147483647 h 6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86"/>
              <a:gd name="T28" fmla="*/ 0 h 629"/>
              <a:gd name="T29" fmla="*/ 686 w 686"/>
              <a:gd name="T30" fmla="*/ 629 h 62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86" h="629">
                <a:moveTo>
                  <a:pt x="648" y="0"/>
                </a:moveTo>
                <a:cubicBezTo>
                  <a:pt x="667" y="43"/>
                  <a:pt x="686" y="86"/>
                  <a:pt x="661" y="108"/>
                </a:cubicBezTo>
                <a:cubicBezTo>
                  <a:pt x="635" y="131"/>
                  <a:pt x="526" y="112"/>
                  <a:pt x="498" y="135"/>
                </a:cubicBezTo>
                <a:cubicBezTo>
                  <a:pt x="469" y="161"/>
                  <a:pt x="518" y="231"/>
                  <a:pt x="490" y="255"/>
                </a:cubicBezTo>
                <a:cubicBezTo>
                  <a:pt x="464" y="279"/>
                  <a:pt x="364" y="257"/>
                  <a:pt x="337" y="281"/>
                </a:cubicBezTo>
                <a:cubicBezTo>
                  <a:pt x="313" y="305"/>
                  <a:pt x="368" y="377"/>
                  <a:pt x="341" y="398"/>
                </a:cubicBezTo>
                <a:cubicBezTo>
                  <a:pt x="316" y="419"/>
                  <a:pt x="212" y="391"/>
                  <a:pt x="185" y="408"/>
                </a:cubicBezTo>
                <a:cubicBezTo>
                  <a:pt x="159" y="426"/>
                  <a:pt x="208" y="467"/>
                  <a:pt x="177" y="504"/>
                </a:cubicBezTo>
                <a:cubicBezTo>
                  <a:pt x="146" y="541"/>
                  <a:pt x="37" y="603"/>
                  <a:pt x="0" y="629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algn="ctr" defTabSz="812810">
              <a:defRPr/>
            </a:pPr>
            <a:endParaRPr lang="en-US" sz="16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pic>
        <p:nvPicPr>
          <p:cNvPr id="72708" name="Picture 187" descr="lipid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816" t="23497"/>
          <a:stretch>
            <a:fillRect/>
          </a:stretch>
        </p:blipFill>
        <p:spPr bwMode="auto">
          <a:xfrm>
            <a:off x="6598356" y="1007534"/>
            <a:ext cx="1662289" cy="15225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709" name="Picture 181" descr="Artery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46923">
            <a:off x="3642079" y="1470378"/>
            <a:ext cx="1871133" cy="709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72710" name="Object 22"/>
          <p:cNvGraphicFramePr>
            <a:graphicFrameLocks noChangeAspect="1"/>
          </p:cNvGraphicFramePr>
          <p:nvPr/>
        </p:nvGraphicFramePr>
        <p:xfrm>
          <a:off x="4632679" y="2984501"/>
          <a:ext cx="8467" cy="705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CorelDRAW" r:id="rId7" imgW="7315200" imgH="4889500" progId="CorelDRAW.Graphic.9">
                  <p:embed/>
                </p:oleObj>
              </mc:Choice>
              <mc:Fallback>
                <p:oleObj name="CorelDRAW" r:id="rId7" imgW="7315200" imgH="4889500" progId="CorelDRAW.Graphic.9">
                  <p:embed/>
                  <p:pic>
                    <p:nvPicPr>
                      <p:cNvPr id="7271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32679" y="2984501"/>
                        <a:ext cx="8467" cy="705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72711" name="Group 40"/>
          <p:cNvGrpSpPr>
            <a:grpSpLocks/>
          </p:cNvGrpSpPr>
          <p:nvPr/>
        </p:nvGrpSpPr>
        <p:grpSpPr bwMode="auto">
          <a:xfrm>
            <a:off x="2877257" y="2714978"/>
            <a:ext cx="3529188" cy="921456"/>
            <a:chOff x="1958" y="1906"/>
            <a:chExt cx="2609" cy="682"/>
          </a:xfrm>
        </p:grpSpPr>
        <p:sp>
          <p:nvSpPr>
            <p:cNvPr id="2198" name="Freeform 41"/>
            <p:cNvSpPr>
              <a:spLocks/>
            </p:cNvSpPr>
            <p:nvPr/>
          </p:nvSpPr>
          <p:spPr bwMode="auto">
            <a:xfrm>
              <a:off x="1973" y="1919"/>
              <a:ext cx="2582" cy="658"/>
            </a:xfrm>
            <a:custGeom>
              <a:avLst/>
              <a:gdLst>
                <a:gd name="T0" fmla="*/ 0 w 6878"/>
                <a:gd name="T1" fmla="*/ 0 h 1966"/>
                <a:gd name="T2" fmla="*/ 0 w 6878"/>
                <a:gd name="T3" fmla="*/ 0 h 1966"/>
                <a:gd name="T4" fmla="*/ 0 w 6878"/>
                <a:gd name="T5" fmla="*/ 0 h 1966"/>
                <a:gd name="T6" fmla="*/ 0 w 6878"/>
                <a:gd name="T7" fmla="*/ 0 h 1966"/>
                <a:gd name="T8" fmla="*/ 0 w 6878"/>
                <a:gd name="T9" fmla="*/ 0 h 1966"/>
                <a:gd name="T10" fmla="*/ 0 w 6878"/>
                <a:gd name="T11" fmla="*/ 0 h 1966"/>
                <a:gd name="T12" fmla="*/ 0 w 6878"/>
                <a:gd name="T13" fmla="*/ 0 h 1966"/>
                <a:gd name="T14" fmla="*/ 0 w 6878"/>
                <a:gd name="T15" fmla="*/ 0 h 1966"/>
                <a:gd name="T16" fmla="*/ 0 w 6878"/>
                <a:gd name="T17" fmla="*/ 0 h 1966"/>
                <a:gd name="T18" fmla="*/ 0 w 6878"/>
                <a:gd name="T19" fmla="*/ 0 h 1966"/>
                <a:gd name="T20" fmla="*/ 0 w 6878"/>
                <a:gd name="T21" fmla="*/ 0 h 1966"/>
                <a:gd name="T22" fmla="*/ 0 w 6878"/>
                <a:gd name="T23" fmla="*/ 0 h 1966"/>
                <a:gd name="T24" fmla="*/ 0 w 6878"/>
                <a:gd name="T25" fmla="*/ 0 h 1966"/>
                <a:gd name="T26" fmla="*/ 0 w 6878"/>
                <a:gd name="T27" fmla="*/ 0 h 1966"/>
                <a:gd name="T28" fmla="*/ 0 w 6878"/>
                <a:gd name="T29" fmla="*/ 0 h 1966"/>
                <a:gd name="T30" fmla="*/ 0 w 6878"/>
                <a:gd name="T31" fmla="*/ 0 h 1966"/>
                <a:gd name="T32" fmla="*/ 0 w 6878"/>
                <a:gd name="T33" fmla="*/ 0 h 1966"/>
                <a:gd name="T34" fmla="*/ 0 w 6878"/>
                <a:gd name="T35" fmla="*/ 0 h 1966"/>
                <a:gd name="T36" fmla="*/ 0 w 6878"/>
                <a:gd name="T37" fmla="*/ 0 h 1966"/>
                <a:gd name="T38" fmla="*/ 0 w 6878"/>
                <a:gd name="T39" fmla="*/ 0 h 1966"/>
                <a:gd name="T40" fmla="*/ 0 w 6878"/>
                <a:gd name="T41" fmla="*/ 0 h 1966"/>
                <a:gd name="T42" fmla="*/ 0 w 6878"/>
                <a:gd name="T43" fmla="*/ 0 h 1966"/>
                <a:gd name="T44" fmla="*/ 0 w 6878"/>
                <a:gd name="T45" fmla="*/ 0 h 1966"/>
                <a:gd name="T46" fmla="*/ 0 w 6878"/>
                <a:gd name="T47" fmla="*/ 0 h 1966"/>
                <a:gd name="T48" fmla="*/ 0 w 6878"/>
                <a:gd name="T49" fmla="*/ 0 h 1966"/>
                <a:gd name="T50" fmla="*/ 0 w 6878"/>
                <a:gd name="T51" fmla="*/ 0 h 1966"/>
                <a:gd name="T52" fmla="*/ 0 w 6878"/>
                <a:gd name="T53" fmla="*/ 0 h 1966"/>
                <a:gd name="T54" fmla="*/ 0 w 6878"/>
                <a:gd name="T55" fmla="*/ 0 h 1966"/>
                <a:gd name="T56" fmla="*/ 0 w 6878"/>
                <a:gd name="T57" fmla="*/ 0 h 1966"/>
                <a:gd name="T58" fmla="*/ 0 w 6878"/>
                <a:gd name="T59" fmla="*/ 0 h 1966"/>
                <a:gd name="T60" fmla="*/ 0 w 6878"/>
                <a:gd name="T61" fmla="*/ 0 h 1966"/>
                <a:gd name="T62" fmla="*/ 0 w 6878"/>
                <a:gd name="T63" fmla="*/ 0 h 1966"/>
                <a:gd name="T64" fmla="*/ 0 w 6878"/>
                <a:gd name="T65" fmla="*/ 0 h 1966"/>
                <a:gd name="T66" fmla="*/ 0 w 6878"/>
                <a:gd name="T67" fmla="*/ 0 h 1966"/>
                <a:gd name="T68" fmla="*/ 0 w 6878"/>
                <a:gd name="T69" fmla="*/ 0 h 1966"/>
                <a:gd name="T70" fmla="*/ 0 w 6878"/>
                <a:gd name="T71" fmla="*/ 0 h 1966"/>
                <a:gd name="T72" fmla="*/ 0 w 6878"/>
                <a:gd name="T73" fmla="*/ 0 h 1966"/>
                <a:gd name="T74" fmla="*/ 0 w 6878"/>
                <a:gd name="T75" fmla="*/ 0 h 1966"/>
                <a:gd name="T76" fmla="*/ 0 w 6878"/>
                <a:gd name="T77" fmla="*/ 0 h 1966"/>
                <a:gd name="T78" fmla="*/ 0 w 6878"/>
                <a:gd name="T79" fmla="*/ 0 h 1966"/>
                <a:gd name="T80" fmla="*/ 0 w 6878"/>
                <a:gd name="T81" fmla="*/ 0 h 1966"/>
                <a:gd name="T82" fmla="*/ 0 w 6878"/>
                <a:gd name="T83" fmla="*/ 0 h 1966"/>
                <a:gd name="T84" fmla="*/ 0 w 6878"/>
                <a:gd name="T85" fmla="*/ 0 h 19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878"/>
                <a:gd name="T130" fmla="*/ 0 h 1966"/>
                <a:gd name="T131" fmla="*/ 6878 w 6878"/>
                <a:gd name="T132" fmla="*/ 1966 h 19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878" h="1966">
                  <a:moveTo>
                    <a:pt x="3438" y="1966"/>
                  </a:moveTo>
                  <a:lnTo>
                    <a:pt x="3615" y="1964"/>
                  </a:lnTo>
                  <a:lnTo>
                    <a:pt x="3789" y="1961"/>
                  </a:lnTo>
                  <a:lnTo>
                    <a:pt x="3961" y="1954"/>
                  </a:lnTo>
                  <a:lnTo>
                    <a:pt x="4130" y="1945"/>
                  </a:lnTo>
                  <a:lnTo>
                    <a:pt x="4296" y="1935"/>
                  </a:lnTo>
                  <a:lnTo>
                    <a:pt x="4459" y="1922"/>
                  </a:lnTo>
                  <a:lnTo>
                    <a:pt x="4618" y="1906"/>
                  </a:lnTo>
                  <a:lnTo>
                    <a:pt x="4775" y="1888"/>
                  </a:lnTo>
                  <a:lnTo>
                    <a:pt x="4927" y="1868"/>
                  </a:lnTo>
                  <a:lnTo>
                    <a:pt x="5075" y="1847"/>
                  </a:lnTo>
                  <a:lnTo>
                    <a:pt x="5220" y="1823"/>
                  </a:lnTo>
                  <a:lnTo>
                    <a:pt x="5359" y="1797"/>
                  </a:lnTo>
                  <a:lnTo>
                    <a:pt x="5494" y="1769"/>
                  </a:lnTo>
                  <a:lnTo>
                    <a:pt x="5624" y="1741"/>
                  </a:lnTo>
                  <a:lnTo>
                    <a:pt x="5749" y="1710"/>
                  </a:lnTo>
                  <a:lnTo>
                    <a:pt x="5869" y="1677"/>
                  </a:lnTo>
                  <a:lnTo>
                    <a:pt x="5981" y="1644"/>
                  </a:lnTo>
                  <a:lnTo>
                    <a:pt x="6091" y="1608"/>
                  </a:lnTo>
                  <a:lnTo>
                    <a:pt x="6193" y="1570"/>
                  </a:lnTo>
                  <a:lnTo>
                    <a:pt x="6288" y="1532"/>
                  </a:lnTo>
                  <a:lnTo>
                    <a:pt x="6378" y="1491"/>
                  </a:lnTo>
                  <a:lnTo>
                    <a:pt x="6462" y="1451"/>
                  </a:lnTo>
                  <a:lnTo>
                    <a:pt x="6538" y="1408"/>
                  </a:lnTo>
                  <a:lnTo>
                    <a:pt x="6607" y="1364"/>
                  </a:lnTo>
                  <a:lnTo>
                    <a:pt x="6668" y="1320"/>
                  </a:lnTo>
                  <a:lnTo>
                    <a:pt x="6722" y="1274"/>
                  </a:lnTo>
                  <a:lnTo>
                    <a:pt x="6768" y="1228"/>
                  </a:lnTo>
                  <a:lnTo>
                    <a:pt x="6807" y="1180"/>
                  </a:lnTo>
                  <a:lnTo>
                    <a:pt x="6837" y="1133"/>
                  </a:lnTo>
                  <a:lnTo>
                    <a:pt x="6860" y="1083"/>
                  </a:lnTo>
                  <a:lnTo>
                    <a:pt x="6873" y="1033"/>
                  </a:lnTo>
                  <a:lnTo>
                    <a:pt x="6878" y="983"/>
                  </a:lnTo>
                  <a:lnTo>
                    <a:pt x="6873" y="932"/>
                  </a:lnTo>
                  <a:lnTo>
                    <a:pt x="6860" y="883"/>
                  </a:lnTo>
                  <a:lnTo>
                    <a:pt x="6837" y="833"/>
                  </a:lnTo>
                  <a:lnTo>
                    <a:pt x="6807" y="786"/>
                  </a:lnTo>
                  <a:lnTo>
                    <a:pt x="6768" y="738"/>
                  </a:lnTo>
                  <a:lnTo>
                    <a:pt x="6722" y="690"/>
                  </a:lnTo>
                  <a:lnTo>
                    <a:pt x="6668" y="645"/>
                  </a:lnTo>
                  <a:lnTo>
                    <a:pt x="6607" y="601"/>
                  </a:lnTo>
                  <a:lnTo>
                    <a:pt x="6538" y="557"/>
                  </a:lnTo>
                  <a:lnTo>
                    <a:pt x="6462" y="515"/>
                  </a:lnTo>
                  <a:lnTo>
                    <a:pt x="6378" y="474"/>
                  </a:lnTo>
                  <a:lnTo>
                    <a:pt x="6288" y="434"/>
                  </a:lnTo>
                  <a:lnTo>
                    <a:pt x="6193" y="396"/>
                  </a:lnTo>
                  <a:lnTo>
                    <a:pt x="6091" y="358"/>
                  </a:lnTo>
                  <a:lnTo>
                    <a:pt x="5981" y="322"/>
                  </a:lnTo>
                  <a:lnTo>
                    <a:pt x="5869" y="289"/>
                  </a:lnTo>
                  <a:lnTo>
                    <a:pt x="5749" y="256"/>
                  </a:lnTo>
                  <a:lnTo>
                    <a:pt x="5624" y="225"/>
                  </a:lnTo>
                  <a:lnTo>
                    <a:pt x="5494" y="196"/>
                  </a:lnTo>
                  <a:lnTo>
                    <a:pt x="5359" y="168"/>
                  </a:lnTo>
                  <a:lnTo>
                    <a:pt x="5220" y="143"/>
                  </a:lnTo>
                  <a:lnTo>
                    <a:pt x="5075" y="119"/>
                  </a:lnTo>
                  <a:lnTo>
                    <a:pt x="4927" y="98"/>
                  </a:lnTo>
                  <a:lnTo>
                    <a:pt x="4775" y="77"/>
                  </a:lnTo>
                  <a:lnTo>
                    <a:pt x="4618" y="60"/>
                  </a:lnTo>
                  <a:lnTo>
                    <a:pt x="4459" y="44"/>
                  </a:lnTo>
                  <a:lnTo>
                    <a:pt x="4296" y="31"/>
                  </a:lnTo>
                  <a:lnTo>
                    <a:pt x="4130" y="20"/>
                  </a:lnTo>
                  <a:lnTo>
                    <a:pt x="3961" y="11"/>
                  </a:lnTo>
                  <a:lnTo>
                    <a:pt x="3789" y="5"/>
                  </a:lnTo>
                  <a:lnTo>
                    <a:pt x="3615" y="1"/>
                  </a:lnTo>
                  <a:lnTo>
                    <a:pt x="3438" y="0"/>
                  </a:lnTo>
                  <a:lnTo>
                    <a:pt x="3262" y="1"/>
                  </a:lnTo>
                  <a:lnTo>
                    <a:pt x="3088" y="5"/>
                  </a:lnTo>
                  <a:lnTo>
                    <a:pt x="2917" y="11"/>
                  </a:lnTo>
                  <a:lnTo>
                    <a:pt x="2747" y="20"/>
                  </a:lnTo>
                  <a:lnTo>
                    <a:pt x="2582" y="31"/>
                  </a:lnTo>
                  <a:lnTo>
                    <a:pt x="2418" y="44"/>
                  </a:lnTo>
                  <a:lnTo>
                    <a:pt x="2258" y="60"/>
                  </a:lnTo>
                  <a:lnTo>
                    <a:pt x="2103" y="77"/>
                  </a:lnTo>
                  <a:lnTo>
                    <a:pt x="1951" y="98"/>
                  </a:lnTo>
                  <a:lnTo>
                    <a:pt x="1802" y="119"/>
                  </a:lnTo>
                  <a:lnTo>
                    <a:pt x="1658" y="143"/>
                  </a:lnTo>
                  <a:lnTo>
                    <a:pt x="1518" y="168"/>
                  </a:lnTo>
                  <a:lnTo>
                    <a:pt x="1384" y="196"/>
                  </a:lnTo>
                  <a:lnTo>
                    <a:pt x="1254" y="225"/>
                  </a:lnTo>
                  <a:lnTo>
                    <a:pt x="1128" y="256"/>
                  </a:lnTo>
                  <a:lnTo>
                    <a:pt x="1009" y="289"/>
                  </a:lnTo>
                  <a:lnTo>
                    <a:pt x="895" y="322"/>
                  </a:lnTo>
                  <a:lnTo>
                    <a:pt x="787" y="358"/>
                  </a:lnTo>
                  <a:lnTo>
                    <a:pt x="685" y="396"/>
                  </a:lnTo>
                  <a:lnTo>
                    <a:pt x="589" y="434"/>
                  </a:lnTo>
                  <a:lnTo>
                    <a:pt x="499" y="474"/>
                  </a:lnTo>
                  <a:lnTo>
                    <a:pt x="416" y="515"/>
                  </a:lnTo>
                  <a:lnTo>
                    <a:pt x="340" y="557"/>
                  </a:lnTo>
                  <a:lnTo>
                    <a:pt x="271" y="601"/>
                  </a:lnTo>
                  <a:lnTo>
                    <a:pt x="210" y="645"/>
                  </a:lnTo>
                  <a:lnTo>
                    <a:pt x="155" y="690"/>
                  </a:lnTo>
                  <a:lnTo>
                    <a:pt x="109" y="738"/>
                  </a:lnTo>
                  <a:lnTo>
                    <a:pt x="70" y="786"/>
                  </a:lnTo>
                  <a:lnTo>
                    <a:pt x="40" y="833"/>
                  </a:lnTo>
                  <a:lnTo>
                    <a:pt x="18" y="883"/>
                  </a:lnTo>
                  <a:lnTo>
                    <a:pt x="5" y="932"/>
                  </a:lnTo>
                  <a:lnTo>
                    <a:pt x="0" y="983"/>
                  </a:lnTo>
                  <a:lnTo>
                    <a:pt x="5" y="1033"/>
                  </a:lnTo>
                  <a:lnTo>
                    <a:pt x="18" y="1083"/>
                  </a:lnTo>
                  <a:lnTo>
                    <a:pt x="40" y="1133"/>
                  </a:lnTo>
                  <a:lnTo>
                    <a:pt x="70" y="1180"/>
                  </a:lnTo>
                  <a:lnTo>
                    <a:pt x="109" y="1228"/>
                  </a:lnTo>
                  <a:lnTo>
                    <a:pt x="155" y="1274"/>
                  </a:lnTo>
                  <a:lnTo>
                    <a:pt x="210" y="1320"/>
                  </a:lnTo>
                  <a:lnTo>
                    <a:pt x="271" y="1364"/>
                  </a:lnTo>
                  <a:lnTo>
                    <a:pt x="340" y="1408"/>
                  </a:lnTo>
                  <a:lnTo>
                    <a:pt x="416" y="1451"/>
                  </a:lnTo>
                  <a:lnTo>
                    <a:pt x="499" y="1491"/>
                  </a:lnTo>
                  <a:lnTo>
                    <a:pt x="589" y="1532"/>
                  </a:lnTo>
                  <a:lnTo>
                    <a:pt x="685" y="1570"/>
                  </a:lnTo>
                  <a:lnTo>
                    <a:pt x="787" y="1608"/>
                  </a:lnTo>
                  <a:lnTo>
                    <a:pt x="895" y="1644"/>
                  </a:lnTo>
                  <a:lnTo>
                    <a:pt x="1009" y="1677"/>
                  </a:lnTo>
                  <a:lnTo>
                    <a:pt x="1128" y="1710"/>
                  </a:lnTo>
                  <a:lnTo>
                    <a:pt x="1254" y="1741"/>
                  </a:lnTo>
                  <a:lnTo>
                    <a:pt x="1384" y="1769"/>
                  </a:lnTo>
                  <a:lnTo>
                    <a:pt x="1518" y="1797"/>
                  </a:lnTo>
                  <a:lnTo>
                    <a:pt x="1658" y="1823"/>
                  </a:lnTo>
                  <a:lnTo>
                    <a:pt x="1802" y="1847"/>
                  </a:lnTo>
                  <a:lnTo>
                    <a:pt x="1951" y="1868"/>
                  </a:lnTo>
                  <a:lnTo>
                    <a:pt x="2103" y="1888"/>
                  </a:lnTo>
                  <a:lnTo>
                    <a:pt x="2258" y="1906"/>
                  </a:lnTo>
                  <a:lnTo>
                    <a:pt x="2418" y="1922"/>
                  </a:lnTo>
                  <a:lnTo>
                    <a:pt x="2582" y="1935"/>
                  </a:lnTo>
                  <a:lnTo>
                    <a:pt x="2747" y="1945"/>
                  </a:lnTo>
                  <a:lnTo>
                    <a:pt x="2917" y="1954"/>
                  </a:lnTo>
                  <a:lnTo>
                    <a:pt x="3088" y="1961"/>
                  </a:lnTo>
                  <a:lnTo>
                    <a:pt x="3262" y="1964"/>
                  </a:lnTo>
                  <a:lnTo>
                    <a:pt x="3438" y="1966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2199" name="Freeform 42"/>
            <p:cNvSpPr>
              <a:spLocks/>
            </p:cNvSpPr>
            <p:nvPr/>
          </p:nvSpPr>
          <p:spPr bwMode="auto">
            <a:xfrm>
              <a:off x="3262" y="2248"/>
              <a:ext cx="1305" cy="340"/>
            </a:xfrm>
            <a:custGeom>
              <a:avLst/>
              <a:gdLst>
                <a:gd name="T0" fmla="*/ 0 w 3479"/>
                <a:gd name="T1" fmla="*/ 0 h 1022"/>
                <a:gd name="T2" fmla="*/ 0 w 3479"/>
                <a:gd name="T3" fmla="*/ 0 h 1022"/>
                <a:gd name="T4" fmla="*/ 0 w 3479"/>
                <a:gd name="T5" fmla="*/ 0 h 1022"/>
                <a:gd name="T6" fmla="*/ 0 w 3479"/>
                <a:gd name="T7" fmla="*/ 0 h 1022"/>
                <a:gd name="T8" fmla="*/ 0 w 3479"/>
                <a:gd name="T9" fmla="*/ 0 h 1022"/>
                <a:gd name="T10" fmla="*/ 0 w 3479"/>
                <a:gd name="T11" fmla="*/ 0 h 1022"/>
                <a:gd name="T12" fmla="*/ 0 w 3479"/>
                <a:gd name="T13" fmla="*/ 0 h 1022"/>
                <a:gd name="T14" fmla="*/ 0 w 3479"/>
                <a:gd name="T15" fmla="*/ 0 h 1022"/>
                <a:gd name="T16" fmla="*/ 0 w 3479"/>
                <a:gd name="T17" fmla="*/ 0 h 1022"/>
                <a:gd name="T18" fmla="*/ 0 w 3479"/>
                <a:gd name="T19" fmla="*/ 0 h 1022"/>
                <a:gd name="T20" fmla="*/ 0 w 3479"/>
                <a:gd name="T21" fmla="*/ 0 h 1022"/>
                <a:gd name="T22" fmla="*/ 0 w 3479"/>
                <a:gd name="T23" fmla="*/ 0 h 1022"/>
                <a:gd name="T24" fmla="*/ 0 w 3479"/>
                <a:gd name="T25" fmla="*/ 0 h 1022"/>
                <a:gd name="T26" fmla="*/ 0 w 3479"/>
                <a:gd name="T27" fmla="*/ 0 h 1022"/>
                <a:gd name="T28" fmla="*/ 0 w 3479"/>
                <a:gd name="T29" fmla="*/ 0 h 1022"/>
                <a:gd name="T30" fmla="*/ 0 w 3479"/>
                <a:gd name="T31" fmla="*/ 0 h 1022"/>
                <a:gd name="T32" fmla="*/ 0 w 3479"/>
                <a:gd name="T33" fmla="*/ 0 h 1022"/>
                <a:gd name="T34" fmla="*/ 0 w 3479"/>
                <a:gd name="T35" fmla="*/ 0 h 1022"/>
                <a:gd name="T36" fmla="*/ 0 w 3479"/>
                <a:gd name="T37" fmla="*/ 0 h 1022"/>
                <a:gd name="T38" fmla="*/ 0 w 3479"/>
                <a:gd name="T39" fmla="*/ 0 h 1022"/>
                <a:gd name="T40" fmla="*/ 0 w 3479"/>
                <a:gd name="T41" fmla="*/ 0 h 1022"/>
                <a:gd name="T42" fmla="*/ 0 w 3479"/>
                <a:gd name="T43" fmla="*/ 0 h 1022"/>
                <a:gd name="T44" fmla="*/ 0 w 3479"/>
                <a:gd name="T45" fmla="*/ 0 h 1022"/>
                <a:gd name="T46" fmla="*/ 0 w 3479"/>
                <a:gd name="T47" fmla="*/ 0 h 1022"/>
                <a:gd name="T48" fmla="*/ 0 w 3479"/>
                <a:gd name="T49" fmla="*/ 0 h 1022"/>
                <a:gd name="T50" fmla="*/ 0 w 3479"/>
                <a:gd name="T51" fmla="*/ 0 h 1022"/>
                <a:gd name="T52" fmla="*/ 0 w 3479"/>
                <a:gd name="T53" fmla="*/ 0 h 1022"/>
                <a:gd name="T54" fmla="*/ 0 w 3479"/>
                <a:gd name="T55" fmla="*/ 0 h 1022"/>
                <a:gd name="T56" fmla="*/ 0 w 3479"/>
                <a:gd name="T57" fmla="*/ 0 h 1022"/>
                <a:gd name="T58" fmla="*/ 0 w 3479"/>
                <a:gd name="T59" fmla="*/ 0 h 1022"/>
                <a:gd name="T60" fmla="*/ 0 w 3479"/>
                <a:gd name="T61" fmla="*/ 0 h 1022"/>
                <a:gd name="T62" fmla="*/ 0 w 3479"/>
                <a:gd name="T63" fmla="*/ 0 h 1022"/>
                <a:gd name="T64" fmla="*/ 0 w 3479"/>
                <a:gd name="T65" fmla="*/ 0 h 1022"/>
                <a:gd name="T66" fmla="*/ 0 w 3479"/>
                <a:gd name="T67" fmla="*/ 0 h 1022"/>
                <a:gd name="T68" fmla="*/ 0 w 3479"/>
                <a:gd name="T69" fmla="*/ 0 h 1022"/>
                <a:gd name="T70" fmla="*/ 0 w 3479"/>
                <a:gd name="T71" fmla="*/ 0 h 1022"/>
                <a:gd name="T72" fmla="*/ 0 w 3479"/>
                <a:gd name="T73" fmla="*/ 0 h 1022"/>
                <a:gd name="T74" fmla="*/ 0 w 3479"/>
                <a:gd name="T75" fmla="*/ 0 h 1022"/>
                <a:gd name="T76" fmla="*/ 0 w 3479"/>
                <a:gd name="T77" fmla="*/ 0 h 1022"/>
                <a:gd name="T78" fmla="*/ 0 w 3479"/>
                <a:gd name="T79" fmla="*/ 0 h 1022"/>
                <a:gd name="T80" fmla="*/ 0 w 3479"/>
                <a:gd name="T81" fmla="*/ 0 h 1022"/>
                <a:gd name="T82" fmla="*/ 0 w 3479"/>
                <a:gd name="T83" fmla="*/ 0 h 1022"/>
                <a:gd name="T84" fmla="*/ 0 w 3479"/>
                <a:gd name="T85" fmla="*/ 0 h 1022"/>
                <a:gd name="T86" fmla="*/ 0 w 3479"/>
                <a:gd name="T87" fmla="*/ 0 h 10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79"/>
                <a:gd name="T133" fmla="*/ 0 h 1022"/>
                <a:gd name="T134" fmla="*/ 3479 w 3479"/>
                <a:gd name="T135" fmla="*/ 1022 h 10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79" h="1022">
                  <a:moveTo>
                    <a:pt x="3399" y="0"/>
                  </a:moveTo>
                  <a:lnTo>
                    <a:pt x="3399" y="0"/>
                  </a:lnTo>
                  <a:lnTo>
                    <a:pt x="3398" y="21"/>
                  </a:lnTo>
                  <a:lnTo>
                    <a:pt x="3396" y="44"/>
                  </a:lnTo>
                  <a:lnTo>
                    <a:pt x="3391" y="65"/>
                  </a:lnTo>
                  <a:lnTo>
                    <a:pt x="3384" y="87"/>
                  </a:lnTo>
                  <a:lnTo>
                    <a:pt x="3375" y="108"/>
                  </a:lnTo>
                  <a:lnTo>
                    <a:pt x="3365" y="131"/>
                  </a:lnTo>
                  <a:lnTo>
                    <a:pt x="3352" y="152"/>
                  </a:lnTo>
                  <a:lnTo>
                    <a:pt x="3337" y="174"/>
                  </a:lnTo>
                  <a:lnTo>
                    <a:pt x="3319" y="196"/>
                  </a:lnTo>
                  <a:lnTo>
                    <a:pt x="3302" y="218"/>
                  </a:lnTo>
                  <a:lnTo>
                    <a:pt x="3280" y="240"/>
                  </a:lnTo>
                  <a:lnTo>
                    <a:pt x="3258" y="262"/>
                  </a:lnTo>
                  <a:lnTo>
                    <a:pt x="3233" y="284"/>
                  </a:lnTo>
                  <a:lnTo>
                    <a:pt x="3205" y="305"/>
                  </a:lnTo>
                  <a:lnTo>
                    <a:pt x="3177" y="328"/>
                  </a:lnTo>
                  <a:lnTo>
                    <a:pt x="3146" y="349"/>
                  </a:lnTo>
                  <a:lnTo>
                    <a:pt x="3114" y="371"/>
                  </a:lnTo>
                  <a:lnTo>
                    <a:pt x="3079" y="391"/>
                  </a:lnTo>
                  <a:lnTo>
                    <a:pt x="3043" y="412"/>
                  </a:lnTo>
                  <a:lnTo>
                    <a:pt x="3005" y="432"/>
                  </a:lnTo>
                  <a:lnTo>
                    <a:pt x="2965" y="453"/>
                  </a:lnTo>
                  <a:lnTo>
                    <a:pt x="2924" y="473"/>
                  </a:lnTo>
                  <a:lnTo>
                    <a:pt x="2880" y="493"/>
                  </a:lnTo>
                  <a:lnTo>
                    <a:pt x="2835" y="512"/>
                  </a:lnTo>
                  <a:lnTo>
                    <a:pt x="2788" y="531"/>
                  </a:lnTo>
                  <a:lnTo>
                    <a:pt x="2741" y="550"/>
                  </a:lnTo>
                  <a:lnTo>
                    <a:pt x="2691" y="569"/>
                  </a:lnTo>
                  <a:lnTo>
                    <a:pt x="2640" y="587"/>
                  </a:lnTo>
                  <a:lnTo>
                    <a:pt x="2586" y="605"/>
                  </a:lnTo>
                  <a:lnTo>
                    <a:pt x="2533" y="622"/>
                  </a:lnTo>
                  <a:lnTo>
                    <a:pt x="2477" y="639"/>
                  </a:lnTo>
                  <a:lnTo>
                    <a:pt x="2419" y="656"/>
                  </a:lnTo>
                  <a:lnTo>
                    <a:pt x="2360" y="672"/>
                  </a:lnTo>
                  <a:lnTo>
                    <a:pt x="2301" y="688"/>
                  </a:lnTo>
                  <a:lnTo>
                    <a:pt x="2239" y="704"/>
                  </a:lnTo>
                  <a:lnTo>
                    <a:pt x="2176" y="719"/>
                  </a:lnTo>
                  <a:lnTo>
                    <a:pt x="2112" y="734"/>
                  </a:lnTo>
                  <a:lnTo>
                    <a:pt x="2048" y="748"/>
                  </a:lnTo>
                  <a:lnTo>
                    <a:pt x="1981" y="762"/>
                  </a:lnTo>
                  <a:lnTo>
                    <a:pt x="1914" y="776"/>
                  </a:lnTo>
                  <a:lnTo>
                    <a:pt x="1845" y="789"/>
                  </a:lnTo>
                  <a:lnTo>
                    <a:pt x="1775" y="801"/>
                  </a:lnTo>
                  <a:lnTo>
                    <a:pt x="1703" y="813"/>
                  </a:lnTo>
                  <a:lnTo>
                    <a:pt x="1631" y="824"/>
                  </a:lnTo>
                  <a:lnTo>
                    <a:pt x="1558" y="835"/>
                  </a:lnTo>
                  <a:lnTo>
                    <a:pt x="1483" y="846"/>
                  </a:lnTo>
                  <a:lnTo>
                    <a:pt x="1409" y="857"/>
                  </a:lnTo>
                  <a:lnTo>
                    <a:pt x="1333" y="866"/>
                  </a:lnTo>
                  <a:lnTo>
                    <a:pt x="1255" y="874"/>
                  </a:lnTo>
                  <a:lnTo>
                    <a:pt x="1177" y="884"/>
                  </a:lnTo>
                  <a:lnTo>
                    <a:pt x="1097" y="891"/>
                  </a:lnTo>
                  <a:lnTo>
                    <a:pt x="1018" y="899"/>
                  </a:lnTo>
                  <a:lnTo>
                    <a:pt x="937" y="905"/>
                  </a:lnTo>
                  <a:lnTo>
                    <a:pt x="855" y="912"/>
                  </a:lnTo>
                  <a:lnTo>
                    <a:pt x="773" y="917"/>
                  </a:lnTo>
                  <a:lnTo>
                    <a:pt x="690" y="923"/>
                  </a:lnTo>
                  <a:lnTo>
                    <a:pt x="606" y="928"/>
                  </a:lnTo>
                  <a:lnTo>
                    <a:pt x="521" y="931"/>
                  </a:lnTo>
                  <a:lnTo>
                    <a:pt x="436" y="935"/>
                  </a:lnTo>
                  <a:lnTo>
                    <a:pt x="350" y="937"/>
                  </a:lnTo>
                  <a:lnTo>
                    <a:pt x="264" y="940"/>
                  </a:lnTo>
                  <a:lnTo>
                    <a:pt x="176" y="942"/>
                  </a:lnTo>
                  <a:lnTo>
                    <a:pt x="89" y="942"/>
                  </a:lnTo>
                  <a:lnTo>
                    <a:pt x="0" y="943"/>
                  </a:lnTo>
                  <a:lnTo>
                    <a:pt x="0" y="1022"/>
                  </a:lnTo>
                  <a:lnTo>
                    <a:pt x="89" y="1022"/>
                  </a:lnTo>
                  <a:lnTo>
                    <a:pt x="177" y="1021"/>
                  </a:lnTo>
                  <a:lnTo>
                    <a:pt x="265" y="1019"/>
                  </a:lnTo>
                  <a:lnTo>
                    <a:pt x="352" y="1017"/>
                  </a:lnTo>
                  <a:lnTo>
                    <a:pt x="439" y="1015"/>
                  </a:lnTo>
                  <a:lnTo>
                    <a:pt x="524" y="1011"/>
                  </a:lnTo>
                  <a:lnTo>
                    <a:pt x="610" y="1006"/>
                  </a:lnTo>
                  <a:lnTo>
                    <a:pt x="694" y="1002"/>
                  </a:lnTo>
                  <a:lnTo>
                    <a:pt x="778" y="997"/>
                  </a:lnTo>
                  <a:lnTo>
                    <a:pt x="861" y="991"/>
                  </a:lnTo>
                  <a:lnTo>
                    <a:pt x="943" y="985"/>
                  </a:lnTo>
                  <a:lnTo>
                    <a:pt x="1025" y="978"/>
                  </a:lnTo>
                  <a:lnTo>
                    <a:pt x="1106" y="971"/>
                  </a:lnTo>
                  <a:lnTo>
                    <a:pt x="1185" y="962"/>
                  </a:lnTo>
                  <a:lnTo>
                    <a:pt x="1264" y="954"/>
                  </a:lnTo>
                  <a:lnTo>
                    <a:pt x="1342" y="945"/>
                  </a:lnTo>
                  <a:lnTo>
                    <a:pt x="1418" y="935"/>
                  </a:lnTo>
                  <a:lnTo>
                    <a:pt x="1494" y="924"/>
                  </a:lnTo>
                  <a:lnTo>
                    <a:pt x="1569" y="914"/>
                  </a:lnTo>
                  <a:lnTo>
                    <a:pt x="1644" y="903"/>
                  </a:lnTo>
                  <a:lnTo>
                    <a:pt x="1716" y="891"/>
                  </a:lnTo>
                  <a:lnTo>
                    <a:pt x="1788" y="879"/>
                  </a:lnTo>
                  <a:lnTo>
                    <a:pt x="1859" y="866"/>
                  </a:lnTo>
                  <a:lnTo>
                    <a:pt x="1928" y="853"/>
                  </a:lnTo>
                  <a:lnTo>
                    <a:pt x="1997" y="840"/>
                  </a:lnTo>
                  <a:lnTo>
                    <a:pt x="2063" y="826"/>
                  </a:lnTo>
                  <a:lnTo>
                    <a:pt x="2130" y="811"/>
                  </a:lnTo>
                  <a:lnTo>
                    <a:pt x="2194" y="796"/>
                  </a:lnTo>
                  <a:lnTo>
                    <a:pt x="2258" y="781"/>
                  </a:lnTo>
                  <a:lnTo>
                    <a:pt x="2320" y="765"/>
                  </a:lnTo>
                  <a:lnTo>
                    <a:pt x="2382" y="748"/>
                  </a:lnTo>
                  <a:lnTo>
                    <a:pt x="2441" y="732"/>
                  </a:lnTo>
                  <a:lnTo>
                    <a:pt x="2499" y="715"/>
                  </a:lnTo>
                  <a:lnTo>
                    <a:pt x="2555" y="697"/>
                  </a:lnTo>
                  <a:lnTo>
                    <a:pt x="2611" y="680"/>
                  </a:lnTo>
                  <a:lnTo>
                    <a:pt x="2665" y="662"/>
                  </a:lnTo>
                  <a:lnTo>
                    <a:pt x="2718" y="643"/>
                  </a:lnTo>
                  <a:lnTo>
                    <a:pt x="2768" y="624"/>
                  </a:lnTo>
                  <a:lnTo>
                    <a:pt x="2818" y="605"/>
                  </a:lnTo>
                  <a:lnTo>
                    <a:pt x="2866" y="586"/>
                  </a:lnTo>
                  <a:lnTo>
                    <a:pt x="2912" y="565"/>
                  </a:lnTo>
                  <a:lnTo>
                    <a:pt x="2957" y="544"/>
                  </a:lnTo>
                  <a:lnTo>
                    <a:pt x="3000" y="524"/>
                  </a:lnTo>
                  <a:lnTo>
                    <a:pt x="3041" y="502"/>
                  </a:lnTo>
                  <a:lnTo>
                    <a:pt x="3081" y="481"/>
                  </a:lnTo>
                  <a:lnTo>
                    <a:pt x="3120" y="460"/>
                  </a:lnTo>
                  <a:lnTo>
                    <a:pt x="3155" y="437"/>
                  </a:lnTo>
                  <a:lnTo>
                    <a:pt x="3190" y="415"/>
                  </a:lnTo>
                  <a:lnTo>
                    <a:pt x="3223" y="392"/>
                  </a:lnTo>
                  <a:lnTo>
                    <a:pt x="3254" y="368"/>
                  </a:lnTo>
                  <a:lnTo>
                    <a:pt x="3284" y="344"/>
                  </a:lnTo>
                  <a:lnTo>
                    <a:pt x="3311" y="321"/>
                  </a:lnTo>
                  <a:lnTo>
                    <a:pt x="3336" y="296"/>
                  </a:lnTo>
                  <a:lnTo>
                    <a:pt x="3360" y="272"/>
                  </a:lnTo>
                  <a:lnTo>
                    <a:pt x="3381" y="246"/>
                  </a:lnTo>
                  <a:lnTo>
                    <a:pt x="3401" y="221"/>
                  </a:lnTo>
                  <a:lnTo>
                    <a:pt x="3419" y="195"/>
                  </a:lnTo>
                  <a:lnTo>
                    <a:pt x="3435" y="167"/>
                  </a:lnTo>
                  <a:lnTo>
                    <a:pt x="3448" y="141"/>
                  </a:lnTo>
                  <a:lnTo>
                    <a:pt x="3459" y="114"/>
                  </a:lnTo>
                  <a:lnTo>
                    <a:pt x="3467" y="85"/>
                  </a:lnTo>
                  <a:lnTo>
                    <a:pt x="3474" y="57"/>
                  </a:lnTo>
                  <a:lnTo>
                    <a:pt x="3478" y="28"/>
                  </a:lnTo>
                  <a:lnTo>
                    <a:pt x="3479" y="0"/>
                  </a:lnTo>
                  <a:lnTo>
                    <a:pt x="339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2200" name="Freeform 43"/>
            <p:cNvSpPr>
              <a:spLocks/>
            </p:cNvSpPr>
            <p:nvPr/>
          </p:nvSpPr>
          <p:spPr bwMode="auto">
            <a:xfrm>
              <a:off x="3262" y="1906"/>
              <a:ext cx="1305" cy="342"/>
            </a:xfrm>
            <a:custGeom>
              <a:avLst/>
              <a:gdLst>
                <a:gd name="T0" fmla="*/ 0 w 3479"/>
                <a:gd name="T1" fmla="*/ 0 h 1023"/>
                <a:gd name="T2" fmla="*/ 0 w 3479"/>
                <a:gd name="T3" fmla="*/ 0 h 1023"/>
                <a:gd name="T4" fmla="*/ 0 w 3479"/>
                <a:gd name="T5" fmla="*/ 0 h 1023"/>
                <a:gd name="T6" fmla="*/ 0 w 3479"/>
                <a:gd name="T7" fmla="*/ 0 h 1023"/>
                <a:gd name="T8" fmla="*/ 0 w 3479"/>
                <a:gd name="T9" fmla="*/ 0 h 1023"/>
                <a:gd name="T10" fmla="*/ 0 w 3479"/>
                <a:gd name="T11" fmla="*/ 0 h 1023"/>
                <a:gd name="T12" fmla="*/ 0 w 3479"/>
                <a:gd name="T13" fmla="*/ 0 h 1023"/>
                <a:gd name="T14" fmla="*/ 0 w 3479"/>
                <a:gd name="T15" fmla="*/ 0 h 1023"/>
                <a:gd name="T16" fmla="*/ 0 w 3479"/>
                <a:gd name="T17" fmla="*/ 0 h 1023"/>
                <a:gd name="T18" fmla="*/ 0 w 3479"/>
                <a:gd name="T19" fmla="*/ 0 h 1023"/>
                <a:gd name="T20" fmla="*/ 0 w 3479"/>
                <a:gd name="T21" fmla="*/ 0 h 1023"/>
                <a:gd name="T22" fmla="*/ 0 w 3479"/>
                <a:gd name="T23" fmla="*/ 0 h 1023"/>
                <a:gd name="T24" fmla="*/ 0 w 3479"/>
                <a:gd name="T25" fmla="*/ 0 h 1023"/>
                <a:gd name="T26" fmla="*/ 0 w 3479"/>
                <a:gd name="T27" fmla="*/ 0 h 1023"/>
                <a:gd name="T28" fmla="*/ 0 w 3479"/>
                <a:gd name="T29" fmla="*/ 0 h 1023"/>
                <a:gd name="T30" fmla="*/ 0 w 3479"/>
                <a:gd name="T31" fmla="*/ 0 h 1023"/>
                <a:gd name="T32" fmla="*/ 0 w 3479"/>
                <a:gd name="T33" fmla="*/ 0 h 1023"/>
                <a:gd name="T34" fmla="*/ 0 w 3479"/>
                <a:gd name="T35" fmla="*/ 0 h 1023"/>
                <a:gd name="T36" fmla="*/ 0 w 3479"/>
                <a:gd name="T37" fmla="*/ 0 h 1023"/>
                <a:gd name="T38" fmla="*/ 0 w 3479"/>
                <a:gd name="T39" fmla="*/ 0 h 1023"/>
                <a:gd name="T40" fmla="*/ 0 w 3479"/>
                <a:gd name="T41" fmla="*/ 0 h 1023"/>
                <a:gd name="T42" fmla="*/ 0 w 3479"/>
                <a:gd name="T43" fmla="*/ 0 h 1023"/>
                <a:gd name="T44" fmla="*/ 0 w 3479"/>
                <a:gd name="T45" fmla="*/ 0 h 1023"/>
                <a:gd name="T46" fmla="*/ 0 w 3479"/>
                <a:gd name="T47" fmla="*/ 0 h 1023"/>
                <a:gd name="T48" fmla="*/ 0 w 3479"/>
                <a:gd name="T49" fmla="*/ 0 h 1023"/>
                <a:gd name="T50" fmla="*/ 0 w 3479"/>
                <a:gd name="T51" fmla="*/ 0 h 1023"/>
                <a:gd name="T52" fmla="*/ 0 w 3479"/>
                <a:gd name="T53" fmla="*/ 0 h 1023"/>
                <a:gd name="T54" fmla="*/ 0 w 3479"/>
                <a:gd name="T55" fmla="*/ 0 h 1023"/>
                <a:gd name="T56" fmla="*/ 0 w 3479"/>
                <a:gd name="T57" fmla="*/ 0 h 1023"/>
                <a:gd name="T58" fmla="*/ 0 w 3479"/>
                <a:gd name="T59" fmla="*/ 0 h 1023"/>
                <a:gd name="T60" fmla="*/ 0 w 3479"/>
                <a:gd name="T61" fmla="*/ 0 h 1023"/>
                <a:gd name="T62" fmla="*/ 0 w 3479"/>
                <a:gd name="T63" fmla="*/ 0 h 1023"/>
                <a:gd name="T64" fmla="*/ 0 w 3479"/>
                <a:gd name="T65" fmla="*/ 0 h 1023"/>
                <a:gd name="T66" fmla="*/ 0 w 3479"/>
                <a:gd name="T67" fmla="*/ 0 h 1023"/>
                <a:gd name="T68" fmla="*/ 0 w 3479"/>
                <a:gd name="T69" fmla="*/ 0 h 1023"/>
                <a:gd name="T70" fmla="*/ 0 w 3479"/>
                <a:gd name="T71" fmla="*/ 0 h 1023"/>
                <a:gd name="T72" fmla="*/ 0 w 3479"/>
                <a:gd name="T73" fmla="*/ 0 h 1023"/>
                <a:gd name="T74" fmla="*/ 0 w 3479"/>
                <a:gd name="T75" fmla="*/ 0 h 1023"/>
                <a:gd name="T76" fmla="*/ 0 w 3479"/>
                <a:gd name="T77" fmla="*/ 0 h 1023"/>
                <a:gd name="T78" fmla="*/ 0 w 3479"/>
                <a:gd name="T79" fmla="*/ 0 h 1023"/>
                <a:gd name="T80" fmla="*/ 0 w 3479"/>
                <a:gd name="T81" fmla="*/ 0 h 1023"/>
                <a:gd name="T82" fmla="*/ 0 w 3479"/>
                <a:gd name="T83" fmla="*/ 0 h 1023"/>
                <a:gd name="T84" fmla="*/ 0 w 3479"/>
                <a:gd name="T85" fmla="*/ 0 h 1023"/>
                <a:gd name="T86" fmla="*/ 0 w 3479"/>
                <a:gd name="T87" fmla="*/ 0 h 102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79"/>
                <a:gd name="T133" fmla="*/ 0 h 1023"/>
                <a:gd name="T134" fmla="*/ 3479 w 3479"/>
                <a:gd name="T135" fmla="*/ 1023 h 102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79" h="1023">
                  <a:moveTo>
                    <a:pt x="0" y="79"/>
                  </a:moveTo>
                  <a:lnTo>
                    <a:pt x="0" y="79"/>
                  </a:lnTo>
                  <a:lnTo>
                    <a:pt x="89" y="80"/>
                  </a:lnTo>
                  <a:lnTo>
                    <a:pt x="176" y="80"/>
                  </a:lnTo>
                  <a:lnTo>
                    <a:pt x="264" y="83"/>
                  </a:lnTo>
                  <a:lnTo>
                    <a:pt x="350" y="84"/>
                  </a:lnTo>
                  <a:lnTo>
                    <a:pt x="436" y="88"/>
                  </a:lnTo>
                  <a:lnTo>
                    <a:pt x="521" y="91"/>
                  </a:lnTo>
                  <a:lnTo>
                    <a:pt x="606" y="95"/>
                  </a:lnTo>
                  <a:lnTo>
                    <a:pt x="690" y="100"/>
                  </a:lnTo>
                  <a:lnTo>
                    <a:pt x="773" y="104"/>
                  </a:lnTo>
                  <a:lnTo>
                    <a:pt x="855" y="110"/>
                  </a:lnTo>
                  <a:lnTo>
                    <a:pt x="937" y="117"/>
                  </a:lnTo>
                  <a:lnTo>
                    <a:pt x="1018" y="123"/>
                  </a:lnTo>
                  <a:lnTo>
                    <a:pt x="1097" y="132"/>
                  </a:lnTo>
                  <a:lnTo>
                    <a:pt x="1177" y="139"/>
                  </a:lnTo>
                  <a:lnTo>
                    <a:pt x="1255" y="148"/>
                  </a:lnTo>
                  <a:lnTo>
                    <a:pt x="1333" y="157"/>
                  </a:lnTo>
                  <a:lnTo>
                    <a:pt x="1409" y="166"/>
                  </a:lnTo>
                  <a:lnTo>
                    <a:pt x="1483" y="177"/>
                  </a:lnTo>
                  <a:lnTo>
                    <a:pt x="1558" y="187"/>
                  </a:lnTo>
                  <a:lnTo>
                    <a:pt x="1631" y="198"/>
                  </a:lnTo>
                  <a:lnTo>
                    <a:pt x="1703" y="210"/>
                  </a:lnTo>
                  <a:lnTo>
                    <a:pt x="1775" y="222"/>
                  </a:lnTo>
                  <a:lnTo>
                    <a:pt x="1845" y="234"/>
                  </a:lnTo>
                  <a:lnTo>
                    <a:pt x="1914" y="247"/>
                  </a:lnTo>
                  <a:lnTo>
                    <a:pt x="1981" y="260"/>
                  </a:lnTo>
                  <a:lnTo>
                    <a:pt x="2048" y="274"/>
                  </a:lnTo>
                  <a:lnTo>
                    <a:pt x="2112" y="288"/>
                  </a:lnTo>
                  <a:lnTo>
                    <a:pt x="2176" y="304"/>
                  </a:lnTo>
                  <a:lnTo>
                    <a:pt x="2239" y="318"/>
                  </a:lnTo>
                  <a:lnTo>
                    <a:pt x="2301" y="334"/>
                  </a:lnTo>
                  <a:lnTo>
                    <a:pt x="2360" y="350"/>
                  </a:lnTo>
                  <a:lnTo>
                    <a:pt x="2419" y="367"/>
                  </a:lnTo>
                  <a:lnTo>
                    <a:pt x="2477" y="384"/>
                  </a:lnTo>
                  <a:lnTo>
                    <a:pt x="2533" y="400"/>
                  </a:lnTo>
                  <a:lnTo>
                    <a:pt x="2586" y="418"/>
                  </a:lnTo>
                  <a:lnTo>
                    <a:pt x="2640" y="436"/>
                  </a:lnTo>
                  <a:lnTo>
                    <a:pt x="2691" y="454"/>
                  </a:lnTo>
                  <a:lnTo>
                    <a:pt x="2741" y="473"/>
                  </a:lnTo>
                  <a:lnTo>
                    <a:pt x="2788" y="492"/>
                  </a:lnTo>
                  <a:lnTo>
                    <a:pt x="2835" y="511"/>
                  </a:lnTo>
                  <a:lnTo>
                    <a:pt x="2880" y="530"/>
                  </a:lnTo>
                  <a:lnTo>
                    <a:pt x="2924" y="550"/>
                  </a:lnTo>
                  <a:lnTo>
                    <a:pt x="2965" y="570"/>
                  </a:lnTo>
                  <a:lnTo>
                    <a:pt x="3005" y="590"/>
                  </a:lnTo>
                  <a:lnTo>
                    <a:pt x="3043" y="610"/>
                  </a:lnTo>
                  <a:lnTo>
                    <a:pt x="3079" y="632"/>
                  </a:lnTo>
                  <a:lnTo>
                    <a:pt x="3114" y="652"/>
                  </a:lnTo>
                  <a:lnTo>
                    <a:pt x="3146" y="673"/>
                  </a:lnTo>
                  <a:lnTo>
                    <a:pt x="3177" y="695"/>
                  </a:lnTo>
                  <a:lnTo>
                    <a:pt x="3205" y="716"/>
                  </a:lnTo>
                  <a:lnTo>
                    <a:pt x="3233" y="739"/>
                  </a:lnTo>
                  <a:lnTo>
                    <a:pt x="3258" y="760"/>
                  </a:lnTo>
                  <a:lnTo>
                    <a:pt x="3280" y="782"/>
                  </a:lnTo>
                  <a:lnTo>
                    <a:pt x="3302" y="804"/>
                  </a:lnTo>
                  <a:lnTo>
                    <a:pt x="3319" y="827"/>
                  </a:lnTo>
                  <a:lnTo>
                    <a:pt x="3337" y="848"/>
                  </a:lnTo>
                  <a:lnTo>
                    <a:pt x="3352" y="871"/>
                  </a:lnTo>
                  <a:lnTo>
                    <a:pt x="3365" y="892"/>
                  </a:lnTo>
                  <a:lnTo>
                    <a:pt x="3375" y="913"/>
                  </a:lnTo>
                  <a:lnTo>
                    <a:pt x="3384" y="936"/>
                  </a:lnTo>
                  <a:lnTo>
                    <a:pt x="3391" y="957"/>
                  </a:lnTo>
                  <a:lnTo>
                    <a:pt x="3396" y="979"/>
                  </a:lnTo>
                  <a:lnTo>
                    <a:pt x="3398" y="1001"/>
                  </a:lnTo>
                  <a:lnTo>
                    <a:pt x="3399" y="1023"/>
                  </a:lnTo>
                  <a:lnTo>
                    <a:pt x="3479" y="1023"/>
                  </a:lnTo>
                  <a:lnTo>
                    <a:pt x="3478" y="994"/>
                  </a:lnTo>
                  <a:lnTo>
                    <a:pt x="3474" y="966"/>
                  </a:lnTo>
                  <a:lnTo>
                    <a:pt x="3467" y="937"/>
                  </a:lnTo>
                  <a:lnTo>
                    <a:pt x="3459" y="909"/>
                  </a:lnTo>
                  <a:lnTo>
                    <a:pt x="3448" y="881"/>
                  </a:lnTo>
                  <a:lnTo>
                    <a:pt x="3435" y="854"/>
                  </a:lnTo>
                  <a:lnTo>
                    <a:pt x="3419" y="828"/>
                  </a:lnTo>
                  <a:lnTo>
                    <a:pt x="3401" y="802"/>
                  </a:lnTo>
                  <a:lnTo>
                    <a:pt x="3381" y="777"/>
                  </a:lnTo>
                  <a:lnTo>
                    <a:pt x="3360" y="751"/>
                  </a:lnTo>
                  <a:lnTo>
                    <a:pt x="3336" y="726"/>
                  </a:lnTo>
                  <a:lnTo>
                    <a:pt x="3311" y="702"/>
                  </a:lnTo>
                  <a:lnTo>
                    <a:pt x="3284" y="678"/>
                  </a:lnTo>
                  <a:lnTo>
                    <a:pt x="3254" y="654"/>
                  </a:lnTo>
                  <a:lnTo>
                    <a:pt x="3223" y="631"/>
                  </a:lnTo>
                  <a:lnTo>
                    <a:pt x="3190" y="608"/>
                  </a:lnTo>
                  <a:lnTo>
                    <a:pt x="3155" y="586"/>
                  </a:lnTo>
                  <a:lnTo>
                    <a:pt x="3120" y="563"/>
                  </a:lnTo>
                  <a:lnTo>
                    <a:pt x="3081" y="542"/>
                  </a:lnTo>
                  <a:lnTo>
                    <a:pt x="3041" y="520"/>
                  </a:lnTo>
                  <a:lnTo>
                    <a:pt x="3000" y="499"/>
                  </a:lnTo>
                  <a:lnTo>
                    <a:pt x="2957" y="477"/>
                  </a:lnTo>
                  <a:lnTo>
                    <a:pt x="2912" y="457"/>
                  </a:lnTo>
                  <a:lnTo>
                    <a:pt x="2866" y="437"/>
                  </a:lnTo>
                  <a:lnTo>
                    <a:pt x="2818" y="418"/>
                  </a:lnTo>
                  <a:lnTo>
                    <a:pt x="2768" y="398"/>
                  </a:lnTo>
                  <a:lnTo>
                    <a:pt x="2718" y="379"/>
                  </a:lnTo>
                  <a:lnTo>
                    <a:pt x="2665" y="361"/>
                  </a:lnTo>
                  <a:lnTo>
                    <a:pt x="2611" y="342"/>
                  </a:lnTo>
                  <a:lnTo>
                    <a:pt x="2555" y="324"/>
                  </a:lnTo>
                  <a:lnTo>
                    <a:pt x="2499" y="307"/>
                  </a:lnTo>
                  <a:lnTo>
                    <a:pt x="2441" y="290"/>
                  </a:lnTo>
                  <a:lnTo>
                    <a:pt x="2382" y="273"/>
                  </a:lnTo>
                  <a:lnTo>
                    <a:pt x="2320" y="258"/>
                  </a:lnTo>
                  <a:lnTo>
                    <a:pt x="2258" y="242"/>
                  </a:lnTo>
                  <a:lnTo>
                    <a:pt x="2194" y="227"/>
                  </a:lnTo>
                  <a:lnTo>
                    <a:pt x="2130" y="211"/>
                  </a:lnTo>
                  <a:lnTo>
                    <a:pt x="2063" y="197"/>
                  </a:lnTo>
                  <a:lnTo>
                    <a:pt x="1997" y="183"/>
                  </a:lnTo>
                  <a:lnTo>
                    <a:pt x="1928" y="170"/>
                  </a:lnTo>
                  <a:lnTo>
                    <a:pt x="1859" y="157"/>
                  </a:lnTo>
                  <a:lnTo>
                    <a:pt x="1788" y="143"/>
                  </a:lnTo>
                  <a:lnTo>
                    <a:pt x="1716" y="132"/>
                  </a:lnTo>
                  <a:lnTo>
                    <a:pt x="1644" y="120"/>
                  </a:lnTo>
                  <a:lnTo>
                    <a:pt x="1569" y="109"/>
                  </a:lnTo>
                  <a:lnTo>
                    <a:pt x="1494" y="98"/>
                  </a:lnTo>
                  <a:lnTo>
                    <a:pt x="1418" y="88"/>
                  </a:lnTo>
                  <a:lnTo>
                    <a:pt x="1342" y="78"/>
                  </a:lnTo>
                  <a:lnTo>
                    <a:pt x="1264" y="69"/>
                  </a:lnTo>
                  <a:lnTo>
                    <a:pt x="1185" y="60"/>
                  </a:lnTo>
                  <a:lnTo>
                    <a:pt x="1106" y="52"/>
                  </a:lnTo>
                  <a:lnTo>
                    <a:pt x="1025" y="45"/>
                  </a:lnTo>
                  <a:lnTo>
                    <a:pt x="943" y="38"/>
                  </a:lnTo>
                  <a:lnTo>
                    <a:pt x="861" y="32"/>
                  </a:lnTo>
                  <a:lnTo>
                    <a:pt x="778" y="26"/>
                  </a:lnTo>
                  <a:lnTo>
                    <a:pt x="694" y="20"/>
                  </a:lnTo>
                  <a:lnTo>
                    <a:pt x="610" y="15"/>
                  </a:lnTo>
                  <a:lnTo>
                    <a:pt x="524" y="12"/>
                  </a:lnTo>
                  <a:lnTo>
                    <a:pt x="439" y="8"/>
                  </a:lnTo>
                  <a:lnTo>
                    <a:pt x="352" y="6"/>
                  </a:lnTo>
                  <a:lnTo>
                    <a:pt x="265" y="3"/>
                  </a:lnTo>
                  <a:lnTo>
                    <a:pt x="177" y="2"/>
                  </a:lnTo>
                  <a:lnTo>
                    <a:pt x="89" y="1"/>
                  </a:lnTo>
                  <a:lnTo>
                    <a:pt x="0" y="0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2201" name="Freeform 44"/>
            <p:cNvSpPr>
              <a:spLocks/>
            </p:cNvSpPr>
            <p:nvPr/>
          </p:nvSpPr>
          <p:spPr bwMode="auto">
            <a:xfrm>
              <a:off x="1958" y="1906"/>
              <a:ext cx="1304" cy="342"/>
            </a:xfrm>
            <a:custGeom>
              <a:avLst/>
              <a:gdLst>
                <a:gd name="T0" fmla="*/ 0 w 3478"/>
                <a:gd name="T1" fmla="*/ 0 h 1023"/>
                <a:gd name="T2" fmla="*/ 0 w 3478"/>
                <a:gd name="T3" fmla="*/ 0 h 1023"/>
                <a:gd name="T4" fmla="*/ 0 w 3478"/>
                <a:gd name="T5" fmla="*/ 0 h 1023"/>
                <a:gd name="T6" fmla="*/ 0 w 3478"/>
                <a:gd name="T7" fmla="*/ 0 h 1023"/>
                <a:gd name="T8" fmla="*/ 0 w 3478"/>
                <a:gd name="T9" fmla="*/ 0 h 1023"/>
                <a:gd name="T10" fmla="*/ 0 w 3478"/>
                <a:gd name="T11" fmla="*/ 0 h 1023"/>
                <a:gd name="T12" fmla="*/ 0 w 3478"/>
                <a:gd name="T13" fmla="*/ 0 h 1023"/>
                <a:gd name="T14" fmla="*/ 0 w 3478"/>
                <a:gd name="T15" fmla="*/ 0 h 1023"/>
                <a:gd name="T16" fmla="*/ 0 w 3478"/>
                <a:gd name="T17" fmla="*/ 0 h 1023"/>
                <a:gd name="T18" fmla="*/ 0 w 3478"/>
                <a:gd name="T19" fmla="*/ 0 h 1023"/>
                <a:gd name="T20" fmla="*/ 0 w 3478"/>
                <a:gd name="T21" fmla="*/ 0 h 1023"/>
                <a:gd name="T22" fmla="*/ 0 w 3478"/>
                <a:gd name="T23" fmla="*/ 0 h 1023"/>
                <a:gd name="T24" fmla="*/ 0 w 3478"/>
                <a:gd name="T25" fmla="*/ 0 h 1023"/>
                <a:gd name="T26" fmla="*/ 0 w 3478"/>
                <a:gd name="T27" fmla="*/ 0 h 1023"/>
                <a:gd name="T28" fmla="*/ 0 w 3478"/>
                <a:gd name="T29" fmla="*/ 0 h 1023"/>
                <a:gd name="T30" fmla="*/ 0 w 3478"/>
                <a:gd name="T31" fmla="*/ 0 h 1023"/>
                <a:gd name="T32" fmla="*/ 0 w 3478"/>
                <a:gd name="T33" fmla="*/ 0 h 1023"/>
                <a:gd name="T34" fmla="*/ 0 w 3478"/>
                <a:gd name="T35" fmla="*/ 0 h 1023"/>
                <a:gd name="T36" fmla="*/ 0 w 3478"/>
                <a:gd name="T37" fmla="*/ 0 h 1023"/>
                <a:gd name="T38" fmla="*/ 0 w 3478"/>
                <a:gd name="T39" fmla="*/ 0 h 1023"/>
                <a:gd name="T40" fmla="*/ 0 w 3478"/>
                <a:gd name="T41" fmla="*/ 0 h 1023"/>
                <a:gd name="T42" fmla="*/ 0 w 3478"/>
                <a:gd name="T43" fmla="*/ 0 h 1023"/>
                <a:gd name="T44" fmla="*/ 0 w 3478"/>
                <a:gd name="T45" fmla="*/ 0 h 1023"/>
                <a:gd name="T46" fmla="*/ 0 w 3478"/>
                <a:gd name="T47" fmla="*/ 0 h 1023"/>
                <a:gd name="T48" fmla="*/ 0 w 3478"/>
                <a:gd name="T49" fmla="*/ 0 h 1023"/>
                <a:gd name="T50" fmla="*/ 0 w 3478"/>
                <a:gd name="T51" fmla="*/ 0 h 1023"/>
                <a:gd name="T52" fmla="*/ 0 w 3478"/>
                <a:gd name="T53" fmla="*/ 0 h 1023"/>
                <a:gd name="T54" fmla="*/ 0 w 3478"/>
                <a:gd name="T55" fmla="*/ 0 h 1023"/>
                <a:gd name="T56" fmla="*/ 0 w 3478"/>
                <a:gd name="T57" fmla="*/ 0 h 1023"/>
                <a:gd name="T58" fmla="*/ 0 w 3478"/>
                <a:gd name="T59" fmla="*/ 0 h 1023"/>
                <a:gd name="T60" fmla="*/ 0 w 3478"/>
                <a:gd name="T61" fmla="*/ 0 h 1023"/>
                <a:gd name="T62" fmla="*/ 0 w 3478"/>
                <a:gd name="T63" fmla="*/ 0 h 1023"/>
                <a:gd name="T64" fmla="*/ 0 w 3478"/>
                <a:gd name="T65" fmla="*/ 0 h 1023"/>
                <a:gd name="T66" fmla="*/ 0 w 3478"/>
                <a:gd name="T67" fmla="*/ 0 h 1023"/>
                <a:gd name="T68" fmla="*/ 0 w 3478"/>
                <a:gd name="T69" fmla="*/ 0 h 1023"/>
                <a:gd name="T70" fmla="*/ 0 w 3478"/>
                <a:gd name="T71" fmla="*/ 0 h 1023"/>
                <a:gd name="T72" fmla="*/ 0 w 3478"/>
                <a:gd name="T73" fmla="*/ 0 h 1023"/>
                <a:gd name="T74" fmla="*/ 0 w 3478"/>
                <a:gd name="T75" fmla="*/ 0 h 1023"/>
                <a:gd name="T76" fmla="*/ 0 w 3478"/>
                <a:gd name="T77" fmla="*/ 0 h 1023"/>
                <a:gd name="T78" fmla="*/ 0 w 3478"/>
                <a:gd name="T79" fmla="*/ 0 h 1023"/>
                <a:gd name="T80" fmla="*/ 0 w 3478"/>
                <a:gd name="T81" fmla="*/ 0 h 1023"/>
                <a:gd name="T82" fmla="*/ 0 w 3478"/>
                <a:gd name="T83" fmla="*/ 0 h 1023"/>
                <a:gd name="T84" fmla="*/ 0 w 3478"/>
                <a:gd name="T85" fmla="*/ 0 h 1023"/>
                <a:gd name="T86" fmla="*/ 0 w 3478"/>
                <a:gd name="T87" fmla="*/ 0 h 102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78"/>
                <a:gd name="T133" fmla="*/ 0 h 1023"/>
                <a:gd name="T134" fmla="*/ 3478 w 3478"/>
                <a:gd name="T135" fmla="*/ 1023 h 102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78" h="1023">
                  <a:moveTo>
                    <a:pt x="80" y="1023"/>
                  </a:moveTo>
                  <a:lnTo>
                    <a:pt x="80" y="1023"/>
                  </a:lnTo>
                  <a:lnTo>
                    <a:pt x="81" y="1001"/>
                  </a:lnTo>
                  <a:lnTo>
                    <a:pt x="83" y="979"/>
                  </a:lnTo>
                  <a:lnTo>
                    <a:pt x="88" y="957"/>
                  </a:lnTo>
                  <a:lnTo>
                    <a:pt x="95" y="936"/>
                  </a:lnTo>
                  <a:lnTo>
                    <a:pt x="105" y="913"/>
                  </a:lnTo>
                  <a:lnTo>
                    <a:pt x="115" y="892"/>
                  </a:lnTo>
                  <a:lnTo>
                    <a:pt x="127" y="871"/>
                  </a:lnTo>
                  <a:lnTo>
                    <a:pt x="143" y="848"/>
                  </a:lnTo>
                  <a:lnTo>
                    <a:pt x="159" y="827"/>
                  </a:lnTo>
                  <a:lnTo>
                    <a:pt x="178" y="804"/>
                  </a:lnTo>
                  <a:lnTo>
                    <a:pt x="198" y="782"/>
                  </a:lnTo>
                  <a:lnTo>
                    <a:pt x="222" y="760"/>
                  </a:lnTo>
                  <a:lnTo>
                    <a:pt x="247" y="739"/>
                  </a:lnTo>
                  <a:lnTo>
                    <a:pt x="273" y="716"/>
                  </a:lnTo>
                  <a:lnTo>
                    <a:pt x="302" y="695"/>
                  </a:lnTo>
                  <a:lnTo>
                    <a:pt x="333" y="673"/>
                  </a:lnTo>
                  <a:lnTo>
                    <a:pt x="366" y="652"/>
                  </a:lnTo>
                  <a:lnTo>
                    <a:pt x="400" y="632"/>
                  </a:lnTo>
                  <a:lnTo>
                    <a:pt x="436" y="610"/>
                  </a:lnTo>
                  <a:lnTo>
                    <a:pt x="474" y="590"/>
                  </a:lnTo>
                  <a:lnTo>
                    <a:pt x="515" y="570"/>
                  </a:lnTo>
                  <a:lnTo>
                    <a:pt x="556" y="550"/>
                  </a:lnTo>
                  <a:lnTo>
                    <a:pt x="599" y="530"/>
                  </a:lnTo>
                  <a:lnTo>
                    <a:pt x="644" y="511"/>
                  </a:lnTo>
                  <a:lnTo>
                    <a:pt x="690" y="492"/>
                  </a:lnTo>
                  <a:lnTo>
                    <a:pt x="739" y="473"/>
                  </a:lnTo>
                  <a:lnTo>
                    <a:pt x="789" y="454"/>
                  </a:lnTo>
                  <a:lnTo>
                    <a:pt x="840" y="436"/>
                  </a:lnTo>
                  <a:lnTo>
                    <a:pt x="892" y="418"/>
                  </a:lnTo>
                  <a:lnTo>
                    <a:pt x="947" y="400"/>
                  </a:lnTo>
                  <a:lnTo>
                    <a:pt x="1003" y="384"/>
                  </a:lnTo>
                  <a:lnTo>
                    <a:pt x="1060" y="367"/>
                  </a:lnTo>
                  <a:lnTo>
                    <a:pt x="1118" y="350"/>
                  </a:lnTo>
                  <a:lnTo>
                    <a:pt x="1179" y="334"/>
                  </a:lnTo>
                  <a:lnTo>
                    <a:pt x="1239" y="318"/>
                  </a:lnTo>
                  <a:lnTo>
                    <a:pt x="1302" y="304"/>
                  </a:lnTo>
                  <a:lnTo>
                    <a:pt x="1367" y="288"/>
                  </a:lnTo>
                  <a:lnTo>
                    <a:pt x="1432" y="274"/>
                  </a:lnTo>
                  <a:lnTo>
                    <a:pt x="1499" y="260"/>
                  </a:lnTo>
                  <a:lnTo>
                    <a:pt x="1566" y="247"/>
                  </a:lnTo>
                  <a:lnTo>
                    <a:pt x="1635" y="234"/>
                  </a:lnTo>
                  <a:lnTo>
                    <a:pt x="1704" y="222"/>
                  </a:lnTo>
                  <a:lnTo>
                    <a:pt x="1775" y="210"/>
                  </a:lnTo>
                  <a:lnTo>
                    <a:pt x="1848" y="198"/>
                  </a:lnTo>
                  <a:lnTo>
                    <a:pt x="1922" y="187"/>
                  </a:lnTo>
                  <a:lnTo>
                    <a:pt x="1995" y="177"/>
                  </a:lnTo>
                  <a:lnTo>
                    <a:pt x="2070" y="166"/>
                  </a:lnTo>
                  <a:lnTo>
                    <a:pt x="2147" y="157"/>
                  </a:lnTo>
                  <a:lnTo>
                    <a:pt x="2225" y="148"/>
                  </a:lnTo>
                  <a:lnTo>
                    <a:pt x="2302" y="139"/>
                  </a:lnTo>
                  <a:lnTo>
                    <a:pt x="2381" y="132"/>
                  </a:lnTo>
                  <a:lnTo>
                    <a:pt x="2461" y="123"/>
                  </a:lnTo>
                  <a:lnTo>
                    <a:pt x="2542" y="117"/>
                  </a:lnTo>
                  <a:lnTo>
                    <a:pt x="2624" y="110"/>
                  </a:lnTo>
                  <a:lnTo>
                    <a:pt x="2706" y="104"/>
                  </a:lnTo>
                  <a:lnTo>
                    <a:pt x="2789" y="100"/>
                  </a:lnTo>
                  <a:lnTo>
                    <a:pt x="2873" y="95"/>
                  </a:lnTo>
                  <a:lnTo>
                    <a:pt x="2958" y="91"/>
                  </a:lnTo>
                  <a:lnTo>
                    <a:pt x="3043" y="88"/>
                  </a:lnTo>
                  <a:lnTo>
                    <a:pt x="3129" y="84"/>
                  </a:lnTo>
                  <a:lnTo>
                    <a:pt x="3216" y="83"/>
                  </a:lnTo>
                  <a:lnTo>
                    <a:pt x="3302" y="80"/>
                  </a:lnTo>
                  <a:lnTo>
                    <a:pt x="3390" y="80"/>
                  </a:lnTo>
                  <a:lnTo>
                    <a:pt x="3478" y="79"/>
                  </a:lnTo>
                  <a:lnTo>
                    <a:pt x="3478" y="0"/>
                  </a:lnTo>
                  <a:lnTo>
                    <a:pt x="3390" y="1"/>
                  </a:lnTo>
                  <a:lnTo>
                    <a:pt x="3301" y="2"/>
                  </a:lnTo>
                  <a:lnTo>
                    <a:pt x="3213" y="3"/>
                  </a:lnTo>
                  <a:lnTo>
                    <a:pt x="3127" y="6"/>
                  </a:lnTo>
                  <a:lnTo>
                    <a:pt x="3040" y="8"/>
                  </a:lnTo>
                  <a:lnTo>
                    <a:pt x="2954" y="12"/>
                  </a:lnTo>
                  <a:lnTo>
                    <a:pt x="2869" y="15"/>
                  </a:lnTo>
                  <a:lnTo>
                    <a:pt x="2784" y="20"/>
                  </a:lnTo>
                  <a:lnTo>
                    <a:pt x="2701" y="26"/>
                  </a:lnTo>
                  <a:lnTo>
                    <a:pt x="2618" y="32"/>
                  </a:lnTo>
                  <a:lnTo>
                    <a:pt x="2536" y="38"/>
                  </a:lnTo>
                  <a:lnTo>
                    <a:pt x="2455" y="45"/>
                  </a:lnTo>
                  <a:lnTo>
                    <a:pt x="2374" y="52"/>
                  </a:lnTo>
                  <a:lnTo>
                    <a:pt x="2295" y="60"/>
                  </a:lnTo>
                  <a:lnTo>
                    <a:pt x="2215" y="69"/>
                  </a:lnTo>
                  <a:lnTo>
                    <a:pt x="2138" y="78"/>
                  </a:lnTo>
                  <a:lnTo>
                    <a:pt x="2061" y="88"/>
                  </a:lnTo>
                  <a:lnTo>
                    <a:pt x="1985" y="98"/>
                  </a:lnTo>
                  <a:lnTo>
                    <a:pt x="1910" y="109"/>
                  </a:lnTo>
                  <a:lnTo>
                    <a:pt x="1836" y="120"/>
                  </a:lnTo>
                  <a:lnTo>
                    <a:pt x="1764" y="132"/>
                  </a:lnTo>
                  <a:lnTo>
                    <a:pt x="1691" y="143"/>
                  </a:lnTo>
                  <a:lnTo>
                    <a:pt x="1621" y="157"/>
                  </a:lnTo>
                  <a:lnTo>
                    <a:pt x="1551" y="170"/>
                  </a:lnTo>
                  <a:lnTo>
                    <a:pt x="1482" y="183"/>
                  </a:lnTo>
                  <a:lnTo>
                    <a:pt x="1415" y="197"/>
                  </a:lnTo>
                  <a:lnTo>
                    <a:pt x="1349" y="211"/>
                  </a:lnTo>
                  <a:lnTo>
                    <a:pt x="1285" y="227"/>
                  </a:lnTo>
                  <a:lnTo>
                    <a:pt x="1220" y="242"/>
                  </a:lnTo>
                  <a:lnTo>
                    <a:pt x="1159" y="258"/>
                  </a:lnTo>
                  <a:lnTo>
                    <a:pt x="1098" y="273"/>
                  </a:lnTo>
                  <a:lnTo>
                    <a:pt x="1039" y="290"/>
                  </a:lnTo>
                  <a:lnTo>
                    <a:pt x="980" y="307"/>
                  </a:lnTo>
                  <a:lnTo>
                    <a:pt x="923" y="324"/>
                  </a:lnTo>
                  <a:lnTo>
                    <a:pt x="867" y="342"/>
                  </a:lnTo>
                  <a:lnTo>
                    <a:pt x="814" y="361"/>
                  </a:lnTo>
                  <a:lnTo>
                    <a:pt x="762" y="379"/>
                  </a:lnTo>
                  <a:lnTo>
                    <a:pt x="711" y="398"/>
                  </a:lnTo>
                  <a:lnTo>
                    <a:pt x="661" y="418"/>
                  </a:lnTo>
                  <a:lnTo>
                    <a:pt x="613" y="437"/>
                  </a:lnTo>
                  <a:lnTo>
                    <a:pt x="567" y="457"/>
                  </a:lnTo>
                  <a:lnTo>
                    <a:pt x="523" y="477"/>
                  </a:lnTo>
                  <a:lnTo>
                    <a:pt x="479" y="499"/>
                  </a:lnTo>
                  <a:lnTo>
                    <a:pt x="437" y="520"/>
                  </a:lnTo>
                  <a:lnTo>
                    <a:pt x="398" y="542"/>
                  </a:lnTo>
                  <a:lnTo>
                    <a:pt x="360" y="563"/>
                  </a:lnTo>
                  <a:lnTo>
                    <a:pt x="323" y="586"/>
                  </a:lnTo>
                  <a:lnTo>
                    <a:pt x="289" y="608"/>
                  </a:lnTo>
                  <a:lnTo>
                    <a:pt x="257" y="631"/>
                  </a:lnTo>
                  <a:lnTo>
                    <a:pt x="225" y="654"/>
                  </a:lnTo>
                  <a:lnTo>
                    <a:pt x="196" y="678"/>
                  </a:lnTo>
                  <a:lnTo>
                    <a:pt x="169" y="702"/>
                  </a:lnTo>
                  <a:lnTo>
                    <a:pt x="143" y="726"/>
                  </a:lnTo>
                  <a:lnTo>
                    <a:pt x="119" y="751"/>
                  </a:lnTo>
                  <a:lnTo>
                    <a:pt x="97" y="777"/>
                  </a:lnTo>
                  <a:lnTo>
                    <a:pt x="78" y="802"/>
                  </a:lnTo>
                  <a:lnTo>
                    <a:pt x="61" y="828"/>
                  </a:lnTo>
                  <a:lnTo>
                    <a:pt x="45" y="854"/>
                  </a:lnTo>
                  <a:lnTo>
                    <a:pt x="32" y="881"/>
                  </a:lnTo>
                  <a:lnTo>
                    <a:pt x="20" y="909"/>
                  </a:lnTo>
                  <a:lnTo>
                    <a:pt x="12" y="937"/>
                  </a:lnTo>
                  <a:lnTo>
                    <a:pt x="6" y="966"/>
                  </a:lnTo>
                  <a:lnTo>
                    <a:pt x="1" y="994"/>
                  </a:lnTo>
                  <a:lnTo>
                    <a:pt x="0" y="1023"/>
                  </a:lnTo>
                  <a:lnTo>
                    <a:pt x="80" y="10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2202" name="Freeform 45"/>
            <p:cNvSpPr>
              <a:spLocks/>
            </p:cNvSpPr>
            <p:nvPr/>
          </p:nvSpPr>
          <p:spPr bwMode="auto">
            <a:xfrm>
              <a:off x="1958" y="2248"/>
              <a:ext cx="1304" cy="340"/>
            </a:xfrm>
            <a:custGeom>
              <a:avLst/>
              <a:gdLst>
                <a:gd name="T0" fmla="*/ 0 w 3478"/>
                <a:gd name="T1" fmla="*/ 0 h 1022"/>
                <a:gd name="T2" fmla="*/ 0 w 3478"/>
                <a:gd name="T3" fmla="*/ 0 h 1022"/>
                <a:gd name="T4" fmla="*/ 0 w 3478"/>
                <a:gd name="T5" fmla="*/ 0 h 1022"/>
                <a:gd name="T6" fmla="*/ 0 w 3478"/>
                <a:gd name="T7" fmla="*/ 0 h 1022"/>
                <a:gd name="T8" fmla="*/ 0 w 3478"/>
                <a:gd name="T9" fmla="*/ 0 h 1022"/>
                <a:gd name="T10" fmla="*/ 0 w 3478"/>
                <a:gd name="T11" fmla="*/ 0 h 1022"/>
                <a:gd name="T12" fmla="*/ 0 w 3478"/>
                <a:gd name="T13" fmla="*/ 0 h 1022"/>
                <a:gd name="T14" fmla="*/ 0 w 3478"/>
                <a:gd name="T15" fmla="*/ 0 h 1022"/>
                <a:gd name="T16" fmla="*/ 0 w 3478"/>
                <a:gd name="T17" fmla="*/ 0 h 1022"/>
                <a:gd name="T18" fmla="*/ 0 w 3478"/>
                <a:gd name="T19" fmla="*/ 0 h 1022"/>
                <a:gd name="T20" fmla="*/ 0 w 3478"/>
                <a:gd name="T21" fmla="*/ 0 h 1022"/>
                <a:gd name="T22" fmla="*/ 0 w 3478"/>
                <a:gd name="T23" fmla="*/ 0 h 1022"/>
                <a:gd name="T24" fmla="*/ 0 w 3478"/>
                <a:gd name="T25" fmla="*/ 0 h 1022"/>
                <a:gd name="T26" fmla="*/ 0 w 3478"/>
                <a:gd name="T27" fmla="*/ 0 h 1022"/>
                <a:gd name="T28" fmla="*/ 0 w 3478"/>
                <a:gd name="T29" fmla="*/ 0 h 1022"/>
                <a:gd name="T30" fmla="*/ 0 w 3478"/>
                <a:gd name="T31" fmla="*/ 0 h 1022"/>
                <a:gd name="T32" fmla="*/ 0 w 3478"/>
                <a:gd name="T33" fmla="*/ 0 h 1022"/>
                <a:gd name="T34" fmla="*/ 0 w 3478"/>
                <a:gd name="T35" fmla="*/ 0 h 1022"/>
                <a:gd name="T36" fmla="*/ 0 w 3478"/>
                <a:gd name="T37" fmla="*/ 0 h 1022"/>
                <a:gd name="T38" fmla="*/ 0 w 3478"/>
                <a:gd name="T39" fmla="*/ 0 h 1022"/>
                <a:gd name="T40" fmla="*/ 0 w 3478"/>
                <a:gd name="T41" fmla="*/ 0 h 1022"/>
                <a:gd name="T42" fmla="*/ 0 w 3478"/>
                <a:gd name="T43" fmla="*/ 0 h 1022"/>
                <a:gd name="T44" fmla="*/ 0 w 3478"/>
                <a:gd name="T45" fmla="*/ 0 h 1022"/>
                <a:gd name="T46" fmla="*/ 0 w 3478"/>
                <a:gd name="T47" fmla="*/ 0 h 1022"/>
                <a:gd name="T48" fmla="*/ 0 w 3478"/>
                <a:gd name="T49" fmla="*/ 0 h 1022"/>
                <a:gd name="T50" fmla="*/ 0 w 3478"/>
                <a:gd name="T51" fmla="*/ 0 h 1022"/>
                <a:gd name="T52" fmla="*/ 0 w 3478"/>
                <a:gd name="T53" fmla="*/ 0 h 1022"/>
                <a:gd name="T54" fmla="*/ 0 w 3478"/>
                <a:gd name="T55" fmla="*/ 0 h 1022"/>
                <a:gd name="T56" fmla="*/ 0 w 3478"/>
                <a:gd name="T57" fmla="*/ 0 h 1022"/>
                <a:gd name="T58" fmla="*/ 0 w 3478"/>
                <a:gd name="T59" fmla="*/ 0 h 1022"/>
                <a:gd name="T60" fmla="*/ 0 w 3478"/>
                <a:gd name="T61" fmla="*/ 0 h 1022"/>
                <a:gd name="T62" fmla="*/ 0 w 3478"/>
                <a:gd name="T63" fmla="*/ 0 h 1022"/>
                <a:gd name="T64" fmla="*/ 0 w 3478"/>
                <a:gd name="T65" fmla="*/ 0 h 1022"/>
                <a:gd name="T66" fmla="*/ 0 w 3478"/>
                <a:gd name="T67" fmla="*/ 0 h 1022"/>
                <a:gd name="T68" fmla="*/ 0 w 3478"/>
                <a:gd name="T69" fmla="*/ 0 h 1022"/>
                <a:gd name="T70" fmla="*/ 0 w 3478"/>
                <a:gd name="T71" fmla="*/ 0 h 1022"/>
                <a:gd name="T72" fmla="*/ 0 w 3478"/>
                <a:gd name="T73" fmla="*/ 0 h 1022"/>
                <a:gd name="T74" fmla="*/ 0 w 3478"/>
                <a:gd name="T75" fmla="*/ 0 h 1022"/>
                <a:gd name="T76" fmla="*/ 0 w 3478"/>
                <a:gd name="T77" fmla="*/ 0 h 1022"/>
                <a:gd name="T78" fmla="*/ 0 w 3478"/>
                <a:gd name="T79" fmla="*/ 0 h 1022"/>
                <a:gd name="T80" fmla="*/ 0 w 3478"/>
                <a:gd name="T81" fmla="*/ 0 h 1022"/>
                <a:gd name="T82" fmla="*/ 0 w 3478"/>
                <a:gd name="T83" fmla="*/ 0 h 1022"/>
                <a:gd name="T84" fmla="*/ 0 w 3478"/>
                <a:gd name="T85" fmla="*/ 0 h 1022"/>
                <a:gd name="T86" fmla="*/ 0 w 3478"/>
                <a:gd name="T87" fmla="*/ 0 h 10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78"/>
                <a:gd name="T133" fmla="*/ 0 h 1022"/>
                <a:gd name="T134" fmla="*/ 3478 w 3478"/>
                <a:gd name="T135" fmla="*/ 1022 h 10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78" h="1022">
                  <a:moveTo>
                    <a:pt x="3478" y="943"/>
                  </a:moveTo>
                  <a:lnTo>
                    <a:pt x="3478" y="943"/>
                  </a:lnTo>
                  <a:lnTo>
                    <a:pt x="3390" y="942"/>
                  </a:lnTo>
                  <a:lnTo>
                    <a:pt x="3302" y="942"/>
                  </a:lnTo>
                  <a:lnTo>
                    <a:pt x="3216" y="940"/>
                  </a:lnTo>
                  <a:lnTo>
                    <a:pt x="3129" y="937"/>
                  </a:lnTo>
                  <a:lnTo>
                    <a:pt x="3043" y="935"/>
                  </a:lnTo>
                  <a:lnTo>
                    <a:pt x="2958" y="931"/>
                  </a:lnTo>
                  <a:lnTo>
                    <a:pt x="2873" y="928"/>
                  </a:lnTo>
                  <a:lnTo>
                    <a:pt x="2789" y="923"/>
                  </a:lnTo>
                  <a:lnTo>
                    <a:pt x="2706" y="917"/>
                  </a:lnTo>
                  <a:lnTo>
                    <a:pt x="2624" y="912"/>
                  </a:lnTo>
                  <a:lnTo>
                    <a:pt x="2542" y="905"/>
                  </a:lnTo>
                  <a:lnTo>
                    <a:pt x="2461" y="899"/>
                  </a:lnTo>
                  <a:lnTo>
                    <a:pt x="2381" y="891"/>
                  </a:lnTo>
                  <a:lnTo>
                    <a:pt x="2302" y="884"/>
                  </a:lnTo>
                  <a:lnTo>
                    <a:pt x="2225" y="874"/>
                  </a:lnTo>
                  <a:lnTo>
                    <a:pt x="2147" y="866"/>
                  </a:lnTo>
                  <a:lnTo>
                    <a:pt x="2070" y="857"/>
                  </a:lnTo>
                  <a:lnTo>
                    <a:pt x="1995" y="846"/>
                  </a:lnTo>
                  <a:lnTo>
                    <a:pt x="1922" y="835"/>
                  </a:lnTo>
                  <a:lnTo>
                    <a:pt x="1848" y="824"/>
                  </a:lnTo>
                  <a:lnTo>
                    <a:pt x="1775" y="813"/>
                  </a:lnTo>
                  <a:lnTo>
                    <a:pt x="1704" y="801"/>
                  </a:lnTo>
                  <a:lnTo>
                    <a:pt x="1635" y="789"/>
                  </a:lnTo>
                  <a:lnTo>
                    <a:pt x="1566" y="776"/>
                  </a:lnTo>
                  <a:lnTo>
                    <a:pt x="1499" y="762"/>
                  </a:lnTo>
                  <a:lnTo>
                    <a:pt x="1432" y="748"/>
                  </a:lnTo>
                  <a:lnTo>
                    <a:pt x="1367" y="734"/>
                  </a:lnTo>
                  <a:lnTo>
                    <a:pt x="1302" y="719"/>
                  </a:lnTo>
                  <a:lnTo>
                    <a:pt x="1239" y="704"/>
                  </a:lnTo>
                  <a:lnTo>
                    <a:pt x="1179" y="688"/>
                  </a:lnTo>
                  <a:lnTo>
                    <a:pt x="1118" y="672"/>
                  </a:lnTo>
                  <a:lnTo>
                    <a:pt x="1060" y="656"/>
                  </a:lnTo>
                  <a:lnTo>
                    <a:pt x="1003" y="639"/>
                  </a:lnTo>
                  <a:lnTo>
                    <a:pt x="947" y="622"/>
                  </a:lnTo>
                  <a:lnTo>
                    <a:pt x="892" y="605"/>
                  </a:lnTo>
                  <a:lnTo>
                    <a:pt x="840" y="587"/>
                  </a:lnTo>
                  <a:lnTo>
                    <a:pt x="789" y="569"/>
                  </a:lnTo>
                  <a:lnTo>
                    <a:pt x="739" y="550"/>
                  </a:lnTo>
                  <a:lnTo>
                    <a:pt x="690" y="531"/>
                  </a:lnTo>
                  <a:lnTo>
                    <a:pt x="644" y="512"/>
                  </a:lnTo>
                  <a:lnTo>
                    <a:pt x="599" y="493"/>
                  </a:lnTo>
                  <a:lnTo>
                    <a:pt x="556" y="473"/>
                  </a:lnTo>
                  <a:lnTo>
                    <a:pt x="515" y="453"/>
                  </a:lnTo>
                  <a:lnTo>
                    <a:pt x="474" y="432"/>
                  </a:lnTo>
                  <a:lnTo>
                    <a:pt x="436" y="412"/>
                  </a:lnTo>
                  <a:lnTo>
                    <a:pt x="400" y="391"/>
                  </a:lnTo>
                  <a:lnTo>
                    <a:pt x="366" y="371"/>
                  </a:lnTo>
                  <a:lnTo>
                    <a:pt x="333" y="349"/>
                  </a:lnTo>
                  <a:lnTo>
                    <a:pt x="302" y="328"/>
                  </a:lnTo>
                  <a:lnTo>
                    <a:pt x="273" y="305"/>
                  </a:lnTo>
                  <a:lnTo>
                    <a:pt x="247" y="284"/>
                  </a:lnTo>
                  <a:lnTo>
                    <a:pt x="222" y="262"/>
                  </a:lnTo>
                  <a:lnTo>
                    <a:pt x="198" y="240"/>
                  </a:lnTo>
                  <a:lnTo>
                    <a:pt x="178" y="218"/>
                  </a:lnTo>
                  <a:lnTo>
                    <a:pt x="159" y="196"/>
                  </a:lnTo>
                  <a:lnTo>
                    <a:pt x="143" y="174"/>
                  </a:lnTo>
                  <a:lnTo>
                    <a:pt x="127" y="152"/>
                  </a:lnTo>
                  <a:lnTo>
                    <a:pt x="115" y="131"/>
                  </a:lnTo>
                  <a:lnTo>
                    <a:pt x="105" y="108"/>
                  </a:lnTo>
                  <a:lnTo>
                    <a:pt x="95" y="87"/>
                  </a:lnTo>
                  <a:lnTo>
                    <a:pt x="88" y="65"/>
                  </a:lnTo>
                  <a:lnTo>
                    <a:pt x="83" y="44"/>
                  </a:lnTo>
                  <a:lnTo>
                    <a:pt x="81" y="2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1" y="28"/>
                  </a:lnTo>
                  <a:lnTo>
                    <a:pt x="6" y="57"/>
                  </a:lnTo>
                  <a:lnTo>
                    <a:pt x="12" y="85"/>
                  </a:lnTo>
                  <a:lnTo>
                    <a:pt x="20" y="114"/>
                  </a:lnTo>
                  <a:lnTo>
                    <a:pt x="32" y="141"/>
                  </a:lnTo>
                  <a:lnTo>
                    <a:pt x="45" y="167"/>
                  </a:lnTo>
                  <a:lnTo>
                    <a:pt x="61" y="195"/>
                  </a:lnTo>
                  <a:lnTo>
                    <a:pt x="78" y="221"/>
                  </a:lnTo>
                  <a:lnTo>
                    <a:pt x="97" y="246"/>
                  </a:lnTo>
                  <a:lnTo>
                    <a:pt x="119" y="272"/>
                  </a:lnTo>
                  <a:lnTo>
                    <a:pt x="143" y="296"/>
                  </a:lnTo>
                  <a:lnTo>
                    <a:pt x="169" y="321"/>
                  </a:lnTo>
                  <a:lnTo>
                    <a:pt x="196" y="344"/>
                  </a:lnTo>
                  <a:lnTo>
                    <a:pt x="225" y="368"/>
                  </a:lnTo>
                  <a:lnTo>
                    <a:pt x="257" y="392"/>
                  </a:lnTo>
                  <a:lnTo>
                    <a:pt x="289" y="415"/>
                  </a:lnTo>
                  <a:lnTo>
                    <a:pt x="323" y="437"/>
                  </a:lnTo>
                  <a:lnTo>
                    <a:pt x="360" y="460"/>
                  </a:lnTo>
                  <a:lnTo>
                    <a:pt x="398" y="481"/>
                  </a:lnTo>
                  <a:lnTo>
                    <a:pt x="437" y="502"/>
                  </a:lnTo>
                  <a:lnTo>
                    <a:pt x="479" y="524"/>
                  </a:lnTo>
                  <a:lnTo>
                    <a:pt x="523" y="544"/>
                  </a:lnTo>
                  <a:lnTo>
                    <a:pt x="567" y="565"/>
                  </a:lnTo>
                  <a:lnTo>
                    <a:pt x="613" y="586"/>
                  </a:lnTo>
                  <a:lnTo>
                    <a:pt x="661" y="605"/>
                  </a:lnTo>
                  <a:lnTo>
                    <a:pt x="711" y="624"/>
                  </a:lnTo>
                  <a:lnTo>
                    <a:pt x="762" y="643"/>
                  </a:lnTo>
                  <a:lnTo>
                    <a:pt x="814" y="662"/>
                  </a:lnTo>
                  <a:lnTo>
                    <a:pt x="867" y="680"/>
                  </a:lnTo>
                  <a:lnTo>
                    <a:pt x="923" y="697"/>
                  </a:lnTo>
                  <a:lnTo>
                    <a:pt x="980" y="715"/>
                  </a:lnTo>
                  <a:lnTo>
                    <a:pt x="1039" y="732"/>
                  </a:lnTo>
                  <a:lnTo>
                    <a:pt x="1098" y="748"/>
                  </a:lnTo>
                  <a:lnTo>
                    <a:pt x="1159" y="765"/>
                  </a:lnTo>
                  <a:lnTo>
                    <a:pt x="1220" y="781"/>
                  </a:lnTo>
                  <a:lnTo>
                    <a:pt x="1285" y="796"/>
                  </a:lnTo>
                  <a:lnTo>
                    <a:pt x="1349" y="811"/>
                  </a:lnTo>
                  <a:lnTo>
                    <a:pt x="1415" y="826"/>
                  </a:lnTo>
                  <a:lnTo>
                    <a:pt x="1482" y="840"/>
                  </a:lnTo>
                  <a:lnTo>
                    <a:pt x="1551" y="853"/>
                  </a:lnTo>
                  <a:lnTo>
                    <a:pt x="1621" y="866"/>
                  </a:lnTo>
                  <a:lnTo>
                    <a:pt x="1691" y="879"/>
                  </a:lnTo>
                  <a:lnTo>
                    <a:pt x="1764" y="891"/>
                  </a:lnTo>
                  <a:lnTo>
                    <a:pt x="1836" y="903"/>
                  </a:lnTo>
                  <a:lnTo>
                    <a:pt x="1910" y="914"/>
                  </a:lnTo>
                  <a:lnTo>
                    <a:pt x="1985" y="924"/>
                  </a:lnTo>
                  <a:lnTo>
                    <a:pt x="2061" y="935"/>
                  </a:lnTo>
                  <a:lnTo>
                    <a:pt x="2138" y="945"/>
                  </a:lnTo>
                  <a:lnTo>
                    <a:pt x="2215" y="954"/>
                  </a:lnTo>
                  <a:lnTo>
                    <a:pt x="2295" y="962"/>
                  </a:lnTo>
                  <a:lnTo>
                    <a:pt x="2374" y="971"/>
                  </a:lnTo>
                  <a:lnTo>
                    <a:pt x="2455" y="978"/>
                  </a:lnTo>
                  <a:lnTo>
                    <a:pt x="2536" y="985"/>
                  </a:lnTo>
                  <a:lnTo>
                    <a:pt x="2618" y="991"/>
                  </a:lnTo>
                  <a:lnTo>
                    <a:pt x="2701" y="997"/>
                  </a:lnTo>
                  <a:lnTo>
                    <a:pt x="2784" y="1002"/>
                  </a:lnTo>
                  <a:lnTo>
                    <a:pt x="2869" y="1006"/>
                  </a:lnTo>
                  <a:lnTo>
                    <a:pt x="2954" y="1011"/>
                  </a:lnTo>
                  <a:lnTo>
                    <a:pt x="3040" y="1015"/>
                  </a:lnTo>
                  <a:lnTo>
                    <a:pt x="3127" y="1017"/>
                  </a:lnTo>
                  <a:lnTo>
                    <a:pt x="3213" y="1019"/>
                  </a:lnTo>
                  <a:lnTo>
                    <a:pt x="3301" y="1021"/>
                  </a:lnTo>
                  <a:lnTo>
                    <a:pt x="3390" y="1022"/>
                  </a:lnTo>
                  <a:lnTo>
                    <a:pt x="3478" y="1022"/>
                  </a:lnTo>
                  <a:lnTo>
                    <a:pt x="3478" y="94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515118" name="Rectangle 46"/>
            <p:cNvSpPr>
              <a:spLocks noChangeArrowheads="1"/>
            </p:cNvSpPr>
            <p:nvPr/>
          </p:nvSpPr>
          <p:spPr bwMode="auto">
            <a:xfrm>
              <a:off x="2137" y="2077"/>
              <a:ext cx="2192" cy="2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lIns="0" tIns="0" rIns="0" bIns="0">
              <a:spAutoFit/>
            </a:bodyPr>
            <a:lstStyle/>
            <a:p>
              <a:pPr algn="ctr" defTabSz="812810">
                <a:defRPr/>
              </a:pPr>
              <a:r>
                <a:rPr lang="en-US" sz="2489" b="1" dirty="0">
                  <a:solidFill>
                    <a:srgbClr val="FFFFFF"/>
                  </a:solidFill>
                  <a:latin typeface="Arial" charset="0"/>
                </a:rPr>
                <a:t>HYPERGLYCEMIA</a:t>
              </a:r>
              <a:endParaRPr lang="en-US" sz="2489" dirty="0">
                <a:solidFill>
                  <a:srgbClr val="000000"/>
                </a:solidFill>
                <a:latin typeface="Times" pitchFamily="32" charset="0"/>
              </a:endParaRPr>
            </a:p>
          </p:txBody>
        </p:sp>
      </p:grpSp>
      <p:grpSp>
        <p:nvGrpSpPr>
          <p:cNvPr id="72712" name="Group 283"/>
          <p:cNvGrpSpPr>
            <a:grpSpLocks/>
          </p:cNvGrpSpPr>
          <p:nvPr/>
        </p:nvGrpSpPr>
        <p:grpSpPr bwMode="auto">
          <a:xfrm>
            <a:off x="3551767" y="948267"/>
            <a:ext cx="2153356" cy="1706034"/>
            <a:chOff x="3996217" y="771525"/>
            <a:chExt cx="2422525" cy="1918184"/>
          </a:xfrm>
        </p:grpSpPr>
        <p:sp>
          <p:nvSpPr>
            <p:cNvPr id="515128" name="Rectangle 56"/>
            <p:cNvSpPr>
              <a:spLocks noChangeArrowheads="1"/>
            </p:cNvSpPr>
            <p:nvPr/>
          </p:nvSpPr>
          <p:spPr bwMode="auto">
            <a:xfrm>
              <a:off x="3996217" y="771525"/>
              <a:ext cx="2422525" cy="5536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lIns="0" tIns="0" rIns="0" bIns="0">
              <a:spAutoFit/>
            </a:bodyPr>
            <a:lstStyle/>
            <a:p>
              <a:pPr algn="ctr" defTabSz="812810">
                <a:lnSpc>
                  <a:spcPct val="90000"/>
                </a:lnSpc>
                <a:defRPr/>
              </a:pPr>
              <a:r>
                <a:rPr lang="en-US" sz="1778" b="1" dirty="0">
                  <a:solidFill>
                    <a:srgbClr val="FFFFFF"/>
                  </a:solidFill>
                  <a:latin typeface="Arial" charset="0"/>
                </a:rPr>
                <a:t>Decreased</a:t>
              </a:r>
              <a:br>
                <a:rPr lang="en-US" sz="1778" b="1" dirty="0">
                  <a:solidFill>
                    <a:srgbClr val="FFFFFF"/>
                  </a:solidFill>
                  <a:latin typeface="Arial" charset="0"/>
                </a:rPr>
              </a:br>
              <a:r>
                <a:rPr lang="en-US" sz="1778" b="1" dirty="0" err="1">
                  <a:solidFill>
                    <a:srgbClr val="FFFFFF"/>
                  </a:solidFill>
                  <a:latin typeface="Arial" charset="0"/>
                </a:rPr>
                <a:t>Incretin</a:t>
              </a:r>
              <a:r>
                <a:rPr lang="en-US" sz="1778" b="1" dirty="0">
                  <a:solidFill>
                    <a:srgbClr val="FFFFFF"/>
                  </a:solidFill>
                  <a:latin typeface="Arial" charset="0"/>
                </a:rPr>
                <a:t> Effect</a:t>
              </a:r>
              <a:endParaRPr lang="en-US" sz="1778" dirty="0">
                <a:solidFill>
                  <a:srgbClr val="FFFFFF"/>
                </a:solidFill>
                <a:latin typeface="Times" pitchFamily="32" charset="0"/>
              </a:endParaRPr>
            </a:p>
          </p:txBody>
        </p:sp>
        <p:sp>
          <p:nvSpPr>
            <p:cNvPr id="2197" name="Freeform 57"/>
            <p:cNvSpPr>
              <a:spLocks/>
            </p:cNvSpPr>
            <p:nvPr/>
          </p:nvSpPr>
          <p:spPr bwMode="auto">
            <a:xfrm>
              <a:off x="5123342" y="1859924"/>
              <a:ext cx="79375" cy="829785"/>
            </a:xfrm>
            <a:custGeom>
              <a:avLst/>
              <a:gdLst>
                <a:gd name="T0" fmla="*/ 2147483647 w 106"/>
                <a:gd name="T1" fmla="*/ 0 h 692"/>
                <a:gd name="T2" fmla="*/ 2147483647 w 106"/>
                <a:gd name="T3" fmla="*/ 2147483647 h 692"/>
                <a:gd name="T4" fmla="*/ 2147483647 w 106"/>
                <a:gd name="T5" fmla="*/ 2147483647 h 692"/>
                <a:gd name="T6" fmla="*/ 2147483647 w 106"/>
                <a:gd name="T7" fmla="*/ 2147483647 h 692"/>
                <a:gd name="T8" fmla="*/ 2147483647 w 106"/>
                <a:gd name="T9" fmla="*/ 2147483647 h 692"/>
                <a:gd name="T10" fmla="*/ 2147483647 w 106"/>
                <a:gd name="T11" fmla="*/ 2147483647 h 692"/>
                <a:gd name="T12" fmla="*/ 2147483647 w 106"/>
                <a:gd name="T13" fmla="*/ 2147483647 h 692"/>
                <a:gd name="T14" fmla="*/ 2147483647 w 106"/>
                <a:gd name="T15" fmla="*/ 2147483647 h 692"/>
                <a:gd name="T16" fmla="*/ 2147483647 w 106"/>
                <a:gd name="T17" fmla="*/ 2147483647 h 6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06"/>
                <a:gd name="T28" fmla="*/ 0 h 692"/>
                <a:gd name="T29" fmla="*/ 106 w 106"/>
                <a:gd name="T30" fmla="*/ 692 h 69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06" h="692">
                  <a:moveTo>
                    <a:pt x="40" y="0"/>
                  </a:moveTo>
                  <a:cubicBezTo>
                    <a:pt x="74" y="14"/>
                    <a:pt x="106" y="27"/>
                    <a:pt x="104" y="53"/>
                  </a:cubicBezTo>
                  <a:cubicBezTo>
                    <a:pt x="103" y="79"/>
                    <a:pt x="33" y="125"/>
                    <a:pt x="30" y="153"/>
                  </a:cubicBezTo>
                  <a:cubicBezTo>
                    <a:pt x="28" y="180"/>
                    <a:pt x="91" y="195"/>
                    <a:pt x="90" y="221"/>
                  </a:cubicBezTo>
                  <a:cubicBezTo>
                    <a:pt x="88" y="248"/>
                    <a:pt x="22" y="289"/>
                    <a:pt x="20" y="315"/>
                  </a:cubicBezTo>
                  <a:cubicBezTo>
                    <a:pt x="19" y="341"/>
                    <a:pt x="88" y="352"/>
                    <a:pt x="84" y="377"/>
                  </a:cubicBezTo>
                  <a:cubicBezTo>
                    <a:pt x="82" y="402"/>
                    <a:pt x="11" y="441"/>
                    <a:pt x="5" y="464"/>
                  </a:cubicBezTo>
                  <a:cubicBezTo>
                    <a:pt x="0" y="487"/>
                    <a:pt x="50" y="482"/>
                    <a:pt x="51" y="520"/>
                  </a:cubicBezTo>
                  <a:cubicBezTo>
                    <a:pt x="52" y="558"/>
                    <a:pt x="17" y="656"/>
                    <a:pt x="8" y="692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grpSp>
        <p:nvGrpSpPr>
          <p:cNvPr id="72713" name="Group 280"/>
          <p:cNvGrpSpPr>
            <a:grpSpLocks/>
          </p:cNvGrpSpPr>
          <p:nvPr/>
        </p:nvGrpSpPr>
        <p:grpSpPr bwMode="auto">
          <a:xfrm>
            <a:off x="874890" y="1296812"/>
            <a:ext cx="2679700" cy="1618544"/>
            <a:chOff x="984317" y="1163177"/>
            <a:chExt cx="3014663" cy="1821613"/>
          </a:xfrm>
        </p:grpSpPr>
        <p:sp>
          <p:nvSpPr>
            <p:cNvPr id="2193" name="Freeform 55"/>
            <p:cNvSpPr>
              <a:spLocks/>
            </p:cNvSpPr>
            <p:nvPr/>
          </p:nvSpPr>
          <p:spPr bwMode="auto">
            <a:xfrm rot="5261489">
              <a:off x="2546204" y="2051127"/>
              <a:ext cx="1035477" cy="831850"/>
            </a:xfrm>
            <a:custGeom>
              <a:avLst/>
              <a:gdLst>
                <a:gd name="T0" fmla="*/ 2147483647 w 767"/>
                <a:gd name="T1" fmla="*/ 2147483647 h 715"/>
                <a:gd name="T2" fmla="*/ 2147483647 w 767"/>
                <a:gd name="T3" fmla="*/ 2147483647 h 715"/>
                <a:gd name="T4" fmla="*/ 2147483647 w 767"/>
                <a:gd name="T5" fmla="*/ 2147483647 h 715"/>
                <a:gd name="T6" fmla="*/ 2147483647 w 767"/>
                <a:gd name="T7" fmla="*/ 2147483647 h 715"/>
                <a:gd name="T8" fmla="*/ 2147483647 w 767"/>
                <a:gd name="T9" fmla="*/ 2147483647 h 715"/>
                <a:gd name="T10" fmla="*/ 2147483647 w 767"/>
                <a:gd name="T11" fmla="*/ 2147483647 h 715"/>
                <a:gd name="T12" fmla="*/ 2147483647 w 767"/>
                <a:gd name="T13" fmla="*/ 2147483647 h 715"/>
                <a:gd name="T14" fmla="*/ 2147483647 w 767"/>
                <a:gd name="T15" fmla="*/ 2147483647 h 715"/>
                <a:gd name="T16" fmla="*/ 2147483647 w 767"/>
                <a:gd name="T17" fmla="*/ 0 h 7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7"/>
                <a:gd name="T28" fmla="*/ 0 h 715"/>
                <a:gd name="T29" fmla="*/ 767 w 767"/>
                <a:gd name="T30" fmla="*/ 715 h 7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7" h="715">
                  <a:moveTo>
                    <a:pt x="31" y="715"/>
                  </a:moveTo>
                  <a:cubicBezTo>
                    <a:pt x="15" y="653"/>
                    <a:pt x="0" y="592"/>
                    <a:pt x="31" y="566"/>
                  </a:cubicBezTo>
                  <a:cubicBezTo>
                    <a:pt x="61" y="539"/>
                    <a:pt x="178" y="583"/>
                    <a:pt x="212" y="555"/>
                  </a:cubicBezTo>
                  <a:cubicBezTo>
                    <a:pt x="245" y="526"/>
                    <a:pt x="202" y="423"/>
                    <a:pt x="234" y="395"/>
                  </a:cubicBezTo>
                  <a:cubicBezTo>
                    <a:pt x="266" y="366"/>
                    <a:pt x="373" y="412"/>
                    <a:pt x="404" y="384"/>
                  </a:cubicBezTo>
                  <a:cubicBezTo>
                    <a:pt x="434" y="355"/>
                    <a:pt x="384" y="248"/>
                    <a:pt x="415" y="224"/>
                  </a:cubicBezTo>
                  <a:cubicBezTo>
                    <a:pt x="445" y="199"/>
                    <a:pt x="554" y="254"/>
                    <a:pt x="586" y="235"/>
                  </a:cubicBezTo>
                  <a:cubicBezTo>
                    <a:pt x="617" y="215"/>
                    <a:pt x="576" y="146"/>
                    <a:pt x="607" y="107"/>
                  </a:cubicBezTo>
                  <a:cubicBezTo>
                    <a:pt x="637" y="67"/>
                    <a:pt x="702" y="33"/>
                    <a:pt x="767" y="0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  <a:round/>
              <a:headEnd/>
              <a:tailEnd type="triangle" w="med" len="med"/>
            </a:ln>
          </p:spPr>
          <p:txBody>
            <a:bodyPr rot="10800000" vert="eaVert" wrap="none" anchor="ctr"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2194" name="Freeform 58"/>
            <p:cNvSpPr>
              <a:spLocks/>
            </p:cNvSpPr>
            <p:nvPr/>
          </p:nvSpPr>
          <p:spPr bwMode="auto">
            <a:xfrm>
              <a:off x="984317" y="1163177"/>
              <a:ext cx="3014663" cy="1181587"/>
            </a:xfrm>
            <a:custGeom>
              <a:avLst/>
              <a:gdLst>
                <a:gd name="T0" fmla="*/ 2147483647 w 6317"/>
                <a:gd name="T1" fmla="*/ 2147483647 h 2779"/>
                <a:gd name="T2" fmla="*/ 2147483647 w 6317"/>
                <a:gd name="T3" fmla="*/ 2147483647 h 2779"/>
                <a:gd name="T4" fmla="*/ 2147483647 w 6317"/>
                <a:gd name="T5" fmla="*/ 2147483647 h 2779"/>
                <a:gd name="T6" fmla="*/ 2147483647 w 6317"/>
                <a:gd name="T7" fmla="*/ 2147483647 h 2779"/>
                <a:gd name="T8" fmla="*/ 2147483647 w 6317"/>
                <a:gd name="T9" fmla="*/ 2147483647 h 2779"/>
                <a:gd name="T10" fmla="*/ 2147483647 w 6317"/>
                <a:gd name="T11" fmla="*/ 2147483647 h 2779"/>
                <a:gd name="T12" fmla="*/ 2147483647 w 6317"/>
                <a:gd name="T13" fmla="*/ 2147483647 h 2779"/>
                <a:gd name="T14" fmla="*/ 2147483647 w 6317"/>
                <a:gd name="T15" fmla="*/ 2147483647 h 2779"/>
                <a:gd name="T16" fmla="*/ 2147483647 w 6317"/>
                <a:gd name="T17" fmla="*/ 2147483647 h 2779"/>
                <a:gd name="T18" fmla="*/ 2147483647 w 6317"/>
                <a:gd name="T19" fmla="*/ 2147483647 h 2779"/>
                <a:gd name="T20" fmla="*/ 2147483647 w 6317"/>
                <a:gd name="T21" fmla="*/ 2147483647 h 2779"/>
                <a:gd name="T22" fmla="*/ 2147483647 w 6317"/>
                <a:gd name="T23" fmla="*/ 2147483647 h 2779"/>
                <a:gd name="T24" fmla="*/ 2147483647 w 6317"/>
                <a:gd name="T25" fmla="*/ 2147483647 h 2779"/>
                <a:gd name="T26" fmla="*/ 2147483647 w 6317"/>
                <a:gd name="T27" fmla="*/ 2147483647 h 2779"/>
                <a:gd name="T28" fmla="*/ 2147483647 w 6317"/>
                <a:gd name="T29" fmla="*/ 2147483647 h 2779"/>
                <a:gd name="T30" fmla="*/ 2147483647 w 6317"/>
                <a:gd name="T31" fmla="*/ 2147483647 h 2779"/>
                <a:gd name="T32" fmla="*/ 2147483647 w 6317"/>
                <a:gd name="T33" fmla="*/ 2147483647 h 2779"/>
                <a:gd name="T34" fmla="*/ 2147483647 w 6317"/>
                <a:gd name="T35" fmla="*/ 2147483647 h 2779"/>
                <a:gd name="T36" fmla="*/ 2147483647 w 6317"/>
                <a:gd name="T37" fmla="*/ 2147483647 h 2779"/>
                <a:gd name="T38" fmla="*/ 2147483647 w 6317"/>
                <a:gd name="T39" fmla="*/ 2147483647 h 2779"/>
                <a:gd name="T40" fmla="*/ 2147483647 w 6317"/>
                <a:gd name="T41" fmla="*/ 2147483647 h 2779"/>
                <a:gd name="T42" fmla="*/ 2147483647 w 6317"/>
                <a:gd name="T43" fmla="*/ 2147483647 h 2779"/>
                <a:gd name="T44" fmla="*/ 2147483647 w 6317"/>
                <a:gd name="T45" fmla="*/ 2147483647 h 2779"/>
                <a:gd name="T46" fmla="*/ 2147483647 w 6317"/>
                <a:gd name="T47" fmla="*/ 2147483647 h 2779"/>
                <a:gd name="T48" fmla="*/ 2147483647 w 6317"/>
                <a:gd name="T49" fmla="*/ 2147483647 h 2779"/>
                <a:gd name="T50" fmla="*/ 2147483647 w 6317"/>
                <a:gd name="T51" fmla="*/ 2147483647 h 2779"/>
                <a:gd name="T52" fmla="*/ 2147483647 w 6317"/>
                <a:gd name="T53" fmla="*/ 2147483647 h 2779"/>
                <a:gd name="T54" fmla="*/ 2147483647 w 6317"/>
                <a:gd name="T55" fmla="*/ 2147483647 h 2779"/>
                <a:gd name="T56" fmla="*/ 2147483647 w 6317"/>
                <a:gd name="T57" fmla="*/ 2147483647 h 2779"/>
                <a:gd name="T58" fmla="*/ 2147483647 w 6317"/>
                <a:gd name="T59" fmla="*/ 2147483647 h 2779"/>
                <a:gd name="T60" fmla="*/ 2147483647 w 6317"/>
                <a:gd name="T61" fmla="*/ 2147483647 h 2779"/>
                <a:gd name="T62" fmla="*/ 2147483647 w 6317"/>
                <a:gd name="T63" fmla="*/ 2147483647 h 2779"/>
                <a:gd name="T64" fmla="*/ 2147483647 w 6317"/>
                <a:gd name="T65" fmla="*/ 2147483647 h 2779"/>
                <a:gd name="T66" fmla="*/ 2147483647 w 6317"/>
                <a:gd name="T67" fmla="*/ 2147483647 h 2779"/>
                <a:gd name="T68" fmla="*/ 2147483647 w 6317"/>
                <a:gd name="T69" fmla="*/ 2147483647 h 2779"/>
                <a:gd name="T70" fmla="*/ 2147483647 w 6317"/>
                <a:gd name="T71" fmla="*/ 2147483647 h 2779"/>
                <a:gd name="T72" fmla="*/ 2147483647 w 6317"/>
                <a:gd name="T73" fmla="*/ 2147483647 h 2779"/>
                <a:gd name="T74" fmla="*/ 2147483647 w 6317"/>
                <a:gd name="T75" fmla="*/ 2147483647 h 2779"/>
                <a:gd name="T76" fmla="*/ 2147483647 w 6317"/>
                <a:gd name="T77" fmla="*/ 2147483647 h 2779"/>
                <a:gd name="T78" fmla="*/ 2147483647 w 6317"/>
                <a:gd name="T79" fmla="*/ 2147483647 h 2779"/>
                <a:gd name="T80" fmla="*/ 2147483647 w 6317"/>
                <a:gd name="T81" fmla="*/ 2147483647 h 2779"/>
                <a:gd name="T82" fmla="*/ 2147483647 w 6317"/>
                <a:gd name="T83" fmla="*/ 2147483647 h 2779"/>
                <a:gd name="T84" fmla="*/ 2147483647 w 6317"/>
                <a:gd name="T85" fmla="*/ 2147483647 h 2779"/>
                <a:gd name="T86" fmla="*/ 2147483647 w 6317"/>
                <a:gd name="T87" fmla="*/ 2147483647 h 2779"/>
                <a:gd name="T88" fmla="*/ 2147483647 w 6317"/>
                <a:gd name="T89" fmla="*/ 2147483647 h 2779"/>
                <a:gd name="T90" fmla="*/ 2147483647 w 6317"/>
                <a:gd name="T91" fmla="*/ 2147483647 h 2779"/>
                <a:gd name="T92" fmla="*/ 2147483647 w 6317"/>
                <a:gd name="T93" fmla="*/ 2147483647 h 2779"/>
                <a:gd name="T94" fmla="*/ 2147483647 w 6317"/>
                <a:gd name="T95" fmla="*/ 2147483647 h 2779"/>
                <a:gd name="T96" fmla="*/ 2147483647 w 6317"/>
                <a:gd name="T97" fmla="*/ 2147483647 h 2779"/>
                <a:gd name="T98" fmla="*/ 2147483647 w 6317"/>
                <a:gd name="T99" fmla="*/ 2147483647 h 2779"/>
                <a:gd name="T100" fmla="*/ 2147483647 w 6317"/>
                <a:gd name="T101" fmla="*/ 2147483647 h 2779"/>
                <a:gd name="T102" fmla="*/ 2147483647 w 6317"/>
                <a:gd name="T103" fmla="*/ 2147483647 h 2779"/>
                <a:gd name="T104" fmla="*/ 2147483647 w 6317"/>
                <a:gd name="T105" fmla="*/ 2147483647 h 2779"/>
                <a:gd name="T106" fmla="*/ 2147483647 w 6317"/>
                <a:gd name="T107" fmla="*/ 2147483647 h 2779"/>
                <a:gd name="T108" fmla="*/ 2147483647 w 6317"/>
                <a:gd name="T109" fmla="*/ 2147483647 h 2779"/>
                <a:gd name="T110" fmla="*/ 2147483647 w 6317"/>
                <a:gd name="T111" fmla="*/ 2147483647 h 2779"/>
                <a:gd name="T112" fmla="*/ 2147483647 w 6317"/>
                <a:gd name="T113" fmla="*/ 2147483647 h 2779"/>
                <a:gd name="T114" fmla="*/ 2147483647 w 6317"/>
                <a:gd name="T115" fmla="*/ 2147483647 h 2779"/>
                <a:gd name="T116" fmla="*/ 2147483647 w 6317"/>
                <a:gd name="T117" fmla="*/ 2147483647 h 2779"/>
                <a:gd name="T118" fmla="*/ 2147483647 w 6317"/>
                <a:gd name="T119" fmla="*/ 2147483647 h 2779"/>
                <a:gd name="T120" fmla="*/ 2147483647 w 6317"/>
                <a:gd name="T121" fmla="*/ 2147483647 h 2779"/>
                <a:gd name="T122" fmla="*/ 2147483647 w 6317"/>
                <a:gd name="T123" fmla="*/ 2147483647 h 2779"/>
                <a:gd name="T124" fmla="*/ 2147483647 w 6317"/>
                <a:gd name="T125" fmla="*/ 2147483647 h 27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317"/>
                <a:gd name="T190" fmla="*/ 0 h 2779"/>
                <a:gd name="T191" fmla="*/ 6317 w 6317"/>
                <a:gd name="T192" fmla="*/ 2779 h 277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317" h="2779">
                  <a:moveTo>
                    <a:pt x="4701" y="444"/>
                  </a:moveTo>
                  <a:lnTo>
                    <a:pt x="4678" y="439"/>
                  </a:lnTo>
                  <a:lnTo>
                    <a:pt x="4654" y="435"/>
                  </a:lnTo>
                  <a:lnTo>
                    <a:pt x="4631" y="431"/>
                  </a:lnTo>
                  <a:lnTo>
                    <a:pt x="4609" y="429"/>
                  </a:lnTo>
                  <a:lnTo>
                    <a:pt x="4587" y="428"/>
                  </a:lnTo>
                  <a:lnTo>
                    <a:pt x="4567" y="427"/>
                  </a:lnTo>
                  <a:lnTo>
                    <a:pt x="4547" y="425"/>
                  </a:lnTo>
                  <a:lnTo>
                    <a:pt x="4528" y="427"/>
                  </a:lnTo>
                  <a:lnTo>
                    <a:pt x="4490" y="428"/>
                  </a:lnTo>
                  <a:lnTo>
                    <a:pt x="4454" y="431"/>
                  </a:lnTo>
                  <a:lnTo>
                    <a:pt x="4421" y="437"/>
                  </a:lnTo>
                  <a:lnTo>
                    <a:pt x="4389" y="443"/>
                  </a:lnTo>
                  <a:lnTo>
                    <a:pt x="4326" y="456"/>
                  </a:lnTo>
                  <a:lnTo>
                    <a:pt x="4265" y="468"/>
                  </a:lnTo>
                  <a:lnTo>
                    <a:pt x="4234" y="473"/>
                  </a:lnTo>
                  <a:lnTo>
                    <a:pt x="4203" y="477"/>
                  </a:lnTo>
                  <a:lnTo>
                    <a:pt x="4171" y="478"/>
                  </a:lnTo>
                  <a:lnTo>
                    <a:pt x="4138" y="478"/>
                  </a:lnTo>
                  <a:lnTo>
                    <a:pt x="4117" y="475"/>
                  </a:lnTo>
                  <a:lnTo>
                    <a:pt x="4098" y="473"/>
                  </a:lnTo>
                  <a:lnTo>
                    <a:pt x="4080" y="471"/>
                  </a:lnTo>
                  <a:lnTo>
                    <a:pt x="4062" y="466"/>
                  </a:lnTo>
                  <a:lnTo>
                    <a:pt x="4031" y="458"/>
                  </a:lnTo>
                  <a:lnTo>
                    <a:pt x="4001" y="447"/>
                  </a:lnTo>
                  <a:lnTo>
                    <a:pt x="3948" y="422"/>
                  </a:lnTo>
                  <a:lnTo>
                    <a:pt x="3892" y="397"/>
                  </a:lnTo>
                  <a:lnTo>
                    <a:pt x="3877" y="391"/>
                  </a:lnTo>
                  <a:lnTo>
                    <a:pt x="3860" y="386"/>
                  </a:lnTo>
                  <a:lnTo>
                    <a:pt x="3843" y="380"/>
                  </a:lnTo>
                  <a:lnTo>
                    <a:pt x="3825" y="376"/>
                  </a:lnTo>
                  <a:lnTo>
                    <a:pt x="3805" y="371"/>
                  </a:lnTo>
                  <a:lnTo>
                    <a:pt x="3785" y="367"/>
                  </a:lnTo>
                  <a:lnTo>
                    <a:pt x="3762" y="364"/>
                  </a:lnTo>
                  <a:lnTo>
                    <a:pt x="3739" y="361"/>
                  </a:lnTo>
                  <a:lnTo>
                    <a:pt x="3713" y="359"/>
                  </a:lnTo>
                  <a:lnTo>
                    <a:pt x="3685" y="358"/>
                  </a:lnTo>
                  <a:lnTo>
                    <a:pt x="3656" y="357"/>
                  </a:lnTo>
                  <a:lnTo>
                    <a:pt x="3623" y="358"/>
                  </a:lnTo>
                  <a:lnTo>
                    <a:pt x="3589" y="359"/>
                  </a:lnTo>
                  <a:lnTo>
                    <a:pt x="3552" y="361"/>
                  </a:lnTo>
                  <a:lnTo>
                    <a:pt x="3513" y="364"/>
                  </a:lnTo>
                  <a:lnTo>
                    <a:pt x="3471" y="368"/>
                  </a:lnTo>
                  <a:lnTo>
                    <a:pt x="3448" y="371"/>
                  </a:lnTo>
                  <a:lnTo>
                    <a:pt x="3426" y="371"/>
                  </a:lnTo>
                  <a:lnTo>
                    <a:pt x="3407" y="370"/>
                  </a:lnTo>
                  <a:lnTo>
                    <a:pt x="3388" y="367"/>
                  </a:lnTo>
                  <a:lnTo>
                    <a:pt x="3371" y="364"/>
                  </a:lnTo>
                  <a:lnTo>
                    <a:pt x="3355" y="359"/>
                  </a:lnTo>
                  <a:lnTo>
                    <a:pt x="3339" y="353"/>
                  </a:lnTo>
                  <a:lnTo>
                    <a:pt x="3325" y="347"/>
                  </a:lnTo>
                  <a:lnTo>
                    <a:pt x="3297" y="332"/>
                  </a:lnTo>
                  <a:lnTo>
                    <a:pt x="3268" y="314"/>
                  </a:lnTo>
                  <a:lnTo>
                    <a:pt x="3240" y="296"/>
                  </a:lnTo>
                  <a:lnTo>
                    <a:pt x="3209" y="276"/>
                  </a:lnTo>
                  <a:lnTo>
                    <a:pt x="3192" y="266"/>
                  </a:lnTo>
                  <a:lnTo>
                    <a:pt x="3173" y="257"/>
                  </a:lnTo>
                  <a:lnTo>
                    <a:pt x="3154" y="248"/>
                  </a:lnTo>
                  <a:lnTo>
                    <a:pt x="3134" y="240"/>
                  </a:lnTo>
                  <a:lnTo>
                    <a:pt x="3111" y="232"/>
                  </a:lnTo>
                  <a:lnTo>
                    <a:pt x="3086" y="225"/>
                  </a:lnTo>
                  <a:lnTo>
                    <a:pt x="3060" y="218"/>
                  </a:lnTo>
                  <a:lnTo>
                    <a:pt x="3032" y="212"/>
                  </a:lnTo>
                  <a:lnTo>
                    <a:pt x="3001" y="207"/>
                  </a:lnTo>
                  <a:lnTo>
                    <a:pt x="2967" y="203"/>
                  </a:lnTo>
                  <a:lnTo>
                    <a:pt x="2932" y="201"/>
                  </a:lnTo>
                  <a:lnTo>
                    <a:pt x="2893" y="198"/>
                  </a:lnTo>
                  <a:lnTo>
                    <a:pt x="2851" y="200"/>
                  </a:lnTo>
                  <a:lnTo>
                    <a:pt x="2805" y="201"/>
                  </a:lnTo>
                  <a:lnTo>
                    <a:pt x="2757" y="204"/>
                  </a:lnTo>
                  <a:lnTo>
                    <a:pt x="2704" y="209"/>
                  </a:lnTo>
                  <a:lnTo>
                    <a:pt x="2683" y="208"/>
                  </a:lnTo>
                  <a:lnTo>
                    <a:pt x="2648" y="209"/>
                  </a:lnTo>
                  <a:lnTo>
                    <a:pt x="2639" y="210"/>
                  </a:lnTo>
                  <a:lnTo>
                    <a:pt x="2631" y="212"/>
                  </a:lnTo>
                  <a:lnTo>
                    <a:pt x="2623" y="213"/>
                  </a:lnTo>
                  <a:lnTo>
                    <a:pt x="2616" y="215"/>
                  </a:lnTo>
                  <a:lnTo>
                    <a:pt x="2610" y="219"/>
                  </a:lnTo>
                  <a:lnTo>
                    <a:pt x="2605" y="222"/>
                  </a:lnTo>
                  <a:lnTo>
                    <a:pt x="2601" y="227"/>
                  </a:lnTo>
                  <a:lnTo>
                    <a:pt x="2600" y="232"/>
                  </a:lnTo>
                  <a:lnTo>
                    <a:pt x="2572" y="210"/>
                  </a:lnTo>
                  <a:lnTo>
                    <a:pt x="2546" y="191"/>
                  </a:lnTo>
                  <a:lnTo>
                    <a:pt x="2521" y="176"/>
                  </a:lnTo>
                  <a:lnTo>
                    <a:pt x="2496" y="160"/>
                  </a:lnTo>
                  <a:lnTo>
                    <a:pt x="2470" y="147"/>
                  </a:lnTo>
                  <a:lnTo>
                    <a:pt x="2442" y="136"/>
                  </a:lnTo>
                  <a:lnTo>
                    <a:pt x="2414" y="124"/>
                  </a:lnTo>
                  <a:lnTo>
                    <a:pt x="2380" y="112"/>
                  </a:lnTo>
                  <a:lnTo>
                    <a:pt x="2368" y="108"/>
                  </a:lnTo>
                  <a:lnTo>
                    <a:pt x="2357" y="106"/>
                  </a:lnTo>
                  <a:lnTo>
                    <a:pt x="2344" y="105"/>
                  </a:lnTo>
                  <a:lnTo>
                    <a:pt x="2332" y="103"/>
                  </a:lnTo>
                  <a:lnTo>
                    <a:pt x="2319" y="103"/>
                  </a:lnTo>
                  <a:lnTo>
                    <a:pt x="2307" y="105"/>
                  </a:lnTo>
                  <a:lnTo>
                    <a:pt x="2294" y="107"/>
                  </a:lnTo>
                  <a:lnTo>
                    <a:pt x="2281" y="108"/>
                  </a:lnTo>
                  <a:lnTo>
                    <a:pt x="2256" y="114"/>
                  </a:lnTo>
                  <a:lnTo>
                    <a:pt x="2229" y="121"/>
                  </a:lnTo>
                  <a:lnTo>
                    <a:pt x="2204" y="130"/>
                  </a:lnTo>
                  <a:lnTo>
                    <a:pt x="2178" y="139"/>
                  </a:lnTo>
                  <a:lnTo>
                    <a:pt x="2153" y="146"/>
                  </a:lnTo>
                  <a:lnTo>
                    <a:pt x="2128" y="155"/>
                  </a:lnTo>
                  <a:lnTo>
                    <a:pt x="2103" y="160"/>
                  </a:lnTo>
                  <a:lnTo>
                    <a:pt x="2080" y="164"/>
                  </a:lnTo>
                  <a:lnTo>
                    <a:pt x="2068" y="164"/>
                  </a:lnTo>
                  <a:lnTo>
                    <a:pt x="2056" y="164"/>
                  </a:lnTo>
                  <a:lnTo>
                    <a:pt x="2044" y="164"/>
                  </a:lnTo>
                  <a:lnTo>
                    <a:pt x="2032" y="163"/>
                  </a:lnTo>
                  <a:lnTo>
                    <a:pt x="2020" y="159"/>
                  </a:lnTo>
                  <a:lnTo>
                    <a:pt x="2010" y="156"/>
                  </a:lnTo>
                  <a:lnTo>
                    <a:pt x="1999" y="151"/>
                  </a:lnTo>
                  <a:lnTo>
                    <a:pt x="1987" y="145"/>
                  </a:lnTo>
                  <a:lnTo>
                    <a:pt x="1950" y="124"/>
                  </a:lnTo>
                  <a:lnTo>
                    <a:pt x="1913" y="103"/>
                  </a:lnTo>
                  <a:lnTo>
                    <a:pt x="1879" y="86"/>
                  </a:lnTo>
                  <a:lnTo>
                    <a:pt x="1846" y="69"/>
                  </a:lnTo>
                  <a:lnTo>
                    <a:pt x="1812" y="56"/>
                  </a:lnTo>
                  <a:lnTo>
                    <a:pt x="1781" y="43"/>
                  </a:lnTo>
                  <a:lnTo>
                    <a:pt x="1751" y="32"/>
                  </a:lnTo>
                  <a:lnTo>
                    <a:pt x="1722" y="24"/>
                  </a:lnTo>
                  <a:lnTo>
                    <a:pt x="1693" y="17"/>
                  </a:lnTo>
                  <a:lnTo>
                    <a:pt x="1665" y="11"/>
                  </a:lnTo>
                  <a:lnTo>
                    <a:pt x="1639" y="6"/>
                  </a:lnTo>
                  <a:lnTo>
                    <a:pt x="1613" y="2"/>
                  </a:lnTo>
                  <a:lnTo>
                    <a:pt x="1587" y="1"/>
                  </a:lnTo>
                  <a:lnTo>
                    <a:pt x="1562" y="0"/>
                  </a:lnTo>
                  <a:lnTo>
                    <a:pt x="1537" y="0"/>
                  </a:lnTo>
                  <a:lnTo>
                    <a:pt x="1513" y="1"/>
                  </a:lnTo>
                  <a:lnTo>
                    <a:pt x="1489" y="4"/>
                  </a:lnTo>
                  <a:lnTo>
                    <a:pt x="1465" y="6"/>
                  </a:lnTo>
                  <a:lnTo>
                    <a:pt x="1442" y="8"/>
                  </a:lnTo>
                  <a:lnTo>
                    <a:pt x="1419" y="13"/>
                  </a:lnTo>
                  <a:lnTo>
                    <a:pt x="1371" y="21"/>
                  </a:lnTo>
                  <a:lnTo>
                    <a:pt x="1325" y="32"/>
                  </a:lnTo>
                  <a:lnTo>
                    <a:pt x="1276" y="42"/>
                  </a:lnTo>
                  <a:lnTo>
                    <a:pt x="1228" y="52"/>
                  </a:lnTo>
                  <a:lnTo>
                    <a:pt x="1175" y="61"/>
                  </a:lnTo>
                  <a:lnTo>
                    <a:pt x="1121" y="69"/>
                  </a:lnTo>
                  <a:lnTo>
                    <a:pt x="1095" y="73"/>
                  </a:lnTo>
                  <a:lnTo>
                    <a:pt x="1067" y="80"/>
                  </a:lnTo>
                  <a:lnTo>
                    <a:pt x="1040" y="88"/>
                  </a:lnTo>
                  <a:lnTo>
                    <a:pt x="1013" y="99"/>
                  </a:lnTo>
                  <a:lnTo>
                    <a:pt x="985" y="111"/>
                  </a:lnTo>
                  <a:lnTo>
                    <a:pt x="958" y="124"/>
                  </a:lnTo>
                  <a:lnTo>
                    <a:pt x="931" y="138"/>
                  </a:lnTo>
                  <a:lnTo>
                    <a:pt x="903" y="152"/>
                  </a:lnTo>
                  <a:lnTo>
                    <a:pt x="891" y="158"/>
                  </a:lnTo>
                  <a:lnTo>
                    <a:pt x="879" y="163"/>
                  </a:lnTo>
                  <a:lnTo>
                    <a:pt x="866" y="166"/>
                  </a:lnTo>
                  <a:lnTo>
                    <a:pt x="853" y="169"/>
                  </a:lnTo>
                  <a:lnTo>
                    <a:pt x="826" y="172"/>
                  </a:lnTo>
                  <a:lnTo>
                    <a:pt x="797" y="175"/>
                  </a:lnTo>
                  <a:lnTo>
                    <a:pt x="768" y="176"/>
                  </a:lnTo>
                  <a:lnTo>
                    <a:pt x="739" y="178"/>
                  </a:lnTo>
                  <a:lnTo>
                    <a:pt x="724" y="181"/>
                  </a:lnTo>
                  <a:lnTo>
                    <a:pt x="710" y="183"/>
                  </a:lnTo>
                  <a:lnTo>
                    <a:pt x="695" y="187"/>
                  </a:lnTo>
                  <a:lnTo>
                    <a:pt x="681" y="191"/>
                  </a:lnTo>
                  <a:lnTo>
                    <a:pt x="657" y="201"/>
                  </a:lnTo>
                  <a:lnTo>
                    <a:pt x="633" y="212"/>
                  </a:lnTo>
                  <a:lnTo>
                    <a:pt x="610" y="222"/>
                  </a:lnTo>
                  <a:lnTo>
                    <a:pt x="586" y="233"/>
                  </a:lnTo>
                  <a:lnTo>
                    <a:pt x="563" y="246"/>
                  </a:lnTo>
                  <a:lnTo>
                    <a:pt x="541" y="258"/>
                  </a:lnTo>
                  <a:lnTo>
                    <a:pt x="518" y="271"/>
                  </a:lnTo>
                  <a:lnTo>
                    <a:pt x="497" y="285"/>
                  </a:lnTo>
                  <a:lnTo>
                    <a:pt x="475" y="299"/>
                  </a:lnTo>
                  <a:lnTo>
                    <a:pt x="454" y="315"/>
                  </a:lnTo>
                  <a:lnTo>
                    <a:pt x="434" y="330"/>
                  </a:lnTo>
                  <a:lnTo>
                    <a:pt x="414" y="346"/>
                  </a:lnTo>
                  <a:lnTo>
                    <a:pt x="393" y="362"/>
                  </a:lnTo>
                  <a:lnTo>
                    <a:pt x="374" y="380"/>
                  </a:lnTo>
                  <a:lnTo>
                    <a:pt x="355" y="397"/>
                  </a:lnTo>
                  <a:lnTo>
                    <a:pt x="338" y="416"/>
                  </a:lnTo>
                  <a:lnTo>
                    <a:pt x="320" y="434"/>
                  </a:lnTo>
                  <a:lnTo>
                    <a:pt x="303" y="453"/>
                  </a:lnTo>
                  <a:lnTo>
                    <a:pt x="285" y="473"/>
                  </a:lnTo>
                  <a:lnTo>
                    <a:pt x="270" y="493"/>
                  </a:lnTo>
                  <a:lnTo>
                    <a:pt x="253" y="513"/>
                  </a:lnTo>
                  <a:lnTo>
                    <a:pt x="239" y="535"/>
                  </a:lnTo>
                  <a:lnTo>
                    <a:pt x="223" y="556"/>
                  </a:lnTo>
                  <a:lnTo>
                    <a:pt x="209" y="579"/>
                  </a:lnTo>
                  <a:lnTo>
                    <a:pt x="196" y="601"/>
                  </a:lnTo>
                  <a:lnTo>
                    <a:pt x="183" y="624"/>
                  </a:lnTo>
                  <a:lnTo>
                    <a:pt x="170" y="648"/>
                  </a:lnTo>
                  <a:lnTo>
                    <a:pt x="158" y="671"/>
                  </a:lnTo>
                  <a:lnTo>
                    <a:pt x="147" y="696"/>
                  </a:lnTo>
                  <a:lnTo>
                    <a:pt x="137" y="721"/>
                  </a:lnTo>
                  <a:lnTo>
                    <a:pt x="126" y="746"/>
                  </a:lnTo>
                  <a:lnTo>
                    <a:pt x="117" y="772"/>
                  </a:lnTo>
                  <a:lnTo>
                    <a:pt x="114" y="780"/>
                  </a:lnTo>
                  <a:lnTo>
                    <a:pt x="114" y="787"/>
                  </a:lnTo>
                  <a:lnTo>
                    <a:pt x="114" y="795"/>
                  </a:lnTo>
                  <a:lnTo>
                    <a:pt x="114" y="803"/>
                  </a:lnTo>
                  <a:lnTo>
                    <a:pt x="117" y="821"/>
                  </a:lnTo>
                  <a:lnTo>
                    <a:pt x="121" y="840"/>
                  </a:lnTo>
                  <a:lnTo>
                    <a:pt x="124" y="858"/>
                  </a:lnTo>
                  <a:lnTo>
                    <a:pt x="126" y="875"/>
                  </a:lnTo>
                  <a:lnTo>
                    <a:pt x="126" y="883"/>
                  </a:lnTo>
                  <a:lnTo>
                    <a:pt x="125" y="891"/>
                  </a:lnTo>
                  <a:lnTo>
                    <a:pt x="122" y="898"/>
                  </a:lnTo>
                  <a:lnTo>
                    <a:pt x="120" y="904"/>
                  </a:lnTo>
                  <a:lnTo>
                    <a:pt x="87" y="957"/>
                  </a:lnTo>
                  <a:lnTo>
                    <a:pt x="57" y="1008"/>
                  </a:lnTo>
                  <a:lnTo>
                    <a:pt x="44" y="1033"/>
                  </a:lnTo>
                  <a:lnTo>
                    <a:pt x="32" y="1058"/>
                  </a:lnTo>
                  <a:lnTo>
                    <a:pt x="21" y="1083"/>
                  </a:lnTo>
                  <a:lnTo>
                    <a:pt x="13" y="1108"/>
                  </a:lnTo>
                  <a:lnTo>
                    <a:pt x="7" y="1134"/>
                  </a:lnTo>
                  <a:lnTo>
                    <a:pt x="2" y="1160"/>
                  </a:lnTo>
                  <a:lnTo>
                    <a:pt x="1" y="1173"/>
                  </a:lnTo>
                  <a:lnTo>
                    <a:pt x="0" y="1187"/>
                  </a:lnTo>
                  <a:lnTo>
                    <a:pt x="0" y="1201"/>
                  </a:lnTo>
                  <a:lnTo>
                    <a:pt x="1" y="1216"/>
                  </a:lnTo>
                  <a:lnTo>
                    <a:pt x="2" y="1230"/>
                  </a:lnTo>
                  <a:lnTo>
                    <a:pt x="4" y="1244"/>
                  </a:lnTo>
                  <a:lnTo>
                    <a:pt x="7" y="1260"/>
                  </a:lnTo>
                  <a:lnTo>
                    <a:pt x="10" y="1275"/>
                  </a:lnTo>
                  <a:lnTo>
                    <a:pt x="14" y="1291"/>
                  </a:lnTo>
                  <a:lnTo>
                    <a:pt x="19" y="1307"/>
                  </a:lnTo>
                  <a:lnTo>
                    <a:pt x="25" y="1324"/>
                  </a:lnTo>
                  <a:lnTo>
                    <a:pt x="32" y="1340"/>
                  </a:lnTo>
                  <a:lnTo>
                    <a:pt x="42" y="1362"/>
                  </a:lnTo>
                  <a:lnTo>
                    <a:pt x="51" y="1384"/>
                  </a:lnTo>
                  <a:lnTo>
                    <a:pt x="61" y="1408"/>
                  </a:lnTo>
                  <a:lnTo>
                    <a:pt x="69" y="1432"/>
                  </a:lnTo>
                  <a:lnTo>
                    <a:pt x="76" y="1456"/>
                  </a:lnTo>
                  <a:lnTo>
                    <a:pt x="81" y="1481"/>
                  </a:lnTo>
                  <a:lnTo>
                    <a:pt x="82" y="1493"/>
                  </a:lnTo>
                  <a:lnTo>
                    <a:pt x="83" y="1504"/>
                  </a:lnTo>
                  <a:lnTo>
                    <a:pt x="82" y="1517"/>
                  </a:lnTo>
                  <a:lnTo>
                    <a:pt x="81" y="1529"/>
                  </a:lnTo>
                  <a:lnTo>
                    <a:pt x="78" y="1544"/>
                  </a:lnTo>
                  <a:lnTo>
                    <a:pt x="77" y="1558"/>
                  </a:lnTo>
                  <a:lnTo>
                    <a:pt x="77" y="1571"/>
                  </a:lnTo>
                  <a:lnTo>
                    <a:pt x="77" y="1584"/>
                  </a:lnTo>
                  <a:lnTo>
                    <a:pt x="77" y="1597"/>
                  </a:lnTo>
                  <a:lnTo>
                    <a:pt x="78" y="1609"/>
                  </a:lnTo>
                  <a:lnTo>
                    <a:pt x="81" y="1621"/>
                  </a:lnTo>
                  <a:lnTo>
                    <a:pt x="83" y="1633"/>
                  </a:lnTo>
                  <a:lnTo>
                    <a:pt x="89" y="1655"/>
                  </a:lnTo>
                  <a:lnTo>
                    <a:pt x="96" y="1677"/>
                  </a:lnTo>
                  <a:lnTo>
                    <a:pt x="106" y="1698"/>
                  </a:lnTo>
                  <a:lnTo>
                    <a:pt x="115" y="1718"/>
                  </a:lnTo>
                  <a:lnTo>
                    <a:pt x="137" y="1756"/>
                  </a:lnTo>
                  <a:lnTo>
                    <a:pt x="158" y="1793"/>
                  </a:lnTo>
                  <a:lnTo>
                    <a:pt x="166" y="1812"/>
                  </a:lnTo>
                  <a:lnTo>
                    <a:pt x="176" y="1830"/>
                  </a:lnTo>
                  <a:lnTo>
                    <a:pt x="182" y="1849"/>
                  </a:lnTo>
                  <a:lnTo>
                    <a:pt x="188" y="1869"/>
                  </a:lnTo>
                  <a:lnTo>
                    <a:pt x="195" y="1894"/>
                  </a:lnTo>
                  <a:lnTo>
                    <a:pt x="203" y="1919"/>
                  </a:lnTo>
                  <a:lnTo>
                    <a:pt x="214" y="1943"/>
                  </a:lnTo>
                  <a:lnTo>
                    <a:pt x="226" y="1964"/>
                  </a:lnTo>
                  <a:lnTo>
                    <a:pt x="239" y="1986"/>
                  </a:lnTo>
                  <a:lnTo>
                    <a:pt x="253" y="2005"/>
                  </a:lnTo>
                  <a:lnTo>
                    <a:pt x="270" y="2024"/>
                  </a:lnTo>
                  <a:lnTo>
                    <a:pt x="288" y="2042"/>
                  </a:lnTo>
                  <a:lnTo>
                    <a:pt x="307" y="2058"/>
                  </a:lnTo>
                  <a:lnTo>
                    <a:pt x="328" y="2074"/>
                  </a:lnTo>
                  <a:lnTo>
                    <a:pt x="349" y="2089"/>
                  </a:lnTo>
                  <a:lnTo>
                    <a:pt x="373" y="2103"/>
                  </a:lnTo>
                  <a:lnTo>
                    <a:pt x="398" y="2116"/>
                  </a:lnTo>
                  <a:lnTo>
                    <a:pt x="424" y="2128"/>
                  </a:lnTo>
                  <a:lnTo>
                    <a:pt x="452" y="2141"/>
                  </a:lnTo>
                  <a:lnTo>
                    <a:pt x="480" y="2152"/>
                  </a:lnTo>
                  <a:lnTo>
                    <a:pt x="478" y="2159"/>
                  </a:lnTo>
                  <a:lnTo>
                    <a:pt x="477" y="2167"/>
                  </a:lnTo>
                  <a:lnTo>
                    <a:pt x="475" y="2175"/>
                  </a:lnTo>
                  <a:lnTo>
                    <a:pt x="475" y="2184"/>
                  </a:lnTo>
                  <a:lnTo>
                    <a:pt x="475" y="2202"/>
                  </a:lnTo>
                  <a:lnTo>
                    <a:pt x="478" y="2220"/>
                  </a:lnTo>
                  <a:lnTo>
                    <a:pt x="481" y="2236"/>
                  </a:lnTo>
                  <a:lnTo>
                    <a:pt x="487" y="2252"/>
                  </a:lnTo>
                  <a:lnTo>
                    <a:pt x="490" y="2259"/>
                  </a:lnTo>
                  <a:lnTo>
                    <a:pt x="493" y="2265"/>
                  </a:lnTo>
                  <a:lnTo>
                    <a:pt x="497" y="2271"/>
                  </a:lnTo>
                  <a:lnTo>
                    <a:pt x="500" y="2274"/>
                  </a:lnTo>
                  <a:lnTo>
                    <a:pt x="522" y="2298"/>
                  </a:lnTo>
                  <a:lnTo>
                    <a:pt x="544" y="2320"/>
                  </a:lnTo>
                  <a:lnTo>
                    <a:pt x="567" y="2341"/>
                  </a:lnTo>
                  <a:lnTo>
                    <a:pt x="591" y="2360"/>
                  </a:lnTo>
                  <a:lnTo>
                    <a:pt x="613" y="2378"/>
                  </a:lnTo>
                  <a:lnTo>
                    <a:pt x="637" y="2396"/>
                  </a:lnTo>
                  <a:lnTo>
                    <a:pt x="661" y="2411"/>
                  </a:lnTo>
                  <a:lnTo>
                    <a:pt x="685" y="2425"/>
                  </a:lnTo>
                  <a:lnTo>
                    <a:pt x="708" y="2438"/>
                  </a:lnTo>
                  <a:lnTo>
                    <a:pt x="732" y="2450"/>
                  </a:lnTo>
                  <a:lnTo>
                    <a:pt x="756" y="2461"/>
                  </a:lnTo>
                  <a:lnTo>
                    <a:pt x="780" y="2471"/>
                  </a:lnTo>
                  <a:lnTo>
                    <a:pt x="805" y="2479"/>
                  </a:lnTo>
                  <a:lnTo>
                    <a:pt x="828" y="2486"/>
                  </a:lnTo>
                  <a:lnTo>
                    <a:pt x="853" y="2491"/>
                  </a:lnTo>
                  <a:lnTo>
                    <a:pt x="877" y="2495"/>
                  </a:lnTo>
                  <a:lnTo>
                    <a:pt x="900" y="2499"/>
                  </a:lnTo>
                  <a:lnTo>
                    <a:pt x="922" y="2505"/>
                  </a:lnTo>
                  <a:lnTo>
                    <a:pt x="944" y="2512"/>
                  </a:lnTo>
                  <a:lnTo>
                    <a:pt x="964" y="2520"/>
                  </a:lnTo>
                  <a:lnTo>
                    <a:pt x="984" y="2530"/>
                  </a:lnTo>
                  <a:lnTo>
                    <a:pt x="1003" y="2539"/>
                  </a:lnTo>
                  <a:lnTo>
                    <a:pt x="1022" y="2551"/>
                  </a:lnTo>
                  <a:lnTo>
                    <a:pt x="1040" y="2563"/>
                  </a:lnTo>
                  <a:lnTo>
                    <a:pt x="1076" y="2589"/>
                  </a:lnTo>
                  <a:lnTo>
                    <a:pt x="1109" y="2618"/>
                  </a:lnTo>
                  <a:lnTo>
                    <a:pt x="1142" y="2646"/>
                  </a:lnTo>
                  <a:lnTo>
                    <a:pt x="1173" y="2674"/>
                  </a:lnTo>
                  <a:lnTo>
                    <a:pt x="1205" y="2701"/>
                  </a:lnTo>
                  <a:lnTo>
                    <a:pt x="1237" y="2725"/>
                  </a:lnTo>
                  <a:lnTo>
                    <a:pt x="1253" y="2737"/>
                  </a:lnTo>
                  <a:lnTo>
                    <a:pt x="1269" y="2746"/>
                  </a:lnTo>
                  <a:lnTo>
                    <a:pt x="1286" y="2756"/>
                  </a:lnTo>
                  <a:lnTo>
                    <a:pt x="1303" y="2763"/>
                  </a:lnTo>
                  <a:lnTo>
                    <a:pt x="1319" y="2770"/>
                  </a:lnTo>
                  <a:lnTo>
                    <a:pt x="1337" y="2775"/>
                  </a:lnTo>
                  <a:lnTo>
                    <a:pt x="1355" y="2778"/>
                  </a:lnTo>
                  <a:lnTo>
                    <a:pt x="1374" y="2779"/>
                  </a:lnTo>
                  <a:lnTo>
                    <a:pt x="1392" y="2779"/>
                  </a:lnTo>
                  <a:lnTo>
                    <a:pt x="1412" y="2777"/>
                  </a:lnTo>
                  <a:lnTo>
                    <a:pt x="1432" y="2774"/>
                  </a:lnTo>
                  <a:lnTo>
                    <a:pt x="1452" y="2766"/>
                  </a:lnTo>
                  <a:lnTo>
                    <a:pt x="1475" y="2759"/>
                  </a:lnTo>
                  <a:lnTo>
                    <a:pt x="1496" y="2752"/>
                  </a:lnTo>
                  <a:lnTo>
                    <a:pt x="1515" y="2747"/>
                  </a:lnTo>
                  <a:lnTo>
                    <a:pt x="1534" y="2743"/>
                  </a:lnTo>
                  <a:lnTo>
                    <a:pt x="1553" y="2740"/>
                  </a:lnTo>
                  <a:lnTo>
                    <a:pt x="1570" y="2738"/>
                  </a:lnTo>
                  <a:lnTo>
                    <a:pt x="1587" y="2736"/>
                  </a:lnTo>
                  <a:lnTo>
                    <a:pt x="1602" y="2734"/>
                  </a:lnTo>
                  <a:lnTo>
                    <a:pt x="1631" y="2734"/>
                  </a:lnTo>
                  <a:lnTo>
                    <a:pt x="1658" y="2737"/>
                  </a:lnTo>
                  <a:lnTo>
                    <a:pt x="1682" y="2740"/>
                  </a:lnTo>
                  <a:lnTo>
                    <a:pt x="1705" y="2745"/>
                  </a:lnTo>
                  <a:lnTo>
                    <a:pt x="1749" y="2755"/>
                  </a:lnTo>
                  <a:lnTo>
                    <a:pt x="1792" y="2763"/>
                  </a:lnTo>
                  <a:lnTo>
                    <a:pt x="1815" y="2764"/>
                  </a:lnTo>
                  <a:lnTo>
                    <a:pt x="1838" y="2764"/>
                  </a:lnTo>
                  <a:lnTo>
                    <a:pt x="1852" y="2763"/>
                  </a:lnTo>
                  <a:lnTo>
                    <a:pt x="1865" y="2760"/>
                  </a:lnTo>
                  <a:lnTo>
                    <a:pt x="1879" y="2758"/>
                  </a:lnTo>
                  <a:lnTo>
                    <a:pt x="1893" y="2755"/>
                  </a:lnTo>
                  <a:lnTo>
                    <a:pt x="1899" y="2751"/>
                  </a:lnTo>
                  <a:lnTo>
                    <a:pt x="1905" y="2747"/>
                  </a:lnTo>
                  <a:lnTo>
                    <a:pt x="1911" y="2741"/>
                  </a:lnTo>
                  <a:lnTo>
                    <a:pt x="1916" y="2734"/>
                  </a:lnTo>
                  <a:lnTo>
                    <a:pt x="1925" y="2718"/>
                  </a:lnTo>
                  <a:lnTo>
                    <a:pt x="1934" y="2700"/>
                  </a:lnTo>
                  <a:lnTo>
                    <a:pt x="1942" y="2681"/>
                  </a:lnTo>
                  <a:lnTo>
                    <a:pt x="1951" y="2664"/>
                  </a:lnTo>
                  <a:lnTo>
                    <a:pt x="1956" y="2657"/>
                  </a:lnTo>
                  <a:lnTo>
                    <a:pt x="1962" y="2651"/>
                  </a:lnTo>
                  <a:lnTo>
                    <a:pt x="1968" y="2646"/>
                  </a:lnTo>
                  <a:lnTo>
                    <a:pt x="1974" y="2644"/>
                  </a:lnTo>
                  <a:lnTo>
                    <a:pt x="1992" y="2639"/>
                  </a:lnTo>
                  <a:lnTo>
                    <a:pt x="2011" y="2637"/>
                  </a:lnTo>
                  <a:lnTo>
                    <a:pt x="2030" y="2637"/>
                  </a:lnTo>
                  <a:lnTo>
                    <a:pt x="2050" y="2636"/>
                  </a:lnTo>
                  <a:lnTo>
                    <a:pt x="2069" y="2634"/>
                  </a:lnTo>
                  <a:lnTo>
                    <a:pt x="2088" y="2631"/>
                  </a:lnTo>
                  <a:lnTo>
                    <a:pt x="2098" y="2629"/>
                  </a:lnTo>
                  <a:lnTo>
                    <a:pt x="2106" y="2625"/>
                  </a:lnTo>
                  <a:lnTo>
                    <a:pt x="2114" y="2620"/>
                  </a:lnTo>
                  <a:lnTo>
                    <a:pt x="2122" y="2615"/>
                  </a:lnTo>
                  <a:lnTo>
                    <a:pt x="2133" y="2607"/>
                  </a:lnTo>
                  <a:lnTo>
                    <a:pt x="2146" y="2601"/>
                  </a:lnTo>
                  <a:lnTo>
                    <a:pt x="2159" y="2594"/>
                  </a:lnTo>
                  <a:lnTo>
                    <a:pt x="2172" y="2588"/>
                  </a:lnTo>
                  <a:lnTo>
                    <a:pt x="2187" y="2582"/>
                  </a:lnTo>
                  <a:lnTo>
                    <a:pt x="2199" y="2575"/>
                  </a:lnTo>
                  <a:lnTo>
                    <a:pt x="2210" y="2568"/>
                  </a:lnTo>
                  <a:lnTo>
                    <a:pt x="2221" y="2560"/>
                  </a:lnTo>
                  <a:lnTo>
                    <a:pt x="2241" y="2539"/>
                  </a:lnTo>
                  <a:lnTo>
                    <a:pt x="2259" y="2519"/>
                  </a:lnTo>
                  <a:lnTo>
                    <a:pt x="2277" y="2499"/>
                  </a:lnTo>
                  <a:lnTo>
                    <a:pt x="2295" y="2476"/>
                  </a:lnTo>
                  <a:lnTo>
                    <a:pt x="2313" y="2450"/>
                  </a:lnTo>
                  <a:lnTo>
                    <a:pt x="2333" y="2419"/>
                  </a:lnTo>
                  <a:lnTo>
                    <a:pt x="2354" y="2381"/>
                  </a:lnTo>
                  <a:lnTo>
                    <a:pt x="2380" y="2336"/>
                  </a:lnTo>
                  <a:lnTo>
                    <a:pt x="2385" y="2328"/>
                  </a:lnTo>
                  <a:lnTo>
                    <a:pt x="2391" y="2321"/>
                  </a:lnTo>
                  <a:lnTo>
                    <a:pt x="2398" y="2312"/>
                  </a:lnTo>
                  <a:lnTo>
                    <a:pt x="2408" y="2304"/>
                  </a:lnTo>
                  <a:lnTo>
                    <a:pt x="2429" y="2285"/>
                  </a:lnTo>
                  <a:lnTo>
                    <a:pt x="2454" y="2264"/>
                  </a:lnTo>
                  <a:lnTo>
                    <a:pt x="2481" y="2240"/>
                  </a:lnTo>
                  <a:lnTo>
                    <a:pt x="2511" y="2213"/>
                  </a:lnTo>
                  <a:lnTo>
                    <a:pt x="2527" y="2197"/>
                  </a:lnTo>
                  <a:lnTo>
                    <a:pt x="2542" y="2182"/>
                  </a:lnTo>
                  <a:lnTo>
                    <a:pt x="2557" y="2165"/>
                  </a:lnTo>
                  <a:lnTo>
                    <a:pt x="2573" y="2147"/>
                  </a:lnTo>
                  <a:lnTo>
                    <a:pt x="2576" y="2141"/>
                  </a:lnTo>
                  <a:lnTo>
                    <a:pt x="2580" y="2134"/>
                  </a:lnTo>
                  <a:lnTo>
                    <a:pt x="2584" y="2128"/>
                  </a:lnTo>
                  <a:lnTo>
                    <a:pt x="2586" y="2121"/>
                  </a:lnTo>
                  <a:lnTo>
                    <a:pt x="2590" y="2106"/>
                  </a:lnTo>
                  <a:lnTo>
                    <a:pt x="2591" y="2091"/>
                  </a:lnTo>
                  <a:lnTo>
                    <a:pt x="2592" y="2076"/>
                  </a:lnTo>
                  <a:lnTo>
                    <a:pt x="2591" y="2061"/>
                  </a:lnTo>
                  <a:lnTo>
                    <a:pt x="2590" y="2046"/>
                  </a:lnTo>
                  <a:lnTo>
                    <a:pt x="2587" y="2033"/>
                  </a:lnTo>
                  <a:lnTo>
                    <a:pt x="2584" y="2014"/>
                  </a:lnTo>
                  <a:lnTo>
                    <a:pt x="2580" y="2001"/>
                  </a:lnTo>
                  <a:lnTo>
                    <a:pt x="2576" y="1992"/>
                  </a:lnTo>
                  <a:lnTo>
                    <a:pt x="2572" y="1985"/>
                  </a:lnTo>
                  <a:lnTo>
                    <a:pt x="2568" y="1976"/>
                  </a:lnTo>
                  <a:lnTo>
                    <a:pt x="2565" y="1965"/>
                  </a:lnTo>
                  <a:lnTo>
                    <a:pt x="2560" y="1951"/>
                  </a:lnTo>
                  <a:lnTo>
                    <a:pt x="2556" y="1930"/>
                  </a:lnTo>
                  <a:lnTo>
                    <a:pt x="2568" y="1939"/>
                  </a:lnTo>
                  <a:lnTo>
                    <a:pt x="2580" y="1948"/>
                  </a:lnTo>
                  <a:lnTo>
                    <a:pt x="2592" y="1956"/>
                  </a:lnTo>
                  <a:lnTo>
                    <a:pt x="2605" y="1963"/>
                  </a:lnTo>
                  <a:lnTo>
                    <a:pt x="2618" y="1969"/>
                  </a:lnTo>
                  <a:lnTo>
                    <a:pt x="2631" y="1975"/>
                  </a:lnTo>
                  <a:lnTo>
                    <a:pt x="2644" y="1980"/>
                  </a:lnTo>
                  <a:lnTo>
                    <a:pt x="2658" y="1983"/>
                  </a:lnTo>
                  <a:lnTo>
                    <a:pt x="2673" y="1988"/>
                  </a:lnTo>
                  <a:lnTo>
                    <a:pt x="2688" y="1990"/>
                  </a:lnTo>
                  <a:lnTo>
                    <a:pt x="2702" y="1993"/>
                  </a:lnTo>
                  <a:lnTo>
                    <a:pt x="2718" y="1995"/>
                  </a:lnTo>
                  <a:lnTo>
                    <a:pt x="2749" y="1996"/>
                  </a:lnTo>
                  <a:lnTo>
                    <a:pt x="2781" y="1996"/>
                  </a:lnTo>
                  <a:lnTo>
                    <a:pt x="2814" y="1995"/>
                  </a:lnTo>
                  <a:lnTo>
                    <a:pt x="2847" y="1992"/>
                  </a:lnTo>
                  <a:lnTo>
                    <a:pt x="2881" y="1987"/>
                  </a:lnTo>
                  <a:lnTo>
                    <a:pt x="2915" y="1981"/>
                  </a:lnTo>
                  <a:lnTo>
                    <a:pt x="2950" y="1973"/>
                  </a:lnTo>
                  <a:lnTo>
                    <a:pt x="2984" y="1964"/>
                  </a:lnTo>
                  <a:lnTo>
                    <a:pt x="3019" y="1956"/>
                  </a:lnTo>
                  <a:lnTo>
                    <a:pt x="3053" y="1945"/>
                  </a:lnTo>
                  <a:lnTo>
                    <a:pt x="3059" y="1944"/>
                  </a:lnTo>
                  <a:lnTo>
                    <a:pt x="3065" y="1939"/>
                  </a:lnTo>
                  <a:lnTo>
                    <a:pt x="3072" y="1935"/>
                  </a:lnTo>
                  <a:lnTo>
                    <a:pt x="3079" y="1930"/>
                  </a:lnTo>
                  <a:lnTo>
                    <a:pt x="3096" y="1916"/>
                  </a:lnTo>
                  <a:lnTo>
                    <a:pt x="3114" y="1901"/>
                  </a:lnTo>
                  <a:lnTo>
                    <a:pt x="3133" y="1886"/>
                  </a:lnTo>
                  <a:lnTo>
                    <a:pt x="3154" y="1873"/>
                  </a:lnTo>
                  <a:lnTo>
                    <a:pt x="3165" y="1867"/>
                  </a:lnTo>
                  <a:lnTo>
                    <a:pt x="3177" y="1862"/>
                  </a:lnTo>
                  <a:lnTo>
                    <a:pt x="3188" y="1859"/>
                  </a:lnTo>
                  <a:lnTo>
                    <a:pt x="3200" y="1855"/>
                  </a:lnTo>
                  <a:lnTo>
                    <a:pt x="3246" y="1849"/>
                  </a:lnTo>
                  <a:lnTo>
                    <a:pt x="3287" y="1844"/>
                  </a:lnTo>
                  <a:lnTo>
                    <a:pt x="3325" y="1841"/>
                  </a:lnTo>
                  <a:lnTo>
                    <a:pt x="3364" y="1835"/>
                  </a:lnTo>
                  <a:lnTo>
                    <a:pt x="3383" y="1830"/>
                  </a:lnTo>
                  <a:lnTo>
                    <a:pt x="3404" y="1826"/>
                  </a:lnTo>
                  <a:lnTo>
                    <a:pt x="3424" y="1821"/>
                  </a:lnTo>
                  <a:lnTo>
                    <a:pt x="3445" y="1813"/>
                  </a:lnTo>
                  <a:lnTo>
                    <a:pt x="3468" y="1805"/>
                  </a:lnTo>
                  <a:lnTo>
                    <a:pt x="3492" y="1794"/>
                  </a:lnTo>
                  <a:lnTo>
                    <a:pt x="3518" y="1784"/>
                  </a:lnTo>
                  <a:lnTo>
                    <a:pt x="3544" y="1769"/>
                  </a:lnTo>
                  <a:lnTo>
                    <a:pt x="3557" y="1763"/>
                  </a:lnTo>
                  <a:lnTo>
                    <a:pt x="3570" y="1760"/>
                  </a:lnTo>
                  <a:lnTo>
                    <a:pt x="3583" y="1756"/>
                  </a:lnTo>
                  <a:lnTo>
                    <a:pt x="3596" y="1754"/>
                  </a:lnTo>
                  <a:lnTo>
                    <a:pt x="3623" y="1752"/>
                  </a:lnTo>
                  <a:lnTo>
                    <a:pt x="3652" y="1752"/>
                  </a:lnTo>
                  <a:lnTo>
                    <a:pt x="3680" y="1752"/>
                  </a:lnTo>
                  <a:lnTo>
                    <a:pt x="3709" y="1753"/>
                  </a:lnTo>
                  <a:lnTo>
                    <a:pt x="3739" y="1753"/>
                  </a:lnTo>
                  <a:lnTo>
                    <a:pt x="3767" y="1750"/>
                  </a:lnTo>
                  <a:lnTo>
                    <a:pt x="3783" y="1747"/>
                  </a:lnTo>
                  <a:lnTo>
                    <a:pt x="3798" y="1741"/>
                  </a:lnTo>
                  <a:lnTo>
                    <a:pt x="3812" y="1733"/>
                  </a:lnTo>
                  <a:lnTo>
                    <a:pt x="3827" y="1724"/>
                  </a:lnTo>
                  <a:lnTo>
                    <a:pt x="3840" y="1717"/>
                  </a:lnTo>
                  <a:lnTo>
                    <a:pt x="3853" y="1709"/>
                  </a:lnTo>
                  <a:lnTo>
                    <a:pt x="3866" y="1703"/>
                  </a:lnTo>
                  <a:lnTo>
                    <a:pt x="3879" y="1699"/>
                  </a:lnTo>
                  <a:lnTo>
                    <a:pt x="3892" y="1698"/>
                  </a:lnTo>
                  <a:lnTo>
                    <a:pt x="3905" y="1697"/>
                  </a:lnTo>
                  <a:lnTo>
                    <a:pt x="3918" y="1697"/>
                  </a:lnTo>
                  <a:lnTo>
                    <a:pt x="3930" y="1697"/>
                  </a:lnTo>
                  <a:lnTo>
                    <a:pt x="3954" y="1699"/>
                  </a:lnTo>
                  <a:lnTo>
                    <a:pt x="3978" y="1703"/>
                  </a:lnTo>
                  <a:lnTo>
                    <a:pt x="4025" y="1714"/>
                  </a:lnTo>
                  <a:lnTo>
                    <a:pt x="4073" y="1725"/>
                  </a:lnTo>
                  <a:lnTo>
                    <a:pt x="4096" y="1731"/>
                  </a:lnTo>
                  <a:lnTo>
                    <a:pt x="4121" y="1734"/>
                  </a:lnTo>
                  <a:lnTo>
                    <a:pt x="4134" y="1735"/>
                  </a:lnTo>
                  <a:lnTo>
                    <a:pt x="4147" y="1736"/>
                  </a:lnTo>
                  <a:lnTo>
                    <a:pt x="4161" y="1736"/>
                  </a:lnTo>
                  <a:lnTo>
                    <a:pt x="4174" y="1735"/>
                  </a:lnTo>
                  <a:lnTo>
                    <a:pt x="4188" y="1734"/>
                  </a:lnTo>
                  <a:lnTo>
                    <a:pt x="4201" y="1731"/>
                  </a:lnTo>
                  <a:lnTo>
                    <a:pt x="4215" y="1728"/>
                  </a:lnTo>
                  <a:lnTo>
                    <a:pt x="4231" y="1723"/>
                  </a:lnTo>
                  <a:lnTo>
                    <a:pt x="4245" y="1718"/>
                  </a:lnTo>
                  <a:lnTo>
                    <a:pt x="4260" y="1711"/>
                  </a:lnTo>
                  <a:lnTo>
                    <a:pt x="4277" y="1704"/>
                  </a:lnTo>
                  <a:lnTo>
                    <a:pt x="4292" y="1696"/>
                  </a:lnTo>
                  <a:lnTo>
                    <a:pt x="4303" y="1690"/>
                  </a:lnTo>
                  <a:lnTo>
                    <a:pt x="4315" y="1685"/>
                  </a:lnTo>
                  <a:lnTo>
                    <a:pt x="4326" y="1683"/>
                  </a:lnTo>
                  <a:lnTo>
                    <a:pt x="4336" y="1680"/>
                  </a:lnTo>
                  <a:lnTo>
                    <a:pt x="4348" y="1678"/>
                  </a:lnTo>
                  <a:lnTo>
                    <a:pt x="4360" y="1677"/>
                  </a:lnTo>
                  <a:lnTo>
                    <a:pt x="4372" y="1677"/>
                  </a:lnTo>
                  <a:lnTo>
                    <a:pt x="4385" y="1678"/>
                  </a:lnTo>
                  <a:lnTo>
                    <a:pt x="4410" y="1680"/>
                  </a:lnTo>
                  <a:lnTo>
                    <a:pt x="4436" y="1684"/>
                  </a:lnTo>
                  <a:lnTo>
                    <a:pt x="4462" y="1690"/>
                  </a:lnTo>
                  <a:lnTo>
                    <a:pt x="4490" y="1695"/>
                  </a:lnTo>
                  <a:lnTo>
                    <a:pt x="4518" y="1700"/>
                  </a:lnTo>
                  <a:lnTo>
                    <a:pt x="4548" y="1705"/>
                  </a:lnTo>
                  <a:lnTo>
                    <a:pt x="4578" y="1708"/>
                  </a:lnTo>
                  <a:lnTo>
                    <a:pt x="4609" y="1709"/>
                  </a:lnTo>
                  <a:lnTo>
                    <a:pt x="4624" y="1709"/>
                  </a:lnTo>
                  <a:lnTo>
                    <a:pt x="4641" y="1708"/>
                  </a:lnTo>
                  <a:lnTo>
                    <a:pt x="4656" y="1705"/>
                  </a:lnTo>
                  <a:lnTo>
                    <a:pt x="4673" y="1703"/>
                  </a:lnTo>
                  <a:lnTo>
                    <a:pt x="4688" y="1699"/>
                  </a:lnTo>
                  <a:lnTo>
                    <a:pt x="4705" y="1695"/>
                  </a:lnTo>
                  <a:lnTo>
                    <a:pt x="4723" y="1689"/>
                  </a:lnTo>
                  <a:lnTo>
                    <a:pt x="4739" y="1681"/>
                  </a:lnTo>
                  <a:lnTo>
                    <a:pt x="4752" y="1677"/>
                  </a:lnTo>
                  <a:lnTo>
                    <a:pt x="4765" y="1674"/>
                  </a:lnTo>
                  <a:lnTo>
                    <a:pt x="4780" y="1674"/>
                  </a:lnTo>
                  <a:lnTo>
                    <a:pt x="4794" y="1676"/>
                  </a:lnTo>
                  <a:lnTo>
                    <a:pt x="4808" y="1678"/>
                  </a:lnTo>
                  <a:lnTo>
                    <a:pt x="4822" y="1683"/>
                  </a:lnTo>
                  <a:lnTo>
                    <a:pt x="4837" y="1687"/>
                  </a:lnTo>
                  <a:lnTo>
                    <a:pt x="4851" y="1692"/>
                  </a:lnTo>
                  <a:lnTo>
                    <a:pt x="4880" y="1704"/>
                  </a:lnTo>
                  <a:lnTo>
                    <a:pt x="4906" y="1716"/>
                  </a:lnTo>
                  <a:lnTo>
                    <a:pt x="4918" y="1721"/>
                  </a:lnTo>
                  <a:lnTo>
                    <a:pt x="4929" y="1724"/>
                  </a:lnTo>
                  <a:lnTo>
                    <a:pt x="4939" y="1727"/>
                  </a:lnTo>
                  <a:lnTo>
                    <a:pt x="4948" y="1728"/>
                  </a:lnTo>
                  <a:lnTo>
                    <a:pt x="4962" y="1728"/>
                  </a:lnTo>
                  <a:lnTo>
                    <a:pt x="4976" y="1727"/>
                  </a:lnTo>
                  <a:lnTo>
                    <a:pt x="4992" y="1724"/>
                  </a:lnTo>
                  <a:lnTo>
                    <a:pt x="5009" y="1721"/>
                  </a:lnTo>
                  <a:lnTo>
                    <a:pt x="5026" y="1717"/>
                  </a:lnTo>
                  <a:lnTo>
                    <a:pt x="5041" y="1711"/>
                  </a:lnTo>
                  <a:lnTo>
                    <a:pt x="5057" y="1706"/>
                  </a:lnTo>
                  <a:lnTo>
                    <a:pt x="5070" y="1700"/>
                  </a:lnTo>
                  <a:lnTo>
                    <a:pt x="5072" y="1699"/>
                  </a:lnTo>
                  <a:lnTo>
                    <a:pt x="5074" y="1699"/>
                  </a:lnTo>
                  <a:lnTo>
                    <a:pt x="5077" y="1699"/>
                  </a:lnTo>
                  <a:lnTo>
                    <a:pt x="5080" y="1700"/>
                  </a:lnTo>
                  <a:lnTo>
                    <a:pt x="5087" y="1704"/>
                  </a:lnTo>
                  <a:lnTo>
                    <a:pt x="5095" y="1708"/>
                  </a:lnTo>
                  <a:lnTo>
                    <a:pt x="5102" y="1712"/>
                  </a:lnTo>
                  <a:lnTo>
                    <a:pt x="5109" y="1717"/>
                  </a:lnTo>
                  <a:lnTo>
                    <a:pt x="5117" y="1721"/>
                  </a:lnTo>
                  <a:lnTo>
                    <a:pt x="5124" y="1724"/>
                  </a:lnTo>
                  <a:lnTo>
                    <a:pt x="5133" y="1724"/>
                  </a:lnTo>
                  <a:lnTo>
                    <a:pt x="5143" y="1723"/>
                  </a:lnTo>
                  <a:lnTo>
                    <a:pt x="5154" y="1722"/>
                  </a:lnTo>
                  <a:lnTo>
                    <a:pt x="5166" y="1718"/>
                  </a:lnTo>
                  <a:lnTo>
                    <a:pt x="5190" y="1711"/>
                  </a:lnTo>
                  <a:lnTo>
                    <a:pt x="5216" y="1703"/>
                  </a:lnTo>
                  <a:lnTo>
                    <a:pt x="5241" y="1695"/>
                  </a:lnTo>
                  <a:lnTo>
                    <a:pt x="5262" y="1690"/>
                  </a:lnTo>
                  <a:lnTo>
                    <a:pt x="5272" y="1689"/>
                  </a:lnTo>
                  <a:lnTo>
                    <a:pt x="5280" y="1689"/>
                  </a:lnTo>
                  <a:lnTo>
                    <a:pt x="5287" y="1691"/>
                  </a:lnTo>
                  <a:lnTo>
                    <a:pt x="5292" y="1695"/>
                  </a:lnTo>
                  <a:lnTo>
                    <a:pt x="5303" y="1704"/>
                  </a:lnTo>
                  <a:lnTo>
                    <a:pt x="5314" y="1711"/>
                  </a:lnTo>
                  <a:lnTo>
                    <a:pt x="5325" y="1718"/>
                  </a:lnTo>
                  <a:lnTo>
                    <a:pt x="5338" y="1724"/>
                  </a:lnTo>
                  <a:lnTo>
                    <a:pt x="5350" y="1728"/>
                  </a:lnTo>
                  <a:lnTo>
                    <a:pt x="5363" y="1731"/>
                  </a:lnTo>
                  <a:lnTo>
                    <a:pt x="5376" y="1734"/>
                  </a:lnTo>
                  <a:lnTo>
                    <a:pt x="5389" y="1734"/>
                  </a:lnTo>
                  <a:lnTo>
                    <a:pt x="5402" y="1734"/>
                  </a:lnTo>
                  <a:lnTo>
                    <a:pt x="5415" y="1731"/>
                  </a:lnTo>
                  <a:lnTo>
                    <a:pt x="5430" y="1729"/>
                  </a:lnTo>
                  <a:lnTo>
                    <a:pt x="5444" y="1725"/>
                  </a:lnTo>
                  <a:lnTo>
                    <a:pt x="5458" y="1721"/>
                  </a:lnTo>
                  <a:lnTo>
                    <a:pt x="5471" y="1715"/>
                  </a:lnTo>
                  <a:lnTo>
                    <a:pt x="5486" y="1709"/>
                  </a:lnTo>
                  <a:lnTo>
                    <a:pt x="5500" y="1700"/>
                  </a:lnTo>
                  <a:lnTo>
                    <a:pt x="5541" y="1678"/>
                  </a:lnTo>
                  <a:lnTo>
                    <a:pt x="5582" y="1654"/>
                  </a:lnTo>
                  <a:lnTo>
                    <a:pt x="5622" y="1633"/>
                  </a:lnTo>
                  <a:lnTo>
                    <a:pt x="5661" y="1610"/>
                  </a:lnTo>
                  <a:lnTo>
                    <a:pt x="5701" y="1586"/>
                  </a:lnTo>
                  <a:lnTo>
                    <a:pt x="5739" y="1561"/>
                  </a:lnTo>
                  <a:lnTo>
                    <a:pt x="5758" y="1548"/>
                  </a:lnTo>
                  <a:lnTo>
                    <a:pt x="5776" y="1534"/>
                  </a:lnTo>
                  <a:lnTo>
                    <a:pt x="5793" y="1519"/>
                  </a:lnTo>
                  <a:lnTo>
                    <a:pt x="5811" y="1503"/>
                  </a:lnTo>
                  <a:lnTo>
                    <a:pt x="5821" y="1493"/>
                  </a:lnTo>
                  <a:lnTo>
                    <a:pt x="5830" y="1479"/>
                  </a:lnTo>
                  <a:lnTo>
                    <a:pt x="5837" y="1464"/>
                  </a:lnTo>
                  <a:lnTo>
                    <a:pt x="5846" y="1446"/>
                  </a:lnTo>
                  <a:lnTo>
                    <a:pt x="5859" y="1407"/>
                  </a:lnTo>
                  <a:lnTo>
                    <a:pt x="5871" y="1365"/>
                  </a:lnTo>
                  <a:lnTo>
                    <a:pt x="5881" y="1325"/>
                  </a:lnTo>
                  <a:lnTo>
                    <a:pt x="5891" y="1289"/>
                  </a:lnTo>
                  <a:lnTo>
                    <a:pt x="5896" y="1275"/>
                  </a:lnTo>
                  <a:lnTo>
                    <a:pt x="5899" y="1263"/>
                  </a:lnTo>
                  <a:lnTo>
                    <a:pt x="5904" y="1254"/>
                  </a:lnTo>
                  <a:lnTo>
                    <a:pt x="5907" y="1248"/>
                  </a:lnTo>
                  <a:lnTo>
                    <a:pt x="5948" y="1212"/>
                  </a:lnTo>
                  <a:lnTo>
                    <a:pt x="5986" y="1178"/>
                  </a:lnTo>
                  <a:lnTo>
                    <a:pt x="6023" y="1143"/>
                  </a:lnTo>
                  <a:lnTo>
                    <a:pt x="6058" y="1108"/>
                  </a:lnTo>
                  <a:lnTo>
                    <a:pt x="6092" y="1073"/>
                  </a:lnTo>
                  <a:lnTo>
                    <a:pt x="6123" y="1039"/>
                  </a:lnTo>
                  <a:lnTo>
                    <a:pt x="6152" y="1003"/>
                  </a:lnTo>
                  <a:lnTo>
                    <a:pt x="6181" y="966"/>
                  </a:lnTo>
                  <a:lnTo>
                    <a:pt x="6193" y="947"/>
                  </a:lnTo>
                  <a:lnTo>
                    <a:pt x="6206" y="928"/>
                  </a:lnTo>
                  <a:lnTo>
                    <a:pt x="6218" y="909"/>
                  </a:lnTo>
                  <a:lnTo>
                    <a:pt x="6228" y="890"/>
                  </a:lnTo>
                  <a:lnTo>
                    <a:pt x="6239" y="870"/>
                  </a:lnTo>
                  <a:lnTo>
                    <a:pt x="6250" y="850"/>
                  </a:lnTo>
                  <a:lnTo>
                    <a:pt x="6259" y="828"/>
                  </a:lnTo>
                  <a:lnTo>
                    <a:pt x="6269" y="807"/>
                  </a:lnTo>
                  <a:lnTo>
                    <a:pt x="6277" y="786"/>
                  </a:lnTo>
                  <a:lnTo>
                    <a:pt x="6284" y="763"/>
                  </a:lnTo>
                  <a:lnTo>
                    <a:pt x="6291" y="740"/>
                  </a:lnTo>
                  <a:lnTo>
                    <a:pt x="6298" y="718"/>
                  </a:lnTo>
                  <a:lnTo>
                    <a:pt x="6303" y="694"/>
                  </a:lnTo>
                  <a:lnTo>
                    <a:pt x="6309" y="669"/>
                  </a:lnTo>
                  <a:lnTo>
                    <a:pt x="6313" y="644"/>
                  </a:lnTo>
                  <a:lnTo>
                    <a:pt x="6317" y="618"/>
                  </a:lnTo>
                  <a:lnTo>
                    <a:pt x="6316" y="612"/>
                  </a:lnTo>
                  <a:lnTo>
                    <a:pt x="6314" y="605"/>
                  </a:lnTo>
                  <a:lnTo>
                    <a:pt x="6310" y="598"/>
                  </a:lnTo>
                  <a:lnTo>
                    <a:pt x="6304" y="589"/>
                  </a:lnTo>
                  <a:lnTo>
                    <a:pt x="6289" y="569"/>
                  </a:lnTo>
                  <a:lnTo>
                    <a:pt x="6268" y="545"/>
                  </a:lnTo>
                  <a:lnTo>
                    <a:pt x="6260" y="537"/>
                  </a:lnTo>
                  <a:lnTo>
                    <a:pt x="6252" y="530"/>
                  </a:lnTo>
                  <a:lnTo>
                    <a:pt x="6244" y="523"/>
                  </a:lnTo>
                  <a:lnTo>
                    <a:pt x="6234" y="517"/>
                  </a:lnTo>
                  <a:lnTo>
                    <a:pt x="6226" y="512"/>
                  </a:lnTo>
                  <a:lnTo>
                    <a:pt x="6216" y="507"/>
                  </a:lnTo>
                  <a:lnTo>
                    <a:pt x="6207" y="504"/>
                  </a:lnTo>
                  <a:lnTo>
                    <a:pt x="6197" y="500"/>
                  </a:lnTo>
                  <a:lnTo>
                    <a:pt x="6177" y="494"/>
                  </a:lnTo>
                  <a:lnTo>
                    <a:pt x="6156" y="491"/>
                  </a:lnTo>
                  <a:lnTo>
                    <a:pt x="6134" y="488"/>
                  </a:lnTo>
                  <a:lnTo>
                    <a:pt x="6113" y="487"/>
                  </a:lnTo>
                  <a:lnTo>
                    <a:pt x="6069" y="487"/>
                  </a:lnTo>
                  <a:lnTo>
                    <a:pt x="6024" y="488"/>
                  </a:lnTo>
                  <a:lnTo>
                    <a:pt x="6003" y="490"/>
                  </a:lnTo>
                  <a:lnTo>
                    <a:pt x="5981" y="490"/>
                  </a:lnTo>
                  <a:lnTo>
                    <a:pt x="5960" y="488"/>
                  </a:lnTo>
                  <a:lnTo>
                    <a:pt x="5940" y="486"/>
                  </a:lnTo>
                  <a:lnTo>
                    <a:pt x="5921" y="485"/>
                  </a:lnTo>
                  <a:lnTo>
                    <a:pt x="5904" y="484"/>
                  </a:lnTo>
                  <a:lnTo>
                    <a:pt x="5887" y="484"/>
                  </a:lnTo>
                  <a:lnTo>
                    <a:pt x="5871" y="484"/>
                  </a:lnTo>
                  <a:lnTo>
                    <a:pt x="5855" y="485"/>
                  </a:lnTo>
                  <a:lnTo>
                    <a:pt x="5841" y="487"/>
                  </a:lnTo>
                  <a:lnTo>
                    <a:pt x="5827" y="490"/>
                  </a:lnTo>
                  <a:lnTo>
                    <a:pt x="5814" y="493"/>
                  </a:lnTo>
                  <a:lnTo>
                    <a:pt x="5789" y="500"/>
                  </a:lnTo>
                  <a:lnTo>
                    <a:pt x="5766" y="510"/>
                  </a:lnTo>
                  <a:lnTo>
                    <a:pt x="5745" y="519"/>
                  </a:lnTo>
                  <a:lnTo>
                    <a:pt x="5726" y="530"/>
                  </a:lnTo>
                  <a:lnTo>
                    <a:pt x="5707" y="540"/>
                  </a:lnTo>
                  <a:lnTo>
                    <a:pt x="5689" y="549"/>
                  </a:lnTo>
                  <a:lnTo>
                    <a:pt x="5671" y="557"/>
                  </a:lnTo>
                  <a:lnTo>
                    <a:pt x="5653" y="563"/>
                  </a:lnTo>
                  <a:lnTo>
                    <a:pt x="5645" y="566"/>
                  </a:lnTo>
                  <a:lnTo>
                    <a:pt x="5635" y="567"/>
                  </a:lnTo>
                  <a:lnTo>
                    <a:pt x="5626" y="568"/>
                  </a:lnTo>
                  <a:lnTo>
                    <a:pt x="5618" y="568"/>
                  </a:lnTo>
                  <a:lnTo>
                    <a:pt x="5608" y="567"/>
                  </a:lnTo>
                  <a:lnTo>
                    <a:pt x="5598" y="564"/>
                  </a:lnTo>
                  <a:lnTo>
                    <a:pt x="5588" y="562"/>
                  </a:lnTo>
                  <a:lnTo>
                    <a:pt x="5578" y="559"/>
                  </a:lnTo>
                  <a:lnTo>
                    <a:pt x="5568" y="555"/>
                  </a:lnTo>
                  <a:lnTo>
                    <a:pt x="5544" y="551"/>
                  </a:lnTo>
                  <a:lnTo>
                    <a:pt x="5526" y="551"/>
                  </a:lnTo>
                  <a:lnTo>
                    <a:pt x="5507" y="550"/>
                  </a:lnTo>
                  <a:lnTo>
                    <a:pt x="5483" y="551"/>
                  </a:lnTo>
                  <a:lnTo>
                    <a:pt x="5458" y="555"/>
                  </a:lnTo>
                  <a:lnTo>
                    <a:pt x="5431" y="561"/>
                  </a:lnTo>
                  <a:lnTo>
                    <a:pt x="5401" y="568"/>
                  </a:lnTo>
                  <a:lnTo>
                    <a:pt x="5386" y="574"/>
                  </a:lnTo>
                  <a:lnTo>
                    <a:pt x="5370" y="580"/>
                  </a:lnTo>
                  <a:lnTo>
                    <a:pt x="5354" y="586"/>
                  </a:lnTo>
                  <a:lnTo>
                    <a:pt x="5337" y="594"/>
                  </a:lnTo>
                  <a:lnTo>
                    <a:pt x="5319" y="603"/>
                  </a:lnTo>
                  <a:lnTo>
                    <a:pt x="5303" y="612"/>
                  </a:lnTo>
                  <a:lnTo>
                    <a:pt x="5285" y="623"/>
                  </a:lnTo>
                  <a:lnTo>
                    <a:pt x="5267" y="635"/>
                  </a:lnTo>
                  <a:lnTo>
                    <a:pt x="5248" y="648"/>
                  </a:lnTo>
                  <a:lnTo>
                    <a:pt x="5230" y="662"/>
                  </a:lnTo>
                  <a:lnTo>
                    <a:pt x="5211" y="677"/>
                  </a:lnTo>
                  <a:lnTo>
                    <a:pt x="5193" y="694"/>
                  </a:lnTo>
                  <a:lnTo>
                    <a:pt x="5137" y="658"/>
                  </a:lnTo>
                  <a:lnTo>
                    <a:pt x="5078" y="623"/>
                  </a:lnTo>
                  <a:lnTo>
                    <a:pt x="5017" y="588"/>
                  </a:lnTo>
                  <a:lnTo>
                    <a:pt x="4954" y="554"/>
                  </a:lnTo>
                  <a:lnTo>
                    <a:pt x="4890" y="522"/>
                  </a:lnTo>
                  <a:lnTo>
                    <a:pt x="4826" y="492"/>
                  </a:lnTo>
                  <a:lnTo>
                    <a:pt x="4794" y="479"/>
                  </a:lnTo>
                  <a:lnTo>
                    <a:pt x="4763" y="466"/>
                  </a:lnTo>
                  <a:lnTo>
                    <a:pt x="4732" y="454"/>
                  </a:lnTo>
                  <a:lnTo>
                    <a:pt x="4701" y="444"/>
                  </a:lnTo>
                  <a:close/>
                </a:path>
              </a:pathLst>
            </a:custGeom>
            <a:solidFill>
              <a:srgbClr val="66FFFF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2195" name="Rectangle 59"/>
            <p:cNvSpPr>
              <a:spLocks noChangeArrowheads="1"/>
            </p:cNvSpPr>
            <p:nvPr/>
          </p:nvSpPr>
          <p:spPr bwMode="auto">
            <a:xfrm>
              <a:off x="1106555" y="1374401"/>
              <a:ext cx="2198319" cy="554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812810">
                <a:lnSpc>
                  <a:spcPct val="90000"/>
                </a:lnSpc>
                <a:defRPr/>
              </a:pPr>
              <a:r>
                <a:rPr lang="en-US" sz="1778" b="1">
                  <a:solidFill>
                    <a:srgbClr val="000000"/>
                  </a:solidFill>
                  <a:latin typeface="Arial" pitchFamily="34" charset="0"/>
                </a:rPr>
                <a:t>Decreased Insulin</a:t>
              </a:r>
              <a:br>
                <a:rPr lang="en-US" sz="1778" b="1">
                  <a:solidFill>
                    <a:srgbClr val="000000"/>
                  </a:solidFill>
                  <a:latin typeface="Arial" pitchFamily="34" charset="0"/>
                </a:rPr>
              </a:br>
              <a:r>
                <a:rPr lang="en-US" sz="1778" b="1">
                  <a:solidFill>
                    <a:srgbClr val="000000"/>
                  </a:solidFill>
                  <a:latin typeface="Arial" pitchFamily="34" charset="0"/>
                </a:rPr>
                <a:t>Secretion</a:t>
              </a:r>
              <a:endParaRPr lang="en-US" sz="1778">
                <a:solidFill>
                  <a:srgbClr val="000000"/>
                </a:solidFill>
                <a:latin typeface="Times" pitchFamily="18" charset="0"/>
              </a:endParaRPr>
            </a:p>
          </p:txBody>
        </p:sp>
      </p:grpSp>
      <p:grpSp>
        <p:nvGrpSpPr>
          <p:cNvPr id="72714" name="Group 281"/>
          <p:cNvGrpSpPr>
            <a:grpSpLocks/>
          </p:cNvGrpSpPr>
          <p:nvPr/>
        </p:nvGrpSpPr>
        <p:grpSpPr bwMode="auto">
          <a:xfrm>
            <a:off x="218723" y="2788356"/>
            <a:ext cx="3323166" cy="2854678"/>
            <a:chOff x="246390" y="2841886"/>
            <a:chExt cx="3738951" cy="3210475"/>
          </a:xfrm>
        </p:grpSpPr>
        <p:sp>
          <p:nvSpPr>
            <p:cNvPr id="2186" name="Freeform 37"/>
            <p:cNvSpPr>
              <a:spLocks/>
            </p:cNvSpPr>
            <p:nvPr/>
          </p:nvSpPr>
          <p:spPr bwMode="auto">
            <a:xfrm>
              <a:off x="1513347" y="4639943"/>
              <a:ext cx="2471994" cy="1412418"/>
            </a:xfrm>
            <a:custGeom>
              <a:avLst/>
              <a:gdLst>
                <a:gd name="T0" fmla="*/ 2147483647 w 4335"/>
                <a:gd name="T1" fmla="*/ 2147483647 h 2785"/>
                <a:gd name="T2" fmla="*/ 2147483647 w 4335"/>
                <a:gd name="T3" fmla="*/ 2147483647 h 2785"/>
                <a:gd name="T4" fmla="*/ 2147483647 w 4335"/>
                <a:gd name="T5" fmla="*/ 2147483647 h 2785"/>
                <a:gd name="T6" fmla="*/ 2147483647 w 4335"/>
                <a:gd name="T7" fmla="*/ 2147483647 h 2785"/>
                <a:gd name="T8" fmla="*/ 2147483647 w 4335"/>
                <a:gd name="T9" fmla="*/ 2147483647 h 2785"/>
                <a:gd name="T10" fmla="*/ 2147483647 w 4335"/>
                <a:gd name="T11" fmla="*/ 2147483647 h 2785"/>
                <a:gd name="T12" fmla="*/ 2147483647 w 4335"/>
                <a:gd name="T13" fmla="*/ 2147483647 h 2785"/>
                <a:gd name="T14" fmla="*/ 2147483647 w 4335"/>
                <a:gd name="T15" fmla="*/ 2147483647 h 2785"/>
                <a:gd name="T16" fmla="*/ 2147483647 w 4335"/>
                <a:gd name="T17" fmla="*/ 2147483647 h 2785"/>
                <a:gd name="T18" fmla="*/ 2147483647 w 4335"/>
                <a:gd name="T19" fmla="*/ 2147483647 h 2785"/>
                <a:gd name="T20" fmla="*/ 2147483647 w 4335"/>
                <a:gd name="T21" fmla="*/ 2147483647 h 2785"/>
                <a:gd name="T22" fmla="*/ 2147483647 w 4335"/>
                <a:gd name="T23" fmla="*/ 2147483647 h 2785"/>
                <a:gd name="T24" fmla="*/ 2147483647 w 4335"/>
                <a:gd name="T25" fmla="*/ 2147483647 h 2785"/>
                <a:gd name="T26" fmla="*/ 2147483647 w 4335"/>
                <a:gd name="T27" fmla="*/ 2147483647 h 2785"/>
                <a:gd name="T28" fmla="*/ 2147483647 w 4335"/>
                <a:gd name="T29" fmla="*/ 2147483647 h 2785"/>
                <a:gd name="T30" fmla="*/ 2147483647 w 4335"/>
                <a:gd name="T31" fmla="*/ 2147483647 h 2785"/>
                <a:gd name="T32" fmla="*/ 2147483647 w 4335"/>
                <a:gd name="T33" fmla="*/ 2147483647 h 2785"/>
                <a:gd name="T34" fmla="*/ 2147483647 w 4335"/>
                <a:gd name="T35" fmla="*/ 2147483647 h 2785"/>
                <a:gd name="T36" fmla="*/ 2147483647 w 4335"/>
                <a:gd name="T37" fmla="*/ 2147483647 h 2785"/>
                <a:gd name="T38" fmla="*/ 2147483647 w 4335"/>
                <a:gd name="T39" fmla="*/ 2147483647 h 2785"/>
                <a:gd name="T40" fmla="*/ 2147483647 w 4335"/>
                <a:gd name="T41" fmla="*/ 2147483647 h 2785"/>
                <a:gd name="T42" fmla="*/ 2147483647 w 4335"/>
                <a:gd name="T43" fmla="*/ 2147483647 h 2785"/>
                <a:gd name="T44" fmla="*/ 2147483647 w 4335"/>
                <a:gd name="T45" fmla="*/ 2147483647 h 2785"/>
                <a:gd name="T46" fmla="*/ 2147483647 w 4335"/>
                <a:gd name="T47" fmla="*/ 2147483647 h 2785"/>
                <a:gd name="T48" fmla="*/ 2147483647 w 4335"/>
                <a:gd name="T49" fmla="*/ 2147483647 h 2785"/>
                <a:gd name="T50" fmla="*/ 2147483647 w 4335"/>
                <a:gd name="T51" fmla="*/ 2147483647 h 2785"/>
                <a:gd name="T52" fmla="*/ 2147483647 w 4335"/>
                <a:gd name="T53" fmla="*/ 2147483647 h 2785"/>
                <a:gd name="T54" fmla="*/ 2147483647 w 4335"/>
                <a:gd name="T55" fmla="*/ 2147483647 h 2785"/>
                <a:gd name="T56" fmla="*/ 2147483647 w 4335"/>
                <a:gd name="T57" fmla="*/ 2147483647 h 2785"/>
                <a:gd name="T58" fmla="*/ 2147483647 w 4335"/>
                <a:gd name="T59" fmla="*/ 2147483647 h 2785"/>
                <a:gd name="T60" fmla="*/ 2147483647 w 4335"/>
                <a:gd name="T61" fmla="*/ 2147483647 h 2785"/>
                <a:gd name="T62" fmla="*/ 2147483647 w 4335"/>
                <a:gd name="T63" fmla="*/ 2147483647 h 2785"/>
                <a:gd name="T64" fmla="*/ 2147483647 w 4335"/>
                <a:gd name="T65" fmla="*/ 2147483647 h 2785"/>
                <a:gd name="T66" fmla="*/ 2147483647 w 4335"/>
                <a:gd name="T67" fmla="*/ 2147483647 h 2785"/>
                <a:gd name="T68" fmla="*/ 2147483647 w 4335"/>
                <a:gd name="T69" fmla="*/ 2147483647 h 2785"/>
                <a:gd name="T70" fmla="*/ 2147483647 w 4335"/>
                <a:gd name="T71" fmla="*/ 2147483647 h 2785"/>
                <a:gd name="T72" fmla="*/ 2147483647 w 4335"/>
                <a:gd name="T73" fmla="*/ 2147483647 h 2785"/>
                <a:gd name="T74" fmla="*/ 2147483647 w 4335"/>
                <a:gd name="T75" fmla="*/ 2147483647 h 2785"/>
                <a:gd name="T76" fmla="*/ 2147483647 w 4335"/>
                <a:gd name="T77" fmla="*/ 2147483647 h 2785"/>
                <a:gd name="T78" fmla="*/ 2147483647 w 4335"/>
                <a:gd name="T79" fmla="*/ 2147483647 h 2785"/>
                <a:gd name="T80" fmla="*/ 2147483647 w 4335"/>
                <a:gd name="T81" fmla="*/ 2147483647 h 2785"/>
                <a:gd name="T82" fmla="*/ 2147483647 w 4335"/>
                <a:gd name="T83" fmla="*/ 2147483647 h 2785"/>
                <a:gd name="T84" fmla="*/ 2147483647 w 4335"/>
                <a:gd name="T85" fmla="*/ 2147483647 h 2785"/>
                <a:gd name="T86" fmla="*/ 2147483647 w 4335"/>
                <a:gd name="T87" fmla="*/ 2147483647 h 2785"/>
                <a:gd name="T88" fmla="*/ 2147483647 w 4335"/>
                <a:gd name="T89" fmla="*/ 2147483647 h 2785"/>
                <a:gd name="T90" fmla="*/ 2147483647 w 4335"/>
                <a:gd name="T91" fmla="*/ 2147483647 h 2785"/>
                <a:gd name="T92" fmla="*/ 2147483647 w 4335"/>
                <a:gd name="T93" fmla="*/ 2147483647 h 2785"/>
                <a:gd name="T94" fmla="*/ 2147483647 w 4335"/>
                <a:gd name="T95" fmla="*/ 2147483647 h 2785"/>
                <a:gd name="T96" fmla="*/ 2147483647 w 4335"/>
                <a:gd name="T97" fmla="*/ 2147483647 h 2785"/>
                <a:gd name="T98" fmla="*/ 2147483647 w 4335"/>
                <a:gd name="T99" fmla="*/ 2147483647 h 2785"/>
                <a:gd name="T100" fmla="*/ 2147483647 w 4335"/>
                <a:gd name="T101" fmla="*/ 2147483647 h 2785"/>
                <a:gd name="T102" fmla="*/ 2147483647 w 4335"/>
                <a:gd name="T103" fmla="*/ 2147483647 h 2785"/>
                <a:gd name="T104" fmla="*/ 2147483647 w 4335"/>
                <a:gd name="T105" fmla="*/ 2147483647 h 2785"/>
                <a:gd name="T106" fmla="*/ 2147483647 w 4335"/>
                <a:gd name="T107" fmla="*/ 2147483647 h 2785"/>
                <a:gd name="T108" fmla="*/ 2147483647 w 4335"/>
                <a:gd name="T109" fmla="*/ 2147483647 h 278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335"/>
                <a:gd name="T166" fmla="*/ 0 h 2785"/>
                <a:gd name="T167" fmla="*/ 4335 w 4335"/>
                <a:gd name="T168" fmla="*/ 2785 h 278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335" h="2785">
                  <a:moveTo>
                    <a:pt x="249" y="446"/>
                  </a:moveTo>
                  <a:lnTo>
                    <a:pt x="203" y="500"/>
                  </a:lnTo>
                  <a:lnTo>
                    <a:pt x="169" y="561"/>
                  </a:lnTo>
                  <a:lnTo>
                    <a:pt x="137" y="623"/>
                  </a:lnTo>
                  <a:lnTo>
                    <a:pt x="110" y="686"/>
                  </a:lnTo>
                  <a:lnTo>
                    <a:pt x="86" y="748"/>
                  </a:lnTo>
                  <a:lnTo>
                    <a:pt x="64" y="810"/>
                  </a:lnTo>
                  <a:lnTo>
                    <a:pt x="47" y="873"/>
                  </a:lnTo>
                  <a:lnTo>
                    <a:pt x="32" y="934"/>
                  </a:lnTo>
                  <a:lnTo>
                    <a:pt x="20" y="997"/>
                  </a:lnTo>
                  <a:lnTo>
                    <a:pt x="11" y="1059"/>
                  </a:lnTo>
                  <a:lnTo>
                    <a:pt x="5" y="1122"/>
                  </a:lnTo>
                  <a:lnTo>
                    <a:pt x="1" y="1185"/>
                  </a:lnTo>
                  <a:lnTo>
                    <a:pt x="0" y="1247"/>
                  </a:lnTo>
                  <a:lnTo>
                    <a:pt x="1" y="1310"/>
                  </a:lnTo>
                  <a:lnTo>
                    <a:pt x="4" y="1372"/>
                  </a:lnTo>
                  <a:lnTo>
                    <a:pt x="10" y="1435"/>
                  </a:lnTo>
                  <a:lnTo>
                    <a:pt x="17" y="1497"/>
                  </a:lnTo>
                  <a:lnTo>
                    <a:pt x="26" y="1558"/>
                  </a:lnTo>
                  <a:lnTo>
                    <a:pt x="38" y="1620"/>
                  </a:lnTo>
                  <a:lnTo>
                    <a:pt x="51" y="1682"/>
                  </a:lnTo>
                  <a:lnTo>
                    <a:pt x="66" y="1744"/>
                  </a:lnTo>
                  <a:lnTo>
                    <a:pt x="82" y="1804"/>
                  </a:lnTo>
                  <a:lnTo>
                    <a:pt x="100" y="1866"/>
                  </a:lnTo>
                  <a:lnTo>
                    <a:pt x="118" y="1927"/>
                  </a:lnTo>
                  <a:lnTo>
                    <a:pt x="138" y="1987"/>
                  </a:lnTo>
                  <a:lnTo>
                    <a:pt x="160" y="2048"/>
                  </a:lnTo>
                  <a:lnTo>
                    <a:pt x="181" y="2107"/>
                  </a:lnTo>
                  <a:lnTo>
                    <a:pt x="203" y="2167"/>
                  </a:lnTo>
                  <a:lnTo>
                    <a:pt x="227" y="2226"/>
                  </a:lnTo>
                  <a:lnTo>
                    <a:pt x="276" y="2344"/>
                  </a:lnTo>
                  <a:lnTo>
                    <a:pt x="326" y="2460"/>
                  </a:lnTo>
                  <a:lnTo>
                    <a:pt x="339" y="2486"/>
                  </a:lnTo>
                  <a:lnTo>
                    <a:pt x="356" y="2514"/>
                  </a:lnTo>
                  <a:lnTo>
                    <a:pt x="375" y="2542"/>
                  </a:lnTo>
                  <a:lnTo>
                    <a:pt x="397" y="2572"/>
                  </a:lnTo>
                  <a:lnTo>
                    <a:pt x="422" y="2603"/>
                  </a:lnTo>
                  <a:lnTo>
                    <a:pt x="447" y="2631"/>
                  </a:lnTo>
                  <a:lnTo>
                    <a:pt x="474" y="2660"/>
                  </a:lnTo>
                  <a:lnTo>
                    <a:pt x="503" y="2687"/>
                  </a:lnTo>
                  <a:lnTo>
                    <a:pt x="531" y="2712"/>
                  </a:lnTo>
                  <a:lnTo>
                    <a:pt x="559" y="2734"/>
                  </a:lnTo>
                  <a:lnTo>
                    <a:pt x="573" y="2744"/>
                  </a:lnTo>
                  <a:lnTo>
                    <a:pt x="587" y="2753"/>
                  </a:lnTo>
                  <a:lnTo>
                    <a:pt x="600" y="2761"/>
                  </a:lnTo>
                  <a:lnTo>
                    <a:pt x="613" y="2768"/>
                  </a:lnTo>
                  <a:lnTo>
                    <a:pt x="625" y="2774"/>
                  </a:lnTo>
                  <a:lnTo>
                    <a:pt x="638" y="2779"/>
                  </a:lnTo>
                  <a:lnTo>
                    <a:pt x="649" y="2782"/>
                  </a:lnTo>
                  <a:lnTo>
                    <a:pt x="661" y="2785"/>
                  </a:lnTo>
                  <a:lnTo>
                    <a:pt x="671" y="2785"/>
                  </a:lnTo>
                  <a:lnTo>
                    <a:pt x="681" y="2785"/>
                  </a:lnTo>
                  <a:lnTo>
                    <a:pt x="690" y="2782"/>
                  </a:lnTo>
                  <a:lnTo>
                    <a:pt x="698" y="2779"/>
                  </a:lnTo>
                  <a:lnTo>
                    <a:pt x="704" y="2772"/>
                  </a:lnTo>
                  <a:lnTo>
                    <a:pt x="713" y="2755"/>
                  </a:lnTo>
                  <a:lnTo>
                    <a:pt x="720" y="2743"/>
                  </a:lnTo>
                  <a:lnTo>
                    <a:pt x="730" y="2729"/>
                  </a:lnTo>
                  <a:lnTo>
                    <a:pt x="741" y="2713"/>
                  </a:lnTo>
                  <a:lnTo>
                    <a:pt x="756" y="2695"/>
                  </a:lnTo>
                  <a:lnTo>
                    <a:pt x="774" y="2675"/>
                  </a:lnTo>
                  <a:lnTo>
                    <a:pt x="795" y="2653"/>
                  </a:lnTo>
                  <a:lnTo>
                    <a:pt x="823" y="2629"/>
                  </a:lnTo>
                  <a:lnTo>
                    <a:pt x="854" y="2603"/>
                  </a:lnTo>
                  <a:lnTo>
                    <a:pt x="890" y="2575"/>
                  </a:lnTo>
                  <a:lnTo>
                    <a:pt x="932" y="2546"/>
                  </a:lnTo>
                  <a:lnTo>
                    <a:pt x="981" y="2515"/>
                  </a:lnTo>
                  <a:lnTo>
                    <a:pt x="1035" y="2482"/>
                  </a:lnTo>
                  <a:lnTo>
                    <a:pt x="1048" y="2472"/>
                  </a:lnTo>
                  <a:lnTo>
                    <a:pt x="1063" y="2461"/>
                  </a:lnTo>
                  <a:lnTo>
                    <a:pt x="1077" y="2450"/>
                  </a:lnTo>
                  <a:lnTo>
                    <a:pt x="1091" y="2435"/>
                  </a:lnTo>
                  <a:lnTo>
                    <a:pt x="1123" y="2404"/>
                  </a:lnTo>
                  <a:lnTo>
                    <a:pt x="1159" y="2371"/>
                  </a:lnTo>
                  <a:lnTo>
                    <a:pt x="1178" y="2353"/>
                  </a:lnTo>
                  <a:lnTo>
                    <a:pt x="1198" y="2335"/>
                  </a:lnTo>
                  <a:lnTo>
                    <a:pt x="1220" y="2319"/>
                  </a:lnTo>
                  <a:lnTo>
                    <a:pt x="1242" y="2302"/>
                  </a:lnTo>
                  <a:lnTo>
                    <a:pt x="1267" y="2287"/>
                  </a:lnTo>
                  <a:lnTo>
                    <a:pt x="1293" y="2271"/>
                  </a:lnTo>
                  <a:lnTo>
                    <a:pt x="1321" y="2258"/>
                  </a:lnTo>
                  <a:lnTo>
                    <a:pt x="1350" y="2245"/>
                  </a:lnTo>
                  <a:lnTo>
                    <a:pt x="1428" y="2218"/>
                  </a:lnTo>
                  <a:lnTo>
                    <a:pt x="1499" y="2193"/>
                  </a:lnTo>
                  <a:lnTo>
                    <a:pt x="1567" y="2170"/>
                  </a:lnTo>
                  <a:lnTo>
                    <a:pt x="1632" y="2148"/>
                  </a:lnTo>
                  <a:lnTo>
                    <a:pt x="1664" y="2136"/>
                  </a:lnTo>
                  <a:lnTo>
                    <a:pt x="1696" y="2123"/>
                  </a:lnTo>
                  <a:lnTo>
                    <a:pt x="1729" y="2110"/>
                  </a:lnTo>
                  <a:lnTo>
                    <a:pt x="1761" y="2094"/>
                  </a:lnTo>
                  <a:lnTo>
                    <a:pt x="1796" y="2079"/>
                  </a:lnTo>
                  <a:lnTo>
                    <a:pt x="1830" y="2061"/>
                  </a:lnTo>
                  <a:lnTo>
                    <a:pt x="1866" y="2042"/>
                  </a:lnTo>
                  <a:lnTo>
                    <a:pt x="1904" y="2022"/>
                  </a:lnTo>
                  <a:lnTo>
                    <a:pt x="1974" y="1983"/>
                  </a:lnTo>
                  <a:lnTo>
                    <a:pt x="2056" y="1937"/>
                  </a:lnTo>
                  <a:lnTo>
                    <a:pt x="2099" y="1912"/>
                  </a:lnTo>
                  <a:lnTo>
                    <a:pt x="2142" y="1886"/>
                  </a:lnTo>
                  <a:lnTo>
                    <a:pt x="2185" y="1858"/>
                  </a:lnTo>
                  <a:lnTo>
                    <a:pt x="2225" y="1829"/>
                  </a:lnTo>
                  <a:lnTo>
                    <a:pt x="2245" y="1815"/>
                  </a:lnTo>
                  <a:lnTo>
                    <a:pt x="2263" y="1800"/>
                  </a:lnTo>
                  <a:lnTo>
                    <a:pt x="2282" y="1784"/>
                  </a:lnTo>
                  <a:lnTo>
                    <a:pt x="2299" y="1769"/>
                  </a:lnTo>
                  <a:lnTo>
                    <a:pt x="2315" y="1753"/>
                  </a:lnTo>
                  <a:lnTo>
                    <a:pt x="2329" y="1737"/>
                  </a:lnTo>
                  <a:lnTo>
                    <a:pt x="2344" y="1720"/>
                  </a:lnTo>
                  <a:lnTo>
                    <a:pt x="2356" y="1703"/>
                  </a:lnTo>
                  <a:lnTo>
                    <a:pt x="2366" y="1687"/>
                  </a:lnTo>
                  <a:lnTo>
                    <a:pt x="2376" y="1670"/>
                  </a:lnTo>
                  <a:lnTo>
                    <a:pt x="2384" y="1652"/>
                  </a:lnTo>
                  <a:lnTo>
                    <a:pt x="2390" y="1636"/>
                  </a:lnTo>
                  <a:lnTo>
                    <a:pt x="2394" y="1618"/>
                  </a:lnTo>
                  <a:lnTo>
                    <a:pt x="2396" y="1600"/>
                  </a:lnTo>
                  <a:lnTo>
                    <a:pt x="2396" y="1582"/>
                  </a:lnTo>
                  <a:lnTo>
                    <a:pt x="2394" y="1563"/>
                  </a:lnTo>
                  <a:lnTo>
                    <a:pt x="2395" y="1587"/>
                  </a:lnTo>
                  <a:lnTo>
                    <a:pt x="2400" y="1607"/>
                  </a:lnTo>
                  <a:lnTo>
                    <a:pt x="2410" y="1624"/>
                  </a:lnTo>
                  <a:lnTo>
                    <a:pt x="2423" y="1637"/>
                  </a:lnTo>
                  <a:lnTo>
                    <a:pt x="2441" y="1646"/>
                  </a:lnTo>
                  <a:lnTo>
                    <a:pt x="2464" y="1653"/>
                  </a:lnTo>
                  <a:lnTo>
                    <a:pt x="2488" y="1657"/>
                  </a:lnTo>
                  <a:lnTo>
                    <a:pt x="2516" y="1657"/>
                  </a:lnTo>
                  <a:lnTo>
                    <a:pt x="2548" y="1655"/>
                  </a:lnTo>
                  <a:lnTo>
                    <a:pt x="2581" y="1650"/>
                  </a:lnTo>
                  <a:lnTo>
                    <a:pt x="2618" y="1643"/>
                  </a:lnTo>
                  <a:lnTo>
                    <a:pt x="2659" y="1634"/>
                  </a:lnTo>
                  <a:lnTo>
                    <a:pt x="2700" y="1622"/>
                  </a:lnTo>
                  <a:lnTo>
                    <a:pt x="2743" y="1609"/>
                  </a:lnTo>
                  <a:lnTo>
                    <a:pt x="2789" y="1594"/>
                  </a:lnTo>
                  <a:lnTo>
                    <a:pt x="2837" y="1576"/>
                  </a:lnTo>
                  <a:lnTo>
                    <a:pt x="2886" y="1558"/>
                  </a:lnTo>
                  <a:lnTo>
                    <a:pt x="2936" y="1538"/>
                  </a:lnTo>
                  <a:lnTo>
                    <a:pt x="2987" y="1518"/>
                  </a:lnTo>
                  <a:lnTo>
                    <a:pt x="3039" y="1495"/>
                  </a:lnTo>
                  <a:lnTo>
                    <a:pt x="3146" y="1449"/>
                  </a:lnTo>
                  <a:lnTo>
                    <a:pt x="3254" y="1400"/>
                  </a:lnTo>
                  <a:lnTo>
                    <a:pt x="3361" y="1350"/>
                  </a:lnTo>
                  <a:lnTo>
                    <a:pt x="3467" y="1300"/>
                  </a:lnTo>
                  <a:lnTo>
                    <a:pt x="3569" y="1252"/>
                  </a:lnTo>
                  <a:lnTo>
                    <a:pt x="3666" y="1205"/>
                  </a:lnTo>
                  <a:lnTo>
                    <a:pt x="3710" y="1184"/>
                  </a:lnTo>
                  <a:lnTo>
                    <a:pt x="3754" y="1159"/>
                  </a:lnTo>
                  <a:lnTo>
                    <a:pt x="3797" y="1132"/>
                  </a:lnTo>
                  <a:lnTo>
                    <a:pt x="3838" y="1103"/>
                  </a:lnTo>
                  <a:lnTo>
                    <a:pt x="3878" y="1072"/>
                  </a:lnTo>
                  <a:lnTo>
                    <a:pt x="3917" y="1040"/>
                  </a:lnTo>
                  <a:lnTo>
                    <a:pt x="3955" y="1006"/>
                  </a:lnTo>
                  <a:lnTo>
                    <a:pt x="3991" y="970"/>
                  </a:lnTo>
                  <a:lnTo>
                    <a:pt x="4026" y="934"/>
                  </a:lnTo>
                  <a:lnTo>
                    <a:pt x="4060" y="896"/>
                  </a:lnTo>
                  <a:lnTo>
                    <a:pt x="4092" y="858"/>
                  </a:lnTo>
                  <a:lnTo>
                    <a:pt x="4122" y="820"/>
                  </a:lnTo>
                  <a:lnTo>
                    <a:pt x="4150" y="781"/>
                  </a:lnTo>
                  <a:lnTo>
                    <a:pt x="4177" y="742"/>
                  </a:lnTo>
                  <a:lnTo>
                    <a:pt x="4202" y="703"/>
                  </a:lnTo>
                  <a:lnTo>
                    <a:pt x="4225" y="664"/>
                  </a:lnTo>
                  <a:lnTo>
                    <a:pt x="4246" y="625"/>
                  </a:lnTo>
                  <a:lnTo>
                    <a:pt x="4265" y="587"/>
                  </a:lnTo>
                  <a:lnTo>
                    <a:pt x="4282" y="549"/>
                  </a:lnTo>
                  <a:lnTo>
                    <a:pt x="4297" y="514"/>
                  </a:lnTo>
                  <a:lnTo>
                    <a:pt x="4309" y="478"/>
                  </a:lnTo>
                  <a:lnTo>
                    <a:pt x="4320" y="445"/>
                  </a:lnTo>
                  <a:lnTo>
                    <a:pt x="4327" y="413"/>
                  </a:lnTo>
                  <a:lnTo>
                    <a:pt x="4333" y="382"/>
                  </a:lnTo>
                  <a:lnTo>
                    <a:pt x="4335" y="353"/>
                  </a:lnTo>
                  <a:lnTo>
                    <a:pt x="4335" y="327"/>
                  </a:lnTo>
                  <a:lnTo>
                    <a:pt x="4333" y="303"/>
                  </a:lnTo>
                  <a:lnTo>
                    <a:pt x="4328" y="282"/>
                  </a:lnTo>
                  <a:lnTo>
                    <a:pt x="4320" y="263"/>
                  </a:lnTo>
                  <a:lnTo>
                    <a:pt x="4309" y="248"/>
                  </a:lnTo>
                  <a:lnTo>
                    <a:pt x="4296" y="235"/>
                  </a:lnTo>
                  <a:lnTo>
                    <a:pt x="4278" y="225"/>
                  </a:lnTo>
                  <a:lnTo>
                    <a:pt x="4223" y="216"/>
                  </a:lnTo>
                  <a:lnTo>
                    <a:pt x="4168" y="208"/>
                  </a:lnTo>
                  <a:lnTo>
                    <a:pt x="4117" y="202"/>
                  </a:lnTo>
                  <a:lnTo>
                    <a:pt x="4068" y="197"/>
                  </a:lnTo>
                  <a:lnTo>
                    <a:pt x="4023" y="193"/>
                  </a:lnTo>
                  <a:lnTo>
                    <a:pt x="3979" y="189"/>
                  </a:lnTo>
                  <a:lnTo>
                    <a:pt x="3937" y="187"/>
                  </a:lnTo>
                  <a:lnTo>
                    <a:pt x="3898" y="186"/>
                  </a:lnTo>
                  <a:lnTo>
                    <a:pt x="3860" y="185"/>
                  </a:lnTo>
                  <a:lnTo>
                    <a:pt x="3823" y="185"/>
                  </a:lnTo>
                  <a:lnTo>
                    <a:pt x="3789" y="186"/>
                  </a:lnTo>
                  <a:lnTo>
                    <a:pt x="3754" y="187"/>
                  </a:lnTo>
                  <a:lnTo>
                    <a:pt x="3690" y="192"/>
                  </a:lnTo>
                  <a:lnTo>
                    <a:pt x="3627" y="198"/>
                  </a:lnTo>
                  <a:lnTo>
                    <a:pt x="3565" y="205"/>
                  </a:lnTo>
                  <a:lnTo>
                    <a:pt x="3502" y="213"/>
                  </a:lnTo>
                  <a:lnTo>
                    <a:pt x="3438" y="223"/>
                  </a:lnTo>
                  <a:lnTo>
                    <a:pt x="3369" y="232"/>
                  </a:lnTo>
                  <a:lnTo>
                    <a:pt x="3296" y="240"/>
                  </a:lnTo>
                  <a:lnTo>
                    <a:pt x="3215" y="248"/>
                  </a:lnTo>
                  <a:lnTo>
                    <a:pt x="3172" y="251"/>
                  </a:lnTo>
                  <a:lnTo>
                    <a:pt x="3127" y="254"/>
                  </a:lnTo>
                  <a:lnTo>
                    <a:pt x="3078" y="256"/>
                  </a:lnTo>
                  <a:lnTo>
                    <a:pt x="3028" y="258"/>
                  </a:lnTo>
                  <a:lnTo>
                    <a:pt x="2983" y="258"/>
                  </a:lnTo>
                  <a:lnTo>
                    <a:pt x="2936" y="256"/>
                  </a:lnTo>
                  <a:lnTo>
                    <a:pt x="2886" y="252"/>
                  </a:lnTo>
                  <a:lnTo>
                    <a:pt x="2836" y="248"/>
                  </a:lnTo>
                  <a:lnTo>
                    <a:pt x="2732" y="237"/>
                  </a:lnTo>
                  <a:lnTo>
                    <a:pt x="2634" y="227"/>
                  </a:lnTo>
                  <a:lnTo>
                    <a:pt x="2586" y="224"/>
                  </a:lnTo>
                  <a:lnTo>
                    <a:pt x="2542" y="223"/>
                  </a:lnTo>
                  <a:lnTo>
                    <a:pt x="2521" y="223"/>
                  </a:lnTo>
                  <a:lnTo>
                    <a:pt x="2501" y="223"/>
                  </a:lnTo>
                  <a:lnTo>
                    <a:pt x="2482" y="224"/>
                  </a:lnTo>
                  <a:lnTo>
                    <a:pt x="2464" y="226"/>
                  </a:lnTo>
                  <a:lnTo>
                    <a:pt x="2446" y="229"/>
                  </a:lnTo>
                  <a:lnTo>
                    <a:pt x="2430" y="232"/>
                  </a:lnTo>
                  <a:lnTo>
                    <a:pt x="2416" y="237"/>
                  </a:lnTo>
                  <a:lnTo>
                    <a:pt x="2403" y="242"/>
                  </a:lnTo>
                  <a:lnTo>
                    <a:pt x="2391" y="249"/>
                  </a:lnTo>
                  <a:lnTo>
                    <a:pt x="2381" y="256"/>
                  </a:lnTo>
                  <a:lnTo>
                    <a:pt x="2372" y="264"/>
                  </a:lnTo>
                  <a:lnTo>
                    <a:pt x="2365" y="275"/>
                  </a:lnTo>
                  <a:lnTo>
                    <a:pt x="2356" y="294"/>
                  </a:lnTo>
                  <a:lnTo>
                    <a:pt x="2352" y="299"/>
                  </a:lnTo>
                  <a:lnTo>
                    <a:pt x="2352" y="293"/>
                  </a:lnTo>
                  <a:lnTo>
                    <a:pt x="2351" y="277"/>
                  </a:lnTo>
                  <a:lnTo>
                    <a:pt x="2347" y="267"/>
                  </a:lnTo>
                  <a:lnTo>
                    <a:pt x="2343" y="255"/>
                  </a:lnTo>
                  <a:lnTo>
                    <a:pt x="2334" y="242"/>
                  </a:lnTo>
                  <a:lnTo>
                    <a:pt x="2324" y="229"/>
                  </a:lnTo>
                  <a:lnTo>
                    <a:pt x="2316" y="221"/>
                  </a:lnTo>
                  <a:lnTo>
                    <a:pt x="2308" y="214"/>
                  </a:lnTo>
                  <a:lnTo>
                    <a:pt x="2299" y="207"/>
                  </a:lnTo>
                  <a:lnTo>
                    <a:pt x="2289" y="200"/>
                  </a:lnTo>
                  <a:lnTo>
                    <a:pt x="2277" y="193"/>
                  </a:lnTo>
                  <a:lnTo>
                    <a:pt x="2264" y="186"/>
                  </a:lnTo>
                  <a:lnTo>
                    <a:pt x="2250" y="179"/>
                  </a:lnTo>
                  <a:lnTo>
                    <a:pt x="2234" y="173"/>
                  </a:lnTo>
                  <a:lnTo>
                    <a:pt x="2190" y="155"/>
                  </a:lnTo>
                  <a:lnTo>
                    <a:pt x="2142" y="136"/>
                  </a:lnTo>
                  <a:lnTo>
                    <a:pt x="2092" y="117"/>
                  </a:lnTo>
                  <a:lnTo>
                    <a:pt x="2041" y="99"/>
                  </a:lnTo>
                  <a:lnTo>
                    <a:pt x="1991" y="82"/>
                  </a:lnTo>
                  <a:lnTo>
                    <a:pt x="1943" y="68"/>
                  </a:lnTo>
                  <a:lnTo>
                    <a:pt x="1899" y="56"/>
                  </a:lnTo>
                  <a:lnTo>
                    <a:pt x="1860" y="48"/>
                  </a:lnTo>
                  <a:lnTo>
                    <a:pt x="1813" y="38"/>
                  </a:lnTo>
                  <a:lnTo>
                    <a:pt x="1765" y="31"/>
                  </a:lnTo>
                  <a:lnTo>
                    <a:pt x="1717" y="24"/>
                  </a:lnTo>
                  <a:lnTo>
                    <a:pt x="1670" y="18"/>
                  </a:lnTo>
                  <a:lnTo>
                    <a:pt x="1621" y="12"/>
                  </a:lnTo>
                  <a:lnTo>
                    <a:pt x="1574" y="8"/>
                  </a:lnTo>
                  <a:lnTo>
                    <a:pt x="1525" y="4"/>
                  </a:lnTo>
                  <a:lnTo>
                    <a:pt x="1477" y="2"/>
                  </a:lnTo>
                  <a:lnTo>
                    <a:pt x="1429" y="0"/>
                  </a:lnTo>
                  <a:lnTo>
                    <a:pt x="1381" y="0"/>
                  </a:lnTo>
                  <a:lnTo>
                    <a:pt x="1332" y="0"/>
                  </a:lnTo>
                  <a:lnTo>
                    <a:pt x="1284" y="2"/>
                  </a:lnTo>
                  <a:lnTo>
                    <a:pt x="1236" y="5"/>
                  </a:lnTo>
                  <a:lnTo>
                    <a:pt x="1187" y="9"/>
                  </a:lnTo>
                  <a:lnTo>
                    <a:pt x="1140" y="15"/>
                  </a:lnTo>
                  <a:lnTo>
                    <a:pt x="1091" y="21"/>
                  </a:lnTo>
                  <a:lnTo>
                    <a:pt x="1044" y="29"/>
                  </a:lnTo>
                  <a:lnTo>
                    <a:pt x="996" y="37"/>
                  </a:lnTo>
                  <a:lnTo>
                    <a:pt x="949" y="48"/>
                  </a:lnTo>
                  <a:lnTo>
                    <a:pt x="901" y="60"/>
                  </a:lnTo>
                  <a:lnTo>
                    <a:pt x="854" y="73"/>
                  </a:lnTo>
                  <a:lnTo>
                    <a:pt x="806" y="88"/>
                  </a:lnTo>
                  <a:lnTo>
                    <a:pt x="758" y="104"/>
                  </a:lnTo>
                  <a:lnTo>
                    <a:pt x="712" y="122"/>
                  </a:lnTo>
                  <a:lnTo>
                    <a:pt x="666" y="142"/>
                  </a:lnTo>
                  <a:lnTo>
                    <a:pt x="618" y="162"/>
                  </a:lnTo>
                  <a:lnTo>
                    <a:pt x="573" y="185"/>
                  </a:lnTo>
                  <a:lnTo>
                    <a:pt x="527" y="210"/>
                  </a:lnTo>
                  <a:lnTo>
                    <a:pt x="480" y="236"/>
                  </a:lnTo>
                  <a:lnTo>
                    <a:pt x="435" y="263"/>
                  </a:lnTo>
                  <a:lnTo>
                    <a:pt x="390" y="293"/>
                  </a:lnTo>
                  <a:lnTo>
                    <a:pt x="345" y="324"/>
                  </a:lnTo>
                  <a:lnTo>
                    <a:pt x="249" y="446"/>
                  </a:lnTo>
                  <a:close/>
                </a:path>
              </a:pathLst>
            </a:custGeom>
            <a:solidFill>
              <a:srgbClr val="FF7F00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515110" name="Rectangle 38"/>
            <p:cNvSpPr>
              <a:spLocks noChangeArrowheads="1"/>
            </p:cNvSpPr>
            <p:nvPr/>
          </p:nvSpPr>
          <p:spPr bwMode="auto">
            <a:xfrm>
              <a:off x="1891211" y="4806576"/>
              <a:ext cx="1197568" cy="3077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812810">
                <a:defRPr/>
              </a:pPr>
              <a:r>
                <a:rPr lang="en-US" sz="1778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charset="0"/>
                </a:rPr>
                <a:t>Increased</a:t>
              </a:r>
              <a:endParaRPr lang="en-US" sz="1778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32" charset="0"/>
              </a:endParaRPr>
            </a:p>
          </p:txBody>
        </p:sp>
        <p:sp>
          <p:nvSpPr>
            <p:cNvPr id="515111" name="Rectangle 39"/>
            <p:cNvSpPr>
              <a:spLocks noChangeArrowheads="1"/>
            </p:cNvSpPr>
            <p:nvPr/>
          </p:nvSpPr>
          <p:spPr bwMode="auto">
            <a:xfrm>
              <a:off x="2203981" y="5158887"/>
              <a:ext cx="557302" cy="30770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812810">
                <a:defRPr/>
              </a:pPr>
              <a:r>
                <a:rPr lang="en-US" sz="1778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charset="0"/>
                </a:rPr>
                <a:t>HGP</a:t>
              </a:r>
              <a:endParaRPr lang="en-US" sz="1778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32" charset="0"/>
              </a:endParaRPr>
            </a:p>
          </p:txBody>
        </p:sp>
        <p:sp>
          <p:nvSpPr>
            <p:cNvPr id="2189" name="Freeform 52"/>
            <p:cNvSpPr>
              <a:spLocks/>
            </p:cNvSpPr>
            <p:nvPr/>
          </p:nvSpPr>
          <p:spPr bwMode="auto">
            <a:xfrm rot="-1475969">
              <a:off x="2831109" y="4160673"/>
              <a:ext cx="938310" cy="358659"/>
            </a:xfrm>
            <a:custGeom>
              <a:avLst/>
              <a:gdLst>
                <a:gd name="T0" fmla="*/ 0 w 924"/>
                <a:gd name="T1" fmla="*/ 2147483647 h 317"/>
                <a:gd name="T2" fmla="*/ 2147483647 w 924"/>
                <a:gd name="T3" fmla="*/ 2147483647 h 317"/>
                <a:gd name="T4" fmla="*/ 2147483647 w 924"/>
                <a:gd name="T5" fmla="*/ 2147483647 h 317"/>
                <a:gd name="T6" fmla="*/ 2147483647 w 924"/>
                <a:gd name="T7" fmla="*/ 2147483647 h 317"/>
                <a:gd name="T8" fmla="*/ 2147483647 w 924"/>
                <a:gd name="T9" fmla="*/ 2147483647 h 317"/>
                <a:gd name="T10" fmla="*/ 2147483647 w 924"/>
                <a:gd name="T11" fmla="*/ 2147483647 h 317"/>
                <a:gd name="T12" fmla="*/ 2147483647 w 924"/>
                <a:gd name="T13" fmla="*/ 2147483647 h 317"/>
                <a:gd name="T14" fmla="*/ 2147483647 w 924"/>
                <a:gd name="T15" fmla="*/ 2147483647 h 317"/>
                <a:gd name="T16" fmla="*/ 2147483647 w 924"/>
                <a:gd name="T17" fmla="*/ 0 h 3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24"/>
                <a:gd name="T28" fmla="*/ 0 h 317"/>
                <a:gd name="T29" fmla="*/ 924 w 924"/>
                <a:gd name="T30" fmla="*/ 317 h 3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24" h="317">
                  <a:moveTo>
                    <a:pt x="0" y="315"/>
                  </a:moveTo>
                  <a:cubicBezTo>
                    <a:pt x="27" y="305"/>
                    <a:pt x="119" y="259"/>
                    <a:pt x="168" y="259"/>
                  </a:cubicBezTo>
                  <a:cubicBezTo>
                    <a:pt x="216" y="258"/>
                    <a:pt x="264" y="317"/>
                    <a:pt x="291" y="311"/>
                  </a:cubicBezTo>
                  <a:cubicBezTo>
                    <a:pt x="317" y="304"/>
                    <a:pt x="295" y="229"/>
                    <a:pt x="330" y="218"/>
                  </a:cubicBezTo>
                  <a:cubicBezTo>
                    <a:pt x="365" y="206"/>
                    <a:pt x="469" y="253"/>
                    <a:pt x="503" y="241"/>
                  </a:cubicBezTo>
                  <a:cubicBezTo>
                    <a:pt x="537" y="229"/>
                    <a:pt x="498" y="156"/>
                    <a:pt x="531" y="147"/>
                  </a:cubicBezTo>
                  <a:cubicBezTo>
                    <a:pt x="564" y="137"/>
                    <a:pt x="669" y="190"/>
                    <a:pt x="703" y="184"/>
                  </a:cubicBezTo>
                  <a:cubicBezTo>
                    <a:pt x="737" y="178"/>
                    <a:pt x="701" y="142"/>
                    <a:pt x="738" y="111"/>
                  </a:cubicBezTo>
                  <a:cubicBezTo>
                    <a:pt x="775" y="81"/>
                    <a:pt x="886" y="23"/>
                    <a:pt x="924" y="0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2190" name="Freeform 62"/>
            <p:cNvSpPr>
              <a:spLocks/>
            </p:cNvSpPr>
            <p:nvPr/>
          </p:nvSpPr>
          <p:spPr bwMode="auto">
            <a:xfrm rot="18357658" flipV="1">
              <a:off x="2474029" y="3401972"/>
              <a:ext cx="680818" cy="563621"/>
            </a:xfrm>
            <a:custGeom>
              <a:avLst/>
              <a:gdLst>
                <a:gd name="T0" fmla="*/ 2147483647 w 767"/>
                <a:gd name="T1" fmla="*/ 2147483647 h 715"/>
                <a:gd name="T2" fmla="*/ 2147483647 w 767"/>
                <a:gd name="T3" fmla="*/ 2147483647 h 715"/>
                <a:gd name="T4" fmla="*/ 2147483647 w 767"/>
                <a:gd name="T5" fmla="*/ 2147483647 h 715"/>
                <a:gd name="T6" fmla="*/ 2147483647 w 767"/>
                <a:gd name="T7" fmla="*/ 2147483647 h 715"/>
                <a:gd name="T8" fmla="*/ 2147483647 w 767"/>
                <a:gd name="T9" fmla="*/ 2147483647 h 715"/>
                <a:gd name="T10" fmla="*/ 2147483647 w 767"/>
                <a:gd name="T11" fmla="*/ 2147483647 h 715"/>
                <a:gd name="T12" fmla="*/ 2147483647 w 767"/>
                <a:gd name="T13" fmla="*/ 2147483647 h 715"/>
                <a:gd name="T14" fmla="*/ 2147483647 w 767"/>
                <a:gd name="T15" fmla="*/ 2147483647 h 715"/>
                <a:gd name="T16" fmla="*/ 2147483647 w 767"/>
                <a:gd name="T17" fmla="*/ 0 h 7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7"/>
                <a:gd name="T28" fmla="*/ 0 h 715"/>
                <a:gd name="T29" fmla="*/ 767 w 767"/>
                <a:gd name="T30" fmla="*/ 715 h 7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7" h="715">
                  <a:moveTo>
                    <a:pt x="31" y="715"/>
                  </a:moveTo>
                  <a:cubicBezTo>
                    <a:pt x="15" y="653"/>
                    <a:pt x="0" y="592"/>
                    <a:pt x="31" y="566"/>
                  </a:cubicBezTo>
                  <a:cubicBezTo>
                    <a:pt x="61" y="539"/>
                    <a:pt x="178" y="583"/>
                    <a:pt x="212" y="555"/>
                  </a:cubicBezTo>
                  <a:cubicBezTo>
                    <a:pt x="245" y="526"/>
                    <a:pt x="202" y="423"/>
                    <a:pt x="234" y="395"/>
                  </a:cubicBezTo>
                  <a:cubicBezTo>
                    <a:pt x="266" y="366"/>
                    <a:pt x="373" y="412"/>
                    <a:pt x="404" y="384"/>
                  </a:cubicBezTo>
                  <a:cubicBezTo>
                    <a:pt x="434" y="355"/>
                    <a:pt x="384" y="248"/>
                    <a:pt x="415" y="224"/>
                  </a:cubicBezTo>
                  <a:cubicBezTo>
                    <a:pt x="445" y="199"/>
                    <a:pt x="554" y="254"/>
                    <a:pt x="586" y="235"/>
                  </a:cubicBezTo>
                  <a:cubicBezTo>
                    <a:pt x="617" y="215"/>
                    <a:pt x="576" y="146"/>
                    <a:pt x="607" y="107"/>
                  </a:cubicBezTo>
                  <a:cubicBezTo>
                    <a:pt x="637" y="67"/>
                    <a:pt x="702" y="33"/>
                    <a:pt x="767" y="0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  <a:round/>
              <a:headEnd/>
              <a:tailEnd type="triangle" w="med" len="med"/>
            </a:ln>
          </p:spPr>
          <p:txBody>
            <a:bodyPr rot="10800000" vert="eaVert" wrap="none" anchor="ctr"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72843" name="Rectangle 60"/>
            <p:cNvSpPr>
              <a:spLocks noChangeArrowheads="1"/>
            </p:cNvSpPr>
            <p:nvPr/>
          </p:nvSpPr>
          <p:spPr bwMode="auto">
            <a:xfrm>
              <a:off x="549634" y="2841886"/>
              <a:ext cx="2424365" cy="27690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>
                <a:lnSpc>
                  <a:spcPct val="90000"/>
                </a:lnSpc>
                <a:spcBef>
                  <a:spcPct val="0"/>
                </a:spcBef>
                <a:buNone/>
              </a:pPr>
              <a:r>
                <a:rPr lang="en-US" altLang="en-US" sz="1778">
                  <a:solidFill>
                    <a:srgbClr val="FFFFFF"/>
                  </a:solidFill>
                  <a:latin typeface="Arial" panose="020B0604020202020204" pitchFamily="34" charset="0"/>
                </a:rPr>
                <a:t>Islet–</a:t>
              </a:r>
              <a:r>
                <a:rPr lang="en-US" altLang="en-US" sz="1778">
                  <a:solidFill>
                    <a:srgbClr val="FFFFFF"/>
                  </a:solidFill>
                  <a:latin typeface="Symbol" panose="05050102010706020507" pitchFamily="18" charset="2"/>
                </a:rPr>
                <a:t>a </a:t>
              </a:r>
              <a:r>
                <a:rPr lang="en-US" altLang="en-US" sz="1778">
                  <a:solidFill>
                    <a:srgbClr val="FFFFFF"/>
                  </a:solidFill>
                  <a:latin typeface="Arial" panose="020B0604020202020204" pitchFamily="34" charset="0"/>
                </a:rPr>
                <a:t>cell</a:t>
              </a:r>
              <a:endParaRPr lang="en-US" altLang="en-US" sz="1778" b="0">
                <a:solidFill>
                  <a:srgbClr val="FFFFFF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515133" name="Rectangle 61"/>
            <p:cNvSpPr>
              <a:spLocks noChangeArrowheads="1"/>
            </p:cNvSpPr>
            <p:nvPr/>
          </p:nvSpPr>
          <p:spPr bwMode="auto">
            <a:xfrm>
              <a:off x="246390" y="4408243"/>
              <a:ext cx="1197568" cy="8307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812810">
                <a:lnSpc>
                  <a:spcPct val="90000"/>
                </a:lnSpc>
                <a:defRPr/>
              </a:pPr>
              <a:r>
                <a:rPr lang="en-US" sz="1778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charset="0"/>
                </a:rPr>
                <a:t>Increased</a:t>
              </a:r>
              <a:br>
                <a:rPr lang="en-US" sz="1778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charset="0"/>
                </a:rPr>
              </a:br>
              <a:r>
                <a:rPr lang="en-US" sz="1778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charset="0"/>
                </a:rPr>
                <a:t>Glucagon</a:t>
              </a:r>
              <a:br>
                <a:rPr lang="en-US" sz="1778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charset="0"/>
                </a:rPr>
              </a:br>
              <a:r>
                <a:rPr lang="en-US" sz="1778" b="1" dirty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charset="0"/>
                </a:rPr>
                <a:t>Secretion</a:t>
              </a:r>
              <a:endParaRPr lang="en-US" sz="1778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" pitchFamily="32" charset="0"/>
              </a:endParaRPr>
            </a:p>
          </p:txBody>
        </p:sp>
      </p:grpSp>
      <p:sp>
        <p:nvSpPr>
          <p:cNvPr id="515238" name="Rectangle 166"/>
          <p:cNvSpPr>
            <a:spLocks noChangeArrowheads="1"/>
          </p:cNvSpPr>
          <p:nvPr/>
        </p:nvSpPr>
        <p:spPr bwMode="auto">
          <a:xfrm>
            <a:off x="2103967" y="407812"/>
            <a:ext cx="5556956" cy="547201"/>
          </a:xfrm>
          <a:prstGeom prst="rect">
            <a:avLst/>
          </a:prstGeom>
          <a:solidFill>
            <a:srgbClr val="FF7F00"/>
          </a:solidFill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12810">
              <a:defRPr/>
            </a:pPr>
            <a:r>
              <a:rPr lang="en-US" sz="3556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elvetica" panose="020B0604020202020204" pitchFamily="34" charset="0"/>
                <a:ea typeface="ＭＳ Ｐゴシック" charset="-128"/>
              </a:rPr>
              <a:t>OMINOUS OCTET</a:t>
            </a:r>
          </a:p>
        </p:txBody>
      </p:sp>
      <p:sp>
        <p:nvSpPr>
          <p:cNvPr id="2065" name="Freeform 177"/>
          <p:cNvSpPr>
            <a:spLocks/>
          </p:cNvSpPr>
          <p:nvPr/>
        </p:nvSpPr>
        <p:spPr bwMode="auto">
          <a:xfrm>
            <a:off x="7224889" y="2863145"/>
            <a:ext cx="1380067" cy="1770944"/>
          </a:xfrm>
          <a:custGeom>
            <a:avLst/>
            <a:gdLst>
              <a:gd name="T0" fmla="*/ 2147483647 w 978"/>
              <a:gd name="T1" fmla="*/ 2147483647 h 1255"/>
              <a:gd name="T2" fmla="*/ 2147483647 w 978"/>
              <a:gd name="T3" fmla="*/ 2147483647 h 1255"/>
              <a:gd name="T4" fmla="*/ 2147483647 w 978"/>
              <a:gd name="T5" fmla="*/ 2147483647 h 1255"/>
              <a:gd name="T6" fmla="*/ 2147483647 w 978"/>
              <a:gd name="T7" fmla="*/ 2147483647 h 1255"/>
              <a:gd name="T8" fmla="*/ 2147483647 w 978"/>
              <a:gd name="T9" fmla="*/ 2147483647 h 1255"/>
              <a:gd name="T10" fmla="*/ 2147483647 w 978"/>
              <a:gd name="T11" fmla="*/ 2147483647 h 1255"/>
              <a:gd name="T12" fmla="*/ 2147483647 w 978"/>
              <a:gd name="T13" fmla="*/ 2147483647 h 1255"/>
              <a:gd name="T14" fmla="*/ 2147483647 w 978"/>
              <a:gd name="T15" fmla="*/ 2147483647 h 1255"/>
              <a:gd name="T16" fmla="*/ 2147483647 w 978"/>
              <a:gd name="T17" fmla="*/ 2147483647 h 1255"/>
              <a:gd name="T18" fmla="*/ 2147483647 w 978"/>
              <a:gd name="T19" fmla="*/ 2147483647 h 1255"/>
              <a:gd name="T20" fmla="*/ 2147483647 w 978"/>
              <a:gd name="T21" fmla="*/ 2147483647 h 1255"/>
              <a:gd name="T22" fmla="*/ 2147483647 w 978"/>
              <a:gd name="T23" fmla="*/ 2147483647 h 1255"/>
              <a:gd name="T24" fmla="*/ 2147483647 w 978"/>
              <a:gd name="T25" fmla="*/ 2147483647 h 1255"/>
              <a:gd name="T26" fmla="*/ 2147483647 w 978"/>
              <a:gd name="T27" fmla="*/ 2147483647 h 1255"/>
              <a:gd name="T28" fmla="*/ 2147483647 w 978"/>
              <a:gd name="T29" fmla="*/ 2147483647 h 1255"/>
              <a:gd name="T30" fmla="*/ 2147483647 w 978"/>
              <a:gd name="T31" fmla="*/ 2147483647 h 1255"/>
              <a:gd name="T32" fmla="*/ 2147483647 w 978"/>
              <a:gd name="T33" fmla="*/ 2147483647 h 1255"/>
              <a:gd name="T34" fmla="*/ 2147483647 w 978"/>
              <a:gd name="T35" fmla="*/ 2147483647 h 1255"/>
              <a:gd name="T36" fmla="*/ 2147483647 w 978"/>
              <a:gd name="T37" fmla="*/ 2147483647 h 1255"/>
              <a:gd name="T38" fmla="*/ 2147483647 w 978"/>
              <a:gd name="T39" fmla="*/ 2147483647 h 1255"/>
              <a:gd name="T40" fmla="*/ 2147483647 w 978"/>
              <a:gd name="T41" fmla="*/ 2147483647 h 1255"/>
              <a:gd name="T42" fmla="*/ 2147483647 w 978"/>
              <a:gd name="T43" fmla="*/ 2147483647 h 12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78"/>
              <a:gd name="T67" fmla="*/ 0 h 1255"/>
              <a:gd name="T68" fmla="*/ 978 w 978"/>
              <a:gd name="T69" fmla="*/ 1255 h 125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78" h="1255">
                <a:moveTo>
                  <a:pt x="386" y="436"/>
                </a:moveTo>
                <a:cubicBezTo>
                  <a:pt x="408" y="393"/>
                  <a:pt x="280" y="456"/>
                  <a:pt x="234" y="431"/>
                </a:cubicBezTo>
                <a:cubicBezTo>
                  <a:pt x="188" y="406"/>
                  <a:pt x="117" y="345"/>
                  <a:pt x="112" y="287"/>
                </a:cubicBezTo>
                <a:cubicBezTo>
                  <a:pt x="107" y="229"/>
                  <a:pt x="146" y="127"/>
                  <a:pt x="202" y="81"/>
                </a:cubicBezTo>
                <a:cubicBezTo>
                  <a:pt x="258" y="35"/>
                  <a:pt x="354" y="0"/>
                  <a:pt x="445" y="9"/>
                </a:cubicBezTo>
                <a:cubicBezTo>
                  <a:pt x="536" y="18"/>
                  <a:pt x="664" y="56"/>
                  <a:pt x="746" y="135"/>
                </a:cubicBezTo>
                <a:cubicBezTo>
                  <a:pt x="828" y="214"/>
                  <a:pt x="901" y="365"/>
                  <a:pt x="935" y="481"/>
                </a:cubicBezTo>
                <a:cubicBezTo>
                  <a:pt x="969" y="597"/>
                  <a:pt x="978" y="731"/>
                  <a:pt x="953" y="831"/>
                </a:cubicBezTo>
                <a:cubicBezTo>
                  <a:pt x="928" y="931"/>
                  <a:pt x="865" y="1021"/>
                  <a:pt x="786" y="1083"/>
                </a:cubicBezTo>
                <a:cubicBezTo>
                  <a:pt x="707" y="1145"/>
                  <a:pt x="573" y="1199"/>
                  <a:pt x="481" y="1204"/>
                </a:cubicBezTo>
                <a:cubicBezTo>
                  <a:pt x="389" y="1209"/>
                  <a:pt x="290" y="1166"/>
                  <a:pt x="234" y="1114"/>
                </a:cubicBezTo>
                <a:cubicBezTo>
                  <a:pt x="178" y="1062"/>
                  <a:pt x="116" y="940"/>
                  <a:pt x="144" y="894"/>
                </a:cubicBezTo>
                <a:cubicBezTo>
                  <a:pt x="172" y="848"/>
                  <a:pt x="361" y="862"/>
                  <a:pt x="404" y="840"/>
                </a:cubicBezTo>
                <a:cubicBezTo>
                  <a:pt x="447" y="818"/>
                  <a:pt x="429" y="775"/>
                  <a:pt x="404" y="759"/>
                </a:cubicBezTo>
                <a:cubicBezTo>
                  <a:pt x="379" y="743"/>
                  <a:pt x="302" y="733"/>
                  <a:pt x="256" y="746"/>
                </a:cubicBezTo>
                <a:cubicBezTo>
                  <a:pt x="210" y="759"/>
                  <a:pt x="155" y="794"/>
                  <a:pt x="126" y="836"/>
                </a:cubicBezTo>
                <a:cubicBezTo>
                  <a:pt x="97" y="878"/>
                  <a:pt x="83" y="933"/>
                  <a:pt x="81" y="997"/>
                </a:cubicBezTo>
                <a:cubicBezTo>
                  <a:pt x="79" y="1061"/>
                  <a:pt x="117" y="1189"/>
                  <a:pt x="112" y="1222"/>
                </a:cubicBezTo>
                <a:cubicBezTo>
                  <a:pt x="107" y="1255"/>
                  <a:pt x="66" y="1245"/>
                  <a:pt x="49" y="1195"/>
                </a:cubicBezTo>
                <a:cubicBezTo>
                  <a:pt x="32" y="1145"/>
                  <a:pt x="0" y="1006"/>
                  <a:pt x="9" y="921"/>
                </a:cubicBezTo>
                <a:cubicBezTo>
                  <a:pt x="18" y="836"/>
                  <a:pt x="41" y="766"/>
                  <a:pt x="103" y="687"/>
                </a:cubicBezTo>
                <a:cubicBezTo>
                  <a:pt x="165" y="608"/>
                  <a:pt x="364" y="479"/>
                  <a:pt x="386" y="436"/>
                </a:cubicBezTo>
                <a:close/>
              </a:path>
            </a:pathLst>
          </a:custGeom>
          <a:solidFill>
            <a:srgbClr val="D26969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 defTabSz="812810">
              <a:defRPr/>
            </a:pPr>
            <a:endParaRPr lang="en-US" sz="16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2066" name="Rectangle 50"/>
          <p:cNvSpPr>
            <a:spLocks noChangeArrowheads="1"/>
          </p:cNvSpPr>
          <p:nvPr/>
        </p:nvSpPr>
        <p:spPr bwMode="auto">
          <a:xfrm>
            <a:off x="7061200" y="1587501"/>
            <a:ext cx="1064394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lnSpc>
                <a:spcPct val="90000"/>
              </a:lnSpc>
              <a:defRPr/>
            </a:pPr>
            <a:r>
              <a:rPr lang="en-US" sz="1778" b="1">
                <a:solidFill>
                  <a:srgbClr val="000000"/>
                </a:solidFill>
                <a:latin typeface="Arial" pitchFamily="34" charset="0"/>
              </a:rPr>
              <a:t>Increased</a:t>
            </a:r>
            <a:endParaRPr lang="en-US" sz="1778">
              <a:solidFill>
                <a:srgbClr val="000000"/>
              </a:solidFill>
              <a:latin typeface="Times" pitchFamily="18" charset="0"/>
            </a:endParaRPr>
          </a:p>
        </p:txBody>
      </p:sp>
      <p:sp>
        <p:nvSpPr>
          <p:cNvPr id="2067" name="Freeform 53"/>
          <p:cNvSpPr>
            <a:spLocks/>
          </p:cNvSpPr>
          <p:nvPr/>
        </p:nvSpPr>
        <p:spPr bwMode="auto">
          <a:xfrm rot="1964039">
            <a:off x="5530146" y="3862212"/>
            <a:ext cx="1141588" cy="482600"/>
          </a:xfrm>
          <a:custGeom>
            <a:avLst/>
            <a:gdLst>
              <a:gd name="T0" fmla="*/ 2147483647 w 891"/>
              <a:gd name="T1" fmla="*/ 2147483647 h 381"/>
              <a:gd name="T2" fmla="*/ 2147483647 w 891"/>
              <a:gd name="T3" fmla="*/ 2147483647 h 381"/>
              <a:gd name="T4" fmla="*/ 2147483647 w 891"/>
              <a:gd name="T5" fmla="*/ 2147483647 h 381"/>
              <a:gd name="T6" fmla="*/ 2147483647 w 891"/>
              <a:gd name="T7" fmla="*/ 2147483647 h 381"/>
              <a:gd name="T8" fmla="*/ 2147483647 w 891"/>
              <a:gd name="T9" fmla="*/ 2147483647 h 381"/>
              <a:gd name="T10" fmla="*/ 2147483647 w 891"/>
              <a:gd name="T11" fmla="*/ 2147483647 h 381"/>
              <a:gd name="T12" fmla="*/ 2147483647 w 891"/>
              <a:gd name="T13" fmla="*/ 2147483647 h 381"/>
              <a:gd name="T14" fmla="*/ 2147483647 w 891"/>
              <a:gd name="T15" fmla="*/ 2147483647 h 381"/>
              <a:gd name="T16" fmla="*/ 0 w 891"/>
              <a:gd name="T17" fmla="*/ 0 h 38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891"/>
              <a:gd name="T28" fmla="*/ 0 h 381"/>
              <a:gd name="T29" fmla="*/ 891 w 891"/>
              <a:gd name="T30" fmla="*/ 381 h 38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891" h="381">
                <a:moveTo>
                  <a:pt x="891" y="381"/>
                </a:moveTo>
                <a:cubicBezTo>
                  <a:pt x="867" y="363"/>
                  <a:pt x="790" y="287"/>
                  <a:pt x="747" y="277"/>
                </a:cubicBezTo>
                <a:cubicBezTo>
                  <a:pt x="703" y="266"/>
                  <a:pt x="655" y="324"/>
                  <a:pt x="630" y="316"/>
                </a:cubicBezTo>
                <a:cubicBezTo>
                  <a:pt x="604" y="307"/>
                  <a:pt x="627" y="235"/>
                  <a:pt x="593" y="223"/>
                </a:cubicBezTo>
                <a:cubicBezTo>
                  <a:pt x="557" y="211"/>
                  <a:pt x="453" y="257"/>
                  <a:pt x="419" y="245"/>
                </a:cubicBezTo>
                <a:cubicBezTo>
                  <a:pt x="385" y="232"/>
                  <a:pt x="425" y="160"/>
                  <a:pt x="392" y="150"/>
                </a:cubicBezTo>
                <a:cubicBezTo>
                  <a:pt x="359" y="141"/>
                  <a:pt x="254" y="193"/>
                  <a:pt x="219" y="186"/>
                </a:cubicBezTo>
                <a:cubicBezTo>
                  <a:pt x="186" y="180"/>
                  <a:pt x="222" y="144"/>
                  <a:pt x="185" y="113"/>
                </a:cubicBezTo>
                <a:cubicBezTo>
                  <a:pt x="148" y="82"/>
                  <a:pt x="38" y="24"/>
                  <a:pt x="0" y="0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</p:spPr>
        <p:txBody>
          <a:bodyPr wrap="none" anchor="ctr"/>
          <a:lstStyle/>
          <a:p>
            <a:pPr algn="ctr" defTabSz="812810">
              <a:defRPr/>
            </a:pPr>
            <a:endParaRPr lang="en-US" sz="16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2068" name="Rectangle 54"/>
          <p:cNvSpPr>
            <a:spLocks noChangeArrowheads="1"/>
          </p:cNvSpPr>
          <p:nvPr/>
        </p:nvSpPr>
        <p:spPr bwMode="auto">
          <a:xfrm>
            <a:off x="7126111" y="1847145"/>
            <a:ext cx="990656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lnSpc>
                <a:spcPct val="90000"/>
              </a:lnSpc>
              <a:defRPr/>
            </a:pPr>
            <a:r>
              <a:rPr lang="en-US" sz="1778" b="1">
                <a:solidFill>
                  <a:srgbClr val="000000"/>
                </a:solidFill>
                <a:latin typeface="Arial" pitchFamily="34" charset="0"/>
              </a:rPr>
              <a:t>Lipolysis</a:t>
            </a:r>
            <a:endParaRPr lang="en-US" sz="1778">
              <a:solidFill>
                <a:srgbClr val="000000"/>
              </a:solidFill>
              <a:latin typeface="Times" pitchFamily="18" charset="0"/>
            </a:endParaRPr>
          </a:p>
        </p:txBody>
      </p:sp>
      <p:sp>
        <p:nvSpPr>
          <p:cNvPr id="2069" name="Freeform 165"/>
          <p:cNvSpPr>
            <a:spLocks/>
          </p:cNvSpPr>
          <p:nvPr/>
        </p:nvSpPr>
        <p:spPr bwMode="auto">
          <a:xfrm rot="3242342" flipH="1" flipV="1">
            <a:off x="6507340" y="3282951"/>
            <a:ext cx="711200" cy="498122"/>
          </a:xfrm>
          <a:custGeom>
            <a:avLst/>
            <a:gdLst>
              <a:gd name="T0" fmla="*/ 2147483647 w 767"/>
              <a:gd name="T1" fmla="*/ 2147483647 h 715"/>
              <a:gd name="T2" fmla="*/ 2147483647 w 767"/>
              <a:gd name="T3" fmla="*/ 2147483647 h 715"/>
              <a:gd name="T4" fmla="*/ 2147483647 w 767"/>
              <a:gd name="T5" fmla="*/ 2147483647 h 715"/>
              <a:gd name="T6" fmla="*/ 2147483647 w 767"/>
              <a:gd name="T7" fmla="*/ 2147483647 h 715"/>
              <a:gd name="T8" fmla="*/ 2147483647 w 767"/>
              <a:gd name="T9" fmla="*/ 2147483647 h 715"/>
              <a:gd name="T10" fmla="*/ 2147483647 w 767"/>
              <a:gd name="T11" fmla="*/ 2147483647 h 715"/>
              <a:gd name="T12" fmla="*/ 2147483647 w 767"/>
              <a:gd name="T13" fmla="*/ 2147483647 h 715"/>
              <a:gd name="T14" fmla="*/ 2147483647 w 767"/>
              <a:gd name="T15" fmla="*/ 2147483647 h 715"/>
              <a:gd name="T16" fmla="*/ 2147483647 w 767"/>
              <a:gd name="T17" fmla="*/ 0 h 7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7"/>
              <a:gd name="T28" fmla="*/ 0 h 715"/>
              <a:gd name="T29" fmla="*/ 767 w 767"/>
              <a:gd name="T30" fmla="*/ 715 h 71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7" h="715">
                <a:moveTo>
                  <a:pt x="31" y="715"/>
                </a:moveTo>
                <a:cubicBezTo>
                  <a:pt x="15" y="653"/>
                  <a:pt x="0" y="592"/>
                  <a:pt x="31" y="566"/>
                </a:cubicBezTo>
                <a:cubicBezTo>
                  <a:pt x="61" y="539"/>
                  <a:pt x="178" y="583"/>
                  <a:pt x="212" y="555"/>
                </a:cubicBezTo>
                <a:cubicBezTo>
                  <a:pt x="245" y="526"/>
                  <a:pt x="202" y="423"/>
                  <a:pt x="234" y="395"/>
                </a:cubicBezTo>
                <a:cubicBezTo>
                  <a:pt x="266" y="366"/>
                  <a:pt x="373" y="412"/>
                  <a:pt x="404" y="384"/>
                </a:cubicBezTo>
                <a:cubicBezTo>
                  <a:pt x="434" y="355"/>
                  <a:pt x="384" y="248"/>
                  <a:pt x="415" y="224"/>
                </a:cubicBezTo>
                <a:cubicBezTo>
                  <a:pt x="445" y="199"/>
                  <a:pt x="554" y="254"/>
                  <a:pt x="586" y="235"/>
                </a:cubicBezTo>
                <a:cubicBezTo>
                  <a:pt x="617" y="215"/>
                  <a:pt x="576" y="146"/>
                  <a:pt x="607" y="107"/>
                </a:cubicBezTo>
                <a:cubicBezTo>
                  <a:pt x="637" y="67"/>
                  <a:pt x="702" y="33"/>
                  <a:pt x="767" y="0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</p:spPr>
        <p:txBody>
          <a:bodyPr vert="eaVert" wrap="none" anchor="ctr"/>
          <a:lstStyle/>
          <a:p>
            <a:pPr algn="ctr" defTabSz="812810">
              <a:defRPr/>
            </a:pPr>
            <a:endParaRPr lang="en-US" sz="1600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515248" name="Rectangle 176"/>
          <p:cNvSpPr>
            <a:spLocks noChangeArrowheads="1"/>
          </p:cNvSpPr>
          <p:nvPr/>
        </p:nvSpPr>
        <p:spPr bwMode="auto">
          <a:xfrm>
            <a:off x="7287896" y="3248378"/>
            <a:ext cx="1469954" cy="8208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defTabSz="812810">
              <a:defRPr/>
            </a:pPr>
            <a:r>
              <a:rPr lang="en-US" sz="1778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Increased</a:t>
            </a:r>
          </a:p>
          <a:p>
            <a:pPr algn="ctr" defTabSz="812810">
              <a:defRPr/>
            </a:pPr>
            <a:r>
              <a:rPr lang="en-US" sz="1778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Glucose</a:t>
            </a:r>
          </a:p>
          <a:p>
            <a:pPr algn="ctr" defTabSz="812810">
              <a:defRPr/>
            </a:pPr>
            <a:r>
              <a:rPr lang="en-US" sz="1778" b="1" dirty="0" err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rPr>
              <a:t>Reabsorption</a:t>
            </a:r>
            <a:endParaRPr lang="en-US" sz="1778" dirty="0">
              <a:solidFill>
                <a:srgbClr val="FFFFFF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 pitchFamily="32" charset="0"/>
            </a:endParaRPr>
          </a:p>
        </p:txBody>
      </p:sp>
      <p:grpSp>
        <p:nvGrpSpPr>
          <p:cNvPr id="72722" name="Group 196"/>
          <p:cNvGrpSpPr>
            <a:grpSpLocks/>
          </p:cNvGrpSpPr>
          <p:nvPr/>
        </p:nvGrpSpPr>
        <p:grpSpPr bwMode="auto">
          <a:xfrm>
            <a:off x="3516731" y="3736623"/>
            <a:ext cx="1887824" cy="2002332"/>
            <a:chOff x="3955022" y="3774344"/>
            <a:chExt cx="2124645" cy="2252512"/>
          </a:xfrm>
        </p:grpSpPr>
        <p:grpSp>
          <p:nvGrpSpPr>
            <p:cNvPr id="72735" name="Group 63"/>
            <p:cNvGrpSpPr>
              <a:grpSpLocks/>
            </p:cNvGrpSpPr>
            <p:nvPr/>
          </p:nvGrpSpPr>
          <p:grpSpPr bwMode="auto">
            <a:xfrm>
              <a:off x="4254906" y="4240574"/>
              <a:ext cx="1824761" cy="1460368"/>
              <a:chOff x="5099" y="1919"/>
              <a:chExt cx="1045" cy="887"/>
            </a:xfrm>
          </p:grpSpPr>
          <p:sp>
            <p:nvSpPr>
              <p:cNvPr id="2086" name="Freeform 64"/>
              <p:cNvSpPr>
                <a:spLocks/>
              </p:cNvSpPr>
              <p:nvPr/>
            </p:nvSpPr>
            <p:spPr bwMode="auto">
              <a:xfrm>
                <a:off x="5099" y="1919"/>
                <a:ext cx="1045" cy="879"/>
              </a:xfrm>
              <a:custGeom>
                <a:avLst/>
                <a:gdLst>
                  <a:gd name="T0" fmla="*/ 0 w 2504"/>
                  <a:gd name="T1" fmla="*/ 0 h 2104"/>
                  <a:gd name="T2" fmla="*/ 0 w 2504"/>
                  <a:gd name="T3" fmla="*/ 0 h 2104"/>
                  <a:gd name="T4" fmla="*/ 0 w 2504"/>
                  <a:gd name="T5" fmla="*/ 0 h 2104"/>
                  <a:gd name="T6" fmla="*/ 0 w 2504"/>
                  <a:gd name="T7" fmla="*/ 0 h 2104"/>
                  <a:gd name="T8" fmla="*/ 0 w 2504"/>
                  <a:gd name="T9" fmla="*/ 0 h 2104"/>
                  <a:gd name="T10" fmla="*/ 0 w 2504"/>
                  <a:gd name="T11" fmla="*/ 0 h 2104"/>
                  <a:gd name="T12" fmla="*/ 0 w 2504"/>
                  <a:gd name="T13" fmla="*/ 0 h 2104"/>
                  <a:gd name="T14" fmla="*/ 0 w 2504"/>
                  <a:gd name="T15" fmla="*/ 0 h 2104"/>
                  <a:gd name="T16" fmla="*/ 0 w 2504"/>
                  <a:gd name="T17" fmla="*/ 0 h 2104"/>
                  <a:gd name="T18" fmla="*/ 0 w 2504"/>
                  <a:gd name="T19" fmla="*/ 0 h 2104"/>
                  <a:gd name="T20" fmla="*/ 0 w 2504"/>
                  <a:gd name="T21" fmla="*/ 0 h 2104"/>
                  <a:gd name="T22" fmla="*/ 0 w 2504"/>
                  <a:gd name="T23" fmla="*/ 0 h 2104"/>
                  <a:gd name="T24" fmla="*/ 0 w 2504"/>
                  <a:gd name="T25" fmla="*/ 0 h 2104"/>
                  <a:gd name="T26" fmla="*/ 0 w 2504"/>
                  <a:gd name="T27" fmla="*/ 0 h 2104"/>
                  <a:gd name="T28" fmla="*/ 0 w 2504"/>
                  <a:gd name="T29" fmla="*/ 0 h 2104"/>
                  <a:gd name="T30" fmla="*/ 0 w 2504"/>
                  <a:gd name="T31" fmla="*/ 0 h 2104"/>
                  <a:gd name="T32" fmla="*/ 0 w 2504"/>
                  <a:gd name="T33" fmla="*/ 0 h 2104"/>
                  <a:gd name="T34" fmla="*/ 0 w 2504"/>
                  <a:gd name="T35" fmla="*/ 0 h 2104"/>
                  <a:gd name="T36" fmla="*/ 0 w 2504"/>
                  <a:gd name="T37" fmla="*/ 0 h 2104"/>
                  <a:gd name="T38" fmla="*/ 0 w 2504"/>
                  <a:gd name="T39" fmla="*/ 0 h 2104"/>
                  <a:gd name="T40" fmla="*/ 0 w 2504"/>
                  <a:gd name="T41" fmla="*/ 0 h 2104"/>
                  <a:gd name="T42" fmla="*/ 0 w 2504"/>
                  <a:gd name="T43" fmla="*/ 0 h 2104"/>
                  <a:gd name="T44" fmla="*/ 0 w 2504"/>
                  <a:gd name="T45" fmla="*/ 0 h 2104"/>
                  <a:gd name="T46" fmla="*/ 0 w 2504"/>
                  <a:gd name="T47" fmla="*/ 0 h 2104"/>
                  <a:gd name="T48" fmla="*/ 0 w 2504"/>
                  <a:gd name="T49" fmla="*/ 0 h 2104"/>
                  <a:gd name="T50" fmla="*/ 0 w 2504"/>
                  <a:gd name="T51" fmla="*/ 0 h 2104"/>
                  <a:gd name="T52" fmla="*/ 0 w 2504"/>
                  <a:gd name="T53" fmla="*/ 0 h 2104"/>
                  <a:gd name="T54" fmla="*/ 0 w 2504"/>
                  <a:gd name="T55" fmla="*/ 0 h 2104"/>
                  <a:gd name="T56" fmla="*/ 0 w 2504"/>
                  <a:gd name="T57" fmla="*/ 0 h 2104"/>
                  <a:gd name="T58" fmla="*/ 0 w 2504"/>
                  <a:gd name="T59" fmla="*/ 0 h 2104"/>
                  <a:gd name="T60" fmla="*/ 0 w 2504"/>
                  <a:gd name="T61" fmla="*/ 0 h 2104"/>
                  <a:gd name="T62" fmla="*/ 0 w 2504"/>
                  <a:gd name="T63" fmla="*/ 0 h 2104"/>
                  <a:gd name="T64" fmla="*/ 0 w 2504"/>
                  <a:gd name="T65" fmla="*/ 0 h 2104"/>
                  <a:gd name="T66" fmla="*/ 0 w 2504"/>
                  <a:gd name="T67" fmla="*/ 0 h 2104"/>
                  <a:gd name="T68" fmla="*/ 0 w 2504"/>
                  <a:gd name="T69" fmla="*/ 0 h 2104"/>
                  <a:gd name="T70" fmla="*/ 0 w 2504"/>
                  <a:gd name="T71" fmla="*/ 0 h 2104"/>
                  <a:gd name="T72" fmla="*/ 0 w 2504"/>
                  <a:gd name="T73" fmla="*/ 0 h 2104"/>
                  <a:gd name="T74" fmla="*/ 0 w 2504"/>
                  <a:gd name="T75" fmla="*/ 0 h 2104"/>
                  <a:gd name="T76" fmla="*/ 0 w 2504"/>
                  <a:gd name="T77" fmla="*/ 0 h 2104"/>
                  <a:gd name="T78" fmla="*/ 0 w 2504"/>
                  <a:gd name="T79" fmla="*/ 0 h 2104"/>
                  <a:gd name="T80" fmla="*/ 0 w 2504"/>
                  <a:gd name="T81" fmla="*/ 0 h 2104"/>
                  <a:gd name="T82" fmla="*/ 0 w 2504"/>
                  <a:gd name="T83" fmla="*/ 0 h 2104"/>
                  <a:gd name="T84" fmla="*/ 0 w 2504"/>
                  <a:gd name="T85" fmla="*/ 0 h 2104"/>
                  <a:gd name="T86" fmla="*/ 0 w 2504"/>
                  <a:gd name="T87" fmla="*/ 0 h 2104"/>
                  <a:gd name="T88" fmla="*/ 0 w 2504"/>
                  <a:gd name="T89" fmla="*/ 0 h 2104"/>
                  <a:gd name="T90" fmla="*/ 0 w 2504"/>
                  <a:gd name="T91" fmla="*/ 0 h 2104"/>
                  <a:gd name="T92" fmla="*/ 0 w 2504"/>
                  <a:gd name="T93" fmla="*/ 0 h 2104"/>
                  <a:gd name="T94" fmla="*/ 0 w 2504"/>
                  <a:gd name="T95" fmla="*/ 0 h 2104"/>
                  <a:gd name="T96" fmla="*/ 0 w 2504"/>
                  <a:gd name="T97" fmla="*/ 0 h 2104"/>
                  <a:gd name="T98" fmla="*/ 0 w 2504"/>
                  <a:gd name="T99" fmla="*/ 0 h 2104"/>
                  <a:gd name="T100" fmla="*/ 0 w 2504"/>
                  <a:gd name="T101" fmla="*/ 0 h 2104"/>
                  <a:gd name="T102" fmla="*/ 0 w 2504"/>
                  <a:gd name="T103" fmla="*/ 0 h 2104"/>
                  <a:gd name="T104" fmla="*/ 0 w 2504"/>
                  <a:gd name="T105" fmla="*/ 0 h 2104"/>
                  <a:gd name="T106" fmla="*/ 0 w 2504"/>
                  <a:gd name="T107" fmla="*/ 0 h 2104"/>
                  <a:gd name="T108" fmla="*/ 0 w 2504"/>
                  <a:gd name="T109" fmla="*/ 0 h 210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504"/>
                  <a:gd name="T166" fmla="*/ 0 h 2104"/>
                  <a:gd name="T167" fmla="*/ 2504 w 2504"/>
                  <a:gd name="T168" fmla="*/ 2104 h 210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504" h="2104">
                    <a:moveTo>
                      <a:pt x="1436" y="1"/>
                    </a:moveTo>
                    <a:lnTo>
                      <a:pt x="1456" y="0"/>
                    </a:lnTo>
                    <a:lnTo>
                      <a:pt x="1476" y="0"/>
                    </a:lnTo>
                    <a:lnTo>
                      <a:pt x="1496" y="0"/>
                    </a:lnTo>
                    <a:lnTo>
                      <a:pt x="1516" y="1"/>
                    </a:lnTo>
                    <a:lnTo>
                      <a:pt x="1535" y="2"/>
                    </a:lnTo>
                    <a:lnTo>
                      <a:pt x="1554" y="4"/>
                    </a:lnTo>
                    <a:lnTo>
                      <a:pt x="1572" y="6"/>
                    </a:lnTo>
                    <a:lnTo>
                      <a:pt x="1592" y="9"/>
                    </a:lnTo>
                    <a:lnTo>
                      <a:pt x="1610" y="12"/>
                    </a:lnTo>
                    <a:lnTo>
                      <a:pt x="1628" y="17"/>
                    </a:lnTo>
                    <a:lnTo>
                      <a:pt x="1647" y="22"/>
                    </a:lnTo>
                    <a:lnTo>
                      <a:pt x="1665" y="28"/>
                    </a:lnTo>
                    <a:lnTo>
                      <a:pt x="1682" y="33"/>
                    </a:lnTo>
                    <a:lnTo>
                      <a:pt x="1700" y="42"/>
                    </a:lnTo>
                    <a:lnTo>
                      <a:pt x="1717" y="50"/>
                    </a:lnTo>
                    <a:lnTo>
                      <a:pt x="1735" y="61"/>
                    </a:lnTo>
                    <a:lnTo>
                      <a:pt x="1748" y="61"/>
                    </a:lnTo>
                    <a:lnTo>
                      <a:pt x="1760" y="63"/>
                    </a:lnTo>
                    <a:lnTo>
                      <a:pt x="1771" y="65"/>
                    </a:lnTo>
                    <a:lnTo>
                      <a:pt x="1784" y="69"/>
                    </a:lnTo>
                    <a:lnTo>
                      <a:pt x="1795" y="72"/>
                    </a:lnTo>
                    <a:lnTo>
                      <a:pt x="1806" y="78"/>
                    </a:lnTo>
                    <a:lnTo>
                      <a:pt x="1816" y="83"/>
                    </a:lnTo>
                    <a:lnTo>
                      <a:pt x="1827" y="89"/>
                    </a:lnTo>
                    <a:lnTo>
                      <a:pt x="1837" y="94"/>
                    </a:lnTo>
                    <a:lnTo>
                      <a:pt x="1846" y="101"/>
                    </a:lnTo>
                    <a:lnTo>
                      <a:pt x="1856" y="108"/>
                    </a:lnTo>
                    <a:lnTo>
                      <a:pt x="1866" y="116"/>
                    </a:lnTo>
                    <a:lnTo>
                      <a:pt x="1876" y="123"/>
                    </a:lnTo>
                    <a:lnTo>
                      <a:pt x="1886" y="129"/>
                    </a:lnTo>
                    <a:lnTo>
                      <a:pt x="1897" y="137"/>
                    </a:lnTo>
                    <a:lnTo>
                      <a:pt x="1907" y="145"/>
                    </a:lnTo>
                    <a:lnTo>
                      <a:pt x="1927" y="145"/>
                    </a:lnTo>
                    <a:lnTo>
                      <a:pt x="1949" y="147"/>
                    </a:lnTo>
                    <a:lnTo>
                      <a:pt x="1970" y="152"/>
                    </a:lnTo>
                    <a:lnTo>
                      <a:pt x="1992" y="158"/>
                    </a:lnTo>
                    <a:lnTo>
                      <a:pt x="2012" y="164"/>
                    </a:lnTo>
                    <a:lnTo>
                      <a:pt x="2033" y="174"/>
                    </a:lnTo>
                    <a:lnTo>
                      <a:pt x="2053" y="184"/>
                    </a:lnTo>
                    <a:lnTo>
                      <a:pt x="2074" y="197"/>
                    </a:lnTo>
                    <a:lnTo>
                      <a:pt x="2092" y="209"/>
                    </a:lnTo>
                    <a:lnTo>
                      <a:pt x="2111" y="221"/>
                    </a:lnTo>
                    <a:lnTo>
                      <a:pt x="2128" y="237"/>
                    </a:lnTo>
                    <a:lnTo>
                      <a:pt x="2145" y="253"/>
                    </a:lnTo>
                    <a:lnTo>
                      <a:pt x="2161" y="269"/>
                    </a:lnTo>
                    <a:lnTo>
                      <a:pt x="2176" y="287"/>
                    </a:lnTo>
                    <a:lnTo>
                      <a:pt x="2189" y="305"/>
                    </a:lnTo>
                    <a:lnTo>
                      <a:pt x="2203" y="324"/>
                    </a:lnTo>
                    <a:lnTo>
                      <a:pt x="2236" y="345"/>
                    </a:lnTo>
                    <a:lnTo>
                      <a:pt x="2265" y="369"/>
                    </a:lnTo>
                    <a:lnTo>
                      <a:pt x="2291" y="394"/>
                    </a:lnTo>
                    <a:lnTo>
                      <a:pt x="2314" y="423"/>
                    </a:lnTo>
                    <a:lnTo>
                      <a:pt x="2333" y="452"/>
                    </a:lnTo>
                    <a:lnTo>
                      <a:pt x="2351" y="484"/>
                    </a:lnTo>
                    <a:lnTo>
                      <a:pt x="2367" y="516"/>
                    </a:lnTo>
                    <a:lnTo>
                      <a:pt x="2381" y="550"/>
                    </a:lnTo>
                    <a:lnTo>
                      <a:pt x="2394" y="583"/>
                    </a:lnTo>
                    <a:lnTo>
                      <a:pt x="2406" y="618"/>
                    </a:lnTo>
                    <a:lnTo>
                      <a:pt x="2418" y="652"/>
                    </a:lnTo>
                    <a:lnTo>
                      <a:pt x="2430" y="687"/>
                    </a:lnTo>
                    <a:lnTo>
                      <a:pt x="2441" y="721"/>
                    </a:lnTo>
                    <a:lnTo>
                      <a:pt x="2454" y="754"/>
                    </a:lnTo>
                    <a:lnTo>
                      <a:pt x="2467" y="787"/>
                    </a:lnTo>
                    <a:lnTo>
                      <a:pt x="2483" y="820"/>
                    </a:lnTo>
                    <a:lnTo>
                      <a:pt x="2493" y="848"/>
                    </a:lnTo>
                    <a:lnTo>
                      <a:pt x="2499" y="878"/>
                    </a:lnTo>
                    <a:lnTo>
                      <a:pt x="2503" y="906"/>
                    </a:lnTo>
                    <a:lnTo>
                      <a:pt x="2504" y="936"/>
                    </a:lnTo>
                    <a:lnTo>
                      <a:pt x="2501" y="964"/>
                    </a:lnTo>
                    <a:lnTo>
                      <a:pt x="2497" y="994"/>
                    </a:lnTo>
                    <a:lnTo>
                      <a:pt x="2490" y="1023"/>
                    </a:lnTo>
                    <a:lnTo>
                      <a:pt x="2483" y="1053"/>
                    </a:lnTo>
                    <a:lnTo>
                      <a:pt x="2473" y="1080"/>
                    </a:lnTo>
                    <a:lnTo>
                      <a:pt x="2462" y="1109"/>
                    </a:lnTo>
                    <a:lnTo>
                      <a:pt x="2451" y="1137"/>
                    </a:lnTo>
                    <a:lnTo>
                      <a:pt x="2439" y="1166"/>
                    </a:lnTo>
                    <a:lnTo>
                      <a:pt x="2427" y="1193"/>
                    </a:lnTo>
                    <a:lnTo>
                      <a:pt x="2415" y="1221"/>
                    </a:lnTo>
                    <a:lnTo>
                      <a:pt x="2403" y="1248"/>
                    </a:lnTo>
                    <a:lnTo>
                      <a:pt x="2393" y="1276"/>
                    </a:lnTo>
                    <a:lnTo>
                      <a:pt x="2385" y="1292"/>
                    </a:lnTo>
                    <a:lnTo>
                      <a:pt x="2377" y="1309"/>
                    </a:lnTo>
                    <a:lnTo>
                      <a:pt x="2369" y="1324"/>
                    </a:lnTo>
                    <a:lnTo>
                      <a:pt x="2361" y="1339"/>
                    </a:lnTo>
                    <a:lnTo>
                      <a:pt x="2352" y="1355"/>
                    </a:lnTo>
                    <a:lnTo>
                      <a:pt x="2342" y="1369"/>
                    </a:lnTo>
                    <a:lnTo>
                      <a:pt x="2331" y="1383"/>
                    </a:lnTo>
                    <a:lnTo>
                      <a:pt x="2321" y="1396"/>
                    </a:lnTo>
                    <a:lnTo>
                      <a:pt x="2308" y="1408"/>
                    </a:lnTo>
                    <a:lnTo>
                      <a:pt x="2296" y="1419"/>
                    </a:lnTo>
                    <a:lnTo>
                      <a:pt x="2283" y="1429"/>
                    </a:lnTo>
                    <a:lnTo>
                      <a:pt x="2268" y="1438"/>
                    </a:lnTo>
                    <a:lnTo>
                      <a:pt x="2252" y="1445"/>
                    </a:lnTo>
                    <a:lnTo>
                      <a:pt x="2237" y="1451"/>
                    </a:lnTo>
                    <a:lnTo>
                      <a:pt x="2220" y="1455"/>
                    </a:lnTo>
                    <a:lnTo>
                      <a:pt x="2203" y="1460"/>
                    </a:lnTo>
                    <a:lnTo>
                      <a:pt x="2198" y="1465"/>
                    </a:lnTo>
                    <a:lnTo>
                      <a:pt x="2194" y="1473"/>
                    </a:lnTo>
                    <a:lnTo>
                      <a:pt x="2190" y="1481"/>
                    </a:lnTo>
                    <a:lnTo>
                      <a:pt x="2189" y="1491"/>
                    </a:lnTo>
                    <a:lnTo>
                      <a:pt x="2185" y="1500"/>
                    </a:lnTo>
                    <a:lnTo>
                      <a:pt x="2182" y="1510"/>
                    </a:lnTo>
                    <a:lnTo>
                      <a:pt x="2180" y="1520"/>
                    </a:lnTo>
                    <a:lnTo>
                      <a:pt x="2177" y="1530"/>
                    </a:lnTo>
                    <a:lnTo>
                      <a:pt x="2172" y="1539"/>
                    </a:lnTo>
                    <a:lnTo>
                      <a:pt x="2169" y="1548"/>
                    </a:lnTo>
                    <a:lnTo>
                      <a:pt x="2162" y="1557"/>
                    </a:lnTo>
                    <a:lnTo>
                      <a:pt x="2157" y="1565"/>
                    </a:lnTo>
                    <a:lnTo>
                      <a:pt x="2149" y="1572"/>
                    </a:lnTo>
                    <a:lnTo>
                      <a:pt x="2141" y="1578"/>
                    </a:lnTo>
                    <a:lnTo>
                      <a:pt x="2130" y="1583"/>
                    </a:lnTo>
                    <a:lnTo>
                      <a:pt x="2119" y="1586"/>
                    </a:lnTo>
                    <a:lnTo>
                      <a:pt x="2109" y="1593"/>
                    </a:lnTo>
                    <a:lnTo>
                      <a:pt x="2100" y="1602"/>
                    </a:lnTo>
                    <a:lnTo>
                      <a:pt x="2092" y="1609"/>
                    </a:lnTo>
                    <a:lnTo>
                      <a:pt x="2083" y="1620"/>
                    </a:lnTo>
                    <a:lnTo>
                      <a:pt x="2074" y="1629"/>
                    </a:lnTo>
                    <a:lnTo>
                      <a:pt x="2065" y="1640"/>
                    </a:lnTo>
                    <a:lnTo>
                      <a:pt x="2056" y="1649"/>
                    </a:lnTo>
                    <a:lnTo>
                      <a:pt x="2047" y="1660"/>
                    </a:lnTo>
                    <a:lnTo>
                      <a:pt x="2036" y="1669"/>
                    </a:lnTo>
                    <a:lnTo>
                      <a:pt x="2027" y="1679"/>
                    </a:lnTo>
                    <a:lnTo>
                      <a:pt x="2016" y="1686"/>
                    </a:lnTo>
                    <a:lnTo>
                      <a:pt x="2005" y="1695"/>
                    </a:lnTo>
                    <a:lnTo>
                      <a:pt x="1993" y="1700"/>
                    </a:lnTo>
                    <a:lnTo>
                      <a:pt x="1982" y="1707"/>
                    </a:lnTo>
                    <a:lnTo>
                      <a:pt x="1969" y="1711"/>
                    </a:lnTo>
                    <a:lnTo>
                      <a:pt x="1956" y="1715"/>
                    </a:lnTo>
                    <a:lnTo>
                      <a:pt x="1941" y="1719"/>
                    </a:lnTo>
                    <a:lnTo>
                      <a:pt x="1927" y="1727"/>
                    </a:lnTo>
                    <a:lnTo>
                      <a:pt x="1912" y="1732"/>
                    </a:lnTo>
                    <a:lnTo>
                      <a:pt x="1899" y="1738"/>
                    </a:lnTo>
                    <a:lnTo>
                      <a:pt x="1883" y="1744"/>
                    </a:lnTo>
                    <a:lnTo>
                      <a:pt x="1869" y="1750"/>
                    </a:lnTo>
                    <a:lnTo>
                      <a:pt x="1853" y="1755"/>
                    </a:lnTo>
                    <a:lnTo>
                      <a:pt x="1840" y="1760"/>
                    </a:lnTo>
                    <a:lnTo>
                      <a:pt x="1825" y="1764"/>
                    </a:lnTo>
                    <a:lnTo>
                      <a:pt x="1808" y="1767"/>
                    </a:lnTo>
                    <a:lnTo>
                      <a:pt x="1793" y="1769"/>
                    </a:lnTo>
                    <a:lnTo>
                      <a:pt x="1778" y="1772"/>
                    </a:lnTo>
                    <a:lnTo>
                      <a:pt x="1761" y="1772"/>
                    </a:lnTo>
                    <a:lnTo>
                      <a:pt x="1745" y="1773"/>
                    </a:lnTo>
                    <a:lnTo>
                      <a:pt x="1729" y="1771"/>
                    </a:lnTo>
                    <a:lnTo>
                      <a:pt x="1712" y="1769"/>
                    </a:lnTo>
                    <a:lnTo>
                      <a:pt x="1700" y="1771"/>
                    </a:lnTo>
                    <a:lnTo>
                      <a:pt x="1691" y="1774"/>
                    </a:lnTo>
                    <a:lnTo>
                      <a:pt x="1684" y="1779"/>
                    </a:lnTo>
                    <a:lnTo>
                      <a:pt x="1682" y="1787"/>
                    </a:lnTo>
                    <a:lnTo>
                      <a:pt x="1680" y="1794"/>
                    </a:lnTo>
                    <a:lnTo>
                      <a:pt x="1682" y="1804"/>
                    </a:lnTo>
                    <a:lnTo>
                      <a:pt x="1684" y="1813"/>
                    </a:lnTo>
                    <a:lnTo>
                      <a:pt x="1691" y="1823"/>
                    </a:lnTo>
                    <a:lnTo>
                      <a:pt x="1695" y="1833"/>
                    </a:lnTo>
                    <a:lnTo>
                      <a:pt x="1703" y="1844"/>
                    </a:lnTo>
                    <a:lnTo>
                      <a:pt x="1711" y="1854"/>
                    </a:lnTo>
                    <a:lnTo>
                      <a:pt x="1720" y="1865"/>
                    </a:lnTo>
                    <a:lnTo>
                      <a:pt x="1728" y="1874"/>
                    </a:lnTo>
                    <a:lnTo>
                      <a:pt x="1736" y="1884"/>
                    </a:lnTo>
                    <a:lnTo>
                      <a:pt x="1743" y="1891"/>
                    </a:lnTo>
                    <a:lnTo>
                      <a:pt x="1750" y="1900"/>
                    </a:lnTo>
                    <a:lnTo>
                      <a:pt x="1754" y="1906"/>
                    </a:lnTo>
                    <a:lnTo>
                      <a:pt x="1759" y="1910"/>
                    </a:lnTo>
                    <a:lnTo>
                      <a:pt x="1763" y="1916"/>
                    </a:lnTo>
                    <a:lnTo>
                      <a:pt x="1769" y="1921"/>
                    </a:lnTo>
                    <a:lnTo>
                      <a:pt x="1772" y="1926"/>
                    </a:lnTo>
                    <a:lnTo>
                      <a:pt x="1778" y="1931"/>
                    </a:lnTo>
                    <a:lnTo>
                      <a:pt x="1783" y="1937"/>
                    </a:lnTo>
                    <a:lnTo>
                      <a:pt x="1788" y="1942"/>
                    </a:lnTo>
                    <a:lnTo>
                      <a:pt x="1792" y="1945"/>
                    </a:lnTo>
                    <a:lnTo>
                      <a:pt x="1797" y="1950"/>
                    </a:lnTo>
                    <a:lnTo>
                      <a:pt x="1803" y="1956"/>
                    </a:lnTo>
                    <a:lnTo>
                      <a:pt x="1807" y="1961"/>
                    </a:lnTo>
                    <a:lnTo>
                      <a:pt x="1813" y="1965"/>
                    </a:lnTo>
                    <a:lnTo>
                      <a:pt x="1819" y="1969"/>
                    </a:lnTo>
                    <a:lnTo>
                      <a:pt x="1825" y="1975"/>
                    </a:lnTo>
                    <a:lnTo>
                      <a:pt x="1830" y="1980"/>
                    </a:lnTo>
                    <a:lnTo>
                      <a:pt x="1818" y="1987"/>
                    </a:lnTo>
                    <a:lnTo>
                      <a:pt x="1807" y="1996"/>
                    </a:lnTo>
                    <a:lnTo>
                      <a:pt x="1795" y="2004"/>
                    </a:lnTo>
                    <a:lnTo>
                      <a:pt x="1784" y="2013"/>
                    </a:lnTo>
                    <a:lnTo>
                      <a:pt x="1770" y="2021"/>
                    </a:lnTo>
                    <a:lnTo>
                      <a:pt x="1759" y="2030"/>
                    </a:lnTo>
                    <a:lnTo>
                      <a:pt x="1747" y="2039"/>
                    </a:lnTo>
                    <a:lnTo>
                      <a:pt x="1735" y="2047"/>
                    </a:lnTo>
                    <a:lnTo>
                      <a:pt x="1722" y="2054"/>
                    </a:lnTo>
                    <a:lnTo>
                      <a:pt x="1711" y="2061"/>
                    </a:lnTo>
                    <a:lnTo>
                      <a:pt x="1698" y="2070"/>
                    </a:lnTo>
                    <a:lnTo>
                      <a:pt x="1687" y="2078"/>
                    </a:lnTo>
                    <a:lnTo>
                      <a:pt x="1674" y="2084"/>
                    </a:lnTo>
                    <a:lnTo>
                      <a:pt x="1663" y="2091"/>
                    </a:lnTo>
                    <a:lnTo>
                      <a:pt x="1651" y="2097"/>
                    </a:lnTo>
                    <a:lnTo>
                      <a:pt x="1640" y="2104"/>
                    </a:lnTo>
                    <a:lnTo>
                      <a:pt x="1592" y="2054"/>
                    </a:lnTo>
                    <a:lnTo>
                      <a:pt x="1543" y="2010"/>
                    </a:lnTo>
                    <a:lnTo>
                      <a:pt x="1491" y="1969"/>
                    </a:lnTo>
                    <a:lnTo>
                      <a:pt x="1439" y="1933"/>
                    </a:lnTo>
                    <a:lnTo>
                      <a:pt x="1384" y="1899"/>
                    </a:lnTo>
                    <a:lnTo>
                      <a:pt x="1329" y="1868"/>
                    </a:lnTo>
                    <a:lnTo>
                      <a:pt x="1272" y="1839"/>
                    </a:lnTo>
                    <a:lnTo>
                      <a:pt x="1214" y="1813"/>
                    </a:lnTo>
                    <a:lnTo>
                      <a:pt x="1155" y="1789"/>
                    </a:lnTo>
                    <a:lnTo>
                      <a:pt x="1095" y="1766"/>
                    </a:lnTo>
                    <a:lnTo>
                      <a:pt x="1035" y="1745"/>
                    </a:lnTo>
                    <a:lnTo>
                      <a:pt x="974" y="1726"/>
                    </a:lnTo>
                    <a:lnTo>
                      <a:pt x="913" y="1706"/>
                    </a:lnTo>
                    <a:lnTo>
                      <a:pt x="852" y="1688"/>
                    </a:lnTo>
                    <a:lnTo>
                      <a:pt x="792" y="1670"/>
                    </a:lnTo>
                    <a:lnTo>
                      <a:pt x="731" y="1652"/>
                    </a:lnTo>
                    <a:lnTo>
                      <a:pt x="705" y="1642"/>
                    </a:lnTo>
                    <a:lnTo>
                      <a:pt x="681" y="1632"/>
                    </a:lnTo>
                    <a:lnTo>
                      <a:pt x="657" y="1621"/>
                    </a:lnTo>
                    <a:lnTo>
                      <a:pt x="634" y="1608"/>
                    </a:lnTo>
                    <a:lnTo>
                      <a:pt x="610" y="1595"/>
                    </a:lnTo>
                    <a:lnTo>
                      <a:pt x="588" y="1580"/>
                    </a:lnTo>
                    <a:lnTo>
                      <a:pt x="566" y="1564"/>
                    </a:lnTo>
                    <a:lnTo>
                      <a:pt x="546" y="1548"/>
                    </a:lnTo>
                    <a:lnTo>
                      <a:pt x="526" y="1529"/>
                    </a:lnTo>
                    <a:lnTo>
                      <a:pt x="508" y="1510"/>
                    </a:lnTo>
                    <a:lnTo>
                      <a:pt x="490" y="1491"/>
                    </a:lnTo>
                    <a:lnTo>
                      <a:pt x="476" y="1471"/>
                    </a:lnTo>
                    <a:lnTo>
                      <a:pt x="461" y="1450"/>
                    </a:lnTo>
                    <a:lnTo>
                      <a:pt x="449" y="1427"/>
                    </a:lnTo>
                    <a:lnTo>
                      <a:pt x="438" y="1404"/>
                    </a:lnTo>
                    <a:lnTo>
                      <a:pt x="430" y="1381"/>
                    </a:lnTo>
                    <a:lnTo>
                      <a:pt x="411" y="1372"/>
                    </a:lnTo>
                    <a:lnTo>
                      <a:pt x="392" y="1362"/>
                    </a:lnTo>
                    <a:lnTo>
                      <a:pt x="374" y="1352"/>
                    </a:lnTo>
                    <a:lnTo>
                      <a:pt x="356" y="1341"/>
                    </a:lnTo>
                    <a:lnTo>
                      <a:pt x="337" y="1329"/>
                    </a:lnTo>
                    <a:lnTo>
                      <a:pt x="321" y="1317"/>
                    </a:lnTo>
                    <a:lnTo>
                      <a:pt x="304" y="1302"/>
                    </a:lnTo>
                    <a:lnTo>
                      <a:pt x="289" y="1290"/>
                    </a:lnTo>
                    <a:lnTo>
                      <a:pt x="272" y="1274"/>
                    </a:lnTo>
                    <a:lnTo>
                      <a:pt x="257" y="1260"/>
                    </a:lnTo>
                    <a:lnTo>
                      <a:pt x="241" y="1243"/>
                    </a:lnTo>
                    <a:lnTo>
                      <a:pt x="226" y="1227"/>
                    </a:lnTo>
                    <a:lnTo>
                      <a:pt x="212" y="1210"/>
                    </a:lnTo>
                    <a:lnTo>
                      <a:pt x="198" y="1194"/>
                    </a:lnTo>
                    <a:lnTo>
                      <a:pt x="185" y="1176"/>
                    </a:lnTo>
                    <a:lnTo>
                      <a:pt x="172" y="1159"/>
                    </a:lnTo>
                    <a:lnTo>
                      <a:pt x="160" y="1147"/>
                    </a:lnTo>
                    <a:lnTo>
                      <a:pt x="150" y="1135"/>
                    </a:lnTo>
                    <a:lnTo>
                      <a:pt x="138" y="1124"/>
                    </a:lnTo>
                    <a:lnTo>
                      <a:pt x="127" y="1112"/>
                    </a:lnTo>
                    <a:lnTo>
                      <a:pt x="115" y="1102"/>
                    </a:lnTo>
                    <a:lnTo>
                      <a:pt x="105" y="1091"/>
                    </a:lnTo>
                    <a:lnTo>
                      <a:pt x="94" y="1079"/>
                    </a:lnTo>
                    <a:lnTo>
                      <a:pt x="86" y="1068"/>
                    </a:lnTo>
                    <a:lnTo>
                      <a:pt x="75" y="1055"/>
                    </a:lnTo>
                    <a:lnTo>
                      <a:pt x="68" y="1042"/>
                    </a:lnTo>
                    <a:lnTo>
                      <a:pt x="62" y="1028"/>
                    </a:lnTo>
                    <a:lnTo>
                      <a:pt x="57" y="1015"/>
                    </a:lnTo>
                    <a:lnTo>
                      <a:pt x="54" y="999"/>
                    </a:lnTo>
                    <a:lnTo>
                      <a:pt x="53" y="985"/>
                    </a:lnTo>
                    <a:lnTo>
                      <a:pt x="53" y="969"/>
                    </a:lnTo>
                    <a:lnTo>
                      <a:pt x="56" y="951"/>
                    </a:lnTo>
                    <a:lnTo>
                      <a:pt x="55" y="941"/>
                    </a:lnTo>
                    <a:lnTo>
                      <a:pt x="54" y="933"/>
                    </a:lnTo>
                    <a:lnTo>
                      <a:pt x="52" y="923"/>
                    </a:lnTo>
                    <a:lnTo>
                      <a:pt x="51" y="916"/>
                    </a:lnTo>
                    <a:lnTo>
                      <a:pt x="48" y="907"/>
                    </a:lnTo>
                    <a:lnTo>
                      <a:pt x="47" y="899"/>
                    </a:lnTo>
                    <a:lnTo>
                      <a:pt x="46" y="890"/>
                    </a:lnTo>
                    <a:lnTo>
                      <a:pt x="44" y="882"/>
                    </a:lnTo>
                    <a:lnTo>
                      <a:pt x="41" y="874"/>
                    </a:lnTo>
                    <a:lnTo>
                      <a:pt x="38" y="865"/>
                    </a:lnTo>
                    <a:lnTo>
                      <a:pt x="36" y="857"/>
                    </a:lnTo>
                    <a:lnTo>
                      <a:pt x="33" y="848"/>
                    </a:lnTo>
                    <a:lnTo>
                      <a:pt x="30" y="840"/>
                    </a:lnTo>
                    <a:lnTo>
                      <a:pt x="29" y="832"/>
                    </a:lnTo>
                    <a:lnTo>
                      <a:pt x="26" y="825"/>
                    </a:lnTo>
                    <a:lnTo>
                      <a:pt x="24" y="817"/>
                    </a:lnTo>
                    <a:lnTo>
                      <a:pt x="12" y="796"/>
                    </a:lnTo>
                    <a:lnTo>
                      <a:pt x="6" y="776"/>
                    </a:lnTo>
                    <a:lnTo>
                      <a:pt x="1" y="756"/>
                    </a:lnTo>
                    <a:lnTo>
                      <a:pt x="0" y="736"/>
                    </a:lnTo>
                    <a:lnTo>
                      <a:pt x="1" y="715"/>
                    </a:lnTo>
                    <a:lnTo>
                      <a:pt x="5" y="695"/>
                    </a:lnTo>
                    <a:lnTo>
                      <a:pt x="10" y="674"/>
                    </a:lnTo>
                    <a:lnTo>
                      <a:pt x="17" y="655"/>
                    </a:lnTo>
                    <a:lnTo>
                      <a:pt x="24" y="634"/>
                    </a:lnTo>
                    <a:lnTo>
                      <a:pt x="31" y="613"/>
                    </a:lnTo>
                    <a:lnTo>
                      <a:pt x="39" y="592"/>
                    </a:lnTo>
                    <a:lnTo>
                      <a:pt x="47" y="572"/>
                    </a:lnTo>
                    <a:lnTo>
                      <a:pt x="54" y="552"/>
                    </a:lnTo>
                    <a:lnTo>
                      <a:pt x="60" y="531"/>
                    </a:lnTo>
                    <a:lnTo>
                      <a:pt x="65" y="510"/>
                    </a:lnTo>
                    <a:lnTo>
                      <a:pt x="67" y="490"/>
                    </a:lnTo>
                    <a:lnTo>
                      <a:pt x="78" y="473"/>
                    </a:lnTo>
                    <a:lnTo>
                      <a:pt x="92" y="459"/>
                    </a:lnTo>
                    <a:lnTo>
                      <a:pt x="105" y="445"/>
                    </a:lnTo>
                    <a:lnTo>
                      <a:pt x="121" y="433"/>
                    </a:lnTo>
                    <a:lnTo>
                      <a:pt x="135" y="421"/>
                    </a:lnTo>
                    <a:lnTo>
                      <a:pt x="150" y="411"/>
                    </a:lnTo>
                    <a:lnTo>
                      <a:pt x="167" y="402"/>
                    </a:lnTo>
                    <a:lnTo>
                      <a:pt x="183" y="392"/>
                    </a:lnTo>
                    <a:lnTo>
                      <a:pt x="199" y="382"/>
                    </a:lnTo>
                    <a:lnTo>
                      <a:pt x="216" y="371"/>
                    </a:lnTo>
                    <a:lnTo>
                      <a:pt x="231" y="360"/>
                    </a:lnTo>
                    <a:lnTo>
                      <a:pt x="247" y="350"/>
                    </a:lnTo>
                    <a:lnTo>
                      <a:pt x="262" y="335"/>
                    </a:lnTo>
                    <a:lnTo>
                      <a:pt x="277" y="322"/>
                    </a:lnTo>
                    <a:lnTo>
                      <a:pt x="291" y="307"/>
                    </a:lnTo>
                    <a:lnTo>
                      <a:pt x="306" y="290"/>
                    </a:lnTo>
                    <a:lnTo>
                      <a:pt x="324" y="281"/>
                    </a:lnTo>
                    <a:lnTo>
                      <a:pt x="342" y="273"/>
                    </a:lnTo>
                    <a:lnTo>
                      <a:pt x="360" y="265"/>
                    </a:lnTo>
                    <a:lnTo>
                      <a:pt x="379" y="257"/>
                    </a:lnTo>
                    <a:lnTo>
                      <a:pt x="397" y="249"/>
                    </a:lnTo>
                    <a:lnTo>
                      <a:pt x="415" y="240"/>
                    </a:lnTo>
                    <a:lnTo>
                      <a:pt x="433" y="232"/>
                    </a:lnTo>
                    <a:lnTo>
                      <a:pt x="452" y="224"/>
                    </a:lnTo>
                    <a:lnTo>
                      <a:pt x="470" y="215"/>
                    </a:lnTo>
                    <a:lnTo>
                      <a:pt x="488" y="206"/>
                    </a:lnTo>
                    <a:lnTo>
                      <a:pt x="507" y="197"/>
                    </a:lnTo>
                    <a:lnTo>
                      <a:pt x="525" y="187"/>
                    </a:lnTo>
                    <a:lnTo>
                      <a:pt x="543" y="176"/>
                    </a:lnTo>
                    <a:lnTo>
                      <a:pt x="561" y="165"/>
                    </a:lnTo>
                    <a:lnTo>
                      <a:pt x="578" y="154"/>
                    </a:lnTo>
                    <a:lnTo>
                      <a:pt x="595" y="142"/>
                    </a:lnTo>
                    <a:lnTo>
                      <a:pt x="613" y="134"/>
                    </a:lnTo>
                    <a:lnTo>
                      <a:pt x="633" y="128"/>
                    </a:lnTo>
                    <a:lnTo>
                      <a:pt x="652" y="123"/>
                    </a:lnTo>
                    <a:lnTo>
                      <a:pt x="672" y="120"/>
                    </a:lnTo>
                    <a:lnTo>
                      <a:pt x="692" y="116"/>
                    </a:lnTo>
                    <a:lnTo>
                      <a:pt x="712" y="113"/>
                    </a:lnTo>
                    <a:lnTo>
                      <a:pt x="731" y="109"/>
                    </a:lnTo>
                    <a:lnTo>
                      <a:pt x="752" y="107"/>
                    </a:lnTo>
                    <a:lnTo>
                      <a:pt x="771" y="103"/>
                    </a:lnTo>
                    <a:lnTo>
                      <a:pt x="791" y="99"/>
                    </a:lnTo>
                    <a:lnTo>
                      <a:pt x="810" y="93"/>
                    </a:lnTo>
                    <a:lnTo>
                      <a:pt x="830" y="88"/>
                    </a:lnTo>
                    <a:lnTo>
                      <a:pt x="848" y="80"/>
                    </a:lnTo>
                    <a:lnTo>
                      <a:pt x="867" y="72"/>
                    </a:lnTo>
                    <a:lnTo>
                      <a:pt x="885" y="62"/>
                    </a:lnTo>
                    <a:lnTo>
                      <a:pt x="903" y="51"/>
                    </a:lnTo>
                    <a:lnTo>
                      <a:pt x="919" y="47"/>
                    </a:lnTo>
                    <a:lnTo>
                      <a:pt x="936" y="43"/>
                    </a:lnTo>
                    <a:lnTo>
                      <a:pt x="953" y="41"/>
                    </a:lnTo>
                    <a:lnTo>
                      <a:pt x="970" y="41"/>
                    </a:lnTo>
                    <a:lnTo>
                      <a:pt x="986" y="39"/>
                    </a:lnTo>
                    <a:lnTo>
                      <a:pt x="1004" y="39"/>
                    </a:lnTo>
                    <a:lnTo>
                      <a:pt x="1021" y="40"/>
                    </a:lnTo>
                    <a:lnTo>
                      <a:pt x="1038" y="41"/>
                    </a:lnTo>
                    <a:lnTo>
                      <a:pt x="1054" y="41"/>
                    </a:lnTo>
                    <a:lnTo>
                      <a:pt x="1070" y="41"/>
                    </a:lnTo>
                    <a:lnTo>
                      <a:pt x="1086" y="40"/>
                    </a:lnTo>
                    <a:lnTo>
                      <a:pt x="1104" y="40"/>
                    </a:lnTo>
                    <a:lnTo>
                      <a:pt x="1120" y="37"/>
                    </a:lnTo>
                    <a:lnTo>
                      <a:pt x="1138" y="34"/>
                    </a:lnTo>
                    <a:lnTo>
                      <a:pt x="1154" y="30"/>
                    </a:lnTo>
                    <a:lnTo>
                      <a:pt x="1171" y="26"/>
                    </a:lnTo>
                    <a:lnTo>
                      <a:pt x="1179" y="26"/>
                    </a:lnTo>
                    <a:lnTo>
                      <a:pt x="1187" y="28"/>
                    </a:lnTo>
                    <a:lnTo>
                      <a:pt x="1195" y="28"/>
                    </a:lnTo>
                    <a:lnTo>
                      <a:pt x="1202" y="31"/>
                    </a:lnTo>
                    <a:lnTo>
                      <a:pt x="1210" y="32"/>
                    </a:lnTo>
                    <a:lnTo>
                      <a:pt x="1218" y="35"/>
                    </a:lnTo>
                    <a:lnTo>
                      <a:pt x="1226" y="38"/>
                    </a:lnTo>
                    <a:lnTo>
                      <a:pt x="1235" y="41"/>
                    </a:lnTo>
                    <a:lnTo>
                      <a:pt x="1243" y="42"/>
                    </a:lnTo>
                    <a:lnTo>
                      <a:pt x="1251" y="44"/>
                    </a:lnTo>
                    <a:lnTo>
                      <a:pt x="1259" y="46"/>
                    </a:lnTo>
                    <a:lnTo>
                      <a:pt x="1268" y="47"/>
                    </a:lnTo>
                    <a:lnTo>
                      <a:pt x="1275" y="48"/>
                    </a:lnTo>
                    <a:lnTo>
                      <a:pt x="1284" y="49"/>
                    </a:lnTo>
                    <a:lnTo>
                      <a:pt x="1292" y="48"/>
                    </a:lnTo>
                    <a:lnTo>
                      <a:pt x="1302" y="48"/>
                    </a:lnTo>
                    <a:lnTo>
                      <a:pt x="1308" y="43"/>
                    </a:lnTo>
                    <a:lnTo>
                      <a:pt x="1314" y="39"/>
                    </a:lnTo>
                    <a:lnTo>
                      <a:pt x="1321" y="34"/>
                    </a:lnTo>
                    <a:lnTo>
                      <a:pt x="1329" y="32"/>
                    </a:lnTo>
                    <a:lnTo>
                      <a:pt x="1337" y="29"/>
                    </a:lnTo>
                    <a:lnTo>
                      <a:pt x="1346" y="27"/>
                    </a:lnTo>
                    <a:lnTo>
                      <a:pt x="1354" y="24"/>
                    </a:lnTo>
                    <a:lnTo>
                      <a:pt x="1364" y="22"/>
                    </a:lnTo>
                    <a:lnTo>
                      <a:pt x="1372" y="19"/>
                    </a:lnTo>
                    <a:lnTo>
                      <a:pt x="1382" y="16"/>
                    </a:lnTo>
                    <a:lnTo>
                      <a:pt x="1390" y="13"/>
                    </a:lnTo>
                    <a:lnTo>
                      <a:pt x="1400" y="12"/>
                    </a:lnTo>
                    <a:lnTo>
                      <a:pt x="1408" y="9"/>
                    </a:lnTo>
                    <a:lnTo>
                      <a:pt x="1418" y="6"/>
                    </a:lnTo>
                    <a:lnTo>
                      <a:pt x="1426" y="4"/>
                    </a:lnTo>
                    <a:lnTo>
                      <a:pt x="1436" y="1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87" name="Freeform 65"/>
              <p:cNvSpPr>
                <a:spLocks/>
              </p:cNvSpPr>
              <p:nvPr/>
            </p:nvSpPr>
            <p:spPr bwMode="auto">
              <a:xfrm>
                <a:off x="5678" y="1931"/>
                <a:ext cx="115" cy="22"/>
              </a:xfrm>
              <a:custGeom>
                <a:avLst/>
                <a:gdLst>
                  <a:gd name="T0" fmla="*/ 0 w 279"/>
                  <a:gd name="T1" fmla="*/ 0 h 53"/>
                  <a:gd name="T2" fmla="*/ 0 w 279"/>
                  <a:gd name="T3" fmla="*/ 0 h 53"/>
                  <a:gd name="T4" fmla="*/ 0 w 279"/>
                  <a:gd name="T5" fmla="*/ 0 h 53"/>
                  <a:gd name="T6" fmla="*/ 0 w 279"/>
                  <a:gd name="T7" fmla="*/ 0 h 53"/>
                  <a:gd name="T8" fmla="*/ 0 w 279"/>
                  <a:gd name="T9" fmla="*/ 0 h 53"/>
                  <a:gd name="T10" fmla="*/ 0 w 279"/>
                  <a:gd name="T11" fmla="*/ 0 h 53"/>
                  <a:gd name="T12" fmla="*/ 0 w 279"/>
                  <a:gd name="T13" fmla="*/ 0 h 53"/>
                  <a:gd name="T14" fmla="*/ 0 w 279"/>
                  <a:gd name="T15" fmla="*/ 0 h 53"/>
                  <a:gd name="T16" fmla="*/ 0 w 279"/>
                  <a:gd name="T17" fmla="*/ 0 h 53"/>
                  <a:gd name="T18" fmla="*/ 0 w 279"/>
                  <a:gd name="T19" fmla="*/ 0 h 53"/>
                  <a:gd name="T20" fmla="*/ 0 w 279"/>
                  <a:gd name="T21" fmla="*/ 0 h 53"/>
                  <a:gd name="T22" fmla="*/ 0 w 279"/>
                  <a:gd name="T23" fmla="*/ 0 h 53"/>
                  <a:gd name="T24" fmla="*/ 0 w 279"/>
                  <a:gd name="T25" fmla="*/ 0 h 53"/>
                  <a:gd name="T26" fmla="*/ 0 w 279"/>
                  <a:gd name="T27" fmla="*/ 0 h 53"/>
                  <a:gd name="T28" fmla="*/ 0 w 279"/>
                  <a:gd name="T29" fmla="*/ 0 h 53"/>
                  <a:gd name="T30" fmla="*/ 0 w 279"/>
                  <a:gd name="T31" fmla="*/ 0 h 53"/>
                  <a:gd name="T32" fmla="*/ 0 w 279"/>
                  <a:gd name="T33" fmla="*/ 0 h 53"/>
                  <a:gd name="T34" fmla="*/ 0 w 279"/>
                  <a:gd name="T35" fmla="*/ 0 h 53"/>
                  <a:gd name="T36" fmla="*/ 0 w 279"/>
                  <a:gd name="T37" fmla="*/ 0 h 53"/>
                  <a:gd name="T38" fmla="*/ 0 w 279"/>
                  <a:gd name="T39" fmla="*/ 0 h 53"/>
                  <a:gd name="T40" fmla="*/ 0 w 279"/>
                  <a:gd name="T41" fmla="*/ 0 h 53"/>
                  <a:gd name="T42" fmla="*/ 0 w 279"/>
                  <a:gd name="T43" fmla="*/ 0 h 53"/>
                  <a:gd name="T44" fmla="*/ 0 w 279"/>
                  <a:gd name="T45" fmla="*/ 0 h 53"/>
                  <a:gd name="T46" fmla="*/ 0 w 279"/>
                  <a:gd name="T47" fmla="*/ 0 h 53"/>
                  <a:gd name="T48" fmla="*/ 0 w 279"/>
                  <a:gd name="T49" fmla="*/ 0 h 53"/>
                  <a:gd name="T50" fmla="*/ 0 w 279"/>
                  <a:gd name="T51" fmla="*/ 0 h 53"/>
                  <a:gd name="T52" fmla="*/ 0 w 279"/>
                  <a:gd name="T53" fmla="*/ 0 h 53"/>
                  <a:gd name="T54" fmla="*/ 0 w 279"/>
                  <a:gd name="T55" fmla="*/ 0 h 53"/>
                  <a:gd name="T56" fmla="*/ 0 w 279"/>
                  <a:gd name="T57" fmla="*/ 0 h 53"/>
                  <a:gd name="T58" fmla="*/ 0 w 279"/>
                  <a:gd name="T59" fmla="*/ 0 h 53"/>
                  <a:gd name="T60" fmla="*/ 0 w 279"/>
                  <a:gd name="T61" fmla="*/ 0 h 53"/>
                  <a:gd name="T62" fmla="*/ 0 w 279"/>
                  <a:gd name="T63" fmla="*/ 0 h 53"/>
                  <a:gd name="T64" fmla="*/ 0 w 279"/>
                  <a:gd name="T65" fmla="*/ 0 h 53"/>
                  <a:gd name="T66" fmla="*/ 0 w 279"/>
                  <a:gd name="T67" fmla="*/ 0 h 53"/>
                  <a:gd name="T68" fmla="*/ 0 w 279"/>
                  <a:gd name="T69" fmla="*/ 0 h 53"/>
                  <a:gd name="T70" fmla="*/ 0 w 279"/>
                  <a:gd name="T71" fmla="*/ 0 h 5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79"/>
                  <a:gd name="T109" fmla="*/ 0 h 53"/>
                  <a:gd name="T110" fmla="*/ 279 w 279"/>
                  <a:gd name="T111" fmla="*/ 53 h 5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79" h="53">
                    <a:moveTo>
                      <a:pt x="95" y="0"/>
                    </a:moveTo>
                    <a:lnTo>
                      <a:pt x="101" y="0"/>
                    </a:lnTo>
                    <a:lnTo>
                      <a:pt x="109" y="0"/>
                    </a:lnTo>
                    <a:lnTo>
                      <a:pt x="114" y="0"/>
                    </a:lnTo>
                    <a:lnTo>
                      <a:pt x="121" y="0"/>
                    </a:lnTo>
                    <a:lnTo>
                      <a:pt x="128" y="0"/>
                    </a:lnTo>
                    <a:lnTo>
                      <a:pt x="134" y="0"/>
                    </a:lnTo>
                    <a:lnTo>
                      <a:pt x="140" y="0"/>
                    </a:lnTo>
                    <a:lnTo>
                      <a:pt x="148" y="1"/>
                    </a:lnTo>
                    <a:lnTo>
                      <a:pt x="154" y="1"/>
                    </a:lnTo>
                    <a:lnTo>
                      <a:pt x="161" y="1"/>
                    </a:lnTo>
                    <a:lnTo>
                      <a:pt x="167" y="2"/>
                    </a:lnTo>
                    <a:lnTo>
                      <a:pt x="174" y="3"/>
                    </a:lnTo>
                    <a:lnTo>
                      <a:pt x="180" y="3"/>
                    </a:lnTo>
                    <a:lnTo>
                      <a:pt x="187" y="4"/>
                    </a:lnTo>
                    <a:lnTo>
                      <a:pt x="193" y="5"/>
                    </a:lnTo>
                    <a:lnTo>
                      <a:pt x="200" y="7"/>
                    </a:lnTo>
                    <a:lnTo>
                      <a:pt x="205" y="8"/>
                    </a:lnTo>
                    <a:lnTo>
                      <a:pt x="211" y="10"/>
                    </a:lnTo>
                    <a:lnTo>
                      <a:pt x="217" y="11"/>
                    </a:lnTo>
                    <a:lnTo>
                      <a:pt x="223" y="13"/>
                    </a:lnTo>
                    <a:lnTo>
                      <a:pt x="228" y="15"/>
                    </a:lnTo>
                    <a:lnTo>
                      <a:pt x="234" y="18"/>
                    </a:lnTo>
                    <a:lnTo>
                      <a:pt x="240" y="20"/>
                    </a:lnTo>
                    <a:lnTo>
                      <a:pt x="246" y="22"/>
                    </a:lnTo>
                    <a:lnTo>
                      <a:pt x="249" y="25"/>
                    </a:lnTo>
                    <a:lnTo>
                      <a:pt x="255" y="28"/>
                    </a:lnTo>
                    <a:lnTo>
                      <a:pt x="259" y="32"/>
                    </a:lnTo>
                    <a:lnTo>
                      <a:pt x="265" y="36"/>
                    </a:lnTo>
                    <a:lnTo>
                      <a:pt x="271" y="43"/>
                    </a:lnTo>
                    <a:lnTo>
                      <a:pt x="279" y="53"/>
                    </a:lnTo>
                    <a:lnTo>
                      <a:pt x="266" y="47"/>
                    </a:lnTo>
                    <a:lnTo>
                      <a:pt x="252" y="42"/>
                    </a:lnTo>
                    <a:lnTo>
                      <a:pt x="239" y="39"/>
                    </a:lnTo>
                    <a:lnTo>
                      <a:pt x="226" y="37"/>
                    </a:lnTo>
                    <a:lnTo>
                      <a:pt x="211" y="36"/>
                    </a:lnTo>
                    <a:lnTo>
                      <a:pt x="198" y="35"/>
                    </a:lnTo>
                    <a:lnTo>
                      <a:pt x="184" y="35"/>
                    </a:lnTo>
                    <a:lnTo>
                      <a:pt x="170" y="36"/>
                    </a:lnTo>
                    <a:lnTo>
                      <a:pt x="156" y="36"/>
                    </a:lnTo>
                    <a:lnTo>
                      <a:pt x="142" y="37"/>
                    </a:lnTo>
                    <a:lnTo>
                      <a:pt x="128" y="37"/>
                    </a:lnTo>
                    <a:lnTo>
                      <a:pt x="114" y="39"/>
                    </a:lnTo>
                    <a:lnTo>
                      <a:pt x="100" y="40"/>
                    </a:lnTo>
                    <a:lnTo>
                      <a:pt x="88" y="40"/>
                    </a:lnTo>
                    <a:lnTo>
                      <a:pt x="75" y="41"/>
                    </a:lnTo>
                    <a:lnTo>
                      <a:pt x="62" y="42"/>
                    </a:lnTo>
                    <a:lnTo>
                      <a:pt x="53" y="41"/>
                    </a:lnTo>
                    <a:lnTo>
                      <a:pt x="44" y="41"/>
                    </a:lnTo>
                    <a:lnTo>
                      <a:pt x="37" y="40"/>
                    </a:lnTo>
                    <a:lnTo>
                      <a:pt x="29" y="40"/>
                    </a:lnTo>
                    <a:lnTo>
                      <a:pt x="21" y="39"/>
                    </a:lnTo>
                    <a:lnTo>
                      <a:pt x="14" y="37"/>
                    </a:lnTo>
                    <a:lnTo>
                      <a:pt x="6" y="36"/>
                    </a:lnTo>
                    <a:lnTo>
                      <a:pt x="0" y="35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13" y="21"/>
                    </a:lnTo>
                    <a:lnTo>
                      <a:pt x="17" y="18"/>
                    </a:lnTo>
                    <a:lnTo>
                      <a:pt x="23" y="16"/>
                    </a:lnTo>
                    <a:lnTo>
                      <a:pt x="29" y="13"/>
                    </a:lnTo>
                    <a:lnTo>
                      <a:pt x="35" y="12"/>
                    </a:lnTo>
                    <a:lnTo>
                      <a:pt x="43" y="11"/>
                    </a:lnTo>
                    <a:lnTo>
                      <a:pt x="49" y="9"/>
                    </a:lnTo>
                    <a:lnTo>
                      <a:pt x="56" y="8"/>
                    </a:lnTo>
                    <a:lnTo>
                      <a:pt x="62" y="6"/>
                    </a:lnTo>
                    <a:lnTo>
                      <a:pt x="70" y="5"/>
                    </a:lnTo>
                    <a:lnTo>
                      <a:pt x="75" y="3"/>
                    </a:lnTo>
                    <a:lnTo>
                      <a:pt x="82" y="3"/>
                    </a:lnTo>
                    <a:lnTo>
                      <a:pt x="89" y="1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88" name="Freeform 66"/>
              <p:cNvSpPr>
                <a:spLocks/>
              </p:cNvSpPr>
              <p:nvPr/>
            </p:nvSpPr>
            <p:spPr bwMode="auto">
              <a:xfrm>
                <a:off x="5483" y="1941"/>
                <a:ext cx="186" cy="156"/>
              </a:xfrm>
              <a:custGeom>
                <a:avLst/>
                <a:gdLst>
                  <a:gd name="T0" fmla="*/ 0 w 443"/>
                  <a:gd name="T1" fmla="*/ 0 h 374"/>
                  <a:gd name="T2" fmla="*/ 0 w 443"/>
                  <a:gd name="T3" fmla="*/ 0 h 374"/>
                  <a:gd name="T4" fmla="*/ 0 w 443"/>
                  <a:gd name="T5" fmla="*/ 0 h 374"/>
                  <a:gd name="T6" fmla="*/ 0 w 443"/>
                  <a:gd name="T7" fmla="*/ 0 h 374"/>
                  <a:gd name="T8" fmla="*/ 0 w 443"/>
                  <a:gd name="T9" fmla="*/ 0 h 374"/>
                  <a:gd name="T10" fmla="*/ 0 w 443"/>
                  <a:gd name="T11" fmla="*/ 0 h 374"/>
                  <a:gd name="T12" fmla="*/ 0 w 443"/>
                  <a:gd name="T13" fmla="*/ 0 h 374"/>
                  <a:gd name="T14" fmla="*/ 0 w 443"/>
                  <a:gd name="T15" fmla="*/ 0 h 374"/>
                  <a:gd name="T16" fmla="*/ 0 w 443"/>
                  <a:gd name="T17" fmla="*/ 0 h 374"/>
                  <a:gd name="T18" fmla="*/ 0 w 443"/>
                  <a:gd name="T19" fmla="*/ 0 h 374"/>
                  <a:gd name="T20" fmla="*/ 0 w 443"/>
                  <a:gd name="T21" fmla="*/ 0 h 374"/>
                  <a:gd name="T22" fmla="*/ 0 w 443"/>
                  <a:gd name="T23" fmla="*/ 0 h 374"/>
                  <a:gd name="T24" fmla="*/ 0 w 443"/>
                  <a:gd name="T25" fmla="*/ 0 h 374"/>
                  <a:gd name="T26" fmla="*/ 0 w 443"/>
                  <a:gd name="T27" fmla="*/ 0 h 374"/>
                  <a:gd name="T28" fmla="*/ 0 w 443"/>
                  <a:gd name="T29" fmla="*/ 0 h 374"/>
                  <a:gd name="T30" fmla="*/ 0 w 443"/>
                  <a:gd name="T31" fmla="*/ 0 h 374"/>
                  <a:gd name="T32" fmla="*/ 0 w 443"/>
                  <a:gd name="T33" fmla="*/ 0 h 374"/>
                  <a:gd name="T34" fmla="*/ 0 w 443"/>
                  <a:gd name="T35" fmla="*/ 0 h 374"/>
                  <a:gd name="T36" fmla="*/ 0 w 443"/>
                  <a:gd name="T37" fmla="*/ 0 h 374"/>
                  <a:gd name="T38" fmla="*/ 0 w 443"/>
                  <a:gd name="T39" fmla="*/ 0 h 374"/>
                  <a:gd name="T40" fmla="*/ 0 w 443"/>
                  <a:gd name="T41" fmla="*/ 0 h 374"/>
                  <a:gd name="T42" fmla="*/ 0 w 443"/>
                  <a:gd name="T43" fmla="*/ 0 h 374"/>
                  <a:gd name="T44" fmla="*/ 0 w 443"/>
                  <a:gd name="T45" fmla="*/ 0 h 374"/>
                  <a:gd name="T46" fmla="*/ 0 w 443"/>
                  <a:gd name="T47" fmla="*/ 0 h 374"/>
                  <a:gd name="T48" fmla="*/ 0 w 443"/>
                  <a:gd name="T49" fmla="*/ 0 h 374"/>
                  <a:gd name="T50" fmla="*/ 0 w 443"/>
                  <a:gd name="T51" fmla="*/ 0 h 374"/>
                  <a:gd name="T52" fmla="*/ 0 w 443"/>
                  <a:gd name="T53" fmla="*/ 0 h 374"/>
                  <a:gd name="T54" fmla="*/ 0 w 443"/>
                  <a:gd name="T55" fmla="*/ 0 h 374"/>
                  <a:gd name="T56" fmla="*/ 0 w 443"/>
                  <a:gd name="T57" fmla="*/ 0 h 374"/>
                  <a:gd name="T58" fmla="*/ 0 w 443"/>
                  <a:gd name="T59" fmla="*/ 0 h 374"/>
                  <a:gd name="T60" fmla="*/ 0 w 443"/>
                  <a:gd name="T61" fmla="*/ 0 h 374"/>
                  <a:gd name="T62" fmla="*/ 0 w 443"/>
                  <a:gd name="T63" fmla="*/ 0 h 374"/>
                  <a:gd name="T64" fmla="*/ 0 w 443"/>
                  <a:gd name="T65" fmla="*/ 0 h 374"/>
                  <a:gd name="T66" fmla="*/ 0 w 443"/>
                  <a:gd name="T67" fmla="*/ 0 h 374"/>
                  <a:gd name="T68" fmla="*/ 0 w 443"/>
                  <a:gd name="T69" fmla="*/ 0 h 374"/>
                  <a:gd name="T70" fmla="*/ 0 w 443"/>
                  <a:gd name="T71" fmla="*/ 0 h 374"/>
                  <a:gd name="T72" fmla="*/ 0 w 443"/>
                  <a:gd name="T73" fmla="*/ 0 h 374"/>
                  <a:gd name="T74" fmla="*/ 0 w 443"/>
                  <a:gd name="T75" fmla="*/ 0 h 374"/>
                  <a:gd name="T76" fmla="*/ 0 w 443"/>
                  <a:gd name="T77" fmla="*/ 0 h 374"/>
                  <a:gd name="T78" fmla="*/ 0 w 443"/>
                  <a:gd name="T79" fmla="*/ 0 h 374"/>
                  <a:gd name="T80" fmla="*/ 0 w 443"/>
                  <a:gd name="T81" fmla="*/ 0 h 374"/>
                  <a:gd name="T82" fmla="*/ 0 w 443"/>
                  <a:gd name="T83" fmla="*/ 0 h 374"/>
                  <a:gd name="T84" fmla="*/ 0 w 443"/>
                  <a:gd name="T85" fmla="*/ 0 h 374"/>
                  <a:gd name="T86" fmla="*/ 0 w 443"/>
                  <a:gd name="T87" fmla="*/ 0 h 374"/>
                  <a:gd name="T88" fmla="*/ 0 w 443"/>
                  <a:gd name="T89" fmla="*/ 0 h 374"/>
                  <a:gd name="T90" fmla="*/ 0 w 443"/>
                  <a:gd name="T91" fmla="*/ 0 h 374"/>
                  <a:gd name="T92" fmla="*/ 0 w 443"/>
                  <a:gd name="T93" fmla="*/ 0 h 374"/>
                  <a:gd name="T94" fmla="*/ 0 w 443"/>
                  <a:gd name="T95" fmla="*/ 0 h 374"/>
                  <a:gd name="T96" fmla="*/ 0 w 443"/>
                  <a:gd name="T97" fmla="*/ 0 h 374"/>
                  <a:gd name="T98" fmla="*/ 0 w 443"/>
                  <a:gd name="T99" fmla="*/ 0 h 374"/>
                  <a:gd name="T100" fmla="*/ 0 w 443"/>
                  <a:gd name="T101" fmla="*/ 0 h 374"/>
                  <a:gd name="T102" fmla="*/ 0 w 443"/>
                  <a:gd name="T103" fmla="*/ 0 h 374"/>
                  <a:gd name="T104" fmla="*/ 0 w 443"/>
                  <a:gd name="T105" fmla="*/ 0 h 374"/>
                  <a:gd name="T106" fmla="*/ 0 w 443"/>
                  <a:gd name="T107" fmla="*/ 0 h 374"/>
                  <a:gd name="T108" fmla="*/ 0 w 443"/>
                  <a:gd name="T109" fmla="*/ 0 h 374"/>
                  <a:gd name="T110" fmla="*/ 0 w 443"/>
                  <a:gd name="T111" fmla="*/ 0 h 374"/>
                  <a:gd name="T112" fmla="*/ 0 w 443"/>
                  <a:gd name="T113" fmla="*/ 0 h 374"/>
                  <a:gd name="T114" fmla="*/ 0 w 443"/>
                  <a:gd name="T115" fmla="*/ 0 h 374"/>
                  <a:gd name="T116" fmla="*/ 0 w 443"/>
                  <a:gd name="T117" fmla="*/ 0 h 374"/>
                  <a:gd name="T118" fmla="*/ 0 w 443"/>
                  <a:gd name="T119" fmla="*/ 0 h 374"/>
                  <a:gd name="T120" fmla="*/ 0 w 443"/>
                  <a:gd name="T121" fmla="*/ 0 h 374"/>
                  <a:gd name="T122" fmla="*/ 0 w 443"/>
                  <a:gd name="T123" fmla="*/ 0 h 374"/>
                  <a:gd name="T124" fmla="*/ 0 w 443"/>
                  <a:gd name="T125" fmla="*/ 0 h 3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43"/>
                  <a:gd name="T190" fmla="*/ 0 h 374"/>
                  <a:gd name="T191" fmla="*/ 443 w 443"/>
                  <a:gd name="T192" fmla="*/ 374 h 3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43" h="374">
                    <a:moveTo>
                      <a:pt x="239" y="2"/>
                    </a:moveTo>
                    <a:lnTo>
                      <a:pt x="251" y="0"/>
                    </a:lnTo>
                    <a:lnTo>
                      <a:pt x="260" y="1"/>
                    </a:lnTo>
                    <a:lnTo>
                      <a:pt x="268" y="2"/>
                    </a:lnTo>
                    <a:lnTo>
                      <a:pt x="273" y="6"/>
                    </a:lnTo>
                    <a:lnTo>
                      <a:pt x="275" y="9"/>
                    </a:lnTo>
                    <a:lnTo>
                      <a:pt x="276" y="13"/>
                    </a:lnTo>
                    <a:lnTo>
                      <a:pt x="276" y="18"/>
                    </a:lnTo>
                    <a:lnTo>
                      <a:pt x="274" y="23"/>
                    </a:lnTo>
                    <a:lnTo>
                      <a:pt x="270" y="28"/>
                    </a:lnTo>
                    <a:lnTo>
                      <a:pt x="265" y="32"/>
                    </a:lnTo>
                    <a:lnTo>
                      <a:pt x="258" y="34"/>
                    </a:lnTo>
                    <a:lnTo>
                      <a:pt x="253" y="38"/>
                    </a:lnTo>
                    <a:lnTo>
                      <a:pt x="244" y="39"/>
                    </a:lnTo>
                    <a:lnTo>
                      <a:pt x="236" y="40"/>
                    </a:lnTo>
                    <a:lnTo>
                      <a:pt x="228" y="39"/>
                    </a:lnTo>
                    <a:lnTo>
                      <a:pt x="220" y="38"/>
                    </a:lnTo>
                    <a:lnTo>
                      <a:pt x="212" y="39"/>
                    </a:lnTo>
                    <a:lnTo>
                      <a:pt x="202" y="42"/>
                    </a:lnTo>
                    <a:lnTo>
                      <a:pt x="193" y="44"/>
                    </a:lnTo>
                    <a:lnTo>
                      <a:pt x="183" y="47"/>
                    </a:lnTo>
                    <a:lnTo>
                      <a:pt x="174" y="48"/>
                    </a:lnTo>
                    <a:lnTo>
                      <a:pt x="164" y="49"/>
                    </a:lnTo>
                    <a:lnTo>
                      <a:pt x="154" y="51"/>
                    </a:lnTo>
                    <a:lnTo>
                      <a:pt x="145" y="53"/>
                    </a:lnTo>
                    <a:lnTo>
                      <a:pt x="135" y="55"/>
                    </a:lnTo>
                    <a:lnTo>
                      <a:pt x="127" y="57"/>
                    </a:lnTo>
                    <a:lnTo>
                      <a:pt x="118" y="61"/>
                    </a:lnTo>
                    <a:lnTo>
                      <a:pt x="111" y="66"/>
                    </a:lnTo>
                    <a:lnTo>
                      <a:pt x="103" y="71"/>
                    </a:lnTo>
                    <a:lnTo>
                      <a:pt x="100" y="77"/>
                    </a:lnTo>
                    <a:lnTo>
                      <a:pt x="94" y="86"/>
                    </a:lnTo>
                    <a:lnTo>
                      <a:pt x="92" y="95"/>
                    </a:lnTo>
                    <a:lnTo>
                      <a:pt x="98" y="91"/>
                    </a:lnTo>
                    <a:lnTo>
                      <a:pt x="103" y="86"/>
                    </a:lnTo>
                    <a:lnTo>
                      <a:pt x="109" y="81"/>
                    </a:lnTo>
                    <a:lnTo>
                      <a:pt x="118" y="77"/>
                    </a:lnTo>
                    <a:lnTo>
                      <a:pt x="125" y="72"/>
                    </a:lnTo>
                    <a:lnTo>
                      <a:pt x="133" y="70"/>
                    </a:lnTo>
                    <a:lnTo>
                      <a:pt x="140" y="66"/>
                    </a:lnTo>
                    <a:lnTo>
                      <a:pt x="148" y="65"/>
                    </a:lnTo>
                    <a:lnTo>
                      <a:pt x="156" y="62"/>
                    </a:lnTo>
                    <a:lnTo>
                      <a:pt x="164" y="61"/>
                    </a:lnTo>
                    <a:lnTo>
                      <a:pt x="172" y="61"/>
                    </a:lnTo>
                    <a:lnTo>
                      <a:pt x="179" y="62"/>
                    </a:lnTo>
                    <a:lnTo>
                      <a:pt x="186" y="63"/>
                    </a:lnTo>
                    <a:lnTo>
                      <a:pt x="194" y="66"/>
                    </a:lnTo>
                    <a:lnTo>
                      <a:pt x="202" y="69"/>
                    </a:lnTo>
                    <a:lnTo>
                      <a:pt x="210" y="75"/>
                    </a:lnTo>
                    <a:lnTo>
                      <a:pt x="202" y="75"/>
                    </a:lnTo>
                    <a:lnTo>
                      <a:pt x="197" y="76"/>
                    </a:lnTo>
                    <a:lnTo>
                      <a:pt x="190" y="77"/>
                    </a:lnTo>
                    <a:lnTo>
                      <a:pt x="183" y="79"/>
                    </a:lnTo>
                    <a:lnTo>
                      <a:pt x="177" y="80"/>
                    </a:lnTo>
                    <a:lnTo>
                      <a:pt x="171" y="82"/>
                    </a:lnTo>
                    <a:lnTo>
                      <a:pt x="164" y="85"/>
                    </a:lnTo>
                    <a:lnTo>
                      <a:pt x="159" y="87"/>
                    </a:lnTo>
                    <a:lnTo>
                      <a:pt x="152" y="89"/>
                    </a:lnTo>
                    <a:lnTo>
                      <a:pt x="146" y="91"/>
                    </a:lnTo>
                    <a:lnTo>
                      <a:pt x="140" y="93"/>
                    </a:lnTo>
                    <a:lnTo>
                      <a:pt x="135" y="96"/>
                    </a:lnTo>
                    <a:lnTo>
                      <a:pt x="128" y="99"/>
                    </a:lnTo>
                    <a:lnTo>
                      <a:pt x="122" y="102"/>
                    </a:lnTo>
                    <a:lnTo>
                      <a:pt x="118" y="105"/>
                    </a:lnTo>
                    <a:lnTo>
                      <a:pt x="112" y="110"/>
                    </a:lnTo>
                    <a:lnTo>
                      <a:pt x="115" y="110"/>
                    </a:lnTo>
                    <a:lnTo>
                      <a:pt x="120" y="110"/>
                    </a:lnTo>
                    <a:lnTo>
                      <a:pt x="125" y="110"/>
                    </a:lnTo>
                    <a:lnTo>
                      <a:pt x="131" y="109"/>
                    </a:lnTo>
                    <a:lnTo>
                      <a:pt x="137" y="107"/>
                    </a:lnTo>
                    <a:lnTo>
                      <a:pt x="143" y="105"/>
                    </a:lnTo>
                    <a:lnTo>
                      <a:pt x="149" y="104"/>
                    </a:lnTo>
                    <a:lnTo>
                      <a:pt x="156" y="104"/>
                    </a:lnTo>
                    <a:lnTo>
                      <a:pt x="162" y="103"/>
                    </a:lnTo>
                    <a:lnTo>
                      <a:pt x="168" y="103"/>
                    </a:lnTo>
                    <a:lnTo>
                      <a:pt x="174" y="103"/>
                    </a:lnTo>
                    <a:lnTo>
                      <a:pt x="179" y="105"/>
                    </a:lnTo>
                    <a:lnTo>
                      <a:pt x="183" y="107"/>
                    </a:lnTo>
                    <a:lnTo>
                      <a:pt x="189" y="111"/>
                    </a:lnTo>
                    <a:lnTo>
                      <a:pt x="193" y="115"/>
                    </a:lnTo>
                    <a:lnTo>
                      <a:pt x="196" y="123"/>
                    </a:lnTo>
                    <a:lnTo>
                      <a:pt x="186" y="120"/>
                    </a:lnTo>
                    <a:lnTo>
                      <a:pt x="179" y="118"/>
                    </a:lnTo>
                    <a:lnTo>
                      <a:pt x="171" y="117"/>
                    </a:lnTo>
                    <a:lnTo>
                      <a:pt x="165" y="119"/>
                    </a:lnTo>
                    <a:lnTo>
                      <a:pt x="158" y="120"/>
                    </a:lnTo>
                    <a:lnTo>
                      <a:pt x="154" y="123"/>
                    </a:lnTo>
                    <a:lnTo>
                      <a:pt x="149" y="126"/>
                    </a:lnTo>
                    <a:lnTo>
                      <a:pt x="147" y="130"/>
                    </a:lnTo>
                    <a:lnTo>
                      <a:pt x="145" y="138"/>
                    </a:lnTo>
                    <a:lnTo>
                      <a:pt x="148" y="148"/>
                    </a:lnTo>
                    <a:lnTo>
                      <a:pt x="152" y="151"/>
                    </a:lnTo>
                    <a:lnTo>
                      <a:pt x="158" y="155"/>
                    </a:lnTo>
                    <a:lnTo>
                      <a:pt x="165" y="159"/>
                    </a:lnTo>
                    <a:lnTo>
                      <a:pt x="175" y="162"/>
                    </a:lnTo>
                    <a:lnTo>
                      <a:pt x="169" y="163"/>
                    </a:lnTo>
                    <a:lnTo>
                      <a:pt x="164" y="165"/>
                    </a:lnTo>
                    <a:lnTo>
                      <a:pt x="159" y="166"/>
                    </a:lnTo>
                    <a:lnTo>
                      <a:pt x="154" y="167"/>
                    </a:lnTo>
                    <a:lnTo>
                      <a:pt x="148" y="168"/>
                    </a:lnTo>
                    <a:lnTo>
                      <a:pt x="143" y="170"/>
                    </a:lnTo>
                    <a:lnTo>
                      <a:pt x="138" y="172"/>
                    </a:lnTo>
                    <a:lnTo>
                      <a:pt x="134" y="175"/>
                    </a:lnTo>
                    <a:lnTo>
                      <a:pt x="128" y="177"/>
                    </a:lnTo>
                    <a:lnTo>
                      <a:pt x="123" y="180"/>
                    </a:lnTo>
                    <a:lnTo>
                      <a:pt x="118" y="182"/>
                    </a:lnTo>
                    <a:lnTo>
                      <a:pt x="114" y="186"/>
                    </a:lnTo>
                    <a:lnTo>
                      <a:pt x="108" y="189"/>
                    </a:lnTo>
                    <a:lnTo>
                      <a:pt x="105" y="195"/>
                    </a:lnTo>
                    <a:lnTo>
                      <a:pt x="101" y="200"/>
                    </a:lnTo>
                    <a:lnTo>
                      <a:pt x="98" y="206"/>
                    </a:lnTo>
                    <a:lnTo>
                      <a:pt x="101" y="205"/>
                    </a:lnTo>
                    <a:lnTo>
                      <a:pt x="106" y="205"/>
                    </a:lnTo>
                    <a:lnTo>
                      <a:pt x="111" y="204"/>
                    </a:lnTo>
                    <a:lnTo>
                      <a:pt x="117" y="204"/>
                    </a:lnTo>
                    <a:lnTo>
                      <a:pt x="121" y="203"/>
                    </a:lnTo>
                    <a:lnTo>
                      <a:pt x="127" y="202"/>
                    </a:lnTo>
                    <a:lnTo>
                      <a:pt x="134" y="202"/>
                    </a:lnTo>
                    <a:lnTo>
                      <a:pt x="140" y="202"/>
                    </a:lnTo>
                    <a:lnTo>
                      <a:pt x="144" y="202"/>
                    </a:lnTo>
                    <a:lnTo>
                      <a:pt x="149" y="203"/>
                    </a:lnTo>
                    <a:lnTo>
                      <a:pt x="154" y="205"/>
                    </a:lnTo>
                    <a:lnTo>
                      <a:pt x="159" y="207"/>
                    </a:lnTo>
                    <a:lnTo>
                      <a:pt x="161" y="209"/>
                    </a:lnTo>
                    <a:lnTo>
                      <a:pt x="165" y="215"/>
                    </a:lnTo>
                    <a:lnTo>
                      <a:pt x="166" y="220"/>
                    </a:lnTo>
                    <a:lnTo>
                      <a:pt x="168" y="227"/>
                    </a:lnTo>
                    <a:lnTo>
                      <a:pt x="160" y="226"/>
                    </a:lnTo>
                    <a:lnTo>
                      <a:pt x="153" y="225"/>
                    </a:lnTo>
                    <a:lnTo>
                      <a:pt x="145" y="225"/>
                    </a:lnTo>
                    <a:lnTo>
                      <a:pt x="138" y="225"/>
                    </a:lnTo>
                    <a:lnTo>
                      <a:pt x="130" y="225"/>
                    </a:lnTo>
                    <a:lnTo>
                      <a:pt x="123" y="226"/>
                    </a:lnTo>
                    <a:lnTo>
                      <a:pt x="117" y="227"/>
                    </a:lnTo>
                    <a:lnTo>
                      <a:pt x="110" y="230"/>
                    </a:lnTo>
                    <a:lnTo>
                      <a:pt x="103" y="233"/>
                    </a:lnTo>
                    <a:lnTo>
                      <a:pt x="99" y="237"/>
                    </a:lnTo>
                    <a:lnTo>
                      <a:pt x="92" y="240"/>
                    </a:lnTo>
                    <a:lnTo>
                      <a:pt x="89" y="246"/>
                    </a:lnTo>
                    <a:lnTo>
                      <a:pt x="83" y="251"/>
                    </a:lnTo>
                    <a:lnTo>
                      <a:pt x="81" y="258"/>
                    </a:lnTo>
                    <a:lnTo>
                      <a:pt x="79" y="265"/>
                    </a:lnTo>
                    <a:lnTo>
                      <a:pt x="79" y="276"/>
                    </a:lnTo>
                    <a:lnTo>
                      <a:pt x="86" y="268"/>
                    </a:lnTo>
                    <a:lnTo>
                      <a:pt x="94" y="264"/>
                    </a:lnTo>
                    <a:lnTo>
                      <a:pt x="102" y="261"/>
                    </a:lnTo>
                    <a:lnTo>
                      <a:pt x="113" y="259"/>
                    </a:lnTo>
                    <a:lnTo>
                      <a:pt x="121" y="257"/>
                    </a:lnTo>
                    <a:lnTo>
                      <a:pt x="132" y="257"/>
                    </a:lnTo>
                    <a:lnTo>
                      <a:pt x="141" y="258"/>
                    </a:lnTo>
                    <a:lnTo>
                      <a:pt x="152" y="259"/>
                    </a:lnTo>
                    <a:lnTo>
                      <a:pt x="160" y="259"/>
                    </a:lnTo>
                    <a:lnTo>
                      <a:pt x="170" y="259"/>
                    </a:lnTo>
                    <a:lnTo>
                      <a:pt x="179" y="258"/>
                    </a:lnTo>
                    <a:lnTo>
                      <a:pt x="189" y="257"/>
                    </a:lnTo>
                    <a:lnTo>
                      <a:pt x="198" y="254"/>
                    </a:lnTo>
                    <a:lnTo>
                      <a:pt x="206" y="250"/>
                    </a:lnTo>
                    <a:lnTo>
                      <a:pt x="214" y="244"/>
                    </a:lnTo>
                    <a:lnTo>
                      <a:pt x="222" y="237"/>
                    </a:lnTo>
                    <a:lnTo>
                      <a:pt x="215" y="218"/>
                    </a:lnTo>
                    <a:lnTo>
                      <a:pt x="212" y="199"/>
                    </a:lnTo>
                    <a:lnTo>
                      <a:pt x="211" y="180"/>
                    </a:lnTo>
                    <a:lnTo>
                      <a:pt x="213" y="162"/>
                    </a:lnTo>
                    <a:lnTo>
                      <a:pt x="217" y="143"/>
                    </a:lnTo>
                    <a:lnTo>
                      <a:pt x="222" y="125"/>
                    </a:lnTo>
                    <a:lnTo>
                      <a:pt x="231" y="109"/>
                    </a:lnTo>
                    <a:lnTo>
                      <a:pt x="242" y="94"/>
                    </a:lnTo>
                    <a:lnTo>
                      <a:pt x="254" y="79"/>
                    </a:lnTo>
                    <a:lnTo>
                      <a:pt x="268" y="66"/>
                    </a:lnTo>
                    <a:lnTo>
                      <a:pt x="283" y="55"/>
                    </a:lnTo>
                    <a:lnTo>
                      <a:pt x="300" y="47"/>
                    </a:lnTo>
                    <a:lnTo>
                      <a:pt x="317" y="38"/>
                    </a:lnTo>
                    <a:lnTo>
                      <a:pt x="337" y="33"/>
                    </a:lnTo>
                    <a:lnTo>
                      <a:pt x="357" y="29"/>
                    </a:lnTo>
                    <a:lnTo>
                      <a:pt x="378" y="29"/>
                    </a:lnTo>
                    <a:lnTo>
                      <a:pt x="380" y="29"/>
                    </a:lnTo>
                    <a:lnTo>
                      <a:pt x="385" y="29"/>
                    </a:lnTo>
                    <a:lnTo>
                      <a:pt x="389" y="29"/>
                    </a:lnTo>
                    <a:lnTo>
                      <a:pt x="395" y="29"/>
                    </a:lnTo>
                    <a:lnTo>
                      <a:pt x="399" y="29"/>
                    </a:lnTo>
                    <a:lnTo>
                      <a:pt x="405" y="30"/>
                    </a:lnTo>
                    <a:lnTo>
                      <a:pt x="409" y="30"/>
                    </a:lnTo>
                    <a:lnTo>
                      <a:pt x="415" y="32"/>
                    </a:lnTo>
                    <a:lnTo>
                      <a:pt x="424" y="34"/>
                    </a:lnTo>
                    <a:lnTo>
                      <a:pt x="432" y="38"/>
                    </a:lnTo>
                    <a:lnTo>
                      <a:pt x="435" y="41"/>
                    </a:lnTo>
                    <a:lnTo>
                      <a:pt x="438" y="45"/>
                    </a:lnTo>
                    <a:lnTo>
                      <a:pt x="440" y="48"/>
                    </a:lnTo>
                    <a:lnTo>
                      <a:pt x="443" y="53"/>
                    </a:lnTo>
                    <a:lnTo>
                      <a:pt x="437" y="53"/>
                    </a:lnTo>
                    <a:lnTo>
                      <a:pt x="432" y="52"/>
                    </a:lnTo>
                    <a:lnTo>
                      <a:pt x="427" y="51"/>
                    </a:lnTo>
                    <a:lnTo>
                      <a:pt x="424" y="51"/>
                    </a:lnTo>
                    <a:lnTo>
                      <a:pt x="415" y="51"/>
                    </a:lnTo>
                    <a:lnTo>
                      <a:pt x="407" y="52"/>
                    </a:lnTo>
                    <a:lnTo>
                      <a:pt x="398" y="52"/>
                    </a:lnTo>
                    <a:lnTo>
                      <a:pt x="389" y="53"/>
                    </a:lnTo>
                    <a:lnTo>
                      <a:pt x="380" y="53"/>
                    </a:lnTo>
                    <a:lnTo>
                      <a:pt x="370" y="55"/>
                    </a:lnTo>
                    <a:lnTo>
                      <a:pt x="366" y="55"/>
                    </a:lnTo>
                    <a:lnTo>
                      <a:pt x="361" y="55"/>
                    </a:lnTo>
                    <a:lnTo>
                      <a:pt x="355" y="56"/>
                    </a:lnTo>
                    <a:lnTo>
                      <a:pt x="351" y="58"/>
                    </a:lnTo>
                    <a:lnTo>
                      <a:pt x="346" y="61"/>
                    </a:lnTo>
                    <a:lnTo>
                      <a:pt x="342" y="65"/>
                    </a:lnTo>
                    <a:lnTo>
                      <a:pt x="339" y="68"/>
                    </a:lnTo>
                    <a:lnTo>
                      <a:pt x="336" y="73"/>
                    </a:lnTo>
                    <a:lnTo>
                      <a:pt x="341" y="72"/>
                    </a:lnTo>
                    <a:lnTo>
                      <a:pt x="348" y="72"/>
                    </a:lnTo>
                    <a:lnTo>
                      <a:pt x="353" y="72"/>
                    </a:lnTo>
                    <a:lnTo>
                      <a:pt x="361" y="73"/>
                    </a:lnTo>
                    <a:lnTo>
                      <a:pt x="369" y="74"/>
                    </a:lnTo>
                    <a:lnTo>
                      <a:pt x="376" y="75"/>
                    </a:lnTo>
                    <a:lnTo>
                      <a:pt x="383" y="77"/>
                    </a:lnTo>
                    <a:lnTo>
                      <a:pt x="390" y="80"/>
                    </a:lnTo>
                    <a:lnTo>
                      <a:pt x="397" y="82"/>
                    </a:lnTo>
                    <a:lnTo>
                      <a:pt x="401" y="84"/>
                    </a:lnTo>
                    <a:lnTo>
                      <a:pt x="404" y="86"/>
                    </a:lnTo>
                    <a:lnTo>
                      <a:pt x="405" y="88"/>
                    </a:lnTo>
                    <a:lnTo>
                      <a:pt x="401" y="90"/>
                    </a:lnTo>
                    <a:lnTo>
                      <a:pt x="396" y="91"/>
                    </a:lnTo>
                    <a:lnTo>
                      <a:pt x="390" y="91"/>
                    </a:lnTo>
                    <a:lnTo>
                      <a:pt x="387" y="92"/>
                    </a:lnTo>
                    <a:lnTo>
                      <a:pt x="380" y="93"/>
                    </a:lnTo>
                    <a:lnTo>
                      <a:pt x="374" y="94"/>
                    </a:lnTo>
                    <a:lnTo>
                      <a:pt x="366" y="95"/>
                    </a:lnTo>
                    <a:lnTo>
                      <a:pt x="358" y="98"/>
                    </a:lnTo>
                    <a:lnTo>
                      <a:pt x="350" y="100"/>
                    </a:lnTo>
                    <a:lnTo>
                      <a:pt x="341" y="103"/>
                    </a:lnTo>
                    <a:lnTo>
                      <a:pt x="332" y="105"/>
                    </a:lnTo>
                    <a:lnTo>
                      <a:pt x="322" y="106"/>
                    </a:lnTo>
                    <a:lnTo>
                      <a:pt x="312" y="109"/>
                    </a:lnTo>
                    <a:lnTo>
                      <a:pt x="305" y="111"/>
                    </a:lnTo>
                    <a:lnTo>
                      <a:pt x="295" y="113"/>
                    </a:lnTo>
                    <a:lnTo>
                      <a:pt x="287" y="116"/>
                    </a:lnTo>
                    <a:lnTo>
                      <a:pt x="278" y="120"/>
                    </a:lnTo>
                    <a:lnTo>
                      <a:pt x="273" y="125"/>
                    </a:lnTo>
                    <a:lnTo>
                      <a:pt x="265" y="130"/>
                    </a:lnTo>
                    <a:lnTo>
                      <a:pt x="259" y="136"/>
                    </a:lnTo>
                    <a:lnTo>
                      <a:pt x="255" y="143"/>
                    </a:lnTo>
                    <a:lnTo>
                      <a:pt x="252" y="152"/>
                    </a:lnTo>
                    <a:lnTo>
                      <a:pt x="257" y="149"/>
                    </a:lnTo>
                    <a:lnTo>
                      <a:pt x="264" y="147"/>
                    </a:lnTo>
                    <a:lnTo>
                      <a:pt x="272" y="144"/>
                    </a:lnTo>
                    <a:lnTo>
                      <a:pt x="279" y="142"/>
                    </a:lnTo>
                    <a:lnTo>
                      <a:pt x="286" y="139"/>
                    </a:lnTo>
                    <a:lnTo>
                      <a:pt x="294" y="136"/>
                    </a:lnTo>
                    <a:lnTo>
                      <a:pt x="302" y="133"/>
                    </a:lnTo>
                    <a:lnTo>
                      <a:pt x="311" y="132"/>
                    </a:lnTo>
                    <a:lnTo>
                      <a:pt x="317" y="129"/>
                    </a:lnTo>
                    <a:lnTo>
                      <a:pt x="325" y="129"/>
                    </a:lnTo>
                    <a:lnTo>
                      <a:pt x="332" y="129"/>
                    </a:lnTo>
                    <a:lnTo>
                      <a:pt x="340" y="130"/>
                    </a:lnTo>
                    <a:lnTo>
                      <a:pt x="346" y="131"/>
                    </a:lnTo>
                    <a:lnTo>
                      <a:pt x="352" y="134"/>
                    </a:lnTo>
                    <a:lnTo>
                      <a:pt x="358" y="139"/>
                    </a:lnTo>
                    <a:lnTo>
                      <a:pt x="364" y="145"/>
                    </a:lnTo>
                    <a:lnTo>
                      <a:pt x="357" y="148"/>
                    </a:lnTo>
                    <a:lnTo>
                      <a:pt x="351" y="151"/>
                    </a:lnTo>
                    <a:lnTo>
                      <a:pt x="343" y="152"/>
                    </a:lnTo>
                    <a:lnTo>
                      <a:pt x="337" y="155"/>
                    </a:lnTo>
                    <a:lnTo>
                      <a:pt x="330" y="156"/>
                    </a:lnTo>
                    <a:lnTo>
                      <a:pt x="323" y="159"/>
                    </a:lnTo>
                    <a:lnTo>
                      <a:pt x="315" y="160"/>
                    </a:lnTo>
                    <a:lnTo>
                      <a:pt x="310" y="162"/>
                    </a:lnTo>
                    <a:lnTo>
                      <a:pt x="302" y="164"/>
                    </a:lnTo>
                    <a:lnTo>
                      <a:pt x="295" y="167"/>
                    </a:lnTo>
                    <a:lnTo>
                      <a:pt x="289" y="169"/>
                    </a:lnTo>
                    <a:lnTo>
                      <a:pt x="284" y="173"/>
                    </a:lnTo>
                    <a:lnTo>
                      <a:pt x="278" y="177"/>
                    </a:lnTo>
                    <a:lnTo>
                      <a:pt x="274" y="183"/>
                    </a:lnTo>
                    <a:lnTo>
                      <a:pt x="268" y="189"/>
                    </a:lnTo>
                    <a:lnTo>
                      <a:pt x="266" y="198"/>
                    </a:lnTo>
                    <a:lnTo>
                      <a:pt x="269" y="197"/>
                    </a:lnTo>
                    <a:lnTo>
                      <a:pt x="274" y="197"/>
                    </a:lnTo>
                    <a:lnTo>
                      <a:pt x="279" y="196"/>
                    </a:lnTo>
                    <a:lnTo>
                      <a:pt x="286" y="195"/>
                    </a:lnTo>
                    <a:lnTo>
                      <a:pt x="291" y="193"/>
                    </a:lnTo>
                    <a:lnTo>
                      <a:pt x="297" y="193"/>
                    </a:lnTo>
                    <a:lnTo>
                      <a:pt x="303" y="192"/>
                    </a:lnTo>
                    <a:lnTo>
                      <a:pt x="310" y="192"/>
                    </a:lnTo>
                    <a:lnTo>
                      <a:pt x="314" y="192"/>
                    </a:lnTo>
                    <a:lnTo>
                      <a:pt x="319" y="192"/>
                    </a:lnTo>
                    <a:lnTo>
                      <a:pt x="324" y="193"/>
                    </a:lnTo>
                    <a:lnTo>
                      <a:pt x="330" y="196"/>
                    </a:lnTo>
                    <a:lnTo>
                      <a:pt x="333" y="199"/>
                    </a:lnTo>
                    <a:lnTo>
                      <a:pt x="336" y="203"/>
                    </a:lnTo>
                    <a:lnTo>
                      <a:pt x="339" y="208"/>
                    </a:lnTo>
                    <a:lnTo>
                      <a:pt x="342" y="215"/>
                    </a:lnTo>
                    <a:lnTo>
                      <a:pt x="329" y="215"/>
                    </a:lnTo>
                    <a:lnTo>
                      <a:pt x="318" y="218"/>
                    </a:lnTo>
                    <a:lnTo>
                      <a:pt x="308" y="222"/>
                    </a:lnTo>
                    <a:lnTo>
                      <a:pt x="298" y="227"/>
                    </a:lnTo>
                    <a:lnTo>
                      <a:pt x="288" y="235"/>
                    </a:lnTo>
                    <a:lnTo>
                      <a:pt x="279" y="243"/>
                    </a:lnTo>
                    <a:lnTo>
                      <a:pt x="271" y="252"/>
                    </a:lnTo>
                    <a:lnTo>
                      <a:pt x="262" y="262"/>
                    </a:lnTo>
                    <a:lnTo>
                      <a:pt x="253" y="270"/>
                    </a:lnTo>
                    <a:lnTo>
                      <a:pt x="243" y="279"/>
                    </a:lnTo>
                    <a:lnTo>
                      <a:pt x="233" y="285"/>
                    </a:lnTo>
                    <a:lnTo>
                      <a:pt x="222" y="294"/>
                    </a:lnTo>
                    <a:lnTo>
                      <a:pt x="212" y="299"/>
                    </a:lnTo>
                    <a:lnTo>
                      <a:pt x="199" y="303"/>
                    </a:lnTo>
                    <a:lnTo>
                      <a:pt x="186" y="304"/>
                    </a:lnTo>
                    <a:lnTo>
                      <a:pt x="174" y="304"/>
                    </a:lnTo>
                    <a:lnTo>
                      <a:pt x="165" y="301"/>
                    </a:lnTo>
                    <a:lnTo>
                      <a:pt x="159" y="301"/>
                    </a:lnTo>
                    <a:lnTo>
                      <a:pt x="150" y="301"/>
                    </a:lnTo>
                    <a:lnTo>
                      <a:pt x="142" y="302"/>
                    </a:lnTo>
                    <a:lnTo>
                      <a:pt x="135" y="301"/>
                    </a:lnTo>
                    <a:lnTo>
                      <a:pt x="128" y="299"/>
                    </a:lnTo>
                    <a:lnTo>
                      <a:pt x="124" y="294"/>
                    </a:lnTo>
                    <a:lnTo>
                      <a:pt x="124" y="286"/>
                    </a:lnTo>
                    <a:lnTo>
                      <a:pt x="118" y="289"/>
                    </a:lnTo>
                    <a:lnTo>
                      <a:pt x="116" y="292"/>
                    </a:lnTo>
                    <a:lnTo>
                      <a:pt x="114" y="295"/>
                    </a:lnTo>
                    <a:lnTo>
                      <a:pt x="114" y="300"/>
                    </a:lnTo>
                    <a:lnTo>
                      <a:pt x="118" y="308"/>
                    </a:lnTo>
                    <a:lnTo>
                      <a:pt x="124" y="317"/>
                    </a:lnTo>
                    <a:lnTo>
                      <a:pt x="127" y="320"/>
                    </a:lnTo>
                    <a:lnTo>
                      <a:pt x="132" y="323"/>
                    </a:lnTo>
                    <a:lnTo>
                      <a:pt x="137" y="326"/>
                    </a:lnTo>
                    <a:lnTo>
                      <a:pt x="142" y="330"/>
                    </a:lnTo>
                    <a:lnTo>
                      <a:pt x="151" y="333"/>
                    </a:lnTo>
                    <a:lnTo>
                      <a:pt x="159" y="334"/>
                    </a:lnTo>
                    <a:lnTo>
                      <a:pt x="160" y="336"/>
                    </a:lnTo>
                    <a:lnTo>
                      <a:pt x="158" y="340"/>
                    </a:lnTo>
                    <a:lnTo>
                      <a:pt x="160" y="344"/>
                    </a:lnTo>
                    <a:lnTo>
                      <a:pt x="159" y="345"/>
                    </a:lnTo>
                    <a:lnTo>
                      <a:pt x="159" y="346"/>
                    </a:lnTo>
                    <a:lnTo>
                      <a:pt x="150" y="341"/>
                    </a:lnTo>
                    <a:lnTo>
                      <a:pt x="145" y="339"/>
                    </a:lnTo>
                    <a:lnTo>
                      <a:pt x="140" y="339"/>
                    </a:lnTo>
                    <a:lnTo>
                      <a:pt x="137" y="341"/>
                    </a:lnTo>
                    <a:lnTo>
                      <a:pt x="134" y="343"/>
                    </a:lnTo>
                    <a:lnTo>
                      <a:pt x="133" y="348"/>
                    </a:lnTo>
                    <a:lnTo>
                      <a:pt x="131" y="352"/>
                    </a:lnTo>
                    <a:lnTo>
                      <a:pt x="131" y="357"/>
                    </a:lnTo>
                    <a:lnTo>
                      <a:pt x="129" y="366"/>
                    </a:lnTo>
                    <a:lnTo>
                      <a:pt x="127" y="372"/>
                    </a:lnTo>
                    <a:lnTo>
                      <a:pt x="124" y="373"/>
                    </a:lnTo>
                    <a:lnTo>
                      <a:pt x="121" y="374"/>
                    </a:lnTo>
                    <a:lnTo>
                      <a:pt x="118" y="371"/>
                    </a:lnTo>
                    <a:lnTo>
                      <a:pt x="112" y="368"/>
                    </a:lnTo>
                    <a:lnTo>
                      <a:pt x="104" y="352"/>
                    </a:lnTo>
                    <a:lnTo>
                      <a:pt x="95" y="338"/>
                    </a:lnTo>
                    <a:lnTo>
                      <a:pt x="84" y="323"/>
                    </a:lnTo>
                    <a:lnTo>
                      <a:pt x="73" y="311"/>
                    </a:lnTo>
                    <a:lnTo>
                      <a:pt x="62" y="296"/>
                    </a:lnTo>
                    <a:lnTo>
                      <a:pt x="49" y="282"/>
                    </a:lnTo>
                    <a:lnTo>
                      <a:pt x="38" y="268"/>
                    </a:lnTo>
                    <a:lnTo>
                      <a:pt x="27" y="255"/>
                    </a:lnTo>
                    <a:lnTo>
                      <a:pt x="17" y="240"/>
                    </a:lnTo>
                    <a:lnTo>
                      <a:pt x="9" y="225"/>
                    </a:lnTo>
                    <a:lnTo>
                      <a:pt x="3" y="210"/>
                    </a:lnTo>
                    <a:lnTo>
                      <a:pt x="0" y="197"/>
                    </a:lnTo>
                    <a:lnTo>
                      <a:pt x="0" y="181"/>
                    </a:lnTo>
                    <a:lnTo>
                      <a:pt x="4" y="166"/>
                    </a:lnTo>
                    <a:lnTo>
                      <a:pt x="10" y="150"/>
                    </a:lnTo>
                    <a:lnTo>
                      <a:pt x="23" y="134"/>
                    </a:lnTo>
                    <a:lnTo>
                      <a:pt x="31" y="118"/>
                    </a:lnTo>
                    <a:lnTo>
                      <a:pt x="42" y="105"/>
                    </a:lnTo>
                    <a:lnTo>
                      <a:pt x="52" y="91"/>
                    </a:lnTo>
                    <a:lnTo>
                      <a:pt x="64" y="80"/>
                    </a:lnTo>
                    <a:lnTo>
                      <a:pt x="75" y="69"/>
                    </a:lnTo>
                    <a:lnTo>
                      <a:pt x="88" y="58"/>
                    </a:lnTo>
                    <a:lnTo>
                      <a:pt x="101" y="50"/>
                    </a:lnTo>
                    <a:lnTo>
                      <a:pt x="115" y="42"/>
                    </a:lnTo>
                    <a:lnTo>
                      <a:pt x="127" y="34"/>
                    </a:lnTo>
                    <a:lnTo>
                      <a:pt x="142" y="28"/>
                    </a:lnTo>
                    <a:lnTo>
                      <a:pt x="158" y="21"/>
                    </a:lnTo>
                    <a:lnTo>
                      <a:pt x="174" y="17"/>
                    </a:lnTo>
                    <a:lnTo>
                      <a:pt x="189" y="12"/>
                    </a:lnTo>
                    <a:lnTo>
                      <a:pt x="205" y="9"/>
                    </a:lnTo>
                    <a:lnTo>
                      <a:pt x="221" y="5"/>
                    </a:lnTo>
                    <a:lnTo>
                      <a:pt x="239" y="2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89" name="Freeform 67"/>
              <p:cNvSpPr>
                <a:spLocks/>
              </p:cNvSpPr>
              <p:nvPr/>
            </p:nvSpPr>
            <p:spPr bwMode="auto">
              <a:xfrm>
                <a:off x="5371" y="1944"/>
                <a:ext cx="146" cy="83"/>
              </a:xfrm>
              <a:custGeom>
                <a:avLst/>
                <a:gdLst>
                  <a:gd name="T0" fmla="*/ 0 w 345"/>
                  <a:gd name="T1" fmla="*/ 0 h 198"/>
                  <a:gd name="T2" fmla="*/ 0 w 345"/>
                  <a:gd name="T3" fmla="*/ 0 h 198"/>
                  <a:gd name="T4" fmla="*/ 0 w 345"/>
                  <a:gd name="T5" fmla="*/ 0 h 198"/>
                  <a:gd name="T6" fmla="*/ 0 w 345"/>
                  <a:gd name="T7" fmla="*/ 0 h 198"/>
                  <a:gd name="T8" fmla="*/ 0 w 345"/>
                  <a:gd name="T9" fmla="*/ 0 h 198"/>
                  <a:gd name="T10" fmla="*/ 0 w 345"/>
                  <a:gd name="T11" fmla="*/ 0 h 198"/>
                  <a:gd name="T12" fmla="*/ 0 w 345"/>
                  <a:gd name="T13" fmla="*/ 0 h 198"/>
                  <a:gd name="T14" fmla="*/ 0 w 345"/>
                  <a:gd name="T15" fmla="*/ 0 h 198"/>
                  <a:gd name="T16" fmla="*/ 0 w 345"/>
                  <a:gd name="T17" fmla="*/ 0 h 198"/>
                  <a:gd name="T18" fmla="*/ 0 w 345"/>
                  <a:gd name="T19" fmla="*/ 0 h 198"/>
                  <a:gd name="T20" fmla="*/ 0 w 345"/>
                  <a:gd name="T21" fmla="*/ 0 h 198"/>
                  <a:gd name="T22" fmla="*/ 0 w 345"/>
                  <a:gd name="T23" fmla="*/ 0 h 198"/>
                  <a:gd name="T24" fmla="*/ 0 w 345"/>
                  <a:gd name="T25" fmla="*/ 0 h 198"/>
                  <a:gd name="T26" fmla="*/ 0 w 345"/>
                  <a:gd name="T27" fmla="*/ 0 h 198"/>
                  <a:gd name="T28" fmla="*/ 0 w 345"/>
                  <a:gd name="T29" fmla="*/ 0 h 198"/>
                  <a:gd name="T30" fmla="*/ 0 w 345"/>
                  <a:gd name="T31" fmla="*/ 0 h 198"/>
                  <a:gd name="T32" fmla="*/ 0 w 345"/>
                  <a:gd name="T33" fmla="*/ 0 h 198"/>
                  <a:gd name="T34" fmla="*/ 0 w 345"/>
                  <a:gd name="T35" fmla="*/ 0 h 198"/>
                  <a:gd name="T36" fmla="*/ 0 w 345"/>
                  <a:gd name="T37" fmla="*/ 0 h 198"/>
                  <a:gd name="T38" fmla="*/ 0 w 345"/>
                  <a:gd name="T39" fmla="*/ 0 h 198"/>
                  <a:gd name="T40" fmla="*/ 0 w 345"/>
                  <a:gd name="T41" fmla="*/ 0 h 198"/>
                  <a:gd name="T42" fmla="*/ 0 w 345"/>
                  <a:gd name="T43" fmla="*/ 0 h 198"/>
                  <a:gd name="T44" fmla="*/ 0 w 345"/>
                  <a:gd name="T45" fmla="*/ 0 h 198"/>
                  <a:gd name="T46" fmla="*/ 0 w 345"/>
                  <a:gd name="T47" fmla="*/ 0 h 198"/>
                  <a:gd name="T48" fmla="*/ 0 w 345"/>
                  <a:gd name="T49" fmla="*/ 0 h 198"/>
                  <a:gd name="T50" fmla="*/ 0 w 345"/>
                  <a:gd name="T51" fmla="*/ 0 h 198"/>
                  <a:gd name="T52" fmla="*/ 0 w 345"/>
                  <a:gd name="T53" fmla="*/ 0 h 198"/>
                  <a:gd name="T54" fmla="*/ 0 w 345"/>
                  <a:gd name="T55" fmla="*/ 0 h 198"/>
                  <a:gd name="T56" fmla="*/ 0 w 345"/>
                  <a:gd name="T57" fmla="*/ 0 h 198"/>
                  <a:gd name="T58" fmla="*/ 0 w 345"/>
                  <a:gd name="T59" fmla="*/ 0 h 198"/>
                  <a:gd name="T60" fmla="*/ 0 w 345"/>
                  <a:gd name="T61" fmla="*/ 0 h 198"/>
                  <a:gd name="T62" fmla="*/ 0 w 345"/>
                  <a:gd name="T63" fmla="*/ 0 h 198"/>
                  <a:gd name="T64" fmla="*/ 0 w 345"/>
                  <a:gd name="T65" fmla="*/ 0 h 198"/>
                  <a:gd name="T66" fmla="*/ 0 w 345"/>
                  <a:gd name="T67" fmla="*/ 0 h 198"/>
                  <a:gd name="T68" fmla="*/ 0 w 345"/>
                  <a:gd name="T69" fmla="*/ 0 h 198"/>
                  <a:gd name="T70" fmla="*/ 0 w 345"/>
                  <a:gd name="T71" fmla="*/ 0 h 198"/>
                  <a:gd name="T72" fmla="*/ 0 w 345"/>
                  <a:gd name="T73" fmla="*/ 0 h 198"/>
                  <a:gd name="T74" fmla="*/ 0 w 345"/>
                  <a:gd name="T75" fmla="*/ 0 h 198"/>
                  <a:gd name="T76" fmla="*/ 0 w 345"/>
                  <a:gd name="T77" fmla="*/ 0 h 198"/>
                  <a:gd name="T78" fmla="*/ 0 w 345"/>
                  <a:gd name="T79" fmla="*/ 0 h 198"/>
                  <a:gd name="T80" fmla="*/ 0 w 345"/>
                  <a:gd name="T81" fmla="*/ 0 h 198"/>
                  <a:gd name="T82" fmla="*/ 0 w 345"/>
                  <a:gd name="T83" fmla="*/ 0 h 198"/>
                  <a:gd name="T84" fmla="*/ 0 w 345"/>
                  <a:gd name="T85" fmla="*/ 0 h 198"/>
                  <a:gd name="T86" fmla="*/ 0 w 345"/>
                  <a:gd name="T87" fmla="*/ 0 h 198"/>
                  <a:gd name="T88" fmla="*/ 0 w 345"/>
                  <a:gd name="T89" fmla="*/ 0 h 198"/>
                  <a:gd name="T90" fmla="*/ 0 w 345"/>
                  <a:gd name="T91" fmla="*/ 0 h 19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45"/>
                  <a:gd name="T139" fmla="*/ 0 h 198"/>
                  <a:gd name="T140" fmla="*/ 345 w 345"/>
                  <a:gd name="T141" fmla="*/ 198 h 19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45" h="198">
                    <a:moveTo>
                      <a:pt x="320" y="1"/>
                    </a:moveTo>
                    <a:lnTo>
                      <a:pt x="325" y="0"/>
                    </a:lnTo>
                    <a:lnTo>
                      <a:pt x="330" y="1"/>
                    </a:lnTo>
                    <a:lnTo>
                      <a:pt x="333" y="3"/>
                    </a:lnTo>
                    <a:lnTo>
                      <a:pt x="337" y="6"/>
                    </a:lnTo>
                    <a:lnTo>
                      <a:pt x="339" y="9"/>
                    </a:lnTo>
                    <a:lnTo>
                      <a:pt x="342" y="15"/>
                    </a:lnTo>
                    <a:lnTo>
                      <a:pt x="344" y="19"/>
                    </a:lnTo>
                    <a:lnTo>
                      <a:pt x="345" y="24"/>
                    </a:lnTo>
                    <a:lnTo>
                      <a:pt x="332" y="28"/>
                    </a:lnTo>
                    <a:lnTo>
                      <a:pt x="321" y="35"/>
                    </a:lnTo>
                    <a:lnTo>
                      <a:pt x="310" y="42"/>
                    </a:lnTo>
                    <a:lnTo>
                      <a:pt x="299" y="51"/>
                    </a:lnTo>
                    <a:lnTo>
                      <a:pt x="288" y="61"/>
                    </a:lnTo>
                    <a:lnTo>
                      <a:pt x="276" y="72"/>
                    </a:lnTo>
                    <a:lnTo>
                      <a:pt x="265" y="82"/>
                    </a:lnTo>
                    <a:lnTo>
                      <a:pt x="254" y="94"/>
                    </a:lnTo>
                    <a:lnTo>
                      <a:pt x="243" y="103"/>
                    </a:lnTo>
                    <a:lnTo>
                      <a:pt x="231" y="113"/>
                    </a:lnTo>
                    <a:lnTo>
                      <a:pt x="218" y="119"/>
                    </a:lnTo>
                    <a:lnTo>
                      <a:pt x="206" y="127"/>
                    </a:lnTo>
                    <a:lnTo>
                      <a:pt x="194" y="131"/>
                    </a:lnTo>
                    <a:lnTo>
                      <a:pt x="180" y="133"/>
                    </a:lnTo>
                    <a:lnTo>
                      <a:pt x="167" y="133"/>
                    </a:lnTo>
                    <a:lnTo>
                      <a:pt x="154" y="130"/>
                    </a:lnTo>
                    <a:lnTo>
                      <a:pt x="144" y="131"/>
                    </a:lnTo>
                    <a:lnTo>
                      <a:pt x="136" y="133"/>
                    </a:lnTo>
                    <a:lnTo>
                      <a:pt x="128" y="135"/>
                    </a:lnTo>
                    <a:lnTo>
                      <a:pt x="120" y="138"/>
                    </a:lnTo>
                    <a:lnTo>
                      <a:pt x="113" y="142"/>
                    </a:lnTo>
                    <a:lnTo>
                      <a:pt x="105" y="146"/>
                    </a:lnTo>
                    <a:lnTo>
                      <a:pt x="99" y="151"/>
                    </a:lnTo>
                    <a:lnTo>
                      <a:pt x="93" y="156"/>
                    </a:lnTo>
                    <a:lnTo>
                      <a:pt x="84" y="160"/>
                    </a:lnTo>
                    <a:lnTo>
                      <a:pt x="78" y="165"/>
                    </a:lnTo>
                    <a:lnTo>
                      <a:pt x="71" y="170"/>
                    </a:lnTo>
                    <a:lnTo>
                      <a:pt x="64" y="176"/>
                    </a:lnTo>
                    <a:lnTo>
                      <a:pt x="57" y="180"/>
                    </a:lnTo>
                    <a:lnTo>
                      <a:pt x="48" y="186"/>
                    </a:lnTo>
                    <a:lnTo>
                      <a:pt x="41" y="192"/>
                    </a:lnTo>
                    <a:lnTo>
                      <a:pt x="34" y="198"/>
                    </a:lnTo>
                    <a:lnTo>
                      <a:pt x="31" y="193"/>
                    </a:lnTo>
                    <a:lnTo>
                      <a:pt x="28" y="190"/>
                    </a:lnTo>
                    <a:lnTo>
                      <a:pt x="24" y="187"/>
                    </a:lnTo>
                    <a:lnTo>
                      <a:pt x="20" y="185"/>
                    </a:lnTo>
                    <a:lnTo>
                      <a:pt x="14" y="182"/>
                    </a:lnTo>
                    <a:lnTo>
                      <a:pt x="9" y="181"/>
                    </a:lnTo>
                    <a:lnTo>
                      <a:pt x="4" y="179"/>
                    </a:lnTo>
                    <a:lnTo>
                      <a:pt x="0" y="179"/>
                    </a:lnTo>
                    <a:lnTo>
                      <a:pt x="9" y="165"/>
                    </a:lnTo>
                    <a:lnTo>
                      <a:pt x="21" y="155"/>
                    </a:lnTo>
                    <a:lnTo>
                      <a:pt x="33" y="146"/>
                    </a:lnTo>
                    <a:lnTo>
                      <a:pt x="47" y="139"/>
                    </a:lnTo>
                    <a:lnTo>
                      <a:pt x="60" y="133"/>
                    </a:lnTo>
                    <a:lnTo>
                      <a:pt x="75" y="128"/>
                    </a:lnTo>
                    <a:lnTo>
                      <a:pt x="90" y="124"/>
                    </a:lnTo>
                    <a:lnTo>
                      <a:pt x="105" y="122"/>
                    </a:lnTo>
                    <a:lnTo>
                      <a:pt x="120" y="119"/>
                    </a:lnTo>
                    <a:lnTo>
                      <a:pt x="136" y="116"/>
                    </a:lnTo>
                    <a:lnTo>
                      <a:pt x="151" y="113"/>
                    </a:lnTo>
                    <a:lnTo>
                      <a:pt x="167" y="111"/>
                    </a:lnTo>
                    <a:lnTo>
                      <a:pt x="181" y="106"/>
                    </a:lnTo>
                    <a:lnTo>
                      <a:pt x="196" y="102"/>
                    </a:lnTo>
                    <a:lnTo>
                      <a:pt x="211" y="96"/>
                    </a:lnTo>
                    <a:lnTo>
                      <a:pt x="225" y="89"/>
                    </a:lnTo>
                    <a:lnTo>
                      <a:pt x="231" y="82"/>
                    </a:lnTo>
                    <a:lnTo>
                      <a:pt x="236" y="75"/>
                    </a:lnTo>
                    <a:lnTo>
                      <a:pt x="240" y="65"/>
                    </a:lnTo>
                    <a:lnTo>
                      <a:pt x="243" y="58"/>
                    </a:lnTo>
                    <a:lnTo>
                      <a:pt x="242" y="49"/>
                    </a:lnTo>
                    <a:lnTo>
                      <a:pt x="239" y="43"/>
                    </a:lnTo>
                    <a:lnTo>
                      <a:pt x="235" y="41"/>
                    </a:lnTo>
                    <a:lnTo>
                      <a:pt x="234" y="39"/>
                    </a:lnTo>
                    <a:lnTo>
                      <a:pt x="228" y="38"/>
                    </a:lnTo>
                    <a:lnTo>
                      <a:pt x="224" y="38"/>
                    </a:lnTo>
                    <a:lnTo>
                      <a:pt x="224" y="36"/>
                    </a:lnTo>
                    <a:lnTo>
                      <a:pt x="226" y="33"/>
                    </a:lnTo>
                    <a:lnTo>
                      <a:pt x="230" y="30"/>
                    </a:lnTo>
                    <a:lnTo>
                      <a:pt x="235" y="28"/>
                    </a:lnTo>
                    <a:lnTo>
                      <a:pt x="241" y="25"/>
                    </a:lnTo>
                    <a:lnTo>
                      <a:pt x="249" y="23"/>
                    </a:lnTo>
                    <a:lnTo>
                      <a:pt x="256" y="20"/>
                    </a:lnTo>
                    <a:lnTo>
                      <a:pt x="265" y="18"/>
                    </a:lnTo>
                    <a:lnTo>
                      <a:pt x="272" y="15"/>
                    </a:lnTo>
                    <a:lnTo>
                      <a:pt x="281" y="12"/>
                    </a:lnTo>
                    <a:lnTo>
                      <a:pt x="289" y="9"/>
                    </a:lnTo>
                    <a:lnTo>
                      <a:pt x="297" y="8"/>
                    </a:lnTo>
                    <a:lnTo>
                      <a:pt x="303" y="5"/>
                    </a:lnTo>
                    <a:lnTo>
                      <a:pt x="310" y="4"/>
                    </a:lnTo>
                    <a:lnTo>
                      <a:pt x="315" y="2"/>
                    </a:ln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90" name="Freeform 68"/>
              <p:cNvSpPr>
                <a:spLocks/>
              </p:cNvSpPr>
              <p:nvPr/>
            </p:nvSpPr>
            <p:spPr bwMode="auto">
              <a:xfrm>
                <a:off x="5563" y="1958"/>
                <a:ext cx="224" cy="296"/>
              </a:xfrm>
              <a:custGeom>
                <a:avLst/>
                <a:gdLst>
                  <a:gd name="T0" fmla="*/ 0 w 537"/>
                  <a:gd name="T1" fmla="*/ 0 h 708"/>
                  <a:gd name="T2" fmla="*/ 0 w 537"/>
                  <a:gd name="T3" fmla="*/ 0 h 708"/>
                  <a:gd name="T4" fmla="*/ 0 w 537"/>
                  <a:gd name="T5" fmla="*/ 0 h 708"/>
                  <a:gd name="T6" fmla="*/ 0 w 537"/>
                  <a:gd name="T7" fmla="*/ 0 h 708"/>
                  <a:gd name="T8" fmla="*/ 0 w 537"/>
                  <a:gd name="T9" fmla="*/ 0 h 708"/>
                  <a:gd name="T10" fmla="*/ 0 w 537"/>
                  <a:gd name="T11" fmla="*/ 0 h 708"/>
                  <a:gd name="T12" fmla="*/ 0 w 537"/>
                  <a:gd name="T13" fmla="*/ 0 h 708"/>
                  <a:gd name="T14" fmla="*/ 0 w 537"/>
                  <a:gd name="T15" fmla="*/ 0 h 708"/>
                  <a:gd name="T16" fmla="*/ 0 w 537"/>
                  <a:gd name="T17" fmla="*/ 0 h 708"/>
                  <a:gd name="T18" fmla="*/ 0 w 537"/>
                  <a:gd name="T19" fmla="*/ 0 h 708"/>
                  <a:gd name="T20" fmla="*/ 0 w 537"/>
                  <a:gd name="T21" fmla="*/ 0 h 708"/>
                  <a:gd name="T22" fmla="*/ 0 w 537"/>
                  <a:gd name="T23" fmla="*/ 0 h 708"/>
                  <a:gd name="T24" fmla="*/ 0 w 537"/>
                  <a:gd name="T25" fmla="*/ 0 h 708"/>
                  <a:gd name="T26" fmla="*/ 0 w 537"/>
                  <a:gd name="T27" fmla="*/ 0 h 708"/>
                  <a:gd name="T28" fmla="*/ 0 w 537"/>
                  <a:gd name="T29" fmla="*/ 0 h 708"/>
                  <a:gd name="T30" fmla="*/ 0 w 537"/>
                  <a:gd name="T31" fmla="*/ 0 h 708"/>
                  <a:gd name="T32" fmla="*/ 0 w 537"/>
                  <a:gd name="T33" fmla="*/ 0 h 708"/>
                  <a:gd name="T34" fmla="*/ 0 w 537"/>
                  <a:gd name="T35" fmla="*/ 0 h 708"/>
                  <a:gd name="T36" fmla="*/ 0 w 537"/>
                  <a:gd name="T37" fmla="*/ 0 h 708"/>
                  <a:gd name="T38" fmla="*/ 0 w 537"/>
                  <a:gd name="T39" fmla="*/ 0 h 708"/>
                  <a:gd name="T40" fmla="*/ 0 w 537"/>
                  <a:gd name="T41" fmla="*/ 0 h 708"/>
                  <a:gd name="T42" fmla="*/ 0 w 537"/>
                  <a:gd name="T43" fmla="*/ 0 h 708"/>
                  <a:gd name="T44" fmla="*/ 0 w 537"/>
                  <a:gd name="T45" fmla="*/ 0 h 708"/>
                  <a:gd name="T46" fmla="*/ 0 w 537"/>
                  <a:gd name="T47" fmla="*/ 0 h 708"/>
                  <a:gd name="T48" fmla="*/ 0 w 537"/>
                  <a:gd name="T49" fmla="*/ 0 h 708"/>
                  <a:gd name="T50" fmla="*/ 0 w 537"/>
                  <a:gd name="T51" fmla="*/ 0 h 708"/>
                  <a:gd name="T52" fmla="*/ 0 w 537"/>
                  <a:gd name="T53" fmla="*/ 0 h 708"/>
                  <a:gd name="T54" fmla="*/ 0 w 537"/>
                  <a:gd name="T55" fmla="*/ 0 h 708"/>
                  <a:gd name="T56" fmla="*/ 0 w 537"/>
                  <a:gd name="T57" fmla="*/ 0 h 708"/>
                  <a:gd name="T58" fmla="*/ 0 w 537"/>
                  <a:gd name="T59" fmla="*/ 0 h 708"/>
                  <a:gd name="T60" fmla="*/ 0 w 537"/>
                  <a:gd name="T61" fmla="*/ 0 h 708"/>
                  <a:gd name="T62" fmla="*/ 0 w 537"/>
                  <a:gd name="T63" fmla="*/ 0 h 708"/>
                  <a:gd name="T64" fmla="*/ 0 w 537"/>
                  <a:gd name="T65" fmla="*/ 0 h 708"/>
                  <a:gd name="T66" fmla="*/ 0 w 537"/>
                  <a:gd name="T67" fmla="*/ 0 h 708"/>
                  <a:gd name="T68" fmla="*/ 0 w 537"/>
                  <a:gd name="T69" fmla="*/ 0 h 708"/>
                  <a:gd name="T70" fmla="*/ 0 w 537"/>
                  <a:gd name="T71" fmla="*/ 0 h 708"/>
                  <a:gd name="T72" fmla="*/ 0 w 537"/>
                  <a:gd name="T73" fmla="*/ 0 h 708"/>
                  <a:gd name="T74" fmla="*/ 0 w 537"/>
                  <a:gd name="T75" fmla="*/ 0 h 708"/>
                  <a:gd name="T76" fmla="*/ 0 w 537"/>
                  <a:gd name="T77" fmla="*/ 0 h 708"/>
                  <a:gd name="T78" fmla="*/ 0 w 537"/>
                  <a:gd name="T79" fmla="*/ 0 h 708"/>
                  <a:gd name="T80" fmla="*/ 0 w 537"/>
                  <a:gd name="T81" fmla="*/ 0 h 708"/>
                  <a:gd name="T82" fmla="*/ 0 w 537"/>
                  <a:gd name="T83" fmla="*/ 0 h 708"/>
                  <a:gd name="T84" fmla="*/ 0 w 537"/>
                  <a:gd name="T85" fmla="*/ 0 h 708"/>
                  <a:gd name="T86" fmla="*/ 0 w 537"/>
                  <a:gd name="T87" fmla="*/ 0 h 708"/>
                  <a:gd name="T88" fmla="*/ 0 w 537"/>
                  <a:gd name="T89" fmla="*/ 0 h 708"/>
                  <a:gd name="T90" fmla="*/ 0 w 537"/>
                  <a:gd name="T91" fmla="*/ 0 h 708"/>
                  <a:gd name="T92" fmla="*/ 0 w 537"/>
                  <a:gd name="T93" fmla="*/ 0 h 708"/>
                  <a:gd name="T94" fmla="*/ 0 w 537"/>
                  <a:gd name="T95" fmla="*/ 0 h 708"/>
                  <a:gd name="T96" fmla="*/ 0 w 537"/>
                  <a:gd name="T97" fmla="*/ 0 h 708"/>
                  <a:gd name="T98" fmla="*/ 0 w 537"/>
                  <a:gd name="T99" fmla="*/ 0 h 708"/>
                  <a:gd name="T100" fmla="*/ 0 w 537"/>
                  <a:gd name="T101" fmla="*/ 0 h 708"/>
                  <a:gd name="T102" fmla="*/ 0 w 537"/>
                  <a:gd name="T103" fmla="*/ 0 h 708"/>
                  <a:gd name="T104" fmla="*/ 0 w 537"/>
                  <a:gd name="T105" fmla="*/ 0 h 708"/>
                  <a:gd name="T106" fmla="*/ 0 w 537"/>
                  <a:gd name="T107" fmla="*/ 0 h 708"/>
                  <a:gd name="T108" fmla="*/ 0 w 537"/>
                  <a:gd name="T109" fmla="*/ 0 h 708"/>
                  <a:gd name="T110" fmla="*/ 0 w 537"/>
                  <a:gd name="T111" fmla="*/ 0 h 708"/>
                  <a:gd name="T112" fmla="*/ 0 w 537"/>
                  <a:gd name="T113" fmla="*/ 0 h 70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37"/>
                  <a:gd name="T172" fmla="*/ 0 h 708"/>
                  <a:gd name="T173" fmla="*/ 537 w 537"/>
                  <a:gd name="T174" fmla="*/ 708 h 70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37" h="708">
                    <a:moveTo>
                      <a:pt x="403" y="2"/>
                    </a:moveTo>
                    <a:lnTo>
                      <a:pt x="412" y="1"/>
                    </a:lnTo>
                    <a:lnTo>
                      <a:pt x="421" y="0"/>
                    </a:lnTo>
                    <a:lnTo>
                      <a:pt x="429" y="0"/>
                    </a:lnTo>
                    <a:lnTo>
                      <a:pt x="439" y="1"/>
                    </a:lnTo>
                    <a:lnTo>
                      <a:pt x="446" y="1"/>
                    </a:lnTo>
                    <a:lnTo>
                      <a:pt x="456" y="2"/>
                    </a:lnTo>
                    <a:lnTo>
                      <a:pt x="464" y="3"/>
                    </a:lnTo>
                    <a:lnTo>
                      <a:pt x="473" y="5"/>
                    </a:lnTo>
                    <a:lnTo>
                      <a:pt x="481" y="7"/>
                    </a:lnTo>
                    <a:lnTo>
                      <a:pt x="488" y="9"/>
                    </a:lnTo>
                    <a:lnTo>
                      <a:pt x="497" y="11"/>
                    </a:lnTo>
                    <a:lnTo>
                      <a:pt x="505" y="14"/>
                    </a:lnTo>
                    <a:lnTo>
                      <a:pt x="513" y="17"/>
                    </a:lnTo>
                    <a:lnTo>
                      <a:pt x="521" y="22"/>
                    </a:lnTo>
                    <a:lnTo>
                      <a:pt x="528" y="25"/>
                    </a:lnTo>
                    <a:lnTo>
                      <a:pt x="537" y="30"/>
                    </a:lnTo>
                    <a:lnTo>
                      <a:pt x="532" y="32"/>
                    </a:lnTo>
                    <a:lnTo>
                      <a:pt x="527" y="35"/>
                    </a:lnTo>
                    <a:lnTo>
                      <a:pt x="522" y="35"/>
                    </a:lnTo>
                    <a:lnTo>
                      <a:pt x="516" y="36"/>
                    </a:lnTo>
                    <a:lnTo>
                      <a:pt x="509" y="35"/>
                    </a:lnTo>
                    <a:lnTo>
                      <a:pt x="503" y="33"/>
                    </a:lnTo>
                    <a:lnTo>
                      <a:pt x="496" y="32"/>
                    </a:lnTo>
                    <a:lnTo>
                      <a:pt x="488" y="30"/>
                    </a:lnTo>
                    <a:lnTo>
                      <a:pt x="481" y="28"/>
                    </a:lnTo>
                    <a:lnTo>
                      <a:pt x="474" y="26"/>
                    </a:lnTo>
                    <a:lnTo>
                      <a:pt x="466" y="24"/>
                    </a:lnTo>
                    <a:lnTo>
                      <a:pt x="459" y="24"/>
                    </a:lnTo>
                    <a:lnTo>
                      <a:pt x="451" y="23"/>
                    </a:lnTo>
                    <a:lnTo>
                      <a:pt x="445" y="25"/>
                    </a:lnTo>
                    <a:lnTo>
                      <a:pt x="439" y="27"/>
                    </a:lnTo>
                    <a:lnTo>
                      <a:pt x="433" y="32"/>
                    </a:lnTo>
                    <a:lnTo>
                      <a:pt x="439" y="32"/>
                    </a:lnTo>
                    <a:lnTo>
                      <a:pt x="445" y="32"/>
                    </a:lnTo>
                    <a:lnTo>
                      <a:pt x="449" y="32"/>
                    </a:lnTo>
                    <a:lnTo>
                      <a:pt x="456" y="34"/>
                    </a:lnTo>
                    <a:lnTo>
                      <a:pt x="461" y="35"/>
                    </a:lnTo>
                    <a:lnTo>
                      <a:pt x="466" y="37"/>
                    </a:lnTo>
                    <a:lnTo>
                      <a:pt x="471" y="39"/>
                    </a:lnTo>
                    <a:lnTo>
                      <a:pt x="478" y="42"/>
                    </a:lnTo>
                    <a:lnTo>
                      <a:pt x="482" y="43"/>
                    </a:lnTo>
                    <a:lnTo>
                      <a:pt x="487" y="46"/>
                    </a:lnTo>
                    <a:lnTo>
                      <a:pt x="492" y="48"/>
                    </a:lnTo>
                    <a:lnTo>
                      <a:pt x="497" y="52"/>
                    </a:lnTo>
                    <a:lnTo>
                      <a:pt x="502" y="55"/>
                    </a:lnTo>
                    <a:lnTo>
                      <a:pt x="506" y="60"/>
                    </a:lnTo>
                    <a:lnTo>
                      <a:pt x="512" y="63"/>
                    </a:lnTo>
                    <a:lnTo>
                      <a:pt x="517" y="68"/>
                    </a:lnTo>
                    <a:lnTo>
                      <a:pt x="506" y="67"/>
                    </a:lnTo>
                    <a:lnTo>
                      <a:pt x="498" y="66"/>
                    </a:lnTo>
                    <a:lnTo>
                      <a:pt x="487" y="64"/>
                    </a:lnTo>
                    <a:lnTo>
                      <a:pt x="479" y="62"/>
                    </a:lnTo>
                    <a:lnTo>
                      <a:pt x="468" y="61"/>
                    </a:lnTo>
                    <a:lnTo>
                      <a:pt x="460" y="59"/>
                    </a:lnTo>
                    <a:lnTo>
                      <a:pt x="449" y="57"/>
                    </a:lnTo>
                    <a:lnTo>
                      <a:pt x="441" y="56"/>
                    </a:lnTo>
                    <a:lnTo>
                      <a:pt x="431" y="54"/>
                    </a:lnTo>
                    <a:lnTo>
                      <a:pt x="422" y="53"/>
                    </a:lnTo>
                    <a:lnTo>
                      <a:pt x="412" y="53"/>
                    </a:lnTo>
                    <a:lnTo>
                      <a:pt x="404" y="54"/>
                    </a:lnTo>
                    <a:lnTo>
                      <a:pt x="394" y="55"/>
                    </a:lnTo>
                    <a:lnTo>
                      <a:pt x="386" y="58"/>
                    </a:lnTo>
                    <a:lnTo>
                      <a:pt x="376" y="62"/>
                    </a:lnTo>
                    <a:lnTo>
                      <a:pt x="369" y="67"/>
                    </a:lnTo>
                    <a:lnTo>
                      <a:pt x="373" y="68"/>
                    </a:lnTo>
                    <a:lnTo>
                      <a:pt x="379" y="69"/>
                    </a:lnTo>
                    <a:lnTo>
                      <a:pt x="385" y="69"/>
                    </a:lnTo>
                    <a:lnTo>
                      <a:pt x="393" y="70"/>
                    </a:lnTo>
                    <a:lnTo>
                      <a:pt x="400" y="70"/>
                    </a:lnTo>
                    <a:lnTo>
                      <a:pt x="407" y="70"/>
                    </a:lnTo>
                    <a:lnTo>
                      <a:pt x="412" y="71"/>
                    </a:lnTo>
                    <a:lnTo>
                      <a:pt x="419" y="75"/>
                    </a:lnTo>
                    <a:lnTo>
                      <a:pt x="418" y="78"/>
                    </a:lnTo>
                    <a:lnTo>
                      <a:pt x="415" y="81"/>
                    </a:lnTo>
                    <a:lnTo>
                      <a:pt x="410" y="84"/>
                    </a:lnTo>
                    <a:lnTo>
                      <a:pt x="405" y="87"/>
                    </a:lnTo>
                    <a:lnTo>
                      <a:pt x="398" y="89"/>
                    </a:lnTo>
                    <a:lnTo>
                      <a:pt x="391" y="90"/>
                    </a:lnTo>
                    <a:lnTo>
                      <a:pt x="384" y="92"/>
                    </a:lnTo>
                    <a:lnTo>
                      <a:pt x="375" y="95"/>
                    </a:lnTo>
                    <a:lnTo>
                      <a:pt x="368" y="96"/>
                    </a:lnTo>
                    <a:lnTo>
                      <a:pt x="361" y="98"/>
                    </a:lnTo>
                    <a:lnTo>
                      <a:pt x="355" y="99"/>
                    </a:lnTo>
                    <a:lnTo>
                      <a:pt x="351" y="101"/>
                    </a:lnTo>
                    <a:lnTo>
                      <a:pt x="348" y="102"/>
                    </a:lnTo>
                    <a:lnTo>
                      <a:pt x="348" y="104"/>
                    </a:lnTo>
                    <a:lnTo>
                      <a:pt x="350" y="106"/>
                    </a:lnTo>
                    <a:lnTo>
                      <a:pt x="356" y="109"/>
                    </a:lnTo>
                    <a:lnTo>
                      <a:pt x="357" y="110"/>
                    </a:lnTo>
                    <a:lnTo>
                      <a:pt x="350" y="119"/>
                    </a:lnTo>
                    <a:lnTo>
                      <a:pt x="347" y="128"/>
                    </a:lnTo>
                    <a:lnTo>
                      <a:pt x="344" y="138"/>
                    </a:lnTo>
                    <a:lnTo>
                      <a:pt x="343" y="147"/>
                    </a:lnTo>
                    <a:lnTo>
                      <a:pt x="342" y="157"/>
                    </a:lnTo>
                    <a:lnTo>
                      <a:pt x="343" y="166"/>
                    </a:lnTo>
                    <a:lnTo>
                      <a:pt x="344" y="175"/>
                    </a:lnTo>
                    <a:lnTo>
                      <a:pt x="347" y="185"/>
                    </a:lnTo>
                    <a:lnTo>
                      <a:pt x="347" y="194"/>
                    </a:lnTo>
                    <a:lnTo>
                      <a:pt x="349" y="203"/>
                    </a:lnTo>
                    <a:lnTo>
                      <a:pt x="350" y="213"/>
                    </a:lnTo>
                    <a:lnTo>
                      <a:pt x="352" y="222"/>
                    </a:lnTo>
                    <a:lnTo>
                      <a:pt x="352" y="232"/>
                    </a:lnTo>
                    <a:lnTo>
                      <a:pt x="352" y="241"/>
                    </a:lnTo>
                    <a:lnTo>
                      <a:pt x="350" y="250"/>
                    </a:lnTo>
                    <a:lnTo>
                      <a:pt x="349" y="260"/>
                    </a:lnTo>
                    <a:lnTo>
                      <a:pt x="349" y="261"/>
                    </a:lnTo>
                    <a:lnTo>
                      <a:pt x="344" y="261"/>
                    </a:lnTo>
                    <a:lnTo>
                      <a:pt x="339" y="264"/>
                    </a:lnTo>
                    <a:lnTo>
                      <a:pt x="335" y="267"/>
                    </a:lnTo>
                    <a:lnTo>
                      <a:pt x="331" y="270"/>
                    </a:lnTo>
                    <a:lnTo>
                      <a:pt x="324" y="276"/>
                    </a:lnTo>
                    <a:lnTo>
                      <a:pt x="318" y="282"/>
                    </a:lnTo>
                    <a:lnTo>
                      <a:pt x="310" y="287"/>
                    </a:lnTo>
                    <a:lnTo>
                      <a:pt x="302" y="289"/>
                    </a:lnTo>
                    <a:lnTo>
                      <a:pt x="297" y="288"/>
                    </a:lnTo>
                    <a:lnTo>
                      <a:pt x="292" y="288"/>
                    </a:lnTo>
                    <a:lnTo>
                      <a:pt x="288" y="285"/>
                    </a:lnTo>
                    <a:lnTo>
                      <a:pt x="282" y="282"/>
                    </a:lnTo>
                    <a:lnTo>
                      <a:pt x="282" y="288"/>
                    </a:lnTo>
                    <a:lnTo>
                      <a:pt x="283" y="293"/>
                    </a:lnTo>
                    <a:lnTo>
                      <a:pt x="282" y="296"/>
                    </a:lnTo>
                    <a:lnTo>
                      <a:pt x="281" y="300"/>
                    </a:lnTo>
                    <a:lnTo>
                      <a:pt x="277" y="305"/>
                    </a:lnTo>
                    <a:lnTo>
                      <a:pt x="272" y="307"/>
                    </a:lnTo>
                    <a:lnTo>
                      <a:pt x="264" y="305"/>
                    </a:lnTo>
                    <a:lnTo>
                      <a:pt x="255" y="302"/>
                    </a:lnTo>
                    <a:lnTo>
                      <a:pt x="251" y="298"/>
                    </a:lnTo>
                    <a:lnTo>
                      <a:pt x="245" y="296"/>
                    </a:lnTo>
                    <a:lnTo>
                      <a:pt x="240" y="293"/>
                    </a:lnTo>
                    <a:lnTo>
                      <a:pt x="235" y="289"/>
                    </a:lnTo>
                    <a:lnTo>
                      <a:pt x="230" y="282"/>
                    </a:lnTo>
                    <a:lnTo>
                      <a:pt x="225" y="278"/>
                    </a:lnTo>
                    <a:lnTo>
                      <a:pt x="219" y="274"/>
                    </a:lnTo>
                    <a:lnTo>
                      <a:pt x="215" y="271"/>
                    </a:lnTo>
                    <a:lnTo>
                      <a:pt x="207" y="269"/>
                    </a:lnTo>
                    <a:lnTo>
                      <a:pt x="200" y="267"/>
                    </a:lnTo>
                    <a:lnTo>
                      <a:pt x="194" y="266"/>
                    </a:lnTo>
                    <a:lnTo>
                      <a:pt x="187" y="266"/>
                    </a:lnTo>
                    <a:lnTo>
                      <a:pt x="178" y="266"/>
                    </a:lnTo>
                    <a:lnTo>
                      <a:pt x="171" y="268"/>
                    </a:lnTo>
                    <a:lnTo>
                      <a:pt x="163" y="270"/>
                    </a:lnTo>
                    <a:lnTo>
                      <a:pt x="157" y="272"/>
                    </a:lnTo>
                    <a:lnTo>
                      <a:pt x="149" y="275"/>
                    </a:lnTo>
                    <a:lnTo>
                      <a:pt x="141" y="278"/>
                    </a:lnTo>
                    <a:lnTo>
                      <a:pt x="135" y="282"/>
                    </a:lnTo>
                    <a:lnTo>
                      <a:pt x="130" y="288"/>
                    </a:lnTo>
                    <a:lnTo>
                      <a:pt x="137" y="288"/>
                    </a:lnTo>
                    <a:lnTo>
                      <a:pt x="144" y="289"/>
                    </a:lnTo>
                    <a:lnTo>
                      <a:pt x="153" y="289"/>
                    </a:lnTo>
                    <a:lnTo>
                      <a:pt x="161" y="289"/>
                    </a:lnTo>
                    <a:lnTo>
                      <a:pt x="170" y="289"/>
                    </a:lnTo>
                    <a:lnTo>
                      <a:pt x="178" y="291"/>
                    </a:lnTo>
                    <a:lnTo>
                      <a:pt x="188" y="292"/>
                    </a:lnTo>
                    <a:lnTo>
                      <a:pt x="197" y="295"/>
                    </a:lnTo>
                    <a:lnTo>
                      <a:pt x="205" y="296"/>
                    </a:lnTo>
                    <a:lnTo>
                      <a:pt x="213" y="299"/>
                    </a:lnTo>
                    <a:lnTo>
                      <a:pt x="219" y="303"/>
                    </a:lnTo>
                    <a:lnTo>
                      <a:pt x="226" y="308"/>
                    </a:lnTo>
                    <a:lnTo>
                      <a:pt x="231" y="314"/>
                    </a:lnTo>
                    <a:lnTo>
                      <a:pt x="235" y="319"/>
                    </a:lnTo>
                    <a:lnTo>
                      <a:pt x="239" y="327"/>
                    </a:lnTo>
                    <a:lnTo>
                      <a:pt x="242" y="336"/>
                    </a:lnTo>
                    <a:lnTo>
                      <a:pt x="232" y="332"/>
                    </a:lnTo>
                    <a:lnTo>
                      <a:pt x="221" y="328"/>
                    </a:lnTo>
                    <a:lnTo>
                      <a:pt x="212" y="325"/>
                    </a:lnTo>
                    <a:lnTo>
                      <a:pt x="203" y="322"/>
                    </a:lnTo>
                    <a:lnTo>
                      <a:pt x="194" y="319"/>
                    </a:lnTo>
                    <a:lnTo>
                      <a:pt x="185" y="317"/>
                    </a:lnTo>
                    <a:lnTo>
                      <a:pt x="176" y="315"/>
                    </a:lnTo>
                    <a:lnTo>
                      <a:pt x="167" y="315"/>
                    </a:lnTo>
                    <a:lnTo>
                      <a:pt x="158" y="314"/>
                    </a:lnTo>
                    <a:lnTo>
                      <a:pt x="148" y="314"/>
                    </a:lnTo>
                    <a:lnTo>
                      <a:pt x="139" y="315"/>
                    </a:lnTo>
                    <a:lnTo>
                      <a:pt x="130" y="317"/>
                    </a:lnTo>
                    <a:lnTo>
                      <a:pt x="120" y="319"/>
                    </a:lnTo>
                    <a:lnTo>
                      <a:pt x="112" y="323"/>
                    </a:lnTo>
                    <a:lnTo>
                      <a:pt x="102" y="327"/>
                    </a:lnTo>
                    <a:lnTo>
                      <a:pt x="94" y="333"/>
                    </a:lnTo>
                    <a:lnTo>
                      <a:pt x="100" y="333"/>
                    </a:lnTo>
                    <a:lnTo>
                      <a:pt x="108" y="333"/>
                    </a:lnTo>
                    <a:lnTo>
                      <a:pt x="116" y="333"/>
                    </a:lnTo>
                    <a:lnTo>
                      <a:pt x="125" y="334"/>
                    </a:lnTo>
                    <a:lnTo>
                      <a:pt x="134" y="334"/>
                    </a:lnTo>
                    <a:lnTo>
                      <a:pt x="143" y="335"/>
                    </a:lnTo>
                    <a:lnTo>
                      <a:pt x="153" y="337"/>
                    </a:lnTo>
                    <a:lnTo>
                      <a:pt x="163" y="340"/>
                    </a:lnTo>
                    <a:lnTo>
                      <a:pt x="172" y="343"/>
                    </a:lnTo>
                    <a:lnTo>
                      <a:pt x="180" y="346"/>
                    </a:lnTo>
                    <a:lnTo>
                      <a:pt x="188" y="350"/>
                    </a:lnTo>
                    <a:lnTo>
                      <a:pt x="197" y="355"/>
                    </a:lnTo>
                    <a:lnTo>
                      <a:pt x="202" y="360"/>
                    </a:lnTo>
                    <a:lnTo>
                      <a:pt x="207" y="366"/>
                    </a:lnTo>
                    <a:lnTo>
                      <a:pt x="211" y="374"/>
                    </a:lnTo>
                    <a:lnTo>
                      <a:pt x="215" y="383"/>
                    </a:lnTo>
                    <a:lnTo>
                      <a:pt x="213" y="383"/>
                    </a:lnTo>
                    <a:lnTo>
                      <a:pt x="213" y="384"/>
                    </a:lnTo>
                    <a:lnTo>
                      <a:pt x="207" y="379"/>
                    </a:lnTo>
                    <a:lnTo>
                      <a:pt x="201" y="375"/>
                    </a:lnTo>
                    <a:lnTo>
                      <a:pt x="196" y="373"/>
                    </a:lnTo>
                    <a:lnTo>
                      <a:pt x="189" y="371"/>
                    </a:lnTo>
                    <a:lnTo>
                      <a:pt x="182" y="368"/>
                    </a:lnTo>
                    <a:lnTo>
                      <a:pt x="178" y="367"/>
                    </a:lnTo>
                    <a:lnTo>
                      <a:pt x="170" y="366"/>
                    </a:lnTo>
                    <a:lnTo>
                      <a:pt x="165" y="366"/>
                    </a:lnTo>
                    <a:lnTo>
                      <a:pt x="159" y="365"/>
                    </a:lnTo>
                    <a:lnTo>
                      <a:pt x="152" y="365"/>
                    </a:lnTo>
                    <a:lnTo>
                      <a:pt x="145" y="366"/>
                    </a:lnTo>
                    <a:lnTo>
                      <a:pt x="140" y="367"/>
                    </a:lnTo>
                    <a:lnTo>
                      <a:pt x="133" y="367"/>
                    </a:lnTo>
                    <a:lnTo>
                      <a:pt x="127" y="369"/>
                    </a:lnTo>
                    <a:lnTo>
                      <a:pt x="122" y="370"/>
                    </a:lnTo>
                    <a:lnTo>
                      <a:pt x="118" y="372"/>
                    </a:lnTo>
                    <a:lnTo>
                      <a:pt x="124" y="373"/>
                    </a:lnTo>
                    <a:lnTo>
                      <a:pt x="132" y="376"/>
                    </a:lnTo>
                    <a:lnTo>
                      <a:pt x="139" y="379"/>
                    </a:lnTo>
                    <a:lnTo>
                      <a:pt x="145" y="383"/>
                    </a:lnTo>
                    <a:lnTo>
                      <a:pt x="150" y="387"/>
                    </a:lnTo>
                    <a:lnTo>
                      <a:pt x="155" y="392"/>
                    </a:lnTo>
                    <a:lnTo>
                      <a:pt x="159" y="397"/>
                    </a:lnTo>
                    <a:lnTo>
                      <a:pt x="162" y="403"/>
                    </a:lnTo>
                    <a:lnTo>
                      <a:pt x="163" y="411"/>
                    </a:lnTo>
                    <a:lnTo>
                      <a:pt x="159" y="419"/>
                    </a:lnTo>
                    <a:lnTo>
                      <a:pt x="154" y="421"/>
                    </a:lnTo>
                    <a:lnTo>
                      <a:pt x="147" y="422"/>
                    </a:lnTo>
                    <a:lnTo>
                      <a:pt x="139" y="423"/>
                    </a:lnTo>
                    <a:lnTo>
                      <a:pt x="128" y="423"/>
                    </a:lnTo>
                    <a:lnTo>
                      <a:pt x="122" y="425"/>
                    </a:lnTo>
                    <a:lnTo>
                      <a:pt x="118" y="427"/>
                    </a:lnTo>
                    <a:lnTo>
                      <a:pt x="113" y="428"/>
                    </a:lnTo>
                    <a:lnTo>
                      <a:pt x="108" y="430"/>
                    </a:lnTo>
                    <a:lnTo>
                      <a:pt x="103" y="432"/>
                    </a:lnTo>
                    <a:lnTo>
                      <a:pt x="98" y="435"/>
                    </a:lnTo>
                    <a:lnTo>
                      <a:pt x="94" y="438"/>
                    </a:lnTo>
                    <a:lnTo>
                      <a:pt x="90" y="440"/>
                    </a:lnTo>
                    <a:lnTo>
                      <a:pt x="82" y="446"/>
                    </a:lnTo>
                    <a:lnTo>
                      <a:pt x="75" y="453"/>
                    </a:lnTo>
                    <a:lnTo>
                      <a:pt x="71" y="457"/>
                    </a:lnTo>
                    <a:lnTo>
                      <a:pt x="67" y="462"/>
                    </a:lnTo>
                    <a:lnTo>
                      <a:pt x="65" y="467"/>
                    </a:lnTo>
                    <a:lnTo>
                      <a:pt x="63" y="473"/>
                    </a:lnTo>
                    <a:lnTo>
                      <a:pt x="69" y="469"/>
                    </a:lnTo>
                    <a:lnTo>
                      <a:pt x="76" y="467"/>
                    </a:lnTo>
                    <a:lnTo>
                      <a:pt x="83" y="464"/>
                    </a:lnTo>
                    <a:lnTo>
                      <a:pt x="91" y="461"/>
                    </a:lnTo>
                    <a:lnTo>
                      <a:pt x="99" y="458"/>
                    </a:lnTo>
                    <a:lnTo>
                      <a:pt x="106" y="455"/>
                    </a:lnTo>
                    <a:lnTo>
                      <a:pt x="114" y="452"/>
                    </a:lnTo>
                    <a:lnTo>
                      <a:pt x="122" y="450"/>
                    </a:lnTo>
                    <a:lnTo>
                      <a:pt x="129" y="448"/>
                    </a:lnTo>
                    <a:lnTo>
                      <a:pt x="137" y="447"/>
                    </a:lnTo>
                    <a:lnTo>
                      <a:pt x="144" y="447"/>
                    </a:lnTo>
                    <a:lnTo>
                      <a:pt x="152" y="448"/>
                    </a:lnTo>
                    <a:lnTo>
                      <a:pt x="159" y="449"/>
                    </a:lnTo>
                    <a:lnTo>
                      <a:pt x="167" y="451"/>
                    </a:lnTo>
                    <a:lnTo>
                      <a:pt x="174" y="455"/>
                    </a:lnTo>
                    <a:lnTo>
                      <a:pt x="180" y="461"/>
                    </a:lnTo>
                    <a:lnTo>
                      <a:pt x="174" y="462"/>
                    </a:lnTo>
                    <a:lnTo>
                      <a:pt x="167" y="465"/>
                    </a:lnTo>
                    <a:lnTo>
                      <a:pt x="159" y="467"/>
                    </a:lnTo>
                    <a:lnTo>
                      <a:pt x="154" y="469"/>
                    </a:lnTo>
                    <a:lnTo>
                      <a:pt x="147" y="472"/>
                    </a:lnTo>
                    <a:lnTo>
                      <a:pt x="141" y="475"/>
                    </a:lnTo>
                    <a:lnTo>
                      <a:pt x="134" y="478"/>
                    </a:lnTo>
                    <a:lnTo>
                      <a:pt x="128" y="482"/>
                    </a:lnTo>
                    <a:lnTo>
                      <a:pt x="120" y="485"/>
                    </a:lnTo>
                    <a:lnTo>
                      <a:pt x="114" y="487"/>
                    </a:lnTo>
                    <a:lnTo>
                      <a:pt x="106" y="490"/>
                    </a:lnTo>
                    <a:lnTo>
                      <a:pt x="101" y="494"/>
                    </a:lnTo>
                    <a:lnTo>
                      <a:pt x="94" y="497"/>
                    </a:lnTo>
                    <a:lnTo>
                      <a:pt x="86" y="499"/>
                    </a:lnTo>
                    <a:lnTo>
                      <a:pt x="80" y="502"/>
                    </a:lnTo>
                    <a:lnTo>
                      <a:pt x="74" y="505"/>
                    </a:lnTo>
                    <a:lnTo>
                      <a:pt x="76" y="507"/>
                    </a:lnTo>
                    <a:lnTo>
                      <a:pt x="82" y="509"/>
                    </a:lnTo>
                    <a:lnTo>
                      <a:pt x="86" y="509"/>
                    </a:lnTo>
                    <a:lnTo>
                      <a:pt x="93" y="510"/>
                    </a:lnTo>
                    <a:lnTo>
                      <a:pt x="99" y="509"/>
                    </a:lnTo>
                    <a:lnTo>
                      <a:pt x="105" y="508"/>
                    </a:lnTo>
                    <a:lnTo>
                      <a:pt x="113" y="507"/>
                    </a:lnTo>
                    <a:lnTo>
                      <a:pt x="121" y="506"/>
                    </a:lnTo>
                    <a:lnTo>
                      <a:pt x="128" y="504"/>
                    </a:lnTo>
                    <a:lnTo>
                      <a:pt x="135" y="503"/>
                    </a:lnTo>
                    <a:lnTo>
                      <a:pt x="141" y="502"/>
                    </a:lnTo>
                    <a:lnTo>
                      <a:pt x="150" y="502"/>
                    </a:lnTo>
                    <a:lnTo>
                      <a:pt x="156" y="502"/>
                    </a:lnTo>
                    <a:lnTo>
                      <a:pt x="162" y="504"/>
                    </a:lnTo>
                    <a:lnTo>
                      <a:pt x="168" y="507"/>
                    </a:lnTo>
                    <a:lnTo>
                      <a:pt x="174" y="512"/>
                    </a:lnTo>
                    <a:lnTo>
                      <a:pt x="167" y="517"/>
                    </a:lnTo>
                    <a:lnTo>
                      <a:pt x="159" y="520"/>
                    </a:lnTo>
                    <a:lnTo>
                      <a:pt x="153" y="520"/>
                    </a:lnTo>
                    <a:lnTo>
                      <a:pt x="148" y="521"/>
                    </a:lnTo>
                    <a:lnTo>
                      <a:pt x="142" y="522"/>
                    </a:lnTo>
                    <a:lnTo>
                      <a:pt x="139" y="523"/>
                    </a:lnTo>
                    <a:lnTo>
                      <a:pt x="133" y="523"/>
                    </a:lnTo>
                    <a:lnTo>
                      <a:pt x="128" y="524"/>
                    </a:lnTo>
                    <a:lnTo>
                      <a:pt x="123" y="525"/>
                    </a:lnTo>
                    <a:lnTo>
                      <a:pt x="121" y="527"/>
                    </a:lnTo>
                    <a:lnTo>
                      <a:pt x="118" y="530"/>
                    </a:lnTo>
                    <a:lnTo>
                      <a:pt x="116" y="534"/>
                    </a:lnTo>
                    <a:lnTo>
                      <a:pt x="115" y="538"/>
                    </a:lnTo>
                    <a:lnTo>
                      <a:pt x="116" y="544"/>
                    </a:lnTo>
                    <a:lnTo>
                      <a:pt x="111" y="543"/>
                    </a:lnTo>
                    <a:lnTo>
                      <a:pt x="107" y="545"/>
                    </a:lnTo>
                    <a:lnTo>
                      <a:pt x="103" y="548"/>
                    </a:lnTo>
                    <a:lnTo>
                      <a:pt x="101" y="553"/>
                    </a:lnTo>
                    <a:lnTo>
                      <a:pt x="99" y="557"/>
                    </a:lnTo>
                    <a:lnTo>
                      <a:pt x="98" y="561"/>
                    </a:lnTo>
                    <a:lnTo>
                      <a:pt x="96" y="565"/>
                    </a:lnTo>
                    <a:lnTo>
                      <a:pt x="95" y="570"/>
                    </a:lnTo>
                    <a:lnTo>
                      <a:pt x="100" y="567"/>
                    </a:lnTo>
                    <a:lnTo>
                      <a:pt x="103" y="565"/>
                    </a:lnTo>
                    <a:lnTo>
                      <a:pt x="109" y="563"/>
                    </a:lnTo>
                    <a:lnTo>
                      <a:pt x="114" y="561"/>
                    </a:lnTo>
                    <a:lnTo>
                      <a:pt x="119" y="559"/>
                    </a:lnTo>
                    <a:lnTo>
                      <a:pt x="123" y="557"/>
                    </a:lnTo>
                    <a:lnTo>
                      <a:pt x="129" y="555"/>
                    </a:lnTo>
                    <a:lnTo>
                      <a:pt x="134" y="554"/>
                    </a:lnTo>
                    <a:lnTo>
                      <a:pt x="139" y="551"/>
                    </a:lnTo>
                    <a:lnTo>
                      <a:pt x="143" y="550"/>
                    </a:lnTo>
                    <a:lnTo>
                      <a:pt x="149" y="548"/>
                    </a:lnTo>
                    <a:lnTo>
                      <a:pt x="154" y="547"/>
                    </a:lnTo>
                    <a:lnTo>
                      <a:pt x="159" y="546"/>
                    </a:lnTo>
                    <a:lnTo>
                      <a:pt x="165" y="546"/>
                    </a:lnTo>
                    <a:lnTo>
                      <a:pt x="171" y="546"/>
                    </a:lnTo>
                    <a:lnTo>
                      <a:pt x="178" y="547"/>
                    </a:lnTo>
                    <a:lnTo>
                      <a:pt x="178" y="556"/>
                    </a:lnTo>
                    <a:lnTo>
                      <a:pt x="175" y="564"/>
                    </a:lnTo>
                    <a:lnTo>
                      <a:pt x="170" y="569"/>
                    </a:lnTo>
                    <a:lnTo>
                      <a:pt x="165" y="574"/>
                    </a:lnTo>
                    <a:lnTo>
                      <a:pt x="158" y="578"/>
                    </a:lnTo>
                    <a:lnTo>
                      <a:pt x="150" y="581"/>
                    </a:lnTo>
                    <a:lnTo>
                      <a:pt x="141" y="582"/>
                    </a:lnTo>
                    <a:lnTo>
                      <a:pt x="132" y="585"/>
                    </a:lnTo>
                    <a:lnTo>
                      <a:pt x="122" y="587"/>
                    </a:lnTo>
                    <a:lnTo>
                      <a:pt x="114" y="590"/>
                    </a:lnTo>
                    <a:lnTo>
                      <a:pt x="106" y="592"/>
                    </a:lnTo>
                    <a:lnTo>
                      <a:pt x="101" y="598"/>
                    </a:lnTo>
                    <a:lnTo>
                      <a:pt x="94" y="602"/>
                    </a:lnTo>
                    <a:lnTo>
                      <a:pt x="92" y="611"/>
                    </a:lnTo>
                    <a:lnTo>
                      <a:pt x="91" y="619"/>
                    </a:lnTo>
                    <a:lnTo>
                      <a:pt x="94" y="631"/>
                    </a:lnTo>
                    <a:lnTo>
                      <a:pt x="98" y="630"/>
                    </a:lnTo>
                    <a:lnTo>
                      <a:pt x="103" y="629"/>
                    </a:lnTo>
                    <a:lnTo>
                      <a:pt x="108" y="627"/>
                    </a:lnTo>
                    <a:lnTo>
                      <a:pt x="113" y="625"/>
                    </a:lnTo>
                    <a:lnTo>
                      <a:pt x="119" y="622"/>
                    </a:lnTo>
                    <a:lnTo>
                      <a:pt x="123" y="621"/>
                    </a:lnTo>
                    <a:lnTo>
                      <a:pt x="129" y="618"/>
                    </a:lnTo>
                    <a:lnTo>
                      <a:pt x="135" y="617"/>
                    </a:lnTo>
                    <a:lnTo>
                      <a:pt x="140" y="615"/>
                    </a:lnTo>
                    <a:lnTo>
                      <a:pt x="145" y="614"/>
                    </a:lnTo>
                    <a:lnTo>
                      <a:pt x="150" y="613"/>
                    </a:lnTo>
                    <a:lnTo>
                      <a:pt x="157" y="613"/>
                    </a:lnTo>
                    <a:lnTo>
                      <a:pt x="161" y="613"/>
                    </a:lnTo>
                    <a:lnTo>
                      <a:pt x="168" y="614"/>
                    </a:lnTo>
                    <a:lnTo>
                      <a:pt x="173" y="616"/>
                    </a:lnTo>
                    <a:lnTo>
                      <a:pt x="178" y="619"/>
                    </a:lnTo>
                    <a:lnTo>
                      <a:pt x="170" y="619"/>
                    </a:lnTo>
                    <a:lnTo>
                      <a:pt x="161" y="621"/>
                    </a:lnTo>
                    <a:lnTo>
                      <a:pt x="153" y="624"/>
                    </a:lnTo>
                    <a:lnTo>
                      <a:pt x="145" y="630"/>
                    </a:lnTo>
                    <a:lnTo>
                      <a:pt x="137" y="634"/>
                    </a:lnTo>
                    <a:lnTo>
                      <a:pt x="130" y="639"/>
                    </a:lnTo>
                    <a:lnTo>
                      <a:pt x="122" y="645"/>
                    </a:lnTo>
                    <a:lnTo>
                      <a:pt x="119" y="651"/>
                    </a:lnTo>
                    <a:lnTo>
                      <a:pt x="113" y="655"/>
                    </a:lnTo>
                    <a:lnTo>
                      <a:pt x="112" y="659"/>
                    </a:lnTo>
                    <a:lnTo>
                      <a:pt x="111" y="663"/>
                    </a:lnTo>
                    <a:lnTo>
                      <a:pt x="113" y="667"/>
                    </a:lnTo>
                    <a:lnTo>
                      <a:pt x="118" y="668"/>
                    </a:lnTo>
                    <a:lnTo>
                      <a:pt x="124" y="668"/>
                    </a:lnTo>
                    <a:lnTo>
                      <a:pt x="135" y="668"/>
                    </a:lnTo>
                    <a:lnTo>
                      <a:pt x="150" y="665"/>
                    </a:lnTo>
                    <a:lnTo>
                      <a:pt x="156" y="669"/>
                    </a:lnTo>
                    <a:lnTo>
                      <a:pt x="163" y="670"/>
                    </a:lnTo>
                    <a:lnTo>
                      <a:pt x="154" y="677"/>
                    </a:lnTo>
                    <a:lnTo>
                      <a:pt x="144" y="685"/>
                    </a:lnTo>
                    <a:lnTo>
                      <a:pt x="132" y="692"/>
                    </a:lnTo>
                    <a:lnTo>
                      <a:pt x="121" y="697"/>
                    </a:lnTo>
                    <a:lnTo>
                      <a:pt x="108" y="702"/>
                    </a:lnTo>
                    <a:lnTo>
                      <a:pt x="95" y="706"/>
                    </a:lnTo>
                    <a:lnTo>
                      <a:pt x="82" y="707"/>
                    </a:lnTo>
                    <a:lnTo>
                      <a:pt x="70" y="708"/>
                    </a:lnTo>
                    <a:lnTo>
                      <a:pt x="57" y="706"/>
                    </a:lnTo>
                    <a:lnTo>
                      <a:pt x="45" y="704"/>
                    </a:lnTo>
                    <a:lnTo>
                      <a:pt x="35" y="698"/>
                    </a:lnTo>
                    <a:lnTo>
                      <a:pt x="26" y="692"/>
                    </a:lnTo>
                    <a:lnTo>
                      <a:pt x="18" y="682"/>
                    </a:lnTo>
                    <a:lnTo>
                      <a:pt x="12" y="671"/>
                    </a:lnTo>
                    <a:lnTo>
                      <a:pt x="8" y="657"/>
                    </a:lnTo>
                    <a:lnTo>
                      <a:pt x="7" y="641"/>
                    </a:lnTo>
                    <a:lnTo>
                      <a:pt x="1" y="624"/>
                    </a:lnTo>
                    <a:lnTo>
                      <a:pt x="0" y="609"/>
                    </a:lnTo>
                    <a:lnTo>
                      <a:pt x="1" y="594"/>
                    </a:lnTo>
                    <a:lnTo>
                      <a:pt x="4" y="581"/>
                    </a:lnTo>
                    <a:lnTo>
                      <a:pt x="8" y="568"/>
                    </a:lnTo>
                    <a:lnTo>
                      <a:pt x="15" y="556"/>
                    </a:lnTo>
                    <a:lnTo>
                      <a:pt x="22" y="544"/>
                    </a:lnTo>
                    <a:lnTo>
                      <a:pt x="29" y="535"/>
                    </a:lnTo>
                    <a:lnTo>
                      <a:pt x="34" y="523"/>
                    </a:lnTo>
                    <a:lnTo>
                      <a:pt x="40" y="512"/>
                    </a:lnTo>
                    <a:lnTo>
                      <a:pt x="44" y="501"/>
                    </a:lnTo>
                    <a:lnTo>
                      <a:pt x="45" y="490"/>
                    </a:lnTo>
                    <a:lnTo>
                      <a:pt x="44" y="478"/>
                    </a:lnTo>
                    <a:lnTo>
                      <a:pt x="39" y="466"/>
                    </a:lnTo>
                    <a:lnTo>
                      <a:pt x="30" y="454"/>
                    </a:lnTo>
                    <a:lnTo>
                      <a:pt x="18" y="442"/>
                    </a:lnTo>
                    <a:lnTo>
                      <a:pt x="7" y="413"/>
                    </a:lnTo>
                    <a:lnTo>
                      <a:pt x="5" y="387"/>
                    </a:lnTo>
                    <a:lnTo>
                      <a:pt x="7" y="361"/>
                    </a:lnTo>
                    <a:lnTo>
                      <a:pt x="16" y="337"/>
                    </a:lnTo>
                    <a:lnTo>
                      <a:pt x="28" y="314"/>
                    </a:lnTo>
                    <a:lnTo>
                      <a:pt x="44" y="295"/>
                    </a:lnTo>
                    <a:lnTo>
                      <a:pt x="64" y="276"/>
                    </a:lnTo>
                    <a:lnTo>
                      <a:pt x="87" y="260"/>
                    </a:lnTo>
                    <a:lnTo>
                      <a:pt x="111" y="247"/>
                    </a:lnTo>
                    <a:lnTo>
                      <a:pt x="138" y="238"/>
                    </a:lnTo>
                    <a:lnTo>
                      <a:pt x="164" y="231"/>
                    </a:lnTo>
                    <a:lnTo>
                      <a:pt x="192" y="229"/>
                    </a:lnTo>
                    <a:lnTo>
                      <a:pt x="217" y="230"/>
                    </a:lnTo>
                    <a:lnTo>
                      <a:pt x="244" y="236"/>
                    </a:lnTo>
                    <a:lnTo>
                      <a:pt x="269" y="246"/>
                    </a:lnTo>
                    <a:lnTo>
                      <a:pt x="291" y="261"/>
                    </a:lnTo>
                    <a:lnTo>
                      <a:pt x="297" y="262"/>
                    </a:lnTo>
                    <a:lnTo>
                      <a:pt x="303" y="263"/>
                    </a:lnTo>
                    <a:lnTo>
                      <a:pt x="298" y="251"/>
                    </a:lnTo>
                    <a:lnTo>
                      <a:pt x="291" y="241"/>
                    </a:lnTo>
                    <a:lnTo>
                      <a:pt x="282" y="231"/>
                    </a:lnTo>
                    <a:lnTo>
                      <a:pt x="273" y="222"/>
                    </a:lnTo>
                    <a:lnTo>
                      <a:pt x="262" y="213"/>
                    </a:lnTo>
                    <a:lnTo>
                      <a:pt x="252" y="203"/>
                    </a:lnTo>
                    <a:lnTo>
                      <a:pt x="240" y="195"/>
                    </a:lnTo>
                    <a:lnTo>
                      <a:pt x="231" y="186"/>
                    </a:lnTo>
                    <a:lnTo>
                      <a:pt x="220" y="177"/>
                    </a:lnTo>
                    <a:lnTo>
                      <a:pt x="214" y="167"/>
                    </a:lnTo>
                    <a:lnTo>
                      <a:pt x="208" y="157"/>
                    </a:lnTo>
                    <a:lnTo>
                      <a:pt x="206" y="147"/>
                    </a:lnTo>
                    <a:lnTo>
                      <a:pt x="206" y="136"/>
                    </a:lnTo>
                    <a:lnTo>
                      <a:pt x="210" y="124"/>
                    </a:lnTo>
                    <a:lnTo>
                      <a:pt x="217" y="110"/>
                    </a:lnTo>
                    <a:lnTo>
                      <a:pt x="232" y="97"/>
                    </a:lnTo>
                    <a:lnTo>
                      <a:pt x="239" y="85"/>
                    </a:lnTo>
                    <a:lnTo>
                      <a:pt x="248" y="74"/>
                    </a:lnTo>
                    <a:lnTo>
                      <a:pt x="256" y="64"/>
                    </a:lnTo>
                    <a:lnTo>
                      <a:pt x="267" y="56"/>
                    </a:lnTo>
                    <a:lnTo>
                      <a:pt x="276" y="48"/>
                    </a:lnTo>
                    <a:lnTo>
                      <a:pt x="287" y="41"/>
                    </a:lnTo>
                    <a:lnTo>
                      <a:pt x="298" y="34"/>
                    </a:lnTo>
                    <a:lnTo>
                      <a:pt x="310" y="29"/>
                    </a:lnTo>
                    <a:lnTo>
                      <a:pt x="319" y="23"/>
                    </a:lnTo>
                    <a:lnTo>
                      <a:pt x="331" y="19"/>
                    </a:lnTo>
                    <a:lnTo>
                      <a:pt x="342" y="14"/>
                    </a:lnTo>
                    <a:lnTo>
                      <a:pt x="355" y="11"/>
                    </a:lnTo>
                    <a:lnTo>
                      <a:pt x="366" y="8"/>
                    </a:lnTo>
                    <a:lnTo>
                      <a:pt x="378" y="5"/>
                    </a:lnTo>
                    <a:lnTo>
                      <a:pt x="390" y="4"/>
                    </a:lnTo>
                    <a:lnTo>
                      <a:pt x="403" y="2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91" name="Freeform 69"/>
              <p:cNvSpPr>
                <a:spLocks/>
              </p:cNvSpPr>
              <p:nvPr/>
            </p:nvSpPr>
            <p:spPr bwMode="auto">
              <a:xfrm>
                <a:off x="5728" y="1957"/>
                <a:ext cx="142" cy="121"/>
              </a:xfrm>
              <a:custGeom>
                <a:avLst/>
                <a:gdLst>
                  <a:gd name="T0" fmla="*/ 0 w 339"/>
                  <a:gd name="T1" fmla="*/ 0 h 271"/>
                  <a:gd name="T2" fmla="*/ 0 w 339"/>
                  <a:gd name="T3" fmla="*/ 0 h 271"/>
                  <a:gd name="T4" fmla="*/ 0 w 339"/>
                  <a:gd name="T5" fmla="*/ 0 h 271"/>
                  <a:gd name="T6" fmla="*/ 0 w 339"/>
                  <a:gd name="T7" fmla="*/ 0 h 271"/>
                  <a:gd name="T8" fmla="*/ 0 w 339"/>
                  <a:gd name="T9" fmla="*/ 0 h 271"/>
                  <a:gd name="T10" fmla="*/ 0 w 339"/>
                  <a:gd name="T11" fmla="*/ 0 h 271"/>
                  <a:gd name="T12" fmla="*/ 0 w 339"/>
                  <a:gd name="T13" fmla="*/ 0 h 271"/>
                  <a:gd name="T14" fmla="*/ 0 w 339"/>
                  <a:gd name="T15" fmla="*/ 0 h 271"/>
                  <a:gd name="T16" fmla="*/ 0 w 339"/>
                  <a:gd name="T17" fmla="*/ 0 h 271"/>
                  <a:gd name="T18" fmla="*/ 0 w 339"/>
                  <a:gd name="T19" fmla="*/ 0 h 271"/>
                  <a:gd name="T20" fmla="*/ 0 w 339"/>
                  <a:gd name="T21" fmla="*/ 0 h 271"/>
                  <a:gd name="T22" fmla="*/ 0 w 339"/>
                  <a:gd name="T23" fmla="*/ 0 h 271"/>
                  <a:gd name="T24" fmla="*/ 0 w 339"/>
                  <a:gd name="T25" fmla="*/ 0 h 271"/>
                  <a:gd name="T26" fmla="*/ 0 w 339"/>
                  <a:gd name="T27" fmla="*/ 0 h 271"/>
                  <a:gd name="T28" fmla="*/ 0 w 339"/>
                  <a:gd name="T29" fmla="*/ 0 h 271"/>
                  <a:gd name="T30" fmla="*/ 0 w 339"/>
                  <a:gd name="T31" fmla="*/ 0 h 271"/>
                  <a:gd name="T32" fmla="*/ 0 w 339"/>
                  <a:gd name="T33" fmla="*/ 0 h 271"/>
                  <a:gd name="T34" fmla="*/ 0 w 339"/>
                  <a:gd name="T35" fmla="*/ 0 h 271"/>
                  <a:gd name="T36" fmla="*/ 0 w 339"/>
                  <a:gd name="T37" fmla="*/ 0 h 271"/>
                  <a:gd name="T38" fmla="*/ 0 w 339"/>
                  <a:gd name="T39" fmla="*/ 0 h 271"/>
                  <a:gd name="T40" fmla="*/ 0 w 339"/>
                  <a:gd name="T41" fmla="*/ 0 h 271"/>
                  <a:gd name="T42" fmla="*/ 0 w 339"/>
                  <a:gd name="T43" fmla="*/ 0 h 271"/>
                  <a:gd name="T44" fmla="*/ 0 w 339"/>
                  <a:gd name="T45" fmla="*/ 0 h 271"/>
                  <a:gd name="T46" fmla="*/ 0 w 339"/>
                  <a:gd name="T47" fmla="*/ 0 h 271"/>
                  <a:gd name="T48" fmla="*/ 0 w 339"/>
                  <a:gd name="T49" fmla="*/ 0 h 271"/>
                  <a:gd name="T50" fmla="*/ 0 w 339"/>
                  <a:gd name="T51" fmla="*/ 0 h 271"/>
                  <a:gd name="T52" fmla="*/ 0 w 339"/>
                  <a:gd name="T53" fmla="*/ 0 h 271"/>
                  <a:gd name="T54" fmla="*/ 0 w 339"/>
                  <a:gd name="T55" fmla="*/ 0 h 271"/>
                  <a:gd name="T56" fmla="*/ 0 w 339"/>
                  <a:gd name="T57" fmla="*/ 0 h 271"/>
                  <a:gd name="T58" fmla="*/ 0 w 339"/>
                  <a:gd name="T59" fmla="*/ 0 h 271"/>
                  <a:gd name="T60" fmla="*/ 0 w 339"/>
                  <a:gd name="T61" fmla="*/ 0 h 271"/>
                  <a:gd name="T62" fmla="*/ 0 w 339"/>
                  <a:gd name="T63" fmla="*/ 0 h 271"/>
                  <a:gd name="T64" fmla="*/ 0 w 339"/>
                  <a:gd name="T65" fmla="*/ 0 h 271"/>
                  <a:gd name="T66" fmla="*/ 0 w 339"/>
                  <a:gd name="T67" fmla="*/ 0 h 271"/>
                  <a:gd name="T68" fmla="*/ 0 w 339"/>
                  <a:gd name="T69" fmla="*/ 0 h 271"/>
                  <a:gd name="T70" fmla="*/ 0 w 339"/>
                  <a:gd name="T71" fmla="*/ 0 h 271"/>
                  <a:gd name="T72" fmla="*/ 0 w 339"/>
                  <a:gd name="T73" fmla="*/ 0 h 271"/>
                  <a:gd name="T74" fmla="*/ 0 w 339"/>
                  <a:gd name="T75" fmla="*/ 0 h 271"/>
                  <a:gd name="T76" fmla="*/ 0 w 339"/>
                  <a:gd name="T77" fmla="*/ 0 h 271"/>
                  <a:gd name="T78" fmla="*/ 0 w 339"/>
                  <a:gd name="T79" fmla="*/ 0 h 271"/>
                  <a:gd name="T80" fmla="*/ 0 w 339"/>
                  <a:gd name="T81" fmla="*/ 0 h 271"/>
                  <a:gd name="T82" fmla="*/ 0 w 339"/>
                  <a:gd name="T83" fmla="*/ 0 h 271"/>
                  <a:gd name="T84" fmla="*/ 0 w 339"/>
                  <a:gd name="T85" fmla="*/ 0 h 271"/>
                  <a:gd name="T86" fmla="*/ 0 w 339"/>
                  <a:gd name="T87" fmla="*/ 0 h 271"/>
                  <a:gd name="T88" fmla="*/ 0 w 339"/>
                  <a:gd name="T89" fmla="*/ 0 h 271"/>
                  <a:gd name="T90" fmla="*/ 0 w 339"/>
                  <a:gd name="T91" fmla="*/ 0 h 271"/>
                  <a:gd name="T92" fmla="*/ 0 w 339"/>
                  <a:gd name="T93" fmla="*/ 0 h 271"/>
                  <a:gd name="T94" fmla="*/ 0 w 339"/>
                  <a:gd name="T95" fmla="*/ 0 h 271"/>
                  <a:gd name="T96" fmla="*/ 0 w 339"/>
                  <a:gd name="T97" fmla="*/ 0 h 271"/>
                  <a:gd name="T98" fmla="*/ 0 w 339"/>
                  <a:gd name="T99" fmla="*/ 0 h 271"/>
                  <a:gd name="T100" fmla="*/ 0 w 339"/>
                  <a:gd name="T101" fmla="*/ 0 h 271"/>
                  <a:gd name="T102" fmla="*/ 0 w 339"/>
                  <a:gd name="T103" fmla="*/ 0 h 27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39"/>
                  <a:gd name="T157" fmla="*/ 0 h 271"/>
                  <a:gd name="T158" fmla="*/ 339 w 339"/>
                  <a:gd name="T159" fmla="*/ 271 h 27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39" h="271">
                    <a:moveTo>
                      <a:pt x="204" y="4"/>
                    </a:moveTo>
                    <a:lnTo>
                      <a:pt x="223" y="0"/>
                    </a:lnTo>
                    <a:lnTo>
                      <a:pt x="242" y="1"/>
                    </a:lnTo>
                    <a:lnTo>
                      <a:pt x="261" y="4"/>
                    </a:lnTo>
                    <a:lnTo>
                      <a:pt x="278" y="11"/>
                    </a:lnTo>
                    <a:lnTo>
                      <a:pt x="292" y="18"/>
                    </a:lnTo>
                    <a:lnTo>
                      <a:pt x="307" y="30"/>
                    </a:lnTo>
                    <a:lnTo>
                      <a:pt x="318" y="42"/>
                    </a:lnTo>
                    <a:lnTo>
                      <a:pt x="328" y="55"/>
                    </a:lnTo>
                    <a:lnTo>
                      <a:pt x="336" y="69"/>
                    </a:lnTo>
                    <a:lnTo>
                      <a:pt x="339" y="85"/>
                    </a:lnTo>
                    <a:lnTo>
                      <a:pt x="339" y="101"/>
                    </a:lnTo>
                    <a:lnTo>
                      <a:pt x="337" y="116"/>
                    </a:lnTo>
                    <a:lnTo>
                      <a:pt x="331" y="129"/>
                    </a:lnTo>
                    <a:lnTo>
                      <a:pt x="320" y="145"/>
                    </a:lnTo>
                    <a:lnTo>
                      <a:pt x="306" y="158"/>
                    </a:lnTo>
                    <a:lnTo>
                      <a:pt x="287" y="170"/>
                    </a:lnTo>
                    <a:lnTo>
                      <a:pt x="280" y="171"/>
                    </a:lnTo>
                    <a:lnTo>
                      <a:pt x="273" y="172"/>
                    </a:lnTo>
                    <a:lnTo>
                      <a:pt x="266" y="173"/>
                    </a:lnTo>
                    <a:lnTo>
                      <a:pt x="260" y="175"/>
                    </a:lnTo>
                    <a:lnTo>
                      <a:pt x="251" y="175"/>
                    </a:lnTo>
                    <a:lnTo>
                      <a:pt x="244" y="175"/>
                    </a:lnTo>
                    <a:lnTo>
                      <a:pt x="238" y="174"/>
                    </a:lnTo>
                    <a:lnTo>
                      <a:pt x="232" y="172"/>
                    </a:lnTo>
                    <a:lnTo>
                      <a:pt x="224" y="177"/>
                    </a:lnTo>
                    <a:lnTo>
                      <a:pt x="217" y="177"/>
                    </a:lnTo>
                    <a:lnTo>
                      <a:pt x="207" y="175"/>
                    </a:lnTo>
                    <a:lnTo>
                      <a:pt x="199" y="170"/>
                    </a:lnTo>
                    <a:lnTo>
                      <a:pt x="194" y="168"/>
                    </a:lnTo>
                    <a:lnTo>
                      <a:pt x="188" y="165"/>
                    </a:lnTo>
                    <a:lnTo>
                      <a:pt x="184" y="163"/>
                    </a:lnTo>
                    <a:lnTo>
                      <a:pt x="179" y="162"/>
                    </a:lnTo>
                    <a:lnTo>
                      <a:pt x="174" y="159"/>
                    </a:lnTo>
                    <a:lnTo>
                      <a:pt x="168" y="159"/>
                    </a:lnTo>
                    <a:lnTo>
                      <a:pt x="164" y="159"/>
                    </a:lnTo>
                    <a:lnTo>
                      <a:pt x="159" y="162"/>
                    </a:lnTo>
                    <a:lnTo>
                      <a:pt x="165" y="169"/>
                    </a:lnTo>
                    <a:lnTo>
                      <a:pt x="173" y="177"/>
                    </a:lnTo>
                    <a:lnTo>
                      <a:pt x="177" y="179"/>
                    </a:lnTo>
                    <a:lnTo>
                      <a:pt x="183" y="182"/>
                    </a:lnTo>
                    <a:lnTo>
                      <a:pt x="187" y="184"/>
                    </a:lnTo>
                    <a:lnTo>
                      <a:pt x="194" y="187"/>
                    </a:lnTo>
                    <a:lnTo>
                      <a:pt x="199" y="190"/>
                    </a:lnTo>
                    <a:lnTo>
                      <a:pt x="204" y="193"/>
                    </a:lnTo>
                    <a:lnTo>
                      <a:pt x="209" y="196"/>
                    </a:lnTo>
                    <a:lnTo>
                      <a:pt x="215" y="199"/>
                    </a:lnTo>
                    <a:lnTo>
                      <a:pt x="220" y="202"/>
                    </a:lnTo>
                    <a:lnTo>
                      <a:pt x="224" y="205"/>
                    </a:lnTo>
                    <a:lnTo>
                      <a:pt x="229" y="210"/>
                    </a:lnTo>
                    <a:lnTo>
                      <a:pt x="234" y="216"/>
                    </a:lnTo>
                    <a:lnTo>
                      <a:pt x="228" y="216"/>
                    </a:lnTo>
                    <a:lnTo>
                      <a:pt x="223" y="217"/>
                    </a:lnTo>
                    <a:lnTo>
                      <a:pt x="216" y="216"/>
                    </a:lnTo>
                    <a:lnTo>
                      <a:pt x="211" y="216"/>
                    </a:lnTo>
                    <a:lnTo>
                      <a:pt x="204" y="213"/>
                    </a:lnTo>
                    <a:lnTo>
                      <a:pt x="199" y="211"/>
                    </a:lnTo>
                    <a:lnTo>
                      <a:pt x="193" y="209"/>
                    </a:lnTo>
                    <a:lnTo>
                      <a:pt x="187" y="207"/>
                    </a:lnTo>
                    <a:lnTo>
                      <a:pt x="182" y="205"/>
                    </a:lnTo>
                    <a:lnTo>
                      <a:pt x="176" y="202"/>
                    </a:lnTo>
                    <a:lnTo>
                      <a:pt x="169" y="200"/>
                    </a:lnTo>
                    <a:lnTo>
                      <a:pt x="165" y="198"/>
                    </a:lnTo>
                    <a:lnTo>
                      <a:pt x="158" y="196"/>
                    </a:lnTo>
                    <a:lnTo>
                      <a:pt x="153" y="196"/>
                    </a:lnTo>
                    <a:lnTo>
                      <a:pt x="147" y="195"/>
                    </a:lnTo>
                    <a:lnTo>
                      <a:pt x="142" y="195"/>
                    </a:lnTo>
                    <a:lnTo>
                      <a:pt x="147" y="200"/>
                    </a:lnTo>
                    <a:lnTo>
                      <a:pt x="154" y="205"/>
                    </a:lnTo>
                    <a:lnTo>
                      <a:pt x="162" y="211"/>
                    </a:lnTo>
                    <a:lnTo>
                      <a:pt x="170" y="217"/>
                    </a:lnTo>
                    <a:lnTo>
                      <a:pt x="178" y="222"/>
                    </a:lnTo>
                    <a:lnTo>
                      <a:pt x="187" y="227"/>
                    </a:lnTo>
                    <a:lnTo>
                      <a:pt x="192" y="229"/>
                    </a:lnTo>
                    <a:lnTo>
                      <a:pt x="197" y="232"/>
                    </a:lnTo>
                    <a:lnTo>
                      <a:pt x="202" y="234"/>
                    </a:lnTo>
                    <a:lnTo>
                      <a:pt x="206" y="237"/>
                    </a:lnTo>
                    <a:lnTo>
                      <a:pt x="205" y="243"/>
                    </a:lnTo>
                    <a:lnTo>
                      <a:pt x="204" y="248"/>
                    </a:lnTo>
                    <a:lnTo>
                      <a:pt x="203" y="251"/>
                    </a:lnTo>
                    <a:lnTo>
                      <a:pt x="202" y="253"/>
                    </a:lnTo>
                    <a:lnTo>
                      <a:pt x="195" y="252"/>
                    </a:lnTo>
                    <a:lnTo>
                      <a:pt x="187" y="248"/>
                    </a:lnTo>
                    <a:lnTo>
                      <a:pt x="183" y="245"/>
                    </a:lnTo>
                    <a:lnTo>
                      <a:pt x="178" y="243"/>
                    </a:lnTo>
                    <a:lnTo>
                      <a:pt x="173" y="241"/>
                    </a:lnTo>
                    <a:lnTo>
                      <a:pt x="168" y="241"/>
                    </a:lnTo>
                    <a:lnTo>
                      <a:pt x="164" y="241"/>
                    </a:lnTo>
                    <a:lnTo>
                      <a:pt x="159" y="243"/>
                    </a:lnTo>
                    <a:lnTo>
                      <a:pt x="155" y="246"/>
                    </a:lnTo>
                    <a:lnTo>
                      <a:pt x="152" y="253"/>
                    </a:lnTo>
                    <a:lnTo>
                      <a:pt x="158" y="258"/>
                    </a:lnTo>
                    <a:lnTo>
                      <a:pt x="162" y="263"/>
                    </a:lnTo>
                    <a:lnTo>
                      <a:pt x="163" y="266"/>
                    </a:lnTo>
                    <a:lnTo>
                      <a:pt x="162" y="270"/>
                    </a:lnTo>
                    <a:lnTo>
                      <a:pt x="158" y="270"/>
                    </a:lnTo>
                    <a:lnTo>
                      <a:pt x="152" y="271"/>
                    </a:lnTo>
                    <a:lnTo>
                      <a:pt x="146" y="270"/>
                    </a:lnTo>
                    <a:lnTo>
                      <a:pt x="139" y="269"/>
                    </a:lnTo>
                    <a:lnTo>
                      <a:pt x="129" y="266"/>
                    </a:lnTo>
                    <a:lnTo>
                      <a:pt x="120" y="263"/>
                    </a:lnTo>
                    <a:lnTo>
                      <a:pt x="109" y="260"/>
                    </a:lnTo>
                    <a:lnTo>
                      <a:pt x="101" y="258"/>
                    </a:lnTo>
                    <a:lnTo>
                      <a:pt x="91" y="255"/>
                    </a:lnTo>
                    <a:lnTo>
                      <a:pt x="84" y="253"/>
                    </a:lnTo>
                    <a:lnTo>
                      <a:pt x="77" y="250"/>
                    </a:lnTo>
                    <a:lnTo>
                      <a:pt x="73" y="249"/>
                    </a:lnTo>
                    <a:lnTo>
                      <a:pt x="64" y="247"/>
                    </a:lnTo>
                    <a:lnTo>
                      <a:pt x="55" y="246"/>
                    </a:lnTo>
                    <a:lnTo>
                      <a:pt x="46" y="244"/>
                    </a:lnTo>
                    <a:lnTo>
                      <a:pt x="37" y="244"/>
                    </a:lnTo>
                    <a:lnTo>
                      <a:pt x="28" y="244"/>
                    </a:lnTo>
                    <a:lnTo>
                      <a:pt x="19" y="245"/>
                    </a:lnTo>
                    <a:lnTo>
                      <a:pt x="11" y="247"/>
                    </a:lnTo>
                    <a:lnTo>
                      <a:pt x="3" y="251"/>
                    </a:lnTo>
                    <a:lnTo>
                      <a:pt x="0" y="235"/>
                    </a:lnTo>
                    <a:lnTo>
                      <a:pt x="0" y="220"/>
                    </a:lnTo>
                    <a:lnTo>
                      <a:pt x="2" y="204"/>
                    </a:lnTo>
                    <a:lnTo>
                      <a:pt x="8" y="190"/>
                    </a:lnTo>
                    <a:lnTo>
                      <a:pt x="12" y="176"/>
                    </a:lnTo>
                    <a:lnTo>
                      <a:pt x="21" y="163"/>
                    </a:lnTo>
                    <a:lnTo>
                      <a:pt x="31" y="150"/>
                    </a:lnTo>
                    <a:lnTo>
                      <a:pt x="43" y="141"/>
                    </a:lnTo>
                    <a:lnTo>
                      <a:pt x="54" y="130"/>
                    </a:lnTo>
                    <a:lnTo>
                      <a:pt x="67" y="124"/>
                    </a:lnTo>
                    <a:lnTo>
                      <a:pt x="80" y="118"/>
                    </a:lnTo>
                    <a:lnTo>
                      <a:pt x="94" y="115"/>
                    </a:lnTo>
                    <a:lnTo>
                      <a:pt x="108" y="113"/>
                    </a:lnTo>
                    <a:lnTo>
                      <a:pt x="123" y="116"/>
                    </a:lnTo>
                    <a:lnTo>
                      <a:pt x="138" y="121"/>
                    </a:lnTo>
                    <a:lnTo>
                      <a:pt x="152" y="128"/>
                    </a:lnTo>
                    <a:lnTo>
                      <a:pt x="158" y="121"/>
                    </a:lnTo>
                    <a:lnTo>
                      <a:pt x="163" y="115"/>
                    </a:lnTo>
                    <a:lnTo>
                      <a:pt x="167" y="109"/>
                    </a:lnTo>
                    <a:lnTo>
                      <a:pt x="174" y="103"/>
                    </a:lnTo>
                    <a:lnTo>
                      <a:pt x="177" y="96"/>
                    </a:lnTo>
                    <a:lnTo>
                      <a:pt x="182" y="90"/>
                    </a:lnTo>
                    <a:lnTo>
                      <a:pt x="185" y="84"/>
                    </a:lnTo>
                    <a:lnTo>
                      <a:pt x="190" y="78"/>
                    </a:lnTo>
                    <a:lnTo>
                      <a:pt x="193" y="71"/>
                    </a:lnTo>
                    <a:lnTo>
                      <a:pt x="195" y="64"/>
                    </a:lnTo>
                    <a:lnTo>
                      <a:pt x="198" y="57"/>
                    </a:lnTo>
                    <a:lnTo>
                      <a:pt x="202" y="50"/>
                    </a:lnTo>
                    <a:lnTo>
                      <a:pt x="203" y="44"/>
                    </a:lnTo>
                    <a:lnTo>
                      <a:pt x="205" y="36"/>
                    </a:lnTo>
                    <a:lnTo>
                      <a:pt x="207" y="30"/>
                    </a:lnTo>
                    <a:lnTo>
                      <a:pt x="210" y="23"/>
                    </a:lnTo>
                    <a:lnTo>
                      <a:pt x="204" y="25"/>
                    </a:lnTo>
                    <a:lnTo>
                      <a:pt x="201" y="25"/>
                    </a:lnTo>
                    <a:lnTo>
                      <a:pt x="198" y="24"/>
                    </a:lnTo>
                    <a:lnTo>
                      <a:pt x="197" y="20"/>
                    </a:lnTo>
                    <a:lnTo>
                      <a:pt x="196" y="15"/>
                    </a:lnTo>
                    <a:lnTo>
                      <a:pt x="198" y="11"/>
                    </a:lnTo>
                    <a:lnTo>
                      <a:pt x="200" y="7"/>
                    </a:lnTo>
                    <a:lnTo>
                      <a:pt x="204" y="4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92" name="Freeform 70"/>
              <p:cNvSpPr>
                <a:spLocks/>
              </p:cNvSpPr>
              <p:nvPr/>
            </p:nvSpPr>
            <p:spPr bwMode="auto">
              <a:xfrm>
                <a:off x="5788" y="2056"/>
                <a:ext cx="5" cy="5"/>
              </a:xfrm>
              <a:custGeom>
                <a:avLst/>
                <a:gdLst>
                  <a:gd name="T0" fmla="*/ 0 w 17"/>
                  <a:gd name="T1" fmla="*/ 0 h 13"/>
                  <a:gd name="T2" fmla="*/ 0 w 17"/>
                  <a:gd name="T3" fmla="*/ 0 h 13"/>
                  <a:gd name="T4" fmla="*/ 0 w 17"/>
                  <a:gd name="T5" fmla="*/ 0 h 13"/>
                  <a:gd name="T6" fmla="*/ 0 w 17"/>
                  <a:gd name="T7" fmla="*/ 0 h 13"/>
                  <a:gd name="T8" fmla="*/ 0 w 17"/>
                  <a:gd name="T9" fmla="*/ 0 h 13"/>
                  <a:gd name="T10" fmla="*/ 0 w 17"/>
                  <a:gd name="T11" fmla="*/ 0 h 13"/>
                  <a:gd name="T12" fmla="*/ 0 w 17"/>
                  <a:gd name="T13" fmla="*/ 0 h 13"/>
                  <a:gd name="T14" fmla="*/ 0 w 17"/>
                  <a:gd name="T15" fmla="*/ 0 h 13"/>
                  <a:gd name="T16" fmla="*/ 0 w 17"/>
                  <a:gd name="T17" fmla="*/ 0 h 13"/>
                  <a:gd name="T18" fmla="*/ 0 w 17"/>
                  <a:gd name="T19" fmla="*/ 0 h 13"/>
                  <a:gd name="T20" fmla="*/ 0 w 17"/>
                  <a:gd name="T21" fmla="*/ 0 h 13"/>
                  <a:gd name="T22" fmla="*/ 0 w 17"/>
                  <a:gd name="T23" fmla="*/ 0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7"/>
                  <a:gd name="T37" fmla="*/ 0 h 13"/>
                  <a:gd name="T38" fmla="*/ 17 w 17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7" h="13">
                    <a:moveTo>
                      <a:pt x="17" y="3"/>
                    </a:moveTo>
                    <a:lnTo>
                      <a:pt x="13" y="0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0" y="1"/>
                    </a:lnTo>
                    <a:lnTo>
                      <a:pt x="2" y="7"/>
                    </a:lnTo>
                    <a:lnTo>
                      <a:pt x="4" y="13"/>
                    </a:lnTo>
                    <a:lnTo>
                      <a:pt x="7" y="11"/>
                    </a:lnTo>
                    <a:lnTo>
                      <a:pt x="11" y="8"/>
                    </a:lnTo>
                    <a:lnTo>
                      <a:pt x="14" y="5"/>
                    </a:lnTo>
                    <a:lnTo>
                      <a:pt x="17" y="3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93" name="Freeform 71"/>
              <p:cNvSpPr>
                <a:spLocks/>
              </p:cNvSpPr>
              <p:nvPr/>
            </p:nvSpPr>
            <p:spPr bwMode="auto">
              <a:xfrm>
                <a:off x="5118" y="1971"/>
                <a:ext cx="329" cy="274"/>
              </a:xfrm>
              <a:custGeom>
                <a:avLst/>
                <a:gdLst>
                  <a:gd name="T0" fmla="*/ 0 w 789"/>
                  <a:gd name="T1" fmla="*/ 0 h 657"/>
                  <a:gd name="T2" fmla="*/ 0 w 789"/>
                  <a:gd name="T3" fmla="*/ 0 h 657"/>
                  <a:gd name="T4" fmla="*/ 0 w 789"/>
                  <a:gd name="T5" fmla="*/ 0 h 657"/>
                  <a:gd name="T6" fmla="*/ 0 w 789"/>
                  <a:gd name="T7" fmla="*/ 0 h 657"/>
                  <a:gd name="T8" fmla="*/ 0 w 789"/>
                  <a:gd name="T9" fmla="*/ 0 h 657"/>
                  <a:gd name="T10" fmla="*/ 0 w 789"/>
                  <a:gd name="T11" fmla="*/ 0 h 657"/>
                  <a:gd name="T12" fmla="*/ 0 w 789"/>
                  <a:gd name="T13" fmla="*/ 0 h 657"/>
                  <a:gd name="T14" fmla="*/ 0 w 789"/>
                  <a:gd name="T15" fmla="*/ 0 h 657"/>
                  <a:gd name="T16" fmla="*/ 0 w 789"/>
                  <a:gd name="T17" fmla="*/ 0 h 657"/>
                  <a:gd name="T18" fmla="*/ 0 w 789"/>
                  <a:gd name="T19" fmla="*/ 0 h 657"/>
                  <a:gd name="T20" fmla="*/ 0 w 789"/>
                  <a:gd name="T21" fmla="*/ 0 h 657"/>
                  <a:gd name="T22" fmla="*/ 0 w 789"/>
                  <a:gd name="T23" fmla="*/ 0 h 657"/>
                  <a:gd name="T24" fmla="*/ 0 w 789"/>
                  <a:gd name="T25" fmla="*/ 0 h 657"/>
                  <a:gd name="T26" fmla="*/ 0 w 789"/>
                  <a:gd name="T27" fmla="*/ 0 h 657"/>
                  <a:gd name="T28" fmla="*/ 0 w 789"/>
                  <a:gd name="T29" fmla="*/ 0 h 657"/>
                  <a:gd name="T30" fmla="*/ 0 w 789"/>
                  <a:gd name="T31" fmla="*/ 0 h 657"/>
                  <a:gd name="T32" fmla="*/ 0 w 789"/>
                  <a:gd name="T33" fmla="*/ 0 h 657"/>
                  <a:gd name="T34" fmla="*/ 0 w 789"/>
                  <a:gd name="T35" fmla="*/ 0 h 657"/>
                  <a:gd name="T36" fmla="*/ 0 w 789"/>
                  <a:gd name="T37" fmla="*/ 0 h 657"/>
                  <a:gd name="T38" fmla="*/ 0 w 789"/>
                  <a:gd name="T39" fmla="*/ 0 h 657"/>
                  <a:gd name="T40" fmla="*/ 0 w 789"/>
                  <a:gd name="T41" fmla="*/ 0 h 657"/>
                  <a:gd name="T42" fmla="*/ 0 w 789"/>
                  <a:gd name="T43" fmla="*/ 0 h 657"/>
                  <a:gd name="T44" fmla="*/ 0 w 789"/>
                  <a:gd name="T45" fmla="*/ 0 h 657"/>
                  <a:gd name="T46" fmla="*/ 0 w 789"/>
                  <a:gd name="T47" fmla="*/ 0 h 657"/>
                  <a:gd name="T48" fmla="*/ 0 w 789"/>
                  <a:gd name="T49" fmla="*/ 0 h 657"/>
                  <a:gd name="T50" fmla="*/ 0 w 789"/>
                  <a:gd name="T51" fmla="*/ 0 h 657"/>
                  <a:gd name="T52" fmla="*/ 0 w 789"/>
                  <a:gd name="T53" fmla="*/ 0 h 657"/>
                  <a:gd name="T54" fmla="*/ 0 w 789"/>
                  <a:gd name="T55" fmla="*/ 0 h 657"/>
                  <a:gd name="T56" fmla="*/ 0 w 789"/>
                  <a:gd name="T57" fmla="*/ 0 h 657"/>
                  <a:gd name="T58" fmla="*/ 0 w 789"/>
                  <a:gd name="T59" fmla="*/ 0 h 657"/>
                  <a:gd name="T60" fmla="*/ 0 w 789"/>
                  <a:gd name="T61" fmla="*/ 0 h 657"/>
                  <a:gd name="T62" fmla="*/ 0 w 789"/>
                  <a:gd name="T63" fmla="*/ 0 h 657"/>
                  <a:gd name="T64" fmla="*/ 0 w 789"/>
                  <a:gd name="T65" fmla="*/ 0 h 657"/>
                  <a:gd name="T66" fmla="*/ 0 w 789"/>
                  <a:gd name="T67" fmla="*/ 0 h 657"/>
                  <a:gd name="T68" fmla="*/ 0 w 789"/>
                  <a:gd name="T69" fmla="*/ 0 h 657"/>
                  <a:gd name="T70" fmla="*/ 0 w 789"/>
                  <a:gd name="T71" fmla="*/ 0 h 657"/>
                  <a:gd name="T72" fmla="*/ 0 w 789"/>
                  <a:gd name="T73" fmla="*/ 0 h 657"/>
                  <a:gd name="T74" fmla="*/ 0 w 789"/>
                  <a:gd name="T75" fmla="*/ 0 h 657"/>
                  <a:gd name="T76" fmla="*/ 0 w 789"/>
                  <a:gd name="T77" fmla="*/ 0 h 657"/>
                  <a:gd name="T78" fmla="*/ 0 w 789"/>
                  <a:gd name="T79" fmla="*/ 0 h 657"/>
                  <a:gd name="T80" fmla="*/ 0 w 789"/>
                  <a:gd name="T81" fmla="*/ 0 h 657"/>
                  <a:gd name="T82" fmla="*/ 0 w 789"/>
                  <a:gd name="T83" fmla="*/ 0 h 657"/>
                  <a:gd name="T84" fmla="*/ 0 w 789"/>
                  <a:gd name="T85" fmla="*/ 0 h 657"/>
                  <a:gd name="T86" fmla="*/ 0 w 789"/>
                  <a:gd name="T87" fmla="*/ 0 h 657"/>
                  <a:gd name="T88" fmla="*/ 0 w 789"/>
                  <a:gd name="T89" fmla="*/ 0 h 657"/>
                  <a:gd name="T90" fmla="*/ 0 w 789"/>
                  <a:gd name="T91" fmla="*/ 0 h 657"/>
                  <a:gd name="T92" fmla="*/ 0 w 789"/>
                  <a:gd name="T93" fmla="*/ 0 h 657"/>
                  <a:gd name="T94" fmla="*/ 0 w 789"/>
                  <a:gd name="T95" fmla="*/ 0 h 657"/>
                  <a:gd name="T96" fmla="*/ 0 w 789"/>
                  <a:gd name="T97" fmla="*/ 0 h 657"/>
                  <a:gd name="T98" fmla="*/ 0 w 789"/>
                  <a:gd name="T99" fmla="*/ 0 h 657"/>
                  <a:gd name="T100" fmla="*/ 0 w 789"/>
                  <a:gd name="T101" fmla="*/ 0 h 65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89"/>
                  <a:gd name="T154" fmla="*/ 0 h 657"/>
                  <a:gd name="T155" fmla="*/ 789 w 789"/>
                  <a:gd name="T156" fmla="*/ 657 h 65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89" h="657">
                    <a:moveTo>
                      <a:pt x="729" y="0"/>
                    </a:moveTo>
                    <a:lnTo>
                      <a:pt x="733" y="1"/>
                    </a:lnTo>
                    <a:lnTo>
                      <a:pt x="740" y="2"/>
                    </a:lnTo>
                    <a:lnTo>
                      <a:pt x="746" y="2"/>
                    </a:lnTo>
                    <a:lnTo>
                      <a:pt x="752" y="2"/>
                    </a:lnTo>
                    <a:lnTo>
                      <a:pt x="759" y="1"/>
                    </a:lnTo>
                    <a:lnTo>
                      <a:pt x="765" y="1"/>
                    </a:lnTo>
                    <a:lnTo>
                      <a:pt x="769" y="1"/>
                    </a:lnTo>
                    <a:lnTo>
                      <a:pt x="776" y="3"/>
                    </a:lnTo>
                    <a:lnTo>
                      <a:pt x="780" y="5"/>
                    </a:lnTo>
                    <a:lnTo>
                      <a:pt x="784" y="9"/>
                    </a:lnTo>
                    <a:lnTo>
                      <a:pt x="787" y="13"/>
                    </a:lnTo>
                    <a:lnTo>
                      <a:pt x="789" y="19"/>
                    </a:lnTo>
                    <a:lnTo>
                      <a:pt x="770" y="19"/>
                    </a:lnTo>
                    <a:lnTo>
                      <a:pt x="752" y="21"/>
                    </a:lnTo>
                    <a:lnTo>
                      <a:pt x="734" y="22"/>
                    </a:lnTo>
                    <a:lnTo>
                      <a:pt x="718" y="25"/>
                    </a:lnTo>
                    <a:lnTo>
                      <a:pt x="700" y="28"/>
                    </a:lnTo>
                    <a:lnTo>
                      <a:pt x="684" y="32"/>
                    </a:lnTo>
                    <a:lnTo>
                      <a:pt x="667" y="36"/>
                    </a:lnTo>
                    <a:lnTo>
                      <a:pt x="652" y="40"/>
                    </a:lnTo>
                    <a:lnTo>
                      <a:pt x="635" y="45"/>
                    </a:lnTo>
                    <a:lnTo>
                      <a:pt x="620" y="51"/>
                    </a:lnTo>
                    <a:lnTo>
                      <a:pt x="605" y="58"/>
                    </a:lnTo>
                    <a:lnTo>
                      <a:pt x="591" y="66"/>
                    </a:lnTo>
                    <a:lnTo>
                      <a:pt x="576" y="74"/>
                    </a:lnTo>
                    <a:lnTo>
                      <a:pt x="562" y="83"/>
                    </a:lnTo>
                    <a:lnTo>
                      <a:pt x="548" y="93"/>
                    </a:lnTo>
                    <a:lnTo>
                      <a:pt x="536" y="105"/>
                    </a:lnTo>
                    <a:lnTo>
                      <a:pt x="519" y="106"/>
                    </a:lnTo>
                    <a:lnTo>
                      <a:pt x="507" y="110"/>
                    </a:lnTo>
                    <a:lnTo>
                      <a:pt x="495" y="115"/>
                    </a:lnTo>
                    <a:lnTo>
                      <a:pt x="484" y="124"/>
                    </a:lnTo>
                    <a:lnTo>
                      <a:pt x="473" y="132"/>
                    </a:lnTo>
                    <a:lnTo>
                      <a:pt x="463" y="142"/>
                    </a:lnTo>
                    <a:lnTo>
                      <a:pt x="455" y="152"/>
                    </a:lnTo>
                    <a:lnTo>
                      <a:pt x="446" y="164"/>
                    </a:lnTo>
                    <a:lnTo>
                      <a:pt x="437" y="173"/>
                    </a:lnTo>
                    <a:lnTo>
                      <a:pt x="427" y="183"/>
                    </a:lnTo>
                    <a:lnTo>
                      <a:pt x="417" y="190"/>
                    </a:lnTo>
                    <a:lnTo>
                      <a:pt x="407" y="198"/>
                    </a:lnTo>
                    <a:lnTo>
                      <a:pt x="396" y="202"/>
                    </a:lnTo>
                    <a:lnTo>
                      <a:pt x="384" y="204"/>
                    </a:lnTo>
                    <a:lnTo>
                      <a:pt x="369" y="203"/>
                    </a:lnTo>
                    <a:lnTo>
                      <a:pt x="355" y="200"/>
                    </a:lnTo>
                    <a:lnTo>
                      <a:pt x="344" y="200"/>
                    </a:lnTo>
                    <a:lnTo>
                      <a:pt x="333" y="202"/>
                    </a:lnTo>
                    <a:lnTo>
                      <a:pt x="323" y="204"/>
                    </a:lnTo>
                    <a:lnTo>
                      <a:pt x="312" y="208"/>
                    </a:lnTo>
                    <a:lnTo>
                      <a:pt x="302" y="212"/>
                    </a:lnTo>
                    <a:lnTo>
                      <a:pt x="291" y="219"/>
                    </a:lnTo>
                    <a:lnTo>
                      <a:pt x="283" y="225"/>
                    </a:lnTo>
                    <a:lnTo>
                      <a:pt x="274" y="232"/>
                    </a:lnTo>
                    <a:lnTo>
                      <a:pt x="265" y="240"/>
                    </a:lnTo>
                    <a:lnTo>
                      <a:pt x="256" y="247"/>
                    </a:lnTo>
                    <a:lnTo>
                      <a:pt x="249" y="256"/>
                    </a:lnTo>
                    <a:lnTo>
                      <a:pt x="244" y="265"/>
                    </a:lnTo>
                    <a:lnTo>
                      <a:pt x="237" y="273"/>
                    </a:lnTo>
                    <a:lnTo>
                      <a:pt x="233" y="283"/>
                    </a:lnTo>
                    <a:lnTo>
                      <a:pt x="229" y="292"/>
                    </a:lnTo>
                    <a:lnTo>
                      <a:pt x="227" y="302"/>
                    </a:lnTo>
                    <a:lnTo>
                      <a:pt x="216" y="305"/>
                    </a:lnTo>
                    <a:lnTo>
                      <a:pt x="206" y="311"/>
                    </a:lnTo>
                    <a:lnTo>
                      <a:pt x="194" y="316"/>
                    </a:lnTo>
                    <a:lnTo>
                      <a:pt x="184" y="324"/>
                    </a:lnTo>
                    <a:lnTo>
                      <a:pt x="173" y="331"/>
                    </a:lnTo>
                    <a:lnTo>
                      <a:pt x="162" y="340"/>
                    </a:lnTo>
                    <a:lnTo>
                      <a:pt x="152" y="349"/>
                    </a:lnTo>
                    <a:lnTo>
                      <a:pt x="142" y="360"/>
                    </a:lnTo>
                    <a:lnTo>
                      <a:pt x="132" y="369"/>
                    </a:lnTo>
                    <a:lnTo>
                      <a:pt x="123" y="379"/>
                    </a:lnTo>
                    <a:lnTo>
                      <a:pt x="114" y="390"/>
                    </a:lnTo>
                    <a:lnTo>
                      <a:pt x="107" y="400"/>
                    </a:lnTo>
                    <a:lnTo>
                      <a:pt x="100" y="411"/>
                    </a:lnTo>
                    <a:lnTo>
                      <a:pt x="96" y="423"/>
                    </a:lnTo>
                    <a:lnTo>
                      <a:pt x="91" y="435"/>
                    </a:lnTo>
                    <a:lnTo>
                      <a:pt x="89" y="447"/>
                    </a:lnTo>
                    <a:lnTo>
                      <a:pt x="91" y="454"/>
                    </a:lnTo>
                    <a:lnTo>
                      <a:pt x="93" y="461"/>
                    </a:lnTo>
                    <a:lnTo>
                      <a:pt x="93" y="469"/>
                    </a:lnTo>
                    <a:lnTo>
                      <a:pt x="94" y="477"/>
                    </a:lnTo>
                    <a:lnTo>
                      <a:pt x="92" y="486"/>
                    </a:lnTo>
                    <a:lnTo>
                      <a:pt x="91" y="494"/>
                    </a:lnTo>
                    <a:lnTo>
                      <a:pt x="89" y="503"/>
                    </a:lnTo>
                    <a:lnTo>
                      <a:pt x="87" y="512"/>
                    </a:lnTo>
                    <a:lnTo>
                      <a:pt x="85" y="520"/>
                    </a:lnTo>
                    <a:lnTo>
                      <a:pt x="83" y="530"/>
                    </a:lnTo>
                    <a:lnTo>
                      <a:pt x="81" y="537"/>
                    </a:lnTo>
                    <a:lnTo>
                      <a:pt x="81" y="547"/>
                    </a:lnTo>
                    <a:lnTo>
                      <a:pt x="80" y="555"/>
                    </a:lnTo>
                    <a:lnTo>
                      <a:pt x="81" y="564"/>
                    </a:lnTo>
                    <a:lnTo>
                      <a:pt x="83" y="572"/>
                    </a:lnTo>
                    <a:lnTo>
                      <a:pt x="87" y="582"/>
                    </a:lnTo>
                    <a:lnTo>
                      <a:pt x="85" y="591"/>
                    </a:lnTo>
                    <a:lnTo>
                      <a:pt x="82" y="600"/>
                    </a:lnTo>
                    <a:lnTo>
                      <a:pt x="77" y="607"/>
                    </a:lnTo>
                    <a:lnTo>
                      <a:pt x="72" y="616"/>
                    </a:lnTo>
                    <a:lnTo>
                      <a:pt x="64" y="623"/>
                    </a:lnTo>
                    <a:lnTo>
                      <a:pt x="58" y="630"/>
                    </a:lnTo>
                    <a:lnTo>
                      <a:pt x="49" y="637"/>
                    </a:lnTo>
                    <a:lnTo>
                      <a:pt x="41" y="644"/>
                    </a:lnTo>
                    <a:lnTo>
                      <a:pt x="36" y="647"/>
                    </a:lnTo>
                    <a:lnTo>
                      <a:pt x="30" y="650"/>
                    </a:lnTo>
                    <a:lnTo>
                      <a:pt x="25" y="654"/>
                    </a:lnTo>
                    <a:lnTo>
                      <a:pt x="22" y="657"/>
                    </a:lnTo>
                    <a:lnTo>
                      <a:pt x="22" y="654"/>
                    </a:lnTo>
                    <a:lnTo>
                      <a:pt x="23" y="651"/>
                    </a:lnTo>
                    <a:lnTo>
                      <a:pt x="24" y="647"/>
                    </a:lnTo>
                    <a:lnTo>
                      <a:pt x="23" y="644"/>
                    </a:lnTo>
                    <a:lnTo>
                      <a:pt x="18" y="642"/>
                    </a:lnTo>
                    <a:lnTo>
                      <a:pt x="14" y="639"/>
                    </a:lnTo>
                    <a:lnTo>
                      <a:pt x="11" y="636"/>
                    </a:lnTo>
                    <a:lnTo>
                      <a:pt x="11" y="631"/>
                    </a:lnTo>
                    <a:lnTo>
                      <a:pt x="11" y="626"/>
                    </a:lnTo>
                    <a:lnTo>
                      <a:pt x="13" y="621"/>
                    </a:lnTo>
                    <a:lnTo>
                      <a:pt x="16" y="615"/>
                    </a:lnTo>
                    <a:lnTo>
                      <a:pt x="20" y="609"/>
                    </a:lnTo>
                    <a:lnTo>
                      <a:pt x="22" y="603"/>
                    </a:lnTo>
                    <a:lnTo>
                      <a:pt x="24" y="597"/>
                    </a:lnTo>
                    <a:lnTo>
                      <a:pt x="27" y="590"/>
                    </a:lnTo>
                    <a:lnTo>
                      <a:pt x="30" y="585"/>
                    </a:lnTo>
                    <a:lnTo>
                      <a:pt x="31" y="579"/>
                    </a:lnTo>
                    <a:lnTo>
                      <a:pt x="32" y="574"/>
                    </a:lnTo>
                    <a:lnTo>
                      <a:pt x="31" y="569"/>
                    </a:lnTo>
                    <a:lnTo>
                      <a:pt x="30" y="567"/>
                    </a:lnTo>
                    <a:lnTo>
                      <a:pt x="24" y="570"/>
                    </a:lnTo>
                    <a:lnTo>
                      <a:pt x="21" y="575"/>
                    </a:lnTo>
                    <a:lnTo>
                      <a:pt x="18" y="581"/>
                    </a:lnTo>
                    <a:lnTo>
                      <a:pt x="15" y="586"/>
                    </a:lnTo>
                    <a:lnTo>
                      <a:pt x="11" y="591"/>
                    </a:lnTo>
                    <a:lnTo>
                      <a:pt x="8" y="597"/>
                    </a:lnTo>
                    <a:lnTo>
                      <a:pt x="3" y="602"/>
                    </a:lnTo>
                    <a:lnTo>
                      <a:pt x="0" y="608"/>
                    </a:lnTo>
                    <a:lnTo>
                      <a:pt x="0" y="595"/>
                    </a:lnTo>
                    <a:lnTo>
                      <a:pt x="3" y="583"/>
                    </a:lnTo>
                    <a:lnTo>
                      <a:pt x="6" y="571"/>
                    </a:lnTo>
                    <a:lnTo>
                      <a:pt x="12" y="561"/>
                    </a:lnTo>
                    <a:lnTo>
                      <a:pt x="18" y="550"/>
                    </a:lnTo>
                    <a:lnTo>
                      <a:pt x="24" y="539"/>
                    </a:lnTo>
                    <a:lnTo>
                      <a:pt x="31" y="529"/>
                    </a:lnTo>
                    <a:lnTo>
                      <a:pt x="39" y="518"/>
                    </a:lnTo>
                    <a:lnTo>
                      <a:pt x="43" y="507"/>
                    </a:lnTo>
                    <a:lnTo>
                      <a:pt x="49" y="495"/>
                    </a:lnTo>
                    <a:lnTo>
                      <a:pt x="54" y="485"/>
                    </a:lnTo>
                    <a:lnTo>
                      <a:pt x="58" y="474"/>
                    </a:lnTo>
                    <a:lnTo>
                      <a:pt x="60" y="461"/>
                    </a:lnTo>
                    <a:lnTo>
                      <a:pt x="60" y="449"/>
                    </a:lnTo>
                    <a:lnTo>
                      <a:pt x="58" y="436"/>
                    </a:lnTo>
                    <a:lnTo>
                      <a:pt x="54" y="422"/>
                    </a:lnTo>
                    <a:lnTo>
                      <a:pt x="60" y="401"/>
                    </a:lnTo>
                    <a:lnTo>
                      <a:pt x="70" y="383"/>
                    </a:lnTo>
                    <a:lnTo>
                      <a:pt x="80" y="367"/>
                    </a:lnTo>
                    <a:lnTo>
                      <a:pt x="95" y="353"/>
                    </a:lnTo>
                    <a:lnTo>
                      <a:pt x="107" y="341"/>
                    </a:lnTo>
                    <a:lnTo>
                      <a:pt x="123" y="329"/>
                    </a:lnTo>
                    <a:lnTo>
                      <a:pt x="138" y="319"/>
                    </a:lnTo>
                    <a:lnTo>
                      <a:pt x="156" y="308"/>
                    </a:lnTo>
                    <a:lnTo>
                      <a:pt x="172" y="298"/>
                    </a:lnTo>
                    <a:lnTo>
                      <a:pt x="189" y="287"/>
                    </a:lnTo>
                    <a:lnTo>
                      <a:pt x="205" y="276"/>
                    </a:lnTo>
                    <a:lnTo>
                      <a:pt x="222" y="265"/>
                    </a:lnTo>
                    <a:lnTo>
                      <a:pt x="236" y="250"/>
                    </a:lnTo>
                    <a:lnTo>
                      <a:pt x="251" y="236"/>
                    </a:lnTo>
                    <a:lnTo>
                      <a:pt x="264" y="219"/>
                    </a:lnTo>
                    <a:lnTo>
                      <a:pt x="276" y="200"/>
                    </a:lnTo>
                    <a:lnTo>
                      <a:pt x="290" y="190"/>
                    </a:lnTo>
                    <a:lnTo>
                      <a:pt x="304" y="183"/>
                    </a:lnTo>
                    <a:lnTo>
                      <a:pt x="318" y="175"/>
                    </a:lnTo>
                    <a:lnTo>
                      <a:pt x="332" y="170"/>
                    </a:lnTo>
                    <a:lnTo>
                      <a:pt x="347" y="164"/>
                    </a:lnTo>
                    <a:lnTo>
                      <a:pt x="361" y="159"/>
                    </a:lnTo>
                    <a:lnTo>
                      <a:pt x="376" y="154"/>
                    </a:lnTo>
                    <a:lnTo>
                      <a:pt x="390" y="151"/>
                    </a:lnTo>
                    <a:lnTo>
                      <a:pt x="404" y="145"/>
                    </a:lnTo>
                    <a:lnTo>
                      <a:pt x="418" y="139"/>
                    </a:lnTo>
                    <a:lnTo>
                      <a:pt x="432" y="133"/>
                    </a:lnTo>
                    <a:lnTo>
                      <a:pt x="446" y="128"/>
                    </a:lnTo>
                    <a:lnTo>
                      <a:pt x="460" y="119"/>
                    </a:lnTo>
                    <a:lnTo>
                      <a:pt x="473" y="112"/>
                    </a:lnTo>
                    <a:lnTo>
                      <a:pt x="486" y="102"/>
                    </a:lnTo>
                    <a:lnTo>
                      <a:pt x="499" y="93"/>
                    </a:lnTo>
                    <a:lnTo>
                      <a:pt x="505" y="92"/>
                    </a:lnTo>
                    <a:lnTo>
                      <a:pt x="511" y="91"/>
                    </a:lnTo>
                    <a:lnTo>
                      <a:pt x="517" y="89"/>
                    </a:lnTo>
                    <a:lnTo>
                      <a:pt x="523" y="89"/>
                    </a:lnTo>
                    <a:lnTo>
                      <a:pt x="528" y="87"/>
                    </a:lnTo>
                    <a:lnTo>
                      <a:pt x="535" y="85"/>
                    </a:lnTo>
                    <a:lnTo>
                      <a:pt x="540" y="83"/>
                    </a:lnTo>
                    <a:lnTo>
                      <a:pt x="548" y="82"/>
                    </a:lnTo>
                    <a:lnTo>
                      <a:pt x="550" y="68"/>
                    </a:lnTo>
                    <a:lnTo>
                      <a:pt x="555" y="56"/>
                    </a:lnTo>
                    <a:lnTo>
                      <a:pt x="562" y="44"/>
                    </a:lnTo>
                    <a:lnTo>
                      <a:pt x="571" y="37"/>
                    </a:lnTo>
                    <a:lnTo>
                      <a:pt x="580" y="30"/>
                    </a:lnTo>
                    <a:lnTo>
                      <a:pt x="592" y="24"/>
                    </a:lnTo>
                    <a:lnTo>
                      <a:pt x="605" y="20"/>
                    </a:lnTo>
                    <a:lnTo>
                      <a:pt x="620" y="18"/>
                    </a:lnTo>
                    <a:lnTo>
                      <a:pt x="634" y="15"/>
                    </a:lnTo>
                    <a:lnTo>
                      <a:pt x="648" y="13"/>
                    </a:lnTo>
                    <a:lnTo>
                      <a:pt x="663" y="11"/>
                    </a:lnTo>
                    <a:lnTo>
                      <a:pt x="677" y="10"/>
                    </a:lnTo>
                    <a:lnTo>
                      <a:pt x="691" y="8"/>
                    </a:lnTo>
                    <a:lnTo>
                      <a:pt x="704" y="6"/>
                    </a:lnTo>
                    <a:lnTo>
                      <a:pt x="716" y="2"/>
                    </a:lnTo>
                    <a:lnTo>
                      <a:pt x="729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94" name="Freeform 72"/>
              <p:cNvSpPr>
                <a:spLocks/>
              </p:cNvSpPr>
              <p:nvPr/>
            </p:nvSpPr>
            <p:spPr bwMode="auto">
              <a:xfrm>
                <a:off x="5802" y="1972"/>
                <a:ext cx="29" cy="40"/>
              </a:xfrm>
              <a:custGeom>
                <a:avLst/>
                <a:gdLst>
                  <a:gd name="T0" fmla="*/ 0 w 69"/>
                  <a:gd name="T1" fmla="*/ 0 h 98"/>
                  <a:gd name="T2" fmla="*/ 0 w 69"/>
                  <a:gd name="T3" fmla="*/ 0 h 98"/>
                  <a:gd name="T4" fmla="*/ 0 w 69"/>
                  <a:gd name="T5" fmla="*/ 0 h 98"/>
                  <a:gd name="T6" fmla="*/ 0 w 69"/>
                  <a:gd name="T7" fmla="*/ 0 h 98"/>
                  <a:gd name="T8" fmla="*/ 0 w 69"/>
                  <a:gd name="T9" fmla="*/ 0 h 98"/>
                  <a:gd name="T10" fmla="*/ 0 w 69"/>
                  <a:gd name="T11" fmla="*/ 0 h 98"/>
                  <a:gd name="T12" fmla="*/ 0 w 69"/>
                  <a:gd name="T13" fmla="*/ 0 h 98"/>
                  <a:gd name="T14" fmla="*/ 0 w 69"/>
                  <a:gd name="T15" fmla="*/ 0 h 98"/>
                  <a:gd name="T16" fmla="*/ 0 w 69"/>
                  <a:gd name="T17" fmla="*/ 0 h 98"/>
                  <a:gd name="T18" fmla="*/ 0 w 69"/>
                  <a:gd name="T19" fmla="*/ 0 h 98"/>
                  <a:gd name="T20" fmla="*/ 0 w 69"/>
                  <a:gd name="T21" fmla="*/ 0 h 98"/>
                  <a:gd name="T22" fmla="*/ 0 w 69"/>
                  <a:gd name="T23" fmla="*/ 0 h 98"/>
                  <a:gd name="T24" fmla="*/ 0 w 69"/>
                  <a:gd name="T25" fmla="*/ 0 h 98"/>
                  <a:gd name="T26" fmla="*/ 0 w 69"/>
                  <a:gd name="T27" fmla="*/ 0 h 98"/>
                  <a:gd name="T28" fmla="*/ 0 w 69"/>
                  <a:gd name="T29" fmla="*/ 0 h 98"/>
                  <a:gd name="T30" fmla="*/ 0 w 69"/>
                  <a:gd name="T31" fmla="*/ 0 h 98"/>
                  <a:gd name="T32" fmla="*/ 0 w 69"/>
                  <a:gd name="T33" fmla="*/ 0 h 98"/>
                  <a:gd name="T34" fmla="*/ 0 w 69"/>
                  <a:gd name="T35" fmla="*/ 0 h 98"/>
                  <a:gd name="T36" fmla="*/ 0 w 69"/>
                  <a:gd name="T37" fmla="*/ 0 h 98"/>
                  <a:gd name="T38" fmla="*/ 0 w 69"/>
                  <a:gd name="T39" fmla="*/ 0 h 98"/>
                  <a:gd name="T40" fmla="*/ 0 w 69"/>
                  <a:gd name="T41" fmla="*/ 0 h 98"/>
                  <a:gd name="T42" fmla="*/ 0 w 69"/>
                  <a:gd name="T43" fmla="*/ 0 h 98"/>
                  <a:gd name="T44" fmla="*/ 0 w 69"/>
                  <a:gd name="T45" fmla="*/ 0 h 98"/>
                  <a:gd name="T46" fmla="*/ 0 w 69"/>
                  <a:gd name="T47" fmla="*/ 0 h 98"/>
                  <a:gd name="T48" fmla="*/ 0 w 69"/>
                  <a:gd name="T49" fmla="*/ 0 h 98"/>
                  <a:gd name="T50" fmla="*/ 0 w 69"/>
                  <a:gd name="T51" fmla="*/ 0 h 98"/>
                  <a:gd name="T52" fmla="*/ 0 w 69"/>
                  <a:gd name="T53" fmla="*/ 0 h 98"/>
                  <a:gd name="T54" fmla="*/ 0 w 69"/>
                  <a:gd name="T55" fmla="*/ 0 h 98"/>
                  <a:gd name="T56" fmla="*/ 0 w 69"/>
                  <a:gd name="T57" fmla="*/ 0 h 98"/>
                  <a:gd name="T58" fmla="*/ 0 w 69"/>
                  <a:gd name="T59" fmla="*/ 0 h 98"/>
                  <a:gd name="T60" fmla="*/ 0 w 69"/>
                  <a:gd name="T61" fmla="*/ 0 h 98"/>
                  <a:gd name="T62" fmla="*/ 0 w 69"/>
                  <a:gd name="T63" fmla="*/ 0 h 98"/>
                  <a:gd name="T64" fmla="*/ 0 w 69"/>
                  <a:gd name="T65" fmla="*/ 0 h 98"/>
                  <a:gd name="T66" fmla="*/ 0 w 69"/>
                  <a:gd name="T67" fmla="*/ 0 h 98"/>
                  <a:gd name="T68" fmla="*/ 0 w 69"/>
                  <a:gd name="T69" fmla="*/ 0 h 98"/>
                  <a:gd name="T70" fmla="*/ 0 w 69"/>
                  <a:gd name="T71" fmla="*/ 0 h 98"/>
                  <a:gd name="T72" fmla="*/ 0 w 69"/>
                  <a:gd name="T73" fmla="*/ 0 h 98"/>
                  <a:gd name="T74" fmla="*/ 0 w 69"/>
                  <a:gd name="T75" fmla="*/ 0 h 98"/>
                  <a:gd name="T76" fmla="*/ 0 w 69"/>
                  <a:gd name="T77" fmla="*/ 0 h 98"/>
                  <a:gd name="T78" fmla="*/ 0 w 69"/>
                  <a:gd name="T79" fmla="*/ 0 h 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69"/>
                  <a:gd name="T121" fmla="*/ 0 h 98"/>
                  <a:gd name="T122" fmla="*/ 69 w 69"/>
                  <a:gd name="T123" fmla="*/ 98 h 9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69" h="98">
                    <a:moveTo>
                      <a:pt x="55" y="0"/>
                    </a:moveTo>
                    <a:lnTo>
                      <a:pt x="61" y="2"/>
                    </a:lnTo>
                    <a:lnTo>
                      <a:pt x="65" y="5"/>
                    </a:lnTo>
                    <a:lnTo>
                      <a:pt x="67" y="9"/>
                    </a:lnTo>
                    <a:lnTo>
                      <a:pt x="69" y="13"/>
                    </a:lnTo>
                    <a:lnTo>
                      <a:pt x="69" y="17"/>
                    </a:lnTo>
                    <a:lnTo>
                      <a:pt x="69" y="22"/>
                    </a:lnTo>
                    <a:lnTo>
                      <a:pt x="67" y="28"/>
                    </a:lnTo>
                    <a:lnTo>
                      <a:pt x="65" y="34"/>
                    </a:lnTo>
                    <a:lnTo>
                      <a:pt x="59" y="42"/>
                    </a:lnTo>
                    <a:lnTo>
                      <a:pt x="52" y="52"/>
                    </a:lnTo>
                    <a:lnTo>
                      <a:pt x="47" y="56"/>
                    </a:lnTo>
                    <a:lnTo>
                      <a:pt x="44" y="61"/>
                    </a:lnTo>
                    <a:lnTo>
                      <a:pt x="39" y="66"/>
                    </a:lnTo>
                    <a:lnTo>
                      <a:pt x="35" y="71"/>
                    </a:lnTo>
                    <a:lnTo>
                      <a:pt x="29" y="74"/>
                    </a:lnTo>
                    <a:lnTo>
                      <a:pt x="26" y="78"/>
                    </a:lnTo>
                    <a:lnTo>
                      <a:pt x="20" y="83"/>
                    </a:lnTo>
                    <a:lnTo>
                      <a:pt x="17" y="87"/>
                    </a:lnTo>
                    <a:lnTo>
                      <a:pt x="8" y="93"/>
                    </a:lnTo>
                    <a:lnTo>
                      <a:pt x="1" y="98"/>
                    </a:lnTo>
                    <a:lnTo>
                      <a:pt x="0" y="91"/>
                    </a:lnTo>
                    <a:lnTo>
                      <a:pt x="2" y="86"/>
                    </a:lnTo>
                    <a:lnTo>
                      <a:pt x="4" y="82"/>
                    </a:lnTo>
                    <a:lnTo>
                      <a:pt x="8" y="79"/>
                    </a:lnTo>
                    <a:lnTo>
                      <a:pt x="14" y="75"/>
                    </a:lnTo>
                    <a:lnTo>
                      <a:pt x="23" y="71"/>
                    </a:lnTo>
                    <a:lnTo>
                      <a:pt x="24" y="64"/>
                    </a:lnTo>
                    <a:lnTo>
                      <a:pt x="26" y="58"/>
                    </a:lnTo>
                    <a:lnTo>
                      <a:pt x="27" y="54"/>
                    </a:lnTo>
                    <a:lnTo>
                      <a:pt x="28" y="50"/>
                    </a:lnTo>
                    <a:lnTo>
                      <a:pt x="32" y="42"/>
                    </a:lnTo>
                    <a:lnTo>
                      <a:pt x="37" y="35"/>
                    </a:lnTo>
                    <a:lnTo>
                      <a:pt x="40" y="28"/>
                    </a:lnTo>
                    <a:lnTo>
                      <a:pt x="45" y="19"/>
                    </a:lnTo>
                    <a:lnTo>
                      <a:pt x="46" y="15"/>
                    </a:lnTo>
                    <a:lnTo>
                      <a:pt x="49" y="11"/>
                    </a:lnTo>
                    <a:lnTo>
                      <a:pt x="52" y="6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95" name="Freeform 73"/>
              <p:cNvSpPr>
                <a:spLocks/>
              </p:cNvSpPr>
              <p:nvPr/>
            </p:nvSpPr>
            <p:spPr bwMode="auto">
              <a:xfrm>
                <a:off x="5814" y="1978"/>
                <a:ext cx="35" cy="41"/>
              </a:xfrm>
              <a:custGeom>
                <a:avLst/>
                <a:gdLst>
                  <a:gd name="T0" fmla="*/ 0 w 82"/>
                  <a:gd name="T1" fmla="*/ 0 h 98"/>
                  <a:gd name="T2" fmla="*/ 0 w 82"/>
                  <a:gd name="T3" fmla="*/ 0 h 98"/>
                  <a:gd name="T4" fmla="*/ 0 w 82"/>
                  <a:gd name="T5" fmla="*/ 0 h 98"/>
                  <a:gd name="T6" fmla="*/ 0 w 82"/>
                  <a:gd name="T7" fmla="*/ 0 h 98"/>
                  <a:gd name="T8" fmla="*/ 0 w 82"/>
                  <a:gd name="T9" fmla="*/ 0 h 98"/>
                  <a:gd name="T10" fmla="*/ 0 w 82"/>
                  <a:gd name="T11" fmla="*/ 0 h 98"/>
                  <a:gd name="T12" fmla="*/ 0 w 82"/>
                  <a:gd name="T13" fmla="*/ 0 h 98"/>
                  <a:gd name="T14" fmla="*/ 0 w 82"/>
                  <a:gd name="T15" fmla="*/ 0 h 98"/>
                  <a:gd name="T16" fmla="*/ 0 w 82"/>
                  <a:gd name="T17" fmla="*/ 0 h 98"/>
                  <a:gd name="T18" fmla="*/ 0 w 82"/>
                  <a:gd name="T19" fmla="*/ 0 h 98"/>
                  <a:gd name="T20" fmla="*/ 0 w 82"/>
                  <a:gd name="T21" fmla="*/ 0 h 98"/>
                  <a:gd name="T22" fmla="*/ 0 w 82"/>
                  <a:gd name="T23" fmla="*/ 0 h 98"/>
                  <a:gd name="T24" fmla="*/ 0 w 82"/>
                  <a:gd name="T25" fmla="*/ 0 h 98"/>
                  <a:gd name="T26" fmla="*/ 0 w 82"/>
                  <a:gd name="T27" fmla="*/ 0 h 98"/>
                  <a:gd name="T28" fmla="*/ 0 w 82"/>
                  <a:gd name="T29" fmla="*/ 0 h 98"/>
                  <a:gd name="T30" fmla="*/ 0 w 82"/>
                  <a:gd name="T31" fmla="*/ 0 h 98"/>
                  <a:gd name="T32" fmla="*/ 0 w 82"/>
                  <a:gd name="T33" fmla="*/ 0 h 98"/>
                  <a:gd name="T34" fmla="*/ 0 w 82"/>
                  <a:gd name="T35" fmla="*/ 0 h 98"/>
                  <a:gd name="T36" fmla="*/ 0 w 82"/>
                  <a:gd name="T37" fmla="*/ 0 h 98"/>
                  <a:gd name="T38" fmla="*/ 0 w 82"/>
                  <a:gd name="T39" fmla="*/ 0 h 98"/>
                  <a:gd name="T40" fmla="*/ 0 w 82"/>
                  <a:gd name="T41" fmla="*/ 0 h 98"/>
                  <a:gd name="T42" fmla="*/ 0 w 82"/>
                  <a:gd name="T43" fmla="*/ 0 h 98"/>
                  <a:gd name="T44" fmla="*/ 0 w 82"/>
                  <a:gd name="T45" fmla="*/ 0 h 98"/>
                  <a:gd name="T46" fmla="*/ 0 w 82"/>
                  <a:gd name="T47" fmla="*/ 0 h 98"/>
                  <a:gd name="T48" fmla="*/ 0 w 82"/>
                  <a:gd name="T49" fmla="*/ 0 h 98"/>
                  <a:gd name="T50" fmla="*/ 0 w 82"/>
                  <a:gd name="T51" fmla="*/ 0 h 98"/>
                  <a:gd name="T52" fmla="*/ 0 w 82"/>
                  <a:gd name="T53" fmla="*/ 0 h 98"/>
                  <a:gd name="T54" fmla="*/ 0 w 82"/>
                  <a:gd name="T55" fmla="*/ 0 h 98"/>
                  <a:gd name="T56" fmla="*/ 0 w 82"/>
                  <a:gd name="T57" fmla="*/ 0 h 98"/>
                  <a:gd name="T58" fmla="*/ 0 w 82"/>
                  <a:gd name="T59" fmla="*/ 0 h 98"/>
                  <a:gd name="T60" fmla="*/ 0 w 82"/>
                  <a:gd name="T61" fmla="*/ 0 h 98"/>
                  <a:gd name="T62" fmla="*/ 0 w 82"/>
                  <a:gd name="T63" fmla="*/ 0 h 98"/>
                  <a:gd name="T64" fmla="*/ 0 w 82"/>
                  <a:gd name="T65" fmla="*/ 0 h 98"/>
                  <a:gd name="T66" fmla="*/ 0 w 82"/>
                  <a:gd name="T67" fmla="*/ 0 h 98"/>
                  <a:gd name="T68" fmla="*/ 0 w 82"/>
                  <a:gd name="T69" fmla="*/ 0 h 98"/>
                  <a:gd name="T70" fmla="*/ 0 w 82"/>
                  <a:gd name="T71" fmla="*/ 0 h 98"/>
                  <a:gd name="T72" fmla="*/ 0 w 82"/>
                  <a:gd name="T73" fmla="*/ 0 h 98"/>
                  <a:gd name="T74" fmla="*/ 0 w 82"/>
                  <a:gd name="T75" fmla="*/ 0 h 98"/>
                  <a:gd name="T76" fmla="*/ 0 w 82"/>
                  <a:gd name="T77" fmla="*/ 0 h 98"/>
                  <a:gd name="T78" fmla="*/ 0 w 82"/>
                  <a:gd name="T79" fmla="*/ 0 h 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2"/>
                  <a:gd name="T121" fmla="*/ 0 h 98"/>
                  <a:gd name="T122" fmla="*/ 82 w 82"/>
                  <a:gd name="T123" fmla="*/ 98 h 9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2" h="98">
                    <a:moveTo>
                      <a:pt x="64" y="0"/>
                    </a:moveTo>
                    <a:lnTo>
                      <a:pt x="68" y="1"/>
                    </a:lnTo>
                    <a:lnTo>
                      <a:pt x="73" y="3"/>
                    </a:lnTo>
                    <a:lnTo>
                      <a:pt x="74" y="5"/>
                    </a:lnTo>
                    <a:lnTo>
                      <a:pt x="78" y="8"/>
                    </a:lnTo>
                    <a:lnTo>
                      <a:pt x="81" y="14"/>
                    </a:lnTo>
                    <a:lnTo>
                      <a:pt x="82" y="20"/>
                    </a:lnTo>
                    <a:lnTo>
                      <a:pt x="82" y="25"/>
                    </a:lnTo>
                    <a:lnTo>
                      <a:pt x="80" y="32"/>
                    </a:lnTo>
                    <a:lnTo>
                      <a:pt x="76" y="38"/>
                    </a:lnTo>
                    <a:lnTo>
                      <a:pt x="74" y="45"/>
                    </a:lnTo>
                    <a:lnTo>
                      <a:pt x="68" y="52"/>
                    </a:lnTo>
                    <a:lnTo>
                      <a:pt x="63" y="57"/>
                    </a:lnTo>
                    <a:lnTo>
                      <a:pt x="55" y="63"/>
                    </a:lnTo>
                    <a:lnTo>
                      <a:pt x="50" y="70"/>
                    </a:lnTo>
                    <a:lnTo>
                      <a:pt x="43" y="75"/>
                    </a:lnTo>
                    <a:lnTo>
                      <a:pt x="36" y="79"/>
                    </a:lnTo>
                    <a:lnTo>
                      <a:pt x="29" y="84"/>
                    </a:lnTo>
                    <a:lnTo>
                      <a:pt x="23" y="89"/>
                    </a:lnTo>
                    <a:lnTo>
                      <a:pt x="17" y="91"/>
                    </a:lnTo>
                    <a:lnTo>
                      <a:pt x="10" y="95"/>
                    </a:lnTo>
                    <a:lnTo>
                      <a:pt x="5" y="96"/>
                    </a:lnTo>
                    <a:lnTo>
                      <a:pt x="0" y="98"/>
                    </a:lnTo>
                    <a:lnTo>
                      <a:pt x="6" y="92"/>
                    </a:lnTo>
                    <a:lnTo>
                      <a:pt x="11" y="86"/>
                    </a:lnTo>
                    <a:lnTo>
                      <a:pt x="17" y="79"/>
                    </a:lnTo>
                    <a:lnTo>
                      <a:pt x="22" y="75"/>
                    </a:lnTo>
                    <a:lnTo>
                      <a:pt x="26" y="69"/>
                    </a:lnTo>
                    <a:lnTo>
                      <a:pt x="32" y="63"/>
                    </a:lnTo>
                    <a:lnTo>
                      <a:pt x="36" y="57"/>
                    </a:lnTo>
                    <a:lnTo>
                      <a:pt x="42" y="52"/>
                    </a:lnTo>
                    <a:lnTo>
                      <a:pt x="45" y="45"/>
                    </a:lnTo>
                    <a:lnTo>
                      <a:pt x="50" y="39"/>
                    </a:lnTo>
                    <a:lnTo>
                      <a:pt x="54" y="33"/>
                    </a:lnTo>
                    <a:lnTo>
                      <a:pt x="56" y="27"/>
                    </a:lnTo>
                    <a:lnTo>
                      <a:pt x="58" y="20"/>
                    </a:lnTo>
                    <a:lnTo>
                      <a:pt x="61" y="14"/>
                    </a:lnTo>
                    <a:lnTo>
                      <a:pt x="62" y="6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96" name="Freeform 74"/>
              <p:cNvSpPr>
                <a:spLocks/>
              </p:cNvSpPr>
              <p:nvPr/>
            </p:nvSpPr>
            <p:spPr bwMode="auto">
              <a:xfrm>
                <a:off x="5853" y="1995"/>
                <a:ext cx="8" cy="12"/>
              </a:xfrm>
              <a:custGeom>
                <a:avLst/>
                <a:gdLst>
                  <a:gd name="T0" fmla="*/ 0 w 21"/>
                  <a:gd name="T1" fmla="*/ 0 h 30"/>
                  <a:gd name="T2" fmla="*/ 0 w 21"/>
                  <a:gd name="T3" fmla="*/ 0 h 30"/>
                  <a:gd name="T4" fmla="*/ 0 w 21"/>
                  <a:gd name="T5" fmla="*/ 0 h 30"/>
                  <a:gd name="T6" fmla="*/ 0 w 21"/>
                  <a:gd name="T7" fmla="*/ 0 h 30"/>
                  <a:gd name="T8" fmla="*/ 0 w 21"/>
                  <a:gd name="T9" fmla="*/ 0 h 30"/>
                  <a:gd name="T10" fmla="*/ 0 w 21"/>
                  <a:gd name="T11" fmla="*/ 0 h 30"/>
                  <a:gd name="T12" fmla="*/ 0 w 21"/>
                  <a:gd name="T13" fmla="*/ 0 h 30"/>
                  <a:gd name="T14" fmla="*/ 0 w 21"/>
                  <a:gd name="T15" fmla="*/ 0 h 30"/>
                  <a:gd name="T16" fmla="*/ 0 w 21"/>
                  <a:gd name="T17" fmla="*/ 0 h 30"/>
                  <a:gd name="T18" fmla="*/ 0 w 21"/>
                  <a:gd name="T19" fmla="*/ 0 h 30"/>
                  <a:gd name="T20" fmla="*/ 0 w 21"/>
                  <a:gd name="T21" fmla="*/ 0 h 30"/>
                  <a:gd name="T22" fmla="*/ 0 w 21"/>
                  <a:gd name="T23" fmla="*/ 0 h 30"/>
                  <a:gd name="T24" fmla="*/ 0 w 21"/>
                  <a:gd name="T25" fmla="*/ 0 h 30"/>
                  <a:gd name="T26" fmla="*/ 0 w 21"/>
                  <a:gd name="T27" fmla="*/ 0 h 30"/>
                  <a:gd name="T28" fmla="*/ 0 w 21"/>
                  <a:gd name="T29" fmla="*/ 0 h 30"/>
                  <a:gd name="T30" fmla="*/ 0 w 21"/>
                  <a:gd name="T31" fmla="*/ 0 h 30"/>
                  <a:gd name="T32" fmla="*/ 0 w 21"/>
                  <a:gd name="T33" fmla="*/ 0 h 30"/>
                  <a:gd name="T34" fmla="*/ 0 w 21"/>
                  <a:gd name="T35" fmla="*/ 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1"/>
                  <a:gd name="T55" fmla="*/ 0 h 30"/>
                  <a:gd name="T56" fmla="*/ 21 w 21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1" h="30">
                    <a:moveTo>
                      <a:pt x="19" y="0"/>
                    </a:moveTo>
                    <a:lnTo>
                      <a:pt x="20" y="5"/>
                    </a:lnTo>
                    <a:lnTo>
                      <a:pt x="21" y="10"/>
                    </a:lnTo>
                    <a:lnTo>
                      <a:pt x="20" y="14"/>
                    </a:lnTo>
                    <a:lnTo>
                      <a:pt x="20" y="18"/>
                    </a:lnTo>
                    <a:lnTo>
                      <a:pt x="19" y="23"/>
                    </a:lnTo>
                    <a:lnTo>
                      <a:pt x="15" y="26"/>
                    </a:lnTo>
                    <a:lnTo>
                      <a:pt x="10" y="28"/>
                    </a:lnTo>
                    <a:lnTo>
                      <a:pt x="6" y="30"/>
                    </a:lnTo>
                    <a:lnTo>
                      <a:pt x="2" y="30"/>
                    </a:lnTo>
                    <a:lnTo>
                      <a:pt x="1" y="28"/>
                    </a:lnTo>
                    <a:lnTo>
                      <a:pt x="0" y="25"/>
                    </a:lnTo>
                    <a:lnTo>
                      <a:pt x="2" y="20"/>
                    </a:lnTo>
                    <a:lnTo>
                      <a:pt x="4" y="15"/>
                    </a:lnTo>
                    <a:lnTo>
                      <a:pt x="8" y="11"/>
                    </a:lnTo>
                    <a:lnTo>
                      <a:pt x="12" y="5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97" name="Freeform 75"/>
              <p:cNvSpPr>
                <a:spLocks/>
              </p:cNvSpPr>
              <p:nvPr/>
            </p:nvSpPr>
            <p:spPr bwMode="auto">
              <a:xfrm>
                <a:off x="5799" y="1996"/>
                <a:ext cx="195" cy="156"/>
              </a:xfrm>
              <a:custGeom>
                <a:avLst/>
                <a:gdLst>
                  <a:gd name="T0" fmla="*/ 0 w 464"/>
                  <a:gd name="T1" fmla="*/ 0 h 373"/>
                  <a:gd name="T2" fmla="*/ 0 w 464"/>
                  <a:gd name="T3" fmla="*/ 0 h 373"/>
                  <a:gd name="T4" fmla="*/ 0 w 464"/>
                  <a:gd name="T5" fmla="*/ 0 h 373"/>
                  <a:gd name="T6" fmla="*/ 0 w 464"/>
                  <a:gd name="T7" fmla="*/ 0 h 373"/>
                  <a:gd name="T8" fmla="*/ 0 w 464"/>
                  <a:gd name="T9" fmla="*/ 0 h 373"/>
                  <a:gd name="T10" fmla="*/ 0 w 464"/>
                  <a:gd name="T11" fmla="*/ 0 h 373"/>
                  <a:gd name="T12" fmla="*/ 0 w 464"/>
                  <a:gd name="T13" fmla="*/ 0 h 373"/>
                  <a:gd name="T14" fmla="*/ 0 w 464"/>
                  <a:gd name="T15" fmla="*/ 0 h 373"/>
                  <a:gd name="T16" fmla="*/ 0 w 464"/>
                  <a:gd name="T17" fmla="*/ 0 h 373"/>
                  <a:gd name="T18" fmla="*/ 0 w 464"/>
                  <a:gd name="T19" fmla="*/ 0 h 373"/>
                  <a:gd name="T20" fmla="*/ 0 w 464"/>
                  <a:gd name="T21" fmla="*/ 0 h 373"/>
                  <a:gd name="T22" fmla="*/ 0 w 464"/>
                  <a:gd name="T23" fmla="*/ 0 h 373"/>
                  <a:gd name="T24" fmla="*/ 0 w 464"/>
                  <a:gd name="T25" fmla="*/ 0 h 373"/>
                  <a:gd name="T26" fmla="*/ 0 w 464"/>
                  <a:gd name="T27" fmla="*/ 0 h 373"/>
                  <a:gd name="T28" fmla="*/ 0 w 464"/>
                  <a:gd name="T29" fmla="*/ 0 h 373"/>
                  <a:gd name="T30" fmla="*/ 0 w 464"/>
                  <a:gd name="T31" fmla="*/ 0 h 373"/>
                  <a:gd name="T32" fmla="*/ 0 w 464"/>
                  <a:gd name="T33" fmla="*/ 0 h 373"/>
                  <a:gd name="T34" fmla="*/ 0 w 464"/>
                  <a:gd name="T35" fmla="*/ 0 h 373"/>
                  <a:gd name="T36" fmla="*/ 0 w 464"/>
                  <a:gd name="T37" fmla="*/ 0 h 373"/>
                  <a:gd name="T38" fmla="*/ 0 w 464"/>
                  <a:gd name="T39" fmla="*/ 0 h 373"/>
                  <a:gd name="T40" fmla="*/ 0 w 464"/>
                  <a:gd name="T41" fmla="*/ 0 h 373"/>
                  <a:gd name="T42" fmla="*/ 0 w 464"/>
                  <a:gd name="T43" fmla="*/ 0 h 373"/>
                  <a:gd name="T44" fmla="*/ 0 w 464"/>
                  <a:gd name="T45" fmla="*/ 0 h 373"/>
                  <a:gd name="T46" fmla="*/ 0 w 464"/>
                  <a:gd name="T47" fmla="*/ 0 h 373"/>
                  <a:gd name="T48" fmla="*/ 0 w 464"/>
                  <a:gd name="T49" fmla="*/ 0 h 373"/>
                  <a:gd name="T50" fmla="*/ 0 w 464"/>
                  <a:gd name="T51" fmla="*/ 0 h 373"/>
                  <a:gd name="T52" fmla="*/ 0 w 464"/>
                  <a:gd name="T53" fmla="*/ 0 h 373"/>
                  <a:gd name="T54" fmla="*/ 0 w 464"/>
                  <a:gd name="T55" fmla="*/ 0 h 373"/>
                  <a:gd name="T56" fmla="*/ 0 w 464"/>
                  <a:gd name="T57" fmla="*/ 0 h 373"/>
                  <a:gd name="T58" fmla="*/ 0 w 464"/>
                  <a:gd name="T59" fmla="*/ 0 h 373"/>
                  <a:gd name="T60" fmla="*/ 0 w 464"/>
                  <a:gd name="T61" fmla="*/ 0 h 373"/>
                  <a:gd name="T62" fmla="*/ 0 w 464"/>
                  <a:gd name="T63" fmla="*/ 0 h 373"/>
                  <a:gd name="T64" fmla="*/ 0 w 464"/>
                  <a:gd name="T65" fmla="*/ 0 h 373"/>
                  <a:gd name="T66" fmla="*/ 0 w 464"/>
                  <a:gd name="T67" fmla="*/ 0 h 373"/>
                  <a:gd name="T68" fmla="*/ 0 w 464"/>
                  <a:gd name="T69" fmla="*/ 0 h 373"/>
                  <a:gd name="T70" fmla="*/ 0 w 464"/>
                  <a:gd name="T71" fmla="*/ 0 h 373"/>
                  <a:gd name="T72" fmla="*/ 0 w 464"/>
                  <a:gd name="T73" fmla="*/ 0 h 373"/>
                  <a:gd name="T74" fmla="*/ 0 w 464"/>
                  <a:gd name="T75" fmla="*/ 0 h 373"/>
                  <a:gd name="T76" fmla="*/ 0 w 464"/>
                  <a:gd name="T77" fmla="*/ 0 h 373"/>
                  <a:gd name="T78" fmla="*/ 0 w 464"/>
                  <a:gd name="T79" fmla="*/ 0 h 373"/>
                  <a:gd name="T80" fmla="*/ 0 w 464"/>
                  <a:gd name="T81" fmla="*/ 0 h 373"/>
                  <a:gd name="T82" fmla="*/ 0 w 464"/>
                  <a:gd name="T83" fmla="*/ 0 h 373"/>
                  <a:gd name="T84" fmla="*/ 0 w 464"/>
                  <a:gd name="T85" fmla="*/ 0 h 373"/>
                  <a:gd name="T86" fmla="*/ 0 w 464"/>
                  <a:gd name="T87" fmla="*/ 0 h 373"/>
                  <a:gd name="T88" fmla="*/ 0 w 464"/>
                  <a:gd name="T89" fmla="*/ 0 h 373"/>
                  <a:gd name="T90" fmla="*/ 0 w 464"/>
                  <a:gd name="T91" fmla="*/ 0 h 373"/>
                  <a:gd name="T92" fmla="*/ 0 w 464"/>
                  <a:gd name="T93" fmla="*/ 0 h 373"/>
                  <a:gd name="T94" fmla="*/ 0 w 464"/>
                  <a:gd name="T95" fmla="*/ 0 h 373"/>
                  <a:gd name="T96" fmla="*/ 0 w 464"/>
                  <a:gd name="T97" fmla="*/ 0 h 373"/>
                  <a:gd name="T98" fmla="*/ 0 w 464"/>
                  <a:gd name="T99" fmla="*/ 0 h 373"/>
                  <a:gd name="T100" fmla="*/ 0 w 464"/>
                  <a:gd name="T101" fmla="*/ 0 h 373"/>
                  <a:gd name="T102" fmla="*/ 0 w 464"/>
                  <a:gd name="T103" fmla="*/ 0 h 373"/>
                  <a:gd name="T104" fmla="*/ 0 w 464"/>
                  <a:gd name="T105" fmla="*/ 0 h 373"/>
                  <a:gd name="T106" fmla="*/ 0 w 464"/>
                  <a:gd name="T107" fmla="*/ 0 h 373"/>
                  <a:gd name="T108" fmla="*/ 0 w 464"/>
                  <a:gd name="T109" fmla="*/ 0 h 373"/>
                  <a:gd name="T110" fmla="*/ 0 w 464"/>
                  <a:gd name="T111" fmla="*/ 0 h 373"/>
                  <a:gd name="T112" fmla="*/ 0 w 464"/>
                  <a:gd name="T113" fmla="*/ 0 h 373"/>
                  <a:gd name="T114" fmla="*/ 0 w 464"/>
                  <a:gd name="T115" fmla="*/ 0 h 373"/>
                  <a:gd name="T116" fmla="*/ 0 w 464"/>
                  <a:gd name="T117" fmla="*/ 0 h 373"/>
                  <a:gd name="T118" fmla="*/ 0 w 464"/>
                  <a:gd name="T119" fmla="*/ 0 h 373"/>
                  <a:gd name="T120" fmla="*/ 0 w 464"/>
                  <a:gd name="T121" fmla="*/ 0 h 373"/>
                  <a:gd name="T122" fmla="*/ 0 w 464"/>
                  <a:gd name="T123" fmla="*/ 0 h 37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464"/>
                  <a:gd name="T187" fmla="*/ 0 h 373"/>
                  <a:gd name="T188" fmla="*/ 464 w 464"/>
                  <a:gd name="T189" fmla="*/ 373 h 37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464" h="373">
                    <a:moveTo>
                      <a:pt x="258" y="0"/>
                    </a:moveTo>
                    <a:lnTo>
                      <a:pt x="276" y="2"/>
                    </a:lnTo>
                    <a:lnTo>
                      <a:pt x="294" y="6"/>
                    </a:lnTo>
                    <a:lnTo>
                      <a:pt x="312" y="11"/>
                    </a:lnTo>
                    <a:lnTo>
                      <a:pt x="330" y="18"/>
                    </a:lnTo>
                    <a:lnTo>
                      <a:pt x="346" y="26"/>
                    </a:lnTo>
                    <a:lnTo>
                      <a:pt x="363" y="36"/>
                    </a:lnTo>
                    <a:lnTo>
                      <a:pt x="379" y="46"/>
                    </a:lnTo>
                    <a:lnTo>
                      <a:pt x="395" y="59"/>
                    </a:lnTo>
                    <a:lnTo>
                      <a:pt x="407" y="71"/>
                    </a:lnTo>
                    <a:lnTo>
                      <a:pt x="420" y="85"/>
                    </a:lnTo>
                    <a:lnTo>
                      <a:pt x="432" y="100"/>
                    </a:lnTo>
                    <a:lnTo>
                      <a:pt x="442" y="115"/>
                    </a:lnTo>
                    <a:lnTo>
                      <a:pt x="450" y="131"/>
                    </a:lnTo>
                    <a:lnTo>
                      <a:pt x="456" y="147"/>
                    </a:lnTo>
                    <a:lnTo>
                      <a:pt x="461" y="165"/>
                    </a:lnTo>
                    <a:lnTo>
                      <a:pt x="464" y="183"/>
                    </a:lnTo>
                    <a:lnTo>
                      <a:pt x="460" y="188"/>
                    </a:lnTo>
                    <a:lnTo>
                      <a:pt x="461" y="195"/>
                    </a:lnTo>
                    <a:lnTo>
                      <a:pt x="441" y="202"/>
                    </a:lnTo>
                    <a:lnTo>
                      <a:pt x="424" y="204"/>
                    </a:lnTo>
                    <a:lnTo>
                      <a:pt x="406" y="203"/>
                    </a:lnTo>
                    <a:lnTo>
                      <a:pt x="389" y="198"/>
                    </a:lnTo>
                    <a:lnTo>
                      <a:pt x="372" y="190"/>
                    </a:lnTo>
                    <a:lnTo>
                      <a:pt x="357" y="181"/>
                    </a:lnTo>
                    <a:lnTo>
                      <a:pt x="340" y="169"/>
                    </a:lnTo>
                    <a:lnTo>
                      <a:pt x="324" y="159"/>
                    </a:lnTo>
                    <a:lnTo>
                      <a:pt x="308" y="147"/>
                    </a:lnTo>
                    <a:lnTo>
                      <a:pt x="292" y="136"/>
                    </a:lnTo>
                    <a:lnTo>
                      <a:pt x="275" y="127"/>
                    </a:lnTo>
                    <a:lnTo>
                      <a:pt x="258" y="120"/>
                    </a:lnTo>
                    <a:lnTo>
                      <a:pt x="239" y="114"/>
                    </a:lnTo>
                    <a:lnTo>
                      <a:pt x="221" y="114"/>
                    </a:lnTo>
                    <a:lnTo>
                      <a:pt x="201" y="118"/>
                    </a:lnTo>
                    <a:lnTo>
                      <a:pt x="181" y="128"/>
                    </a:lnTo>
                    <a:lnTo>
                      <a:pt x="174" y="131"/>
                    </a:lnTo>
                    <a:lnTo>
                      <a:pt x="169" y="136"/>
                    </a:lnTo>
                    <a:lnTo>
                      <a:pt x="164" y="141"/>
                    </a:lnTo>
                    <a:lnTo>
                      <a:pt x="158" y="146"/>
                    </a:lnTo>
                    <a:lnTo>
                      <a:pt x="165" y="145"/>
                    </a:lnTo>
                    <a:lnTo>
                      <a:pt x="173" y="144"/>
                    </a:lnTo>
                    <a:lnTo>
                      <a:pt x="177" y="142"/>
                    </a:lnTo>
                    <a:lnTo>
                      <a:pt x="183" y="142"/>
                    </a:lnTo>
                    <a:lnTo>
                      <a:pt x="186" y="141"/>
                    </a:lnTo>
                    <a:lnTo>
                      <a:pt x="192" y="141"/>
                    </a:lnTo>
                    <a:lnTo>
                      <a:pt x="200" y="141"/>
                    </a:lnTo>
                    <a:lnTo>
                      <a:pt x="207" y="145"/>
                    </a:lnTo>
                    <a:lnTo>
                      <a:pt x="210" y="147"/>
                    </a:lnTo>
                    <a:lnTo>
                      <a:pt x="213" y="150"/>
                    </a:lnTo>
                    <a:lnTo>
                      <a:pt x="215" y="155"/>
                    </a:lnTo>
                    <a:lnTo>
                      <a:pt x="218" y="161"/>
                    </a:lnTo>
                    <a:lnTo>
                      <a:pt x="212" y="160"/>
                    </a:lnTo>
                    <a:lnTo>
                      <a:pt x="208" y="160"/>
                    </a:lnTo>
                    <a:lnTo>
                      <a:pt x="203" y="160"/>
                    </a:lnTo>
                    <a:lnTo>
                      <a:pt x="199" y="160"/>
                    </a:lnTo>
                    <a:lnTo>
                      <a:pt x="193" y="160"/>
                    </a:lnTo>
                    <a:lnTo>
                      <a:pt x="188" y="161"/>
                    </a:lnTo>
                    <a:lnTo>
                      <a:pt x="183" y="162"/>
                    </a:lnTo>
                    <a:lnTo>
                      <a:pt x="179" y="164"/>
                    </a:lnTo>
                    <a:lnTo>
                      <a:pt x="173" y="165"/>
                    </a:lnTo>
                    <a:lnTo>
                      <a:pt x="168" y="166"/>
                    </a:lnTo>
                    <a:lnTo>
                      <a:pt x="165" y="168"/>
                    </a:lnTo>
                    <a:lnTo>
                      <a:pt x="161" y="170"/>
                    </a:lnTo>
                    <a:lnTo>
                      <a:pt x="154" y="176"/>
                    </a:lnTo>
                    <a:lnTo>
                      <a:pt x="149" y="183"/>
                    </a:lnTo>
                    <a:lnTo>
                      <a:pt x="158" y="181"/>
                    </a:lnTo>
                    <a:lnTo>
                      <a:pt x="166" y="181"/>
                    </a:lnTo>
                    <a:lnTo>
                      <a:pt x="173" y="181"/>
                    </a:lnTo>
                    <a:lnTo>
                      <a:pt x="180" y="182"/>
                    </a:lnTo>
                    <a:lnTo>
                      <a:pt x="185" y="182"/>
                    </a:lnTo>
                    <a:lnTo>
                      <a:pt x="190" y="183"/>
                    </a:lnTo>
                    <a:lnTo>
                      <a:pt x="194" y="184"/>
                    </a:lnTo>
                    <a:lnTo>
                      <a:pt x="199" y="186"/>
                    </a:lnTo>
                    <a:lnTo>
                      <a:pt x="204" y="188"/>
                    </a:lnTo>
                    <a:lnTo>
                      <a:pt x="210" y="193"/>
                    </a:lnTo>
                    <a:lnTo>
                      <a:pt x="214" y="198"/>
                    </a:lnTo>
                    <a:lnTo>
                      <a:pt x="220" y="202"/>
                    </a:lnTo>
                    <a:lnTo>
                      <a:pt x="211" y="202"/>
                    </a:lnTo>
                    <a:lnTo>
                      <a:pt x="203" y="203"/>
                    </a:lnTo>
                    <a:lnTo>
                      <a:pt x="192" y="204"/>
                    </a:lnTo>
                    <a:lnTo>
                      <a:pt x="183" y="205"/>
                    </a:lnTo>
                    <a:lnTo>
                      <a:pt x="170" y="206"/>
                    </a:lnTo>
                    <a:lnTo>
                      <a:pt x="160" y="207"/>
                    </a:lnTo>
                    <a:lnTo>
                      <a:pt x="148" y="209"/>
                    </a:lnTo>
                    <a:lnTo>
                      <a:pt x="139" y="212"/>
                    </a:lnTo>
                    <a:lnTo>
                      <a:pt x="129" y="214"/>
                    </a:lnTo>
                    <a:lnTo>
                      <a:pt x="123" y="217"/>
                    </a:lnTo>
                    <a:lnTo>
                      <a:pt x="117" y="220"/>
                    </a:lnTo>
                    <a:lnTo>
                      <a:pt x="114" y="225"/>
                    </a:lnTo>
                    <a:lnTo>
                      <a:pt x="113" y="229"/>
                    </a:lnTo>
                    <a:lnTo>
                      <a:pt x="116" y="236"/>
                    </a:lnTo>
                    <a:lnTo>
                      <a:pt x="121" y="242"/>
                    </a:lnTo>
                    <a:lnTo>
                      <a:pt x="131" y="249"/>
                    </a:lnTo>
                    <a:lnTo>
                      <a:pt x="125" y="252"/>
                    </a:lnTo>
                    <a:lnTo>
                      <a:pt x="118" y="255"/>
                    </a:lnTo>
                    <a:lnTo>
                      <a:pt x="111" y="258"/>
                    </a:lnTo>
                    <a:lnTo>
                      <a:pt x="106" y="261"/>
                    </a:lnTo>
                    <a:lnTo>
                      <a:pt x="99" y="264"/>
                    </a:lnTo>
                    <a:lnTo>
                      <a:pt x="92" y="267"/>
                    </a:lnTo>
                    <a:lnTo>
                      <a:pt x="86" y="271"/>
                    </a:lnTo>
                    <a:lnTo>
                      <a:pt x="80" y="275"/>
                    </a:lnTo>
                    <a:lnTo>
                      <a:pt x="73" y="278"/>
                    </a:lnTo>
                    <a:lnTo>
                      <a:pt x="68" y="282"/>
                    </a:lnTo>
                    <a:lnTo>
                      <a:pt x="62" y="286"/>
                    </a:lnTo>
                    <a:lnTo>
                      <a:pt x="58" y="292"/>
                    </a:lnTo>
                    <a:lnTo>
                      <a:pt x="52" y="297"/>
                    </a:lnTo>
                    <a:lnTo>
                      <a:pt x="50" y="302"/>
                    </a:lnTo>
                    <a:lnTo>
                      <a:pt x="46" y="308"/>
                    </a:lnTo>
                    <a:lnTo>
                      <a:pt x="44" y="316"/>
                    </a:lnTo>
                    <a:lnTo>
                      <a:pt x="51" y="312"/>
                    </a:lnTo>
                    <a:lnTo>
                      <a:pt x="58" y="309"/>
                    </a:lnTo>
                    <a:lnTo>
                      <a:pt x="66" y="305"/>
                    </a:lnTo>
                    <a:lnTo>
                      <a:pt x="73" y="302"/>
                    </a:lnTo>
                    <a:lnTo>
                      <a:pt x="81" y="298"/>
                    </a:lnTo>
                    <a:lnTo>
                      <a:pt x="90" y="294"/>
                    </a:lnTo>
                    <a:lnTo>
                      <a:pt x="97" y="291"/>
                    </a:lnTo>
                    <a:lnTo>
                      <a:pt x="106" y="288"/>
                    </a:lnTo>
                    <a:lnTo>
                      <a:pt x="112" y="285"/>
                    </a:lnTo>
                    <a:lnTo>
                      <a:pt x="120" y="283"/>
                    </a:lnTo>
                    <a:lnTo>
                      <a:pt x="127" y="283"/>
                    </a:lnTo>
                    <a:lnTo>
                      <a:pt x="135" y="283"/>
                    </a:lnTo>
                    <a:lnTo>
                      <a:pt x="142" y="284"/>
                    </a:lnTo>
                    <a:lnTo>
                      <a:pt x="148" y="287"/>
                    </a:lnTo>
                    <a:lnTo>
                      <a:pt x="155" y="292"/>
                    </a:lnTo>
                    <a:lnTo>
                      <a:pt x="162" y="299"/>
                    </a:lnTo>
                    <a:lnTo>
                      <a:pt x="155" y="298"/>
                    </a:lnTo>
                    <a:lnTo>
                      <a:pt x="149" y="298"/>
                    </a:lnTo>
                    <a:lnTo>
                      <a:pt x="145" y="299"/>
                    </a:lnTo>
                    <a:lnTo>
                      <a:pt x="139" y="300"/>
                    </a:lnTo>
                    <a:lnTo>
                      <a:pt x="134" y="301"/>
                    </a:lnTo>
                    <a:lnTo>
                      <a:pt x="128" y="302"/>
                    </a:lnTo>
                    <a:lnTo>
                      <a:pt x="124" y="305"/>
                    </a:lnTo>
                    <a:lnTo>
                      <a:pt x="119" y="308"/>
                    </a:lnTo>
                    <a:lnTo>
                      <a:pt x="113" y="311"/>
                    </a:lnTo>
                    <a:lnTo>
                      <a:pt x="109" y="313"/>
                    </a:lnTo>
                    <a:lnTo>
                      <a:pt x="103" y="316"/>
                    </a:lnTo>
                    <a:lnTo>
                      <a:pt x="98" y="318"/>
                    </a:lnTo>
                    <a:lnTo>
                      <a:pt x="92" y="320"/>
                    </a:lnTo>
                    <a:lnTo>
                      <a:pt x="88" y="321"/>
                    </a:lnTo>
                    <a:lnTo>
                      <a:pt x="82" y="323"/>
                    </a:lnTo>
                    <a:lnTo>
                      <a:pt x="77" y="326"/>
                    </a:lnTo>
                    <a:lnTo>
                      <a:pt x="83" y="331"/>
                    </a:lnTo>
                    <a:lnTo>
                      <a:pt x="92" y="334"/>
                    </a:lnTo>
                    <a:lnTo>
                      <a:pt x="97" y="334"/>
                    </a:lnTo>
                    <a:lnTo>
                      <a:pt x="102" y="334"/>
                    </a:lnTo>
                    <a:lnTo>
                      <a:pt x="107" y="334"/>
                    </a:lnTo>
                    <a:lnTo>
                      <a:pt x="110" y="335"/>
                    </a:lnTo>
                    <a:lnTo>
                      <a:pt x="117" y="335"/>
                    </a:lnTo>
                    <a:lnTo>
                      <a:pt x="119" y="338"/>
                    </a:lnTo>
                    <a:lnTo>
                      <a:pt x="118" y="339"/>
                    </a:lnTo>
                    <a:lnTo>
                      <a:pt x="117" y="344"/>
                    </a:lnTo>
                    <a:lnTo>
                      <a:pt x="114" y="349"/>
                    </a:lnTo>
                    <a:lnTo>
                      <a:pt x="110" y="358"/>
                    </a:lnTo>
                    <a:lnTo>
                      <a:pt x="91" y="368"/>
                    </a:lnTo>
                    <a:lnTo>
                      <a:pt x="74" y="373"/>
                    </a:lnTo>
                    <a:lnTo>
                      <a:pt x="58" y="373"/>
                    </a:lnTo>
                    <a:lnTo>
                      <a:pt x="44" y="371"/>
                    </a:lnTo>
                    <a:lnTo>
                      <a:pt x="32" y="364"/>
                    </a:lnTo>
                    <a:lnTo>
                      <a:pt x="22" y="356"/>
                    </a:lnTo>
                    <a:lnTo>
                      <a:pt x="13" y="343"/>
                    </a:lnTo>
                    <a:lnTo>
                      <a:pt x="7" y="331"/>
                    </a:lnTo>
                    <a:lnTo>
                      <a:pt x="2" y="315"/>
                    </a:lnTo>
                    <a:lnTo>
                      <a:pt x="0" y="299"/>
                    </a:lnTo>
                    <a:lnTo>
                      <a:pt x="1" y="282"/>
                    </a:lnTo>
                    <a:lnTo>
                      <a:pt x="5" y="266"/>
                    </a:lnTo>
                    <a:lnTo>
                      <a:pt x="10" y="250"/>
                    </a:lnTo>
                    <a:lnTo>
                      <a:pt x="18" y="236"/>
                    </a:lnTo>
                    <a:lnTo>
                      <a:pt x="31" y="223"/>
                    </a:lnTo>
                    <a:lnTo>
                      <a:pt x="46" y="212"/>
                    </a:lnTo>
                    <a:lnTo>
                      <a:pt x="60" y="188"/>
                    </a:lnTo>
                    <a:lnTo>
                      <a:pt x="77" y="169"/>
                    </a:lnTo>
                    <a:lnTo>
                      <a:pt x="95" y="150"/>
                    </a:lnTo>
                    <a:lnTo>
                      <a:pt x="116" y="135"/>
                    </a:lnTo>
                    <a:lnTo>
                      <a:pt x="136" y="122"/>
                    </a:lnTo>
                    <a:lnTo>
                      <a:pt x="159" y="111"/>
                    </a:lnTo>
                    <a:lnTo>
                      <a:pt x="183" y="103"/>
                    </a:lnTo>
                    <a:lnTo>
                      <a:pt x="205" y="97"/>
                    </a:lnTo>
                    <a:lnTo>
                      <a:pt x="229" y="93"/>
                    </a:lnTo>
                    <a:lnTo>
                      <a:pt x="252" y="93"/>
                    </a:lnTo>
                    <a:lnTo>
                      <a:pt x="276" y="96"/>
                    </a:lnTo>
                    <a:lnTo>
                      <a:pt x="300" y="104"/>
                    </a:lnTo>
                    <a:lnTo>
                      <a:pt x="322" y="113"/>
                    </a:lnTo>
                    <a:lnTo>
                      <a:pt x="343" y="128"/>
                    </a:lnTo>
                    <a:lnTo>
                      <a:pt x="364" y="146"/>
                    </a:lnTo>
                    <a:lnTo>
                      <a:pt x="384" y="167"/>
                    </a:lnTo>
                    <a:lnTo>
                      <a:pt x="389" y="168"/>
                    </a:lnTo>
                    <a:lnTo>
                      <a:pt x="395" y="169"/>
                    </a:lnTo>
                    <a:lnTo>
                      <a:pt x="399" y="169"/>
                    </a:lnTo>
                    <a:lnTo>
                      <a:pt x="405" y="170"/>
                    </a:lnTo>
                    <a:lnTo>
                      <a:pt x="410" y="170"/>
                    </a:lnTo>
                    <a:lnTo>
                      <a:pt x="415" y="170"/>
                    </a:lnTo>
                    <a:lnTo>
                      <a:pt x="420" y="170"/>
                    </a:lnTo>
                    <a:lnTo>
                      <a:pt x="426" y="170"/>
                    </a:lnTo>
                    <a:lnTo>
                      <a:pt x="422" y="160"/>
                    </a:lnTo>
                    <a:lnTo>
                      <a:pt x="418" y="151"/>
                    </a:lnTo>
                    <a:lnTo>
                      <a:pt x="415" y="142"/>
                    </a:lnTo>
                    <a:lnTo>
                      <a:pt x="412" y="134"/>
                    </a:lnTo>
                    <a:lnTo>
                      <a:pt x="407" y="126"/>
                    </a:lnTo>
                    <a:lnTo>
                      <a:pt x="402" y="118"/>
                    </a:lnTo>
                    <a:lnTo>
                      <a:pt x="397" y="110"/>
                    </a:lnTo>
                    <a:lnTo>
                      <a:pt x="393" y="104"/>
                    </a:lnTo>
                    <a:lnTo>
                      <a:pt x="387" y="96"/>
                    </a:lnTo>
                    <a:lnTo>
                      <a:pt x="380" y="91"/>
                    </a:lnTo>
                    <a:lnTo>
                      <a:pt x="375" y="85"/>
                    </a:lnTo>
                    <a:lnTo>
                      <a:pt x="369" y="81"/>
                    </a:lnTo>
                    <a:lnTo>
                      <a:pt x="360" y="75"/>
                    </a:lnTo>
                    <a:lnTo>
                      <a:pt x="354" y="72"/>
                    </a:lnTo>
                    <a:lnTo>
                      <a:pt x="346" y="69"/>
                    </a:lnTo>
                    <a:lnTo>
                      <a:pt x="338" y="67"/>
                    </a:lnTo>
                    <a:lnTo>
                      <a:pt x="333" y="64"/>
                    </a:lnTo>
                    <a:lnTo>
                      <a:pt x="326" y="64"/>
                    </a:lnTo>
                    <a:lnTo>
                      <a:pt x="320" y="66"/>
                    </a:lnTo>
                    <a:lnTo>
                      <a:pt x="315" y="69"/>
                    </a:lnTo>
                    <a:lnTo>
                      <a:pt x="309" y="71"/>
                    </a:lnTo>
                    <a:lnTo>
                      <a:pt x="305" y="70"/>
                    </a:lnTo>
                    <a:lnTo>
                      <a:pt x="304" y="67"/>
                    </a:lnTo>
                    <a:lnTo>
                      <a:pt x="304" y="65"/>
                    </a:lnTo>
                    <a:lnTo>
                      <a:pt x="304" y="60"/>
                    </a:lnTo>
                    <a:lnTo>
                      <a:pt x="305" y="55"/>
                    </a:lnTo>
                    <a:lnTo>
                      <a:pt x="298" y="57"/>
                    </a:lnTo>
                    <a:lnTo>
                      <a:pt x="292" y="58"/>
                    </a:lnTo>
                    <a:lnTo>
                      <a:pt x="286" y="58"/>
                    </a:lnTo>
                    <a:lnTo>
                      <a:pt x="281" y="56"/>
                    </a:lnTo>
                    <a:lnTo>
                      <a:pt x="277" y="53"/>
                    </a:lnTo>
                    <a:lnTo>
                      <a:pt x="276" y="49"/>
                    </a:lnTo>
                    <a:lnTo>
                      <a:pt x="274" y="43"/>
                    </a:lnTo>
                    <a:lnTo>
                      <a:pt x="274" y="36"/>
                    </a:lnTo>
                    <a:lnTo>
                      <a:pt x="272" y="36"/>
                    </a:lnTo>
                    <a:lnTo>
                      <a:pt x="270" y="36"/>
                    </a:lnTo>
                    <a:lnTo>
                      <a:pt x="265" y="44"/>
                    </a:lnTo>
                    <a:lnTo>
                      <a:pt x="259" y="49"/>
                    </a:lnTo>
                    <a:lnTo>
                      <a:pt x="252" y="52"/>
                    </a:lnTo>
                    <a:lnTo>
                      <a:pt x="245" y="52"/>
                    </a:lnTo>
                    <a:lnTo>
                      <a:pt x="238" y="51"/>
                    </a:lnTo>
                    <a:lnTo>
                      <a:pt x="229" y="48"/>
                    </a:lnTo>
                    <a:lnTo>
                      <a:pt x="222" y="44"/>
                    </a:lnTo>
                    <a:lnTo>
                      <a:pt x="217" y="39"/>
                    </a:lnTo>
                    <a:lnTo>
                      <a:pt x="211" y="33"/>
                    </a:lnTo>
                    <a:lnTo>
                      <a:pt x="208" y="28"/>
                    </a:lnTo>
                    <a:lnTo>
                      <a:pt x="207" y="20"/>
                    </a:lnTo>
                    <a:lnTo>
                      <a:pt x="209" y="15"/>
                    </a:lnTo>
                    <a:lnTo>
                      <a:pt x="212" y="10"/>
                    </a:lnTo>
                    <a:lnTo>
                      <a:pt x="221" y="6"/>
                    </a:lnTo>
                    <a:lnTo>
                      <a:pt x="230" y="3"/>
                    </a:lnTo>
                    <a:lnTo>
                      <a:pt x="247" y="2"/>
                    </a:lnTo>
                    <a:lnTo>
                      <a:pt x="252" y="1"/>
                    </a:lnTo>
                    <a:lnTo>
                      <a:pt x="25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98" name="Freeform 76"/>
              <p:cNvSpPr>
                <a:spLocks/>
              </p:cNvSpPr>
              <p:nvPr/>
            </p:nvSpPr>
            <p:spPr bwMode="auto">
              <a:xfrm>
                <a:off x="5504" y="1998"/>
                <a:ext cx="25" cy="20"/>
              </a:xfrm>
              <a:custGeom>
                <a:avLst/>
                <a:gdLst>
                  <a:gd name="T0" fmla="*/ 0 w 64"/>
                  <a:gd name="T1" fmla="*/ 0 h 48"/>
                  <a:gd name="T2" fmla="*/ 0 w 64"/>
                  <a:gd name="T3" fmla="*/ 0 h 48"/>
                  <a:gd name="T4" fmla="*/ 0 w 64"/>
                  <a:gd name="T5" fmla="*/ 0 h 48"/>
                  <a:gd name="T6" fmla="*/ 0 w 64"/>
                  <a:gd name="T7" fmla="*/ 0 h 48"/>
                  <a:gd name="T8" fmla="*/ 0 w 64"/>
                  <a:gd name="T9" fmla="*/ 0 h 48"/>
                  <a:gd name="T10" fmla="*/ 0 w 64"/>
                  <a:gd name="T11" fmla="*/ 0 h 48"/>
                  <a:gd name="T12" fmla="*/ 0 w 64"/>
                  <a:gd name="T13" fmla="*/ 0 h 48"/>
                  <a:gd name="T14" fmla="*/ 0 w 64"/>
                  <a:gd name="T15" fmla="*/ 0 h 48"/>
                  <a:gd name="T16" fmla="*/ 0 w 64"/>
                  <a:gd name="T17" fmla="*/ 0 h 48"/>
                  <a:gd name="T18" fmla="*/ 0 w 64"/>
                  <a:gd name="T19" fmla="*/ 0 h 48"/>
                  <a:gd name="T20" fmla="*/ 0 w 64"/>
                  <a:gd name="T21" fmla="*/ 0 h 48"/>
                  <a:gd name="T22" fmla="*/ 0 w 64"/>
                  <a:gd name="T23" fmla="*/ 0 h 48"/>
                  <a:gd name="T24" fmla="*/ 0 w 64"/>
                  <a:gd name="T25" fmla="*/ 0 h 48"/>
                  <a:gd name="T26" fmla="*/ 0 w 64"/>
                  <a:gd name="T27" fmla="*/ 0 h 48"/>
                  <a:gd name="T28" fmla="*/ 0 w 64"/>
                  <a:gd name="T29" fmla="*/ 0 h 48"/>
                  <a:gd name="T30" fmla="*/ 0 w 64"/>
                  <a:gd name="T31" fmla="*/ 0 h 48"/>
                  <a:gd name="T32" fmla="*/ 0 w 64"/>
                  <a:gd name="T33" fmla="*/ 0 h 48"/>
                  <a:gd name="T34" fmla="*/ 0 w 64"/>
                  <a:gd name="T35" fmla="*/ 0 h 48"/>
                  <a:gd name="T36" fmla="*/ 0 w 64"/>
                  <a:gd name="T37" fmla="*/ 0 h 48"/>
                  <a:gd name="T38" fmla="*/ 0 w 64"/>
                  <a:gd name="T39" fmla="*/ 0 h 48"/>
                  <a:gd name="T40" fmla="*/ 0 w 64"/>
                  <a:gd name="T41" fmla="*/ 0 h 48"/>
                  <a:gd name="T42" fmla="*/ 0 w 64"/>
                  <a:gd name="T43" fmla="*/ 0 h 48"/>
                  <a:gd name="T44" fmla="*/ 0 w 64"/>
                  <a:gd name="T45" fmla="*/ 0 h 48"/>
                  <a:gd name="T46" fmla="*/ 0 w 64"/>
                  <a:gd name="T47" fmla="*/ 0 h 4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64"/>
                  <a:gd name="T73" fmla="*/ 0 h 48"/>
                  <a:gd name="T74" fmla="*/ 64 w 64"/>
                  <a:gd name="T75" fmla="*/ 48 h 4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64" h="48">
                    <a:moveTo>
                      <a:pt x="64" y="0"/>
                    </a:moveTo>
                    <a:lnTo>
                      <a:pt x="59" y="8"/>
                    </a:lnTo>
                    <a:lnTo>
                      <a:pt x="52" y="16"/>
                    </a:lnTo>
                    <a:lnTo>
                      <a:pt x="46" y="20"/>
                    </a:lnTo>
                    <a:lnTo>
                      <a:pt x="40" y="24"/>
                    </a:lnTo>
                    <a:lnTo>
                      <a:pt x="34" y="27"/>
                    </a:lnTo>
                    <a:lnTo>
                      <a:pt x="29" y="31"/>
                    </a:lnTo>
                    <a:lnTo>
                      <a:pt x="21" y="34"/>
                    </a:lnTo>
                    <a:lnTo>
                      <a:pt x="14" y="39"/>
                    </a:lnTo>
                    <a:lnTo>
                      <a:pt x="7" y="42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2" y="33"/>
                    </a:lnTo>
                    <a:lnTo>
                      <a:pt x="5" y="29"/>
                    </a:lnTo>
                    <a:lnTo>
                      <a:pt x="10" y="24"/>
                    </a:lnTo>
                    <a:lnTo>
                      <a:pt x="13" y="20"/>
                    </a:lnTo>
                    <a:lnTo>
                      <a:pt x="18" y="17"/>
                    </a:lnTo>
                    <a:lnTo>
                      <a:pt x="23" y="14"/>
                    </a:lnTo>
                    <a:lnTo>
                      <a:pt x="29" y="12"/>
                    </a:lnTo>
                    <a:lnTo>
                      <a:pt x="37" y="9"/>
                    </a:lnTo>
                    <a:lnTo>
                      <a:pt x="46" y="6"/>
                    </a:lnTo>
                    <a:lnTo>
                      <a:pt x="54" y="3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099" name="Freeform 77"/>
              <p:cNvSpPr>
                <a:spLocks/>
              </p:cNvSpPr>
              <p:nvPr/>
            </p:nvSpPr>
            <p:spPr bwMode="auto">
              <a:xfrm>
                <a:off x="5682" y="2010"/>
                <a:ext cx="15" cy="44"/>
              </a:xfrm>
              <a:custGeom>
                <a:avLst/>
                <a:gdLst>
                  <a:gd name="T0" fmla="*/ 0 w 44"/>
                  <a:gd name="T1" fmla="*/ 0 h 107"/>
                  <a:gd name="T2" fmla="*/ 0 w 44"/>
                  <a:gd name="T3" fmla="*/ 0 h 107"/>
                  <a:gd name="T4" fmla="*/ 0 w 44"/>
                  <a:gd name="T5" fmla="*/ 0 h 107"/>
                  <a:gd name="T6" fmla="*/ 0 w 44"/>
                  <a:gd name="T7" fmla="*/ 0 h 107"/>
                  <a:gd name="T8" fmla="*/ 0 w 44"/>
                  <a:gd name="T9" fmla="*/ 0 h 107"/>
                  <a:gd name="T10" fmla="*/ 0 w 44"/>
                  <a:gd name="T11" fmla="*/ 0 h 107"/>
                  <a:gd name="T12" fmla="*/ 0 w 44"/>
                  <a:gd name="T13" fmla="*/ 0 h 107"/>
                  <a:gd name="T14" fmla="*/ 0 w 44"/>
                  <a:gd name="T15" fmla="*/ 0 h 107"/>
                  <a:gd name="T16" fmla="*/ 0 w 44"/>
                  <a:gd name="T17" fmla="*/ 0 h 107"/>
                  <a:gd name="T18" fmla="*/ 0 w 44"/>
                  <a:gd name="T19" fmla="*/ 0 h 107"/>
                  <a:gd name="T20" fmla="*/ 0 w 44"/>
                  <a:gd name="T21" fmla="*/ 0 h 107"/>
                  <a:gd name="T22" fmla="*/ 0 w 44"/>
                  <a:gd name="T23" fmla="*/ 0 h 107"/>
                  <a:gd name="T24" fmla="*/ 0 w 44"/>
                  <a:gd name="T25" fmla="*/ 0 h 107"/>
                  <a:gd name="T26" fmla="*/ 0 w 44"/>
                  <a:gd name="T27" fmla="*/ 0 h 107"/>
                  <a:gd name="T28" fmla="*/ 0 w 44"/>
                  <a:gd name="T29" fmla="*/ 0 h 107"/>
                  <a:gd name="T30" fmla="*/ 0 w 44"/>
                  <a:gd name="T31" fmla="*/ 0 h 107"/>
                  <a:gd name="T32" fmla="*/ 0 w 44"/>
                  <a:gd name="T33" fmla="*/ 0 h 107"/>
                  <a:gd name="T34" fmla="*/ 0 w 44"/>
                  <a:gd name="T35" fmla="*/ 0 h 107"/>
                  <a:gd name="T36" fmla="*/ 0 w 44"/>
                  <a:gd name="T37" fmla="*/ 0 h 107"/>
                  <a:gd name="T38" fmla="*/ 0 w 44"/>
                  <a:gd name="T39" fmla="*/ 0 h 107"/>
                  <a:gd name="T40" fmla="*/ 0 w 44"/>
                  <a:gd name="T41" fmla="*/ 0 h 107"/>
                  <a:gd name="T42" fmla="*/ 0 w 44"/>
                  <a:gd name="T43" fmla="*/ 0 h 107"/>
                  <a:gd name="T44" fmla="*/ 0 w 44"/>
                  <a:gd name="T45" fmla="*/ 0 h 107"/>
                  <a:gd name="T46" fmla="*/ 0 w 44"/>
                  <a:gd name="T47" fmla="*/ 0 h 107"/>
                  <a:gd name="T48" fmla="*/ 0 w 44"/>
                  <a:gd name="T49" fmla="*/ 0 h 107"/>
                  <a:gd name="T50" fmla="*/ 0 w 44"/>
                  <a:gd name="T51" fmla="*/ 0 h 107"/>
                  <a:gd name="T52" fmla="*/ 0 w 44"/>
                  <a:gd name="T53" fmla="*/ 0 h 107"/>
                  <a:gd name="T54" fmla="*/ 0 w 44"/>
                  <a:gd name="T55" fmla="*/ 0 h 107"/>
                  <a:gd name="T56" fmla="*/ 0 w 44"/>
                  <a:gd name="T57" fmla="*/ 0 h 107"/>
                  <a:gd name="T58" fmla="*/ 0 w 44"/>
                  <a:gd name="T59" fmla="*/ 0 h 107"/>
                  <a:gd name="T60" fmla="*/ 0 w 44"/>
                  <a:gd name="T61" fmla="*/ 0 h 107"/>
                  <a:gd name="T62" fmla="*/ 0 w 44"/>
                  <a:gd name="T63" fmla="*/ 0 h 107"/>
                  <a:gd name="T64" fmla="*/ 0 w 44"/>
                  <a:gd name="T65" fmla="*/ 0 h 107"/>
                  <a:gd name="T66" fmla="*/ 0 w 44"/>
                  <a:gd name="T67" fmla="*/ 0 h 107"/>
                  <a:gd name="T68" fmla="*/ 0 w 44"/>
                  <a:gd name="T69" fmla="*/ 0 h 107"/>
                  <a:gd name="T70" fmla="*/ 0 w 44"/>
                  <a:gd name="T71" fmla="*/ 0 h 107"/>
                  <a:gd name="T72" fmla="*/ 0 w 44"/>
                  <a:gd name="T73" fmla="*/ 0 h 107"/>
                  <a:gd name="T74" fmla="*/ 0 w 44"/>
                  <a:gd name="T75" fmla="*/ 0 h 107"/>
                  <a:gd name="T76" fmla="*/ 0 w 44"/>
                  <a:gd name="T77" fmla="*/ 0 h 107"/>
                  <a:gd name="T78" fmla="*/ 0 w 44"/>
                  <a:gd name="T79" fmla="*/ 0 h 107"/>
                  <a:gd name="T80" fmla="*/ 0 w 44"/>
                  <a:gd name="T81" fmla="*/ 0 h 107"/>
                  <a:gd name="T82" fmla="*/ 0 w 44"/>
                  <a:gd name="T83" fmla="*/ 0 h 107"/>
                  <a:gd name="T84" fmla="*/ 0 w 44"/>
                  <a:gd name="T85" fmla="*/ 0 h 107"/>
                  <a:gd name="T86" fmla="*/ 0 w 44"/>
                  <a:gd name="T87" fmla="*/ 0 h 107"/>
                  <a:gd name="T88" fmla="*/ 0 w 44"/>
                  <a:gd name="T89" fmla="*/ 0 h 107"/>
                  <a:gd name="T90" fmla="*/ 0 w 44"/>
                  <a:gd name="T91" fmla="*/ 0 h 10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4"/>
                  <a:gd name="T139" fmla="*/ 0 h 107"/>
                  <a:gd name="T140" fmla="*/ 44 w 44"/>
                  <a:gd name="T141" fmla="*/ 107 h 10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4" h="107">
                    <a:moveTo>
                      <a:pt x="44" y="0"/>
                    </a:moveTo>
                    <a:lnTo>
                      <a:pt x="43" y="4"/>
                    </a:lnTo>
                    <a:lnTo>
                      <a:pt x="42" y="9"/>
                    </a:lnTo>
                    <a:lnTo>
                      <a:pt x="40" y="14"/>
                    </a:lnTo>
                    <a:lnTo>
                      <a:pt x="39" y="20"/>
                    </a:lnTo>
                    <a:lnTo>
                      <a:pt x="37" y="24"/>
                    </a:lnTo>
                    <a:lnTo>
                      <a:pt x="36" y="31"/>
                    </a:lnTo>
                    <a:lnTo>
                      <a:pt x="35" y="36"/>
                    </a:lnTo>
                    <a:lnTo>
                      <a:pt x="35" y="42"/>
                    </a:lnTo>
                    <a:lnTo>
                      <a:pt x="33" y="47"/>
                    </a:lnTo>
                    <a:lnTo>
                      <a:pt x="32" y="53"/>
                    </a:lnTo>
                    <a:lnTo>
                      <a:pt x="32" y="59"/>
                    </a:lnTo>
                    <a:lnTo>
                      <a:pt x="32" y="65"/>
                    </a:lnTo>
                    <a:lnTo>
                      <a:pt x="31" y="71"/>
                    </a:lnTo>
                    <a:lnTo>
                      <a:pt x="31" y="77"/>
                    </a:lnTo>
                    <a:lnTo>
                      <a:pt x="31" y="82"/>
                    </a:lnTo>
                    <a:lnTo>
                      <a:pt x="32" y="90"/>
                    </a:lnTo>
                    <a:lnTo>
                      <a:pt x="27" y="88"/>
                    </a:lnTo>
                    <a:lnTo>
                      <a:pt x="25" y="89"/>
                    </a:lnTo>
                    <a:lnTo>
                      <a:pt x="23" y="91"/>
                    </a:lnTo>
                    <a:lnTo>
                      <a:pt x="23" y="93"/>
                    </a:lnTo>
                    <a:lnTo>
                      <a:pt x="22" y="99"/>
                    </a:lnTo>
                    <a:lnTo>
                      <a:pt x="21" y="107"/>
                    </a:lnTo>
                    <a:lnTo>
                      <a:pt x="16" y="105"/>
                    </a:lnTo>
                    <a:lnTo>
                      <a:pt x="10" y="102"/>
                    </a:lnTo>
                    <a:lnTo>
                      <a:pt x="7" y="96"/>
                    </a:lnTo>
                    <a:lnTo>
                      <a:pt x="4" y="91"/>
                    </a:lnTo>
                    <a:lnTo>
                      <a:pt x="2" y="86"/>
                    </a:lnTo>
                    <a:lnTo>
                      <a:pt x="1" y="81"/>
                    </a:lnTo>
                    <a:lnTo>
                      <a:pt x="0" y="77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0" y="58"/>
                    </a:lnTo>
                    <a:lnTo>
                      <a:pt x="2" y="54"/>
                    </a:lnTo>
                    <a:lnTo>
                      <a:pt x="3" y="46"/>
                    </a:lnTo>
                    <a:lnTo>
                      <a:pt x="7" y="39"/>
                    </a:lnTo>
                    <a:lnTo>
                      <a:pt x="9" y="32"/>
                    </a:lnTo>
                    <a:lnTo>
                      <a:pt x="15" y="24"/>
                    </a:lnTo>
                    <a:lnTo>
                      <a:pt x="20" y="17"/>
                    </a:lnTo>
                    <a:lnTo>
                      <a:pt x="27" y="11"/>
                    </a:lnTo>
                    <a:lnTo>
                      <a:pt x="30" y="7"/>
                    </a:lnTo>
                    <a:lnTo>
                      <a:pt x="35" y="4"/>
                    </a:lnTo>
                    <a:lnTo>
                      <a:pt x="39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00" name="Freeform 78"/>
              <p:cNvSpPr>
                <a:spLocks/>
              </p:cNvSpPr>
              <p:nvPr/>
            </p:nvSpPr>
            <p:spPr bwMode="auto">
              <a:xfrm>
                <a:off x="5318" y="2011"/>
                <a:ext cx="148" cy="95"/>
              </a:xfrm>
              <a:custGeom>
                <a:avLst/>
                <a:gdLst>
                  <a:gd name="T0" fmla="*/ 0 w 356"/>
                  <a:gd name="T1" fmla="*/ 0 h 226"/>
                  <a:gd name="T2" fmla="*/ 0 w 356"/>
                  <a:gd name="T3" fmla="*/ 0 h 226"/>
                  <a:gd name="T4" fmla="*/ 0 w 356"/>
                  <a:gd name="T5" fmla="*/ 0 h 226"/>
                  <a:gd name="T6" fmla="*/ 0 w 356"/>
                  <a:gd name="T7" fmla="*/ 0 h 226"/>
                  <a:gd name="T8" fmla="*/ 0 w 356"/>
                  <a:gd name="T9" fmla="*/ 0 h 226"/>
                  <a:gd name="T10" fmla="*/ 0 w 356"/>
                  <a:gd name="T11" fmla="*/ 0 h 226"/>
                  <a:gd name="T12" fmla="*/ 0 w 356"/>
                  <a:gd name="T13" fmla="*/ 0 h 226"/>
                  <a:gd name="T14" fmla="*/ 0 w 356"/>
                  <a:gd name="T15" fmla="*/ 0 h 226"/>
                  <a:gd name="T16" fmla="*/ 0 w 356"/>
                  <a:gd name="T17" fmla="*/ 0 h 226"/>
                  <a:gd name="T18" fmla="*/ 0 w 356"/>
                  <a:gd name="T19" fmla="*/ 0 h 226"/>
                  <a:gd name="T20" fmla="*/ 0 w 356"/>
                  <a:gd name="T21" fmla="*/ 0 h 226"/>
                  <a:gd name="T22" fmla="*/ 0 w 356"/>
                  <a:gd name="T23" fmla="*/ 0 h 226"/>
                  <a:gd name="T24" fmla="*/ 0 w 356"/>
                  <a:gd name="T25" fmla="*/ 0 h 226"/>
                  <a:gd name="T26" fmla="*/ 0 w 356"/>
                  <a:gd name="T27" fmla="*/ 0 h 226"/>
                  <a:gd name="T28" fmla="*/ 0 w 356"/>
                  <a:gd name="T29" fmla="*/ 0 h 226"/>
                  <a:gd name="T30" fmla="*/ 0 w 356"/>
                  <a:gd name="T31" fmla="*/ 0 h 226"/>
                  <a:gd name="T32" fmla="*/ 0 w 356"/>
                  <a:gd name="T33" fmla="*/ 0 h 226"/>
                  <a:gd name="T34" fmla="*/ 0 w 356"/>
                  <a:gd name="T35" fmla="*/ 0 h 226"/>
                  <a:gd name="T36" fmla="*/ 0 w 356"/>
                  <a:gd name="T37" fmla="*/ 0 h 226"/>
                  <a:gd name="T38" fmla="*/ 0 w 356"/>
                  <a:gd name="T39" fmla="*/ 0 h 226"/>
                  <a:gd name="T40" fmla="*/ 0 w 356"/>
                  <a:gd name="T41" fmla="*/ 0 h 226"/>
                  <a:gd name="T42" fmla="*/ 0 w 356"/>
                  <a:gd name="T43" fmla="*/ 0 h 226"/>
                  <a:gd name="T44" fmla="*/ 0 w 356"/>
                  <a:gd name="T45" fmla="*/ 0 h 226"/>
                  <a:gd name="T46" fmla="*/ 0 w 356"/>
                  <a:gd name="T47" fmla="*/ 0 h 226"/>
                  <a:gd name="T48" fmla="*/ 0 w 356"/>
                  <a:gd name="T49" fmla="*/ 0 h 226"/>
                  <a:gd name="T50" fmla="*/ 0 w 356"/>
                  <a:gd name="T51" fmla="*/ 0 h 226"/>
                  <a:gd name="T52" fmla="*/ 0 w 356"/>
                  <a:gd name="T53" fmla="*/ 0 h 226"/>
                  <a:gd name="T54" fmla="*/ 0 w 356"/>
                  <a:gd name="T55" fmla="*/ 0 h 226"/>
                  <a:gd name="T56" fmla="*/ 0 w 356"/>
                  <a:gd name="T57" fmla="*/ 0 h 226"/>
                  <a:gd name="T58" fmla="*/ 0 w 356"/>
                  <a:gd name="T59" fmla="*/ 0 h 226"/>
                  <a:gd name="T60" fmla="*/ 0 w 356"/>
                  <a:gd name="T61" fmla="*/ 0 h 226"/>
                  <a:gd name="T62" fmla="*/ 0 w 356"/>
                  <a:gd name="T63" fmla="*/ 0 h 226"/>
                  <a:gd name="T64" fmla="*/ 0 w 356"/>
                  <a:gd name="T65" fmla="*/ 0 h 226"/>
                  <a:gd name="T66" fmla="*/ 0 w 356"/>
                  <a:gd name="T67" fmla="*/ 0 h 226"/>
                  <a:gd name="T68" fmla="*/ 0 w 356"/>
                  <a:gd name="T69" fmla="*/ 0 h 226"/>
                  <a:gd name="T70" fmla="*/ 0 w 356"/>
                  <a:gd name="T71" fmla="*/ 0 h 226"/>
                  <a:gd name="T72" fmla="*/ 0 w 356"/>
                  <a:gd name="T73" fmla="*/ 0 h 226"/>
                  <a:gd name="T74" fmla="*/ 0 w 356"/>
                  <a:gd name="T75" fmla="*/ 0 h 226"/>
                  <a:gd name="T76" fmla="*/ 0 w 356"/>
                  <a:gd name="T77" fmla="*/ 0 h 226"/>
                  <a:gd name="T78" fmla="*/ 0 w 356"/>
                  <a:gd name="T79" fmla="*/ 0 h 226"/>
                  <a:gd name="T80" fmla="*/ 0 w 356"/>
                  <a:gd name="T81" fmla="*/ 0 h 226"/>
                  <a:gd name="T82" fmla="*/ 0 w 356"/>
                  <a:gd name="T83" fmla="*/ 0 h 226"/>
                  <a:gd name="T84" fmla="*/ 0 w 356"/>
                  <a:gd name="T85" fmla="*/ 0 h 226"/>
                  <a:gd name="T86" fmla="*/ 0 w 356"/>
                  <a:gd name="T87" fmla="*/ 0 h 226"/>
                  <a:gd name="T88" fmla="*/ 0 w 356"/>
                  <a:gd name="T89" fmla="*/ 0 h 226"/>
                  <a:gd name="T90" fmla="*/ 0 w 356"/>
                  <a:gd name="T91" fmla="*/ 0 h 226"/>
                  <a:gd name="T92" fmla="*/ 0 w 356"/>
                  <a:gd name="T93" fmla="*/ 0 h 226"/>
                  <a:gd name="T94" fmla="*/ 0 w 356"/>
                  <a:gd name="T95" fmla="*/ 0 h 226"/>
                  <a:gd name="T96" fmla="*/ 0 w 356"/>
                  <a:gd name="T97" fmla="*/ 0 h 226"/>
                  <a:gd name="T98" fmla="*/ 0 w 356"/>
                  <a:gd name="T99" fmla="*/ 0 h 226"/>
                  <a:gd name="T100" fmla="*/ 0 w 356"/>
                  <a:gd name="T101" fmla="*/ 0 h 22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356"/>
                  <a:gd name="T154" fmla="*/ 0 h 226"/>
                  <a:gd name="T155" fmla="*/ 356 w 356"/>
                  <a:gd name="T156" fmla="*/ 226 h 22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356" h="226">
                    <a:moveTo>
                      <a:pt x="291" y="0"/>
                    </a:moveTo>
                    <a:lnTo>
                      <a:pt x="296" y="0"/>
                    </a:lnTo>
                    <a:lnTo>
                      <a:pt x="300" y="0"/>
                    </a:lnTo>
                    <a:lnTo>
                      <a:pt x="306" y="0"/>
                    </a:lnTo>
                    <a:lnTo>
                      <a:pt x="310" y="0"/>
                    </a:lnTo>
                    <a:lnTo>
                      <a:pt x="316" y="0"/>
                    </a:lnTo>
                    <a:lnTo>
                      <a:pt x="321" y="0"/>
                    </a:lnTo>
                    <a:lnTo>
                      <a:pt x="327" y="0"/>
                    </a:lnTo>
                    <a:lnTo>
                      <a:pt x="331" y="1"/>
                    </a:lnTo>
                    <a:lnTo>
                      <a:pt x="340" y="4"/>
                    </a:lnTo>
                    <a:lnTo>
                      <a:pt x="347" y="10"/>
                    </a:lnTo>
                    <a:lnTo>
                      <a:pt x="350" y="13"/>
                    </a:lnTo>
                    <a:lnTo>
                      <a:pt x="353" y="18"/>
                    </a:lnTo>
                    <a:lnTo>
                      <a:pt x="355" y="22"/>
                    </a:lnTo>
                    <a:lnTo>
                      <a:pt x="356" y="30"/>
                    </a:lnTo>
                    <a:lnTo>
                      <a:pt x="348" y="26"/>
                    </a:lnTo>
                    <a:lnTo>
                      <a:pt x="342" y="22"/>
                    </a:lnTo>
                    <a:lnTo>
                      <a:pt x="333" y="19"/>
                    </a:lnTo>
                    <a:lnTo>
                      <a:pt x="325" y="18"/>
                    </a:lnTo>
                    <a:lnTo>
                      <a:pt x="315" y="18"/>
                    </a:lnTo>
                    <a:lnTo>
                      <a:pt x="308" y="20"/>
                    </a:lnTo>
                    <a:lnTo>
                      <a:pt x="303" y="23"/>
                    </a:lnTo>
                    <a:lnTo>
                      <a:pt x="300" y="27"/>
                    </a:lnTo>
                    <a:lnTo>
                      <a:pt x="296" y="32"/>
                    </a:lnTo>
                    <a:lnTo>
                      <a:pt x="293" y="38"/>
                    </a:lnTo>
                    <a:lnTo>
                      <a:pt x="296" y="42"/>
                    </a:lnTo>
                    <a:lnTo>
                      <a:pt x="302" y="45"/>
                    </a:lnTo>
                    <a:lnTo>
                      <a:pt x="309" y="44"/>
                    </a:lnTo>
                    <a:lnTo>
                      <a:pt x="319" y="44"/>
                    </a:lnTo>
                    <a:lnTo>
                      <a:pt x="327" y="44"/>
                    </a:lnTo>
                    <a:lnTo>
                      <a:pt x="337" y="46"/>
                    </a:lnTo>
                    <a:lnTo>
                      <a:pt x="339" y="48"/>
                    </a:lnTo>
                    <a:lnTo>
                      <a:pt x="343" y="51"/>
                    </a:lnTo>
                    <a:lnTo>
                      <a:pt x="345" y="54"/>
                    </a:lnTo>
                    <a:lnTo>
                      <a:pt x="346" y="60"/>
                    </a:lnTo>
                    <a:lnTo>
                      <a:pt x="335" y="58"/>
                    </a:lnTo>
                    <a:lnTo>
                      <a:pt x="325" y="59"/>
                    </a:lnTo>
                    <a:lnTo>
                      <a:pt x="315" y="59"/>
                    </a:lnTo>
                    <a:lnTo>
                      <a:pt x="306" y="62"/>
                    </a:lnTo>
                    <a:lnTo>
                      <a:pt x="296" y="65"/>
                    </a:lnTo>
                    <a:lnTo>
                      <a:pt x="288" y="67"/>
                    </a:lnTo>
                    <a:lnTo>
                      <a:pt x="278" y="71"/>
                    </a:lnTo>
                    <a:lnTo>
                      <a:pt x="270" y="75"/>
                    </a:lnTo>
                    <a:lnTo>
                      <a:pt x="261" y="78"/>
                    </a:lnTo>
                    <a:lnTo>
                      <a:pt x="252" y="83"/>
                    </a:lnTo>
                    <a:lnTo>
                      <a:pt x="244" y="87"/>
                    </a:lnTo>
                    <a:lnTo>
                      <a:pt x="235" y="92"/>
                    </a:lnTo>
                    <a:lnTo>
                      <a:pt x="227" y="95"/>
                    </a:lnTo>
                    <a:lnTo>
                      <a:pt x="218" y="98"/>
                    </a:lnTo>
                    <a:lnTo>
                      <a:pt x="210" y="102"/>
                    </a:lnTo>
                    <a:lnTo>
                      <a:pt x="202" y="106"/>
                    </a:lnTo>
                    <a:lnTo>
                      <a:pt x="194" y="102"/>
                    </a:lnTo>
                    <a:lnTo>
                      <a:pt x="187" y="97"/>
                    </a:lnTo>
                    <a:lnTo>
                      <a:pt x="178" y="93"/>
                    </a:lnTo>
                    <a:lnTo>
                      <a:pt x="169" y="89"/>
                    </a:lnTo>
                    <a:lnTo>
                      <a:pt x="159" y="84"/>
                    </a:lnTo>
                    <a:lnTo>
                      <a:pt x="150" y="78"/>
                    </a:lnTo>
                    <a:lnTo>
                      <a:pt x="140" y="74"/>
                    </a:lnTo>
                    <a:lnTo>
                      <a:pt x="132" y="72"/>
                    </a:lnTo>
                    <a:lnTo>
                      <a:pt x="122" y="68"/>
                    </a:lnTo>
                    <a:lnTo>
                      <a:pt x="113" y="67"/>
                    </a:lnTo>
                    <a:lnTo>
                      <a:pt x="105" y="67"/>
                    </a:lnTo>
                    <a:lnTo>
                      <a:pt x="98" y="68"/>
                    </a:lnTo>
                    <a:lnTo>
                      <a:pt x="91" y="70"/>
                    </a:lnTo>
                    <a:lnTo>
                      <a:pt x="86" y="74"/>
                    </a:lnTo>
                    <a:lnTo>
                      <a:pt x="81" y="81"/>
                    </a:lnTo>
                    <a:lnTo>
                      <a:pt x="79" y="91"/>
                    </a:lnTo>
                    <a:lnTo>
                      <a:pt x="84" y="90"/>
                    </a:lnTo>
                    <a:lnTo>
                      <a:pt x="89" y="90"/>
                    </a:lnTo>
                    <a:lnTo>
                      <a:pt x="94" y="90"/>
                    </a:lnTo>
                    <a:lnTo>
                      <a:pt x="99" y="90"/>
                    </a:lnTo>
                    <a:lnTo>
                      <a:pt x="104" y="90"/>
                    </a:lnTo>
                    <a:lnTo>
                      <a:pt x="110" y="91"/>
                    </a:lnTo>
                    <a:lnTo>
                      <a:pt x="115" y="92"/>
                    </a:lnTo>
                    <a:lnTo>
                      <a:pt x="120" y="93"/>
                    </a:lnTo>
                    <a:lnTo>
                      <a:pt x="124" y="94"/>
                    </a:lnTo>
                    <a:lnTo>
                      <a:pt x="130" y="96"/>
                    </a:lnTo>
                    <a:lnTo>
                      <a:pt x="135" y="99"/>
                    </a:lnTo>
                    <a:lnTo>
                      <a:pt x="140" y="103"/>
                    </a:lnTo>
                    <a:lnTo>
                      <a:pt x="144" y="105"/>
                    </a:lnTo>
                    <a:lnTo>
                      <a:pt x="150" y="110"/>
                    </a:lnTo>
                    <a:lnTo>
                      <a:pt x="154" y="114"/>
                    </a:lnTo>
                    <a:lnTo>
                      <a:pt x="158" y="120"/>
                    </a:lnTo>
                    <a:lnTo>
                      <a:pt x="152" y="120"/>
                    </a:lnTo>
                    <a:lnTo>
                      <a:pt x="147" y="120"/>
                    </a:lnTo>
                    <a:lnTo>
                      <a:pt x="140" y="120"/>
                    </a:lnTo>
                    <a:lnTo>
                      <a:pt x="134" y="120"/>
                    </a:lnTo>
                    <a:lnTo>
                      <a:pt x="127" y="118"/>
                    </a:lnTo>
                    <a:lnTo>
                      <a:pt x="121" y="118"/>
                    </a:lnTo>
                    <a:lnTo>
                      <a:pt x="114" y="117"/>
                    </a:lnTo>
                    <a:lnTo>
                      <a:pt x="108" y="117"/>
                    </a:lnTo>
                    <a:lnTo>
                      <a:pt x="101" y="117"/>
                    </a:lnTo>
                    <a:lnTo>
                      <a:pt x="95" y="118"/>
                    </a:lnTo>
                    <a:lnTo>
                      <a:pt x="89" y="119"/>
                    </a:lnTo>
                    <a:lnTo>
                      <a:pt x="85" y="122"/>
                    </a:lnTo>
                    <a:lnTo>
                      <a:pt x="79" y="124"/>
                    </a:lnTo>
                    <a:lnTo>
                      <a:pt x="76" y="129"/>
                    </a:lnTo>
                    <a:lnTo>
                      <a:pt x="73" y="133"/>
                    </a:lnTo>
                    <a:lnTo>
                      <a:pt x="71" y="142"/>
                    </a:lnTo>
                    <a:lnTo>
                      <a:pt x="78" y="140"/>
                    </a:lnTo>
                    <a:lnTo>
                      <a:pt x="86" y="139"/>
                    </a:lnTo>
                    <a:lnTo>
                      <a:pt x="94" y="138"/>
                    </a:lnTo>
                    <a:lnTo>
                      <a:pt x="102" y="138"/>
                    </a:lnTo>
                    <a:lnTo>
                      <a:pt x="109" y="138"/>
                    </a:lnTo>
                    <a:lnTo>
                      <a:pt x="117" y="138"/>
                    </a:lnTo>
                    <a:lnTo>
                      <a:pt x="124" y="139"/>
                    </a:lnTo>
                    <a:lnTo>
                      <a:pt x="132" y="141"/>
                    </a:lnTo>
                    <a:lnTo>
                      <a:pt x="139" y="142"/>
                    </a:lnTo>
                    <a:lnTo>
                      <a:pt x="146" y="143"/>
                    </a:lnTo>
                    <a:lnTo>
                      <a:pt x="154" y="145"/>
                    </a:lnTo>
                    <a:lnTo>
                      <a:pt x="161" y="148"/>
                    </a:lnTo>
                    <a:lnTo>
                      <a:pt x="169" y="149"/>
                    </a:lnTo>
                    <a:lnTo>
                      <a:pt x="176" y="151"/>
                    </a:lnTo>
                    <a:lnTo>
                      <a:pt x="184" y="155"/>
                    </a:lnTo>
                    <a:lnTo>
                      <a:pt x="192" y="159"/>
                    </a:lnTo>
                    <a:lnTo>
                      <a:pt x="183" y="161"/>
                    </a:lnTo>
                    <a:lnTo>
                      <a:pt x="174" y="162"/>
                    </a:lnTo>
                    <a:lnTo>
                      <a:pt x="164" y="162"/>
                    </a:lnTo>
                    <a:lnTo>
                      <a:pt x="155" y="162"/>
                    </a:lnTo>
                    <a:lnTo>
                      <a:pt x="143" y="162"/>
                    </a:lnTo>
                    <a:lnTo>
                      <a:pt x="132" y="162"/>
                    </a:lnTo>
                    <a:lnTo>
                      <a:pt x="121" y="161"/>
                    </a:lnTo>
                    <a:lnTo>
                      <a:pt x="111" y="161"/>
                    </a:lnTo>
                    <a:lnTo>
                      <a:pt x="99" y="161"/>
                    </a:lnTo>
                    <a:lnTo>
                      <a:pt x="89" y="162"/>
                    </a:lnTo>
                    <a:lnTo>
                      <a:pt x="79" y="164"/>
                    </a:lnTo>
                    <a:lnTo>
                      <a:pt x="72" y="169"/>
                    </a:lnTo>
                    <a:lnTo>
                      <a:pt x="65" y="174"/>
                    </a:lnTo>
                    <a:lnTo>
                      <a:pt x="59" y="182"/>
                    </a:lnTo>
                    <a:lnTo>
                      <a:pt x="57" y="191"/>
                    </a:lnTo>
                    <a:lnTo>
                      <a:pt x="57" y="205"/>
                    </a:lnTo>
                    <a:lnTo>
                      <a:pt x="52" y="209"/>
                    </a:lnTo>
                    <a:lnTo>
                      <a:pt x="48" y="215"/>
                    </a:lnTo>
                    <a:lnTo>
                      <a:pt x="44" y="219"/>
                    </a:lnTo>
                    <a:lnTo>
                      <a:pt x="40" y="223"/>
                    </a:lnTo>
                    <a:lnTo>
                      <a:pt x="36" y="225"/>
                    </a:lnTo>
                    <a:lnTo>
                      <a:pt x="30" y="226"/>
                    </a:lnTo>
                    <a:lnTo>
                      <a:pt x="24" y="225"/>
                    </a:lnTo>
                    <a:lnTo>
                      <a:pt x="19" y="224"/>
                    </a:lnTo>
                    <a:lnTo>
                      <a:pt x="20" y="218"/>
                    </a:lnTo>
                    <a:lnTo>
                      <a:pt x="21" y="212"/>
                    </a:lnTo>
                    <a:lnTo>
                      <a:pt x="21" y="206"/>
                    </a:lnTo>
                    <a:lnTo>
                      <a:pt x="23" y="199"/>
                    </a:lnTo>
                    <a:lnTo>
                      <a:pt x="24" y="190"/>
                    </a:lnTo>
                    <a:lnTo>
                      <a:pt x="25" y="184"/>
                    </a:lnTo>
                    <a:lnTo>
                      <a:pt x="26" y="177"/>
                    </a:lnTo>
                    <a:lnTo>
                      <a:pt x="27" y="171"/>
                    </a:lnTo>
                    <a:lnTo>
                      <a:pt x="26" y="166"/>
                    </a:lnTo>
                    <a:lnTo>
                      <a:pt x="25" y="162"/>
                    </a:lnTo>
                    <a:lnTo>
                      <a:pt x="23" y="160"/>
                    </a:lnTo>
                    <a:lnTo>
                      <a:pt x="22" y="160"/>
                    </a:lnTo>
                    <a:lnTo>
                      <a:pt x="20" y="161"/>
                    </a:lnTo>
                    <a:lnTo>
                      <a:pt x="17" y="165"/>
                    </a:lnTo>
                    <a:lnTo>
                      <a:pt x="12" y="171"/>
                    </a:lnTo>
                    <a:lnTo>
                      <a:pt x="8" y="181"/>
                    </a:lnTo>
                    <a:lnTo>
                      <a:pt x="7" y="181"/>
                    </a:lnTo>
                    <a:lnTo>
                      <a:pt x="6" y="181"/>
                    </a:lnTo>
                    <a:lnTo>
                      <a:pt x="1" y="176"/>
                    </a:lnTo>
                    <a:lnTo>
                      <a:pt x="0" y="171"/>
                    </a:lnTo>
                    <a:lnTo>
                      <a:pt x="0" y="166"/>
                    </a:lnTo>
                    <a:lnTo>
                      <a:pt x="1" y="161"/>
                    </a:lnTo>
                    <a:lnTo>
                      <a:pt x="2" y="153"/>
                    </a:lnTo>
                    <a:lnTo>
                      <a:pt x="4" y="148"/>
                    </a:lnTo>
                    <a:lnTo>
                      <a:pt x="8" y="141"/>
                    </a:lnTo>
                    <a:lnTo>
                      <a:pt x="11" y="135"/>
                    </a:lnTo>
                    <a:lnTo>
                      <a:pt x="13" y="130"/>
                    </a:lnTo>
                    <a:lnTo>
                      <a:pt x="16" y="125"/>
                    </a:lnTo>
                    <a:lnTo>
                      <a:pt x="17" y="121"/>
                    </a:lnTo>
                    <a:lnTo>
                      <a:pt x="18" y="119"/>
                    </a:lnTo>
                    <a:lnTo>
                      <a:pt x="15" y="117"/>
                    </a:lnTo>
                    <a:lnTo>
                      <a:pt x="12" y="117"/>
                    </a:lnTo>
                    <a:lnTo>
                      <a:pt x="7" y="119"/>
                    </a:lnTo>
                    <a:lnTo>
                      <a:pt x="1" y="124"/>
                    </a:lnTo>
                    <a:lnTo>
                      <a:pt x="2" y="107"/>
                    </a:lnTo>
                    <a:lnTo>
                      <a:pt x="7" y="93"/>
                    </a:lnTo>
                    <a:lnTo>
                      <a:pt x="14" y="81"/>
                    </a:lnTo>
                    <a:lnTo>
                      <a:pt x="22" y="72"/>
                    </a:lnTo>
                    <a:lnTo>
                      <a:pt x="32" y="63"/>
                    </a:lnTo>
                    <a:lnTo>
                      <a:pt x="44" y="57"/>
                    </a:lnTo>
                    <a:lnTo>
                      <a:pt x="57" y="52"/>
                    </a:lnTo>
                    <a:lnTo>
                      <a:pt x="71" y="49"/>
                    </a:lnTo>
                    <a:lnTo>
                      <a:pt x="84" y="47"/>
                    </a:lnTo>
                    <a:lnTo>
                      <a:pt x="98" y="47"/>
                    </a:lnTo>
                    <a:lnTo>
                      <a:pt x="113" y="48"/>
                    </a:lnTo>
                    <a:lnTo>
                      <a:pt x="128" y="50"/>
                    </a:lnTo>
                    <a:lnTo>
                      <a:pt x="141" y="53"/>
                    </a:lnTo>
                    <a:lnTo>
                      <a:pt x="156" y="57"/>
                    </a:lnTo>
                    <a:lnTo>
                      <a:pt x="169" y="62"/>
                    </a:lnTo>
                    <a:lnTo>
                      <a:pt x="183" y="69"/>
                    </a:lnTo>
                    <a:lnTo>
                      <a:pt x="188" y="63"/>
                    </a:lnTo>
                    <a:lnTo>
                      <a:pt x="195" y="57"/>
                    </a:lnTo>
                    <a:lnTo>
                      <a:pt x="200" y="53"/>
                    </a:lnTo>
                    <a:lnTo>
                      <a:pt x="207" y="48"/>
                    </a:lnTo>
                    <a:lnTo>
                      <a:pt x="213" y="42"/>
                    </a:lnTo>
                    <a:lnTo>
                      <a:pt x="220" y="37"/>
                    </a:lnTo>
                    <a:lnTo>
                      <a:pt x="226" y="32"/>
                    </a:lnTo>
                    <a:lnTo>
                      <a:pt x="234" y="28"/>
                    </a:lnTo>
                    <a:lnTo>
                      <a:pt x="240" y="22"/>
                    </a:lnTo>
                    <a:lnTo>
                      <a:pt x="247" y="18"/>
                    </a:lnTo>
                    <a:lnTo>
                      <a:pt x="253" y="14"/>
                    </a:lnTo>
                    <a:lnTo>
                      <a:pt x="262" y="10"/>
                    </a:lnTo>
                    <a:lnTo>
                      <a:pt x="269" y="7"/>
                    </a:lnTo>
                    <a:lnTo>
                      <a:pt x="276" y="4"/>
                    </a:lnTo>
                    <a:lnTo>
                      <a:pt x="284" y="1"/>
                    </a:lnTo>
                    <a:lnTo>
                      <a:pt x="291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01" name="Freeform 79"/>
              <p:cNvSpPr>
                <a:spLocks/>
              </p:cNvSpPr>
              <p:nvPr/>
            </p:nvSpPr>
            <p:spPr bwMode="auto">
              <a:xfrm>
                <a:off x="5662" y="2011"/>
                <a:ext cx="15" cy="22"/>
              </a:xfrm>
              <a:custGeom>
                <a:avLst/>
                <a:gdLst>
                  <a:gd name="T0" fmla="*/ 0 w 41"/>
                  <a:gd name="T1" fmla="*/ 0 h 52"/>
                  <a:gd name="T2" fmla="*/ 0 w 41"/>
                  <a:gd name="T3" fmla="*/ 0 h 52"/>
                  <a:gd name="T4" fmla="*/ 0 w 41"/>
                  <a:gd name="T5" fmla="*/ 0 h 52"/>
                  <a:gd name="T6" fmla="*/ 0 w 41"/>
                  <a:gd name="T7" fmla="*/ 0 h 52"/>
                  <a:gd name="T8" fmla="*/ 0 w 41"/>
                  <a:gd name="T9" fmla="*/ 0 h 52"/>
                  <a:gd name="T10" fmla="*/ 0 w 41"/>
                  <a:gd name="T11" fmla="*/ 0 h 52"/>
                  <a:gd name="T12" fmla="*/ 0 w 41"/>
                  <a:gd name="T13" fmla="*/ 0 h 52"/>
                  <a:gd name="T14" fmla="*/ 0 w 41"/>
                  <a:gd name="T15" fmla="*/ 0 h 52"/>
                  <a:gd name="T16" fmla="*/ 0 w 41"/>
                  <a:gd name="T17" fmla="*/ 0 h 52"/>
                  <a:gd name="T18" fmla="*/ 0 w 41"/>
                  <a:gd name="T19" fmla="*/ 0 h 52"/>
                  <a:gd name="T20" fmla="*/ 0 w 41"/>
                  <a:gd name="T21" fmla="*/ 0 h 52"/>
                  <a:gd name="T22" fmla="*/ 0 w 41"/>
                  <a:gd name="T23" fmla="*/ 0 h 52"/>
                  <a:gd name="T24" fmla="*/ 0 w 41"/>
                  <a:gd name="T25" fmla="*/ 0 h 52"/>
                  <a:gd name="T26" fmla="*/ 0 w 41"/>
                  <a:gd name="T27" fmla="*/ 0 h 52"/>
                  <a:gd name="T28" fmla="*/ 0 w 41"/>
                  <a:gd name="T29" fmla="*/ 0 h 52"/>
                  <a:gd name="T30" fmla="*/ 0 w 41"/>
                  <a:gd name="T31" fmla="*/ 0 h 52"/>
                  <a:gd name="T32" fmla="*/ 0 w 41"/>
                  <a:gd name="T33" fmla="*/ 0 h 52"/>
                  <a:gd name="T34" fmla="*/ 0 w 41"/>
                  <a:gd name="T35" fmla="*/ 0 h 52"/>
                  <a:gd name="T36" fmla="*/ 0 w 41"/>
                  <a:gd name="T37" fmla="*/ 0 h 52"/>
                  <a:gd name="T38" fmla="*/ 0 w 41"/>
                  <a:gd name="T39" fmla="*/ 0 h 52"/>
                  <a:gd name="T40" fmla="*/ 0 w 41"/>
                  <a:gd name="T41" fmla="*/ 0 h 52"/>
                  <a:gd name="T42" fmla="*/ 0 w 41"/>
                  <a:gd name="T43" fmla="*/ 0 h 52"/>
                  <a:gd name="T44" fmla="*/ 0 w 41"/>
                  <a:gd name="T45" fmla="*/ 0 h 52"/>
                  <a:gd name="T46" fmla="*/ 0 w 41"/>
                  <a:gd name="T47" fmla="*/ 0 h 52"/>
                  <a:gd name="T48" fmla="*/ 0 w 41"/>
                  <a:gd name="T49" fmla="*/ 0 h 52"/>
                  <a:gd name="T50" fmla="*/ 0 w 41"/>
                  <a:gd name="T51" fmla="*/ 0 h 5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41"/>
                  <a:gd name="T79" fmla="*/ 0 h 52"/>
                  <a:gd name="T80" fmla="*/ 41 w 41"/>
                  <a:gd name="T81" fmla="*/ 52 h 5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41" h="52">
                    <a:moveTo>
                      <a:pt x="41" y="0"/>
                    </a:moveTo>
                    <a:lnTo>
                      <a:pt x="41" y="8"/>
                    </a:lnTo>
                    <a:lnTo>
                      <a:pt x="41" y="16"/>
                    </a:lnTo>
                    <a:lnTo>
                      <a:pt x="40" y="22"/>
                    </a:lnTo>
                    <a:lnTo>
                      <a:pt x="40" y="30"/>
                    </a:lnTo>
                    <a:lnTo>
                      <a:pt x="37" y="35"/>
                    </a:lnTo>
                    <a:lnTo>
                      <a:pt x="36" y="41"/>
                    </a:lnTo>
                    <a:lnTo>
                      <a:pt x="33" y="46"/>
                    </a:lnTo>
                    <a:lnTo>
                      <a:pt x="29" y="50"/>
                    </a:lnTo>
                    <a:lnTo>
                      <a:pt x="24" y="52"/>
                    </a:lnTo>
                    <a:lnTo>
                      <a:pt x="18" y="52"/>
                    </a:lnTo>
                    <a:lnTo>
                      <a:pt x="8" y="48"/>
                    </a:lnTo>
                    <a:lnTo>
                      <a:pt x="0" y="43"/>
                    </a:lnTo>
                    <a:lnTo>
                      <a:pt x="2" y="34"/>
                    </a:lnTo>
                    <a:lnTo>
                      <a:pt x="6" y="26"/>
                    </a:lnTo>
                    <a:lnTo>
                      <a:pt x="10" y="18"/>
                    </a:lnTo>
                    <a:lnTo>
                      <a:pt x="17" y="11"/>
                    </a:lnTo>
                    <a:lnTo>
                      <a:pt x="18" y="13"/>
                    </a:lnTo>
                    <a:lnTo>
                      <a:pt x="18" y="18"/>
                    </a:lnTo>
                    <a:lnTo>
                      <a:pt x="18" y="23"/>
                    </a:lnTo>
                    <a:lnTo>
                      <a:pt x="20" y="28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35" y="7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02" name="Freeform 80"/>
              <p:cNvSpPr>
                <a:spLocks/>
              </p:cNvSpPr>
              <p:nvPr/>
            </p:nvSpPr>
            <p:spPr bwMode="auto">
              <a:xfrm>
                <a:off x="5500" y="2022"/>
                <a:ext cx="15" cy="13"/>
              </a:xfrm>
              <a:custGeom>
                <a:avLst/>
                <a:gdLst>
                  <a:gd name="T0" fmla="*/ 0 w 32"/>
                  <a:gd name="T1" fmla="*/ 0 h 48"/>
                  <a:gd name="T2" fmla="*/ 0 w 32"/>
                  <a:gd name="T3" fmla="*/ 0 h 48"/>
                  <a:gd name="T4" fmla="*/ 0 w 32"/>
                  <a:gd name="T5" fmla="*/ 0 h 48"/>
                  <a:gd name="T6" fmla="*/ 0 w 32"/>
                  <a:gd name="T7" fmla="*/ 0 h 48"/>
                  <a:gd name="T8" fmla="*/ 0 w 32"/>
                  <a:gd name="T9" fmla="*/ 0 h 48"/>
                  <a:gd name="T10" fmla="*/ 0 w 32"/>
                  <a:gd name="T11" fmla="*/ 0 h 48"/>
                  <a:gd name="T12" fmla="*/ 0 w 32"/>
                  <a:gd name="T13" fmla="*/ 0 h 48"/>
                  <a:gd name="T14" fmla="*/ 0 w 32"/>
                  <a:gd name="T15" fmla="*/ 0 h 48"/>
                  <a:gd name="T16" fmla="*/ 0 w 32"/>
                  <a:gd name="T17" fmla="*/ 0 h 48"/>
                  <a:gd name="T18" fmla="*/ 0 w 32"/>
                  <a:gd name="T19" fmla="*/ 0 h 48"/>
                  <a:gd name="T20" fmla="*/ 0 w 32"/>
                  <a:gd name="T21" fmla="*/ 0 h 48"/>
                  <a:gd name="T22" fmla="*/ 0 w 32"/>
                  <a:gd name="T23" fmla="*/ 0 h 48"/>
                  <a:gd name="T24" fmla="*/ 0 w 32"/>
                  <a:gd name="T25" fmla="*/ 0 h 48"/>
                  <a:gd name="T26" fmla="*/ 0 w 32"/>
                  <a:gd name="T27" fmla="*/ 0 h 48"/>
                  <a:gd name="T28" fmla="*/ 0 w 32"/>
                  <a:gd name="T29" fmla="*/ 0 h 48"/>
                  <a:gd name="T30" fmla="*/ 0 w 32"/>
                  <a:gd name="T31" fmla="*/ 0 h 48"/>
                  <a:gd name="T32" fmla="*/ 0 w 32"/>
                  <a:gd name="T33" fmla="*/ 0 h 48"/>
                  <a:gd name="T34" fmla="*/ 0 w 32"/>
                  <a:gd name="T35" fmla="*/ 0 h 48"/>
                  <a:gd name="T36" fmla="*/ 0 w 32"/>
                  <a:gd name="T37" fmla="*/ 0 h 48"/>
                  <a:gd name="T38" fmla="*/ 0 w 32"/>
                  <a:gd name="T39" fmla="*/ 0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2"/>
                  <a:gd name="T61" fmla="*/ 0 h 48"/>
                  <a:gd name="T62" fmla="*/ 32 w 32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2" h="48">
                    <a:moveTo>
                      <a:pt x="28" y="0"/>
                    </a:moveTo>
                    <a:lnTo>
                      <a:pt x="31" y="5"/>
                    </a:lnTo>
                    <a:lnTo>
                      <a:pt x="32" y="13"/>
                    </a:lnTo>
                    <a:lnTo>
                      <a:pt x="29" y="20"/>
                    </a:lnTo>
                    <a:lnTo>
                      <a:pt x="27" y="29"/>
                    </a:lnTo>
                    <a:lnTo>
                      <a:pt x="22" y="35"/>
                    </a:lnTo>
                    <a:lnTo>
                      <a:pt x="19" y="40"/>
                    </a:lnTo>
                    <a:lnTo>
                      <a:pt x="13" y="45"/>
                    </a:lnTo>
                    <a:lnTo>
                      <a:pt x="9" y="48"/>
                    </a:lnTo>
                    <a:lnTo>
                      <a:pt x="3" y="48"/>
                    </a:lnTo>
                    <a:lnTo>
                      <a:pt x="1" y="45"/>
                    </a:lnTo>
                    <a:lnTo>
                      <a:pt x="0" y="40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14" y="8"/>
                    </a:lnTo>
                    <a:lnTo>
                      <a:pt x="21" y="3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03" name="Freeform 81"/>
              <p:cNvSpPr>
                <a:spLocks/>
              </p:cNvSpPr>
              <p:nvPr/>
            </p:nvSpPr>
            <p:spPr bwMode="auto">
              <a:xfrm>
                <a:off x="5757" y="2036"/>
                <a:ext cx="25" cy="13"/>
              </a:xfrm>
              <a:custGeom>
                <a:avLst/>
                <a:gdLst>
                  <a:gd name="T0" fmla="*/ 0 w 53"/>
                  <a:gd name="T1" fmla="*/ 0 h 25"/>
                  <a:gd name="T2" fmla="*/ 0 w 53"/>
                  <a:gd name="T3" fmla="*/ 0 h 25"/>
                  <a:gd name="T4" fmla="*/ 0 w 53"/>
                  <a:gd name="T5" fmla="*/ 0 h 25"/>
                  <a:gd name="T6" fmla="*/ 0 w 53"/>
                  <a:gd name="T7" fmla="*/ 0 h 25"/>
                  <a:gd name="T8" fmla="*/ 0 w 53"/>
                  <a:gd name="T9" fmla="*/ 0 h 25"/>
                  <a:gd name="T10" fmla="*/ 0 w 53"/>
                  <a:gd name="T11" fmla="*/ 0 h 25"/>
                  <a:gd name="T12" fmla="*/ 0 w 53"/>
                  <a:gd name="T13" fmla="*/ 0 h 25"/>
                  <a:gd name="T14" fmla="*/ 0 w 53"/>
                  <a:gd name="T15" fmla="*/ 0 h 25"/>
                  <a:gd name="T16" fmla="*/ 0 w 53"/>
                  <a:gd name="T17" fmla="*/ 0 h 25"/>
                  <a:gd name="T18" fmla="*/ 0 w 53"/>
                  <a:gd name="T19" fmla="*/ 0 h 25"/>
                  <a:gd name="T20" fmla="*/ 0 w 53"/>
                  <a:gd name="T21" fmla="*/ 0 h 25"/>
                  <a:gd name="T22" fmla="*/ 0 w 53"/>
                  <a:gd name="T23" fmla="*/ 0 h 25"/>
                  <a:gd name="T24" fmla="*/ 0 w 53"/>
                  <a:gd name="T25" fmla="*/ 0 h 25"/>
                  <a:gd name="T26" fmla="*/ 0 w 53"/>
                  <a:gd name="T27" fmla="*/ 0 h 25"/>
                  <a:gd name="T28" fmla="*/ 0 w 53"/>
                  <a:gd name="T29" fmla="*/ 0 h 25"/>
                  <a:gd name="T30" fmla="*/ 0 w 53"/>
                  <a:gd name="T31" fmla="*/ 0 h 25"/>
                  <a:gd name="T32" fmla="*/ 0 w 53"/>
                  <a:gd name="T33" fmla="*/ 0 h 25"/>
                  <a:gd name="T34" fmla="*/ 0 w 53"/>
                  <a:gd name="T35" fmla="*/ 0 h 25"/>
                  <a:gd name="T36" fmla="*/ 0 w 53"/>
                  <a:gd name="T37" fmla="*/ 0 h 25"/>
                  <a:gd name="T38" fmla="*/ 0 w 53"/>
                  <a:gd name="T39" fmla="*/ 0 h 25"/>
                  <a:gd name="T40" fmla="*/ 0 w 53"/>
                  <a:gd name="T41" fmla="*/ 0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3"/>
                  <a:gd name="T64" fmla="*/ 0 h 25"/>
                  <a:gd name="T65" fmla="*/ 53 w 53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3" h="25">
                    <a:moveTo>
                      <a:pt x="1" y="2"/>
                    </a:moveTo>
                    <a:lnTo>
                      <a:pt x="5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20" y="2"/>
                    </a:lnTo>
                    <a:lnTo>
                      <a:pt x="28" y="8"/>
                    </a:lnTo>
                    <a:lnTo>
                      <a:pt x="36" y="15"/>
                    </a:lnTo>
                    <a:lnTo>
                      <a:pt x="39" y="17"/>
                    </a:lnTo>
                    <a:lnTo>
                      <a:pt x="43" y="19"/>
                    </a:lnTo>
                    <a:lnTo>
                      <a:pt x="48" y="21"/>
                    </a:lnTo>
                    <a:lnTo>
                      <a:pt x="53" y="22"/>
                    </a:lnTo>
                    <a:lnTo>
                      <a:pt x="53" y="24"/>
                    </a:lnTo>
                    <a:lnTo>
                      <a:pt x="45" y="25"/>
                    </a:lnTo>
                    <a:lnTo>
                      <a:pt x="37" y="25"/>
                    </a:lnTo>
                    <a:lnTo>
                      <a:pt x="27" y="23"/>
                    </a:lnTo>
                    <a:lnTo>
                      <a:pt x="19" y="20"/>
                    </a:lnTo>
                    <a:lnTo>
                      <a:pt x="10" y="16"/>
                    </a:lnTo>
                    <a:lnTo>
                      <a:pt x="4" y="13"/>
                    </a:lnTo>
                    <a:lnTo>
                      <a:pt x="0" y="8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04" name="Freeform 82"/>
              <p:cNvSpPr>
                <a:spLocks/>
              </p:cNvSpPr>
              <p:nvPr/>
            </p:nvSpPr>
            <p:spPr bwMode="auto">
              <a:xfrm>
                <a:off x="5749" y="2049"/>
                <a:ext cx="15" cy="8"/>
              </a:xfrm>
              <a:custGeom>
                <a:avLst/>
                <a:gdLst>
                  <a:gd name="T0" fmla="*/ 0 w 40"/>
                  <a:gd name="T1" fmla="*/ 0 h 18"/>
                  <a:gd name="T2" fmla="*/ 0 w 40"/>
                  <a:gd name="T3" fmla="*/ 0 h 18"/>
                  <a:gd name="T4" fmla="*/ 0 w 40"/>
                  <a:gd name="T5" fmla="*/ 0 h 18"/>
                  <a:gd name="T6" fmla="*/ 0 w 40"/>
                  <a:gd name="T7" fmla="*/ 0 h 18"/>
                  <a:gd name="T8" fmla="*/ 0 w 40"/>
                  <a:gd name="T9" fmla="*/ 0 h 18"/>
                  <a:gd name="T10" fmla="*/ 0 w 40"/>
                  <a:gd name="T11" fmla="*/ 0 h 18"/>
                  <a:gd name="T12" fmla="*/ 0 w 40"/>
                  <a:gd name="T13" fmla="*/ 0 h 18"/>
                  <a:gd name="T14" fmla="*/ 0 w 40"/>
                  <a:gd name="T15" fmla="*/ 0 h 18"/>
                  <a:gd name="T16" fmla="*/ 0 w 40"/>
                  <a:gd name="T17" fmla="*/ 0 h 18"/>
                  <a:gd name="T18" fmla="*/ 0 w 40"/>
                  <a:gd name="T19" fmla="*/ 0 h 18"/>
                  <a:gd name="T20" fmla="*/ 0 w 40"/>
                  <a:gd name="T21" fmla="*/ 0 h 18"/>
                  <a:gd name="T22" fmla="*/ 0 w 40"/>
                  <a:gd name="T23" fmla="*/ 0 h 18"/>
                  <a:gd name="T24" fmla="*/ 0 w 40"/>
                  <a:gd name="T25" fmla="*/ 0 h 18"/>
                  <a:gd name="T26" fmla="*/ 0 w 40"/>
                  <a:gd name="T27" fmla="*/ 0 h 18"/>
                  <a:gd name="T28" fmla="*/ 0 w 40"/>
                  <a:gd name="T29" fmla="*/ 0 h 18"/>
                  <a:gd name="T30" fmla="*/ 0 w 40"/>
                  <a:gd name="T31" fmla="*/ 0 h 18"/>
                  <a:gd name="T32" fmla="*/ 0 w 40"/>
                  <a:gd name="T33" fmla="*/ 0 h 18"/>
                  <a:gd name="T34" fmla="*/ 0 w 40"/>
                  <a:gd name="T35" fmla="*/ 0 h 18"/>
                  <a:gd name="T36" fmla="*/ 0 w 40"/>
                  <a:gd name="T37" fmla="*/ 0 h 18"/>
                  <a:gd name="T38" fmla="*/ 0 w 40"/>
                  <a:gd name="T39" fmla="*/ 0 h 18"/>
                  <a:gd name="T40" fmla="*/ 0 w 40"/>
                  <a:gd name="T41" fmla="*/ 0 h 18"/>
                  <a:gd name="T42" fmla="*/ 0 w 40"/>
                  <a:gd name="T43" fmla="*/ 0 h 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"/>
                  <a:gd name="T67" fmla="*/ 0 h 18"/>
                  <a:gd name="T68" fmla="*/ 40 w 40"/>
                  <a:gd name="T69" fmla="*/ 18 h 1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" h="18">
                    <a:moveTo>
                      <a:pt x="12" y="0"/>
                    </a:moveTo>
                    <a:lnTo>
                      <a:pt x="16" y="1"/>
                    </a:lnTo>
                    <a:lnTo>
                      <a:pt x="20" y="2"/>
                    </a:lnTo>
                    <a:lnTo>
                      <a:pt x="24" y="2"/>
                    </a:lnTo>
                    <a:lnTo>
                      <a:pt x="28" y="3"/>
                    </a:lnTo>
                    <a:lnTo>
                      <a:pt x="32" y="4"/>
                    </a:lnTo>
                    <a:lnTo>
                      <a:pt x="37" y="6"/>
                    </a:lnTo>
                    <a:lnTo>
                      <a:pt x="39" y="10"/>
                    </a:lnTo>
                    <a:lnTo>
                      <a:pt x="40" y="16"/>
                    </a:lnTo>
                    <a:lnTo>
                      <a:pt x="36" y="16"/>
                    </a:lnTo>
                    <a:lnTo>
                      <a:pt x="31" y="17"/>
                    </a:lnTo>
                    <a:lnTo>
                      <a:pt x="25" y="17"/>
                    </a:lnTo>
                    <a:lnTo>
                      <a:pt x="20" y="18"/>
                    </a:lnTo>
                    <a:lnTo>
                      <a:pt x="15" y="17"/>
                    </a:lnTo>
                    <a:lnTo>
                      <a:pt x="10" y="17"/>
                    </a:lnTo>
                    <a:lnTo>
                      <a:pt x="4" y="17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5" y="7"/>
                    </a:lnTo>
                    <a:lnTo>
                      <a:pt x="8" y="3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05" name="Freeform 83"/>
              <p:cNvSpPr>
                <a:spLocks/>
              </p:cNvSpPr>
              <p:nvPr/>
            </p:nvSpPr>
            <p:spPr bwMode="auto">
              <a:xfrm>
                <a:off x="5137" y="2051"/>
                <a:ext cx="372" cy="331"/>
              </a:xfrm>
              <a:custGeom>
                <a:avLst/>
                <a:gdLst>
                  <a:gd name="T0" fmla="*/ 0 w 891"/>
                  <a:gd name="T1" fmla="*/ 0 h 793"/>
                  <a:gd name="T2" fmla="*/ 0 w 891"/>
                  <a:gd name="T3" fmla="*/ 0 h 793"/>
                  <a:gd name="T4" fmla="*/ 0 w 891"/>
                  <a:gd name="T5" fmla="*/ 0 h 793"/>
                  <a:gd name="T6" fmla="*/ 0 w 891"/>
                  <a:gd name="T7" fmla="*/ 0 h 793"/>
                  <a:gd name="T8" fmla="*/ 0 w 891"/>
                  <a:gd name="T9" fmla="*/ 0 h 793"/>
                  <a:gd name="T10" fmla="*/ 0 w 891"/>
                  <a:gd name="T11" fmla="*/ 0 h 793"/>
                  <a:gd name="T12" fmla="*/ 0 w 891"/>
                  <a:gd name="T13" fmla="*/ 0 h 793"/>
                  <a:gd name="T14" fmla="*/ 0 w 891"/>
                  <a:gd name="T15" fmla="*/ 0 h 793"/>
                  <a:gd name="T16" fmla="*/ 0 w 891"/>
                  <a:gd name="T17" fmla="*/ 0 h 793"/>
                  <a:gd name="T18" fmla="*/ 0 w 891"/>
                  <a:gd name="T19" fmla="*/ 0 h 793"/>
                  <a:gd name="T20" fmla="*/ 0 w 891"/>
                  <a:gd name="T21" fmla="*/ 0 h 793"/>
                  <a:gd name="T22" fmla="*/ 0 w 891"/>
                  <a:gd name="T23" fmla="*/ 0 h 793"/>
                  <a:gd name="T24" fmla="*/ 0 w 891"/>
                  <a:gd name="T25" fmla="*/ 0 h 793"/>
                  <a:gd name="T26" fmla="*/ 0 w 891"/>
                  <a:gd name="T27" fmla="*/ 0 h 793"/>
                  <a:gd name="T28" fmla="*/ 0 w 891"/>
                  <a:gd name="T29" fmla="*/ 0 h 793"/>
                  <a:gd name="T30" fmla="*/ 0 w 891"/>
                  <a:gd name="T31" fmla="*/ 0 h 793"/>
                  <a:gd name="T32" fmla="*/ 0 w 891"/>
                  <a:gd name="T33" fmla="*/ 0 h 793"/>
                  <a:gd name="T34" fmla="*/ 0 w 891"/>
                  <a:gd name="T35" fmla="*/ 0 h 793"/>
                  <a:gd name="T36" fmla="*/ 0 w 891"/>
                  <a:gd name="T37" fmla="*/ 0 h 793"/>
                  <a:gd name="T38" fmla="*/ 0 w 891"/>
                  <a:gd name="T39" fmla="*/ 0 h 793"/>
                  <a:gd name="T40" fmla="*/ 0 w 891"/>
                  <a:gd name="T41" fmla="*/ 0 h 793"/>
                  <a:gd name="T42" fmla="*/ 0 w 891"/>
                  <a:gd name="T43" fmla="*/ 0 h 793"/>
                  <a:gd name="T44" fmla="*/ 0 w 891"/>
                  <a:gd name="T45" fmla="*/ 0 h 793"/>
                  <a:gd name="T46" fmla="*/ 0 w 891"/>
                  <a:gd name="T47" fmla="*/ 0 h 793"/>
                  <a:gd name="T48" fmla="*/ 0 w 891"/>
                  <a:gd name="T49" fmla="*/ 0 h 793"/>
                  <a:gd name="T50" fmla="*/ 0 w 891"/>
                  <a:gd name="T51" fmla="*/ 0 h 793"/>
                  <a:gd name="T52" fmla="*/ 0 w 891"/>
                  <a:gd name="T53" fmla="*/ 0 h 793"/>
                  <a:gd name="T54" fmla="*/ 0 w 891"/>
                  <a:gd name="T55" fmla="*/ 0 h 793"/>
                  <a:gd name="T56" fmla="*/ 0 w 891"/>
                  <a:gd name="T57" fmla="*/ 0 h 793"/>
                  <a:gd name="T58" fmla="*/ 0 w 891"/>
                  <a:gd name="T59" fmla="*/ 0 h 793"/>
                  <a:gd name="T60" fmla="*/ 0 w 891"/>
                  <a:gd name="T61" fmla="*/ 0 h 793"/>
                  <a:gd name="T62" fmla="*/ 0 w 891"/>
                  <a:gd name="T63" fmla="*/ 0 h 793"/>
                  <a:gd name="T64" fmla="*/ 0 w 891"/>
                  <a:gd name="T65" fmla="*/ 0 h 793"/>
                  <a:gd name="T66" fmla="*/ 0 w 891"/>
                  <a:gd name="T67" fmla="*/ 0 h 793"/>
                  <a:gd name="T68" fmla="*/ 0 w 891"/>
                  <a:gd name="T69" fmla="*/ 0 h 793"/>
                  <a:gd name="T70" fmla="*/ 0 w 891"/>
                  <a:gd name="T71" fmla="*/ 0 h 793"/>
                  <a:gd name="T72" fmla="*/ 0 w 891"/>
                  <a:gd name="T73" fmla="*/ 0 h 793"/>
                  <a:gd name="T74" fmla="*/ 0 w 891"/>
                  <a:gd name="T75" fmla="*/ 0 h 793"/>
                  <a:gd name="T76" fmla="*/ 0 w 891"/>
                  <a:gd name="T77" fmla="*/ 0 h 793"/>
                  <a:gd name="T78" fmla="*/ 0 w 891"/>
                  <a:gd name="T79" fmla="*/ 0 h 793"/>
                  <a:gd name="T80" fmla="*/ 0 w 891"/>
                  <a:gd name="T81" fmla="*/ 0 h 793"/>
                  <a:gd name="T82" fmla="*/ 0 w 891"/>
                  <a:gd name="T83" fmla="*/ 0 h 793"/>
                  <a:gd name="T84" fmla="*/ 0 w 891"/>
                  <a:gd name="T85" fmla="*/ 0 h 793"/>
                  <a:gd name="T86" fmla="*/ 0 w 891"/>
                  <a:gd name="T87" fmla="*/ 0 h 793"/>
                  <a:gd name="T88" fmla="*/ 0 w 891"/>
                  <a:gd name="T89" fmla="*/ 0 h 793"/>
                  <a:gd name="T90" fmla="*/ 0 w 891"/>
                  <a:gd name="T91" fmla="*/ 0 h 793"/>
                  <a:gd name="T92" fmla="*/ 0 w 891"/>
                  <a:gd name="T93" fmla="*/ 0 h 793"/>
                  <a:gd name="T94" fmla="*/ 0 w 891"/>
                  <a:gd name="T95" fmla="*/ 0 h 793"/>
                  <a:gd name="T96" fmla="*/ 0 w 891"/>
                  <a:gd name="T97" fmla="*/ 0 h 793"/>
                  <a:gd name="T98" fmla="*/ 0 w 891"/>
                  <a:gd name="T99" fmla="*/ 0 h 793"/>
                  <a:gd name="T100" fmla="*/ 0 w 891"/>
                  <a:gd name="T101" fmla="*/ 0 h 793"/>
                  <a:gd name="T102" fmla="*/ 0 w 891"/>
                  <a:gd name="T103" fmla="*/ 0 h 793"/>
                  <a:gd name="T104" fmla="*/ 0 w 891"/>
                  <a:gd name="T105" fmla="*/ 0 h 793"/>
                  <a:gd name="T106" fmla="*/ 0 w 891"/>
                  <a:gd name="T107" fmla="*/ 0 h 793"/>
                  <a:gd name="T108" fmla="*/ 0 w 891"/>
                  <a:gd name="T109" fmla="*/ 0 h 793"/>
                  <a:gd name="T110" fmla="*/ 0 w 891"/>
                  <a:gd name="T111" fmla="*/ 0 h 793"/>
                  <a:gd name="T112" fmla="*/ 0 w 891"/>
                  <a:gd name="T113" fmla="*/ 0 h 793"/>
                  <a:gd name="T114" fmla="*/ 0 w 891"/>
                  <a:gd name="T115" fmla="*/ 0 h 793"/>
                  <a:gd name="T116" fmla="*/ 0 w 891"/>
                  <a:gd name="T117" fmla="*/ 0 h 793"/>
                  <a:gd name="T118" fmla="*/ 0 w 891"/>
                  <a:gd name="T119" fmla="*/ 0 h 79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91"/>
                  <a:gd name="T181" fmla="*/ 0 h 793"/>
                  <a:gd name="T182" fmla="*/ 891 w 891"/>
                  <a:gd name="T183" fmla="*/ 793 h 79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91" h="793">
                    <a:moveTo>
                      <a:pt x="761" y="0"/>
                    </a:moveTo>
                    <a:lnTo>
                      <a:pt x="773" y="0"/>
                    </a:lnTo>
                    <a:lnTo>
                      <a:pt x="787" y="2"/>
                    </a:lnTo>
                    <a:lnTo>
                      <a:pt x="801" y="7"/>
                    </a:lnTo>
                    <a:lnTo>
                      <a:pt x="813" y="14"/>
                    </a:lnTo>
                    <a:lnTo>
                      <a:pt x="824" y="20"/>
                    </a:lnTo>
                    <a:lnTo>
                      <a:pt x="837" y="30"/>
                    </a:lnTo>
                    <a:lnTo>
                      <a:pt x="847" y="40"/>
                    </a:lnTo>
                    <a:lnTo>
                      <a:pt x="858" y="53"/>
                    </a:lnTo>
                    <a:lnTo>
                      <a:pt x="865" y="64"/>
                    </a:lnTo>
                    <a:lnTo>
                      <a:pt x="873" y="77"/>
                    </a:lnTo>
                    <a:lnTo>
                      <a:pt x="878" y="90"/>
                    </a:lnTo>
                    <a:lnTo>
                      <a:pt x="885" y="104"/>
                    </a:lnTo>
                    <a:lnTo>
                      <a:pt x="888" y="116"/>
                    </a:lnTo>
                    <a:lnTo>
                      <a:pt x="891" y="131"/>
                    </a:lnTo>
                    <a:lnTo>
                      <a:pt x="891" y="144"/>
                    </a:lnTo>
                    <a:lnTo>
                      <a:pt x="891" y="156"/>
                    </a:lnTo>
                    <a:lnTo>
                      <a:pt x="887" y="153"/>
                    </a:lnTo>
                    <a:lnTo>
                      <a:pt x="887" y="150"/>
                    </a:lnTo>
                    <a:lnTo>
                      <a:pt x="886" y="150"/>
                    </a:lnTo>
                    <a:lnTo>
                      <a:pt x="885" y="150"/>
                    </a:lnTo>
                    <a:lnTo>
                      <a:pt x="879" y="166"/>
                    </a:lnTo>
                    <a:lnTo>
                      <a:pt x="872" y="183"/>
                    </a:lnTo>
                    <a:lnTo>
                      <a:pt x="862" y="200"/>
                    </a:lnTo>
                    <a:lnTo>
                      <a:pt x="851" y="215"/>
                    </a:lnTo>
                    <a:lnTo>
                      <a:pt x="838" y="228"/>
                    </a:lnTo>
                    <a:lnTo>
                      <a:pt x="822" y="240"/>
                    </a:lnTo>
                    <a:lnTo>
                      <a:pt x="807" y="249"/>
                    </a:lnTo>
                    <a:lnTo>
                      <a:pt x="792" y="257"/>
                    </a:lnTo>
                    <a:lnTo>
                      <a:pt x="774" y="261"/>
                    </a:lnTo>
                    <a:lnTo>
                      <a:pt x="759" y="263"/>
                    </a:lnTo>
                    <a:lnTo>
                      <a:pt x="744" y="260"/>
                    </a:lnTo>
                    <a:lnTo>
                      <a:pt x="729" y="256"/>
                    </a:lnTo>
                    <a:lnTo>
                      <a:pt x="716" y="246"/>
                    </a:lnTo>
                    <a:lnTo>
                      <a:pt x="705" y="233"/>
                    </a:lnTo>
                    <a:lnTo>
                      <a:pt x="695" y="216"/>
                    </a:lnTo>
                    <a:lnTo>
                      <a:pt x="689" y="194"/>
                    </a:lnTo>
                    <a:lnTo>
                      <a:pt x="684" y="184"/>
                    </a:lnTo>
                    <a:lnTo>
                      <a:pt x="679" y="174"/>
                    </a:lnTo>
                    <a:lnTo>
                      <a:pt x="671" y="167"/>
                    </a:lnTo>
                    <a:lnTo>
                      <a:pt x="664" y="160"/>
                    </a:lnTo>
                    <a:lnTo>
                      <a:pt x="653" y="153"/>
                    </a:lnTo>
                    <a:lnTo>
                      <a:pt x="643" y="149"/>
                    </a:lnTo>
                    <a:lnTo>
                      <a:pt x="632" y="145"/>
                    </a:lnTo>
                    <a:lnTo>
                      <a:pt x="621" y="144"/>
                    </a:lnTo>
                    <a:lnTo>
                      <a:pt x="608" y="142"/>
                    </a:lnTo>
                    <a:lnTo>
                      <a:pt x="595" y="143"/>
                    </a:lnTo>
                    <a:lnTo>
                      <a:pt x="584" y="144"/>
                    </a:lnTo>
                    <a:lnTo>
                      <a:pt x="572" y="148"/>
                    </a:lnTo>
                    <a:lnTo>
                      <a:pt x="560" y="152"/>
                    </a:lnTo>
                    <a:lnTo>
                      <a:pt x="550" y="159"/>
                    </a:lnTo>
                    <a:lnTo>
                      <a:pt x="540" y="168"/>
                    </a:lnTo>
                    <a:lnTo>
                      <a:pt x="533" y="179"/>
                    </a:lnTo>
                    <a:lnTo>
                      <a:pt x="538" y="177"/>
                    </a:lnTo>
                    <a:lnTo>
                      <a:pt x="544" y="176"/>
                    </a:lnTo>
                    <a:lnTo>
                      <a:pt x="550" y="174"/>
                    </a:lnTo>
                    <a:lnTo>
                      <a:pt x="556" y="172"/>
                    </a:lnTo>
                    <a:lnTo>
                      <a:pt x="561" y="170"/>
                    </a:lnTo>
                    <a:lnTo>
                      <a:pt x="568" y="169"/>
                    </a:lnTo>
                    <a:lnTo>
                      <a:pt x="573" y="166"/>
                    </a:lnTo>
                    <a:lnTo>
                      <a:pt x="579" y="165"/>
                    </a:lnTo>
                    <a:lnTo>
                      <a:pt x="585" y="162"/>
                    </a:lnTo>
                    <a:lnTo>
                      <a:pt x="590" y="162"/>
                    </a:lnTo>
                    <a:lnTo>
                      <a:pt x="595" y="161"/>
                    </a:lnTo>
                    <a:lnTo>
                      <a:pt x="602" y="162"/>
                    </a:lnTo>
                    <a:lnTo>
                      <a:pt x="607" y="162"/>
                    </a:lnTo>
                    <a:lnTo>
                      <a:pt x="614" y="162"/>
                    </a:lnTo>
                    <a:lnTo>
                      <a:pt x="620" y="165"/>
                    </a:lnTo>
                    <a:lnTo>
                      <a:pt x="628" y="169"/>
                    </a:lnTo>
                    <a:lnTo>
                      <a:pt x="623" y="169"/>
                    </a:lnTo>
                    <a:lnTo>
                      <a:pt x="618" y="171"/>
                    </a:lnTo>
                    <a:lnTo>
                      <a:pt x="613" y="172"/>
                    </a:lnTo>
                    <a:lnTo>
                      <a:pt x="609" y="172"/>
                    </a:lnTo>
                    <a:lnTo>
                      <a:pt x="604" y="172"/>
                    </a:lnTo>
                    <a:lnTo>
                      <a:pt x="598" y="173"/>
                    </a:lnTo>
                    <a:lnTo>
                      <a:pt x="593" y="174"/>
                    </a:lnTo>
                    <a:lnTo>
                      <a:pt x="588" y="176"/>
                    </a:lnTo>
                    <a:lnTo>
                      <a:pt x="583" y="176"/>
                    </a:lnTo>
                    <a:lnTo>
                      <a:pt x="577" y="178"/>
                    </a:lnTo>
                    <a:lnTo>
                      <a:pt x="572" y="180"/>
                    </a:lnTo>
                    <a:lnTo>
                      <a:pt x="569" y="182"/>
                    </a:lnTo>
                    <a:lnTo>
                      <a:pt x="564" y="185"/>
                    </a:lnTo>
                    <a:lnTo>
                      <a:pt x="561" y="189"/>
                    </a:lnTo>
                    <a:lnTo>
                      <a:pt x="558" y="193"/>
                    </a:lnTo>
                    <a:lnTo>
                      <a:pt x="556" y="200"/>
                    </a:lnTo>
                    <a:lnTo>
                      <a:pt x="551" y="198"/>
                    </a:lnTo>
                    <a:lnTo>
                      <a:pt x="548" y="199"/>
                    </a:lnTo>
                    <a:lnTo>
                      <a:pt x="545" y="199"/>
                    </a:lnTo>
                    <a:lnTo>
                      <a:pt x="543" y="201"/>
                    </a:lnTo>
                    <a:lnTo>
                      <a:pt x="540" y="205"/>
                    </a:lnTo>
                    <a:lnTo>
                      <a:pt x="539" y="210"/>
                    </a:lnTo>
                    <a:lnTo>
                      <a:pt x="545" y="211"/>
                    </a:lnTo>
                    <a:lnTo>
                      <a:pt x="550" y="211"/>
                    </a:lnTo>
                    <a:lnTo>
                      <a:pt x="556" y="210"/>
                    </a:lnTo>
                    <a:lnTo>
                      <a:pt x="563" y="209"/>
                    </a:lnTo>
                    <a:lnTo>
                      <a:pt x="568" y="207"/>
                    </a:lnTo>
                    <a:lnTo>
                      <a:pt x="575" y="206"/>
                    </a:lnTo>
                    <a:lnTo>
                      <a:pt x="580" y="203"/>
                    </a:lnTo>
                    <a:lnTo>
                      <a:pt x="587" y="201"/>
                    </a:lnTo>
                    <a:lnTo>
                      <a:pt x="592" y="199"/>
                    </a:lnTo>
                    <a:lnTo>
                      <a:pt x="598" y="198"/>
                    </a:lnTo>
                    <a:lnTo>
                      <a:pt x="604" y="196"/>
                    </a:lnTo>
                    <a:lnTo>
                      <a:pt x="610" y="197"/>
                    </a:lnTo>
                    <a:lnTo>
                      <a:pt x="614" y="197"/>
                    </a:lnTo>
                    <a:lnTo>
                      <a:pt x="619" y="201"/>
                    </a:lnTo>
                    <a:lnTo>
                      <a:pt x="624" y="204"/>
                    </a:lnTo>
                    <a:lnTo>
                      <a:pt x="629" y="210"/>
                    </a:lnTo>
                    <a:lnTo>
                      <a:pt x="622" y="209"/>
                    </a:lnTo>
                    <a:lnTo>
                      <a:pt x="614" y="210"/>
                    </a:lnTo>
                    <a:lnTo>
                      <a:pt x="607" y="210"/>
                    </a:lnTo>
                    <a:lnTo>
                      <a:pt x="600" y="213"/>
                    </a:lnTo>
                    <a:lnTo>
                      <a:pt x="592" y="214"/>
                    </a:lnTo>
                    <a:lnTo>
                      <a:pt x="585" y="217"/>
                    </a:lnTo>
                    <a:lnTo>
                      <a:pt x="577" y="219"/>
                    </a:lnTo>
                    <a:lnTo>
                      <a:pt x="572" y="224"/>
                    </a:lnTo>
                    <a:lnTo>
                      <a:pt x="565" y="227"/>
                    </a:lnTo>
                    <a:lnTo>
                      <a:pt x="558" y="231"/>
                    </a:lnTo>
                    <a:lnTo>
                      <a:pt x="553" y="237"/>
                    </a:lnTo>
                    <a:lnTo>
                      <a:pt x="549" y="243"/>
                    </a:lnTo>
                    <a:lnTo>
                      <a:pt x="543" y="248"/>
                    </a:lnTo>
                    <a:lnTo>
                      <a:pt x="539" y="256"/>
                    </a:lnTo>
                    <a:lnTo>
                      <a:pt x="535" y="264"/>
                    </a:lnTo>
                    <a:lnTo>
                      <a:pt x="533" y="272"/>
                    </a:lnTo>
                    <a:lnTo>
                      <a:pt x="538" y="268"/>
                    </a:lnTo>
                    <a:lnTo>
                      <a:pt x="543" y="265"/>
                    </a:lnTo>
                    <a:lnTo>
                      <a:pt x="549" y="262"/>
                    </a:lnTo>
                    <a:lnTo>
                      <a:pt x="557" y="258"/>
                    </a:lnTo>
                    <a:lnTo>
                      <a:pt x="563" y="254"/>
                    </a:lnTo>
                    <a:lnTo>
                      <a:pt x="570" y="250"/>
                    </a:lnTo>
                    <a:lnTo>
                      <a:pt x="577" y="248"/>
                    </a:lnTo>
                    <a:lnTo>
                      <a:pt x="584" y="246"/>
                    </a:lnTo>
                    <a:lnTo>
                      <a:pt x="590" y="244"/>
                    </a:lnTo>
                    <a:lnTo>
                      <a:pt x="595" y="244"/>
                    </a:lnTo>
                    <a:lnTo>
                      <a:pt x="602" y="244"/>
                    </a:lnTo>
                    <a:lnTo>
                      <a:pt x="609" y="245"/>
                    </a:lnTo>
                    <a:lnTo>
                      <a:pt x="614" y="247"/>
                    </a:lnTo>
                    <a:lnTo>
                      <a:pt x="619" y="252"/>
                    </a:lnTo>
                    <a:lnTo>
                      <a:pt x="624" y="258"/>
                    </a:lnTo>
                    <a:lnTo>
                      <a:pt x="628" y="266"/>
                    </a:lnTo>
                    <a:lnTo>
                      <a:pt x="619" y="263"/>
                    </a:lnTo>
                    <a:lnTo>
                      <a:pt x="610" y="262"/>
                    </a:lnTo>
                    <a:lnTo>
                      <a:pt x="601" y="262"/>
                    </a:lnTo>
                    <a:lnTo>
                      <a:pt x="591" y="265"/>
                    </a:lnTo>
                    <a:lnTo>
                      <a:pt x="581" y="269"/>
                    </a:lnTo>
                    <a:lnTo>
                      <a:pt x="572" y="275"/>
                    </a:lnTo>
                    <a:lnTo>
                      <a:pt x="562" y="281"/>
                    </a:lnTo>
                    <a:lnTo>
                      <a:pt x="555" y="287"/>
                    </a:lnTo>
                    <a:lnTo>
                      <a:pt x="548" y="293"/>
                    </a:lnTo>
                    <a:lnTo>
                      <a:pt x="543" y="298"/>
                    </a:lnTo>
                    <a:lnTo>
                      <a:pt x="539" y="302"/>
                    </a:lnTo>
                    <a:lnTo>
                      <a:pt x="539" y="306"/>
                    </a:lnTo>
                    <a:lnTo>
                      <a:pt x="541" y="307"/>
                    </a:lnTo>
                    <a:lnTo>
                      <a:pt x="547" y="307"/>
                    </a:lnTo>
                    <a:lnTo>
                      <a:pt x="554" y="304"/>
                    </a:lnTo>
                    <a:lnTo>
                      <a:pt x="567" y="300"/>
                    </a:lnTo>
                    <a:lnTo>
                      <a:pt x="571" y="298"/>
                    </a:lnTo>
                    <a:lnTo>
                      <a:pt x="577" y="296"/>
                    </a:lnTo>
                    <a:lnTo>
                      <a:pt x="586" y="295"/>
                    </a:lnTo>
                    <a:lnTo>
                      <a:pt x="593" y="294"/>
                    </a:lnTo>
                    <a:lnTo>
                      <a:pt x="599" y="293"/>
                    </a:lnTo>
                    <a:lnTo>
                      <a:pt x="606" y="296"/>
                    </a:lnTo>
                    <a:lnTo>
                      <a:pt x="608" y="297"/>
                    </a:lnTo>
                    <a:lnTo>
                      <a:pt x="610" y="300"/>
                    </a:lnTo>
                    <a:lnTo>
                      <a:pt x="612" y="303"/>
                    </a:lnTo>
                    <a:lnTo>
                      <a:pt x="614" y="308"/>
                    </a:lnTo>
                    <a:lnTo>
                      <a:pt x="607" y="310"/>
                    </a:lnTo>
                    <a:lnTo>
                      <a:pt x="601" y="313"/>
                    </a:lnTo>
                    <a:lnTo>
                      <a:pt x="595" y="314"/>
                    </a:lnTo>
                    <a:lnTo>
                      <a:pt x="589" y="317"/>
                    </a:lnTo>
                    <a:lnTo>
                      <a:pt x="581" y="319"/>
                    </a:lnTo>
                    <a:lnTo>
                      <a:pt x="575" y="321"/>
                    </a:lnTo>
                    <a:lnTo>
                      <a:pt x="568" y="323"/>
                    </a:lnTo>
                    <a:lnTo>
                      <a:pt x="562" y="325"/>
                    </a:lnTo>
                    <a:lnTo>
                      <a:pt x="555" y="327"/>
                    </a:lnTo>
                    <a:lnTo>
                      <a:pt x="550" y="330"/>
                    </a:lnTo>
                    <a:lnTo>
                      <a:pt x="545" y="333"/>
                    </a:lnTo>
                    <a:lnTo>
                      <a:pt x="540" y="338"/>
                    </a:lnTo>
                    <a:lnTo>
                      <a:pt x="536" y="341"/>
                    </a:lnTo>
                    <a:lnTo>
                      <a:pt x="534" y="346"/>
                    </a:lnTo>
                    <a:lnTo>
                      <a:pt x="533" y="352"/>
                    </a:lnTo>
                    <a:lnTo>
                      <a:pt x="533" y="359"/>
                    </a:lnTo>
                    <a:lnTo>
                      <a:pt x="524" y="361"/>
                    </a:lnTo>
                    <a:lnTo>
                      <a:pt x="519" y="368"/>
                    </a:lnTo>
                    <a:lnTo>
                      <a:pt x="516" y="372"/>
                    </a:lnTo>
                    <a:lnTo>
                      <a:pt x="515" y="378"/>
                    </a:lnTo>
                    <a:lnTo>
                      <a:pt x="514" y="382"/>
                    </a:lnTo>
                    <a:lnTo>
                      <a:pt x="515" y="388"/>
                    </a:lnTo>
                    <a:lnTo>
                      <a:pt x="521" y="384"/>
                    </a:lnTo>
                    <a:lnTo>
                      <a:pt x="527" y="380"/>
                    </a:lnTo>
                    <a:lnTo>
                      <a:pt x="533" y="377"/>
                    </a:lnTo>
                    <a:lnTo>
                      <a:pt x="539" y="373"/>
                    </a:lnTo>
                    <a:lnTo>
                      <a:pt x="547" y="369"/>
                    </a:lnTo>
                    <a:lnTo>
                      <a:pt x="554" y="364"/>
                    </a:lnTo>
                    <a:lnTo>
                      <a:pt x="561" y="361"/>
                    </a:lnTo>
                    <a:lnTo>
                      <a:pt x="569" y="359"/>
                    </a:lnTo>
                    <a:lnTo>
                      <a:pt x="576" y="355"/>
                    </a:lnTo>
                    <a:lnTo>
                      <a:pt x="583" y="353"/>
                    </a:lnTo>
                    <a:lnTo>
                      <a:pt x="589" y="352"/>
                    </a:lnTo>
                    <a:lnTo>
                      <a:pt x="595" y="353"/>
                    </a:lnTo>
                    <a:lnTo>
                      <a:pt x="601" y="353"/>
                    </a:lnTo>
                    <a:lnTo>
                      <a:pt x="606" y="356"/>
                    </a:lnTo>
                    <a:lnTo>
                      <a:pt x="610" y="360"/>
                    </a:lnTo>
                    <a:lnTo>
                      <a:pt x="614" y="368"/>
                    </a:lnTo>
                    <a:lnTo>
                      <a:pt x="605" y="370"/>
                    </a:lnTo>
                    <a:lnTo>
                      <a:pt x="598" y="372"/>
                    </a:lnTo>
                    <a:lnTo>
                      <a:pt x="591" y="376"/>
                    </a:lnTo>
                    <a:lnTo>
                      <a:pt x="586" y="380"/>
                    </a:lnTo>
                    <a:lnTo>
                      <a:pt x="580" y="383"/>
                    </a:lnTo>
                    <a:lnTo>
                      <a:pt x="575" y="389"/>
                    </a:lnTo>
                    <a:lnTo>
                      <a:pt x="571" y="394"/>
                    </a:lnTo>
                    <a:lnTo>
                      <a:pt x="568" y="400"/>
                    </a:lnTo>
                    <a:lnTo>
                      <a:pt x="563" y="405"/>
                    </a:lnTo>
                    <a:lnTo>
                      <a:pt x="559" y="411"/>
                    </a:lnTo>
                    <a:lnTo>
                      <a:pt x="556" y="417"/>
                    </a:lnTo>
                    <a:lnTo>
                      <a:pt x="553" y="425"/>
                    </a:lnTo>
                    <a:lnTo>
                      <a:pt x="551" y="431"/>
                    </a:lnTo>
                    <a:lnTo>
                      <a:pt x="549" y="437"/>
                    </a:lnTo>
                    <a:lnTo>
                      <a:pt x="546" y="445"/>
                    </a:lnTo>
                    <a:lnTo>
                      <a:pt x="543" y="453"/>
                    </a:lnTo>
                    <a:lnTo>
                      <a:pt x="538" y="452"/>
                    </a:lnTo>
                    <a:lnTo>
                      <a:pt x="535" y="453"/>
                    </a:lnTo>
                    <a:lnTo>
                      <a:pt x="533" y="455"/>
                    </a:lnTo>
                    <a:lnTo>
                      <a:pt x="533" y="458"/>
                    </a:lnTo>
                    <a:lnTo>
                      <a:pt x="533" y="462"/>
                    </a:lnTo>
                    <a:lnTo>
                      <a:pt x="533" y="466"/>
                    </a:lnTo>
                    <a:lnTo>
                      <a:pt x="533" y="471"/>
                    </a:lnTo>
                    <a:lnTo>
                      <a:pt x="533" y="475"/>
                    </a:lnTo>
                    <a:lnTo>
                      <a:pt x="541" y="467"/>
                    </a:lnTo>
                    <a:lnTo>
                      <a:pt x="550" y="460"/>
                    </a:lnTo>
                    <a:lnTo>
                      <a:pt x="558" y="453"/>
                    </a:lnTo>
                    <a:lnTo>
                      <a:pt x="568" y="448"/>
                    </a:lnTo>
                    <a:lnTo>
                      <a:pt x="575" y="443"/>
                    </a:lnTo>
                    <a:lnTo>
                      <a:pt x="584" y="437"/>
                    </a:lnTo>
                    <a:lnTo>
                      <a:pt x="588" y="435"/>
                    </a:lnTo>
                    <a:lnTo>
                      <a:pt x="592" y="434"/>
                    </a:lnTo>
                    <a:lnTo>
                      <a:pt x="597" y="432"/>
                    </a:lnTo>
                    <a:lnTo>
                      <a:pt x="603" y="430"/>
                    </a:lnTo>
                    <a:lnTo>
                      <a:pt x="609" y="426"/>
                    </a:lnTo>
                    <a:lnTo>
                      <a:pt x="610" y="430"/>
                    </a:lnTo>
                    <a:lnTo>
                      <a:pt x="609" y="434"/>
                    </a:lnTo>
                    <a:lnTo>
                      <a:pt x="607" y="439"/>
                    </a:lnTo>
                    <a:lnTo>
                      <a:pt x="605" y="446"/>
                    </a:lnTo>
                    <a:lnTo>
                      <a:pt x="602" y="453"/>
                    </a:lnTo>
                    <a:lnTo>
                      <a:pt x="597" y="460"/>
                    </a:lnTo>
                    <a:lnTo>
                      <a:pt x="593" y="468"/>
                    </a:lnTo>
                    <a:lnTo>
                      <a:pt x="589" y="475"/>
                    </a:lnTo>
                    <a:lnTo>
                      <a:pt x="586" y="483"/>
                    </a:lnTo>
                    <a:lnTo>
                      <a:pt x="581" y="489"/>
                    </a:lnTo>
                    <a:lnTo>
                      <a:pt x="577" y="494"/>
                    </a:lnTo>
                    <a:lnTo>
                      <a:pt x="574" y="499"/>
                    </a:lnTo>
                    <a:lnTo>
                      <a:pt x="572" y="504"/>
                    </a:lnTo>
                    <a:lnTo>
                      <a:pt x="572" y="505"/>
                    </a:lnTo>
                    <a:lnTo>
                      <a:pt x="577" y="501"/>
                    </a:lnTo>
                    <a:lnTo>
                      <a:pt x="582" y="498"/>
                    </a:lnTo>
                    <a:lnTo>
                      <a:pt x="587" y="495"/>
                    </a:lnTo>
                    <a:lnTo>
                      <a:pt x="594" y="493"/>
                    </a:lnTo>
                    <a:lnTo>
                      <a:pt x="600" y="491"/>
                    </a:lnTo>
                    <a:lnTo>
                      <a:pt x="607" y="491"/>
                    </a:lnTo>
                    <a:lnTo>
                      <a:pt x="613" y="491"/>
                    </a:lnTo>
                    <a:lnTo>
                      <a:pt x="618" y="492"/>
                    </a:lnTo>
                    <a:lnTo>
                      <a:pt x="622" y="494"/>
                    </a:lnTo>
                    <a:lnTo>
                      <a:pt x="624" y="497"/>
                    </a:lnTo>
                    <a:lnTo>
                      <a:pt x="624" y="502"/>
                    </a:lnTo>
                    <a:lnTo>
                      <a:pt x="623" y="507"/>
                    </a:lnTo>
                    <a:lnTo>
                      <a:pt x="619" y="510"/>
                    </a:lnTo>
                    <a:lnTo>
                      <a:pt x="614" y="514"/>
                    </a:lnTo>
                    <a:lnTo>
                      <a:pt x="607" y="520"/>
                    </a:lnTo>
                    <a:lnTo>
                      <a:pt x="599" y="526"/>
                    </a:lnTo>
                    <a:lnTo>
                      <a:pt x="591" y="531"/>
                    </a:lnTo>
                    <a:lnTo>
                      <a:pt x="583" y="537"/>
                    </a:lnTo>
                    <a:lnTo>
                      <a:pt x="575" y="542"/>
                    </a:lnTo>
                    <a:lnTo>
                      <a:pt x="568" y="546"/>
                    </a:lnTo>
                    <a:lnTo>
                      <a:pt x="558" y="549"/>
                    </a:lnTo>
                    <a:lnTo>
                      <a:pt x="551" y="552"/>
                    </a:lnTo>
                    <a:lnTo>
                      <a:pt x="542" y="556"/>
                    </a:lnTo>
                    <a:lnTo>
                      <a:pt x="534" y="561"/>
                    </a:lnTo>
                    <a:lnTo>
                      <a:pt x="538" y="563"/>
                    </a:lnTo>
                    <a:lnTo>
                      <a:pt x="543" y="564"/>
                    </a:lnTo>
                    <a:lnTo>
                      <a:pt x="549" y="564"/>
                    </a:lnTo>
                    <a:lnTo>
                      <a:pt x="554" y="565"/>
                    </a:lnTo>
                    <a:lnTo>
                      <a:pt x="559" y="563"/>
                    </a:lnTo>
                    <a:lnTo>
                      <a:pt x="567" y="563"/>
                    </a:lnTo>
                    <a:lnTo>
                      <a:pt x="572" y="561"/>
                    </a:lnTo>
                    <a:lnTo>
                      <a:pt x="578" y="561"/>
                    </a:lnTo>
                    <a:lnTo>
                      <a:pt x="584" y="560"/>
                    </a:lnTo>
                    <a:lnTo>
                      <a:pt x="589" y="560"/>
                    </a:lnTo>
                    <a:lnTo>
                      <a:pt x="593" y="560"/>
                    </a:lnTo>
                    <a:lnTo>
                      <a:pt x="598" y="561"/>
                    </a:lnTo>
                    <a:lnTo>
                      <a:pt x="602" y="563"/>
                    </a:lnTo>
                    <a:lnTo>
                      <a:pt x="605" y="567"/>
                    </a:lnTo>
                    <a:lnTo>
                      <a:pt x="607" y="571"/>
                    </a:lnTo>
                    <a:lnTo>
                      <a:pt x="609" y="579"/>
                    </a:lnTo>
                    <a:lnTo>
                      <a:pt x="599" y="579"/>
                    </a:lnTo>
                    <a:lnTo>
                      <a:pt x="590" y="581"/>
                    </a:lnTo>
                    <a:lnTo>
                      <a:pt x="580" y="582"/>
                    </a:lnTo>
                    <a:lnTo>
                      <a:pt x="571" y="584"/>
                    </a:lnTo>
                    <a:lnTo>
                      <a:pt x="560" y="585"/>
                    </a:lnTo>
                    <a:lnTo>
                      <a:pt x="551" y="586"/>
                    </a:lnTo>
                    <a:lnTo>
                      <a:pt x="541" y="587"/>
                    </a:lnTo>
                    <a:lnTo>
                      <a:pt x="532" y="589"/>
                    </a:lnTo>
                    <a:lnTo>
                      <a:pt x="521" y="589"/>
                    </a:lnTo>
                    <a:lnTo>
                      <a:pt x="512" y="590"/>
                    </a:lnTo>
                    <a:lnTo>
                      <a:pt x="501" y="591"/>
                    </a:lnTo>
                    <a:lnTo>
                      <a:pt x="492" y="592"/>
                    </a:lnTo>
                    <a:lnTo>
                      <a:pt x="481" y="592"/>
                    </a:lnTo>
                    <a:lnTo>
                      <a:pt x="471" y="592"/>
                    </a:lnTo>
                    <a:lnTo>
                      <a:pt x="460" y="592"/>
                    </a:lnTo>
                    <a:lnTo>
                      <a:pt x="451" y="592"/>
                    </a:lnTo>
                    <a:lnTo>
                      <a:pt x="457" y="599"/>
                    </a:lnTo>
                    <a:lnTo>
                      <a:pt x="465" y="605"/>
                    </a:lnTo>
                    <a:lnTo>
                      <a:pt x="470" y="607"/>
                    </a:lnTo>
                    <a:lnTo>
                      <a:pt x="475" y="609"/>
                    </a:lnTo>
                    <a:lnTo>
                      <a:pt x="481" y="612"/>
                    </a:lnTo>
                    <a:lnTo>
                      <a:pt x="487" y="615"/>
                    </a:lnTo>
                    <a:lnTo>
                      <a:pt x="493" y="617"/>
                    </a:lnTo>
                    <a:lnTo>
                      <a:pt x="498" y="618"/>
                    </a:lnTo>
                    <a:lnTo>
                      <a:pt x="504" y="620"/>
                    </a:lnTo>
                    <a:lnTo>
                      <a:pt x="511" y="623"/>
                    </a:lnTo>
                    <a:lnTo>
                      <a:pt x="515" y="624"/>
                    </a:lnTo>
                    <a:lnTo>
                      <a:pt x="521" y="626"/>
                    </a:lnTo>
                    <a:lnTo>
                      <a:pt x="527" y="628"/>
                    </a:lnTo>
                    <a:lnTo>
                      <a:pt x="533" y="631"/>
                    </a:lnTo>
                    <a:lnTo>
                      <a:pt x="533" y="636"/>
                    </a:lnTo>
                    <a:lnTo>
                      <a:pt x="536" y="642"/>
                    </a:lnTo>
                    <a:lnTo>
                      <a:pt x="529" y="643"/>
                    </a:lnTo>
                    <a:lnTo>
                      <a:pt x="521" y="644"/>
                    </a:lnTo>
                    <a:lnTo>
                      <a:pt x="514" y="645"/>
                    </a:lnTo>
                    <a:lnTo>
                      <a:pt x="507" y="646"/>
                    </a:lnTo>
                    <a:lnTo>
                      <a:pt x="499" y="645"/>
                    </a:lnTo>
                    <a:lnTo>
                      <a:pt x="493" y="644"/>
                    </a:lnTo>
                    <a:lnTo>
                      <a:pt x="485" y="643"/>
                    </a:lnTo>
                    <a:lnTo>
                      <a:pt x="479" y="643"/>
                    </a:lnTo>
                    <a:lnTo>
                      <a:pt x="472" y="641"/>
                    </a:lnTo>
                    <a:lnTo>
                      <a:pt x="465" y="639"/>
                    </a:lnTo>
                    <a:lnTo>
                      <a:pt x="457" y="636"/>
                    </a:lnTo>
                    <a:lnTo>
                      <a:pt x="451" y="635"/>
                    </a:lnTo>
                    <a:lnTo>
                      <a:pt x="444" y="632"/>
                    </a:lnTo>
                    <a:lnTo>
                      <a:pt x="438" y="630"/>
                    </a:lnTo>
                    <a:lnTo>
                      <a:pt x="431" y="627"/>
                    </a:lnTo>
                    <a:lnTo>
                      <a:pt x="426" y="626"/>
                    </a:lnTo>
                    <a:lnTo>
                      <a:pt x="431" y="634"/>
                    </a:lnTo>
                    <a:lnTo>
                      <a:pt x="438" y="641"/>
                    </a:lnTo>
                    <a:lnTo>
                      <a:pt x="446" y="646"/>
                    </a:lnTo>
                    <a:lnTo>
                      <a:pt x="455" y="653"/>
                    </a:lnTo>
                    <a:lnTo>
                      <a:pt x="462" y="657"/>
                    </a:lnTo>
                    <a:lnTo>
                      <a:pt x="471" y="662"/>
                    </a:lnTo>
                    <a:lnTo>
                      <a:pt x="478" y="668"/>
                    </a:lnTo>
                    <a:lnTo>
                      <a:pt x="487" y="675"/>
                    </a:lnTo>
                    <a:lnTo>
                      <a:pt x="481" y="674"/>
                    </a:lnTo>
                    <a:lnTo>
                      <a:pt x="475" y="674"/>
                    </a:lnTo>
                    <a:lnTo>
                      <a:pt x="469" y="673"/>
                    </a:lnTo>
                    <a:lnTo>
                      <a:pt x="464" y="672"/>
                    </a:lnTo>
                    <a:lnTo>
                      <a:pt x="457" y="669"/>
                    </a:lnTo>
                    <a:lnTo>
                      <a:pt x="453" y="667"/>
                    </a:lnTo>
                    <a:lnTo>
                      <a:pt x="447" y="664"/>
                    </a:lnTo>
                    <a:lnTo>
                      <a:pt x="442" y="663"/>
                    </a:lnTo>
                    <a:lnTo>
                      <a:pt x="437" y="660"/>
                    </a:lnTo>
                    <a:lnTo>
                      <a:pt x="431" y="657"/>
                    </a:lnTo>
                    <a:lnTo>
                      <a:pt x="425" y="655"/>
                    </a:lnTo>
                    <a:lnTo>
                      <a:pt x="419" y="653"/>
                    </a:lnTo>
                    <a:lnTo>
                      <a:pt x="414" y="650"/>
                    </a:lnTo>
                    <a:lnTo>
                      <a:pt x="409" y="647"/>
                    </a:lnTo>
                    <a:lnTo>
                      <a:pt x="403" y="646"/>
                    </a:lnTo>
                    <a:lnTo>
                      <a:pt x="399" y="645"/>
                    </a:lnTo>
                    <a:lnTo>
                      <a:pt x="406" y="651"/>
                    </a:lnTo>
                    <a:lnTo>
                      <a:pt x="416" y="659"/>
                    </a:lnTo>
                    <a:lnTo>
                      <a:pt x="424" y="666"/>
                    </a:lnTo>
                    <a:lnTo>
                      <a:pt x="434" y="675"/>
                    </a:lnTo>
                    <a:lnTo>
                      <a:pt x="437" y="680"/>
                    </a:lnTo>
                    <a:lnTo>
                      <a:pt x="441" y="683"/>
                    </a:lnTo>
                    <a:lnTo>
                      <a:pt x="445" y="689"/>
                    </a:lnTo>
                    <a:lnTo>
                      <a:pt x="449" y="694"/>
                    </a:lnTo>
                    <a:lnTo>
                      <a:pt x="452" y="699"/>
                    </a:lnTo>
                    <a:lnTo>
                      <a:pt x="455" y="703"/>
                    </a:lnTo>
                    <a:lnTo>
                      <a:pt x="457" y="710"/>
                    </a:lnTo>
                    <a:lnTo>
                      <a:pt x="459" y="716"/>
                    </a:lnTo>
                    <a:lnTo>
                      <a:pt x="453" y="717"/>
                    </a:lnTo>
                    <a:lnTo>
                      <a:pt x="446" y="719"/>
                    </a:lnTo>
                    <a:lnTo>
                      <a:pt x="438" y="719"/>
                    </a:lnTo>
                    <a:lnTo>
                      <a:pt x="431" y="721"/>
                    </a:lnTo>
                    <a:lnTo>
                      <a:pt x="423" y="721"/>
                    </a:lnTo>
                    <a:lnTo>
                      <a:pt x="416" y="722"/>
                    </a:lnTo>
                    <a:lnTo>
                      <a:pt x="408" y="723"/>
                    </a:lnTo>
                    <a:lnTo>
                      <a:pt x="400" y="725"/>
                    </a:lnTo>
                    <a:lnTo>
                      <a:pt x="391" y="725"/>
                    </a:lnTo>
                    <a:lnTo>
                      <a:pt x="382" y="726"/>
                    </a:lnTo>
                    <a:lnTo>
                      <a:pt x="374" y="726"/>
                    </a:lnTo>
                    <a:lnTo>
                      <a:pt x="366" y="727"/>
                    </a:lnTo>
                    <a:lnTo>
                      <a:pt x="358" y="726"/>
                    </a:lnTo>
                    <a:lnTo>
                      <a:pt x="349" y="726"/>
                    </a:lnTo>
                    <a:lnTo>
                      <a:pt x="342" y="725"/>
                    </a:lnTo>
                    <a:lnTo>
                      <a:pt x="334" y="724"/>
                    </a:lnTo>
                    <a:lnTo>
                      <a:pt x="338" y="726"/>
                    </a:lnTo>
                    <a:lnTo>
                      <a:pt x="343" y="729"/>
                    </a:lnTo>
                    <a:lnTo>
                      <a:pt x="348" y="731"/>
                    </a:lnTo>
                    <a:lnTo>
                      <a:pt x="354" y="733"/>
                    </a:lnTo>
                    <a:lnTo>
                      <a:pt x="360" y="735"/>
                    </a:lnTo>
                    <a:lnTo>
                      <a:pt x="364" y="738"/>
                    </a:lnTo>
                    <a:lnTo>
                      <a:pt x="371" y="739"/>
                    </a:lnTo>
                    <a:lnTo>
                      <a:pt x="378" y="741"/>
                    </a:lnTo>
                    <a:lnTo>
                      <a:pt x="382" y="743"/>
                    </a:lnTo>
                    <a:lnTo>
                      <a:pt x="389" y="745"/>
                    </a:lnTo>
                    <a:lnTo>
                      <a:pt x="395" y="747"/>
                    </a:lnTo>
                    <a:lnTo>
                      <a:pt x="401" y="750"/>
                    </a:lnTo>
                    <a:lnTo>
                      <a:pt x="407" y="751"/>
                    </a:lnTo>
                    <a:lnTo>
                      <a:pt x="414" y="753"/>
                    </a:lnTo>
                    <a:lnTo>
                      <a:pt x="419" y="755"/>
                    </a:lnTo>
                    <a:lnTo>
                      <a:pt x="426" y="757"/>
                    </a:lnTo>
                    <a:lnTo>
                      <a:pt x="426" y="762"/>
                    </a:lnTo>
                    <a:lnTo>
                      <a:pt x="426" y="770"/>
                    </a:lnTo>
                    <a:lnTo>
                      <a:pt x="417" y="770"/>
                    </a:lnTo>
                    <a:lnTo>
                      <a:pt x="409" y="770"/>
                    </a:lnTo>
                    <a:lnTo>
                      <a:pt x="401" y="769"/>
                    </a:lnTo>
                    <a:lnTo>
                      <a:pt x="395" y="768"/>
                    </a:lnTo>
                    <a:lnTo>
                      <a:pt x="388" y="765"/>
                    </a:lnTo>
                    <a:lnTo>
                      <a:pt x="381" y="763"/>
                    </a:lnTo>
                    <a:lnTo>
                      <a:pt x="375" y="760"/>
                    </a:lnTo>
                    <a:lnTo>
                      <a:pt x="370" y="758"/>
                    </a:lnTo>
                    <a:lnTo>
                      <a:pt x="362" y="755"/>
                    </a:lnTo>
                    <a:lnTo>
                      <a:pt x="356" y="752"/>
                    </a:lnTo>
                    <a:lnTo>
                      <a:pt x="349" y="750"/>
                    </a:lnTo>
                    <a:lnTo>
                      <a:pt x="342" y="748"/>
                    </a:lnTo>
                    <a:lnTo>
                      <a:pt x="334" y="746"/>
                    </a:lnTo>
                    <a:lnTo>
                      <a:pt x="326" y="746"/>
                    </a:lnTo>
                    <a:lnTo>
                      <a:pt x="318" y="745"/>
                    </a:lnTo>
                    <a:lnTo>
                      <a:pt x="310" y="747"/>
                    </a:lnTo>
                    <a:lnTo>
                      <a:pt x="309" y="751"/>
                    </a:lnTo>
                    <a:lnTo>
                      <a:pt x="310" y="756"/>
                    </a:lnTo>
                    <a:lnTo>
                      <a:pt x="312" y="759"/>
                    </a:lnTo>
                    <a:lnTo>
                      <a:pt x="315" y="762"/>
                    </a:lnTo>
                    <a:lnTo>
                      <a:pt x="320" y="768"/>
                    </a:lnTo>
                    <a:lnTo>
                      <a:pt x="327" y="774"/>
                    </a:lnTo>
                    <a:lnTo>
                      <a:pt x="335" y="777"/>
                    </a:lnTo>
                    <a:lnTo>
                      <a:pt x="343" y="781"/>
                    </a:lnTo>
                    <a:lnTo>
                      <a:pt x="350" y="787"/>
                    </a:lnTo>
                    <a:lnTo>
                      <a:pt x="356" y="793"/>
                    </a:lnTo>
                    <a:lnTo>
                      <a:pt x="345" y="791"/>
                    </a:lnTo>
                    <a:lnTo>
                      <a:pt x="336" y="790"/>
                    </a:lnTo>
                    <a:lnTo>
                      <a:pt x="325" y="788"/>
                    </a:lnTo>
                    <a:lnTo>
                      <a:pt x="316" y="785"/>
                    </a:lnTo>
                    <a:lnTo>
                      <a:pt x="305" y="781"/>
                    </a:lnTo>
                    <a:lnTo>
                      <a:pt x="296" y="778"/>
                    </a:lnTo>
                    <a:lnTo>
                      <a:pt x="285" y="776"/>
                    </a:lnTo>
                    <a:lnTo>
                      <a:pt x="275" y="772"/>
                    </a:lnTo>
                    <a:lnTo>
                      <a:pt x="264" y="768"/>
                    </a:lnTo>
                    <a:lnTo>
                      <a:pt x="253" y="764"/>
                    </a:lnTo>
                    <a:lnTo>
                      <a:pt x="243" y="760"/>
                    </a:lnTo>
                    <a:lnTo>
                      <a:pt x="232" y="757"/>
                    </a:lnTo>
                    <a:lnTo>
                      <a:pt x="222" y="752"/>
                    </a:lnTo>
                    <a:lnTo>
                      <a:pt x="212" y="750"/>
                    </a:lnTo>
                    <a:lnTo>
                      <a:pt x="202" y="746"/>
                    </a:lnTo>
                    <a:lnTo>
                      <a:pt x="191" y="743"/>
                    </a:lnTo>
                    <a:lnTo>
                      <a:pt x="178" y="740"/>
                    </a:lnTo>
                    <a:lnTo>
                      <a:pt x="166" y="736"/>
                    </a:lnTo>
                    <a:lnTo>
                      <a:pt x="154" y="730"/>
                    </a:lnTo>
                    <a:lnTo>
                      <a:pt x="144" y="722"/>
                    </a:lnTo>
                    <a:lnTo>
                      <a:pt x="133" y="714"/>
                    </a:lnTo>
                    <a:lnTo>
                      <a:pt x="125" y="704"/>
                    </a:lnTo>
                    <a:lnTo>
                      <a:pt x="117" y="694"/>
                    </a:lnTo>
                    <a:lnTo>
                      <a:pt x="113" y="684"/>
                    </a:lnTo>
                    <a:lnTo>
                      <a:pt x="108" y="674"/>
                    </a:lnTo>
                    <a:lnTo>
                      <a:pt x="106" y="662"/>
                    </a:lnTo>
                    <a:lnTo>
                      <a:pt x="107" y="652"/>
                    </a:lnTo>
                    <a:lnTo>
                      <a:pt x="110" y="643"/>
                    </a:lnTo>
                    <a:lnTo>
                      <a:pt x="115" y="632"/>
                    </a:lnTo>
                    <a:lnTo>
                      <a:pt x="125" y="624"/>
                    </a:lnTo>
                    <a:lnTo>
                      <a:pt x="136" y="616"/>
                    </a:lnTo>
                    <a:lnTo>
                      <a:pt x="152" y="610"/>
                    </a:lnTo>
                    <a:lnTo>
                      <a:pt x="171" y="604"/>
                    </a:lnTo>
                    <a:lnTo>
                      <a:pt x="190" y="603"/>
                    </a:lnTo>
                    <a:lnTo>
                      <a:pt x="208" y="605"/>
                    </a:lnTo>
                    <a:lnTo>
                      <a:pt x="224" y="611"/>
                    </a:lnTo>
                    <a:lnTo>
                      <a:pt x="239" y="619"/>
                    </a:lnTo>
                    <a:lnTo>
                      <a:pt x="254" y="629"/>
                    </a:lnTo>
                    <a:lnTo>
                      <a:pt x="268" y="641"/>
                    </a:lnTo>
                    <a:lnTo>
                      <a:pt x="284" y="654"/>
                    </a:lnTo>
                    <a:lnTo>
                      <a:pt x="297" y="664"/>
                    </a:lnTo>
                    <a:lnTo>
                      <a:pt x="313" y="675"/>
                    </a:lnTo>
                    <a:lnTo>
                      <a:pt x="327" y="684"/>
                    </a:lnTo>
                    <a:lnTo>
                      <a:pt x="344" y="693"/>
                    </a:lnTo>
                    <a:lnTo>
                      <a:pt x="361" y="697"/>
                    </a:lnTo>
                    <a:lnTo>
                      <a:pt x="381" y="699"/>
                    </a:lnTo>
                    <a:lnTo>
                      <a:pt x="400" y="695"/>
                    </a:lnTo>
                    <a:lnTo>
                      <a:pt x="422" y="689"/>
                    </a:lnTo>
                    <a:lnTo>
                      <a:pt x="415" y="683"/>
                    </a:lnTo>
                    <a:lnTo>
                      <a:pt x="408" y="677"/>
                    </a:lnTo>
                    <a:lnTo>
                      <a:pt x="400" y="671"/>
                    </a:lnTo>
                    <a:lnTo>
                      <a:pt x="394" y="664"/>
                    </a:lnTo>
                    <a:lnTo>
                      <a:pt x="386" y="658"/>
                    </a:lnTo>
                    <a:lnTo>
                      <a:pt x="381" y="652"/>
                    </a:lnTo>
                    <a:lnTo>
                      <a:pt x="373" y="646"/>
                    </a:lnTo>
                    <a:lnTo>
                      <a:pt x="367" y="640"/>
                    </a:lnTo>
                    <a:lnTo>
                      <a:pt x="360" y="633"/>
                    </a:lnTo>
                    <a:lnTo>
                      <a:pt x="353" y="626"/>
                    </a:lnTo>
                    <a:lnTo>
                      <a:pt x="346" y="620"/>
                    </a:lnTo>
                    <a:lnTo>
                      <a:pt x="341" y="614"/>
                    </a:lnTo>
                    <a:lnTo>
                      <a:pt x="334" y="607"/>
                    </a:lnTo>
                    <a:lnTo>
                      <a:pt x="327" y="601"/>
                    </a:lnTo>
                    <a:lnTo>
                      <a:pt x="321" y="594"/>
                    </a:lnTo>
                    <a:lnTo>
                      <a:pt x="315" y="589"/>
                    </a:lnTo>
                    <a:lnTo>
                      <a:pt x="314" y="590"/>
                    </a:lnTo>
                    <a:lnTo>
                      <a:pt x="315" y="596"/>
                    </a:lnTo>
                    <a:lnTo>
                      <a:pt x="316" y="601"/>
                    </a:lnTo>
                    <a:lnTo>
                      <a:pt x="319" y="605"/>
                    </a:lnTo>
                    <a:lnTo>
                      <a:pt x="323" y="610"/>
                    </a:lnTo>
                    <a:lnTo>
                      <a:pt x="328" y="618"/>
                    </a:lnTo>
                    <a:lnTo>
                      <a:pt x="335" y="626"/>
                    </a:lnTo>
                    <a:lnTo>
                      <a:pt x="342" y="632"/>
                    </a:lnTo>
                    <a:lnTo>
                      <a:pt x="349" y="641"/>
                    </a:lnTo>
                    <a:lnTo>
                      <a:pt x="352" y="645"/>
                    </a:lnTo>
                    <a:lnTo>
                      <a:pt x="355" y="651"/>
                    </a:lnTo>
                    <a:lnTo>
                      <a:pt x="357" y="657"/>
                    </a:lnTo>
                    <a:lnTo>
                      <a:pt x="360" y="664"/>
                    </a:lnTo>
                    <a:lnTo>
                      <a:pt x="359" y="665"/>
                    </a:lnTo>
                    <a:lnTo>
                      <a:pt x="358" y="666"/>
                    </a:lnTo>
                    <a:lnTo>
                      <a:pt x="342" y="656"/>
                    </a:lnTo>
                    <a:lnTo>
                      <a:pt x="329" y="646"/>
                    </a:lnTo>
                    <a:lnTo>
                      <a:pt x="317" y="635"/>
                    </a:lnTo>
                    <a:lnTo>
                      <a:pt x="306" y="624"/>
                    </a:lnTo>
                    <a:lnTo>
                      <a:pt x="296" y="609"/>
                    </a:lnTo>
                    <a:lnTo>
                      <a:pt x="287" y="597"/>
                    </a:lnTo>
                    <a:lnTo>
                      <a:pt x="280" y="583"/>
                    </a:lnTo>
                    <a:lnTo>
                      <a:pt x="275" y="569"/>
                    </a:lnTo>
                    <a:lnTo>
                      <a:pt x="268" y="553"/>
                    </a:lnTo>
                    <a:lnTo>
                      <a:pt x="265" y="538"/>
                    </a:lnTo>
                    <a:lnTo>
                      <a:pt x="260" y="522"/>
                    </a:lnTo>
                    <a:lnTo>
                      <a:pt x="258" y="507"/>
                    </a:lnTo>
                    <a:lnTo>
                      <a:pt x="255" y="491"/>
                    </a:lnTo>
                    <a:lnTo>
                      <a:pt x="253" y="475"/>
                    </a:lnTo>
                    <a:lnTo>
                      <a:pt x="252" y="460"/>
                    </a:lnTo>
                    <a:lnTo>
                      <a:pt x="252" y="446"/>
                    </a:lnTo>
                    <a:lnTo>
                      <a:pt x="248" y="442"/>
                    </a:lnTo>
                    <a:lnTo>
                      <a:pt x="246" y="440"/>
                    </a:lnTo>
                    <a:lnTo>
                      <a:pt x="242" y="448"/>
                    </a:lnTo>
                    <a:lnTo>
                      <a:pt x="240" y="456"/>
                    </a:lnTo>
                    <a:lnTo>
                      <a:pt x="237" y="465"/>
                    </a:lnTo>
                    <a:lnTo>
                      <a:pt x="235" y="473"/>
                    </a:lnTo>
                    <a:lnTo>
                      <a:pt x="232" y="481"/>
                    </a:lnTo>
                    <a:lnTo>
                      <a:pt x="231" y="491"/>
                    </a:lnTo>
                    <a:lnTo>
                      <a:pt x="228" y="498"/>
                    </a:lnTo>
                    <a:lnTo>
                      <a:pt x="227" y="508"/>
                    </a:lnTo>
                    <a:lnTo>
                      <a:pt x="223" y="515"/>
                    </a:lnTo>
                    <a:lnTo>
                      <a:pt x="220" y="523"/>
                    </a:lnTo>
                    <a:lnTo>
                      <a:pt x="215" y="531"/>
                    </a:lnTo>
                    <a:lnTo>
                      <a:pt x="212" y="539"/>
                    </a:lnTo>
                    <a:lnTo>
                      <a:pt x="206" y="545"/>
                    </a:lnTo>
                    <a:lnTo>
                      <a:pt x="201" y="551"/>
                    </a:lnTo>
                    <a:lnTo>
                      <a:pt x="194" y="558"/>
                    </a:lnTo>
                    <a:lnTo>
                      <a:pt x="188" y="565"/>
                    </a:lnTo>
                    <a:lnTo>
                      <a:pt x="188" y="559"/>
                    </a:lnTo>
                    <a:lnTo>
                      <a:pt x="188" y="553"/>
                    </a:lnTo>
                    <a:lnTo>
                      <a:pt x="189" y="548"/>
                    </a:lnTo>
                    <a:lnTo>
                      <a:pt x="189" y="543"/>
                    </a:lnTo>
                    <a:lnTo>
                      <a:pt x="189" y="538"/>
                    </a:lnTo>
                    <a:lnTo>
                      <a:pt x="190" y="532"/>
                    </a:lnTo>
                    <a:lnTo>
                      <a:pt x="191" y="528"/>
                    </a:lnTo>
                    <a:lnTo>
                      <a:pt x="192" y="523"/>
                    </a:lnTo>
                    <a:lnTo>
                      <a:pt x="193" y="518"/>
                    </a:lnTo>
                    <a:lnTo>
                      <a:pt x="195" y="512"/>
                    </a:lnTo>
                    <a:lnTo>
                      <a:pt x="196" y="509"/>
                    </a:lnTo>
                    <a:lnTo>
                      <a:pt x="198" y="504"/>
                    </a:lnTo>
                    <a:lnTo>
                      <a:pt x="202" y="494"/>
                    </a:lnTo>
                    <a:lnTo>
                      <a:pt x="207" y="486"/>
                    </a:lnTo>
                    <a:lnTo>
                      <a:pt x="200" y="487"/>
                    </a:lnTo>
                    <a:lnTo>
                      <a:pt x="195" y="491"/>
                    </a:lnTo>
                    <a:lnTo>
                      <a:pt x="190" y="493"/>
                    </a:lnTo>
                    <a:lnTo>
                      <a:pt x="187" y="498"/>
                    </a:lnTo>
                    <a:lnTo>
                      <a:pt x="183" y="502"/>
                    </a:lnTo>
                    <a:lnTo>
                      <a:pt x="179" y="507"/>
                    </a:lnTo>
                    <a:lnTo>
                      <a:pt x="175" y="512"/>
                    </a:lnTo>
                    <a:lnTo>
                      <a:pt x="173" y="518"/>
                    </a:lnTo>
                    <a:lnTo>
                      <a:pt x="170" y="523"/>
                    </a:lnTo>
                    <a:lnTo>
                      <a:pt x="167" y="529"/>
                    </a:lnTo>
                    <a:lnTo>
                      <a:pt x="164" y="533"/>
                    </a:lnTo>
                    <a:lnTo>
                      <a:pt x="161" y="540"/>
                    </a:lnTo>
                    <a:lnTo>
                      <a:pt x="153" y="548"/>
                    </a:lnTo>
                    <a:lnTo>
                      <a:pt x="146" y="556"/>
                    </a:lnTo>
                    <a:lnTo>
                      <a:pt x="146" y="551"/>
                    </a:lnTo>
                    <a:lnTo>
                      <a:pt x="146" y="546"/>
                    </a:lnTo>
                    <a:lnTo>
                      <a:pt x="146" y="542"/>
                    </a:lnTo>
                    <a:lnTo>
                      <a:pt x="146" y="538"/>
                    </a:lnTo>
                    <a:lnTo>
                      <a:pt x="146" y="530"/>
                    </a:lnTo>
                    <a:lnTo>
                      <a:pt x="147" y="522"/>
                    </a:lnTo>
                    <a:lnTo>
                      <a:pt x="147" y="514"/>
                    </a:lnTo>
                    <a:lnTo>
                      <a:pt x="149" y="507"/>
                    </a:lnTo>
                    <a:lnTo>
                      <a:pt x="149" y="499"/>
                    </a:lnTo>
                    <a:lnTo>
                      <a:pt x="151" y="491"/>
                    </a:lnTo>
                    <a:lnTo>
                      <a:pt x="150" y="490"/>
                    </a:lnTo>
                    <a:lnTo>
                      <a:pt x="150" y="487"/>
                    </a:lnTo>
                    <a:lnTo>
                      <a:pt x="149" y="482"/>
                    </a:lnTo>
                    <a:lnTo>
                      <a:pt x="149" y="476"/>
                    </a:lnTo>
                    <a:lnTo>
                      <a:pt x="140" y="476"/>
                    </a:lnTo>
                    <a:lnTo>
                      <a:pt x="133" y="481"/>
                    </a:lnTo>
                    <a:lnTo>
                      <a:pt x="130" y="484"/>
                    </a:lnTo>
                    <a:lnTo>
                      <a:pt x="128" y="488"/>
                    </a:lnTo>
                    <a:lnTo>
                      <a:pt x="126" y="492"/>
                    </a:lnTo>
                    <a:lnTo>
                      <a:pt x="124" y="497"/>
                    </a:lnTo>
                    <a:lnTo>
                      <a:pt x="121" y="502"/>
                    </a:lnTo>
                    <a:lnTo>
                      <a:pt x="120" y="507"/>
                    </a:lnTo>
                    <a:lnTo>
                      <a:pt x="119" y="512"/>
                    </a:lnTo>
                    <a:lnTo>
                      <a:pt x="118" y="518"/>
                    </a:lnTo>
                    <a:lnTo>
                      <a:pt x="116" y="522"/>
                    </a:lnTo>
                    <a:lnTo>
                      <a:pt x="116" y="528"/>
                    </a:lnTo>
                    <a:lnTo>
                      <a:pt x="114" y="532"/>
                    </a:lnTo>
                    <a:lnTo>
                      <a:pt x="114" y="536"/>
                    </a:lnTo>
                    <a:lnTo>
                      <a:pt x="109" y="532"/>
                    </a:lnTo>
                    <a:lnTo>
                      <a:pt x="105" y="529"/>
                    </a:lnTo>
                    <a:lnTo>
                      <a:pt x="102" y="524"/>
                    </a:lnTo>
                    <a:lnTo>
                      <a:pt x="102" y="520"/>
                    </a:lnTo>
                    <a:lnTo>
                      <a:pt x="101" y="514"/>
                    </a:lnTo>
                    <a:lnTo>
                      <a:pt x="103" y="510"/>
                    </a:lnTo>
                    <a:lnTo>
                      <a:pt x="105" y="504"/>
                    </a:lnTo>
                    <a:lnTo>
                      <a:pt x="108" y="498"/>
                    </a:lnTo>
                    <a:lnTo>
                      <a:pt x="110" y="492"/>
                    </a:lnTo>
                    <a:lnTo>
                      <a:pt x="112" y="486"/>
                    </a:lnTo>
                    <a:lnTo>
                      <a:pt x="113" y="480"/>
                    </a:lnTo>
                    <a:lnTo>
                      <a:pt x="116" y="475"/>
                    </a:lnTo>
                    <a:lnTo>
                      <a:pt x="116" y="470"/>
                    </a:lnTo>
                    <a:lnTo>
                      <a:pt x="117" y="465"/>
                    </a:lnTo>
                    <a:lnTo>
                      <a:pt x="117" y="460"/>
                    </a:lnTo>
                    <a:lnTo>
                      <a:pt x="116" y="457"/>
                    </a:lnTo>
                    <a:lnTo>
                      <a:pt x="104" y="469"/>
                    </a:lnTo>
                    <a:lnTo>
                      <a:pt x="95" y="481"/>
                    </a:lnTo>
                    <a:lnTo>
                      <a:pt x="89" y="494"/>
                    </a:lnTo>
                    <a:lnTo>
                      <a:pt x="84" y="508"/>
                    </a:lnTo>
                    <a:lnTo>
                      <a:pt x="80" y="521"/>
                    </a:lnTo>
                    <a:lnTo>
                      <a:pt x="78" y="535"/>
                    </a:lnTo>
                    <a:lnTo>
                      <a:pt x="76" y="549"/>
                    </a:lnTo>
                    <a:lnTo>
                      <a:pt x="76" y="564"/>
                    </a:lnTo>
                    <a:lnTo>
                      <a:pt x="75" y="578"/>
                    </a:lnTo>
                    <a:lnTo>
                      <a:pt x="75" y="592"/>
                    </a:lnTo>
                    <a:lnTo>
                      <a:pt x="74" y="606"/>
                    </a:lnTo>
                    <a:lnTo>
                      <a:pt x="74" y="621"/>
                    </a:lnTo>
                    <a:lnTo>
                      <a:pt x="71" y="634"/>
                    </a:lnTo>
                    <a:lnTo>
                      <a:pt x="68" y="647"/>
                    </a:lnTo>
                    <a:lnTo>
                      <a:pt x="62" y="662"/>
                    </a:lnTo>
                    <a:lnTo>
                      <a:pt x="56" y="675"/>
                    </a:lnTo>
                    <a:lnTo>
                      <a:pt x="39" y="659"/>
                    </a:lnTo>
                    <a:lnTo>
                      <a:pt x="25" y="642"/>
                    </a:lnTo>
                    <a:lnTo>
                      <a:pt x="15" y="623"/>
                    </a:lnTo>
                    <a:lnTo>
                      <a:pt x="7" y="604"/>
                    </a:lnTo>
                    <a:lnTo>
                      <a:pt x="2" y="583"/>
                    </a:lnTo>
                    <a:lnTo>
                      <a:pt x="0" y="563"/>
                    </a:lnTo>
                    <a:lnTo>
                      <a:pt x="1" y="542"/>
                    </a:lnTo>
                    <a:lnTo>
                      <a:pt x="5" y="523"/>
                    </a:lnTo>
                    <a:lnTo>
                      <a:pt x="10" y="503"/>
                    </a:lnTo>
                    <a:lnTo>
                      <a:pt x="18" y="485"/>
                    </a:lnTo>
                    <a:lnTo>
                      <a:pt x="29" y="467"/>
                    </a:lnTo>
                    <a:lnTo>
                      <a:pt x="43" y="453"/>
                    </a:lnTo>
                    <a:lnTo>
                      <a:pt x="58" y="438"/>
                    </a:lnTo>
                    <a:lnTo>
                      <a:pt x="76" y="428"/>
                    </a:lnTo>
                    <a:lnTo>
                      <a:pt x="96" y="418"/>
                    </a:lnTo>
                    <a:lnTo>
                      <a:pt x="119" y="414"/>
                    </a:lnTo>
                    <a:lnTo>
                      <a:pt x="122" y="406"/>
                    </a:lnTo>
                    <a:lnTo>
                      <a:pt x="127" y="399"/>
                    </a:lnTo>
                    <a:lnTo>
                      <a:pt x="131" y="391"/>
                    </a:lnTo>
                    <a:lnTo>
                      <a:pt x="136" y="383"/>
                    </a:lnTo>
                    <a:lnTo>
                      <a:pt x="141" y="376"/>
                    </a:lnTo>
                    <a:lnTo>
                      <a:pt x="148" y="368"/>
                    </a:lnTo>
                    <a:lnTo>
                      <a:pt x="155" y="360"/>
                    </a:lnTo>
                    <a:lnTo>
                      <a:pt x="163" y="354"/>
                    </a:lnTo>
                    <a:lnTo>
                      <a:pt x="170" y="347"/>
                    </a:lnTo>
                    <a:lnTo>
                      <a:pt x="177" y="343"/>
                    </a:lnTo>
                    <a:lnTo>
                      <a:pt x="185" y="339"/>
                    </a:lnTo>
                    <a:lnTo>
                      <a:pt x="193" y="337"/>
                    </a:lnTo>
                    <a:lnTo>
                      <a:pt x="202" y="335"/>
                    </a:lnTo>
                    <a:lnTo>
                      <a:pt x="209" y="336"/>
                    </a:lnTo>
                    <a:lnTo>
                      <a:pt x="218" y="339"/>
                    </a:lnTo>
                    <a:lnTo>
                      <a:pt x="227" y="343"/>
                    </a:lnTo>
                    <a:lnTo>
                      <a:pt x="219" y="344"/>
                    </a:lnTo>
                    <a:lnTo>
                      <a:pt x="213" y="347"/>
                    </a:lnTo>
                    <a:lnTo>
                      <a:pt x="208" y="350"/>
                    </a:lnTo>
                    <a:lnTo>
                      <a:pt x="203" y="354"/>
                    </a:lnTo>
                    <a:lnTo>
                      <a:pt x="198" y="358"/>
                    </a:lnTo>
                    <a:lnTo>
                      <a:pt x="194" y="362"/>
                    </a:lnTo>
                    <a:lnTo>
                      <a:pt x="191" y="368"/>
                    </a:lnTo>
                    <a:lnTo>
                      <a:pt x="189" y="374"/>
                    </a:lnTo>
                    <a:lnTo>
                      <a:pt x="185" y="379"/>
                    </a:lnTo>
                    <a:lnTo>
                      <a:pt x="183" y="384"/>
                    </a:lnTo>
                    <a:lnTo>
                      <a:pt x="180" y="390"/>
                    </a:lnTo>
                    <a:lnTo>
                      <a:pt x="178" y="396"/>
                    </a:lnTo>
                    <a:lnTo>
                      <a:pt x="175" y="400"/>
                    </a:lnTo>
                    <a:lnTo>
                      <a:pt x="174" y="407"/>
                    </a:lnTo>
                    <a:lnTo>
                      <a:pt x="172" y="412"/>
                    </a:lnTo>
                    <a:lnTo>
                      <a:pt x="170" y="417"/>
                    </a:lnTo>
                    <a:lnTo>
                      <a:pt x="173" y="415"/>
                    </a:lnTo>
                    <a:lnTo>
                      <a:pt x="177" y="412"/>
                    </a:lnTo>
                    <a:lnTo>
                      <a:pt x="183" y="409"/>
                    </a:lnTo>
                    <a:lnTo>
                      <a:pt x="188" y="405"/>
                    </a:lnTo>
                    <a:lnTo>
                      <a:pt x="192" y="400"/>
                    </a:lnTo>
                    <a:lnTo>
                      <a:pt x="198" y="397"/>
                    </a:lnTo>
                    <a:lnTo>
                      <a:pt x="203" y="394"/>
                    </a:lnTo>
                    <a:lnTo>
                      <a:pt x="208" y="391"/>
                    </a:lnTo>
                    <a:lnTo>
                      <a:pt x="215" y="387"/>
                    </a:lnTo>
                    <a:lnTo>
                      <a:pt x="219" y="389"/>
                    </a:lnTo>
                    <a:lnTo>
                      <a:pt x="218" y="391"/>
                    </a:lnTo>
                    <a:lnTo>
                      <a:pt x="215" y="396"/>
                    </a:lnTo>
                    <a:lnTo>
                      <a:pt x="212" y="403"/>
                    </a:lnTo>
                    <a:lnTo>
                      <a:pt x="207" y="414"/>
                    </a:lnTo>
                    <a:lnTo>
                      <a:pt x="204" y="418"/>
                    </a:lnTo>
                    <a:lnTo>
                      <a:pt x="203" y="422"/>
                    </a:lnTo>
                    <a:lnTo>
                      <a:pt x="202" y="426"/>
                    </a:lnTo>
                    <a:lnTo>
                      <a:pt x="202" y="429"/>
                    </a:lnTo>
                    <a:lnTo>
                      <a:pt x="203" y="434"/>
                    </a:lnTo>
                    <a:lnTo>
                      <a:pt x="207" y="435"/>
                    </a:lnTo>
                    <a:lnTo>
                      <a:pt x="209" y="434"/>
                    </a:lnTo>
                    <a:lnTo>
                      <a:pt x="213" y="434"/>
                    </a:lnTo>
                    <a:lnTo>
                      <a:pt x="218" y="431"/>
                    </a:lnTo>
                    <a:lnTo>
                      <a:pt x="223" y="429"/>
                    </a:lnTo>
                    <a:lnTo>
                      <a:pt x="228" y="425"/>
                    </a:lnTo>
                    <a:lnTo>
                      <a:pt x="232" y="421"/>
                    </a:lnTo>
                    <a:lnTo>
                      <a:pt x="238" y="417"/>
                    </a:lnTo>
                    <a:lnTo>
                      <a:pt x="243" y="414"/>
                    </a:lnTo>
                    <a:lnTo>
                      <a:pt x="247" y="409"/>
                    </a:lnTo>
                    <a:lnTo>
                      <a:pt x="250" y="403"/>
                    </a:lnTo>
                    <a:lnTo>
                      <a:pt x="253" y="398"/>
                    </a:lnTo>
                    <a:lnTo>
                      <a:pt x="257" y="394"/>
                    </a:lnTo>
                    <a:lnTo>
                      <a:pt x="259" y="385"/>
                    </a:lnTo>
                    <a:lnTo>
                      <a:pt x="258" y="379"/>
                    </a:lnTo>
                    <a:lnTo>
                      <a:pt x="257" y="367"/>
                    </a:lnTo>
                    <a:lnTo>
                      <a:pt x="259" y="355"/>
                    </a:lnTo>
                    <a:lnTo>
                      <a:pt x="261" y="342"/>
                    </a:lnTo>
                    <a:lnTo>
                      <a:pt x="266" y="331"/>
                    </a:lnTo>
                    <a:lnTo>
                      <a:pt x="272" y="319"/>
                    </a:lnTo>
                    <a:lnTo>
                      <a:pt x="280" y="308"/>
                    </a:lnTo>
                    <a:lnTo>
                      <a:pt x="288" y="297"/>
                    </a:lnTo>
                    <a:lnTo>
                      <a:pt x="299" y="288"/>
                    </a:lnTo>
                    <a:lnTo>
                      <a:pt x="308" y="279"/>
                    </a:lnTo>
                    <a:lnTo>
                      <a:pt x="319" y="272"/>
                    </a:lnTo>
                    <a:lnTo>
                      <a:pt x="330" y="266"/>
                    </a:lnTo>
                    <a:lnTo>
                      <a:pt x="342" y="263"/>
                    </a:lnTo>
                    <a:lnTo>
                      <a:pt x="353" y="260"/>
                    </a:lnTo>
                    <a:lnTo>
                      <a:pt x="364" y="261"/>
                    </a:lnTo>
                    <a:lnTo>
                      <a:pt x="376" y="264"/>
                    </a:lnTo>
                    <a:lnTo>
                      <a:pt x="388" y="268"/>
                    </a:lnTo>
                    <a:lnTo>
                      <a:pt x="384" y="274"/>
                    </a:lnTo>
                    <a:lnTo>
                      <a:pt x="381" y="279"/>
                    </a:lnTo>
                    <a:lnTo>
                      <a:pt x="378" y="283"/>
                    </a:lnTo>
                    <a:lnTo>
                      <a:pt x="373" y="286"/>
                    </a:lnTo>
                    <a:lnTo>
                      <a:pt x="367" y="289"/>
                    </a:lnTo>
                    <a:lnTo>
                      <a:pt x="361" y="292"/>
                    </a:lnTo>
                    <a:lnTo>
                      <a:pt x="356" y="295"/>
                    </a:lnTo>
                    <a:lnTo>
                      <a:pt x="351" y="298"/>
                    </a:lnTo>
                    <a:lnTo>
                      <a:pt x="343" y="301"/>
                    </a:lnTo>
                    <a:lnTo>
                      <a:pt x="338" y="303"/>
                    </a:lnTo>
                    <a:lnTo>
                      <a:pt x="333" y="305"/>
                    </a:lnTo>
                    <a:lnTo>
                      <a:pt x="328" y="310"/>
                    </a:lnTo>
                    <a:lnTo>
                      <a:pt x="324" y="314"/>
                    </a:lnTo>
                    <a:lnTo>
                      <a:pt x="322" y="320"/>
                    </a:lnTo>
                    <a:lnTo>
                      <a:pt x="319" y="325"/>
                    </a:lnTo>
                    <a:lnTo>
                      <a:pt x="319" y="333"/>
                    </a:lnTo>
                    <a:lnTo>
                      <a:pt x="327" y="332"/>
                    </a:lnTo>
                    <a:lnTo>
                      <a:pt x="337" y="327"/>
                    </a:lnTo>
                    <a:lnTo>
                      <a:pt x="345" y="322"/>
                    </a:lnTo>
                    <a:lnTo>
                      <a:pt x="355" y="318"/>
                    </a:lnTo>
                    <a:lnTo>
                      <a:pt x="363" y="313"/>
                    </a:lnTo>
                    <a:lnTo>
                      <a:pt x="373" y="311"/>
                    </a:lnTo>
                    <a:lnTo>
                      <a:pt x="378" y="311"/>
                    </a:lnTo>
                    <a:lnTo>
                      <a:pt x="382" y="312"/>
                    </a:lnTo>
                    <a:lnTo>
                      <a:pt x="388" y="314"/>
                    </a:lnTo>
                    <a:lnTo>
                      <a:pt x="393" y="318"/>
                    </a:lnTo>
                    <a:lnTo>
                      <a:pt x="388" y="321"/>
                    </a:lnTo>
                    <a:lnTo>
                      <a:pt x="383" y="325"/>
                    </a:lnTo>
                    <a:lnTo>
                      <a:pt x="379" y="331"/>
                    </a:lnTo>
                    <a:lnTo>
                      <a:pt x="374" y="337"/>
                    </a:lnTo>
                    <a:lnTo>
                      <a:pt x="368" y="342"/>
                    </a:lnTo>
                    <a:lnTo>
                      <a:pt x="362" y="349"/>
                    </a:lnTo>
                    <a:lnTo>
                      <a:pt x="358" y="355"/>
                    </a:lnTo>
                    <a:lnTo>
                      <a:pt x="353" y="362"/>
                    </a:lnTo>
                    <a:lnTo>
                      <a:pt x="348" y="369"/>
                    </a:lnTo>
                    <a:lnTo>
                      <a:pt x="345" y="375"/>
                    </a:lnTo>
                    <a:lnTo>
                      <a:pt x="343" y="380"/>
                    </a:lnTo>
                    <a:lnTo>
                      <a:pt x="342" y="387"/>
                    </a:lnTo>
                    <a:lnTo>
                      <a:pt x="342" y="392"/>
                    </a:lnTo>
                    <a:lnTo>
                      <a:pt x="343" y="397"/>
                    </a:lnTo>
                    <a:lnTo>
                      <a:pt x="346" y="400"/>
                    </a:lnTo>
                    <a:lnTo>
                      <a:pt x="353" y="405"/>
                    </a:lnTo>
                    <a:lnTo>
                      <a:pt x="355" y="396"/>
                    </a:lnTo>
                    <a:lnTo>
                      <a:pt x="359" y="388"/>
                    </a:lnTo>
                    <a:lnTo>
                      <a:pt x="362" y="379"/>
                    </a:lnTo>
                    <a:lnTo>
                      <a:pt x="369" y="373"/>
                    </a:lnTo>
                    <a:lnTo>
                      <a:pt x="375" y="367"/>
                    </a:lnTo>
                    <a:lnTo>
                      <a:pt x="382" y="363"/>
                    </a:lnTo>
                    <a:lnTo>
                      <a:pt x="387" y="361"/>
                    </a:lnTo>
                    <a:lnTo>
                      <a:pt x="391" y="360"/>
                    </a:lnTo>
                    <a:lnTo>
                      <a:pt x="397" y="359"/>
                    </a:lnTo>
                    <a:lnTo>
                      <a:pt x="401" y="359"/>
                    </a:lnTo>
                    <a:lnTo>
                      <a:pt x="399" y="364"/>
                    </a:lnTo>
                    <a:lnTo>
                      <a:pt x="395" y="370"/>
                    </a:lnTo>
                    <a:lnTo>
                      <a:pt x="391" y="375"/>
                    </a:lnTo>
                    <a:lnTo>
                      <a:pt x="389" y="380"/>
                    </a:lnTo>
                    <a:lnTo>
                      <a:pt x="385" y="385"/>
                    </a:lnTo>
                    <a:lnTo>
                      <a:pt x="381" y="390"/>
                    </a:lnTo>
                    <a:lnTo>
                      <a:pt x="380" y="396"/>
                    </a:lnTo>
                    <a:lnTo>
                      <a:pt x="377" y="401"/>
                    </a:lnTo>
                    <a:lnTo>
                      <a:pt x="374" y="407"/>
                    </a:lnTo>
                    <a:lnTo>
                      <a:pt x="372" y="412"/>
                    </a:lnTo>
                    <a:lnTo>
                      <a:pt x="371" y="417"/>
                    </a:lnTo>
                    <a:lnTo>
                      <a:pt x="371" y="423"/>
                    </a:lnTo>
                    <a:lnTo>
                      <a:pt x="371" y="428"/>
                    </a:lnTo>
                    <a:lnTo>
                      <a:pt x="373" y="434"/>
                    </a:lnTo>
                    <a:lnTo>
                      <a:pt x="376" y="440"/>
                    </a:lnTo>
                    <a:lnTo>
                      <a:pt x="381" y="447"/>
                    </a:lnTo>
                    <a:lnTo>
                      <a:pt x="385" y="443"/>
                    </a:lnTo>
                    <a:lnTo>
                      <a:pt x="390" y="437"/>
                    </a:lnTo>
                    <a:lnTo>
                      <a:pt x="394" y="431"/>
                    </a:lnTo>
                    <a:lnTo>
                      <a:pt x="399" y="425"/>
                    </a:lnTo>
                    <a:lnTo>
                      <a:pt x="401" y="418"/>
                    </a:lnTo>
                    <a:lnTo>
                      <a:pt x="407" y="414"/>
                    </a:lnTo>
                    <a:lnTo>
                      <a:pt x="412" y="412"/>
                    </a:lnTo>
                    <a:lnTo>
                      <a:pt x="420" y="415"/>
                    </a:lnTo>
                    <a:lnTo>
                      <a:pt x="416" y="423"/>
                    </a:lnTo>
                    <a:lnTo>
                      <a:pt x="413" y="431"/>
                    </a:lnTo>
                    <a:lnTo>
                      <a:pt x="410" y="438"/>
                    </a:lnTo>
                    <a:lnTo>
                      <a:pt x="410" y="447"/>
                    </a:lnTo>
                    <a:lnTo>
                      <a:pt x="410" y="453"/>
                    </a:lnTo>
                    <a:lnTo>
                      <a:pt x="411" y="460"/>
                    </a:lnTo>
                    <a:lnTo>
                      <a:pt x="413" y="467"/>
                    </a:lnTo>
                    <a:lnTo>
                      <a:pt x="417" y="474"/>
                    </a:lnTo>
                    <a:lnTo>
                      <a:pt x="419" y="479"/>
                    </a:lnTo>
                    <a:lnTo>
                      <a:pt x="423" y="485"/>
                    </a:lnTo>
                    <a:lnTo>
                      <a:pt x="428" y="491"/>
                    </a:lnTo>
                    <a:lnTo>
                      <a:pt x="434" y="498"/>
                    </a:lnTo>
                    <a:lnTo>
                      <a:pt x="438" y="504"/>
                    </a:lnTo>
                    <a:lnTo>
                      <a:pt x="446" y="510"/>
                    </a:lnTo>
                    <a:lnTo>
                      <a:pt x="452" y="515"/>
                    </a:lnTo>
                    <a:lnTo>
                      <a:pt x="459" y="522"/>
                    </a:lnTo>
                    <a:lnTo>
                      <a:pt x="458" y="517"/>
                    </a:lnTo>
                    <a:lnTo>
                      <a:pt x="460" y="513"/>
                    </a:lnTo>
                    <a:lnTo>
                      <a:pt x="463" y="511"/>
                    </a:lnTo>
                    <a:lnTo>
                      <a:pt x="468" y="510"/>
                    </a:lnTo>
                    <a:lnTo>
                      <a:pt x="473" y="509"/>
                    </a:lnTo>
                    <a:lnTo>
                      <a:pt x="477" y="509"/>
                    </a:lnTo>
                    <a:lnTo>
                      <a:pt x="482" y="509"/>
                    </a:lnTo>
                    <a:lnTo>
                      <a:pt x="487" y="509"/>
                    </a:lnTo>
                    <a:lnTo>
                      <a:pt x="478" y="483"/>
                    </a:lnTo>
                    <a:lnTo>
                      <a:pt x="471" y="457"/>
                    </a:lnTo>
                    <a:lnTo>
                      <a:pt x="462" y="430"/>
                    </a:lnTo>
                    <a:lnTo>
                      <a:pt x="456" y="403"/>
                    </a:lnTo>
                    <a:lnTo>
                      <a:pt x="448" y="374"/>
                    </a:lnTo>
                    <a:lnTo>
                      <a:pt x="444" y="345"/>
                    </a:lnTo>
                    <a:lnTo>
                      <a:pt x="440" y="317"/>
                    </a:lnTo>
                    <a:lnTo>
                      <a:pt x="439" y="290"/>
                    </a:lnTo>
                    <a:lnTo>
                      <a:pt x="440" y="262"/>
                    </a:lnTo>
                    <a:lnTo>
                      <a:pt x="445" y="237"/>
                    </a:lnTo>
                    <a:lnTo>
                      <a:pt x="452" y="211"/>
                    </a:lnTo>
                    <a:lnTo>
                      <a:pt x="464" y="189"/>
                    </a:lnTo>
                    <a:lnTo>
                      <a:pt x="478" y="168"/>
                    </a:lnTo>
                    <a:lnTo>
                      <a:pt x="498" y="150"/>
                    </a:lnTo>
                    <a:lnTo>
                      <a:pt x="523" y="133"/>
                    </a:lnTo>
                    <a:lnTo>
                      <a:pt x="554" y="121"/>
                    </a:lnTo>
                    <a:lnTo>
                      <a:pt x="568" y="114"/>
                    </a:lnTo>
                    <a:lnTo>
                      <a:pt x="583" y="110"/>
                    </a:lnTo>
                    <a:lnTo>
                      <a:pt x="597" y="108"/>
                    </a:lnTo>
                    <a:lnTo>
                      <a:pt x="612" y="110"/>
                    </a:lnTo>
                    <a:lnTo>
                      <a:pt x="626" y="112"/>
                    </a:lnTo>
                    <a:lnTo>
                      <a:pt x="640" y="116"/>
                    </a:lnTo>
                    <a:lnTo>
                      <a:pt x="652" y="123"/>
                    </a:lnTo>
                    <a:lnTo>
                      <a:pt x="667" y="131"/>
                    </a:lnTo>
                    <a:lnTo>
                      <a:pt x="678" y="139"/>
                    </a:lnTo>
                    <a:lnTo>
                      <a:pt x="689" y="149"/>
                    </a:lnTo>
                    <a:lnTo>
                      <a:pt x="701" y="159"/>
                    </a:lnTo>
                    <a:lnTo>
                      <a:pt x="712" y="170"/>
                    </a:lnTo>
                    <a:lnTo>
                      <a:pt x="722" y="181"/>
                    </a:lnTo>
                    <a:lnTo>
                      <a:pt x="732" y="191"/>
                    </a:lnTo>
                    <a:lnTo>
                      <a:pt x="741" y="203"/>
                    </a:lnTo>
                    <a:lnTo>
                      <a:pt x="750" y="214"/>
                    </a:lnTo>
                    <a:lnTo>
                      <a:pt x="755" y="209"/>
                    </a:lnTo>
                    <a:lnTo>
                      <a:pt x="761" y="205"/>
                    </a:lnTo>
                    <a:lnTo>
                      <a:pt x="766" y="201"/>
                    </a:lnTo>
                    <a:lnTo>
                      <a:pt x="773" y="196"/>
                    </a:lnTo>
                    <a:lnTo>
                      <a:pt x="779" y="191"/>
                    </a:lnTo>
                    <a:lnTo>
                      <a:pt x="785" y="186"/>
                    </a:lnTo>
                    <a:lnTo>
                      <a:pt x="792" y="181"/>
                    </a:lnTo>
                    <a:lnTo>
                      <a:pt x="799" y="176"/>
                    </a:lnTo>
                    <a:lnTo>
                      <a:pt x="803" y="170"/>
                    </a:lnTo>
                    <a:lnTo>
                      <a:pt x="810" y="165"/>
                    </a:lnTo>
                    <a:lnTo>
                      <a:pt x="815" y="160"/>
                    </a:lnTo>
                    <a:lnTo>
                      <a:pt x="820" y="154"/>
                    </a:lnTo>
                    <a:lnTo>
                      <a:pt x="823" y="150"/>
                    </a:lnTo>
                    <a:lnTo>
                      <a:pt x="828" y="144"/>
                    </a:lnTo>
                    <a:lnTo>
                      <a:pt x="831" y="139"/>
                    </a:lnTo>
                    <a:lnTo>
                      <a:pt x="835" y="134"/>
                    </a:lnTo>
                    <a:lnTo>
                      <a:pt x="827" y="131"/>
                    </a:lnTo>
                    <a:lnTo>
                      <a:pt x="820" y="131"/>
                    </a:lnTo>
                    <a:lnTo>
                      <a:pt x="813" y="133"/>
                    </a:lnTo>
                    <a:lnTo>
                      <a:pt x="808" y="137"/>
                    </a:lnTo>
                    <a:lnTo>
                      <a:pt x="802" y="143"/>
                    </a:lnTo>
                    <a:lnTo>
                      <a:pt x="800" y="150"/>
                    </a:lnTo>
                    <a:lnTo>
                      <a:pt x="797" y="156"/>
                    </a:lnTo>
                    <a:lnTo>
                      <a:pt x="796" y="163"/>
                    </a:lnTo>
                    <a:lnTo>
                      <a:pt x="785" y="165"/>
                    </a:lnTo>
                    <a:lnTo>
                      <a:pt x="778" y="166"/>
                    </a:lnTo>
                    <a:lnTo>
                      <a:pt x="773" y="165"/>
                    </a:lnTo>
                    <a:lnTo>
                      <a:pt x="771" y="163"/>
                    </a:lnTo>
                    <a:lnTo>
                      <a:pt x="769" y="160"/>
                    </a:lnTo>
                    <a:lnTo>
                      <a:pt x="771" y="155"/>
                    </a:lnTo>
                    <a:lnTo>
                      <a:pt x="773" y="150"/>
                    </a:lnTo>
                    <a:lnTo>
                      <a:pt x="776" y="145"/>
                    </a:lnTo>
                    <a:lnTo>
                      <a:pt x="779" y="138"/>
                    </a:lnTo>
                    <a:lnTo>
                      <a:pt x="782" y="131"/>
                    </a:lnTo>
                    <a:lnTo>
                      <a:pt x="785" y="124"/>
                    </a:lnTo>
                    <a:lnTo>
                      <a:pt x="789" y="117"/>
                    </a:lnTo>
                    <a:lnTo>
                      <a:pt x="791" y="110"/>
                    </a:lnTo>
                    <a:lnTo>
                      <a:pt x="792" y="104"/>
                    </a:lnTo>
                    <a:lnTo>
                      <a:pt x="792" y="97"/>
                    </a:lnTo>
                    <a:lnTo>
                      <a:pt x="791" y="93"/>
                    </a:lnTo>
                    <a:lnTo>
                      <a:pt x="783" y="92"/>
                    </a:lnTo>
                    <a:lnTo>
                      <a:pt x="780" y="93"/>
                    </a:lnTo>
                    <a:lnTo>
                      <a:pt x="774" y="93"/>
                    </a:lnTo>
                    <a:lnTo>
                      <a:pt x="772" y="96"/>
                    </a:lnTo>
                    <a:lnTo>
                      <a:pt x="766" y="102"/>
                    </a:lnTo>
                    <a:lnTo>
                      <a:pt x="763" y="110"/>
                    </a:lnTo>
                    <a:lnTo>
                      <a:pt x="760" y="117"/>
                    </a:lnTo>
                    <a:lnTo>
                      <a:pt x="756" y="125"/>
                    </a:lnTo>
                    <a:lnTo>
                      <a:pt x="753" y="129"/>
                    </a:lnTo>
                    <a:lnTo>
                      <a:pt x="750" y="132"/>
                    </a:lnTo>
                    <a:lnTo>
                      <a:pt x="745" y="134"/>
                    </a:lnTo>
                    <a:lnTo>
                      <a:pt x="742" y="136"/>
                    </a:lnTo>
                    <a:lnTo>
                      <a:pt x="741" y="131"/>
                    </a:lnTo>
                    <a:lnTo>
                      <a:pt x="741" y="125"/>
                    </a:lnTo>
                    <a:lnTo>
                      <a:pt x="741" y="120"/>
                    </a:lnTo>
                    <a:lnTo>
                      <a:pt x="741" y="114"/>
                    </a:lnTo>
                    <a:lnTo>
                      <a:pt x="741" y="109"/>
                    </a:lnTo>
                    <a:lnTo>
                      <a:pt x="742" y="104"/>
                    </a:lnTo>
                    <a:lnTo>
                      <a:pt x="743" y="98"/>
                    </a:lnTo>
                    <a:lnTo>
                      <a:pt x="744" y="93"/>
                    </a:lnTo>
                    <a:lnTo>
                      <a:pt x="745" y="87"/>
                    </a:lnTo>
                    <a:lnTo>
                      <a:pt x="746" y="82"/>
                    </a:lnTo>
                    <a:lnTo>
                      <a:pt x="747" y="77"/>
                    </a:lnTo>
                    <a:lnTo>
                      <a:pt x="750" y="72"/>
                    </a:lnTo>
                    <a:lnTo>
                      <a:pt x="751" y="67"/>
                    </a:lnTo>
                    <a:lnTo>
                      <a:pt x="753" y="61"/>
                    </a:lnTo>
                    <a:lnTo>
                      <a:pt x="755" y="56"/>
                    </a:lnTo>
                    <a:lnTo>
                      <a:pt x="757" y="51"/>
                    </a:lnTo>
                    <a:lnTo>
                      <a:pt x="751" y="49"/>
                    </a:lnTo>
                    <a:lnTo>
                      <a:pt x="745" y="48"/>
                    </a:lnTo>
                    <a:lnTo>
                      <a:pt x="742" y="48"/>
                    </a:lnTo>
                    <a:lnTo>
                      <a:pt x="739" y="50"/>
                    </a:lnTo>
                    <a:lnTo>
                      <a:pt x="734" y="55"/>
                    </a:lnTo>
                    <a:lnTo>
                      <a:pt x="730" y="62"/>
                    </a:lnTo>
                    <a:lnTo>
                      <a:pt x="726" y="68"/>
                    </a:lnTo>
                    <a:lnTo>
                      <a:pt x="722" y="75"/>
                    </a:lnTo>
                    <a:lnTo>
                      <a:pt x="718" y="77"/>
                    </a:lnTo>
                    <a:lnTo>
                      <a:pt x="715" y="78"/>
                    </a:lnTo>
                    <a:lnTo>
                      <a:pt x="710" y="78"/>
                    </a:lnTo>
                    <a:lnTo>
                      <a:pt x="706" y="78"/>
                    </a:lnTo>
                    <a:lnTo>
                      <a:pt x="703" y="72"/>
                    </a:lnTo>
                    <a:lnTo>
                      <a:pt x="701" y="66"/>
                    </a:lnTo>
                    <a:lnTo>
                      <a:pt x="701" y="59"/>
                    </a:lnTo>
                    <a:lnTo>
                      <a:pt x="703" y="55"/>
                    </a:lnTo>
                    <a:lnTo>
                      <a:pt x="705" y="49"/>
                    </a:lnTo>
                    <a:lnTo>
                      <a:pt x="707" y="42"/>
                    </a:lnTo>
                    <a:lnTo>
                      <a:pt x="711" y="37"/>
                    </a:lnTo>
                    <a:lnTo>
                      <a:pt x="717" y="33"/>
                    </a:lnTo>
                    <a:lnTo>
                      <a:pt x="721" y="28"/>
                    </a:lnTo>
                    <a:lnTo>
                      <a:pt x="726" y="22"/>
                    </a:lnTo>
                    <a:lnTo>
                      <a:pt x="732" y="17"/>
                    </a:lnTo>
                    <a:lnTo>
                      <a:pt x="738" y="14"/>
                    </a:lnTo>
                    <a:lnTo>
                      <a:pt x="744" y="10"/>
                    </a:lnTo>
                    <a:lnTo>
                      <a:pt x="750" y="6"/>
                    </a:lnTo>
                    <a:lnTo>
                      <a:pt x="755" y="2"/>
                    </a:lnTo>
                    <a:lnTo>
                      <a:pt x="761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06" name="Freeform 84"/>
              <p:cNvSpPr>
                <a:spLocks/>
              </p:cNvSpPr>
              <p:nvPr/>
            </p:nvSpPr>
            <p:spPr bwMode="auto">
              <a:xfrm>
                <a:off x="5909" y="2062"/>
                <a:ext cx="25" cy="21"/>
              </a:xfrm>
              <a:custGeom>
                <a:avLst/>
                <a:gdLst>
                  <a:gd name="T0" fmla="*/ 0 w 49"/>
                  <a:gd name="T1" fmla="*/ 0 h 50"/>
                  <a:gd name="T2" fmla="*/ 0 w 49"/>
                  <a:gd name="T3" fmla="*/ 0 h 50"/>
                  <a:gd name="T4" fmla="*/ 0 w 49"/>
                  <a:gd name="T5" fmla="*/ 0 h 50"/>
                  <a:gd name="T6" fmla="*/ 0 w 49"/>
                  <a:gd name="T7" fmla="*/ 0 h 50"/>
                  <a:gd name="T8" fmla="*/ 0 w 49"/>
                  <a:gd name="T9" fmla="*/ 0 h 50"/>
                  <a:gd name="T10" fmla="*/ 0 w 49"/>
                  <a:gd name="T11" fmla="*/ 0 h 50"/>
                  <a:gd name="T12" fmla="*/ 0 w 49"/>
                  <a:gd name="T13" fmla="*/ 0 h 50"/>
                  <a:gd name="T14" fmla="*/ 0 w 49"/>
                  <a:gd name="T15" fmla="*/ 0 h 50"/>
                  <a:gd name="T16" fmla="*/ 0 w 49"/>
                  <a:gd name="T17" fmla="*/ 0 h 50"/>
                  <a:gd name="T18" fmla="*/ 0 w 49"/>
                  <a:gd name="T19" fmla="*/ 0 h 50"/>
                  <a:gd name="T20" fmla="*/ 0 w 49"/>
                  <a:gd name="T21" fmla="*/ 0 h 50"/>
                  <a:gd name="T22" fmla="*/ 0 w 49"/>
                  <a:gd name="T23" fmla="*/ 0 h 50"/>
                  <a:gd name="T24" fmla="*/ 0 w 49"/>
                  <a:gd name="T25" fmla="*/ 0 h 50"/>
                  <a:gd name="T26" fmla="*/ 0 w 49"/>
                  <a:gd name="T27" fmla="*/ 0 h 50"/>
                  <a:gd name="T28" fmla="*/ 0 w 49"/>
                  <a:gd name="T29" fmla="*/ 0 h 50"/>
                  <a:gd name="T30" fmla="*/ 0 w 49"/>
                  <a:gd name="T31" fmla="*/ 0 h 50"/>
                  <a:gd name="T32" fmla="*/ 0 w 49"/>
                  <a:gd name="T33" fmla="*/ 0 h 50"/>
                  <a:gd name="T34" fmla="*/ 0 w 49"/>
                  <a:gd name="T35" fmla="*/ 0 h 50"/>
                  <a:gd name="T36" fmla="*/ 0 w 49"/>
                  <a:gd name="T37" fmla="*/ 0 h 50"/>
                  <a:gd name="T38" fmla="*/ 0 w 49"/>
                  <a:gd name="T39" fmla="*/ 0 h 5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50"/>
                  <a:gd name="T62" fmla="*/ 49 w 49"/>
                  <a:gd name="T63" fmla="*/ 50 h 5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50">
                    <a:moveTo>
                      <a:pt x="2" y="0"/>
                    </a:moveTo>
                    <a:lnTo>
                      <a:pt x="9" y="1"/>
                    </a:lnTo>
                    <a:lnTo>
                      <a:pt x="16" y="5"/>
                    </a:lnTo>
                    <a:lnTo>
                      <a:pt x="22" y="10"/>
                    </a:lnTo>
                    <a:lnTo>
                      <a:pt x="30" y="19"/>
                    </a:lnTo>
                    <a:lnTo>
                      <a:pt x="35" y="27"/>
                    </a:lnTo>
                    <a:lnTo>
                      <a:pt x="39" y="35"/>
                    </a:lnTo>
                    <a:lnTo>
                      <a:pt x="44" y="43"/>
                    </a:lnTo>
                    <a:lnTo>
                      <a:pt x="49" y="50"/>
                    </a:lnTo>
                    <a:lnTo>
                      <a:pt x="43" y="44"/>
                    </a:lnTo>
                    <a:lnTo>
                      <a:pt x="36" y="39"/>
                    </a:lnTo>
                    <a:lnTo>
                      <a:pt x="29" y="33"/>
                    </a:lnTo>
                    <a:lnTo>
                      <a:pt x="21" y="28"/>
                    </a:lnTo>
                    <a:lnTo>
                      <a:pt x="16" y="25"/>
                    </a:lnTo>
                    <a:lnTo>
                      <a:pt x="11" y="21"/>
                    </a:lnTo>
                    <a:lnTo>
                      <a:pt x="6" y="18"/>
                    </a:lnTo>
                    <a:lnTo>
                      <a:pt x="3" y="15"/>
                    </a:lnTo>
                    <a:lnTo>
                      <a:pt x="0" y="8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07" name="Freeform 85"/>
              <p:cNvSpPr>
                <a:spLocks/>
              </p:cNvSpPr>
              <p:nvPr/>
            </p:nvSpPr>
            <p:spPr bwMode="auto">
              <a:xfrm>
                <a:off x="5993" y="2076"/>
                <a:ext cx="73" cy="108"/>
              </a:xfrm>
              <a:custGeom>
                <a:avLst/>
                <a:gdLst>
                  <a:gd name="T0" fmla="*/ 0 w 174"/>
                  <a:gd name="T1" fmla="*/ 0 h 260"/>
                  <a:gd name="T2" fmla="*/ 0 w 174"/>
                  <a:gd name="T3" fmla="*/ 0 h 260"/>
                  <a:gd name="T4" fmla="*/ 0 w 174"/>
                  <a:gd name="T5" fmla="*/ 0 h 260"/>
                  <a:gd name="T6" fmla="*/ 0 w 174"/>
                  <a:gd name="T7" fmla="*/ 0 h 260"/>
                  <a:gd name="T8" fmla="*/ 0 w 174"/>
                  <a:gd name="T9" fmla="*/ 0 h 260"/>
                  <a:gd name="T10" fmla="*/ 0 w 174"/>
                  <a:gd name="T11" fmla="*/ 0 h 260"/>
                  <a:gd name="T12" fmla="*/ 0 w 174"/>
                  <a:gd name="T13" fmla="*/ 0 h 260"/>
                  <a:gd name="T14" fmla="*/ 0 w 174"/>
                  <a:gd name="T15" fmla="*/ 0 h 260"/>
                  <a:gd name="T16" fmla="*/ 0 w 174"/>
                  <a:gd name="T17" fmla="*/ 0 h 260"/>
                  <a:gd name="T18" fmla="*/ 0 w 174"/>
                  <a:gd name="T19" fmla="*/ 0 h 260"/>
                  <a:gd name="T20" fmla="*/ 0 w 174"/>
                  <a:gd name="T21" fmla="*/ 0 h 260"/>
                  <a:gd name="T22" fmla="*/ 0 w 174"/>
                  <a:gd name="T23" fmla="*/ 0 h 260"/>
                  <a:gd name="T24" fmla="*/ 0 w 174"/>
                  <a:gd name="T25" fmla="*/ 0 h 260"/>
                  <a:gd name="T26" fmla="*/ 0 w 174"/>
                  <a:gd name="T27" fmla="*/ 0 h 260"/>
                  <a:gd name="T28" fmla="*/ 0 w 174"/>
                  <a:gd name="T29" fmla="*/ 0 h 260"/>
                  <a:gd name="T30" fmla="*/ 0 w 174"/>
                  <a:gd name="T31" fmla="*/ 0 h 260"/>
                  <a:gd name="T32" fmla="*/ 0 w 174"/>
                  <a:gd name="T33" fmla="*/ 0 h 260"/>
                  <a:gd name="T34" fmla="*/ 0 w 174"/>
                  <a:gd name="T35" fmla="*/ 0 h 260"/>
                  <a:gd name="T36" fmla="*/ 0 w 174"/>
                  <a:gd name="T37" fmla="*/ 0 h 260"/>
                  <a:gd name="T38" fmla="*/ 0 w 174"/>
                  <a:gd name="T39" fmla="*/ 0 h 260"/>
                  <a:gd name="T40" fmla="*/ 0 w 174"/>
                  <a:gd name="T41" fmla="*/ 0 h 260"/>
                  <a:gd name="T42" fmla="*/ 0 w 174"/>
                  <a:gd name="T43" fmla="*/ 0 h 260"/>
                  <a:gd name="T44" fmla="*/ 0 w 174"/>
                  <a:gd name="T45" fmla="*/ 0 h 260"/>
                  <a:gd name="T46" fmla="*/ 0 w 174"/>
                  <a:gd name="T47" fmla="*/ 0 h 260"/>
                  <a:gd name="T48" fmla="*/ 0 w 174"/>
                  <a:gd name="T49" fmla="*/ 0 h 260"/>
                  <a:gd name="T50" fmla="*/ 0 w 174"/>
                  <a:gd name="T51" fmla="*/ 0 h 260"/>
                  <a:gd name="T52" fmla="*/ 0 w 174"/>
                  <a:gd name="T53" fmla="*/ 0 h 260"/>
                  <a:gd name="T54" fmla="*/ 0 w 174"/>
                  <a:gd name="T55" fmla="*/ 0 h 260"/>
                  <a:gd name="T56" fmla="*/ 0 w 174"/>
                  <a:gd name="T57" fmla="*/ 0 h 260"/>
                  <a:gd name="T58" fmla="*/ 0 w 174"/>
                  <a:gd name="T59" fmla="*/ 0 h 260"/>
                  <a:gd name="T60" fmla="*/ 0 w 174"/>
                  <a:gd name="T61" fmla="*/ 0 h 260"/>
                  <a:gd name="T62" fmla="*/ 0 w 174"/>
                  <a:gd name="T63" fmla="*/ 0 h 260"/>
                  <a:gd name="T64" fmla="*/ 0 w 174"/>
                  <a:gd name="T65" fmla="*/ 0 h 260"/>
                  <a:gd name="T66" fmla="*/ 0 w 174"/>
                  <a:gd name="T67" fmla="*/ 0 h 260"/>
                  <a:gd name="T68" fmla="*/ 0 w 174"/>
                  <a:gd name="T69" fmla="*/ 0 h 260"/>
                  <a:gd name="T70" fmla="*/ 0 w 174"/>
                  <a:gd name="T71" fmla="*/ 0 h 260"/>
                  <a:gd name="T72" fmla="*/ 0 w 174"/>
                  <a:gd name="T73" fmla="*/ 0 h 260"/>
                  <a:gd name="T74" fmla="*/ 0 w 174"/>
                  <a:gd name="T75" fmla="*/ 0 h 260"/>
                  <a:gd name="T76" fmla="*/ 0 w 174"/>
                  <a:gd name="T77" fmla="*/ 0 h 260"/>
                  <a:gd name="T78" fmla="*/ 0 w 174"/>
                  <a:gd name="T79" fmla="*/ 0 h 260"/>
                  <a:gd name="T80" fmla="*/ 0 w 174"/>
                  <a:gd name="T81" fmla="*/ 0 h 260"/>
                  <a:gd name="T82" fmla="*/ 0 w 174"/>
                  <a:gd name="T83" fmla="*/ 0 h 260"/>
                  <a:gd name="T84" fmla="*/ 0 w 174"/>
                  <a:gd name="T85" fmla="*/ 0 h 260"/>
                  <a:gd name="T86" fmla="*/ 0 w 174"/>
                  <a:gd name="T87" fmla="*/ 0 h 260"/>
                  <a:gd name="T88" fmla="*/ 0 w 174"/>
                  <a:gd name="T89" fmla="*/ 0 h 260"/>
                  <a:gd name="T90" fmla="*/ 0 w 174"/>
                  <a:gd name="T91" fmla="*/ 0 h 260"/>
                  <a:gd name="T92" fmla="*/ 0 w 174"/>
                  <a:gd name="T93" fmla="*/ 0 h 260"/>
                  <a:gd name="T94" fmla="*/ 0 w 174"/>
                  <a:gd name="T95" fmla="*/ 0 h 260"/>
                  <a:gd name="T96" fmla="*/ 0 w 174"/>
                  <a:gd name="T97" fmla="*/ 0 h 260"/>
                  <a:gd name="T98" fmla="*/ 0 w 174"/>
                  <a:gd name="T99" fmla="*/ 0 h 260"/>
                  <a:gd name="T100" fmla="*/ 0 w 174"/>
                  <a:gd name="T101" fmla="*/ 0 h 260"/>
                  <a:gd name="T102" fmla="*/ 0 w 174"/>
                  <a:gd name="T103" fmla="*/ 0 h 26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74"/>
                  <a:gd name="T157" fmla="*/ 0 h 260"/>
                  <a:gd name="T158" fmla="*/ 174 w 174"/>
                  <a:gd name="T159" fmla="*/ 260 h 26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74" h="260">
                    <a:moveTo>
                      <a:pt x="60" y="0"/>
                    </a:moveTo>
                    <a:lnTo>
                      <a:pt x="65" y="2"/>
                    </a:lnTo>
                    <a:lnTo>
                      <a:pt x="69" y="5"/>
                    </a:lnTo>
                    <a:lnTo>
                      <a:pt x="74" y="7"/>
                    </a:lnTo>
                    <a:lnTo>
                      <a:pt x="79" y="10"/>
                    </a:lnTo>
                    <a:lnTo>
                      <a:pt x="84" y="13"/>
                    </a:lnTo>
                    <a:lnTo>
                      <a:pt x="88" y="16"/>
                    </a:lnTo>
                    <a:lnTo>
                      <a:pt x="93" y="19"/>
                    </a:lnTo>
                    <a:lnTo>
                      <a:pt x="98" y="22"/>
                    </a:lnTo>
                    <a:lnTo>
                      <a:pt x="106" y="27"/>
                    </a:lnTo>
                    <a:lnTo>
                      <a:pt x="115" y="34"/>
                    </a:lnTo>
                    <a:lnTo>
                      <a:pt x="123" y="41"/>
                    </a:lnTo>
                    <a:lnTo>
                      <a:pt x="132" y="48"/>
                    </a:lnTo>
                    <a:lnTo>
                      <a:pt x="137" y="54"/>
                    </a:lnTo>
                    <a:lnTo>
                      <a:pt x="142" y="59"/>
                    </a:lnTo>
                    <a:lnTo>
                      <a:pt x="146" y="64"/>
                    </a:lnTo>
                    <a:lnTo>
                      <a:pt x="151" y="71"/>
                    </a:lnTo>
                    <a:lnTo>
                      <a:pt x="156" y="77"/>
                    </a:lnTo>
                    <a:lnTo>
                      <a:pt x="160" y="84"/>
                    </a:lnTo>
                    <a:lnTo>
                      <a:pt x="164" y="91"/>
                    </a:lnTo>
                    <a:lnTo>
                      <a:pt x="168" y="100"/>
                    </a:lnTo>
                    <a:lnTo>
                      <a:pt x="160" y="96"/>
                    </a:lnTo>
                    <a:lnTo>
                      <a:pt x="151" y="91"/>
                    </a:lnTo>
                    <a:lnTo>
                      <a:pt x="142" y="85"/>
                    </a:lnTo>
                    <a:lnTo>
                      <a:pt x="134" y="78"/>
                    </a:lnTo>
                    <a:lnTo>
                      <a:pt x="127" y="72"/>
                    </a:lnTo>
                    <a:lnTo>
                      <a:pt x="121" y="66"/>
                    </a:lnTo>
                    <a:lnTo>
                      <a:pt x="115" y="62"/>
                    </a:lnTo>
                    <a:lnTo>
                      <a:pt x="109" y="58"/>
                    </a:lnTo>
                    <a:lnTo>
                      <a:pt x="104" y="52"/>
                    </a:lnTo>
                    <a:lnTo>
                      <a:pt x="97" y="48"/>
                    </a:lnTo>
                    <a:lnTo>
                      <a:pt x="91" y="45"/>
                    </a:lnTo>
                    <a:lnTo>
                      <a:pt x="85" y="42"/>
                    </a:lnTo>
                    <a:lnTo>
                      <a:pt x="84" y="50"/>
                    </a:lnTo>
                    <a:lnTo>
                      <a:pt x="85" y="59"/>
                    </a:lnTo>
                    <a:lnTo>
                      <a:pt x="87" y="66"/>
                    </a:lnTo>
                    <a:lnTo>
                      <a:pt x="93" y="75"/>
                    </a:lnTo>
                    <a:lnTo>
                      <a:pt x="98" y="82"/>
                    </a:lnTo>
                    <a:lnTo>
                      <a:pt x="104" y="88"/>
                    </a:lnTo>
                    <a:lnTo>
                      <a:pt x="112" y="96"/>
                    </a:lnTo>
                    <a:lnTo>
                      <a:pt x="122" y="103"/>
                    </a:lnTo>
                    <a:lnTo>
                      <a:pt x="130" y="111"/>
                    </a:lnTo>
                    <a:lnTo>
                      <a:pt x="141" y="119"/>
                    </a:lnTo>
                    <a:lnTo>
                      <a:pt x="144" y="123"/>
                    </a:lnTo>
                    <a:lnTo>
                      <a:pt x="150" y="127"/>
                    </a:lnTo>
                    <a:lnTo>
                      <a:pt x="154" y="133"/>
                    </a:lnTo>
                    <a:lnTo>
                      <a:pt x="159" y="138"/>
                    </a:lnTo>
                    <a:lnTo>
                      <a:pt x="161" y="141"/>
                    </a:lnTo>
                    <a:lnTo>
                      <a:pt x="165" y="145"/>
                    </a:lnTo>
                    <a:lnTo>
                      <a:pt x="168" y="151"/>
                    </a:lnTo>
                    <a:lnTo>
                      <a:pt x="170" y="156"/>
                    </a:lnTo>
                    <a:lnTo>
                      <a:pt x="171" y="161"/>
                    </a:lnTo>
                    <a:lnTo>
                      <a:pt x="173" y="167"/>
                    </a:lnTo>
                    <a:lnTo>
                      <a:pt x="173" y="173"/>
                    </a:lnTo>
                    <a:lnTo>
                      <a:pt x="174" y="180"/>
                    </a:lnTo>
                    <a:lnTo>
                      <a:pt x="168" y="173"/>
                    </a:lnTo>
                    <a:lnTo>
                      <a:pt x="165" y="167"/>
                    </a:lnTo>
                    <a:lnTo>
                      <a:pt x="160" y="161"/>
                    </a:lnTo>
                    <a:lnTo>
                      <a:pt x="157" y="156"/>
                    </a:lnTo>
                    <a:lnTo>
                      <a:pt x="151" y="150"/>
                    </a:lnTo>
                    <a:lnTo>
                      <a:pt x="147" y="144"/>
                    </a:lnTo>
                    <a:lnTo>
                      <a:pt x="142" y="140"/>
                    </a:lnTo>
                    <a:lnTo>
                      <a:pt x="139" y="135"/>
                    </a:lnTo>
                    <a:lnTo>
                      <a:pt x="132" y="130"/>
                    </a:lnTo>
                    <a:lnTo>
                      <a:pt x="127" y="124"/>
                    </a:lnTo>
                    <a:lnTo>
                      <a:pt x="122" y="121"/>
                    </a:lnTo>
                    <a:lnTo>
                      <a:pt x="117" y="118"/>
                    </a:lnTo>
                    <a:lnTo>
                      <a:pt x="110" y="114"/>
                    </a:lnTo>
                    <a:lnTo>
                      <a:pt x="104" y="111"/>
                    </a:lnTo>
                    <a:lnTo>
                      <a:pt x="96" y="108"/>
                    </a:lnTo>
                    <a:lnTo>
                      <a:pt x="90" y="106"/>
                    </a:lnTo>
                    <a:lnTo>
                      <a:pt x="90" y="111"/>
                    </a:lnTo>
                    <a:lnTo>
                      <a:pt x="92" y="116"/>
                    </a:lnTo>
                    <a:lnTo>
                      <a:pt x="94" y="121"/>
                    </a:lnTo>
                    <a:lnTo>
                      <a:pt x="97" y="126"/>
                    </a:lnTo>
                    <a:lnTo>
                      <a:pt x="100" y="131"/>
                    </a:lnTo>
                    <a:lnTo>
                      <a:pt x="103" y="136"/>
                    </a:lnTo>
                    <a:lnTo>
                      <a:pt x="105" y="141"/>
                    </a:lnTo>
                    <a:lnTo>
                      <a:pt x="109" y="146"/>
                    </a:lnTo>
                    <a:lnTo>
                      <a:pt x="112" y="151"/>
                    </a:lnTo>
                    <a:lnTo>
                      <a:pt x="116" y="156"/>
                    </a:lnTo>
                    <a:lnTo>
                      <a:pt x="119" y="160"/>
                    </a:lnTo>
                    <a:lnTo>
                      <a:pt x="123" y="165"/>
                    </a:lnTo>
                    <a:lnTo>
                      <a:pt x="125" y="171"/>
                    </a:lnTo>
                    <a:lnTo>
                      <a:pt x="129" y="176"/>
                    </a:lnTo>
                    <a:lnTo>
                      <a:pt x="131" y="181"/>
                    </a:lnTo>
                    <a:lnTo>
                      <a:pt x="135" y="186"/>
                    </a:lnTo>
                    <a:lnTo>
                      <a:pt x="137" y="191"/>
                    </a:lnTo>
                    <a:lnTo>
                      <a:pt x="139" y="197"/>
                    </a:lnTo>
                    <a:lnTo>
                      <a:pt x="140" y="201"/>
                    </a:lnTo>
                    <a:lnTo>
                      <a:pt x="141" y="207"/>
                    </a:lnTo>
                    <a:lnTo>
                      <a:pt x="140" y="212"/>
                    </a:lnTo>
                    <a:lnTo>
                      <a:pt x="140" y="218"/>
                    </a:lnTo>
                    <a:lnTo>
                      <a:pt x="138" y="224"/>
                    </a:lnTo>
                    <a:lnTo>
                      <a:pt x="136" y="231"/>
                    </a:lnTo>
                    <a:lnTo>
                      <a:pt x="129" y="229"/>
                    </a:lnTo>
                    <a:lnTo>
                      <a:pt x="125" y="227"/>
                    </a:lnTo>
                    <a:lnTo>
                      <a:pt x="123" y="220"/>
                    </a:lnTo>
                    <a:lnTo>
                      <a:pt x="123" y="216"/>
                    </a:lnTo>
                    <a:lnTo>
                      <a:pt x="122" y="209"/>
                    </a:lnTo>
                    <a:lnTo>
                      <a:pt x="121" y="202"/>
                    </a:lnTo>
                    <a:lnTo>
                      <a:pt x="119" y="197"/>
                    </a:lnTo>
                    <a:lnTo>
                      <a:pt x="114" y="196"/>
                    </a:lnTo>
                    <a:lnTo>
                      <a:pt x="111" y="200"/>
                    </a:lnTo>
                    <a:lnTo>
                      <a:pt x="110" y="207"/>
                    </a:lnTo>
                    <a:lnTo>
                      <a:pt x="109" y="214"/>
                    </a:lnTo>
                    <a:lnTo>
                      <a:pt x="109" y="221"/>
                    </a:lnTo>
                    <a:lnTo>
                      <a:pt x="108" y="228"/>
                    </a:lnTo>
                    <a:lnTo>
                      <a:pt x="107" y="236"/>
                    </a:lnTo>
                    <a:lnTo>
                      <a:pt x="105" y="242"/>
                    </a:lnTo>
                    <a:lnTo>
                      <a:pt x="104" y="248"/>
                    </a:lnTo>
                    <a:lnTo>
                      <a:pt x="101" y="253"/>
                    </a:lnTo>
                    <a:lnTo>
                      <a:pt x="97" y="256"/>
                    </a:lnTo>
                    <a:lnTo>
                      <a:pt x="91" y="257"/>
                    </a:lnTo>
                    <a:lnTo>
                      <a:pt x="85" y="260"/>
                    </a:lnTo>
                    <a:lnTo>
                      <a:pt x="88" y="246"/>
                    </a:lnTo>
                    <a:lnTo>
                      <a:pt x="91" y="233"/>
                    </a:lnTo>
                    <a:lnTo>
                      <a:pt x="91" y="219"/>
                    </a:lnTo>
                    <a:lnTo>
                      <a:pt x="91" y="209"/>
                    </a:lnTo>
                    <a:lnTo>
                      <a:pt x="88" y="196"/>
                    </a:lnTo>
                    <a:lnTo>
                      <a:pt x="85" y="184"/>
                    </a:lnTo>
                    <a:lnTo>
                      <a:pt x="80" y="174"/>
                    </a:lnTo>
                    <a:lnTo>
                      <a:pt x="74" y="163"/>
                    </a:lnTo>
                    <a:lnTo>
                      <a:pt x="66" y="153"/>
                    </a:lnTo>
                    <a:lnTo>
                      <a:pt x="59" y="143"/>
                    </a:lnTo>
                    <a:lnTo>
                      <a:pt x="49" y="133"/>
                    </a:lnTo>
                    <a:lnTo>
                      <a:pt x="41" y="124"/>
                    </a:lnTo>
                    <a:lnTo>
                      <a:pt x="30" y="114"/>
                    </a:lnTo>
                    <a:lnTo>
                      <a:pt x="21" y="105"/>
                    </a:lnTo>
                    <a:lnTo>
                      <a:pt x="10" y="96"/>
                    </a:lnTo>
                    <a:lnTo>
                      <a:pt x="0" y="88"/>
                    </a:lnTo>
                    <a:lnTo>
                      <a:pt x="8" y="83"/>
                    </a:lnTo>
                    <a:lnTo>
                      <a:pt x="15" y="80"/>
                    </a:lnTo>
                    <a:lnTo>
                      <a:pt x="23" y="77"/>
                    </a:lnTo>
                    <a:lnTo>
                      <a:pt x="31" y="74"/>
                    </a:lnTo>
                    <a:lnTo>
                      <a:pt x="39" y="71"/>
                    </a:lnTo>
                    <a:lnTo>
                      <a:pt x="47" y="70"/>
                    </a:lnTo>
                    <a:lnTo>
                      <a:pt x="56" y="68"/>
                    </a:lnTo>
                    <a:lnTo>
                      <a:pt x="66" y="67"/>
                    </a:lnTo>
                    <a:lnTo>
                      <a:pt x="65" y="63"/>
                    </a:lnTo>
                    <a:lnTo>
                      <a:pt x="64" y="58"/>
                    </a:lnTo>
                    <a:lnTo>
                      <a:pt x="61" y="54"/>
                    </a:lnTo>
                    <a:lnTo>
                      <a:pt x="59" y="49"/>
                    </a:lnTo>
                    <a:lnTo>
                      <a:pt x="56" y="45"/>
                    </a:lnTo>
                    <a:lnTo>
                      <a:pt x="55" y="39"/>
                    </a:lnTo>
                    <a:lnTo>
                      <a:pt x="52" y="34"/>
                    </a:lnTo>
                    <a:lnTo>
                      <a:pt x="50" y="29"/>
                    </a:lnTo>
                    <a:lnTo>
                      <a:pt x="47" y="25"/>
                    </a:lnTo>
                    <a:lnTo>
                      <a:pt x="47" y="20"/>
                    </a:lnTo>
                    <a:lnTo>
                      <a:pt x="47" y="14"/>
                    </a:lnTo>
                    <a:lnTo>
                      <a:pt x="47" y="10"/>
                    </a:lnTo>
                    <a:lnTo>
                      <a:pt x="47" y="7"/>
                    </a:lnTo>
                    <a:lnTo>
                      <a:pt x="51" y="4"/>
                    </a:lnTo>
                    <a:lnTo>
                      <a:pt x="54" y="1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08" name="Freeform 86"/>
              <p:cNvSpPr>
                <a:spLocks/>
              </p:cNvSpPr>
              <p:nvPr/>
            </p:nvSpPr>
            <p:spPr bwMode="auto">
              <a:xfrm>
                <a:off x="5169" y="2076"/>
                <a:ext cx="148" cy="135"/>
              </a:xfrm>
              <a:custGeom>
                <a:avLst/>
                <a:gdLst>
                  <a:gd name="T0" fmla="*/ 0 w 356"/>
                  <a:gd name="T1" fmla="*/ 0 h 323"/>
                  <a:gd name="T2" fmla="*/ 0 w 356"/>
                  <a:gd name="T3" fmla="*/ 0 h 323"/>
                  <a:gd name="T4" fmla="*/ 0 w 356"/>
                  <a:gd name="T5" fmla="*/ 0 h 323"/>
                  <a:gd name="T6" fmla="*/ 0 w 356"/>
                  <a:gd name="T7" fmla="*/ 0 h 323"/>
                  <a:gd name="T8" fmla="*/ 0 w 356"/>
                  <a:gd name="T9" fmla="*/ 0 h 323"/>
                  <a:gd name="T10" fmla="*/ 0 w 356"/>
                  <a:gd name="T11" fmla="*/ 0 h 323"/>
                  <a:gd name="T12" fmla="*/ 0 w 356"/>
                  <a:gd name="T13" fmla="*/ 0 h 323"/>
                  <a:gd name="T14" fmla="*/ 0 w 356"/>
                  <a:gd name="T15" fmla="*/ 0 h 323"/>
                  <a:gd name="T16" fmla="*/ 0 w 356"/>
                  <a:gd name="T17" fmla="*/ 0 h 323"/>
                  <a:gd name="T18" fmla="*/ 0 w 356"/>
                  <a:gd name="T19" fmla="*/ 0 h 323"/>
                  <a:gd name="T20" fmla="*/ 0 w 356"/>
                  <a:gd name="T21" fmla="*/ 0 h 323"/>
                  <a:gd name="T22" fmla="*/ 0 w 356"/>
                  <a:gd name="T23" fmla="*/ 0 h 323"/>
                  <a:gd name="T24" fmla="*/ 0 w 356"/>
                  <a:gd name="T25" fmla="*/ 0 h 323"/>
                  <a:gd name="T26" fmla="*/ 0 w 356"/>
                  <a:gd name="T27" fmla="*/ 0 h 323"/>
                  <a:gd name="T28" fmla="*/ 0 w 356"/>
                  <a:gd name="T29" fmla="*/ 0 h 323"/>
                  <a:gd name="T30" fmla="*/ 0 w 356"/>
                  <a:gd name="T31" fmla="*/ 0 h 323"/>
                  <a:gd name="T32" fmla="*/ 0 w 356"/>
                  <a:gd name="T33" fmla="*/ 0 h 323"/>
                  <a:gd name="T34" fmla="*/ 0 w 356"/>
                  <a:gd name="T35" fmla="*/ 0 h 323"/>
                  <a:gd name="T36" fmla="*/ 0 w 356"/>
                  <a:gd name="T37" fmla="*/ 0 h 323"/>
                  <a:gd name="T38" fmla="*/ 0 w 356"/>
                  <a:gd name="T39" fmla="*/ 0 h 323"/>
                  <a:gd name="T40" fmla="*/ 0 w 356"/>
                  <a:gd name="T41" fmla="*/ 0 h 323"/>
                  <a:gd name="T42" fmla="*/ 0 w 356"/>
                  <a:gd name="T43" fmla="*/ 0 h 323"/>
                  <a:gd name="T44" fmla="*/ 0 w 356"/>
                  <a:gd name="T45" fmla="*/ 0 h 323"/>
                  <a:gd name="T46" fmla="*/ 0 w 356"/>
                  <a:gd name="T47" fmla="*/ 0 h 323"/>
                  <a:gd name="T48" fmla="*/ 0 w 356"/>
                  <a:gd name="T49" fmla="*/ 0 h 323"/>
                  <a:gd name="T50" fmla="*/ 0 w 356"/>
                  <a:gd name="T51" fmla="*/ 0 h 323"/>
                  <a:gd name="T52" fmla="*/ 0 w 356"/>
                  <a:gd name="T53" fmla="*/ 0 h 323"/>
                  <a:gd name="T54" fmla="*/ 0 w 356"/>
                  <a:gd name="T55" fmla="*/ 0 h 323"/>
                  <a:gd name="T56" fmla="*/ 0 w 356"/>
                  <a:gd name="T57" fmla="*/ 0 h 323"/>
                  <a:gd name="T58" fmla="*/ 0 w 356"/>
                  <a:gd name="T59" fmla="*/ 0 h 323"/>
                  <a:gd name="T60" fmla="*/ 0 w 356"/>
                  <a:gd name="T61" fmla="*/ 0 h 323"/>
                  <a:gd name="T62" fmla="*/ 0 w 356"/>
                  <a:gd name="T63" fmla="*/ 0 h 323"/>
                  <a:gd name="T64" fmla="*/ 0 w 356"/>
                  <a:gd name="T65" fmla="*/ 0 h 323"/>
                  <a:gd name="T66" fmla="*/ 0 w 356"/>
                  <a:gd name="T67" fmla="*/ 0 h 323"/>
                  <a:gd name="T68" fmla="*/ 0 w 356"/>
                  <a:gd name="T69" fmla="*/ 0 h 323"/>
                  <a:gd name="T70" fmla="*/ 0 w 356"/>
                  <a:gd name="T71" fmla="*/ 0 h 323"/>
                  <a:gd name="T72" fmla="*/ 0 w 356"/>
                  <a:gd name="T73" fmla="*/ 0 h 323"/>
                  <a:gd name="T74" fmla="*/ 0 w 356"/>
                  <a:gd name="T75" fmla="*/ 0 h 323"/>
                  <a:gd name="T76" fmla="*/ 0 w 356"/>
                  <a:gd name="T77" fmla="*/ 0 h 323"/>
                  <a:gd name="T78" fmla="*/ 0 w 356"/>
                  <a:gd name="T79" fmla="*/ 0 h 323"/>
                  <a:gd name="T80" fmla="*/ 0 w 356"/>
                  <a:gd name="T81" fmla="*/ 0 h 323"/>
                  <a:gd name="T82" fmla="*/ 0 w 356"/>
                  <a:gd name="T83" fmla="*/ 0 h 323"/>
                  <a:gd name="T84" fmla="*/ 0 w 356"/>
                  <a:gd name="T85" fmla="*/ 0 h 323"/>
                  <a:gd name="T86" fmla="*/ 0 w 356"/>
                  <a:gd name="T87" fmla="*/ 0 h 323"/>
                  <a:gd name="T88" fmla="*/ 0 w 356"/>
                  <a:gd name="T89" fmla="*/ 0 h 323"/>
                  <a:gd name="T90" fmla="*/ 0 w 356"/>
                  <a:gd name="T91" fmla="*/ 0 h 32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56"/>
                  <a:gd name="T139" fmla="*/ 0 h 323"/>
                  <a:gd name="T140" fmla="*/ 356 w 356"/>
                  <a:gd name="T141" fmla="*/ 323 h 32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56" h="323">
                    <a:moveTo>
                      <a:pt x="214" y="2"/>
                    </a:moveTo>
                    <a:lnTo>
                      <a:pt x="219" y="2"/>
                    </a:lnTo>
                    <a:lnTo>
                      <a:pt x="226" y="2"/>
                    </a:lnTo>
                    <a:lnTo>
                      <a:pt x="235" y="2"/>
                    </a:lnTo>
                    <a:lnTo>
                      <a:pt x="245" y="2"/>
                    </a:lnTo>
                    <a:lnTo>
                      <a:pt x="254" y="1"/>
                    </a:lnTo>
                    <a:lnTo>
                      <a:pt x="264" y="0"/>
                    </a:lnTo>
                    <a:lnTo>
                      <a:pt x="274" y="0"/>
                    </a:lnTo>
                    <a:lnTo>
                      <a:pt x="283" y="0"/>
                    </a:lnTo>
                    <a:lnTo>
                      <a:pt x="292" y="0"/>
                    </a:lnTo>
                    <a:lnTo>
                      <a:pt x="301" y="1"/>
                    </a:lnTo>
                    <a:lnTo>
                      <a:pt x="306" y="3"/>
                    </a:lnTo>
                    <a:lnTo>
                      <a:pt x="311" y="7"/>
                    </a:lnTo>
                    <a:lnTo>
                      <a:pt x="314" y="9"/>
                    </a:lnTo>
                    <a:lnTo>
                      <a:pt x="315" y="15"/>
                    </a:lnTo>
                    <a:lnTo>
                      <a:pt x="312" y="19"/>
                    </a:lnTo>
                    <a:lnTo>
                      <a:pt x="309" y="28"/>
                    </a:lnTo>
                    <a:lnTo>
                      <a:pt x="297" y="27"/>
                    </a:lnTo>
                    <a:lnTo>
                      <a:pt x="285" y="28"/>
                    </a:lnTo>
                    <a:lnTo>
                      <a:pt x="274" y="28"/>
                    </a:lnTo>
                    <a:lnTo>
                      <a:pt x="264" y="30"/>
                    </a:lnTo>
                    <a:lnTo>
                      <a:pt x="253" y="33"/>
                    </a:lnTo>
                    <a:lnTo>
                      <a:pt x="243" y="36"/>
                    </a:lnTo>
                    <a:lnTo>
                      <a:pt x="232" y="40"/>
                    </a:lnTo>
                    <a:lnTo>
                      <a:pt x="223" y="47"/>
                    </a:lnTo>
                    <a:lnTo>
                      <a:pt x="212" y="52"/>
                    </a:lnTo>
                    <a:lnTo>
                      <a:pt x="202" y="57"/>
                    </a:lnTo>
                    <a:lnTo>
                      <a:pt x="192" y="65"/>
                    </a:lnTo>
                    <a:lnTo>
                      <a:pt x="184" y="72"/>
                    </a:lnTo>
                    <a:lnTo>
                      <a:pt x="175" y="80"/>
                    </a:lnTo>
                    <a:lnTo>
                      <a:pt x="167" y="88"/>
                    </a:lnTo>
                    <a:lnTo>
                      <a:pt x="159" y="96"/>
                    </a:lnTo>
                    <a:lnTo>
                      <a:pt x="151" y="106"/>
                    </a:lnTo>
                    <a:lnTo>
                      <a:pt x="161" y="106"/>
                    </a:lnTo>
                    <a:lnTo>
                      <a:pt x="174" y="103"/>
                    </a:lnTo>
                    <a:lnTo>
                      <a:pt x="187" y="100"/>
                    </a:lnTo>
                    <a:lnTo>
                      <a:pt x="200" y="95"/>
                    </a:lnTo>
                    <a:lnTo>
                      <a:pt x="213" y="90"/>
                    </a:lnTo>
                    <a:lnTo>
                      <a:pt x="227" y="84"/>
                    </a:lnTo>
                    <a:lnTo>
                      <a:pt x="241" y="76"/>
                    </a:lnTo>
                    <a:lnTo>
                      <a:pt x="255" y="72"/>
                    </a:lnTo>
                    <a:lnTo>
                      <a:pt x="268" y="66"/>
                    </a:lnTo>
                    <a:lnTo>
                      <a:pt x="282" y="62"/>
                    </a:lnTo>
                    <a:lnTo>
                      <a:pt x="294" y="59"/>
                    </a:lnTo>
                    <a:lnTo>
                      <a:pt x="308" y="59"/>
                    </a:lnTo>
                    <a:lnTo>
                      <a:pt x="320" y="60"/>
                    </a:lnTo>
                    <a:lnTo>
                      <a:pt x="331" y="66"/>
                    </a:lnTo>
                    <a:lnTo>
                      <a:pt x="342" y="73"/>
                    </a:lnTo>
                    <a:lnTo>
                      <a:pt x="354" y="85"/>
                    </a:lnTo>
                    <a:lnTo>
                      <a:pt x="345" y="85"/>
                    </a:lnTo>
                    <a:lnTo>
                      <a:pt x="338" y="82"/>
                    </a:lnTo>
                    <a:lnTo>
                      <a:pt x="333" y="79"/>
                    </a:lnTo>
                    <a:lnTo>
                      <a:pt x="329" y="78"/>
                    </a:lnTo>
                    <a:lnTo>
                      <a:pt x="323" y="78"/>
                    </a:lnTo>
                    <a:lnTo>
                      <a:pt x="320" y="81"/>
                    </a:lnTo>
                    <a:lnTo>
                      <a:pt x="321" y="88"/>
                    </a:lnTo>
                    <a:lnTo>
                      <a:pt x="327" y="93"/>
                    </a:lnTo>
                    <a:lnTo>
                      <a:pt x="334" y="95"/>
                    </a:lnTo>
                    <a:lnTo>
                      <a:pt x="341" y="98"/>
                    </a:lnTo>
                    <a:lnTo>
                      <a:pt x="348" y="101"/>
                    </a:lnTo>
                    <a:lnTo>
                      <a:pt x="354" y="105"/>
                    </a:lnTo>
                    <a:lnTo>
                      <a:pt x="355" y="108"/>
                    </a:lnTo>
                    <a:lnTo>
                      <a:pt x="356" y="111"/>
                    </a:lnTo>
                    <a:lnTo>
                      <a:pt x="356" y="115"/>
                    </a:lnTo>
                    <a:lnTo>
                      <a:pt x="356" y="122"/>
                    </a:lnTo>
                    <a:lnTo>
                      <a:pt x="349" y="120"/>
                    </a:lnTo>
                    <a:lnTo>
                      <a:pt x="343" y="118"/>
                    </a:lnTo>
                    <a:lnTo>
                      <a:pt x="337" y="117"/>
                    </a:lnTo>
                    <a:lnTo>
                      <a:pt x="331" y="118"/>
                    </a:lnTo>
                    <a:lnTo>
                      <a:pt x="326" y="119"/>
                    </a:lnTo>
                    <a:lnTo>
                      <a:pt x="323" y="123"/>
                    </a:lnTo>
                    <a:lnTo>
                      <a:pt x="321" y="128"/>
                    </a:lnTo>
                    <a:lnTo>
                      <a:pt x="324" y="135"/>
                    </a:lnTo>
                    <a:lnTo>
                      <a:pt x="330" y="132"/>
                    </a:lnTo>
                    <a:lnTo>
                      <a:pt x="335" y="132"/>
                    </a:lnTo>
                    <a:lnTo>
                      <a:pt x="338" y="135"/>
                    </a:lnTo>
                    <a:lnTo>
                      <a:pt x="340" y="141"/>
                    </a:lnTo>
                    <a:lnTo>
                      <a:pt x="340" y="145"/>
                    </a:lnTo>
                    <a:lnTo>
                      <a:pt x="341" y="151"/>
                    </a:lnTo>
                    <a:lnTo>
                      <a:pt x="341" y="158"/>
                    </a:lnTo>
                    <a:lnTo>
                      <a:pt x="341" y="164"/>
                    </a:lnTo>
                    <a:lnTo>
                      <a:pt x="321" y="162"/>
                    </a:lnTo>
                    <a:lnTo>
                      <a:pt x="301" y="163"/>
                    </a:lnTo>
                    <a:lnTo>
                      <a:pt x="280" y="165"/>
                    </a:lnTo>
                    <a:lnTo>
                      <a:pt x="262" y="170"/>
                    </a:lnTo>
                    <a:lnTo>
                      <a:pt x="243" y="175"/>
                    </a:lnTo>
                    <a:lnTo>
                      <a:pt x="225" y="182"/>
                    </a:lnTo>
                    <a:lnTo>
                      <a:pt x="207" y="189"/>
                    </a:lnTo>
                    <a:lnTo>
                      <a:pt x="190" y="200"/>
                    </a:lnTo>
                    <a:lnTo>
                      <a:pt x="172" y="209"/>
                    </a:lnTo>
                    <a:lnTo>
                      <a:pt x="155" y="220"/>
                    </a:lnTo>
                    <a:lnTo>
                      <a:pt x="138" y="230"/>
                    </a:lnTo>
                    <a:lnTo>
                      <a:pt x="121" y="241"/>
                    </a:lnTo>
                    <a:lnTo>
                      <a:pt x="103" y="250"/>
                    </a:lnTo>
                    <a:lnTo>
                      <a:pt x="86" y="260"/>
                    </a:lnTo>
                    <a:lnTo>
                      <a:pt x="67" y="267"/>
                    </a:lnTo>
                    <a:lnTo>
                      <a:pt x="49" y="276"/>
                    </a:lnTo>
                    <a:lnTo>
                      <a:pt x="41" y="280"/>
                    </a:lnTo>
                    <a:lnTo>
                      <a:pt x="37" y="285"/>
                    </a:lnTo>
                    <a:lnTo>
                      <a:pt x="33" y="293"/>
                    </a:lnTo>
                    <a:lnTo>
                      <a:pt x="30" y="300"/>
                    </a:lnTo>
                    <a:lnTo>
                      <a:pt x="25" y="307"/>
                    </a:lnTo>
                    <a:lnTo>
                      <a:pt x="21" y="314"/>
                    </a:lnTo>
                    <a:lnTo>
                      <a:pt x="15" y="319"/>
                    </a:lnTo>
                    <a:lnTo>
                      <a:pt x="7" y="323"/>
                    </a:lnTo>
                    <a:lnTo>
                      <a:pt x="2" y="307"/>
                    </a:lnTo>
                    <a:lnTo>
                      <a:pt x="1" y="292"/>
                    </a:lnTo>
                    <a:lnTo>
                      <a:pt x="0" y="274"/>
                    </a:lnTo>
                    <a:lnTo>
                      <a:pt x="1" y="257"/>
                    </a:lnTo>
                    <a:lnTo>
                      <a:pt x="2" y="239"/>
                    </a:lnTo>
                    <a:lnTo>
                      <a:pt x="6" y="221"/>
                    </a:lnTo>
                    <a:lnTo>
                      <a:pt x="11" y="203"/>
                    </a:lnTo>
                    <a:lnTo>
                      <a:pt x="18" y="186"/>
                    </a:lnTo>
                    <a:lnTo>
                      <a:pt x="25" y="169"/>
                    </a:lnTo>
                    <a:lnTo>
                      <a:pt x="34" y="154"/>
                    </a:lnTo>
                    <a:lnTo>
                      <a:pt x="45" y="141"/>
                    </a:lnTo>
                    <a:lnTo>
                      <a:pt x="58" y="130"/>
                    </a:lnTo>
                    <a:lnTo>
                      <a:pt x="72" y="120"/>
                    </a:lnTo>
                    <a:lnTo>
                      <a:pt x="89" y="113"/>
                    </a:lnTo>
                    <a:lnTo>
                      <a:pt x="106" y="108"/>
                    </a:lnTo>
                    <a:lnTo>
                      <a:pt x="126" y="106"/>
                    </a:lnTo>
                    <a:lnTo>
                      <a:pt x="130" y="98"/>
                    </a:lnTo>
                    <a:lnTo>
                      <a:pt x="134" y="91"/>
                    </a:lnTo>
                    <a:lnTo>
                      <a:pt x="139" y="83"/>
                    </a:lnTo>
                    <a:lnTo>
                      <a:pt x="143" y="75"/>
                    </a:lnTo>
                    <a:lnTo>
                      <a:pt x="147" y="66"/>
                    </a:lnTo>
                    <a:lnTo>
                      <a:pt x="151" y="58"/>
                    </a:lnTo>
                    <a:lnTo>
                      <a:pt x="154" y="50"/>
                    </a:lnTo>
                    <a:lnTo>
                      <a:pt x="160" y="42"/>
                    </a:lnTo>
                    <a:lnTo>
                      <a:pt x="163" y="34"/>
                    </a:lnTo>
                    <a:lnTo>
                      <a:pt x="168" y="27"/>
                    </a:lnTo>
                    <a:lnTo>
                      <a:pt x="173" y="19"/>
                    </a:lnTo>
                    <a:lnTo>
                      <a:pt x="180" y="15"/>
                    </a:lnTo>
                    <a:lnTo>
                      <a:pt x="187" y="9"/>
                    </a:lnTo>
                    <a:lnTo>
                      <a:pt x="194" y="5"/>
                    </a:lnTo>
                    <a:lnTo>
                      <a:pt x="203" y="2"/>
                    </a:lnTo>
                    <a:lnTo>
                      <a:pt x="214" y="2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09" name="Freeform 87"/>
              <p:cNvSpPr>
                <a:spLocks/>
              </p:cNvSpPr>
              <p:nvPr/>
            </p:nvSpPr>
            <p:spPr bwMode="auto">
              <a:xfrm>
                <a:off x="5668" y="2076"/>
                <a:ext cx="115" cy="138"/>
              </a:xfrm>
              <a:custGeom>
                <a:avLst/>
                <a:gdLst>
                  <a:gd name="T0" fmla="*/ 0 w 277"/>
                  <a:gd name="T1" fmla="*/ 0 h 330"/>
                  <a:gd name="T2" fmla="*/ 0 w 277"/>
                  <a:gd name="T3" fmla="*/ 0 h 330"/>
                  <a:gd name="T4" fmla="*/ 0 w 277"/>
                  <a:gd name="T5" fmla="*/ 0 h 330"/>
                  <a:gd name="T6" fmla="*/ 0 w 277"/>
                  <a:gd name="T7" fmla="*/ 0 h 330"/>
                  <a:gd name="T8" fmla="*/ 0 w 277"/>
                  <a:gd name="T9" fmla="*/ 0 h 330"/>
                  <a:gd name="T10" fmla="*/ 0 w 277"/>
                  <a:gd name="T11" fmla="*/ 0 h 330"/>
                  <a:gd name="T12" fmla="*/ 0 w 277"/>
                  <a:gd name="T13" fmla="*/ 0 h 330"/>
                  <a:gd name="T14" fmla="*/ 0 w 277"/>
                  <a:gd name="T15" fmla="*/ 0 h 330"/>
                  <a:gd name="T16" fmla="*/ 0 w 277"/>
                  <a:gd name="T17" fmla="*/ 0 h 330"/>
                  <a:gd name="T18" fmla="*/ 0 w 277"/>
                  <a:gd name="T19" fmla="*/ 0 h 330"/>
                  <a:gd name="T20" fmla="*/ 0 w 277"/>
                  <a:gd name="T21" fmla="*/ 0 h 330"/>
                  <a:gd name="T22" fmla="*/ 0 w 277"/>
                  <a:gd name="T23" fmla="*/ 0 h 330"/>
                  <a:gd name="T24" fmla="*/ 0 w 277"/>
                  <a:gd name="T25" fmla="*/ 0 h 330"/>
                  <a:gd name="T26" fmla="*/ 0 w 277"/>
                  <a:gd name="T27" fmla="*/ 0 h 330"/>
                  <a:gd name="T28" fmla="*/ 0 w 277"/>
                  <a:gd name="T29" fmla="*/ 0 h 330"/>
                  <a:gd name="T30" fmla="*/ 0 w 277"/>
                  <a:gd name="T31" fmla="*/ 0 h 330"/>
                  <a:gd name="T32" fmla="*/ 0 w 277"/>
                  <a:gd name="T33" fmla="*/ 0 h 330"/>
                  <a:gd name="T34" fmla="*/ 0 w 277"/>
                  <a:gd name="T35" fmla="*/ 0 h 330"/>
                  <a:gd name="T36" fmla="*/ 0 w 277"/>
                  <a:gd name="T37" fmla="*/ 0 h 330"/>
                  <a:gd name="T38" fmla="*/ 0 w 277"/>
                  <a:gd name="T39" fmla="*/ 0 h 330"/>
                  <a:gd name="T40" fmla="*/ 0 w 277"/>
                  <a:gd name="T41" fmla="*/ 0 h 330"/>
                  <a:gd name="T42" fmla="*/ 0 w 277"/>
                  <a:gd name="T43" fmla="*/ 0 h 330"/>
                  <a:gd name="T44" fmla="*/ 0 w 277"/>
                  <a:gd name="T45" fmla="*/ 0 h 330"/>
                  <a:gd name="T46" fmla="*/ 0 w 277"/>
                  <a:gd name="T47" fmla="*/ 0 h 330"/>
                  <a:gd name="T48" fmla="*/ 0 w 277"/>
                  <a:gd name="T49" fmla="*/ 0 h 330"/>
                  <a:gd name="T50" fmla="*/ 0 w 277"/>
                  <a:gd name="T51" fmla="*/ 0 h 330"/>
                  <a:gd name="T52" fmla="*/ 0 w 277"/>
                  <a:gd name="T53" fmla="*/ 0 h 330"/>
                  <a:gd name="T54" fmla="*/ 0 w 277"/>
                  <a:gd name="T55" fmla="*/ 0 h 330"/>
                  <a:gd name="T56" fmla="*/ 0 w 277"/>
                  <a:gd name="T57" fmla="*/ 0 h 330"/>
                  <a:gd name="T58" fmla="*/ 0 w 277"/>
                  <a:gd name="T59" fmla="*/ 0 h 330"/>
                  <a:gd name="T60" fmla="*/ 0 w 277"/>
                  <a:gd name="T61" fmla="*/ 0 h 330"/>
                  <a:gd name="T62" fmla="*/ 0 w 277"/>
                  <a:gd name="T63" fmla="*/ 0 h 330"/>
                  <a:gd name="T64" fmla="*/ 0 w 277"/>
                  <a:gd name="T65" fmla="*/ 0 h 330"/>
                  <a:gd name="T66" fmla="*/ 0 w 277"/>
                  <a:gd name="T67" fmla="*/ 0 h 330"/>
                  <a:gd name="T68" fmla="*/ 0 w 277"/>
                  <a:gd name="T69" fmla="*/ 0 h 330"/>
                  <a:gd name="T70" fmla="*/ 0 w 277"/>
                  <a:gd name="T71" fmla="*/ 0 h 330"/>
                  <a:gd name="T72" fmla="*/ 0 w 277"/>
                  <a:gd name="T73" fmla="*/ 0 h 330"/>
                  <a:gd name="T74" fmla="*/ 0 w 277"/>
                  <a:gd name="T75" fmla="*/ 0 h 330"/>
                  <a:gd name="T76" fmla="*/ 0 w 277"/>
                  <a:gd name="T77" fmla="*/ 0 h 330"/>
                  <a:gd name="T78" fmla="*/ 0 w 277"/>
                  <a:gd name="T79" fmla="*/ 0 h 330"/>
                  <a:gd name="T80" fmla="*/ 0 w 277"/>
                  <a:gd name="T81" fmla="*/ 0 h 330"/>
                  <a:gd name="T82" fmla="*/ 0 w 277"/>
                  <a:gd name="T83" fmla="*/ 0 h 330"/>
                  <a:gd name="T84" fmla="*/ 0 w 277"/>
                  <a:gd name="T85" fmla="*/ 0 h 330"/>
                  <a:gd name="T86" fmla="*/ 0 w 277"/>
                  <a:gd name="T87" fmla="*/ 0 h 330"/>
                  <a:gd name="T88" fmla="*/ 0 w 277"/>
                  <a:gd name="T89" fmla="*/ 0 h 330"/>
                  <a:gd name="T90" fmla="*/ 0 w 277"/>
                  <a:gd name="T91" fmla="*/ 0 h 330"/>
                  <a:gd name="T92" fmla="*/ 0 w 277"/>
                  <a:gd name="T93" fmla="*/ 0 h 330"/>
                  <a:gd name="T94" fmla="*/ 0 w 277"/>
                  <a:gd name="T95" fmla="*/ 0 h 330"/>
                  <a:gd name="T96" fmla="*/ 0 w 277"/>
                  <a:gd name="T97" fmla="*/ 0 h 330"/>
                  <a:gd name="T98" fmla="*/ 0 w 277"/>
                  <a:gd name="T99" fmla="*/ 0 h 330"/>
                  <a:gd name="T100" fmla="*/ 0 w 277"/>
                  <a:gd name="T101" fmla="*/ 0 h 330"/>
                  <a:gd name="T102" fmla="*/ 0 w 277"/>
                  <a:gd name="T103" fmla="*/ 0 h 330"/>
                  <a:gd name="T104" fmla="*/ 0 w 277"/>
                  <a:gd name="T105" fmla="*/ 0 h 3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77"/>
                  <a:gd name="T160" fmla="*/ 0 h 330"/>
                  <a:gd name="T161" fmla="*/ 277 w 277"/>
                  <a:gd name="T162" fmla="*/ 330 h 330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77" h="330">
                    <a:moveTo>
                      <a:pt x="176" y="0"/>
                    </a:moveTo>
                    <a:lnTo>
                      <a:pt x="182" y="2"/>
                    </a:lnTo>
                    <a:lnTo>
                      <a:pt x="190" y="5"/>
                    </a:lnTo>
                    <a:lnTo>
                      <a:pt x="195" y="7"/>
                    </a:lnTo>
                    <a:lnTo>
                      <a:pt x="203" y="10"/>
                    </a:lnTo>
                    <a:lnTo>
                      <a:pt x="209" y="13"/>
                    </a:lnTo>
                    <a:lnTo>
                      <a:pt x="216" y="16"/>
                    </a:lnTo>
                    <a:lnTo>
                      <a:pt x="223" y="18"/>
                    </a:lnTo>
                    <a:lnTo>
                      <a:pt x="231" y="23"/>
                    </a:lnTo>
                    <a:lnTo>
                      <a:pt x="237" y="26"/>
                    </a:lnTo>
                    <a:lnTo>
                      <a:pt x="244" y="30"/>
                    </a:lnTo>
                    <a:lnTo>
                      <a:pt x="250" y="35"/>
                    </a:lnTo>
                    <a:lnTo>
                      <a:pt x="256" y="40"/>
                    </a:lnTo>
                    <a:lnTo>
                      <a:pt x="262" y="45"/>
                    </a:lnTo>
                    <a:lnTo>
                      <a:pt x="267" y="51"/>
                    </a:lnTo>
                    <a:lnTo>
                      <a:pt x="272" y="57"/>
                    </a:lnTo>
                    <a:lnTo>
                      <a:pt x="277" y="65"/>
                    </a:lnTo>
                    <a:lnTo>
                      <a:pt x="265" y="56"/>
                    </a:lnTo>
                    <a:lnTo>
                      <a:pt x="253" y="51"/>
                    </a:lnTo>
                    <a:lnTo>
                      <a:pt x="241" y="47"/>
                    </a:lnTo>
                    <a:lnTo>
                      <a:pt x="229" y="45"/>
                    </a:lnTo>
                    <a:lnTo>
                      <a:pt x="216" y="45"/>
                    </a:lnTo>
                    <a:lnTo>
                      <a:pt x="203" y="45"/>
                    </a:lnTo>
                    <a:lnTo>
                      <a:pt x="191" y="47"/>
                    </a:lnTo>
                    <a:lnTo>
                      <a:pt x="179" y="51"/>
                    </a:lnTo>
                    <a:lnTo>
                      <a:pt x="166" y="54"/>
                    </a:lnTo>
                    <a:lnTo>
                      <a:pt x="154" y="60"/>
                    </a:lnTo>
                    <a:lnTo>
                      <a:pt x="142" y="65"/>
                    </a:lnTo>
                    <a:lnTo>
                      <a:pt x="132" y="73"/>
                    </a:lnTo>
                    <a:lnTo>
                      <a:pt x="121" y="81"/>
                    </a:lnTo>
                    <a:lnTo>
                      <a:pt x="112" y="89"/>
                    </a:lnTo>
                    <a:lnTo>
                      <a:pt x="102" y="97"/>
                    </a:lnTo>
                    <a:lnTo>
                      <a:pt x="96" y="108"/>
                    </a:lnTo>
                    <a:lnTo>
                      <a:pt x="101" y="104"/>
                    </a:lnTo>
                    <a:lnTo>
                      <a:pt x="108" y="101"/>
                    </a:lnTo>
                    <a:lnTo>
                      <a:pt x="116" y="97"/>
                    </a:lnTo>
                    <a:lnTo>
                      <a:pt x="124" y="94"/>
                    </a:lnTo>
                    <a:lnTo>
                      <a:pt x="132" y="91"/>
                    </a:lnTo>
                    <a:lnTo>
                      <a:pt x="139" y="88"/>
                    </a:lnTo>
                    <a:lnTo>
                      <a:pt x="147" y="85"/>
                    </a:lnTo>
                    <a:lnTo>
                      <a:pt x="155" y="83"/>
                    </a:lnTo>
                    <a:lnTo>
                      <a:pt x="162" y="80"/>
                    </a:lnTo>
                    <a:lnTo>
                      <a:pt x="171" y="77"/>
                    </a:lnTo>
                    <a:lnTo>
                      <a:pt x="178" y="75"/>
                    </a:lnTo>
                    <a:lnTo>
                      <a:pt x="187" y="75"/>
                    </a:lnTo>
                    <a:lnTo>
                      <a:pt x="195" y="75"/>
                    </a:lnTo>
                    <a:lnTo>
                      <a:pt x="202" y="76"/>
                    </a:lnTo>
                    <a:lnTo>
                      <a:pt x="210" y="77"/>
                    </a:lnTo>
                    <a:lnTo>
                      <a:pt x="218" y="81"/>
                    </a:lnTo>
                    <a:lnTo>
                      <a:pt x="209" y="81"/>
                    </a:lnTo>
                    <a:lnTo>
                      <a:pt x="199" y="82"/>
                    </a:lnTo>
                    <a:lnTo>
                      <a:pt x="190" y="83"/>
                    </a:lnTo>
                    <a:lnTo>
                      <a:pt x="181" y="86"/>
                    </a:lnTo>
                    <a:lnTo>
                      <a:pt x="172" y="89"/>
                    </a:lnTo>
                    <a:lnTo>
                      <a:pt x="162" y="92"/>
                    </a:lnTo>
                    <a:lnTo>
                      <a:pt x="153" y="96"/>
                    </a:lnTo>
                    <a:lnTo>
                      <a:pt x="143" y="101"/>
                    </a:lnTo>
                    <a:lnTo>
                      <a:pt x="134" y="107"/>
                    </a:lnTo>
                    <a:lnTo>
                      <a:pt x="125" y="111"/>
                    </a:lnTo>
                    <a:lnTo>
                      <a:pt x="115" y="118"/>
                    </a:lnTo>
                    <a:lnTo>
                      <a:pt x="106" y="124"/>
                    </a:lnTo>
                    <a:lnTo>
                      <a:pt x="97" y="130"/>
                    </a:lnTo>
                    <a:lnTo>
                      <a:pt x="87" y="137"/>
                    </a:lnTo>
                    <a:lnTo>
                      <a:pt x="79" y="144"/>
                    </a:lnTo>
                    <a:lnTo>
                      <a:pt x="71" y="151"/>
                    </a:lnTo>
                    <a:lnTo>
                      <a:pt x="78" y="148"/>
                    </a:lnTo>
                    <a:lnTo>
                      <a:pt x="86" y="146"/>
                    </a:lnTo>
                    <a:lnTo>
                      <a:pt x="95" y="143"/>
                    </a:lnTo>
                    <a:lnTo>
                      <a:pt x="104" y="140"/>
                    </a:lnTo>
                    <a:lnTo>
                      <a:pt x="113" y="135"/>
                    </a:lnTo>
                    <a:lnTo>
                      <a:pt x="122" y="132"/>
                    </a:lnTo>
                    <a:lnTo>
                      <a:pt x="132" y="129"/>
                    </a:lnTo>
                    <a:lnTo>
                      <a:pt x="142" y="127"/>
                    </a:lnTo>
                    <a:lnTo>
                      <a:pt x="152" y="123"/>
                    </a:lnTo>
                    <a:lnTo>
                      <a:pt x="161" y="121"/>
                    </a:lnTo>
                    <a:lnTo>
                      <a:pt x="170" y="120"/>
                    </a:lnTo>
                    <a:lnTo>
                      <a:pt x="179" y="121"/>
                    </a:lnTo>
                    <a:lnTo>
                      <a:pt x="188" y="121"/>
                    </a:lnTo>
                    <a:lnTo>
                      <a:pt x="196" y="124"/>
                    </a:lnTo>
                    <a:lnTo>
                      <a:pt x="203" y="128"/>
                    </a:lnTo>
                    <a:lnTo>
                      <a:pt x="211" y="135"/>
                    </a:lnTo>
                    <a:lnTo>
                      <a:pt x="199" y="135"/>
                    </a:lnTo>
                    <a:lnTo>
                      <a:pt x="189" y="138"/>
                    </a:lnTo>
                    <a:lnTo>
                      <a:pt x="178" y="140"/>
                    </a:lnTo>
                    <a:lnTo>
                      <a:pt x="168" y="143"/>
                    </a:lnTo>
                    <a:lnTo>
                      <a:pt x="157" y="146"/>
                    </a:lnTo>
                    <a:lnTo>
                      <a:pt x="146" y="149"/>
                    </a:lnTo>
                    <a:lnTo>
                      <a:pt x="136" y="153"/>
                    </a:lnTo>
                    <a:lnTo>
                      <a:pt x="125" y="158"/>
                    </a:lnTo>
                    <a:lnTo>
                      <a:pt x="116" y="163"/>
                    </a:lnTo>
                    <a:lnTo>
                      <a:pt x="105" y="167"/>
                    </a:lnTo>
                    <a:lnTo>
                      <a:pt x="95" y="172"/>
                    </a:lnTo>
                    <a:lnTo>
                      <a:pt x="86" y="178"/>
                    </a:lnTo>
                    <a:lnTo>
                      <a:pt x="77" y="184"/>
                    </a:lnTo>
                    <a:lnTo>
                      <a:pt x="68" y="188"/>
                    </a:lnTo>
                    <a:lnTo>
                      <a:pt x="60" y="195"/>
                    </a:lnTo>
                    <a:lnTo>
                      <a:pt x="53" y="201"/>
                    </a:lnTo>
                    <a:lnTo>
                      <a:pt x="46" y="201"/>
                    </a:lnTo>
                    <a:lnTo>
                      <a:pt x="42" y="203"/>
                    </a:lnTo>
                    <a:lnTo>
                      <a:pt x="38" y="206"/>
                    </a:lnTo>
                    <a:lnTo>
                      <a:pt x="36" y="212"/>
                    </a:lnTo>
                    <a:lnTo>
                      <a:pt x="35" y="217"/>
                    </a:lnTo>
                    <a:lnTo>
                      <a:pt x="35" y="222"/>
                    </a:lnTo>
                    <a:lnTo>
                      <a:pt x="37" y="227"/>
                    </a:lnTo>
                    <a:lnTo>
                      <a:pt x="40" y="234"/>
                    </a:lnTo>
                    <a:lnTo>
                      <a:pt x="45" y="226"/>
                    </a:lnTo>
                    <a:lnTo>
                      <a:pt x="52" y="222"/>
                    </a:lnTo>
                    <a:lnTo>
                      <a:pt x="60" y="215"/>
                    </a:lnTo>
                    <a:lnTo>
                      <a:pt x="68" y="210"/>
                    </a:lnTo>
                    <a:lnTo>
                      <a:pt x="76" y="205"/>
                    </a:lnTo>
                    <a:lnTo>
                      <a:pt x="83" y="200"/>
                    </a:lnTo>
                    <a:lnTo>
                      <a:pt x="92" y="195"/>
                    </a:lnTo>
                    <a:lnTo>
                      <a:pt x="100" y="192"/>
                    </a:lnTo>
                    <a:lnTo>
                      <a:pt x="108" y="187"/>
                    </a:lnTo>
                    <a:lnTo>
                      <a:pt x="117" y="185"/>
                    </a:lnTo>
                    <a:lnTo>
                      <a:pt x="125" y="183"/>
                    </a:lnTo>
                    <a:lnTo>
                      <a:pt x="134" y="182"/>
                    </a:lnTo>
                    <a:lnTo>
                      <a:pt x="143" y="180"/>
                    </a:lnTo>
                    <a:lnTo>
                      <a:pt x="152" y="181"/>
                    </a:lnTo>
                    <a:lnTo>
                      <a:pt x="160" y="182"/>
                    </a:lnTo>
                    <a:lnTo>
                      <a:pt x="169" y="184"/>
                    </a:lnTo>
                    <a:lnTo>
                      <a:pt x="162" y="186"/>
                    </a:lnTo>
                    <a:lnTo>
                      <a:pt x="157" y="187"/>
                    </a:lnTo>
                    <a:lnTo>
                      <a:pt x="153" y="189"/>
                    </a:lnTo>
                    <a:lnTo>
                      <a:pt x="147" y="192"/>
                    </a:lnTo>
                    <a:lnTo>
                      <a:pt x="142" y="195"/>
                    </a:lnTo>
                    <a:lnTo>
                      <a:pt x="137" y="197"/>
                    </a:lnTo>
                    <a:lnTo>
                      <a:pt x="132" y="200"/>
                    </a:lnTo>
                    <a:lnTo>
                      <a:pt x="126" y="203"/>
                    </a:lnTo>
                    <a:lnTo>
                      <a:pt x="121" y="205"/>
                    </a:lnTo>
                    <a:lnTo>
                      <a:pt x="116" y="207"/>
                    </a:lnTo>
                    <a:lnTo>
                      <a:pt x="111" y="210"/>
                    </a:lnTo>
                    <a:lnTo>
                      <a:pt x="106" y="213"/>
                    </a:lnTo>
                    <a:lnTo>
                      <a:pt x="100" y="215"/>
                    </a:lnTo>
                    <a:lnTo>
                      <a:pt x="96" y="218"/>
                    </a:lnTo>
                    <a:lnTo>
                      <a:pt x="90" y="221"/>
                    </a:lnTo>
                    <a:lnTo>
                      <a:pt x="85" y="223"/>
                    </a:lnTo>
                    <a:lnTo>
                      <a:pt x="87" y="227"/>
                    </a:lnTo>
                    <a:lnTo>
                      <a:pt x="91" y="231"/>
                    </a:lnTo>
                    <a:lnTo>
                      <a:pt x="96" y="234"/>
                    </a:lnTo>
                    <a:lnTo>
                      <a:pt x="100" y="235"/>
                    </a:lnTo>
                    <a:lnTo>
                      <a:pt x="106" y="234"/>
                    </a:lnTo>
                    <a:lnTo>
                      <a:pt x="111" y="233"/>
                    </a:lnTo>
                    <a:lnTo>
                      <a:pt x="117" y="231"/>
                    </a:lnTo>
                    <a:lnTo>
                      <a:pt x="124" y="229"/>
                    </a:lnTo>
                    <a:lnTo>
                      <a:pt x="130" y="225"/>
                    </a:lnTo>
                    <a:lnTo>
                      <a:pt x="137" y="223"/>
                    </a:lnTo>
                    <a:lnTo>
                      <a:pt x="143" y="221"/>
                    </a:lnTo>
                    <a:lnTo>
                      <a:pt x="150" y="219"/>
                    </a:lnTo>
                    <a:lnTo>
                      <a:pt x="156" y="217"/>
                    </a:lnTo>
                    <a:lnTo>
                      <a:pt x="162" y="217"/>
                    </a:lnTo>
                    <a:lnTo>
                      <a:pt x="168" y="217"/>
                    </a:lnTo>
                    <a:lnTo>
                      <a:pt x="175" y="220"/>
                    </a:lnTo>
                    <a:lnTo>
                      <a:pt x="171" y="224"/>
                    </a:lnTo>
                    <a:lnTo>
                      <a:pt x="166" y="227"/>
                    </a:lnTo>
                    <a:lnTo>
                      <a:pt x="160" y="230"/>
                    </a:lnTo>
                    <a:lnTo>
                      <a:pt x="155" y="234"/>
                    </a:lnTo>
                    <a:lnTo>
                      <a:pt x="148" y="235"/>
                    </a:lnTo>
                    <a:lnTo>
                      <a:pt x="141" y="238"/>
                    </a:lnTo>
                    <a:lnTo>
                      <a:pt x="134" y="240"/>
                    </a:lnTo>
                    <a:lnTo>
                      <a:pt x="128" y="242"/>
                    </a:lnTo>
                    <a:lnTo>
                      <a:pt x="121" y="243"/>
                    </a:lnTo>
                    <a:lnTo>
                      <a:pt x="116" y="246"/>
                    </a:lnTo>
                    <a:lnTo>
                      <a:pt x="109" y="249"/>
                    </a:lnTo>
                    <a:lnTo>
                      <a:pt x="105" y="253"/>
                    </a:lnTo>
                    <a:lnTo>
                      <a:pt x="100" y="257"/>
                    </a:lnTo>
                    <a:lnTo>
                      <a:pt x="97" y="262"/>
                    </a:lnTo>
                    <a:lnTo>
                      <a:pt x="96" y="268"/>
                    </a:lnTo>
                    <a:lnTo>
                      <a:pt x="96" y="276"/>
                    </a:lnTo>
                    <a:lnTo>
                      <a:pt x="96" y="278"/>
                    </a:lnTo>
                    <a:lnTo>
                      <a:pt x="97" y="279"/>
                    </a:lnTo>
                    <a:lnTo>
                      <a:pt x="105" y="274"/>
                    </a:lnTo>
                    <a:lnTo>
                      <a:pt x="113" y="269"/>
                    </a:lnTo>
                    <a:lnTo>
                      <a:pt x="120" y="264"/>
                    </a:lnTo>
                    <a:lnTo>
                      <a:pt x="128" y="261"/>
                    </a:lnTo>
                    <a:lnTo>
                      <a:pt x="136" y="257"/>
                    </a:lnTo>
                    <a:lnTo>
                      <a:pt x="145" y="255"/>
                    </a:lnTo>
                    <a:lnTo>
                      <a:pt x="150" y="254"/>
                    </a:lnTo>
                    <a:lnTo>
                      <a:pt x="155" y="254"/>
                    </a:lnTo>
                    <a:lnTo>
                      <a:pt x="160" y="255"/>
                    </a:lnTo>
                    <a:lnTo>
                      <a:pt x="165" y="257"/>
                    </a:lnTo>
                    <a:lnTo>
                      <a:pt x="160" y="262"/>
                    </a:lnTo>
                    <a:lnTo>
                      <a:pt x="156" y="270"/>
                    </a:lnTo>
                    <a:lnTo>
                      <a:pt x="151" y="275"/>
                    </a:lnTo>
                    <a:lnTo>
                      <a:pt x="145" y="281"/>
                    </a:lnTo>
                    <a:lnTo>
                      <a:pt x="139" y="285"/>
                    </a:lnTo>
                    <a:lnTo>
                      <a:pt x="134" y="290"/>
                    </a:lnTo>
                    <a:lnTo>
                      <a:pt x="127" y="294"/>
                    </a:lnTo>
                    <a:lnTo>
                      <a:pt x="121" y="298"/>
                    </a:lnTo>
                    <a:lnTo>
                      <a:pt x="114" y="300"/>
                    </a:lnTo>
                    <a:lnTo>
                      <a:pt x="106" y="304"/>
                    </a:lnTo>
                    <a:lnTo>
                      <a:pt x="100" y="308"/>
                    </a:lnTo>
                    <a:lnTo>
                      <a:pt x="94" y="312"/>
                    </a:lnTo>
                    <a:lnTo>
                      <a:pt x="87" y="316"/>
                    </a:lnTo>
                    <a:lnTo>
                      <a:pt x="81" y="319"/>
                    </a:lnTo>
                    <a:lnTo>
                      <a:pt x="75" y="325"/>
                    </a:lnTo>
                    <a:lnTo>
                      <a:pt x="69" y="330"/>
                    </a:lnTo>
                    <a:lnTo>
                      <a:pt x="44" y="313"/>
                    </a:lnTo>
                    <a:lnTo>
                      <a:pt x="26" y="293"/>
                    </a:lnTo>
                    <a:lnTo>
                      <a:pt x="13" y="270"/>
                    </a:lnTo>
                    <a:lnTo>
                      <a:pt x="4" y="245"/>
                    </a:lnTo>
                    <a:lnTo>
                      <a:pt x="0" y="219"/>
                    </a:lnTo>
                    <a:lnTo>
                      <a:pt x="1" y="191"/>
                    </a:lnTo>
                    <a:lnTo>
                      <a:pt x="4" y="164"/>
                    </a:lnTo>
                    <a:lnTo>
                      <a:pt x="14" y="137"/>
                    </a:lnTo>
                    <a:lnTo>
                      <a:pt x="24" y="109"/>
                    </a:lnTo>
                    <a:lnTo>
                      <a:pt x="40" y="85"/>
                    </a:lnTo>
                    <a:lnTo>
                      <a:pt x="57" y="62"/>
                    </a:lnTo>
                    <a:lnTo>
                      <a:pt x="78" y="43"/>
                    </a:lnTo>
                    <a:lnTo>
                      <a:pt x="99" y="25"/>
                    </a:lnTo>
                    <a:lnTo>
                      <a:pt x="123" y="13"/>
                    </a:lnTo>
                    <a:lnTo>
                      <a:pt x="148" y="3"/>
                    </a:lnTo>
                    <a:lnTo>
                      <a:pt x="176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10" name="Freeform 88"/>
              <p:cNvSpPr>
                <a:spLocks/>
              </p:cNvSpPr>
              <p:nvPr/>
            </p:nvSpPr>
            <p:spPr bwMode="auto">
              <a:xfrm>
                <a:off x="5695" y="2193"/>
                <a:ext cx="15" cy="13"/>
              </a:xfrm>
              <a:custGeom>
                <a:avLst/>
                <a:gdLst>
                  <a:gd name="T0" fmla="*/ 0 w 28"/>
                  <a:gd name="T1" fmla="*/ 0 h 22"/>
                  <a:gd name="T2" fmla="*/ 0 w 28"/>
                  <a:gd name="T3" fmla="*/ 0 h 22"/>
                  <a:gd name="T4" fmla="*/ 0 w 28"/>
                  <a:gd name="T5" fmla="*/ 0 h 22"/>
                  <a:gd name="T6" fmla="*/ 0 w 28"/>
                  <a:gd name="T7" fmla="*/ 0 h 22"/>
                  <a:gd name="T8" fmla="*/ 0 w 28"/>
                  <a:gd name="T9" fmla="*/ 0 h 22"/>
                  <a:gd name="T10" fmla="*/ 0 w 28"/>
                  <a:gd name="T11" fmla="*/ 0 h 22"/>
                  <a:gd name="T12" fmla="*/ 0 w 28"/>
                  <a:gd name="T13" fmla="*/ 0 h 22"/>
                  <a:gd name="T14" fmla="*/ 0 w 28"/>
                  <a:gd name="T15" fmla="*/ 0 h 22"/>
                  <a:gd name="T16" fmla="*/ 0 w 28"/>
                  <a:gd name="T17" fmla="*/ 0 h 22"/>
                  <a:gd name="T18" fmla="*/ 0 w 28"/>
                  <a:gd name="T19" fmla="*/ 0 h 22"/>
                  <a:gd name="T20" fmla="*/ 0 w 28"/>
                  <a:gd name="T21" fmla="*/ 0 h 22"/>
                  <a:gd name="T22" fmla="*/ 0 w 28"/>
                  <a:gd name="T23" fmla="*/ 0 h 22"/>
                  <a:gd name="T24" fmla="*/ 0 w 28"/>
                  <a:gd name="T25" fmla="*/ 0 h 22"/>
                  <a:gd name="T26" fmla="*/ 0 w 28"/>
                  <a:gd name="T27" fmla="*/ 0 h 22"/>
                  <a:gd name="T28" fmla="*/ 0 w 28"/>
                  <a:gd name="T29" fmla="*/ 0 h 22"/>
                  <a:gd name="T30" fmla="*/ 0 w 28"/>
                  <a:gd name="T31" fmla="*/ 0 h 2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8"/>
                  <a:gd name="T49" fmla="*/ 0 h 22"/>
                  <a:gd name="T50" fmla="*/ 28 w 28"/>
                  <a:gd name="T51" fmla="*/ 22 h 2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8" h="22">
                    <a:moveTo>
                      <a:pt x="26" y="0"/>
                    </a:moveTo>
                    <a:lnTo>
                      <a:pt x="21" y="0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8" y="5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0" y="22"/>
                    </a:lnTo>
                    <a:lnTo>
                      <a:pt x="7" y="19"/>
                    </a:lnTo>
                    <a:lnTo>
                      <a:pt x="14" y="13"/>
                    </a:lnTo>
                    <a:lnTo>
                      <a:pt x="19" y="6"/>
                    </a:lnTo>
                    <a:lnTo>
                      <a:pt x="28" y="3"/>
                    </a:lnTo>
                    <a:lnTo>
                      <a:pt x="27" y="2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11" name="Freeform 89"/>
              <p:cNvSpPr>
                <a:spLocks/>
              </p:cNvSpPr>
              <p:nvPr/>
            </p:nvSpPr>
            <p:spPr bwMode="auto">
              <a:xfrm>
                <a:off x="5718" y="2103"/>
                <a:ext cx="262" cy="175"/>
              </a:xfrm>
              <a:custGeom>
                <a:avLst/>
                <a:gdLst>
                  <a:gd name="T0" fmla="*/ 0 w 627"/>
                  <a:gd name="T1" fmla="*/ 0 h 419"/>
                  <a:gd name="T2" fmla="*/ 0 w 627"/>
                  <a:gd name="T3" fmla="*/ 0 h 419"/>
                  <a:gd name="T4" fmla="*/ 0 w 627"/>
                  <a:gd name="T5" fmla="*/ 0 h 419"/>
                  <a:gd name="T6" fmla="*/ 0 w 627"/>
                  <a:gd name="T7" fmla="*/ 0 h 419"/>
                  <a:gd name="T8" fmla="*/ 0 w 627"/>
                  <a:gd name="T9" fmla="*/ 0 h 419"/>
                  <a:gd name="T10" fmla="*/ 0 w 627"/>
                  <a:gd name="T11" fmla="*/ 0 h 419"/>
                  <a:gd name="T12" fmla="*/ 0 w 627"/>
                  <a:gd name="T13" fmla="*/ 0 h 419"/>
                  <a:gd name="T14" fmla="*/ 0 w 627"/>
                  <a:gd name="T15" fmla="*/ 0 h 419"/>
                  <a:gd name="T16" fmla="*/ 0 w 627"/>
                  <a:gd name="T17" fmla="*/ 0 h 419"/>
                  <a:gd name="T18" fmla="*/ 0 w 627"/>
                  <a:gd name="T19" fmla="*/ 0 h 419"/>
                  <a:gd name="T20" fmla="*/ 0 w 627"/>
                  <a:gd name="T21" fmla="*/ 0 h 419"/>
                  <a:gd name="T22" fmla="*/ 0 w 627"/>
                  <a:gd name="T23" fmla="*/ 0 h 419"/>
                  <a:gd name="T24" fmla="*/ 0 w 627"/>
                  <a:gd name="T25" fmla="*/ 0 h 419"/>
                  <a:gd name="T26" fmla="*/ 0 w 627"/>
                  <a:gd name="T27" fmla="*/ 0 h 419"/>
                  <a:gd name="T28" fmla="*/ 0 w 627"/>
                  <a:gd name="T29" fmla="*/ 0 h 419"/>
                  <a:gd name="T30" fmla="*/ 0 w 627"/>
                  <a:gd name="T31" fmla="*/ 0 h 419"/>
                  <a:gd name="T32" fmla="*/ 0 w 627"/>
                  <a:gd name="T33" fmla="*/ 0 h 419"/>
                  <a:gd name="T34" fmla="*/ 0 w 627"/>
                  <a:gd name="T35" fmla="*/ 0 h 419"/>
                  <a:gd name="T36" fmla="*/ 0 w 627"/>
                  <a:gd name="T37" fmla="*/ 0 h 419"/>
                  <a:gd name="T38" fmla="*/ 0 w 627"/>
                  <a:gd name="T39" fmla="*/ 0 h 419"/>
                  <a:gd name="T40" fmla="*/ 0 w 627"/>
                  <a:gd name="T41" fmla="*/ 0 h 419"/>
                  <a:gd name="T42" fmla="*/ 0 w 627"/>
                  <a:gd name="T43" fmla="*/ 0 h 419"/>
                  <a:gd name="T44" fmla="*/ 0 w 627"/>
                  <a:gd name="T45" fmla="*/ 0 h 419"/>
                  <a:gd name="T46" fmla="*/ 0 w 627"/>
                  <a:gd name="T47" fmla="*/ 0 h 419"/>
                  <a:gd name="T48" fmla="*/ 0 w 627"/>
                  <a:gd name="T49" fmla="*/ 0 h 419"/>
                  <a:gd name="T50" fmla="*/ 0 w 627"/>
                  <a:gd name="T51" fmla="*/ 0 h 419"/>
                  <a:gd name="T52" fmla="*/ 0 w 627"/>
                  <a:gd name="T53" fmla="*/ 0 h 419"/>
                  <a:gd name="T54" fmla="*/ 0 w 627"/>
                  <a:gd name="T55" fmla="*/ 0 h 419"/>
                  <a:gd name="T56" fmla="*/ 0 w 627"/>
                  <a:gd name="T57" fmla="*/ 0 h 419"/>
                  <a:gd name="T58" fmla="*/ 0 w 627"/>
                  <a:gd name="T59" fmla="*/ 0 h 419"/>
                  <a:gd name="T60" fmla="*/ 0 w 627"/>
                  <a:gd name="T61" fmla="*/ 0 h 419"/>
                  <a:gd name="T62" fmla="*/ 0 w 627"/>
                  <a:gd name="T63" fmla="*/ 0 h 419"/>
                  <a:gd name="T64" fmla="*/ 0 w 627"/>
                  <a:gd name="T65" fmla="*/ 0 h 419"/>
                  <a:gd name="T66" fmla="*/ 0 w 627"/>
                  <a:gd name="T67" fmla="*/ 0 h 419"/>
                  <a:gd name="T68" fmla="*/ 0 w 627"/>
                  <a:gd name="T69" fmla="*/ 0 h 419"/>
                  <a:gd name="T70" fmla="*/ 0 w 627"/>
                  <a:gd name="T71" fmla="*/ 0 h 419"/>
                  <a:gd name="T72" fmla="*/ 0 w 627"/>
                  <a:gd name="T73" fmla="*/ 0 h 419"/>
                  <a:gd name="T74" fmla="*/ 0 w 627"/>
                  <a:gd name="T75" fmla="*/ 0 h 419"/>
                  <a:gd name="T76" fmla="*/ 0 w 627"/>
                  <a:gd name="T77" fmla="*/ 0 h 419"/>
                  <a:gd name="T78" fmla="*/ 0 w 627"/>
                  <a:gd name="T79" fmla="*/ 0 h 419"/>
                  <a:gd name="T80" fmla="*/ 0 w 627"/>
                  <a:gd name="T81" fmla="*/ 0 h 419"/>
                  <a:gd name="T82" fmla="*/ 0 w 627"/>
                  <a:gd name="T83" fmla="*/ 0 h 419"/>
                  <a:gd name="T84" fmla="*/ 0 w 627"/>
                  <a:gd name="T85" fmla="*/ 0 h 419"/>
                  <a:gd name="T86" fmla="*/ 0 w 627"/>
                  <a:gd name="T87" fmla="*/ 0 h 419"/>
                  <a:gd name="T88" fmla="*/ 0 w 627"/>
                  <a:gd name="T89" fmla="*/ 0 h 419"/>
                  <a:gd name="T90" fmla="*/ 0 w 627"/>
                  <a:gd name="T91" fmla="*/ 0 h 419"/>
                  <a:gd name="T92" fmla="*/ 0 w 627"/>
                  <a:gd name="T93" fmla="*/ 0 h 419"/>
                  <a:gd name="T94" fmla="*/ 0 w 627"/>
                  <a:gd name="T95" fmla="*/ 0 h 419"/>
                  <a:gd name="T96" fmla="*/ 0 w 627"/>
                  <a:gd name="T97" fmla="*/ 0 h 419"/>
                  <a:gd name="T98" fmla="*/ 0 w 627"/>
                  <a:gd name="T99" fmla="*/ 0 h 419"/>
                  <a:gd name="T100" fmla="*/ 0 w 627"/>
                  <a:gd name="T101" fmla="*/ 0 h 419"/>
                  <a:gd name="T102" fmla="*/ 0 w 627"/>
                  <a:gd name="T103" fmla="*/ 0 h 419"/>
                  <a:gd name="T104" fmla="*/ 0 w 627"/>
                  <a:gd name="T105" fmla="*/ 0 h 419"/>
                  <a:gd name="T106" fmla="*/ 0 w 627"/>
                  <a:gd name="T107" fmla="*/ 0 h 419"/>
                  <a:gd name="T108" fmla="*/ 0 w 627"/>
                  <a:gd name="T109" fmla="*/ 0 h 419"/>
                  <a:gd name="T110" fmla="*/ 0 w 627"/>
                  <a:gd name="T111" fmla="*/ 0 h 4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7"/>
                  <a:gd name="T169" fmla="*/ 0 h 419"/>
                  <a:gd name="T170" fmla="*/ 627 w 627"/>
                  <a:gd name="T171" fmla="*/ 419 h 41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7" h="419">
                    <a:moveTo>
                      <a:pt x="511" y="3"/>
                    </a:moveTo>
                    <a:lnTo>
                      <a:pt x="519" y="0"/>
                    </a:lnTo>
                    <a:lnTo>
                      <a:pt x="529" y="0"/>
                    </a:lnTo>
                    <a:lnTo>
                      <a:pt x="538" y="0"/>
                    </a:lnTo>
                    <a:lnTo>
                      <a:pt x="548" y="1"/>
                    </a:lnTo>
                    <a:lnTo>
                      <a:pt x="557" y="2"/>
                    </a:lnTo>
                    <a:lnTo>
                      <a:pt x="568" y="5"/>
                    </a:lnTo>
                    <a:lnTo>
                      <a:pt x="578" y="7"/>
                    </a:lnTo>
                    <a:lnTo>
                      <a:pt x="589" y="12"/>
                    </a:lnTo>
                    <a:lnTo>
                      <a:pt x="596" y="15"/>
                    </a:lnTo>
                    <a:lnTo>
                      <a:pt x="605" y="21"/>
                    </a:lnTo>
                    <a:lnTo>
                      <a:pt x="612" y="26"/>
                    </a:lnTo>
                    <a:lnTo>
                      <a:pt x="619" y="33"/>
                    </a:lnTo>
                    <a:lnTo>
                      <a:pt x="623" y="40"/>
                    </a:lnTo>
                    <a:lnTo>
                      <a:pt x="626" y="49"/>
                    </a:lnTo>
                    <a:lnTo>
                      <a:pt x="627" y="57"/>
                    </a:lnTo>
                    <a:lnTo>
                      <a:pt x="627" y="68"/>
                    </a:lnTo>
                    <a:lnTo>
                      <a:pt x="622" y="66"/>
                    </a:lnTo>
                    <a:lnTo>
                      <a:pt x="616" y="64"/>
                    </a:lnTo>
                    <a:lnTo>
                      <a:pt x="612" y="62"/>
                    </a:lnTo>
                    <a:lnTo>
                      <a:pt x="606" y="59"/>
                    </a:lnTo>
                    <a:lnTo>
                      <a:pt x="601" y="55"/>
                    </a:lnTo>
                    <a:lnTo>
                      <a:pt x="596" y="53"/>
                    </a:lnTo>
                    <a:lnTo>
                      <a:pt x="592" y="51"/>
                    </a:lnTo>
                    <a:lnTo>
                      <a:pt x="587" y="48"/>
                    </a:lnTo>
                    <a:lnTo>
                      <a:pt x="582" y="45"/>
                    </a:lnTo>
                    <a:lnTo>
                      <a:pt x="576" y="43"/>
                    </a:lnTo>
                    <a:lnTo>
                      <a:pt x="572" y="40"/>
                    </a:lnTo>
                    <a:lnTo>
                      <a:pt x="567" y="40"/>
                    </a:lnTo>
                    <a:lnTo>
                      <a:pt x="557" y="40"/>
                    </a:lnTo>
                    <a:lnTo>
                      <a:pt x="549" y="44"/>
                    </a:lnTo>
                    <a:lnTo>
                      <a:pt x="554" y="44"/>
                    </a:lnTo>
                    <a:lnTo>
                      <a:pt x="558" y="44"/>
                    </a:lnTo>
                    <a:lnTo>
                      <a:pt x="562" y="44"/>
                    </a:lnTo>
                    <a:lnTo>
                      <a:pt x="567" y="47"/>
                    </a:lnTo>
                    <a:lnTo>
                      <a:pt x="574" y="51"/>
                    </a:lnTo>
                    <a:lnTo>
                      <a:pt x="579" y="57"/>
                    </a:lnTo>
                    <a:lnTo>
                      <a:pt x="583" y="63"/>
                    </a:lnTo>
                    <a:lnTo>
                      <a:pt x="586" y="68"/>
                    </a:lnTo>
                    <a:lnTo>
                      <a:pt x="588" y="73"/>
                    </a:lnTo>
                    <a:lnTo>
                      <a:pt x="591" y="80"/>
                    </a:lnTo>
                    <a:lnTo>
                      <a:pt x="591" y="84"/>
                    </a:lnTo>
                    <a:lnTo>
                      <a:pt x="592" y="89"/>
                    </a:lnTo>
                    <a:lnTo>
                      <a:pt x="591" y="91"/>
                    </a:lnTo>
                    <a:lnTo>
                      <a:pt x="590" y="94"/>
                    </a:lnTo>
                    <a:lnTo>
                      <a:pt x="585" y="96"/>
                    </a:lnTo>
                    <a:lnTo>
                      <a:pt x="578" y="94"/>
                    </a:lnTo>
                    <a:lnTo>
                      <a:pt x="574" y="91"/>
                    </a:lnTo>
                    <a:lnTo>
                      <a:pt x="571" y="89"/>
                    </a:lnTo>
                    <a:lnTo>
                      <a:pt x="566" y="83"/>
                    </a:lnTo>
                    <a:lnTo>
                      <a:pt x="560" y="78"/>
                    </a:lnTo>
                    <a:lnTo>
                      <a:pt x="554" y="75"/>
                    </a:lnTo>
                    <a:lnTo>
                      <a:pt x="551" y="73"/>
                    </a:lnTo>
                    <a:lnTo>
                      <a:pt x="548" y="71"/>
                    </a:lnTo>
                    <a:lnTo>
                      <a:pt x="546" y="70"/>
                    </a:lnTo>
                    <a:lnTo>
                      <a:pt x="541" y="65"/>
                    </a:lnTo>
                    <a:lnTo>
                      <a:pt x="538" y="61"/>
                    </a:lnTo>
                    <a:lnTo>
                      <a:pt x="533" y="58"/>
                    </a:lnTo>
                    <a:lnTo>
                      <a:pt x="527" y="57"/>
                    </a:lnTo>
                    <a:lnTo>
                      <a:pt x="534" y="62"/>
                    </a:lnTo>
                    <a:lnTo>
                      <a:pt x="540" y="69"/>
                    </a:lnTo>
                    <a:lnTo>
                      <a:pt x="546" y="76"/>
                    </a:lnTo>
                    <a:lnTo>
                      <a:pt x="551" y="85"/>
                    </a:lnTo>
                    <a:lnTo>
                      <a:pt x="554" y="92"/>
                    </a:lnTo>
                    <a:lnTo>
                      <a:pt x="555" y="101"/>
                    </a:lnTo>
                    <a:lnTo>
                      <a:pt x="555" y="107"/>
                    </a:lnTo>
                    <a:lnTo>
                      <a:pt x="554" y="111"/>
                    </a:lnTo>
                    <a:lnTo>
                      <a:pt x="551" y="113"/>
                    </a:lnTo>
                    <a:lnTo>
                      <a:pt x="546" y="113"/>
                    </a:lnTo>
                    <a:lnTo>
                      <a:pt x="539" y="110"/>
                    </a:lnTo>
                    <a:lnTo>
                      <a:pt x="532" y="103"/>
                    </a:lnTo>
                    <a:lnTo>
                      <a:pt x="526" y="96"/>
                    </a:lnTo>
                    <a:lnTo>
                      <a:pt x="520" y="90"/>
                    </a:lnTo>
                    <a:lnTo>
                      <a:pt x="514" y="84"/>
                    </a:lnTo>
                    <a:lnTo>
                      <a:pt x="508" y="79"/>
                    </a:lnTo>
                    <a:lnTo>
                      <a:pt x="501" y="73"/>
                    </a:lnTo>
                    <a:lnTo>
                      <a:pt x="494" y="70"/>
                    </a:lnTo>
                    <a:lnTo>
                      <a:pt x="487" y="68"/>
                    </a:lnTo>
                    <a:lnTo>
                      <a:pt x="481" y="68"/>
                    </a:lnTo>
                    <a:lnTo>
                      <a:pt x="483" y="72"/>
                    </a:lnTo>
                    <a:lnTo>
                      <a:pt x="486" y="77"/>
                    </a:lnTo>
                    <a:lnTo>
                      <a:pt x="491" y="82"/>
                    </a:lnTo>
                    <a:lnTo>
                      <a:pt x="496" y="86"/>
                    </a:lnTo>
                    <a:lnTo>
                      <a:pt x="500" y="90"/>
                    </a:lnTo>
                    <a:lnTo>
                      <a:pt x="505" y="94"/>
                    </a:lnTo>
                    <a:lnTo>
                      <a:pt x="511" y="99"/>
                    </a:lnTo>
                    <a:lnTo>
                      <a:pt x="516" y="104"/>
                    </a:lnTo>
                    <a:lnTo>
                      <a:pt x="519" y="108"/>
                    </a:lnTo>
                    <a:lnTo>
                      <a:pt x="523" y="112"/>
                    </a:lnTo>
                    <a:lnTo>
                      <a:pt x="527" y="118"/>
                    </a:lnTo>
                    <a:lnTo>
                      <a:pt x="530" y="123"/>
                    </a:lnTo>
                    <a:lnTo>
                      <a:pt x="532" y="128"/>
                    </a:lnTo>
                    <a:lnTo>
                      <a:pt x="533" y="134"/>
                    </a:lnTo>
                    <a:lnTo>
                      <a:pt x="533" y="141"/>
                    </a:lnTo>
                    <a:lnTo>
                      <a:pt x="532" y="148"/>
                    </a:lnTo>
                    <a:lnTo>
                      <a:pt x="528" y="146"/>
                    </a:lnTo>
                    <a:lnTo>
                      <a:pt x="523" y="144"/>
                    </a:lnTo>
                    <a:lnTo>
                      <a:pt x="518" y="139"/>
                    </a:lnTo>
                    <a:lnTo>
                      <a:pt x="513" y="136"/>
                    </a:lnTo>
                    <a:lnTo>
                      <a:pt x="507" y="130"/>
                    </a:lnTo>
                    <a:lnTo>
                      <a:pt x="501" y="127"/>
                    </a:lnTo>
                    <a:lnTo>
                      <a:pt x="495" y="121"/>
                    </a:lnTo>
                    <a:lnTo>
                      <a:pt x="489" y="117"/>
                    </a:lnTo>
                    <a:lnTo>
                      <a:pt x="482" y="111"/>
                    </a:lnTo>
                    <a:lnTo>
                      <a:pt x="476" y="107"/>
                    </a:lnTo>
                    <a:lnTo>
                      <a:pt x="470" y="101"/>
                    </a:lnTo>
                    <a:lnTo>
                      <a:pt x="464" y="99"/>
                    </a:lnTo>
                    <a:lnTo>
                      <a:pt x="459" y="96"/>
                    </a:lnTo>
                    <a:lnTo>
                      <a:pt x="455" y="94"/>
                    </a:lnTo>
                    <a:lnTo>
                      <a:pt x="451" y="93"/>
                    </a:lnTo>
                    <a:lnTo>
                      <a:pt x="448" y="94"/>
                    </a:lnTo>
                    <a:lnTo>
                      <a:pt x="444" y="97"/>
                    </a:lnTo>
                    <a:lnTo>
                      <a:pt x="442" y="103"/>
                    </a:lnTo>
                    <a:lnTo>
                      <a:pt x="441" y="106"/>
                    </a:lnTo>
                    <a:lnTo>
                      <a:pt x="441" y="111"/>
                    </a:lnTo>
                    <a:lnTo>
                      <a:pt x="442" y="116"/>
                    </a:lnTo>
                    <a:lnTo>
                      <a:pt x="444" y="124"/>
                    </a:lnTo>
                    <a:lnTo>
                      <a:pt x="449" y="127"/>
                    </a:lnTo>
                    <a:lnTo>
                      <a:pt x="456" y="129"/>
                    </a:lnTo>
                    <a:lnTo>
                      <a:pt x="463" y="132"/>
                    </a:lnTo>
                    <a:lnTo>
                      <a:pt x="471" y="138"/>
                    </a:lnTo>
                    <a:lnTo>
                      <a:pt x="478" y="142"/>
                    </a:lnTo>
                    <a:lnTo>
                      <a:pt x="484" y="147"/>
                    </a:lnTo>
                    <a:lnTo>
                      <a:pt x="491" y="153"/>
                    </a:lnTo>
                    <a:lnTo>
                      <a:pt x="497" y="159"/>
                    </a:lnTo>
                    <a:lnTo>
                      <a:pt x="501" y="165"/>
                    </a:lnTo>
                    <a:lnTo>
                      <a:pt x="506" y="171"/>
                    </a:lnTo>
                    <a:lnTo>
                      <a:pt x="508" y="177"/>
                    </a:lnTo>
                    <a:lnTo>
                      <a:pt x="510" y="184"/>
                    </a:lnTo>
                    <a:lnTo>
                      <a:pt x="508" y="189"/>
                    </a:lnTo>
                    <a:lnTo>
                      <a:pt x="505" y="196"/>
                    </a:lnTo>
                    <a:lnTo>
                      <a:pt x="500" y="202"/>
                    </a:lnTo>
                    <a:lnTo>
                      <a:pt x="493" y="208"/>
                    </a:lnTo>
                    <a:lnTo>
                      <a:pt x="489" y="201"/>
                    </a:lnTo>
                    <a:lnTo>
                      <a:pt x="484" y="194"/>
                    </a:lnTo>
                    <a:lnTo>
                      <a:pt x="479" y="188"/>
                    </a:lnTo>
                    <a:lnTo>
                      <a:pt x="474" y="184"/>
                    </a:lnTo>
                    <a:lnTo>
                      <a:pt x="466" y="180"/>
                    </a:lnTo>
                    <a:lnTo>
                      <a:pt x="459" y="178"/>
                    </a:lnTo>
                    <a:lnTo>
                      <a:pt x="451" y="176"/>
                    </a:lnTo>
                    <a:lnTo>
                      <a:pt x="442" y="177"/>
                    </a:lnTo>
                    <a:lnTo>
                      <a:pt x="446" y="184"/>
                    </a:lnTo>
                    <a:lnTo>
                      <a:pt x="452" y="191"/>
                    </a:lnTo>
                    <a:lnTo>
                      <a:pt x="457" y="199"/>
                    </a:lnTo>
                    <a:lnTo>
                      <a:pt x="462" y="206"/>
                    </a:lnTo>
                    <a:lnTo>
                      <a:pt x="464" y="215"/>
                    </a:lnTo>
                    <a:lnTo>
                      <a:pt x="467" y="222"/>
                    </a:lnTo>
                    <a:lnTo>
                      <a:pt x="466" y="226"/>
                    </a:lnTo>
                    <a:lnTo>
                      <a:pt x="465" y="231"/>
                    </a:lnTo>
                    <a:lnTo>
                      <a:pt x="464" y="236"/>
                    </a:lnTo>
                    <a:lnTo>
                      <a:pt x="462" y="241"/>
                    </a:lnTo>
                    <a:lnTo>
                      <a:pt x="455" y="237"/>
                    </a:lnTo>
                    <a:lnTo>
                      <a:pt x="449" y="232"/>
                    </a:lnTo>
                    <a:lnTo>
                      <a:pt x="443" y="225"/>
                    </a:lnTo>
                    <a:lnTo>
                      <a:pt x="437" y="221"/>
                    </a:lnTo>
                    <a:lnTo>
                      <a:pt x="431" y="214"/>
                    </a:lnTo>
                    <a:lnTo>
                      <a:pt x="425" y="207"/>
                    </a:lnTo>
                    <a:lnTo>
                      <a:pt x="419" y="201"/>
                    </a:lnTo>
                    <a:lnTo>
                      <a:pt x="414" y="196"/>
                    </a:lnTo>
                    <a:lnTo>
                      <a:pt x="408" y="189"/>
                    </a:lnTo>
                    <a:lnTo>
                      <a:pt x="401" y="185"/>
                    </a:lnTo>
                    <a:lnTo>
                      <a:pt x="397" y="183"/>
                    </a:lnTo>
                    <a:lnTo>
                      <a:pt x="391" y="181"/>
                    </a:lnTo>
                    <a:lnTo>
                      <a:pt x="386" y="180"/>
                    </a:lnTo>
                    <a:lnTo>
                      <a:pt x="381" y="183"/>
                    </a:lnTo>
                    <a:lnTo>
                      <a:pt x="376" y="186"/>
                    </a:lnTo>
                    <a:lnTo>
                      <a:pt x="372" y="194"/>
                    </a:lnTo>
                    <a:lnTo>
                      <a:pt x="378" y="196"/>
                    </a:lnTo>
                    <a:lnTo>
                      <a:pt x="382" y="199"/>
                    </a:lnTo>
                    <a:lnTo>
                      <a:pt x="385" y="204"/>
                    </a:lnTo>
                    <a:lnTo>
                      <a:pt x="389" y="209"/>
                    </a:lnTo>
                    <a:lnTo>
                      <a:pt x="392" y="215"/>
                    </a:lnTo>
                    <a:lnTo>
                      <a:pt x="397" y="221"/>
                    </a:lnTo>
                    <a:lnTo>
                      <a:pt x="400" y="225"/>
                    </a:lnTo>
                    <a:lnTo>
                      <a:pt x="406" y="229"/>
                    </a:lnTo>
                    <a:lnTo>
                      <a:pt x="400" y="230"/>
                    </a:lnTo>
                    <a:lnTo>
                      <a:pt x="394" y="231"/>
                    </a:lnTo>
                    <a:lnTo>
                      <a:pt x="388" y="230"/>
                    </a:lnTo>
                    <a:lnTo>
                      <a:pt x="382" y="230"/>
                    </a:lnTo>
                    <a:lnTo>
                      <a:pt x="376" y="228"/>
                    </a:lnTo>
                    <a:lnTo>
                      <a:pt x="370" y="227"/>
                    </a:lnTo>
                    <a:lnTo>
                      <a:pt x="363" y="225"/>
                    </a:lnTo>
                    <a:lnTo>
                      <a:pt x="359" y="225"/>
                    </a:lnTo>
                    <a:lnTo>
                      <a:pt x="352" y="223"/>
                    </a:lnTo>
                    <a:lnTo>
                      <a:pt x="345" y="223"/>
                    </a:lnTo>
                    <a:lnTo>
                      <a:pt x="341" y="223"/>
                    </a:lnTo>
                    <a:lnTo>
                      <a:pt x="336" y="225"/>
                    </a:lnTo>
                    <a:lnTo>
                      <a:pt x="331" y="226"/>
                    </a:lnTo>
                    <a:lnTo>
                      <a:pt x="327" y="230"/>
                    </a:lnTo>
                    <a:lnTo>
                      <a:pt x="324" y="235"/>
                    </a:lnTo>
                    <a:lnTo>
                      <a:pt x="322" y="241"/>
                    </a:lnTo>
                    <a:lnTo>
                      <a:pt x="329" y="243"/>
                    </a:lnTo>
                    <a:lnTo>
                      <a:pt x="337" y="243"/>
                    </a:lnTo>
                    <a:lnTo>
                      <a:pt x="344" y="243"/>
                    </a:lnTo>
                    <a:lnTo>
                      <a:pt x="353" y="243"/>
                    </a:lnTo>
                    <a:lnTo>
                      <a:pt x="362" y="241"/>
                    </a:lnTo>
                    <a:lnTo>
                      <a:pt x="369" y="241"/>
                    </a:lnTo>
                    <a:lnTo>
                      <a:pt x="378" y="241"/>
                    </a:lnTo>
                    <a:lnTo>
                      <a:pt x="386" y="241"/>
                    </a:lnTo>
                    <a:lnTo>
                      <a:pt x="385" y="244"/>
                    </a:lnTo>
                    <a:lnTo>
                      <a:pt x="385" y="250"/>
                    </a:lnTo>
                    <a:lnTo>
                      <a:pt x="384" y="254"/>
                    </a:lnTo>
                    <a:lnTo>
                      <a:pt x="384" y="260"/>
                    </a:lnTo>
                    <a:lnTo>
                      <a:pt x="376" y="259"/>
                    </a:lnTo>
                    <a:lnTo>
                      <a:pt x="368" y="258"/>
                    </a:lnTo>
                    <a:lnTo>
                      <a:pt x="361" y="257"/>
                    </a:lnTo>
                    <a:lnTo>
                      <a:pt x="352" y="257"/>
                    </a:lnTo>
                    <a:lnTo>
                      <a:pt x="344" y="256"/>
                    </a:lnTo>
                    <a:lnTo>
                      <a:pt x="338" y="256"/>
                    </a:lnTo>
                    <a:lnTo>
                      <a:pt x="330" y="256"/>
                    </a:lnTo>
                    <a:lnTo>
                      <a:pt x="324" y="256"/>
                    </a:lnTo>
                    <a:lnTo>
                      <a:pt x="315" y="256"/>
                    </a:lnTo>
                    <a:lnTo>
                      <a:pt x="307" y="256"/>
                    </a:lnTo>
                    <a:lnTo>
                      <a:pt x="300" y="256"/>
                    </a:lnTo>
                    <a:lnTo>
                      <a:pt x="293" y="258"/>
                    </a:lnTo>
                    <a:lnTo>
                      <a:pt x="285" y="260"/>
                    </a:lnTo>
                    <a:lnTo>
                      <a:pt x="277" y="261"/>
                    </a:lnTo>
                    <a:lnTo>
                      <a:pt x="268" y="263"/>
                    </a:lnTo>
                    <a:lnTo>
                      <a:pt x="260" y="268"/>
                    </a:lnTo>
                    <a:lnTo>
                      <a:pt x="266" y="269"/>
                    </a:lnTo>
                    <a:lnTo>
                      <a:pt x="271" y="270"/>
                    </a:lnTo>
                    <a:lnTo>
                      <a:pt x="277" y="271"/>
                    </a:lnTo>
                    <a:lnTo>
                      <a:pt x="284" y="272"/>
                    </a:lnTo>
                    <a:lnTo>
                      <a:pt x="289" y="273"/>
                    </a:lnTo>
                    <a:lnTo>
                      <a:pt x="296" y="275"/>
                    </a:lnTo>
                    <a:lnTo>
                      <a:pt x="302" y="276"/>
                    </a:lnTo>
                    <a:lnTo>
                      <a:pt x="308" y="278"/>
                    </a:lnTo>
                    <a:lnTo>
                      <a:pt x="314" y="278"/>
                    </a:lnTo>
                    <a:lnTo>
                      <a:pt x="321" y="280"/>
                    </a:lnTo>
                    <a:lnTo>
                      <a:pt x="325" y="281"/>
                    </a:lnTo>
                    <a:lnTo>
                      <a:pt x="333" y="282"/>
                    </a:lnTo>
                    <a:lnTo>
                      <a:pt x="339" y="283"/>
                    </a:lnTo>
                    <a:lnTo>
                      <a:pt x="345" y="285"/>
                    </a:lnTo>
                    <a:lnTo>
                      <a:pt x="352" y="286"/>
                    </a:lnTo>
                    <a:lnTo>
                      <a:pt x="359" y="289"/>
                    </a:lnTo>
                    <a:lnTo>
                      <a:pt x="347" y="292"/>
                    </a:lnTo>
                    <a:lnTo>
                      <a:pt x="336" y="295"/>
                    </a:lnTo>
                    <a:lnTo>
                      <a:pt x="324" y="295"/>
                    </a:lnTo>
                    <a:lnTo>
                      <a:pt x="311" y="295"/>
                    </a:lnTo>
                    <a:lnTo>
                      <a:pt x="297" y="293"/>
                    </a:lnTo>
                    <a:lnTo>
                      <a:pt x="284" y="292"/>
                    </a:lnTo>
                    <a:lnTo>
                      <a:pt x="269" y="290"/>
                    </a:lnTo>
                    <a:lnTo>
                      <a:pt x="257" y="290"/>
                    </a:lnTo>
                    <a:lnTo>
                      <a:pt x="243" y="289"/>
                    </a:lnTo>
                    <a:lnTo>
                      <a:pt x="230" y="290"/>
                    </a:lnTo>
                    <a:lnTo>
                      <a:pt x="218" y="291"/>
                    </a:lnTo>
                    <a:lnTo>
                      <a:pt x="208" y="297"/>
                    </a:lnTo>
                    <a:lnTo>
                      <a:pt x="198" y="302"/>
                    </a:lnTo>
                    <a:lnTo>
                      <a:pt x="191" y="312"/>
                    </a:lnTo>
                    <a:lnTo>
                      <a:pt x="184" y="325"/>
                    </a:lnTo>
                    <a:lnTo>
                      <a:pt x="182" y="341"/>
                    </a:lnTo>
                    <a:lnTo>
                      <a:pt x="187" y="341"/>
                    </a:lnTo>
                    <a:lnTo>
                      <a:pt x="192" y="341"/>
                    </a:lnTo>
                    <a:lnTo>
                      <a:pt x="197" y="340"/>
                    </a:lnTo>
                    <a:lnTo>
                      <a:pt x="202" y="339"/>
                    </a:lnTo>
                    <a:lnTo>
                      <a:pt x="207" y="338"/>
                    </a:lnTo>
                    <a:lnTo>
                      <a:pt x="211" y="336"/>
                    </a:lnTo>
                    <a:lnTo>
                      <a:pt x="217" y="335"/>
                    </a:lnTo>
                    <a:lnTo>
                      <a:pt x="222" y="333"/>
                    </a:lnTo>
                    <a:lnTo>
                      <a:pt x="228" y="330"/>
                    </a:lnTo>
                    <a:lnTo>
                      <a:pt x="232" y="328"/>
                    </a:lnTo>
                    <a:lnTo>
                      <a:pt x="238" y="326"/>
                    </a:lnTo>
                    <a:lnTo>
                      <a:pt x="243" y="324"/>
                    </a:lnTo>
                    <a:lnTo>
                      <a:pt x="249" y="321"/>
                    </a:lnTo>
                    <a:lnTo>
                      <a:pt x="253" y="320"/>
                    </a:lnTo>
                    <a:lnTo>
                      <a:pt x="259" y="320"/>
                    </a:lnTo>
                    <a:lnTo>
                      <a:pt x="266" y="320"/>
                    </a:lnTo>
                    <a:lnTo>
                      <a:pt x="266" y="328"/>
                    </a:lnTo>
                    <a:lnTo>
                      <a:pt x="264" y="334"/>
                    </a:lnTo>
                    <a:lnTo>
                      <a:pt x="259" y="338"/>
                    </a:lnTo>
                    <a:lnTo>
                      <a:pt x="255" y="343"/>
                    </a:lnTo>
                    <a:lnTo>
                      <a:pt x="249" y="346"/>
                    </a:lnTo>
                    <a:lnTo>
                      <a:pt x="241" y="349"/>
                    </a:lnTo>
                    <a:lnTo>
                      <a:pt x="233" y="352"/>
                    </a:lnTo>
                    <a:lnTo>
                      <a:pt x="227" y="355"/>
                    </a:lnTo>
                    <a:lnTo>
                      <a:pt x="218" y="357"/>
                    </a:lnTo>
                    <a:lnTo>
                      <a:pt x="210" y="360"/>
                    </a:lnTo>
                    <a:lnTo>
                      <a:pt x="202" y="364"/>
                    </a:lnTo>
                    <a:lnTo>
                      <a:pt x="196" y="369"/>
                    </a:lnTo>
                    <a:lnTo>
                      <a:pt x="190" y="373"/>
                    </a:lnTo>
                    <a:lnTo>
                      <a:pt x="185" y="379"/>
                    </a:lnTo>
                    <a:lnTo>
                      <a:pt x="182" y="387"/>
                    </a:lnTo>
                    <a:lnTo>
                      <a:pt x="182" y="395"/>
                    </a:lnTo>
                    <a:lnTo>
                      <a:pt x="190" y="395"/>
                    </a:lnTo>
                    <a:lnTo>
                      <a:pt x="198" y="394"/>
                    </a:lnTo>
                    <a:lnTo>
                      <a:pt x="206" y="393"/>
                    </a:lnTo>
                    <a:lnTo>
                      <a:pt x="214" y="392"/>
                    </a:lnTo>
                    <a:lnTo>
                      <a:pt x="222" y="389"/>
                    </a:lnTo>
                    <a:lnTo>
                      <a:pt x="230" y="387"/>
                    </a:lnTo>
                    <a:lnTo>
                      <a:pt x="238" y="386"/>
                    </a:lnTo>
                    <a:lnTo>
                      <a:pt x="247" y="387"/>
                    </a:lnTo>
                    <a:lnTo>
                      <a:pt x="231" y="394"/>
                    </a:lnTo>
                    <a:lnTo>
                      <a:pt x="218" y="403"/>
                    </a:lnTo>
                    <a:lnTo>
                      <a:pt x="202" y="408"/>
                    </a:lnTo>
                    <a:lnTo>
                      <a:pt x="187" y="413"/>
                    </a:lnTo>
                    <a:lnTo>
                      <a:pt x="170" y="415"/>
                    </a:lnTo>
                    <a:lnTo>
                      <a:pt x="153" y="418"/>
                    </a:lnTo>
                    <a:lnTo>
                      <a:pt x="136" y="418"/>
                    </a:lnTo>
                    <a:lnTo>
                      <a:pt x="120" y="419"/>
                    </a:lnTo>
                    <a:lnTo>
                      <a:pt x="103" y="416"/>
                    </a:lnTo>
                    <a:lnTo>
                      <a:pt x="87" y="414"/>
                    </a:lnTo>
                    <a:lnTo>
                      <a:pt x="71" y="411"/>
                    </a:lnTo>
                    <a:lnTo>
                      <a:pt x="55" y="407"/>
                    </a:lnTo>
                    <a:lnTo>
                      <a:pt x="39" y="402"/>
                    </a:lnTo>
                    <a:lnTo>
                      <a:pt x="24" y="396"/>
                    </a:lnTo>
                    <a:lnTo>
                      <a:pt x="12" y="390"/>
                    </a:lnTo>
                    <a:lnTo>
                      <a:pt x="0" y="384"/>
                    </a:lnTo>
                    <a:lnTo>
                      <a:pt x="7" y="357"/>
                    </a:lnTo>
                    <a:lnTo>
                      <a:pt x="19" y="334"/>
                    </a:lnTo>
                    <a:lnTo>
                      <a:pt x="32" y="310"/>
                    </a:lnTo>
                    <a:lnTo>
                      <a:pt x="47" y="288"/>
                    </a:lnTo>
                    <a:lnTo>
                      <a:pt x="63" y="266"/>
                    </a:lnTo>
                    <a:lnTo>
                      <a:pt x="82" y="246"/>
                    </a:lnTo>
                    <a:lnTo>
                      <a:pt x="103" y="227"/>
                    </a:lnTo>
                    <a:lnTo>
                      <a:pt x="126" y="212"/>
                    </a:lnTo>
                    <a:lnTo>
                      <a:pt x="148" y="196"/>
                    </a:lnTo>
                    <a:lnTo>
                      <a:pt x="172" y="184"/>
                    </a:lnTo>
                    <a:lnTo>
                      <a:pt x="197" y="174"/>
                    </a:lnTo>
                    <a:lnTo>
                      <a:pt x="223" y="167"/>
                    </a:lnTo>
                    <a:lnTo>
                      <a:pt x="249" y="162"/>
                    </a:lnTo>
                    <a:lnTo>
                      <a:pt x="277" y="161"/>
                    </a:lnTo>
                    <a:lnTo>
                      <a:pt x="304" y="164"/>
                    </a:lnTo>
                    <a:lnTo>
                      <a:pt x="332" y="169"/>
                    </a:lnTo>
                    <a:lnTo>
                      <a:pt x="347" y="165"/>
                    </a:lnTo>
                    <a:lnTo>
                      <a:pt x="362" y="158"/>
                    </a:lnTo>
                    <a:lnTo>
                      <a:pt x="373" y="148"/>
                    </a:lnTo>
                    <a:lnTo>
                      <a:pt x="383" y="138"/>
                    </a:lnTo>
                    <a:lnTo>
                      <a:pt x="392" y="124"/>
                    </a:lnTo>
                    <a:lnTo>
                      <a:pt x="401" y="111"/>
                    </a:lnTo>
                    <a:lnTo>
                      <a:pt x="408" y="96"/>
                    </a:lnTo>
                    <a:lnTo>
                      <a:pt x="416" y="82"/>
                    </a:lnTo>
                    <a:lnTo>
                      <a:pt x="422" y="66"/>
                    </a:lnTo>
                    <a:lnTo>
                      <a:pt x="430" y="51"/>
                    </a:lnTo>
                    <a:lnTo>
                      <a:pt x="438" y="37"/>
                    </a:lnTo>
                    <a:lnTo>
                      <a:pt x="449" y="26"/>
                    </a:lnTo>
                    <a:lnTo>
                      <a:pt x="460" y="16"/>
                    </a:lnTo>
                    <a:lnTo>
                      <a:pt x="475" y="9"/>
                    </a:lnTo>
                    <a:lnTo>
                      <a:pt x="492" y="4"/>
                    </a:lnTo>
                    <a:lnTo>
                      <a:pt x="511" y="3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12" name="Freeform 90"/>
              <p:cNvSpPr>
                <a:spLocks/>
              </p:cNvSpPr>
              <p:nvPr/>
            </p:nvSpPr>
            <p:spPr bwMode="auto">
              <a:xfrm>
                <a:off x="5241" y="2119"/>
                <a:ext cx="36" cy="26"/>
              </a:xfrm>
              <a:custGeom>
                <a:avLst/>
                <a:gdLst>
                  <a:gd name="T0" fmla="*/ 0 w 88"/>
                  <a:gd name="T1" fmla="*/ 0 h 62"/>
                  <a:gd name="T2" fmla="*/ 0 w 88"/>
                  <a:gd name="T3" fmla="*/ 0 h 62"/>
                  <a:gd name="T4" fmla="*/ 0 w 88"/>
                  <a:gd name="T5" fmla="*/ 0 h 62"/>
                  <a:gd name="T6" fmla="*/ 0 w 88"/>
                  <a:gd name="T7" fmla="*/ 0 h 62"/>
                  <a:gd name="T8" fmla="*/ 0 w 88"/>
                  <a:gd name="T9" fmla="*/ 0 h 62"/>
                  <a:gd name="T10" fmla="*/ 0 w 88"/>
                  <a:gd name="T11" fmla="*/ 0 h 62"/>
                  <a:gd name="T12" fmla="*/ 0 w 88"/>
                  <a:gd name="T13" fmla="*/ 0 h 62"/>
                  <a:gd name="T14" fmla="*/ 0 w 88"/>
                  <a:gd name="T15" fmla="*/ 0 h 62"/>
                  <a:gd name="T16" fmla="*/ 0 w 88"/>
                  <a:gd name="T17" fmla="*/ 0 h 62"/>
                  <a:gd name="T18" fmla="*/ 0 w 88"/>
                  <a:gd name="T19" fmla="*/ 0 h 62"/>
                  <a:gd name="T20" fmla="*/ 0 w 88"/>
                  <a:gd name="T21" fmla="*/ 0 h 62"/>
                  <a:gd name="T22" fmla="*/ 0 w 88"/>
                  <a:gd name="T23" fmla="*/ 0 h 62"/>
                  <a:gd name="T24" fmla="*/ 0 w 88"/>
                  <a:gd name="T25" fmla="*/ 0 h 62"/>
                  <a:gd name="T26" fmla="*/ 0 w 88"/>
                  <a:gd name="T27" fmla="*/ 0 h 62"/>
                  <a:gd name="T28" fmla="*/ 0 w 88"/>
                  <a:gd name="T29" fmla="*/ 0 h 62"/>
                  <a:gd name="T30" fmla="*/ 0 w 88"/>
                  <a:gd name="T31" fmla="*/ 0 h 62"/>
                  <a:gd name="T32" fmla="*/ 0 w 88"/>
                  <a:gd name="T33" fmla="*/ 0 h 62"/>
                  <a:gd name="T34" fmla="*/ 0 w 88"/>
                  <a:gd name="T35" fmla="*/ 0 h 62"/>
                  <a:gd name="T36" fmla="*/ 0 w 88"/>
                  <a:gd name="T37" fmla="*/ 0 h 62"/>
                  <a:gd name="T38" fmla="*/ 0 w 88"/>
                  <a:gd name="T39" fmla="*/ 0 h 62"/>
                  <a:gd name="T40" fmla="*/ 0 w 88"/>
                  <a:gd name="T41" fmla="*/ 0 h 62"/>
                  <a:gd name="T42" fmla="*/ 0 w 88"/>
                  <a:gd name="T43" fmla="*/ 0 h 62"/>
                  <a:gd name="T44" fmla="*/ 0 w 88"/>
                  <a:gd name="T45" fmla="*/ 0 h 62"/>
                  <a:gd name="T46" fmla="*/ 0 w 88"/>
                  <a:gd name="T47" fmla="*/ 0 h 62"/>
                  <a:gd name="T48" fmla="*/ 0 w 88"/>
                  <a:gd name="T49" fmla="*/ 0 h 62"/>
                  <a:gd name="T50" fmla="*/ 0 w 88"/>
                  <a:gd name="T51" fmla="*/ 0 h 62"/>
                  <a:gd name="T52" fmla="*/ 0 w 88"/>
                  <a:gd name="T53" fmla="*/ 0 h 62"/>
                  <a:gd name="T54" fmla="*/ 0 w 88"/>
                  <a:gd name="T55" fmla="*/ 0 h 62"/>
                  <a:gd name="T56" fmla="*/ 0 w 88"/>
                  <a:gd name="T57" fmla="*/ 0 h 62"/>
                  <a:gd name="T58" fmla="*/ 0 w 88"/>
                  <a:gd name="T59" fmla="*/ 0 h 62"/>
                  <a:gd name="T60" fmla="*/ 0 w 88"/>
                  <a:gd name="T61" fmla="*/ 0 h 62"/>
                  <a:gd name="T62" fmla="*/ 0 w 88"/>
                  <a:gd name="T63" fmla="*/ 0 h 62"/>
                  <a:gd name="T64" fmla="*/ 0 w 88"/>
                  <a:gd name="T65" fmla="*/ 0 h 62"/>
                  <a:gd name="T66" fmla="*/ 0 w 88"/>
                  <a:gd name="T67" fmla="*/ 0 h 62"/>
                  <a:gd name="T68" fmla="*/ 0 w 88"/>
                  <a:gd name="T69" fmla="*/ 0 h 62"/>
                  <a:gd name="T70" fmla="*/ 0 w 88"/>
                  <a:gd name="T71" fmla="*/ 0 h 6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8"/>
                  <a:gd name="T109" fmla="*/ 0 h 62"/>
                  <a:gd name="T110" fmla="*/ 88 w 88"/>
                  <a:gd name="T111" fmla="*/ 62 h 6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8" h="62">
                    <a:moveTo>
                      <a:pt x="67" y="0"/>
                    </a:moveTo>
                    <a:lnTo>
                      <a:pt x="71" y="0"/>
                    </a:lnTo>
                    <a:lnTo>
                      <a:pt x="77" y="0"/>
                    </a:lnTo>
                    <a:lnTo>
                      <a:pt x="82" y="0"/>
                    </a:lnTo>
                    <a:lnTo>
                      <a:pt x="88" y="0"/>
                    </a:lnTo>
                    <a:lnTo>
                      <a:pt x="88" y="1"/>
                    </a:lnTo>
                    <a:lnTo>
                      <a:pt x="88" y="2"/>
                    </a:lnTo>
                    <a:lnTo>
                      <a:pt x="83" y="9"/>
                    </a:lnTo>
                    <a:lnTo>
                      <a:pt x="79" y="16"/>
                    </a:lnTo>
                    <a:lnTo>
                      <a:pt x="73" y="21"/>
                    </a:lnTo>
                    <a:lnTo>
                      <a:pt x="69" y="27"/>
                    </a:lnTo>
                    <a:lnTo>
                      <a:pt x="61" y="31"/>
                    </a:lnTo>
                    <a:lnTo>
                      <a:pt x="55" y="36"/>
                    </a:lnTo>
                    <a:lnTo>
                      <a:pt x="49" y="39"/>
                    </a:lnTo>
                    <a:lnTo>
                      <a:pt x="42" y="43"/>
                    </a:lnTo>
                    <a:lnTo>
                      <a:pt x="36" y="44"/>
                    </a:lnTo>
                    <a:lnTo>
                      <a:pt x="31" y="46"/>
                    </a:lnTo>
                    <a:lnTo>
                      <a:pt x="25" y="48"/>
                    </a:lnTo>
                    <a:lnTo>
                      <a:pt x="20" y="51"/>
                    </a:lnTo>
                    <a:lnTo>
                      <a:pt x="14" y="53"/>
                    </a:lnTo>
                    <a:lnTo>
                      <a:pt x="10" y="56"/>
                    </a:lnTo>
                    <a:lnTo>
                      <a:pt x="5" y="58"/>
                    </a:lnTo>
                    <a:lnTo>
                      <a:pt x="0" y="62"/>
                    </a:lnTo>
                    <a:lnTo>
                      <a:pt x="2" y="54"/>
                    </a:lnTo>
                    <a:lnTo>
                      <a:pt x="5" y="46"/>
                    </a:lnTo>
                    <a:lnTo>
                      <a:pt x="8" y="40"/>
                    </a:lnTo>
                    <a:lnTo>
                      <a:pt x="12" y="35"/>
                    </a:lnTo>
                    <a:lnTo>
                      <a:pt x="16" y="28"/>
                    </a:lnTo>
                    <a:lnTo>
                      <a:pt x="22" y="24"/>
                    </a:lnTo>
                    <a:lnTo>
                      <a:pt x="27" y="19"/>
                    </a:lnTo>
                    <a:lnTo>
                      <a:pt x="32" y="14"/>
                    </a:lnTo>
                    <a:lnTo>
                      <a:pt x="40" y="9"/>
                    </a:lnTo>
                    <a:lnTo>
                      <a:pt x="49" y="5"/>
                    </a:lnTo>
                    <a:lnTo>
                      <a:pt x="57" y="2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13" name="Freeform 91"/>
              <p:cNvSpPr>
                <a:spLocks/>
              </p:cNvSpPr>
              <p:nvPr/>
            </p:nvSpPr>
            <p:spPr bwMode="auto">
              <a:xfrm>
                <a:off x="5584" y="2130"/>
                <a:ext cx="30" cy="13"/>
              </a:xfrm>
              <a:custGeom>
                <a:avLst/>
                <a:gdLst>
                  <a:gd name="T0" fmla="*/ 0 w 73"/>
                  <a:gd name="T1" fmla="*/ 0 h 33"/>
                  <a:gd name="T2" fmla="*/ 0 w 73"/>
                  <a:gd name="T3" fmla="*/ 0 h 33"/>
                  <a:gd name="T4" fmla="*/ 0 w 73"/>
                  <a:gd name="T5" fmla="*/ 0 h 33"/>
                  <a:gd name="T6" fmla="*/ 0 w 73"/>
                  <a:gd name="T7" fmla="*/ 0 h 33"/>
                  <a:gd name="T8" fmla="*/ 0 w 73"/>
                  <a:gd name="T9" fmla="*/ 0 h 33"/>
                  <a:gd name="T10" fmla="*/ 0 w 73"/>
                  <a:gd name="T11" fmla="*/ 0 h 33"/>
                  <a:gd name="T12" fmla="*/ 0 w 73"/>
                  <a:gd name="T13" fmla="*/ 0 h 33"/>
                  <a:gd name="T14" fmla="*/ 0 w 73"/>
                  <a:gd name="T15" fmla="*/ 0 h 33"/>
                  <a:gd name="T16" fmla="*/ 0 w 73"/>
                  <a:gd name="T17" fmla="*/ 0 h 33"/>
                  <a:gd name="T18" fmla="*/ 0 w 73"/>
                  <a:gd name="T19" fmla="*/ 0 h 33"/>
                  <a:gd name="T20" fmla="*/ 0 w 73"/>
                  <a:gd name="T21" fmla="*/ 0 h 33"/>
                  <a:gd name="T22" fmla="*/ 0 w 73"/>
                  <a:gd name="T23" fmla="*/ 0 h 33"/>
                  <a:gd name="T24" fmla="*/ 0 w 73"/>
                  <a:gd name="T25" fmla="*/ 0 h 33"/>
                  <a:gd name="T26" fmla="*/ 0 w 73"/>
                  <a:gd name="T27" fmla="*/ 0 h 33"/>
                  <a:gd name="T28" fmla="*/ 0 w 73"/>
                  <a:gd name="T29" fmla="*/ 0 h 33"/>
                  <a:gd name="T30" fmla="*/ 0 w 73"/>
                  <a:gd name="T31" fmla="*/ 0 h 33"/>
                  <a:gd name="T32" fmla="*/ 0 w 73"/>
                  <a:gd name="T33" fmla="*/ 0 h 33"/>
                  <a:gd name="T34" fmla="*/ 0 w 73"/>
                  <a:gd name="T35" fmla="*/ 0 h 33"/>
                  <a:gd name="T36" fmla="*/ 0 w 73"/>
                  <a:gd name="T37" fmla="*/ 0 h 33"/>
                  <a:gd name="T38" fmla="*/ 0 w 73"/>
                  <a:gd name="T39" fmla="*/ 0 h 33"/>
                  <a:gd name="T40" fmla="*/ 0 w 73"/>
                  <a:gd name="T41" fmla="*/ 0 h 33"/>
                  <a:gd name="T42" fmla="*/ 0 w 73"/>
                  <a:gd name="T43" fmla="*/ 0 h 33"/>
                  <a:gd name="T44" fmla="*/ 0 w 73"/>
                  <a:gd name="T45" fmla="*/ 0 h 33"/>
                  <a:gd name="T46" fmla="*/ 0 w 73"/>
                  <a:gd name="T47" fmla="*/ 0 h 33"/>
                  <a:gd name="T48" fmla="*/ 0 w 73"/>
                  <a:gd name="T49" fmla="*/ 0 h 33"/>
                  <a:gd name="T50" fmla="*/ 0 w 73"/>
                  <a:gd name="T51" fmla="*/ 0 h 33"/>
                  <a:gd name="T52" fmla="*/ 0 w 73"/>
                  <a:gd name="T53" fmla="*/ 0 h 33"/>
                  <a:gd name="T54" fmla="*/ 0 w 73"/>
                  <a:gd name="T55" fmla="*/ 0 h 3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73"/>
                  <a:gd name="T85" fmla="*/ 0 h 33"/>
                  <a:gd name="T86" fmla="*/ 73 w 73"/>
                  <a:gd name="T87" fmla="*/ 33 h 3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73" h="33">
                    <a:moveTo>
                      <a:pt x="27" y="1"/>
                    </a:moveTo>
                    <a:lnTo>
                      <a:pt x="33" y="0"/>
                    </a:lnTo>
                    <a:lnTo>
                      <a:pt x="41" y="0"/>
                    </a:lnTo>
                    <a:lnTo>
                      <a:pt x="49" y="0"/>
                    </a:lnTo>
                    <a:lnTo>
                      <a:pt x="56" y="1"/>
                    </a:lnTo>
                    <a:lnTo>
                      <a:pt x="63" y="3"/>
                    </a:lnTo>
                    <a:lnTo>
                      <a:pt x="69" y="6"/>
                    </a:lnTo>
                    <a:lnTo>
                      <a:pt x="72" y="11"/>
                    </a:lnTo>
                    <a:lnTo>
                      <a:pt x="73" y="18"/>
                    </a:lnTo>
                    <a:lnTo>
                      <a:pt x="67" y="17"/>
                    </a:lnTo>
                    <a:lnTo>
                      <a:pt x="61" y="18"/>
                    </a:lnTo>
                    <a:lnTo>
                      <a:pt x="53" y="20"/>
                    </a:lnTo>
                    <a:lnTo>
                      <a:pt x="45" y="22"/>
                    </a:lnTo>
                    <a:lnTo>
                      <a:pt x="36" y="23"/>
                    </a:lnTo>
                    <a:lnTo>
                      <a:pt x="28" y="26"/>
                    </a:lnTo>
                    <a:lnTo>
                      <a:pt x="20" y="29"/>
                    </a:lnTo>
                    <a:lnTo>
                      <a:pt x="14" y="32"/>
                    </a:lnTo>
                    <a:lnTo>
                      <a:pt x="8" y="33"/>
                    </a:lnTo>
                    <a:lnTo>
                      <a:pt x="4" y="33"/>
                    </a:lnTo>
                    <a:lnTo>
                      <a:pt x="0" y="33"/>
                    </a:lnTo>
                    <a:lnTo>
                      <a:pt x="0" y="31"/>
                    </a:lnTo>
                    <a:lnTo>
                      <a:pt x="1" y="26"/>
                    </a:lnTo>
                    <a:lnTo>
                      <a:pt x="6" y="22"/>
                    </a:lnTo>
                    <a:lnTo>
                      <a:pt x="13" y="14"/>
                    </a:lnTo>
                    <a:lnTo>
                      <a:pt x="23" y="5"/>
                    </a:lnTo>
                    <a:lnTo>
                      <a:pt x="23" y="1"/>
                    </a:lnTo>
                    <a:lnTo>
                      <a:pt x="27" y="1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14" name="Freeform 92"/>
              <p:cNvSpPr>
                <a:spLocks/>
              </p:cNvSpPr>
              <p:nvPr/>
            </p:nvSpPr>
            <p:spPr bwMode="auto">
              <a:xfrm>
                <a:off x="5207" y="2130"/>
                <a:ext cx="25" cy="28"/>
              </a:xfrm>
              <a:custGeom>
                <a:avLst/>
                <a:gdLst>
                  <a:gd name="T0" fmla="*/ 0 w 66"/>
                  <a:gd name="T1" fmla="*/ 0 h 66"/>
                  <a:gd name="T2" fmla="*/ 0 w 66"/>
                  <a:gd name="T3" fmla="*/ 0 h 66"/>
                  <a:gd name="T4" fmla="*/ 0 w 66"/>
                  <a:gd name="T5" fmla="*/ 0 h 66"/>
                  <a:gd name="T6" fmla="*/ 0 w 66"/>
                  <a:gd name="T7" fmla="*/ 0 h 66"/>
                  <a:gd name="T8" fmla="*/ 0 w 66"/>
                  <a:gd name="T9" fmla="*/ 0 h 66"/>
                  <a:gd name="T10" fmla="*/ 0 w 66"/>
                  <a:gd name="T11" fmla="*/ 0 h 66"/>
                  <a:gd name="T12" fmla="*/ 0 w 66"/>
                  <a:gd name="T13" fmla="*/ 0 h 66"/>
                  <a:gd name="T14" fmla="*/ 0 w 66"/>
                  <a:gd name="T15" fmla="*/ 0 h 66"/>
                  <a:gd name="T16" fmla="*/ 0 w 66"/>
                  <a:gd name="T17" fmla="*/ 0 h 66"/>
                  <a:gd name="T18" fmla="*/ 0 w 66"/>
                  <a:gd name="T19" fmla="*/ 0 h 66"/>
                  <a:gd name="T20" fmla="*/ 0 w 66"/>
                  <a:gd name="T21" fmla="*/ 0 h 66"/>
                  <a:gd name="T22" fmla="*/ 0 w 66"/>
                  <a:gd name="T23" fmla="*/ 0 h 66"/>
                  <a:gd name="T24" fmla="*/ 0 w 66"/>
                  <a:gd name="T25" fmla="*/ 0 h 66"/>
                  <a:gd name="T26" fmla="*/ 0 w 66"/>
                  <a:gd name="T27" fmla="*/ 0 h 66"/>
                  <a:gd name="T28" fmla="*/ 0 w 66"/>
                  <a:gd name="T29" fmla="*/ 0 h 66"/>
                  <a:gd name="T30" fmla="*/ 0 w 66"/>
                  <a:gd name="T31" fmla="*/ 0 h 66"/>
                  <a:gd name="T32" fmla="*/ 0 w 66"/>
                  <a:gd name="T33" fmla="*/ 0 h 66"/>
                  <a:gd name="T34" fmla="*/ 0 w 66"/>
                  <a:gd name="T35" fmla="*/ 0 h 66"/>
                  <a:gd name="T36" fmla="*/ 0 w 66"/>
                  <a:gd name="T37" fmla="*/ 0 h 66"/>
                  <a:gd name="T38" fmla="*/ 0 w 66"/>
                  <a:gd name="T39" fmla="*/ 0 h 66"/>
                  <a:gd name="T40" fmla="*/ 0 w 66"/>
                  <a:gd name="T41" fmla="*/ 0 h 66"/>
                  <a:gd name="T42" fmla="*/ 0 w 66"/>
                  <a:gd name="T43" fmla="*/ 0 h 66"/>
                  <a:gd name="T44" fmla="*/ 0 w 66"/>
                  <a:gd name="T45" fmla="*/ 0 h 66"/>
                  <a:gd name="T46" fmla="*/ 0 w 66"/>
                  <a:gd name="T47" fmla="*/ 0 h 66"/>
                  <a:gd name="T48" fmla="*/ 0 w 66"/>
                  <a:gd name="T49" fmla="*/ 0 h 66"/>
                  <a:gd name="T50" fmla="*/ 0 w 66"/>
                  <a:gd name="T51" fmla="*/ 0 h 66"/>
                  <a:gd name="T52" fmla="*/ 0 w 66"/>
                  <a:gd name="T53" fmla="*/ 0 h 66"/>
                  <a:gd name="T54" fmla="*/ 0 w 66"/>
                  <a:gd name="T55" fmla="*/ 0 h 66"/>
                  <a:gd name="T56" fmla="*/ 0 w 66"/>
                  <a:gd name="T57" fmla="*/ 0 h 66"/>
                  <a:gd name="T58" fmla="*/ 0 w 66"/>
                  <a:gd name="T59" fmla="*/ 0 h 66"/>
                  <a:gd name="T60" fmla="*/ 0 w 66"/>
                  <a:gd name="T61" fmla="*/ 0 h 66"/>
                  <a:gd name="T62" fmla="*/ 0 w 66"/>
                  <a:gd name="T63" fmla="*/ 0 h 66"/>
                  <a:gd name="T64" fmla="*/ 0 w 66"/>
                  <a:gd name="T65" fmla="*/ 0 h 66"/>
                  <a:gd name="T66" fmla="*/ 0 w 66"/>
                  <a:gd name="T67" fmla="*/ 0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6"/>
                  <a:gd name="T103" fmla="*/ 0 h 66"/>
                  <a:gd name="T104" fmla="*/ 66 w 66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6" h="66">
                    <a:moveTo>
                      <a:pt x="58" y="0"/>
                    </a:moveTo>
                    <a:lnTo>
                      <a:pt x="61" y="2"/>
                    </a:lnTo>
                    <a:lnTo>
                      <a:pt x="64" y="4"/>
                    </a:lnTo>
                    <a:lnTo>
                      <a:pt x="65" y="8"/>
                    </a:lnTo>
                    <a:lnTo>
                      <a:pt x="66" y="14"/>
                    </a:lnTo>
                    <a:lnTo>
                      <a:pt x="64" y="19"/>
                    </a:lnTo>
                    <a:lnTo>
                      <a:pt x="61" y="24"/>
                    </a:lnTo>
                    <a:lnTo>
                      <a:pt x="58" y="30"/>
                    </a:lnTo>
                    <a:lnTo>
                      <a:pt x="55" y="37"/>
                    </a:lnTo>
                    <a:lnTo>
                      <a:pt x="48" y="43"/>
                    </a:lnTo>
                    <a:lnTo>
                      <a:pt x="42" y="50"/>
                    </a:lnTo>
                    <a:lnTo>
                      <a:pt x="34" y="55"/>
                    </a:lnTo>
                    <a:lnTo>
                      <a:pt x="27" y="60"/>
                    </a:lnTo>
                    <a:lnTo>
                      <a:pt x="19" y="63"/>
                    </a:lnTo>
                    <a:lnTo>
                      <a:pt x="13" y="66"/>
                    </a:lnTo>
                    <a:lnTo>
                      <a:pt x="5" y="66"/>
                    </a:lnTo>
                    <a:lnTo>
                      <a:pt x="0" y="66"/>
                    </a:lnTo>
                    <a:lnTo>
                      <a:pt x="1" y="60"/>
                    </a:lnTo>
                    <a:lnTo>
                      <a:pt x="3" y="55"/>
                    </a:lnTo>
                    <a:lnTo>
                      <a:pt x="4" y="50"/>
                    </a:lnTo>
                    <a:lnTo>
                      <a:pt x="6" y="44"/>
                    </a:lnTo>
                    <a:lnTo>
                      <a:pt x="9" y="40"/>
                    </a:lnTo>
                    <a:lnTo>
                      <a:pt x="12" y="34"/>
                    </a:lnTo>
                    <a:lnTo>
                      <a:pt x="14" y="29"/>
                    </a:lnTo>
                    <a:lnTo>
                      <a:pt x="18" y="24"/>
                    </a:lnTo>
                    <a:lnTo>
                      <a:pt x="21" y="19"/>
                    </a:lnTo>
                    <a:lnTo>
                      <a:pt x="25" y="15"/>
                    </a:lnTo>
                    <a:lnTo>
                      <a:pt x="30" y="9"/>
                    </a:lnTo>
                    <a:lnTo>
                      <a:pt x="35" y="6"/>
                    </a:lnTo>
                    <a:lnTo>
                      <a:pt x="39" y="4"/>
                    </a:lnTo>
                    <a:lnTo>
                      <a:pt x="45" y="2"/>
                    </a:lnTo>
                    <a:lnTo>
                      <a:pt x="51" y="0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15" name="Freeform 93"/>
              <p:cNvSpPr>
                <a:spLocks/>
              </p:cNvSpPr>
              <p:nvPr/>
            </p:nvSpPr>
            <p:spPr bwMode="auto">
              <a:xfrm>
                <a:off x="5409" y="2137"/>
                <a:ext cx="145" cy="160"/>
              </a:xfrm>
              <a:custGeom>
                <a:avLst/>
                <a:gdLst>
                  <a:gd name="T0" fmla="*/ 0 w 346"/>
                  <a:gd name="T1" fmla="*/ 0 h 383"/>
                  <a:gd name="T2" fmla="*/ 0 w 346"/>
                  <a:gd name="T3" fmla="*/ 0 h 383"/>
                  <a:gd name="T4" fmla="*/ 0 w 346"/>
                  <a:gd name="T5" fmla="*/ 0 h 383"/>
                  <a:gd name="T6" fmla="*/ 0 w 346"/>
                  <a:gd name="T7" fmla="*/ 0 h 383"/>
                  <a:gd name="T8" fmla="*/ 0 w 346"/>
                  <a:gd name="T9" fmla="*/ 0 h 383"/>
                  <a:gd name="T10" fmla="*/ 0 w 346"/>
                  <a:gd name="T11" fmla="*/ 0 h 383"/>
                  <a:gd name="T12" fmla="*/ 0 w 346"/>
                  <a:gd name="T13" fmla="*/ 0 h 383"/>
                  <a:gd name="T14" fmla="*/ 0 w 346"/>
                  <a:gd name="T15" fmla="*/ 0 h 383"/>
                  <a:gd name="T16" fmla="*/ 0 w 346"/>
                  <a:gd name="T17" fmla="*/ 0 h 383"/>
                  <a:gd name="T18" fmla="*/ 0 w 346"/>
                  <a:gd name="T19" fmla="*/ 0 h 383"/>
                  <a:gd name="T20" fmla="*/ 0 w 346"/>
                  <a:gd name="T21" fmla="*/ 0 h 383"/>
                  <a:gd name="T22" fmla="*/ 0 w 346"/>
                  <a:gd name="T23" fmla="*/ 0 h 383"/>
                  <a:gd name="T24" fmla="*/ 0 w 346"/>
                  <a:gd name="T25" fmla="*/ 0 h 383"/>
                  <a:gd name="T26" fmla="*/ 0 w 346"/>
                  <a:gd name="T27" fmla="*/ 0 h 383"/>
                  <a:gd name="T28" fmla="*/ 0 w 346"/>
                  <a:gd name="T29" fmla="*/ 0 h 383"/>
                  <a:gd name="T30" fmla="*/ 0 w 346"/>
                  <a:gd name="T31" fmla="*/ 0 h 383"/>
                  <a:gd name="T32" fmla="*/ 0 w 346"/>
                  <a:gd name="T33" fmla="*/ 0 h 383"/>
                  <a:gd name="T34" fmla="*/ 0 w 346"/>
                  <a:gd name="T35" fmla="*/ 0 h 383"/>
                  <a:gd name="T36" fmla="*/ 0 w 346"/>
                  <a:gd name="T37" fmla="*/ 0 h 383"/>
                  <a:gd name="T38" fmla="*/ 0 w 346"/>
                  <a:gd name="T39" fmla="*/ 0 h 383"/>
                  <a:gd name="T40" fmla="*/ 0 w 346"/>
                  <a:gd name="T41" fmla="*/ 0 h 383"/>
                  <a:gd name="T42" fmla="*/ 0 w 346"/>
                  <a:gd name="T43" fmla="*/ 0 h 383"/>
                  <a:gd name="T44" fmla="*/ 0 w 346"/>
                  <a:gd name="T45" fmla="*/ 0 h 383"/>
                  <a:gd name="T46" fmla="*/ 0 w 346"/>
                  <a:gd name="T47" fmla="*/ 0 h 383"/>
                  <a:gd name="T48" fmla="*/ 0 w 346"/>
                  <a:gd name="T49" fmla="*/ 0 h 383"/>
                  <a:gd name="T50" fmla="*/ 0 w 346"/>
                  <a:gd name="T51" fmla="*/ 0 h 383"/>
                  <a:gd name="T52" fmla="*/ 0 w 346"/>
                  <a:gd name="T53" fmla="*/ 0 h 383"/>
                  <a:gd name="T54" fmla="*/ 0 w 346"/>
                  <a:gd name="T55" fmla="*/ 0 h 383"/>
                  <a:gd name="T56" fmla="*/ 0 w 346"/>
                  <a:gd name="T57" fmla="*/ 0 h 383"/>
                  <a:gd name="T58" fmla="*/ 0 w 346"/>
                  <a:gd name="T59" fmla="*/ 0 h 383"/>
                  <a:gd name="T60" fmla="*/ 0 w 346"/>
                  <a:gd name="T61" fmla="*/ 0 h 383"/>
                  <a:gd name="T62" fmla="*/ 0 w 346"/>
                  <a:gd name="T63" fmla="*/ 0 h 383"/>
                  <a:gd name="T64" fmla="*/ 0 w 346"/>
                  <a:gd name="T65" fmla="*/ 0 h 383"/>
                  <a:gd name="T66" fmla="*/ 0 w 346"/>
                  <a:gd name="T67" fmla="*/ 0 h 383"/>
                  <a:gd name="T68" fmla="*/ 0 w 346"/>
                  <a:gd name="T69" fmla="*/ 0 h 383"/>
                  <a:gd name="T70" fmla="*/ 0 w 346"/>
                  <a:gd name="T71" fmla="*/ 0 h 383"/>
                  <a:gd name="T72" fmla="*/ 0 w 346"/>
                  <a:gd name="T73" fmla="*/ 0 h 383"/>
                  <a:gd name="T74" fmla="*/ 0 w 346"/>
                  <a:gd name="T75" fmla="*/ 0 h 383"/>
                  <a:gd name="T76" fmla="*/ 0 w 346"/>
                  <a:gd name="T77" fmla="*/ 0 h 383"/>
                  <a:gd name="T78" fmla="*/ 0 w 346"/>
                  <a:gd name="T79" fmla="*/ 0 h 383"/>
                  <a:gd name="T80" fmla="*/ 0 w 346"/>
                  <a:gd name="T81" fmla="*/ 0 h 383"/>
                  <a:gd name="T82" fmla="*/ 0 w 346"/>
                  <a:gd name="T83" fmla="*/ 0 h 383"/>
                  <a:gd name="T84" fmla="*/ 0 w 346"/>
                  <a:gd name="T85" fmla="*/ 0 h 383"/>
                  <a:gd name="T86" fmla="*/ 0 w 346"/>
                  <a:gd name="T87" fmla="*/ 0 h 383"/>
                  <a:gd name="T88" fmla="*/ 0 w 346"/>
                  <a:gd name="T89" fmla="*/ 0 h 383"/>
                  <a:gd name="T90" fmla="*/ 0 w 346"/>
                  <a:gd name="T91" fmla="*/ 0 h 383"/>
                  <a:gd name="T92" fmla="*/ 0 w 346"/>
                  <a:gd name="T93" fmla="*/ 0 h 383"/>
                  <a:gd name="T94" fmla="*/ 0 w 346"/>
                  <a:gd name="T95" fmla="*/ 0 h 383"/>
                  <a:gd name="T96" fmla="*/ 0 w 346"/>
                  <a:gd name="T97" fmla="*/ 0 h 383"/>
                  <a:gd name="T98" fmla="*/ 0 w 346"/>
                  <a:gd name="T99" fmla="*/ 0 h 383"/>
                  <a:gd name="T100" fmla="*/ 0 w 346"/>
                  <a:gd name="T101" fmla="*/ 0 h 383"/>
                  <a:gd name="T102" fmla="*/ 0 w 346"/>
                  <a:gd name="T103" fmla="*/ 0 h 383"/>
                  <a:gd name="T104" fmla="*/ 0 w 346"/>
                  <a:gd name="T105" fmla="*/ 0 h 383"/>
                  <a:gd name="T106" fmla="*/ 0 w 346"/>
                  <a:gd name="T107" fmla="*/ 0 h 3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346"/>
                  <a:gd name="T163" fmla="*/ 0 h 383"/>
                  <a:gd name="T164" fmla="*/ 346 w 346"/>
                  <a:gd name="T165" fmla="*/ 383 h 3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346" h="383">
                    <a:moveTo>
                      <a:pt x="305" y="0"/>
                    </a:moveTo>
                    <a:lnTo>
                      <a:pt x="317" y="1"/>
                    </a:lnTo>
                    <a:lnTo>
                      <a:pt x="326" y="3"/>
                    </a:lnTo>
                    <a:lnTo>
                      <a:pt x="334" y="7"/>
                    </a:lnTo>
                    <a:lnTo>
                      <a:pt x="340" y="13"/>
                    </a:lnTo>
                    <a:lnTo>
                      <a:pt x="343" y="19"/>
                    </a:lnTo>
                    <a:lnTo>
                      <a:pt x="346" y="26"/>
                    </a:lnTo>
                    <a:lnTo>
                      <a:pt x="346" y="33"/>
                    </a:lnTo>
                    <a:lnTo>
                      <a:pt x="346" y="41"/>
                    </a:lnTo>
                    <a:lnTo>
                      <a:pt x="343" y="48"/>
                    </a:lnTo>
                    <a:lnTo>
                      <a:pt x="338" y="55"/>
                    </a:lnTo>
                    <a:lnTo>
                      <a:pt x="333" y="60"/>
                    </a:lnTo>
                    <a:lnTo>
                      <a:pt x="326" y="67"/>
                    </a:lnTo>
                    <a:lnTo>
                      <a:pt x="318" y="70"/>
                    </a:lnTo>
                    <a:lnTo>
                      <a:pt x="308" y="73"/>
                    </a:lnTo>
                    <a:lnTo>
                      <a:pt x="298" y="75"/>
                    </a:lnTo>
                    <a:lnTo>
                      <a:pt x="288" y="75"/>
                    </a:lnTo>
                    <a:lnTo>
                      <a:pt x="283" y="75"/>
                    </a:lnTo>
                    <a:lnTo>
                      <a:pt x="278" y="76"/>
                    </a:lnTo>
                    <a:lnTo>
                      <a:pt x="273" y="77"/>
                    </a:lnTo>
                    <a:lnTo>
                      <a:pt x="268" y="77"/>
                    </a:lnTo>
                    <a:lnTo>
                      <a:pt x="262" y="77"/>
                    </a:lnTo>
                    <a:lnTo>
                      <a:pt x="259" y="79"/>
                    </a:lnTo>
                    <a:lnTo>
                      <a:pt x="253" y="80"/>
                    </a:lnTo>
                    <a:lnTo>
                      <a:pt x="249" y="81"/>
                    </a:lnTo>
                    <a:lnTo>
                      <a:pt x="240" y="84"/>
                    </a:lnTo>
                    <a:lnTo>
                      <a:pt x="230" y="90"/>
                    </a:lnTo>
                    <a:lnTo>
                      <a:pt x="222" y="96"/>
                    </a:lnTo>
                    <a:lnTo>
                      <a:pt x="214" y="104"/>
                    </a:lnTo>
                    <a:lnTo>
                      <a:pt x="222" y="103"/>
                    </a:lnTo>
                    <a:lnTo>
                      <a:pt x="228" y="103"/>
                    </a:lnTo>
                    <a:lnTo>
                      <a:pt x="236" y="102"/>
                    </a:lnTo>
                    <a:lnTo>
                      <a:pt x="243" y="102"/>
                    </a:lnTo>
                    <a:lnTo>
                      <a:pt x="251" y="100"/>
                    </a:lnTo>
                    <a:lnTo>
                      <a:pt x="259" y="100"/>
                    </a:lnTo>
                    <a:lnTo>
                      <a:pt x="267" y="98"/>
                    </a:lnTo>
                    <a:lnTo>
                      <a:pt x="275" y="98"/>
                    </a:lnTo>
                    <a:lnTo>
                      <a:pt x="281" y="97"/>
                    </a:lnTo>
                    <a:lnTo>
                      <a:pt x="288" y="96"/>
                    </a:lnTo>
                    <a:lnTo>
                      <a:pt x="296" y="96"/>
                    </a:lnTo>
                    <a:lnTo>
                      <a:pt x="303" y="96"/>
                    </a:lnTo>
                    <a:lnTo>
                      <a:pt x="310" y="95"/>
                    </a:lnTo>
                    <a:lnTo>
                      <a:pt x="317" y="95"/>
                    </a:lnTo>
                    <a:lnTo>
                      <a:pt x="323" y="95"/>
                    </a:lnTo>
                    <a:lnTo>
                      <a:pt x="330" y="96"/>
                    </a:lnTo>
                    <a:lnTo>
                      <a:pt x="330" y="98"/>
                    </a:lnTo>
                    <a:lnTo>
                      <a:pt x="330" y="102"/>
                    </a:lnTo>
                    <a:lnTo>
                      <a:pt x="330" y="106"/>
                    </a:lnTo>
                    <a:lnTo>
                      <a:pt x="330" y="110"/>
                    </a:lnTo>
                    <a:lnTo>
                      <a:pt x="324" y="111"/>
                    </a:lnTo>
                    <a:lnTo>
                      <a:pt x="318" y="113"/>
                    </a:lnTo>
                    <a:lnTo>
                      <a:pt x="313" y="115"/>
                    </a:lnTo>
                    <a:lnTo>
                      <a:pt x="307" y="117"/>
                    </a:lnTo>
                    <a:lnTo>
                      <a:pt x="301" y="117"/>
                    </a:lnTo>
                    <a:lnTo>
                      <a:pt x="296" y="119"/>
                    </a:lnTo>
                    <a:lnTo>
                      <a:pt x="290" y="121"/>
                    </a:lnTo>
                    <a:lnTo>
                      <a:pt x="285" y="124"/>
                    </a:lnTo>
                    <a:lnTo>
                      <a:pt x="279" y="125"/>
                    </a:lnTo>
                    <a:lnTo>
                      <a:pt x="273" y="127"/>
                    </a:lnTo>
                    <a:lnTo>
                      <a:pt x="267" y="128"/>
                    </a:lnTo>
                    <a:lnTo>
                      <a:pt x="261" y="130"/>
                    </a:lnTo>
                    <a:lnTo>
                      <a:pt x="256" y="131"/>
                    </a:lnTo>
                    <a:lnTo>
                      <a:pt x="250" y="132"/>
                    </a:lnTo>
                    <a:lnTo>
                      <a:pt x="244" y="133"/>
                    </a:lnTo>
                    <a:lnTo>
                      <a:pt x="240" y="134"/>
                    </a:lnTo>
                    <a:lnTo>
                      <a:pt x="239" y="139"/>
                    </a:lnTo>
                    <a:lnTo>
                      <a:pt x="240" y="145"/>
                    </a:lnTo>
                    <a:lnTo>
                      <a:pt x="242" y="147"/>
                    </a:lnTo>
                    <a:lnTo>
                      <a:pt x="247" y="151"/>
                    </a:lnTo>
                    <a:lnTo>
                      <a:pt x="251" y="151"/>
                    </a:lnTo>
                    <a:lnTo>
                      <a:pt x="258" y="152"/>
                    </a:lnTo>
                    <a:lnTo>
                      <a:pt x="262" y="151"/>
                    </a:lnTo>
                    <a:lnTo>
                      <a:pt x="270" y="151"/>
                    </a:lnTo>
                    <a:lnTo>
                      <a:pt x="277" y="149"/>
                    </a:lnTo>
                    <a:lnTo>
                      <a:pt x="284" y="147"/>
                    </a:lnTo>
                    <a:lnTo>
                      <a:pt x="291" y="146"/>
                    </a:lnTo>
                    <a:lnTo>
                      <a:pt x="298" y="145"/>
                    </a:lnTo>
                    <a:lnTo>
                      <a:pt x="304" y="144"/>
                    </a:lnTo>
                    <a:lnTo>
                      <a:pt x="311" y="143"/>
                    </a:lnTo>
                    <a:lnTo>
                      <a:pt x="317" y="143"/>
                    </a:lnTo>
                    <a:lnTo>
                      <a:pt x="323" y="145"/>
                    </a:lnTo>
                    <a:lnTo>
                      <a:pt x="320" y="153"/>
                    </a:lnTo>
                    <a:lnTo>
                      <a:pt x="317" y="161"/>
                    </a:lnTo>
                    <a:lnTo>
                      <a:pt x="312" y="166"/>
                    </a:lnTo>
                    <a:lnTo>
                      <a:pt x="306" y="171"/>
                    </a:lnTo>
                    <a:lnTo>
                      <a:pt x="299" y="172"/>
                    </a:lnTo>
                    <a:lnTo>
                      <a:pt x="291" y="174"/>
                    </a:lnTo>
                    <a:lnTo>
                      <a:pt x="282" y="175"/>
                    </a:lnTo>
                    <a:lnTo>
                      <a:pt x="275" y="177"/>
                    </a:lnTo>
                    <a:lnTo>
                      <a:pt x="265" y="177"/>
                    </a:lnTo>
                    <a:lnTo>
                      <a:pt x="257" y="179"/>
                    </a:lnTo>
                    <a:lnTo>
                      <a:pt x="248" y="180"/>
                    </a:lnTo>
                    <a:lnTo>
                      <a:pt x="241" y="184"/>
                    </a:lnTo>
                    <a:lnTo>
                      <a:pt x="233" y="186"/>
                    </a:lnTo>
                    <a:lnTo>
                      <a:pt x="228" y="191"/>
                    </a:lnTo>
                    <a:lnTo>
                      <a:pt x="223" y="198"/>
                    </a:lnTo>
                    <a:lnTo>
                      <a:pt x="222" y="208"/>
                    </a:lnTo>
                    <a:lnTo>
                      <a:pt x="216" y="209"/>
                    </a:lnTo>
                    <a:lnTo>
                      <a:pt x="211" y="211"/>
                    </a:lnTo>
                    <a:lnTo>
                      <a:pt x="205" y="212"/>
                    </a:lnTo>
                    <a:lnTo>
                      <a:pt x="202" y="212"/>
                    </a:lnTo>
                    <a:lnTo>
                      <a:pt x="196" y="212"/>
                    </a:lnTo>
                    <a:lnTo>
                      <a:pt x="191" y="213"/>
                    </a:lnTo>
                    <a:lnTo>
                      <a:pt x="186" y="215"/>
                    </a:lnTo>
                    <a:lnTo>
                      <a:pt x="184" y="218"/>
                    </a:lnTo>
                    <a:lnTo>
                      <a:pt x="187" y="224"/>
                    </a:lnTo>
                    <a:lnTo>
                      <a:pt x="193" y="229"/>
                    </a:lnTo>
                    <a:lnTo>
                      <a:pt x="201" y="231"/>
                    </a:lnTo>
                    <a:lnTo>
                      <a:pt x="207" y="234"/>
                    </a:lnTo>
                    <a:lnTo>
                      <a:pt x="213" y="233"/>
                    </a:lnTo>
                    <a:lnTo>
                      <a:pt x="221" y="232"/>
                    </a:lnTo>
                    <a:lnTo>
                      <a:pt x="227" y="231"/>
                    </a:lnTo>
                    <a:lnTo>
                      <a:pt x="235" y="229"/>
                    </a:lnTo>
                    <a:lnTo>
                      <a:pt x="242" y="227"/>
                    </a:lnTo>
                    <a:lnTo>
                      <a:pt x="249" y="225"/>
                    </a:lnTo>
                    <a:lnTo>
                      <a:pt x="256" y="222"/>
                    </a:lnTo>
                    <a:lnTo>
                      <a:pt x="263" y="222"/>
                    </a:lnTo>
                    <a:lnTo>
                      <a:pt x="269" y="220"/>
                    </a:lnTo>
                    <a:lnTo>
                      <a:pt x="276" y="220"/>
                    </a:lnTo>
                    <a:lnTo>
                      <a:pt x="281" y="219"/>
                    </a:lnTo>
                    <a:lnTo>
                      <a:pt x="287" y="221"/>
                    </a:lnTo>
                    <a:lnTo>
                      <a:pt x="292" y="222"/>
                    </a:lnTo>
                    <a:lnTo>
                      <a:pt x="297" y="226"/>
                    </a:lnTo>
                    <a:lnTo>
                      <a:pt x="300" y="230"/>
                    </a:lnTo>
                    <a:lnTo>
                      <a:pt x="304" y="238"/>
                    </a:lnTo>
                    <a:lnTo>
                      <a:pt x="288" y="241"/>
                    </a:lnTo>
                    <a:lnTo>
                      <a:pt x="274" y="243"/>
                    </a:lnTo>
                    <a:lnTo>
                      <a:pt x="259" y="247"/>
                    </a:lnTo>
                    <a:lnTo>
                      <a:pt x="244" y="250"/>
                    </a:lnTo>
                    <a:lnTo>
                      <a:pt x="230" y="254"/>
                    </a:lnTo>
                    <a:lnTo>
                      <a:pt x="215" y="259"/>
                    </a:lnTo>
                    <a:lnTo>
                      <a:pt x="201" y="262"/>
                    </a:lnTo>
                    <a:lnTo>
                      <a:pt x="186" y="266"/>
                    </a:lnTo>
                    <a:lnTo>
                      <a:pt x="171" y="268"/>
                    </a:lnTo>
                    <a:lnTo>
                      <a:pt x="156" y="270"/>
                    </a:lnTo>
                    <a:lnTo>
                      <a:pt x="142" y="272"/>
                    </a:lnTo>
                    <a:lnTo>
                      <a:pt x="127" y="273"/>
                    </a:lnTo>
                    <a:lnTo>
                      <a:pt x="111" y="272"/>
                    </a:lnTo>
                    <a:lnTo>
                      <a:pt x="96" y="271"/>
                    </a:lnTo>
                    <a:lnTo>
                      <a:pt x="81" y="269"/>
                    </a:lnTo>
                    <a:lnTo>
                      <a:pt x="66" y="266"/>
                    </a:lnTo>
                    <a:lnTo>
                      <a:pt x="67" y="272"/>
                    </a:lnTo>
                    <a:lnTo>
                      <a:pt x="71" y="279"/>
                    </a:lnTo>
                    <a:lnTo>
                      <a:pt x="75" y="284"/>
                    </a:lnTo>
                    <a:lnTo>
                      <a:pt x="83" y="288"/>
                    </a:lnTo>
                    <a:lnTo>
                      <a:pt x="90" y="289"/>
                    </a:lnTo>
                    <a:lnTo>
                      <a:pt x="100" y="292"/>
                    </a:lnTo>
                    <a:lnTo>
                      <a:pt x="108" y="293"/>
                    </a:lnTo>
                    <a:lnTo>
                      <a:pt x="120" y="294"/>
                    </a:lnTo>
                    <a:lnTo>
                      <a:pt x="130" y="293"/>
                    </a:lnTo>
                    <a:lnTo>
                      <a:pt x="142" y="292"/>
                    </a:lnTo>
                    <a:lnTo>
                      <a:pt x="153" y="291"/>
                    </a:lnTo>
                    <a:lnTo>
                      <a:pt x="165" y="291"/>
                    </a:lnTo>
                    <a:lnTo>
                      <a:pt x="174" y="289"/>
                    </a:lnTo>
                    <a:lnTo>
                      <a:pt x="184" y="288"/>
                    </a:lnTo>
                    <a:lnTo>
                      <a:pt x="194" y="288"/>
                    </a:lnTo>
                    <a:lnTo>
                      <a:pt x="204" y="288"/>
                    </a:lnTo>
                    <a:lnTo>
                      <a:pt x="210" y="289"/>
                    </a:lnTo>
                    <a:lnTo>
                      <a:pt x="217" y="289"/>
                    </a:lnTo>
                    <a:lnTo>
                      <a:pt x="223" y="288"/>
                    </a:lnTo>
                    <a:lnTo>
                      <a:pt x="231" y="288"/>
                    </a:lnTo>
                    <a:lnTo>
                      <a:pt x="239" y="285"/>
                    </a:lnTo>
                    <a:lnTo>
                      <a:pt x="246" y="284"/>
                    </a:lnTo>
                    <a:lnTo>
                      <a:pt x="254" y="282"/>
                    </a:lnTo>
                    <a:lnTo>
                      <a:pt x="261" y="280"/>
                    </a:lnTo>
                    <a:lnTo>
                      <a:pt x="268" y="278"/>
                    </a:lnTo>
                    <a:lnTo>
                      <a:pt x="275" y="277"/>
                    </a:lnTo>
                    <a:lnTo>
                      <a:pt x="280" y="275"/>
                    </a:lnTo>
                    <a:lnTo>
                      <a:pt x="287" y="276"/>
                    </a:lnTo>
                    <a:lnTo>
                      <a:pt x="293" y="276"/>
                    </a:lnTo>
                    <a:lnTo>
                      <a:pt x="298" y="279"/>
                    </a:lnTo>
                    <a:lnTo>
                      <a:pt x="302" y="283"/>
                    </a:lnTo>
                    <a:lnTo>
                      <a:pt x="307" y="288"/>
                    </a:lnTo>
                    <a:lnTo>
                      <a:pt x="292" y="292"/>
                    </a:lnTo>
                    <a:lnTo>
                      <a:pt x="277" y="297"/>
                    </a:lnTo>
                    <a:lnTo>
                      <a:pt x="260" y="301"/>
                    </a:lnTo>
                    <a:lnTo>
                      <a:pt x="244" y="306"/>
                    </a:lnTo>
                    <a:lnTo>
                      <a:pt x="227" y="309"/>
                    </a:lnTo>
                    <a:lnTo>
                      <a:pt x="212" y="314"/>
                    </a:lnTo>
                    <a:lnTo>
                      <a:pt x="194" y="317"/>
                    </a:lnTo>
                    <a:lnTo>
                      <a:pt x="179" y="321"/>
                    </a:lnTo>
                    <a:lnTo>
                      <a:pt x="162" y="322"/>
                    </a:lnTo>
                    <a:lnTo>
                      <a:pt x="146" y="323"/>
                    </a:lnTo>
                    <a:lnTo>
                      <a:pt x="129" y="322"/>
                    </a:lnTo>
                    <a:lnTo>
                      <a:pt x="114" y="321"/>
                    </a:lnTo>
                    <a:lnTo>
                      <a:pt x="99" y="316"/>
                    </a:lnTo>
                    <a:lnTo>
                      <a:pt x="84" y="312"/>
                    </a:lnTo>
                    <a:lnTo>
                      <a:pt x="70" y="304"/>
                    </a:lnTo>
                    <a:lnTo>
                      <a:pt x="56" y="296"/>
                    </a:lnTo>
                    <a:lnTo>
                      <a:pt x="54" y="302"/>
                    </a:lnTo>
                    <a:lnTo>
                      <a:pt x="54" y="307"/>
                    </a:lnTo>
                    <a:lnTo>
                      <a:pt x="55" y="313"/>
                    </a:lnTo>
                    <a:lnTo>
                      <a:pt x="59" y="319"/>
                    </a:lnTo>
                    <a:lnTo>
                      <a:pt x="62" y="323"/>
                    </a:lnTo>
                    <a:lnTo>
                      <a:pt x="66" y="328"/>
                    </a:lnTo>
                    <a:lnTo>
                      <a:pt x="71" y="333"/>
                    </a:lnTo>
                    <a:lnTo>
                      <a:pt x="77" y="338"/>
                    </a:lnTo>
                    <a:lnTo>
                      <a:pt x="82" y="342"/>
                    </a:lnTo>
                    <a:lnTo>
                      <a:pt x="89" y="345"/>
                    </a:lnTo>
                    <a:lnTo>
                      <a:pt x="96" y="347"/>
                    </a:lnTo>
                    <a:lnTo>
                      <a:pt x="103" y="351"/>
                    </a:lnTo>
                    <a:lnTo>
                      <a:pt x="108" y="353"/>
                    </a:lnTo>
                    <a:lnTo>
                      <a:pt x="115" y="355"/>
                    </a:lnTo>
                    <a:lnTo>
                      <a:pt x="121" y="357"/>
                    </a:lnTo>
                    <a:lnTo>
                      <a:pt x="127" y="359"/>
                    </a:lnTo>
                    <a:lnTo>
                      <a:pt x="123" y="363"/>
                    </a:lnTo>
                    <a:lnTo>
                      <a:pt x="119" y="366"/>
                    </a:lnTo>
                    <a:lnTo>
                      <a:pt x="115" y="368"/>
                    </a:lnTo>
                    <a:lnTo>
                      <a:pt x="111" y="370"/>
                    </a:lnTo>
                    <a:lnTo>
                      <a:pt x="103" y="371"/>
                    </a:lnTo>
                    <a:lnTo>
                      <a:pt x="94" y="369"/>
                    </a:lnTo>
                    <a:lnTo>
                      <a:pt x="89" y="366"/>
                    </a:lnTo>
                    <a:lnTo>
                      <a:pt x="85" y="364"/>
                    </a:lnTo>
                    <a:lnTo>
                      <a:pt x="80" y="362"/>
                    </a:lnTo>
                    <a:lnTo>
                      <a:pt x="75" y="361"/>
                    </a:lnTo>
                    <a:lnTo>
                      <a:pt x="70" y="358"/>
                    </a:lnTo>
                    <a:lnTo>
                      <a:pt x="65" y="356"/>
                    </a:lnTo>
                    <a:lnTo>
                      <a:pt x="61" y="354"/>
                    </a:lnTo>
                    <a:lnTo>
                      <a:pt x="56" y="352"/>
                    </a:lnTo>
                    <a:lnTo>
                      <a:pt x="51" y="348"/>
                    </a:lnTo>
                    <a:lnTo>
                      <a:pt x="44" y="346"/>
                    </a:lnTo>
                    <a:lnTo>
                      <a:pt x="39" y="345"/>
                    </a:lnTo>
                    <a:lnTo>
                      <a:pt x="34" y="346"/>
                    </a:lnTo>
                    <a:lnTo>
                      <a:pt x="30" y="348"/>
                    </a:lnTo>
                    <a:lnTo>
                      <a:pt x="27" y="354"/>
                    </a:lnTo>
                    <a:lnTo>
                      <a:pt x="25" y="356"/>
                    </a:lnTo>
                    <a:lnTo>
                      <a:pt x="25" y="361"/>
                    </a:lnTo>
                    <a:lnTo>
                      <a:pt x="24" y="364"/>
                    </a:lnTo>
                    <a:lnTo>
                      <a:pt x="24" y="371"/>
                    </a:lnTo>
                    <a:lnTo>
                      <a:pt x="17" y="373"/>
                    </a:lnTo>
                    <a:lnTo>
                      <a:pt x="12" y="377"/>
                    </a:lnTo>
                    <a:lnTo>
                      <a:pt x="6" y="380"/>
                    </a:lnTo>
                    <a:lnTo>
                      <a:pt x="0" y="383"/>
                    </a:lnTo>
                    <a:lnTo>
                      <a:pt x="9" y="364"/>
                    </a:lnTo>
                    <a:lnTo>
                      <a:pt x="15" y="346"/>
                    </a:lnTo>
                    <a:lnTo>
                      <a:pt x="21" y="328"/>
                    </a:lnTo>
                    <a:lnTo>
                      <a:pt x="25" y="310"/>
                    </a:lnTo>
                    <a:lnTo>
                      <a:pt x="26" y="291"/>
                    </a:lnTo>
                    <a:lnTo>
                      <a:pt x="28" y="273"/>
                    </a:lnTo>
                    <a:lnTo>
                      <a:pt x="28" y="255"/>
                    </a:lnTo>
                    <a:lnTo>
                      <a:pt x="28" y="237"/>
                    </a:lnTo>
                    <a:lnTo>
                      <a:pt x="26" y="218"/>
                    </a:lnTo>
                    <a:lnTo>
                      <a:pt x="25" y="199"/>
                    </a:lnTo>
                    <a:lnTo>
                      <a:pt x="24" y="181"/>
                    </a:lnTo>
                    <a:lnTo>
                      <a:pt x="24" y="163"/>
                    </a:lnTo>
                    <a:lnTo>
                      <a:pt x="24" y="144"/>
                    </a:lnTo>
                    <a:lnTo>
                      <a:pt x="25" y="125"/>
                    </a:lnTo>
                    <a:lnTo>
                      <a:pt x="26" y="107"/>
                    </a:lnTo>
                    <a:lnTo>
                      <a:pt x="31" y="89"/>
                    </a:lnTo>
                    <a:lnTo>
                      <a:pt x="42" y="98"/>
                    </a:lnTo>
                    <a:lnTo>
                      <a:pt x="54" y="106"/>
                    </a:lnTo>
                    <a:lnTo>
                      <a:pt x="68" y="111"/>
                    </a:lnTo>
                    <a:lnTo>
                      <a:pt x="81" y="115"/>
                    </a:lnTo>
                    <a:lnTo>
                      <a:pt x="94" y="116"/>
                    </a:lnTo>
                    <a:lnTo>
                      <a:pt x="108" y="117"/>
                    </a:lnTo>
                    <a:lnTo>
                      <a:pt x="123" y="115"/>
                    </a:lnTo>
                    <a:lnTo>
                      <a:pt x="137" y="113"/>
                    </a:lnTo>
                    <a:lnTo>
                      <a:pt x="151" y="108"/>
                    </a:lnTo>
                    <a:lnTo>
                      <a:pt x="165" y="101"/>
                    </a:lnTo>
                    <a:lnTo>
                      <a:pt x="179" y="94"/>
                    </a:lnTo>
                    <a:lnTo>
                      <a:pt x="193" y="86"/>
                    </a:lnTo>
                    <a:lnTo>
                      <a:pt x="205" y="76"/>
                    </a:lnTo>
                    <a:lnTo>
                      <a:pt x="219" y="65"/>
                    </a:lnTo>
                    <a:lnTo>
                      <a:pt x="230" y="54"/>
                    </a:lnTo>
                    <a:lnTo>
                      <a:pt x="242" y="42"/>
                    </a:lnTo>
                    <a:lnTo>
                      <a:pt x="249" y="36"/>
                    </a:lnTo>
                    <a:lnTo>
                      <a:pt x="258" y="31"/>
                    </a:lnTo>
                    <a:lnTo>
                      <a:pt x="265" y="23"/>
                    </a:lnTo>
                    <a:lnTo>
                      <a:pt x="273" y="19"/>
                    </a:lnTo>
                    <a:lnTo>
                      <a:pt x="280" y="13"/>
                    </a:lnTo>
                    <a:lnTo>
                      <a:pt x="288" y="7"/>
                    </a:lnTo>
                    <a:lnTo>
                      <a:pt x="296" y="2"/>
                    </a:lnTo>
                    <a:lnTo>
                      <a:pt x="305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16" name="Freeform 94"/>
              <p:cNvSpPr>
                <a:spLocks/>
              </p:cNvSpPr>
              <p:nvPr/>
            </p:nvSpPr>
            <p:spPr bwMode="auto">
              <a:xfrm>
                <a:off x="5522" y="2157"/>
                <a:ext cx="21" cy="13"/>
              </a:xfrm>
              <a:custGeom>
                <a:avLst/>
                <a:gdLst>
                  <a:gd name="T0" fmla="*/ 0 w 50"/>
                  <a:gd name="T1" fmla="*/ 0 h 37"/>
                  <a:gd name="T2" fmla="*/ 0 w 50"/>
                  <a:gd name="T3" fmla="*/ 0 h 37"/>
                  <a:gd name="T4" fmla="*/ 0 w 50"/>
                  <a:gd name="T5" fmla="*/ 0 h 37"/>
                  <a:gd name="T6" fmla="*/ 0 w 50"/>
                  <a:gd name="T7" fmla="*/ 0 h 37"/>
                  <a:gd name="T8" fmla="*/ 0 w 50"/>
                  <a:gd name="T9" fmla="*/ 0 h 37"/>
                  <a:gd name="T10" fmla="*/ 0 w 50"/>
                  <a:gd name="T11" fmla="*/ 0 h 37"/>
                  <a:gd name="T12" fmla="*/ 0 w 50"/>
                  <a:gd name="T13" fmla="*/ 0 h 37"/>
                  <a:gd name="T14" fmla="*/ 0 w 50"/>
                  <a:gd name="T15" fmla="*/ 0 h 37"/>
                  <a:gd name="T16" fmla="*/ 0 w 50"/>
                  <a:gd name="T17" fmla="*/ 0 h 37"/>
                  <a:gd name="T18" fmla="*/ 0 w 50"/>
                  <a:gd name="T19" fmla="*/ 0 h 37"/>
                  <a:gd name="T20" fmla="*/ 0 w 50"/>
                  <a:gd name="T21" fmla="*/ 0 h 37"/>
                  <a:gd name="T22" fmla="*/ 0 w 50"/>
                  <a:gd name="T23" fmla="*/ 0 h 37"/>
                  <a:gd name="T24" fmla="*/ 0 w 50"/>
                  <a:gd name="T25" fmla="*/ 0 h 37"/>
                  <a:gd name="T26" fmla="*/ 0 w 50"/>
                  <a:gd name="T27" fmla="*/ 0 h 37"/>
                  <a:gd name="T28" fmla="*/ 0 w 50"/>
                  <a:gd name="T29" fmla="*/ 0 h 37"/>
                  <a:gd name="T30" fmla="*/ 0 w 50"/>
                  <a:gd name="T31" fmla="*/ 0 h 37"/>
                  <a:gd name="T32" fmla="*/ 0 w 50"/>
                  <a:gd name="T33" fmla="*/ 0 h 37"/>
                  <a:gd name="T34" fmla="*/ 0 w 50"/>
                  <a:gd name="T35" fmla="*/ 0 h 37"/>
                  <a:gd name="T36" fmla="*/ 0 w 50"/>
                  <a:gd name="T37" fmla="*/ 0 h 37"/>
                  <a:gd name="T38" fmla="*/ 0 w 50"/>
                  <a:gd name="T39" fmla="*/ 0 h 37"/>
                  <a:gd name="T40" fmla="*/ 0 w 50"/>
                  <a:gd name="T41" fmla="*/ 0 h 37"/>
                  <a:gd name="T42" fmla="*/ 0 w 50"/>
                  <a:gd name="T43" fmla="*/ 0 h 37"/>
                  <a:gd name="T44" fmla="*/ 0 w 50"/>
                  <a:gd name="T45" fmla="*/ 0 h 37"/>
                  <a:gd name="T46" fmla="*/ 0 w 50"/>
                  <a:gd name="T47" fmla="*/ 0 h 37"/>
                  <a:gd name="T48" fmla="*/ 0 w 50"/>
                  <a:gd name="T49" fmla="*/ 0 h 37"/>
                  <a:gd name="T50" fmla="*/ 0 w 50"/>
                  <a:gd name="T51" fmla="*/ 0 h 37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0"/>
                  <a:gd name="T79" fmla="*/ 0 h 37"/>
                  <a:gd name="T80" fmla="*/ 50 w 50"/>
                  <a:gd name="T81" fmla="*/ 37 h 37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0" h="37">
                    <a:moveTo>
                      <a:pt x="35" y="0"/>
                    </a:moveTo>
                    <a:lnTo>
                      <a:pt x="42" y="2"/>
                    </a:lnTo>
                    <a:lnTo>
                      <a:pt x="47" y="5"/>
                    </a:lnTo>
                    <a:lnTo>
                      <a:pt x="48" y="8"/>
                    </a:lnTo>
                    <a:lnTo>
                      <a:pt x="50" y="12"/>
                    </a:lnTo>
                    <a:lnTo>
                      <a:pt x="48" y="18"/>
                    </a:lnTo>
                    <a:lnTo>
                      <a:pt x="43" y="25"/>
                    </a:lnTo>
                    <a:lnTo>
                      <a:pt x="37" y="28"/>
                    </a:lnTo>
                    <a:lnTo>
                      <a:pt x="32" y="31"/>
                    </a:lnTo>
                    <a:lnTo>
                      <a:pt x="26" y="33"/>
                    </a:lnTo>
                    <a:lnTo>
                      <a:pt x="21" y="35"/>
                    </a:lnTo>
                    <a:lnTo>
                      <a:pt x="15" y="36"/>
                    </a:lnTo>
                    <a:lnTo>
                      <a:pt x="9" y="37"/>
                    </a:lnTo>
                    <a:lnTo>
                      <a:pt x="4" y="37"/>
                    </a:lnTo>
                    <a:lnTo>
                      <a:pt x="0" y="37"/>
                    </a:lnTo>
                    <a:lnTo>
                      <a:pt x="0" y="35"/>
                    </a:lnTo>
                    <a:lnTo>
                      <a:pt x="0" y="33"/>
                    </a:lnTo>
                    <a:lnTo>
                      <a:pt x="5" y="31"/>
                    </a:lnTo>
                    <a:lnTo>
                      <a:pt x="8" y="26"/>
                    </a:lnTo>
                    <a:lnTo>
                      <a:pt x="11" y="22"/>
                    </a:lnTo>
                    <a:lnTo>
                      <a:pt x="15" y="17"/>
                    </a:lnTo>
                    <a:lnTo>
                      <a:pt x="18" y="12"/>
                    </a:lnTo>
                    <a:lnTo>
                      <a:pt x="23" y="7"/>
                    </a:lnTo>
                    <a:lnTo>
                      <a:pt x="28" y="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17" name="Freeform 95"/>
              <p:cNvSpPr>
                <a:spLocks/>
              </p:cNvSpPr>
              <p:nvPr/>
            </p:nvSpPr>
            <p:spPr bwMode="auto">
              <a:xfrm>
                <a:off x="5754" y="2157"/>
                <a:ext cx="5" cy="7"/>
              </a:xfrm>
              <a:custGeom>
                <a:avLst/>
                <a:gdLst>
                  <a:gd name="T0" fmla="*/ 0 w 9"/>
                  <a:gd name="T1" fmla="*/ 0 h 17"/>
                  <a:gd name="T2" fmla="*/ 0 w 9"/>
                  <a:gd name="T3" fmla="*/ 0 h 17"/>
                  <a:gd name="T4" fmla="*/ 0 w 9"/>
                  <a:gd name="T5" fmla="*/ 0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0 w 9"/>
                  <a:gd name="T15" fmla="*/ 0 h 17"/>
                  <a:gd name="T16" fmla="*/ 0 w 9"/>
                  <a:gd name="T17" fmla="*/ 0 h 17"/>
                  <a:gd name="T18" fmla="*/ 0 w 9"/>
                  <a:gd name="T19" fmla="*/ 0 h 1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7"/>
                  <a:gd name="T32" fmla="*/ 9 w 9"/>
                  <a:gd name="T33" fmla="*/ 17 h 1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7">
                    <a:moveTo>
                      <a:pt x="3" y="0"/>
                    </a:moveTo>
                    <a:lnTo>
                      <a:pt x="6" y="4"/>
                    </a:lnTo>
                    <a:lnTo>
                      <a:pt x="9" y="9"/>
                    </a:lnTo>
                    <a:lnTo>
                      <a:pt x="9" y="12"/>
                    </a:lnTo>
                    <a:lnTo>
                      <a:pt x="9" y="17"/>
                    </a:lnTo>
                    <a:lnTo>
                      <a:pt x="4" y="15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18" name="Freeform 96"/>
              <p:cNvSpPr>
                <a:spLocks/>
              </p:cNvSpPr>
              <p:nvPr/>
            </p:nvSpPr>
            <p:spPr bwMode="auto">
              <a:xfrm>
                <a:off x="5866" y="2162"/>
                <a:ext cx="136" cy="122"/>
              </a:xfrm>
              <a:custGeom>
                <a:avLst/>
                <a:gdLst>
                  <a:gd name="T0" fmla="*/ 0 w 324"/>
                  <a:gd name="T1" fmla="*/ 0 h 292"/>
                  <a:gd name="T2" fmla="*/ 0 w 324"/>
                  <a:gd name="T3" fmla="*/ 0 h 292"/>
                  <a:gd name="T4" fmla="*/ 0 w 324"/>
                  <a:gd name="T5" fmla="*/ 0 h 292"/>
                  <a:gd name="T6" fmla="*/ 0 w 324"/>
                  <a:gd name="T7" fmla="*/ 0 h 292"/>
                  <a:gd name="T8" fmla="*/ 0 w 324"/>
                  <a:gd name="T9" fmla="*/ 0 h 292"/>
                  <a:gd name="T10" fmla="*/ 0 w 324"/>
                  <a:gd name="T11" fmla="*/ 0 h 292"/>
                  <a:gd name="T12" fmla="*/ 0 w 324"/>
                  <a:gd name="T13" fmla="*/ 0 h 292"/>
                  <a:gd name="T14" fmla="*/ 0 w 324"/>
                  <a:gd name="T15" fmla="*/ 0 h 292"/>
                  <a:gd name="T16" fmla="*/ 0 w 324"/>
                  <a:gd name="T17" fmla="*/ 0 h 292"/>
                  <a:gd name="T18" fmla="*/ 0 w 324"/>
                  <a:gd name="T19" fmla="*/ 0 h 292"/>
                  <a:gd name="T20" fmla="*/ 0 w 324"/>
                  <a:gd name="T21" fmla="*/ 0 h 292"/>
                  <a:gd name="T22" fmla="*/ 0 w 324"/>
                  <a:gd name="T23" fmla="*/ 0 h 292"/>
                  <a:gd name="T24" fmla="*/ 0 w 324"/>
                  <a:gd name="T25" fmla="*/ 0 h 292"/>
                  <a:gd name="T26" fmla="*/ 0 w 324"/>
                  <a:gd name="T27" fmla="*/ 0 h 292"/>
                  <a:gd name="T28" fmla="*/ 0 w 324"/>
                  <a:gd name="T29" fmla="*/ 0 h 292"/>
                  <a:gd name="T30" fmla="*/ 0 w 324"/>
                  <a:gd name="T31" fmla="*/ 0 h 292"/>
                  <a:gd name="T32" fmla="*/ 0 w 324"/>
                  <a:gd name="T33" fmla="*/ 0 h 292"/>
                  <a:gd name="T34" fmla="*/ 0 w 324"/>
                  <a:gd name="T35" fmla="*/ 0 h 292"/>
                  <a:gd name="T36" fmla="*/ 0 w 324"/>
                  <a:gd name="T37" fmla="*/ 0 h 292"/>
                  <a:gd name="T38" fmla="*/ 0 w 324"/>
                  <a:gd name="T39" fmla="*/ 0 h 292"/>
                  <a:gd name="T40" fmla="*/ 0 w 324"/>
                  <a:gd name="T41" fmla="*/ 0 h 292"/>
                  <a:gd name="T42" fmla="*/ 0 w 324"/>
                  <a:gd name="T43" fmla="*/ 0 h 292"/>
                  <a:gd name="T44" fmla="*/ 0 w 324"/>
                  <a:gd name="T45" fmla="*/ 0 h 292"/>
                  <a:gd name="T46" fmla="*/ 0 w 324"/>
                  <a:gd name="T47" fmla="*/ 0 h 292"/>
                  <a:gd name="T48" fmla="*/ 0 w 324"/>
                  <a:gd name="T49" fmla="*/ 0 h 292"/>
                  <a:gd name="T50" fmla="*/ 0 w 324"/>
                  <a:gd name="T51" fmla="*/ 0 h 292"/>
                  <a:gd name="T52" fmla="*/ 0 w 324"/>
                  <a:gd name="T53" fmla="*/ 0 h 292"/>
                  <a:gd name="T54" fmla="*/ 0 w 324"/>
                  <a:gd name="T55" fmla="*/ 0 h 292"/>
                  <a:gd name="T56" fmla="*/ 0 w 324"/>
                  <a:gd name="T57" fmla="*/ 0 h 292"/>
                  <a:gd name="T58" fmla="*/ 0 w 324"/>
                  <a:gd name="T59" fmla="*/ 0 h 292"/>
                  <a:gd name="T60" fmla="*/ 0 w 324"/>
                  <a:gd name="T61" fmla="*/ 0 h 292"/>
                  <a:gd name="T62" fmla="*/ 0 w 324"/>
                  <a:gd name="T63" fmla="*/ 0 h 292"/>
                  <a:gd name="T64" fmla="*/ 0 w 324"/>
                  <a:gd name="T65" fmla="*/ 0 h 292"/>
                  <a:gd name="T66" fmla="*/ 0 w 324"/>
                  <a:gd name="T67" fmla="*/ 0 h 292"/>
                  <a:gd name="T68" fmla="*/ 0 w 324"/>
                  <a:gd name="T69" fmla="*/ 0 h 292"/>
                  <a:gd name="T70" fmla="*/ 0 w 324"/>
                  <a:gd name="T71" fmla="*/ 0 h 292"/>
                  <a:gd name="T72" fmla="*/ 0 w 324"/>
                  <a:gd name="T73" fmla="*/ 0 h 292"/>
                  <a:gd name="T74" fmla="*/ 0 w 324"/>
                  <a:gd name="T75" fmla="*/ 0 h 292"/>
                  <a:gd name="T76" fmla="*/ 0 w 324"/>
                  <a:gd name="T77" fmla="*/ 0 h 292"/>
                  <a:gd name="T78" fmla="*/ 0 w 324"/>
                  <a:gd name="T79" fmla="*/ 0 h 292"/>
                  <a:gd name="T80" fmla="*/ 0 w 324"/>
                  <a:gd name="T81" fmla="*/ 0 h 292"/>
                  <a:gd name="T82" fmla="*/ 0 w 324"/>
                  <a:gd name="T83" fmla="*/ 0 h 292"/>
                  <a:gd name="T84" fmla="*/ 0 w 324"/>
                  <a:gd name="T85" fmla="*/ 0 h 292"/>
                  <a:gd name="T86" fmla="*/ 0 w 324"/>
                  <a:gd name="T87" fmla="*/ 0 h 292"/>
                  <a:gd name="T88" fmla="*/ 0 w 324"/>
                  <a:gd name="T89" fmla="*/ 0 h 292"/>
                  <a:gd name="T90" fmla="*/ 0 w 324"/>
                  <a:gd name="T91" fmla="*/ 0 h 292"/>
                  <a:gd name="T92" fmla="*/ 0 w 324"/>
                  <a:gd name="T93" fmla="*/ 0 h 292"/>
                  <a:gd name="T94" fmla="*/ 0 w 324"/>
                  <a:gd name="T95" fmla="*/ 0 h 292"/>
                  <a:gd name="T96" fmla="*/ 0 w 324"/>
                  <a:gd name="T97" fmla="*/ 0 h 292"/>
                  <a:gd name="T98" fmla="*/ 0 w 324"/>
                  <a:gd name="T99" fmla="*/ 0 h 292"/>
                  <a:gd name="T100" fmla="*/ 0 w 324"/>
                  <a:gd name="T101" fmla="*/ 0 h 292"/>
                  <a:gd name="T102" fmla="*/ 0 w 324"/>
                  <a:gd name="T103" fmla="*/ 0 h 292"/>
                  <a:gd name="T104" fmla="*/ 0 w 324"/>
                  <a:gd name="T105" fmla="*/ 0 h 292"/>
                  <a:gd name="T106" fmla="*/ 0 w 324"/>
                  <a:gd name="T107" fmla="*/ 0 h 292"/>
                  <a:gd name="T108" fmla="*/ 0 w 324"/>
                  <a:gd name="T109" fmla="*/ 0 h 29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24"/>
                  <a:gd name="T166" fmla="*/ 0 h 292"/>
                  <a:gd name="T167" fmla="*/ 324 w 324"/>
                  <a:gd name="T168" fmla="*/ 292 h 29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24" h="292">
                    <a:moveTo>
                      <a:pt x="282" y="0"/>
                    </a:moveTo>
                    <a:lnTo>
                      <a:pt x="282" y="6"/>
                    </a:lnTo>
                    <a:lnTo>
                      <a:pt x="282" y="12"/>
                    </a:lnTo>
                    <a:lnTo>
                      <a:pt x="281" y="18"/>
                    </a:lnTo>
                    <a:lnTo>
                      <a:pt x="281" y="25"/>
                    </a:lnTo>
                    <a:lnTo>
                      <a:pt x="279" y="31"/>
                    </a:lnTo>
                    <a:lnTo>
                      <a:pt x="278" y="38"/>
                    </a:lnTo>
                    <a:lnTo>
                      <a:pt x="277" y="44"/>
                    </a:lnTo>
                    <a:lnTo>
                      <a:pt x="276" y="51"/>
                    </a:lnTo>
                    <a:lnTo>
                      <a:pt x="272" y="57"/>
                    </a:lnTo>
                    <a:lnTo>
                      <a:pt x="269" y="63"/>
                    </a:lnTo>
                    <a:lnTo>
                      <a:pt x="267" y="69"/>
                    </a:lnTo>
                    <a:lnTo>
                      <a:pt x="264" y="76"/>
                    </a:lnTo>
                    <a:lnTo>
                      <a:pt x="259" y="82"/>
                    </a:lnTo>
                    <a:lnTo>
                      <a:pt x="257" y="88"/>
                    </a:lnTo>
                    <a:lnTo>
                      <a:pt x="253" y="94"/>
                    </a:lnTo>
                    <a:lnTo>
                      <a:pt x="250" y="100"/>
                    </a:lnTo>
                    <a:lnTo>
                      <a:pt x="256" y="101"/>
                    </a:lnTo>
                    <a:lnTo>
                      <a:pt x="261" y="101"/>
                    </a:lnTo>
                    <a:lnTo>
                      <a:pt x="267" y="99"/>
                    </a:lnTo>
                    <a:lnTo>
                      <a:pt x="273" y="97"/>
                    </a:lnTo>
                    <a:lnTo>
                      <a:pt x="277" y="94"/>
                    </a:lnTo>
                    <a:lnTo>
                      <a:pt x="281" y="90"/>
                    </a:lnTo>
                    <a:lnTo>
                      <a:pt x="286" y="85"/>
                    </a:lnTo>
                    <a:lnTo>
                      <a:pt x="291" y="80"/>
                    </a:lnTo>
                    <a:lnTo>
                      <a:pt x="295" y="74"/>
                    </a:lnTo>
                    <a:lnTo>
                      <a:pt x="298" y="68"/>
                    </a:lnTo>
                    <a:lnTo>
                      <a:pt x="302" y="61"/>
                    </a:lnTo>
                    <a:lnTo>
                      <a:pt x="306" y="56"/>
                    </a:lnTo>
                    <a:lnTo>
                      <a:pt x="310" y="50"/>
                    </a:lnTo>
                    <a:lnTo>
                      <a:pt x="314" y="45"/>
                    </a:lnTo>
                    <a:lnTo>
                      <a:pt x="319" y="39"/>
                    </a:lnTo>
                    <a:lnTo>
                      <a:pt x="324" y="37"/>
                    </a:lnTo>
                    <a:lnTo>
                      <a:pt x="324" y="45"/>
                    </a:lnTo>
                    <a:lnTo>
                      <a:pt x="324" y="54"/>
                    </a:lnTo>
                    <a:lnTo>
                      <a:pt x="324" y="61"/>
                    </a:lnTo>
                    <a:lnTo>
                      <a:pt x="323" y="69"/>
                    </a:lnTo>
                    <a:lnTo>
                      <a:pt x="320" y="75"/>
                    </a:lnTo>
                    <a:lnTo>
                      <a:pt x="318" y="82"/>
                    </a:lnTo>
                    <a:lnTo>
                      <a:pt x="314" y="87"/>
                    </a:lnTo>
                    <a:lnTo>
                      <a:pt x="312" y="93"/>
                    </a:lnTo>
                    <a:lnTo>
                      <a:pt x="305" y="100"/>
                    </a:lnTo>
                    <a:lnTo>
                      <a:pt x="296" y="107"/>
                    </a:lnTo>
                    <a:lnTo>
                      <a:pt x="288" y="113"/>
                    </a:lnTo>
                    <a:lnTo>
                      <a:pt x="280" y="119"/>
                    </a:lnTo>
                    <a:lnTo>
                      <a:pt x="270" y="124"/>
                    </a:lnTo>
                    <a:lnTo>
                      <a:pt x="260" y="129"/>
                    </a:lnTo>
                    <a:lnTo>
                      <a:pt x="250" y="133"/>
                    </a:lnTo>
                    <a:lnTo>
                      <a:pt x="240" y="138"/>
                    </a:lnTo>
                    <a:lnTo>
                      <a:pt x="230" y="142"/>
                    </a:lnTo>
                    <a:lnTo>
                      <a:pt x="219" y="146"/>
                    </a:lnTo>
                    <a:lnTo>
                      <a:pt x="209" y="149"/>
                    </a:lnTo>
                    <a:lnTo>
                      <a:pt x="199" y="153"/>
                    </a:lnTo>
                    <a:lnTo>
                      <a:pt x="189" y="158"/>
                    </a:lnTo>
                    <a:lnTo>
                      <a:pt x="180" y="162"/>
                    </a:lnTo>
                    <a:lnTo>
                      <a:pt x="171" y="168"/>
                    </a:lnTo>
                    <a:lnTo>
                      <a:pt x="163" y="172"/>
                    </a:lnTo>
                    <a:lnTo>
                      <a:pt x="168" y="173"/>
                    </a:lnTo>
                    <a:lnTo>
                      <a:pt x="175" y="174"/>
                    </a:lnTo>
                    <a:lnTo>
                      <a:pt x="180" y="174"/>
                    </a:lnTo>
                    <a:lnTo>
                      <a:pt x="186" y="175"/>
                    </a:lnTo>
                    <a:lnTo>
                      <a:pt x="193" y="174"/>
                    </a:lnTo>
                    <a:lnTo>
                      <a:pt x="199" y="174"/>
                    </a:lnTo>
                    <a:lnTo>
                      <a:pt x="205" y="173"/>
                    </a:lnTo>
                    <a:lnTo>
                      <a:pt x="212" y="172"/>
                    </a:lnTo>
                    <a:lnTo>
                      <a:pt x="219" y="171"/>
                    </a:lnTo>
                    <a:lnTo>
                      <a:pt x="225" y="169"/>
                    </a:lnTo>
                    <a:lnTo>
                      <a:pt x="231" y="168"/>
                    </a:lnTo>
                    <a:lnTo>
                      <a:pt x="238" y="166"/>
                    </a:lnTo>
                    <a:lnTo>
                      <a:pt x="244" y="163"/>
                    </a:lnTo>
                    <a:lnTo>
                      <a:pt x="251" y="162"/>
                    </a:lnTo>
                    <a:lnTo>
                      <a:pt x="258" y="160"/>
                    </a:lnTo>
                    <a:lnTo>
                      <a:pt x="265" y="158"/>
                    </a:lnTo>
                    <a:lnTo>
                      <a:pt x="252" y="165"/>
                    </a:lnTo>
                    <a:lnTo>
                      <a:pt x="240" y="172"/>
                    </a:lnTo>
                    <a:lnTo>
                      <a:pt x="227" y="178"/>
                    </a:lnTo>
                    <a:lnTo>
                      <a:pt x="214" y="184"/>
                    </a:lnTo>
                    <a:lnTo>
                      <a:pt x="199" y="188"/>
                    </a:lnTo>
                    <a:lnTo>
                      <a:pt x="185" y="192"/>
                    </a:lnTo>
                    <a:lnTo>
                      <a:pt x="172" y="196"/>
                    </a:lnTo>
                    <a:lnTo>
                      <a:pt x="158" y="200"/>
                    </a:lnTo>
                    <a:lnTo>
                      <a:pt x="143" y="202"/>
                    </a:lnTo>
                    <a:lnTo>
                      <a:pt x="128" y="205"/>
                    </a:lnTo>
                    <a:lnTo>
                      <a:pt x="114" y="207"/>
                    </a:lnTo>
                    <a:lnTo>
                      <a:pt x="101" y="209"/>
                    </a:lnTo>
                    <a:lnTo>
                      <a:pt x="87" y="211"/>
                    </a:lnTo>
                    <a:lnTo>
                      <a:pt x="74" y="214"/>
                    </a:lnTo>
                    <a:lnTo>
                      <a:pt x="62" y="217"/>
                    </a:lnTo>
                    <a:lnTo>
                      <a:pt x="51" y="220"/>
                    </a:lnTo>
                    <a:lnTo>
                      <a:pt x="64" y="225"/>
                    </a:lnTo>
                    <a:lnTo>
                      <a:pt x="78" y="228"/>
                    </a:lnTo>
                    <a:lnTo>
                      <a:pt x="91" y="229"/>
                    </a:lnTo>
                    <a:lnTo>
                      <a:pt x="105" y="231"/>
                    </a:lnTo>
                    <a:lnTo>
                      <a:pt x="119" y="230"/>
                    </a:lnTo>
                    <a:lnTo>
                      <a:pt x="133" y="229"/>
                    </a:lnTo>
                    <a:lnTo>
                      <a:pt x="146" y="227"/>
                    </a:lnTo>
                    <a:lnTo>
                      <a:pt x="161" y="225"/>
                    </a:lnTo>
                    <a:lnTo>
                      <a:pt x="175" y="221"/>
                    </a:lnTo>
                    <a:lnTo>
                      <a:pt x="189" y="218"/>
                    </a:lnTo>
                    <a:lnTo>
                      <a:pt x="202" y="213"/>
                    </a:lnTo>
                    <a:lnTo>
                      <a:pt x="217" y="209"/>
                    </a:lnTo>
                    <a:lnTo>
                      <a:pt x="230" y="206"/>
                    </a:lnTo>
                    <a:lnTo>
                      <a:pt x="244" y="202"/>
                    </a:lnTo>
                    <a:lnTo>
                      <a:pt x="257" y="199"/>
                    </a:lnTo>
                    <a:lnTo>
                      <a:pt x="272" y="197"/>
                    </a:lnTo>
                    <a:lnTo>
                      <a:pt x="275" y="200"/>
                    </a:lnTo>
                    <a:lnTo>
                      <a:pt x="276" y="206"/>
                    </a:lnTo>
                    <a:lnTo>
                      <a:pt x="265" y="210"/>
                    </a:lnTo>
                    <a:lnTo>
                      <a:pt x="255" y="216"/>
                    </a:lnTo>
                    <a:lnTo>
                      <a:pt x="244" y="221"/>
                    </a:lnTo>
                    <a:lnTo>
                      <a:pt x="234" y="226"/>
                    </a:lnTo>
                    <a:lnTo>
                      <a:pt x="222" y="229"/>
                    </a:lnTo>
                    <a:lnTo>
                      <a:pt x="212" y="233"/>
                    </a:lnTo>
                    <a:lnTo>
                      <a:pt x="200" y="237"/>
                    </a:lnTo>
                    <a:lnTo>
                      <a:pt x="190" y="240"/>
                    </a:lnTo>
                    <a:lnTo>
                      <a:pt x="178" y="242"/>
                    </a:lnTo>
                    <a:lnTo>
                      <a:pt x="167" y="244"/>
                    </a:lnTo>
                    <a:lnTo>
                      <a:pt x="156" y="246"/>
                    </a:lnTo>
                    <a:lnTo>
                      <a:pt x="145" y="248"/>
                    </a:lnTo>
                    <a:lnTo>
                      <a:pt x="134" y="249"/>
                    </a:lnTo>
                    <a:lnTo>
                      <a:pt x="123" y="251"/>
                    </a:lnTo>
                    <a:lnTo>
                      <a:pt x="112" y="253"/>
                    </a:lnTo>
                    <a:lnTo>
                      <a:pt x="102" y="255"/>
                    </a:lnTo>
                    <a:lnTo>
                      <a:pt x="98" y="261"/>
                    </a:lnTo>
                    <a:lnTo>
                      <a:pt x="91" y="264"/>
                    </a:lnTo>
                    <a:lnTo>
                      <a:pt x="85" y="265"/>
                    </a:lnTo>
                    <a:lnTo>
                      <a:pt x="79" y="266"/>
                    </a:lnTo>
                    <a:lnTo>
                      <a:pt x="82" y="267"/>
                    </a:lnTo>
                    <a:lnTo>
                      <a:pt x="86" y="269"/>
                    </a:lnTo>
                    <a:lnTo>
                      <a:pt x="91" y="270"/>
                    </a:lnTo>
                    <a:lnTo>
                      <a:pt x="97" y="271"/>
                    </a:lnTo>
                    <a:lnTo>
                      <a:pt x="102" y="271"/>
                    </a:lnTo>
                    <a:lnTo>
                      <a:pt x="107" y="271"/>
                    </a:lnTo>
                    <a:lnTo>
                      <a:pt x="112" y="271"/>
                    </a:lnTo>
                    <a:lnTo>
                      <a:pt x="118" y="271"/>
                    </a:lnTo>
                    <a:lnTo>
                      <a:pt x="122" y="270"/>
                    </a:lnTo>
                    <a:lnTo>
                      <a:pt x="127" y="270"/>
                    </a:lnTo>
                    <a:lnTo>
                      <a:pt x="132" y="270"/>
                    </a:lnTo>
                    <a:lnTo>
                      <a:pt x="137" y="270"/>
                    </a:lnTo>
                    <a:lnTo>
                      <a:pt x="142" y="270"/>
                    </a:lnTo>
                    <a:lnTo>
                      <a:pt x="147" y="273"/>
                    </a:lnTo>
                    <a:lnTo>
                      <a:pt x="153" y="275"/>
                    </a:lnTo>
                    <a:lnTo>
                      <a:pt x="158" y="278"/>
                    </a:lnTo>
                    <a:lnTo>
                      <a:pt x="147" y="281"/>
                    </a:lnTo>
                    <a:lnTo>
                      <a:pt x="138" y="284"/>
                    </a:lnTo>
                    <a:lnTo>
                      <a:pt x="128" y="285"/>
                    </a:lnTo>
                    <a:lnTo>
                      <a:pt x="119" y="288"/>
                    </a:lnTo>
                    <a:lnTo>
                      <a:pt x="108" y="289"/>
                    </a:lnTo>
                    <a:lnTo>
                      <a:pt x="99" y="291"/>
                    </a:lnTo>
                    <a:lnTo>
                      <a:pt x="89" y="291"/>
                    </a:lnTo>
                    <a:lnTo>
                      <a:pt x="80" y="292"/>
                    </a:lnTo>
                    <a:lnTo>
                      <a:pt x="69" y="291"/>
                    </a:lnTo>
                    <a:lnTo>
                      <a:pt x="59" y="290"/>
                    </a:lnTo>
                    <a:lnTo>
                      <a:pt x="48" y="289"/>
                    </a:lnTo>
                    <a:lnTo>
                      <a:pt x="39" y="288"/>
                    </a:lnTo>
                    <a:lnTo>
                      <a:pt x="28" y="285"/>
                    </a:lnTo>
                    <a:lnTo>
                      <a:pt x="19" y="284"/>
                    </a:lnTo>
                    <a:lnTo>
                      <a:pt x="9" y="282"/>
                    </a:lnTo>
                    <a:lnTo>
                      <a:pt x="0" y="280"/>
                    </a:lnTo>
                    <a:lnTo>
                      <a:pt x="0" y="265"/>
                    </a:lnTo>
                    <a:lnTo>
                      <a:pt x="3" y="251"/>
                    </a:lnTo>
                    <a:lnTo>
                      <a:pt x="6" y="237"/>
                    </a:lnTo>
                    <a:lnTo>
                      <a:pt x="10" y="224"/>
                    </a:lnTo>
                    <a:lnTo>
                      <a:pt x="15" y="209"/>
                    </a:lnTo>
                    <a:lnTo>
                      <a:pt x="21" y="198"/>
                    </a:lnTo>
                    <a:lnTo>
                      <a:pt x="27" y="186"/>
                    </a:lnTo>
                    <a:lnTo>
                      <a:pt x="36" y="175"/>
                    </a:lnTo>
                    <a:lnTo>
                      <a:pt x="44" y="165"/>
                    </a:lnTo>
                    <a:lnTo>
                      <a:pt x="54" y="156"/>
                    </a:lnTo>
                    <a:lnTo>
                      <a:pt x="66" y="149"/>
                    </a:lnTo>
                    <a:lnTo>
                      <a:pt x="79" y="144"/>
                    </a:lnTo>
                    <a:lnTo>
                      <a:pt x="90" y="140"/>
                    </a:lnTo>
                    <a:lnTo>
                      <a:pt x="104" y="138"/>
                    </a:lnTo>
                    <a:lnTo>
                      <a:pt x="120" y="138"/>
                    </a:lnTo>
                    <a:lnTo>
                      <a:pt x="137" y="141"/>
                    </a:lnTo>
                    <a:lnTo>
                      <a:pt x="142" y="137"/>
                    </a:lnTo>
                    <a:lnTo>
                      <a:pt x="147" y="134"/>
                    </a:lnTo>
                    <a:lnTo>
                      <a:pt x="153" y="131"/>
                    </a:lnTo>
                    <a:lnTo>
                      <a:pt x="158" y="128"/>
                    </a:lnTo>
                    <a:lnTo>
                      <a:pt x="162" y="123"/>
                    </a:lnTo>
                    <a:lnTo>
                      <a:pt x="166" y="118"/>
                    </a:lnTo>
                    <a:lnTo>
                      <a:pt x="170" y="114"/>
                    </a:lnTo>
                    <a:lnTo>
                      <a:pt x="175" y="110"/>
                    </a:lnTo>
                    <a:lnTo>
                      <a:pt x="177" y="104"/>
                    </a:lnTo>
                    <a:lnTo>
                      <a:pt x="180" y="98"/>
                    </a:lnTo>
                    <a:lnTo>
                      <a:pt x="182" y="93"/>
                    </a:lnTo>
                    <a:lnTo>
                      <a:pt x="185" y="87"/>
                    </a:lnTo>
                    <a:lnTo>
                      <a:pt x="187" y="81"/>
                    </a:lnTo>
                    <a:lnTo>
                      <a:pt x="190" y="76"/>
                    </a:lnTo>
                    <a:lnTo>
                      <a:pt x="192" y="71"/>
                    </a:lnTo>
                    <a:lnTo>
                      <a:pt x="194" y="66"/>
                    </a:lnTo>
                    <a:lnTo>
                      <a:pt x="197" y="69"/>
                    </a:lnTo>
                    <a:lnTo>
                      <a:pt x="199" y="74"/>
                    </a:lnTo>
                    <a:lnTo>
                      <a:pt x="201" y="79"/>
                    </a:lnTo>
                    <a:lnTo>
                      <a:pt x="202" y="85"/>
                    </a:lnTo>
                    <a:lnTo>
                      <a:pt x="205" y="93"/>
                    </a:lnTo>
                    <a:lnTo>
                      <a:pt x="208" y="101"/>
                    </a:lnTo>
                    <a:lnTo>
                      <a:pt x="211" y="105"/>
                    </a:lnTo>
                    <a:lnTo>
                      <a:pt x="216" y="105"/>
                    </a:lnTo>
                    <a:lnTo>
                      <a:pt x="219" y="101"/>
                    </a:lnTo>
                    <a:lnTo>
                      <a:pt x="223" y="96"/>
                    </a:lnTo>
                    <a:lnTo>
                      <a:pt x="228" y="91"/>
                    </a:lnTo>
                    <a:lnTo>
                      <a:pt x="235" y="83"/>
                    </a:lnTo>
                    <a:lnTo>
                      <a:pt x="238" y="77"/>
                    </a:lnTo>
                    <a:lnTo>
                      <a:pt x="241" y="73"/>
                    </a:lnTo>
                    <a:lnTo>
                      <a:pt x="244" y="67"/>
                    </a:lnTo>
                    <a:lnTo>
                      <a:pt x="248" y="62"/>
                    </a:lnTo>
                    <a:lnTo>
                      <a:pt x="250" y="57"/>
                    </a:lnTo>
                    <a:lnTo>
                      <a:pt x="253" y="52"/>
                    </a:lnTo>
                    <a:lnTo>
                      <a:pt x="256" y="47"/>
                    </a:lnTo>
                    <a:lnTo>
                      <a:pt x="258" y="41"/>
                    </a:lnTo>
                    <a:lnTo>
                      <a:pt x="261" y="36"/>
                    </a:lnTo>
                    <a:lnTo>
                      <a:pt x="264" y="31"/>
                    </a:lnTo>
                    <a:lnTo>
                      <a:pt x="267" y="26"/>
                    </a:lnTo>
                    <a:lnTo>
                      <a:pt x="269" y="20"/>
                    </a:lnTo>
                    <a:lnTo>
                      <a:pt x="272" y="16"/>
                    </a:lnTo>
                    <a:lnTo>
                      <a:pt x="275" y="10"/>
                    </a:lnTo>
                    <a:lnTo>
                      <a:pt x="277" y="5"/>
                    </a:lnTo>
                    <a:lnTo>
                      <a:pt x="282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19" name="Freeform 97"/>
              <p:cNvSpPr>
                <a:spLocks/>
              </p:cNvSpPr>
              <p:nvPr/>
            </p:nvSpPr>
            <p:spPr bwMode="auto">
              <a:xfrm>
                <a:off x="5809" y="2183"/>
                <a:ext cx="19" cy="6"/>
              </a:xfrm>
              <a:custGeom>
                <a:avLst/>
                <a:gdLst>
                  <a:gd name="T0" fmla="*/ 0 w 45"/>
                  <a:gd name="T1" fmla="*/ 0 h 15"/>
                  <a:gd name="T2" fmla="*/ 0 w 45"/>
                  <a:gd name="T3" fmla="*/ 0 h 15"/>
                  <a:gd name="T4" fmla="*/ 0 w 45"/>
                  <a:gd name="T5" fmla="*/ 0 h 15"/>
                  <a:gd name="T6" fmla="*/ 0 w 45"/>
                  <a:gd name="T7" fmla="*/ 0 h 15"/>
                  <a:gd name="T8" fmla="*/ 0 w 45"/>
                  <a:gd name="T9" fmla="*/ 0 h 15"/>
                  <a:gd name="T10" fmla="*/ 0 w 45"/>
                  <a:gd name="T11" fmla="*/ 0 h 15"/>
                  <a:gd name="T12" fmla="*/ 0 w 45"/>
                  <a:gd name="T13" fmla="*/ 0 h 15"/>
                  <a:gd name="T14" fmla="*/ 0 w 45"/>
                  <a:gd name="T15" fmla="*/ 0 h 15"/>
                  <a:gd name="T16" fmla="*/ 0 w 45"/>
                  <a:gd name="T17" fmla="*/ 0 h 15"/>
                  <a:gd name="T18" fmla="*/ 0 w 45"/>
                  <a:gd name="T19" fmla="*/ 0 h 15"/>
                  <a:gd name="T20" fmla="*/ 0 w 45"/>
                  <a:gd name="T21" fmla="*/ 0 h 15"/>
                  <a:gd name="T22" fmla="*/ 0 w 45"/>
                  <a:gd name="T23" fmla="*/ 0 h 15"/>
                  <a:gd name="T24" fmla="*/ 0 w 45"/>
                  <a:gd name="T25" fmla="*/ 0 h 15"/>
                  <a:gd name="T26" fmla="*/ 0 w 45"/>
                  <a:gd name="T27" fmla="*/ 0 h 15"/>
                  <a:gd name="T28" fmla="*/ 0 w 45"/>
                  <a:gd name="T29" fmla="*/ 0 h 15"/>
                  <a:gd name="T30" fmla="*/ 0 w 45"/>
                  <a:gd name="T31" fmla="*/ 0 h 15"/>
                  <a:gd name="T32" fmla="*/ 0 w 45"/>
                  <a:gd name="T33" fmla="*/ 0 h 15"/>
                  <a:gd name="T34" fmla="*/ 0 w 45"/>
                  <a:gd name="T35" fmla="*/ 0 h 15"/>
                  <a:gd name="T36" fmla="*/ 0 w 45"/>
                  <a:gd name="T37" fmla="*/ 0 h 15"/>
                  <a:gd name="T38" fmla="*/ 0 w 45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5"/>
                  <a:gd name="T61" fmla="*/ 0 h 15"/>
                  <a:gd name="T62" fmla="*/ 45 w 45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5" h="15">
                    <a:moveTo>
                      <a:pt x="14" y="0"/>
                    </a:moveTo>
                    <a:lnTo>
                      <a:pt x="19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3"/>
                    </a:lnTo>
                    <a:lnTo>
                      <a:pt x="45" y="6"/>
                    </a:lnTo>
                    <a:lnTo>
                      <a:pt x="44" y="14"/>
                    </a:lnTo>
                    <a:lnTo>
                      <a:pt x="35" y="13"/>
                    </a:lnTo>
                    <a:lnTo>
                      <a:pt x="27" y="14"/>
                    </a:lnTo>
                    <a:lnTo>
                      <a:pt x="17" y="14"/>
                    </a:lnTo>
                    <a:lnTo>
                      <a:pt x="10" y="15"/>
                    </a:lnTo>
                    <a:lnTo>
                      <a:pt x="3" y="14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6" y="6"/>
                    </a:lnTo>
                    <a:lnTo>
                      <a:pt x="9" y="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20" name="Freeform 98"/>
              <p:cNvSpPr>
                <a:spLocks/>
              </p:cNvSpPr>
              <p:nvPr/>
            </p:nvSpPr>
            <p:spPr bwMode="auto">
              <a:xfrm>
                <a:off x="5428" y="2187"/>
                <a:ext cx="13" cy="21"/>
              </a:xfrm>
              <a:custGeom>
                <a:avLst/>
                <a:gdLst>
                  <a:gd name="T0" fmla="*/ 0 w 32"/>
                  <a:gd name="T1" fmla="*/ 0 h 52"/>
                  <a:gd name="T2" fmla="*/ 0 w 32"/>
                  <a:gd name="T3" fmla="*/ 0 h 52"/>
                  <a:gd name="T4" fmla="*/ 0 w 32"/>
                  <a:gd name="T5" fmla="*/ 0 h 52"/>
                  <a:gd name="T6" fmla="*/ 0 w 32"/>
                  <a:gd name="T7" fmla="*/ 0 h 52"/>
                  <a:gd name="T8" fmla="*/ 0 w 32"/>
                  <a:gd name="T9" fmla="*/ 0 h 52"/>
                  <a:gd name="T10" fmla="*/ 0 w 32"/>
                  <a:gd name="T11" fmla="*/ 0 h 52"/>
                  <a:gd name="T12" fmla="*/ 0 w 32"/>
                  <a:gd name="T13" fmla="*/ 0 h 52"/>
                  <a:gd name="T14" fmla="*/ 0 w 32"/>
                  <a:gd name="T15" fmla="*/ 0 h 52"/>
                  <a:gd name="T16" fmla="*/ 0 w 32"/>
                  <a:gd name="T17" fmla="*/ 0 h 52"/>
                  <a:gd name="T18" fmla="*/ 0 w 32"/>
                  <a:gd name="T19" fmla="*/ 0 h 52"/>
                  <a:gd name="T20" fmla="*/ 0 w 32"/>
                  <a:gd name="T21" fmla="*/ 0 h 52"/>
                  <a:gd name="T22" fmla="*/ 0 w 32"/>
                  <a:gd name="T23" fmla="*/ 0 h 52"/>
                  <a:gd name="T24" fmla="*/ 0 w 32"/>
                  <a:gd name="T25" fmla="*/ 0 h 52"/>
                  <a:gd name="T26" fmla="*/ 0 w 32"/>
                  <a:gd name="T27" fmla="*/ 0 h 52"/>
                  <a:gd name="T28" fmla="*/ 0 w 32"/>
                  <a:gd name="T29" fmla="*/ 0 h 52"/>
                  <a:gd name="T30" fmla="*/ 0 w 32"/>
                  <a:gd name="T31" fmla="*/ 0 h 52"/>
                  <a:gd name="T32" fmla="*/ 0 w 32"/>
                  <a:gd name="T33" fmla="*/ 0 h 52"/>
                  <a:gd name="T34" fmla="*/ 0 w 32"/>
                  <a:gd name="T35" fmla="*/ 0 h 52"/>
                  <a:gd name="T36" fmla="*/ 0 w 32"/>
                  <a:gd name="T37" fmla="*/ 0 h 52"/>
                  <a:gd name="T38" fmla="*/ 0 w 32"/>
                  <a:gd name="T39" fmla="*/ 0 h 52"/>
                  <a:gd name="T40" fmla="*/ 0 w 32"/>
                  <a:gd name="T41" fmla="*/ 0 h 52"/>
                  <a:gd name="T42" fmla="*/ 0 w 32"/>
                  <a:gd name="T43" fmla="*/ 0 h 52"/>
                  <a:gd name="T44" fmla="*/ 0 w 32"/>
                  <a:gd name="T45" fmla="*/ 0 h 52"/>
                  <a:gd name="T46" fmla="*/ 0 w 32"/>
                  <a:gd name="T47" fmla="*/ 0 h 52"/>
                  <a:gd name="T48" fmla="*/ 0 w 32"/>
                  <a:gd name="T49" fmla="*/ 0 h 52"/>
                  <a:gd name="T50" fmla="*/ 0 w 32"/>
                  <a:gd name="T51" fmla="*/ 0 h 52"/>
                  <a:gd name="T52" fmla="*/ 0 w 32"/>
                  <a:gd name="T53" fmla="*/ 0 h 5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2"/>
                  <a:gd name="T82" fmla="*/ 0 h 52"/>
                  <a:gd name="T83" fmla="*/ 32 w 32"/>
                  <a:gd name="T84" fmla="*/ 52 h 5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2" h="52">
                    <a:moveTo>
                      <a:pt x="8" y="0"/>
                    </a:moveTo>
                    <a:lnTo>
                      <a:pt x="12" y="6"/>
                    </a:lnTo>
                    <a:lnTo>
                      <a:pt x="19" y="10"/>
                    </a:lnTo>
                    <a:lnTo>
                      <a:pt x="25" y="13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26" y="18"/>
                    </a:lnTo>
                    <a:lnTo>
                      <a:pt x="20" y="24"/>
                    </a:lnTo>
                    <a:lnTo>
                      <a:pt x="15" y="30"/>
                    </a:lnTo>
                    <a:lnTo>
                      <a:pt x="12" y="36"/>
                    </a:lnTo>
                    <a:lnTo>
                      <a:pt x="10" y="40"/>
                    </a:lnTo>
                    <a:lnTo>
                      <a:pt x="8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2"/>
                    </a:lnTo>
                    <a:lnTo>
                      <a:pt x="1" y="49"/>
                    </a:lnTo>
                    <a:lnTo>
                      <a:pt x="1" y="46"/>
                    </a:lnTo>
                    <a:lnTo>
                      <a:pt x="1" y="43"/>
                    </a:lnTo>
                    <a:lnTo>
                      <a:pt x="1" y="38"/>
                    </a:lnTo>
                    <a:lnTo>
                      <a:pt x="1" y="32"/>
                    </a:lnTo>
                    <a:lnTo>
                      <a:pt x="1" y="25"/>
                    </a:lnTo>
                    <a:lnTo>
                      <a:pt x="0" y="17"/>
                    </a:lnTo>
                    <a:lnTo>
                      <a:pt x="0" y="12"/>
                    </a:lnTo>
                    <a:lnTo>
                      <a:pt x="2" y="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21" name="Freeform 99"/>
              <p:cNvSpPr>
                <a:spLocks/>
              </p:cNvSpPr>
              <p:nvPr/>
            </p:nvSpPr>
            <p:spPr bwMode="auto">
              <a:xfrm>
                <a:off x="5803" y="2189"/>
                <a:ext cx="30" cy="7"/>
              </a:xfrm>
              <a:custGeom>
                <a:avLst/>
                <a:gdLst>
                  <a:gd name="T0" fmla="*/ 0 w 71"/>
                  <a:gd name="T1" fmla="*/ 0 h 17"/>
                  <a:gd name="T2" fmla="*/ 0 w 71"/>
                  <a:gd name="T3" fmla="*/ 0 h 17"/>
                  <a:gd name="T4" fmla="*/ 0 w 71"/>
                  <a:gd name="T5" fmla="*/ 0 h 17"/>
                  <a:gd name="T6" fmla="*/ 0 w 71"/>
                  <a:gd name="T7" fmla="*/ 0 h 17"/>
                  <a:gd name="T8" fmla="*/ 0 w 71"/>
                  <a:gd name="T9" fmla="*/ 0 h 17"/>
                  <a:gd name="T10" fmla="*/ 0 w 71"/>
                  <a:gd name="T11" fmla="*/ 0 h 17"/>
                  <a:gd name="T12" fmla="*/ 0 w 71"/>
                  <a:gd name="T13" fmla="*/ 0 h 17"/>
                  <a:gd name="T14" fmla="*/ 0 w 71"/>
                  <a:gd name="T15" fmla="*/ 0 h 17"/>
                  <a:gd name="T16" fmla="*/ 0 w 71"/>
                  <a:gd name="T17" fmla="*/ 0 h 17"/>
                  <a:gd name="T18" fmla="*/ 0 w 71"/>
                  <a:gd name="T19" fmla="*/ 0 h 17"/>
                  <a:gd name="T20" fmla="*/ 0 w 71"/>
                  <a:gd name="T21" fmla="*/ 0 h 17"/>
                  <a:gd name="T22" fmla="*/ 0 w 71"/>
                  <a:gd name="T23" fmla="*/ 0 h 17"/>
                  <a:gd name="T24" fmla="*/ 0 w 71"/>
                  <a:gd name="T25" fmla="*/ 0 h 17"/>
                  <a:gd name="T26" fmla="*/ 0 w 71"/>
                  <a:gd name="T27" fmla="*/ 0 h 17"/>
                  <a:gd name="T28" fmla="*/ 0 w 71"/>
                  <a:gd name="T29" fmla="*/ 0 h 17"/>
                  <a:gd name="T30" fmla="*/ 0 w 71"/>
                  <a:gd name="T31" fmla="*/ 0 h 17"/>
                  <a:gd name="T32" fmla="*/ 0 w 71"/>
                  <a:gd name="T33" fmla="*/ 0 h 17"/>
                  <a:gd name="T34" fmla="*/ 0 w 71"/>
                  <a:gd name="T35" fmla="*/ 0 h 17"/>
                  <a:gd name="T36" fmla="*/ 0 w 71"/>
                  <a:gd name="T37" fmla="*/ 0 h 17"/>
                  <a:gd name="T38" fmla="*/ 0 w 71"/>
                  <a:gd name="T39" fmla="*/ 0 h 17"/>
                  <a:gd name="T40" fmla="*/ 0 w 71"/>
                  <a:gd name="T41" fmla="*/ 0 h 17"/>
                  <a:gd name="T42" fmla="*/ 0 w 71"/>
                  <a:gd name="T43" fmla="*/ 0 h 17"/>
                  <a:gd name="T44" fmla="*/ 0 w 71"/>
                  <a:gd name="T45" fmla="*/ 0 h 17"/>
                  <a:gd name="T46" fmla="*/ 0 w 71"/>
                  <a:gd name="T47" fmla="*/ 0 h 17"/>
                  <a:gd name="T48" fmla="*/ 0 w 71"/>
                  <a:gd name="T49" fmla="*/ 0 h 17"/>
                  <a:gd name="T50" fmla="*/ 0 w 71"/>
                  <a:gd name="T51" fmla="*/ 0 h 17"/>
                  <a:gd name="T52" fmla="*/ 0 w 71"/>
                  <a:gd name="T53" fmla="*/ 0 h 17"/>
                  <a:gd name="T54" fmla="*/ 0 w 71"/>
                  <a:gd name="T55" fmla="*/ 0 h 17"/>
                  <a:gd name="T56" fmla="*/ 0 w 71"/>
                  <a:gd name="T57" fmla="*/ 0 h 17"/>
                  <a:gd name="T58" fmla="*/ 0 w 71"/>
                  <a:gd name="T59" fmla="*/ 0 h 17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1"/>
                  <a:gd name="T91" fmla="*/ 0 h 17"/>
                  <a:gd name="T92" fmla="*/ 71 w 71"/>
                  <a:gd name="T93" fmla="*/ 17 h 17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1" h="17">
                    <a:moveTo>
                      <a:pt x="16" y="0"/>
                    </a:moveTo>
                    <a:lnTo>
                      <a:pt x="19" y="1"/>
                    </a:lnTo>
                    <a:lnTo>
                      <a:pt x="24" y="2"/>
                    </a:lnTo>
                    <a:lnTo>
                      <a:pt x="29" y="2"/>
                    </a:lnTo>
                    <a:lnTo>
                      <a:pt x="35" y="3"/>
                    </a:lnTo>
                    <a:lnTo>
                      <a:pt x="42" y="3"/>
                    </a:lnTo>
                    <a:lnTo>
                      <a:pt x="47" y="4"/>
                    </a:lnTo>
                    <a:lnTo>
                      <a:pt x="53" y="4"/>
                    </a:lnTo>
                    <a:lnTo>
                      <a:pt x="60" y="5"/>
                    </a:lnTo>
                    <a:lnTo>
                      <a:pt x="63" y="5"/>
                    </a:lnTo>
                    <a:lnTo>
                      <a:pt x="67" y="5"/>
                    </a:lnTo>
                    <a:lnTo>
                      <a:pt x="70" y="6"/>
                    </a:lnTo>
                    <a:lnTo>
                      <a:pt x="71" y="8"/>
                    </a:lnTo>
                    <a:lnTo>
                      <a:pt x="69" y="11"/>
                    </a:lnTo>
                    <a:lnTo>
                      <a:pt x="64" y="12"/>
                    </a:lnTo>
                    <a:lnTo>
                      <a:pt x="60" y="17"/>
                    </a:lnTo>
                    <a:lnTo>
                      <a:pt x="51" y="16"/>
                    </a:lnTo>
                    <a:lnTo>
                      <a:pt x="43" y="16"/>
                    </a:lnTo>
                    <a:lnTo>
                      <a:pt x="35" y="16"/>
                    </a:lnTo>
                    <a:lnTo>
                      <a:pt x="27" y="16"/>
                    </a:lnTo>
                    <a:lnTo>
                      <a:pt x="20" y="14"/>
                    </a:lnTo>
                    <a:lnTo>
                      <a:pt x="12" y="12"/>
                    </a:lnTo>
                    <a:lnTo>
                      <a:pt x="5" y="9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7" y="3"/>
                    </a:lnTo>
                    <a:lnTo>
                      <a:pt x="12" y="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22" name="Freeform 100"/>
              <p:cNvSpPr>
                <a:spLocks/>
              </p:cNvSpPr>
              <p:nvPr/>
            </p:nvSpPr>
            <p:spPr bwMode="auto">
              <a:xfrm>
                <a:off x="5468" y="2195"/>
                <a:ext cx="15" cy="5"/>
              </a:xfrm>
              <a:custGeom>
                <a:avLst/>
                <a:gdLst>
                  <a:gd name="T0" fmla="*/ 0 w 45"/>
                  <a:gd name="T1" fmla="*/ 0 h 13"/>
                  <a:gd name="T2" fmla="*/ 0 w 45"/>
                  <a:gd name="T3" fmla="*/ 0 h 13"/>
                  <a:gd name="T4" fmla="*/ 0 w 45"/>
                  <a:gd name="T5" fmla="*/ 0 h 13"/>
                  <a:gd name="T6" fmla="*/ 0 w 45"/>
                  <a:gd name="T7" fmla="*/ 0 h 13"/>
                  <a:gd name="T8" fmla="*/ 0 w 45"/>
                  <a:gd name="T9" fmla="*/ 0 h 13"/>
                  <a:gd name="T10" fmla="*/ 0 w 45"/>
                  <a:gd name="T11" fmla="*/ 0 h 13"/>
                  <a:gd name="T12" fmla="*/ 0 w 45"/>
                  <a:gd name="T13" fmla="*/ 0 h 13"/>
                  <a:gd name="T14" fmla="*/ 0 w 45"/>
                  <a:gd name="T15" fmla="*/ 0 h 13"/>
                  <a:gd name="T16" fmla="*/ 0 w 45"/>
                  <a:gd name="T17" fmla="*/ 0 h 13"/>
                  <a:gd name="T18" fmla="*/ 0 w 45"/>
                  <a:gd name="T19" fmla="*/ 0 h 13"/>
                  <a:gd name="T20" fmla="*/ 0 w 45"/>
                  <a:gd name="T21" fmla="*/ 0 h 13"/>
                  <a:gd name="T22" fmla="*/ 0 w 45"/>
                  <a:gd name="T23" fmla="*/ 0 h 13"/>
                  <a:gd name="T24" fmla="*/ 0 w 45"/>
                  <a:gd name="T25" fmla="*/ 0 h 13"/>
                  <a:gd name="T26" fmla="*/ 0 w 45"/>
                  <a:gd name="T27" fmla="*/ 0 h 13"/>
                  <a:gd name="T28" fmla="*/ 0 w 45"/>
                  <a:gd name="T29" fmla="*/ 0 h 13"/>
                  <a:gd name="T30" fmla="*/ 0 w 45"/>
                  <a:gd name="T31" fmla="*/ 0 h 13"/>
                  <a:gd name="T32" fmla="*/ 0 w 45"/>
                  <a:gd name="T33" fmla="*/ 0 h 13"/>
                  <a:gd name="T34" fmla="*/ 0 w 45"/>
                  <a:gd name="T35" fmla="*/ 0 h 13"/>
                  <a:gd name="T36" fmla="*/ 0 w 45"/>
                  <a:gd name="T37" fmla="*/ 0 h 13"/>
                  <a:gd name="T38" fmla="*/ 0 w 45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5"/>
                  <a:gd name="T61" fmla="*/ 0 h 13"/>
                  <a:gd name="T62" fmla="*/ 45 w 45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5" h="13">
                    <a:moveTo>
                      <a:pt x="19" y="0"/>
                    </a:moveTo>
                    <a:lnTo>
                      <a:pt x="26" y="0"/>
                    </a:lnTo>
                    <a:lnTo>
                      <a:pt x="31" y="0"/>
                    </a:lnTo>
                    <a:lnTo>
                      <a:pt x="37" y="0"/>
                    </a:lnTo>
                    <a:lnTo>
                      <a:pt x="45" y="0"/>
                    </a:lnTo>
                    <a:lnTo>
                      <a:pt x="45" y="1"/>
                    </a:lnTo>
                    <a:lnTo>
                      <a:pt x="45" y="2"/>
                    </a:lnTo>
                    <a:lnTo>
                      <a:pt x="39" y="1"/>
                    </a:lnTo>
                    <a:lnTo>
                      <a:pt x="34" y="2"/>
                    </a:lnTo>
                    <a:lnTo>
                      <a:pt x="28" y="5"/>
                    </a:lnTo>
                    <a:lnTo>
                      <a:pt x="25" y="8"/>
                    </a:lnTo>
                    <a:lnTo>
                      <a:pt x="15" y="12"/>
                    </a:lnTo>
                    <a:lnTo>
                      <a:pt x="8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14" y="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23" name="Freeform 101"/>
              <p:cNvSpPr>
                <a:spLocks/>
              </p:cNvSpPr>
              <p:nvPr/>
            </p:nvSpPr>
            <p:spPr bwMode="auto">
              <a:xfrm>
                <a:off x="5992" y="2198"/>
                <a:ext cx="73" cy="175"/>
              </a:xfrm>
              <a:custGeom>
                <a:avLst/>
                <a:gdLst>
                  <a:gd name="T0" fmla="*/ 0 w 175"/>
                  <a:gd name="T1" fmla="*/ 0 h 396"/>
                  <a:gd name="T2" fmla="*/ 0 w 175"/>
                  <a:gd name="T3" fmla="*/ 0 h 396"/>
                  <a:gd name="T4" fmla="*/ 0 w 175"/>
                  <a:gd name="T5" fmla="*/ 0 h 396"/>
                  <a:gd name="T6" fmla="*/ 0 w 175"/>
                  <a:gd name="T7" fmla="*/ 0 h 396"/>
                  <a:gd name="T8" fmla="*/ 0 w 175"/>
                  <a:gd name="T9" fmla="*/ 0 h 396"/>
                  <a:gd name="T10" fmla="*/ 0 w 175"/>
                  <a:gd name="T11" fmla="*/ 0 h 396"/>
                  <a:gd name="T12" fmla="*/ 0 w 175"/>
                  <a:gd name="T13" fmla="*/ 0 h 396"/>
                  <a:gd name="T14" fmla="*/ 0 w 175"/>
                  <a:gd name="T15" fmla="*/ 0 h 396"/>
                  <a:gd name="T16" fmla="*/ 0 w 175"/>
                  <a:gd name="T17" fmla="*/ 0 h 396"/>
                  <a:gd name="T18" fmla="*/ 0 w 175"/>
                  <a:gd name="T19" fmla="*/ 0 h 396"/>
                  <a:gd name="T20" fmla="*/ 0 w 175"/>
                  <a:gd name="T21" fmla="*/ 0 h 396"/>
                  <a:gd name="T22" fmla="*/ 0 w 175"/>
                  <a:gd name="T23" fmla="*/ 0 h 396"/>
                  <a:gd name="T24" fmla="*/ 0 w 175"/>
                  <a:gd name="T25" fmla="*/ 0 h 396"/>
                  <a:gd name="T26" fmla="*/ 0 w 175"/>
                  <a:gd name="T27" fmla="*/ 0 h 396"/>
                  <a:gd name="T28" fmla="*/ 0 w 175"/>
                  <a:gd name="T29" fmla="*/ 0 h 396"/>
                  <a:gd name="T30" fmla="*/ 0 w 175"/>
                  <a:gd name="T31" fmla="*/ 0 h 396"/>
                  <a:gd name="T32" fmla="*/ 0 w 175"/>
                  <a:gd name="T33" fmla="*/ 0 h 396"/>
                  <a:gd name="T34" fmla="*/ 0 w 175"/>
                  <a:gd name="T35" fmla="*/ 0 h 396"/>
                  <a:gd name="T36" fmla="*/ 0 w 175"/>
                  <a:gd name="T37" fmla="*/ 0 h 396"/>
                  <a:gd name="T38" fmla="*/ 0 w 175"/>
                  <a:gd name="T39" fmla="*/ 0 h 396"/>
                  <a:gd name="T40" fmla="*/ 0 w 175"/>
                  <a:gd name="T41" fmla="*/ 0 h 396"/>
                  <a:gd name="T42" fmla="*/ 0 w 175"/>
                  <a:gd name="T43" fmla="*/ 0 h 396"/>
                  <a:gd name="T44" fmla="*/ 0 w 175"/>
                  <a:gd name="T45" fmla="*/ 0 h 396"/>
                  <a:gd name="T46" fmla="*/ 0 w 175"/>
                  <a:gd name="T47" fmla="*/ 0 h 396"/>
                  <a:gd name="T48" fmla="*/ 0 w 175"/>
                  <a:gd name="T49" fmla="*/ 0 h 396"/>
                  <a:gd name="T50" fmla="*/ 0 w 175"/>
                  <a:gd name="T51" fmla="*/ 0 h 396"/>
                  <a:gd name="T52" fmla="*/ 0 w 175"/>
                  <a:gd name="T53" fmla="*/ 0 h 396"/>
                  <a:gd name="T54" fmla="*/ 0 w 175"/>
                  <a:gd name="T55" fmla="*/ 0 h 396"/>
                  <a:gd name="T56" fmla="*/ 0 w 175"/>
                  <a:gd name="T57" fmla="*/ 0 h 396"/>
                  <a:gd name="T58" fmla="*/ 0 w 175"/>
                  <a:gd name="T59" fmla="*/ 0 h 396"/>
                  <a:gd name="T60" fmla="*/ 0 w 175"/>
                  <a:gd name="T61" fmla="*/ 0 h 396"/>
                  <a:gd name="T62" fmla="*/ 0 w 175"/>
                  <a:gd name="T63" fmla="*/ 0 h 396"/>
                  <a:gd name="T64" fmla="*/ 0 w 175"/>
                  <a:gd name="T65" fmla="*/ 0 h 396"/>
                  <a:gd name="T66" fmla="*/ 0 w 175"/>
                  <a:gd name="T67" fmla="*/ 0 h 396"/>
                  <a:gd name="T68" fmla="*/ 0 w 175"/>
                  <a:gd name="T69" fmla="*/ 0 h 396"/>
                  <a:gd name="T70" fmla="*/ 0 w 175"/>
                  <a:gd name="T71" fmla="*/ 0 h 396"/>
                  <a:gd name="T72" fmla="*/ 0 w 175"/>
                  <a:gd name="T73" fmla="*/ 0 h 396"/>
                  <a:gd name="T74" fmla="*/ 0 w 175"/>
                  <a:gd name="T75" fmla="*/ 0 h 396"/>
                  <a:gd name="T76" fmla="*/ 0 w 175"/>
                  <a:gd name="T77" fmla="*/ 0 h 396"/>
                  <a:gd name="T78" fmla="*/ 0 w 175"/>
                  <a:gd name="T79" fmla="*/ 0 h 396"/>
                  <a:gd name="T80" fmla="*/ 0 w 175"/>
                  <a:gd name="T81" fmla="*/ 0 h 396"/>
                  <a:gd name="T82" fmla="*/ 0 w 175"/>
                  <a:gd name="T83" fmla="*/ 0 h 396"/>
                  <a:gd name="T84" fmla="*/ 0 w 175"/>
                  <a:gd name="T85" fmla="*/ 0 h 396"/>
                  <a:gd name="T86" fmla="*/ 0 w 175"/>
                  <a:gd name="T87" fmla="*/ 0 h 396"/>
                  <a:gd name="T88" fmla="*/ 0 w 175"/>
                  <a:gd name="T89" fmla="*/ 0 h 396"/>
                  <a:gd name="T90" fmla="*/ 0 w 175"/>
                  <a:gd name="T91" fmla="*/ 0 h 396"/>
                  <a:gd name="T92" fmla="*/ 0 w 175"/>
                  <a:gd name="T93" fmla="*/ 0 h 396"/>
                  <a:gd name="T94" fmla="*/ 0 w 175"/>
                  <a:gd name="T95" fmla="*/ 0 h 396"/>
                  <a:gd name="T96" fmla="*/ 0 w 175"/>
                  <a:gd name="T97" fmla="*/ 0 h 396"/>
                  <a:gd name="T98" fmla="*/ 0 w 175"/>
                  <a:gd name="T99" fmla="*/ 0 h 396"/>
                  <a:gd name="T100" fmla="*/ 0 w 175"/>
                  <a:gd name="T101" fmla="*/ 0 h 396"/>
                  <a:gd name="T102" fmla="*/ 0 w 175"/>
                  <a:gd name="T103" fmla="*/ 0 h 396"/>
                  <a:gd name="T104" fmla="*/ 0 w 175"/>
                  <a:gd name="T105" fmla="*/ 0 h 396"/>
                  <a:gd name="T106" fmla="*/ 0 w 175"/>
                  <a:gd name="T107" fmla="*/ 0 h 396"/>
                  <a:gd name="T108" fmla="*/ 0 w 175"/>
                  <a:gd name="T109" fmla="*/ 0 h 39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5"/>
                  <a:gd name="T166" fmla="*/ 0 h 396"/>
                  <a:gd name="T167" fmla="*/ 175 w 175"/>
                  <a:gd name="T168" fmla="*/ 396 h 39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5" h="396">
                    <a:moveTo>
                      <a:pt x="170" y="0"/>
                    </a:moveTo>
                    <a:lnTo>
                      <a:pt x="175" y="18"/>
                    </a:lnTo>
                    <a:lnTo>
                      <a:pt x="171" y="18"/>
                    </a:lnTo>
                    <a:lnTo>
                      <a:pt x="168" y="20"/>
                    </a:lnTo>
                    <a:lnTo>
                      <a:pt x="168" y="22"/>
                    </a:lnTo>
                    <a:lnTo>
                      <a:pt x="170" y="26"/>
                    </a:lnTo>
                    <a:lnTo>
                      <a:pt x="171" y="32"/>
                    </a:lnTo>
                    <a:lnTo>
                      <a:pt x="172" y="37"/>
                    </a:lnTo>
                    <a:lnTo>
                      <a:pt x="174" y="42"/>
                    </a:lnTo>
                    <a:lnTo>
                      <a:pt x="174" y="46"/>
                    </a:lnTo>
                    <a:lnTo>
                      <a:pt x="174" y="52"/>
                    </a:lnTo>
                    <a:lnTo>
                      <a:pt x="174" y="56"/>
                    </a:lnTo>
                    <a:lnTo>
                      <a:pt x="174" y="61"/>
                    </a:lnTo>
                    <a:lnTo>
                      <a:pt x="171" y="69"/>
                    </a:lnTo>
                    <a:lnTo>
                      <a:pt x="168" y="77"/>
                    </a:lnTo>
                    <a:lnTo>
                      <a:pt x="163" y="83"/>
                    </a:lnTo>
                    <a:lnTo>
                      <a:pt x="158" y="92"/>
                    </a:lnTo>
                    <a:lnTo>
                      <a:pt x="149" y="97"/>
                    </a:lnTo>
                    <a:lnTo>
                      <a:pt x="142" y="102"/>
                    </a:lnTo>
                    <a:lnTo>
                      <a:pt x="132" y="109"/>
                    </a:lnTo>
                    <a:lnTo>
                      <a:pt x="124" y="115"/>
                    </a:lnTo>
                    <a:lnTo>
                      <a:pt x="114" y="120"/>
                    </a:lnTo>
                    <a:lnTo>
                      <a:pt x="105" y="125"/>
                    </a:lnTo>
                    <a:lnTo>
                      <a:pt x="94" y="131"/>
                    </a:lnTo>
                    <a:lnTo>
                      <a:pt x="86" y="137"/>
                    </a:lnTo>
                    <a:lnTo>
                      <a:pt x="75" y="141"/>
                    </a:lnTo>
                    <a:lnTo>
                      <a:pt x="68" y="148"/>
                    </a:lnTo>
                    <a:lnTo>
                      <a:pt x="59" y="154"/>
                    </a:lnTo>
                    <a:lnTo>
                      <a:pt x="52" y="161"/>
                    </a:lnTo>
                    <a:lnTo>
                      <a:pt x="46" y="168"/>
                    </a:lnTo>
                    <a:lnTo>
                      <a:pt x="41" y="177"/>
                    </a:lnTo>
                    <a:lnTo>
                      <a:pt x="37" y="185"/>
                    </a:lnTo>
                    <a:lnTo>
                      <a:pt x="35" y="195"/>
                    </a:lnTo>
                    <a:lnTo>
                      <a:pt x="41" y="197"/>
                    </a:lnTo>
                    <a:lnTo>
                      <a:pt x="49" y="201"/>
                    </a:lnTo>
                    <a:lnTo>
                      <a:pt x="55" y="201"/>
                    </a:lnTo>
                    <a:lnTo>
                      <a:pt x="62" y="202"/>
                    </a:lnTo>
                    <a:lnTo>
                      <a:pt x="69" y="200"/>
                    </a:lnTo>
                    <a:lnTo>
                      <a:pt x="76" y="198"/>
                    </a:lnTo>
                    <a:lnTo>
                      <a:pt x="83" y="196"/>
                    </a:lnTo>
                    <a:lnTo>
                      <a:pt x="90" y="194"/>
                    </a:lnTo>
                    <a:lnTo>
                      <a:pt x="97" y="190"/>
                    </a:lnTo>
                    <a:lnTo>
                      <a:pt x="105" y="187"/>
                    </a:lnTo>
                    <a:lnTo>
                      <a:pt x="111" y="184"/>
                    </a:lnTo>
                    <a:lnTo>
                      <a:pt x="119" y="181"/>
                    </a:lnTo>
                    <a:lnTo>
                      <a:pt x="126" y="178"/>
                    </a:lnTo>
                    <a:lnTo>
                      <a:pt x="133" y="178"/>
                    </a:lnTo>
                    <a:lnTo>
                      <a:pt x="142" y="178"/>
                    </a:lnTo>
                    <a:lnTo>
                      <a:pt x="149" y="178"/>
                    </a:lnTo>
                    <a:lnTo>
                      <a:pt x="152" y="173"/>
                    </a:lnTo>
                    <a:lnTo>
                      <a:pt x="155" y="170"/>
                    </a:lnTo>
                    <a:lnTo>
                      <a:pt x="158" y="168"/>
                    </a:lnTo>
                    <a:lnTo>
                      <a:pt x="162" y="168"/>
                    </a:lnTo>
                    <a:lnTo>
                      <a:pt x="166" y="171"/>
                    </a:lnTo>
                    <a:lnTo>
                      <a:pt x="169" y="176"/>
                    </a:lnTo>
                    <a:lnTo>
                      <a:pt x="168" y="182"/>
                    </a:lnTo>
                    <a:lnTo>
                      <a:pt x="164" y="188"/>
                    </a:lnTo>
                    <a:lnTo>
                      <a:pt x="161" y="190"/>
                    </a:lnTo>
                    <a:lnTo>
                      <a:pt x="156" y="192"/>
                    </a:lnTo>
                    <a:lnTo>
                      <a:pt x="150" y="193"/>
                    </a:lnTo>
                    <a:lnTo>
                      <a:pt x="144" y="194"/>
                    </a:lnTo>
                    <a:lnTo>
                      <a:pt x="139" y="196"/>
                    </a:lnTo>
                    <a:lnTo>
                      <a:pt x="134" y="198"/>
                    </a:lnTo>
                    <a:lnTo>
                      <a:pt x="130" y="200"/>
                    </a:lnTo>
                    <a:lnTo>
                      <a:pt x="126" y="202"/>
                    </a:lnTo>
                    <a:lnTo>
                      <a:pt x="129" y="207"/>
                    </a:lnTo>
                    <a:lnTo>
                      <a:pt x="128" y="212"/>
                    </a:lnTo>
                    <a:lnTo>
                      <a:pt x="125" y="215"/>
                    </a:lnTo>
                    <a:lnTo>
                      <a:pt x="123" y="221"/>
                    </a:lnTo>
                    <a:lnTo>
                      <a:pt x="131" y="224"/>
                    </a:lnTo>
                    <a:lnTo>
                      <a:pt x="137" y="227"/>
                    </a:lnTo>
                    <a:lnTo>
                      <a:pt x="140" y="230"/>
                    </a:lnTo>
                    <a:lnTo>
                      <a:pt x="140" y="233"/>
                    </a:lnTo>
                    <a:lnTo>
                      <a:pt x="137" y="235"/>
                    </a:lnTo>
                    <a:lnTo>
                      <a:pt x="132" y="238"/>
                    </a:lnTo>
                    <a:lnTo>
                      <a:pt x="126" y="241"/>
                    </a:lnTo>
                    <a:lnTo>
                      <a:pt x="119" y="244"/>
                    </a:lnTo>
                    <a:lnTo>
                      <a:pt x="109" y="245"/>
                    </a:lnTo>
                    <a:lnTo>
                      <a:pt x="101" y="248"/>
                    </a:lnTo>
                    <a:lnTo>
                      <a:pt x="91" y="251"/>
                    </a:lnTo>
                    <a:lnTo>
                      <a:pt x="83" y="254"/>
                    </a:lnTo>
                    <a:lnTo>
                      <a:pt x="73" y="256"/>
                    </a:lnTo>
                    <a:lnTo>
                      <a:pt x="67" y="259"/>
                    </a:lnTo>
                    <a:lnTo>
                      <a:pt x="59" y="263"/>
                    </a:lnTo>
                    <a:lnTo>
                      <a:pt x="56" y="267"/>
                    </a:lnTo>
                    <a:lnTo>
                      <a:pt x="50" y="270"/>
                    </a:lnTo>
                    <a:lnTo>
                      <a:pt x="46" y="272"/>
                    </a:lnTo>
                    <a:lnTo>
                      <a:pt x="41" y="277"/>
                    </a:lnTo>
                    <a:lnTo>
                      <a:pt x="39" y="282"/>
                    </a:lnTo>
                    <a:lnTo>
                      <a:pt x="35" y="288"/>
                    </a:lnTo>
                    <a:lnTo>
                      <a:pt x="33" y="293"/>
                    </a:lnTo>
                    <a:lnTo>
                      <a:pt x="32" y="300"/>
                    </a:lnTo>
                    <a:lnTo>
                      <a:pt x="32" y="307"/>
                    </a:lnTo>
                    <a:lnTo>
                      <a:pt x="32" y="312"/>
                    </a:lnTo>
                    <a:lnTo>
                      <a:pt x="32" y="320"/>
                    </a:lnTo>
                    <a:lnTo>
                      <a:pt x="33" y="326"/>
                    </a:lnTo>
                    <a:lnTo>
                      <a:pt x="36" y="332"/>
                    </a:lnTo>
                    <a:lnTo>
                      <a:pt x="37" y="339"/>
                    </a:lnTo>
                    <a:lnTo>
                      <a:pt x="40" y="345"/>
                    </a:lnTo>
                    <a:lnTo>
                      <a:pt x="42" y="350"/>
                    </a:lnTo>
                    <a:lnTo>
                      <a:pt x="46" y="357"/>
                    </a:lnTo>
                    <a:lnTo>
                      <a:pt x="50" y="352"/>
                    </a:lnTo>
                    <a:lnTo>
                      <a:pt x="54" y="349"/>
                    </a:lnTo>
                    <a:lnTo>
                      <a:pt x="59" y="344"/>
                    </a:lnTo>
                    <a:lnTo>
                      <a:pt x="63" y="340"/>
                    </a:lnTo>
                    <a:lnTo>
                      <a:pt x="67" y="334"/>
                    </a:lnTo>
                    <a:lnTo>
                      <a:pt x="70" y="329"/>
                    </a:lnTo>
                    <a:lnTo>
                      <a:pt x="75" y="325"/>
                    </a:lnTo>
                    <a:lnTo>
                      <a:pt x="80" y="320"/>
                    </a:lnTo>
                    <a:lnTo>
                      <a:pt x="84" y="315"/>
                    </a:lnTo>
                    <a:lnTo>
                      <a:pt x="88" y="311"/>
                    </a:lnTo>
                    <a:lnTo>
                      <a:pt x="93" y="308"/>
                    </a:lnTo>
                    <a:lnTo>
                      <a:pt x="99" y="306"/>
                    </a:lnTo>
                    <a:lnTo>
                      <a:pt x="105" y="303"/>
                    </a:lnTo>
                    <a:lnTo>
                      <a:pt x="111" y="303"/>
                    </a:lnTo>
                    <a:lnTo>
                      <a:pt x="118" y="303"/>
                    </a:lnTo>
                    <a:lnTo>
                      <a:pt x="126" y="306"/>
                    </a:lnTo>
                    <a:lnTo>
                      <a:pt x="118" y="309"/>
                    </a:lnTo>
                    <a:lnTo>
                      <a:pt x="111" y="316"/>
                    </a:lnTo>
                    <a:lnTo>
                      <a:pt x="105" y="324"/>
                    </a:lnTo>
                    <a:lnTo>
                      <a:pt x="99" y="334"/>
                    </a:lnTo>
                    <a:lnTo>
                      <a:pt x="93" y="343"/>
                    </a:lnTo>
                    <a:lnTo>
                      <a:pt x="88" y="353"/>
                    </a:lnTo>
                    <a:lnTo>
                      <a:pt x="83" y="363"/>
                    </a:lnTo>
                    <a:lnTo>
                      <a:pt x="77" y="373"/>
                    </a:lnTo>
                    <a:lnTo>
                      <a:pt x="71" y="380"/>
                    </a:lnTo>
                    <a:lnTo>
                      <a:pt x="67" y="387"/>
                    </a:lnTo>
                    <a:lnTo>
                      <a:pt x="60" y="392"/>
                    </a:lnTo>
                    <a:lnTo>
                      <a:pt x="54" y="396"/>
                    </a:lnTo>
                    <a:lnTo>
                      <a:pt x="47" y="395"/>
                    </a:lnTo>
                    <a:lnTo>
                      <a:pt x="40" y="392"/>
                    </a:lnTo>
                    <a:lnTo>
                      <a:pt x="30" y="385"/>
                    </a:lnTo>
                    <a:lnTo>
                      <a:pt x="23" y="376"/>
                    </a:lnTo>
                    <a:lnTo>
                      <a:pt x="11" y="365"/>
                    </a:lnTo>
                    <a:lnTo>
                      <a:pt x="5" y="353"/>
                    </a:lnTo>
                    <a:lnTo>
                      <a:pt x="1" y="342"/>
                    </a:lnTo>
                    <a:lnTo>
                      <a:pt x="0" y="331"/>
                    </a:lnTo>
                    <a:lnTo>
                      <a:pt x="0" y="320"/>
                    </a:lnTo>
                    <a:lnTo>
                      <a:pt x="2" y="308"/>
                    </a:lnTo>
                    <a:lnTo>
                      <a:pt x="6" y="297"/>
                    </a:lnTo>
                    <a:lnTo>
                      <a:pt x="11" y="286"/>
                    </a:lnTo>
                    <a:lnTo>
                      <a:pt x="13" y="273"/>
                    </a:lnTo>
                    <a:lnTo>
                      <a:pt x="17" y="263"/>
                    </a:lnTo>
                    <a:lnTo>
                      <a:pt x="19" y="251"/>
                    </a:lnTo>
                    <a:lnTo>
                      <a:pt x="21" y="241"/>
                    </a:lnTo>
                    <a:lnTo>
                      <a:pt x="20" y="230"/>
                    </a:lnTo>
                    <a:lnTo>
                      <a:pt x="17" y="218"/>
                    </a:lnTo>
                    <a:lnTo>
                      <a:pt x="11" y="208"/>
                    </a:lnTo>
                    <a:lnTo>
                      <a:pt x="3" y="198"/>
                    </a:lnTo>
                    <a:lnTo>
                      <a:pt x="8" y="188"/>
                    </a:lnTo>
                    <a:lnTo>
                      <a:pt x="13" y="178"/>
                    </a:lnTo>
                    <a:lnTo>
                      <a:pt x="20" y="168"/>
                    </a:lnTo>
                    <a:lnTo>
                      <a:pt x="27" y="157"/>
                    </a:lnTo>
                    <a:lnTo>
                      <a:pt x="32" y="147"/>
                    </a:lnTo>
                    <a:lnTo>
                      <a:pt x="40" y="137"/>
                    </a:lnTo>
                    <a:lnTo>
                      <a:pt x="46" y="126"/>
                    </a:lnTo>
                    <a:lnTo>
                      <a:pt x="52" y="117"/>
                    </a:lnTo>
                    <a:lnTo>
                      <a:pt x="58" y="105"/>
                    </a:lnTo>
                    <a:lnTo>
                      <a:pt x="63" y="94"/>
                    </a:lnTo>
                    <a:lnTo>
                      <a:pt x="68" y="83"/>
                    </a:lnTo>
                    <a:lnTo>
                      <a:pt x="72" y="73"/>
                    </a:lnTo>
                    <a:lnTo>
                      <a:pt x="75" y="61"/>
                    </a:lnTo>
                    <a:lnTo>
                      <a:pt x="77" y="49"/>
                    </a:lnTo>
                    <a:lnTo>
                      <a:pt x="78" y="38"/>
                    </a:lnTo>
                    <a:lnTo>
                      <a:pt x="79" y="26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24" name="Freeform 102"/>
              <p:cNvSpPr>
                <a:spLocks/>
              </p:cNvSpPr>
              <p:nvPr/>
            </p:nvSpPr>
            <p:spPr bwMode="auto">
              <a:xfrm>
                <a:off x="6028" y="2210"/>
                <a:ext cx="29" cy="29"/>
              </a:xfrm>
              <a:custGeom>
                <a:avLst/>
                <a:gdLst>
                  <a:gd name="T0" fmla="*/ 0 w 71"/>
                  <a:gd name="T1" fmla="*/ 0 h 69"/>
                  <a:gd name="T2" fmla="*/ 0 w 71"/>
                  <a:gd name="T3" fmla="*/ 0 h 69"/>
                  <a:gd name="T4" fmla="*/ 0 w 71"/>
                  <a:gd name="T5" fmla="*/ 0 h 69"/>
                  <a:gd name="T6" fmla="*/ 0 w 71"/>
                  <a:gd name="T7" fmla="*/ 0 h 69"/>
                  <a:gd name="T8" fmla="*/ 0 w 71"/>
                  <a:gd name="T9" fmla="*/ 0 h 69"/>
                  <a:gd name="T10" fmla="*/ 0 w 71"/>
                  <a:gd name="T11" fmla="*/ 0 h 69"/>
                  <a:gd name="T12" fmla="*/ 0 w 71"/>
                  <a:gd name="T13" fmla="*/ 0 h 69"/>
                  <a:gd name="T14" fmla="*/ 0 w 71"/>
                  <a:gd name="T15" fmla="*/ 0 h 69"/>
                  <a:gd name="T16" fmla="*/ 0 w 71"/>
                  <a:gd name="T17" fmla="*/ 0 h 69"/>
                  <a:gd name="T18" fmla="*/ 0 w 71"/>
                  <a:gd name="T19" fmla="*/ 0 h 69"/>
                  <a:gd name="T20" fmla="*/ 0 w 71"/>
                  <a:gd name="T21" fmla="*/ 0 h 69"/>
                  <a:gd name="T22" fmla="*/ 0 w 71"/>
                  <a:gd name="T23" fmla="*/ 0 h 69"/>
                  <a:gd name="T24" fmla="*/ 0 w 71"/>
                  <a:gd name="T25" fmla="*/ 0 h 69"/>
                  <a:gd name="T26" fmla="*/ 0 w 71"/>
                  <a:gd name="T27" fmla="*/ 0 h 69"/>
                  <a:gd name="T28" fmla="*/ 0 w 71"/>
                  <a:gd name="T29" fmla="*/ 0 h 69"/>
                  <a:gd name="T30" fmla="*/ 0 w 71"/>
                  <a:gd name="T31" fmla="*/ 0 h 69"/>
                  <a:gd name="T32" fmla="*/ 0 w 71"/>
                  <a:gd name="T33" fmla="*/ 0 h 69"/>
                  <a:gd name="T34" fmla="*/ 0 w 71"/>
                  <a:gd name="T35" fmla="*/ 0 h 69"/>
                  <a:gd name="T36" fmla="*/ 0 w 71"/>
                  <a:gd name="T37" fmla="*/ 0 h 69"/>
                  <a:gd name="T38" fmla="*/ 0 w 71"/>
                  <a:gd name="T39" fmla="*/ 0 h 69"/>
                  <a:gd name="T40" fmla="*/ 0 w 71"/>
                  <a:gd name="T41" fmla="*/ 0 h 69"/>
                  <a:gd name="T42" fmla="*/ 0 w 71"/>
                  <a:gd name="T43" fmla="*/ 0 h 69"/>
                  <a:gd name="T44" fmla="*/ 0 w 71"/>
                  <a:gd name="T45" fmla="*/ 0 h 69"/>
                  <a:gd name="T46" fmla="*/ 0 w 71"/>
                  <a:gd name="T47" fmla="*/ 0 h 69"/>
                  <a:gd name="T48" fmla="*/ 0 w 71"/>
                  <a:gd name="T49" fmla="*/ 0 h 69"/>
                  <a:gd name="T50" fmla="*/ 0 w 71"/>
                  <a:gd name="T51" fmla="*/ 0 h 69"/>
                  <a:gd name="T52" fmla="*/ 0 w 71"/>
                  <a:gd name="T53" fmla="*/ 0 h 69"/>
                  <a:gd name="T54" fmla="*/ 0 w 71"/>
                  <a:gd name="T55" fmla="*/ 0 h 69"/>
                  <a:gd name="T56" fmla="*/ 0 w 71"/>
                  <a:gd name="T57" fmla="*/ 0 h 69"/>
                  <a:gd name="T58" fmla="*/ 0 w 71"/>
                  <a:gd name="T59" fmla="*/ 0 h 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71"/>
                  <a:gd name="T91" fmla="*/ 0 h 69"/>
                  <a:gd name="T92" fmla="*/ 71 w 71"/>
                  <a:gd name="T93" fmla="*/ 69 h 6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71" h="69">
                    <a:moveTo>
                      <a:pt x="71" y="0"/>
                    </a:moveTo>
                    <a:lnTo>
                      <a:pt x="61" y="3"/>
                    </a:lnTo>
                    <a:lnTo>
                      <a:pt x="54" y="5"/>
                    </a:lnTo>
                    <a:lnTo>
                      <a:pt x="46" y="5"/>
                    </a:lnTo>
                    <a:lnTo>
                      <a:pt x="39" y="6"/>
                    </a:lnTo>
                    <a:lnTo>
                      <a:pt x="30" y="5"/>
                    </a:lnTo>
                    <a:lnTo>
                      <a:pt x="23" y="5"/>
                    </a:lnTo>
                    <a:lnTo>
                      <a:pt x="16" y="6"/>
                    </a:lnTo>
                    <a:lnTo>
                      <a:pt x="8" y="8"/>
                    </a:lnTo>
                    <a:lnTo>
                      <a:pt x="10" y="15"/>
                    </a:lnTo>
                    <a:lnTo>
                      <a:pt x="10" y="21"/>
                    </a:lnTo>
                    <a:lnTo>
                      <a:pt x="8" y="29"/>
                    </a:lnTo>
                    <a:lnTo>
                      <a:pt x="6" y="37"/>
                    </a:lnTo>
                    <a:lnTo>
                      <a:pt x="3" y="45"/>
                    </a:lnTo>
                    <a:lnTo>
                      <a:pt x="2" y="53"/>
                    </a:lnTo>
                    <a:lnTo>
                      <a:pt x="0" y="60"/>
                    </a:lnTo>
                    <a:lnTo>
                      <a:pt x="0" y="69"/>
                    </a:lnTo>
                    <a:lnTo>
                      <a:pt x="6" y="63"/>
                    </a:lnTo>
                    <a:lnTo>
                      <a:pt x="14" y="57"/>
                    </a:lnTo>
                    <a:lnTo>
                      <a:pt x="22" y="52"/>
                    </a:lnTo>
                    <a:lnTo>
                      <a:pt x="29" y="47"/>
                    </a:lnTo>
                    <a:lnTo>
                      <a:pt x="35" y="41"/>
                    </a:lnTo>
                    <a:lnTo>
                      <a:pt x="41" y="36"/>
                    </a:lnTo>
                    <a:lnTo>
                      <a:pt x="46" y="31"/>
                    </a:lnTo>
                    <a:lnTo>
                      <a:pt x="52" y="26"/>
                    </a:lnTo>
                    <a:lnTo>
                      <a:pt x="58" y="20"/>
                    </a:lnTo>
                    <a:lnTo>
                      <a:pt x="62" y="14"/>
                    </a:lnTo>
                    <a:lnTo>
                      <a:pt x="67" y="7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25" name="Freeform 103"/>
              <p:cNvSpPr>
                <a:spLocks/>
              </p:cNvSpPr>
              <p:nvPr/>
            </p:nvSpPr>
            <p:spPr bwMode="auto">
              <a:xfrm>
                <a:off x="5798" y="2200"/>
                <a:ext cx="10" cy="13"/>
              </a:xfrm>
              <a:custGeom>
                <a:avLst/>
                <a:gdLst>
                  <a:gd name="T0" fmla="*/ 0 w 24"/>
                  <a:gd name="T1" fmla="*/ 0 h 13"/>
                  <a:gd name="T2" fmla="*/ 0 w 24"/>
                  <a:gd name="T3" fmla="*/ 0 h 13"/>
                  <a:gd name="T4" fmla="*/ 0 w 24"/>
                  <a:gd name="T5" fmla="*/ 0 h 13"/>
                  <a:gd name="T6" fmla="*/ 0 w 24"/>
                  <a:gd name="T7" fmla="*/ 0 h 13"/>
                  <a:gd name="T8" fmla="*/ 0 w 24"/>
                  <a:gd name="T9" fmla="*/ 0 h 13"/>
                  <a:gd name="T10" fmla="*/ 0 w 24"/>
                  <a:gd name="T11" fmla="*/ 0 h 13"/>
                  <a:gd name="T12" fmla="*/ 0 w 24"/>
                  <a:gd name="T13" fmla="*/ 0 h 13"/>
                  <a:gd name="T14" fmla="*/ 0 w 24"/>
                  <a:gd name="T15" fmla="*/ 0 h 13"/>
                  <a:gd name="T16" fmla="*/ 0 w 24"/>
                  <a:gd name="T17" fmla="*/ 0 h 13"/>
                  <a:gd name="T18" fmla="*/ 0 w 24"/>
                  <a:gd name="T19" fmla="*/ 0 h 13"/>
                  <a:gd name="T20" fmla="*/ 0 w 24"/>
                  <a:gd name="T21" fmla="*/ 0 h 13"/>
                  <a:gd name="T22" fmla="*/ 0 w 24"/>
                  <a:gd name="T23" fmla="*/ 0 h 13"/>
                  <a:gd name="T24" fmla="*/ 0 w 24"/>
                  <a:gd name="T25" fmla="*/ 0 h 13"/>
                  <a:gd name="T26" fmla="*/ 0 w 24"/>
                  <a:gd name="T27" fmla="*/ 0 h 13"/>
                  <a:gd name="T28" fmla="*/ 0 w 24"/>
                  <a:gd name="T29" fmla="*/ 0 h 13"/>
                  <a:gd name="T30" fmla="*/ 0 w 24"/>
                  <a:gd name="T31" fmla="*/ 0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4"/>
                  <a:gd name="T49" fmla="*/ 0 h 13"/>
                  <a:gd name="T50" fmla="*/ 24 w 24"/>
                  <a:gd name="T51" fmla="*/ 13 h 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4" h="13">
                    <a:moveTo>
                      <a:pt x="8" y="0"/>
                    </a:move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  <a:lnTo>
                      <a:pt x="24" y="0"/>
                    </a:lnTo>
                    <a:lnTo>
                      <a:pt x="22" y="5"/>
                    </a:lnTo>
                    <a:lnTo>
                      <a:pt x="20" y="10"/>
                    </a:lnTo>
                    <a:lnTo>
                      <a:pt x="16" y="12"/>
                    </a:lnTo>
                    <a:lnTo>
                      <a:pt x="12" y="13"/>
                    </a:lnTo>
                    <a:lnTo>
                      <a:pt x="7" y="13"/>
                    </a:lnTo>
                    <a:lnTo>
                      <a:pt x="3" y="12"/>
                    </a:lnTo>
                    <a:lnTo>
                      <a:pt x="0" y="10"/>
                    </a:lnTo>
                    <a:lnTo>
                      <a:pt x="1" y="7"/>
                    </a:lnTo>
                    <a:lnTo>
                      <a:pt x="4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26" name="Freeform 104"/>
              <p:cNvSpPr>
                <a:spLocks/>
              </p:cNvSpPr>
              <p:nvPr/>
            </p:nvSpPr>
            <p:spPr bwMode="auto">
              <a:xfrm>
                <a:off x="5448" y="2210"/>
                <a:ext cx="41" cy="13"/>
              </a:xfrm>
              <a:custGeom>
                <a:avLst/>
                <a:gdLst>
                  <a:gd name="T0" fmla="*/ 0 w 99"/>
                  <a:gd name="T1" fmla="*/ 0 h 35"/>
                  <a:gd name="T2" fmla="*/ 0 w 99"/>
                  <a:gd name="T3" fmla="*/ 0 h 35"/>
                  <a:gd name="T4" fmla="*/ 0 w 99"/>
                  <a:gd name="T5" fmla="*/ 0 h 35"/>
                  <a:gd name="T6" fmla="*/ 0 w 99"/>
                  <a:gd name="T7" fmla="*/ 0 h 35"/>
                  <a:gd name="T8" fmla="*/ 0 w 99"/>
                  <a:gd name="T9" fmla="*/ 0 h 35"/>
                  <a:gd name="T10" fmla="*/ 0 w 99"/>
                  <a:gd name="T11" fmla="*/ 0 h 35"/>
                  <a:gd name="T12" fmla="*/ 0 w 99"/>
                  <a:gd name="T13" fmla="*/ 0 h 35"/>
                  <a:gd name="T14" fmla="*/ 0 w 99"/>
                  <a:gd name="T15" fmla="*/ 0 h 35"/>
                  <a:gd name="T16" fmla="*/ 0 w 99"/>
                  <a:gd name="T17" fmla="*/ 0 h 35"/>
                  <a:gd name="T18" fmla="*/ 0 w 99"/>
                  <a:gd name="T19" fmla="*/ 0 h 35"/>
                  <a:gd name="T20" fmla="*/ 0 w 99"/>
                  <a:gd name="T21" fmla="*/ 0 h 35"/>
                  <a:gd name="T22" fmla="*/ 0 w 99"/>
                  <a:gd name="T23" fmla="*/ 0 h 35"/>
                  <a:gd name="T24" fmla="*/ 0 w 99"/>
                  <a:gd name="T25" fmla="*/ 0 h 35"/>
                  <a:gd name="T26" fmla="*/ 0 w 99"/>
                  <a:gd name="T27" fmla="*/ 0 h 35"/>
                  <a:gd name="T28" fmla="*/ 0 w 99"/>
                  <a:gd name="T29" fmla="*/ 0 h 35"/>
                  <a:gd name="T30" fmla="*/ 0 w 99"/>
                  <a:gd name="T31" fmla="*/ 0 h 35"/>
                  <a:gd name="T32" fmla="*/ 0 w 99"/>
                  <a:gd name="T33" fmla="*/ 0 h 35"/>
                  <a:gd name="T34" fmla="*/ 0 w 99"/>
                  <a:gd name="T35" fmla="*/ 0 h 35"/>
                  <a:gd name="T36" fmla="*/ 0 w 99"/>
                  <a:gd name="T37" fmla="*/ 0 h 35"/>
                  <a:gd name="T38" fmla="*/ 0 w 99"/>
                  <a:gd name="T39" fmla="*/ 0 h 35"/>
                  <a:gd name="T40" fmla="*/ 0 w 99"/>
                  <a:gd name="T41" fmla="*/ 0 h 35"/>
                  <a:gd name="T42" fmla="*/ 0 w 99"/>
                  <a:gd name="T43" fmla="*/ 0 h 35"/>
                  <a:gd name="T44" fmla="*/ 0 w 99"/>
                  <a:gd name="T45" fmla="*/ 0 h 35"/>
                  <a:gd name="T46" fmla="*/ 0 w 99"/>
                  <a:gd name="T47" fmla="*/ 0 h 35"/>
                  <a:gd name="T48" fmla="*/ 0 w 99"/>
                  <a:gd name="T49" fmla="*/ 0 h 35"/>
                  <a:gd name="T50" fmla="*/ 0 w 99"/>
                  <a:gd name="T51" fmla="*/ 0 h 35"/>
                  <a:gd name="T52" fmla="*/ 0 w 99"/>
                  <a:gd name="T53" fmla="*/ 0 h 35"/>
                  <a:gd name="T54" fmla="*/ 0 w 99"/>
                  <a:gd name="T55" fmla="*/ 0 h 35"/>
                  <a:gd name="T56" fmla="*/ 0 w 99"/>
                  <a:gd name="T57" fmla="*/ 0 h 35"/>
                  <a:gd name="T58" fmla="*/ 0 w 99"/>
                  <a:gd name="T59" fmla="*/ 0 h 35"/>
                  <a:gd name="T60" fmla="*/ 0 w 99"/>
                  <a:gd name="T61" fmla="*/ 0 h 35"/>
                  <a:gd name="T62" fmla="*/ 0 w 99"/>
                  <a:gd name="T63" fmla="*/ 0 h 35"/>
                  <a:gd name="T64" fmla="*/ 0 w 99"/>
                  <a:gd name="T65" fmla="*/ 0 h 35"/>
                  <a:gd name="T66" fmla="*/ 0 w 99"/>
                  <a:gd name="T67" fmla="*/ 0 h 35"/>
                  <a:gd name="T68" fmla="*/ 0 w 99"/>
                  <a:gd name="T69" fmla="*/ 0 h 35"/>
                  <a:gd name="T70" fmla="*/ 0 w 99"/>
                  <a:gd name="T71" fmla="*/ 0 h 3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99"/>
                  <a:gd name="T109" fmla="*/ 0 h 35"/>
                  <a:gd name="T110" fmla="*/ 99 w 99"/>
                  <a:gd name="T111" fmla="*/ 35 h 3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99" h="35">
                    <a:moveTo>
                      <a:pt x="2" y="0"/>
                    </a:moveTo>
                    <a:lnTo>
                      <a:pt x="9" y="4"/>
                    </a:lnTo>
                    <a:lnTo>
                      <a:pt x="15" y="6"/>
                    </a:lnTo>
                    <a:lnTo>
                      <a:pt x="24" y="7"/>
                    </a:lnTo>
                    <a:lnTo>
                      <a:pt x="32" y="9"/>
                    </a:lnTo>
                    <a:lnTo>
                      <a:pt x="38" y="9"/>
                    </a:lnTo>
                    <a:lnTo>
                      <a:pt x="46" y="9"/>
                    </a:lnTo>
                    <a:lnTo>
                      <a:pt x="53" y="8"/>
                    </a:lnTo>
                    <a:lnTo>
                      <a:pt x="62" y="8"/>
                    </a:lnTo>
                    <a:lnTo>
                      <a:pt x="71" y="8"/>
                    </a:lnTo>
                    <a:lnTo>
                      <a:pt x="80" y="8"/>
                    </a:lnTo>
                    <a:lnTo>
                      <a:pt x="84" y="8"/>
                    </a:lnTo>
                    <a:lnTo>
                      <a:pt x="90" y="10"/>
                    </a:lnTo>
                    <a:lnTo>
                      <a:pt x="93" y="11"/>
                    </a:lnTo>
                    <a:lnTo>
                      <a:pt x="99" y="14"/>
                    </a:lnTo>
                    <a:lnTo>
                      <a:pt x="91" y="19"/>
                    </a:lnTo>
                    <a:lnTo>
                      <a:pt x="83" y="25"/>
                    </a:lnTo>
                    <a:lnTo>
                      <a:pt x="77" y="26"/>
                    </a:lnTo>
                    <a:lnTo>
                      <a:pt x="72" y="29"/>
                    </a:lnTo>
                    <a:lnTo>
                      <a:pt x="67" y="31"/>
                    </a:lnTo>
                    <a:lnTo>
                      <a:pt x="62" y="33"/>
                    </a:lnTo>
                    <a:lnTo>
                      <a:pt x="53" y="34"/>
                    </a:lnTo>
                    <a:lnTo>
                      <a:pt x="47" y="35"/>
                    </a:lnTo>
                    <a:lnTo>
                      <a:pt x="40" y="35"/>
                    </a:lnTo>
                    <a:lnTo>
                      <a:pt x="34" y="35"/>
                    </a:lnTo>
                    <a:lnTo>
                      <a:pt x="25" y="34"/>
                    </a:lnTo>
                    <a:lnTo>
                      <a:pt x="19" y="33"/>
                    </a:lnTo>
                    <a:lnTo>
                      <a:pt x="14" y="30"/>
                    </a:lnTo>
                    <a:lnTo>
                      <a:pt x="9" y="27"/>
                    </a:lnTo>
                    <a:lnTo>
                      <a:pt x="4" y="22"/>
                    </a:lnTo>
                    <a:lnTo>
                      <a:pt x="1" y="16"/>
                    </a:lnTo>
                    <a:lnTo>
                      <a:pt x="0" y="12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27" name="Freeform 105"/>
              <p:cNvSpPr>
                <a:spLocks/>
              </p:cNvSpPr>
              <p:nvPr/>
            </p:nvSpPr>
            <p:spPr bwMode="auto">
              <a:xfrm>
                <a:off x="5759" y="2210"/>
                <a:ext cx="25" cy="13"/>
              </a:xfrm>
              <a:custGeom>
                <a:avLst/>
                <a:gdLst>
                  <a:gd name="T0" fmla="*/ 0 w 56"/>
                  <a:gd name="T1" fmla="*/ 0 h 42"/>
                  <a:gd name="T2" fmla="*/ 0 w 56"/>
                  <a:gd name="T3" fmla="*/ 0 h 42"/>
                  <a:gd name="T4" fmla="*/ 0 w 56"/>
                  <a:gd name="T5" fmla="*/ 0 h 42"/>
                  <a:gd name="T6" fmla="*/ 0 w 56"/>
                  <a:gd name="T7" fmla="*/ 0 h 42"/>
                  <a:gd name="T8" fmla="*/ 0 w 56"/>
                  <a:gd name="T9" fmla="*/ 0 h 42"/>
                  <a:gd name="T10" fmla="*/ 0 w 56"/>
                  <a:gd name="T11" fmla="*/ 0 h 42"/>
                  <a:gd name="T12" fmla="*/ 0 w 56"/>
                  <a:gd name="T13" fmla="*/ 0 h 42"/>
                  <a:gd name="T14" fmla="*/ 0 w 56"/>
                  <a:gd name="T15" fmla="*/ 0 h 42"/>
                  <a:gd name="T16" fmla="*/ 0 w 56"/>
                  <a:gd name="T17" fmla="*/ 0 h 42"/>
                  <a:gd name="T18" fmla="*/ 0 w 56"/>
                  <a:gd name="T19" fmla="*/ 0 h 42"/>
                  <a:gd name="T20" fmla="*/ 0 w 56"/>
                  <a:gd name="T21" fmla="*/ 0 h 42"/>
                  <a:gd name="T22" fmla="*/ 0 w 56"/>
                  <a:gd name="T23" fmla="*/ 0 h 42"/>
                  <a:gd name="T24" fmla="*/ 0 w 56"/>
                  <a:gd name="T25" fmla="*/ 0 h 42"/>
                  <a:gd name="T26" fmla="*/ 0 w 56"/>
                  <a:gd name="T27" fmla="*/ 0 h 42"/>
                  <a:gd name="T28" fmla="*/ 0 w 56"/>
                  <a:gd name="T29" fmla="*/ 0 h 42"/>
                  <a:gd name="T30" fmla="*/ 0 w 56"/>
                  <a:gd name="T31" fmla="*/ 0 h 42"/>
                  <a:gd name="T32" fmla="*/ 0 w 56"/>
                  <a:gd name="T33" fmla="*/ 0 h 42"/>
                  <a:gd name="T34" fmla="*/ 0 w 56"/>
                  <a:gd name="T35" fmla="*/ 0 h 42"/>
                  <a:gd name="T36" fmla="*/ 0 w 56"/>
                  <a:gd name="T37" fmla="*/ 0 h 42"/>
                  <a:gd name="T38" fmla="*/ 0 w 56"/>
                  <a:gd name="T39" fmla="*/ 0 h 42"/>
                  <a:gd name="T40" fmla="*/ 0 w 56"/>
                  <a:gd name="T41" fmla="*/ 0 h 42"/>
                  <a:gd name="T42" fmla="*/ 0 w 56"/>
                  <a:gd name="T43" fmla="*/ 0 h 42"/>
                  <a:gd name="T44" fmla="*/ 0 w 56"/>
                  <a:gd name="T45" fmla="*/ 0 h 42"/>
                  <a:gd name="T46" fmla="*/ 0 w 56"/>
                  <a:gd name="T47" fmla="*/ 0 h 42"/>
                  <a:gd name="T48" fmla="*/ 0 w 56"/>
                  <a:gd name="T49" fmla="*/ 0 h 42"/>
                  <a:gd name="T50" fmla="*/ 0 w 56"/>
                  <a:gd name="T51" fmla="*/ 0 h 4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6"/>
                  <a:gd name="T79" fmla="*/ 0 h 42"/>
                  <a:gd name="T80" fmla="*/ 56 w 56"/>
                  <a:gd name="T81" fmla="*/ 42 h 4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6" h="42">
                    <a:moveTo>
                      <a:pt x="53" y="0"/>
                    </a:moveTo>
                    <a:lnTo>
                      <a:pt x="56" y="9"/>
                    </a:lnTo>
                    <a:lnTo>
                      <a:pt x="56" y="18"/>
                    </a:lnTo>
                    <a:lnTo>
                      <a:pt x="52" y="25"/>
                    </a:lnTo>
                    <a:lnTo>
                      <a:pt x="46" y="32"/>
                    </a:lnTo>
                    <a:lnTo>
                      <a:pt x="40" y="34"/>
                    </a:lnTo>
                    <a:lnTo>
                      <a:pt x="35" y="36"/>
                    </a:lnTo>
                    <a:lnTo>
                      <a:pt x="30" y="38"/>
                    </a:lnTo>
                    <a:lnTo>
                      <a:pt x="25" y="40"/>
                    </a:lnTo>
                    <a:lnTo>
                      <a:pt x="19" y="41"/>
                    </a:lnTo>
                    <a:lnTo>
                      <a:pt x="14" y="42"/>
                    </a:lnTo>
                    <a:lnTo>
                      <a:pt x="9" y="42"/>
                    </a:lnTo>
                    <a:lnTo>
                      <a:pt x="5" y="42"/>
                    </a:lnTo>
                    <a:lnTo>
                      <a:pt x="0" y="38"/>
                    </a:lnTo>
                    <a:lnTo>
                      <a:pt x="0" y="33"/>
                    </a:lnTo>
                    <a:lnTo>
                      <a:pt x="1" y="27"/>
                    </a:lnTo>
                    <a:lnTo>
                      <a:pt x="6" y="23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7" y="14"/>
                    </a:lnTo>
                    <a:lnTo>
                      <a:pt x="23" y="11"/>
                    </a:lnTo>
                    <a:lnTo>
                      <a:pt x="30" y="8"/>
                    </a:lnTo>
                    <a:lnTo>
                      <a:pt x="37" y="6"/>
                    </a:lnTo>
                    <a:lnTo>
                      <a:pt x="45" y="3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28" name="Freeform 106"/>
              <p:cNvSpPr>
                <a:spLocks/>
              </p:cNvSpPr>
              <p:nvPr/>
            </p:nvSpPr>
            <p:spPr bwMode="auto">
              <a:xfrm>
                <a:off x="5347" y="2221"/>
                <a:ext cx="15" cy="24"/>
              </a:xfrm>
              <a:custGeom>
                <a:avLst/>
                <a:gdLst>
                  <a:gd name="T0" fmla="*/ 0 w 35"/>
                  <a:gd name="T1" fmla="*/ 0 h 58"/>
                  <a:gd name="T2" fmla="*/ 0 w 35"/>
                  <a:gd name="T3" fmla="*/ 0 h 58"/>
                  <a:gd name="T4" fmla="*/ 0 w 35"/>
                  <a:gd name="T5" fmla="*/ 0 h 58"/>
                  <a:gd name="T6" fmla="*/ 0 w 35"/>
                  <a:gd name="T7" fmla="*/ 0 h 58"/>
                  <a:gd name="T8" fmla="*/ 0 w 35"/>
                  <a:gd name="T9" fmla="*/ 0 h 58"/>
                  <a:gd name="T10" fmla="*/ 0 w 35"/>
                  <a:gd name="T11" fmla="*/ 0 h 58"/>
                  <a:gd name="T12" fmla="*/ 0 w 35"/>
                  <a:gd name="T13" fmla="*/ 0 h 58"/>
                  <a:gd name="T14" fmla="*/ 0 w 35"/>
                  <a:gd name="T15" fmla="*/ 0 h 58"/>
                  <a:gd name="T16" fmla="*/ 0 w 35"/>
                  <a:gd name="T17" fmla="*/ 0 h 58"/>
                  <a:gd name="T18" fmla="*/ 0 w 35"/>
                  <a:gd name="T19" fmla="*/ 0 h 58"/>
                  <a:gd name="T20" fmla="*/ 0 w 35"/>
                  <a:gd name="T21" fmla="*/ 0 h 58"/>
                  <a:gd name="T22" fmla="*/ 0 w 35"/>
                  <a:gd name="T23" fmla="*/ 0 h 58"/>
                  <a:gd name="T24" fmla="*/ 0 w 35"/>
                  <a:gd name="T25" fmla="*/ 0 h 58"/>
                  <a:gd name="T26" fmla="*/ 0 w 35"/>
                  <a:gd name="T27" fmla="*/ 0 h 58"/>
                  <a:gd name="T28" fmla="*/ 0 w 35"/>
                  <a:gd name="T29" fmla="*/ 0 h 58"/>
                  <a:gd name="T30" fmla="*/ 0 w 35"/>
                  <a:gd name="T31" fmla="*/ 0 h 58"/>
                  <a:gd name="T32" fmla="*/ 0 w 35"/>
                  <a:gd name="T33" fmla="*/ 0 h 58"/>
                  <a:gd name="T34" fmla="*/ 0 w 35"/>
                  <a:gd name="T35" fmla="*/ 0 h 58"/>
                  <a:gd name="T36" fmla="*/ 0 w 35"/>
                  <a:gd name="T37" fmla="*/ 0 h 58"/>
                  <a:gd name="T38" fmla="*/ 0 w 35"/>
                  <a:gd name="T39" fmla="*/ 0 h 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5"/>
                  <a:gd name="T61" fmla="*/ 0 h 58"/>
                  <a:gd name="T62" fmla="*/ 35 w 35"/>
                  <a:gd name="T63" fmla="*/ 58 h 5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5" h="58">
                    <a:moveTo>
                      <a:pt x="35" y="0"/>
                    </a:moveTo>
                    <a:lnTo>
                      <a:pt x="35" y="5"/>
                    </a:lnTo>
                    <a:lnTo>
                      <a:pt x="35" y="11"/>
                    </a:lnTo>
                    <a:lnTo>
                      <a:pt x="33" y="16"/>
                    </a:lnTo>
                    <a:lnTo>
                      <a:pt x="31" y="22"/>
                    </a:lnTo>
                    <a:lnTo>
                      <a:pt x="27" y="27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5" y="42"/>
                    </a:lnTo>
                    <a:lnTo>
                      <a:pt x="9" y="49"/>
                    </a:lnTo>
                    <a:lnTo>
                      <a:pt x="3" y="58"/>
                    </a:lnTo>
                    <a:lnTo>
                      <a:pt x="0" y="49"/>
                    </a:lnTo>
                    <a:lnTo>
                      <a:pt x="1" y="42"/>
                    </a:lnTo>
                    <a:lnTo>
                      <a:pt x="3" y="36"/>
                    </a:lnTo>
                    <a:lnTo>
                      <a:pt x="8" y="30"/>
                    </a:lnTo>
                    <a:lnTo>
                      <a:pt x="14" y="22"/>
                    </a:lnTo>
                    <a:lnTo>
                      <a:pt x="22" y="14"/>
                    </a:lnTo>
                    <a:lnTo>
                      <a:pt x="29" y="7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29" name="Freeform 107"/>
              <p:cNvSpPr>
                <a:spLocks/>
              </p:cNvSpPr>
              <p:nvPr/>
            </p:nvSpPr>
            <p:spPr bwMode="auto">
              <a:xfrm>
                <a:off x="5130" y="2222"/>
                <a:ext cx="9" cy="13"/>
              </a:xfrm>
              <a:custGeom>
                <a:avLst/>
                <a:gdLst>
                  <a:gd name="T0" fmla="*/ 0 w 20"/>
                  <a:gd name="T1" fmla="*/ 0 h 32"/>
                  <a:gd name="T2" fmla="*/ 0 w 20"/>
                  <a:gd name="T3" fmla="*/ 0 h 32"/>
                  <a:gd name="T4" fmla="*/ 0 w 20"/>
                  <a:gd name="T5" fmla="*/ 0 h 32"/>
                  <a:gd name="T6" fmla="*/ 0 w 20"/>
                  <a:gd name="T7" fmla="*/ 0 h 32"/>
                  <a:gd name="T8" fmla="*/ 0 w 20"/>
                  <a:gd name="T9" fmla="*/ 0 h 32"/>
                  <a:gd name="T10" fmla="*/ 0 w 20"/>
                  <a:gd name="T11" fmla="*/ 0 h 32"/>
                  <a:gd name="T12" fmla="*/ 0 w 20"/>
                  <a:gd name="T13" fmla="*/ 0 h 32"/>
                  <a:gd name="T14" fmla="*/ 0 w 20"/>
                  <a:gd name="T15" fmla="*/ 0 h 32"/>
                  <a:gd name="T16" fmla="*/ 0 w 20"/>
                  <a:gd name="T17" fmla="*/ 0 h 32"/>
                  <a:gd name="T18" fmla="*/ 0 w 20"/>
                  <a:gd name="T19" fmla="*/ 0 h 32"/>
                  <a:gd name="T20" fmla="*/ 0 w 20"/>
                  <a:gd name="T21" fmla="*/ 0 h 32"/>
                  <a:gd name="T22" fmla="*/ 0 w 20"/>
                  <a:gd name="T23" fmla="*/ 0 h 32"/>
                  <a:gd name="T24" fmla="*/ 0 w 20"/>
                  <a:gd name="T25" fmla="*/ 0 h 32"/>
                  <a:gd name="T26" fmla="*/ 0 w 20"/>
                  <a:gd name="T27" fmla="*/ 0 h 3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0"/>
                  <a:gd name="T43" fmla="*/ 0 h 32"/>
                  <a:gd name="T44" fmla="*/ 20 w 20"/>
                  <a:gd name="T45" fmla="*/ 32 h 3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0" h="32">
                    <a:moveTo>
                      <a:pt x="17" y="0"/>
                    </a:moveTo>
                    <a:lnTo>
                      <a:pt x="20" y="8"/>
                    </a:lnTo>
                    <a:lnTo>
                      <a:pt x="17" y="17"/>
                    </a:lnTo>
                    <a:lnTo>
                      <a:pt x="13" y="20"/>
                    </a:lnTo>
                    <a:lnTo>
                      <a:pt x="11" y="24"/>
                    </a:lnTo>
                    <a:lnTo>
                      <a:pt x="6" y="27"/>
                    </a:lnTo>
                    <a:lnTo>
                      <a:pt x="3" y="32"/>
                    </a:lnTo>
                    <a:lnTo>
                      <a:pt x="0" y="31"/>
                    </a:lnTo>
                    <a:lnTo>
                      <a:pt x="0" y="30"/>
                    </a:lnTo>
                    <a:lnTo>
                      <a:pt x="4" y="23"/>
                    </a:lnTo>
                    <a:lnTo>
                      <a:pt x="9" y="14"/>
                    </a:lnTo>
                    <a:lnTo>
                      <a:pt x="11" y="6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30" name="Freeform 108"/>
              <p:cNvSpPr>
                <a:spLocks/>
              </p:cNvSpPr>
              <p:nvPr/>
            </p:nvSpPr>
            <p:spPr bwMode="auto">
              <a:xfrm>
                <a:off x="5584" y="2237"/>
                <a:ext cx="5" cy="3"/>
              </a:xfrm>
              <a:custGeom>
                <a:avLst/>
                <a:gdLst>
                  <a:gd name="T0" fmla="*/ 0 w 14"/>
                  <a:gd name="T1" fmla="*/ 0 h 7"/>
                  <a:gd name="T2" fmla="*/ 0 w 14"/>
                  <a:gd name="T3" fmla="*/ 0 h 7"/>
                  <a:gd name="T4" fmla="*/ 0 w 14"/>
                  <a:gd name="T5" fmla="*/ 0 h 7"/>
                  <a:gd name="T6" fmla="*/ 0 w 14"/>
                  <a:gd name="T7" fmla="*/ 0 h 7"/>
                  <a:gd name="T8" fmla="*/ 0 w 14"/>
                  <a:gd name="T9" fmla="*/ 0 h 7"/>
                  <a:gd name="T10" fmla="*/ 0 w 14"/>
                  <a:gd name="T11" fmla="*/ 0 h 7"/>
                  <a:gd name="T12" fmla="*/ 0 w 14"/>
                  <a:gd name="T13" fmla="*/ 0 h 7"/>
                  <a:gd name="T14" fmla="*/ 0 w 14"/>
                  <a:gd name="T15" fmla="*/ 0 h 7"/>
                  <a:gd name="T16" fmla="*/ 0 w 14"/>
                  <a:gd name="T17" fmla="*/ 0 h 7"/>
                  <a:gd name="T18" fmla="*/ 0 w 14"/>
                  <a:gd name="T19" fmla="*/ 0 h 7"/>
                  <a:gd name="T20" fmla="*/ 0 w 14"/>
                  <a:gd name="T21" fmla="*/ 0 h 7"/>
                  <a:gd name="T22" fmla="*/ 0 w 14"/>
                  <a:gd name="T23" fmla="*/ 0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4"/>
                  <a:gd name="T37" fmla="*/ 0 h 7"/>
                  <a:gd name="T38" fmla="*/ 14 w 14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4" h="7">
                    <a:moveTo>
                      <a:pt x="4" y="0"/>
                    </a:moveTo>
                    <a:lnTo>
                      <a:pt x="9" y="0"/>
                    </a:lnTo>
                    <a:lnTo>
                      <a:pt x="14" y="0"/>
                    </a:lnTo>
                    <a:lnTo>
                      <a:pt x="14" y="1"/>
                    </a:lnTo>
                    <a:lnTo>
                      <a:pt x="14" y="2"/>
                    </a:lnTo>
                    <a:lnTo>
                      <a:pt x="12" y="5"/>
                    </a:lnTo>
                    <a:lnTo>
                      <a:pt x="9" y="7"/>
                    </a:lnTo>
                    <a:lnTo>
                      <a:pt x="3" y="7"/>
                    </a:lnTo>
                    <a:lnTo>
                      <a:pt x="0" y="5"/>
                    </a:lnTo>
                    <a:lnTo>
                      <a:pt x="1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31" name="Freeform 109"/>
              <p:cNvSpPr>
                <a:spLocks/>
              </p:cNvSpPr>
              <p:nvPr/>
            </p:nvSpPr>
            <p:spPr bwMode="auto">
              <a:xfrm>
                <a:off x="5434" y="2237"/>
                <a:ext cx="20" cy="9"/>
              </a:xfrm>
              <a:custGeom>
                <a:avLst/>
                <a:gdLst>
                  <a:gd name="T0" fmla="*/ 0 w 48"/>
                  <a:gd name="T1" fmla="*/ 0 h 21"/>
                  <a:gd name="T2" fmla="*/ 0 w 48"/>
                  <a:gd name="T3" fmla="*/ 0 h 21"/>
                  <a:gd name="T4" fmla="*/ 0 w 48"/>
                  <a:gd name="T5" fmla="*/ 0 h 21"/>
                  <a:gd name="T6" fmla="*/ 0 w 48"/>
                  <a:gd name="T7" fmla="*/ 0 h 21"/>
                  <a:gd name="T8" fmla="*/ 0 w 48"/>
                  <a:gd name="T9" fmla="*/ 0 h 21"/>
                  <a:gd name="T10" fmla="*/ 0 w 48"/>
                  <a:gd name="T11" fmla="*/ 0 h 21"/>
                  <a:gd name="T12" fmla="*/ 0 w 48"/>
                  <a:gd name="T13" fmla="*/ 0 h 21"/>
                  <a:gd name="T14" fmla="*/ 0 w 48"/>
                  <a:gd name="T15" fmla="*/ 0 h 21"/>
                  <a:gd name="T16" fmla="*/ 0 w 48"/>
                  <a:gd name="T17" fmla="*/ 0 h 21"/>
                  <a:gd name="T18" fmla="*/ 0 w 48"/>
                  <a:gd name="T19" fmla="*/ 0 h 21"/>
                  <a:gd name="T20" fmla="*/ 0 w 48"/>
                  <a:gd name="T21" fmla="*/ 0 h 21"/>
                  <a:gd name="T22" fmla="*/ 0 w 48"/>
                  <a:gd name="T23" fmla="*/ 0 h 21"/>
                  <a:gd name="T24" fmla="*/ 0 w 48"/>
                  <a:gd name="T25" fmla="*/ 0 h 21"/>
                  <a:gd name="T26" fmla="*/ 0 w 48"/>
                  <a:gd name="T27" fmla="*/ 0 h 21"/>
                  <a:gd name="T28" fmla="*/ 0 w 48"/>
                  <a:gd name="T29" fmla="*/ 0 h 21"/>
                  <a:gd name="T30" fmla="*/ 0 w 48"/>
                  <a:gd name="T31" fmla="*/ 0 h 21"/>
                  <a:gd name="T32" fmla="*/ 0 w 48"/>
                  <a:gd name="T33" fmla="*/ 0 h 21"/>
                  <a:gd name="T34" fmla="*/ 0 w 48"/>
                  <a:gd name="T35" fmla="*/ 0 h 21"/>
                  <a:gd name="T36" fmla="*/ 0 w 48"/>
                  <a:gd name="T37" fmla="*/ 0 h 21"/>
                  <a:gd name="T38" fmla="*/ 0 w 48"/>
                  <a:gd name="T39" fmla="*/ 0 h 21"/>
                  <a:gd name="T40" fmla="*/ 0 w 48"/>
                  <a:gd name="T41" fmla="*/ 0 h 21"/>
                  <a:gd name="T42" fmla="*/ 0 w 48"/>
                  <a:gd name="T43" fmla="*/ 0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21"/>
                  <a:gd name="T68" fmla="*/ 48 w 48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21">
                    <a:moveTo>
                      <a:pt x="8" y="0"/>
                    </a:moveTo>
                    <a:lnTo>
                      <a:pt x="12" y="2"/>
                    </a:lnTo>
                    <a:lnTo>
                      <a:pt x="18" y="4"/>
                    </a:lnTo>
                    <a:lnTo>
                      <a:pt x="23" y="6"/>
                    </a:lnTo>
                    <a:lnTo>
                      <a:pt x="29" y="9"/>
                    </a:lnTo>
                    <a:lnTo>
                      <a:pt x="33" y="11"/>
                    </a:lnTo>
                    <a:lnTo>
                      <a:pt x="39" y="13"/>
                    </a:lnTo>
                    <a:lnTo>
                      <a:pt x="44" y="16"/>
                    </a:lnTo>
                    <a:lnTo>
                      <a:pt x="48" y="19"/>
                    </a:lnTo>
                    <a:lnTo>
                      <a:pt x="43" y="20"/>
                    </a:lnTo>
                    <a:lnTo>
                      <a:pt x="38" y="21"/>
                    </a:lnTo>
                    <a:lnTo>
                      <a:pt x="31" y="21"/>
                    </a:lnTo>
                    <a:lnTo>
                      <a:pt x="26" y="21"/>
                    </a:lnTo>
                    <a:lnTo>
                      <a:pt x="19" y="21"/>
                    </a:lnTo>
                    <a:lnTo>
                      <a:pt x="12" y="21"/>
                    </a:lnTo>
                    <a:lnTo>
                      <a:pt x="6" y="21"/>
                    </a:lnTo>
                    <a:lnTo>
                      <a:pt x="0" y="21"/>
                    </a:lnTo>
                    <a:lnTo>
                      <a:pt x="2" y="15"/>
                    </a:lnTo>
                    <a:lnTo>
                      <a:pt x="3" y="9"/>
                    </a:lnTo>
                    <a:lnTo>
                      <a:pt x="3" y="2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32" name="Freeform 110"/>
              <p:cNvSpPr>
                <a:spLocks/>
              </p:cNvSpPr>
              <p:nvPr/>
            </p:nvSpPr>
            <p:spPr bwMode="auto">
              <a:xfrm>
                <a:off x="5899" y="2237"/>
                <a:ext cx="25" cy="9"/>
              </a:xfrm>
              <a:custGeom>
                <a:avLst/>
                <a:gdLst>
                  <a:gd name="T0" fmla="*/ 0 w 54"/>
                  <a:gd name="T1" fmla="*/ 0 h 20"/>
                  <a:gd name="T2" fmla="*/ 0 w 54"/>
                  <a:gd name="T3" fmla="*/ 0 h 20"/>
                  <a:gd name="T4" fmla="*/ 0 w 54"/>
                  <a:gd name="T5" fmla="*/ 0 h 20"/>
                  <a:gd name="T6" fmla="*/ 0 w 54"/>
                  <a:gd name="T7" fmla="*/ 0 h 20"/>
                  <a:gd name="T8" fmla="*/ 0 w 54"/>
                  <a:gd name="T9" fmla="*/ 0 h 20"/>
                  <a:gd name="T10" fmla="*/ 0 w 54"/>
                  <a:gd name="T11" fmla="*/ 0 h 20"/>
                  <a:gd name="T12" fmla="*/ 0 w 54"/>
                  <a:gd name="T13" fmla="*/ 0 h 20"/>
                  <a:gd name="T14" fmla="*/ 0 w 54"/>
                  <a:gd name="T15" fmla="*/ 0 h 20"/>
                  <a:gd name="T16" fmla="*/ 0 w 54"/>
                  <a:gd name="T17" fmla="*/ 0 h 20"/>
                  <a:gd name="T18" fmla="*/ 0 w 54"/>
                  <a:gd name="T19" fmla="*/ 0 h 20"/>
                  <a:gd name="T20" fmla="*/ 0 w 54"/>
                  <a:gd name="T21" fmla="*/ 0 h 20"/>
                  <a:gd name="T22" fmla="*/ 0 w 54"/>
                  <a:gd name="T23" fmla="*/ 0 h 20"/>
                  <a:gd name="T24" fmla="*/ 0 w 54"/>
                  <a:gd name="T25" fmla="*/ 0 h 20"/>
                  <a:gd name="T26" fmla="*/ 0 w 54"/>
                  <a:gd name="T27" fmla="*/ 0 h 20"/>
                  <a:gd name="T28" fmla="*/ 0 w 54"/>
                  <a:gd name="T29" fmla="*/ 0 h 20"/>
                  <a:gd name="T30" fmla="*/ 0 w 54"/>
                  <a:gd name="T31" fmla="*/ 0 h 20"/>
                  <a:gd name="T32" fmla="*/ 0 w 54"/>
                  <a:gd name="T33" fmla="*/ 0 h 20"/>
                  <a:gd name="T34" fmla="*/ 0 w 54"/>
                  <a:gd name="T35" fmla="*/ 0 h 20"/>
                  <a:gd name="T36" fmla="*/ 0 w 54"/>
                  <a:gd name="T37" fmla="*/ 0 h 20"/>
                  <a:gd name="T38" fmla="*/ 0 w 54"/>
                  <a:gd name="T39" fmla="*/ 0 h 2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4"/>
                  <a:gd name="T61" fmla="*/ 0 h 20"/>
                  <a:gd name="T62" fmla="*/ 54 w 54"/>
                  <a:gd name="T63" fmla="*/ 20 h 2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4" h="20">
                    <a:moveTo>
                      <a:pt x="7" y="2"/>
                    </a:moveTo>
                    <a:lnTo>
                      <a:pt x="13" y="1"/>
                    </a:lnTo>
                    <a:lnTo>
                      <a:pt x="20" y="0"/>
                    </a:lnTo>
                    <a:lnTo>
                      <a:pt x="26" y="0"/>
                    </a:lnTo>
                    <a:lnTo>
                      <a:pt x="33" y="1"/>
                    </a:lnTo>
                    <a:lnTo>
                      <a:pt x="37" y="1"/>
                    </a:lnTo>
                    <a:lnTo>
                      <a:pt x="42" y="2"/>
                    </a:lnTo>
                    <a:lnTo>
                      <a:pt x="46" y="3"/>
                    </a:lnTo>
                    <a:lnTo>
                      <a:pt x="50" y="5"/>
                    </a:lnTo>
                    <a:lnTo>
                      <a:pt x="53" y="9"/>
                    </a:lnTo>
                    <a:lnTo>
                      <a:pt x="54" y="14"/>
                    </a:lnTo>
                    <a:lnTo>
                      <a:pt x="50" y="16"/>
                    </a:lnTo>
                    <a:lnTo>
                      <a:pt x="44" y="20"/>
                    </a:lnTo>
                    <a:lnTo>
                      <a:pt x="38" y="20"/>
                    </a:lnTo>
                    <a:lnTo>
                      <a:pt x="32" y="20"/>
                    </a:lnTo>
                    <a:lnTo>
                      <a:pt x="24" y="20"/>
                    </a:lnTo>
                    <a:lnTo>
                      <a:pt x="17" y="20"/>
                    </a:lnTo>
                    <a:lnTo>
                      <a:pt x="0" y="14"/>
                    </a:lnTo>
                    <a:lnTo>
                      <a:pt x="7" y="2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33" name="Freeform 111"/>
              <p:cNvSpPr>
                <a:spLocks/>
              </p:cNvSpPr>
              <p:nvPr/>
            </p:nvSpPr>
            <p:spPr bwMode="auto">
              <a:xfrm>
                <a:off x="5257" y="2237"/>
                <a:ext cx="45" cy="49"/>
              </a:xfrm>
              <a:custGeom>
                <a:avLst/>
                <a:gdLst>
                  <a:gd name="T0" fmla="*/ 0 w 114"/>
                  <a:gd name="T1" fmla="*/ 0 h 116"/>
                  <a:gd name="T2" fmla="*/ 0 w 114"/>
                  <a:gd name="T3" fmla="*/ 0 h 116"/>
                  <a:gd name="T4" fmla="*/ 0 w 114"/>
                  <a:gd name="T5" fmla="*/ 0 h 116"/>
                  <a:gd name="T6" fmla="*/ 0 w 114"/>
                  <a:gd name="T7" fmla="*/ 0 h 116"/>
                  <a:gd name="T8" fmla="*/ 0 w 114"/>
                  <a:gd name="T9" fmla="*/ 0 h 116"/>
                  <a:gd name="T10" fmla="*/ 0 w 114"/>
                  <a:gd name="T11" fmla="*/ 0 h 116"/>
                  <a:gd name="T12" fmla="*/ 0 w 114"/>
                  <a:gd name="T13" fmla="*/ 0 h 116"/>
                  <a:gd name="T14" fmla="*/ 0 w 114"/>
                  <a:gd name="T15" fmla="*/ 0 h 116"/>
                  <a:gd name="T16" fmla="*/ 0 w 114"/>
                  <a:gd name="T17" fmla="*/ 0 h 116"/>
                  <a:gd name="T18" fmla="*/ 0 w 114"/>
                  <a:gd name="T19" fmla="*/ 0 h 116"/>
                  <a:gd name="T20" fmla="*/ 0 w 114"/>
                  <a:gd name="T21" fmla="*/ 0 h 116"/>
                  <a:gd name="T22" fmla="*/ 0 w 114"/>
                  <a:gd name="T23" fmla="*/ 0 h 116"/>
                  <a:gd name="T24" fmla="*/ 0 w 114"/>
                  <a:gd name="T25" fmla="*/ 0 h 116"/>
                  <a:gd name="T26" fmla="*/ 0 w 114"/>
                  <a:gd name="T27" fmla="*/ 0 h 116"/>
                  <a:gd name="T28" fmla="*/ 0 w 114"/>
                  <a:gd name="T29" fmla="*/ 0 h 116"/>
                  <a:gd name="T30" fmla="*/ 0 w 114"/>
                  <a:gd name="T31" fmla="*/ 0 h 116"/>
                  <a:gd name="T32" fmla="*/ 0 w 114"/>
                  <a:gd name="T33" fmla="*/ 0 h 116"/>
                  <a:gd name="T34" fmla="*/ 0 w 114"/>
                  <a:gd name="T35" fmla="*/ 0 h 116"/>
                  <a:gd name="T36" fmla="*/ 0 w 114"/>
                  <a:gd name="T37" fmla="*/ 0 h 116"/>
                  <a:gd name="T38" fmla="*/ 0 w 114"/>
                  <a:gd name="T39" fmla="*/ 0 h 116"/>
                  <a:gd name="T40" fmla="*/ 0 w 114"/>
                  <a:gd name="T41" fmla="*/ 0 h 116"/>
                  <a:gd name="T42" fmla="*/ 0 w 114"/>
                  <a:gd name="T43" fmla="*/ 0 h 116"/>
                  <a:gd name="T44" fmla="*/ 0 w 114"/>
                  <a:gd name="T45" fmla="*/ 0 h 116"/>
                  <a:gd name="T46" fmla="*/ 0 w 114"/>
                  <a:gd name="T47" fmla="*/ 0 h 116"/>
                  <a:gd name="T48" fmla="*/ 0 w 114"/>
                  <a:gd name="T49" fmla="*/ 0 h 116"/>
                  <a:gd name="T50" fmla="*/ 0 w 114"/>
                  <a:gd name="T51" fmla="*/ 0 h 116"/>
                  <a:gd name="T52" fmla="*/ 0 w 114"/>
                  <a:gd name="T53" fmla="*/ 0 h 116"/>
                  <a:gd name="T54" fmla="*/ 0 w 114"/>
                  <a:gd name="T55" fmla="*/ 0 h 116"/>
                  <a:gd name="T56" fmla="*/ 0 w 114"/>
                  <a:gd name="T57" fmla="*/ 0 h 116"/>
                  <a:gd name="T58" fmla="*/ 0 w 114"/>
                  <a:gd name="T59" fmla="*/ 0 h 116"/>
                  <a:gd name="T60" fmla="*/ 0 w 114"/>
                  <a:gd name="T61" fmla="*/ 0 h 116"/>
                  <a:gd name="T62" fmla="*/ 0 w 114"/>
                  <a:gd name="T63" fmla="*/ 0 h 116"/>
                  <a:gd name="T64" fmla="*/ 0 w 114"/>
                  <a:gd name="T65" fmla="*/ 0 h 116"/>
                  <a:gd name="T66" fmla="*/ 0 w 114"/>
                  <a:gd name="T67" fmla="*/ 0 h 116"/>
                  <a:gd name="T68" fmla="*/ 0 w 114"/>
                  <a:gd name="T69" fmla="*/ 0 h 116"/>
                  <a:gd name="T70" fmla="*/ 0 w 114"/>
                  <a:gd name="T71" fmla="*/ 0 h 116"/>
                  <a:gd name="T72" fmla="*/ 0 w 114"/>
                  <a:gd name="T73" fmla="*/ 0 h 116"/>
                  <a:gd name="T74" fmla="*/ 0 w 114"/>
                  <a:gd name="T75" fmla="*/ 0 h 116"/>
                  <a:gd name="T76" fmla="*/ 0 w 114"/>
                  <a:gd name="T77" fmla="*/ 0 h 116"/>
                  <a:gd name="T78" fmla="*/ 0 w 114"/>
                  <a:gd name="T79" fmla="*/ 0 h 116"/>
                  <a:gd name="T80" fmla="*/ 0 w 114"/>
                  <a:gd name="T81" fmla="*/ 0 h 116"/>
                  <a:gd name="T82" fmla="*/ 0 w 114"/>
                  <a:gd name="T83" fmla="*/ 0 h 116"/>
                  <a:gd name="T84" fmla="*/ 0 w 114"/>
                  <a:gd name="T85" fmla="*/ 0 h 116"/>
                  <a:gd name="T86" fmla="*/ 0 w 114"/>
                  <a:gd name="T87" fmla="*/ 0 h 116"/>
                  <a:gd name="T88" fmla="*/ 0 w 114"/>
                  <a:gd name="T89" fmla="*/ 0 h 116"/>
                  <a:gd name="T90" fmla="*/ 0 w 114"/>
                  <a:gd name="T91" fmla="*/ 0 h 1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14"/>
                  <a:gd name="T139" fmla="*/ 0 h 116"/>
                  <a:gd name="T140" fmla="*/ 114 w 114"/>
                  <a:gd name="T141" fmla="*/ 116 h 1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14" h="116">
                    <a:moveTo>
                      <a:pt x="0" y="0"/>
                    </a:moveTo>
                    <a:lnTo>
                      <a:pt x="7" y="9"/>
                    </a:lnTo>
                    <a:lnTo>
                      <a:pt x="16" y="17"/>
                    </a:lnTo>
                    <a:lnTo>
                      <a:pt x="24" y="26"/>
                    </a:lnTo>
                    <a:lnTo>
                      <a:pt x="33" y="35"/>
                    </a:lnTo>
                    <a:lnTo>
                      <a:pt x="40" y="44"/>
                    </a:lnTo>
                    <a:lnTo>
                      <a:pt x="49" y="53"/>
                    </a:lnTo>
                    <a:lnTo>
                      <a:pt x="52" y="57"/>
                    </a:lnTo>
                    <a:lnTo>
                      <a:pt x="57" y="63"/>
                    </a:lnTo>
                    <a:lnTo>
                      <a:pt x="60" y="67"/>
                    </a:lnTo>
                    <a:lnTo>
                      <a:pt x="66" y="72"/>
                    </a:lnTo>
                    <a:lnTo>
                      <a:pt x="71" y="77"/>
                    </a:lnTo>
                    <a:lnTo>
                      <a:pt x="76" y="84"/>
                    </a:lnTo>
                    <a:lnTo>
                      <a:pt x="81" y="89"/>
                    </a:lnTo>
                    <a:lnTo>
                      <a:pt x="87" y="94"/>
                    </a:lnTo>
                    <a:lnTo>
                      <a:pt x="93" y="100"/>
                    </a:lnTo>
                    <a:lnTo>
                      <a:pt x="99" y="105"/>
                    </a:lnTo>
                    <a:lnTo>
                      <a:pt x="105" y="110"/>
                    </a:lnTo>
                    <a:lnTo>
                      <a:pt x="114" y="116"/>
                    </a:lnTo>
                    <a:lnTo>
                      <a:pt x="107" y="116"/>
                    </a:lnTo>
                    <a:lnTo>
                      <a:pt x="102" y="116"/>
                    </a:lnTo>
                    <a:lnTo>
                      <a:pt x="96" y="116"/>
                    </a:lnTo>
                    <a:lnTo>
                      <a:pt x="92" y="116"/>
                    </a:lnTo>
                    <a:lnTo>
                      <a:pt x="82" y="114"/>
                    </a:lnTo>
                    <a:lnTo>
                      <a:pt x="74" y="112"/>
                    </a:lnTo>
                    <a:lnTo>
                      <a:pt x="64" y="107"/>
                    </a:lnTo>
                    <a:lnTo>
                      <a:pt x="57" y="102"/>
                    </a:lnTo>
                    <a:lnTo>
                      <a:pt x="49" y="95"/>
                    </a:lnTo>
                    <a:lnTo>
                      <a:pt x="41" y="90"/>
                    </a:lnTo>
                    <a:lnTo>
                      <a:pt x="37" y="84"/>
                    </a:lnTo>
                    <a:lnTo>
                      <a:pt x="31" y="79"/>
                    </a:lnTo>
                    <a:lnTo>
                      <a:pt x="27" y="74"/>
                    </a:lnTo>
                    <a:lnTo>
                      <a:pt x="23" y="69"/>
                    </a:lnTo>
                    <a:lnTo>
                      <a:pt x="20" y="63"/>
                    </a:lnTo>
                    <a:lnTo>
                      <a:pt x="17" y="57"/>
                    </a:lnTo>
                    <a:lnTo>
                      <a:pt x="14" y="52"/>
                    </a:lnTo>
                    <a:lnTo>
                      <a:pt x="11" y="47"/>
                    </a:lnTo>
                    <a:lnTo>
                      <a:pt x="9" y="39"/>
                    </a:lnTo>
                    <a:lnTo>
                      <a:pt x="6" y="34"/>
                    </a:lnTo>
                    <a:lnTo>
                      <a:pt x="3" y="27"/>
                    </a:lnTo>
                    <a:lnTo>
                      <a:pt x="2" y="22"/>
                    </a:lnTo>
                    <a:lnTo>
                      <a:pt x="1" y="16"/>
                    </a:lnTo>
                    <a:lnTo>
                      <a:pt x="0" y="11"/>
                    </a:lnTo>
                    <a:lnTo>
                      <a:pt x="0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34" name="Freeform 112"/>
              <p:cNvSpPr>
                <a:spLocks/>
              </p:cNvSpPr>
              <p:nvPr/>
            </p:nvSpPr>
            <p:spPr bwMode="auto">
              <a:xfrm>
                <a:off x="5755" y="2237"/>
                <a:ext cx="25" cy="6"/>
              </a:xfrm>
              <a:custGeom>
                <a:avLst/>
                <a:gdLst>
                  <a:gd name="T0" fmla="*/ 0 w 59"/>
                  <a:gd name="T1" fmla="*/ 0 h 14"/>
                  <a:gd name="T2" fmla="*/ 0 w 59"/>
                  <a:gd name="T3" fmla="*/ 0 h 14"/>
                  <a:gd name="T4" fmla="*/ 0 w 59"/>
                  <a:gd name="T5" fmla="*/ 0 h 14"/>
                  <a:gd name="T6" fmla="*/ 0 w 59"/>
                  <a:gd name="T7" fmla="*/ 0 h 14"/>
                  <a:gd name="T8" fmla="*/ 0 w 59"/>
                  <a:gd name="T9" fmla="*/ 0 h 14"/>
                  <a:gd name="T10" fmla="*/ 0 w 59"/>
                  <a:gd name="T11" fmla="*/ 0 h 14"/>
                  <a:gd name="T12" fmla="*/ 0 w 59"/>
                  <a:gd name="T13" fmla="*/ 0 h 14"/>
                  <a:gd name="T14" fmla="*/ 0 w 59"/>
                  <a:gd name="T15" fmla="*/ 0 h 14"/>
                  <a:gd name="T16" fmla="*/ 0 w 59"/>
                  <a:gd name="T17" fmla="*/ 0 h 14"/>
                  <a:gd name="T18" fmla="*/ 0 w 59"/>
                  <a:gd name="T19" fmla="*/ 0 h 14"/>
                  <a:gd name="T20" fmla="*/ 0 w 59"/>
                  <a:gd name="T21" fmla="*/ 0 h 14"/>
                  <a:gd name="T22" fmla="*/ 0 w 59"/>
                  <a:gd name="T23" fmla="*/ 0 h 14"/>
                  <a:gd name="T24" fmla="*/ 0 w 59"/>
                  <a:gd name="T25" fmla="*/ 0 h 14"/>
                  <a:gd name="T26" fmla="*/ 0 w 59"/>
                  <a:gd name="T27" fmla="*/ 0 h 14"/>
                  <a:gd name="T28" fmla="*/ 0 w 59"/>
                  <a:gd name="T29" fmla="*/ 0 h 14"/>
                  <a:gd name="T30" fmla="*/ 0 w 59"/>
                  <a:gd name="T31" fmla="*/ 0 h 14"/>
                  <a:gd name="T32" fmla="*/ 0 w 59"/>
                  <a:gd name="T33" fmla="*/ 0 h 14"/>
                  <a:gd name="T34" fmla="*/ 0 w 59"/>
                  <a:gd name="T35" fmla="*/ 0 h 14"/>
                  <a:gd name="T36" fmla="*/ 0 w 59"/>
                  <a:gd name="T37" fmla="*/ 0 h 14"/>
                  <a:gd name="T38" fmla="*/ 0 w 59"/>
                  <a:gd name="T39" fmla="*/ 0 h 14"/>
                  <a:gd name="T40" fmla="*/ 0 w 59"/>
                  <a:gd name="T41" fmla="*/ 0 h 14"/>
                  <a:gd name="T42" fmla="*/ 0 w 59"/>
                  <a:gd name="T43" fmla="*/ 0 h 14"/>
                  <a:gd name="T44" fmla="*/ 0 w 59"/>
                  <a:gd name="T45" fmla="*/ 0 h 14"/>
                  <a:gd name="T46" fmla="*/ 0 w 59"/>
                  <a:gd name="T47" fmla="*/ 0 h 14"/>
                  <a:gd name="T48" fmla="*/ 0 w 59"/>
                  <a:gd name="T49" fmla="*/ 0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9"/>
                  <a:gd name="T76" fmla="*/ 0 h 14"/>
                  <a:gd name="T77" fmla="*/ 59 w 59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9" h="14">
                    <a:moveTo>
                      <a:pt x="47" y="2"/>
                    </a:moveTo>
                    <a:lnTo>
                      <a:pt x="53" y="0"/>
                    </a:lnTo>
                    <a:lnTo>
                      <a:pt x="57" y="1"/>
                    </a:lnTo>
                    <a:lnTo>
                      <a:pt x="58" y="3"/>
                    </a:lnTo>
                    <a:lnTo>
                      <a:pt x="59" y="7"/>
                    </a:lnTo>
                    <a:lnTo>
                      <a:pt x="59" y="10"/>
                    </a:lnTo>
                    <a:lnTo>
                      <a:pt x="59" y="14"/>
                    </a:lnTo>
                    <a:lnTo>
                      <a:pt x="51" y="14"/>
                    </a:lnTo>
                    <a:lnTo>
                      <a:pt x="44" y="14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0" y="14"/>
                    </a:lnTo>
                    <a:lnTo>
                      <a:pt x="13" y="14"/>
                    </a:lnTo>
                    <a:lnTo>
                      <a:pt x="7" y="14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5" y="8"/>
                    </a:lnTo>
                    <a:lnTo>
                      <a:pt x="10" y="6"/>
                    </a:lnTo>
                    <a:lnTo>
                      <a:pt x="16" y="6"/>
                    </a:lnTo>
                    <a:lnTo>
                      <a:pt x="23" y="6"/>
                    </a:lnTo>
                    <a:lnTo>
                      <a:pt x="29" y="6"/>
                    </a:lnTo>
                    <a:lnTo>
                      <a:pt x="35" y="6"/>
                    </a:lnTo>
                    <a:lnTo>
                      <a:pt x="41" y="5"/>
                    </a:lnTo>
                    <a:lnTo>
                      <a:pt x="47" y="2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35" name="Freeform 113"/>
              <p:cNvSpPr>
                <a:spLocks/>
              </p:cNvSpPr>
              <p:nvPr/>
            </p:nvSpPr>
            <p:spPr bwMode="auto">
              <a:xfrm>
                <a:off x="5308" y="2241"/>
                <a:ext cx="383" cy="208"/>
              </a:xfrm>
              <a:custGeom>
                <a:avLst/>
                <a:gdLst>
                  <a:gd name="T0" fmla="*/ 0 w 917"/>
                  <a:gd name="T1" fmla="*/ 0 h 497"/>
                  <a:gd name="T2" fmla="*/ 0 w 917"/>
                  <a:gd name="T3" fmla="*/ 0 h 497"/>
                  <a:gd name="T4" fmla="*/ 0 w 917"/>
                  <a:gd name="T5" fmla="*/ 0 h 497"/>
                  <a:gd name="T6" fmla="*/ 0 w 917"/>
                  <a:gd name="T7" fmla="*/ 0 h 497"/>
                  <a:gd name="T8" fmla="*/ 0 w 917"/>
                  <a:gd name="T9" fmla="*/ 0 h 497"/>
                  <a:gd name="T10" fmla="*/ 0 w 917"/>
                  <a:gd name="T11" fmla="*/ 0 h 497"/>
                  <a:gd name="T12" fmla="*/ 0 w 917"/>
                  <a:gd name="T13" fmla="*/ 0 h 497"/>
                  <a:gd name="T14" fmla="*/ 0 w 917"/>
                  <a:gd name="T15" fmla="*/ 0 h 497"/>
                  <a:gd name="T16" fmla="*/ 0 w 917"/>
                  <a:gd name="T17" fmla="*/ 0 h 497"/>
                  <a:gd name="T18" fmla="*/ 0 w 917"/>
                  <a:gd name="T19" fmla="*/ 0 h 497"/>
                  <a:gd name="T20" fmla="*/ 0 w 917"/>
                  <a:gd name="T21" fmla="*/ 0 h 497"/>
                  <a:gd name="T22" fmla="*/ 0 w 917"/>
                  <a:gd name="T23" fmla="*/ 0 h 497"/>
                  <a:gd name="T24" fmla="*/ 0 w 917"/>
                  <a:gd name="T25" fmla="*/ 0 h 497"/>
                  <a:gd name="T26" fmla="*/ 0 w 917"/>
                  <a:gd name="T27" fmla="*/ 0 h 497"/>
                  <a:gd name="T28" fmla="*/ 0 w 917"/>
                  <a:gd name="T29" fmla="*/ 0 h 497"/>
                  <a:gd name="T30" fmla="*/ 0 w 917"/>
                  <a:gd name="T31" fmla="*/ 0 h 497"/>
                  <a:gd name="T32" fmla="*/ 0 w 917"/>
                  <a:gd name="T33" fmla="*/ 0 h 497"/>
                  <a:gd name="T34" fmla="*/ 0 w 917"/>
                  <a:gd name="T35" fmla="*/ 0 h 497"/>
                  <a:gd name="T36" fmla="*/ 0 w 917"/>
                  <a:gd name="T37" fmla="*/ 0 h 497"/>
                  <a:gd name="T38" fmla="*/ 0 w 917"/>
                  <a:gd name="T39" fmla="*/ 0 h 497"/>
                  <a:gd name="T40" fmla="*/ 0 w 917"/>
                  <a:gd name="T41" fmla="*/ 0 h 497"/>
                  <a:gd name="T42" fmla="*/ 0 w 917"/>
                  <a:gd name="T43" fmla="*/ 0 h 497"/>
                  <a:gd name="T44" fmla="*/ 0 w 917"/>
                  <a:gd name="T45" fmla="*/ 0 h 497"/>
                  <a:gd name="T46" fmla="*/ 0 w 917"/>
                  <a:gd name="T47" fmla="*/ 0 h 497"/>
                  <a:gd name="T48" fmla="*/ 0 w 917"/>
                  <a:gd name="T49" fmla="*/ 0 h 497"/>
                  <a:gd name="T50" fmla="*/ 0 w 917"/>
                  <a:gd name="T51" fmla="*/ 0 h 497"/>
                  <a:gd name="T52" fmla="*/ 0 w 917"/>
                  <a:gd name="T53" fmla="*/ 0 h 497"/>
                  <a:gd name="T54" fmla="*/ 0 w 917"/>
                  <a:gd name="T55" fmla="*/ 0 h 497"/>
                  <a:gd name="T56" fmla="*/ 0 w 917"/>
                  <a:gd name="T57" fmla="*/ 0 h 497"/>
                  <a:gd name="T58" fmla="*/ 0 w 917"/>
                  <a:gd name="T59" fmla="*/ 0 h 497"/>
                  <a:gd name="T60" fmla="*/ 0 w 917"/>
                  <a:gd name="T61" fmla="*/ 0 h 497"/>
                  <a:gd name="T62" fmla="*/ 0 w 917"/>
                  <a:gd name="T63" fmla="*/ 0 h 497"/>
                  <a:gd name="T64" fmla="*/ 0 w 917"/>
                  <a:gd name="T65" fmla="*/ 0 h 497"/>
                  <a:gd name="T66" fmla="*/ 0 w 917"/>
                  <a:gd name="T67" fmla="*/ 0 h 497"/>
                  <a:gd name="T68" fmla="*/ 0 w 917"/>
                  <a:gd name="T69" fmla="*/ 0 h 497"/>
                  <a:gd name="T70" fmla="*/ 0 w 917"/>
                  <a:gd name="T71" fmla="*/ 0 h 497"/>
                  <a:gd name="T72" fmla="*/ 0 w 917"/>
                  <a:gd name="T73" fmla="*/ 0 h 497"/>
                  <a:gd name="T74" fmla="*/ 0 w 917"/>
                  <a:gd name="T75" fmla="*/ 0 h 497"/>
                  <a:gd name="T76" fmla="*/ 0 w 917"/>
                  <a:gd name="T77" fmla="*/ 0 h 497"/>
                  <a:gd name="T78" fmla="*/ 0 w 917"/>
                  <a:gd name="T79" fmla="*/ 0 h 497"/>
                  <a:gd name="T80" fmla="*/ 0 w 917"/>
                  <a:gd name="T81" fmla="*/ 0 h 497"/>
                  <a:gd name="T82" fmla="*/ 0 w 917"/>
                  <a:gd name="T83" fmla="*/ 0 h 497"/>
                  <a:gd name="T84" fmla="*/ 0 w 917"/>
                  <a:gd name="T85" fmla="*/ 0 h 497"/>
                  <a:gd name="T86" fmla="*/ 0 w 917"/>
                  <a:gd name="T87" fmla="*/ 0 h 497"/>
                  <a:gd name="T88" fmla="*/ 0 w 917"/>
                  <a:gd name="T89" fmla="*/ 0 h 497"/>
                  <a:gd name="T90" fmla="*/ 0 w 917"/>
                  <a:gd name="T91" fmla="*/ 0 h 497"/>
                  <a:gd name="T92" fmla="*/ 0 w 917"/>
                  <a:gd name="T93" fmla="*/ 0 h 497"/>
                  <a:gd name="T94" fmla="*/ 0 w 917"/>
                  <a:gd name="T95" fmla="*/ 0 h 497"/>
                  <a:gd name="T96" fmla="*/ 0 w 917"/>
                  <a:gd name="T97" fmla="*/ 0 h 497"/>
                  <a:gd name="T98" fmla="*/ 0 w 917"/>
                  <a:gd name="T99" fmla="*/ 0 h 497"/>
                  <a:gd name="T100" fmla="*/ 0 w 917"/>
                  <a:gd name="T101" fmla="*/ 0 h 497"/>
                  <a:gd name="T102" fmla="*/ 0 w 917"/>
                  <a:gd name="T103" fmla="*/ 0 h 497"/>
                  <a:gd name="T104" fmla="*/ 0 w 917"/>
                  <a:gd name="T105" fmla="*/ 0 h 497"/>
                  <a:gd name="T106" fmla="*/ 0 w 917"/>
                  <a:gd name="T107" fmla="*/ 0 h 497"/>
                  <a:gd name="T108" fmla="*/ 0 w 917"/>
                  <a:gd name="T109" fmla="*/ 0 h 497"/>
                  <a:gd name="T110" fmla="*/ 0 w 917"/>
                  <a:gd name="T111" fmla="*/ 0 h 497"/>
                  <a:gd name="T112" fmla="*/ 0 w 917"/>
                  <a:gd name="T113" fmla="*/ 0 h 497"/>
                  <a:gd name="T114" fmla="*/ 0 w 917"/>
                  <a:gd name="T115" fmla="*/ 0 h 497"/>
                  <a:gd name="T116" fmla="*/ 0 w 917"/>
                  <a:gd name="T117" fmla="*/ 0 h 497"/>
                  <a:gd name="T118" fmla="*/ 0 w 917"/>
                  <a:gd name="T119" fmla="*/ 0 h 49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917"/>
                  <a:gd name="T181" fmla="*/ 0 h 497"/>
                  <a:gd name="T182" fmla="*/ 917 w 917"/>
                  <a:gd name="T183" fmla="*/ 497 h 49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917" h="497">
                    <a:moveTo>
                      <a:pt x="903" y="0"/>
                    </a:moveTo>
                    <a:lnTo>
                      <a:pt x="908" y="3"/>
                    </a:lnTo>
                    <a:lnTo>
                      <a:pt x="913" y="6"/>
                    </a:lnTo>
                    <a:lnTo>
                      <a:pt x="915" y="8"/>
                    </a:lnTo>
                    <a:lnTo>
                      <a:pt x="917" y="12"/>
                    </a:lnTo>
                    <a:lnTo>
                      <a:pt x="914" y="18"/>
                    </a:lnTo>
                    <a:lnTo>
                      <a:pt x="907" y="26"/>
                    </a:lnTo>
                    <a:lnTo>
                      <a:pt x="903" y="28"/>
                    </a:lnTo>
                    <a:lnTo>
                      <a:pt x="897" y="32"/>
                    </a:lnTo>
                    <a:lnTo>
                      <a:pt x="892" y="34"/>
                    </a:lnTo>
                    <a:lnTo>
                      <a:pt x="886" y="37"/>
                    </a:lnTo>
                    <a:lnTo>
                      <a:pt x="882" y="40"/>
                    </a:lnTo>
                    <a:lnTo>
                      <a:pt x="876" y="43"/>
                    </a:lnTo>
                    <a:lnTo>
                      <a:pt x="871" y="46"/>
                    </a:lnTo>
                    <a:lnTo>
                      <a:pt x="868" y="48"/>
                    </a:lnTo>
                    <a:lnTo>
                      <a:pt x="879" y="48"/>
                    </a:lnTo>
                    <a:lnTo>
                      <a:pt x="886" y="49"/>
                    </a:lnTo>
                    <a:lnTo>
                      <a:pt x="892" y="50"/>
                    </a:lnTo>
                    <a:lnTo>
                      <a:pt x="897" y="53"/>
                    </a:lnTo>
                    <a:lnTo>
                      <a:pt x="900" y="56"/>
                    </a:lnTo>
                    <a:lnTo>
                      <a:pt x="898" y="62"/>
                    </a:lnTo>
                    <a:lnTo>
                      <a:pt x="894" y="65"/>
                    </a:lnTo>
                    <a:lnTo>
                      <a:pt x="890" y="67"/>
                    </a:lnTo>
                    <a:lnTo>
                      <a:pt x="885" y="70"/>
                    </a:lnTo>
                    <a:lnTo>
                      <a:pt x="881" y="72"/>
                    </a:lnTo>
                    <a:lnTo>
                      <a:pt x="875" y="74"/>
                    </a:lnTo>
                    <a:lnTo>
                      <a:pt x="869" y="76"/>
                    </a:lnTo>
                    <a:lnTo>
                      <a:pt x="865" y="77"/>
                    </a:lnTo>
                    <a:lnTo>
                      <a:pt x="859" y="79"/>
                    </a:lnTo>
                    <a:lnTo>
                      <a:pt x="853" y="83"/>
                    </a:lnTo>
                    <a:lnTo>
                      <a:pt x="847" y="86"/>
                    </a:lnTo>
                    <a:lnTo>
                      <a:pt x="841" y="88"/>
                    </a:lnTo>
                    <a:lnTo>
                      <a:pt x="835" y="89"/>
                    </a:lnTo>
                    <a:lnTo>
                      <a:pt x="828" y="88"/>
                    </a:lnTo>
                    <a:lnTo>
                      <a:pt x="822" y="87"/>
                    </a:lnTo>
                    <a:lnTo>
                      <a:pt x="815" y="85"/>
                    </a:lnTo>
                    <a:lnTo>
                      <a:pt x="809" y="84"/>
                    </a:lnTo>
                    <a:lnTo>
                      <a:pt x="801" y="81"/>
                    </a:lnTo>
                    <a:lnTo>
                      <a:pt x="795" y="79"/>
                    </a:lnTo>
                    <a:lnTo>
                      <a:pt x="789" y="77"/>
                    </a:lnTo>
                    <a:lnTo>
                      <a:pt x="782" y="77"/>
                    </a:lnTo>
                    <a:lnTo>
                      <a:pt x="775" y="76"/>
                    </a:lnTo>
                    <a:lnTo>
                      <a:pt x="770" y="78"/>
                    </a:lnTo>
                    <a:lnTo>
                      <a:pt x="763" y="80"/>
                    </a:lnTo>
                    <a:lnTo>
                      <a:pt x="758" y="85"/>
                    </a:lnTo>
                    <a:lnTo>
                      <a:pt x="763" y="87"/>
                    </a:lnTo>
                    <a:lnTo>
                      <a:pt x="770" y="92"/>
                    </a:lnTo>
                    <a:lnTo>
                      <a:pt x="773" y="98"/>
                    </a:lnTo>
                    <a:lnTo>
                      <a:pt x="778" y="105"/>
                    </a:lnTo>
                    <a:lnTo>
                      <a:pt x="778" y="111"/>
                    </a:lnTo>
                    <a:lnTo>
                      <a:pt x="775" y="115"/>
                    </a:lnTo>
                    <a:lnTo>
                      <a:pt x="771" y="116"/>
                    </a:lnTo>
                    <a:lnTo>
                      <a:pt x="769" y="117"/>
                    </a:lnTo>
                    <a:lnTo>
                      <a:pt x="762" y="116"/>
                    </a:lnTo>
                    <a:lnTo>
                      <a:pt x="756" y="114"/>
                    </a:lnTo>
                    <a:lnTo>
                      <a:pt x="751" y="110"/>
                    </a:lnTo>
                    <a:lnTo>
                      <a:pt x="745" y="106"/>
                    </a:lnTo>
                    <a:lnTo>
                      <a:pt x="739" y="103"/>
                    </a:lnTo>
                    <a:lnTo>
                      <a:pt x="734" y="100"/>
                    </a:lnTo>
                    <a:lnTo>
                      <a:pt x="728" y="97"/>
                    </a:lnTo>
                    <a:lnTo>
                      <a:pt x="722" y="95"/>
                    </a:lnTo>
                    <a:lnTo>
                      <a:pt x="715" y="94"/>
                    </a:lnTo>
                    <a:lnTo>
                      <a:pt x="711" y="94"/>
                    </a:lnTo>
                    <a:lnTo>
                      <a:pt x="704" y="93"/>
                    </a:lnTo>
                    <a:lnTo>
                      <a:pt x="697" y="93"/>
                    </a:lnTo>
                    <a:lnTo>
                      <a:pt x="692" y="94"/>
                    </a:lnTo>
                    <a:lnTo>
                      <a:pt x="686" y="95"/>
                    </a:lnTo>
                    <a:lnTo>
                      <a:pt x="679" y="96"/>
                    </a:lnTo>
                    <a:lnTo>
                      <a:pt x="674" y="99"/>
                    </a:lnTo>
                    <a:lnTo>
                      <a:pt x="669" y="102"/>
                    </a:lnTo>
                    <a:lnTo>
                      <a:pt x="663" y="104"/>
                    </a:lnTo>
                    <a:lnTo>
                      <a:pt x="668" y="107"/>
                    </a:lnTo>
                    <a:lnTo>
                      <a:pt x="673" y="110"/>
                    </a:lnTo>
                    <a:lnTo>
                      <a:pt x="678" y="111"/>
                    </a:lnTo>
                    <a:lnTo>
                      <a:pt x="687" y="112"/>
                    </a:lnTo>
                    <a:lnTo>
                      <a:pt x="694" y="112"/>
                    </a:lnTo>
                    <a:lnTo>
                      <a:pt x="700" y="113"/>
                    </a:lnTo>
                    <a:lnTo>
                      <a:pt x="707" y="115"/>
                    </a:lnTo>
                    <a:lnTo>
                      <a:pt x="714" y="118"/>
                    </a:lnTo>
                    <a:lnTo>
                      <a:pt x="709" y="125"/>
                    </a:lnTo>
                    <a:lnTo>
                      <a:pt x="704" y="129"/>
                    </a:lnTo>
                    <a:lnTo>
                      <a:pt x="698" y="132"/>
                    </a:lnTo>
                    <a:lnTo>
                      <a:pt x="694" y="133"/>
                    </a:lnTo>
                    <a:lnTo>
                      <a:pt x="687" y="132"/>
                    </a:lnTo>
                    <a:lnTo>
                      <a:pt x="680" y="132"/>
                    </a:lnTo>
                    <a:lnTo>
                      <a:pt x="674" y="129"/>
                    </a:lnTo>
                    <a:lnTo>
                      <a:pt x="668" y="128"/>
                    </a:lnTo>
                    <a:lnTo>
                      <a:pt x="659" y="123"/>
                    </a:lnTo>
                    <a:lnTo>
                      <a:pt x="653" y="121"/>
                    </a:lnTo>
                    <a:lnTo>
                      <a:pt x="646" y="117"/>
                    </a:lnTo>
                    <a:lnTo>
                      <a:pt x="640" y="115"/>
                    </a:lnTo>
                    <a:lnTo>
                      <a:pt x="633" y="113"/>
                    </a:lnTo>
                    <a:lnTo>
                      <a:pt x="627" y="114"/>
                    </a:lnTo>
                    <a:lnTo>
                      <a:pt x="621" y="115"/>
                    </a:lnTo>
                    <a:lnTo>
                      <a:pt x="616" y="120"/>
                    </a:lnTo>
                    <a:lnTo>
                      <a:pt x="622" y="122"/>
                    </a:lnTo>
                    <a:lnTo>
                      <a:pt x="630" y="124"/>
                    </a:lnTo>
                    <a:lnTo>
                      <a:pt x="637" y="126"/>
                    </a:lnTo>
                    <a:lnTo>
                      <a:pt x="645" y="129"/>
                    </a:lnTo>
                    <a:lnTo>
                      <a:pt x="652" y="131"/>
                    </a:lnTo>
                    <a:lnTo>
                      <a:pt x="659" y="133"/>
                    </a:lnTo>
                    <a:lnTo>
                      <a:pt x="665" y="137"/>
                    </a:lnTo>
                    <a:lnTo>
                      <a:pt x="672" y="143"/>
                    </a:lnTo>
                    <a:lnTo>
                      <a:pt x="664" y="144"/>
                    </a:lnTo>
                    <a:lnTo>
                      <a:pt x="656" y="145"/>
                    </a:lnTo>
                    <a:lnTo>
                      <a:pt x="649" y="144"/>
                    </a:lnTo>
                    <a:lnTo>
                      <a:pt x="641" y="144"/>
                    </a:lnTo>
                    <a:lnTo>
                      <a:pt x="634" y="142"/>
                    </a:lnTo>
                    <a:lnTo>
                      <a:pt x="626" y="142"/>
                    </a:lnTo>
                    <a:lnTo>
                      <a:pt x="618" y="140"/>
                    </a:lnTo>
                    <a:lnTo>
                      <a:pt x="611" y="138"/>
                    </a:lnTo>
                    <a:lnTo>
                      <a:pt x="602" y="135"/>
                    </a:lnTo>
                    <a:lnTo>
                      <a:pt x="594" y="134"/>
                    </a:lnTo>
                    <a:lnTo>
                      <a:pt x="586" y="133"/>
                    </a:lnTo>
                    <a:lnTo>
                      <a:pt x="579" y="133"/>
                    </a:lnTo>
                    <a:lnTo>
                      <a:pt x="571" y="133"/>
                    </a:lnTo>
                    <a:lnTo>
                      <a:pt x="563" y="134"/>
                    </a:lnTo>
                    <a:lnTo>
                      <a:pt x="557" y="137"/>
                    </a:lnTo>
                    <a:lnTo>
                      <a:pt x="549" y="142"/>
                    </a:lnTo>
                    <a:lnTo>
                      <a:pt x="554" y="145"/>
                    </a:lnTo>
                    <a:lnTo>
                      <a:pt x="560" y="148"/>
                    </a:lnTo>
                    <a:lnTo>
                      <a:pt x="566" y="150"/>
                    </a:lnTo>
                    <a:lnTo>
                      <a:pt x="575" y="152"/>
                    </a:lnTo>
                    <a:lnTo>
                      <a:pt x="581" y="153"/>
                    </a:lnTo>
                    <a:lnTo>
                      <a:pt x="588" y="155"/>
                    </a:lnTo>
                    <a:lnTo>
                      <a:pt x="595" y="157"/>
                    </a:lnTo>
                    <a:lnTo>
                      <a:pt x="602" y="160"/>
                    </a:lnTo>
                    <a:lnTo>
                      <a:pt x="599" y="167"/>
                    </a:lnTo>
                    <a:lnTo>
                      <a:pt x="594" y="171"/>
                    </a:lnTo>
                    <a:lnTo>
                      <a:pt x="589" y="173"/>
                    </a:lnTo>
                    <a:lnTo>
                      <a:pt x="585" y="174"/>
                    </a:lnTo>
                    <a:lnTo>
                      <a:pt x="578" y="172"/>
                    </a:lnTo>
                    <a:lnTo>
                      <a:pt x="571" y="170"/>
                    </a:lnTo>
                    <a:lnTo>
                      <a:pt x="564" y="167"/>
                    </a:lnTo>
                    <a:lnTo>
                      <a:pt x="557" y="165"/>
                    </a:lnTo>
                    <a:lnTo>
                      <a:pt x="549" y="160"/>
                    </a:lnTo>
                    <a:lnTo>
                      <a:pt x="541" y="156"/>
                    </a:lnTo>
                    <a:lnTo>
                      <a:pt x="534" y="152"/>
                    </a:lnTo>
                    <a:lnTo>
                      <a:pt x="528" y="151"/>
                    </a:lnTo>
                    <a:lnTo>
                      <a:pt x="521" y="149"/>
                    </a:lnTo>
                    <a:lnTo>
                      <a:pt x="516" y="151"/>
                    </a:lnTo>
                    <a:lnTo>
                      <a:pt x="510" y="153"/>
                    </a:lnTo>
                    <a:lnTo>
                      <a:pt x="507" y="159"/>
                    </a:lnTo>
                    <a:lnTo>
                      <a:pt x="502" y="158"/>
                    </a:lnTo>
                    <a:lnTo>
                      <a:pt x="498" y="157"/>
                    </a:lnTo>
                    <a:lnTo>
                      <a:pt x="494" y="156"/>
                    </a:lnTo>
                    <a:lnTo>
                      <a:pt x="491" y="160"/>
                    </a:lnTo>
                    <a:lnTo>
                      <a:pt x="497" y="163"/>
                    </a:lnTo>
                    <a:lnTo>
                      <a:pt x="504" y="167"/>
                    </a:lnTo>
                    <a:lnTo>
                      <a:pt x="512" y="169"/>
                    </a:lnTo>
                    <a:lnTo>
                      <a:pt x="521" y="172"/>
                    </a:lnTo>
                    <a:lnTo>
                      <a:pt x="528" y="175"/>
                    </a:lnTo>
                    <a:lnTo>
                      <a:pt x="535" y="181"/>
                    </a:lnTo>
                    <a:lnTo>
                      <a:pt x="537" y="184"/>
                    </a:lnTo>
                    <a:lnTo>
                      <a:pt x="539" y="188"/>
                    </a:lnTo>
                    <a:lnTo>
                      <a:pt x="540" y="192"/>
                    </a:lnTo>
                    <a:lnTo>
                      <a:pt x="541" y="198"/>
                    </a:lnTo>
                    <a:lnTo>
                      <a:pt x="533" y="197"/>
                    </a:lnTo>
                    <a:lnTo>
                      <a:pt x="525" y="196"/>
                    </a:lnTo>
                    <a:lnTo>
                      <a:pt x="519" y="194"/>
                    </a:lnTo>
                    <a:lnTo>
                      <a:pt x="511" y="192"/>
                    </a:lnTo>
                    <a:lnTo>
                      <a:pt x="503" y="189"/>
                    </a:lnTo>
                    <a:lnTo>
                      <a:pt x="497" y="187"/>
                    </a:lnTo>
                    <a:lnTo>
                      <a:pt x="490" y="185"/>
                    </a:lnTo>
                    <a:lnTo>
                      <a:pt x="483" y="183"/>
                    </a:lnTo>
                    <a:lnTo>
                      <a:pt x="475" y="180"/>
                    </a:lnTo>
                    <a:lnTo>
                      <a:pt x="469" y="178"/>
                    </a:lnTo>
                    <a:lnTo>
                      <a:pt x="462" y="175"/>
                    </a:lnTo>
                    <a:lnTo>
                      <a:pt x="455" y="175"/>
                    </a:lnTo>
                    <a:lnTo>
                      <a:pt x="448" y="175"/>
                    </a:lnTo>
                    <a:lnTo>
                      <a:pt x="442" y="176"/>
                    </a:lnTo>
                    <a:lnTo>
                      <a:pt x="435" y="178"/>
                    </a:lnTo>
                    <a:lnTo>
                      <a:pt x="428" y="181"/>
                    </a:lnTo>
                    <a:lnTo>
                      <a:pt x="435" y="184"/>
                    </a:lnTo>
                    <a:lnTo>
                      <a:pt x="445" y="187"/>
                    </a:lnTo>
                    <a:lnTo>
                      <a:pt x="448" y="187"/>
                    </a:lnTo>
                    <a:lnTo>
                      <a:pt x="454" y="189"/>
                    </a:lnTo>
                    <a:lnTo>
                      <a:pt x="458" y="189"/>
                    </a:lnTo>
                    <a:lnTo>
                      <a:pt x="464" y="191"/>
                    </a:lnTo>
                    <a:lnTo>
                      <a:pt x="470" y="193"/>
                    </a:lnTo>
                    <a:lnTo>
                      <a:pt x="478" y="198"/>
                    </a:lnTo>
                    <a:lnTo>
                      <a:pt x="480" y="200"/>
                    </a:lnTo>
                    <a:lnTo>
                      <a:pt x="482" y="205"/>
                    </a:lnTo>
                    <a:lnTo>
                      <a:pt x="484" y="208"/>
                    </a:lnTo>
                    <a:lnTo>
                      <a:pt x="484" y="215"/>
                    </a:lnTo>
                    <a:lnTo>
                      <a:pt x="476" y="209"/>
                    </a:lnTo>
                    <a:lnTo>
                      <a:pt x="467" y="205"/>
                    </a:lnTo>
                    <a:lnTo>
                      <a:pt x="459" y="200"/>
                    </a:lnTo>
                    <a:lnTo>
                      <a:pt x="450" y="198"/>
                    </a:lnTo>
                    <a:lnTo>
                      <a:pt x="441" y="193"/>
                    </a:lnTo>
                    <a:lnTo>
                      <a:pt x="432" y="190"/>
                    </a:lnTo>
                    <a:lnTo>
                      <a:pt x="424" y="188"/>
                    </a:lnTo>
                    <a:lnTo>
                      <a:pt x="415" y="187"/>
                    </a:lnTo>
                    <a:lnTo>
                      <a:pt x="406" y="185"/>
                    </a:lnTo>
                    <a:lnTo>
                      <a:pt x="396" y="185"/>
                    </a:lnTo>
                    <a:lnTo>
                      <a:pt x="387" y="184"/>
                    </a:lnTo>
                    <a:lnTo>
                      <a:pt x="378" y="186"/>
                    </a:lnTo>
                    <a:lnTo>
                      <a:pt x="369" y="186"/>
                    </a:lnTo>
                    <a:lnTo>
                      <a:pt x="360" y="189"/>
                    </a:lnTo>
                    <a:lnTo>
                      <a:pt x="351" y="192"/>
                    </a:lnTo>
                    <a:lnTo>
                      <a:pt x="344" y="198"/>
                    </a:lnTo>
                    <a:lnTo>
                      <a:pt x="347" y="200"/>
                    </a:lnTo>
                    <a:lnTo>
                      <a:pt x="350" y="203"/>
                    </a:lnTo>
                    <a:lnTo>
                      <a:pt x="354" y="204"/>
                    </a:lnTo>
                    <a:lnTo>
                      <a:pt x="360" y="205"/>
                    </a:lnTo>
                    <a:lnTo>
                      <a:pt x="364" y="205"/>
                    </a:lnTo>
                    <a:lnTo>
                      <a:pt x="369" y="206"/>
                    </a:lnTo>
                    <a:lnTo>
                      <a:pt x="374" y="207"/>
                    </a:lnTo>
                    <a:lnTo>
                      <a:pt x="380" y="207"/>
                    </a:lnTo>
                    <a:lnTo>
                      <a:pt x="385" y="207"/>
                    </a:lnTo>
                    <a:lnTo>
                      <a:pt x="389" y="208"/>
                    </a:lnTo>
                    <a:lnTo>
                      <a:pt x="393" y="210"/>
                    </a:lnTo>
                    <a:lnTo>
                      <a:pt x="398" y="213"/>
                    </a:lnTo>
                    <a:lnTo>
                      <a:pt x="400" y="216"/>
                    </a:lnTo>
                    <a:lnTo>
                      <a:pt x="403" y="219"/>
                    </a:lnTo>
                    <a:lnTo>
                      <a:pt x="405" y="224"/>
                    </a:lnTo>
                    <a:lnTo>
                      <a:pt x="406" y="230"/>
                    </a:lnTo>
                    <a:lnTo>
                      <a:pt x="397" y="228"/>
                    </a:lnTo>
                    <a:lnTo>
                      <a:pt x="388" y="226"/>
                    </a:lnTo>
                    <a:lnTo>
                      <a:pt x="381" y="225"/>
                    </a:lnTo>
                    <a:lnTo>
                      <a:pt x="373" y="224"/>
                    </a:lnTo>
                    <a:lnTo>
                      <a:pt x="366" y="221"/>
                    </a:lnTo>
                    <a:lnTo>
                      <a:pt x="358" y="218"/>
                    </a:lnTo>
                    <a:lnTo>
                      <a:pt x="350" y="217"/>
                    </a:lnTo>
                    <a:lnTo>
                      <a:pt x="342" y="215"/>
                    </a:lnTo>
                    <a:lnTo>
                      <a:pt x="333" y="212"/>
                    </a:lnTo>
                    <a:lnTo>
                      <a:pt x="326" y="211"/>
                    </a:lnTo>
                    <a:lnTo>
                      <a:pt x="318" y="211"/>
                    </a:lnTo>
                    <a:lnTo>
                      <a:pt x="311" y="211"/>
                    </a:lnTo>
                    <a:lnTo>
                      <a:pt x="303" y="211"/>
                    </a:lnTo>
                    <a:lnTo>
                      <a:pt x="294" y="214"/>
                    </a:lnTo>
                    <a:lnTo>
                      <a:pt x="287" y="216"/>
                    </a:lnTo>
                    <a:lnTo>
                      <a:pt x="279" y="220"/>
                    </a:lnTo>
                    <a:lnTo>
                      <a:pt x="286" y="222"/>
                    </a:lnTo>
                    <a:lnTo>
                      <a:pt x="295" y="226"/>
                    </a:lnTo>
                    <a:lnTo>
                      <a:pt x="304" y="234"/>
                    </a:lnTo>
                    <a:lnTo>
                      <a:pt x="312" y="241"/>
                    </a:lnTo>
                    <a:lnTo>
                      <a:pt x="314" y="246"/>
                    </a:lnTo>
                    <a:lnTo>
                      <a:pt x="313" y="250"/>
                    </a:lnTo>
                    <a:lnTo>
                      <a:pt x="310" y="250"/>
                    </a:lnTo>
                    <a:lnTo>
                      <a:pt x="305" y="251"/>
                    </a:lnTo>
                    <a:lnTo>
                      <a:pt x="297" y="249"/>
                    </a:lnTo>
                    <a:lnTo>
                      <a:pt x="290" y="247"/>
                    </a:lnTo>
                    <a:lnTo>
                      <a:pt x="282" y="244"/>
                    </a:lnTo>
                    <a:lnTo>
                      <a:pt x="275" y="243"/>
                    </a:lnTo>
                    <a:lnTo>
                      <a:pt x="268" y="242"/>
                    </a:lnTo>
                    <a:lnTo>
                      <a:pt x="262" y="242"/>
                    </a:lnTo>
                    <a:lnTo>
                      <a:pt x="254" y="242"/>
                    </a:lnTo>
                    <a:lnTo>
                      <a:pt x="248" y="243"/>
                    </a:lnTo>
                    <a:lnTo>
                      <a:pt x="241" y="243"/>
                    </a:lnTo>
                    <a:lnTo>
                      <a:pt x="235" y="246"/>
                    </a:lnTo>
                    <a:lnTo>
                      <a:pt x="229" y="247"/>
                    </a:lnTo>
                    <a:lnTo>
                      <a:pt x="222" y="250"/>
                    </a:lnTo>
                    <a:lnTo>
                      <a:pt x="216" y="252"/>
                    </a:lnTo>
                    <a:lnTo>
                      <a:pt x="210" y="255"/>
                    </a:lnTo>
                    <a:lnTo>
                      <a:pt x="202" y="256"/>
                    </a:lnTo>
                    <a:lnTo>
                      <a:pt x="197" y="259"/>
                    </a:lnTo>
                    <a:lnTo>
                      <a:pt x="192" y="262"/>
                    </a:lnTo>
                    <a:lnTo>
                      <a:pt x="186" y="264"/>
                    </a:lnTo>
                    <a:lnTo>
                      <a:pt x="194" y="264"/>
                    </a:lnTo>
                    <a:lnTo>
                      <a:pt x="201" y="265"/>
                    </a:lnTo>
                    <a:lnTo>
                      <a:pt x="211" y="266"/>
                    </a:lnTo>
                    <a:lnTo>
                      <a:pt x="219" y="269"/>
                    </a:lnTo>
                    <a:lnTo>
                      <a:pt x="227" y="271"/>
                    </a:lnTo>
                    <a:lnTo>
                      <a:pt x="235" y="274"/>
                    </a:lnTo>
                    <a:lnTo>
                      <a:pt x="243" y="278"/>
                    </a:lnTo>
                    <a:lnTo>
                      <a:pt x="252" y="283"/>
                    </a:lnTo>
                    <a:lnTo>
                      <a:pt x="245" y="284"/>
                    </a:lnTo>
                    <a:lnTo>
                      <a:pt x="238" y="286"/>
                    </a:lnTo>
                    <a:lnTo>
                      <a:pt x="231" y="286"/>
                    </a:lnTo>
                    <a:lnTo>
                      <a:pt x="225" y="286"/>
                    </a:lnTo>
                    <a:lnTo>
                      <a:pt x="217" y="285"/>
                    </a:lnTo>
                    <a:lnTo>
                      <a:pt x="211" y="284"/>
                    </a:lnTo>
                    <a:lnTo>
                      <a:pt x="203" y="283"/>
                    </a:lnTo>
                    <a:lnTo>
                      <a:pt x="197" y="283"/>
                    </a:lnTo>
                    <a:lnTo>
                      <a:pt x="190" y="281"/>
                    </a:lnTo>
                    <a:lnTo>
                      <a:pt x="183" y="281"/>
                    </a:lnTo>
                    <a:lnTo>
                      <a:pt x="177" y="281"/>
                    </a:lnTo>
                    <a:lnTo>
                      <a:pt x="172" y="283"/>
                    </a:lnTo>
                    <a:lnTo>
                      <a:pt x="166" y="284"/>
                    </a:lnTo>
                    <a:lnTo>
                      <a:pt x="161" y="289"/>
                    </a:lnTo>
                    <a:lnTo>
                      <a:pt x="156" y="294"/>
                    </a:lnTo>
                    <a:lnTo>
                      <a:pt x="154" y="302"/>
                    </a:lnTo>
                    <a:lnTo>
                      <a:pt x="161" y="302"/>
                    </a:lnTo>
                    <a:lnTo>
                      <a:pt x="169" y="303"/>
                    </a:lnTo>
                    <a:lnTo>
                      <a:pt x="177" y="304"/>
                    </a:lnTo>
                    <a:lnTo>
                      <a:pt x="185" y="307"/>
                    </a:lnTo>
                    <a:lnTo>
                      <a:pt x="192" y="310"/>
                    </a:lnTo>
                    <a:lnTo>
                      <a:pt x="200" y="315"/>
                    </a:lnTo>
                    <a:lnTo>
                      <a:pt x="207" y="319"/>
                    </a:lnTo>
                    <a:lnTo>
                      <a:pt x="215" y="325"/>
                    </a:lnTo>
                    <a:lnTo>
                      <a:pt x="206" y="326"/>
                    </a:lnTo>
                    <a:lnTo>
                      <a:pt x="197" y="327"/>
                    </a:lnTo>
                    <a:lnTo>
                      <a:pt x="189" y="326"/>
                    </a:lnTo>
                    <a:lnTo>
                      <a:pt x="181" y="326"/>
                    </a:lnTo>
                    <a:lnTo>
                      <a:pt x="173" y="324"/>
                    </a:lnTo>
                    <a:lnTo>
                      <a:pt x="164" y="324"/>
                    </a:lnTo>
                    <a:lnTo>
                      <a:pt x="156" y="323"/>
                    </a:lnTo>
                    <a:lnTo>
                      <a:pt x="148" y="323"/>
                    </a:lnTo>
                    <a:lnTo>
                      <a:pt x="140" y="322"/>
                    </a:lnTo>
                    <a:lnTo>
                      <a:pt x="132" y="323"/>
                    </a:lnTo>
                    <a:lnTo>
                      <a:pt x="124" y="324"/>
                    </a:lnTo>
                    <a:lnTo>
                      <a:pt x="117" y="327"/>
                    </a:lnTo>
                    <a:lnTo>
                      <a:pt x="108" y="330"/>
                    </a:lnTo>
                    <a:lnTo>
                      <a:pt x="101" y="335"/>
                    </a:lnTo>
                    <a:lnTo>
                      <a:pt x="95" y="340"/>
                    </a:lnTo>
                    <a:lnTo>
                      <a:pt x="89" y="350"/>
                    </a:lnTo>
                    <a:lnTo>
                      <a:pt x="97" y="348"/>
                    </a:lnTo>
                    <a:lnTo>
                      <a:pt x="104" y="348"/>
                    </a:lnTo>
                    <a:lnTo>
                      <a:pt x="113" y="347"/>
                    </a:lnTo>
                    <a:lnTo>
                      <a:pt x="122" y="348"/>
                    </a:lnTo>
                    <a:lnTo>
                      <a:pt x="131" y="348"/>
                    </a:lnTo>
                    <a:lnTo>
                      <a:pt x="140" y="350"/>
                    </a:lnTo>
                    <a:lnTo>
                      <a:pt x="149" y="352"/>
                    </a:lnTo>
                    <a:lnTo>
                      <a:pt x="159" y="357"/>
                    </a:lnTo>
                    <a:lnTo>
                      <a:pt x="153" y="359"/>
                    </a:lnTo>
                    <a:lnTo>
                      <a:pt x="147" y="363"/>
                    </a:lnTo>
                    <a:lnTo>
                      <a:pt x="142" y="366"/>
                    </a:lnTo>
                    <a:lnTo>
                      <a:pt x="137" y="369"/>
                    </a:lnTo>
                    <a:lnTo>
                      <a:pt x="131" y="369"/>
                    </a:lnTo>
                    <a:lnTo>
                      <a:pt x="125" y="370"/>
                    </a:lnTo>
                    <a:lnTo>
                      <a:pt x="119" y="370"/>
                    </a:lnTo>
                    <a:lnTo>
                      <a:pt x="114" y="371"/>
                    </a:lnTo>
                    <a:lnTo>
                      <a:pt x="107" y="371"/>
                    </a:lnTo>
                    <a:lnTo>
                      <a:pt x="101" y="371"/>
                    </a:lnTo>
                    <a:lnTo>
                      <a:pt x="94" y="371"/>
                    </a:lnTo>
                    <a:lnTo>
                      <a:pt x="88" y="372"/>
                    </a:lnTo>
                    <a:lnTo>
                      <a:pt x="81" y="372"/>
                    </a:lnTo>
                    <a:lnTo>
                      <a:pt x="75" y="375"/>
                    </a:lnTo>
                    <a:lnTo>
                      <a:pt x="68" y="376"/>
                    </a:lnTo>
                    <a:lnTo>
                      <a:pt x="62" y="379"/>
                    </a:lnTo>
                    <a:lnTo>
                      <a:pt x="57" y="384"/>
                    </a:lnTo>
                    <a:lnTo>
                      <a:pt x="53" y="389"/>
                    </a:lnTo>
                    <a:lnTo>
                      <a:pt x="50" y="395"/>
                    </a:lnTo>
                    <a:lnTo>
                      <a:pt x="46" y="400"/>
                    </a:lnTo>
                    <a:lnTo>
                      <a:pt x="52" y="400"/>
                    </a:lnTo>
                    <a:lnTo>
                      <a:pt x="58" y="400"/>
                    </a:lnTo>
                    <a:lnTo>
                      <a:pt x="63" y="399"/>
                    </a:lnTo>
                    <a:lnTo>
                      <a:pt x="70" y="398"/>
                    </a:lnTo>
                    <a:lnTo>
                      <a:pt x="76" y="397"/>
                    </a:lnTo>
                    <a:lnTo>
                      <a:pt x="82" y="396"/>
                    </a:lnTo>
                    <a:lnTo>
                      <a:pt x="89" y="396"/>
                    </a:lnTo>
                    <a:lnTo>
                      <a:pt x="98" y="397"/>
                    </a:lnTo>
                    <a:lnTo>
                      <a:pt x="95" y="402"/>
                    </a:lnTo>
                    <a:lnTo>
                      <a:pt x="93" y="408"/>
                    </a:lnTo>
                    <a:lnTo>
                      <a:pt x="89" y="412"/>
                    </a:lnTo>
                    <a:lnTo>
                      <a:pt x="85" y="415"/>
                    </a:lnTo>
                    <a:lnTo>
                      <a:pt x="80" y="416"/>
                    </a:lnTo>
                    <a:lnTo>
                      <a:pt x="74" y="418"/>
                    </a:lnTo>
                    <a:lnTo>
                      <a:pt x="68" y="419"/>
                    </a:lnTo>
                    <a:lnTo>
                      <a:pt x="63" y="421"/>
                    </a:lnTo>
                    <a:lnTo>
                      <a:pt x="56" y="421"/>
                    </a:lnTo>
                    <a:lnTo>
                      <a:pt x="50" y="422"/>
                    </a:lnTo>
                    <a:lnTo>
                      <a:pt x="44" y="423"/>
                    </a:lnTo>
                    <a:lnTo>
                      <a:pt x="39" y="426"/>
                    </a:lnTo>
                    <a:lnTo>
                      <a:pt x="33" y="427"/>
                    </a:lnTo>
                    <a:lnTo>
                      <a:pt x="28" y="431"/>
                    </a:lnTo>
                    <a:lnTo>
                      <a:pt x="25" y="435"/>
                    </a:lnTo>
                    <a:lnTo>
                      <a:pt x="24" y="441"/>
                    </a:lnTo>
                    <a:lnTo>
                      <a:pt x="29" y="440"/>
                    </a:lnTo>
                    <a:lnTo>
                      <a:pt x="35" y="441"/>
                    </a:lnTo>
                    <a:lnTo>
                      <a:pt x="39" y="443"/>
                    </a:lnTo>
                    <a:lnTo>
                      <a:pt x="42" y="445"/>
                    </a:lnTo>
                    <a:lnTo>
                      <a:pt x="43" y="452"/>
                    </a:lnTo>
                    <a:lnTo>
                      <a:pt x="40" y="460"/>
                    </a:lnTo>
                    <a:lnTo>
                      <a:pt x="34" y="464"/>
                    </a:lnTo>
                    <a:lnTo>
                      <a:pt x="27" y="467"/>
                    </a:lnTo>
                    <a:lnTo>
                      <a:pt x="20" y="466"/>
                    </a:lnTo>
                    <a:lnTo>
                      <a:pt x="13" y="463"/>
                    </a:lnTo>
                    <a:lnTo>
                      <a:pt x="13" y="472"/>
                    </a:lnTo>
                    <a:lnTo>
                      <a:pt x="10" y="481"/>
                    </a:lnTo>
                    <a:lnTo>
                      <a:pt x="6" y="489"/>
                    </a:lnTo>
                    <a:lnTo>
                      <a:pt x="3" y="497"/>
                    </a:lnTo>
                    <a:lnTo>
                      <a:pt x="0" y="463"/>
                    </a:lnTo>
                    <a:lnTo>
                      <a:pt x="3" y="431"/>
                    </a:lnTo>
                    <a:lnTo>
                      <a:pt x="9" y="399"/>
                    </a:lnTo>
                    <a:lnTo>
                      <a:pt x="23" y="371"/>
                    </a:lnTo>
                    <a:lnTo>
                      <a:pt x="38" y="343"/>
                    </a:lnTo>
                    <a:lnTo>
                      <a:pt x="58" y="319"/>
                    </a:lnTo>
                    <a:lnTo>
                      <a:pt x="81" y="294"/>
                    </a:lnTo>
                    <a:lnTo>
                      <a:pt x="107" y="274"/>
                    </a:lnTo>
                    <a:lnTo>
                      <a:pt x="134" y="253"/>
                    </a:lnTo>
                    <a:lnTo>
                      <a:pt x="163" y="236"/>
                    </a:lnTo>
                    <a:lnTo>
                      <a:pt x="193" y="219"/>
                    </a:lnTo>
                    <a:lnTo>
                      <a:pt x="224" y="205"/>
                    </a:lnTo>
                    <a:lnTo>
                      <a:pt x="255" y="192"/>
                    </a:lnTo>
                    <a:lnTo>
                      <a:pt x="287" y="182"/>
                    </a:lnTo>
                    <a:lnTo>
                      <a:pt x="317" y="174"/>
                    </a:lnTo>
                    <a:lnTo>
                      <a:pt x="348" y="169"/>
                    </a:lnTo>
                    <a:lnTo>
                      <a:pt x="360" y="168"/>
                    </a:lnTo>
                    <a:lnTo>
                      <a:pt x="372" y="168"/>
                    </a:lnTo>
                    <a:lnTo>
                      <a:pt x="386" y="167"/>
                    </a:lnTo>
                    <a:lnTo>
                      <a:pt x="398" y="166"/>
                    </a:lnTo>
                    <a:lnTo>
                      <a:pt x="410" y="163"/>
                    </a:lnTo>
                    <a:lnTo>
                      <a:pt x="423" y="161"/>
                    </a:lnTo>
                    <a:lnTo>
                      <a:pt x="435" y="158"/>
                    </a:lnTo>
                    <a:lnTo>
                      <a:pt x="447" y="154"/>
                    </a:lnTo>
                    <a:lnTo>
                      <a:pt x="459" y="149"/>
                    </a:lnTo>
                    <a:lnTo>
                      <a:pt x="470" y="145"/>
                    </a:lnTo>
                    <a:lnTo>
                      <a:pt x="482" y="139"/>
                    </a:lnTo>
                    <a:lnTo>
                      <a:pt x="492" y="133"/>
                    </a:lnTo>
                    <a:lnTo>
                      <a:pt x="503" y="127"/>
                    </a:lnTo>
                    <a:lnTo>
                      <a:pt x="514" y="120"/>
                    </a:lnTo>
                    <a:lnTo>
                      <a:pt x="524" y="112"/>
                    </a:lnTo>
                    <a:lnTo>
                      <a:pt x="536" y="104"/>
                    </a:lnTo>
                    <a:lnTo>
                      <a:pt x="558" y="95"/>
                    </a:lnTo>
                    <a:lnTo>
                      <a:pt x="580" y="89"/>
                    </a:lnTo>
                    <a:lnTo>
                      <a:pt x="603" y="83"/>
                    </a:lnTo>
                    <a:lnTo>
                      <a:pt x="627" y="77"/>
                    </a:lnTo>
                    <a:lnTo>
                      <a:pt x="650" y="72"/>
                    </a:lnTo>
                    <a:lnTo>
                      <a:pt x="674" y="66"/>
                    </a:lnTo>
                    <a:lnTo>
                      <a:pt x="697" y="61"/>
                    </a:lnTo>
                    <a:lnTo>
                      <a:pt x="720" y="56"/>
                    </a:lnTo>
                    <a:lnTo>
                      <a:pt x="743" y="51"/>
                    </a:lnTo>
                    <a:lnTo>
                      <a:pt x="766" y="46"/>
                    </a:lnTo>
                    <a:lnTo>
                      <a:pt x="790" y="39"/>
                    </a:lnTo>
                    <a:lnTo>
                      <a:pt x="812" y="34"/>
                    </a:lnTo>
                    <a:lnTo>
                      <a:pt x="835" y="26"/>
                    </a:lnTo>
                    <a:lnTo>
                      <a:pt x="858" y="18"/>
                    </a:lnTo>
                    <a:lnTo>
                      <a:pt x="881" y="9"/>
                    </a:lnTo>
                    <a:lnTo>
                      <a:pt x="903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36" name="Freeform 114"/>
              <p:cNvSpPr>
                <a:spLocks/>
              </p:cNvSpPr>
              <p:nvPr/>
            </p:nvSpPr>
            <p:spPr bwMode="auto">
              <a:xfrm>
                <a:off x="5729" y="2248"/>
                <a:ext cx="49" cy="17"/>
              </a:xfrm>
              <a:custGeom>
                <a:avLst/>
                <a:gdLst>
                  <a:gd name="T0" fmla="*/ 0 w 119"/>
                  <a:gd name="T1" fmla="*/ 0 h 41"/>
                  <a:gd name="T2" fmla="*/ 0 w 119"/>
                  <a:gd name="T3" fmla="*/ 0 h 41"/>
                  <a:gd name="T4" fmla="*/ 0 w 119"/>
                  <a:gd name="T5" fmla="*/ 0 h 41"/>
                  <a:gd name="T6" fmla="*/ 0 w 119"/>
                  <a:gd name="T7" fmla="*/ 0 h 41"/>
                  <a:gd name="T8" fmla="*/ 0 w 119"/>
                  <a:gd name="T9" fmla="*/ 0 h 41"/>
                  <a:gd name="T10" fmla="*/ 0 w 119"/>
                  <a:gd name="T11" fmla="*/ 0 h 41"/>
                  <a:gd name="T12" fmla="*/ 0 w 119"/>
                  <a:gd name="T13" fmla="*/ 0 h 41"/>
                  <a:gd name="T14" fmla="*/ 0 w 119"/>
                  <a:gd name="T15" fmla="*/ 0 h 41"/>
                  <a:gd name="T16" fmla="*/ 0 w 119"/>
                  <a:gd name="T17" fmla="*/ 0 h 41"/>
                  <a:gd name="T18" fmla="*/ 0 w 119"/>
                  <a:gd name="T19" fmla="*/ 0 h 41"/>
                  <a:gd name="T20" fmla="*/ 0 w 119"/>
                  <a:gd name="T21" fmla="*/ 0 h 41"/>
                  <a:gd name="T22" fmla="*/ 0 w 119"/>
                  <a:gd name="T23" fmla="*/ 0 h 41"/>
                  <a:gd name="T24" fmla="*/ 0 w 119"/>
                  <a:gd name="T25" fmla="*/ 0 h 41"/>
                  <a:gd name="T26" fmla="*/ 0 w 119"/>
                  <a:gd name="T27" fmla="*/ 0 h 41"/>
                  <a:gd name="T28" fmla="*/ 0 w 119"/>
                  <a:gd name="T29" fmla="*/ 0 h 41"/>
                  <a:gd name="T30" fmla="*/ 0 w 119"/>
                  <a:gd name="T31" fmla="*/ 0 h 41"/>
                  <a:gd name="T32" fmla="*/ 0 w 119"/>
                  <a:gd name="T33" fmla="*/ 0 h 41"/>
                  <a:gd name="T34" fmla="*/ 0 w 119"/>
                  <a:gd name="T35" fmla="*/ 0 h 41"/>
                  <a:gd name="T36" fmla="*/ 0 w 119"/>
                  <a:gd name="T37" fmla="*/ 0 h 41"/>
                  <a:gd name="T38" fmla="*/ 0 w 119"/>
                  <a:gd name="T39" fmla="*/ 0 h 41"/>
                  <a:gd name="T40" fmla="*/ 0 w 119"/>
                  <a:gd name="T41" fmla="*/ 0 h 41"/>
                  <a:gd name="T42" fmla="*/ 0 w 119"/>
                  <a:gd name="T43" fmla="*/ 0 h 41"/>
                  <a:gd name="T44" fmla="*/ 0 w 119"/>
                  <a:gd name="T45" fmla="*/ 0 h 41"/>
                  <a:gd name="T46" fmla="*/ 0 w 119"/>
                  <a:gd name="T47" fmla="*/ 0 h 41"/>
                  <a:gd name="T48" fmla="*/ 0 w 119"/>
                  <a:gd name="T49" fmla="*/ 0 h 41"/>
                  <a:gd name="T50" fmla="*/ 0 w 119"/>
                  <a:gd name="T51" fmla="*/ 0 h 41"/>
                  <a:gd name="T52" fmla="*/ 0 w 119"/>
                  <a:gd name="T53" fmla="*/ 0 h 41"/>
                  <a:gd name="T54" fmla="*/ 0 w 119"/>
                  <a:gd name="T55" fmla="*/ 0 h 41"/>
                  <a:gd name="T56" fmla="*/ 0 w 119"/>
                  <a:gd name="T57" fmla="*/ 0 h 41"/>
                  <a:gd name="T58" fmla="*/ 0 w 119"/>
                  <a:gd name="T59" fmla="*/ 0 h 41"/>
                  <a:gd name="T60" fmla="*/ 0 w 119"/>
                  <a:gd name="T61" fmla="*/ 0 h 41"/>
                  <a:gd name="T62" fmla="*/ 0 w 119"/>
                  <a:gd name="T63" fmla="*/ 0 h 41"/>
                  <a:gd name="T64" fmla="*/ 0 w 119"/>
                  <a:gd name="T65" fmla="*/ 0 h 41"/>
                  <a:gd name="T66" fmla="*/ 0 w 119"/>
                  <a:gd name="T67" fmla="*/ 0 h 41"/>
                  <a:gd name="T68" fmla="*/ 0 w 119"/>
                  <a:gd name="T69" fmla="*/ 0 h 41"/>
                  <a:gd name="T70" fmla="*/ 0 w 119"/>
                  <a:gd name="T71" fmla="*/ 0 h 4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19"/>
                  <a:gd name="T109" fmla="*/ 0 h 41"/>
                  <a:gd name="T110" fmla="*/ 119 w 119"/>
                  <a:gd name="T111" fmla="*/ 41 h 41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19" h="41">
                    <a:moveTo>
                      <a:pt x="14" y="0"/>
                    </a:moveTo>
                    <a:lnTo>
                      <a:pt x="19" y="3"/>
                    </a:lnTo>
                    <a:lnTo>
                      <a:pt x="25" y="8"/>
                    </a:lnTo>
                    <a:lnTo>
                      <a:pt x="32" y="11"/>
                    </a:lnTo>
                    <a:lnTo>
                      <a:pt x="40" y="13"/>
                    </a:lnTo>
                    <a:lnTo>
                      <a:pt x="47" y="14"/>
                    </a:lnTo>
                    <a:lnTo>
                      <a:pt x="55" y="16"/>
                    </a:lnTo>
                    <a:lnTo>
                      <a:pt x="63" y="17"/>
                    </a:lnTo>
                    <a:lnTo>
                      <a:pt x="71" y="18"/>
                    </a:lnTo>
                    <a:lnTo>
                      <a:pt x="79" y="18"/>
                    </a:lnTo>
                    <a:lnTo>
                      <a:pt x="86" y="19"/>
                    </a:lnTo>
                    <a:lnTo>
                      <a:pt x="93" y="20"/>
                    </a:lnTo>
                    <a:lnTo>
                      <a:pt x="100" y="22"/>
                    </a:lnTo>
                    <a:lnTo>
                      <a:pt x="105" y="25"/>
                    </a:lnTo>
                    <a:lnTo>
                      <a:pt x="111" y="30"/>
                    </a:lnTo>
                    <a:lnTo>
                      <a:pt x="116" y="34"/>
                    </a:lnTo>
                    <a:lnTo>
                      <a:pt x="119" y="41"/>
                    </a:lnTo>
                    <a:lnTo>
                      <a:pt x="111" y="38"/>
                    </a:lnTo>
                    <a:lnTo>
                      <a:pt x="105" y="35"/>
                    </a:lnTo>
                    <a:lnTo>
                      <a:pt x="96" y="32"/>
                    </a:lnTo>
                    <a:lnTo>
                      <a:pt x="88" y="32"/>
                    </a:lnTo>
                    <a:lnTo>
                      <a:pt x="79" y="31"/>
                    </a:lnTo>
                    <a:lnTo>
                      <a:pt x="70" y="31"/>
                    </a:lnTo>
                    <a:lnTo>
                      <a:pt x="61" y="32"/>
                    </a:lnTo>
                    <a:lnTo>
                      <a:pt x="53" y="32"/>
                    </a:lnTo>
                    <a:lnTo>
                      <a:pt x="44" y="32"/>
                    </a:lnTo>
                    <a:lnTo>
                      <a:pt x="36" y="32"/>
                    </a:lnTo>
                    <a:lnTo>
                      <a:pt x="28" y="31"/>
                    </a:lnTo>
                    <a:lnTo>
                      <a:pt x="22" y="30"/>
                    </a:lnTo>
                    <a:lnTo>
                      <a:pt x="14" y="27"/>
                    </a:lnTo>
                    <a:lnTo>
                      <a:pt x="9" y="24"/>
                    </a:lnTo>
                    <a:lnTo>
                      <a:pt x="4" y="19"/>
                    </a:lnTo>
                    <a:lnTo>
                      <a:pt x="0" y="14"/>
                    </a:lnTo>
                    <a:lnTo>
                      <a:pt x="7" y="6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37" name="Freeform 115"/>
              <p:cNvSpPr>
                <a:spLocks/>
              </p:cNvSpPr>
              <p:nvPr/>
            </p:nvSpPr>
            <p:spPr bwMode="auto">
              <a:xfrm>
                <a:off x="5879" y="2264"/>
                <a:ext cx="15" cy="5"/>
              </a:xfrm>
              <a:custGeom>
                <a:avLst/>
                <a:gdLst>
                  <a:gd name="T0" fmla="*/ 0 w 42"/>
                  <a:gd name="T1" fmla="*/ 0 h 12"/>
                  <a:gd name="T2" fmla="*/ 0 w 42"/>
                  <a:gd name="T3" fmla="*/ 0 h 12"/>
                  <a:gd name="T4" fmla="*/ 0 w 42"/>
                  <a:gd name="T5" fmla="*/ 0 h 12"/>
                  <a:gd name="T6" fmla="*/ 0 w 42"/>
                  <a:gd name="T7" fmla="*/ 0 h 12"/>
                  <a:gd name="T8" fmla="*/ 0 w 42"/>
                  <a:gd name="T9" fmla="*/ 0 h 12"/>
                  <a:gd name="T10" fmla="*/ 0 w 42"/>
                  <a:gd name="T11" fmla="*/ 0 h 12"/>
                  <a:gd name="T12" fmla="*/ 0 w 42"/>
                  <a:gd name="T13" fmla="*/ 0 h 12"/>
                  <a:gd name="T14" fmla="*/ 0 w 42"/>
                  <a:gd name="T15" fmla="*/ 0 h 12"/>
                  <a:gd name="T16" fmla="*/ 0 w 42"/>
                  <a:gd name="T17" fmla="*/ 0 h 12"/>
                  <a:gd name="T18" fmla="*/ 0 w 42"/>
                  <a:gd name="T19" fmla="*/ 0 h 12"/>
                  <a:gd name="T20" fmla="*/ 0 w 42"/>
                  <a:gd name="T21" fmla="*/ 0 h 12"/>
                  <a:gd name="T22" fmla="*/ 0 w 42"/>
                  <a:gd name="T23" fmla="*/ 0 h 12"/>
                  <a:gd name="T24" fmla="*/ 0 w 42"/>
                  <a:gd name="T25" fmla="*/ 0 h 12"/>
                  <a:gd name="T26" fmla="*/ 0 w 42"/>
                  <a:gd name="T27" fmla="*/ 0 h 12"/>
                  <a:gd name="T28" fmla="*/ 0 w 42"/>
                  <a:gd name="T29" fmla="*/ 0 h 12"/>
                  <a:gd name="T30" fmla="*/ 0 w 42"/>
                  <a:gd name="T31" fmla="*/ 0 h 12"/>
                  <a:gd name="T32" fmla="*/ 0 w 42"/>
                  <a:gd name="T33" fmla="*/ 0 h 12"/>
                  <a:gd name="T34" fmla="*/ 0 w 42"/>
                  <a:gd name="T35" fmla="*/ 0 h 12"/>
                  <a:gd name="T36" fmla="*/ 0 w 42"/>
                  <a:gd name="T37" fmla="*/ 0 h 12"/>
                  <a:gd name="T38" fmla="*/ 0 w 42"/>
                  <a:gd name="T39" fmla="*/ 0 h 12"/>
                  <a:gd name="T40" fmla="*/ 0 w 42"/>
                  <a:gd name="T41" fmla="*/ 0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2"/>
                  <a:gd name="T64" fmla="*/ 0 h 12"/>
                  <a:gd name="T65" fmla="*/ 42 w 42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2" h="12">
                    <a:moveTo>
                      <a:pt x="4" y="0"/>
                    </a:moveTo>
                    <a:lnTo>
                      <a:pt x="9" y="1"/>
                    </a:lnTo>
                    <a:lnTo>
                      <a:pt x="13" y="1"/>
                    </a:lnTo>
                    <a:lnTo>
                      <a:pt x="18" y="1"/>
                    </a:lnTo>
                    <a:lnTo>
                      <a:pt x="23" y="2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6" y="3"/>
                    </a:lnTo>
                    <a:lnTo>
                      <a:pt x="42" y="4"/>
                    </a:lnTo>
                    <a:lnTo>
                      <a:pt x="42" y="6"/>
                    </a:lnTo>
                    <a:lnTo>
                      <a:pt x="36" y="6"/>
                    </a:lnTo>
                    <a:lnTo>
                      <a:pt x="31" y="8"/>
                    </a:lnTo>
                    <a:lnTo>
                      <a:pt x="25" y="10"/>
                    </a:lnTo>
                    <a:lnTo>
                      <a:pt x="18" y="12"/>
                    </a:lnTo>
                    <a:lnTo>
                      <a:pt x="9" y="12"/>
                    </a:lnTo>
                    <a:lnTo>
                      <a:pt x="3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38" name="Freeform 116"/>
              <p:cNvSpPr>
                <a:spLocks/>
              </p:cNvSpPr>
              <p:nvPr/>
            </p:nvSpPr>
            <p:spPr bwMode="auto">
              <a:xfrm>
                <a:off x="5334" y="2271"/>
                <a:ext cx="15" cy="9"/>
              </a:xfrm>
              <a:custGeom>
                <a:avLst/>
                <a:gdLst>
                  <a:gd name="T0" fmla="*/ 0 w 33"/>
                  <a:gd name="T1" fmla="*/ 0 h 21"/>
                  <a:gd name="T2" fmla="*/ 0 w 33"/>
                  <a:gd name="T3" fmla="*/ 0 h 21"/>
                  <a:gd name="T4" fmla="*/ 0 w 33"/>
                  <a:gd name="T5" fmla="*/ 0 h 21"/>
                  <a:gd name="T6" fmla="*/ 0 w 33"/>
                  <a:gd name="T7" fmla="*/ 0 h 21"/>
                  <a:gd name="T8" fmla="*/ 0 w 33"/>
                  <a:gd name="T9" fmla="*/ 0 h 21"/>
                  <a:gd name="T10" fmla="*/ 0 w 33"/>
                  <a:gd name="T11" fmla="*/ 0 h 21"/>
                  <a:gd name="T12" fmla="*/ 0 w 33"/>
                  <a:gd name="T13" fmla="*/ 0 h 21"/>
                  <a:gd name="T14" fmla="*/ 0 w 33"/>
                  <a:gd name="T15" fmla="*/ 0 h 21"/>
                  <a:gd name="T16" fmla="*/ 0 w 33"/>
                  <a:gd name="T17" fmla="*/ 0 h 21"/>
                  <a:gd name="T18" fmla="*/ 0 w 33"/>
                  <a:gd name="T19" fmla="*/ 0 h 21"/>
                  <a:gd name="T20" fmla="*/ 0 w 33"/>
                  <a:gd name="T21" fmla="*/ 0 h 21"/>
                  <a:gd name="T22" fmla="*/ 0 w 33"/>
                  <a:gd name="T23" fmla="*/ 0 h 21"/>
                  <a:gd name="T24" fmla="*/ 0 w 33"/>
                  <a:gd name="T25" fmla="*/ 0 h 21"/>
                  <a:gd name="T26" fmla="*/ 0 w 33"/>
                  <a:gd name="T27" fmla="*/ 0 h 21"/>
                  <a:gd name="T28" fmla="*/ 0 w 33"/>
                  <a:gd name="T29" fmla="*/ 0 h 21"/>
                  <a:gd name="T30" fmla="*/ 0 w 33"/>
                  <a:gd name="T31" fmla="*/ 0 h 21"/>
                  <a:gd name="T32" fmla="*/ 0 w 33"/>
                  <a:gd name="T33" fmla="*/ 0 h 21"/>
                  <a:gd name="T34" fmla="*/ 0 w 33"/>
                  <a:gd name="T35" fmla="*/ 0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3"/>
                  <a:gd name="T55" fmla="*/ 0 h 21"/>
                  <a:gd name="T56" fmla="*/ 33 w 33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3" h="21">
                    <a:moveTo>
                      <a:pt x="33" y="0"/>
                    </a:moveTo>
                    <a:lnTo>
                      <a:pt x="33" y="4"/>
                    </a:lnTo>
                    <a:lnTo>
                      <a:pt x="30" y="9"/>
                    </a:lnTo>
                    <a:lnTo>
                      <a:pt x="26" y="13"/>
                    </a:lnTo>
                    <a:lnTo>
                      <a:pt x="22" y="16"/>
                    </a:lnTo>
                    <a:lnTo>
                      <a:pt x="16" y="18"/>
                    </a:lnTo>
                    <a:lnTo>
                      <a:pt x="10" y="20"/>
                    </a:lnTo>
                    <a:lnTo>
                      <a:pt x="5" y="20"/>
                    </a:lnTo>
                    <a:lnTo>
                      <a:pt x="0" y="21"/>
                    </a:lnTo>
                    <a:lnTo>
                      <a:pt x="3" y="17"/>
                    </a:lnTo>
                    <a:lnTo>
                      <a:pt x="6" y="14"/>
                    </a:lnTo>
                    <a:lnTo>
                      <a:pt x="9" y="9"/>
                    </a:lnTo>
                    <a:lnTo>
                      <a:pt x="15" y="6"/>
                    </a:lnTo>
                    <a:lnTo>
                      <a:pt x="19" y="4"/>
                    </a:lnTo>
                    <a:lnTo>
                      <a:pt x="23" y="2"/>
                    </a:lnTo>
                    <a:lnTo>
                      <a:pt x="27" y="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39" name="Freeform 117"/>
              <p:cNvSpPr>
                <a:spLocks/>
              </p:cNvSpPr>
              <p:nvPr/>
            </p:nvSpPr>
            <p:spPr bwMode="auto">
              <a:xfrm>
                <a:off x="6055" y="2291"/>
                <a:ext cx="48" cy="62"/>
              </a:xfrm>
              <a:custGeom>
                <a:avLst/>
                <a:gdLst>
                  <a:gd name="T0" fmla="*/ 0 w 115"/>
                  <a:gd name="T1" fmla="*/ 0 h 149"/>
                  <a:gd name="T2" fmla="*/ 0 w 115"/>
                  <a:gd name="T3" fmla="*/ 0 h 149"/>
                  <a:gd name="T4" fmla="*/ 0 w 115"/>
                  <a:gd name="T5" fmla="*/ 0 h 149"/>
                  <a:gd name="T6" fmla="*/ 0 w 115"/>
                  <a:gd name="T7" fmla="*/ 0 h 149"/>
                  <a:gd name="T8" fmla="*/ 0 w 115"/>
                  <a:gd name="T9" fmla="*/ 0 h 149"/>
                  <a:gd name="T10" fmla="*/ 0 w 115"/>
                  <a:gd name="T11" fmla="*/ 0 h 149"/>
                  <a:gd name="T12" fmla="*/ 0 w 115"/>
                  <a:gd name="T13" fmla="*/ 0 h 149"/>
                  <a:gd name="T14" fmla="*/ 0 w 115"/>
                  <a:gd name="T15" fmla="*/ 0 h 149"/>
                  <a:gd name="T16" fmla="*/ 0 w 115"/>
                  <a:gd name="T17" fmla="*/ 0 h 149"/>
                  <a:gd name="T18" fmla="*/ 0 w 115"/>
                  <a:gd name="T19" fmla="*/ 0 h 149"/>
                  <a:gd name="T20" fmla="*/ 0 w 115"/>
                  <a:gd name="T21" fmla="*/ 0 h 149"/>
                  <a:gd name="T22" fmla="*/ 0 w 115"/>
                  <a:gd name="T23" fmla="*/ 0 h 149"/>
                  <a:gd name="T24" fmla="*/ 0 w 115"/>
                  <a:gd name="T25" fmla="*/ 0 h 149"/>
                  <a:gd name="T26" fmla="*/ 0 w 115"/>
                  <a:gd name="T27" fmla="*/ 0 h 149"/>
                  <a:gd name="T28" fmla="*/ 0 w 115"/>
                  <a:gd name="T29" fmla="*/ 0 h 149"/>
                  <a:gd name="T30" fmla="*/ 0 w 115"/>
                  <a:gd name="T31" fmla="*/ 0 h 149"/>
                  <a:gd name="T32" fmla="*/ 0 w 115"/>
                  <a:gd name="T33" fmla="*/ 0 h 149"/>
                  <a:gd name="T34" fmla="*/ 0 w 115"/>
                  <a:gd name="T35" fmla="*/ 0 h 149"/>
                  <a:gd name="T36" fmla="*/ 0 w 115"/>
                  <a:gd name="T37" fmla="*/ 0 h 149"/>
                  <a:gd name="T38" fmla="*/ 0 w 115"/>
                  <a:gd name="T39" fmla="*/ 0 h 149"/>
                  <a:gd name="T40" fmla="*/ 0 w 115"/>
                  <a:gd name="T41" fmla="*/ 0 h 149"/>
                  <a:gd name="T42" fmla="*/ 0 w 115"/>
                  <a:gd name="T43" fmla="*/ 0 h 149"/>
                  <a:gd name="T44" fmla="*/ 0 w 115"/>
                  <a:gd name="T45" fmla="*/ 0 h 149"/>
                  <a:gd name="T46" fmla="*/ 0 w 115"/>
                  <a:gd name="T47" fmla="*/ 0 h 149"/>
                  <a:gd name="T48" fmla="*/ 0 w 115"/>
                  <a:gd name="T49" fmla="*/ 0 h 149"/>
                  <a:gd name="T50" fmla="*/ 0 w 115"/>
                  <a:gd name="T51" fmla="*/ 0 h 149"/>
                  <a:gd name="T52" fmla="*/ 0 w 115"/>
                  <a:gd name="T53" fmla="*/ 0 h 149"/>
                  <a:gd name="T54" fmla="*/ 0 w 115"/>
                  <a:gd name="T55" fmla="*/ 0 h 149"/>
                  <a:gd name="T56" fmla="*/ 0 w 115"/>
                  <a:gd name="T57" fmla="*/ 0 h 149"/>
                  <a:gd name="T58" fmla="*/ 0 w 115"/>
                  <a:gd name="T59" fmla="*/ 0 h 149"/>
                  <a:gd name="T60" fmla="*/ 0 w 115"/>
                  <a:gd name="T61" fmla="*/ 0 h 149"/>
                  <a:gd name="T62" fmla="*/ 0 w 115"/>
                  <a:gd name="T63" fmla="*/ 0 h 149"/>
                  <a:gd name="T64" fmla="*/ 0 w 115"/>
                  <a:gd name="T65" fmla="*/ 0 h 149"/>
                  <a:gd name="T66" fmla="*/ 0 w 115"/>
                  <a:gd name="T67" fmla="*/ 0 h 149"/>
                  <a:gd name="T68" fmla="*/ 0 w 115"/>
                  <a:gd name="T69" fmla="*/ 0 h 1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5"/>
                  <a:gd name="T106" fmla="*/ 0 h 149"/>
                  <a:gd name="T107" fmla="*/ 115 w 115"/>
                  <a:gd name="T108" fmla="*/ 149 h 149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5" h="149">
                    <a:moveTo>
                      <a:pt x="90" y="0"/>
                    </a:moveTo>
                    <a:lnTo>
                      <a:pt x="95" y="3"/>
                    </a:lnTo>
                    <a:lnTo>
                      <a:pt x="97" y="9"/>
                    </a:lnTo>
                    <a:lnTo>
                      <a:pt x="97" y="14"/>
                    </a:lnTo>
                    <a:lnTo>
                      <a:pt x="96" y="24"/>
                    </a:lnTo>
                    <a:lnTo>
                      <a:pt x="94" y="31"/>
                    </a:lnTo>
                    <a:lnTo>
                      <a:pt x="91" y="39"/>
                    </a:lnTo>
                    <a:lnTo>
                      <a:pt x="89" y="47"/>
                    </a:lnTo>
                    <a:lnTo>
                      <a:pt x="88" y="54"/>
                    </a:lnTo>
                    <a:lnTo>
                      <a:pt x="91" y="52"/>
                    </a:lnTo>
                    <a:lnTo>
                      <a:pt x="95" y="51"/>
                    </a:lnTo>
                    <a:lnTo>
                      <a:pt x="100" y="50"/>
                    </a:lnTo>
                    <a:lnTo>
                      <a:pt x="105" y="51"/>
                    </a:lnTo>
                    <a:lnTo>
                      <a:pt x="105" y="52"/>
                    </a:lnTo>
                    <a:lnTo>
                      <a:pt x="97" y="58"/>
                    </a:lnTo>
                    <a:lnTo>
                      <a:pt x="92" y="63"/>
                    </a:lnTo>
                    <a:lnTo>
                      <a:pt x="87" y="68"/>
                    </a:lnTo>
                    <a:lnTo>
                      <a:pt x="84" y="73"/>
                    </a:lnTo>
                    <a:lnTo>
                      <a:pt x="80" y="78"/>
                    </a:lnTo>
                    <a:lnTo>
                      <a:pt x="78" y="83"/>
                    </a:lnTo>
                    <a:lnTo>
                      <a:pt x="76" y="87"/>
                    </a:lnTo>
                    <a:lnTo>
                      <a:pt x="76" y="90"/>
                    </a:lnTo>
                    <a:lnTo>
                      <a:pt x="78" y="95"/>
                    </a:lnTo>
                    <a:lnTo>
                      <a:pt x="86" y="98"/>
                    </a:lnTo>
                    <a:lnTo>
                      <a:pt x="90" y="97"/>
                    </a:lnTo>
                    <a:lnTo>
                      <a:pt x="97" y="95"/>
                    </a:lnTo>
                    <a:lnTo>
                      <a:pt x="105" y="91"/>
                    </a:lnTo>
                    <a:lnTo>
                      <a:pt x="115" y="88"/>
                    </a:lnTo>
                    <a:lnTo>
                      <a:pt x="108" y="96"/>
                    </a:lnTo>
                    <a:lnTo>
                      <a:pt x="100" y="104"/>
                    </a:lnTo>
                    <a:lnTo>
                      <a:pt x="90" y="109"/>
                    </a:lnTo>
                    <a:lnTo>
                      <a:pt x="82" y="116"/>
                    </a:lnTo>
                    <a:lnTo>
                      <a:pt x="76" y="118"/>
                    </a:lnTo>
                    <a:lnTo>
                      <a:pt x="71" y="120"/>
                    </a:lnTo>
                    <a:lnTo>
                      <a:pt x="67" y="122"/>
                    </a:lnTo>
                    <a:lnTo>
                      <a:pt x="61" y="125"/>
                    </a:lnTo>
                    <a:lnTo>
                      <a:pt x="56" y="126"/>
                    </a:lnTo>
                    <a:lnTo>
                      <a:pt x="51" y="128"/>
                    </a:lnTo>
                    <a:lnTo>
                      <a:pt x="46" y="131"/>
                    </a:lnTo>
                    <a:lnTo>
                      <a:pt x="40" y="134"/>
                    </a:lnTo>
                    <a:lnTo>
                      <a:pt x="34" y="135"/>
                    </a:lnTo>
                    <a:lnTo>
                      <a:pt x="29" y="137"/>
                    </a:lnTo>
                    <a:lnTo>
                      <a:pt x="24" y="137"/>
                    </a:lnTo>
                    <a:lnTo>
                      <a:pt x="19" y="140"/>
                    </a:lnTo>
                    <a:lnTo>
                      <a:pt x="13" y="142"/>
                    </a:lnTo>
                    <a:lnTo>
                      <a:pt x="9" y="144"/>
                    </a:lnTo>
                    <a:lnTo>
                      <a:pt x="4" y="146"/>
                    </a:lnTo>
                    <a:lnTo>
                      <a:pt x="0" y="149"/>
                    </a:lnTo>
                    <a:lnTo>
                      <a:pt x="2" y="142"/>
                    </a:lnTo>
                    <a:lnTo>
                      <a:pt x="4" y="134"/>
                    </a:lnTo>
                    <a:lnTo>
                      <a:pt x="9" y="127"/>
                    </a:lnTo>
                    <a:lnTo>
                      <a:pt x="13" y="120"/>
                    </a:lnTo>
                    <a:lnTo>
                      <a:pt x="19" y="113"/>
                    </a:lnTo>
                    <a:lnTo>
                      <a:pt x="25" y="107"/>
                    </a:lnTo>
                    <a:lnTo>
                      <a:pt x="31" y="100"/>
                    </a:lnTo>
                    <a:lnTo>
                      <a:pt x="38" y="94"/>
                    </a:lnTo>
                    <a:lnTo>
                      <a:pt x="45" y="87"/>
                    </a:lnTo>
                    <a:lnTo>
                      <a:pt x="51" y="80"/>
                    </a:lnTo>
                    <a:lnTo>
                      <a:pt x="57" y="71"/>
                    </a:lnTo>
                    <a:lnTo>
                      <a:pt x="63" y="65"/>
                    </a:lnTo>
                    <a:lnTo>
                      <a:pt x="68" y="56"/>
                    </a:lnTo>
                    <a:lnTo>
                      <a:pt x="71" y="48"/>
                    </a:lnTo>
                    <a:lnTo>
                      <a:pt x="74" y="38"/>
                    </a:lnTo>
                    <a:lnTo>
                      <a:pt x="76" y="29"/>
                    </a:lnTo>
                    <a:lnTo>
                      <a:pt x="79" y="21"/>
                    </a:lnTo>
                    <a:lnTo>
                      <a:pt x="81" y="13"/>
                    </a:lnTo>
                    <a:lnTo>
                      <a:pt x="84" y="5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40" name="Freeform 118"/>
              <p:cNvSpPr>
                <a:spLocks/>
              </p:cNvSpPr>
              <p:nvPr/>
            </p:nvSpPr>
            <p:spPr bwMode="auto">
              <a:xfrm>
                <a:off x="5321" y="2292"/>
                <a:ext cx="457" cy="265"/>
              </a:xfrm>
              <a:custGeom>
                <a:avLst/>
                <a:gdLst>
                  <a:gd name="T0" fmla="*/ 0 w 1096"/>
                  <a:gd name="T1" fmla="*/ 0 h 633"/>
                  <a:gd name="T2" fmla="*/ 0 w 1096"/>
                  <a:gd name="T3" fmla="*/ 0 h 633"/>
                  <a:gd name="T4" fmla="*/ 0 w 1096"/>
                  <a:gd name="T5" fmla="*/ 0 h 633"/>
                  <a:gd name="T6" fmla="*/ 0 w 1096"/>
                  <a:gd name="T7" fmla="*/ 0 h 633"/>
                  <a:gd name="T8" fmla="*/ 0 w 1096"/>
                  <a:gd name="T9" fmla="*/ 0 h 633"/>
                  <a:gd name="T10" fmla="*/ 0 w 1096"/>
                  <a:gd name="T11" fmla="*/ 0 h 633"/>
                  <a:gd name="T12" fmla="*/ 0 w 1096"/>
                  <a:gd name="T13" fmla="*/ 0 h 633"/>
                  <a:gd name="T14" fmla="*/ 0 w 1096"/>
                  <a:gd name="T15" fmla="*/ 0 h 633"/>
                  <a:gd name="T16" fmla="*/ 0 w 1096"/>
                  <a:gd name="T17" fmla="*/ 0 h 633"/>
                  <a:gd name="T18" fmla="*/ 0 w 1096"/>
                  <a:gd name="T19" fmla="*/ 0 h 633"/>
                  <a:gd name="T20" fmla="*/ 0 w 1096"/>
                  <a:gd name="T21" fmla="*/ 0 h 633"/>
                  <a:gd name="T22" fmla="*/ 0 w 1096"/>
                  <a:gd name="T23" fmla="*/ 0 h 633"/>
                  <a:gd name="T24" fmla="*/ 0 w 1096"/>
                  <a:gd name="T25" fmla="*/ 0 h 633"/>
                  <a:gd name="T26" fmla="*/ 0 w 1096"/>
                  <a:gd name="T27" fmla="*/ 0 h 633"/>
                  <a:gd name="T28" fmla="*/ 0 w 1096"/>
                  <a:gd name="T29" fmla="*/ 0 h 633"/>
                  <a:gd name="T30" fmla="*/ 0 w 1096"/>
                  <a:gd name="T31" fmla="*/ 0 h 633"/>
                  <a:gd name="T32" fmla="*/ 0 w 1096"/>
                  <a:gd name="T33" fmla="*/ 0 h 633"/>
                  <a:gd name="T34" fmla="*/ 0 w 1096"/>
                  <a:gd name="T35" fmla="*/ 0 h 633"/>
                  <a:gd name="T36" fmla="*/ 0 w 1096"/>
                  <a:gd name="T37" fmla="*/ 0 h 633"/>
                  <a:gd name="T38" fmla="*/ 0 w 1096"/>
                  <a:gd name="T39" fmla="*/ 0 h 633"/>
                  <a:gd name="T40" fmla="*/ 0 w 1096"/>
                  <a:gd name="T41" fmla="*/ 0 h 633"/>
                  <a:gd name="T42" fmla="*/ 0 w 1096"/>
                  <a:gd name="T43" fmla="*/ 0 h 633"/>
                  <a:gd name="T44" fmla="*/ 0 w 1096"/>
                  <a:gd name="T45" fmla="*/ 0 h 633"/>
                  <a:gd name="T46" fmla="*/ 0 w 1096"/>
                  <a:gd name="T47" fmla="*/ 0 h 633"/>
                  <a:gd name="T48" fmla="*/ 0 w 1096"/>
                  <a:gd name="T49" fmla="*/ 0 h 633"/>
                  <a:gd name="T50" fmla="*/ 0 w 1096"/>
                  <a:gd name="T51" fmla="*/ 0 h 633"/>
                  <a:gd name="T52" fmla="*/ 0 w 1096"/>
                  <a:gd name="T53" fmla="*/ 0 h 633"/>
                  <a:gd name="T54" fmla="*/ 0 w 1096"/>
                  <a:gd name="T55" fmla="*/ 0 h 633"/>
                  <a:gd name="T56" fmla="*/ 0 w 1096"/>
                  <a:gd name="T57" fmla="*/ 0 h 633"/>
                  <a:gd name="T58" fmla="*/ 0 w 1096"/>
                  <a:gd name="T59" fmla="*/ 0 h 633"/>
                  <a:gd name="T60" fmla="*/ 0 w 1096"/>
                  <a:gd name="T61" fmla="*/ 0 h 633"/>
                  <a:gd name="T62" fmla="*/ 0 w 1096"/>
                  <a:gd name="T63" fmla="*/ 0 h 633"/>
                  <a:gd name="T64" fmla="*/ 0 w 1096"/>
                  <a:gd name="T65" fmla="*/ 0 h 633"/>
                  <a:gd name="T66" fmla="*/ 0 w 1096"/>
                  <a:gd name="T67" fmla="*/ 0 h 633"/>
                  <a:gd name="T68" fmla="*/ 0 w 1096"/>
                  <a:gd name="T69" fmla="*/ 0 h 633"/>
                  <a:gd name="T70" fmla="*/ 0 w 1096"/>
                  <a:gd name="T71" fmla="*/ 0 h 633"/>
                  <a:gd name="T72" fmla="*/ 0 w 1096"/>
                  <a:gd name="T73" fmla="*/ 0 h 633"/>
                  <a:gd name="T74" fmla="*/ 0 w 1096"/>
                  <a:gd name="T75" fmla="*/ 0 h 633"/>
                  <a:gd name="T76" fmla="*/ 0 w 1096"/>
                  <a:gd name="T77" fmla="*/ 0 h 633"/>
                  <a:gd name="T78" fmla="*/ 0 w 1096"/>
                  <a:gd name="T79" fmla="*/ 0 h 633"/>
                  <a:gd name="T80" fmla="*/ 0 w 1096"/>
                  <a:gd name="T81" fmla="*/ 0 h 633"/>
                  <a:gd name="T82" fmla="*/ 0 w 1096"/>
                  <a:gd name="T83" fmla="*/ 0 h 633"/>
                  <a:gd name="T84" fmla="*/ 0 w 1096"/>
                  <a:gd name="T85" fmla="*/ 0 h 633"/>
                  <a:gd name="T86" fmla="*/ 0 w 1096"/>
                  <a:gd name="T87" fmla="*/ 0 h 633"/>
                  <a:gd name="T88" fmla="*/ 0 w 1096"/>
                  <a:gd name="T89" fmla="*/ 0 h 633"/>
                  <a:gd name="T90" fmla="*/ 0 w 1096"/>
                  <a:gd name="T91" fmla="*/ 0 h 633"/>
                  <a:gd name="T92" fmla="*/ 0 w 1096"/>
                  <a:gd name="T93" fmla="*/ 0 h 633"/>
                  <a:gd name="T94" fmla="*/ 0 w 1096"/>
                  <a:gd name="T95" fmla="*/ 0 h 633"/>
                  <a:gd name="T96" fmla="*/ 0 w 1096"/>
                  <a:gd name="T97" fmla="*/ 0 h 633"/>
                  <a:gd name="T98" fmla="*/ 0 w 1096"/>
                  <a:gd name="T99" fmla="*/ 0 h 633"/>
                  <a:gd name="T100" fmla="*/ 0 w 1096"/>
                  <a:gd name="T101" fmla="*/ 0 h 633"/>
                  <a:gd name="T102" fmla="*/ 0 w 1096"/>
                  <a:gd name="T103" fmla="*/ 0 h 633"/>
                  <a:gd name="T104" fmla="*/ 0 w 1096"/>
                  <a:gd name="T105" fmla="*/ 0 h 633"/>
                  <a:gd name="T106" fmla="*/ 0 w 1096"/>
                  <a:gd name="T107" fmla="*/ 0 h 633"/>
                  <a:gd name="T108" fmla="*/ 0 w 1096"/>
                  <a:gd name="T109" fmla="*/ 0 h 633"/>
                  <a:gd name="T110" fmla="*/ 0 w 1096"/>
                  <a:gd name="T111" fmla="*/ 0 h 633"/>
                  <a:gd name="T112" fmla="*/ 0 w 1096"/>
                  <a:gd name="T113" fmla="*/ 0 h 633"/>
                  <a:gd name="T114" fmla="*/ 0 w 1096"/>
                  <a:gd name="T115" fmla="*/ 0 h 63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96"/>
                  <a:gd name="T175" fmla="*/ 0 h 633"/>
                  <a:gd name="T176" fmla="*/ 1096 w 1096"/>
                  <a:gd name="T177" fmla="*/ 633 h 633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96" h="633">
                    <a:moveTo>
                      <a:pt x="917" y="0"/>
                    </a:moveTo>
                    <a:lnTo>
                      <a:pt x="926" y="0"/>
                    </a:lnTo>
                    <a:lnTo>
                      <a:pt x="934" y="2"/>
                    </a:lnTo>
                    <a:lnTo>
                      <a:pt x="943" y="2"/>
                    </a:lnTo>
                    <a:lnTo>
                      <a:pt x="953" y="3"/>
                    </a:lnTo>
                    <a:lnTo>
                      <a:pt x="962" y="3"/>
                    </a:lnTo>
                    <a:lnTo>
                      <a:pt x="971" y="3"/>
                    </a:lnTo>
                    <a:lnTo>
                      <a:pt x="981" y="3"/>
                    </a:lnTo>
                    <a:lnTo>
                      <a:pt x="991" y="3"/>
                    </a:lnTo>
                    <a:lnTo>
                      <a:pt x="1000" y="3"/>
                    </a:lnTo>
                    <a:lnTo>
                      <a:pt x="1009" y="3"/>
                    </a:lnTo>
                    <a:lnTo>
                      <a:pt x="1018" y="3"/>
                    </a:lnTo>
                    <a:lnTo>
                      <a:pt x="1027" y="4"/>
                    </a:lnTo>
                    <a:lnTo>
                      <a:pt x="1035" y="5"/>
                    </a:lnTo>
                    <a:lnTo>
                      <a:pt x="1043" y="7"/>
                    </a:lnTo>
                    <a:lnTo>
                      <a:pt x="1050" y="9"/>
                    </a:lnTo>
                    <a:lnTo>
                      <a:pt x="1058" y="13"/>
                    </a:lnTo>
                    <a:lnTo>
                      <a:pt x="1060" y="7"/>
                    </a:lnTo>
                    <a:lnTo>
                      <a:pt x="1063" y="6"/>
                    </a:lnTo>
                    <a:lnTo>
                      <a:pt x="1067" y="7"/>
                    </a:lnTo>
                    <a:lnTo>
                      <a:pt x="1074" y="10"/>
                    </a:lnTo>
                    <a:lnTo>
                      <a:pt x="1079" y="15"/>
                    </a:lnTo>
                    <a:lnTo>
                      <a:pt x="1084" y="20"/>
                    </a:lnTo>
                    <a:lnTo>
                      <a:pt x="1090" y="22"/>
                    </a:lnTo>
                    <a:lnTo>
                      <a:pt x="1096" y="23"/>
                    </a:lnTo>
                    <a:lnTo>
                      <a:pt x="1095" y="28"/>
                    </a:lnTo>
                    <a:lnTo>
                      <a:pt x="1094" y="33"/>
                    </a:lnTo>
                    <a:lnTo>
                      <a:pt x="1092" y="38"/>
                    </a:lnTo>
                    <a:lnTo>
                      <a:pt x="1090" y="44"/>
                    </a:lnTo>
                    <a:lnTo>
                      <a:pt x="1085" y="47"/>
                    </a:lnTo>
                    <a:lnTo>
                      <a:pt x="1082" y="51"/>
                    </a:lnTo>
                    <a:lnTo>
                      <a:pt x="1076" y="55"/>
                    </a:lnTo>
                    <a:lnTo>
                      <a:pt x="1072" y="58"/>
                    </a:lnTo>
                    <a:lnTo>
                      <a:pt x="1065" y="60"/>
                    </a:lnTo>
                    <a:lnTo>
                      <a:pt x="1059" y="63"/>
                    </a:lnTo>
                    <a:lnTo>
                      <a:pt x="1053" y="64"/>
                    </a:lnTo>
                    <a:lnTo>
                      <a:pt x="1047" y="66"/>
                    </a:lnTo>
                    <a:lnTo>
                      <a:pt x="1041" y="67"/>
                    </a:lnTo>
                    <a:lnTo>
                      <a:pt x="1035" y="68"/>
                    </a:lnTo>
                    <a:lnTo>
                      <a:pt x="1029" y="68"/>
                    </a:lnTo>
                    <a:lnTo>
                      <a:pt x="1024" y="69"/>
                    </a:lnTo>
                    <a:lnTo>
                      <a:pt x="1018" y="66"/>
                    </a:lnTo>
                    <a:lnTo>
                      <a:pt x="1012" y="63"/>
                    </a:lnTo>
                    <a:lnTo>
                      <a:pt x="1005" y="60"/>
                    </a:lnTo>
                    <a:lnTo>
                      <a:pt x="1001" y="58"/>
                    </a:lnTo>
                    <a:lnTo>
                      <a:pt x="993" y="56"/>
                    </a:lnTo>
                    <a:lnTo>
                      <a:pt x="988" y="54"/>
                    </a:lnTo>
                    <a:lnTo>
                      <a:pt x="982" y="52"/>
                    </a:lnTo>
                    <a:lnTo>
                      <a:pt x="976" y="51"/>
                    </a:lnTo>
                    <a:lnTo>
                      <a:pt x="969" y="49"/>
                    </a:lnTo>
                    <a:lnTo>
                      <a:pt x="963" y="48"/>
                    </a:lnTo>
                    <a:lnTo>
                      <a:pt x="956" y="47"/>
                    </a:lnTo>
                    <a:lnTo>
                      <a:pt x="950" y="47"/>
                    </a:lnTo>
                    <a:lnTo>
                      <a:pt x="944" y="47"/>
                    </a:lnTo>
                    <a:lnTo>
                      <a:pt x="937" y="47"/>
                    </a:lnTo>
                    <a:lnTo>
                      <a:pt x="930" y="47"/>
                    </a:lnTo>
                    <a:lnTo>
                      <a:pt x="925" y="47"/>
                    </a:lnTo>
                    <a:lnTo>
                      <a:pt x="929" y="49"/>
                    </a:lnTo>
                    <a:lnTo>
                      <a:pt x="933" y="52"/>
                    </a:lnTo>
                    <a:lnTo>
                      <a:pt x="938" y="55"/>
                    </a:lnTo>
                    <a:lnTo>
                      <a:pt x="945" y="57"/>
                    </a:lnTo>
                    <a:lnTo>
                      <a:pt x="949" y="60"/>
                    </a:lnTo>
                    <a:lnTo>
                      <a:pt x="954" y="63"/>
                    </a:lnTo>
                    <a:lnTo>
                      <a:pt x="961" y="65"/>
                    </a:lnTo>
                    <a:lnTo>
                      <a:pt x="967" y="67"/>
                    </a:lnTo>
                    <a:lnTo>
                      <a:pt x="972" y="70"/>
                    </a:lnTo>
                    <a:lnTo>
                      <a:pt x="978" y="73"/>
                    </a:lnTo>
                    <a:lnTo>
                      <a:pt x="983" y="76"/>
                    </a:lnTo>
                    <a:lnTo>
                      <a:pt x="989" y="78"/>
                    </a:lnTo>
                    <a:lnTo>
                      <a:pt x="994" y="81"/>
                    </a:lnTo>
                    <a:lnTo>
                      <a:pt x="1001" y="83"/>
                    </a:lnTo>
                    <a:lnTo>
                      <a:pt x="1006" y="85"/>
                    </a:lnTo>
                    <a:lnTo>
                      <a:pt x="1012" y="89"/>
                    </a:lnTo>
                    <a:lnTo>
                      <a:pt x="1006" y="92"/>
                    </a:lnTo>
                    <a:lnTo>
                      <a:pt x="1001" y="95"/>
                    </a:lnTo>
                    <a:lnTo>
                      <a:pt x="994" y="95"/>
                    </a:lnTo>
                    <a:lnTo>
                      <a:pt x="988" y="95"/>
                    </a:lnTo>
                    <a:lnTo>
                      <a:pt x="981" y="94"/>
                    </a:lnTo>
                    <a:lnTo>
                      <a:pt x="973" y="92"/>
                    </a:lnTo>
                    <a:lnTo>
                      <a:pt x="966" y="88"/>
                    </a:lnTo>
                    <a:lnTo>
                      <a:pt x="959" y="85"/>
                    </a:lnTo>
                    <a:lnTo>
                      <a:pt x="950" y="82"/>
                    </a:lnTo>
                    <a:lnTo>
                      <a:pt x="943" y="79"/>
                    </a:lnTo>
                    <a:lnTo>
                      <a:pt x="935" y="76"/>
                    </a:lnTo>
                    <a:lnTo>
                      <a:pt x="927" y="73"/>
                    </a:lnTo>
                    <a:lnTo>
                      <a:pt x="919" y="70"/>
                    </a:lnTo>
                    <a:lnTo>
                      <a:pt x="911" y="68"/>
                    </a:lnTo>
                    <a:lnTo>
                      <a:pt x="904" y="68"/>
                    </a:lnTo>
                    <a:lnTo>
                      <a:pt x="897" y="69"/>
                    </a:lnTo>
                    <a:lnTo>
                      <a:pt x="891" y="68"/>
                    </a:lnTo>
                    <a:lnTo>
                      <a:pt x="887" y="68"/>
                    </a:lnTo>
                    <a:lnTo>
                      <a:pt x="882" y="68"/>
                    </a:lnTo>
                    <a:lnTo>
                      <a:pt x="878" y="68"/>
                    </a:lnTo>
                    <a:lnTo>
                      <a:pt x="870" y="67"/>
                    </a:lnTo>
                    <a:lnTo>
                      <a:pt x="861" y="67"/>
                    </a:lnTo>
                    <a:lnTo>
                      <a:pt x="852" y="65"/>
                    </a:lnTo>
                    <a:lnTo>
                      <a:pt x="843" y="65"/>
                    </a:lnTo>
                    <a:lnTo>
                      <a:pt x="834" y="64"/>
                    </a:lnTo>
                    <a:lnTo>
                      <a:pt x="826" y="66"/>
                    </a:lnTo>
                    <a:lnTo>
                      <a:pt x="828" y="67"/>
                    </a:lnTo>
                    <a:lnTo>
                      <a:pt x="832" y="69"/>
                    </a:lnTo>
                    <a:lnTo>
                      <a:pt x="835" y="71"/>
                    </a:lnTo>
                    <a:lnTo>
                      <a:pt x="842" y="74"/>
                    </a:lnTo>
                    <a:lnTo>
                      <a:pt x="847" y="76"/>
                    </a:lnTo>
                    <a:lnTo>
                      <a:pt x="853" y="78"/>
                    </a:lnTo>
                    <a:lnTo>
                      <a:pt x="860" y="80"/>
                    </a:lnTo>
                    <a:lnTo>
                      <a:pt x="868" y="83"/>
                    </a:lnTo>
                    <a:lnTo>
                      <a:pt x="874" y="84"/>
                    </a:lnTo>
                    <a:lnTo>
                      <a:pt x="881" y="85"/>
                    </a:lnTo>
                    <a:lnTo>
                      <a:pt x="888" y="88"/>
                    </a:lnTo>
                    <a:lnTo>
                      <a:pt x="894" y="91"/>
                    </a:lnTo>
                    <a:lnTo>
                      <a:pt x="899" y="93"/>
                    </a:lnTo>
                    <a:lnTo>
                      <a:pt x="905" y="95"/>
                    </a:lnTo>
                    <a:lnTo>
                      <a:pt x="909" y="97"/>
                    </a:lnTo>
                    <a:lnTo>
                      <a:pt x="912" y="100"/>
                    </a:lnTo>
                    <a:lnTo>
                      <a:pt x="915" y="103"/>
                    </a:lnTo>
                    <a:lnTo>
                      <a:pt x="916" y="108"/>
                    </a:lnTo>
                    <a:lnTo>
                      <a:pt x="913" y="111"/>
                    </a:lnTo>
                    <a:lnTo>
                      <a:pt x="911" y="114"/>
                    </a:lnTo>
                    <a:lnTo>
                      <a:pt x="908" y="116"/>
                    </a:lnTo>
                    <a:lnTo>
                      <a:pt x="904" y="119"/>
                    </a:lnTo>
                    <a:lnTo>
                      <a:pt x="894" y="118"/>
                    </a:lnTo>
                    <a:lnTo>
                      <a:pt x="886" y="117"/>
                    </a:lnTo>
                    <a:lnTo>
                      <a:pt x="880" y="116"/>
                    </a:lnTo>
                    <a:lnTo>
                      <a:pt x="875" y="115"/>
                    </a:lnTo>
                    <a:lnTo>
                      <a:pt x="870" y="115"/>
                    </a:lnTo>
                    <a:lnTo>
                      <a:pt x="865" y="114"/>
                    </a:lnTo>
                    <a:lnTo>
                      <a:pt x="859" y="112"/>
                    </a:lnTo>
                    <a:lnTo>
                      <a:pt x="852" y="110"/>
                    </a:lnTo>
                    <a:lnTo>
                      <a:pt x="847" y="108"/>
                    </a:lnTo>
                    <a:lnTo>
                      <a:pt x="842" y="106"/>
                    </a:lnTo>
                    <a:lnTo>
                      <a:pt x="834" y="104"/>
                    </a:lnTo>
                    <a:lnTo>
                      <a:pt x="830" y="103"/>
                    </a:lnTo>
                    <a:lnTo>
                      <a:pt x="823" y="102"/>
                    </a:lnTo>
                    <a:lnTo>
                      <a:pt x="817" y="100"/>
                    </a:lnTo>
                    <a:lnTo>
                      <a:pt x="813" y="98"/>
                    </a:lnTo>
                    <a:lnTo>
                      <a:pt x="807" y="96"/>
                    </a:lnTo>
                    <a:lnTo>
                      <a:pt x="802" y="95"/>
                    </a:lnTo>
                    <a:lnTo>
                      <a:pt x="797" y="94"/>
                    </a:lnTo>
                    <a:lnTo>
                      <a:pt x="793" y="92"/>
                    </a:lnTo>
                    <a:lnTo>
                      <a:pt x="787" y="91"/>
                    </a:lnTo>
                    <a:lnTo>
                      <a:pt x="782" y="89"/>
                    </a:lnTo>
                    <a:lnTo>
                      <a:pt x="777" y="89"/>
                    </a:lnTo>
                    <a:lnTo>
                      <a:pt x="773" y="87"/>
                    </a:lnTo>
                    <a:lnTo>
                      <a:pt x="767" y="86"/>
                    </a:lnTo>
                    <a:lnTo>
                      <a:pt x="762" y="85"/>
                    </a:lnTo>
                    <a:lnTo>
                      <a:pt x="757" y="85"/>
                    </a:lnTo>
                    <a:lnTo>
                      <a:pt x="748" y="84"/>
                    </a:lnTo>
                    <a:lnTo>
                      <a:pt x="740" y="84"/>
                    </a:lnTo>
                    <a:lnTo>
                      <a:pt x="733" y="83"/>
                    </a:lnTo>
                    <a:lnTo>
                      <a:pt x="726" y="84"/>
                    </a:lnTo>
                    <a:lnTo>
                      <a:pt x="720" y="85"/>
                    </a:lnTo>
                    <a:lnTo>
                      <a:pt x="715" y="87"/>
                    </a:lnTo>
                    <a:lnTo>
                      <a:pt x="709" y="90"/>
                    </a:lnTo>
                    <a:lnTo>
                      <a:pt x="704" y="95"/>
                    </a:lnTo>
                    <a:lnTo>
                      <a:pt x="699" y="99"/>
                    </a:lnTo>
                    <a:lnTo>
                      <a:pt x="697" y="104"/>
                    </a:lnTo>
                    <a:lnTo>
                      <a:pt x="702" y="104"/>
                    </a:lnTo>
                    <a:lnTo>
                      <a:pt x="710" y="105"/>
                    </a:lnTo>
                    <a:lnTo>
                      <a:pt x="716" y="106"/>
                    </a:lnTo>
                    <a:lnTo>
                      <a:pt x="722" y="108"/>
                    </a:lnTo>
                    <a:lnTo>
                      <a:pt x="729" y="109"/>
                    </a:lnTo>
                    <a:lnTo>
                      <a:pt x="737" y="111"/>
                    </a:lnTo>
                    <a:lnTo>
                      <a:pt x="743" y="113"/>
                    </a:lnTo>
                    <a:lnTo>
                      <a:pt x="751" y="115"/>
                    </a:lnTo>
                    <a:lnTo>
                      <a:pt x="757" y="117"/>
                    </a:lnTo>
                    <a:lnTo>
                      <a:pt x="764" y="120"/>
                    </a:lnTo>
                    <a:lnTo>
                      <a:pt x="771" y="122"/>
                    </a:lnTo>
                    <a:lnTo>
                      <a:pt x="778" y="124"/>
                    </a:lnTo>
                    <a:lnTo>
                      <a:pt x="786" y="127"/>
                    </a:lnTo>
                    <a:lnTo>
                      <a:pt x="793" y="130"/>
                    </a:lnTo>
                    <a:lnTo>
                      <a:pt x="799" y="133"/>
                    </a:lnTo>
                    <a:lnTo>
                      <a:pt x="807" y="137"/>
                    </a:lnTo>
                    <a:lnTo>
                      <a:pt x="801" y="144"/>
                    </a:lnTo>
                    <a:lnTo>
                      <a:pt x="795" y="151"/>
                    </a:lnTo>
                    <a:lnTo>
                      <a:pt x="786" y="153"/>
                    </a:lnTo>
                    <a:lnTo>
                      <a:pt x="778" y="155"/>
                    </a:lnTo>
                    <a:lnTo>
                      <a:pt x="768" y="154"/>
                    </a:lnTo>
                    <a:lnTo>
                      <a:pt x="758" y="152"/>
                    </a:lnTo>
                    <a:lnTo>
                      <a:pt x="748" y="149"/>
                    </a:lnTo>
                    <a:lnTo>
                      <a:pt x="737" y="145"/>
                    </a:lnTo>
                    <a:lnTo>
                      <a:pt x="724" y="140"/>
                    </a:lnTo>
                    <a:lnTo>
                      <a:pt x="713" y="136"/>
                    </a:lnTo>
                    <a:lnTo>
                      <a:pt x="701" y="133"/>
                    </a:lnTo>
                    <a:lnTo>
                      <a:pt x="690" y="130"/>
                    </a:lnTo>
                    <a:lnTo>
                      <a:pt x="679" y="127"/>
                    </a:lnTo>
                    <a:lnTo>
                      <a:pt x="668" y="128"/>
                    </a:lnTo>
                    <a:lnTo>
                      <a:pt x="658" y="130"/>
                    </a:lnTo>
                    <a:lnTo>
                      <a:pt x="649" y="135"/>
                    </a:lnTo>
                    <a:lnTo>
                      <a:pt x="642" y="134"/>
                    </a:lnTo>
                    <a:lnTo>
                      <a:pt x="635" y="134"/>
                    </a:lnTo>
                    <a:lnTo>
                      <a:pt x="626" y="134"/>
                    </a:lnTo>
                    <a:lnTo>
                      <a:pt x="620" y="137"/>
                    </a:lnTo>
                    <a:lnTo>
                      <a:pt x="626" y="142"/>
                    </a:lnTo>
                    <a:lnTo>
                      <a:pt x="636" y="144"/>
                    </a:lnTo>
                    <a:lnTo>
                      <a:pt x="642" y="145"/>
                    </a:lnTo>
                    <a:lnTo>
                      <a:pt x="646" y="146"/>
                    </a:lnTo>
                    <a:lnTo>
                      <a:pt x="652" y="147"/>
                    </a:lnTo>
                    <a:lnTo>
                      <a:pt x="658" y="148"/>
                    </a:lnTo>
                    <a:lnTo>
                      <a:pt x="663" y="148"/>
                    </a:lnTo>
                    <a:lnTo>
                      <a:pt x="668" y="148"/>
                    </a:lnTo>
                    <a:lnTo>
                      <a:pt x="673" y="148"/>
                    </a:lnTo>
                    <a:lnTo>
                      <a:pt x="679" y="149"/>
                    </a:lnTo>
                    <a:lnTo>
                      <a:pt x="682" y="149"/>
                    </a:lnTo>
                    <a:lnTo>
                      <a:pt x="688" y="151"/>
                    </a:lnTo>
                    <a:lnTo>
                      <a:pt x="693" y="152"/>
                    </a:lnTo>
                    <a:lnTo>
                      <a:pt x="699" y="154"/>
                    </a:lnTo>
                    <a:lnTo>
                      <a:pt x="689" y="159"/>
                    </a:lnTo>
                    <a:lnTo>
                      <a:pt x="680" y="164"/>
                    </a:lnTo>
                    <a:lnTo>
                      <a:pt x="669" y="166"/>
                    </a:lnTo>
                    <a:lnTo>
                      <a:pt x="660" y="168"/>
                    </a:lnTo>
                    <a:lnTo>
                      <a:pt x="648" y="167"/>
                    </a:lnTo>
                    <a:lnTo>
                      <a:pt x="638" y="167"/>
                    </a:lnTo>
                    <a:lnTo>
                      <a:pt x="626" y="165"/>
                    </a:lnTo>
                    <a:lnTo>
                      <a:pt x="617" y="164"/>
                    </a:lnTo>
                    <a:lnTo>
                      <a:pt x="604" y="161"/>
                    </a:lnTo>
                    <a:lnTo>
                      <a:pt x="593" y="159"/>
                    </a:lnTo>
                    <a:lnTo>
                      <a:pt x="581" y="158"/>
                    </a:lnTo>
                    <a:lnTo>
                      <a:pt x="570" y="158"/>
                    </a:lnTo>
                    <a:lnTo>
                      <a:pt x="559" y="158"/>
                    </a:lnTo>
                    <a:lnTo>
                      <a:pt x="547" y="159"/>
                    </a:lnTo>
                    <a:lnTo>
                      <a:pt x="537" y="161"/>
                    </a:lnTo>
                    <a:lnTo>
                      <a:pt x="527" y="168"/>
                    </a:lnTo>
                    <a:lnTo>
                      <a:pt x="531" y="169"/>
                    </a:lnTo>
                    <a:lnTo>
                      <a:pt x="537" y="171"/>
                    </a:lnTo>
                    <a:lnTo>
                      <a:pt x="544" y="172"/>
                    </a:lnTo>
                    <a:lnTo>
                      <a:pt x="552" y="172"/>
                    </a:lnTo>
                    <a:lnTo>
                      <a:pt x="560" y="172"/>
                    </a:lnTo>
                    <a:lnTo>
                      <a:pt x="568" y="173"/>
                    </a:lnTo>
                    <a:lnTo>
                      <a:pt x="577" y="174"/>
                    </a:lnTo>
                    <a:lnTo>
                      <a:pt x="585" y="177"/>
                    </a:lnTo>
                    <a:lnTo>
                      <a:pt x="592" y="178"/>
                    </a:lnTo>
                    <a:lnTo>
                      <a:pt x="599" y="180"/>
                    </a:lnTo>
                    <a:lnTo>
                      <a:pt x="605" y="182"/>
                    </a:lnTo>
                    <a:lnTo>
                      <a:pt x="610" y="188"/>
                    </a:lnTo>
                    <a:lnTo>
                      <a:pt x="613" y="192"/>
                    </a:lnTo>
                    <a:lnTo>
                      <a:pt x="616" y="199"/>
                    </a:lnTo>
                    <a:lnTo>
                      <a:pt x="616" y="206"/>
                    </a:lnTo>
                    <a:lnTo>
                      <a:pt x="613" y="216"/>
                    </a:lnTo>
                    <a:lnTo>
                      <a:pt x="606" y="212"/>
                    </a:lnTo>
                    <a:lnTo>
                      <a:pt x="600" y="209"/>
                    </a:lnTo>
                    <a:lnTo>
                      <a:pt x="594" y="208"/>
                    </a:lnTo>
                    <a:lnTo>
                      <a:pt x="588" y="207"/>
                    </a:lnTo>
                    <a:lnTo>
                      <a:pt x="581" y="206"/>
                    </a:lnTo>
                    <a:lnTo>
                      <a:pt x="575" y="205"/>
                    </a:lnTo>
                    <a:lnTo>
                      <a:pt x="569" y="205"/>
                    </a:lnTo>
                    <a:lnTo>
                      <a:pt x="563" y="206"/>
                    </a:lnTo>
                    <a:lnTo>
                      <a:pt x="556" y="206"/>
                    </a:lnTo>
                    <a:lnTo>
                      <a:pt x="550" y="207"/>
                    </a:lnTo>
                    <a:lnTo>
                      <a:pt x="543" y="208"/>
                    </a:lnTo>
                    <a:lnTo>
                      <a:pt x="537" y="209"/>
                    </a:lnTo>
                    <a:lnTo>
                      <a:pt x="530" y="210"/>
                    </a:lnTo>
                    <a:lnTo>
                      <a:pt x="524" y="212"/>
                    </a:lnTo>
                    <a:lnTo>
                      <a:pt x="518" y="213"/>
                    </a:lnTo>
                    <a:lnTo>
                      <a:pt x="513" y="216"/>
                    </a:lnTo>
                    <a:lnTo>
                      <a:pt x="518" y="218"/>
                    </a:lnTo>
                    <a:lnTo>
                      <a:pt x="524" y="221"/>
                    </a:lnTo>
                    <a:lnTo>
                      <a:pt x="528" y="224"/>
                    </a:lnTo>
                    <a:lnTo>
                      <a:pt x="533" y="228"/>
                    </a:lnTo>
                    <a:lnTo>
                      <a:pt x="538" y="230"/>
                    </a:lnTo>
                    <a:lnTo>
                      <a:pt x="543" y="234"/>
                    </a:lnTo>
                    <a:lnTo>
                      <a:pt x="548" y="237"/>
                    </a:lnTo>
                    <a:lnTo>
                      <a:pt x="553" y="241"/>
                    </a:lnTo>
                    <a:lnTo>
                      <a:pt x="559" y="244"/>
                    </a:lnTo>
                    <a:lnTo>
                      <a:pt x="564" y="247"/>
                    </a:lnTo>
                    <a:lnTo>
                      <a:pt x="569" y="251"/>
                    </a:lnTo>
                    <a:lnTo>
                      <a:pt x="574" y="254"/>
                    </a:lnTo>
                    <a:lnTo>
                      <a:pt x="580" y="257"/>
                    </a:lnTo>
                    <a:lnTo>
                      <a:pt x="585" y="262"/>
                    </a:lnTo>
                    <a:lnTo>
                      <a:pt x="590" y="266"/>
                    </a:lnTo>
                    <a:lnTo>
                      <a:pt x="597" y="270"/>
                    </a:lnTo>
                    <a:lnTo>
                      <a:pt x="587" y="270"/>
                    </a:lnTo>
                    <a:lnTo>
                      <a:pt x="579" y="270"/>
                    </a:lnTo>
                    <a:lnTo>
                      <a:pt x="570" y="268"/>
                    </a:lnTo>
                    <a:lnTo>
                      <a:pt x="562" y="266"/>
                    </a:lnTo>
                    <a:lnTo>
                      <a:pt x="554" y="262"/>
                    </a:lnTo>
                    <a:lnTo>
                      <a:pt x="546" y="259"/>
                    </a:lnTo>
                    <a:lnTo>
                      <a:pt x="539" y="255"/>
                    </a:lnTo>
                    <a:lnTo>
                      <a:pt x="531" y="253"/>
                    </a:lnTo>
                    <a:lnTo>
                      <a:pt x="523" y="248"/>
                    </a:lnTo>
                    <a:lnTo>
                      <a:pt x="514" y="245"/>
                    </a:lnTo>
                    <a:lnTo>
                      <a:pt x="506" y="242"/>
                    </a:lnTo>
                    <a:lnTo>
                      <a:pt x="498" y="240"/>
                    </a:lnTo>
                    <a:lnTo>
                      <a:pt x="489" y="238"/>
                    </a:lnTo>
                    <a:lnTo>
                      <a:pt x="482" y="238"/>
                    </a:lnTo>
                    <a:lnTo>
                      <a:pt x="473" y="240"/>
                    </a:lnTo>
                    <a:lnTo>
                      <a:pt x="466" y="244"/>
                    </a:lnTo>
                    <a:lnTo>
                      <a:pt x="468" y="250"/>
                    </a:lnTo>
                    <a:lnTo>
                      <a:pt x="471" y="255"/>
                    </a:lnTo>
                    <a:lnTo>
                      <a:pt x="476" y="259"/>
                    </a:lnTo>
                    <a:lnTo>
                      <a:pt x="482" y="265"/>
                    </a:lnTo>
                    <a:lnTo>
                      <a:pt x="487" y="267"/>
                    </a:lnTo>
                    <a:lnTo>
                      <a:pt x="493" y="270"/>
                    </a:lnTo>
                    <a:lnTo>
                      <a:pt x="499" y="273"/>
                    </a:lnTo>
                    <a:lnTo>
                      <a:pt x="506" y="275"/>
                    </a:lnTo>
                    <a:lnTo>
                      <a:pt x="512" y="277"/>
                    </a:lnTo>
                    <a:lnTo>
                      <a:pt x="518" y="280"/>
                    </a:lnTo>
                    <a:lnTo>
                      <a:pt x="524" y="283"/>
                    </a:lnTo>
                    <a:lnTo>
                      <a:pt x="531" y="286"/>
                    </a:lnTo>
                    <a:lnTo>
                      <a:pt x="536" y="289"/>
                    </a:lnTo>
                    <a:lnTo>
                      <a:pt x="542" y="293"/>
                    </a:lnTo>
                    <a:lnTo>
                      <a:pt x="545" y="298"/>
                    </a:lnTo>
                    <a:lnTo>
                      <a:pt x="549" y="305"/>
                    </a:lnTo>
                    <a:lnTo>
                      <a:pt x="540" y="304"/>
                    </a:lnTo>
                    <a:lnTo>
                      <a:pt x="531" y="303"/>
                    </a:lnTo>
                    <a:lnTo>
                      <a:pt x="524" y="300"/>
                    </a:lnTo>
                    <a:lnTo>
                      <a:pt x="515" y="298"/>
                    </a:lnTo>
                    <a:lnTo>
                      <a:pt x="508" y="294"/>
                    </a:lnTo>
                    <a:lnTo>
                      <a:pt x="500" y="292"/>
                    </a:lnTo>
                    <a:lnTo>
                      <a:pt x="492" y="288"/>
                    </a:lnTo>
                    <a:lnTo>
                      <a:pt x="486" y="285"/>
                    </a:lnTo>
                    <a:lnTo>
                      <a:pt x="477" y="279"/>
                    </a:lnTo>
                    <a:lnTo>
                      <a:pt x="470" y="275"/>
                    </a:lnTo>
                    <a:lnTo>
                      <a:pt x="462" y="272"/>
                    </a:lnTo>
                    <a:lnTo>
                      <a:pt x="455" y="269"/>
                    </a:lnTo>
                    <a:lnTo>
                      <a:pt x="447" y="266"/>
                    </a:lnTo>
                    <a:lnTo>
                      <a:pt x="439" y="265"/>
                    </a:lnTo>
                    <a:lnTo>
                      <a:pt x="431" y="263"/>
                    </a:lnTo>
                    <a:lnTo>
                      <a:pt x="423" y="263"/>
                    </a:lnTo>
                    <a:lnTo>
                      <a:pt x="423" y="271"/>
                    </a:lnTo>
                    <a:lnTo>
                      <a:pt x="430" y="278"/>
                    </a:lnTo>
                    <a:lnTo>
                      <a:pt x="432" y="280"/>
                    </a:lnTo>
                    <a:lnTo>
                      <a:pt x="438" y="283"/>
                    </a:lnTo>
                    <a:lnTo>
                      <a:pt x="443" y="285"/>
                    </a:lnTo>
                    <a:lnTo>
                      <a:pt x="449" y="285"/>
                    </a:lnTo>
                    <a:lnTo>
                      <a:pt x="450" y="291"/>
                    </a:lnTo>
                    <a:lnTo>
                      <a:pt x="454" y="297"/>
                    </a:lnTo>
                    <a:lnTo>
                      <a:pt x="458" y="303"/>
                    </a:lnTo>
                    <a:lnTo>
                      <a:pt x="465" y="310"/>
                    </a:lnTo>
                    <a:lnTo>
                      <a:pt x="470" y="314"/>
                    </a:lnTo>
                    <a:lnTo>
                      <a:pt x="477" y="320"/>
                    </a:lnTo>
                    <a:lnTo>
                      <a:pt x="483" y="324"/>
                    </a:lnTo>
                    <a:lnTo>
                      <a:pt x="489" y="328"/>
                    </a:lnTo>
                    <a:lnTo>
                      <a:pt x="490" y="335"/>
                    </a:lnTo>
                    <a:lnTo>
                      <a:pt x="492" y="344"/>
                    </a:lnTo>
                    <a:lnTo>
                      <a:pt x="491" y="351"/>
                    </a:lnTo>
                    <a:lnTo>
                      <a:pt x="487" y="361"/>
                    </a:lnTo>
                    <a:lnTo>
                      <a:pt x="477" y="350"/>
                    </a:lnTo>
                    <a:lnTo>
                      <a:pt x="468" y="342"/>
                    </a:lnTo>
                    <a:lnTo>
                      <a:pt x="458" y="332"/>
                    </a:lnTo>
                    <a:lnTo>
                      <a:pt x="449" y="325"/>
                    </a:lnTo>
                    <a:lnTo>
                      <a:pt x="438" y="316"/>
                    </a:lnTo>
                    <a:lnTo>
                      <a:pt x="428" y="310"/>
                    </a:lnTo>
                    <a:lnTo>
                      <a:pt x="416" y="303"/>
                    </a:lnTo>
                    <a:lnTo>
                      <a:pt x="406" y="297"/>
                    </a:lnTo>
                    <a:lnTo>
                      <a:pt x="393" y="292"/>
                    </a:lnTo>
                    <a:lnTo>
                      <a:pt x="383" y="289"/>
                    </a:lnTo>
                    <a:lnTo>
                      <a:pt x="372" y="286"/>
                    </a:lnTo>
                    <a:lnTo>
                      <a:pt x="360" y="285"/>
                    </a:lnTo>
                    <a:lnTo>
                      <a:pt x="348" y="285"/>
                    </a:lnTo>
                    <a:lnTo>
                      <a:pt x="337" y="289"/>
                    </a:lnTo>
                    <a:lnTo>
                      <a:pt x="327" y="293"/>
                    </a:lnTo>
                    <a:lnTo>
                      <a:pt x="317" y="300"/>
                    </a:lnTo>
                    <a:lnTo>
                      <a:pt x="321" y="303"/>
                    </a:lnTo>
                    <a:lnTo>
                      <a:pt x="329" y="305"/>
                    </a:lnTo>
                    <a:lnTo>
                      <a:pt x="336" y="306"/>
                    </a:lnTo>
                    <a:lnTo>
                      <a:pt x="346" y="309"/>
                    </a:lnTo>
                    <a:lnTo>
                      <a:pt x="355" y="311"/>
                    </a:lnTo>
                    <a:lnTo>
                      <a:pt x="362" y="313"/>
                    </a:lnTo>
                    <a:lnTo>
                      <a:pt x="367" y="318"/>
                    </a:lnTo>
                    <a:lnTo>
                      <a:pt x="371" y="326"/>
                    </a:lnTo>
                    <a:lnTo>
                      <a:pt x="366" y="326"/>
                    </a:lnTo>
                    <a:lnTo>
                      <a:pt x="362" y="327"/>
                    </a:lnTo>
                    <a:lnTo>
                      <a:pt x="356" y="327"/>
                    </a:lnTo>
                    <a:lnTo>
                      <a:pt x="354" y="328"/>
                    </a:lnTo>
                    <a:lnTo>
                      <a:pt x="354" y="330"/>
                    </a:lnTo>
                    <a:lnTo>
                      <a:pt x="358" y="330"/>
                    </a:lnTo>
                    <a:lnTo>
                      <a:pt x="365" y="331"/>
                    </a:lnTo>
                    <a:lnTo>
                      <a:pt x="372" y="331"/>
                    </a:lnTo>
                    <a:lnTo>
                      <a:pt x="378" y="332"/>
                    </a:lnTo>
                    <a:lnTo>
                      <a:pt x="383" y="334"/>
                    </a:lnTo>
                    <a:lnTo>
                      <a:pt x="390" y="338"/>
                    </a:lnTo>
                    <a:lnTo>
                      <a:pt x="393" y="342"/>
                    </a:lnTo>
                    <a:lnTo>
                      <a:pt x="395" y="350"/>
                    </a:lnTo>
                    <a:lnTo>
                      <a:pt x="402" y="351"/>
                    </a:lnTo>
                    <a:lnTo>
                      <a:pt x="412" y="353"/>
                    </a:lnTo>
                    <a:lnTo>
                      <a:pt x="413" y="353"/>
                    </a:lnTo>
                    <a:lnTo>
                      <a:pt x="417" y="356"/>
                    </a:lnTo>
                    <a:lnTo>
                      <a:pt x="418" y="359"/>
                    </a:lnTo>
                    <a:lnTo>
                      <a:pt x="418" y="365"/>
                    </a:lnTo>
                    <a:lnTo>
                      <a:pt x="409" y="368"/>
                    </a:lnTo>
                    <a:lnTo>
                      <a:pt x="400" y="368"/>
                    </a:lnTo>
                    <a:lnTo>
                      <a:pt x="392" y="368"/>
                    </a:lnTo>
                    <a:lnTo>
                      <a:pt x="383" y="366"/>
                    </a:lnTo>
                    <a:lnTo>
                      <a:pt x="374" y="362"/>
                    </a:lnTo>
                    <a:lnTo>
                      <a:pt x="364" y="359"/>
                    </a:lnTo>
                    <a:lnTo>
                      <a:pt x="355" y="354"/>
                    </a:lnTo>
                    <a:lnTo>
                      <a:pt x="346" y="350"/>
                    </a:lnTo>
                    <a:lnTo>
                      <a:pt x="336" y="347"/>
                    </a:lnTo>
                    <a:lnTo>
                      <a:pt x="326" y="343"/>
                    </a:lnTo>
                    <a:lnTo>
                      <a:pt x="317" y="341"/>
                    </a:lnTo>
                    <a:lnTo>
                      <a:pt x="307" y="341"/>
                    </a:lnTo>
                    <a:lnTo>
                      <a:pt x="297" y="341"/>
                    </a:lnTo>
                    <a:lnTo>
                      <a:pt x="287" y="343"/>
                    </a:lnTo>
                    <a:lnTo>
                      <a:pt x="278" y="349"/>
                    </a:lnTo>
                    <a:lnTo>
                      <a:pt x="269" y="356"/>
                    </a:lnTo>
                    <a:lnTo>
                      <a:pt x="271" y="362"/>
                    </a:lnTo>
                    <a:lnTo>
                      <a:pt x="276" y="368"/>
                    </a:lnTo>
                    <a:lnTo>
                      <a:pt x="279" y="370"/>
                    </a:lnTo>
                    <a:lnTo>
                      <a:pt x="282" y="371"/>
                    </a:lnTo>
                    <a:lnTo>
                      <a:pt x="288" y="373"/>
                    </a:lnTo>
                    <a:lnTo>
                      <a:pt x="293" y="375"/>
                    </a:lnTo>
                    <a:lnTo>
                      <a:pt x="298" y="376"/>
                    </a:lnTo>
                    <a:lnTo>
                      <a:pt x="302" y="378"/>
                    </a:lnTo>
                    <a:lnTo>
                      <a:pt x="308" y="379"/>
                    </a:lnTo>
                    <a:lnTo>
                      <a:pt x="313" y="381"/>
                    </a:lnTo>
                    <a:lnTo>
                      <a:pt x="317" y="382"/>
                    </a:lnTo>
                    <a:lnTo>
                      <a:pt x="321" y="384"/>
                    </a:lnTo>
                    <a:lnTo>
                      <a:pt x="326" y="387"/>
                    </a:lnTo>
                    <a:lnTo>
                      <a:pt x="331" y="388"/>
                    </a:lnTo>
                    <a:lnTo>
                      <a:pt x="332" y="394"/>
                    </a:lnTo>
                    <a:lnTo>
                      <a:pt x="336" y="399"/>
                    </a:lnTo>
                    <a:lnTo>
                      <a:pt x="338" y="404"/>
                    </a:lnTo>
                    <a:lnTo>
                      <a:pt x="339" y="410"/>
                    </a:lnTo>
                    <a:lnTo>
                      <a:pt x="333" y="409"/>
                    </a:lnTo>
                    <a:lnTo>
                      <a:pt x="327" y="409"/>
                    </a:lnTo>
                    <a:lnTo>
                      <a:pt x="320" y="408"/>
                    </a:lnTo>
                    <a:lnTo>
                      <a:pt x="316" y="408"/>
                    </a:lnTo>
                    <a:lnTo>
                      <a:pt x="309" y="407"/>
                    </a:lnTo>
                    <a:lnTo>
                      <a:pt x="302" y="406"/>
                    </a:lnTo>
                    <a:lnTo>
                      <a:pt x="297" y="406"/>
                    </a:lnTo>
                    <a:lnTo>
                      <a:pt x="291" y="405"/>
                    </a:lnTo>
                    <a:lnTo>
                      <a:pt x="284" y="403"/>
                    </a:lnTo>
                    <a:lnTo>
                      <a:pt x="279" y="402"/>
                    </a:lnTo>
                    <a:lnTo>
                      <a:pt x="272" y="401"/>
                    </a:lnTo>
                    <a:lnTo>
                      <a:pt x="266" y="401"/>
                    </a:lnTo>
                    <a:lnTo>
                      <a:pt x="260" y="400"/>
                    </a:lnTo>
                    <a:lnTo>
                      <a:pt x="253" y="400"/>
                    </a:lnTo>
                    <a:lnTo>
                      <a:pt x="247" y="400"/>
                    </a:lnTo>
                    <a:lnTo>
                      <a:pt x="241" y="401"/>
                    </a:lnTo>
                    <a:lnTo>
                      <a:pt x="245" y="407"/>
                    </a:lnTo>
                    <a:lnTo>
                      <a:pt x="252" y="415"/>
                    </a:lnTo>
                    <a:lnTo>
                      <a:pt x="260" y="420"/>
                    </a:lnTo>
                    <a:lnTo>
                      <a:pt x="268" y="425"/>
                    </a:lnTo>
                    <a:lnTo>
                      <a:pt x="276" y="428"/>
                    </a:lnTo>
                    <a:lnTo>
                      <a:pt x="283" y="434"/>
                    </a:lnTo>
                    <a:lnTo>
                      <a:pt x="290" y="439"/>
                    </a:lnTo>
                    <a:lnTo>
                      <a:pt x="298" y="445"/>
                    </a:lnTo>
                    <a:lnTo>
                      <a:pt x="298" y="450"/>
                    </a:lnTo>
                    <a:lnTo>
                      <a:pt x="298" y="457"/>
                    </a:lnTo>
                    <a:lnTo>
                      <a:pt x="292" y="455"/>
                    </a:lnTo>
                    <a:lnTo>
                      <a:pt x="288" y="452"/>
                    </a:lnTo>
                    <a:lnTo>
                      <a:pt x="282" y="449"/>
                    </a:lnTo>
                    <a:lnTo>
                      <a:pt x="279" y="446"/>
                    </a:lnTo>
                    <a:lnTo>
                      <a:pt x="273" y="444"/>
                    </a:lnTo>
                    <a:lnTo>
                      <a:pt x="269" y="443"/>
                    </a:lnTo>
                    <a:lnTo>
                      <a:pt x="263" y="441"/>
                    </a:lnTo>
                    <a:lnTo>
                      <a:pt x="260" y="440"/>
                    </a:lnTo>
                    <a:lnTo>
                      <a:pt x="254" y="437"/>
                    </a:lnTo>
                    <a:lnTo>
                      <a:pt x="249" y="437"/>
                    </a:lnTo>
                    <a:lnTo>
                      <a:pt x="243" y="435"/>
                    </a:lnTo>
                    <a:lnTo>
                      <a:pt x="239" y="434"/>
                    </a:lnTo>
                    <a:lnTo>
                      <a:pt x="234" y="433"/>
                    </a:lnTo>
                    <a:lnTo>
                      <a:pt x="228" y="432"/>
                    </a:lnTo>
                    <a:lnTo>
                      <a:pt x="223" y="431"/>
                    </a:lnTo>
                    <a:lnTo>
                      <a:pt x="219" y="431"/>
                    </a:lnTo>
                    <a:lnTo>
                      <a:pt x="223" y="434"/>
                    </a:lnTo>
                    <a:lnTo>
                      <a:pt x="228" y="439"/>
                    </a:lnTo>
                    <a:lnTo>
                      <a:pt x="232" y="445"/>
                    </a:lnTo>
                    <a:lnTo>
                      <a:pt x="236" y="453"/>
                    </a:lnTo>
                    <a:lnTo>
                      <a:pt x="239" y="461"/>
                    </a:lnTo>
                    <a:lnTo>
                      <a:pt x="241" y="470"/>
                    </a:lnTo>
                    <a:lnTo>
                      <a:pt x="243" y="479"/>
                    </a:lnTo>
                    <a:lnTo>
                      <a:pt x="246" y="487"/>
                    </a:lnTo>
                    <a:lnTo>
                      <a:pt x="240" y="479"/>
                    </a:lnTo>
                    <a:lnTo>
                      <a:pt x="233" y="471"/>
                    </a:lnTo>
                    <a:lnTo>
                      <a:pt x="224" y="463"/>
                    </a:lnTo>
                    <a:lnTo>
                      <a:pt x="217" y="456"/>
                    </a:lnTo>
                    <a:lnTo>
                      <a:pt x="207" y="448"/>
                    </a:lnTo>
                    <a:lnTo>
                      <a:pt x="199" y="442"/>
                    </a:lnTo>
                    <a:lnTo>
                      <a:pt x="189" y="436"/>
                    </a:lnTo>
                    <a:lnTo>
                      <a:pt x="181" y="431"/>
                    </a:lnTo>
                    <a:lnTo>
                      <a:pt x="170" y="426"/>
                    </a:lnTo>
                    <a:lnTo>
                      <a:pt x="161" y="425"/>
                    </a:lnTo>
                    <a:lnTo>
                      <a:pt x="151" y="423"/>
                    </a:lnTo>
                    <a:lnTo>
                      <a:pt x="143" y="424"/>
                    </a:lnTo>
                    <a:lnTo>
                      <a:pt x="133" y="425"/>
                    </a:lnTo>
                    <a:lnTo>
                      <a:pt x="126" y="429"/>
                    </a:lnTo>
                    <a:lnTo>
                      <a:pt x="118" y="437"/>
                    </a:lnTo>
                    <a:lnTo>
                      <a:pt x="112" y="446"/>
                    </a:lnTo>
                    <a:lnTo>
                      <a:pt x="118" y="444"/>
                    </a:lnTo>
                    <a:lnTo>
                      <a:pt x="125" y="444"/>
                    </a:lnTo>
                    <a:lnTo>
                      <a:pt x="131" y="444"/>
                    </a:lnTo>
                    <a:lnTo>
                      <a:pt x="139" y="445"/>
                    </a:lnTo>
                    <a:lnTo>
                      <a:pt x="145" y="446"/>
                    </a:lnTo>
                    <a:lnTo>
                      <a:pt x="151" y="450"/>
                    </a:lnTo>
                    <a:lnTo>
                      <a:pt x="159" y="453"/>
                    </a:lnTo>
                    <a:lnTo>
                      <a:pt x="165" y="457"/>
                    </a:lnTo>
                    <a:lnTo>
                      <a:pt x="170" y="461"/>
                    </a:lnTo>
                    <a:lnTo>
                      <a:pt x="176" y="465"/>
                    </a:lnTo>
                    <a:lnTo>
                      <a:pt x="180" y="471"/>
                    </a:lnTo>
                    <a:lnTo>
                      <a:pt x="185" y="477"/>
                    </a:lnTo>
                    <a:lnTo>
                      <a:pt x="187" y="482"/>
                    </a:lnTo>
                    <a:lnTo>
                      <a:pt x="191" y="489"/>
                    </a:lnTo>
                    <a:lnTo>
                      <a:pt x="194" y="497"/>
                    </a:lnTo>
                    <a:lnTo>
                      <a:pt x="196" y="504"/>
                    </a:lnTo>
                    <a:lnTo>
                      <a:pt x="187" y="499"/>
                    </a:lnTo>
                    <a:lnTo>
                      <a:pt x="179" y="495"/>
                    </a:lnTo>
                    <a:lnTo>
                      <a:pt x="171" y="493"/>
                    </a:lnTo>
                    <a:lnTo>
                      <a:pt x="165" y="493"/>
                    </a:lnTo>
                    <a:lnTo>
                      <a:pt x="159" y="493"/>
                    </a:lnTo>
                    <a:lnTo>
                      <a:pt x="153" y="494"/>
                    </a:lnTo>
                    <a:lnTo>
                      <a:pt x="148" y="497"/>
                    </a:lnTo>
                    <a:lnTo>
                      <a:pt x="145" y="502"/>
                    </a:lnTo>
                    <a:lnTo>
                      <a:pt x="142" y="505"/>
                    </a:lnTo>
                    <a:lnTo>
                      <a:pt x="141" y="512"/>
                    </a:lnTo>
                    <a:lnTo>
                      <a:pt x="141" y="517"/>
                    </a:lnTo>
                    <a:lnTo>
                      <a:pt x="142" y="523"/>
                    </a:lnTo>
                    <a:lnTo>
                      <a:pt x="144" y="529"/>
                    </a:lnTo>
                    <a:lnTo>
                      <a:pt x="149" y="536"/>
                    </a:lnTo>
                    <a:lnTo>
                      <a:pt x="155" y="541"/>
                    </a:lnTo>
                    <a:lnTo>
                      <a:pt x="164" y="549"/>
                    </a:lnTo>
                    <a:lnTo>
                      <a:pt x="150" y="545"/>
                    </a:lnTo>
                    <a:lnTo>
                      <a:pt x="140" y="544"/>
                    </a:lnTo>
                    <a:lnTo>
                      <a:pt x="130" y="545"/>
                    </a:lnTo>
                    <a:lnTo>
                      <a:pt x="124" y="549"/>
                    </a:lnTo>
                    <a:lnTo>
                      <a:pt x="118" y="553"/>
                    </a:lnTo>
                    <a:lnTo>
                      <a:pt x="115" y="559"/>
                    </a:lnTo>
                    <a:lnTo>
                      <a:pt x="113" y="566"/>
                    </a:lnTo>
                    <a:lnTo>
                      <a:pt x="114" y="575"/>
                    </a:lnTo>
                    <a:lnTo>
                      <a:pt x="116" y="582"/>
                    </a:lnTo>
                    <a:lnTo>
                      <a:pt x="120" y="590"/>
                    </a:lnTo>
                    <a:lnTo>
                      <a:pt x="124" y="597"/>
                    </a:lnTo>
                    <a:lnTo>
                      <a:pt x="130" y="606"/>
                    </a:lnTo>
                    <a:lnTo>
                      <a:pt x="137" y="611"/>
                    </a:lnTo>
                    <a:lnTo>
                      <a:pt x="145" y="616"/>
                    </a:lnTo>
                    <a:lnTo>
                      <a:pt x="155" y="621"/>
                    </a:lnTo>
                    <a:lnTo>
                      <a:pt x="166" y="624"/>
                    </a:lnTo>
                    <a:lnTo>
                      <a:pt x="168" y="626"/>
                    </a:lnTo>
                    <a:lnTo>
                      <a:pt x="171" y="629"/>
                    </a:lnTo>
                    <a:lnTo>
                      <a:pt x="133" y="633"/>
                    </a:lnTo>
                    <a:lnTo>
                      <a:pt x="102" y="629"/>
                    </a:lnTo>
                    <a:lnTo>
                      <a:pt x="73" y="618"/>
                    </a:lnTo>
                    <a:lnTo>
                      <a:pt x="49" y="603"/>
                    </a:lnTo>
                    <a:lnTo>
                      <a:pt x="30" y="581"/>
                    </a:lnTo>
                    <a:lnTo>
                      <a:pt x="16" y="557"/>
                    </a:lnTo>
                    <a:lnTo>
                      <a:pt x="6" y="529"/>
                    </a:lnTo>
                    <a:lnTo>
                      <a:pt x="1" y="499"/>
                    </a:lnTo>
                    <a:lnTo>
                      <a:pt x="0" y="465"/>
                    </a:lnTo>
                    <a:lnTo>
                      <a:pt x="4" y="433"/>
                    </a:lnTo>
                    <a:lnTo>
                      <a:pt x="11" y="401"/>
                    </a:lnTo>
                    <a:lnTo>
                      <a:pt x="26" y="370"/>
                    </a:lnTo>
                    <a:lnTo>
                      <a:pt x="44" y="342"/>
                    </a:lnTo>
                    <a:lnTo>
                      <a:pt x="67" y="317"/>
                    </a:lnTo>
                    <a:lnTo>
                      <a:pt x="94" y="295"/>
                    </a:lnTo>
                    <a:lnTo>
                      <a:pt x="127" y="280"/>
                    </a:lnTo>
                    <a:lnTo>
                      <a:pt x="149" y="266"/>
                    </a:lnTo>
                    <a:lnTo>
                      <a:pt x="170" y="253"/>
                    </a:lnTo>
                    <a:lnTo>
                      <a:pt x="192" y="237"/>
                    </a:lnTo>
                    <a:lnTo>
                      <a:pt x="214" y="225"/>
                    </a:lnTo>
                    <a:lnTo>
                      <a:pt x="234" y="210"/>
                    </a:lnTo>
                    <a:lnTo>
                      <a:pt x="256" y="197"/>
                    </a:lnTo>
                    <a:lnTo>
                      <a:pt x="278" y="183"/>
                    </a:lnTo>
                    <a:lnTo>
                      <a:pt x="300" y="172"/>
                    </a:lnTo>
                    <a:lnTo>
                      <a:pt x="322" y="160"/>
                    </a:lnTo>
                    <a:lnTo>
                      <a:pt x="346" y="151"/>
                    </a:lnTo>
                    <a:lnTo>
                      <a:pt x="369" y="142"/>
                    </a:lnTo>
                    <a:lnTo>
                      <a:pt x="393" y="136"/>
                    </a:lnTo>
                    <a:lnTo>
                      <a:pt x="417" y="131"/>
                    </a:lnTo>
                    <a:lnTo>
                      <a:pt x="443" y="128"/>
                    </a:lnTo>
                    <a:lnTo>
                      <a:pt x="469" y="128"/>
                    </a:lnTo>
                    <a:lnTo>
                      <a:pt x="497" y="132"/>
                    </a:lnTo>
                    <a:lnTo>
                      <a:pt x="523" y="127"/>
                    </a:lnTo>
                    <a:lnTo>
                      <a:pt x="548" y="122"/>
                    </a:lnTo>
                    <a:lnTo>
                      <a:pt x="572" y="115"/>
                    </a:lnTo>
                    <a:lnTo>
                      <a:pt x="597" y="105"/>
                    </a:lnTo>
                    <a:lnTo>
                      <a:pt x="620" y="95"/>
                    </a:lnTo>
                    <a:lnTo>
                      <a:pt x="643" y="83"/>
                    </a:lnTo>
                    <a:lnTo>
                      <a:pt x="666" y="71"/>
                    </a:lnTo>
                    <a:lnTo>
                      <a:pt x="690" y="60"/>
                    </a:lnTo>
                    <a:lnTo>
                      <a:pt x="712" y="47"/>
                    </a:lnTo>
                    <a:lnTo>
                      <a:pt x="736" y="37"/>
                    </a:lnTo>
                    <a:lnTo>
                      <a:pt x="758" y="26"/>
                    </a:lnTo>
                    <a:lnTo>
                      <a:pt x="783" y="19"/>
                    </a:lnTo>
                    <a:lnTo>
                      <a:pt x="807" y="10"/>
                    </a:lnTo>
                    <a:lnTo>
                      <a:pt x="833" y="7"/>
                    </a:lnTo>
                    <a:lnTo>
                      <a:pt x="859" y="4"/>
                    </a:lnTo>
                    <a:lnTo>
                      <a:pt x="888" y="5"/>
                    </a:lnTo>
                    <a:lnTo>
                      <a:pt x="895" y="4"/>
                    </a:lnTo>
                    <a:lnTo>
                      <a:pt x="903" y="4"/>
                    </a:lnTo>
                    <a:lnTo>
                      <a:pt x="910" y="3"/>
                    </a:lnTo>
                    <a:lnTo>
                      <a:pt x="917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41" name="Freeform 119"/>
              <p:cNvSpPr>
                <a:spLocks/>
              </p:cNvSpPr>
              <p:nvPr/>
            </p:nvSpPr>
            <p:spPr bwMode="auto">
              <a:xfrm>
                <a:off x="5419" y="2294"/>
                <a:ext cx="455" cy="326"/>
              </a:xfrm>
              <a:custGeom>
                <a:avLst/>
                <a:gdLst>
                  <a:gd name="T0" fmla="*/ 0 w 1079"/>
                  <a:gd name="T1" fmla="*/ 0 h 779"/>
                  <a:gd name="T2" fmla="*/ 0 w 1079"/>
                  <a:gd name="T3" fmla="*/ 0 h 779"/>
                  <a:gd name="T4" fmla="*/ 0 w 1079"/>
                  <a:gd name="T5" fmla="*/ 0 h 779"/>
                  <a:gd name="T6" fmla="*/ 0 w 1079"/>
                  <a:gd name="T7" fmla="*/ 0 h 779"/>
                  <a:gd name="T8" fmla="*/ 0 w 1079"/>
                  <a:gd name="T9" fmla="*/ 0 h 779"/>
                  <a:gd name="T10" fmla="*/ 0 w 1079"/>
                  <a:gd name="T11" fmla="*/ 0 h 779"/>
                  <a:gd name="T12" fmla="*/ 0 w 1079"/>
                  <a:gd name="T13" fmla="*/ 0 h 779"/>
                  <a:gd name="T14" fmla="*/ 0 w 1079"/>
                  <a:gd name="T15" fmla="*/ 0 h 779"/>
                  <a:gd name="T16" fmla="*/ 0 w 1079"/>
                  <a:gd name="T17" fmla="*/ 0 h 779"/>
                  <a:gd name="T18" fmla="*/ 0 w 1079"/>
                  <a:gd name="T19" fmla="*/ 0 h 779"/>
                  <a:gd name="T20" fmla="*/ 0 w 1079"/>
                  <a:gd name="T21" fmla="*/ 0 h 779"/>
                  <a:gd name="T22" fmla="*/ 0 w 1079"/>
                  <a:gd name="T23" fmla="*/ 0 h 779"/>
                  <a:gd name="T24" fmla="*/ 0 w 1079"/>
                  <a:gd name="T25" fmla="*/ 0 h 779"/>
                  <a:gd name="T26" fmla="*/ 0 w 1079"/>
                  <a:gd name="T27" fmla="*/ 0 h 779"/>
                  <a:gd name="T28" fmla="*/ 0 w 1079"/>
                  <a:gd name="T29" fmla="*/ 0 h 779"/>
                  <a:gd name="T30" fmla="*/ 0 w 1079"/>
                  <a:gd name="T31" fmla="*/ 0 h 779"/>
                  <a:gd name="T32" fmla="*/ 0 w 1079"/>
                  <a:gd name="T33" fmla="*/ 0 h 779"/>
                  <a:gd name="T34" fmla="*/ 0 w 1079"/>
                  <a:gd name="T35" fmla="*/ 0 h 779"/>
                  <a:gd name="T36" fmla="*/ 0 w 1079"/>
                  <a:gd name="T37" fmla="*/ 0 h 779"/>
                  <a:gd name="T38" fmla="*/ 0 w 1079"/>
                  <a:gd name="T39" fmla="*/ 0 h 779"/>
                  <a:gd name="T40" fmla="*/ 0 w 1079"/>
                  <a:gd name="T41" fmla="*/ 0 h 779"/>
                  <a:gd name="T42" fmla="*/ 0 w 1079"/>
                  <a:gd name="T43" fmla="*/ 0 h 779"/>
                  <a:gd name="T44" fmla="*/ 0 w 1079"/>
                  <a:gd name="T45" fmla="*/ 0 h 779"/>
                  <a:gd name="T46" fmla="*/ 0 w 1079"/>
                  <a:gd name="T47" fmla="*/ 0 h 779"/>
                  <a:gd name="T48" fmla="*/ 0 w 1079"/>
                  <a:gd name="T49" fmla="*/ 0 h 779"/>
                  <a:gd name="T50" fmla="*/ 0 w 1079"/>
                  <a:gd name="T51" fmla="*/ 0 h 779"/>
                  <a:gd name="T52" fmla="*/ 0 w 1079"/>
                  <a:gd name="T53" fmla="*/ 0 h 779"/>
                  <a:gd name="T54" fmla="*/ 0 w 1079"/>
                  <a:gd name="T55" fmla="*/ 0 h 779"/>
                  <a:gd name="T56" fmla="*/ 0 w 1079"/>
                  <a:gd name="T57" fmla="*/ 0 h 779"/>
                  <a:gd name="T58" fmla="*/ 0 w 1079"/>
                  <a:gd name="T59" fmla="*/ 0 h 779"/>
                  <a:gd name="T60" fmla="*/ 0 w 1079"/>
                  <a:gd name="T61" fmla="*/ 0 h 779"/>
                  <a:gd name="T62" fmla="*/ 0 w 1079"/>
                  <a:gd name="T63" fmla="*/ 0 h 779"/>
                  <a:gd name="T64" fmla="*/ 0 w 1079"/>
                  <a:gd name="T65" fmla="*/ 0 h 779"/>
                  <a:gd name="T66" fmla="*/ 0 w 1079"/>
                  <a:gd name="T67" fmla="*/ 0 h 779"/>
                  <a:gd name="T68" fmla="*/ 0 w 1079"/>
                  <a:gd name="T69" fmla="*/ 0 h 779"/>
                  <a:gd name="T70" fmla="*/ 0 w 1079"/>
                  <a:gd name="T71" fmla="*/ 0 h 779"/>
                  <a:gd name="T72" fmla="*/ 0 w 1079"/>
                  <a:gd name="T73" fmla="*/ 0 h 779"/>
                  <a:gd name="T74" fmla="*/ 0 w 1079"/>
                  <a:gd name="T75" fmla="*/ 0 h 779"/>
                  <a:gd name="T76" fmla="*/ 0 w 1079"/>
                  <a:gd name="T77" fmla="*/ 0 h 779"/>
                  <a:gd name="T78" fmla="*/ 0 w 1079"/>
                  <a:gd name="T79" fmla="*/ 0 h 779"/>
                  <a:gd name="T80" fmla="*/ 0 w 1079"/>
                  <a:gd name="T81" fmla="*/ 0 h 779"/>
                  <a:gd name="T82" fmla="*/ 0 w 1079"/>
                  <a:gd name="T83" fmla="*/ 0 h 779"/>
                  <a:gd name="T84" fmla="*/ 0 w 1079"/>
                  <a:gd name="T85" fmla="*/ 0 h 779"/>
                  <a:gd name="T86" fmla="*/ 0 w 1079"/>
                  <a:gd name="T87" fmla="*/ 0 h 779"/>
                  <a:gd name="T88" fmla="*/ 0 w 1079"/>
                  <a:gd name="T89" fmla="*/ 0 h 779"/>
                  <a:gd name="T90" fmla="*/ 0 w 1079"/>
                  <a:gd name="T91" fmla="*/ 0 h 779"/>
                  <a:gd name="T92" fmla="*/ 0 w 1079"/>
                  <a:gd name="T93" fmla="*/ 0 h 779"/>
                  <a:gd name="T94" fmla="*/ 0 w 1079"/>
                  <a:gd name="T95" fmla="*/ 0 h 779"/>
                  <a:gd name="T96" fmla="*/ 0 w 1079"/>
                  <a:gd name="T97" fmla="*/ 0 h 779"/>
                  <a:gd name="T98" fmla="*/ 0 w 1079"/>
                  <a:gd name="T99" fmla="*/ 0 h 779"/>
                  <a:gd name="T100" fmla="*/ 0 w 1079"/>
                  <a:gd name="T101" fmla="*/ 0 h 779"/>
                  <a:gd name="T102" fmla="*/ 0 w 1079"/>
                  <a:gd name="T103" fmla="*/ 0 h 779"/>
                  <a:gd name="T104" fmla="*/ 0 w 1079"/>
                  <a:gd name="T105" fmla="*/ 0 h 779"/>
                  <a:gd name="T106" fmla="*/ 0 w 1079"/>
                  <a:gd name="T107" fmla="*/ 0 h 779"/>
                  <a:gd name="T108" fmla="*/ 0 w 1079"/>
                  <a:gd name="T109" fmla="*/ 0 h 779"/>
                  <a:gd name="T110" fmla="*/ 0 w 1079"/>
                  <a:gd name="T111" fmla="*/ 0 h 779"/>
                  <a:gd name="T112" fmla="*/ 0 w 1079"/>
                  <a:gd name="T113" fmla="*/ 0 h 779"/>
                  <a:gd name="T114" fmla="*/ 0 w 1079"/>
                  <a:gd name="T115" fmla="*/ 0 h 779"/>
                  <a:gd name="T116" fmla="*/ 0 w 1079"/>
                  <a:gd name="T117" fmla="*/ 0 h 77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79"/>
                  <a:gd name="T178" fmla="*/ 0 h 779"/>
                  <a:gd name="T179" fmla="*/ 1079 w 1079"/>
                  <a:gd name="T180" fmla="*/ 779 h 77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79" h="779">
                    <a:moveTo>
                      <a:pt x="1017" y="0"/>
                    </a:moveTo>
                    <a:lnTo>
                      <a:pt x="1024" y="0"/>
                    </a:lnTo>
                    <a:lnTo>
                      <a:pt x="1033" y="2"/>
                    </a:lnTo>
                    <a:lnTo>
                      <a:pt x="1040" y="3"/>
                    </a:lnTo>
                    <a:lnTo>
                      <a:pt x="1049" y="5"/>
                    </a:lnTo>
                    <a:lnTo>
                      <a:pt x="1056" y="8"/>
                    </a:lnTo>
                    <a:lnTo>
                      <a:pt x="1063" y="12"/>
                    </a:lnTo>
                    <a:lnTo>
                      <a:pt x="1068" y="15"/>
                    </a:lnTo>
                    <a:lnTo>
                      <a:pt x="1074" y="20"/>
                    </a:lnTo>
                    <a:lnTo>
                      <a:pt x="1079" y="27"/>
                    </a:lnTo>
                    <a:lnTo>
                      <a:pt x="1078" y="35"/>
                    </a:lnTo>
                    <a:lnTo>
                      <a:pt x="1074" y="39"/>
                    </a:lnTo>
                    <a:lnTo>
                      <a:pt x="1069" y="42"/>
                    </a:lnTo>
                    <a:lnTo>
                      <a:pt x="1061" y="45"/>
                    </a:lnTo>
                    <a:lnTo>
                      <a:pt x="1052" y="49"/>
                    </a:lnTo>
                    <a:lnTo>
                      <a:pt x="1047" y="54"/>
                    </a:lnTo>
                    <a:lnTo>
                      <a:pt x="1043" y="60"/>
                    </a:lnTo>
                    <a:lnTo>
                      <a:pt x="1037" y="65"/>
                    </a:lnTo>
                    <a:lnTo>
                      <a:pt x="1032" y="72"/>
                    </a:lnTo>
                    <a:lnTo>
                      <a:pt x="1025" y="77"/>
                    </a:lnTo>
                    <a:lnTo>
                      <a:pt x="1018" y="81"/>
                    </a:lnTo>
                    <a:lnTo>
                      <a:pt x="1012" y="87"/>
                    </a:lnTo>
                    <a:lnTo>
                      <a:pt x="1005" y="92"/>
                    </a:lnTo>
                    <a:lnTo>
                      <a:pt x="998" y="97"/>
                    </a:lnTo>
                    <a:lnTo>
                      <a:pt x="989" y="101"/>
                    </a:lnTo>
                    <a:lnTo>
                      <a:pt x="982" y="107"/>
                    </a:lnTo>
                    <a:lnTo>
                      <a:pt x="976" y="112"/>
                    </a:lnTo>
                    <a:lnTo>
                      <a:pt x="969" y="117"/>
                    </a:lnTo>
                    <a:lnTo>
                      <a:pt x="962" y="122"/>
                    </a:lnTo>
                    <a:lnTo>
                      <a:pt x="958" y="128"/>
                    </a:lnTo>
                    <a:lnTo>
                      <a:pt x="953" y="135"/>
                    </a:lnTo>
                    <a:lnTo>
                      <a:pt x="960" y="133"/>
                    </a:lnTo>
                    <a:lnTo>
                      <a:pt x="966" y="130"/>
                    </a:lnTo>
                    <a:lnTo>
                      <a:pt x="972" y="127"/>
                    </a:lnTo>
                    <a:lnTo>
                      <a:pt x="980" y="124"/>
                    </a:lnTo>
                    <a:lnTo>
                      <a:pt x="986" y="120"/>
                    </a:lnTo>
                    <a:lnTo>
                      <a:pt x="993" y="117"/>
                    </a:lnTo>
                    <a:lnTo>
                      <a:pt x="999" y="115"/>
                    </a:lnTo>
                    <a:lnTo>
                      <a:pt x="1008" y="112"/>
                    </a:lnTo>
                    <a:lnTo>
                      <a:pt x="1014" y="109"/>
                    </a:lnTo>
                    <a:lnTo>
                      <a:pt x="1021" y="106"/>
                    </a:lnTo>
                    <a:lnTo>
                      <a:pt x="1027" y="103"/>
                    </a:lnTo>
                    <a:lnTo>
                      <a:pt x="1036" y="101"/>
                    </a:lnTo>
                    <a:lnTo>
                      <a:pt x="1041" y="99"/>
                    </a:lnTo>
                    <a:lnTo>
                      <a:pt x="1047" y="99"/>
                    </a:lnTo>
                    <a:lnTo>
                      <a:pt x="1054" y="99"/>
                    </a:lnTo>
                    <a:lnTo>
                      <a:pt x="1060" y="99"/>
                    </a:lnTo>
                    <a:lnTo>
                      <a:pt x="1056" y="106"/>
                    </a:lnTo>
                    <a:lnTo>
                      <a:pt x="1050" y="111"/>
                    </a:lnTo>
                    <a:lnTo>
                      <a:pt x="1042" y="115"/>
                    </a:lnTo>
                    <a:lnTo>
                      <a:pt x="1034" y="118"/>
                    </a:lnTo>
                    <a:lnTo>
                      <a:pt x="1025" y="120"/>
                    </a:lnTo>
                    <a:lnTo>
                      <a:pt x="1018" y="126"/>
                    </a:lnTo>
                    <a:lnTo>
                      <a:pt x="1014" y="128"/>
                    </a:lnTo>
                    <a:lnTo>
                      <a:pt x="1012" y="132"/>
                    </a:lnTo>
                    <a:lnTo>
                      <a:pt x="1009" y="135"/>
                    </a:lnTo>
                    <a:lnTo>
                      <a:pt x="1009" y="140"/>
                    </a:lnTo>
                    <a:lnTo>
                      <a:pt x="1003" y="140"/>
                    </a:lnTo>
                    <a:lnTo>
                      <a:pt x="999" y="143"/>
                    </a:lnTo>
                    <a:lnTo>
                      <a:pt x="997" y="147"/>
                    </a:lnTo>
                    <a:lnTo>
                      <a:pt x="998" y="153"/>
                    </a:lnTo>
                    <a:lnTo>
                      <a:pt x="1001" y="147"/>
                    </a:lnTo>
                    <a:lnTo>
                      <a:pt x="1007" y="145"/>
                    </a:lnTo>
                    <a:lnTo>
                      <a:pt x="1011" y="142"/>
                    </a:lnTo>
                    <a:lnTo>
                      <a:pt x="1017" y="140"/>
                    </a:lnTo>
                    <a:lnTo>
                      <a:pt x="1025" y="138"/>
                    </a:lnTo>
                    <a:lnTo>
                      <a:pt x="1033" y="139"/>
                    </a:lnTo>
                    <a:lnTo>
                      <a:pt x="1037" y="141"/>
                    </a:lnTo>
                    <a:lnTo>
                      <a:pt x="1039" y="145"/>
                    </a:lnTo>
                    <a:lnTo>
                      <a:pt x="1038" y="149"/>
                    </a:lnTo>
                    <a:lnTo>
                      <a:pt x="1036" y="154"/>
                    </a:lnTo>
                    <a:lnTo>
                      <a:pt x="1031" y="156"/>
                    </a:lnTo>
                    <a:lnTo>
                      <a:pt x="1026" y="160"/>
                    </a:lnTo>
                    <a:lnTo>
                      <a:pt x="1021" y="161"/>
                    </a:lnTo>
                    <a:lnTo>
                      <a:pt x="1018" y="163"/>
                    </a:lnTo>
                    <a:lnTo>
                      <a:pt x="1014" y="165"/>
                    </a:lnTo>
                    <a:lnTo>
                      <a:pt x="1009" y="167"/>
                    </a:lnTo>
                    <a:lnTo>
                      <a:pt x="1003" y="170"/>
                    </a:lnTo>
                    <a:lnTo>
                      <a:pt x="998" y="173"/>
                    </a:lnTo>
                    <a:lnTo>
                      <a:pt x="989" y="175"/>
                    </a:lnTo>
                    <a:lnTo>
                      <a:pt x="980" y="176"/>
                    </a:lnTo>
                    <a:lnTo>
                      <a:pt x="997" y="186"/>
                    </a:lnTo>
                    <a:lnTo>
                      <a:pt x="1010" y="199"/>
                    </a:lnTo>
                    <a:lnTo>
                      <a:pt x="1021" y="213"/>
                    </a:lnTo>
                    <a:lnTo>
                      <a:pt x="1031" y="229"/>
                    </a:lnTo>
                    <a:lnTo>
                      <a:pt x="1036" y="244"/>
                    </a:lnTo>
                    <a:lnTo>
                      <a:pt x="1039" y="262"/>
                    </a:lnTo>
                    <a:lnTo>
                      <a:pt x="1040" y="280"/>
                    </a:lnTo>
                    <a:lnTo>
                      <a:pt x="1039" y="297"/>
                    </a:lnTo>
                    <a:lnTo>
                      <a:pt x="1036" y="311"/>
                    </a:lnTo>
                    <a:lnTo>
                      <a:pt x="1029" y="327"/>
                    </a:lnTo>
                    <a:lnTo>
                      <a:pt x="1019" y="340"/>
                    </a:lnTo>
                    <a:lnTo>
                      <a:pt x="1009" y="351"/>
                    </a:lnTo>
                    <a:lnTo>
                      <a:pt x="996" y="360"/>
                    </a:lnTo>
                    <a:lnTo>
                      <a:pt x="980" y="365"/>
                    </a:lnTo>
                    <a:lnTo>
                      <a:pt x="961" y="368"/>
                    </a:lnTo>
                    <a:lnTo>
                      <a:pt x="941" y="368"/>
                    </a:lnTo>
                    <a:lnTo>
                      <a:pt x="922" y="370"/>
                    </a:lnTo>
                    <a:lnTo>
                      <a:pt x="904" y="372"/>
                    </a:lnTo>
                    <a:lnTo>
                      <a:pt x="886" y="372"/>
                    </a:lnTo>
                    <a:lnTo>
                      <a:pt x="867" y="373"/>
                    </a:lnTo>
                    <a:lnTo>
                      <a:pt x="849" y="371"/>
                    </a:lnTo>
                    <a:lnTo>
                      <a:pt x="831" y="369"/>
                    </a:lnTo>
                    <a:lnTo>
                      <a:pt x="813" y="365"/>
                    </a:lnTo>
                    <a:lnTo>
                      <a:pt x="797" y="363"/>
                    </a:lnTo>
                    <a:lnTo>
                      <a:pt x="779" y="358"/>
                    </a:lnTo>
                    <a:lnTo>
                      <a:pt x="763" y="353"/>
                    </a:lnTo>
                    <a:lnTo>
                      <a:pt x="746" y="346"/>
                    </a:lnTo>
                    <a:lnTo>
                      <a:pt x="730" y="341"/>
                    </a:lnTo>
                    <a:lnTo>
                      <a:pt x="713" y="333"/>
                    </a:lnTo>
                    <a:lnTo>
                      <a:pt x="698" y="325"/>
                    </a:lnTo>
                    <a:lnTo>
                      <a:pt x="683" y="316"/>
                    </a:lnTo>
                    <a:lnTo>
                      <a:pt x="670" y="307"/>
                    </a:lnTo>
                    <a:lnTo>
                      <a:pt x="670" y="306"/>
                    </a:lnTo>
                    <a:lnTo>
                      <a:pt x="674" y="303"/>
                    </a:lnTo>
                    <a:lnTo>
                      <a:pt x="677" y="300"/>
                    </a:lnTo>
                    <a:lnTo>
                      <a:pt x="676" y="298"/>
                    </a:lnTo>
                    <a:lnTo>
                      <a:pt x="674" y="295"/>
                    </a:lnTo>
                    <a:lnTo>
                      <a:pt x="671" y="291"/>
                    </a:lnTo>
                    <a:lnTo>
                      <a:pt x="670" y="288"/>
                    </a:lnTo>
                    <a:lnTo>
                      <a:pt x="668" y="285"/>
                    </a:lnTo>
                    <a:lnTo>
                      <a:pt x="670" y="280"/>
                    </a:lnTo>
                    <a:lnTo>
                      <a:pt x="665" y="280"/>
                    </a:lnTo>
                    <a:lnTo>
                      <a:pt x="662" y="282"/>
                    </a:lnTo>
                    <a:lnTo>
                      <a:pt x="662" y="279"/>
                    </a:lnTo>
                    <a:lnTo>
                      <a:pt x="663" y="274"/>
                    </a:lnTo>
                    <a:lnTo>
                      <a:pt x="665" y="269"/>
                    </a:lnTo>
                    <a:lnTo>
                      <a:pt x="670" y="264"/>
                    </a:lnTo>
                    <a:lnTo>
                      <a:pt x="673" y="259"/>
                    </a:lnTo>
                    <a:lnTo>
                      <a:pt x="679" y="254"/>
                    </a:lnTo>
                    <a:lnTo>
                      <a:pt x="684" y="251"/>
                    </a:lnTo>
                    <a:lnTo>
                      <a:pt x="692" y="252"/>
                    </a:lnTo>
                    <a:lnTo>
                      <a:pt x="686" y="261"/>
                    </a:lnTo>
                    <a:lnTo>
                      <a:pt x="682" y="268"/>
                    </a:lnTo>
                    <a:lnTo>
                      <a:pt x="680" y="272"/>
                    </a:lnTo>
                    <a:lnTo>
                      <a:pt x="682" y="277"/>
                    </a:lnTo>
                    <a:lnTo>
                      <a:pt x="684" y="279"/>
                    </a:lnTo>
                    <a:lnTo>
                      <a:pt x="690" y="280"/>
                    </a:lnTo>
                    <a:lnTo>
                      <a:pt x="694" y="280"/>
                    </a:lnTo>
                    <a:lnTo>
                      <a:pt x="702" y="280"/>
                    </a:lnTo>
                    <a:lnTo>
                      <a:pt x="709" y="277"/>
                    </a:lnTo>
                    <a:lnTo>
                      <a:pt x="716" y="275"/>
                    </a:lnTo>
                    <a:lnTo>
                      <a:pt x="724" y="271"/>
                    </a:lnTo>
                    <a:lnTo>
                      <a:pt x="731" y="268"/>
                    </a:lnTo>
                    <a:lnTo>
                      <a:pt x="738" y="264"/>
                    </a:lnTo>
                    <a:lnTo>
                      <a:pt x="746" y="261"/>
                    </a:lnTo>
                    <a:lnTo>
                      <a:pt x="751" y="256"/>
                    </a:lnTo>
                    <a:lnTo>
                      <a:pt x="756" y="252"/>
                    </a:lnTo>
                    <a:lnTo>
                      <a:pt x="753" y="258"/>
                    </a:lnTo>
                    <a:lnTo>
                      <a:pt x="750" y="264"/>
                    </a:lnTo>
                    <a:lnTo>
                      <a:pt x="748" y="270"/>
                    </a:lnTo>
                    <a:lnTo>
                      <a:pt x="746" y="276"/>
                    </a:lnTo>
                    <a:lnTo>
                      <a:pt x="743" y="282"/>
                    </a:lnTo>
                    <a:lnTo>
                      <a:pt x="743" y="288"/>
                    </a:lnTo>
                    <a:lnTo>
                      <a:pt x="743" y="296"/>
                    </a:lnTo>
                    <a:lnTo>
                      <a:pt x="745" y="304"/>
                    </a:lnTo>
                    <a:lnTo>
                      <a:pt x="751" y="299"/>
                    </a:lnTo>
                    <a:lnTo>
                      <a:pt x="760" y="294"/>
                    </a:lnTo>
                    <a:lnTo>
                      <a:pt x="769" y="288"/>
                    </a:lnTo>
                    <a:lnTo>
                      <a:pt x="778" y="282"/>
                    </a:lnTo>
                    <a:lnTo>
                      <a:pt x="786" y="275"/>
                    </a:lnTo>
                    <a:lnTo>
                      <a:pt x="793" y="268"/>
                    </a:lnTo>
                    <a:lnTo>
                      <a:pt x="800" y="261"/>
                    </a:lnTo>
                    <a:lnTo>
                      <a:pt x="804" y="252"/>
                    </a:lnTo>
                    <a:lnTo>
                      <a:pt x="810" y="252"/>
                    </a:lnTo>
                    <a:lnTo>
                      <a:pt x="815" y="257"/>
                    </a:lnTo>
                    <a:lnTo>
                      <a:pt x="817" y="263"/>
                    </a:lnTo>
                    <a:lnTo>
                      <a:pt x="816" y="270"/>
                    </a:lnTo>
                    <a:lnTo>
                      <a:pt x="808" y="271"/>
                    </a:lnTo>
                    <a:lnTo>
                      <a:pt x="802" y="276"/>
                    </a:lnTo>
                    <a:lnTo>
                      <a:pt x="796" y="280"/>
                    </a:lnTo>
                    <a:lnTo>
                      <a:pt x="793" y="286"/>
                    </a:lnTo>
                    <a:lnTo>
                      <a:pt x="791" y="289"/>
                    </a:lnTo>
                    <a:lnTo>
                      <a:pt x="790" y="295"/>
                    </a:lnTo>
                    <a:lnTo>
                      <a:pt x="790" y="300"/>
                    </a:lnTo>
                    <a:lnTo>
                      <a:pt x="792" y="306"/>
                    </a:lnTo>
                    <a:lnTo>
                      <a:pt x="794" y="308"/>
                    </a:lnTo>
                    <a:lnTo>
                      <a:pt x="798" y="311"/>
                    </a:lnTo>
                    <a:lnTo>
                      <a:pt x="802" y="312"/>
                    </a:lnTo>
                    <a:lnTo>
                      <a:pt x="807" y="313"/>
                    </a:lnTo>
                    <a:lnTo>
                      <a:pt x="811" y="311"/>
                    </a:lnTo>
                    <a:lnTo>
                      <a:pt x="817" y="308"/>
                    </a:lnTo>
                    <a:lnTo>
                      <a:pt x="823" y="304"/>
                    </a:lnTo>
                    <a:lnTo>
                      <a:pt x="830" y="297"/>
                    </a:lnTo>
                    <a:lnTo>
                      <a:pt x="838" y="288"/>
                    </a:lnTo>
                    <a:lnTo>
                      <a:pt x="841" y="280"/>
                    </a:lnTo>
                    <a:lnTo>
                      <a:pt x="847" y="282"/>
                    </a:lnTo>
                    <a:lnTo>
                      <a:pt x="853" y="281"/>
                    </a:lnTo>
                    <a:lnTo>
                      <a:pt x="858" y="278"/>
                    </a:lnTo>
                    <a:lnTo>
                      <a:pt x="864" y="272"/>
                    </a:lnTo>
                    <a:lnTo>
                      <a:pt x="867" y="266"/>
                    </a:lnTo>
                    <a:lnTo>
                      <a:pt x="870" y="260"/>
                    </a:lnTo>
                    <a:lnTo>
                      <a:pt x="872" y="252"/>
                    </a:lnTo>
                    <a:lnTo>
                      <a:pt x="874" y="248"/>
                    </a:lnTo>
                    <a:lnTo>
                      <a:pt x="856" y="234"/>
                    </a:lnTo>
                    <a:lnTo>
                      <a:pt x="837" y="224"/>
                    </a:lnTo>
                    <a:lnTo>
                      <a:pt x="816" y="213"/>
                    </a:lnTo>
                    <a:lnTo>
                      <a:pt x="796" y="205"/>
                    </a:lnTo>
                    <a:lnTo>
                      <a:pt x="774" y="197"/>
                    </a:lnTo>
                    <a:lnTo>
                      <a:pt x="752" y="192"/>
                    </a:lnTo>
                    <a:lnTo>
                      <a:pt x="730" y="188"/>
                    </a:lnTo>
                    <a:lnTo>
                      <a:pt x="708" y="186"/>
                    </a:lnTo>
                    <a:lnTo>
                      <a:pt x="684" y="185"/>
                    </a:lnTo>
                    <a:lnTo>
                      <a:pt x="662" y="187"/>
                    </a:lnTo>
                    <a:lnTo>
                      <a:pt x="640" y="190"/>
                    </a:lnTo>
                    <a:lnTo>
                      <a:pt x="619" y="195"/>
                    </a:lnTo>
                    <a:lnTo>
                      <a:pt x="598" y="203"/>
                    </a:lnTo>
                    <a:lnTo>
                      <a:pt x="580" y="213"/>
                    </a:lnTo>
                    <a:lnTo>
                      <a:pt x="563" y="225"/>
                    </a:lnTo>
                    <a:lnTo>
                      <a:pt x="549" y="241"/>
                    </a:lnTo>
                    <a:lnTo>
                      <a:pt x="553" y="242"/>
                    </a:lnTo>
                    <a:lnTo>
                      <a:pt x="559" y="245"/>
                    </a:lnTo>
                    <a:lnTo>
                      <a:pt x="562" y="248"/>
                    </a:lnTo>
                    <a:lnTo>
                      <a:pt x="568" y="251"/>
                    </a:lnTo>
                    <a:lnTo>
                      <a:pt x="576" y="258"/>
                    </a:lnTo>
                    <a:lnTo>
                      <a:pt x="584" y="268"/>
                    </a:lnTo>
                    <a:lnTo>
                      <a:pt x="587" y="271"/>
                    </a:lnTo>
                    <a:lnTo>
                      <a:pt x="589" y="277"/>
                    </a:lnTo>
                    <a:lnTo>
                      <a:pt x="592" y="282"/>
                    </a:lnTo>
                    <a:lnTo>
                      <a:pt x="595" y="287"/>
                    </a:lnTo>
                    <a:lnTo>
                      <a:pt x="596" y="292"/>
                    </a:lnTo>
                    <a:lnTo>
                      <a:pt x="597" y="299"/>
                    </a:lnTo>
                    <a:lnTo>
                      <a:pt x="597" y="306"/>
                    </a:lnTo>
                    <a:lnTo>
                      <a:pt x="597" y="312"/>
                    </a:lnTo>
                    <a:lnTo>
                      <a:pt x="591" y="305"/>
                    </a:lnTo>
                    <a:lnTo>
                      <a:pt x="584" y="299"/>
                    </a:lnTo>
                    <a:lnTo>
                      <a:pt x="578" y="293"/>
                    </a:lnTo>
                    <a:lnTo>
                      <a:pt x="571" y="288"/>
                    </a:lnTo>
                    <a:lnTo>
                      <a:pt x="563" y="284"/>
                    </a:lnTo>
                    <a:lnTo>
                      <a:pt x="558" y="280"/>
                    </a:lnTo>
                    <a:lnTo>
                      <a:pt x="550" y="278"/>
                    </a:lnTo>
                    <a:lnTo>
                      <a:pt x="543" y="275"/>
                    </a:lnTo>
                    <a:lnTo>
                      <a:pt x="536" y="272"/>
                    </a:lnTo>
                    <a:lnTo>
                      <a:pt x="528" y="270"/>
                    </a:lnTo>
                    <a:lnTo>
                      <a:pt x="521" y="270"/>
                    </a:lnTo>
                    <a:lnTo>
                      <a:pt x="512" y="270"/>
                    </a:lnTo>
                    <a:lnTo>
                      <a:pt x="504" y="270"/>
                    </a:lnTo>
                    <a:lnTo>
                      <a:pt x="497" y="270"/>
                    </a:lnTo>
                    <a:lnTo>
                      <a:pt x="489" y="272"/>
                    </a:lnTo>
                    <a:lnTo>
                      <a:pt x="482" y="275"/>
                    </a:lnTo>
                    <a:lnTo>
                      <a:pt x="483" y="280"/>
                    </a:lnTo>
                    <a:lnTo>
                      <a:pt x="487" y="283"/>
                    </a:lnTo>
                    <a:lnTo>
                      <a:pt x="493" y="286"/>
                    </a:lnTo>
                    <a:lnTo>
                      <a:pt x="500" y="288"/>
                    </a:lnTo>
                    <a:lnTo>
                      <a:pt x="506" y="290"/>
                    </a:lnTo>
                    <a:lnTo>
                      <a:pt x="514" y="292"/>
                    </a:lnTo>
                    <a:lnTo>
                      <a:pt x="521" y="294"/>
                    </a:lnTo>
                    <a:lnTo>
                      <a:pt x="529" y="297"/>
                    </a:lnTo>
                    <a:lnTo>
                      <a:pt x="534" y="298"/>
                    </a:lnTo>
                    <a:lnTo>
                      <a:pt x="540" y="299"/>
                    </a:lnTo>
                    <a:lnTo>
                      <a:pt x="545" y="302"/>
                    </a:lnTo>
                    <a:lnTo>
                      <a:pt x="550" y="306"/>
                    </a:lnTo>
                    <a:lnTo>
                      <a:pt x="551" y="308"/>
                    </a:lnTo>
                    <a:lnTo>
                      <a:pt x="551" y="313"/>
                    </a:lnTo>
                    <a:lnTo>
                      <a:pt x="549" y="318"/>
                    </a:lnTo>
                    <a:lnTo>
                      <a:pt x="545" y="326"/>
                    </a:lnTo>
                    <a:lnTo>
                      <a:pt x="540" y="321"/>
                    </a:lnTo>
                    <a:lnTo>
                      <a:pt x="537" y="318"/>
                    </a:lnTo>
                    <a:lnTo>
                      <a:pt x="531" y="315"/>
                    </a:lnTo>
                    <a:lnTo>
                      <a:pt x="528" y="315"/>
                    </a:lnTo>
                    <a:lnTo>
                      <a:pt x="520" y="315"/>
                    </a:lnTo>
                    <a:lnTo>
                      <a:pt x="512" y="318"/>
                    </a:lnTo>
                    <a:lnTo>
                      <a:pt x="502" y="321"/>
                    </a:lnTo>
                    <a:lnTo>
                      <a:pt x="493" y="325"/>
                    </a:lnTo>
                    <a:lnTo>
                      <a:pt x="484" y="328"/>
                    </a:lnTo>
                    <a:lnTo>
                      <a:pt x="476" y="331"/>
                    </a:lnTo>
                    <a:lnTo>
                      <a:pt x="483" y="337"/>
                    </a:lnTo>
                    <a:lnTo>
                      <a:pt x="493" y="343"/>
                    </a:lnTo>
                    <a:lnTo>
                      <a:pt x="497" y="344"/>
                    </a:lnTo>
                    <a:lnTo>
                      <a:pt x="502" y="344"/>
                    </a:lnTo>
                    <a:lnTo>
                      <a:pt x="507" y="345"/>
                    </a:lnTo>
                    <a:lnTo>
                      <a:pt x="512" y="346"/>
                    </a:lnTo>
                    <a:lnTo>
                      <a:pt x="517" y="346"/>
                    </a:lnTo>
                    <a:lnTo>
                      <a:pt x="521" y="347"/>
                    </a:lnTo>
                    <a:lnTo>
                      <a:pt x="527" y="347"/>
                    </a:lnTo>
                    <a:lnTo>
                      <a:pt x="532" y="348"/>
                    </a:lnTo>
                    <a:lnTo>
                      <a:pt x="537" y="349"/>
                    </a:lnTo>
                    <a:lnTo>
                      <a:pt x="541" y="351"/>
                    </a:lnTo>
                    <a:lnTo>
                      <a:pt x="547" y="353"/>
                    </a:lnTo>
                    <a:lnTo>
                      <a:pt x="552" y="356"/>
                    </a:lnTo>
                    <a:lnTo>
                      <a:pt x="550" y="361"/>
                    </a:lnTo>
                    <a:lnTo>
                      <a:pt x="550" y="365"/>
                    </a:lnTo>
                    <a:lnTo>
                      <a:pt x="552" y="370"/>
                    </a:lnTo>
                    <a:lnTo>
                      <a:pt x="556" y="375"/>
                    </a:lnTo>
                    <a:lnTo>
                      <a:pt x="550" y="374"/>
                    </a:lnTo>
                    <a:lnTo>
                      <a:pt x="544" y="373"/>
                    </a:lnTo>
                    <a:lnTo>
                      <a:pt x="540" y="371"/>
                    </a:lnTo>
                    <a:lnTo>
                      <a:pt x="536" y="371"/>
                    </a:lnTo>
                    <a:lnTo>
                      <a:pt x="528" y="369"/>
                    </a:lnTo>
                    <a:lnTo>
                      <a:pt x="521" y="369"/>
                    </a:lnTo>
                    <a:lnTo>
                      <a:pt x="513" y="368"/>
                    </a:lnTo>
                    <a:lnTo>
                      <a:pt x="506" y="369"/>
                    </a:lnTo>
                    <a:lnTo>
                      <a:pt x="502" y="369"/>
                    </a:lnTo>
                    <a:lnTo>
                      <a:pt x="498" y="371"/>
                    </a:lnTo>
                    <a:lnTo>
                      <a:pt x="493" y="372"/>
                    </a:lnTo>
                    <a:lnTo>
                      <a:pt x="487" y="374"/>
                    </a:lnTo>
                    <a:lnTo>
                      <a:pt x="488" y="378"/>
                    </a:lnTo>
                    <a:lnTo>
                      <a:pt x="491" y="383"/>
                    </a:lnTo>
                    <a:lnTo>
                      <a:pt x="493" y="386"/>
                    </a:lnTo>
                    <a:lnTo>
                      <a:pt x="498" y="390"/>
                    </a:lnTo>
                    <a:lnTo>
                      <a:pt x="502" y="392"/>
                    </a:lnTo>
                    <a:lnTo>
                      <a:pt x="506" y="394"/>
                    </a:lnTo>
                    <a:lnTo>
                      <a:pt x="512" y="396"/>
                    </a:lnTo>
                    <a:lnTo>
                      <a:pt x="517" y="398"/>
                    </a:lnTo>
                    <a:lnTo>
                      <a:pt x="525" y="400"/>
                    </a:lnTo>
                    <a:lnTo>
                      <a:pt x="532" y="403"/>
                    </a:lnTo>
                    <a:lnTo>
                      <a:pt x="534" y="405"/>
                    </a:lnTo>
                    <a:lnTo>
                      <a:pt x="536" y="409"/>
                    </a:lnTo>
                    <a:lnTo>
                      <a:pt x="536" y="413"/>
                    </a:lnTo>
                    <a:lnTo>
                      <a:pt x="536" y="420"/>
                    </a:lnTo>
                    <a:lnTo>
                      <a:pt x="531" y="418"/>
                    </a:lnTo>
                    <a:lnTo>
                      <a:pt x="526" y="417"/>
                    </a:lnTo>
                    <a:lnTo>
                      <a:pt x="521" y="416"/>
                    </a:lnTo>
                    <a:lnTo>
                      <a:pt x="518" y="416"/>
                    </a:lnTo>
                    <a:lnTo>
                      <a:pt x="508" y="417"/>
                    </a:lnTo>
                    <a:lnTo>
                      <a:pt x="502" y="422"/>
                    </a:lnTo>
                    <a:lnTo>
                      <a:pt x="510" y="422"/>
                    </a:lnTo>
                    <a:lnTo>
                      <a:pt x="519" y="425"/>
                    </a:lnTo>
                    <a:lnTo>
                      <a:pt x="527" y="431"/>
                    </a:lnTo>
                    <a:lnTo>
                      <a:pt x="536" y="437"/>
                    </a:lnTo>
                    <a:lnTo>
                      <a:pt x="543" y="441"/>
                    </a:lnTo>
                    <a:lnTo>
                      <a:pt x="552" y="447"/>
                    </a:lnTo>
                    <a:lnTo>
                      <a:pt x="557" y="449"/>
                    </a:lnTo>
                    <a:lnTo>
                      <a:pt x="560" y="450"/>
                    </a:lnTo>
                    <a:lnTo>
                      <a:pt x="566" y="451"/>
                    </a:lnTo>
                    <a:lnTo>
                      <a:pt x="571" y="452"/>
                    </a:lnTo>
                    <a:lnTo>
                      <a:pt x="563" y="455"/>
                    </a:lnTo>
                    <a:lnTo>
                      <a:pt x="556" y="456"/>
                    </a:lnTo>
                    <a:lnTo>
                      <a:pt x="547" y="455"/>
                    </a:lnTo>
                    <a:lnTo>
                      <a:pt x="540" y="454"/>
                    </a:lnTo>
                    <a:lnTo>
                      <a:pt x="531" y="451"/>
                    </a:lnTo>
                    <a:lnTo>
                      <a:pt x="521" y="450"/>
                    </a:lnTo>
                    <a:lnTo>
                      <a:pt x="514" y="448"/>
                    </a:lnTo>
                    <a:lnTo>
                      <a:pt x="506" y="449"/>
                    </a:lnTo>
                    <a:lnTo>
                      <a:pt x="510" y="457"/>
                    </a:lnTo>
                    <a:lnTo>
                      <a:pt x="515" y="464"/>
                    </a:lnTo>
                    <a:lnTo>
                      <a:pt x="521" y="470"/>
                    </a:lnTo>
                    <a:lnTo>
                      <a:pt x="529" y="477"/>
                    </a:lnTo>
                    <a:lnTo>
                      <a:pt x="536" y="480"/>
                    </a:lnTo>
                    <a:lnTo>
                      <a:pt x="544" y="486"/>
                    </a:lnTo>
                    <a:lnTo>
                      <a:pt x="553" y="491"/>
                    </a:lnTo>
                    <a:lnTo>
                      <a:pt x="562" y="497"/>
                    </a:lnTo>
                    <a:lnTo>
                      <a:pt x="556" y="497"/>
                    </a:lnTo>
                    <a:lnTo>
                      <a:pt x="550" y="497"/>
                    </a:lnTo>
                    <a:lnTo>
                      <a:pt x="543" y="497"/>
                    </a:lnTo>
                    <a:lnTo>
                      <a:pt x="539" y="498"/>
                    </a:lnTo>
                    <a:lnTo>
                      <a:pt x="531" y="497"/>
                    </a:lnTo>
                    <a:lnTo>
                      <a:pt x="526" y="497"/>
                    </a:lnTo>
                    <a:lnTo>
                      <a:pt x="521" y="497"/>
                    </a:lnTo>
                    <a:lnTo>
                      <a:pt x="517" y="496"/>
                    </a:lnTo>
                    <a:lnTo>
                      <a:pt x="515" y="500"/>
                    </a:lnTo>
                    <a:lnTo>
                      <a:pt x="517" y="505"/>
                    </a:lnTo>
                    <a:lnTo>
                      <a:pt x="511" y="507"/>
                    </a:lnTo>
                    <a:lnTo>
                      <a:pt x="504" y="510"/>
                    </a:lnTo>
                    <a:lnTo>
                      <a:pt x="498" y="514"/>
                    </a:lnTo>
                    <a:lnTo>
                      <a:pt x="493" y="519"/>
                    </a:lnTo>
                    <a:lnTo>
                      <a:pt x="501" y="523"/>
                    </a:lnTo>
                    <a:lnTo>
                      <a:pt x="510" y="527"/>
                    </a:lnTo>
                    <a:lnTo>
                      <a:pt x="514" y="529"/>
                    </a:lnTo>
                    <a:lnTo>
                      <a:pt x="520" y="532"/>
                    </a:lnTo>
                    <a:lnTo>
                      <a:pt x="523" y="533"/>
                    </a:lnTo>
                    <a:lnTo>
                      <a:pt x="529" y="533"/>
                    </a:lnTo>
                    <a:lnTo>
                      <a:pt x="521" y="538"/>
                    </a:lnTo>
                    <a:lnTo>
                      <a:pt x="512" y="543"/>
                    </a:lnTo>
                    <a:lnTo>
                      <a:pt x="504" y="545"/>
                    </a:lnTo>
                    <a:lnTo>
                      <a:pt x="497" y="545"/>
                    </a:lnTo>
                    <a:lnTo>
                      <a:pt x="488" y="544"/>
                    </a:lnTo>
                    <a:lnTo>
                      <a:pt x="481" y="542"/>
                    </a:lnTo>
                    <a:lnTo>
                      <a:pt x="473" y="538"/>
                    </a:lnTo>
                    <a:lnTo>
                      <a:pt x="465" y="535"/>
                    </a:lnTo>
                    <a:lnTo>
                      <a:pt x="456" y="531"/>
                    </a:lnTo>
                    <a:lnTo>
                      <a:pt x="447" y="526"/>
                    </a:lnTo>
                    <a:lnTo>
                      <a:pt x="439" y="520"/>
                    </a:lnTo>
                    <a:lnTo>
                      <a:pt x="431" y="516"/>
                    </a:lnTo>
                    <a:lnTo>
                      <a:pt x="423" y="511"/>
                    </a:lnTo>
                    <a:lnTo>
                      <a:pt x="415" y="507"/>
                    </a:lnTo>
                    <a:lnTo>
                      <a:pt x="407" y="503"/>
                    </a:lnTo>
                    <a:lnTo>
                      <a:pt x="400" y="501"/>
                    </a:lnTo>
                    <a:lnTo>
                      <a:pt x="397" y="503"/>
                    </a:lnTo>
                    <a:lnTo>
                      <a:pt x="397" y="507"/>
                    </a:lnTo>
                    <a:lnTo>
                      <a:pt x="398" y="512"/>
                    </a:lnTo>
                    <a:lnTo>
                      <a:pt x="400" y="516"/>
                    </a:lnTo>
                    <a:lnTo>
                      <a:pt x="400" y="517"/>
                    </a:lnTo>
                    <a:lnTo>
                      <a:pt x="392" y="511"/>
                    </a:lnTo>
                    <a:lnTo>
                      <a:pt x="385" y="505"/>
                    </a:lnTo>
                    <a:lnTo>
                      <a:pt x="376" y="499"/>
                    </a:lnTo>
                    <a:lnTo>
                      <a:pt x="368" y="496"/>
                    </a:lnTo>
                    <a:lnTo>
                      <a:pt x="358" y="490"/>
                    </a:lnTo>
                    <a:lnTo>
                      <a:pt x="349" y="488"/>
                    </a:lnTo>
                    <a:lnTo>
                      <a:pt x="341" y="484"/>
                    </a:lnTo>
                    <a:lnTo>
                      <a:pt x="334" y="483"/>
                    </a:lnTo>
                    <a:lnTo>
                      <a:pt x="326" y="481"/>
                    </a:lnTo>
                    <a:lnTo>
                      <a:pt x="322" y="481"/>
                    </a:lnTo>
                    <a:lnTo>
                      <a:pt x="318" y="482"/>
                    </a:lnTo>
                    <a:lnTo>
                      <a:pt x="318" y="486"/>
                    </a:lnTo>
                    <a:lnTo>
                      <a:pt x="319" y="489"/>
                    </a:lnTo>
                    <a:lnTo>
                      <a:pt x="325" y="496"/>
                    </a:lnTo>
                    <a:lnTo>
                      <a:pt x="332" y="502"/>
                    </a:lnTo>
                    <a:lnTo>
                      <a:pt x="345" y="512"/>
                    </a:lnTo>
                    <a:lnTo>
                      <a:pt x="349" y="516"/>
                    </a:lnTo>
                    <a:lnTo>
                      <a:pt x="354" y="523"/>
                    </a:lnTo>
                    <a:lnTo>
                      <a:pt x="361" y="529"/>
                    </a:lnTo>
                    <a:lnTo>
                      <a:pt x="366" y="535"/>
                    </a:lnTo>
                    <a:lnTo>
                      <a:pt x="356" y="535"/>
                    </a:lnTo>
                    <a:lnTo>
                      <a:pt x="348" y="535"/>
                    </a:lnTo>
                    <a:lnTo>
                      <a:pt x="340" y="533"/>
                    </a:lnTo>
                    <a:lnTo>
                      <a:pt x="333" y="529"/>
                    </a:lnTo>
                    <a:lnTo>
                      <a:pt x="325" y="524"/>
                    </a:lnTo>
                    <a:lnTo>
                      <a:pt x="319" y="519"/>
                    </a:lnTo>
                    <a:lnTo>
                      <a:pt x="313" y="514"/>
                    </a:lnTo>
                    <a:lnTo>
                      <a:pt x="308" y="507"/>
                    </a:lnTo>
                    <a:lnTo>
                      <a:pt x="302" y="500"/>
                    </a:lnTo>
                    <a:lnTo>
                      <a:pt x="296" y="494"/>
                    </a:lnTo>
                    <a:lnTo>
                      <a:pt x="290" y="487"/>
                    </a:lnTo>
                    <a:lnTo>
                      <a:pt x="285" y="481"/>
                    </a:lnTo>
                    <a:lnTo>
                      <a:pt x="278" y="477"/>
                    </a:lnTo>
                    <a:lnTo>
                      <a:pt x="273" y="472"/>
                    </a:lnTo>
                    <a:lnTo>
                      <a:pt x="268" y="469"/>
                    </a:lnTo>
                    <a:lnTo>
                      <a:pt x="261" y="467"/>
                    </a:lnTo>
                    <a:lnTo>
                      <a:pt x="261" y="471"/>
                    </a:lnTo>
                    <a:lnTo>
                      <a:pt x="263" y="477"/>
                    </a:lnTo>
                    <a:lnTo>
                      <a:pt x="265" y="481"/>
                    </a:lnTo>
                    <a:lnTo>
                      <a:pt x="268" y="488"/>
                    </a:lnTo>
                    <a:lnTo>
                      <a:pt x="270" y="493"/>
                    </a:lnTo>
                    <a:lnTo>
                      <a:pt x="272" y="497"/>
                    </a:lnTo>
                    <a:lnTo>
                      <a:pt x="276" y="504"/>
                    </a:lnTo>
                    <a:lnTo>
                      <a:pt x="279" y="510"/>
                    </a:lnTo>
                    <a:lnTo>
                      <a:pt x="282" y="515"/>
                    </a:lnTo>
                    <a:lnTo>
                      <a:pt x="286" y="520"/>
                    </a:lnTo>
                    <a:lnTo>
                      <a:pt x="289" y="526"/>
                    </a:lnTo>
                    <a:lnTo>
                      <a:pt x="293" y="531"/>
                    </a:lnTo>
                    <a:lnTo>
                      <a:pt x="301" y="539"/>
                    </a:lnTo>
                    <a:lnTo>
                      <a:pt x="310" y="547"/>
                    </a:lnTo>
                    <a:lnTo>
                      <a:pt x="310" y="552"/>
                    </a:lnTo>
                    <a:lnTo>
                      <a:pt x="311" y="557"/>
                    </a:lnTo>
                    <a:lnTo>
                      <a:pt x="310" y="557"/>
                    </a:lnTo>
                    <a:lnTo>
                      <a:pt x="303" y="553"/>
                    </a:lnTo>
                    <a:lnTo>
                      <a:pt x="297" y="549"/>
                    </a:lnTo>
                    <a:lnTo>
                      <a:pt x="291" y="544"/>
                    </a:lnTo>
                    <a:lnTo>
                      <a:pt x="286" y="539"/>
                    </a:lnTo>
                    <a:lnTo>
                      <a:pt x="279" y="533"/>
                    </a:lnTo>
                    <a:lnTo>
                      <a:pt x="274" y="528"/>
                    </a:lnTo>
                    <a:lnTo>
                      <a:pt x="269" y="523"/>
                    </a:lnTo>
                    <a:lnTo>
                      <a:pt x="264" y="517"/>
                    </a:lnTo>
                    <a:lnTo>
                      <a:pt x="258" y="512"/>
                    </a:lnTo>
                    <a:lnTo>
                      <a:pt x="252" y="507"/>
                    </a:lnTo>
                    <a:lnTo>
                      <a:pt x="246" y="501"/>
                    </a:lnTo>
                    <a:lnTo>
                      <a:pt x="241" y="496"/>
                    </a:lnTo>
                    <a:lnTo>
                      <a:pt x="234" y="491"/>
                    </a:lnTo>
                    <a:lnTo>
                      <a:pt x="228" y="486"/>
                    </a:lnTo>
                    <a:lnTo>
                      <a:pt x="222" y="481"/>
                    </a:lnTo>
                    <a:lnTo>
                      <a:pt x="215" y="479"/>
                    </a:lnTo>
                    <a:lnTo>
                      <a:pt x="213" y="484"/>
                    </a:lnTo>
                    <a:lnTo>
                      <a:pt x="213" y="489"/>
                    </a:lnTo>
                    <a:lnTo>
                      <a:pt x="213" y="495"/>
                    </a:lnTo>
                    <a:lnTo>
                      <a:pt x="215" y="499"/>
                    </a:lnTo>
                    <a:lnTo>
                      <a:pt x="216" y="504"/>
                    </a:lnTo>
                    <a:lnTo>
                      <a:pt x="220" y="509"/>
                    </a:lnTo>
                    <a:lnTo>
                      <a:pt x="223" y="515"/>
                    </a:lnTo>
                    <a:lnTo>
                      <a:pt x="229" y="519"/>
                    </a:lnTo>
                    <a:lnTo>
                      <a:pt x="233" y="524"/>
                    </a:lnTo>
                    <a:lnTo>
                      <a:pt x="238" y="528"/>
                    </a:lnTo>
                    <a:lnTo>
                      <a:pt x="243" y="533"/>
                    </a:lnTo>
                    <a:lnTo>
                      <a:pt x="249" y="536"/>
                    </a:lnTo>
                    <a:lnTo>
                      <a:pt x="253" y="541"/>
                    </a:lnTo>
                    <a:lnTo>
                      <a:pt x="258" y="545"/>
                    </a:lnTo>
                    <a:lnTo>
                      <a:pt x="263" y="550"/>
                    </a:lnTo>
                    <a:lnTo>
                      <a:pt x="269" y="554"/>
                    </a:lnTo>
                    <a:lnTo>
                      <a:pt x="262" y="555"/>
                    </a:lnTo>
                    <a:lnTo>
                      <a:pt x="257" y="556"/>
                    </a:lnTo>
                    <a:lnTo>
                      <a:pt x="252" y="555"/>
                    </a:lnTo>
                    <a:lnTo>
                      <a:pt x="247" y="555"/>
                    </a:lnTo>
                    <a:lnTo>
                      <a:pt x="241" y="553"/>
                    </a:lnTo>
                    <a:lnTo>
                      <a:pt x="237" y="551"/>
                    </a:lnTo>
                    <a:lnTo>
                      <a:pt x="232" y="547"/>
                    </a:lnTo>
                    <a:lnTo>
                      <a:pt x="228" y="545"/>
                    </a:lnTo>
                    <a:lnTo>
                      <a:pt x="222" y="540"/>
                    </a:lnTo>
                    <a:lnTo>
                      <a:pt x="217" y="535"/>
                    </a:lnTo>
                    <a:lnTo>
                      <a:pt x="213" y="532"/>
                    </a:lnTo>
                    <a:lnTo>
                      <a:pt x="209" y="528"/>
                    </a:lnTo>
                    <a:lnTo>
                      <a:pt x="199" y="519"/>
                    </a:lnTo>
                    <a:lnTo>
                      <a:pt x="191" y="514"/>
                    </a:lnTo>
                    <a:lnTo>
                      <a:pt x="188" y="519"/>
                    </a:lnTo>
                    <a:lnTo>
                      <a:pt x="188" y="526"/>
                    </a:lnTo>
                    <a:lnTo>
                      <a:pt x="189" y="531"/>
                    </a:lnTo>
                    <a:lnTo>
                      <a:pt x="192" y="536"/>
                    </a:lnTo>
                    <a:lnTo>
                      <a:pt x="194" y="542"/>
                    </a:lnTo>
                    <a:lnTo>
                      <a:pt x="196" y="547"/>
                    </a:lnTo>
                    <a:lnTo>
                      <a:pt x="201" y="552"/>
                    </a:lnTo>
                    <a:lnTo>
                      <a:pt x="206" y="557"/>
                    </a:lnTo>
                    <a:lnTo>
                      <a:pt x="211" y="561"/>
                    </a:lnTo>
                    <a:lnTo>
                      <a:pt x="215" y="564"/>
                    </a:lnTo>
                    <a:lnTo>
                      <a:pt x="221" y="568"/>
                    </a:lnTo>
                    <a:lnTo>
                      <a:pt x="227" y="572"/>
                    </a:lnTo>
                    <a:lnTo>
                      <a:pt x="232" y="574"/>
                    </a:lnTo>
                    <a:lnTo>
                      <a:pt x="238" y="578"/>
                    </a:lnTo>
                    <a:lnTo>
                      <a:pt x="243" y="581"/>
                    </a:lnTo>
                    <a:lnTo>
                      <a:pt x="249" y="584"/>
                    </a:lnTo>
                    <a:lnTo>
                      <a:pt x="248" y="589"/>
                    </a:lnTo>
                    <a:lnTo>
                      <a:pt x="250" y="591"/>
                    </a:lnTo>
                    <a:lnTo>
                      <a:pt x="252" y="592"/>
                    </a:lnTo>
                    <a:lnTo>
                      <a:pt x="257" y="592"/>
                    </a:lnTo>
                    <a:lnTo>
                      <a:pt x="257" y="594"/>
                    </a:lnTo>
                    <a:lnTo>
                      <a:pt x="244" y="594"/>
                    </a:lnTo>
                    <a:lnTo>
                      <a:pt x="234" y="594"/>
                    </a:lnTo>
                    <a:lnTo>
                      <a:pt x="223" y="592"/>
                    </a:lnTo>
                    <a:lnTo>
                      <a:pt x="214" y="589"/>
                    </a:lnTo>
                    <a:lnTo>
                      <a:pt x="203" y="583"/>
                    </a:lnTo>
                    <a:lnTo>
                      <a:pt x="195" y="578"/>
                    </a:lnTo>
                    <a:lnTo>
                      <a:pt x="186" y="571"/>
                    </a:lnTo>
                    <a:lnTo>
                      <a:pt x="178" y="565"/>
                    </a:lnTo>
                    <a:lnTo>
                      <a:pt x="170" y="557"/>
                    </a:lnTo>
                    <a:lnTo>
                      <a:pt x="162" y="550"/>
                    </a:lnTo>
                    <a:lnTo>
                      <a:pt x="155" y="542"/>
                    </a:lnTo>
                    <a:lnTo>
                      <a:pt x="147" y="534"/>
                    </a:lnTo>
                    <a:lnTo>
                      <a:pt x="139" y="527"/>
                    </a:lnTo>
                    <a:lnTo>
                      <a:pt x="133" y="519"/>
                    </a:lnTo>
                    <a:lnTo>
                      <a:pt x="126" y="514"/>
                    </a:lnTo>
                    <a:lnTo>
                      <a:pt x="119" y="508"/>
                    </a:lnTo>
                    <a:lnTo>
                      <a:pt x="113" y="516"/>
                    </a:lnTo>
                    <a:lnTo>
                      <a:pt x="110" y="524"/>
                    </a:lnTo>
                    <a:lnTo>
                      <a:pt x="110" y="532"/>
                    </a:lnTo>
                    <a:lnTo>
                      <a:pt x="110" y="539"/>
                    </a:lnTo>
                    <a:lnTo>
                      <a:pt x="112" y="545"/>
                    </a:lnTo>
                    <a:lnTo>
                      <a:pt x="117" y="552"/>
                    </a:lnTo>
                    <a:lnTo>
                      <a:pt x="120" y="559"/>
                    </a:lnTo>
                    <a:lnTo>
                      <a:pt x="128" y="566"/>
                    </a:lnTo>
                    <a:lnTo>
                      <a:pt x="134" y="572"/>
                    </a:lnTo>
                    <a:lnTo>
                      <a:pt x="141" y="578"/>
                    </a:lnTo>
                    <a:lnTo>
                      <a:pt x="148" y="584"/>
                    </a:lnTo>
                    <a:lnTo>
                      <a:pt x="157" y="590"/>
                    </a:lnTo>
                    <a:lnTo>
                      <a:pt x="163" y="596"/>
                    </a:lnTo>
                    <a:lnTo>
                      <a:pt x="171" y="602"/>
                    </a:lnTo>
                    <a:lnTo>
                      <a:pt x="177" y="609"/>
                    </a:lnTo>
                    <a:lnTo>
                      <a:pt x="184" y="615"/>
                    </a:lnTo>
                    <a:lnTo>
                      <a:pt x="177" y="614"/>
                    </a:lnTo>
                    <a:lnTo>
                      <a:pt x="171" y="614"/>
                    </a:lnTo>
                    <a:lnTo>
                      <a:pt x="164" y="613"/>
                    </a:lnTo>
                    <a:lnTo>
                      <a:pt x="157" y="613"/>
                    </a:lnTo>
                    <a:lnTo>
                      <a:pt x="152" y="611"/>
                    </a:lnTo>
                    <a:lnTo>
                      <a:pt x="146" y="610"/>
                    </a:lnTo>
                    <a:lnTo>
                      <a:pt x="140" y="609"/>
                    </a:lnTo>
                    <a:lnTo>
                      <a:pt x="136" y="607"/>
                    </a:lnTo>
                    <a:lnTo>
                      <a:pt x="129" y="603"/>
                    </a:lnTo>
                    <a:lnTo>
                      <a:pt x="124" y="601"/>
                    </a:lnTo>
                    <a:lnTo>
                      <a:pt x="119" y="597"/>
                    </a:lnTo>
                    <a:lnTo>
                      <a:pt x="115" y="593"/>
                    </a:lnTo>
                    <a:lnTo>
                      <a:pt x="110" y="590"/>
                    </a:lnTo>
                    <a:lnTo>
                      <a:pt x="104" y="585"/>
                    </a:lnTo>
                    <a:lnTo>
                      <a:pt x="100" y="580"/>
                    </a:lnTo>
                    <a:lnTo>
                      <a:pt x="97" y="575"/>
                    </a:lnTo>
                    <a:lnTo>
                      <a:pt x="95" y="582"/>
                    </a:lnTo>
                    <a:lnTo>
                      <a:pt x="96" y="589"/>
                    </a:lnTo>
                    <a:lnTo>
                      <a:pt x="97" y="594"/>
                    </a:lnTo>
                    <a:lnTo>
                      <a:pt x="100" y="602"/>
                    </a:lnTo>
                    <a:lnTo>
                      <a:pt x="102" y="607"/>
                    </a:lnTo>
                    <a:lnTo>
                      <a:pt x="107" y="611"/>
                    </a:lnTo>
                    <a:lnTo>
                      <a:pt x="112" y="617"/>
                    </a:lnTo>
                    <a:lnTo>
                      <a:pt x="118" y="622"/>
                    </a:lnTo>
                    <a:lnTo>
                      <a:pt x="122" y="627"/>
                    </a:lnTo>
                    <a:lnTo>
                      <a:pt x="128" y="631"/>
                    </a:lnTo>
                    <a:lnTo>
                      <a:pt x="133" y="637"/>
                    </a:lnTo>
                    <a:lnTo>
                      <a:pt x="138" y="642"/>
                    </a:lnTo>
                    <a:lnTo>
                      <a:pt x="143" y="647"/>
                    </a:lnTo>
                    <a:lnTo>
                      <a:pt x="148" y="652"/>
                    </a:lnTo>
                    <a:lnTo>
                      <a:pt x="152" y="658"/>
                    </a:lnTo>
                    <a:lnTo>
                      <a:pt x="157" y="665"/>
                    </a:lnTo>
                    <a:lnTo>
                      <a:pt x="148" y="663"/>
                    </a:lnTo>
                    <a:lnTo>
                      <a:pt x="140" y="660"/>
                    </a:lnTo>
                    <a:lnTo>
                      <a:pt x="134" y="657"/>
                    </a:lnTo>
                    <a:lnTo>
                      <a:pt x="128" y="653"/>
                    </a:lnTo>
                    <a:lnTo>
                      <a:pt x="121" y="648"/>
                    </a:lnTo>
                    <a:lnTo>
                      <a:pt x="116" y="644"/>
                    </a:lnTo>
                    <a:lnTo>
                      <a:pt x="110" y="640"/>
                    </a:lnTo>
                    <a:lnTo>
                      <a:pt x="104" y="635"/>
                    </a:lnTo>
                    <a:lnTo>
                      <a:pt x="98" y="630"/>
                    </a:lnTo>
                    <a:lnTo>
                      <a:pt x="91" y="625"/>
                    </a:lnTo>
                    <a:lnTo>
                      <a:pt x="85" y="620"/>
                    </a:lnTo>
                    <a:lnTo>
                      <a:pt x="80" y="616"/>
                    </a:lnTo>
                    <a:lnTo>
                      <a:pt x="73" y="611"/>
                    </a:lnTo>
                    <a:lnTo>
                      <a:pt x="65" y="610"/>
                    </a:lnTo>
                    <a:lnTo>
                      <a:pt x="59" y="609"/>
                    </a:lnTo>
                    <a:lnTo>
                      <a:pt x="53" y="609"/>
                    </a:lnTo>
                    <a:lnTo>
                      <a:pt x="53" y="611"/>
                    </a:lnTo>
                    <a:lnTo>
                      <a:pt x="55" y="617"/>
                    </a:lnTo>
                    <a:lnTo>
                      <a:pt x="58" y="623"/>
                    </a:lnTo>
                    <a:lnTo>
                      <a:pt x="62" y="629"/>
                    </a:lnTo>
                    <a:lnTo>
                      <a:pt x="63" y="635"/>
                    </a:lnTo>
                    <a:lnTo>
                      <a:pt x="67" y="641"/>
                    </a:lnTo>
                    <a:lnTo>
                      <a:pt x="71" y="647"/>
                    </a:lnTo>
                    <a:lnTo>
                      <a:pt x="74" y="652"/>
                    </a:lnTo>
                    <a:lnTo>
                      <a:pt x="77" y="659"/>
                    </a:lnTo>
                    <a:lnTo>
                      <a:pt x="76" y="664"/>
                    </a:lnTo>
                    <a:lnTo>
                      <a:pt x="73" y="663"/>
                    </a:lnTo>
                    <a:lnTo>
                      <a:pt x="69" y="662"/>
                    </a:lnTo>
                    <a:lnTo>
                      <a:pt x="62" y="659"/>
                    </a:lnTo>
                    <a:lnTo>
                      <a:pt x="54" y="654"/>
                    </a:lnTo>
                    <a:lnTo>
                      <a:pt x="49" y="650"/>
                    </a:lnTo>
                    <a:lnTo>
                      <a:pt x="44" y="648"/>
                    </a:lnTo>
                    <a:lnTo>
                      <a:pt x="40" y="645"/>
                    </a:lnTo>
                    <a:lnTo>
                      <a:pt x="35" y="642"/>
                    </a:lnTo>
                    <a:lnTo>
                      <a:pt x="30" y="638"/>
                    </a:lnTo>
                    <a:lnTo>
                      <a:pt x="27" y="634"/>
                    </a:lnTo>
                    <a:lnTo>
                      <a:pt x="25" y="630"/>
                    </a:lnTo>
                    <a:lnTo>
                      <a:pt x="24" y="626"/>
                    </a:lnTo>
                    <a:lnTo>
                      <a:pt x="18" y="631"/>
                    </a:lnTo>
                    <a:lnTo>
                      <a:pt x="19" y="640"/>
                    </a:lnTo>
                    <a:lnTo>
                      <a:pt x="19" y="645"/>
                    </a:lnTo>
                    <a:lnTo>
                      <a:pt x="22" y="649"/>
                    </a:lnTo>
                    <a:lnTo>
                      <a:pt x="23" y="654"/>
                    </a:lnTo>
                    <a:lnTo>
                      <a:pt x="24" y="659"/>
                    </a:lnTo>
                    <a:lnTo>
                      <a:pt x="33" y="664"/>
                    </a:lnTo>
                    <a:lnTo>
                      <a:pt x="43" y="668"/>
                    </a:lnTo>
                    <a:lnTo>
                      <a:pt x="46" y="671"/>
                    </a:lnTo>
                    <a:lnTo>
                      <a:pt x="52" y="675"/>
                    </a:lnTo>
                    <a:lnTo>
                      <a:pt x="56" y="678"/>
                    </a:lnTo>
                    <a:lnTo>
                      <a:pt x="62" y="682"/>
                    </a:lnTo>
                    <a:lnTo>
                      <a:pt x="70" y="687"/>
                    </a:lnTo>
                    <a:lnTo>
                      <a:pt x="80" y="693"/>
                    </a:lnTo>
                    <a:lnTo>
                      <a:pt x="83" y="695"/>
                    </a:lnTo>
                    <a:lnTo>
                      <a:pt x="89" y="697"/>
                    </a:lnTo>
                    <a:lnTo>
                      <a:pt x="94" y="699"/>
                    </a:lnTo>
                    <a:lnTo>
                      <a:pt x="100" y="702"/>
                    </a:lnTo>
                    <a:lnTo>
                      <a:pt x="94" y="704"/>
                    </a:lnTo>
                    <a:lnTo>
                      <a:pt x="89" y="706"/>
                    </a:lnTo>
                    <a:lnTo>
                      <a:pt x="82" y="707"/>
                    </a:lnTo>
                    <a:lnTo>
                      <a:pt x="77" y="708"/>
                    </a:lnTo>
                    <a:lnTo>
                      <a:pt x="70" y="707"/>
                    </a:lnTo>
                    <a:lnTo>
                      <a:pt x="64" y="706"/>
                    </a:lnTo>
                    <a:lnTo>
                      <a:pt x="58" y="706"/>
                    </a:lnTo>
                    <a:lnTo>
                      <a:pt x="53" y="705"/>
                    </a:lnTo>
                    <a:lnTo>
                      <a:pt x="61" y="716"/>
                    </a:lnTo>
                    <a:lnTo>
                      <a:pt x="71" y="723"/>
                    </a:lnTo>
                    <a:lnTo>
                      <a:pt x="81" y="728"/>
                    </a:lnTo>
                    <a:lnTo>
                      <a:pt x="92" y="731"/>
                    </a:lnTo>
                    <a:lnTo>
                      <a:pt x="102" y="731"/>
                    </a:lnTo>
                    <a:lnTo>
                      <a:pt x="115" y="730"/>
                    </a:lnTo>
                    <a:lnTo>
                      <a:pt x="127" y="727"/>
                    </a:lnTo>
                    <a:lnTo>
                      <a:pt x="139" y="725"/>
                    </a:lnTo>
                    <a:lnTo>
                      <a:pt x="152" y="721"/>
                    </a:lnTo>
                    <a:lnTo>
                      <a:pt x="164" y="717"/>
                    </a:lnTo>
                    <a:lnTo>
                      <a:pt x="176" y="714"/>
                    </a:lnTo>
                    <a:lnTo>
                      <a:pt x="187" y="712"/>
                    </a:lnTo>
                    <a:lnTo>
                      <a:pt x="198" y="710"/>
                    </a:lnTo>
                    <a:lnTo>
                      <a:pt x="210" y="712"/>
                    </a:lnTo>
                    <a:lnTo>
                      <a:pt x="219" y="715"/>
                    </a:lnTo>
                    <a:lnTo>
                      <a:pt x="230" y="721"/>
                    </a:lnTo>
                    <a:lnTo>
                      <a:pt x="226" y="723"/>
                    </a:lnTo>
                    <a:lnTo>
                      <a:pt x="224" y="725"/>
                    </a:lnTo>
                    <a:lnTo>
                      <a:pt x="232" y="728"/>
                    </a:lnTo>
                    <a:lnTo>
                      <a:pt x="239" y="734"/>
                    </a:lnTo>
                    <a:lnTo>
                      <a:pt x="246" y="739"/>
                    </a:lnTo>
                    <a:lnTo>
                      <a:pt x="253" y="746"/>
                    </a:lnTo>
                    <a:lnTo>
                      <a:pt x="258" y="753"/>
                    </a:lnTo>
                    <a:lnTo>
                      <a:pt x="263" y="761"/>
                    </a:lnTo>
                    <a:lnTo>
                      <a:pt x="266" y="770"/>
                    </a:lnTo>
                    <a:lnTo>
                      <a:pt x="267" y="779"/>
                    </a:lnTo>
                    <a:lnTo>
                      <a:pt x="250" y="774"/>
                    </a:lnTo>
                    <a:lnTo>
                      <a:pt x="232" y="773"/>
                    </a:lnTo>
                    <a:lnTo>
                      <a:pt x="214" y="770"/>
                    </a:lnTo>
                    <a:lnTo>
                      <a:pt x="196" y="769"/>
                    </a:lnTo>
                    <a:lnTo>
                      <a:pt x="176" y="767"/>
                    </a:lnTo>
                    <a:lnTo>
                      <a:pt x="157" y="766"/>
                    </a:lnTo>
                    <a:lnTo>
                      <a:pt x="138" y="764"/>
                    </a:lnTo>
                    <a:lnTo>
                      <a:pt x="120" y="763"/>
                    </a:lnTo>
                    <a:lnTo>
                      <a:pt x="101" y="759"/>
                    </a:lnTo>
                    <a:lnTo>
                      <a:pt x="85" y="753"/>
                    </a:lnTo>
                    <a:lnTo>
                      <a:pt x="69" y="747"/>
                    </a:lnTo>
                    <a:lnTo>
                      <a:pt x="55" y="740"/>
                    </a:lnTo>
                    <a:lnTo>
                      <a:pt x="42" y="728"/>
                    </a:lnTo>
                    <a:lnTo>
                      <a:pt x="31" y="716"/>
                    </a:lnTo>
                    <a:lnTo>
                      <a:pt x="23" y="700"/>
                    </a:lnTo>
                    <a:lnTo>
                      <a:pt x="17" y="682"/>
                    </a:lnTo>
                    <a:lnTo>
                      <a:pt x="8" y="666"/>
                    </a:lnTo>
                    <a:lnTo>
                      <a:pt x="4" y="649"/>
                    </a:lnTo>
                    <a:lnTo>
                      <a:pt x="0" y="632"/>
                    </a:lnTo>
                    <a:lnTo>
                      <a:pt x="0" y="616"/>
                    </a:lnTo>
                    <a:lnTo>
                      <a:pt x="1" y="598"/>
                    </a:lnTo>
                    <a:lnTo>
                      <a:pt x="5" y="581"/>
                    </a:lnTo>
                    <a:lnTo>
                      <a:pt x="10" y="564"/>
                    </a:lnTo>
                    <a:lnTo>
                      <a:pt x="18" y="548"/>
                    </a:lnTo>
                    <a:lnTo>
                      <a:pt x="26" y="532"/>
                    </a:lnTo>
                    <a:lnTo>
                      <a:pt x="38" y="517"/>
                    </a:lnTo>
                    <a:lnTo>
                      <a:pt x="50" y="504"/>
                    </a:lnTo>
                    <a:lnTo>
                      <a:pt x="64" y="493"/>
                    </a:lnTo>
                    <a:lnTo>
                      <a:pt x="80" y="482"/>
                    </a:lnTo>
                    <a:lnTo>
                      <a:pt x="97" y="476"/>
                    </a:lnTo>
                    <a:lnTo>
                      <a:pt x="115" y="470"/>
                    </a:lnTo>
                    <a:lnTo>
                      <a:pt x="135" y="467"/>
                    </a:lnTo>
                    <a:lnTo>
                      <a:pt x="147" y="458"/>
                    </a:lnTo>
                    <a:lnTo>
                      <a:pt x="163" y="450"/>
                    </a:lnTo>
                    <a:lnTo>
                      <a:pt x="178" y="440"/>
                    </a:lnTo>
                    <a:lnTo>
                      <a:pt x="196" y="433"/>
                    </a:lnTo>
                    <a:lnTo>
                      <a:pt x="213" y="425"/>
                    </a:lnTo>
                    <a:lnTo>
                      <a:pt x="232" y="419"/>
                    </a:lnTo>
                    <a:lnTo>
                      <a:pt x="249" y="413"/>
                    </a:lnTo>
                    <a:lnTo>
                      <a:pt x="267" y="410"/>
                    </a:lnTo>
                    <a:lnTo>
                      <a:pt x="283" y="407"/>
                    </a:lnTo>
                    <a:lnTo>
                      <a:pt x="299" y="407"/>
                    </a:lnTo>
                    <a:lnTo>
                      <a:pt x="314" y="409"/>
                    </a:lnTo>
                    <a:lnTo>
                      <a:pt x="330" y="413"/>
                    </a:lnTo>
                    <a:lnTo>
                      <a:pt x="343" y="420"/>
                    </a:lnTo>
                    <a:lnTo>
                      <a:pt x="354" y="430"/>
                    </a:lnTo>
                    <a:lnTo>
                      <a:pt x="365" y="442"/>
                    </a:lnTo>
                    <a:lnTo>
                      <a:pt x="373" y="459"/>
                    </a:lnTo>
                    <a:lnTo>
                      <a:pt x="380" y="461"/>
                    </a:lnTo>
                    <a:lnTo>
                      <a:pt x="386" y="464"/>
                    </a:lnTo>
                    <a:lnTo>
                      <a:pt x="391" y="467"/>
                    </a:lnTo>
                    <a:lnTo>
                      <a:pt x="399" y="470"/>
                    </a:lnTo>
                    <a:lnTo>
                      <a:pt x="404" y="473"/>
                    </a:lnTo>
                    <a:lnTo>
                      <a:pt x="409" y="477"/>
                    </a:lnTo>
                    <a:lnTo>
                      <a:pt x="416" y="479"/>
                    </a:lnTo>
                    <a:lnTo>
                      <a:pt x="422" y="484"/>
                    </a:lnTo>
                    <a:lnTo>
                      <a:pt x="427" y="487"/>
                    </a:lnTo>
                    <a:lnTo>
                      <a:pt x="433" y="489"/>
                    </a:lnTo>
                    <a:lnTo>
                      <a:pt x="439" y="492"/>
                    </a:lnTo>
                    <a:lnTo>
                      <a:pt x="446" y="496"/>
                    </a:lnTo>
                    <a:lnTo>
                      <a:pt x="451" y="496"/>
                    </a:lnTo>
                    <a:lnTo>
                      <a:pt x="458" y="497"/>
                    </a:lnTo>
                    <a:lnTo>
                      <a:pt x="465" y="498"/>
                    </a:lnTo>
                    <a:lnTo>
                      <a:pt x="473" y="499"/>
                    </a:lnTo>
                    <a:lnTo>
                      <a:pt x="460" y="488"/>
                    </a:lnTo>
                    <a:lnTo>
                      <a:pt x="448" y="476"/>
                    </a:lnTo>
                    <a:lnTo>
                      <a:pt x="437" y="463"/>
                    </a:lnTo>
                    <a:lnTo>
                      <a:pt x="427" y="452"/>
                    </a:lnTo>
                    <a:lnTo>
                      <a:pt x="417" y="439"/>
                    </a:lnTo>
                    <a:lnTo>
                      <a:pt x="407" y="427"/>
                    </a:lnTo>
                    <a:lnTo>
                      <a:pt x="400" y="414"/>
                    </a:lnTo>
                    <a:lnTo>
                      <a:pt x="393" y="402"/>
                    </a:lnTo>
                    <a:lnTo>
                      <a:pt x="387" y="388"/>
                    </a:lnTo>
                    <a:lnTo>
                      <a:pt x="384" y="375"/>
                    </a:lnTo>
                    <a:lnTo>
                      <a:pt x="382" y="362"/>
                    </a:lnTo>
                    <a:lnTo>
                      <a:pt x="383" y="347"/>
                    </a:lnTo>
                    <a:lnTo>
                      <a:pt x="386" y="333"/>
                    </a:lnTo>
                    <a:lnTo>
                      <a:pt x="390" y="319"/>
                    </a:lnTo>
                    <a:lnTo>
                      <a:pt x="399" y="306"/>
                    </a:lnTo>
                    <a:lnTo>
                      <a:pt x="409" y="291"/>
                    </a:lnTo>
                    <a:lnTo>
                      <a:pt x="429" y="265"/>
                    </a:lnTo>
                    <a:lnTo>
                      <a:pt x="452" y="242"/>
                    </a:lnTo>
                    <a:lnTo>
                      <a:pt x="477" y="221"/>
                    </a:lnTo>
                    <a:lnTo>
                      <a:pt x="503" y="204"/>
                    </a:lnTo>
                    <a:lnTo>
                      <a:pt x="531" y="190"/>
                    </a:lnTo>
                    <a:lnTo>
                      <a:pt x="561" y="177"/>
                    </a:lnTo>
                    <a:lnTo>
                      <a:pt x="592" y="167"/>
                    </a:lnTo>
                    <a:lnTo>
                      <a:pt x="624" y="159"/>
                    </a:lnTo>
                    <a:lnTo>
                      <a:pt x="656" y="153"/>
                    </a:lnTo>
                    <a:lnTo>
                      <a:pt x="690" y="147"/>
                    </a:lnTo>
                    <a:lnTo>
                      <a:pt x="723" y="144"/>
                    </a:lnTo>
                    <a:lnTo>
                      <a:pt x="756" y="141"/>
                    </a:lnTo>
                    <a:lnTo>
                      <a:pt x="789" y="138"/>
                    </a:lnTo>
                    <a:lnTo>
                      <a:pt x="823" y="137"/>
                    </a:lnTo>
                    <a:lnTo>
                      <a:pt x="855" y="136"/>
                    </a:lnTo>
                    <a:lnTo>
                      <a:pt x="886" y="135"/>
                    </a:lnTo>
                    <a:lnTo>
                      <a:pt x="891" y="123"/>
                    </a:lnTo>
                    <a:lnTo>
                      <a:pt x="896" y="112"/>
                    </a:lnTo>
                    <a:lnTo>
                      <a:pt x="901" y="100"/>
                    </a:lnTo>
                    <a:lnTo>
                      <a:pt x="906" y="90"/>
                    </a:lnTo>
                    <a:lnTo>
                      <a:pt x="912" y="78"/>
                    </a:lnTo>
                    <a:lnTo>
                      <a:pt x="918" y="66"/>
                    </a:lnTo>
                    <a:lnTo>
                      <a:pt x="924" y="55"/>
                    </a:lnTo>
                    <a:lnTo>
                      <a:pt x="933" y="45"/>
                    </a:lnTo>
                    <a:lnTo>
                      <a:pt x="941" y="35"/>
                    </a:lnTo>
                    <a:lnTo>
                      <a:pt x="949" y="26"/>
                    </a:lnTo>
                    <a:lnTo>
                      <a:pt x="958" y="18"/>
                    </a:lnTo>
                    <a:lnTo>
                      <a:pt x="968" y="12"/>
                    </a:lnTo>
                    <a:lnTo>
                      <a:pt x="979" y="5"/>
                    </a:lnTo>
                    <a:lnTo>
                      <a:pt x="989" y="2"/>
                    </a:lnTo>
                    <a:lnTo>
                      <a:pt x="1002" y="0"/>
                    </a:lnTo>
                    <a:lnTo>
                      <a:pt x="1017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42" name="Freeform 120"/>
              <p:cNvSpPr>
                <a:spLocks/>
              </p:cNvSpPr>
              <p:nvPr/>
            </p:nvSpPr>
            <p:spPr bwMode="auto">
              <a:xfrm>
                <a:off x="5748" y="2299"/>
                <a:ext cx="15" cy="13"/>
              </a:xfrm>
              <a:custGeom>
                <a:avLst/>
                <a:gdLst>
                  <a:gd name="T0" fmla="*/ 0 w 34"/>
                  <a:gd name="T1" fmla="*/ 0 h 28"/>
                  <a:gd name="T2" fmla="*/ 0 w 34"/>
                  <a:gd name="T3" fmla="*/ 0 h 28"/>
                  <a:gd name="T4" fmla="*/ 0 w 34"/>
                  <a:gd name="T5" fmla="*/ 0 h 28"/>
                  <a:gd name="T6" fmla="*/ 0 w 34"/>
                  <a:gd name="T7" fmla="*/ 0 h 28"/>
                  <a:gd name="T8" fmla="*/ 0 w 34"/>
                  <a:gd name="T9" fmla="*/ 0 h 28"/>
                  <a:gd name="T10" fmla="*/ 0 w 34"/>
                  <a:gd name="T11" fmla="*/ 0 h 28"/>
                  <a:gd name="T12" fmla="*/ 0 w 34"/>
                  <a:gd name="T13" fmla="*/ 0 h 28"/>
                  <a:gd name="T14" fmla="*/ 0 w 34"/>
                  <a:gd name="T15" fmla="*/ 0 h 28"/>
                  <a:gd name="T16" fmla="*/ 0 w 34"/>
                  <a:gd name="T17" fmla="*/ 0 h 28"/>
                  <a:gd name="T18" fmla="*/ 0 w 34"/>
                  <a:gd name="T19" fmla="*/ 0 h 28"/>
                  <a:gd name="T20" fmla="*/ 0 w 34"/>
                  <a:gd name="T21" fmla="*/ 0 h 28"/>
                  <a:gd name="T22" fmla="*/ 0 w 34"/>
                  <a:gd name="T23" fmla="*/ 0 h 28"/>
                  <a:gd name="T24" fmla="*/ 0 w 34"/>
                  <a:gd name="T25" fmla="*/ 0 h 28"/>
                  <a:gd name="T26" fmla="*/ 0 w 34"/>
                  <a:gd name="T27" fmla="*/ 0 h 28"/>
                  <a:gd name="T28" fmla="*/ 0 w 34"/>
                  <a:gd name="T29" fmla="*/ 0 h 28"/>
                  <a:gd name="T30" fmla="*/ 0 w 34"/>
                  <a:gd name="T31" fmla="*/ 0 h 28"/>
                  <a:gd name="T32" fmla="*/ 0 w 34"/>
                  <a:gd name="T33" fmla="*/ 0 h 28"/>
                  <a:gd name="T34" fmla="*/ 0 w 34"/>
                  <a:gd name="T35" fmla="*/ 0 h 28"/>
                  <a:gd name="T36" fmla="*/ 0 w 34"/>
                  <a:gd name="T37" fmla="*/ 0 h 28"/>
                  <a:gd name="T38" fmla="*/ 0 w 34"/>
                  <a:gd name="T39" fmla="*/ 0 h 2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28"/>
                  <a:gd name="T62" fmla="*/ 34 w 34"/>
                  <a:gd name="T63" fmla="*/ 28 h 2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28">
                    <a:moveTo>
                      <a:pt x="2" y="3"/>
                    </a:moveTo>
                    <a:lnTo>
                      <a:pt x="9" y="0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30" y="6"/>
                    </a:lnTo>
                    <a:lnTo>
                      <a:pt x="34" y="12"/>
                    </a:lnTo>
                    <a:lnTo>
                      <a:pt x="34" y="17"/>
                    </a:lnTo>
                    <a:lnTo>
                      <a:pt x="33" y="22"/>
                    </a:lnTo>
                    <a:lnTo>
                      <a:pt x="29" y="26"/>
                    </a:lnTo>
                    <a:lnTo>
                      <a:pt x="26" y="28"/>
                    </a:lnTo>
                    <a:lnTo>
                      <a:pt x="22" y="28"/>
                    </a:lnTo>
                    <a:lnTo>
                      <a:pt x="16" y="28"/>
                    </a:lnTo>
                    <a:lnTo>
                      <a:pt x="9" y="23"/>
                    </a:lnTo>
                    <a:lnTo>
                      <a:pt x="2" y="16"/>
                    </a:lnTo>
                    <a:lnTo>
                      <a:pt x="2" y="12"/>
                    </a:lnTo>
                    <a:lnTo>
                      <a:pt x="1" y="9"/>
                    </a:lnTo>
                    <a:lnTo>
                      <a:pt x="0" y="5"/>
                    </a:lnTo>
                    <a:lnTo>
                      <a:pt x="2" y="3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43" name="Freeform 121"/>
              <p:cNvSpPr>
                <a:spLocks/>
              </p:cNvSpPr>
              <p:nvPr/>
            </p:nvSpPr>
            <p:spPr bwMode="auto">
              <a:xfrm>
                <a:off x="5881" y="2302"/>
                <a:ext cx="109" cy="125"/>
              </a:xfrm>
              <a:custGeom>
                <a:avLst/>
                <a:gdLst>
                  <a:gd name="T0" fmla="*/ 0 w 263"/>
                  <a:gd name="T1" fmla="*/ 0 h 300"/>
                  <a:gd name="T2" fmla="*/ 0 w 263"/>
                  <a:gd name="T3" fmla="*/ 0 h 300"/>
                  <a:gd name="T4" fmla="*/ 0 w 263"/>
                  <a:gd name="T5" fmla="*/ 0 h 300"/>
                  <a:gd name="T6" fmla="*/ 0 w 263"/>
                  <a:gd name="T7" fmla="*/ 0 h 300"/>
                  <a:gd name="T8" fmla="*/ 0 w 263"/>
                  <a:gd name="T9" fmla="*/ 0 h 300"/>
                  <a:gd name="T10" fmla="*/ 0 w 263"/>
                  <a:gd name="T11" fmla="*/ 0 h 300"/>
                  <a:gd name="T12" fmla="*/ 0 w 263"/>
                  <a:gd name="T13" fmla="*/ 0 h 300"/>
                  <a:gd name="T14" fmla="*/ 0 w 263"/>
                  <a:gd name="T15" fmla="*/ 0 h 300"/>
                  <a:gd name="T16" fmla="*/ 0 w 263"/>
                  <a:gd name="T17" fmla="*/ 0 h 300"/>
                  <a:gd name="T18" fmla="*/ 0 w 263"/>
                  <a:gd name="T19" fmla="*/ 0 h 300"/>
                  <a:gd name="T20" fmla="*/ 0 w 263"/>
                  <a:gd name="T21" fmla="*/ 0 h 300"/>
                  <a:gd name="T22" fmla="*/ 0 w 263"/>
                  <a:gd name="T23" fmla="*/ 0 h 300"/>
                  <a:gd name="T24" fmla="*/ 0 w 263"/>
                  <a:gd name="T25" fmla="*/ 0 h 300"/>
                  <a:gd name="T26" fmla="*/ 0 w 263"/>
                  <a:gd name="T27" fmla="*/ 0 h 300"/>
                  <a:gd name="T28" fmla="*/ 0 w 263"/>
                  <a:gd name="T29" fmla="*/ 0 h 300"/>
                  <a:gd name="T30" fmla="*/ 0 w 263"/>
                  <a:gd name="T31" fmla="*/ 0 h 300"/>
                  <a:gd name="T32" fmla="*/ 0 w 263"/>
                  <a:gd name="T33" fmla="*/ 0 h 300"/>
                  <a:gd name="T34" fmla="*/ 0 w 263"/>
                  <a:gd name="T35" fmla="*/ 0 h 300"/>
                  <a:gd name="T36" fmla="*/ 0 w 263"/>
                  <a:gd name="T37" fmla="*/ 0 h 300"/>
                  <a:gd name="T38" fmla="*/ 0 w 263"/>
                  <a:gd name="T39" fmla="*/ 0 h 300"/>
                  <a:gd name="T40" fmla="*/ 0 w 263"/>
                  <a:gd name="T41" fmla="*/ 0 h 300"/>
                  <a:gd name="T42" fmla="*/ 0 w 263"/>
                  <a:gd name="T43" fmla="*/ 0 h 300"/>
                  <a:gd name="T44" fmla="*/ 0 w 263"/>
                  <a:gd name="T45" fmla="*/ 0 h 300"/>
                  <a:gd name="T46" fmla="*/ 0 w 263"/>
                  <a:gd name="T47" fmla="*/ 0 h 300"/>
                  <a:gd name="T48" fmla="*/ 0 w 263"/>
                  <a:gd name="T49" fmla="*/ 0 h 300"/>
                  <a:gd name="T50" fmla="*/ 0 w 263"/>
                  <a:gd name="T51" fmla="*/ 0 h 300"/>
                  <a:gd name="T52" fmla="*/ 0 w 263"/>
                  <a:gd name="T53" fmla="*/ 0 h 300"/>
                  <a:gd name="T54" fmla="*/ 0 w 263"/>
                  <a:gd name="T55" fmla="*/ 0 h 300"/>
                  <a:gd name="T56" fmla="*/ 0 w 263"/>
                  <a:gd name="T57" fmla="*/ 0 h 300"/>
                  <a:gd name="T58" fmla="*/ 0 w 263"/>
                  <a:gd name="T59" fmla="*/ 0 h 300"/>
                  <a:gd name="T60" fmla="*/ 0 w 263"/>
                  <a:gd name="T61" fmla="*/ 0 h 300"/>
                  <a:gd name="T62" fmla="*/ 0 w 263"/>
                  <a:gd name="T63" fmla="*/ 0 h 300"/>
                  <a:gd name="T64" fmla="*/ 0 w 263"/>
                  <a:gd name="T65" fmla="*/ 0 h 300"/>
                  <a:gd name="T66" fmla="*/ 0 w 263"/>
                  <a:gd name="T67" fmla="*/ 0 h 300"/>
                  <a:gd name="T68" fmla="*/ 0 w 263"/>
                  <a:gd name="T69" fmla="*/ 0 h 300"/>
                  <a:gd name="T70" fmla="*/ 0 w 263"/>
                  <a:gd name="T71" fmla="*/ 0 h 300"/>
                  <a:gd name="T72" fmla="*/ 0 w 263"/>
                  <a:gd name="T73" fmla="*/ 0 h 300"/>
                  <a:gd name="T74" fmla="*/ 0 w 263"/>
                  <a:gd name="T75" fmla="*/ 0 h 300"/>
                  <a:gd name="T76" fmla="*/ 0 w 263"/>
                  <a:gd name="T77" fmla="*/ 0 h 300"/>
                  <a:gd name="T78" fmla="*/ 0 w 263"/>
                  <a:gd name="T79" fmla="*/ 0 h 300"/>
                  <a:gd name="T80" fmla="*/ 0 w 263"/>
                  <a:gd name="T81" fmla="*/ 0 h 300"/>
                  <a:gd name="T82" fmla="*/ 0 w 263"/>
                  <a:gd name="T83" fmla="*/ 0 h 300"/>
                  <a:gd name="T84" fmla="*/ 0 w 263"/>
                  <a:gd name="T85" fmla="*/ 0 h 300"/>
                  <a:gd name="T86" fmla="*/ 0 w 263"/>
                  <a:gd name="T87" fmla="*/ 0 h 300"/>
                  <a:gd name="T88" fmla="*/ 0 w 263"/>
                  <a:gd name="T89" fmla="*/ 0 h 300"/>
                  <a:gd name="T90" fmla="*/ 0 w 263"/>
                  <a:gd name="T91" fmla="*/ 0 h 300"/>
                  <a:gd name="T92" fmla="*/ 0 w 263"/>
                  <a:gd name="T93" fmla="*/ 0 h 300"/>
                  <a:gd name="T94" fmla="*/ 0 w 263"/>
                  <a:gd name="T95" fmla="*/ 0 h 300"/>
                  <a:gd name="T96" fmla="*/ 0 w 263"/>
                  <a:gd name="T97" fmla="*/ 0 h 300"/>
                  <a:gd name="T98" fmla="*/ 0 w 263"/>
                  <a:gd name="T99" fmla="*/ 0 h 300"/>
                  <a:gd name="T100" fmla="*/ 0 w 263"/>
                  <a:gd name="T101" fmla="*/ 0 h 300"/>
                  <a:gd name="T102" fmla="*/ 0 w 263"/>
                  <a:gd name="T103" fmla="*/ 0 h 300"/>
                  <a:gd name="T104" fmla="*/ 0 w 263"/>
                  <a:gd name="T105" fmla="*/ 0 h 300"/>
                  <a:gd name="T106" fmla="*/ 0 w 263"/>
                  <a:gd name="T107" fmla="*/ 0 h 300"/>
                  <a:gd name="T108" fmla="*/ 0 w 263"/>
                  <a:gd name="T109" fmla="*/ 0 h 300"/>
                  <a:gd name="T110" fmla="*/ 0 w 263"/>
                  <a:gd name="T111" fmla="*/ 0 h 300"/>
                  <a:gd name="T112" fmla="*/ 0 w 263"/>
                  <a:gd name="T113" fmla="*/ 0 h 300"/>
                  <a:gd name="T114" fmla="*/ 0 w 263"/>
                  <a:gd name="T115" fmla="*/ 0 h 300"/>
                  <a:gd name="T116" fmla="*/ 0 w 263"/>
                  <a:gd name="T117" fmla="*/ 0 h 30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3"/>
                  <a:gd name="T178" fmla="*/ 0 h 300"/>
                  <a:gd name="T179" fmla="*/ 263 w 263"/>
                  <a:gd name="T180" fmla="*/ 300 h 30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3" h="300">
                    <a:moveTo>
                      <a:pt x="190" y="0"/>
                    </a:moveTo>
                    <a:lnTo>
                      <a:pt x="194" y="1"/>
                    </a:lnTo>
                    <a:lnTo>
                      <a:pt x="197" y="3"/>
                    </a:lnTo>
                    <a:lnTo>
                      <a:pt x="199" y="6"/>
                    </a:lnTo>
                    <a:lnTo>
                      <a:pt x="201" y="10"/>
                    </a:lnTo>
                    <a:lnTo>
                      <a:pt x="201" y="18"/>
                    </a:lnTo>
                    <a:lnTo>
                      <a:pt x="201" y="27"/>
                    </a:lnTo>
                    <a:lnTo>
                      <a:pt x="193" y="25"/>
                    </a:lnTo>
                    <a:lnTo>
                      <a:pt x="185" y="27"/>
                    </a:lnTo>
                    <a:lnTo>
                      <a:pt x="177" y="29"/>
                    </a:lnTo>
                    <a:lnTo>
                      <a:pt x="170" y="33"/>
                    </a:lnTo>
                    <a:lnTo>
                      <a:pt x="163" y="36"/>
                    </a:lnTo>
                    <a:lnTo>
                      <a:pt x="156" y="40"/>
                    </a:lnTo>
                    <a:lnTo>
                      <a:pt x="148" y="41"/>
                    </a:lnTo>
                    <a:lnTo>
                      <a:pt x="141" y="43"/>
                    </a:lnTo>
                    <a:lnTo>
                      <a:pt x="141" y="47"/>
                    </a:lnTo>
                    <a:lnTo>
                      <a:pt x="140" y="53"/>
                    </a:lnTo>
                    <a:lnTo>
                      <a:pt x="137" y="56"/>
                    </a:lnTo>
                    <a:lnTo>
                      <a:pt x="130" y="58"/>
                    </a:lnTo>
                    <a:lnTo>
                      <a:pt x="139" y="60"/>
                    </a:lnTo>
                    <a:lnTo>
                      <a:pt x="148" y="60"/>
                    </a:lnTo>
                    <a:lnTo>
                      <a:pt x="157" y="60"/>
                    </a:lnTo>
                    <a:lnTo>
                      <a:pt x="166" y="60"/>
                    </a:lnTo>
                    <a:lnTo>
                      <a:pt x="175" y="60"/>
                    </a:lnTo>
                    <a:lnTo>
                      <a:pt x="184" y="60"/>
                    </a:lnTo>
                    <a:lnTo>
                      <a:pt x="193" y="60"/>
                    </a:lnTo>
                    <a:lnTo>
                      <a:pt x="202" y="61"/>
                    </a:lnTo>
                    <a:lnTo>
                      <a:pt x="198" y="65"/>
                    </a:lnTo>
                    <a:lnTo>
                      <a:pt x="194" y="70"/>
                    </a:lnTo>
                    <a:lnTo>
                      <a:pt x="187" y="72"/>
                    </a:lnTo>
                    <a:lnTo>
                      <a:pt x="183" y="74"/>
                    </a:lnTo>
                    <a:lnTo>
                      <a:pt x="176" y="74"/>
                    </a:lnTo>
                    <a:lnTo>
                      <a:pt x="169" y="75"/>
                    </a:lnTo>
                    <a:lnTo>
                      <a:pt x="163" y="75"/>
                    </a:lnTo>
                    <a:lnTo>
                      <a:pt x="156" y="75"/>
                    </a:lnTo>
                    <a:lnTo>
                      <a:pt x="148" y="74"/>
                    </a:lnTo>
                    <a:lnTo>
                      <a:pt x="141" y="74"/>
                    </a:lnTo>
                    <a:lnTo>
                      <a:pt x="134" y="74"/>
                    </a:lnTo>
                    <a:lnTo>
                      <a:pt x="129" y="76"/>
                    </a:lnTo>
                    <a:lnTo>
                      <a:pt x="123" y="77"/>
                    </a:lnTo>
                    <a:lnTo>
                      <a:pt x="119" y="79"/>
                    </a:lnTo>
                    <a:lnTo>
                      <a:pt x="114" y="82"/>
                    </a:lnTo>
                    <a:lnTo>
                      <a:pt x="111" y="89"/>
                    </a:lnTo>
                    <a:lnTo>
                      <a:pt x="107" y="92"/>
                    </a:lnTo>
                    <a:lnTo>
                      <a:pt x="106" y="94"/>
                    </a:lnTo>
                    <a:lnTo>
                      <a:pt x="106" y="95"/>
                    </a:lnTo>
                    <a:lnTo>
                      <a:pt x="108" y="97"/>
                    </a:lnTo>
                    <a:lnTo>
                      <a:pt x="110" y="97"/>
                    </a:lnTo>
                    <a:lnTo>
                      <a:pt x="116" y="98"/>
                    </a:lnTo>
                    <a:lnTo>
                      <a:pt x="121" y="98"/>
                    </a:lnTo>
                    <a:lnTo>
                      <a:pt x="128" y="98"/>
                    </a:lnTo>
                    <a:lnTo>
                      <a:pt x="134" y="97"/>
                    </a:lnTo>
                    <a:lnTo>
                      <a:pt x="141" y="97"/>
                    </a:lnTo>
                    <a:lnTo>
                      <a:pt x="147" y="97"/>
                    </a:lnTo>
                    <a:lnTo>
                      <a:pt x="154" y="98"/>
                    </a:lnTo>
                    <a:lnTo>
                      <a:pt x="159" y="98"/>
                    </a:lnTo>
                    <a:lnTo>
                      <a:pt x="165" y="100"/>
                    </a:lnTo>
                    <a:lnTo>
                      <a:pt x="169" y="102"/>
                    </a:lnTo>
                    <a:lnTo>
                      <a:pt x="173" y="107"/>
                    </a:lnTo>
                    <a:lnTo>
                      <a:pt x="166" y="110"/>
                    </a:lnTo>
                    <a:lnTo>
                      <a:pt x="160" y="112"/>
                    </a:lnTo>
                    <a:lnTo>
                      <a:pt x="154" y="112"/>
                    </a:lnTo>
                    <a:lnTo>
                      <a:pt x="148" y="112"/>
                    </a:lnTo>
                    <a:lnTo>
                      <a:pt x="141" y="111"/>
                    </a:lnTo>
                    <a:lnTo>
                      <a:pt x="135" y="111"/>
                    </a:lnTo>
                    <a:lnTo>
                      <a:pt x="128" y="111"/>
                    </a:lnTo>
                    <a:lnTo>
                      <a:pt x="122" y="114"/>
                    </a:lnTo>
                    <a:lnTo>
                      <a:pt x="122" y="117"/>
                    </a:lnTo>
                    <a:lnTo>
                      <a:pt x="125" y="119"/>
                    </a:lnTo>
                    <a:lnTo>
                      <a:pt x="125" y="122"/>
                    </a:lnTo>
                    <a:lnTo>
                      <a:pt x="127" y="128"/>
                    </a:lnTo>
                    <a:lnTo>
                      <a:pt x="137" y="133"/>
                    </a:lnTo>
                    <a:lnTo>
                      <a:pt x="148" y="137"/>
                    </a:lnTo>
                    <a:lnTo>
                      <a:pt x="161" y="139"/>
                    </a:lnTo>
                    <a:lnTo>
                      <a:pt x="174" y="143"/>
                    </a:lnTo>
                    <a:lnTo>
                      <a:pt x="186" y="145"/>
                    </a:lnTo>
                    <a:lnTo>
                      <a:pt x="200" y="148"/>
                    </a:lnTo>
                    <a:lnTo>
                      <a:pt x="213" y="149"/>
                    </a:lnTo>
                    <a:lnTo>
                      <a:pt x="225" y="153"/>
                    </a:lnTo>
                    <a:lnTo>
                      <a:pt x="235" y="155"/>
                    </a:lnTo>
                    <a:lnTo>
                      <a:pt x="245" y="160"/>
                    </a:lnTo>
                    <a:lnTo>
                      <a:pt x="253" y="166"/>
                    </a:lnTo>
                    <a:lnTo>
                      <a:pt x="259" y="174"/>
                    </a:lnTo>
                    <a:lnTo>
                      <a:pt x="261" y="183"/>
                    </a:lnTo>
                    <a:lnTo>
                      <a:pt x="263" y="195"/>
                    </a:lnTo>
                    <a:lnTo>
                      <a:pt x="260" y="210"/>
                    </a:lnTo>
                    <a:lnTo>
                      <a:pt x="257" y="228"/>
                    </a:lnTo>
                    <a:lnTo>
                      <a:pt x="253" y="233"/>
                    </a:lnTo>
                    <a:lnTo>
                      <a:pt x="251" y="237"/>
                    </a:lnTo>
                    <a:lnTo>
                      <a:pt x="246" y="240"/>
                    </a:lnTo>
                    <a:lnTo>
                      <a:pt x="242" y="243"/>
                    </a:lnTo>
                    <a:lnTo>
                      <a:pt x="237" y="243"/>
                    </a:lnTo>
                    <a:lnTo>
                      <a:pt x="232" y="243"/>
                    </a:lnTo>
                    <a:lnTo>
                      <a:pt x="226" y="243"/>
                    </a:lnTo>
                    <a:lnTo>
                      <a:pt x="221" y="242"/>
                    </a:lnTo>
                    <a:lnTo>
                      <a:pt x="214" y="240"/>
                    </a:lnTo>
                    <a:lnTo>
                      <a:pt x="208" y="239"/>
                    </a:lnTo>
                    <a:lnTo>
                      <a:pt x="202" y="237"/>
                    </a:lnTo>
                    <a:lnTo>
                      <a:pt x="197" y="237"/>
                    </a:lnTo>
                    <a:lnTo>
                      <a:pt x="191" y="236"/>
                    </a:lnTo>
                    <a:lnTo>
                      <a:pt x="185" y="236"/>
                    </a:lnTo>
                    <a:lnTo>
                      <a:pt x="182" y="237"/>
                    </a:lnTo>
                    <a:lnTo>
                      <a:pt x="178" y="240"/>
                    </a:lnTo>
                    <a:lnTo>
                      <a:pt x="185" y="244"/>
                    </a:lnTo>
                    <a:lnTo>
                      <a:pt x="195" y="250"/>
                    </a:lnTo>
                    <a:lnTo>
                      <a:pt x="203" y="254"/>
                    </a:lnTo>
                    <a:lnTo>
                      <a:pt x="212" y="262"/>
                    </a:lnTo>
                    <a:lnTo>
                      <a:pt x="219" y="268"/>
                    </a:lnTo>
                    <a:lnTo>
                      <a:pt x="223" y="276"/>
                    </a:lnTo>
                    <a:lnTo>
                      <a:pt x="224" y="281"/>
                    </a:lnTo>
                    <a:lnTo>
                      <a:pt x="225" y="285"/>
                    </a:lnTo>
                    <a:lnTo>
                      <a:pt x="225" y="290"/>
                    </a:lnTo>
                    <a:lnTo>
                      <a:pt x="225" y="296"/>
                    </a:lnTo>
                    <a:lnTo>
                      <a:pt x="216" y="288"/>
                    </a:lnTo>
                    <a:lnTo>
                      <a:pt x="207" y="282"/>
                    </a:lnTo>
                    <a:lnTo>
                      <a:pt x="200" y="277"/>
                    </a:lnTo>
                    <a:lnTo>
                      <a:pt x="193" y="275"/>
                    </a:lnTo>
                    <a:lnTo>
                      <a:pt x="185" y="275"/>
                    </a:lnTo>
                    <a:lnTo>
                      <a:pt x="182" y="280"/>
                    </a:lnTo>
                    <a:lnTo>
                      <a:pt x="179" y="282"/>
                    </a:lnTo>
                    <a:lnTo>
                      <a:pt x="178" y="287"/>
                    </a:lnTo>
                    <a:lnTo>
                      <a:pt x="176" y="291"/>
                    </a:lnTo>
                    <a:lnTo>
                      <a:pt x="176" y="300"/>
                    </a:lnTo>
                    <a:lnTo>
                      <a:pt x="170" y="295"/>
                    </a:lnTo>
                    <a:lnTo>
                      <a:pt x="165" y="291"/>
                    </a:lnTo>
                    <a:lnTo>
                      <a:pt x="160" y="288"/>
                    </a:lnTo>
                    <a:lnTo>
                      <a:pt x="155" y="285"/>
                    </a:lnTo>
                    <a:lnTo>
                      <a:pt x="149" y="281"/>
                    </a:lnTo>
                    <a:lnTo>
                      <a:pt x="144" y="277"/>
                    </a:lnTo>
                    <a:lnTo>
                      <a:pt x="139" y="273"/>
                    </a:lnTo>
                    <a:lnTo>
                      <a:pt x="134" y="270"/>
                    </a:lnTo>
                    <a:lnTo>
                      <a:pt x="128" y="268"/>
                    </a:lnTo>
                    <a:lnTo>
                      <a:pt x="122" y="264"/>
                    </a:lnTo>
                    <a:lnTo>
                      <a:pt x="116" y="262"/>
                    </a:lnTo>
                    <a:lnTo>
                      <a:pt x="110" y="259"/>
                    </a:lnTo>
                    <a:lnTo>
                      <a:pt x="105" y="256"/>
                    </a:lnTo>
                    <a:lnTo>
                      <a:pt x="99" y="254"/>
                    </a:lnTo>
                    <a:lnTo>
                      <a:pt x="92" y="252"/>
                    </a:lnTo>
                    <a:lnTo>
                      <a:pt x="87" y="252"/>
                    </a:lnTo>
                    <a:lnTo>
                      <a:pt x="87" y="257"/>
                    </a:lnTo>
                    <a:lnTo>
                      <a:pt x="91" y="262"/>
                    </a:lnTo>
                    <a:lnTo>
                      <a:pt x="96" y="268"/>
                    </a:lnTo>
                    <a:lnTo>
                      <a:pt x="104" y="272"/>
                    </a:lnTo>
                    <a:lnTo>
                      <a:pt x="110" y="278"/>
                    </a:lnTo>
                    <a:lnTo>
                      <a:pt x="117" y="284"/>
                    </a:lnTo>
                    <a:lnTo>
                      <a:pt x="120" y="290"/>
                    </a:lnTo>
                    <a:lnTo>
                      <a:pt x="122" y="300"/>
                    </a:lnTo>
                    <a:lnTo>
                      <a:pt x="115" y="297"/>
                    </a:lnTo>
                    <a:lnTo>
                      <a:pt x="109" y="295"/>
                    </a:lnTo>
                    <a:lnTo>
                      <a:pt x="104" y="292"/>
                    </a:lnTo>
                    <a:lnTo>
                      <a:pt x="99" y="290"/>
                    </a:lnTo>
                    <a:lnTo>
                      <a:pt x="93" y="287"/>
                    </a:lnTo>
                    <a:lnTo>
                      <a:pt x="88" y="284"/>
                    </a:lnTo>
                    <a:lnTo>
                      <a:pt x="83" y="281"/>
                    </a:lnTo>
                    <a:lnTo>
                      <a:pt x="78" y="279"/>
                    </a:lnTo>
                    <a:lnTo>
                      <a:pt x="75" y="281"/>
                    </a:lnTo>
                    <a:lnTo>
                      <a:pt x="73" y="284"/>
                    </a:lnTo>
                    <a:lnTo>
                      <a:pt x="68" y="284"/>
                    </a:lnTo>
                    <a:lnTo>
                      <a:pt x="64" y="285"/>
                    </a:lnTo>
                    <a:lnTo>
                      <a:pt x="56" y="283"/>
                    </a:lnTo>
                    <a:lnTo>
                      <a:pt x="50" y="282"/>
                    </a:lnTo>
                    <a:lnTo>
                      <a:pt x="44" y="280"/>
                    </a:lnTo>
                    <a:lnTo>
                      <a:pt x="37" y="277"/>
                    </a:lnTo>
                    <a:lnTo>
                      <a:pt x="30" y="272"/>
                    </a:lnTo>
                    <a:lnTo>
                      <a:pt x="24" y="269"/>
                    </a:lnTo>
                    <a:lnTo>
                      <a:pt x="17" y="265"/>
                    </a:lnTo>
                    <a:lnTo>
                      <a:pt x="12" y="261"/>
                    </a:lnTo>
                    <a:lnTo>
                      <a:pt x="8" y="255"/>
                    </a:lnTo>
                    <a:lnTo>
                      <a:pt x="6" y="251"/>
                    </a:lnTo>
                    <a:lnTo>
                      <a:pt x="4" y="246"/>
                    </a:lnTo>
                    <a:lnTo>
                      <a:pt x="5" y="242"/>
                    </a:lnTo>
                    <a:lnTo>
                      <a:pt x="2" y="233"/>
                    </a:lnTo>
                    <a:lnTo>
                      <a:pt x="3" y="229"/>
                    </a:lnTo>
                    <a:lnTo>
                      <a:pt x="5" y="224"/>
                    </a:lnTo>
                    <a:lnTo>
                      <a:pt x="9" y="220"/>
                    </a:lnTo>
                    <a:lnTo>
                      <a:pt x="13" y="215"/>
                    </a:lnTo>
                    <a:lnTo>
                      <a:pt x="20" y="213"/>
                    </a:lnTo>
                    <a:lnTo>
                      <a:pt x="27" y="211"/>
                    </a:lnTo>
                    <a:lnTo>
                      <a:pt x="35" y="210"/>
                    </a:lnTo>
                    <a:lnTo>
                      <a:pt x="44" y="208"/>
                    </a:lnTo>
                    <a:lnTo>
                      <a:pt x="53" y="207"/>
                    </a:lnTo>
                    <a:lnTo>
                      <a:pt x="61" y="206"/>
                    </a:lnTo>
                    <a:lnTo>
                      <a:pt x="70" y="206"/>
                    </a:lnTo>
                    <a:lnTo>
                      <a:pt x="78" y="206"/>
                    </a:lnTo>
                    <a:lnTo>
                      <a:pt x="86" y="206"/>
                    </a:lnTo>
                    <a:lnTo>
                      <a:pt x="92" y="205"/>
                    </a:lnTo>
                    <a:lnTo>
                      <a:pt x="99" y="205"/>
                    </a:lnTo>
                    <a:lnTo>
                      <a:pt x="104" y="202"/>
                    </a:lnTo>
                    <a:lnTo>
                      <a:pt x="110" y="201"/>
                    </a:lnTo>
                    <a:lnTo>
                      <a:pt x="116" y="201"/>
                    </a:lnTo>
                    <a:lnTo>
                      <a:pt x="123" y="201"/>
                    </a:lnTo>
                    <a:lnTo>
                      <a:pt x="129" y="200"/>
                    </a:lnTo>
                    <a:lnTo>
                      <a:pt x="136" y="200"/>
                    </a:lnTo>
                    <a:lnTo>
                      <a:pt x="142" y="200"/>
                    </a:lnTo>
                    <a:lnTo>
                      <a:pt x="148" y="201"/>
                    </a:lnTo>
                    <a:lnTo>
                      <a:pt x="155" y="200"/>
                    </a:lnTo>
                    <a:lnTo>
                      <a:pt x="161" y="200"/>
                    </a:lnTo>
                    <a:lnTo>
                      <a:pt x="166" y="199"/>
                    </a:lnTo>
                    <a:lnTo>
                      <a:pt x="174" y="199"/>
                    </a:lnTo>
                    <a:lnTo>
                      <a:pt x="180" y="197"/>
                    </a:lnTo>
                    <a:lnTo>
                      <a:pt x="185" y="196"/>
                    </a:lnTo>
                    <a:lnTo>
                      <a:pt x="191" y="194"/>
                    </a:lnTo>
                    <a:lnTo>
                      <a:pt x="197" y="193"/>
                    </a:lnTo>
                    <a:lnTo>
                      <a:pt x="185" y="182"/>
                    </a:lnTo>
                    <a:lnTo>
                      <a:pt x="171" y="176"/>
                    </a:lnTo>
                    <a:lnTo>
                      <a:pt x="156" y="171"/>
                    </a:lnTo>
                    <a:lnTo>
                      <a:pt x="139" y="169"/>
                    </a:lnTo>
                    <a:lnTo>
                      <a:pt x="120" y="167"/>
                    </a:lnTo>
                    <a:lnTo>
                      <a:pt x="101" y="166"/>
                    </a:lnTo>
                    <a:lnTo>
                      <a:pt x="83" y="165"/>
                    </a:lnTo>
                    <a:lnTo>
                      <a:pt x="65" y="164"/>
                    </a:lnTo>
                    <a:lnTo>
                      <a:pt x="47" y="160"/>
                    </a:lnTo>
                    <a:lnTo>
                      <a:pt x="32" y="158"/>
                    </a:lnTo>
                    <a:lnTo>
                      <a:pt x="19" y="153"/>
                    </a:lnTo>
                    <a:lnTo>
                      <a:pt x="10" y="146"/>
                    </a:lnTo>
                    <a:lnTo>
                      <a:pt x="2" y="136"/>
                    </a:lnTo>
                    <a:lnTo>
                      <a:pt x="0" y="123"/>
                    </a:lnTo>
                    <a:lnTo>
                      <a:pt x="2" y="107"/>
                    </a:lnTo>
                    <a:lnTo>
                      <a:pt x="10" y="87"/>
                    </a:lnTo>
                    <a:lnTo>
                      <a:pt x="14" y="72"/>
                    </a:lnTo>
                    <a:lnTo>
                      <a:pt x="22" y="60"/>
                    </a:lnTo>
                    <a:lnTo>
                      <a:pt x="29" y="51"/>
                    </a:lnTo>
                    <a:lnTo>
                      <a:pt x="39" y="44"/>
                    </a:lnTo>
                    <a:lnTo>
                      <a:pt x="49" y="38"/>
                    </a:lnTo>
                    <a:lnTo>
                      <a:pt x="62" y="34"/>
                    </a:lnTo>
                    <a:lnTo>
                      <a:pt x="73" y="30"/>
                    </a:lnTo>
                    <a:lnTo>
                      <a:pt x="87" y="28"/>
                    </a:lnTo>
                    <a:lnTo>
                      <a:pt x="100" y="25"/>
                    </a:lnTo>
                    <a:lnTo>
                      <a:pt x="112" y="24"/>
                    </a:lnTo>
                    <a:lnTo>
                      <a:pt x="125" y="22"/>
                    </a:lnTo>
                    <a:lnTo>
                      <a:pt x="139" y="21"/>
                    </a:lnTo>
                    <a:lnTo>
                      <a:pt x="152" y="16"/>
                    </a:lnTo>
                    <a:lnTo>
                      <a:pt x="165" y="13"/>
                    </a:lnTo>
                    <a:lnTo>
                      <a:pt x="177" y="6"/>
                    </a:lnTo>
                    <a:lnTo>
                      <a:pt x="19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44" name="Freeform 122"/>
              <p:cNvSpPr>
                <a:spLocks/>
              </p:cNvSpPr>
              <p:nvPr/>
            </p:nvSpPr>
            <p:spPr bwMode="auto">
              <a:xfrm>
                <a:off x="5831" y="2318"/>
                <a:ext cx="15" cy="13"/>
              </a:xfrm>
              <a:custGeom>
                <a:avLst/>
                <a:gdLst>
                  <a:gd name="T0" fmla="*/ 0 w 40"/>
                  <a:gd name="T1" fmla="*/ 0 h 41"/>
                  <a:gd name="T2" fmla="*/ 0 w 40"/>
                  <a:gd name="T3" fmla="*/ 0 h 41"/>
                  <a:gd name="T4" fmla="*/ 0 w 40"/>
                  <a:gd name="T5" fmla="*/ 0 h 41"/>
                  <a:gd name="T6" fmla="*/ 0 w 40"/>
                  <a:gd name="T7" fmla="*/ 0 h 41"/>
                  <a:gd name="T8" fmla="*/ 0 w 40"/>
                  <a:gd name="T9" fmla="*/ 0 h 41"/>
                  <a:gd name="T10" fmla="*/ 0 w 40"/>
                  <a:gd name="T11" fmla="*/ 0 h 41"/>
                  <a:gd name="T12" fmla="*/ 0 w 40"/>
                  <a:gd name="T13" fmla="*/ 0 h 41"/>
                  <a:gd name="T14" fmla="*/ 0 w 40"/>
                  <a:gd name="T15" fmla="*/ 0 h 41"/>
                  <a:gd name="T16" fmla="*/ 0 w 40"/>
                  <a:gd name="T17" fmla="*/ 0 h 41"/>
                  <a:gd name="T18" fmla="*/ 0 w 40"/>
                  <a:gd name="T19" fmla="*/ 0 h 41"/>
                  <a:gd name="T20" fmla="*/ 0 w 40"/>
                  <a:gd name="T21" fmla="*/ 0 h 41"/>
                  <a:gd name="T22" fmla="*/ 0 w 40"/>
                  <a:gd name="T23" fmla="*/ 0 h 41"/>
                  <a:gd name="T24" fmla="*/ 0 w 40"/>
                  <a:gd name="T25" fmla="*/ 0 h 41"/>
                  <a:gd name="T26" fmla="*/ 0 w 40"/>
                  <a:gd name="T27" fmla="*/ 0 h 41"/>
                  <a:gd name="T28" fmla="*/ 0 w 40"/>
                  <a:gd name="T29" fmla="*/ 0 h 41"/>
                  <a:gd name="T30" fmla="*/ 0 w 40"/>
                  <a:gd name="T31" fmla="*/ 0 h 41"/>
                  <a:gd name="T32" fmla="*/ 0 w 40"/>
                  <a:gd name="T33" fmla="*/ 0 h 41"/>
                  <a:gd name="T34" fmla="*/ 0 w 40"/>
                  <a:gd name="T35" fmla="*/ 0 h 41"/>
                  <a:gd name="T36" fmla="*/ 0 w 40"/>
                  <a:gd name="T37" fmla="*/ 0 h 41"/>
                  <a:gd name="T38" fmla="*/ 0 w 40"/>
                  <a:gd name="T39" fmla="*/ 0 h 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0"/>
                  <a:gd name="T61" fmla="*/ 0 h 41"/>
                  <a:gd name="T62" fmla="*/ 40 w 40"/>
                  <a:gd name="T63" fmla="*/ 41 h 4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0" h="41">
                    <a:moveTo>
                      <a:pt x="30" y="0"/>
                    </a:moveTo>
                    <a:lnTo>
                      <a:pt x="35" y="0"/>
                    </a:lnTo>
                    <a:lnTo>
                      <a:pt x="40" y="0"/>
                    </a:lnTo>
                    <a:lnTo>
                      <a:pt x="37" y="7"/>
                    </a:lnTo>
                    <a:lnTo>
                      <a:pt x="34" y="15"/>
                    </a:lnTo>
                    <a:lnTo>
                      <a:pt x="27" y="22"/>
                    </a:lnTo>
                    <a:lnTo>
                      <a:pt x="21" y="27"/>
                    </a:lnTo>
                    <a:lnTo>
                      <a:pt x="16" y="31"/>
                    </a:lnTo>
                    <a:lnTo>
                      <a:pt x="11" y="35"/>
                    </a:lnTo>
                    <a:lnTo>
                      <a:pt x="6" y="37"/>
                    </a:lnTo>
                    <a:lnTo>
                      <a:pt x="1" y="41"/>
                    </a:lnTo>
                    <a:lnTo>
                      <a:pt x="0" y="35"/>
                    </a:lnTo>
                    <a:lnTo>
                      <a:pt x="1" y="28"/>
                    </a:lnTo>
                    <a:lnTo>
                      <a:pt x="3" y="22"/>
                    </a:lnTo>
                    <a:lnTo>
                      <a:pt x="7" y="17"/>
                    </a:lnTo>
                    <a:lnTo>
                      <a:pt x="12" y="10"/>
                    </a:lnTo>
                    <a:lnTo>
                      <a:pt x="16" y="5"/>
                    </a:lnTo>
                    <a:lnTo>
                      <a:pt x="23" y="2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45" name="Freeform 123"/>
              <p:cNvSpPr>
                <a:spLocks/>
              </p:cNvSpPr>
              <p:nvPr/>
            </p:nvSpPr>
            <p:spPr bwMode="auto">
              <a:xfrm>
                <a:off x="5167" y="2353"/>
                <a:ext cx="119" cy="74"/>
              </a:xfrm>
              <a:custGeom>
                <a:avLst/>
                <a:gdLst>
                  <a:gd name="T0" fmla="*/ 0 w 285"/>
                  <a:gd name="T1" fmla="*/ 0 h 178"/>
                  <a:gd name="T2" fmla="*/ 0 w 285"/>
                  <a:gd name="T3" fmla="*/ 0 h 178"/>
                  <a:gd name="T4" fmla="*/ 0 w 285"/>
                  <a:gd name="T5" fmla="*/ 0 h 178"/>
                  <a:gd name="T6" fmla="*/ 0 w 285"/>
                  <a:gd name="T7" fmla="*/ 0 h 178"/>
                  <a:gd name="T8" fmla="*/ 0 w 285"/>
                  <a:gd name="T9" fmla="*/ 0 h 178"/>
                  <a:gd name="T10" fmla="*/ 0 w 285"/>
                  <a:gd name="T11" fmla="*/ 0 h 178"/>
                  <a:gd name="T12" fmla="*/ 0 w 285"/>
                  <a:gd name="T13" fmla="*/ 0 h 178"/>
                  <a:gd name="T14" fmla="*/ 0 w 285"/>
                  <a:gd name="T15" fmla="*/ 0 h 178"/>
                  <a:gd name="T16" fmla="*/ 0 w 285"/>
                  <a:gd name="T17" fmla="*/ 0 h 178"/>
                  <a:gd name="T18" fmla="*/ 0 w 285"/>
                  <a:gd name="T19" fmla="*/ 0 h 178"/>
                  <a:gd name="T20" fmla="*/ 0 w 285"/>
                  <a:gd name="T21" fmla="*/ 0 h 178"/>
                  <a:gd name="T22" fmla="*/ 0 w 285"/>
                  <a:gd name="T23" fmla="*/ 0 h 178"/>
                  <a:gd name="T24" fmla="*/ 0 w 285"/>
                  <a:gd name="T25" fmla="*/ 0 h 178"/>
                  <a:gd name="T26" fmla="*/ 0 w 285"/>
                  <a:gd name="T27" fmla="*/ 0 h 178"/>
                  <a:gd name="T28" fmla="*/ 0 w 285"/>
                  <a:gd name="T29" fmla="*/ 0 h 178"/>
                  <a:gd name="T30" fmla="*/ 0 w 285"/>
                  <a:gd name="T31" fmla="*/ 0 h 178"/>
                  <a:gd name="T32" fmla="*/ 0 w 285"/>
                  <a:gd name="T33" fmla="*/ 0 h 178"/>
                  <a:gd name="T34" fmla="*/ 0 w 285"/>
                  <a:gd name="T35" fmla="*/ 0 h 178"/>
                  <a:gd name="T36" fmla="*/ 0 w 285"/>
                  <a:gd name="T37" fmla="*/ 0 h 178"/>
                  <a:gd name="T38" fmla="*/ 0 w 285"/>
                  <a:gd name="T39" fmla="*/ 0 h 178"/>
                  <a:gd name="T40" fmla="*/ 0 w 285"/>
                  <a:gd name="T41" fmla="*/ 0 h 178"/>
                  <a:gd name="T42" fmla="*/ 0 w 285"/>
                  <a:gd name="T43" fmla="*/ 0 h 178"/>
                  <a:gd name="T44" fmla="*/ 0 w 285"/>
                  <a:gd name="T45" fmla="*/ 0 h 178"/>
                  <a:gd name="T46" fmla="*/ 0 w 285"/>
                  <a:gd name="T47" fmla="*/ 0 h 178"/>
                  <a:gd name="T48" fmla="*/ 0 w 285"/>
                  <a:gd name="T49" fmla="*/ 0 h 178"/>
                  <a:gd name="T50" fmla="*/ 0 w 285"/>
                  <a:gd name="T51" fmla="*/ 0 h 178"/>
                  <a:gd name="T52" fmla="*/ 0 w 285"/>
                  <a:gd name="T53" fmla="*/ 0 h 178"/>
                  <a:gd name="T54" fmla="*/ 0 w 285"/>
                  <a:gd name="T55" fmla="*/ 0 h 178"/>
                  <a:gd name="T56" fmla="*/ 0 w 285"/>
                  <a:gd name="T57" fmla="*/ 0 h 178"/>
                  <a:gd name="T58" fmla="*/ 0 w 285"/>
                  <a:gd name="T59" fmla="*/ 0 h 178"/>
                  <a:gd name="T60" fmla="*/ 0 w 285"/>
                  <a:gd name="T61" fmla="*/ 0 h 178"/>
                  <a:gd name="T62" fmla="*/ 0 w 285"/>
                  <a:gd name="T63" fmla="*/ 0 h 178"/>
                  <a:gd name="T64" fmla="*/ 0 w 285"/>
                  <a:gd name="T65" fmla="*/ 0 h 178"/>
                  <a:gd name="T66" fmla="*/ 0 w 285"/>
                  <a:gd name="T67" fmla="*/ 0 h 178"/>
                  <a:gd name="T68" fmla="*/ 0 w 285"/>
                  <a:gd name="T69" fmla="*/ 0 h 178"/>
                  <a:gd name="T70" fmla="*/ 0 w 285"/>
                  <a:gd name="T71" fmla="*/ 0 h 178"/>
                  <a:gd name="T72" fmla="*/ 0 w 285"/>
                  <a:gd name="T73" fmla="*/ 0 h 178"/>
                  <a:gd name="T74" fmla="*/ 0 w 285"/>
                  <a:gd name="T75" fmla="*/ 0 h 178"/>
                  <a:gd name="T76" fmla="*/ 0 w 285"/>
                  <a:gd name="T77" fmla="*/ 0 h 17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85"/>
                  <a:gd name="T118" fmla="*/ 0 h 178"/>
                  <a:gd name="T119" fmla="*/ 285 w 285"/>
                  <a:gd name="T120" fmla="*/ 178 h 17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85" h="178">
                    <a:moveTo>
                      <a:pt x="7" y="0"/>
                    </a:moveTo>
                    <a:lnTo>
                      <a:pt x="16" y="6"/>
                    </a:lnTo>
                    <a:lnTo>
                      <a:pt x="25" y="14"/>
                    </a:lnTo>
                    <a:lnTo>
                      <a:pt x="34" y="21"/>
                    </a:lnTo>
                    <a:lnTo>
                      <a:pt x="42" y="29"/>
                    </a:lnTo>
                    <a:lnTo>
                      <a:pt x="50" y="36"/>
                    </a:lnTo>
                    <a:lnTo>
                      <a:pt x="57" y="45"/>
                    </a:lnTo>
                    <a:lnTo>
                      <a:pt x="65" y="52"/>
                    </a:lnTo>
                    <a:lnTo>
                      <a:pt x="74" y="60"/>
                    </a:lnTo>
                    <a:lnTo>
                      <a:pt x="75" y="51"/>
                    </a:lnTo>
                    <a:lnTo>
                      <a:pt x="76" y="45"/>
                    </a:lnTo>
                    <a:lnTo>
                      <a:pt x="78" y="42"/>
                    </a:lnTo>
                    <a:lnTo>
                      <a:pt x="80" y="42"/>
                    </a:lnTo>
                    <a:lnTo>
                      <a:pt x="81" y="43"/>
                    </a:lnTo>
                    <a:lnTo>
                      <a:pt x="84" y="46"/>
                    </a:lnTo>
                    <a:lnTo>
                      <a:pt x="87" y="51"/>
                    </a:lnTo>
                    <a:lnTo>
                      <a:pt x="90" y="55"/>
                    </a:lnTo>
                    <a:lnTo>
                      <a:pt x="92" y="61"/>
                    </a:lnTo>
                    <a:lnTo>
                      <a:pt x="95" y="66"/>
                    </a:lnTo>
                    <a:lnTo>
                      <a:pt x="98" y="71"/>
                    </a:lnTo>
                    <a:lnTo>
                      <a:pt x="102" y="76"/>
                    </a:lnTo>
                    <a:lnTo>
                      <a:pt x="106" y="79"/>
                    </a:lnTo>
                    <a:lnTo>
                      <a:pt x="110" y="82"/>
                    </a:lnTo>
                    <a:lnTo>
                      <a:pt x="115" y="83"/>
                    </a:lnTo>
                    <a:lnTo>
                      <a:pt x="121" y="83"/>
                    </a:lnTo>
                    <a:lnTo>
                      <a:pt x="117" y="73"/>
                    </a:lnTo>
                    <a:lnTo>
                      <a:pt x="117" y="67"/>
                    </a:lnTo>
                    <a:lnTo>
                      <a:pt x="116" y="61"/>
                    </a:lnTo>
                    <a:lnTo>
                      <a:pt x="117" y="57"/>
                    </a:lnTo>
                    <a:lnTo>
                      <a:pt x="120" y="53"/>
                    </a:lnTo>
                    <a:lnTo>
                      <a:pt x="127" y="54"/>
                    </a:lnTo>
                    <a:lnTo>
                      <a:pt x="132" y="59"/>
                    </a:lnTo>
                    <a:lnTo>
                      <a:pt x="137" y="67"/>
                    </a:lnTo>
                    <a:lnTo>
                      <a:pt x="139" y="71"/>
                    </a:lnTo>
                    <a:lnTo>
                      <a:pt x="142" y="76"/>
                    </a:lnTo>
                    <a:lnTo>
                      <a:pt x="144" y="83"/>
                    </a:lnTo>
                    <a:lnTo>
                      <a:pt x="147" y="90"/>
                    </a:lnTo>
                    <a:lnTo>
                      <a:pt x="155" y="90"/>
                    </a:lnTo>
                    <a:lnTo>
                      <a:pt x="166" y="92"/>
                    </a:lnTo>
                    <a:lnTo>
                      <a:pt x="176" y="93"/>
                    </a:lnTo>
                    <a:lnTo>
                      <a:pt x="190" y="95"/>
                    </a:lnTo>
                    <a:lnTo>
                      <a:pt x="201" y="97"/>
                    </a:lnTo>
                    <a:lnTo>
                      <a:pt x="212" y="100"/>
                    </a:lnTo>
                    <a:lnTo>
                      <a:pt x="225" y="102"/>
                    </a:lnTo>
                    <a:lnTo>
                      <a:pt x="237" y="108"/>
                    </a:lnTo>
                    <a:lnTo>
                      <a:pt x="247" y="111"/>
                    </a:lnTo>
                    <a:lnTo>
                      <a:pt x="257" y="116"/>
                    </a:lnTo>
                    <a:lnTo>
                      <a:pt x="266" y="122"/>
                    </a:lnTo>
                    <a:lnTo>
                      <a:pt x="273" y="130"/>
                    </a:lnTo>
                    <a:lnTo>
                      <a:pt x="278" y="140"/>
                    </a:lnTo>
                    <a:lnTo>
                      <a:pt x="283" y="149"/>
                    </a:lnTo>
                    <a:lnTo>
                      <a:pt x="285" y="162"/>
                    </a:lnTo>
                    <a:lnTo>
                      <a:pt x="285" y="178"/>
                    </a:lnTo>
                    <a:lnTo>
                      <a:pt x="268" y="165"/>
                    </a:lnTo>
                    <a:lnTo>
                      <a:pt x="252" y="154"/>
                    </a:lnTo>
                    <a:lnTo>
                      <a:pt x="236" y="145"/>
                    </a:lnTo>
                    <a:lnTo>
                      <a:pt x="220" y="139"/>
                    </a:lnTo>
                    <a:lnTo>
                      <a:pt x="202" y="132"/>
                    </a:lnTo>
                    <a:lnTo>
                      <a:pt x="184" y="128"/>
                    </a:lnTo>
                    <a:lnTo>
                      <a:pt x="167" y="124"/>
                    </a:lnTo>
                    <a:lnTo>
                      <a:pt x="150" y="121"/>
                    </a:lnTo>
                    <a:lnTo>
                      <a:pt x="132" y="115"/>
                    </a:lnTo>
                    <a:lnTo>
                      <a:pt x="114" y="110"/>
                    </a:lnTo>
                    <a:lnTo>
                      <a:pt x="96" y="103"/>
                    </a:lnTo>
                    <a:lnTo>
                      <a:pt x="81" y="95"/>
                    </a:lnTo>
                    <a:lnTo>
                      <a:pt x="64" y="85"/>
                    </a:lnTo>
                    <a:lnTo>
                      <a:pt x="49" y="73"/>
                    </a:lnTo>
                    <a:lnTo>
                      <a:pt x="35" y="59"/>
                    </a:lnTo>
                    <a:lnTo>
                      <a:pt x="21" y="43"/>
                    </a:lnTo>
                    <a:lnTo>
                      <a:pt x="15" y="37"/>
                    </a:lnTo>
                    <a:lnTo>
                      <a:pt x="11" y="33"/>
                    </a:lnTo>
                    <a:lnTo>
                      <a:pt x="5" y="27"/>
                    </a:lnTo>
                    <a:lnTo>
                      <a:pt x="3" y="22"/>
                    </a:lnTo>
                    <a:lnTo>
                      <a:pt x="0" y="16"/>
                    </a:lnTo>
                    <a:lnTo>
                      <a:pt x="0" y="10"/>
                    </a:lnTo>
                    <a:lnTo>
                      <a:pt x="2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46" name="Freeform 124"/>
              <p:cNvSpPr>
                <a:spLocks/>
              </p:cNvSpPr>
              <p:nvPr/>
            </p:nvSpPr>
            <p:spPr bwMode="auto">
              <a:xfrm>
                <a:off x="5783" y="2372"/>
                <a:ext cx="65" cy="62"/>
              </a:xfrm>
              <a:custGeom>
                <a:avLst/>
                <a:gdLst>
                  <a:gd name="T0" fmla="*/ 0 w 155"/>
                  <a:gd name="T1" fmla="*/ 0 h 148"/>
                  <a:gd name="T2" fmla="*/ 0 w 155"/>
                  <a:gd name="T3" fmla="*/ 0 h 148"/>
                  <a:gd name="T4" fmla="*/ 0 w 155"/>
                  <a:gd name="T5" fmla="*/ 0 h 148"/>
                  <a:gd name="T6" fmla="*/ 0 w 155"/>
                  <a:gd name="T7" fmla="*/ 0 h 148"/>
                  <a:gd name="T8" fmla="*/ 0 w 155"/>
                  <a:gd name="T9" fmla="*/ 0 h 148"/>
                  <a:gd name="T10" fmla="*/ 0 w 155"/>
                  <a:gd name="T11" fmla="*/ 0 h 148"/>
                  <a:gd name="T12" fmla="*/ 0 w 155"/>
                  <a:gd name="T13" fmla="*/ 0 h 148"/>
                  <a:gd name="T14" fmla="*/ 0 w 155"/>
                  <a:gd name="T15" fmla="*/ 0 h 148"/>
                  <a:gd name="T16" fmla="*/ 0 w 155"/>
                  <a:gd name="T17" fmla="*/ 0 h 148"/>
                  <a:gd name="T18" fmla="*/ 0 w 155"/>
                  <a:gd name="T19" fmla="*/ 0 h 148"/>
                  <a:gd name="T20" fmla="*/ 0 w 155"/>
                  <a:gd name="T21" fmla="*/ 0 h 148"/>
                  <a:gd name="T22" fmla="*/ 0 w 155"/>
                  <a:gd name="T23" fmla="*/ 0 h 148"/>
                  <a:gd name="T24" fmla="*/ 0 w 155"/>
                  <a:gd name="T25" fmla="*/ 0 h 148"/>
                  <a:gd name="T26" fmla="*/ 0 w 155"/>
                  <a:gd name="T27" fmla="*/ 0 h 148"/>
                  <a:gd name="T28" fmla="*/ 0 w 155"/>
                  <a:gd name="T29" fmla="*/ 0 h 148"/>
                  <a:gd name="T30" fmla="*/ 0 w 155"/>
                  <a:gd name="T31" fmla="*/ 0 h 148"/>
                  <a:gd name="T32" fmla="*/ 0 w 155"/>
                  <a:gd name="T33" fmla="*/ 0 h 148"/>
                  <a:gd name="T34" fmla="*/ 0 w 155"/>
                  <a:gd name="T35" fmla="*/ 0 h 148"/>
                  <a:gd name="T36" fmla="*/ 0 w 155"/>
                  <a:gd name="T37" fmla="*/ 0 h 148"/>
                  <a:gd name="T38" fmla="*/ 0 w 155"/>
                  <a:gd name="T39" fmla="*/ 0 h 148"/>
                  <a:gd name="T40" fmla="*/ 0 w 155"/>
                  <a:gd name="T41" fmla="*/ 0 h 148"/>
                  <a:gd name="T42" fmla="*/ 0 w 155"/>
                  <a:gd name="T43" fmla="*/ 0 h 148"/>
                  <a:gd name="T44" fmla="*/ 0 w 155"/>
                  <a:gd name="T45" fmla="*/ 0 h 148"/>
                  <a:gd name="T46" fmla="*/ 0 w 155"/>
                  <a:gd name="T47" fmla="*/ 0 h 148"/>
                  <a:gd name="T48" fmla="*/ 0 w 155"/>
                  <a:gd name="T49" fmla="*/ 0 h 148"/>
                  <a:gd name="T50" fmla="*/ 0 w 155"/>
                  <a:gd name="T51" fmla="*/ 0 h 148"/>
                  <a:gd name="T52" fmla="*/ 0 w 155"/>
                  <a:gd name="T53" fmla="*/ 0 h 148"/>
                  <a:gd name="T54" fmla="*/ 0 w 155"/>
                  <a:gd name="T55" fmla="*/ 0 h 148"/>
                  <a:gd name="T56" fmla="*/ 0 w 155"/>
                  <a:gd name="T57" fmla="*/ 0 h 148"/>
                  <a:gd name="T58" fmla="*/ 0 w 155"/>
                  <a:gd name="T59" fmla="*/ 0 h 148"/>
                  <a:gd name="T60" fmla="*/ 0 w 155"/>
                  <a:gd name="T61" fmla="*/ 0 h 148"/>
                  <a:gd name="T62" fmla="*/ 0 w 155"/>
                  <a:gd name="T63" fmla="*/ 0 h 148"/>
                  <a:gd name="T64" fmla="*/ 0 w 155"/>
                  <a:gd name="T65" fmla="*/ 0 h 148"/>
                  <a:gd name="T66" fmla="*/ 0 w 155"/>
                  <a:gd name="T67" fmla="*/ 0 h 148"/>
                  <a:gd name="T68" fmla="*/ 0 w 155"/>
                  <a:gd name="T69" fmla="*/ 0 h 148"/>
                  <a:gd name="T70" fmla="*/ 0 w 155"/>
                  <a:gd name="T71" fmla="*/ 0 h 14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55"/>
                  <a:gd name="T109" fmla="*/ 0 h 148"/>
                  <a:gd name="T110" fmla="*/ 155 w 155"/>
                  <a:gd name="T111" fmla="*/ 148 h 148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55" h="148">
                    <a:moveTo>
                      <a:pt x="2" y="2"/>
                    </a:moveTo>
                    <a:lnTo>
                      <a:pt x="15" y="0"/>
                    </a:lnTo>
                    <a:lnTo>
                      <a:pt x="31" y="1"/>
                    </a:lnTo>
                    <a:lnTo>
                      <a:pt x="46" y="2"/>
                    </a:lnTo>
                    <a:lnTo>
                      <a:pt x="63" y="7"/>
                    </a:lnTo>
                    <a:lnTo>
                      <a:pt x="77" y="11"/>
                    </a:lnTo>
                    <a:lnTo>
                      <a:pt x="92" y="19"/>
                    </a:lnTo>
                    <a:lnTo>
                      <a:pt x="108" y="28"/>
                    </a:lnTo>
                    <a:lnTo>
                      <a:pt x="121" y="39"/>
                    </a:lnTo>
                    <a:lnTo>
                      <a:pt x="132" y="49"/>
                    </a:lnTo>
                    <a:lnTo>
                      <a:pt x="142" y="62"/>
                    </a:lnTo>
                    <a:lnTo>
                      <a:pt x="148" y="74"/>
                    </a:lnTo>
                    <a:lnTo>
                      <a:pt x="154" y="88"/>
                    </a:lnTo>
                    <a:lnTo>
                      <a:pt x="155" y="102"/>
                    </a:lnTo>
                    <a:lnTo>
                      <a:pt x="153" y="117"/>
                    </a:lnTo>
                    <a:lnTo>
                      <a:pt x="148" y="133"/>
                    </a:lnTo>
                    <a:lnTo>
                      <a:pt x="138" y="148"/>
                    </a:lnTo>
                    <a:lnTo>
                      <a:pt x="131" y="137"/>
                    </a:lnTo>
                    <a:lnTo>
                      <a:pt x="127" y="125"/>
                    </a:lnTo>
                    <a:lnTo>
                      <a:pt x="119" y="114"/>
                    </a:lnTo>
                    <a:lnTo>
                      <a:pt x="113" y="103"/>
                    </a:lnTo>
                    <a:lnTo>
                      <a:pt x="107" y="92"/>
                    </a:lnTo>
                    <a:lnTo>
                      <a:pt x="100" y="81"/>
                    </a:lnTo>
                    <a:lnTo>
                      <a:pt x="91" y="70"/>
                    </a:lnTo>
                    <a:lnTo>
                      <a:pt x="84" y="60"/>
                    </a:lnTo>
                    <a:lnTo>
                      <a:pt x="74" y="49"/>
                    </a:lnTo>
                    <a:lnTo>
                      <a:pt x="66" y="40"/>
                    </a:lnTo>
                    <a:lnTo>
                      <a:pt x="56" y="31"/>
                    </a:lnTo>
                    <a:lnTo>
                      <a:pt x="47" y="25"/>
                    </a:lnTo>
                    <a:lnTo>
                      <a:pt x="35" y="17"/>
                    </a:lnTo>
                    <a:lnTo>
                      <a:pt x="25" y="12"/>
                    </a:lnTo>
                    <a:lnTo>
                      <a:pt x="1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47" name="Freeform 125"/>
              <p:cNvSpPr>
                <a:spLocks/>
              </p:cNvSpPr>
              <p:nvPr/>
            </p:nvSpPr>
            <p:spPr bwMode="auto">
              <a:xfrm>
                <a:off x="6047" y="2372"/>
                <a:ext cx="51" cy="59"/>
              </a:xfrm>
              <a:custGeom>
                <a:avLst/>
                <a:gdLst>
                  <a:gd name="T0" fmla="*/ 0 w 121"/>
                  <a:gd name="T1" fmla="*/ 0 h 141"/>
                  <a:gd name="T2" fmla="*/ 0 w 121"/>
                  <a:gd name="T3" fmla="*/ 0 h 141"/>
                  <a:gd name="T4" fmla="*/ 0 w 121"/>
                  <a:gd name="T5" fmla="*/ 0 h 141"/>
                  <a:gd name="T6" fmla="*/ 0 w 121"/>
                  <a:gd name="T7" fmla="*/ 0 h 141"/>
                  <a:gd name="T8" fmla="*/ 0 w 121"/>
                  <a:gd name="T9" fmla="*/ 0 h 141"/>
                  <a:gd name="T10" fmla="*/ 0 w 121"/>
                  <a:gd name="T11" fmla="*/ 0 h 141"/>
                  <a:gd name="T12" fmla="*/ 0 w 121"/>
                  <a:gd name="T13" fmla="*/ 0 h 141"/>
                  <a:gd name="T14" fmla="*/ 0 w 121"/>
                  <a:gd name="T15" fmla="*/ 0 h 141"/>
                  <a:gd name="T16" fmla="*/ 0 w 121"/>
                  <a:gd name="T17" fmla="*/ 0 h 141"/>
                  <a:gd name="T18" fmla="*/ 0 w 121"/>
                  <a:gd name="T19" fmla="*/ 0 h 141"/>
                  <a:gd name="T20" fmla="*/ 0 w 121"/>
                  <a:gd name="T21" fmla="*/ 0 h 141"/>
                  <a:gd name="T22" fmla="*/ 0 w 121"/>
                  <a:gd name="T23" fmla="*/ 0 h 141"/>
                  <a:gd name="T24" fmla="*/ 0 w 121"/>
                  <a:gd name="T25" fmla="*/ 0 h 141"/>
                  <a:gd name="T26" fmla="*/ 0 w 121"/>
                  <a:gd name="T27" fmla="*/ 0 h 141"/>
                  <a:gd name="T28" fmla="*/ 0 w 121"/>
                  <a:gd name="T29" fmla="*/ 0 h 141"/>
                  <a:gd name="T30" fmla="*/ 0 w 121"/>
                  <a:gd name="T31" fmla="*/ 0 h 141"/>
                  <a:gd name="T32" fmla="*/ 0 w 121"/>
                  <a:gd name="T33" fmla="*/ 0 h 141"/>
                  <a:gd name="T34" fmla="*/ 0 w 121"/>
                  <a:gd name="T35" fmla="*/ 0 h 141"/>
                  <a:gd name="T36" fmla="*/ 0 w 121"/>
                  <a:gd name="T37" fmla="*/ 0 h 141"/>
                  <a:gd name="T38" fmla="*/ 0 w 121"/>
                  <a:gd name="T39" fmla="*/ 0 h 141"/>
                  <a:gd name="T40" fmla="*/ 0 w 121"/>
                  <a:gd name="T41" fmla="*/ 0 h 141"/>
                  <a:gd name="T42" fmla="*/ 0 w 121"/>
                  <a:gd name="T43" fmla="*/ 0 h 141"/>
                  <a:gd name="T44" fmla="*/ 0 w 121"/>
                  <a:gd name="T45" fmla="*/ 0 h 141"/>
                  <a:gd name="T46" fmla="*/ 0 w 121"/>
                  <a:gd name="T47" fmla="*/ 0 h 141"/>
                  <a:gd name="T48" fmla="*/ 0 w 121"/>
                  <a:gd name="T49" fmla="*/ 0 h 141"/>
                  <a:gd name="T50" fmla="*/ 0 w 121"/>
                  <a:gd name="T51" fmla="*/ 0 h 141"/>
                  <a:gd name="T52" fmla="*/ 0 w 121"/>
                  <a:gd name="T53" fmla="*/ 0 h 141"/>
                  <a:gd name="T54" fmla="*/ 0 w 121"/>
                  <a:gd name="T55" fmla="*/ 0 h 141"/>
                  <a:gd name="T56" fmla="*/ 0 w 121"/>
                  <a:gd name="T57" fmla="*/ 0 h 141"/>
                  <a:gd name="T58" fmla="*/ 0 w 121"/>
                  <a:gd name="T59" fmla="*/ 0 h 141"/>
                  <a:gd name="T60" fmla="*/ 0 w 121"/>
                  <a:gd name="T61" fmla="*/ 0 h 141"/>
                  <a:gd name="T62" fmla="*/ 0 w 121"/>
                  <a:gd name="T63" fmla="*/ 0 h 141"/>
                  <a:gd name="T64" fmla="*/ 0 w 121"/>
                  <a:gd name="T65" fmla="*/ 0 h 141"/>
                  <a:gd name="T66" fmla="*/ 0 w 121"/>
                  <a:gd name="T67" fmla="*/ 0 h 141"/>
                  <a:gd name="T68" fmla="*/ 0 w 121"/>
                  <a:gd name="T69" fmla="*/ 0 h 141"/>
                  <a:gd name="T70" fmla="*/ 0 w 121"/>
                  <a:gd name="T71" fmla="*/ 0 h 141"/>
                  <a:gd name="T72" fmla="*/ 0 w 121"/>
                  <a:gd name="T73" fmla="*/ 0 h 141"/>
                  <a:gd name="T74" fmla="*/ 0 w 121"/>
                  <a:gd name="T75" fmla="*/ 0 h 141"/>
                  <a:gd name="T76" fmla="*/ 0 w 121"/>
                  <a:gd name="T77" fmla="*/ 0 h 141"/>
                  <a:gd name="T78" fmla="*/ 0 w 121"/>
                  <a:gd name="T79" fmla="*/ 0 h 141"/>
                  <a:gd name="T80" fmla="*/ 0 w 121"/>
                  <a:gd name="T81" fmla="*/ 0 h 141"/>
                  <a:gd name="T82" fmla="*/ 0 w 121"/>
                  <a:gd name="T83" fmla="*/ 0 h 141"/>
                  <a:gd name="T84" fmla="*/ 0 w 121"/>
                  <a:gd name="T85" fmla="*/ 0 h 141"/>
                  <a:gd name="T86" fmla="*/ 0 w 121"/>
                  <a:gd name="T87" fmla="*/ 0 h 141"/>
                  <a:gd name="T88" fmla="*/ 0 w 121"/>
                  <a:gd name="T89" fmla="*/ 0 h 141"/>
                  <a:gd name="T90" fmla="*/ 0 w 121"/>
                  <a:gd name="T91" fmla="*/ 0 h 141"/>
                  <a:gd name="T92" fmla="*/ 0 w 121"/>
                  <a:gd name="T93" fmla="*/ 0 h 141"/>
                  <a:gd name="T94" fmla="*/ 0 w 121"/>
                  <a:gd name="T95" fmla="*/ 0 h 141"/>
                  <a:gd name="T96" fmla="*/ 0 w 121"/>
                  <a:gd name="T97" fmla="*/ 0 h 141"/>
                  <a:gd name="T98" fmla="*/ 0 w 121"/>
                  <a:gd name="T99" fmla="*/ 0 h 141"/>
                  <a:gd name="T100" fmla="*/ 0 w 121"/>
                  <a:gd name="T101" fmla="*/ 0 h 141"/>
                  <a:gd name="T102" fmla="*/ 0 w 121"/>
                  <a:gd name="T103" fmla="*/ 0 h 141"/>
                  <a:gd name="T104" fmla="*/ 0 w 121"/>
                  <a:gd name="T105" fmla="*/ 0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1"/>
                  <a:gd name="T160" fmla="*/ 0 h 141"/>
                  <a:gd name="T161" fmla="*/ 121 w 121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1" h="141">
                    <a:moveTo>
                      <a:pt x="86" y="0"/>
                    </a:moveTo>
                    <a:lnTo>
                      <a:pt x="89" y="2"/>
                    </a:lnTo>
                    <a:lnTo>
                      <a:pt x="92" y="3"/>
                    </a:lnTo>
                    <a:lnTo>
                      <a:pt x="93" y="6"/>
                    </a:lnTo>
                    <a:lnTo>
                      <a:pt x="94" y="9"/>
                    </a:lnTo>
                    <a:lnTo>
                      <a:pt x="89" y="15"/>
                    </a:lnTo>
                    <a:lnTo>
                      <a:pt x="82" y="21"/>
                    </a:lnTo>
                    <a:lnTo>
                      <a:pt x="76" y="23"/>
                    </a:lnTo>
                    <a:lnTo>
                      <a:pt x="70" y="26"/>
                    </a:lnTo>
                    <a:lnTo>
                      <a:pt x="66" y="29"/>
                    </a:lnTo>
                    <a:lnTo>
                      <a:pt x="60" y="32"/>
                    </a:lnTo>
                    <a:lnTo>
                      <a:pt x="55" y="35"/>
                    </a:lnTo>
                    <a:lnTo>
                      <a:pt x="51" y="38"/>
                    </a:lnTo>
                    <a:lnTo>
                      <a:pt x="47" y="40"/>
                    </a:lnTo>
                    <a:lnTo>
                      <a:pt x="45" y="44"/>
                    </a:lnTo>
                    <a:lnTo>
                      <a:pt x="49" y="45"/>
                    </a:lnTo>
                    <a:lnTo>
                      <a:pt x="54" y="46"/>
                    </a:lnTo>
                    <a:lnTo>
                      <a:pt x="58" y="45"/>
                    </a:lnTo>
                    <a:lnTo>
                      <a:pt x="64" y="45"/>
                    </a:lnTo>
                    <a:lnTo>
                      <a:pt x="68" y="42"/>
                    </a:lnTo>
                    <a:lnTo>
                      <a:pt x="73" y="40"/>
                    </a:lnTo>
                    <a:lnTo>
                      <a:pt x="78" y="39"/>
                    </a:lnTo>
                    <a:lnTo>
                      <a:pt x="84" y="38"/>
                    </a:lnTo>
                    <a:lnTo>
                      <a:pt x="92" y="33"/>
                    </a:lnTo>
                    <a:lnTo>
                      <a:pt x="102" y="31"/>
                    </a:lnTo>
                    <a:lnTo>
                      <a:pt x="106" y="31"/>
                    </a:lnTo>
                    <a:lnTo>
                      <a:pt x="111" y="31"/>
                    </a:lnTo>
                    <a:lnTo>
                      <a:pt x="115" y="32"/>
                    </a:lnTo>
                    <a:lnTo>
                      <a:pt x="121" y="36"/>
                    </a:lnTo>
                    <a:lnTo>
                      <a:pt x="115" y="39"/>
                    </a:lnTo>
                    <a:lnTo>
                      <a:pt x="110" y="43"/>
                    </a:lnTo>
                    <a:lnTo>
                      <a:pt x="105" y="46"/>
                    </a:lnTo>
                    <a:lnTo>
                      <a:pt x="100" y="50"/>
                    </a:lnTo>
                    <a:lnTo>
                      <a:pt x="94" y="51"/>
                    </a:lnTo>
                    <a:lnTo>
                      <a:pt x="88" y="54"/>
                    </a:lnTo>
                    <a:lnTo>
                      <a:pt x="82" y="57"/>
                    </a:lnTo>
                    <a:lnTo>
                      <a:pt x="76" y="59"/>
                    </a:lnTo>
                    <a:lnTo>
                      <a:pt x="69" y="59"/>
                    </a:lnTo>
                    <a:lnTo>
                      <a:pt x="63" y="62"/>
                    </a:lnTo>
                    <a:lnTo>
                      <a:pt x="56" y="64"/>
                    </a:lnTo>
                    <a:lnTo>
                      <a:pt x="50" y="67"/>
                    </a:lnTo>
                    <a:lnTo>
                      <a:pt x="43" y="69"/>
                    </a:lnTo>
                    <a:lnTo>
                      <a:pt x="37" y="71"/>
                    </a:lnTo>
                    <a:lnTo>
                      <a:pt x="31" y="74"/>
                    </a:lnTo>
                    <a:lnTo>
                      <a:pt x="26" y="78"/>
                    </a:lnTo>
                    <a:lnTo>
                      <a:pt x="33" y="80"/>
                    </a:lnTo>
                    <a:lnTo>
                      <a:pt x="43" y="82"/>
                    </a:lnTo>
                    <a:lnTo>
                      <a:pt x="48" y="81"/>
                    </a:lnTo>
                    <a:lnTo>
                      <a:pt x="51" y="81"/>
                    </a:lnTo>
                    <a:lnTo>
                      <a:pt x="57" y="81"/>
                    </a:lnTo>
                    <a:lnTo>
                      <a:pt x="62" y="81"/>
                    </a:lnTo>
                    <a:lnTo>
                      <a:pt x="67" y="79"/>
                    </a:lnTo>
                    <a:lnTo>
                      <a:pt x="71" y="79"/>
                    </a:lnTo>
                    <a:lnTo>
                      <a:pt x="76" y="78"/>
                    </a:lnTo>
                    <a:lnTo>
                      <a:pt x="81" y="78"/>
                    </a:lnTo>
                    <a:lnTo>
                      <a:pt x="86" y="78"/>
                    </a:lnTo>
                    <a:lnTo>
                      <a:pt x="90" y="78"/>
                    </a:lnTo>
                    <a:lnTo>
                      <a:pt x="95" y="78"/>
                    </a:lnTo>
                    <a:lnTo>
                      <a:pt x="101" y="79"/>
                    </a:lnTo>
                    <a:lnTo>
                      <a:pt x="96" y="82"/>
                    </a:lnTo>
                    <a:lnTo>
                      <a:pt x="92" y="85"/>
                    </a:lnTo>
                    <a:lnTo>
                      <a:pt x="87" y="87"/>
                    </a:lnTo>
                    <a:lnTo>
                      <a:pt x="82" y="89"/>
                    </a:lnTo>
                    <a:lnTo>
                      <a:pt x="76" y="91"/>
                    </a:lnTo>
                    <a:lnTo>
                      <a:pt x="70" y="93"/>
                    </a:lnTo>
                    <a:lnTo>
                      <a:pt x="65" y="95"/>
                    </a:lnTo>
                    <a:lnTo>
                      <a:pt x="61" y="97"/>
                    </a:lnTo>
                    <a:lnTo>
                      <a:pt x="53" y="99"/>
                    </a:lnTo>
                    <a:lnTo>
                      <a:pt x="51" y="104"/>
                    </a:lnTo>
                    <a:lnTo>
                      <a:pt x="52" y="106"/>
                    </a:lnTo>
                    <a:lnTo>
                      <a:pt x="57" y="108"/>
                    </a:lnTo>
                    <a:lnTo>
                      <a:pt x="63" y="111"/>
                    </a:lnTo>
                    <a:lnTo>
                      <a:pt x="71" y="114"/>
                    </a:lnTo>
                    <a:lnTo>
                      <a:pt x="68" y="122"/>
                    </a:lnTo>
                    <a:lnTo>
                      <a:pt x="61" y="128"/>
                    </a:lnTo>
                    <a:lnTo>
                      <a:pt x="52" y="134"/>
                    </a:lnTo>
                    <a:lnTo>
                      <a:pt x="47" y="141"/>
                    </a:lnTo>
                    <a:lnTo>
                      <a:pt x="40" y="133"/>
                    </a:lnTo>
                    <a:lnTo>
                      <a:pt x="33" y="124"/>
                    </a:lnTo>
                    <a:lnTo>
                      <a:pt x="27" y="115"/>
                    </a:lnTo>
                    <a:lnTo>
                      <a:pt x="21" y="107"/>
                    </a:lnTo>
                    <a:lnTo>
                      <a:pt x="17" y="101"/>
                    </a:lnTo>
                    <a:lnTo>
                      <a:pt x="13" y="96"/>
                    </a:lnTo>
                    <a:lnTo>
                      <a:pt x="12" y="92"/>
                    </a:lnTo>
                    <a:lnTo>
                      <a:pt x="9" y="88"/>
                    </a:lnTo>
                    <a:lnTo>
                      <a:pt x="3" y="78"/>
                    </a:lnTo>
                    <a:lnTo>
                      <a:pt x="1" y="69"/>
                    </a:lnTo>
                    <a:lnTo>
                      <a:pt x="0" y="61"/>
                    </a:lnTo>
                    <a:lnTo>
                      <a:pt x="1" y="56"/>
                    </a:lnTo>
                    <a:lnTo>
                      <a:pt x="1" y="50"/>
                    </a:lnTo>
                    <a:lnTo>
                      <a:pt x="5" y="44"/>
                    </a:lnTo>
                    <a:lnTo>
                      <a:pt x="10" y="38"/>
                    </a:lnTo>
                    <a:lnTo>
                      <a:pt x="15" y="33"/>
                    </a:lnTo>
                    <a:lnTo>
                      <a:pt x="19" y="31"/>
                    </a:lnTo>
                    <a:lnTo>
                      <a:pt x="23" y="29"/>
                    </a:lnTo>
                    <a:lnTo>
                      <a:pt x="29" y="27"/>
                    </a:lnTo>
                    <a:lnTo>
                      <a:pt x="34" y="25"/>
                    </a:lnTo>
                    <a:lnTo>
                      <a:pt x="40" y="21"/>
                    </a:lnTo>
                    <a:lnTo>
                      <a:pt x="47" y="19"/>
                    </a:lnTo>
                    <a:lnTo>
                      <a:pt x="52" y="16"/>
                    </a:lnTo>
                    <a:lnTo>
                      <a:pt x="59" y="12"/>
                    </a:lnTo>
                    <a:lnTo>
                      <a:pt x="66" y="9"/>
                    </a:lnTo>
                    <a:lnTo>
                      <a:pt x="72" y="5"/>
                    </a:lnTo>
                    <a:lnTo>
                      <a:pt x="78" y="3"/>
                    </a:lnTo>
                    <a:lnTo>
                      <a:pt x="86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48" name="Freeform 126"/>
              <p:cNvSpPr>
                <a:spLocks/>
              </p:cNvSpPr>
              <p:nvPr/>
            </p:nvSpPr>
            <p:spPr bwMode="auto">
              <a:xfrm>
                <a:off x="5490" y="2372"/>
                <a:ext cx="35" cy="9"/>
              </a:xfrm>
              <a:custGeom>
                <a:avLst/>
                <a:gdLst>
                  <a:gd name="T0" fmla="*/ 0 w 82"/>
                  <a:gd name="T1" fmla="*/ 0 h 22"/>
                  <a:gd name="T2" fmla="*/ 0 w 82"/>
                  <a:gd name="T3" fmla="*/ 0 h 22"/>
                  <a:gd name="T4" fmla="*/ 0 w 82"/>
                  <a:gd name="T5" fmla="*/ 0 h 22"/>
                  <a:gd name="T6" fmla="*/ 0 w 82"/>
                  <a:gd name="T7" fmla="*/ 0 h 22"/>
                  <a:gd name="T8" fmla="*/ 0 w 82"/>
                  <a:gd name="T9" fmla="*/ 0 h 22"/>
                  <a:gd name="T10" fmla="*/ 0 w 82"/>
                  <a:gd name="T11" fmla="*/ 0 h 22"/>
                  <a:gd name="T12" fmla="*/ 0 w 82"/>
                  <a:gd name="T13" fmla="*/ 0 h 22"/>
                  <a:gd name="T14" fmla="*/ 0 w 82"/>
                  <a:gd name="T15" fmla="*/ 0 h 22"/>
                  <a:gd name="T16" fmla="*/ 0 w 82"/>
                  <a:gd name="T17" fmla="*/ 0 h 22"/>
                  <a:gd name="T18" fmla="*/ 0 w 82"/>
                  <a:gd name="T19" fmla="*/ 0 h 22"/>
                  <a:gd name="T20" fmla="*/ 0 w 82"/>
                  <a:gd name="T21" fmla="*/ 0 h 22"/>
                  <a:gd name="T22" fmla="*/ 0 w 82"/>
                  <a:gd name="T23" fmla="*/ 0 h 22"/>
                  <a:gd name="T24" fmla="*/ 0 w 82"/>
                  <a:gd name="T25" fmla="*/ 0 h 22"/>
                  <a:gd name="T26" fmla="*/ 0 w 82"/>
                  <a:gd name="T27" fmla="*/ 0 h 22"/>
                  <a:gd name="T28" fmla="*/ 0 w 82"/>
                  <a:gd name="T29" fmla="*/ 0 h 22"/>
                  <a:gd name="T30" fmla="*/ 0 w 82"/>
                  <a:gd name="T31" fmla="*/ 0 h 22"/>
                  <a:gd name="T32" fmla="*/ 0 w 82"/>
                  <a:gd name="T33" fmla="*/ 0 h 22"/>
                  <a:gd name="T34" fmla="*/ 0 w 82"/>
                  <a:gd name="T35" fmla="*/ 0 h 22"/>
                  <a:gd name="T36" fmla="*/ 0 w 82"/>
                  <a:gd name="T37" fmla="*/ 0 h 22"/>
                  <a:gd name="T38" fmla="*/ 0 w 82"/>
                  <a:gd name="T39" fmla="*/ 0 h 22"/>
                  <a:gd name="T40" fmla="*/ 0 w 82"/>
                  <a:gd name="T41" fmla="*/ 0 h 22"/>
                  <a:gd name="T42" fmla="*/ 0 w 82"/>
                  <a:gd name="T43" fmla="*/ 0 h 22"/>
                  <a:gd name="T44" fmla="*/ 0 w 82"/>
                  <a:gd name="T45" fmla="*/ 0 h 22"/>
                  <a:gd name="T46" fmla="*/ 0 w 82"/>
                  <a:gd name="T47" fmla="*/ 0 h 22"/>
                  <a:gd name="T48" fmla="*/ 0 w 82"/>
                  <a:gd name="T49" fmla="*/ 0 h 22"/>
                  <a:gd name="T50" fmla="*/ 0 w 82"/>
                  <a:gd name="T51" fmla="*/ 0 h 22"/>
                  <a:gd name="T52" fmla="*/ 0 w 82"/>
                  <a:gd name="T53" fmla="*/ 0 h 22"/>
                  <a:gd name="T54" fmla="*/ 0 w 82"/>
                  <a:gd name="T55" fmla="*/ 0 h 22"/>
                  <a:gd name="T56" fmla="*/ 0 w 82"/>
                  <a:gd name="T57" fmla="*/ 0 h 22"/>
                  <a:gd name="T58" fmla="*/ 0 w 82"/>
                  <a:gd name="T59" fmla="*/ 0 h 22"/>
                  <a:gd name="T60" fmla="*/ 0 w 82"/>
                  <a:gd name="T61" fmla="*/ 0 h 22"/>
                  <a:gd name="T62" fmla="*/ 0 w 82"/>
                  <a:gd name="T63" fmla="*/ 0 h 2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2"/>
                  <a:gd name="T97" fmla="*/ 0 h 22"/>
                  <a:gd name="T98" fmla="*/ 82 w 82"/>
                  <a:gd name="T99" fmla="*/ 22 h 22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2" h="22">
                    <a:moveTo>
                      <a:pt x="58" y="0"/>
                    </a:moveTo>
                    <a:lnTo>
                      <a:pt x="64" y="0"/>
                    </a:lnTo>
                    <a:lnTo>
                      <a:pt x="70" y="0"/>
                    </a:lnTo>
                    <a:lnTo>
                      <a:pt x="75" y="0"/>
                    </a:lnTo>
                    <a:lnTo>
                      <a:pt x="82" y="0"/>
                    </a:lnTo>
                    <a:lnTo>
                      <a:pt x="82" y="1"/>
                    </a:lnTo>
                    <a:lnTo>
                      <a:pt x="82" y="2"/>
                    </a:lnTo>
                    <a:lnTo>
                      <a:pt x="74" y="4"/>
                    </a:lnTo>
                    <a:lnTo>
                      <a:pt x="66" y="9"/>
                    </a:lnTo>
                    <a:lnTo>
                      <a:pt x="58" y="11"/>
                    </a:lnTo>
                    <a:lnTo>
                      <a:pt x="50" y="16"/>
                    </a:lnTo>
                    <a:lnTo>
                      <a:pt x="42" y="19"/>
                    </a:lnTo>
                    <a:lnTo>
                      <a:pt x="33" y="21"/>
                    </a:lnTo>
                    <a:lnTo>
                      <a:pt x="25" y="22"/>
                    </a:lnTo>
                    <a:lnTo>
                      <a:pt x="17" y="22"/>
                    </a:lnTo>
                    <a:lnTo>
                      <a:pt x="12" y="21"/>
                    </a:lnTo>
                    <a:lnTo>
                      <a:pt x="7" y="19"/>
                    </a:lnTo>
                    <a:lnTo>
                      <a:pt x="4" y="17"/>
                    </a:lnTo>
                    <a:lnTo>
                      <a:pt x="0" y="15"/>
                    </a:lnTo>
                    <a:lnTo>
                      <a:pt x="5" y="11"/>
                    </a:lnTo>
                    <a:lnTo>
                      <a:pt x="9" y="9"/>
                    </a:lnTo>
                    <a:lnTo>
                      <a:pt x="14" y="8"/>
                    </a:lnTo>
                    <a:lnTo>
                      <a:pt x="19" y="7"/>
                    </a:lnTo>
                    <a:lnTo>
                      <a:pt x="24" y="6"/>
                    </a:lnTo>
                    <a:lnTo>
                      <a:pt x="28" y="5"/>
                    </a:lnTo>
                    <a:lnTo>
                      <a:pt x="33" y="4"/>
                    </a:lnTo>
                    <a:lnTo>
                      <a:pt x="39" y="4"/>
                    </a:lnTo>
                    <a:lnTo>
                      <a:pt x="43" y="3"/>
                    </a:lnTo>
                    <a:lnTo>
                      <a:pt x="48" y="2"/>
                    </a:lnTo>
                    <a:lnTo>
                      <a:pt x="52" y="1"/>
                    </a:lnTo>
                    <a:lnTo>
                      <a:pt x="5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49" name="Freeform 127"/>
              <p:cNvSpPr>
                <a:spLocks/>
              </p:cNvSpPr>
              <p:nvPr/>
            </p:nvSpPr>
            <p:spPr bwMode="auto">
              <a:xfrm>
                <a:off x="5759" y="2372"/>
                <a:ext cx="55" cy="67"/>
              </a:xfrm>
              <a:custGeom>
                <a:avLst/>
                <a:gdLst>
                  <a:gd name="T0" fmla="*/ 0 w 123"/>
                  <a:gd name="T1" fmla="*/ 0 h 162"/>
                  <a:gd name="T2" fmla="*/ 0 w 123"/>
                  <a:gd name="T3" fmla="*/ 0 h 162"/>
                  <a:gd name="T4" fmla="*/ 0 w 123"/>
                  <a:gd name="T5" fmla="*/ 0 h 162"/>
                  <a:gd name="T6" fmla="*/ 0 w 123"/>
                  <a:gd name="T7" fmla="*/ 0 h 162"/>
                  <a:gd name="T8" fmla="*/ 0 w 123"/>
                  <a:gd name="T9" fmla="*/ 0 h 162"/>
                  <a:gd name="T10" fmla="*/ 0 w 123"/>
                  <a:gd name="T11" fmla="*/ 0 h 162"/>
                  <a:gd name="T12" fmla="*/ 0 w 123"/>
                  <a:gd name="T13" fmla="*/ 0 h 162"/>
                  <a:gd name="T14" fmla="*/ 0 w 123"/>
                  <a:gd name="T15" fmla="*/ 0 h 162"/>
                  <a:gd name="T16" fmla="*/ 0 w 123"/>
                  <a:gd name="T17" fmla="*/ 0 h 162"/>
                  <a:gd name="T18" fmla="*/ 0 w 123"/>
                  <a:gd name="T19" fmla="*/ 0 h 162"/>
                  <a:gd name="T20" fmla="*/ 0 w 123"/>
                  <a:gd name="T21" fmla="*/ 0 h 162"/>
                  <a:gd name="T22" fmla="*/ 0 w 123"/>
                  <a:gd name="T23" fmla="*/ 0 h 162"/>
                  <a:gd name="T24" fmla="*/ 0 w 123"/>
                  <a:gd name="T25" fmla="*/ 0 h 162"/>
                  <a:gd name="T26" fmla="*/ 0 w 123"/>
                  <a:gd name="T27" fmla="*/ 0 h 162"/>
                  <a:gd name="T28" fmla="*/ 0 w 123"/>
                  <a:gd name="T29" fmla="*/ 0 h 162"/>
                  <a:gd name="T30" fmla="*/ 0 w 123"/>
                  <a:gd name="T31" fmla="*/ 0 h 162"/>
                  <a:gd name="T32" fmla="*/ 0 w 123"/>
                  <a:gd name="T33" fmla="*/ 0 h 162"/>
                  <a:gd name="T34" fmla="*/ 0 w 123"/>
                  <a:gd name="T35" fmla="*/ 0 h 162"/>
                  <a:gd name="T36" fmla="*/ 0 w 123"/>
                  <a:gd name="T37" fmla="*/ 0 h 162"/>
                  <a:gd name="T38" fmla="*/ 0 w 123"/>
                  <a:gd name="T39" fmla="*/ 0 h 162"/>
                  <a:gd name="T40" fmla="*/ 0 w 123"/>
                  <a:gd name="T41" fmla="*/ 0 h 162"/>
                  <a:gd name="T42" fmla="*/ 0 w 123"/>
                  <a:gd name="T43" fmla="*/ 0 h 162"/>
                  <a:gd name="T44" fmla="*/ 0 w 123"/>
                  <a:gd name="T45" fmla="*/ 0 h 162"/>
                  <a:gd name="T46" fmla="*/ 0 w 123"/>
                  <a:gd name="T47" fmla="*/ 0 h 162"/>
                  <a:gd name="T48" fmla="*/ 0 w 123"/>
                  <a:gd name="T49" fmla="*/ 0 h 162"/>
                  <a:gd name="T50" fmla="*/ 0 w 123"/>
                  <a:gd name="T51" fmla="*/ 0 h 162"/>
                  <a:gd name="T52" fmla="*/ 0 w 123"/>
                  <a:gd name="T53" fmla="*/ 0 h 162"/>
                  <a:gd name="T54" fmla="*/ 0 w 123"/>
                  <a:gd name="T55" fmla="*/ 0 h 162"/>
                  <a:gd name="T56" fmla="*/ 0 w 123"/>
                  <a:gd name="T57" fmla="*/ 0 h 162"/>
                  <a:gd name="T58" fmla="*/ 0 w 123"/>
                  <a:gd name="T59" fmla="*/ 0 h 162"/>
                  <a:gd name="T60" fmla="*/ 0 w 123"/>
                  <a:gd name="T61" fmla="*/ 0 h 162"/>
                  <a:gd name="T62" fmla="*/ 0 w 123"/>
                  <a:gd name="T63" fmla="*/ 0 h 162"/>
                  <a:gd name="T64" fmla="*/ 0 w 123"/>
                  <a:gd name="T65" fmla="*/ 0 h 162"/>
                  <a:gd name="T66" fmla="*/ 0 w 123"/>
                  <a:gd name="T67" fmla="*/ 0 h 162"/>
                  <a:gd name="T68" fmla="*/ 0 w 123"/>
                  <a:gd name="T69" fmla="*/ 0 h 162"/>
                  <a:gd name="T70" fmla="*/ 0 w 123"/>
                  <a:gd name="T71" fmla="*/ 0 h 162"/>
                  <a:gd name="T72" fmla="*/ 0 w 123"/>
                  <a:gd name="T73" fmla="*/ 0 h 162"/>
                  <a:gd name="T74" fmla="*/ 0 w 123"/>
                  <a:gd name="T75" fmla="*/ 0 h 162"/>
                  <a:gd name="T76" fmla="*/ 0 w 123"/>
                  <a:gd name="T77" fmla="*/ 0 h 162"/>
                  <a:gd name="T78" fmla="*/ 0 w 123"/>
                  <a:gd name="T79" fmla="*/ 0 h 16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23"/>
                  <a:gd name="T121" fmla="*/ 0 h 162"/>
                  <a:gd name="T122" fmla="*/ 123 w 123"/>
                  <a:gd name="T123" fmla="*/ 162 h 16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23" h="162">
                    <a:moveTo>
                      <a:pt x="2" y="0"/>
                    </a:moveTo>
                    <a:lnTo>
                      <a:pt x="16" y="1"/>
                    </a:lnTo>
                    <a:lnTo>
                      <a:pt x="32" y="4"/>
                    </a:lnTo>
                    <a:lnTo>
                      <a:pt x="46" y="9"/>
                    </a:lnTo>
                    <a:lnTo>
                      <a:pt x="60" y="16"/>
                    </a:lnTo>
                    <a:lnTo>
                      <a:pt x="71" y="23"/>
                    </a:lnTo>
                    <a:lnTo>
                      <a:pt x="82" y="32"/>
                    </a:lnTo>
                    <a:lnTo>
                      <a:pt x="92" y="42"/>
                    </a:lnTo>
                    <a:lnTo>
                      <a:pt x="102" y="54"/>
                    </a:lnTo>
                    <a:lnTo>
                      <a:pt x="109" y="66"/>
                    </a:lnTo>
                    <a:lnTo>
                      <a:pt x="115" y="78"/>
                    </a:lnTo>
                    <a:lnTo>
                      <a:pt x="119" y="91"/>
                    </a:lnTo>
                    <a:lnTo>
                      <a:pt x="123" y="104"/>
                    </a:lnTo>
                    <a:lnTo>
                      <a:pt x="123" y="117"/>
                    </a:lnTo>
                    <a:lnTo>
                      <a:pt x="123" y="131"/>
                    </a:lnTo>
                    <a:lnTo>
                      <a:pt x="120" y="144"/>
                    </a:lnTo>
                    <a:lnTo>
                      <a:pt x="116" y="159"/>
                    </a:lnTo>
                    <a:lnTo>
                      <a:pt x="110" y="159"/>
                    </a:lnTo>
                    <a:lnTo>
                      <a:pt x="107" y="161"/>
                    </a:lnTo>
                    <a:lnTo>
                      <a:pt x="101" y="162"/>
                    </a:lnTo>
                    <a:lnTo>
                      <a:pt x="97" y="162"/>
                    </a:lnTo>
                    <a:lnTo>
                      <a:pt x="97" y="146"/>
                    </a:lnTo>
                    <a:lnTo>
                      <a:pt x="97" y="134"/>
                    </a:lnTo>
                    <a:lnTo>
                      <a:pt x="95" y="121"/>
                    </a:lnTo>
                    <a:lnTo>
                      <a:pt x="93" y="109"/>
                    </a:lnTo>
                    <a:lnTo>
                      <a:pt x="89" y="97"/>
                    </a:lnTo>
                    <a:lnTo>
                      <a:pt x="85" y="87"/>
                    </a:lnTo>
                    <a:lnTo>
                      <a:pt x="80" y="77"/>
                    </a:lnTo>
                    <a:lnTo>
                      <a:pt x="74" y="68"/>
                    </a:lnTo>
                    <a:lnTo>
                      <a:pt x="67" y="58"/>
                    </a:lnTo>
                    <a:lnTo>
                      <a:pt x="60" y="49"/>
                    </a:lnTo>
                    <a:lnTo>
                      <a:pt x="51" y="41"/>
                    </a:lnTo>
                    <a:lnTo>
                      <a:pt x="43" y="33"/>
                    </a:lnTo>
                    <a:lnTo>
                      <a:pt x="32" y="26"/>
                    </a:lnTo>
                    <a:lnTo>
                      <a:pt x="23" y="18"/>
                    </a:lnTo>
                    <a:lnTo>
                      <a:pt x="12" y="1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50" name="Freeform 128"/>
              <p:cNvSpPr>
                <a:spLocks/>
              </p:cNvSpPr>
              <p:nvPr/>
            </p:nvSpPr>
            <p:spPr bwMode="auto">
              <a:xfrm>
                <a:off x="5450" y="2399"/>
                <a:ext cx="15" cy="7"/>
              </a:xfrm>
              <a:custGeom>
                <a:avLst/>
                <a:gdLst>
                  <a:gd name="T0" fmla="*/ 0 w 32"/>
                  <a:gd name="T1" fmla="*/ 0 h 16"/>
                  <a:gd name="T2" fmla="*/ 0 w 32"/>
                  <a:gd name="T3" fmla="*/ 0 h 16"/>
                  <a:gd name="T4" fmla="*/ 0 w 32"/>
                  <a:gd name="T5" fmla="*/ 0 h 16"/>
                  <a:gd name="T6" fmla="*/ 0 w 32"/>
                  <a:gd name="T7" fmla="*/ 0 h 16"/>
                  <a:gd name="T8" fmla="*/ 0 w 32"/>
                  <a:gd name="T9" fmla="*/ 0 h 16"/>
                  <a:gd name="T10" fmla="*/ 0 w 32"/>
                  <a:gd name="T11" fmla="*/ 0 h 16"/>
                  <a:gd name="T12" fmla="*/ 0 w 32"/>
                  <a:gd name="T13" fmla="*/ 0 h 16"/>
                  <a:gd name="T14" fmla="*/ 0 w 32"/>
                  <a:gd name="T15" fmla="*/ 0 h 16"/>
                  <a:gd name="T16" fmla="*/ 0 w 32"/>
                  <a:gd name="T17" fmla="*/ 0 h 16"/>
                  <a:gd name="T18" fmla="*/ 0 w 32"/>
                  <a:gd name="T19" fmla="*/ 0 h 16"/>
                  <a:gd name="T20" fmla="*/ 0 w 32"/>
                  <a:gd name="T21" fmla="*/ 0 h 16"/>
                  <a:gd name="T22" fmla="*/ 0 w 32"/>
                  <a:gd name="T23" fmla="*/ 0 h 16"/>
                  <a:gd name="T24" fmla="*/ 0 w 32"/>
                  <a:gd name="T25" fmla="*/ 0 h 16"/>
                  <a:gd name="T26" fmla="*/ 0 w 32"/>
                  <a:gd name="T27" fmla="*/ 0 h 16"/>
                  <a:gd name="T28" fmla="*/ 0 w 32"/>
                  <a:gd name="T29" fmla="*/ 0 h 16"/>
                  <a:gd name="T30" fmla="*/ 0 w 32"/>
                  <a:gd name="T31" fmla="*/ 0 h 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2"/>
                  <a:gd name="T49" fmla="*/ 0 h 16"/>
                  <a:gd name="T50" fmla="*/ 32 w 32"/>
                  <a:gd name="T51" fmla="*/ 16 h 1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2" h="16">
                    <a:moveTo>
                      <a:pt x="26" y="0"/>
                    </a:moveTo>
                    <a:lnTo>
                      <a:pt x="30" y="3"/>
                    </a:lnTo>
                    <a:lnTo>
                      <a:pt x="32" y="6"/>
                    </a:lnTo>
                    <a:lnTo>
                      <a:pt x="29" y="9"/>
                    </a:lnTo>
                    <a:lnTo>
                      <a:pt x="26" y="12"/>
                    </a:lnTo>
                    <a:lnTo>
                      <a:pt x="19" y="14"/>
                    </a:lnTo>
                    <a:lnTo>
                      <a:pt x="12" y="16"/>
                    </a:lnTo>
                    <a:lnTo>
                      <a:pt x="5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20" y="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51" name="Freeform 129"/>
              <p:cNvSpPr>
                <a:spLocks/>
              </p:cNvSpPr>
              <p:nvPr/>
            </p:nvSpPr>
            <p:spPr bwMode="auto">
              <a:xfrm>
                <a:off x="5812" y="2399"/>
                <a:ext cx="15" cy="40"/>
              </a:xfrm>
              <a:custGeom>
                <a:avLst/>
                <a:gdLst>
                  <a:gd name="T0" fmla="*/ 0 w 42"/>
                  <a:gd name="T1" fmla="*/ 0 h 119"/>
                  <a:gd name="T2" fmla="*/ 0 w 42"/>
                  <a:gd name="T3" fmla="*/ 0 h 119"/>
                  <a:gd name="T4" fmla="*/ 0 w 42"/>
                  <a:gd name="T5" fmla="*/ 0 h 119"/>
                  <a:gd name="T6" fmla="*/ 0 w 42"/>
                  <a:gd name="T7" fmla="*/ 0 h 119"/>
                  <a:gd name="T8" fmla="*/ 0 w 42"/>
                  <a:gd name="T9" fmla="*/ 0 h 119"/>
                  <a:gd name="T10" fmla="*/ 0 w 42"/>
                  <a:gd name="T11" fmla="*/ 0 h 119"/>
                  <a:gd name="T12" fmla="*/ 0 w 42"/>
                  <a:gd name="T13" fmla="*/ 0 h 119"/>
                  <a:gd name="T14" fmla="*/ 0 w 42"/>
                  <a:gd name="T15" fmla="*/ 0 h 119"/>
                  <a:gd name="T16" fmla="*/ 0 w 42"/>
                  <a:gd name="T17" fmla="*/ 0 h 119"/>
                  <a:gd name="T18" fmla="*/ 0 w 42"/>
                  <a:gd name="T19" fmla="*/ 0 h 119"/>
                  <a:gd name="T20" fmla="*/ 0 w 42"/>
                  <a:gd name="T21" fmla="*/ 0 h 119"/>
                  <a:gd name="T22" fmla="*/ 0 w 42"/>
                  <a:gd name="T23" fmla="*/ 0 h 119"/>
                  <a:gd name="T24" fmla="*/ 0 w 42"/>
                  <a:gd name="T25" fmla="*/ 0 h 119"/>
                  <a:gd name="T26" fmla="*/ 0 w 42"/>
                  <a:gd name="T27" fmla="*/ 0 h 119"/>
                  <a:gd name="T28" fmla="*/ 0 w 42"/>
                  <a:gd name="T29" fmla="*/ 0 h 119"/>
                  <a:gd name="T30" fmla="*/ 0 w 42"/>
                  <a:gd name="T31" fmla="*/ 0 h 119"/>
                  <a:gd name="T32" fmla="*/ 0 w 42"/>
                  <a:gd name="T33" fmla="*/ 0 h 119"/>
                  <a:gd name="T34" fmla="*/ 0 w 42"/>
                  <a:gd name="T35" fmla="*/ 0 h 119"/>
                  <a:gd name="T36" fmla="*/ 0 w 42"/>
                  <a:gd name="T37" fmla="*/ 0 h 119"/>
                  <a:gd name="T38" fmla="*/ 0 w 42"/>
                  <a:gd name="T39" fmla="*/ 0 h 119"/>
                  <a:gd name="T40" fmla="*/ 0 w 42"/>
                  <a:gd name="T41" fmla="*/ 0 h 119"/>
                  <a:gd name="T42" fmla="*/ 0 w 42"/>
                  <a:gd name="T43" fmla="*/ 0 h 119"/>
                  <a:gd name="T44" fmla="*/ 0 w 42"/>
                  <a:gd name="T45" fmla="*/ 0 h 119"/>
                  <a:gd name="T46" fmla="*/ 0 w 42"/>
                  <a:gd name="T47" fmla="*/ 0 h 119"/>
                  <a:gd name="T48" fmla="*/ 0 w 42"/>
                  <a:gd name="T49" fmla="*/ 0 h 119"/>
                  <a:gd name="T50" fmla="*/ 0 w 42"/>
                  <a:gd name="T51" fmla="*/ 0 h 119"/>
                  <a:gd name="T52" fmla="*/ 0 w 42"/>
                  <a:gd name="T53" fmla="*/ 0 h 119"/>
                  <a:gd name="T54" fmla="*/ 0 w 42"/>
                  <a:gd name="T55" fmla="*/ 0 h 119"/>
                  <a:gd name="T56" fmla="*/ 0 w 42"/>
                  <a:gd name="T57" fmla="*/ 0 h 119"/>
                  <a:gd name="T58" fmla="*/ 0 w 42"/>
                  <a:gd name="T59" fmla="*/ 0 h 119"/>
                  <a:gd name="T60" fmla="*/ 0 w 42"/>
                  <a:gd name="T61" fmla="*/ 0 h 119"/>
                  <a:gd name="T62" fmla="*/ 0 w 42"/>
                  <a:gd name="T63" fmla="*/ 0 h 119"/>
                  <a:gd name="T64" fmla="*/ 0 w 42"/>
                  <a:gd name="T65" fmla="*/ 0 h 119"/>
                  <a:gd name="T66" fmla="*/ 0 w 42"/>
                  <a:gd name="T67" fmla="*/ 0 h 119"/>
                  <a:gd name="T68" fmla="*/ 0 w 42"/>
                  <a:gd name="T69" fmla="*/ 0 h 119"/>
                  <a:gd name="T70" fmla="*/ 0 w 42"/>
                  <a:gd name="T71" fmla="*/ 0 h 119"/>
                  <a:gd name="T72" fmla="*/ 0 w 42"/>
                  <a:gd name="T73" fmla="*/ 0 h 119"/>
                  <a:gd name="T74" fmla="*/ 0 w 42"/>
                  <a:gd name="T75" fmla="*/ 0 h 1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42"/>
                  <a:gd name="T115" fmla="*/ 0 h 119"/>
                  <a:gd name="T116" fmla="*/ 42 w 42"/>
                  <a:gd name="T117" fmla="*/ 119 h 11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42" h="119">
                    <a:moveTo>
                      <a:pt x="0" y="0"/>
                    </a:moveTo>
                    <a:lnTo>
                      <a:pt x="5" y="3"/>
                    </a:lnTo>
                    <a:lnTo>
                      <a:pt x="12" y="8"/>
                    </a:lnTo>
                    <a:lnTo>
                      <a:pt x="17" y="12"/>
                    </a:lnTo>
                    <a:lnTo>
                      <a:pt x="23" y="18"/>
                    </a:lnTo>
                    <a:lnTo>
                      <a:pt x="25" y="23"/>
                    </a:lnTo>
                    <a:lnTo>
                      <a:pt x="29" y="30"/>
                    </a:lnTo>
                    <a:lnTo>
                      <a:pt x="32" y="37"/>
                    </a:lnTo>
                    <a:lnTo>
                      <a:pt x="34" y="45"/>
                    </a:lnTo>
                    <a:lnTo>
                      <a:pt x="35" y="52"/>
                    </a:lnTo>
                    <a:lnTo>
                      <a:pt x="37" y="59"/>
                    </a:lnTo>
                    <a:lnTo>
                      <a:pt x="39" y="67"/>
                    </a:lnTo>
                    <a:lnTo>
                      <a:pt x="41" y="74"/>
                    </a:lnTo>
                    <a:lnTo>
                      <a:pt x="41" y="81"/>
                    </a:lnTo>
                    <a:lnTo>
                      <a:pt x="42" y="89"/>
                    </a:lnTo>
                    <a:lnTo>
                      <a:pt x="42" y="96"/>
                    </a:lnTo>
                    <a:lnTo>
                      <a:pt x="42" y="104"/>
                    </a:lnTo>
                    <a:lnTo>
                      <a:pt x="35" y="105"/>
                    </a:lnTo>
                    <a:lnTo>
                      <a:pt x="29" y="109"/>
                    </a:lnTo>
                    <a:lnTo>
                      <a:pt x="23" y="113"/>
                    </a:lnTo>
                    <a:lnTo>
                      <a:pt x="19" y="119"/>
                    </a:lnTo>
                    <a:lnTo>
                      <a:pt x="19" y="112"/>
                    </a:lnTo>
                    <a:lnTo>
                      <a:pt x="20" y="104"/>
                    </a:lnTo>
                    <a:lnTo>
                      <a:pt x="20" y="95"/>
                    </a:lnTo>
                    <a:lnTo>
                      <a:pt x="20" y="88"/>
                    </a:lnTo>
                    <a:lnTo>
                      <a:pt x="18" y="80"/>
                    </a:lnTo>
                    <a:lnTo>
                      <a:pt x="16" y="73"/>
                    </a:lnTo>
                    <a:lnTo>
                      <a:pt x="14" y="65"/>
                    </a:lnTo>
                    <a:lnTo>
                      <a:pt x="13" y="57"/>
                    </a:lnTo>
                    <a:lnTo>
                      <a:pt x="10" y="50"/>
                    </a:lnTo>
                    <a:lnTo>
                      <a:pt x="8" y="42"/>
                    </a:lnTo>
                    <a:lnTo>
                      <a:pt x="5" y="35"/>
                    </a:lnTo>
                    <a:lnTo>
                      <a:pt x="4" y="28"/>
                    </a:lnTo>
                    <a:lnTo>
                      <a:pt x="2" y="19"/>
                    </a:lnTo>
                    <a:lnTo>
                      <a:pt x="1" y="14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52" name="Freeform 130"/>
              <p:cNvSpPr>
                <a:spLocks/>
              </p:cNvSpPr>
              <p:nvPr/>
            </p:nvSpPr>
            <p:spPr bwMode="auto">
              <a:xfrm>
                <a:off x="5420" y="2406"/>
                <a:ext cx="25" cy="6"/>
              </a:xfrm>
              <a:custGeom>
                <a:avLst/>
                <a:gdLst>
                  <a:gd name="T0" fmla="*/ 0 w 56"/>
                  <a:gd name="T1" fmla="*/ 0 h 14"/>
                  <a:gd name="T2" fmla="*/ 0 w 56"/>
                  <a:gd name="T3" fmla="*/ 0 h 14"/>
                  <a:gd name="T4" fmla="*/ 0 w 56"/>
                  <a:gd name="T5" fmla="*/ 0 h 14"/>
                  <a:gd name="T6" fmla="*/ 0 w 56"/>
                  <a:gd name="T7" fmla="*/ 0 h 14"/>
                  <a:gd name="T8" fmla="*/ 0 w 56"/>
                  <a:gd name="T9" fmla="*/ 0 h 14"/>
                  <a:gd name="T10" fmla="*/ 0 w 56"/>
                  <a:gd name="T11" fmla="*/ 0 h 14"/>
                  <a:gd name="T12" fmla="*/ 0 w 56"/>
                  <a:gd name="T13" fmla="*/ 0 h 14"/>
                  <a:gd name="T14" fmla="*/ 0 w 56"/>
                  <a:gd name="T15" fmla="*/ 0 h 14"/>
                  <a:gd name="T16" fmla="*/ 0 w 56"/>
                  <a:gd name="T17" fmla="*/ 0 h 14"/>
                  <a:gd name="T18" fmla="*/ 0 w 56"/>
                  <a:gd name="T19" fmla="*/ 0 h 14"/>
                  <a:gd name="T20" fmla="*/ 0 w 56"/>
                  <a:gd name="T21" fmla="*/ 0 h 14"/>
                  <a:gd name="T22" fmla="*/ 0 w 56"/>
                  <a:gd name="T23" fmla="*/ 0 h 14"/>
                  <a:gd name="T24" fmla="*/ 0 w 56"/>
                  <a:gd name="T25" fmla="*/ 0 h 14"/>
                  <a:gd name="T26" fmla="*/ 0 w 56"/>
                  <a:gd name="T27" fmla="*/ 0 h 14"/>
                  <a:gd name="T28" fmla="*/ 0 w 56"/>
                  <a:gd name="T29" fmla="*/ 0 h 14"/>
                  <a:gd name="T30" fmla="*/ 0 w 56"/>
                  <a:gd name="T31" fmla="*/ 0 h 14"/>
                  <a:gd name="T32" fmla="*/ 0 w 56"/>
                  <a:gd name="T33" fmla="*/ 0 h 14"/>
                  <a:gd name="T34" fmla="*/ 0 w 56"/>
                  <a:gd name="T35" fmla="*/ 0 h 14"/>
                  <a:gd name="T36" fmla="*/ 0 w 56"/>
                  <a:gd name="T37" fmla="*/ 0 h 14"/>
                  <a:gd name="T38" fmla="*/ 0 w 56"/>
                  <a:gd name="T39" fmla="*/ 0 h 1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6"/>
                  <a:gd name="T61" fmla="*/ 0 h 14"/>
                  <a:gd name="T62" fmla="*/ 56 w 56"/>
                  <a:gd name="T63" fmla="*/ 14 h 14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6" h="14">
                    <a:moveTo>
                      <a:pt x="40" y="0"/>
                    </a:moveTo>
                    <a:lnTo>
                      <a:pt x="49" y="1"/>
                    </a:lnTo>
                    <a:lnTo>
                      <a:pt x="55" y="3"/>
                    </a:lnTo>
                    <a:lnTo>
                      <a:pt x="56" y="5"/>
                    </a:lnTo>
                    <a:lnTo>
                      <a:pt x="55" y="8"/>
                    </a:lnTo>
                    <a:lnTo>
                      <a:pt x="50" y="10"/>
                    </a:lnTo>
                    <a:lnTo>
                      <a:pt x="43" y="12"/>
                    </a:lnTo>
                    <a:lnTo>
                      <a:pt x="35" y="13"/>
                    </a:lnTo>
                    <a:lnTo>
                      <a:pt x="27" y="14"/>
                    </a:lnTo>
                    <a:lnTo>
                      <a:pt x="18" y="14"/>
                    </a:lnTo>
                    <a:lnTo>
                      <a:pt x="10" y="14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3" y="9"/>
                    </a:lnTo>
                    <a:lnTo>
                      <a:pt x="11" y="5"/>
                    </a:lnTo>
                    <a:lnTo>
                      <a:pt x="24" y="3"/>
                    </a:lnTo>
                    <a:lnTo>
                      <a:pt x="33" y="2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53" name="Freeform 131"/>
              <p:cNvSpPr>
                <a:spLocks/>
              </p:cNvSpPr>
              <p:nvPr/>
            </p:nvSpPr>
            <p:spPr bwMode="auto">
              <a:xfrm>
                <a:off x="5773" y="2406"/>
                <a:ext cx="20" cy="29"/>
              </a:xfrm>
              <a:custGeom>
                <a:avLst/>
                <a:gdLst>
                  <a:gd name="T0" fmla="*/ 0 w 46"/>
                  <a:gd name="T1" fmla="*/ 0 h 69"/>
                  <a:gd name="T2" fmla="*/ 0 w 46"/>
                  <a:gd name="T3" fmla="*/ 0 h 69"/>
                  <a:gd name="T4" fmla="*/ 0 w 46"/>
                  <a:gd name="T5" fmla="*/ 0 h 69"/>
                  <a:gd name="T6" fmla="*/ 0 w 46"/>
                  <a:gd name="T7" fmla="*/ 0 h 69"/>
                  <a:gd name="T8" fmla="*/ 0 w 46"/>
                  <a:gd name="T9" fmla="*/ 0 h 69"/>
                  <a:gd name="T10" fmla="*/ 0 w 46"/>
                  <a:gd name="T11" fmla="*/ 0 h 69"/>
                  <a:gd name="T12" fmla="*/ 0 w 46"/>
                  <a:gd name="T13" fmla="*/ 0 h 69"/>
                  <a:gd name="T14" fmla="*/ 0 w 46"/>
                  <a:gd name="T15" fmla="*/ 0 h 69"/>
                  <a:gd name="T16" fmla="*/ 0 w 46"/>
                  <a:gd name="T17" fmla="*/ 0 h 69"/>
                  <a:gd name="T18" fmla="*/ 0 w 46"/>
                  <a:gd name="T19" fmla="*/ 0 h 69"/>
                  <a:gd name="T20" fmla="*/ 0 w 46"/>
                  <a:gd name="T21" fmla="*/ 0 h 69"/>
                  <a:gd name="T22" fmla="*/ 0 w 46"/>
                  <a:gd name="T23" fmla="*/ 0 h 69"/>
                  <a:gd name="T24" fmla="*/ 0 w 46"/>
                  <a:gd name="T25" fmla="*/ 0 h 69"/>
                  <a:gd name="T26" fmla="*/ 0 w 46"/>
                  <a:gd name="T27" fmla="*/ 0 h 69"/>
                  <a:gd name="T28" fmla="*/ 0 w 46"/>
                  <a:gd name="T29" fmla="*/ 0 h 69"/>
                  <a:gd name="T30" fmla="*/ 0 w 46"/>
                  <a:gd name="T31" fmla="*/ 0 h 69"/>
                  <a:gd name="T32" fmla="*/ 0 w 46"/>
                  <a:gd name="T33" fmla="*/ 0 h 69"/>
                  <a:gd name="T34" fmla="*/ 0 w 46"/>
                  <a:gd name="T35" fmla="*/ 0 h 69"/>
                  <a:gd name="T36" fmla="*/ 0 w 46"/>
                  <a:gd name="T37" fmla="*/ 0 h 69"/>
                  <a:gd name="T38" fmla="*/ 0 w 46"/>
                  <a:gd name="T39" fmla="*/ 0 h 69"/>
                  <a:gd name="T40" fmla="*/ 0 w 46"/>
                  <a:gd name="T41" fmla="*/ 0 h 69"/>
                  <a:gd name="T42" fmla="*/ 0 w 46"/>
                  <a:gd name="T43" fmla="*/ 0 h 69"/>
                  <a:gd name="T44" fmla="*/ 0 w 46"/>
                  <a:gd name="T45" fmla="*/ 0 h 69"/>
                  <a:gd name="T46" fmla="*/ 0 w 46"/>
                  <a:gd name="T47" fmla="*/ 0 h 69"/>
                  <a:gd name="T48" fmla="*/ 0 w 46"/>
                  <a:gd name="T49" fmla="*/ 0 h 69"/>
                  <a:gd name="T50" fmla="*/ 0 w 46"/>
                  <a:gd name="T51" fmla="*/ 0 h 69"/>
                  <a:gd name="T52" fmla="*/ 0 w 46"/>
                  <a:gd name="T53" fmla="*/ 0 h 69"/>
                  <a:gd name="T54" fmla="*/ 0 w 46"/>
                  <a:gd name="T55" fmla="*/ 0 h 69"/>
                  <a:gd name="T56" fmla="*/ 0 w 46"/>
                  <a:gd name="T57" fmla="*/ 0 h 69"/>
                  <a:gd name="T58" fmla="*/ 0 w 46"/>
                  <a:gd name="T59" fmla="*/ 0 h 6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6"/>
                  <a:gd name="T91" fmla="*/ 0 h 69"/>
                  <a:gd name="T92" fmla="*/ 46 w 46"/>
                  <a:gd name="T93" fmla="*/ 69 h 6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6" h="69">
                    <a:moveTo>
                      <a:pt x="40" y="0"/>
                    </a:moveTo>
                    <a:lnTo>
                      <a:pt x="41" y="5"/>
                    </a:lnTo>
                    <a:lnTo>
                      <a:pt x="43" y="13"/>
                    </a:lnTo>
                    <a:lnTo>
                      <a:pt x="44" y="20"/>
                    </a:lnTo>
                    <a:lnTo>
                      <a:pt x="46" y="27"/>
                    </a:lnTo>
                    <a:lnTo>
                      <a:pt x="45" y="34"/>
                    </a:lnTo>
                    <a:lnTo>
                      <a:pt x="44" y="41"/>
                    </a:lnTo>
                    <a:lnTo>
                      <a:pt x="42" y="47"/>
                    </a:lnTo>
                    <a:lnTo>
                      <a:pt x="40" y="54"/>
                    </a:lnTo>
                    <a:lnTo>
                      <a:pt x="37" y="59"/>
                    </a:lnTo>
                    <a:lnTo>
                      <a:pt x="31" y="64"/>
                    </a:lnTo>
                    <a:lnTo>
                      <a:pt x="27" y="65"/>
                    </a:lnTo>
                    <a:lnTo>
                      <a:pt x="22" y="67"/>
                    </a:lnTo>
                    <a:lnTo>
                      <a:pt x="19" y="68"/>
                    </a:lnTo>
                    <a:lnTo>
                      <a:pt x="14" y="69"/>
                    </a:lnTo>
                    <a:lnTo>
                      <a:pt x="8" y="65"/>
                    </a:lnTo>
                    <a:lnTo>
                      <a:pt x="3" y="60"/>
                    </a:lnTo>
                    <a:lnTo>
                      <a:pt x="1" y="57"/>
                    </a:lnTo>
                    <a:lnTo>
                      <a:pt x="0" y="53"/>
                    </a:lnTo>
                    <a:lnTo>
                      <a:pt x="0" y="49"/>
                    </a:lnTo>
                    <a:lnTo>
                      <a:pt x="2" y="44"/>
                    </a:lnTo>
                    <a:lnTo>
                      <a:pt x="3" y="39"/>
                    </a:lnTo>
                    <a:lnTo>
                      <a:pt x="7" y="35"/>
                    </a:lnTo>
                    <a:lnTo>
                      <a:pt x="10" y="30"/>
                    </a:lnTo>
                    <a:lnTo>
                      <a:pt x="14" y="24"/>
                    </a:lnTo>
                    <a:lnTo>
                      <a:pt x="18" y="20"/>
                    </a:lnTo>
                    <a:lnTo>
                      <a:pt x="22" y="16"/>
                    </a:lnTo>
                    <a:lnTo>
                      <a:pt x="31" y="7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54" name="Freeform 132"/>
              <p:cNvSpPr>
                <a:spLocks/>
              </p:cNvSpPr>
              <p:nvPr/>
            </p:nvSpPr>
            <p:spPr bwMode="auto">
              <a:xfrm>
                <a:off x="5217" y="2409"/>
                <a:ext cx="65" cy="40"/>
              </a:xfrm>
              <a:custGeom>
                <a:avLst/>
                <a:gdLst>
                  <a:gd name="T0" fmla="*/ 0 w 157"/>
                  <a:gd name="T1" fmla="*/ 0 h 90"/>
                  <a:gd name="T2" fmla="*/ 0 w 157"/>
                  <a:gd name="T3" fmla="*/ 0 h 90"/>
                  <a:gd name="T4" fmla="*/ 0 w 157"/>
                  <a:gd name="T5" fmla="*/ 0 h 90"/>
                  <a:gd name="T6" fmla="*/ 0 w 157"/>
                  <a:gd name="T7" fmla="*/ 0 h 90"/>
                  <a:gd name="T8" fmla="*/ 0 w 157"/>
                  <a:gd name="T9" fmla="*/ 0 h 90"/>
                  <a:gd name="T10" fmla="*/ 0 w 157"/>
                  <a:gd name="T11" fmla="*/ 0 h 90"/>
                  <a:gd name="T12" fmla="*/ 0 w 157"/>
                  <a:gd name="T13" fmla="*/ 0 h 90"/>
                  <a:gd name="T14" fmla="*/ 0 w 157"/>
                  <a:gd name="T15" fmla="*/ 0 h 90"/>
                  <a:gd name="T16" fmla="*/ 0 w 157"/>
                  <a:gd name="T17" fmla="*/ 0 h 90"/>
                  <a:gd name="T18" fmla="*/ 0 w 157"/>
                  <a:gd name="T19" fmla="*/ 0 h 90"/>
                  <a:gd name="T20" fmla="*/ 0 w 157"/>
                  <a:gd name="T21" fmla="*/ 0 h 90"/>
                  <a:gd name="T22" fmla="*/ 0 w 157"/>
                  <a:gd name="T23" fmla="*/ 0 h 90"/>
                  <a:gd name="T24" fmla="*/ 0 w 157"/>
                  <a:gd name="T25" fmla="*/ 0 h 90"/>
                  <a:gd name="T26" fmla="*/ 0 w 157"/>
                  <a:gd name="T27" fmla="*/ 0 h 90"/>
                  <a:gd name="T28" fmla="*/ 0 w 157"/>
                  <a:gd name="T29" fmla="*/ 0 h 90"/>
                  <a:gd name="T30" fmla="*/ 0 w 157"/>
                  <a:gd name="T31" fmla="*/ 0 h 90"/>
                  <a:gd name="T32" fmla="*/ 0 w 157"/>
                  <a:gd name="T33" fmla="*/ 0 h 90"/>
                  <a:gd name="T34" fmla="*/ 0 w 157"/>
                  <a:gd name="T35" fmla="*/ 0 h 90"/>
                  <a:gd name="T36" fmla="*/ 0 w 157"/>
                  <a:gd name="T37" fmla="*/ 0 h 90"/>
                  <a:gd name="T38" fmla="*/ 0 w 157"/>
                  <a:gd name="T39" fmla="*/ 0 h 90"/>
                  <a:gd name="T40" fmla="*/ 0 w 157"/>
                  <a:gd name="T41" fmla="*/ 0 h 90"/>
                  <a:gd name="T42" fmla="*/ 0 w 157"/>
                  <a:gd name="T43" fmla="*/ 0 h 90"/>
                  <a:gd name="T44" fmla="*/ 0 w 157"/>
                  <a:gd name="T45" fmla="*/ 0 h 90"/>
                  <a:gd name="T46" fmla="*/ 0 w 157"/>
                  <a:gd name="T47" fmla="*/ 0 h 90"/>
                  <a:gd name="T48" fmla="*/ 0 w 157"/>
                  <a:gd name="T49" fmla="*/ 0 h 90"/>
                  <a:gd name="T50" fmla="*/ 0 w 157"/>
                  <a:gd name="T51" fmla="*/ 0 h 90"/>
                  <a:gd name="T52" fmla="*/ 0 w 157"/>
                  <a:gd name="T53" fmla="*/ 0 h 90"/>
                  <a:gd name="T54" fmla="*/ 0 w 157"/>
                  <a:gd name="T55" fmla="*/ 0 h 90"/>
                  <a:gd name="T56" fmla="*/ 0 w 157"/>
                  <a:gd name="T57" fmla="*/ 0 h 90"/>
                  <a:gd name="T58" fmla="*/ 0 w 157"/>
                  <a:gd name="T59" fmla="*/ 0 h 90"/>
                  <a:gd name="T60" fmla="*/ 0 w 157"/>
                  <a:gd name="T61" fmla="*/ 0 h 90"/>
                  <a:gd name="T62" fmla="*/ 0 w 157"/>
                  <a:gd name="T63" fmla="*/ 0 h 90"/>
                  <a:gd name="T64" fmla="*/ 0 w 157"/>
                  <a:gd name="T65" fmla="*/ 0 h 90"/>
                  <a:gd name="T66" fmla="*/ 0 w 157"/>
                  <a:gd name="T67" fmla="*/ 0 h 90"/>
                  <a:gd name="T68" fmla="*/ 0 w 157"/>
                  <a:gd name="T69" fmla="*/ 0 h 9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57"/>
                  <a:gd name="T106" fmla="*/ 0 h 90"/>
                  <a:gd name="T107" fmla="*/ 157 w 157"/>
                  <a:gd name="T108" fmla="*/ 90 h 9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57" h="90">
                    <a:moveTo>
                      <a:pt x="4" y="0"/>
                    </a:moveTo>
                    <a:lnTo>
                      <a:pt x="13" y="3"/>
                    </a:lnTo>
                    <a:lnTo>
                      <a:pt x="20" y="6"/>
                    </a:lnTo>
                    <a:lnTo>
                      <a:pt x="29" y="10"/>
                    </a:lnTo>
                    <a:lnTo>
                      <a:pt x="38" y="13"/>
                    </a:lnTo>
                    <a:lnTo>
                      <a:pt x="48" y="15"/>
                    </a:lnTo>
                    <a:lnTo>
                      <a:pt x="57" y="19"/>
                    </a:lnTo>
                    <a:lnTo>
                      <a:pt x="67" y="23"/>
                    </a:lnTo>
                    <a:lnTo>
                      <a:pt x="77" y="26"/>
                    </a:lnTo>
                    <a:lnTo>
                      <a:pt x="87" y="29"/>
                    </a:lnTo>
                    <a:lnTo>
                      <a:pt x="97" y="33"/>
                    </a:lnTo>
                    <a:lnTo>
                      <a:pt x="106" y="35"/>
                    </a:lnTo>
                    <a:lnTo>
                      <a:pt x="116" y="40"/>
                    </a:lnTo>
                    <a:lnTo>
                      <a:pt x="126" y="43"/>
                    </a:lnTo>
                    <a:lnTo>
                      <a:pt x="136" y="48"/>
                    </a:lnTo>
                    <a:lnTo>
                      <a:pt x="147" y="51"/>
                    </a:lnTo>
                    <a:lnTo>
                      <a:pt x="157" y="56"/>
                    </a:lnTo>
                    <a:lnTo>
                      <a:pt x="153" y="58"/>
                    </a:lnTo>
                    <a:lnTo>
                      <a:pt x="151" y="61"/>
                    </a:lnTo>
                    <a:lnTo>
                      <a:pt x="145" y="61"/>
                    </a:lnTo>
                    <a:lnTo>
                      <a:pt x="141" y="63"/>
                    </a:lnTo>
                    <a:lnTo>
                      <a:pt x="135" y="63"/>
                    </a:lnTo>
                    <a:lnTo>
                      <a:pt x="131" y="63"/>
                    </a:lnTo>
                    <a:lnTo>
                      <a:pt x="125" y="63"/>
                    </a:lnTo>
                    <a:lnTo>
                      <a:pt x="122" y="64"/>
                    </a:lnTo>
                    <a:lnTo>
                      <a:pt x="115" y="64"/>
                    </a:lnTo>
                    <a:lnTo>
                      <a:pt x="114" y="67"/>
                    </a:lnTo>
                    <a:lnTo>
                      <a:pt x="114" y="69"/>
                    </a:lnTo>
                    <a:lnTo>
                      <a:pt x="117" y="72"/>
                    </a:lnTo>
                    <a:lnTo>
                      <a:pt x="123" y="78"/>
                    </a:lnTo>
                    <a:lnTo>
                      <a:pt x="131" y="85"/>
                    </a:lnTo>
                    <a:lnTo>
                      <a:pt x="131" y="87"/>
                    </a:lnTo>
                    <a:lnTo>
                      <a:pt x="123" y="89"/>
                    </a:lnTo>
                    <a:lnTo>
                      <a:pt x="115" y="90"/>
                    </a:lnTo>
                    <a:lnTo>
                      <a:pt x="110" y="89"/>
                    </a:lnTo>
                    <a:lnTo>
                      <a:pt x="106" y="88"/>
                    </a:lnTo>
                    <a:lnTo>
                      <a:pt x="101" y="88"/>
                    </a:lnTo>
                    <a:lnTo>
                      <a:pt x="97" y="87"/>
                    </a:lnTo>
                    <a:lnTo>
                      <a:pt x="92" y="85"/>
                    </a:lnTo>
                    <a:lnTo>
                      <a:pt x="87" y="83"/>
                    </a:lnTo>
                    <a:lnTo>
                      <a:pt x="81" y="81"/>
                    </a:lnTo>
                    <a:lnTo>
                      <a:pt x="76" y="79"/>
                    </a:lnTo>
                    <a:lnTo>
                      <a:pt x="67" y="74"/>
                    </a:lnTo>
                    <a:lnTo>
                      <a:pt x="58" y="70"/>
                    </a:lnTo>
                    <a:lnTo>
                      <a:pt x="54" y="66"/>
                    </a:lnTo>
                    <a:lnTo>
                      <a:pt x="50" y="63"/>
                    </a:lnTo>
                    <a:lnTo>
                      <a:pt x="47" y="61"/>
                    </a:lnTo>
                    <a:lnTo>
                      <a:pt x="45" y="58"/>
                    </a:lnTo>
                    <a:lnTo>
                      <a:pt x="45" y="55"/>
                    </a:lnTo>
                    <a:lnTo>
                      <a:pt x="50" y="54"/>
                    </a:lnTo>
                    <a:lnTo>
                      <a:pt x="52" y="54"/>
                    </a:lnTo>
                    <a:lnTo>
                      <a:pt x="57" y="55"/>
                    </a:lnTo>
                    <a:lnTo>
                      <a:pt x="63" y="57"/>
                    </a:lnTo>
                    <a:lnTo>
                      <a:pt x="71" y="60"/>
                    </a:lnTo>
                    <a:lnTo>
                      <a:pt x="71" y="58"/>
                    </a:lnTo>
                    <a:lnTo>
                      <a:pt x="66" y="51"/>
                    </a:lnTo>
                    <a:lnTo>
                      <a:pt x="60" y="47"/>
                    </a:lnTo>
                    <a:lnTo>
                      <a:pt x="53" y="42"/>
                    </a:lnTo>
                    <a:lnTo>
                      <a:pt x="45" y="39"/>
                    </a:lnTo>
                    <a:lnTo>
                      <a:pt x="36" y="35"/>
                    </a:lnTo>
                    <a:lnTo>
                      <a:pt x="28" y="33"/>
                    </a:lnTo>
                    <a:lnTo>
                      <a:pt x="20" y="30"/>
                    </a:lnTo>
                    <a:lnTo>
                      <a:pt x="13" y="27"/>
                    </a:lnTo>
                    <a:lnTo>
                      <a:pt x="6" y="22"/>
                    </a:lnTo>
                    <a:lnTo>
                      <a:pt x="2" y="16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2" y="5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55" name="Freeform 133"/>
              <p:cNvSpPr>
                <a:spLocks/>
              </p:cNvSpPr>
              <p:nvPr/>
            </p:nvSpPr>
            <p:spPr bwMode="auto">
              <a:xfrm>
                <a:off x="5596" y="2426"/>
                <a:ext cx="25" cy="59"/>
              </a:xfrm>
              <a:custGeom>
                <a:avLst/>
                <a:gdLst>
                  <a:gd name="T0" fmla="*/ 0 w 56"/>
                  <a:gd name="T1" fmla="*/ 0 h 141"/>
                  <a:gd name="T2" fmla="*/ 0 w 56"/>
                  <a:gd name="T3" fmla="*/ 0 h 141"/>
                  <a:gd name="T4" fmla="*/ 0 w 56"/>
                  <a:gd name="T5" fmla="*/ 0 h 141"/>
                  <a:gd name="T6" fmla="*/ 0 w 56"/>
                  <a:gd name="T7" fmla="*/ 0 h 141"/>
                  <a:gd name="T8" fmla="*/ 0 w 56"/>
                  <a:gd name="T9" fmla="*/ 0 h 141"/>
                  <a:gd name="T10" fmla="*/ 0 w 56"/>
                  <a:gd name="T11" fmla="*/ 0 h 141"/>
                  <a:gd name="T12" fmla="*/ 0 w 56"/>
                  <a:gd name="T13" fmla="*/ 0 h 141"/>
                  <a:gd name="T14" fmla="*/ 0 w 56"/>
                  <a:gd name="T15" fmla="*/ 0 h 141"/>
                  <a:gd name="T16" fmla="*/ 0 w 56"/>
                  <a:gd name="T17" fmla="*/ 0 h 141"/>
                  <a:gd name="T18" fmla="*/ 0 w 56"/>
                  <a:gd name="T19" fmla="*/ 0 h 141"/>
                  <a:gd name="T20" fmla="*/ 0 w 56"/>
                  <a:gd name="T21" fmla="*/ 0 h 141"/>
                  <a:gd name="T22" fmla="*/ 0 w 56"/>
                  <a:gd name="T23" fmla="*/ 0 h 141"/>
                  <a:gd name="T24" fmla="*/ 0 w 56"/>
                  <a:gd name="T25" fmla="*/ 0 h 141"/>
                  <a:gd name="T26" fmla="*/ 0 w 56"/>
                  <a:gd name="T27" fmla="*/ 0 h 141"/>
                  <a:gd name="T28" fmla="*/ 0 w 56"/>
                  <a:gd name="T29" fmla="*/ 0 h 141"/>
                  <a:gd name="T30" fmla="*/ 0 w 56"/>
                  <a:gd name="T31" fmla="*/ 0 h 141"/>
                  <a:gd name="T32" fmla="*/ 0 w 56"/>
                  <a:gd name="T33" fmla="*/ 0 h 141"/>
                  <a:gd name="T34" fmla="*/ 0 w 56"/>
                  <a:gd name="T35" fmla="*/ 0 h 141"/>
                  <a:gd name="T36" fmla="*/ 0 w 56"/>
                  <a:gd name="T37" fmla="*/ 0 h 141"/>
                  <a:gd name="T38" fmla="*/ 0 w 56"/>
                  <a:gd name="T39" fmla="*/ 0 h 141"/>
                  <a:gd name="T40" fmla="*/ 0 w 56"/>
                  <a:gd name="T41" fmla="*/ 0 h 141"/>
                  <a:gd name="T42" fmla="*/ 0 w 56"/>
                  <a:gd name="T43" fmla="*/ 0 h 141"/>
                  <a:gd name="T44" fmla="*/ 0 w 56"/>
                  <a:gd name="T45" fmla="*/ 0 h 141"/>
                  <a:gd name="T46" fmla="*/ 0 w 56"/>
                  <a:gd name="T47" fmla="*/ 0 h 141"/>
                  <a:gd name="T48" fmla="*/ 0 w 56"/>
                  <a:gd name="T49" fmla="*/ 0 h 141"/>
                  <a:gd name="T50" fmla="*/ 0 w 56"/>
                  <a:gd name="T51" fmla="*/ 0 h 141"/>
                  <a:gd name="T52" fmla="*/ 0 w 56"/>
                  <a:gd name="T53" fmla="*/ 0 h 141"/>
                  <a:gd name="T54" fmla="*/ 0 w 56"/>
                  <a:gd name="T55" fmla="*/ 0 h 141"/>
                  <a:gd name="T56" fmla="*/ 0 w 56"/>
                  <a:gd name="T57" fmla="*/ 0 h 141"/>
                  <a:gd name="T58" fmla="*/ 0 w 56"/>
                  <a:gd name="T59" fmla="*/ 0 h 141"/>
                  <a:gd name="T60" fmla="*/ 0 w 56"/>
                  <a:gd name="T61" fmla="*/ 0 h 141"/>
                  <a:gd name="T62" fmla="*/ 0 w 56"/>
                  <a:gd name="T63" fmla="*/ 0 h 141"/>
                  <a:gd name="T64" fmla="*/ 0 w 56"/>
                  <a:gd name="T65" fmla="*/ 0 h 141"/>
                  <a:gd name="T66" fmla="*/ 0 w 56"/>
                  <a:gd name="T67" fmla="*/ 0 h 141"/>
                  <a:gd name="T68" fmla="*/ 0 w 56"/>
                  <a:gd name="T69" fmla="*/ 0 h 141"/>
                  <a:gd name="T70" fmla="*/ 0 w 56"/>
                  <a:gd name="T71" fmla="*/ 0 h 141"/>
                  <a:gd name="T72" fmla="*/ 0 w 56"/>
                  <a:gd name="T73" fmla="*/ 0 h 141"/>
                  <a:gd name="T74" fmla="*/ 0 w 56"/>
                  <a:gd name="T75" fmla="*/ 0 h 141"/>
                  <a:gd name="T76" fmla="*/ 0 w 56"/>
                  <a:gd name="T77" fmla="*/ 0 h 141"/>
                  <a:gd name="T78" fmla="*/ 0 w 56"/>
                  <a:gd name="T79" fmla="*/ 0 h 141"/>
                  <a:gd name="T80" fmla="*/ 0 w 56"/>
                  <a:gd name="T81" fmla="*/ 0 h 141"/>
                  <a:gd name="T82" fmla="*/ 0 w 56"/>
                  <a:gd name="T83" fmla="*/ 0 h 141"/>
                  <a:gd name="T84" fmla="*/ 0 w 56"/>
                  <a:gd name="T85" fmla="*/ 0 h 141"/>
                  <a:gd name="T86" fmla="*/ 0 w 56"/>
                  <a:gd name="T87" fmla="*/ 0 h 141"/>
                  <a:gd name="T88" fmla="*/ 0 w 56"/>
                  <a:gd name="T89" fmla="*/ 0 h 141"/>
                  <a:gd name="T90" fmla="*/ 0 w 56"/>
                  <a:gd name="T91" fmla="*/ 0 h 141"/>
                  <a:gd name="T92" fmla="*/ 0 w 56"/>
                  <a:gd name="T93" fmla="*/ 0 h 141"/>
                  <a:gd name="T94" fmla="*/ 0 w 56"/>
                  <a:gd name="T95" fmla="*/ 0 h 14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6"/>
                  <a:gd name="T145" fmla="*/ 0 h 141"/>
                  <a:gd name="T146" fmla="*/ 56 w 56"/>
                  <a:gd name="T147" fmla="*/ 141 h 14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6" h="141">
                    <a:moveTo>
                      <a:pt x="13" y="0"/>
                    </a:moveTo>
                    <a:lnTo>
                      <a:pt x="13" y="9"/>
                    </a:lnTo>
                    <a:lnTo>
                      <a:pt x="15" y="17"/>
                    </a:lnTo>
                    <a:lnTo>
                      <a:pt x="17" y="24"/>
                    </a:lnTo>
                    <a:lnTo>
                      <a:pt x="19" y="32"/>
                    </a:lnTo>
                    <a:lnTo>
                      <a:pt x="21" y="39"/>
                    </a:lnTo>
                    <a:lnTo>
                      <a:pt x="24" y="48"/>
                    </a:lnTo>
                    <a:lnTo>
                      <a:pt x="26" y="55"/>
                    </a:lnTo>
                    <a:lnTo>
                      <a:pt x="30" y="64"/>
                    </a:lnTo>
                    <a:lnTo>
                      <a:pt x="33" y="73"/>
                    </a:lnTo>
                    <a:lnTo>
                      <a:pt x="37" y="82"/>
                    </a:lnTo>
                    <a:lnTo>
                      <a:pt x="38" y="86"/>
                    </a:lnTo>
                    <a:lnTo>
                      <a:pt x="40" y="91"/>
                    </a:lnTo>
                    <a:lnTo>
                      <a:pt x="42" y="95"/>
                    </a:lnTo>
                    <a:lnTo>
                      <a:pt x="44" y="101"/>
                    </a:lnTo>
                    <a:lnTo>
                      <a:pt x="45" y="105"/>
                    </a:lnTo>
                    <a:lnTo>
                      <a:pt x="47" y="111"/>
                    </a:lnTo>
                    <a:lnTo>
                      <a:pt x="48" y="115"/>
                    </a:lnTo>
                    <a:lnTo>
                      <a:pt x="51" y="121"/>
                    </a:lnTo>
                    <a:lnTo>
                      <a:pt x="52" y="125"/>
                    </a:lnTo>
                    <a:lnTo>
                      <a:pt x="54" y="131"/>
                    </a:lnTo>
                    <a:lnTo>
                      <a:pt x="55" y="135"/>
                    </a:lnTo>
                    <a:lnTo>
                      <a:pt x="56" y="141"/>
                    </a:lnTo>
                    <a:lnTo>
                      <a:pt x="49" y="138"/>
                    </a:lnTo>
                    <a:lnTo>
                      <a:pt x="43" y="135"/>
                    </a:lnTo>
                    <a:lnTo>
                      <a:pt x="37" y="131"/>
                    </a:lnTo>
                    <a:lnTo>
                      <a:pt x="32" y="128"/>
                    </a:lnTo>
                    <a:lnTo>
                      <a:pt x="26" y="123"/>
                    </a:lnTo>
                    <a:lnTo>
                      <a:pt x="22" y="118"/>
                    </a:lnTo>
                    <a:lnTo>
                      <a:pt x="17" y="113"/>
                    </a:lnTo>
                    <a:lnTo>
                      <a:pt x="15" y="108"/>
                    </a:lnTo>
                    <a:lnTo>
                      <a:pt x="10" y="101"/>
                    </a:lnTo>
                    <a:lnTo>
                      <a:pt x="8" y="94"/>
                    </a:lnTo>
                    <a:lnTo>
                      <a:pt x="5" y="89"/>
                    </a:lnTo>
                    <a:lnTo>
                      <a:pt x="4" y="83"/>
                    </a:lnTo>
                    <a:lnTo>
                      <a:pt x="2" y="75"/>
                    </a:lnTo>
                    <a:lnTo>
                      <a:pt x="1" y="69"/>
                    </a:lnTo>
                    <a:lnTo>
                      <a:pt x="1" y="61"/>
                    </a:lnTo>
                    <a:lnTo>
                      <a:pt x="1" y="55"/>
                    </a:lnTo>
                    <a:lnTo>
                      <a:pt x="0" y="48"/>
                    </a:lnTo>
                    <a:lnTo>
                      <a:pt x="0" y="40"/>
                    </a:lnTo>
                    <a:lnTo>
                      <a:pt x="1" y="34"/>
                    </a:lnTo>
                    <a:lnTo>
                      <a:pt x="3" y="27"/>
                    </a:lnTo>
                    <a:lnTo>
                      <a:pt x="5" y="19"/>
                    </a:lnTo>
                    <a:lnTo>
                      <a:pt x="7" y="13"/>
                    </a:lnTo>
                    <a:lnTo>
                      <a:pt x="9" y="6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56" name="Freeform 134"/>
              <p:cNvSpPr>
                <a:spLocks/>
              </p:cNvSpPr>
              <p:nvPr/>
            </p:nvSpPr>
            <p:spPr bwMode="auto">
              <a:xfrm>
                <a:off x="5370" y="2426"/>
                <a:ext cx="25" cy="11"/>
              </a:xfrm>
              <a:custGeom>
                <a:avLst/>
                <a:gdLst>
                  <a:gd name="T0" fmla="*/ 0 w 60"/>
                  <a:gd name="T1" fmla="*/ 0 h 28"/>
                  <a:gd name="T2" fmla="*/ 0 w 60"/>
                  <a:gd name="T3" fmla="*/ 0 h 28"/>
                  <a:gd name="T4" fmla="*/ 0 w 60"/>
                  <a:gd name="T5" fmla="*/ 0 h 28"/>
                  <a:gd name="T6" fmla="*/ 0 w 60"/>
                  <a:gd name="T7" fmla="*/ 0 h 28"/>
                  <a:gd name="T8" fmla="*/ 0 w 60"/>
                  <a:gd name="T9" fmla="*/ 0 h 28"/>
                  <a:gd name="T10" fmla="*/ 0 w 60"/>
                  <a:gd name="T11" fmla="*/ 0 h 28"/>
                  <a:gd name="T12" fmla="*/ 0 w 60"/>
                  <a:gd name="T13" fmla="*/ 0 h 28"/>
                  <a:gd name="T14" fmla="*/ 0 w 60"/>
                  <a:gd name="T15" fmla="*/ 0 h 28"/>
                  <a:gd name="T16" fmla="*/ 0 w 60"/>
                  <a:gd name="T17" fmla="*/ 0 h 28"/>
                  <a:gd name="T18" fmla="*/ 0 w 60"/>
                  <a:gd name="T19" fmla="*/ 0 h 28"/>
                  <a:gd name="T20" fmla="*/ 0 w 60"/>
                  <a:gd name="T21" fmla="*/ 0 h 28"/>
                  <a:gd name="T22" fmla="*/ 0 w 60"/>
                  <a:gd name="T23" fmla="*/ 0 h 28"/>
                  <a:gd name="T24" fmla="*/ 0 w 60"/>
                  <a:gd name="T25" fmla="*/ 0 h 28"/>
                  <a:gd name="T26" fmla="*/ 0 w 60"/>
                  <a:gd name="T27" fmla="*/ 0 h 28"/>
                  <a:gd name="T28" fmla="*/ 0 w 60"/>
                  <a:gd name="T29" fmla="*/ 0 h 28"/>
                  <a:gd name="T30" fmla="*/ 0 w 60"/>
                  <a:gd name="T31" fmla="*/ 0 h 28"/>
                  <a:gd name="T32" fmla="*/ 0 w 60"/>
                  <a:gd name="T33" fmla="*/ 0 h 28"/>
                  <a:gd name="T34" fmla="*/ 0 w 60"/>
                  <a:gd name="T35" fmla="*/ 0 h 28"/>
                  <a:gd name="T36" fmla="*/ 0 w 60"/>
                  <a:gd name="T37" fmla="*/ 0 h 28"/>
                  <a:gd name="T38" fmla="*/ 0 w 60"/>
                  <a:gd name="T39" fmla="*/ 0 h 28"/>
                  <a:gd name="T40" fmla="*/ 0 w 60"/>
                  <a:gd name="T41" fmla="*/ 0 h 28"/>
                  <a:gd name="T42" fmla="*/ 0 w 60"/>
                  <a:gd name="T43" fmla="*/ 0 h 28"/>
                  <a:gd name="T44" fmla="*/ 0 w 60"/>
                  <a:gd name="T45" fmla="*/ 0 h 2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60"/>
                  <a:gd name="T70" fmla="*/ 0 h 28"/>
                  <a:gd name="T71" fmla="*/ 60 w 60"/>
                  <a:gd name="T72" fmla="*/ 28 h 2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60" h="28">
                    <a:moveTo>
                      <a:pt x="31" y="0"/>
                    </a:moveTo>
                    <a:lnTo>
                      <a:pt x="37" y="0"/>
                    </a:lnTo>
                    <a:lnTo>
                      <a:pt x="45" y="0"/>
                    </a:lnTo>
                    <a:lnTo>
                      <a:pt x="52" y="0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53" y="9"/>
                    </a:lnTo>
                    <a:lnTo>
                      <a:pt x="47" y="14"/>
                    </a:lnTo>
                    <a:lnTo>
                      <a:pt x="39" y="19"/>
                    </a:lnTo>
                    <a:lnTo>
                      <a:pt x="32" y="22"/>
                    </a:lnTo>
                    <a:lnTo>
                      <a:pt x="24" y="24"/>
                    </a:lnTo>
                    <a:lnTo>
                      <a:pt x="16" y="26"/>
                    </a:lnTo>
                    <a:lnTo>
                      <a:pt x="8" y="27"/>
                    </a:lnTo>
                    <a:lnTo>
                      <a:pt x="0" y="28"/>
                    </a:lnTo>
                    <a:lnTo>
                      <a:pt x="1" y="22"/>
                    </a:lnTo>
                    <a:lnTo>
                      <a:pt x="4" y="17"/>
                    </a:lnTo>
                    <a:lnTo>
                      <a:pt x="7" y="12"/>
                    </a:lnTo>
                    <a:lnTo>
                      <a:pt x="11" y="10"/>
                    </a:lnTo>
                    <a:lnTo>
                      <a:pt x="16" y="6"/>
                    </a:lnTo>
                    <a:lnTo>
                      <a:pt x="21" y="4"/>
                    </a:lnTo>
                    <a:lnTo>
                      <a:pt x="26" y="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57" name="Freeform 135"/>
              <p:cNvSpPr>
                <a:spLocks/>
              </p:cNvSpPr>
              <p:nvPr/>
            </p:nvSpPr>
            <p:spPr bwMode="auto">
              <a:xfrm>
                <a:off x="5399" y="2427"/>
                <a:ext cx="39" cy="12"/>
              </a:xfrm>
              <a:custGeom>
                <a:avLst/>
                <a:gdLst>
                  <a:gd name="T0" fmla="*/ 0 w 94"/>
                  <a:gd name="T1" fmla="*/ 0 h 29"/>
                  <a:gd name="T2" fmla="*/ 0 w 94"/>
                  <a:gd name="T3" fmla="*/ 0 h 29"/>
                  <a:gd name="T4" fmla="*/ 0 w 94"/>
                  <a:gd name="T5" fmla="*/ 0 h 29"/>
                  <a:gd name="T6" fmla="*/ 0 w 94"/>
                  <a:gd name="T7" fmla="*/ 0 h 29"/>
                  <a:gd name="T8" fmla="*/ 0 w 94"/>
                  <a:gd name="T9" fmla="*/ 0 h 29"/>
                  <a:gd name="T10" fmla="*/ 0 w 94"/>
                  <a:gd name="T11" fmla="*/ 0 h 29"/>
                  <a:gd name="T12" fmla="*/ 0 w 94"/>
                  <a:gd name="T13" fmla="*/ 0 h 29"/>
                  <a:gd name="T14" fmla="*/ 0 w 94"/>
                  <a:gd name="T15" fmla="*/ 0 h 29"/>
                  <a:gd name="T16" fmla="*/ 0 w 94"/>
                  <a:gd name="T17" fmla="*/ 0 h 29"/>
                  <a:gd name="T18" fmla="*/ 0 w 94"/>
                  <a:gd name="T19" fmla="*/ 0 h 29"/>
                  <a:gd name="T20" fmla="*/ 0 w 94"/>
                  <a:gd name="T21" fmla="*/ 0 h 29"/>
                  <a:gd name="T22" fmla="*/ 0 w 94"/>
                  <a:gd name="T23" fmla="*/ 0 h 29"/>
                  <a:gd name="T24" fmla="*/ 0 w 94"/>
                  <a:gd name="T25" fmla="*/ 0 h 29"/>
                  <a:gd name="T26" fmla="*/ 0 w 94"/>
                  <a:gd name="T27" fmla="*/ 0 h 29"/>
                  <a:gd name="T28" fmla="*/ 0 w 94"/>
                  <a:gd name="T29" fmla="*/ 0 h 29"/>
                  <a:gd name="T30" fmla="*/ 0 w 94"/>
                  <a:gd name="T31" fmla="*/ 0 h 29"/>
                  <a:gd name="T32" fmla="*/ 0 w 94"/>
                  <a:gd name="T33" fmla="*/ 0 h 29"/>
                  <a:gd name="T34" fmla="*/ 0 w 94"/>
                  <a:gd name="T35" fmla="*/ 0 h 29"/>
                  <a:gd name="T36" fmla="*/ 0 w 94"/>
                  <a:gd name="T37" fmla="*/ 0 h 29"/>
                  <a:gd name="T38" fmla="*/ 0 w 94"/>
                  <a:gd name="T39" fmla="*/ 0 h 29"/>
                  <a:gd name="T40" fmla="*/ 0 w 94"/>
                  <a:gd name="T41" fmla="*/ 0 h 29"/>
                  <a:gd name="T42" fmla="*/ 0 w 94"/>
                  <a:gd name="T43" fmla="*/ 0 h 29"/>
                  <a:gd name="T44" fmla="*/ 0 w 94"/>
                  <a:gd name="T45" fmla="*/ 0 h 29"/>
                  <a:gd name="T46" fmla="*/ 0 w 94"/>
                  <a:gd name="T47" fmla="*/ 0 h 29"/>
                  <a:gd name="T48" fmla="*/ 0 w 94"/>
                  <a:gd name="T49" fmla="*/ 0 h 29"/>
                  <a:gd name="T50" fmla="*/ 0 w 94"/>
                  <a:gd name="T51" fmla="*/ 0 h 29"/>
                  <a:gd name="T52" fmla="*/ 0 w 94"/>
                  <a:gd name="T53" fmla="*/ 0 h 2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94"/>
                  <a:gd name="T82" fmla="*/ 0 h 29"/>
                  <a:gd name="T83" fmla="*/ 94 w 94"/>
                  <a:gd name="T84" fmla="*/ 29 h 2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94" h="29">
                    <a:moveTo>
                      <a:pt x="32" y="0"/>
                    </a:moveTo>
                    <a:lnTo>
                      <a:pt x="39" y="0"/>
                    </a:lnTo>
                    <a:lnTo>
                      <a:pt x="48" y="0"/>
                    </a:lnTo>
                    <a:lnTo>
                      <a:pt x="55" y="0"/>
                    </a:lnTo>
                    <a:lnTo>
                      <a:pt x="63" y="0"/>
                    </a:lnTo>
                    <a:lnTo>
                      <a:pt x="70" y="0"/>
                    </a:lnTo>
                    <a:lnTo>
                      <a:pt x="77" y="0"/>
                    </a:lnTo>
                    <a:lnTo>
                      <a:pt x="86" y="2"/>
                    </a:lnTo>
                    <a:lnTo>
                      <a:pt x="94" y="5"/>
                    </a:lnTo>
                    <a:lnTo>
                      <a:pt x="94" y="7"/>
                    </a:lnTo>
                    <a:lnTo>
                      <a:pt x="85" y="10"/>
                    </a:lnTo>
                    <a:lnTo>
                      <a:pt x="77" y="15"/>
                    </a:lnTo>
                    <a:lnTo>
                      <a:pt x="71" y="19"/>
                    </a:lnTo>
                    <a:lnTo>
                      <a:pt x="65" y="24"/>
                    </a:lnTo>
                    <a:lnTo>
                      <a:pt x="57" y="26"/>
                    </a:lnTo>
                    <a:lnTo>
                      <a:pt x="49" y="27"/>
                    </a:lnTo>
                    <a:lnTo>
                      <a:pt x="41" y="27"/>
                    </a:lnTo>
                    <a:lnTo>
                      <a:pt x="35" y="29"/>
                    </a:lnTo>
                    <a:lnTo>
                      <a:pt x="26" y="28"/>
                    </a:lnTo>
                    <a:lnTo>
                      <a:pt x="18" y="27"/>
                    </a:lnTo>
                    <a:lnTo>
                      <a:pt x="9" y="26"/>
                    </a:lnTo>
                    <a:lnTo>
                      <a:pt x="0" y="26"/>
                    </a:lnTo>
                    <a:lnTo>
                      <a:pt x="6" y="18"/>
                    </a:lnTo>
                    <a:lnTo>
                      <a:pt x="14" y="12"/>
                    </a:lnTo>
                    <a:lnTo>
                      <a:pt x="22" y="6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58" name="Freeform 136"/>
              <p:cNvSpPr>
                <a:spLocks/>
              </p:cNvSpPr>
              <p:nvPr/>
            </p:nvSpPr>
            <p:spPr bwMode="auto">
              <a:xfrm>
                <a:off x="6033" y="2435"/>
                <a:ext cx="10" cy="24"/>
              </a:xfrm>
              <a:custGeom>
                <a:avLst/>
                <a:gdLst>
                  <a:gd name="T0" fmla="*/ 0 w 24"/>
                  <a:gd name="T1" fmla="*/ 0 h 57"/>
                  <a:gd name="T2" fmla="*/ 0 w 24"/>
                  <a:gd name="T3" fmla="*/ 0 h 57"/>
                  <a:gd name="T4" fmla="*/ 0 w 24"/>
                  <a:gd name="T5" fmla="*/ 0 h 57"/>
                  <a:gd name="T6" fmla="*/ 0 w 24"/>
                  <a:gd name="T7" fmla="*/ 0 h 57"/>
                  <a:gd name="T8" fmla="*/ 0 w 24"/>
                  <a:gd name="T9" fmla="*/ 0 h 57"/>
                  <a:gd name="T10" fmla="*/ 0 w 24"/>
                  <a:gd name="T11" fmla="*/ 0 h 57"/>
                  <a:gd name="T12" fmla="*/ 0 w 24"/>
                  <a:gd name="T13" fmla="*/ 0 h 57"/>
                  <a:gd name="T14" fmla="*/ 0 w 24"/>
                  <a:gd name="T15" fmla="*/ 0 h 57"/>
                  <a:gd name="T16" fmla="*/ 0 w 24"/>
                  <a:gd name="T17" fmla="*/ 0 h 57"/>
                  <a:gd name="T18" fmla="*/ 0 w 24"/>
                  <a:gd name="T19" fmla="*/ 0 h 57"/>
                  <a:gd name="T20" fmla="*/ 0 w 24"/>
                  <a:gd name="T21" fmla="*/ 0 h 57"/>
                  <a:gd name="T22" fmla="*/ 0 w 24"/>
                  <a:gd name="T23" fmla="*/ 0 h 57"/>
                  <a:gd name="T24" fmla="*/ 0 w 24"/>
                  <a:gd name="T25" fmla="*/ 0 h 57"/>
                  <a:gd name="T26" fmla="*/ 0 w 24"/>
                  <a:gd name="T27" fmla="*/ 0 h 57"/>
                  <a:gd name="T28" fmla="*/ 0 w 24"/>
                  <a:gd name="T29" fmla="*/ 0 h 57"/>
                  <a:gd name="T30" fmla="*/ 0 w 24"/>
                  <a:gd name="T31" fmla="*/ 0 h 57"/>
                  <a:gd name="T32" fmla="*/ 0 w 24"/>
                  <a:gd name="T33" fmla="*/ 0 h 57"/>
                  <a:gd name="T34" fmla="*/ 0 w 24"/>
                  <a:gd name="T35" fmla="*/ 0 h 57"/>
                  <a:gd name="T36" fmla="*/ 0 w 24"/>
                  <a:gd name="T37" fmla="*/ 0 h 57"/>
                  <a:gd name="T38" fmla="*/ 0 w 24"/>
                  <a:gd name="T39" fmla="*/ 0 h 57"/>
                  <a:gd name="T40" fmla="*/ 0 w 24"/>
                  <a:gd name="T41" fmla="*/ 0 h 57"/>
                  <a:gd name="T42" fmla="*/ 0 w 24"/>
                  <a:gd name="T43" fmla="*/ 0 h 57"/>
                  <a:gd name="T44" fmla="*/ 0 w 24"/>
                  <a:gd name="T45" fmla="*/ 0 h 57"/>
                  <a:gd name="T46" fmla="*/ 0 w 24"/>
                  <a:gd name="T47" fmla="*/ 0 h 5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4"/>
                  <a:gd name="T73" fmla="*/ 0 h 57"/>
                  <a:gd name="T74" fmla="*/ 24 w 24"/>
                  <a:gd name="T75" fmla="*/ 57 h 5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4" h="57">
                    <a:moveTo>
                      <a:pt x="1" y="0"/>
                    </a:moveTo>
                    <a:lnTo>
                      <a:pt x="8" y="0"/>
                    </a:lnTo>
                    <a:lnTo>
                      <a:pt x="14" y="1"/>
                    </a:lnTo>
                    <a:lnTo>
                      <a:pt x="18" y="3"/>
                    </a:lnTo>
                    <a:lnTo>
                      <a:pt x="22" y="8"/>
                    </a:lnTo>
                    <a:lnTo>
                      <a:pt x="23" y="12"/>
                    </a:lnTo>
                    <a:lnTo>
                      <a:pt x="24" y="19"/>
                    </a:lnTo>
                    <a:lnTo>
                      <a:pt x="23" y="24"/>
                    </a:lnTo>
                    <a:lnTo>
                      <a:pt x="22" y="30"/>
                    </a:lnTo>
                    <a:lnTo>
                      <a:pt x="19" y="39"/>
                    </a:lnTo>
                    <a:lnTo>
                      <a:pt x="16" y="46"/>
                    </a:lnTo>
                    <a:lnTo>
                      <a:pt x="11" y="52"/>
                    </a:lnTo>
                    <a:lnTo>
                      <a:pt x="8" y="57"/>
                    </a:lnTo>
                    <a:lnTo>
                      <a:pt x="4" y="56"/>
                    </a:lnTo>
                    <a:lnTo>
                      <a:pt x="2" y="52"/>
                    </a:lnTo>
                    <a:lnTo>
                      <a:pt x="1" y="48"/>
                    </a:lnTo>
                    <a:lnTo>
                      <a:pt x="1" y="44"/>
                    </a:lnTo>
                    <a:lnTo>
                      <a:pt x="1" y="38"/>
                    </a:lnTo>
                    <a:lnTo>
                      <a:pt x="3" y="30"/>
                    </a:lnTo>
                    <a:lnTo>
                      <a:pt x="4" y="22"/>
                    </a:lnTo>
                    <a:lnTo>
                      <a:pt x="2" y="14"/>
                    </a:lnTo>
                    <a:lnTo>
                      <a:pt x="0" y="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59" name="Freeform 137"/>
              <p:cNvSpPr>
                <a:spLocks/>
              </p:cNvSpPr>
              <p:nvPr/>
            </p:nvSpPr>
            <p:spPr bwMode="auto">
              <a:xfrm>
                <a:off x="6013" y="2436"/>
                <a:ext cx="18" cy="40"/>
              </a:xfrm>
              <a:custGeom>
                <a:avLst/>
                <a:gdLst>
                  <a:gd name="T0" fmla="*/ 0 w 45"/>
                  <a:gd name="T1" fmla="*/ 0 h 88"/>
                  <a:gd name="T2" fmla="*/ 0 w 45"/>
                  <a:gd name="T3" fmla="*/ 0 h 88"/>
                  <a:gd name="T4" fmla="*/ 0 w 45"/>
                  <a:gd name="T5" fmla="*/ 0 h 88"/>
                  <a:gd name="T6" fmla="*/ 0 w 45"/>
                  <a:gd name="T7" fmla="*/ 0 h 88"/>
                  <a:gd name="T8" fmla="*/ 0 w 45"/>
                  <a:gd name="T9" fmla="*/ 0 h 88"/>
                  <a:gd name="T10" fmla="*/ 0 w 45"/>
                  <a:gd name="T11" fmla="*/ 0 h 88"/>
                  <a:gd name="T12" fmla="*/ 0 w 45"/>
                  <a:gd name="T13" fmla="*/ 0 h 88"/>
                  <a:gd name="T14" fmla="*/ 0 w 45"/>
                  <a:gd name="T15" fmla="*/ 0 h 88"/>
                  <a:gd name="T16" fmla="*/ 0 w 45"/>
                  <a:gd name="T17" fmla="*/ 0 h 88"/>
                  <a:gd name="T18" fmla="*/ 0 w 45"/>
                  <a:gd name="T19" fmla="*/ 0 h 88"/>
                  <a:gd name="T20" fmla="*/ 0 w 45"/>
                  <a:gd name="T21" fmla="*/ 0 h 88"/>
                  <a:gd name="T22" fmla="*/ 0 w 45"/>
                  <a:gd name="T23" fmla="*/ 0 h 88"/>
                  <a:gd name="T24" fmla="*/ 0 w 45"/>
                  <a:gd name="T25" fmla="*/ 0 h 88"/>
                  <a:gd name="T26" fmla="*/ 0 w 45"/>
                  <a:gd name="T27" fmla="*/ 0 h 88"/>
                  <a:gd name="T28" fmla="*/ 0 w 45"/>
                  <a:gd name="T29" fmla="*/ 0 h 88"/>
                  <a:gd name="T30" fmla="*/ 0 w 45"/>
                  <a:gd name="T31" fmla="*/ 0 h 88"/>
                  <a:gd name="T32" fmla="*/ 0 w 45"/>
                  <a:gd name="T33" fmla="*/ 0 h 88"/>
                  <a:gd name="T34" fmla="*/ 0 w 45"/>
                  <a:gd name="T35" fmla="*/ 0 h 88"/>
                  <a:gd name="T36" fmla="*/ 0 w 45"/>
                  <a:gd name="T37" fmla="*/ 0 h 88"/>
                  <a:gd name="T38" fmla="*/ 0 w 45"/>
                  <a:gd name="T39" fmla="*/ 0 h 88"/>
                  <a:gd name="T40" fmla="*/ 0 w 45"/>
                  <a:gd name="T41" fmla="*/ 0 h 88"/>
                  <a:gd name="T42" fmla="*/ 0 w 45"/>
                  <a:gd name="T43" fmla="*/ 0 h 88"/>
                  <a:gd name="T44" fmla="*/ 0 w 45"/>
                  <a:gd name="T45" fmla="*/ 0 h 88"/>
                  <a:gd name="T46" fmla="*/ 0 w 45"/>
                  <a:gd name="T47" fmla="*/ 0 h 88"/>
                  <a:gd name="T48" fmla="*/ 0 w 45"/>
                  <a:gd name="T49" fmla="*/ 0 h 88"/>
                  <a:gd name="T50" fmla="*/ 0 w 45"/>
                  <a:gd name="T51" fmla="*/ 0 h 88"/>
                  <a:gd name="T52" fmla="*/ 0 w 45"/>
                  <a:gd name="T53" fmla="*/ 0 h 88"/>
                  <a:gd name="T54" fmla="*/ 0 w 45"/>
                  <a:gd name="T55" fmla="*/ 0 h 88"/>
                  <a:gd name="T56" fmla="*/ 0 w 45"/>
                  <a:gd name="T57" fmla="*/ 0 h 88"/>
                  <a:gd name="T58" fmla="*/ 0 w 45"/>
                  <a:gd name="T59" fmla="*/ 0 h 8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5"/>
                  <a:gd name="T91" fmla="*/ 0 h 88"/>
                  <a:gd name="T92" fmla="*/ 45 w 45"/>
                  <a:gd name="T93" fmla="*/ 88 h 8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5" h="88">
                    <a:moveTo>
                      <a:pt x="0" y="2"/>
                    </a:moveTo>
                    <a:lnTo>
                      <a:pt x="7" y="0"/>
                    </a:lnTo>
                    <a:lnTo>
                      <a:pt x="14" y="2"/>
                    </a:lnTo>
                    <a:lnTo>
                      <a:pt x="20" y="5"/>
                    </a:lnTo>
                    <a:lnTo>
                      <a:pt x="26" y="9"/>
                    </a:lnTo>
                    <a:lnTo>
                      <a:pt x="30" y="15"/>
                    </a:lnTo>
                    <a:lnTo>
                      <a:pt x="36" y="22"/>
                    </a:lnTo>
                    <a:lnTo>
                      <a:pt x="39" y="29"/>
                    </a:lnTo>
                    <a:lnTo>
                      <a:pt x="42" y="37"/>
                    </a:lnTo>
                    <a:lnTo>
                      <a:pt x="44" y="45"/>
                    </a:lnTo>
                    <a:lnTo>
                      <a:pt x="45" y="54"/>
                    </a:lnTo>
                    <a:lnTo>
                      <a:pt x="44" y="62"/>
                    </a:lnTo>
                    <a:lnTo>
                      <a:pt x="43" y="69"/>
                    </a:lnTo>
                    <a:lnTo>
                      <a:pt x="39" y="75"/>
                    </a:lnTo>
                    <a:lnTo>
                      <a:pt x="36" y="82"/>
                    </a:lnTo>
                    <a:lnTo>
                      <a:pt x="29" y="85"/>
                    </a:lnTo>
                    <a:lnTo>
                      <a:pt x="21" y="88"/>
                    </a:lnTo>
                    <a:lnTo>
                      <a:pt x="21" y="81"/>
                    </a:lnTo>
                    <a:lnTo>
                      <a:pt x="22" y="73"/>
                    </a:lnTo>
                    <a:lnTo>
                      <a:pt x="21" y="64"/>
                    </a:lnTo>
                    <a:lnTo>
                      <a:pt x="21" y="58"/>
                    </a:lnTo>
                    <a:lnTo>
                      <a:pt x="19" y="50"/>
                    </a:lnTo>
                    <a:lnTo>
                      <a:pt x="16" y="44"/>
                    </a:lnTo>
                    <a:lnTo>
                      <a:pt x="13" y="37"/>
                    </a:lnTo>
                    <a:lnTo>
                      <a:pt x="10" y="29"/>
                    </a:lnTo>
                    <a:lnTo>
                      <a:pt x="7" y="22"/>
                    </a:lnTo>
                    <a:lnTo>
                      <a:pt x="4" y="15"/>
                    </a:lnTo>
                    <a:lnTo>
                      <a:pt x="1" y="7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60" name="Freeform 138"/>
              <p:cNvSpPr>
                <a:spLocks/>
              </p:cNvSpPr>
              <p:nvPr/>
            </p:nvSpPr>
            <p:spPr bwMode="auto">
              <a:xfrm>
                <a:off x="5819" y="2439"/>
                <a:ext cx="115" cy="40"/>
              </a:xfrm>
              <a:custGeom>
                <a:avLst/>
                <a:gdLst>
                  <a:gd name="T0" fmla="*/ 0 w 278"/>
                  <a:gd name="T1" fmla="*/ 0 h 93"/>
                  <a:gd name="T2" fmla="*/ 0 w 278"/>
                  <a:gd name="T3" fmla="*/ 0 h 93"/>
                  <a:gd name="T4" fmla="*/ 0 w 278"/>
                  <a:gd name="T5" fmla="*/ 0 h 93"/>
                  <a:gd name="T6" fmla="*/ 0 w 278"/>
                  <a:gd name="T7" fmla="*/ 0 h 93"/>
                  <a:gd name="T8" fmla="*/ 0 w 278"/>
                  <a:gd name="T9" fmla="*/ 0 h 93"/>
                  <a:gd name="T10" fmla="*/ 0 w 278"/>
                  <a:gd name="T11" fmla="*/ 0 h 93"/>
                  <a:gd name="T12" fmla="*/ 0 w 278"/>
                  <a:gd name="T13" fmla="*/ 0 h 93"/>
                  <a:gd name="T14" fmla="*/ 0 w 278"/>
                  <a:gd name="T15" fmla="*/ 0 h 93"/>
                  <a:gd name="T16" fmla="*/ 0 w 278"/>
                  <a:gd name="T17" fmla="*/ 0 h 93"/>
                  <a:gd name="T18" fmla="*/ 0 w 278"/>
                  <a:gd name="T19" fmla="*/ 0 h 93"/>
                  <a:gd name="T20" fmla="*/ 0 w 278"/>
                  <a:gd name="T21" fmla="*/ 0 h 93"/>
                  <a:gd name="T22" fmla="*/ 0 w 278"/>
                  <a:gd name="T23" fmla="*/ 0 h 93"/>
                  <a:gd name="T24" fmla="*/ 0 w 278"/>
                  <a:gd name="T25" fmla="*/ 0 h 93"/>
                  <a:gd name="T26" fmla="*/ 0 w 278"/>
                  <a:gd name="T27" fmla="*/ 0 h 93"/>
                  <a:gd name="T28" fmla="*/ 0 w 278"/>
                  <a:gd name="T29" fmla="*/ 0 h 93"/>
                  <a:gd name="T30" fmla="*/ 0 w 278"/>
                  <a:gd name="T31" fmla="*/ 0 h 93"/>
                  <a:gd name="T32" fmla="*/ 0 w 278"/>
                  <a:gd name="T33" fmla="*/ 0 h 93"/>
                  <a:gd name="T34" fmla="*/ 0 w 278"/>
                  <a:gd name="T35" fmla="*/ 0 h 93"/>
                  <a:gd name="T36" fmla="*/ 0 w 278"/>
                  <a:gd name="T37" fmla="*/ 0 h 93"/>
                  <a:gd name="T38" fmla="*/ 0 w 278"/>
                  <a:gd name="T39" fmla="*/ 0 h 93"/>
                  <a:gd name="T40" fmla="*/ 0 w 278"/>
                  <a:gd name="T41" fmla="*/ 0 h 93"/>
                  <a:gd name="T42" fmla="*/ 0 w 278"/>
                  <a:gd name="T43" fmla="*/ 0 h 93"/>
                  <a:gd name="T44" fmla="*/ 0 w 278"/>
                  <a:gd name="T45" fmla="*/ 0 h 93"/>
                  <a:gd name="T46" fmla="*/ 0 w 278"/>
                  <a:gd name="T47" fmla="*/ 0 h 93"/>
                  <a:gd name="T48" fmla="*/ 0 w 278"/>
                  <a:gd name="T49" fmla="*/ 0 h 93"/>
                  <a:gd name="T50" fmla="*/ 0 w 278"/>
                  <a:gd name="T51" fmla="*/ 0 h 93"/>
                  <a:gd name="T52" fmla="*/ 0 w 278"/>
                  <a:gd name="T53" fmla="*/ 0 h 93"/>
                  <a:gd name="T54" fmla="*/ 0 w 278"/>
                  <a:gd name="T55" fmla="*/ 0 h 93"/>
                  <a:gd name="T56" fmla="*/ 0 w 278"/>
                  <a:gd name="T57" fmla="*/ 0 h 93"/>
                  <a:gd name="T58" fmla="*/ 0 w 278"/>
                  <a:gd name="T59" fmla="*/ 0 h 93"/>
                  <a:gd name="T60" fmla="*/ 0 w 278"/>
                  <a:gd name="T61" fmla="*/ 0 h 93"/>
                  <a:gd name="T62" fmla="*/ 0 w 278"/>
                  <a:gd name="T63" fmla="*/ 0 h 93"/>
                  <a:gd name="T64" fmla="*/ 0 w 278"/>
                  <a:gd name="T65" fmla="*/ 0 h 93"/>
                  <a:gd name="T66" fmla="*/ 0 w 278"/>
                  <a:gd name="T67" fmla="*/ 0 h 93"/>
                  <a:gd name="T68" fmla="*/ 0 w 278"/>
                  <a:gd name="T69" fmla="*/ 0 h 93"/>
                  <a:gd name="T70" fmla="*/ 0 w 278"/>
                  <a:gd name="T71" fmla="*/ 0 h 93"/>
                  <a:gd name="T72" fmla="*/ 0 w 278"/>
                  <a:gd name="T73" fmla="*/ 0 h 93"/>
                  <a:gd name="T74" fmla="*/ 0 w 278"/>
                  <a:gd name="T75" fmla="*/ 0 h 93"/>
                  <a:gd name="T76" fmla="*/ 0 w 278"/>
                  <a:gd name="T77" fmla="*/ 0 h 93"/>
                  <a:gd name="T78" fmla="*/ 0 w 278"/>
                  <a:gd name="T79" fmla="*/ 0 h 93"/>
                  <a:gd name="T80" fmla="*/ 0 w 278"/>
                  <a:gd name="T81" fmla="*/ 0 h 93"/>
                  <a:gd name="T82" fmla="*/ 0 w 278"/>
                  <a:gd name="T83" fmla="*/ 0 h 93"/>
                  <a:gd name="T84" fmla="*/ 0 w 278"/>
                  <a:gd name="T85" fmla="*/ 0 h 93"/>
                  <a:gd name="T86" fmla="*/ 0 w 278"/>
                  <a:gd name="T87" fmla="*/ 0 h 93"/>
                  <a:gd name="T88" fmla="*/ 0 w 278"/>
                  <a:gd name="T89" fmla="*/ 0 h 93"/>
                  <a:gd name="T90" fmla="*/ 0 w 278"/>
                  <a:gd name="T91" fmla="*/ 0 h 93"/>
                  <a:gd name="T92" fmla="*/ 0 w 278"/>
                  <a:gd name="T93" fmla="*/ 0 h 93"/>
                  <a:gd name="T94" fmla="*/ 0 w 278"/>
                  <a:gd name="T95" fmla="*/ 0 h 93"/>
                  <a:gd name="T96" fmla="*/ 0 w 278"/>
                  <a:gd name="T97" fmla="*/ 0 h 93"/>
                  <a:gd name="T98" fmla="*/ 0 w 278"/>
                  <a:gd name="T99" fmla="*/ 0 h 93"/>
                  <a:gd name="T100" fmla="*/ 0 w 278"/>
                  <a:gd name="T101" fmla="*/ 0 h 93"/>
                  <a:gd name="T102" fmla="*/ 0 w 278"/>
                  <a:gd name="T103" fmla="*/ 0 h 93"/>
                  <a:gd name="T104" fmla="*/ 0 w 278"/>
                  <a:gd name="T105" fmla="*/ 0 h 93"/>
                  <a:gd name="T106" fmla="*/ 0 w 278"/>
                  <a:gd name="T107" fmla="*/ 0 h 93"/>
                  <a:gd name="T108" fmla="*/ 0 w 278"/>
                  <a:gd name="T109" fmla="*/ 0 h 93"/>
                  <a:gd name="T110" fmla="*/ 0 w 278"/>
                  <a:gd name="T111" fmla="*/ 0 h 93"/>
                  <a:gd name="T112" fmla="*/ 0 w 278"/>
                  <a:gd name="T113" fmla="*/ 0 h 93"/>
                  <a:gd name="T114" fmla="*/ 0 w 278"/>
                  <a:gd name="T115" fmla="*/ 0 h 93"/>
                  <a:gd name="T116" fmla="*/ 0 w 278"/>
                  <a:gd name="T117" fmla="*/ 0 h 93"/>
                  <a:gd name="T118" fmla="*/ 0 w 278"/>
                  <a:gd name="T119" fmla="*/ 0 h 93"/>
                  <a:gd name="T120" fmla="*/ 0 w 278"/>
                  <a:gd name="T121" fmla="*/ 0 h 93"/>
                  <a:gd name="T122" fmla="*/ 0 w 278"/>
                  <a:gd name="T123" fmla="*/ 0 h 9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78"/>
                  <a:gd name="T187" fmla="*/ 0 h 93"/>
                  <a:gd name="T188" fmla="*/ 278 w 278"/>
                  <a:gd name="T189" fmla="*/ 93 h 93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78" h="93">
                    <a:moveTo>
                      <a:pt x="228" y="4"/>
                    </a:moveTo>
                    <a:lnTo>
                      <a:pt x="235" y="1"/>
                    </a:lnTo>
                    <a:lnTo>
                      <a:pt x="243" y="0"/>
                    </a:lnTo>
                    <a:lnTo>
                      <a:pt x="250" y="0"/>
                    </a:lnTo>
                    <a:lnTo>
                      <a:pt x="256" y="1"/>
                    </a:lnTo>
                    <a:lnTo>
                      <a:pt x="262" y="1"/>
                    </a:lnTo>
                    <a:lnTo>
                      <a:pt x="268" y="4"/>
                    </a:lnTo>
                    <a:lnTo>
                      <a:pt x="272" y="7"/>
                    </a:lnTo>
                    <a:lnTo>
                      <a:pt x="275" y="9"/>
                    </a:lnTo>
                    <a:lnTo>
                      <a:pt x="278" y="14"/>
                    </a:lnTo>
                    <a:lnTo>
                      <a:pt x="274" y="18"/>
                    </a:lnTo>
                    <a:lnTo>
                      <a:pt x="269" y="20"/>
                    </a:lnTo>
                    <a:lnTo>
                      <a:pt x="261" y="22"/>
                    </a:lnTo>
                    <a:lnTo>
                      <a:pt x="255" y="22"/>
                    </a:lnTo>
                    <a:lnTo>
                      <a:pt x="251" y="22"/>
                    </a:lnTo>
                    <a:lnTo>
                      <a:pt x="246" y="22"/>
                    </a:lnTo>
                    <a:lnTo>
                      <a:pt x="240" y="23"/>
                    </a:lnTo>
                    <a:lnTo>
                      <a:pt x="235" y="25"/>
                    </a:lnTo>
                    <a:lnTo>
                      <a:pt x="230" y="26"/>
                    </a:lnTo>
                    <a:lnTo>
                      <a:pt x="224" y="26"/>
                    </a:lnTo>
                    <a:lnTo>
                      <a:pt x="218" y="26"/>
                    </a:lnTo>
                    <a:lnTo>
                      <a:pt x="213" y="25"/>
                    </a:lnTo>
                    <a:lnTo>
                      <a:pt x="207" y="25"/>
                    </a:lnTo>
                    <a:lnTo>
                      <a:pt x="201" y="25"/>
                    </a:lnTo>
                    <a:lnTo>
                      <a:pt x="196" y="27"/>
                    </a:lnTo>
                    <a:lnTo>
                      <a:pt x="200" y="33"/>
                    </a:lnTo>
                    <a:lnTo>
                      <a:pt x="209" y="36"/>
                    </a:lnTo>
                    <a:lnTo>
                      <a:pt x="213" y="36"/>
                    </a:lnTo>
                    <a:lnTo>
                      <a:pt x="218" y="37"/>
                    </a:lnTo>
                    <a:lnTo>
                      <a:pt x="225" y="37"/>
                    </a:lnTo>
                    <a:lnTo>
                      <a:pt x="231" y="38"/>
                    </a:lnTo>
                    <a:lnTo>
                      <a:pt x="236" y="38"/>
                    </a:lnTo>
                    <a:lnTo>
                      <a:pt x="242" y="38"/>
                    </a:lnTo>
                    <a:lnTo>
                      <a:pt x="247" y="38"/>
                    </a:lnTo>
                    <a:lnTo>
                      <a:pt x="253" y="40"/>
                    </a:lnTo>
                    <a:lnTo>
                      <a:pt x="258" y="41"/>
                    </a:lnTo>
                    <a:lnTo>
                      <a:pt x="264" y="44"/>
                    </a:lnTo>
                    <a:lnTo>
                      <a:pt x="268" y="47"/>
                    </a:lnTo>
                    <a:lnTo>
                      <a:pt x="272" y="53"/>
                    </a:lnTo>
                    <a:lnTo>
                      <a:pt x="266" y="53"/>
                    </a:lnTo>
                    <a:lnTo>
                      <a:pt x="261" y="53"/>
                    </a:lnTo>
                    <a:lnTo>
                      <a:pt x="255" y="53"/>
                    </a:lnTo>
                    <a:lnTo>
                      <a:pt x="250" y="54"/>
                    </a:lnTo>
                    <a:lnTo>
                      <a:pt x="244" y="54"/>
                    </a:lnTo>
                    <a:lnTo>
                      <a:pt x="238" y="54"/>
                    </a:lnTo>
                    <a:lnTo>
                      <a:pt x="232" y="54"/>
                    </a:lnTo>
                    <a:lnTo>
                      <a:pt x="228" y="54"/>
                    </a:lnTo>
                    <a:lnTo>
                      <a:pt x="221" y="53"/>
                    </a:lnTo>
                    <a:lnTo>
                      <a:pt x="215" y="53"/>
                    </a:lnTo>
                    <a:lnTo>
                      <a:pt x="210" y="53"/>
                    </a:lnTo>
                    <a:lnTo>
                      <a:pt x="205" y="53"/>
                    </a:lnTo>
                    <a:lnTo>
                      <a:pt x="199" y="53"/>
                    </a:lnTo>
                    <a:lnTo>
                      <a:pt x="193" y="53"/>
                    </a:lnTo>
                    <a:lnTo>
                      <a:pt x="188" y="54"/>
                    </a:lnTo>
                    <a:lnTo>
                      <a:pt x="182" y="54"/>
                    </a:lnTo>
                    <a:lnTo>
                      <a:pt x="185" y="60"/>
                    </a:lnTo>
                    <a:lnTo>
                      <a:pt x="191" y="65"/>
                    </a:lnTo>
                    <a:lnTo>
                      <a:pt x="194" y="66"/>
                    </a:lnTo>
                    <a:lnTo>
                      <a:pt x="198" y="66"/>
                    </a:lnTo>
                    <a:lnTo>
                      <a:pt x="203" y="67"/>
                    </a:lnTo>
                    <a:lnTo>
                      <a:pt x="209" y="69"/>
                    </a:lnTo>
                    <a:lnTo>
                      <a:pt x="213" y="69"/>
                    </a:lnTo>
                    <a:lnTo>
                      <a:pt x="217" y="69"/>
                    </a:lnTo>
                    <a:lnTo>
                      <a:pt x="222" y="69"/>
                    </a:lnTo>
                    <a:lnTo>
                      <a:pt x="228" y="70"/>
                    </a:lnTo>
                    <a:lnTo>
                      <a:pt x="236" y="71"/>
                    </a:lnTo>
                    <a:lnTo>
                      <a:pt x="244" y="74"/>
                    </a:lnTo>
                    <a:lnTo>
                      <a:pt x="236" y="79"/>
                    </a:lnTo>
                    <a:lnTo>
                      <a:pt x="228" y="83"/>
                    </a:lnTo>
                    <a:lnTo>
                      <a:pt x="223" y="84"/>
                    </a:lnTo>
                    <a:lnTo>
                      <a:pt x="218" y="85"/>
                    </a:lnTo>
                    <a:lnTo>
                      <a:pt x="213" y="85"/>
                    </a:lnTo>
                    <a:lnTo>
                      <a:pt x="209" y="86"/>
                    </a:lnTo>
                    <a:lnTo>
                      <a:pt x="200" y="86"/>
                    </a:lnTo>
                    <a:lnTo>
                      <a:pt x="192" y="86"/>
                    </a:lnTo>
                    <a:lnTo>
                      <a:pt x="183" y="85"/>
                    </a:lnTo>
                    <a:lnTo>
                      <a:pt x="175" y="85"/>
                    </a:lnTo>
                    <a:lnTo>
                      <a:pt x="165" y="83"/>
                    </a:lnTo>
                    <a:lnTo>
                      <a:pt x="155" y="82"/>
                    </a:lnTo>
                    <a:lnTo>
                      <a:pt x="146" y="80"/>
                    </a:lnTo>
                    <a:lnTo>
                      <a:pt x="137" y="79"/>
                    </a:lnTo>
                    <a:lnTo>
                      <a:pt x="128" y="77"/>
                    </a:lnTo>
                    <a:lnTo>
                      <a:pt x="119" y="76"/>
                    </a:lnTo>
                    <a:lnTo>
                      <a:pt x="110" y="76"/>
                    </a:lnTo>
                    <a:lnTo>
                      <a:pt x="102" y="77"/>
                    </a:lnTo>
                    <a:lnTo>
                      <a:pt x="94" y="77"/>
                    </a:lnTo>
                    <a:lnTo>
                      <a:pt x="86" y="80"/>
                    </a:lnTo>
                    <a:lnTo>
                      <a:pt x="78" y="82"/>
                    </a:lnTo>
                    <a:lnTo>
                      <a:pt x="72" y="86"/>
                    </a:lnTo>
                    <a:lnTo>
                      <a:pt x="66" y="86"/>
                    </a:lnTo>
                    <a:lnTo>
                      <a:pt x="60" y="86"/>
                    </a:lnTo>
                    <a:lnTo>
                      <a:pt x="54" y="87"/>
                    </a:lnTo>
                    <a:lnTo>
                      <a:pt x="48" y="89"/>
                    </a:lnTo>
                    <a:lnTo>
                      <a:pt x="41" y="90"/>
                    </a:lnTo>
                    <a:lnTo>
                      <a:pt x="33" y="91"/>
                    </a:lnTo>
                    <a:lnTo>
                      <a:pt x="26" y="92"/>
                    </a:lnTo>
                    <a:lnTo>
                      <a:pt x="22" y="93"/>
                    </a:lnTo>
                    <a:lnTo>
                      <a:pt x="12" y="93"/>
                    </a:lnTo>
                    <a:lnTo>
                      <a:pt x="6" y="93"/>
                    </a:lnTo>
                    <a:lnTo>
                      <a:pt x="2" y="92"/>
                    </a:lnTo>
                    <a:lnTo>
                      <a:pt x="0" y="91"/>
                    </a:lnTo>
                    <a:lnTo>
                      <a:pt x="0" y="87"/>
                    </a:lnTo>
                    <a:lnTo>
                      <a:pt x="3" y="84"/>
                    </a:lnTo>
                    <a:lnTo>
                      <a:pt x="6" y="80"/>
                    </a:lnTo>
                    <a:lnTo>
                      <a:pt x="11" y="77"/>
                    </a:lnTo>
                    <a:lnTo>
                      <a:pt x="16" y="74"/>
                    </a:lnTo>
                    <a:lnTo>
                      <a:pt x="22" y="71"/>
                    </a:lnTo>
                    <a:lnTo>
                      <a:pt x="33" y="62"/>
                    </a:lnTo>
                    <a:lnTo>
                      <a:pt x="45" y="54"/>
                    </a:lnTo>
                    <a:lnTo>
                      <a:pt x="57" y="47"/>
                    </a:lnTo>
                    <a:lnTo>
                      <a:pt x="69" y="41"/>
                    </a:lnTo>
                    <a:lnTo>
                      <a:pt x="81" y="35"/>
                    </a:lnTo>
                    <a:lnTo>
                      <a:pt x="95" y="30"/>
                    </a:lnTo>
                    <a:lnTo>
                      <a:pt x="107" y="26"/>
                    </a:lnTo>
                    <a:lnTo>
                      <a:pt x="120" y="22"/>
                    </a:lnTo>
                    <a:lnTo>
                      <a:pt x="134" y="18"/>
                    </a:lnTo>
                    <a:lnTo>
                      <a:pt x="146" y="15"/>
                    </a:lnTo>
                    <a:lnTo>
                      <a:pt x="159" y="12"/>
                    </a:lnTo>
                    <a:lnTo>
                      <a:pt x="173" y="10"/>
                    </a:lnTo>
                    <a:lnTo>
                      <a:pt x="186" y="8"/>
                    </a:lnTo>
                    <a:lnTo>
                      <a:pt x="199" y="6"/>
                    </a:lnTo>
                    <a:lnTo>
                      <a:pt x="213" y="4"/>
                    </a:lnTo>
                    <a:lnTo>
                      <a:pt x="228" y="4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61" name="Freeform 139"/>
              <p:cNvSpPr>
                <a:spLocks/>
              </p:cNvSpPr>
              <p:nvPr/>
            </p:nvSpPr>
            <p:spPr bwMode="auto">
              <a:xfrm>
                <a:off x="5955" y="2439"/>
                <a:ext cx="35" cy="45"/>
              </a:xfrm>
              <a:custGeom>
                <a:avLst/>
                <a:gdLst>
                  <a:gd name="T0" fmla="*/ 0 w 83"/>
                  <a:gd name="T1" fmla="*/ 0 h 106"/>
                  <a:gd name="T2" fmla="*/ 0 w 83"/>
                  <a:gd name="T3" fmla="*/ 0 h 106"/>
                  <a:gd name="T4" fmla="*/ 0 w 83"/>
                  <a:gd name="T5" fmla="*/ 0 h 106"/>
                  <a:gd name="T6" fmla="*/ 0 w 83"/>
                  <a:gd name="T7" fmla="*/ 0 h 106"/>
                  <a:gd name="T8" fmla="*/ 0 w 83"/>
                  <a:gd name="T9" fmla="*/ 0 h 106"/>
                  <a:gd name="T10" fmla="*/ 0 w 83"/>
                  <a:gd name="T11" fmla="*/ 0 h 106"/>
                  <a:gd name="T12" fmla="*/ 0 w 83"/>
                  <a:gd name="T13" fmla="*/ 0 h 106"/>
                  <a:gd name="T14" fmla="*/ 0 w 83"/>
                  <a:gd name="T15" fmla="*/ 0 h 106"/>
                  <a:gd name="T16" fmla="*/ 0 w 83"/>
                  <a:gd name="T17" fmla="*/ 0 h 106"/>
                  <a:gd name="T18" fmla="*/ 0 w 83"/>
                  <a:gd name="T19" fmla="*/ 0 h 106"/>
                  <a:gd name="T20" fmla="*/ 0 w 83"/>
                  <a:gd name="T21" fmla="*/ 0 h 106"/>
                  <a:gd name="T22" fmla="*/ 0 w 83"/>
                  <a:gd name="T23" fmla="*/ 0 h 106"/>
                  <a:gd name="T24" fmla="*/ 0 w 83"/>
                  <a:gd name="T25" fmla="*/ 0 h 106"/>
                  <a:gd name="T26" fmla="*/ 0 w 83"/>
                  <a:gd name="T27" fmla="*/ 0 h 106"/>
                  <a:gd name="T28" fmla="*/ 0 w 83"/>
                  <a:gd name="T29" fmla="*/ 0 h 106"/>
                  <a:gd name="T30" fmla="*/ 0 w 83"/>
                  <a:gd name="T31" fmla="*/ 0 h 106"/>
                  <a:gd name="T32" fmla="*/ 0 w 83"/>
                  <a:gd name="T33" fmla="*/ 0 h 106"/>
                  <a:gd name="T34" fmla="*/ 0 w 83"/>
                  <a:gd name="T35" fmla="*/ 0 h 106"/>
                  <a:gd name="T36" fmla="*/ 0 w 83"/>
                  <a:gd name="T37" fmla="*/ 0 h 106"/>
                  <a:gd name="T38" fmla="*/ 0 w 83"/>
                  <a:gd name="T39" fmla="*/ 0 h 106"/>
                  <a:gd name="T40" fmla="*/ 0 w 83"/>
                  <a:gd name="T41" fmla="*/ 0 h 106"/>
                  <a:gd name="T42" fmla="*/ 0 w 83"/>
                  <a:gd name="T43" fmla="*/ 0 h 106"/>
                  <a:gd name="T44" fmla="*/ 0 w 83"/>
                  <a:gd name="T45" fmla="*/ 0 h 106"/>
                  <a:gd name="T46" fmla="*/ 0 w 83"/>
                  <a:gd name="T47" fmla="*/ 0 h 106"/>
                  <a:gd name="T48" fmla="*/ 0 w 83"/>
                  <a:gd name="T49" fmla="*/ 0 h 106"/>
                  <a:gd name="T50" fmla="*/ 0 w 83"/>
                  <a:gd name="T51" fmla="*/ 0 h 106"/>
                  <a:gd name="T52" fmla="*/ 0 w 83"/>
                  <a:gd name="T53" fmla="*/ 0 h 106"/>
                  <a:gd name="T54" fmla="*/ 0 w 83"/>
                  <a:gd name="T55" fmla="*/ 0 h 106"/>
                  <a:gd name="T56" fmla="*/ 0 w 83"/>
                  <a:gd name="T57" fmla="*/ 0 h 106"/>
                  <a:gd name="T58" fmla="*/ 0 w 83"/>
                  <a:gd name="T59" fmla="*/ 0 h 106"/>
                  <a:gd name="T60" fmla="*/ 0 w 83"/>
                  <a:gd name="T61" fmla="*/ 0 h 106"/>
                  <a:gd name="T62" fmla="*/ 0 w 83"/>
                  <a:gd name="T63" fmla="*/ 0 h 106"/>
                  <a:gd name="T64" fmla="*/ 0 w 83"/>
                  <a:gd name="T65" fmla="*/ 0 h 106"/>
                  <a:gd name="T66" fmla="*/ 0 w 83"/>
                  <a:gd name="T67" fmla="*/ 0 h 106"/>
                  <a:gd name="T68" fmla="*/ 0 w 83"/>
                  <a:gd name="T69" fmla="*/ 0 h 106"/>
                  <a:gd name="T70" fmla="*/ 0 w 83"/>
                  <a:gd name="T71" fmla="*/ 0 h 106"/>
                  <a:gd name="T72" fmla="*/ 0 w 83"/>
                  <a:gd name="T73" fmla="*/ 0 h 106"/>
                  <a:gd name="T74" fmla="*/ 0 w 83"/>
                  <a:gd name="T75" fmla="*/ 0 h 106"/>
                  <a:gd name="T76" fmla="*/ 0 w 83"/>
                  <a:gd name="T77" fmla="*/ 0 h 106"/>
                  <a:gd name="T78" fmla="*/ 0 w 83"/>
                  <a:gd name="T79" fmla="*/ 0 h 106"/>
                  <a:gd name="T80" fmla="*/ 0 w 83"/>
                  <a:gd name="T81" fmla="*/ 0 h 106"/>
                  <a:gd name="T82" fmla="*/ 0 w 83"/>
                  <a:gd name="T83" fmla="*/ 0 h 106"/>
                  <a:gd name="T84" fmla="*/ 0 w 83"/>
                  <a:gd name="T85" fmla="*/ 0 h 106"/>
                  <a:gd name="T86" fmla="*/ 0 w 83"/>
                  <a:gd name="T87" fmla="*/ 0 h 106"/>
                  <a:gd name="T88" fmla="*/ 0 w 83"/>
                  <a:gd name="T89" fmla="*/ 0 h 106"/>
                  <a:gd name="T90" fmla="*/ 0 w 83"/>
                  <a:gd name="T91" fmla="*/ 0 h 106"/>
                  <a:gd name="T92" fmla="*/ 0 w 83"/>
                  <a:gd name="T93" fmla="*/ 0 h 106"/>
                  <a:gd name="T94" fmla="*/ 0 w 83"/>
                  <a:gd name="T95" fmla="*/ 0 h 106"/>
                  <a:gd name="T96" fmla="*/ 0 w 83"/>
                  <a:gd name="T97" fmla="*/ 0 h 106"/>
                  <a:gd name="T98" fmla="*/ 0 w 83"/>
                  <a:gd name="T99" fmla="*/ 0 h 106"/>
                  <a:gd name="T100" fmla="*/ 0 w 83"/>
                  <a:gd name="T101" fmla="*/ 0 h 106"/>
                  <a:gd name="T102" fmla="*/ 0 w 83"/>
                  <a:gd name="T103" fmla="*/ 0 h 106"/>
                  <a:gd name="T104" fmla="*/ 0 w 83"/>
                  <a:gd name="T105" fmla="*/ 0 h 106"/>
                  <a:gd name="T106" fmla="*/ 0 w 83"/>
                  <a:gd name="T107" fmla="*/ 0 h 106"/>
                  <a:gd name="T108" fmla="*/ 0 w 83"/>
                  <a:gd name="T109" fmla="*/ 0 h 106"/>
                  <a:gd name="T110" fmla="*/ 0 w 83"/>
                  <a:gd name="T111" fmla="*/ 0 h 106"/>
                  <a:gd name="T112" fmla="*/ 0 w 83"/>
                  <a:gd name="T113" fmla="*/ 0 h 106"/>
                  <a:gd name="T114" fmla="*/ 0 w 83"/>
                  <a:gd name="T115" fmla="*/ 0 h 106"/>
                  <a:gd name="T116" fmla="*/ 0 w 83"/>
                  <a:gd name="T117" fmla="*/ 0 h 106"/>
                  <a:gd name="T118" fmla="*/ 0 w 83"/>
                  <a:gd name="T119" fmla="*/ 0 h 106"/>
                  <a:gd name="T120" fmla="*/ 0 w 83"/>
                  <a:gd name="T121" fmla="*/ 0 h 106"/>
                  <a:gd name="T122" fmla="*/ 0 w 83"/>
                  <a:gd name="T123" fmla="*/ 0 h 10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83"/>
                  <a:gd name="T187" fmla="*/ 0 h 106"/>
                  <a:gd name="T188" fmla="*/ 83 w 83"/>
                  <a:gd name="T189" fmla="*/ 106 h 10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83" h="106">
                    <a:moveTo>
                      <a:pt x="26" y="4"/>
                    </a:moveTo>
                    <a:lnTo>
                      <a:pt x="34" y="0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54" y="3"/>
                    </a:lnTo>
                    <a:lnTo>
                      <a:pt x="60" y="6"/>
                    </a:lnTo>
                    <a:lnTo>
                      <a:pt x="64" y="10"/>
                    </a:lnTo>
                    <a:lnTo>
                      <a:pt x="68" y="15"/>
                    </a:lnTo>
                    <a:lnTo>
                      <a:pt x="73" y="20"/>
                    </a:lnTo>
                    <a:lnTo>
                      <a:pt x="75" y="26"/>
                    </a:lnTo>
                    <a:lnTo>
                      <a:pt x="78" y="33"/>
                    </a:lnTo>
                    <a:lnTo>
                      <a:pt x="80" y="39"/>
                    </a:lnTo>
                    <a:lnTo>
                      <a:pt x="82" y="47"/>
                    </a:lnTo>
                    <a:lnTo>
                      <a:pt x="82" y="55"/>
                    </a:lnTo>
                    <a:lnTo>
                      <a:pt x="83" y="63"/>
                    </a:lnTo>
                    <a:lnTo>
                      <a:pt x="83" y="71"/>
                    </a:lnTo>
                    <a:lnTo>
                      <a:pt x="83" y="79"/>
                    </a:lnTo>
                    <a:lnTo>
                      <a:pt x="75" y="82"/>
                    </a:lnTo>
                    <a:lnTo>
                      <a:pt x="70" y="88"/>
                    </a:lnTo>
                    <a:lnTo>
                      <a:pt x="64" y="94"/>
                    </a:lnTo>
                    <a:lnTo>
                      <a:pt x="60" y="102"/>
                    </a:lnTo>
                    <a:lnTo>
                      <a:pt x="54" y="103"/>
                    </a:lnTo>
                    <a:lnTo>
                      <a:pt x="50" y="106"/>
                    </a:lnTo>
                    <a:lnTo>
                      <a:pt x="43" y="106"/>
                    </a:lnTo>
                    <a:lnTo>
                      <a:pt x="36" y="105"/>
                    </a:lnTo>
                    <a:lnTo>
                      <a:pt x="43" y="98"/>
                    </a:lnTo>
                    <a:lnTo>
                      <a:pt x="48" y="92"/>
                    </a:lnTo>
                    <a:lnTo>
                      <a:pt x="52" y="86"/>
                    </a:lnTo>
                    <a:lnTo>
                      <a:pt x="55" y="80"/>
                    </a:lnTo>
                    <a:lnTo>
                      <a:pt x="57" y="73"/>
                    </a:lnTo>
                    <a:lnTo>
                      <a:pt x="58" y="67"/>
                    </a:lnTo>
                    <a:lnTo>
                      <a:pt x="57" y="62"/>
                    </a:lnTo>
                    <a:lnTo>
                      <a:pt x="57" y="57"/>
                    </a:lnTo>
                    <a:lnTo>
                      <a:pt x="52" y="52"/>
                    </a:lnTo>
                    <a:lnTo>
                      <a:pt x="44" y="52"/>
                    </a:lnTo>
                    <a:lnTo>
                      <a:pt x="40" y="54"/>
                    </a:lnTo>
                    <a:lnTo>
                      <a:pt x="35" y="57"/>
                    </a:lnTo>
                    <a:lnTo>
                      <a:pt x="30" y="65"/>
                    </a:lnTo>
                    <a:lnTo>
                      <a:pt x="26" y="74"/>
                    </a:lnTo>
                    <a:lnTo>
                      <a:pt x="19" y="76"/>
                    </a:lnTo>
                    <a:lnTo>
                      <a:pt x="13" y="79"/>
                    </a:lnTo>
                    <a:lnTo>
                      <a:pt x="6" y="81"/>
                    </a:lnTo>
                    <a:lnTo>
                      <a:pt x="0" y="83"/>
                    </a:lnTo>
                    <a:lnTo>
                      <a:pt x="5" y="78"/>
                    </a:lnTo>
                    <a:lnTo>
                      <a:pt x="10" y="74"/>
                    </a:lnTo>
                    <a:lnTo>
                      <a:pt x="14" y="70"/>
                    </a:lnTo>
                    <a:lnTo>
                      <a:pt x="18" y="66"/>
                    </a:lnTo>
                    <a:lnTo>
                      <a:pt x="20" y="60"/>
                    </a:lnTo>
                    <a:lnTo>
                      <a:pt x="23" y="55"/>
                    </a:lnTo>
                    <a:lnTo>
                      <a:pt x="24" y="51"/>
                    </a:lnTo>
                    <a:lnTo>
                      <a:pt x="25" y="46"/>
                    </a:lnTo>
                    <a:lnTo>
                      <a:pt x="25" y="41"/>
                    </a:lnTo>
                    <a:lnTo>
                      <a:pt x="25" y="36"/>
                    </a:lnTo>
                    <a:lnTo>
                      <a:pt x="24" y="31"/>
                    </a:lnTo>
                    <a:lnTo>
                      <a:pt x="24" y="26"/>
                    </a:lnTo>
                    <a:lnTo>
                      <a:pt x="23" y="20"/>
                    </a:lnTo>
                    <a:lnTo>
                      <a:pt x="23" y="16"/>
                    </a:lnTo>
                    <a:lnTo>
                      <a:pt x="21" y="11"/>
                    </a:lnTo>
                    <a:lnTo>
                      <a:pt x="21" y="8"/>
                    </a:lnTo>
                    <a:lnTo>
                      <a:pt x="23" y="6"/>
                    </a:lnTo>
                    <a:lnTo>
                      <a:pt x="26" y="4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62" name="Freeform 140"/>
              <p:cNvSpPr>
                <a:spLocks/>
              </p:cNvSpPr>
              <p:nvPr/>
            </p:nvSpPr>
            <p:spPr bwMode="auto">
              <a:xfrm>
                <a:off x="5351" y="2453"/>
                <a:ext cx="20" cy="12"/>
              </a:xfrm>
              <a:custGeom>
                <a:avLst/>
                <a:gdLst>
                  <a:gd name="T0" fmla="*/ 0 w 48"/>
                  <a:gd name="T1" fmla="*/ 0 h 30"/>
                  <a:gd name="T2" fmla="*/ 0 w 48"/>
                  <a:gd name="T3" fmla="*/ 0 h 30"/>
                  <a:gd name="T4" fmla="*/ 0 w 48"/>
                  <a:gd name="T5" fmla="*/ 0 h 30"/>
                  <a:gd name="T6" fmla="*/ 0 w 48"/>
                  <a:gd name="T7" fmla="*/ 0 h 30"/>
                  <a:gd name="T8" fmla="*/ 0 w 48"/>
                  <a:gd name="T9" fmla="*/ 0 h 30"/>
                  <a:gd name="T10" fmla="*/ 0 w 48"/>
                  <a:gd name="T11" fmla="*/ 0 h 30"/>
                  <a:gd name="T12" fmla="*/ 0 w 48"/>
                  <a:gd name="T13" fmla="*/ 0 h 30"/>
                  <a:gd name="T14" fmla="*/ 0 w 48"/>
                  <a:gd name="T15" fmla="*/ 0 h 30"/>
                  <a:gd name="T16" fmla="*/ 0 w 48"/>
                  <a:gd name="T17" fmla="*/ 0 h 30"/>
                  <a:gd name="T18" fmla="*/ 0 w 48"/>
                  <a:gd name="T19" fmla="*/ 0 h 30"/>
                  <a:gd name="T20" fmla="*/ 0 w 48"/>
                  <a:gd name="T21" fmla="*/ 0 h 30"/>
                  <a:gd name="T22" fmla="*/ 0 w 48"/>
                  <a:gd name="T23" fmla="*/ 0 h 30"/>
                  <a:gd name="T24" fmla="*/ 0 w 48"/>
                  <a:gd name="T25" fmla="*/ 0 h 30"/>
                  <a:gd name="T26" fmla="*/ 0 w 48"/>
                  <a:gd name="T27" fmla="*/ 0 h 30"/>
                  <a:gd name="T28" fmla="*/ 0 w 48"/>
                  <a:gd name="T29" fmla="*/ 0 h 30"/>
                  <a:gd name="T30" fmla="*/ 0 w 48"/>
                  <a:gd name="T31" fmla="*/ 0 h 30"/>
                  <a:gd name="T32" fmla="*/ 0 w 48"/>
                  <a:gd name="T33" fmla="*/ 0 h 30"/>
                  <a:gd name="T34" fmla="*/ 0 w 48"/>
                  <a:gd name="T35" fmla="*/ 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8"/>
                  <a:gd name="T55" fmla="*/ 0 h 30"/>
                  <a:gd name="T56" fmla="*/ 48 w 48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8" h="30">
                    <a:moveTo>
                      <a:pt x="20" y="0"/>
                    </a:moveTo>
                    <a:lnTo>
                      <a:pt x="27" y="0"/>
                    </a:lnTo>
                    <a:lnTo>
                      <a:pt x="34" y="0"/>
                    </a:lnTo>
                    <a:lnTo>
                      <a:pt x="40" y="0"/>
                    </a:lnTo>
                    <a:lnTo>
                      <a:pt x="48" y="0"/>
                    </a:lnTo>
                    <a:lnTo>
                      <a:pt x="44" y="8"/>
                    </a:lnTo>
                    <a:lnTo>
                      <a:pt x="39" y="13"/>
                    </a:lnTo>
                    <a:lnTo>
                      <a:pt x="34" y="19"/>
                    </a:lnTo>
                    <a:lnTo>
                      <a:pt x="28" y="23"/>
                    </a:lnTo>
                    <a:lnTo>
                      <a:pt x="21" y="25"/>
                    </a:lnTo>
                    <a:lnTo>
                      <a:pt x="15" y="28"/>
                    </a:lnTo>
                    <a:lnTo>
                      <a:pt x="7" y="29"/>
                    </a:lnTo>
                    <a:lnTo>
                      <a:pt x="0" y="30"/>
                    </a:lnTo>
                    <a:lnTo>
                      <a:pt x="3" y="22"/>
                    </a:lnTo>
                    <a:lnTo>
                      <a:pt x="9" y="13"/>
                    </a:lnTo>
                    <a:lnTo>
                      <a:pt x="14" y="6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63" name="Freeform 141"/>
              <p:cNvSpPr>
                <a:spLocks/>
              </p:cNvSpPr>
              <p:nvPr/>
            </p:nvSpPr>
            <p:spPr bwMode="auto">
              <a:xfrm>
                <a:off x="5381" y="2453"/>
                <a:ext cx="25" cy="12"/>
              </a:xfrm>
              <a:custGeom>
                <a:avLst/>
                <a:gdLst>
                  <a:gd name="T0" fmla="*/ 0 w 49"/>
                  <a:gd name="T1" fmla="*/ 0 h 29"/>
                  <a:gd name="T2" fmla="*/ 0 w 49"/>
                  <a:gd name="T3" fmla="*/ 0 h 29"/>
                  <a:gd name="T4" fmla="*/ 0 w 49"/>
                  <a:gd name="T5" fmla="*/ 0 h 29"/>
                  <a:gd name="T6" fmla="*/ 0 w 49"/>
                  <a:gd name="T7" fmla="*/ 0 h 29"/>
                  <a:gd name="T8" fmla="*/ 0 w 49"/>
                  <a:gd name="T9" fmla="*/ 0 h 29"/>
                  <a:gd name="T10" fmla="*/ 0 w 49"/>
                  <a:gd name="T11" fmla="*/ 0 h 29"/>
                  <a:gd name="T12" fmla="*/ 0 w 49"/>
                  <a:gd name="T13" fmla="*/ 0 h 29"/>
                  <a:gd name="T14" fmla="*/ 0 w 49"/>
                  <a:gd name="T15" fmla="*/ 0 h 29"/>
                  <a:gd name="T16" fmla="*/ 0 w 49"/>
                  <a:gd name="T17" fmla="*/ 0 h 29"/>
                  <a:gd name="T18" fmla="*/ 0 w 49"/>
                  <a:gd name="T19" fmla="*/ 0 h 29"/>
                  <a:gd name="T20" fmla="*/ 0 w 49"/>
                  <a:gd name="T21" fmla="*/ 0 h 29"/>
                  <a:gd name="T22" fmla="*/ 0 w 49"/>
                  <a:gd name="T23" fmla="*/ 0 h 29"/>
                  <a:gd name="T24" fmla="*/ 0 w 49"/>
                  <a:gd name="T25" fmla="*/ 0 h 29"/>
                  <a:gd name="T26" fmla="*/ 0 w 49"/>
                  <a:gd name="T27" fmla="*/ 0 h 29"/>
                  <a:gd name="T28" fmla="*/ 0 w 49"/>
                  <a:gd name="T29" fmla="*/ 0 h 29"/>
                  <a:gd name="T30" fmla="*/ 0 w 49"/>
                  <a:gd name="T31" fmla="*/ 0 h 29"/>
                  <a:gd name="T32" fmla="*/ 0 w 49"/>
                  <a:gd name="T33" fmla="*/ 0 h 29"/>
                  <a:gd name="T34" fmla="*/ 0 w 49"/>
                  <a:gd name="T35" fmla="*/ 0 h 29"/>
                  <a:gd name="T36" fmla="*/ 0 w 49"/>
                  <a:gd name="T37" fmla="*/ 0 h 29"/>
                  <a:gd name="T38" fmla="*/ 0 w 49"/>
                  <a:gd name="T39" fmla="*/ 0 h 29"/>
                  <a:gd name="T40" fmla="*/ 0 w 49"/>
                  <a:gd name="T41" fmla="*/ 0 h 29"/>
                  <a:gd name="T42" fmla="*/ 0 w 49"/>
                  <a:gd name="T43" fmla="*/ 0 h 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9"/>
                  <a:gd name="T67" fmla="*/ 0 h 29"/>
                  <a:gd name="T68" fmla="*/ 49 w 49"/>
                  <a:gd name="T69" fmla="*/ 29 h 2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9" h="29">
                    <a:moveTo>
                      <a:pt x="24" y="2"/>
                    </a:moveTo>
                    <a:lnTo>
                      <a:pt x="31" y="0"/>
                    </a:lnTo>
                    <a:lnTo>
                      <a:pt x="36" y="0"/>
                    </a:lnTo>
                    <a:lnTo>
                      <a:pt x="40" y="0"/>
                    </a:lnTo>
                    <a:lnTo>
                      <a:pt x="44" y="1"/>
                    </a:lnTo>
                    <a:lnTo>
                      <a:pt x="48" y="4"/>
                    </a:lnTo>
                    <a:lnTo>
                      <a:pt x="49" y="9"/>
                    </a:lnTo>
                    <a:lnTo>
                      <a:pt x="45" y="14"/>
                    </a:lnTo>
                    <a:lnTo>
                      <a:pt x="40" y="19"/>
                    </a:lnTo>
                    <a:lnTo>
                      <a:pt x="33" y="24"/>
                    </a:lnTo>
                    <a:lnTo>
                      <a:pt x="24" y="28"/>
                    </a:lnTo>
                    <a:lnTo>
                      <a:pt x="18" y="29"/>
                    </a:lnTo>
                    <a:lnTo>
                      <a:pt x="11" y="29"/>
                    </a:lnTo>
                    <a:lnTo>
                      <a:pt x="4" y="26"/>
                    </a:lnTo>
                    <a:lnTo>
                      <a:pt x="0" y="21"/>
                    </a:lnTo>
                    <a:lnTo>
                      <a:pt x="4" y="15"/>
                    </a:lnTo>
                    <a:lnTo>
                      <a:pt x="10" y="12"/>
                    </a:lnTo>
                    <a:lnTo>
                      <a:pt x="13" y="9"/>
                    </a:lnTo>
                    <a:lnTo>
                      <a:pt x="16" y="7"/>
                    </a:lnTo>
                    <a:lnTo>
                      <a:pt x="19" y="4"/>
                    </a:lnTo>
                    <a:lnTo>
                      <a:pt x="24" y="2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64" name="Freeform 142"/>
              <p:cNvSpPr>
                <a:spLocks/>
              </p:cNvSpPr>
              <p:nvPr/>
            </p:nvSpPr>
            <p:spPr bwMode="auto">
              <a:xfrm>
                <a:off x="5418" y="2453"/>
                <a:ext cx="15" cy="4"/>
              </a:xfrm>
              <a:custGeom>
                <a:avLst/>
                <a:gdLst>
                  <a:gd name="T0" fmla="*/ 0 w 42"/>
                  <a:gd name="T1" fmla="*/ 0 h 11"/>
                  <a:gd name="T2" fmla="*/ 0 w 42"/>
                  <a:gd name="T3" fmla="*/ 0 h 11"/>
                  <a:gd name="T4" fmla="*/ 0 w 42"/>
                  <a:gd name="T5" fmla="*/ 0 h 11"/>
                  <a:gd name="T6" fmla="*/ 0 w 42"/>
                  <a:gd name="T7" fmla="*/ 0 h 11"/>
                  <a:gd name="T8" fmla="*/ 0 w 42"/>
                  <a:gd name="T9" fmla="*/ 0 h 11"/>
                  <a:gd name="T10" fmla="*/ 0 w 42"/>
                  <a:gd name="T11" fmla="*/ 0 h 11"/>
                  <a:gd name="T12" fmla="*/ 0 w 42"/>
                  <a:gd name="T13" fmla="*/ 0 h 11"/>
                  <a:gd name="T14" fmla="*/ 0 w 42"/>
                  <a:gd name="T15" fmla="*/ 0 h 11"/>
                  <a:gd name="T16" fmla="*/ 0 w 42"/>
                  <a:gd name="T17" fmla="*/ 0 h 11"/>
                  <a:gd name="T18" fmla="*/ 0 w 42"/>
                  <a:gd name="T19" fmla="*/ 0 h 11"/>
                  <a:gd name="T20" fmla="*/ 0 w 42"/>
                  <a:gd name="T21" fmla="*/ 0 h 11"/>
                  <a:gd name="T22" fmla="*/ 0 w 42"/>
                  <a:gd name="T23" fmla="*/ 0 h 11"/>
                  <a:gd name="T24" fmla="*/ 0 w 42"/>
                  <a:gd name="T25" fmla="*/ 0 h 11"/>
                  <a:gd name="T26" fmla="*/ 0 w 42"/>
                  <a:gd name="T27" fmla="*/ 0 h 11"/>
                  <a:gd name="T28" fmla="*/ 0 w 42"/>
                  <a:gd name="T29" fmla="*/ 0 h 11"/>
                  <a:gd name="T30" fmla="*/ 0 w 42"/>
                  <a:gd name="T31" fmla="*/ 0 h 11"/>
                  <a:gd name="T32" fmla="*/ 0 w 42"/>
                  <a:gd name="T33" fmla="*/ 0 h 11"/>
                  <a:gd name="T34" fmla="*/ 0 w 42"/>
                  <a:gd name="T35" fmla="*/ 0 h 11"/>
                  <a:gd name="T36" fmla="*/ 0 w 42"/>
                  <a:gd name="T37" fmla="*/ 0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2"/>
                  <a:gd name="T58" fmla="*/ 0 h 11"/>
                  <a:gd name="T59" fmla="*/ 42 w 42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2" h="11">
                    <a:moveTo>
                      <a:pt x="13" y="0"/>
                    </a:moveTo>
                    <a:lnTo>
                      <a:pt x="19" y="0"/>
                    </a:lnTo>
                    <a:lnTo>
                      <a:pt x="27" y="1"/>
                    </a:lnTo>
                    <a:lnTo>
                      <a:pt x="34" y="2"/>
                    </a:lnTo>
                    <a:lnTo>
                      <a:pt x="42" y="5"/>
                    </a:lnTo>
                    <a:lnTo>
                      <a:pt x="42" y="7"/>
                    </a:lnTo>
                    <a:lnTo>
                      <a:pt x="36" y="8"/>
                    </a:lnTo>
                    <a:lnTo>
                      <a:pt x="32" y="9"/>
                    </a:lnTo>
                    <a:lnTo>
                      <a:pt x="26" y="9"/>
                    </a:lnTo>
                    <a:lnTo>
                      <a:pt x="21" y="11"/>
                    </a:lnTo>
                    <a:lnTo>
                      <a:pt x="16" y="11"/>
                    </a:lnTo>
                    <a:lnTo>
                      <a:pt x="11" y="11"/>
                    </a:lnTo>
                    <a:lnTo>
                      <a:pt x="6" y="11"/>
                    </a:lnTo>
                    <a:lnTo>
                      <a:pt x="0" y="11"/>
                    </a:lnTo>
                    <a:lnTo>
                      <a:pt x="1" y="8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65" name="Freeform 143"/>
              <p:cNvSpPr>
                <a:spLocks/>
              </p:cNvSpPr>
              <p:nvPr/>
            </p:nvSpPr>
            <p:spPr bwMode="auto">
              <a:xfrm>
                <a:off x="5669" y="2454"/>
                <a:ext cx="25" cy="75"/>
              </a:xfrm>
              <a:custGeom>
                <a:avLst/>
                <a:gdLst>
                  <a:gd name="T0" fmla="*/ 0 w 56"/>
                  <a:gd name="T1" fmla="*/ 0 h 178"/>
                  <a:gd name="T2" fmla="*/ 0 w 56"/>
                  <a:gd name="T3" fmla="*/ 0 h 178"/>
                  <a:gd name="T4" fmla="*/ 0 w 56"/>
                  <a:gd name="T5" fmla="*/ 0 h 178"/>
                  <a:gd name="T6" fmla="*/ 0 w 56"/>
                  <a:gd name="T7" fmla="*/ 0 h 178"/>
                  <a:gd name="T8" fmla="*/ 0 w 56"/>
                  <a:gd name="T9" fmla="*/ 0 h 178"/>
                  <a:gd name="T10" fmla="*/ 0 w 56"/>
                  <a:gd name="T11" fmla="*/ 0 h 178"/>
                  <a:gd name="T12" fmla="*/ 0 w 56"/>
                  <a:gd name="T13" fmla="*/ 0 h 178"/>
                  <a:gd name="T14" fmla="*/ 0 w 56"/>
                  <a:gd name="T15" fmla="*/ 0 h 178"/>
                  <a:gd name="T16" fmla="*/ 0 w 56"/>
                  <a:gd name="T17" fmla="*/ 0 h 178"/>
                  <a:gd name="T18" fmla="*/ 0 w 56"/>
                  <a:gd name="T19" fmla="*/ 0 h 178"/>
                  <a:gd name="T20" fmla="*/ 0 w 56"/>
                  <a:gd name="T21" fmla="*/ 0 h 178"/>
                  <a:gd name="T22" fmla="*/ 0 w 56"/>
                  <a:gd name="T23" fmla="*/ 0 h 178"/>
                  <a:gd name="T24" fmla="*/ 0 w 56"/>
                  <a:gd name="T25" fmla="*/ 0 h 178"/>
                  <a:gd name="T26" fmla="*/ 0 w 56"/>
                  <a:gd name="T27" fmla="*/ 0 h 178"/>
                  <a:gd name="T28" fmla="*/ 0 w 56"/>
                  <a:gd name="T29" fmla="*/ 0 h 178"/>
                  <a:gd name="T30" fmla="*/ 0 w 56"/>
                  <a:gd name="T31" fmla="*/ 0 h 178"/>
                  <a:gd name="T32" fmla="*/ 0 w 56"/>
                  <a:gd name="T33" fmla="*/ 0 h 178"/>
                  <a:gd name="T34" fmla="*/ 0 w 56"/>
                  <a:gd name="T35" fmla="*/ 0 h 178"/>
                  <a:gd name="T36" fmla="*/ 0 w 56"/>
                  <a:gd name="T37" fmla="*/ 0 h 178"/>
                  <a:gd name="T38" fmla="*/ 0 w 56"/>
                  <a:gd name="T39" fmla="*/ 0 h 178"/>
                  <a:gd name="T40" fmla="*/ 0 w 56"/>
                  <a:gd name="T41" fmla="*/ 0 h 178"/>
                  <a:gd name="T42" fmla="*/ 0 w 56"/>
                  <a:gd name="T43" fmla="*/ 0 h 178"/>
                  <a:gd name="T44" fmla="*/ 0 w 56"/>
                  <a:gd name="T45" fmla="*/ 0 h 178"/>
                  <a:gd name="T46" fmla="*/ 0 w 56"/>
                  <a:gd name="T47" fmla="*/ 0 h 178"/>
                  <a:gd name="T48" fmla="*/ 0 w 56"/>
                  <a:gd name="T49" fmla="*/ 0 h 178"/>
                  <a:gd name="T50" fmla="*/ 0 w 56"/>
                  <a:gd name="T51" fmla="*/ 0 h 178"/>
                  <a:gd name="T52" fmla="*/ 0 w 56"/>
                  <a:gd name="T53" fmla="*/ 0 h 178"/>
                  <a:gd name="T54" fmla="*/ 0 w 56"/>
                  <a:gd name="T55" fmla="*/ 0 h 178"/>
                  <a:gd name="T56" fmla="*/ 0 w 56"/>
                  <a:gd name="T57" fmla="*/ 0 h 178"/>
                  <a:gd name="T58" fmla="*/ 0 w 56"/>
                  <a:gd name="T59" fmla="*/ 0 h 178"/>
                  <a:gd name="T60" fmla="*/ 0 w 56"/>
                  <a:gd name="T61" fmla="*/ 0 h 178"/>
                  <a:gd name="T62" fmla="*/ 0 w 56"/>
                  <a:gd name="T63" fmla="*/ 0 h 178"/>
                  <a:gd name="T64" fmla="*/ 0 w 56"/>
                  <a:gd name="T65" fmla="*/ 0 h 178"/>
                  <a:gd name="T66" fmla="*/ 0 w 56"/>
                  <a:gd name="T67" fmla="*/ 0 h 178"/>
                  <a:gd name="T68" fmla="*/ 0 w 56"/>
                  <a:gd name="T69" fmla="*/ 0 h 178"/>
                  <a:gd name="T70" fmla="*/ 0 w 56"/>
                  <a:gd name="T71" fmla="*/ 0 h 178"/>
                  <a:gd name="T72" fmla="*/ 0 w 56"/>
                  <a:gd name="T73" fmla="*/ 0 h 178"/>
                  <a:gd name="T74" fmla="*/ 0 w 56"/>
                  <a:gd name="T75" fmla="*/ 0 h 178"/>
                  <a:gd name="T76" fmla="*/ 0 w 56"/>
                  <a:gd name="T77" fmla="*/ 0 h 178"/>
                  <a:gd name="T78" fmla="*/ 0 w 56"/>
                  <a:gd name="T79" fmla="*/ 0 h 178"/>
                  <a:gd name="T80" fmla="*/ 0 w 56"/>
                  <a:gd name="T81" fmla="*/ 0 h 178"/>
                  <a:gd name="T82" fmla="*/ 0 w 56"/>
                  <a:gd name="T83" fmla="*/ 0 h 178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56"/>
                  <a:gd name="T127" fmla="*/ 0 h 178"/>
                  <a:gd name="T128" fmla="*/ 56 w 56"/>
                  <a:gd name="T129" fmla="*/ 178 h 178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56" h="178">
                    <a:moveTo>
                      <a:pt x="34" y="0"/>
                    </a:moveTo>
                    <a:lnTo>
                      <a:pt x="40" y="8"/>
                    </a:lnTo>
                    <a:lnTo>
                      <a:pt x="46" y="18"/>
                    </a:lnTo>
                    <a:lnTo>
                      <a:pt x="50" y="27"/>
                    </a:lnTo>
                    <a:lnTo>
                      <a:pt x="54" y="39"/>
                    </a:lnTo>
                    <a:lnTo>
                      <a:pt x="55" y="50"/>
                    </a:lnTo>
                    <a:lnTo>
                      <a:pt x="56" y="63"/>
                    </a:lnTo>
                    <a:lnTo>
                      <a:pt x="55" y="76"/>
                    </a:lnTo>
                    <a:lnTo>
                      <a:pt x="53" y="89"/>
                    </a:lnTo>
                    <a:lnTo>
                      <a:pt x="49" y="101"/>
                    </a:lnTo>
                    <a:lnTo>
                      <a:pt x="45" y="114"/>
                    </a:lnTo>
                    <a:lnTo>
                      <a:pt x="39" y="126"/>
                    </a:lnTo>
                    <a:lnTo>
                      <a:pt x="33" y="139"/>
                    </a:lnTo>
                    <a:lnTo>
                      <a:pt x="25" y="150"/>
                    </a:lnTo>
                    <a:lnTo>
                      <a:pt x="18" y="161"/>
                    </a:lnTo>
                    <a:lnTo>
                      <a:pt x="9" y="169"/>
                    </a:lnTo>
                    <a:lnTo>
                      <a:pt x="1" y="178"/>
                    </a:lnTo>
                    <a:lnTo>
                      <a:pt x="0" y="169"/>
                    </a:lnTo>
                    <a:lnTo>
                      <a:pt x="1" y="162"/>
                    </a:lnTo>
                    <a:lnTo>
                      <a:pt x="2" y="153"/>
                    </a:lnTo>
                    <a:lnTo>
                      <a:pt x="6" y="146"/>
                    </a:lnTo>
                    <a:lnTo>
                      <a:pt x="10" y="138"/>
                    </a:lnTo>
                    <a:lnTo>
                      <a:pt x="14" y="131"/>
                    </a:lnTo>
                    <a:lnTo>
                      <a:pt x="20" y="123"/>
                    </a:lnTo>
                    <a:lnTo>
                      <a:pt x="25" y="114"/>
                    </a:lnTo>
                    <a:lnTo>
                      <a:pt x="29" y="106"/>
                    </a:lnTo>
                    <a:lnTo>
                      <a:pt x="34" y="98"/>
                    </a:lnTo>
                    <a:lnTo>
                      <a:pt x="38" y="90"/>
                    </a:lnTo>
                    <a:lnTo>
                      <a:pt x="40" y="81"/>
                    </a:lnTo>
                    <a:lnTo>
                      <a:pt x="42" y="72"/>
                    </a:lnTo>
                    <a:lnTo>
                      <a:pt x="43" y="62"/>
                    </a:lnTo>
                    <a:lnTo>
                      <a:pt x="42" y="53"/>
                    </a:lnTo>
                    <a:lnTo>
                      <a:pt x="40" y="43"/>
                    </a:lnTo>
                    <a:lnTo>
                      <a:pt x="40" y="37"/>
                    </a:lnTo>
                    <a:lnTo>
                      <a:pt x="40" y="31"/>
                    </a:lnTo>
                    <a:lnTo>
                      <a:pt x="39" y="25"/>
                    </a:lnTo>
                    <a:lnTo>
                      <a:pt x="39" y="19"/>
                    </a:lnTo>
                    <a:lnTo>
                      <a:pt x="37" y="14"/>
                    </a:lnTo>
                    <a:lnTo>
                      <a:pt x="35" y="9"/>
                    </a:lnTo>
                    <a:lnTo>
                      <a:pt x="34" y="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66" name="Freeform 144"/>
              <p:cNvSpPr>
                <a:spLocks/>
              </p:cNvSpPr>
              <p:nvPr/>
            </p:nvSpPr>
            <p:spPr bwMode="auto">
              <a:xfrm>
                <a:off x="5708" y="2459"/>
                <a:ext cx="72" cy="48"/>
              </a:xfrm>
              <a:custGeom>
                <a:avLst/>
                <a:gdLst>
                  <a:gd name="T0" fmla="*/ 0 w 172"/>
                  <a:gd name="T1" fmla="*/ 0 h 115"/>
                  <a:gd name="T2" fmla="*/ 0 w 172"/>
                  <a:gd name="T3" fmla="*/ 0 h 115"/>
                  <a:gd name="T4" fmla="*/ 0 w 172"/>
                  <a:gd name="T5" fmla="*/ 0 h 115"/>
                  <a:gd name="T6" fmla="*/ 0 w 172"/>
                  <a:gd name="T7" fmla="*/ 0 h 115"/>
                  <a:gd name="T8" fmla="*/ 0 w 172"/>
                  <a:gd name="T9" fmla="*/ 0 h 115"/>
                  <a:gd name="T10" fmla="*/ 0 w 172"/>
                  <a:gd name="T11" fmla="*/ 0 h 115"/>
                  <a:gd name="T12" fmla="*/ 0 w 172"/>
                  <a:gd name="T13" fmla="*/ 0 h 115"/>
                  <a:gd name="T14" fmla="*/ 0 w 172"/>
                  <a:gd name="T15" fmla="*/ 0 h 115"/>
                  <a:gd name="T16" fmla="*/ 0 w 172"/>
                  <a:gd name="T17" fmla="*/ 0 h 115"/>
                  <a:gd name="T18" fmla="*/ 0 w 172"/>
                  <a:gd name="T19" fmla="*/ 0 h 115"/>
                  <a:gd name="T20" fmla="*/ 0 w 172"/>
                  <a:gd name="T21" fmla="*/ 0 h 115"/>
                  <a:gd name="T22" fmla="*/ 0 w 172"/>
                  <a:gd name="T23" fmla="*/ 0 h 115"/>
                  <a:gd name="T24" fmla="*/ 0 w 172"/>
                  <a:gd name="T25" fmla="*/ 0 h 115"/>
                  <a:gd name="T26" fmla="*/ 0 w 172"/>
                  <a:gd name="T27" fmla="*/ 0 h 115"/>
                  <a:gd name="T28" fmla="*/ 0 w 172"/>
                  <a:gd name="T29" fmla="*/ 0 h 115"/>
                  <a:gd name="T30" fmla="*/ 0 w 172"/>
                  <a:gd name="T31" fmla="*/ 0 h 115"/>
                  <a:gd name="T32" fmla="*/ 0 w 172"/>
                  <a:gd name="T33" fmla="*/ 0 h 115"/>
                  <a:gd name="T34" fmla="*/ 0 w 172"/>
                  <a:gd name="T35" fmla="*/ 0 h 115"/>
                  <a:gd name="T36" fmla="*/ 0 w 172"/>
                  <a:gd name="T37" fmla="*/ 0 h 115"/>
                  <a:gd name="T38" fmla="*/ 0 w 172"/>
                  <a:gd name="T39" fmla="*/ 0 h 115"/>
                  <a:gd name="T40" fmla="*/ 0 w 172"/>
                  <a:gd name="T41" fmla="*/ 0 h 115"/>
                  <a:gd name="T42" fmla="*/ 0 w 172"/>
                  <a:gd name="T43" fmla="*/ 0 h 115"/>
                  <a:gd name="T44" fmla="*/ 0 w 172"/>
                  <a:gd name="T45" fmla="*/ 0 h 115"/>
                  <a:gd name="T46" fmla="*/ 0 w 172"/>
                  <a:gd name="T47" fmla="*/ 0 h 115"/>
                  <a:gd name="T48" fmla="*/ 0 w 172"/>
                  <a:gd name="T49" fmla="*/ 0 h 115"/>
                  <a:gd name="T50" fmla="*/ 0 w 172"/>
                  <a:gd name="T51" fmla="*/ 0 h 115"/>
                  <a:gd name="T52" fmla="*/ 0 w 172"/>
                  <a:gd name="T53" fmla="*/ 0 h 115"/>
                  <a:gd name="T54" fmla="*/ 0 w 172"/>
                  <a:gd name="T55" fmla="*/ 0 h 115"/>
                  <a:gd name="T56" fmla="*/ 0 w 172"/>
                  <a:gd name="T57" fmla="*/ 0 h 115"/>
                  <a:gd name="T58" fmla="*/ 0 w 172"/>
                  <a:gd name="T59" fmla="*/ 0 h 115"/>
                  <a:gd name="T60" fmla="*/ 0 w 172"/>
                  <a:gd name="T61" fmla="*/ 0 h 115"/>
                  <a:gd name="T62" fmla="*/ 0 w 172"/>
                  <a:gd name="T63" fmla="*/ 0 h 115"/>
                  <a:gd name="T64" fmla="*/ 0 w 172"/>
                  <a:gd name="T65" fmla="*/ 0 h 115"/>
                  <a:gd name="T66" fmla="*/ 0 w 172"/>
                  <a:gd name="T67" fmla="*/ 0 h 115"/>
                  <a:gd name="T68" fmla="*/ 0 w 172"/>
                  <a:gd name="T69" fmla="*/ 0 h 115"/>
                  <a:gd name="T70" fmla="*/ 0 w 172"/>
                  <a:gd name="T71" fmla="*/ 0 h 115"/>
                  <a:gd name="T72" fmla="*/ 0 w 172"/>
                  <a:gd name="T73" fmla="*/ 0 h 115"/>
                  <a:gd name="T74" fmla="*/ 0 w 172"/>
                  <a:gd name="T75" fmla="*/ 0 h 115"/>
                  <a:gd name="T76" fmla="*/ 0 w 172"/>
                  <a:gd name="T77" fmla="*/ 0 h 115"/>
                  <a:gd name="T78" fmla="*/ 0 w 172"/>
                  <a:gd name="T79" fmla="*/ 0 h 115"/>
                  <a:gd name="T80" fmla="*/ 0 w 172"/>
                  <a:gd name="T81" fmla="*/ 0 h 115"/>
                  <a:gd name="T82" fmla="*/ 0 w 172"/>
                  <a:gd name="T83" fmla="*/ 0 h 115"/>
                  <a:gd name="T84" fmla="*/ 0 w 172"/>
                  <a:gd name="T85" fmla="*/ 0 h 115"/>
                  <a:gd name="T86" fmla="*/ 0 w 172"/>
                  <a:gd name="T87" fmla="*/ 0 h 115"/>
                  <a:gd name="T88" fmla="*/ 0 w 172"/>
                  <a:gd name="T89" fmla="*/ 0 h 115"/>
                  <a:gd name="T90" fmla="*/ 0 w 172"/>
                  <a:gd name="T91" fmla="*/ 0 h 115"/>
                  <a:gd name="T92" fmla="*/ 0 w 172"/>
                  <a:gd name="T93" fmla="*/ 0 h 115"/>
                  <a:gd name="T94" fmla="*/ 0 w 172"/>
                  <a:gd name="T95" fmla="*/ 0 h 115"/>
                  <a:gd name="T96" fmla="*/ 0 w 172"/>
                  <a:gd name="T97" fmla="*/ 0 h 115"/>
                  <a:gd name="T98" fmla="*/ 0 w 172"/>
                  <a:gd name="T99" fmla="*/ 0 h 115"/>
                  <a:gd name="T100" fmla="*/ 0 w 172"/>
                  <a:gd name="T101" fmla="*/ 0 h 1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72"/>
                  <a:gd name="T154" fmla="*/ 0 h 115"/>
                  <a:gd name="T155" fmla="*/ 172 w 172"/>
                  <a:gd name="T156" fmla="*/ 115 h 11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72" h="115">
                    <a:moveTo>
                      <a:pt x="63" y="0"/>
                    </a:moveTo>
                    <a:lnTo>
                      <a:pt x="68" y="2"/>
                    </a:lnTo>
                    <a:lnTo>
                      <a:pt x="76" y="6"/>
                    </a:lnTo>
                    <a:lnTo>
                      <a:pt x="81" y="8"/>
                    </a:lnTo>
                    <a:lnTo>
                      <a:pt x="88" y="10"/>
                    </a:lnTo>
                    <a:lnTo>
                      <a:pt x="95" y="12"/>
                    </a:lnTo>
                    <a:lnTo>
                      <a:pt x="102" y="15"/>
                    </a:lnTo>
                    <a:lnTo>
                      <a:pt x="108" y="17"/>
                    </a:lnTo>
                    <a:lnTo>
                      <a:pt x="116" y="20"/>
                    </a:lnTo>
                    <a:lnTo>
                      <a:pt x="123" y="20"/>
                    </a:lnTo>
                    <a:lnTo>
                      <a:pt x="130" y="23"/>
                    </a:lnTo>
                    <a:lnTo>
                      <a:pt x="137" y="24"/>
                    </a:lnTo>
                    <a:lnTo>
                      <a:pt x="143" y="27"/>
                    </a:lnTo>
                    <a:lnTo>
                      <a:pt x="151" y="27"/>
                    </a:lnTo>
                    <a:lnTo>
                      <a:pt x="158" y="29"/>
                    </a:lnTo>
                    <a:lnTo>
                      <a:pt x="164" y="30"/>
                    </a:lnTo>
                    <a:lnTo>
                      <a:pt x="172" y="33"/>
                    </a:lnTo>
                    <a:lnTo>
                      <a:pt x="165" y="38"/>
                    </a:lnTo>
                    <a:lnTo>
                      <a:pt x="159" y="42"/>
                    </a:lnTo>
                    <a:lnTo>
                      <a:pt x="152" y="46"/>
                    </a:lnTo>
                    <a:lnTo>
                      <a:pt x="145" y="48"/>
                    </a:lnTo>
                    <a:lnTo>
                      <a:pt x="137" y="50"/>
                    </a:lnTo>
                    <a:lnTo>
                      <a:pt x="129" y="53"/>
                    </a:lnTo>
                    <a:lnTo>
                      <a:pt x="120" y="55"/>
                    </a:lnTo>
                    <a:lnTo>
                      <a:pt x="113" y="57"/>
                    </a:lnTo>
                    <a:lnTo>
                      <a:pt x="103" y="57"/>
                    </a:lnTo>
                    <a:lnTo>
                      <a:pt x="96" y="59"/>
                    </a:lnTo>
                    <a:lnTo>
                      <a:pt x="86" y="60"/>
                    </a:lnTo>
                    <a:lnTo>
                      <a:pt x="78" y="62"/>
                    </a:lnTo>
                    <a:lnTo>
                      <a:pt x="69" y="63"/>
                    </a:lnTo>
                    <a:lnTo>
                      <a:pt x="61" y="65"/>
                    </a:lnTo>
                    <a:lnTo>
                      <a:pt x="53" y="66"/>
                    </a:lnTo>
                    <a:lnTo>
                      <a:pt x="46" y="70"/>
                    </a:lnTo>
                    <a:lnTo>
                      <a:pt x="50" y="73"/>
                    </a:lnTo>
                    <a:lnTo>
                      <a:pt x="56" y="76"/>
                    </a:lnTo>
                    <a:lnTo>
                      <a:pt x="61" y="77"/>
                    </a:lnTo>
                    <a:lnTo>
                      <a:pt x="66" y="79"/>
                    </a:lnTo>
                    <a:lnTo>
                      <a:pt x="71" y="79"/>
                    </a:lnTo>
                    <a:lnTo>
                      <a:pt x="77" y="79"/>
                    </a:lnTo>
                    <a:lnTo>
                      <a:pt x="83" y="79"/>
                    </a:lnTo>
                    <a:lnTo>
                      <a:pt x="90" y="80"/>
                    </a:lnTo>
                    <a:lnTo>
                      <a:pt x="96" y="79"/>
                    </a:lnTo>
                    <a:lnTo>
                      <a:pt x="102" y="78"/>
                    </a:lnTo>
                    <a:lnTo>
                      <a:pt x="107" y="78"/>
                    </a:lnTo>
                    <a:lnTo>
                      <a:pt x="114" y="78"/>
                    </a:lnTo>
                    <a:lnTo>
                      <a:pt x="120" y="78"/>
                    </a:lnTo>
                    <a:lnTo>
                      <a:pt x="124" y="78"/>
                    </a:lnTo>
                    <a:lnTo>
                      <a:pt x="130" y="79"/>
                    </a:lnTo>
                    <a:lnTo>
                      <a:pt x="136" y="81"/>
                    </a:lnTo>
                    <a:lnTo>
                      <a:pt x="140" y="82"/>
                    </a:lnTo>
                    <a:lnTo>
                      <a:pt x="145" y="84"/>
                    </a:lnTo>
                    <a:lnTo>
                      <a:pt x="150" y="86"/>
                    </a:lnTo>
                    <a:lnTo>
                      <a:pt x="153" y="91"/>
                    </a:lnTo>
                    <a:lnTo>
                      <a:pt x="149" y="96"/>
                    </a:lnTo>
                    <a:lnTo>
                      <a:pt x="143" y="99"/>
                    </a:lnTo>
                    <a:lnTo>
                      <a:pt x="137" y="101"/>
                    </a:lnTo>
                    <a:lnTo>
                      <a:pt x="130" y="102"/>
                    </a:lnTo>
                    <a:lnTo>
                      <a:pt x="123" y="101"/>
                    </a:lnTo>
                    <a:lnTo>
                      <a:pt x="118" y="101"/>
                    </a:lnTo>
                    <a:lnTo>
                      <a:pt x="112" y="100"/>
                    </a:lnTo>
                    <a:lnTo>
                      <a:pt x="106" y="101"/>
                    </a:lnTo>
                    <a:lnTo>
                      <a:pt x="101" y="101"/>
                    </a:lnTo>
                    <a:lnTo>
                      <a:pt x="99" y="104"/>
                    </a:lnTo>
                    <a:lnTo>
                      <a:pt x="96" y="108"/>
                    </a:lnTo>
                    <a:lnTo>
                      <a:pt x="97" y="115"/>
                    </a:lnTo>
                    <a:lnTo>
                      <a:pt x="89" y="112"/>
                    </a:lnTo>
                    <a:lnTo>
                      <a:pt x="81" y="109"/>
                    </a:lnTo>
                    <a:lnTo>
                      <a:pt x="72" y="106"/>
                    </a:lnTo>
                    <a:lnTo>
                      <a:pt x="63" y="104"/>
                    </a:lnTo>
                    <a:lnTo>
                      <a:pt x="53" y="100"/>
                    </a:lnTo>
                    <a:lnTo>
                      <a:pt x="43" y="96"/>
                    </a:lnTo>
                    <a:lnTo>
                      <a:pt x="33" y="92"/>
                    </a:lnTo>
                    <a:lnTo>
                      <a:pt x="25" y="88"/>
                    </a:lnTo>
                    <a:lnTo>
                      <a:pt x="17" y="84"/>
                    </a:lnTo>
                    <a:lnTo>
                      <a:pt x="10" y="79"/>
                    </a:lnTo>
                    <a:lnTo>
                      <a:pt x="4" y="74"/>
                    </a:lnTo>
                    <a:lnTo>
                      <a:pt x="2" y="68"/>
                    </a:lnTo>
                    <a:lnTo>
                      <a:pt x="0" y="63"/>
                    </a:lnTo>
                    <a:lnTo>
                      <a:pt x="1" y="57"/>
                    </a:lnTo>
                    <a:lnTo>
                      <a:pt x="3" y="51"/>
                    </a:lnTo>
                    <a:lnTo>
                      <a:pt x="11" y="46"/>
                    </a:lnTo>
                    <a:lnTo>
                      <a:pt x="19" y="46"/>
                    </a:lnTo>
                    <a:lnTo>
                      <a:pt x="27" y="47"/>
                    </a:lnTo>
                    <a:lnTo>
                      <a:pt x="36" y="48"/>
                    </a:lnTo>
                    <a:lnTo>
                      <a:pt x="45" y="50"/>
                    </a:lnTo>
                    <a:lnTo>
                      <a:pt x="53" y="51"/>
                    </a:lnTo>
                    <a:lnTo>
                      <a:pt x="62" y="52"/>
                    </a:lnTo>
                    <a:lnTo>
                      <a:pt x="70" y="51"/>
                    </a:lnTo>
                    <a:lnTo>
                      <a:pt x="80" y="50"/>
                    </a:lnTo>
                    <a:lnTo>
                      <a:pt x="73" y="43"/>
                    </a:lnTo>
                    <a:lnTo>
                      <a:pt x="64" y="36"/>
                    </a:lnTo>
                    <a:lnTo>
                      <a:pt x="59" y="31"/>
                    </a:lnTo>
                    <a:lnTo>
                      <a:pt x="55" y="28"/>
                    </a:lnTo>
                    <a:lnTo>
                      <a:pt x="49" y="24"/>
                    </a:lnTo>
                    <a:lnTo>
                      <a:pt x="47" y="21"/>
                    </a:lnTo>
                    <a:lnTo>
                      <a:pt x="41" y="13"/>
                    </a:lnTo>
                    <a:lnTo>
                      <a:pt x="41" y="8"/>
                    </a:lnTo>
                    <a:lnTo>
                      <a:pt x="43" y="5"/>
                    </a:lnTo>
                    <a:lnTo>
                      <a:pt x="47" y="2"/>
                    </a:lnTo>
                    <a:lnTo>
                      <a:pt x="54" y="0"/>
                    </a:lnTo>
                    <a:lnTo>
                      <a:pt x="63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67" name="Freeform 145"/>
              <p:cNvSpPr>
                <a:spLocks/>
              </p:cNvSpPr>
              <p:nvPr/>
            </p:nvSpPr>
            <p:spPr bwMode="auto">
              <a:xfrm>
                <a:off x="5357" y="2488"/>
                <a:ext cx="15" cy="27"/>
              </a:xfrm>
              <a:custGeom>
                <a:avLst/>
                <a:gdLst>
                  <a:gd name="T0" fmla="*/ 0 w 42"/>
                  <a:gd name="T1" fmla="*/ 0 h 64"/>
                  <a:gd name="T2" fmla="*/ 0 w 42"/>
                  <a:gd name="T3" fmla="*/ 0 h 64"/>
                  <a:gd name="T4" fmla="*/ 0 w 42"/>
                  <a:gd name="T5" fmla="*/ 0 h 64"/>
                  <a:gd name="T6" fmla="*/ 0 w 42"/>
                  <a:gd name="T7" fmla="*/ 0 h 64"/>
                  <a:gd name="T8" fmla="*/ 0 w 42"/>
                  <a:gd name="T9" fmla="*/ 0 h 64"/>
                  <a:gd name="T10" fmla="*/ 0 w 42"/>
                  <a:gd name="T11" fmla="*/ 0 h 64"/>
                  <a:gd name="T12" fmla="*/ 0 w 42"/>
                  <a:gd name="T13" fmla="*/ 0 h 64"/>
                  <a:gd name="T14" fmla="*/ 0 w 42"/>
                  <a:gd name="T15" fmla="*/ 0 h 64"/>
                  <a:gd name="T16" fmla="*/ 0 w 42"/>
                  <a:gd name="T17" fmla="*/ 0 h 64"/>
                  <a:gd name="T18" fmla="*/ 0 w 42"/>
                  <a:gd name="T19" fmla="*/ 0 h 64"/>
                  <a:gd name="T20" fmla="*/ 0 w 42"/>
                  <a:gd name="T21" fmla="*/ 0 h 64"/>
                  <a:gd name="T22" fmla="*/ 0 w 42"/>
                  <a:gd name="T23" fmla="*/ 0 h 64"/>
                  <a:gd name="T24" fmla="*/ 0 w 42"/>
                  <a:gd name="T25" fmla="*/ 0 h 64"/>
                  <a:gd name="T26" fmla="*/ 0 w 42"/>
                  <a:gd name="T27" fmla="*/ 0 h 64"/>
                  <a:gd name="T28" fmla="*/ 0 w 42"/>
                  <a:gd name="T29" fmla="*/ 0 h 64"/>
                  <a:gd name="T30" fmla="*/ 0 w 42"/>
                  <a:gd name="T31" fmla="*/ 0 h 64"/>
                  <a:gd name="T32" fmla="*/ 0 w 42"/>
                  <a:gd name="T33" fmla="*/ 0 h 64"/>
                  <a:gd name="T34" fmla="*/ 0 w 42"/>
                  <a:gd name="T35" fmla="*/ 0 h 64"/>
                  <a:gd name="T36" fmla="*/ 0 w 42"/>
                  <a:gd name="T37" fmla="*/ 0 h 64"/>
                  <a:gd name="T38" fmla="*/ 0 w 42"/>
                  <a:gd name="T39" fmla="*/ 0 h 64"/>
                  <a:gd name="T40" fmla="*/ 0 w 42"/>
                  <a:gd name="T41" fmla="*/ 0 h 64"/>
                  <a:gd name="T42" fmla="*/ 0 w 42"/>
                  <a:gd name="T43" fmla="*/ 0 h 64"/>
                  <a:gd name="T44" fmla="*/ 0 w 42"/>
                  <a:gd name="T45" fmla="*/ 0 h 64"/>
                  <a:gd name="T46" fmla="*/ 0 w 42"/>
                  <a:gd name="T47" fmla="*/ 0 h 64"/>
                  <a:gd name="T48" fmla="*/ 0 w 42"/>
                  <a:gd name="T49" fmla="*/ 0 h 64"/>
                  <a:gd name="T50" fmla="*/ 0 w 42"/>
                  <a:gd name="T51" fmla="*/ 0 h 64"/>
                  <a:gd name="T52" fmla="*/ 0 w 42"/>
                  <a:gd name="T53" fmla="*/ 0 h 64"/>
                  <a:gd name="T54" fmla="*/ 0 w 42"/>
                  <a:gd name="T55" fmla="*/ 0 h 64"/>
                  <a:gd name="T56" fmla="*/ 0 w 42"/>
                  <a:gd name="T57" fmla="*/ 0 h 64"/>
                  <a:gd name="T58" fmla="*/ 0 w 42"/>
                  <a:gd name="T59" fmla="*/ 0 h 64"/>
                  <a:gd name="T60" fmla="*/ 0 w 42"/>
                  <a:gd name="T61" fmla="*/ 0 h 64"/>
                  <a:gd name="T62" fmla="*/ 0 w 42"/>
                  <a:gd name="T63" fmla="*/ 0 h 6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"/>
                  <a:gd name="T97" fmla="*/ 0 h 64"/>
                  <a:gd name="T98" fmla="*/ 42 w 42"/>
                  <a:gd name="T99" fmla="*/ 64 h 6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" h="64">
                    <a:moveTo>
                      <a:pt x="15" y="3"/>
                    </a:moveTo>
                    <a:lnTo>
                      <a:pt x="22" y="0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7" y="3"/>
                    </a:lnTo>
                    <a:lnTo>
                      <a:pt x="38" y="6"/>
                    </a:lnTo>
                    <a:lnTo>
                      <a:pt x="41" y="9"/>
                    </a:lnTo>
                    <a:lnTo>
                      <a:pt x="41" y="13"/>
                    </a:lnTo>
                    <a:lnTo>
                      <a:pt x="42" y="18"/>
                    </a:lnTo>
                    <a:lnTo>
                      <a:pt x="39" y="24"/>
                    </a:lnTo>
                    <a:lnTo>
                      <a:pt x="36" y="32"/>
                    </a:lnTo>
                    <a:lnTo>
                      <a:pt x="30" y="40"/>
                    </a:lnTo>
                    <a:lnTo>
                      <a:pt x="25" y="48"/>
                    </a:lnTo>
                    <a:lnTo>
                      <a:pt x="19" y="53"/>
                    </a:lnTo>
                    <a:lnTo>
                      <a:pt x="14" y="60"/>
                    </a:lnTo>
                    <a:lnTo>
                      <a:pt x="9" y="63"/>
                    </a:lnTo>
                    <a:lnTo>
                      <a:pt x="6" y="64"/>
                    </a:lnTo>
                    <a:lnTo>
                      <a:pt x="1" y="61"/>
                    </a:lnTo>
                    <a:lnTo>
                      <a:pt x="0" y="55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0" y="39"/>
                    </a:lnTo>
                    <a:lnTo>
                      <a:pt x="3" y="32"/>
                    </a:lnTo>
                    <a:lnTo>
                      <a:pt x="2" y="27"/>
                    </a:lnTo>
                    <a:lnTo>
                      <a:pt x="1" y="22"/>
                    </a:lnTo>
                    <a:lnTo>
                      <a:pt x="1" y="16"/>
                    </a:lnTo>
                    <a:lnTo>
                      <a:pt x="2" y="13"/>
                    </a:lnTo>
                    <a:lnTo>
                      <a:pt x="3" y="9"/>
                    </a:lnTo>
                    <a:lnTo>
                      <a:pt x="5" y="6"/>
                    </a:lnTo>
                    <a:lnTo>
                      <a:pt x="9" y="4"/>
                    </a:lnTo>
                    <a:lnTo>
                      <a:pt x="15" y="3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68" name="Freeform 146"/>
              <p:cNvSpPr>
                <a:spLocks/>
              </p:cNvSpPr>
              <p:nvPr/>
            </p:nvSpPr>
            <p:spPr bwMode="auto">
              <a:xfrm>
                <a:off x="5341" y="2507"/>
                <a:ext cx="8" cy="21"/>
              </a:xfrm>
              <a:custGeom>
                <a:avLst/>
                <a:gdLst>
                  <a:gd name="T0" fmla="*/ 0 w 19"/>
                  <a:gd name="T1" fmla="*/ 0 h 49"/>
                  <a:gd name="T2" fmla="*/ 0 w 19"/>
                  <a:gd name="T3" fmla="*/ 0 h 49"/>
                  <a:gd name="T4" fmla="*/ 0 w 19"/>
                  <a:gd name="T5" fmla="*/ 0 h 49"/>
                  <a:gd name="T6" fmla="*/ 0 w 19"/>
                  <a:gd name="T7" fmla="*/ 0 h 49"/>
                  <a:gd name="T8" fmla="*/ 0 w 19"/>
                  <a:gd name="T9" fmla="*/ 0 h 49"/>
                  <a:gd name="T10" fmla="*/ 0 w 19"/>
                  <a:gd name="T11" fmla="*/ 0 h 49"/>
                  <a:gd name="T12" fmla="*/ 0 w 19"/>
                  <a:gd name="T13" fmla="*/ 0 h 49"/>
                  <a:gd name="T14" fmla="*/ 0 w 19"/>
                  <a:gd name="T15" fmla="*/ 0 h 49"/>
                  <a:gd name="T16" fmla="*/ 0 w 19"/>
                  <a:gd name="T17" fmla="*/ 0 h 49"/>
                  <a:gd name="T18" fmla="*/ 0 w 19"/>
                  <a:gd name="T19" fmla="*/ 0 h 49"/>
                  <a:gd name="T20" fmla="*/ 0 w 19"/>
                  <a:gd name="T21" fmla="*/ 0 h 49"/>
                  <a:gd name="T22" fmla="*/ 0 w 19"/>
                  <a:gd name="T23" fmla="*/ 0 h 49"/>
                  <a:gd name="T24" fmla="*/ 0 w 19"/>
                  <a:gd name="T25" fmla="*/ 0 h 49"/>
                  <a:gd name="T26" fmla="*/ 0 w 19"/>
                  <a:gd name="T27" fmla="*/ 0 h 49"/>
                  <a:gd name="T28" fmla="*/ 0 w 19"/>
                  <a:gd name="T29" fmla="*/ 0 h 49"/>
                  <a:gd name="T30" fmla="*/ 0 w 19"/>
                  <a:gd name="T31" fmla="*/ 0 h 49"/>
                  <a:gd name="T32" fmla="*/ 0 w 19"/>
                  <a:gd name="T33" fmla="*/ 0 h 49"/>
                  <a:gd name="T34" fmla="*/ 0 w 19"/>
                  <a:gd name="T35" fmla="*/ 0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49"/>
                  <a:gd name="T56" fmla="*/ 19 w 19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49">
                    <a:moveTo>
                      <a:pt x="8" y="0"/>
                    </a:moveTo>
                    <a:lnTo>
                      <a:pt x="12" y="3"/>
                    </a:lnTo>
                    <a:lnTo>
                      <a:pt x="16" y="10"/>
                    </a:lnTo>
                    <a:lnTo>
                      <a:pt x="17" y="18"/>
                    </a:lnTo>
                    <a:lnTo>
                      <a:pt x="19" y="27"/>
                    </a:lnTo>
                    <a:lnTo>
                      <a:pt x="18" y="33"/>
                    </a:lnTo>
                    <a:lnTo>
                      <a:pt x="17" y="40"/>
                    </a:lnTo>
                    <a:lnTo>
                      <a:pt x="15" y="44"/>
                    </a:lnTo>
                    <a:lnTo>
                      <a:pt x="12" y="49"/>
                    </a:lnTo>
                    <a:lnTo>
                      <a:pt x="7" y="46"/>
                    </a:lnTo>
                    <a:lnTo>
                      <a:pt x="5" y="41"/>
                    </a:lnTo>
                    <a:lnTo>
                      <a:pt x="2" y="36"/>
                    </a:lnTo>
                    <a:lnTo>
                      <a:pt x="1" y="31"/>
                    </a:lnTo>
                    <a:lnTo>
                      <a:pt x="0" y="23"/>
                    </a:lnTo>
                    <a:lnTo>
                      <a:pt x="0" y="14"/>
                    </a:lnTo>
                    <a:lnTo>
                      <a:pt x="3" y="7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69" name="Freeform 147"/>
              <p:cNvSpPr>
                <a:spLocks/>
              </p:cNvSpPr>
              <p:nvPr/>
            </p:nvSpPr>
            <p:spPr bwMode="auto">
              <a:xfrm>
                <a:off x="5793" y="2508"/>
                <a:ext cx="201" cy="33"/>
              </a:xfrm>
              <a:custGeom>
                <a:avLst/>
                <a:gdLst>
                  <a:gd name="T0" fmla="*/ 0 w 480"/>
                  <a:gd name="T1" fmla="*/ 0 h 79"/>
                  <a:gd name="T2" fmla="*/ 0 w 480"/>
                  <a:gd name="T3" fmla="*/ 0 h 79"/>
                  <a:gd name="T4" fmla="*/ 0 w 480"/>
                  <a:gd name="T5" fmla="*/ 0 h 79"/>
                  <a:gd name="T6" fmla="*/ 0 w 480"/>
                  <a:gd name="T7" fmla="*/ 0 h 79"/>
                  <a:gd name="T8" fmla="*/ 0 w 480"/>
                  <a:gd name="T9" fmla="*/ 0 h 79"/>
                  <a:gd name="T10" fmla="*/ 0 w 480"/>
                  <a:gd name="T11" fmla="*/ 0 h 79"/>
                  <a:gd name="T12" fmla="*/ 0 w 480"/>
                  <a:gd name="T13" fmla="*/ 0 h 79"/>
                  <a:gd name="T14" fmla="*/ 0 w 480"/>
                  <a:gd name="T15" fmla="*/ 0 h 79"/>
                  <a:gd name="T16" fmla="*/ 0 w 480"/>
                  <a:gd name="T17" fmla="*/ 0 h 79"/>
                  <a:gd name="T18" fmla="*/ 0 w 480"/>
                  <a:gd name="T19" fmla="*/ 0 h 79"/>
                  <a:gd name="T20" fmla="*/ 0 w 480"/>
                  <a:gd name="T21" fmla="*/ 0 h 79"/>
                  <a:gd name="T22" fmla="*/ 0 w 480"/>
                  <a:gd name="T23" fmla="*/ 0 h 79"/>
                  <a:gd name="T24" fmla="*/ 0 w 480"/>
                  <a:gd name="T25" fmla="*/ 0 h 79"/>
                  <a:gd name="T26" fmla="*/ 0 w 480"/>
                  <a:gd name="T27" fmla="*/ 0 h 79"/>
                  <a:gd name="T28" fmla="*/ 0 w 480"/>
                  <a:gd name="T29" fmla="*/ 0 h 79"/>
                  <a:gd name="T30" fmla="*/ 0 w 480"/>
                  <a:gd name="T31" fmla="*/ 0 h 79"/>
                  <a:gd name="T32" fmla="*/ 0 w 480"/>
                  <a:gd name="T33" fmla="*/ 0 h 79"/>
                  <a:gd name="T34" fmla="*/ 0 w 480"/>
                  <a:gd name="T35" fmla="*/ 0 h 79"/>
                  <a:gd name="T36" fmla="*/ 0 w 480"/>
                  <a:gd name="T37" fmla="*/ 0 h 79"/>
                  <a:gd name="T38" fmla="*/ 0 w 480"/>
                  <a:gd name="T39" fmla="*/ 0 h 79"/>
                  <a:gd name="T40" fmla="*/ 0 w 480"/>
                  <a:gd name="T41" fmla="*/ 0 h 79"/>
                  <a:gd name="T42" fmla="*/ 0 w 480"/>
                  <a:gd name="T43" fmla="*/ 0 h 79"/>
                  <a:gd name="T44" fmla="*/ 0 w 480"/>
                  <a:gd name="T45" fmla="*/ 0 h 79"/>
                  <a:gd name="T46" fmla="*/ 0 w 480"/>
                  <a:gd name="T47" fmla="*/ 0 h 79"/>
                  <a:gd name="T48" fmla="*/ 0 w 480"/>
                  <a:gd name="T49" fmla="*/ 0 h 79"/>
                  <a:gd name="T50" fmla="*/ 0 w 480"/>
                  <a:gd name="T51" fmla="*/ 0 h 79"/>
                  <a:gd name="T52" fmla="*/ 0 w 480"/>
                  <a:gd name="T53" fmla="*/ 0 h 79"/>
                  <a:gd name="T54" fmla="*/ 0 w 480"/>
                  <a:gd name="T55" fmla="*/ 0 h 79"/>
                  <a:gd name="T56" fmla="*/ 0 w 480"/>
                  <a:gd name="T57" fmla="*/ 0 h 79"/>
                  <a:gd name="T58" fmla="*/ 0 w 480"/>
                  <a:gd name="T59" fmla="*/ 0 h 79"/>
                  <a:gd name="T60" fmla="*/ 0 w 480"/>
                  <a:gd name="T61" fmla="*/ 0 h 79"/>
                  <a:gd name="T62" fmla="*/ 0 w 480"/>
                  <a:gd name="T63" fmla="*/ 0 h 79"/>
                  <a:gd name="T64" fmla="*/ 0 w 480"/>
                  <a:gd name="T65" fmla="*/ 0 h 79"/>
                  <a:gd name="T66" fmla="*/ 0 w 480"/>
                  <a:gd name="T67" fmla="*/ 0 h 79"/>
                  <a:gd name="T68" fmla="*/ 0 w 480"/>
                  <a:gd name="T69" fmla="*/ 0 h 79"/>
                  <a:gd name="T70" fmla="*/ 0 w 480"/>
                  <a:gd name="T71" fmla="*/ 0 h 79"/>
                  <a:gd name="T72" fmla="*/ 0 w 480"/>
                  <a:gd name="T73" fmla="*/ 0 h 79"/>
                  <a:gd name="T74" fmla="*/ 0 w 480"/>
                  <a:gd name="T75" fmla="*/ 0 h 79"/>
                  <a:gd name="T76" fmla="*/ 0 w 480"/>
                  <a:gd name="T77" fmla="*/ 0 h 79"/>
                  <a:gd name="T78" fmla="*/ 0 w 480"/>
                  <a:gd name="T79" fmla="*/ 0 h 79"/>
                  <a:gd name="T80" fmla="*/ 0 w 480"/>
                  <a:gd name="T81" fmla="*/ 0 h 79"/>
                  <a:gd name="T82" fmla="*/ 0 w 480"/>
                  <a:gd name="T83" fmla="*/ 0 h 79"/>
                  <a:gd name="T84" fmla="*/ 0 w 480"/>
                  <a:gd name="T85" fmla="*/ 0 h 79"/>
                  <a:gd name="T86" fmla="*/ 0 w 480"/>
                  <a:gd name="T87" fmla="*/ 0 h 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0"/>
                  <a:gd name="T133" fmla="*/ 0 h 79"/>
                  <a:gd name="T134" fmla="*/ 480 w 480"/>
                  <a:gd name="T135" fmla="*/ 79 h 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0" h="79">
                    <a:moveTo>
                      <a:pt x="292" y="3"/>
                    </a:moveTo>
                    <a:lnTo>
                      <a:pt x="304" y="0"/>
                    </a:lnTo>
                    <a:lnTo>
                      <a:pt x="316" y="0"/>
                    </a:lnTo>
                    <a:lnTo>
                      <a:pt x="329" y="0"/>
                    </a:lnTo>
                    <a:lnTo>
                      <a:pt x="340" y="3"/>
                    </a:lnTo>
                    <a:lnTo>
                      <a:pt x="352" y="4"/>
                    </a:lnTo>
                    <a:lnTo>
                      <a:pt x="363" y="7"/>
                    </a:lnTo>
                    <a:lnTo>
                      <a:pt x="374" y="11"/>
                    </a:lnTo>
                    <a:lnTo>
                      <a:pt x="386" y="16"/>
                    </a:lnTo>
                    <a:lnTo>
                      <a:pt x="396" y="19"/>
                    </a:lnTo>
                    <a:lnTo>
                      <a:pt x="408" y="23"/>
                    </a:lnTo>
                    <a:lnTo>
                      <a:pt x="418" y="26"/>
                    </a:lnTo>
                    <a:lnTo>
                      <a:pt x="430" y="31"/>
                    </a:lnTo>
                    <a:lnTo>
                      <a:pt x="440" y="34"/>
                    </a:lnTo>
                    <a:lnTo>
                      <a:pt x="450" y="38"/>
                    </a:lnTo>
                    <a:lnTo>
                      <a:pt x="462" y="41"/>
                    </a:lnTo>
                    <a:lnTo>
                      <a:pt x="474" y="43"/>
                    </a:lnTo>
                    <a:lnTo>
                      <a:pt x="477" y="50"/>
                    </a:lnTo>
                    <a:lnTo>
                      <a:pt x="479" y="57"/>
                    </a:lnTo>
                    <a:lnTo>
                      <a:pt x="480" y="64"/>
                    </a:lnTo>
                    <a:lnTo>
                      <a:pt x="479" y="73"/>
                    </a:lnTo>
                    <a:lnTo>
                      <a:pt x="464" y="78"/>
                    </a:lnTo>
                    <a:lnTo>
                      <a:pt x="450" y="79"/>
                    </a:lnTo>
                    <a:lnTo>
                      <a:pt x="436" y="77"/>
                    </a:lnTo>
                    <a:lnTo>
                      <a:pt x="423" y="74"/>
                    </a:lnTo>
                    <a:lnTo>
                      <a:pt x="410" y="68"/>
                    </a:lnTo>
                    <a:lnTo>
                      <a:pt x="396" y="62"/>
                    </a:lnTo>
                    <a:lnTo>
                      <a:pt x="385" y="54"/>
                    </a:lnTo>
                    <a:lnTo>
                      <a:pt x="372" y="47"/>
                    </a:lnTo>
                    <a:lnTo>
                      <a:pt x="359" y="40"/>
                    </a:lnTo>
                    <a:lnTo>
                      <a:pt x="347" y="33"/>
                    </a:lnTo>
                    <a:lnTo>
                      <a:pt x="334" y="26"/>
                    </a:lnTo>
                    <a:lnTo>
                      <a:pt x="320" y="23"/>
                    </a:lnTo>
                    <a:lnTo>
                      <a:pt x="306" y="21"/>
                    </a:lnTo>
                    <a:lnTo>
                      <a:pt x="292" y="22"/>
                    </a:lnTo>
                    <a:lnTo>
                      <a:pt x="277" y="25"/>
                    </a:lnTo>
                    <a:lnTo>
                      <a:pt x="262" y="34"/>
                    </a:lnTo>
                    <a:lnTo>
                      <a:pt x="245" y="40"/>
                    </a:lnTo>
                    <a:lnTo>
                      <a:pt x="229" y="43"/>
                    </a:lnTo>
                    <a:lnTo>
                      <a:pt x="213" y="46"/>
                    </a:lnTo>
                    <a:lnTo>
                      <a:pt x="198" y="48"/>
                    </a:lnTo>
                    <a:lnTo>
                      <a:pt x="181" y="48"/>
                    </a:lnTo>
                    <a:lnTo>
                      <a:pt x="165" y="48"/>
                    </a:lnTo>
                    <a:lnTo>
                      <a:pt x="150" y="47"/>
                    </a:lnTo>
                    <a:lnTo>
                      <a:pt x="134" y="47"/>
                    </a:lnTo>
                    <a:lnTo>
                      <a:pt x="118" y="46"/>
                    </a:lnTo>
                    <a:lnTo>
                      <a:pt x="103" y="46"/>
                    </a:lnTo>
                    <a:lnTo>
                      <a:pt x="86" y="46"/>
                    </a:lnTo>
                    <a:lnTo>
                      <a:pt x="71" y="48"/>
                    </a:lnTo>
                    <a:lnTo>
                      <a:pt x="56" y="51"/>
                    </a:lnTo>
                    <a:lnTo>
                      <a:pt x="40" y="56"/>
                    </a:lnTo>
                    <a:lnTo>
                      <a:pt x="25" y="62"/>
                    </a:lnTo>
                    <a:lnTo>
                      <a:pt x="10" y="72"/>
                    </a:lnTo>
                    <a:lnTo>
                      <a:pt x="4" y="71"/>
                    </a:lnTo>
                    <a:lnTo>
                      <a:pt x="1" y="70"/>
                    </a:lnTo>
                    <a:lnTo>
                      <a:pt x="0" y="68"/>
                    </a:lnTo>
                    <a:lnTo>
                      <a:pt x="2" y="66"/>
                    </a:lnTo>
                    <a:lnTo>
                      <a:pt x="4" y="63"/>
                    </a:lnTo>
                    <a:lnTo>
                      <a:pt x="10" y="61"/>
                    </a:lnTo>
                    <a:lnTo>
                      <a:pt x="16" y="58"/>
                    </a:lnTo>
                    <a:lnTo>
                      <a:pt x="24" y="55"/>
                    </a:lnTo>
                    <a:lnTo>
                      <a:pt x="31" y="51"/>
                    </a:lnTo>
                    <a:lnTo>
                      <a:pt x="40" y="47"/>
                    </a:lnTo>
                    <a:lnTo>
                      <a:pt x="45" y="44"/>
                    </a:lnTo>
                    <a:lnTo>
                      <a:pt x="49" y="43"/>
                    </a:lnTo>
                    <a:lnTo>
                      <a:pt x="54" y="42"/>
                    </a:lnTo>
                    <a:lnTo>
                      <a:pt x="59" y="41"/>
                    </a:lnTo>
                    <a:lnTo>
                      <a:pt x="67" y="38"/>
                    </a:lnTo>
                    <a:lnTo>
                      <a:pt x="76" y="35"/>
                    </a:lnTo>
                    <a:lnTo>
                      <a:pt x="82" y="34"/>
                    </a:lnTo>
                    <a:lnTo>
                      <a:pt x="86" y="33"/>
                    </a:lnTo>
                    <a:lnTo>
                      <a:pt x="99" y="29"/>
                    </a:lnTo>
                    <a:lnTo>
                      <a:pt x="112" y="26"/>
                    </a:lnTo>
                    <a:lnTo>
                      <a:pt x="124" y="24"/>
                    </a:lnTo>
                    <a:lnTo>
                      <a:pt x="138" y="22"/>
                    </a:lnTo>
                    <a:lnTo>
                      <a:pt x="151" y="21"/>
                    </a:lnTo>
                    <a:lnTo>
                      <a:pt x="163" y="20"/>
                    </a:lnTo>
                    <a:lnTo>
                      <a:pt x="177" y="18"/>
                    </a:lnTo>
                    <a:lnTo>
                      <a:pt x="189" y="17"/>
                    </a:lnTo>
                    <a:lnTo>
                      <a:pt x="201" y="16"/>
                    </a:lnTo>
                    <a:lnTo>
                      <a:pt x="215" y="14"/>
                    </a:lnTo>
                    <a:lnTo>
                      <a:pt x="227" y="12"/>
                    </a:lnTo>
                    <a:lnTo>
                      <a:pt x="240" y="11"/>
                    </a:lnTo>
                    <a:lnTo>
                      <a:pt x="254" y="8"/>
                    </a:lnTo>
                    <a:lnTo>
                      <a:pt x="266" y="6"/>
                    </a:lnTo>
                    <a:lnTo>
                      <a:pt x="279" y="4"/>
                    </a:lnTo>
                    <a:lnTo>
                      <a:pt x="292" y="3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70" name="Freeform 148"/>
              <p:cNvSpPr>
                <a:spLocks/>
              </p:cNvSpPr>
              <p:nvPr/>
            </p:nvSpPr>
            <p:spPr bwMode="auto">
              <a:xfrm>
                <a:off x="5714" y="2511"/>
                <a:ext cx="32" cy="11"/>
              </a:xfrm>
              <a:custGeom>
                <a:avLst/>
                <a:gdLst>
                  <a:gd name="T0" fmla="*/ 0 w 76"/>
                  <a:gd name="T1" fmla="*/ 0 h 25"/>
                  <a:gd name="T2" fmla="*/ 0 w 76"/>
                  <a:gd name="T3" fmla="*/ 0 h 25"/>
                  <a:gd name="T4" fmla="*/ 0 w 76"/>
                  <a:gd name="T5" fmla="*/ 0 h 25"/>
                  <a:gd name="T6" fmla="*/ 0 w 76"/>
                  <a:gd name="T7" fmla="*/ 0 h 25"/>
                  <a:gd name="T8" fmla="*/ 0 w 76"/>
                  <a:gd name="T9" fmla="*/ 0 h 25"/>
                  <a:gd name="T10" fmla="*/ 0 w 76"/>
                  <a:gd name="T11" fmla="*/ 0 h 25"/>
                  <a:gd name="T12" fmla="*/ 0 w 76"/>
                  <a:gd name="T13" fmla="*/ 0 h 25"/>
                  <a:gd name="T14" fmla="*/ 0 w 76"/>
                  <a:gd name="T15" fmla="*/ 0 h 25"/>
                  <a:gd name="T16" fmla="*/ 0 w 76"/>
                  <a:gd name="T17" fmla="*/ 0 h 25"/>
                  <a:gd name="T18" fmla="*/ 0 w 76"/>
                  <a:gd name="T19" fmla="*/ 0 h 25"/>
                  <a:gd name="T20" fmla="*/ 0 w 76"/>
                  <a:gd name="T21" fmla="*/ 0 h 25"/>
                  <a:gd name="T22" fmla="*/ 0 w 76"/>
                  <a:gd name="T23" fmla="*/ 0 h 25"/>
                  <a:gd name="T24" fmla="*/ 0 w 76"/>
                  <a:gd name="T25" fmla="*/ 0 h 25"/>
                  <a:gd name="T26" fmla="*/ 0 w 76"/>
                  <a:gd name="T27" fmla="*/ 0 h 25"/>
                  <a:gd name="T28" fmla="*/ 0 w 76"/>
                  <a:gd name="T29" fmla="*/ 0 h 25"/>
                  <a:gd name="T30" fmla="*/ 0 w 76"/>
                  <a:gd name="T31" fmla="*/ 0 h 25"/>
                  <a:gd name="T32" fmla="*/ 0 w 76"/>
                  <a:gd name="T33" fmla="*/ 0 h 25"/>
                  <a:gd name="T34" fmla="*/ 0 w 76"/>
                  <a:gd name="T35" fmla="*/ 0 h 25"/>
                  <a:gd name="T36" fmla="*/ 0 w 76"/>
                  <a:gd name="T37" fmla="*/ 0 h 25"/>
                  <a:gd name="T38" fmla="*/ 0 w 76"/>
                  <a:gd name="T39" fmla="*/ 0 h 25"/>
                  <a:gd name="T40" fmla="*/ 0 w 76"/>
                  <a:gd name="T41" fmla="*/ 0 h 25"/>
                  <a:gd name="T42" fmla="*/ 0 w 76"/>
                  <a:gd name="T43" fmla="*/ 0 h 25"/>
                  <a:gd name="T44" fmla="*/ 0 w 76"/>
                  <a:gd name="T45" fmla="*/ 0 h 25"/>
                  <a:gd name="T46" fmla="*/ 0 w 76"/>
                  <a:gd name="T47" fmla="*/ 0 h 25"/>
                  <a:gd name="T48" fmla="*/ 0 w 76"/>
                  <a:gd name="T49" fmla="*/ 0 h 25"/>
                  <a:gd name="T50" fmla="*/ 0 w 76"/>
                  <a:gd name="T51" fmla="*/ 0 h 25"/>
                  <a:gd name="T52" fmla="*/ 0 w 76"/>
                  <a:gd name="T53" fmla="*/ 0 h 25"/>
                  <a:gd name="T54" fmla="*/ 0 w 76"/>
                  <a:gd name="T55" fmla="*/ 0 h 25"/>
                  <a:gd name="T56" fmla="*/ 0 w 76"/>
                  <a:gd name="T57" fmla="*/ 0 h 25"/>
                  <a:gd name="T58" fmla="*/ 0 w 76"/>
                  <a:gd name="T59" fmla="*/ 0 h 25"/>
                  <a:gd name="T60" fmla="*/ 0 w 76"/>
                  <a:gd name="T61" fmla="*/ 0 h 25"/>
                  <a:gd name="T62" fmla="*/ 0 w 76"/>
                  <a:gd name="T63" fmla="*/ 0 h 2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76"/>
                  <a:gd name="T97" fmla="*/ 0 h 25"/>
                  <a:gd name="T98" fmla="*/ 76 w 76"/>
                  <a:gd name="T99" fmla="*/ 25 h 2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76" h="25">
                    <a:moveTo>
                      <a:pt x="0" y="0"/>
                    </a:moveTo>
                    <a:lnTo>
                      <a:pt x="3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7" y="0"/>
                    </a:lnTo>
                    <a:lnTo>
                      <a:pt x="23" y="0"/>
                    </a:lnTo>
                    <a:lnTo>
                      <a:pt x="27" y="1"/>
                    </a:lnTo>
                    <a:lnTo>
                      <a:pt x="33" y="2"/>
                    </a:lnTo>
                    <a:lnTo>
                      <a:pt x="40" y="3"/>
                    </a:lnTo>
                    <a:lnTo>
                      <a:pt x="44" y="3"/>
                    </a:lnTo>
                    <a:lnTo>
                      <a:pt x="49" y="4"/>
                    </a:lnTo>
                    <a:lnTo>
                      <a:pt x="54" y="5"/>
                    </a:lnTo>
                    <a:lnTo>
                      <a:pt x="60" y="6"/>
                    </a:lnTo>
                    <a:lnTo>
                      <a:pt x="67" y="8"/>
                    </a:lnTo>
                    <a:lnTo>
                      <a:pt x="74" y="11"/>
                    </a:lnTo>
                    <a:lnTo>
                      <a:pt x="76" y="14"/>
                    </a:lnTo>
                    <a:lnTo>
                      <a:pt x="75" y="16"/>
                    </a:lnTo>
                    <a:lnTo>
                      <a:pt x="71" y="18"/>
                    </a:lnTo>
                    <a:lnTo>
                      <a:pt x="69" y="20"/>
                    </a:lnTo>
                    <a:lnTo>
                      <a:pt x="63" y="22"/>
                    </a:lnTo>
                    <a:lnTo>
                      <a:pt x="58" y="25"/>
                    </a:lnTo>
                    <a:lnTo>
                      <a:pt x="52" y="25"/>
                    </a:lnTo>
                    <a:lnTo>
                      <a:pt x="46" y="25"/>
                    </a:lnTo>
                    <a:lnTo>
                      <a:pt x="40" y="24"/>
                    </a:lnTo>
                    <a:lnTo>
                      <a:pt x="33" y="24"/>
                    </a:lnTo>
                    <a:lnTo>
                      <a:pt x="26" y="22"/>
                    </a:lnTo>
                    <a:lnTo>
                      <a:pt x="19" y="20"/>
                    </a:lnTo>
                    <a:lnTo>
                      <a:pt x="13" y="16"/>
                    </a:lnTo>
                    <a:lnTo>
                      <a:pt x="8" y="14"/>
                    </a:lnTo>
                    <a:lnTo>
                      <a:pt x="1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71" name="Freeform 149"/>
              <p:cNvSpPr>
                <a:spLocks/>
              </p:cNvSpPr>
              <p:nvPr/>
            </p:nvSpPr>
            <p:spPr bwMode="auto">
              <a:xfrm>
                <a:off x="5653" y="2534"/>
                <a:ext cx="10" cy="6"/>
              </a:xfrm>
              <a:custGeom>
                <a:avLst/>
                <a:gdLst>
                  <a:gd name="T0" fmla="*/ 0 w 23"/>
                  <a:gd name="T1" fmla="*/ 0 h 15"/>
                  <a:gd name="T2" fmla="*/ 0 w 23"/>
                  <a:gd name="T3" fmla="*/ 0 h 15"/>
                  <a:gd name="T4" fmla="*/ 0 w 23"/>
                  <a:gd name="T5" fmla="*/ 0 h 15"/>
                  <a:gd name="T6" fmla="*/ 0 w 23"/>
                  <a:gd name="T7" fmla="*/ 0 h 15"/>
                  <a:gd name="T8" fmla="*/ 0 w 23"/>
                  <a:gd name="T9" fmla="*/ 0 h 15"/>
                  <a:gd name="T10" fmla="*/ 0 w 23"/>
                  <a:gd name="T11" fmla="*/ 0 h 15"/>
                  <a:gd name="T12" fmla="*/ 0 w 23"/>
                  <a:gd name="T13" fmla="*/ 0 h 15"/>
                  <a:gd name="T14" fmla="*/ 0 w 23"/>
                  <a:gd name="T15" fmla="*/ 0 h 15"/>
                  <a:gd name="T16" fmla="*/ 0 w 23"/>
                  <a:gd name="T17" fmla="*/ 0 h 15"/>
                  <a:gd name="T18" fmla="*/ 0 w 23"/>
                  <a:gd name="T19" fmla="*/ 0 h 15"/>
                  <a:gd name="T20" fmla="*/ 0 w 23"/>
                  <a:gd name="T21" fmla="*/ 0 h 15"/>
                  <a:gd name="T22" fmla="*/ 0 w 23"/>
                  <a:gd name="T23" fmla="*/ 0 h 15"/>
                  <a:gd name="T24" fmla="*/ 0 w 23"/>
                  <a:gd name="T25" fmla="*/ 0 h 15"/>
                  <a:gd name="T26" fmla="*/ 0 w 23"/>
                  <a:gd name="T27" fmla="*/ 0 h 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3"/>
                  <a:gd name="T43" fmla="*/ 0 h 15"/>
                  <a:gd name="T44" fmla="*/ 23 w 23"/>
                  <a:gd name="T45" fmla="*/ 15 h 1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3" h="15">
                    <a:moveTo>
                      <a:pt x="20" y="0"/>
                    </a:moveTo>
                    <a:lnTo>
                      <a:pt x="23" y="6"/>
                    </a:lnTo>
                    <a:lnTo>
                      <a:pt x="23" y="10"/>
                    </a:lnTo>
                    <a:lnTo>
                      <a:pt x="20" y="12"/>
                    </a:lnTo>
                    <a:lnTo>
                      <a:pt x="17" y="15"/>
                    </a:lnTo>
                    <a:lnTo>
                      <a:pt x="10" y="15"/>
                    </a:lnTo>
                    <a:lnTo>
                      <a:pt x="3" y="15"/>
                    </a:lnTo>
                    <a:lnTo>
                      <a:pt x="0" y="12"/>
                    </a:lnTo>
                    <a:lnTo>
                      <a:pt x="1" y="9"/>
                    </a:lnTo>
                    <a:lnTo>
                      <a:pt x="3" y="7"/>
                    </a:lnTo>
                    <a:lnTo>
                      <a:pt x="8" y="5"/>
                    </a:lnTo>
                    <a:lnTo>
                      <a:pt x="12" y="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72" name="Freeform 150"/>
              <p:cNvSpPr>
                <a:spLocks/>
              </p:cNvSpPr>
              <p:nvPr/>
            </p:nvSpPr>
            <p:spPr bwMode="auto">
              <a:xfrm>
                <a:off x="5668" y="2534"/>
                <a:ext cx="25" cy="21"/>
              </a:xfrm>
              <a:custGeom>
                <a:avLst/>
                <a:gdLst>
                  <a:gd name="T0" fmla="*/ 0 w 65"/>
                  <a:gd name="T1" fmla="*/ 0 h 50"/>
                  <a:gd name="T2" fmla="*/ 0 w 65"/>
                  <a:gd name="T3" fmla="*/ 0 h 50"/>
                  <a:gd name="T4" fmla="*/ 0 w 65"/>
                  <a:gd name="T5" fmla="*/ 0 h 50"/>
                  <a:gd name="T6" fmla="*/ 0 w 65"/>
                  <a:gd name="T7" fmla="*/ 0 h 50"/>
                  <a:gd name="T8" fmla="*/ 0 w 65"/>
                  <a:gd name="T9" fmla="*/ 0 h 50"/>
                  <a:gd name="T10" fmla="*/ 0 w 65"/>
                  <a:gd name="T11" fmla="*/ 0 h 50"/>
                  <a:gd name="T12" fmla="*/ 0 w 65"/>
                  <a:gd name="T13" fmla="*/ 0 h 50"/>
                  <a:gd name="T14" fmla="*/ 0 w 65"/>
                  <a:gd name="T15" fmla="*/ 0 h 50"/>
                  <a:gd name="T16" fmla="*/ 0 w 65"/>
                  <a:gd name="T17" fmla="*/ 0 h 50"/>
                  <a:gd name="T18" fmla="*/ 0 w 65"/>
                  <a:gd name="T19" fmla="*/ 0 h 50"/>
                  <a:gd name="T20" fmla="*/ 0 w 65"/>
                  <a:gd name="T21" fmla="*/ 0 h 50"/>
                  <a:gd name="T22" fmla="*/ 0 w 65"/>
                  <a:gd name="T23" fmla="*/ 0 h 50"/>
                  <a:gd name="T24" fmla="*/ 0 w 65"/>
                  <a:gd name="T25" fmla="*/ 0 h 50"/>
                  <a:gd name="T26" fmla="*/ 0 w 65"/>
                  <a:gd name="T27" fmla="*/ 0 h 50"/>
                  <a:gd name="T28" fmla="*/ 0 w 65"/>
                  <a:gd name="T29" fmla="*/ 0 h 50"/>
                  <a:gd name="T30" fmla="*/ 0 w 65"/>
                  <a:gd name="T31" fmla="*/ 0 h 50"/>
                  <a:gd name="T32" fmla="*/ 0 w 65"/>
                  <a:gd name="T33" fmla="*/ 0 h 50"/>
                  <a:gd name="T34" fmla="*/ 0 w 65"/>
                  <a:gd name="T35" fmla="*/ 0 h 50"/>
                  <a:gd name="T36" fmla="*/ 0 w 65"/>
                  <a:gd name="T37" fmla="*/ 0 h 50"/>
                  <a:gd name="T38" fmla="*/ 0 w 65"/>
                  <a:gd name="T39" fmla="*/ 0 h 50"/>
                  <a:gd name="T40" fmla="*/ 0 w 65"/>
                  <a:gd name="T41" fmla="*/ 0 h 50"/>
                  <a:gd name="T42" fmla="*/ 0 w 65"/>
                  <a:gd name="T43" fmla="*/ 0 h 50"/>
                  <a:gd name="T44" fmla="*/ 0 w 65"/>
                  <a:gd name="T45" fmla="*/ 0 h 50"/>
                  <a:gd name="T46" fmla="*/ 0 w 65"/>
                  <a:gd name="T47" fmla="*/ 0 h 50"/>
                  <a:gd name="T48" fmla="*/ 0 w 65"/>
                  <a:gd name="T49" fmla="*/ 0 h 50"/>
                  <a:gd name="T50" fmla="*/ 0 w 65"/>
                  <a:gd name="T51" fmla="*/ 0 h 50"/>
                  <a:gd name="T52" fmla="*/ 0 w 65"/>
                  <a:gd name="T53" fmla="*/ 0 h 50"/>
                  <a:gd name="T54" fmla="*/ 0 w 65"/>
                  <a:gd name="T55" fmla="*/ 0 h 5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65"/>
                  <a:gd name="T85" fmla="*/ 0 h 50"/>
                  <a:gd name="T86" fmla="*/ 65 w 65"/>
                  <a:gd name="T87" fmla="*/ 50 h 5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65" h="50">
                    <a:moveTo>
                      <a:pt x="45" y="0"/>
                    </a:moveTo>
                    <a:lnTo>
                      <a:pt x="49" y="1"/>
                    </a:lnTo>
                    <a:lnTo>
                      <a:pt x="53" y="2"/>
                    </a:lnTo>
                    <a:lnTo>
                      <a:pt x="57" y="2"/>
                    </a:lnTo>
                    <a:lnTo>
                      <a:pt x="61" y="0"/>
                    </a:lnTo>
                    <a:lnTo>
                      <a:pt x="64" y="4"/>
                    </a:lnTo>
                    <a:lnTo>
                      <a:pt x="65" y="11"/>
                    </a:lnTo>
                    <a:lnTo>
                      <a:pt x="64" y="17"/>
                    </a:lnTo>
                    <a:lnTo>
                      <a:pt x="65" y="22"/>
                    </a:lnTo>
                    <a:lnTo>
                      <a:pt x="59" y="27"/>
                    </a:lnTo>
                    <a:lnTo>
                      <a:pt x="51" y="33"/>
                    </a:lnTo>
                    <a:lnTo>
                      <a:pt x="43" y="39"/>
                    </a:lnTo>
                    <a:lnTo>
                      <a:pt x="37" y="44"/>
                    </a:lnTo>
                    <a:lnTo>
                      <a:pt x="27" y="48"/>
                    </a:lnTo>
                    <a:lnTo>
                      <a:pt x="19" y="50"/>
                    </a:lnTo>
                    <a:lnTo>
                      <a:pt x="13" y="49"/>
                    </a:lnTo>
                    <a:lnTo>
                      <a:pt x="9" y="49"/>
                    </a:lnTo>
                    <a:lnTo>
                      <a:pt x="3" y="47"/>
                    </a:lnTo>
                    <a:lnTo>
                      <a:pt x="0" y="45"/>
                    </a:lnTo>
                    <a:lnTo>
                      <a:pt x="3" y="38"/>
                    </a:lnTo>
                    <a:lnTo>
                      <a:pt x="9" y="32"/>
                    </a:lnTo>
                    <a:lnTo>
                      <a:pt x="15" y="27"/>
                    </a:lnTo>
                    <a:lnTo>
                      <a:pt x="22" y="22"/>
                    </a:lnTo>
                    <a:lnTo>
                      <a:pt x="28" y="17"/>
                    </a:lnTo>
                    <a:lnTo>
                      <a:pt x="34" y="12"/>
                    </a:lnTo>
                    <a:lnTo>
                      <a:pt x="40" y="5"/>
                    </a:lnTo>
                    <a:lnTo>
                      <a:pt x="45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73" name="Freeform 151"/>
              <p:cNvSpPr>
                <a:spLocks/>
              </p:cNvSpPr>
              <p:nvPr/>
            </p:nvSpPr>
            <p:spPr bwMode="auto">
              <a:xfrm>
                <a:off x="5769" y="2536"/>
                <a:ext cx="195" cy="26"/>
              </a:xfrm>
              <a:custGeom>
                <a:avLst/>
                <a:gdLst>
                  <a:gd name="T0" fmla="*/ 0 w 476"/>
                  <a:gd name="T1" fmla="*/ 0 h 61"/>
                  <a:gd name="T2" fmla="*/ 0 w 476"/>
                  <a:gd name="T3" fmla="*/ 0 h 61"/>
                  <a:gd name="T4" fmla="*/ 0 w 476"/>
                  <a:gd name="T5" fmla="*/ 0 h 61"/>
                  <a:gd name="T6" fmla="*/ 0 w 476"/>
                  <a:gd name="T7" fmla="*/ 0 h 61"/>
                  <a:gd name="T8" fmla="*/ 0 w 476"/>
                  <a:gd name="T9" fmla="*/ 0 h 61"/>
                  <a:gd name="T10" fmla="*/ 0 w 476"/>
                  <a:gd name="T11" fmla="*/ 0 h 61"/>
                  <a:gd name="T12" fmla="*/ 0 w 476"/>
                  <a:gd name="T13" fmla="*/ 0 h 61"/>
                  <a:gd name="T14" fmla="*/ 0 w 476"/>
                  <a:gd name="T15" fmla="*/ 0 h 61"/>
                  <a:gd name="T16" fmla="*/ 0 w 476"/>
                  <a:gd name="T17" fmla="*/ 0 h 61"/>
                  <a:gd name="T18" fmla="*/ 0 w 476"/>
                  <a:gd name="T19" fmla="*/ 0 h 61"/>
                  <a:gd name="T20" fmla="*/ 0 w 476"/>
                  <a:gd name="T21" fmla="*/ 0 h 61"/>
                  <a:gd name="T22" fmla="*/ 0 w 476"/>
                  <a:gd name="T23" fmla="*/ 0 h 61"/>
                  <a:gd name="T24" fmla="*/ 0 w 476"/>
                  <a:gd name="T25" fmla="*/ 0 h 61"/>
                  <a:gd name="T26" fmla="*/ 0 w 476"/>
                  <a:gd name="T27" fmla="*/ 0 h 61"/>
                  <a:gd name="T28" fmla="*/ 0 w 476"/>
                  <a:gd name="T29" fmla="*/ 0 h 61"/>
                  <a:gd name="T30" fmla="*/ 0 w 476"/>
                  <a:gd name="T31" fmla="*/ 0 h 61"/>
                  <a:gd name="T32" fmla="*/ 0 w 476"/>
                  <a:gd name="T33" fmla="*/ 0 h 61"/>
                  <a:gd name="T34" fmla="*/ 0 w 476"/>
                  <a:gd name="T35" fmla="*/ 0 h 61"/>
                  <a:gd name="T36" fmla="*/ 0 w 476"/>
                  <a:gd name="T37" fmla="*/ 0 h 61"/>
                  <a:gd name="T38" fmla="*/ 0 w 476"/>
                  <a:gd name="T39" fmla="*/ 0 h 61"/>
                  <a:gd name="T40" fmla="*/ 0 w 476"/>
                  <a:gd name="T41" fmla="*/ 0 h 61"/>
                  <a:gd name="T42" fmla="*/ 0 w 476"/>
                  <a:gd name="T43" fmla="*/ 0 h 61"/>
                  <a:gd name="T44" fmla="*/ 0 w 476"/>
                  <a:gd name="T45" fmla="*/ 0 h 61"/>
                  <a:gd name="T46" fmla="*/ 0 w 476"/>
                  <a:gd name="T47" fmla="*/ 0 h 61"/>
                  <a:gd name="T48" fmla="*/ 0 w 476"/>
                  <a:gd name="T49" fmla="*/ 0 h 61"/>
                  <a:gd name="T50" fmla="*/ 0 w 476"/>
                  <a:gd name="T51" fmla="*/ 0 h 61"/>
                  <a:gd name="T52" fmla="*/ 0 w 476"/>
                  <a:gd name="T53" fmla="*/ 0 h 61"/>
                  <a:gd name="T54" fmla="*/ 0 w 476"/>
                  <a:gd name="T55" fmla="*/ 0 h 61"/>
                  <a:gd name="T56" fmla="*/ 0 w 476"/>
                  <a:gd name="T57" fmla="*/ 0 h 61"/>
                  <a:gd name="T58" fmla="*/ 0 w 476"/>
                  <a:gd name="T59" fmla="*/ 0 h 61"/>
                  <a:gd name="T60" fmla="*/ 0 w 476"/>
                  <a:gd name="T61" fmla="*/ 0 h 61"/>
                  <a:gd name="T62" fmla="*/ 0 w 476"/>
                  <a:gd name="T63" fmla="*/ 0 h 61"/>
                  <a:gd name="T64" fmla="*/ 0 w 476"/>
                  <a:gd name="T65" fmla="*/ 0 h 61"/>
                  <a:gd name="T66" fmla="*/ 0 w 476"/>
                  <a:gd name="T67" fmla="*/ 0 h 61"/>
                  <a:gd name="T68" fmla="*/ 0 w 476"/>
                  <a:gd name="T69" fmla="*/ 0 h 61"/>
                  <a:gd name="T70" fmla="*/ 0 w 476"/>
                  <a:gd name="T71" fmla="*/ 0 h 61"/>
                  <a:gd name="T72" fmla="*/ 0 w 476"/>
                  <a:gd name="T73" fmla="*/ 0 h 61"/>
                  <a:gd name="T74" fmla="*/ 0 w 476"/>
                  <a:gd name="T75" fmla="*/ 0 h 61"/>
                  <a:gd name="T76" fmla="*/ 0 w 476"/>
                  <a:gd name="T77" fmla="*/ 0 h 61"/>
                  <a:gd name="T78" fmla="*/ 0 w 476"/>
                  <a:gd name="T79" fmla="*/ 0 h 61"/>
                  <a:gd name="T80" fmla="*/ 0 w 476"/>
                  <a:gd name="T81" fmla="*/ 0 h 61"/>
                  <a:gd name="T82" fmla="*/ 0 w 476"/>
                  <a:gd name="T83" fmla="*/ 0 h 61"/>
                  <a:gd name="T84" fmla="*/ 0 w 476"/>
                  <a:gd name="T85" fmla="*/ 0 h 61"/>
                  <a:gd name="T86" fmla="*/ 0 w 476"/>
                  <a:gd name="T87" fmla="*/ 0 h 61"/>
                  <a:gd name="T88" fmla="*/ 0 w 476"/>
                  <a:gd name="T89" fmla="*/ 0 h 61"/>
                  <a:gd name="T90" fmla="*/ 0 w 476"/>
                  <a:gd name="T91" fmla="*/ 0 h 61"/>
                  <a:gd name="T92" fmla="*/ 0 w 476"/>
                  <a:gd name="T93" fmla="*/ 0 h 61"/>
                  <a:gd name="T94" fmla="*/ 0 w 476"/>
                  <a:gd name="T95" fmla="*/ 0 h 61"/>
                  <a:gd name="T96" fmla="*/ 0 w 476"/>
                  <a:gd name="T97" fmla="*/ 0 h 61"/>
                  <a:gd name="T98" fmla="*/ 0 w 476"/>
                  <a:gd name="T99" fmla="*/ 0 h 61"/>
                  <a:gd name="T100" fmla="*/ 0 w 476"/>
                  <a:gd name="T101" fmla="*/ 0 h 61"/>
                  <a:gd name="T102" fmla="*/ 0 w 476"/>
                  <a:gd name="T103" fmla="*/ 0 h 6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476"/>
                  <a:gd name="T157" fmla="*/ 0 h 61"/>
                  <a:gd name="T158" fmla="*/ 476 w 476"/>
                  <a:gd name="T159" fmla="*/ 61 h 6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476" h="61">
                    <a:moveTo>
                      <a:pt x="348" y="0"/>
                    </a:moveTo>
                    <a:lnTo>
                      <a:pt x="356" y="0"/>
                    </a:lnTo>
                    <a:lnTo>
                      <a:pt x="365" y="1"/>
                    </a:lnTo>
                    <a:lnTo>
                      <a:pt x="372" y="3"/>
                    </a:lnTo>
                    <a:lnTo>
                      <a:pt x="381" y="5"/>
                    </a:lnTo>
                    <a:lnTo>
                      <a:pt x="389" y="8"/>
                    </a:lnTo>
                    <a:lnTo>
                      <a:pt x="396" y="11"/>
                    </a:lnTo>
                    <a:lnTo>
                      <a:pt x="404" y="13"/>
                    </a:lnTo>
                    <a:lnTo>
                      <a:pt x="412" y="18"/>
                    </a:lnTo>
                    <a:lnTo>
                      <a:pt x="419" y="21"/>
                    </a:lnTo>
                    <a:lnTo>
                      <a:pt x="427" y="25"/>
                    </a:lnTo>
                    <a:lnTo>
                      <a:pt x="434" y="28"/>
                    </a:lnTo>
                    <a:lnTo>
                      <a:pt x="442" y="32"/>
                    </a:lnTo>
                    <a:lnTo>
                      <a:pt x="450" y="34"/>
                    </a:lnTo>
                    <a:lnTo>
                      <a:pt x="459" y="38"/>
                    </a:lnTo>
                    <a:lnTo>
                      <a:pt x="467" y="41"/>
                    </a:lnTo>
                    <a:lnTo>
                      <a:pt x="476" y="43"/>
                    </a:lnTo>
                    <a:lnTo>
                      <a:pt x="471" y="50"/>
                    </a:lnTo>
                    <a:lnTo>
                      <a:pt x="467" y="55"/>
                    </a:lnTo>
                    <a:lnTo>
                      <a:pt x="461" y="59"/>
                    </a:lnTo>
                    <a:lnTo>
                      <a:pt x="455" y="61"/>
                    </a:lnTo>
                    <a:lnTo>
                      <a:pt x="447" y="61"/>
                    </a:lnTo>
                    <a:lnTo>
                      <a:pt x="439" y="60"/>
                    </a:lnTo>
                    <a:lnTo>
                      <a:pt x="430" y="58"/>
                    </a:lnTo>
                    <a:lnTo>
                      <a:pt x="422" y="56"/>
                    </a:lnTo>
                    <a:lnTo>
                      <a:pt x="411" y="52"/>
                    </a:lnTo>
                    <a:lnTo>
                      <a:pt x="402" y="49"/>
                    </a:lnTo>
                    <a:lnTo>
                      <a:pt x="392" y="45"/>
                    </a:lnTo>
                    <a:lnTo>
                      <a:pt x="383" y="42"/>
                    </a:lnTo>
                    <a:lnTo>
                      <a:pt x="372" y="39"/>
                    </a:lnTo>
                    <a:lnTo>
                      <a:pt x="364" y="37"/>
                    </a:lnTo>
                    <a:lnTo>
                      <a:pt x="355" y="35"/>
                    </a:lnTo>
                    <a:lnTo>
                      <a:pt x="348" y="36"/>
                    </a:lnTo>
                    <a:lnTo>
                      <a:pt x="337" y="37"/>
                    </a:lnTo>
                    <a:lnTo>
                      <a:pt x="327" y="39"/>
                    </a:lnTo>
                    <a:lnTo>
                      <a:pt x="316" y="42"/>
                    </a:lnTo>
                    <a:lnTo>
                      <a:pt x="306" y="44"/>
                    </a:lnTo>
                    <a:lnTo>
                      <a:pt x="295" y="46"/>
                    </a:lnTo>
                    <a:lnTo>
                      <a:pt x="284" y="49"/>
                    </a:lnTo>
                    <a:lnTo>
                      <a:pt x="274" y="50"/>
                    </a:lnTo>
                    <a:lnTo>
                      <a:pt x="263" y="52"/>
                    </a:lnTo>
                    <a:lnTo>
                      <a:pt x="253" y="53"/>
                    </a:lnTo>
                    <a:lnTo>
                      <a:pt x="241" y="54"/>
                    </a:lnTo>
                    <a:lnTo>
                      <a:pt x="231" y="54"/>
                    </a:lnTo>
                    <a:lnTo>
                      <a:pt x="220" y="54"/>
                    </a:lnTo>
                    <a:lnTo>
                      <a:pt x="209" y="52"/>
                    </a:lnTo>
                    <a:lnTo>
                      <a:pt x="199" y="51"/>
                    </a:lnTo>
                    <a:lnTo>
                      <a:pt x="188" y="48"/>
                    </a:lnTo>
                    <a:lnTo>
                      <a:pt x="179" y="43"/>
                    </a:lnTo>
                    <a:lnTo>
                      <a:pt x="177" y="46"/>
                    </a:lnTo>
                    <a:lnTo>
                      <a:pt x="175" y="51"/>
                    </a:lnTo>
                    <a:lnTo>
                      <a:pt x="161" y="46"/>
                    </a:lnTo>
                    <a:lnTo>
                      <a:pt x="151" y="43"/>
                    </a:lnTo>
                    <a:lnTo>
                      <a:pt x="139" y="42"/>
                    </a:lnTo>
                    <a:lnTo>
                      <a:pt x="127" y="43"/>
                    </a:lnTo>
                    <a:lnTo>
                      <a:pt x="116" y="44"/>
                    </a:lnTo>
                    <a:lnTo>
                      <a:pt x="104" y="47"/>
                    </a:lnTo>
                    <a:lnTo>
                      <a:pt x="94" y="49"/>
                    </a:lnTo>
                    <a:lnTo>
                      <a:pt x="84" y="53"/>
                    </a:lnTo>
                    <a:lnTo>
                      <a:pt x="72" y="56"/>
                    </a:lnTo>
                    <a:lnTo>
                      <a:pt x="62" y="59"/>
                    </a:lnTo>
                    <a:lnTo>
                      <a:pt x="50" y="60"/>
                    </a:lnTo>
                    <a:lnTo>
                      <a:pt x="40" y="61"/>
                    </a:lnTo>
                    <a:lnTo>
                      <a:pt x="29" y="61"/>
                    </a:lnTo>
                    <a:lnTo>
                      <a:pt x="20" y="59"/>
                    </a:lnTo>
                    <a:lnTo>
                      <a:pt x="9" y="54"/>
                    </a:lnTo>
                    <a:lnTo>
                      <a:pt x="0" y="49"/>
                    </a:lnTo>
                    <a:lnTo>
                      <a:pt x="5" y="44"/>
                    </a:lnTo>
                    <a:lnTo>
                      <a:pt x="12" y="40"/>
                    </a:lnTo>
                    <a:lnTo>
                      <a:pt x="20" y="36"/>
                    </a:lnTo>
                    <a:lnTo>
                      <a:pt x="28" y="33"/>
                    </a:lnTo>
                    <a:lnTo>
                      <a:pt x="36" y="31"/>
                    </a:lnTo>
                    <a:lnTo>
                      <a:pt x="45" y="30"/>
                    </a:lnTo>
                    <a:lnTo>
                      <a:pt x="53" y="28"/>
                    </a:lnTo>
                    <a:lnTo>
                      <a:pt x="64" y="28"/>
                    </a:lnTo>
                    <a:lnTo>
                      <a:pt x="72" y="26"/>
                    </a:lnTo>
                    <a:lnTo>
                      <a:pt x="82" y="25"/>
                    </a:lnTo>
                    <a:lnTo>
                      <a:pt x="90" y="24"/>
                    </a:lnTo>
                    <a:lnTo>
                      <a:pt x="100" y="24"/>
                    </a:lnTo>
                    <a:lnTo>
                      <a:pt x="108" y="23"/>
                    </a:lnTo>
                    <a:lnTo>
                      <a:pt x="118" y="22"/>
                    </a:lnTo>
                    <a:lnTo>
                      <a:pt x="126" y="20"/>
                    </a:lnTo>
                    <a:lnTo>
                      <a:pt x="136" y="19"/>
                    </a:lnTo>
                    <a:lnTo>
                      <a:pt x="148" y="22"/>
                    </a:lnTo>
                    <a:lnTo>
                      <a:pt x="161" y="24"/>
                    </a:lnTo>
                    <a:lnTo>
                      <a:pt x="172" y="26"/>
                    </a:lnTo>
                    <a:lnTo>
                      <a:pt x="185" y="28"/>
                    </a:lnTo>
                    <a:lnTo>
                      <a:pt x="198" y="29"/>
                    </a:lnTo>
                    <a:lnTo>
                      <a:pt x="209" y="30"/>
                    </a:lnTo>
                    <a:lnTo>
                      <a:pt x="221" y="30"/>
                    </a:lnTo>
                    <a:lnTo>
                      <a:pt x="235" y="30"/>
                    </a:lnTo>
                    <a:lnTo>
                      <a:pt x="245" y="28"/>
                    </a:lnTo>
                    <a:lnTo>
                      <a:pt x="257" y="27"/>
                    </a:lnTo>
                    <a:lnTo>
                      <a:pt x="270" y="24"/>
                    </a:lnTo>
                    <a:lnTo>
                      <a:pt x="282" y="22"/>
                    </a:lnTo>
                    <a:lnTo>
                      <a:pt x="293" y="18"/>
                    </a:lnTo>
                    <a:lnTo>
                      <a:pt x="305" y="14"/>
                    </a:lnTo>
                    <a:lnTo>
                      <a:pt x="317" y="10"/>
                    </a:lnTo>
                    <a:lnTo>
                      <a:pt x="329" y="5"/>
                    </a:lnTo>
                    <a:lnTo>
                      <a:pt x="333" y="4"/>
                    </a:lnTo>
                    <a:lnTo>
                      <a:pt x="338" y="4"/>
                    </a:lnTo>
                    <a:lnTo>
                      <a:pt x="343" y="4"/>
                    </a:lnTo>
                    <a:lnTo>
                      <a:pt x="34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74" name="Freeform 152"/>
              <p:cNvSpPr>
                <a:spLocks/>
              </p:cNvSpPr>
              <p:nvPr/>
            </p:nvSpPr>
            <p:spPr bwMode="auto">
              <a:xfrm>
                <a:off x="5526" y="2541"/>
                <a:ext cx="146" cy="42"/>
              </a:xfrm>
              <a:custGeom>
                <a:avLst/>
                <a:gdLst>
                  <a:gd name="T0" fmla="*/ 0 w 337"/>
                  <a:gd name="T1" fmla="*/ 0 h 100"/>
                  <a:gd name="T2" fmla="*/ 0 w 337"/>
                  <a:gd name="T3" fmla="*/ 0 h 100"/>
                  <a:gd name="T4" fmla="*/ 0 w 337"/>
                  <a:gd name="T5" fmla="*/ 0 h 100"/>
                  <a:gd name="T6" fmla="*/ 0 w 337"/>
                  <a:gd name="T7" fmla="*/ 0 h 100"/>
                  <a:gd name="T8" fmla="*/ 0 w 337"/>
                  <a:gd name="T9" fmla="*/ 0 h 100"/>
                  <a:gd name="T10" fmla="*/ 0 w 337"/>
                  <a:gd name="T11" fmla="*/ 0 h 100"/>
                  <a:gd name="T12" fmla="*/ 0 w 337"/>
                  <a:gd name="T13" fmla="*/ 0 h 100"/>
                  <a:gd name="T14" fmla="*/ 0 w 337"/>
                  <a:gd name="T15" fmla="*/ 0 h 100"/>
                  <a:gd name="T16" fmla="*/ 0 w 337"/>
                  <a:gd name="T17" fmla="*/ 0 h 100"/>
                  <a:gd name="T18" fmla="*/ 0 w 337"/>
                  <a:gd name="T19" fmla="*/ 0 h 100"/>
                  <a:gd name="T20" fmla="*/ 0 w 337"/>
                  <a:gd name="T21" fmla="*/ 0 h 100"/>
                  <a:gd name="T22" fmla="*/ 0 w 337"/>
                  <a:gd name="T23" fmla="*/ 0 h 100"/>
                  <a:gd name="T24" fmla="*/ 0 w 337"/>
                  <a:gd name="T25" fmla="*/ 0 h 100"/>
                  <a:gd name="T26" fmla="*/ 0 w 337"/>
                  <a:gd name="T27" fmla="*/ 0 h 100"/>
                  <a:gd name="T28" fmla="*/ 0 w 337"/>
                  <a:gd name="T29" fmla="*/ 0 h 100"/>
                  <a:gd name="T30" fmla="*/ 0 w 337"/>
                  <a:gd name="T31" fmla="*/ 0 h 100"/>
                  <a:gd name="T32" fmla="*/ 0 w 337"/>
                  <a:gd name="T33" fmla="*/ 0 h 100"/>
                  <a:gd name="T34" fmla="*/ 0 w 337"/>
                  <a:gd name="T35" fmla="*/ 0 h 100"/>
                  <a:gd name="T36" fmla="*/ 0 w 337"/>
                  <a:gd name="T37" fmla="*/ 0 h 100"/>
                  <a:gd name="T38" fmla="*/ 0 w 337"/>
                  <a:gd name="T39" fmla="*/ 0 h 100"/>
                  <a:gd name="T40" fmla="*/ 0 w 337"/>
                  <a:gd name="T41" fmla="*/ 0 h 100"/>
                  <a:gd name="T42" fmla="*/ 0 w 337"/>
                  <a:gd name="T43" fmla="*/ 0 h 100"/>
                  <a:gd name="T44" fmla="*/ 0 w 337"/>
                  <a:gd name="T45" fmla="*/ 0 h 100"/>
                  <a:gd name="T46" fmla="*/ 0 w 337"/>
                  <a:gd name="T47" fmla="*/ 0 h 100"/>
                  <a:gd name="T48" fmla="*/ 0 w 337"/>
                  <a:gd name="T49" fmla="*/ 0 h 100"/>
                  <a:gd name="T50" fmla="*/ 0 w 337"/>
                  <a:gd name="T51" fmla="*/ 0 h 100"/>
                  <a:gd name="T52" fmla="*/ 0 w 337"/>
                  <a:gd name="T53" fmla="*/ 0 h 100"/>
                  <a:gd name="T54" fmla="*/ 0 w 337"/>
                  <a:gd name="T55" fmla="*/ 0 h 100"/>
                  <a:gd name="T56" fmla="*/ 0 w 337"/>
                  <a:gd name="T57" fmla="*/ 0 h 100"/>
                  <a:gd name="T58" fmla="*/ 0 w 337"/>
                  <a:gd name="T59" fmla="*/ 0 h 100"/>
                  <a:gd name="T60" fmla="*/ 0 w 337"/>
                  <a:gd name="T61" fmla="*/ 0 h 100"/>
                  <a:gd name="T62" fmla="*/ 0 w 337"/>
                  <a:gd name="T63" fmla="*/ 0 h 100"/>
                  <a:gd name="T64" fmla="*/ 0 w 337"/>
                  <a:gd name="T65" fmla="*/ 0 h 100"/>
                  <a:gd name="T66" fmla="*/ 0 w 337"/>
                  <a:gd name="T67" fmla="*/ 0 h 100"/>
                  <a:gd name="T68" fmla="*/ 0 w 337"/>
                  <a:gd name="T69" fmla="*/ 0 h 100"/>
                  <a:gd name="T70" fmla="*/ 0 w 337"/>
                  <a:gd name="T71" fmla="*/ 0 h 100"/>
                  <a:gd name="T72" fmla="*/ 0 w 337"/>
                  <a:gd name="T73" fmla="*/ 0 h 100"/>
                  <a:gd name="T74" fmla="*/ 0 w 337"/>
                  <a:gd name="T75" fmla="*/ 0 h 100"/>
                  <a:gd name="T76" fmla="*/ 0 w 337"/>
                  <a:gd name="T77" fmla="*/ 0 h 100"/>
                  <a:gd name="T78" fmla="*/ 0 w 337"/>
                  <a:gd name="T79" fmla="*/ 0 h 100"/>
                  <a:gd name="T80" fmla="*/ 0 w 337"/>
                  <a:gd name="T81" fmla="*/ 0 h 100"/>
                  <a:gd name="T82" fmla="*/ 0 w 337"/>
                  <a:gd name="T83" fmla="*/ 0 h 100"/>
                  <a:gd name="T84" fmla="*/ 0 w 337"/>
                  <a:gd name="T85" fmla="*/ 0 h 100"/>
                  <a:gd name="T86" fmla="*/ 0 w 337"/>
                  <a:gd name="T87" fmla="*/ 0 h 100"/>
                  <a:gd name="T88" fmla="*/ 0 w 337"/>
                  <a:gd name="T89" fmla="*/ 0 h 100"/>
                  <a:gd name="T90" fmla="*/ 0 w 337"/>
                  <a:gd name="T91" fmla="*/ 0 h 100"/>
                  <a:gd name="T92" fmla="*/ 0 w 337"/>
                  <a:gd name="T93" fmla="*/ 0 h 100"/>
                  <a:gd name="T94" fmla="*/ 0 w 337"/>
                  <a:gd name="T95" fmla="*/ 0 h 10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37"/>
                  <a:gd name="T145" fmla="*/ 0 h 100"/>
                  <a:gd name="T146" fmla="*/ 337 w 337"/>
                  <a:gd name="T147" fmla="*/ 100 h 10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37" h="100">
                    <a:moveTo>
                      <a:pt x="124" y="0"/>
                    </a:moveTo>
                    <a:lnTo>
                      <a:pt x="136" y="2"/>
                    </a:lnTo>
                    <a:lnTo>
                      <a:pt x="149" y="7"/>
                    </a:lnTo>
                    <a:lnTo>
                      <a:pt x="162" y="12"/>
                    </a:lnTo>
                    <a:lnTo>
                      <a:pt x="175" y="16"/>
                    </a:lnTo>
                    <a:lnTo>
                      <a:pt x="188" y="19"/>
                    </a:lnTo>
                    <a:lnTo>
                      <a:pt x="202" y="21"/>
                    </a:lnTo>
                    <a:lnTo>
                      <a:pt x="214" y="25"/>
                    </a:lnTo>
                    <a:lnTo>
                      <a:pt x="229" y="29"/>
                    </a:lnTo>
                    <a:lnTo>
                      <a:pt x="241" y="31"/>
                    </a:lnTo>
                    <a:lnTo>
                      <a:pt x="254" y="33"/>
                    </a:lnTo>
                    <a:lnTo>
                      <a:pt x="268" y="36"/>
                    </a:lnTo>
                    <a:lnTo>
                      <a:pt x="282" y="38"/>
                    </a:lnTo>
                    <a:lnTo>
                      <a:pt x="295" y="41"/>
                    </a:lnTo>
                    <a:lnTo>
                      <a:pt x="308" y="43"/>
                    </a:lnTo>
                    <a:lnTo>
                      <a:pt x="323" y="46"/>
                    </a:lnTo>
                    <a:lnTo>
                      <a:pt x="337" y="49"/>
                    </a:lnTo>
                    <a:lnTo>
                      <a:pt x="330" y="51"/>
                    </a:lnTo>
                    <a:lnTo>
                      <a:pt x="324" y="54"/>
                    </a:lnTo>
                    <a:lnTo>
                      <a:pt x="316" y="57"/>
                    </a:lnTo>
                    <a:lnTo>
                      <a:pt x="309" y="59"/>
                    </a:lnTo>
                    <a:lnTo>
                      <a:pt x="303" y="60"/>
                    </a:lnTo>
                    <a:lnTo>
                      <a:pt x="296" y="62"/>
                    </a:lnTo>
                    <a:lnTo>
                      <a:pt x="288" y="63"/>
                    </a:lnTo>
                    <a:lnTo>
                      <a:pt x="282" y="65"/>
                    </a:lnTo>
                    <a:lnTo>
                      <a:pt x="274" y="65"/>
                    </a:lnTo>
                    <a:lnTo>
                      <a:pt x="268" y="66"/>
                    </a:lnTo>
                    <a:lnTo>
                      <a:pt x="259" y="66"/>
                    </a:lnTo>
                    <a:lnTo>
                      <a:pt x="252" y="66"/>
                    </a:lnTo>
                    <a:lnTo>
                      <a:pt x="245" y="65"/>
                    </a:lnTo>
                    <a:lnTo>
                      <a:pt x="238" y="65"/>
                    </a:lnTo>
                    <a:lnTo>
                      <a:pt x="230" y="64"/>
                    </a:lnTo>
                    <a:lnTo>
                      <a:pt x="223" y="64"/>
                    </a:lnTo>
                    <a:lnTo>
                      <a:pt x="228" y="67"/>
                    </a:lnTo>
                    <a:lnTo>
                      <a:pt x="232" y="70"/>
                    </a:lnTo>
                    <a:lnTo>
                      <a:pt x="239" y="73"/>
                    </a:lnTo>
                    <a:lnTo>
                      <a:pt x="246" y="76"/>
                    </a:lnTo>
                    <a:lnTo>
                      <a:pt x="251" y="78"/>
                    </a:lnTo>
                    <a:lnTo>
                      <a:pt x="258" y="79"/>
                    </a:lnTo>
                    <a:lnTo>
                      <a:pt x="264" y="81"/>
                    </a:lnTo>
                    <a:lnTo>
                      <a:pt x="270" y="83"/>
                    </a:lnTo>
                    <a:lnTo>
                      <a:pt x="264" y="86"/>
                    </a:lnTo>
                    <a:lnTo>
                      <a:pt x="257" y="89"/>
                    </a:lnTo>
                    <a:lnTo>
                      <a:pt x="249" y="89"/>
                    </a:lnTo>
                    <a:lnTo>
                      <a:pt x="242" y="90"/>
                    </a:lnTo>
                    <a:lnTo>
                      <a:pt x="234" y="89"/>
                    </a:lnTo>
                    <a:lnTo>
                      <a:pt x="227" y="88"/>
                    </a:lnTo>
                    <a:lnTo>
                      <a:pt x="219" y="85"/>
                    </a:lnTo>
                    <a:lnTo>
                      <a:pt x="212" y="82"/>
                    </a:lnTo>
                    <a:lnTo>
                      <a:pt x="203" y="78"/>
                    </a:lnTo>
                    <a:lnTo>
                      <a:pt x="195" y="74"/>
                    </a:lnTo>
                    <a:lnTo>
                      <a:pt x="188" y="69"/>
                    </a:lnTo>
                    <a:lnTo>
                      <a:pt x="180" y="64"/>
                    </a:lnTo>
                    <a:lnTo>
                      <a:pt x="172" y="59"/>
                    </a:lnTo>
                    <a:lnTo>
                      <a:pt x="166" y="55"/>
                    </a:lnTo>
                    <a:lnTo>
                      <a:pt x="157" y="50"/>
                    </a:lnTo>
                    <a:lnTo>
                      <a:pt x="152" y="45"/>
                    </a:lnTo>
                    <a:lnTo>
                      <a:pt x="141" y="41"/>
                    </a:lnTo>
                    <a:lnTo>
                      <a:pt x="134" y="40"/>
                    </a:lnTo>
                    <a:lnTo>
                      <a:pt x="129" y="40"/>
                    </a:lnTo>
                    <a:lnTo>
                      <a:pt x="127" y="41"/>
                    </a:lnTo>
                    <a:lnTo>
                      <a:pt x="126" y="48"/>
                    </a:lnTo>
                    <a:lnTo>
                      <a:pt x="131" y="57"/>
                    </a:lnTo>
                    <a:lnTo>
                      <a:pt x="134" y="60"/>
                    </a:lnTo>
                    <a:lnTo>
                      <a:pt x="138" y="66"/>
                    </a:lnTo>
                    <a:lnTo>
                      <a:pt x="144" y="71"/>
                    </a:lnTo>
                    <a:lnTo>
                      <a:pt x="150" y="76"/>
                    </a:lnTo>
                    <a:lnTo>
                      <a:pt x="155" y="79"/>
                    </a:lnTo>
                    <a:lnTo>
                      <a:pt x="161" y="84"/>
                    </a:lnTo>
                    <a:lnTo>
                      <a:pt x="166" y="87"/>
                    </a:lnTo>
                    <a:lnTo>
                      <a:pt x="172" y="90"/>
                    </a:lnTo>
                    <a:lnTo>
                      <a:pt x="165" y="94"/>
                    </a:lnTo>
                    <a:lnTo>
                      <a:pt x="157" y="96"/>
                    </a:lnTo>
                    <a:lnTo>
                      <a:pt x="151" y="96"/>
                    </a:lnTo>
                    <a:lnTo>
                      <a:pt x="146" y="96"/>
                    </a:lnTo>
                    <a:lnTo>
                      <a:pt x="140" y="94"/>
                    </a:lnTo>
                    <a:lnTo>
                      <a:pt x="135" y="91"/>
                    </a:lnTo>
                    <a:lnTo>
                      <a:pt x="130" y="88"/>
                    </a:lnTo>
                    <a:lnTo>
                      <a:pt x="126" y="84"/>
                    </a:lnTo>
                    <a:lnTo>
                      <a:pt x="120" y="78"/>
                    </a:lnTo>
                    <a:lnTo>
                      <a:pt x="116" y="75"/>
                    </a:lnTo>
                    <a:lnTo>
                      <a:pt x="111" y="71"/>
                    </a:lnTo>
                    <a:lnTo>
                      <a:pt x="107" y="69"/>
                    </a:lnTo>
                    <a:lnTo>
                      <a:pt x="101" y="66"/>
                    </a:lnTo>
                    <a:lnTo>
                      <a:pt x="96" y="66"/>
                    </a:lnTo>
                    <a:lnTo>
                      <a:pt x="91" y="66"/>
                    </a:lnTo>
                    <a:lnTo>
                      <a:pt x="85" y="69"/>
                    </a:lnTo>
                    <a:lnTo>
                      <a:pt x="88" y="75"/>
                    </a:lnTo>
                    <a:lnTo>
                      <a:pt x="93" y="78"/>
                    </a:lnTo>
                    <a:lnTo>
                      <a:pt x="99" y="82"/>
                    </a:lnTo>
                    <a:lnTo>
                      <a:pt x="106" y="88"/>
                    </a:lnTo>
                    <a:lnTo>
                      <a:pt x="100" y="90"/>
                    </a:lnTo>
                    <a:lnTo>
                      <a:pt x="96" y="91"/>
                    </a:lnTo>
                    <a:lnTo>
                      <a:pt x="91" y="90"/>
                    </a:lnTo>
                    <a:lnTo>
                      <a:pt x="86" y="90"/>
                    </a:lnTo>
                    <a:lnTo>
                      <a:pt x="80" y="88"/>
                    </a:lnTo>
                    <a:lnTo>
                      <a:pt x="75" y="86"/>
                    </a:lnTo>
                    <a:lnTo>
                      <a:pt x="70" y="83"/>
                    </a:lnTo>
                    <a:lnTo>
                      <a:pt x="64" y="81"/>
                    </a:lnTo>
                    <a:lnTo>
                      <a:pt x="58" y="78"/>
                    </a:lnTo>
                    <a:lnTo>
                      <a:pt x="54" y="78"/>
                    </a:lnTo>
                    <a:lnTo>
                      <a:pt x="49" y="77"/>
                    </a:lnTo>
                    <a:lnTo>
                      <a:pt x="46" y="78"/>
                    </a:lnTo>
                    <a:lnTo>
                      <a:pt x="43" y="79"/>
                    </a:lnTo>
                    <a:lnTo>
                      <a:pt x="41" y="83"/>
                    </a:lnTo>
                    <a:lnTo>
                      <a:pt x="40" y="88"/>
                    </a:lnTo>
                    <a:lnTo>
                      <a:pt x="41" y="96"/>
                    </a:lnTo>
                    <a:lnTo>
                      <a:pt x="36" y="97"/>
                    </a:lnTo>
                    <a:lnTo>
                      <a:pt x="31" y="98"/>
                    </a:lnTo>
                    <a:lnTo>
                      <a:pt x="26" y="99"/>
                    </a:lnTo>
                    <a:lnTo>
                      <a:pt x="23" y="100"/>
                    </a:lnTo>
                    <a:lnTo>
                      <a:pt x="16" y="100"/>
                    </a:lnTo>
                    <a:lnTo>
                      <a:pt x="11" y="99"/>
                    </a:lnTo>
                    <a:lnTo>
                      <a:pt x="6" y="96"/>
                    </a:lnTo>
                    <a:lnTo>
                      <a:pt x="3" y="94"/>
                    </a:lnTo>
                    <a:lnTo>
                      <a:pt x="0" y="89"/>
                    </a:lnTo>
                    <a:lnTo>
                      <a:pt x="0" y="85"/>
                    </a:lnTo>
                    <a:lnTo>
                      <a:pt x="0" y="77"/>
                    </a:lnTo>
                    <a:lnTo>
                      <a:pt x="2" y="69"/>
                    </a:lnTo>
                    <a:lnTo>
                      <a:pt x="6" y="62"/>
                    </a:lnTo>
                    <a:lnTo>
                      <a:pt x="12" y="57"/>
                    </a:lnTo>
                    <a:lnTo>
                      <a:pt x="15" y="53"/>
                    </a:lnTo>
                    <a:lnTo>
                      <a:pt x="19" y="50"/>
                    </a:lnTo>
                    <a:lnTo>
                      <a:pt x="23" y="49"/>
                    </a:lnTo>
                    <a:lnTo>
                      <a:pt x="28" y="48"/>
                    </a:lnTo>
                    <a:lnTo>
                      <a:pt x="33" y="47"/>
                    </a:lnTo>
                    <a:lnTo>
                      <a:pt x="38" y="48"/>
                    </a:lnTo>
                    <a:lnTo>
                      <a:pt x="44" y="48"/>
                    </a:lnTo>
                    <a:lnTo>
                      <a:pt x="50" y="50"/>
                    </a:lnTo>
                    <a:lnTo>
                      <a:pt x="56" y="49"/>
                    </a:lnTo>
                    <a:lnTo>
                      <a:pt x="62" y="47"/>
                    </a:lnTo>
                    <a:lnTo>
                      <a:pt x="67" y="45"/>
                    </a:lnTo>
                    <a:lnTo>
                      <a:pt x="73" y="44"/>
                    </a:lnTo>
                    <a:lnTo>
                      <a:pt x="78" y="41"/>
                    </a:lnTo>
                    <a:lnTo>
                      <a:pt x="83" y="39"/>
                    </a:lnTo>
                    <a:lnTo>
                      <a:pt x="89" y="37"/>
                    </a:lnTo>
                    <a:lnTo>
                      <a:pt x="95" y="35"/>
                    </a:lnTo>
                    <a:lnTo>
                      <a:pt x="102" y="28"/>
                    </a:lnTo>
                    <a:lnTo>
                      <a:pt x="110" y="20"/>
                    </a:lnTo>
                    <a:lnTo>
                      <a:pt x="114" y="15"/>
                    </a:lnTo>
                    <a:lnTo>
                      <a:pt x="117" y="10"/>
                    </a:lnTo>
                    <a:lnTo>
                      <a:pt x="120" y="4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75" name="Freeform 153"/>
              <p:cNvSpPr>
                <a:spLocks/>
              </p:cNvSpPr>
              <p:nvPr/>
            </p:nvSpPr>
            <p:spPr bwMode="auto">
              <a:xfrm>
                <a:off x="5737" y="2568"/>
                <a:ext cx="206" cy="26"/>
              </a:xfrm>
              <a:custGeom>
                <a:avLst/>
                <a:gdLst>
                  <a:gd name="T0" fmla="*/ 0 w 486"/>
                  <a:gd name="T1" fmla="*/ 0 h 64"/>
                  <a:gd name="T2" fmla="*/ 0 w 486"/>
                  <a:gd name="T3" fmla="*/ 0 h 64"/>
                  <a:gd name="T4" fmla="*/ 0 w 486"/>
                  <a:gd name="T5" fmla="*/ 0 h 64"/>
                  <a:gd name="T6" fmla="*/ 0 w 486"/>
                  <a:gd name="T7" fmla="*/ 0 h 64"/>
                  <a:gd name="T8" fmla="*/ 0 w 486"/>
                  <a:gd name="T9" fmla="*/ 0 h 64"/>
                  <a:gd name="T10" fmla="*/ 0 w 486"/>
                  <a:gd name="T11" fmla="*/ 0 h 64"/>
                  <a:gd name="T12" fmla="*/ 0 w 486"/>
                  <a:gd name="T13" fmla="*/ 0 h 64"/>
                  <a:gd name="T14" fmla="*/ 0 w 486"/>
                  <a:gd name="T15" fmla="*/ 0 h 64"/>
                  <a:gd name="T16" fmla="*/ 0 w 486"/>
                  <a:gd name="T17" fmla="*/ 0 h 64"/>
                  <a:gd name="T18" fmla="*/ 0 w 486"/>
                  <a:gd name="T19" fmla="*/ 0 h 64"/>
                  <a:gd name="T20" fmla="*/ 0 w 486"/>
                  <a:gd name="T21" fmla="*/ 0 h 64"/>
                  <a:gd name="T22" fmla="*/ 0 w 486"/>
                  <a:gd name="T23" fmla="*/ 0 h 64"/>
                  <a:gd name="T24" fmla="*/ 0 w 486"/>
                  <a:gd name="T25" fmla="*/ 0 h 64"/>
                  <a:gd name="T26" fmla="*/ 0 w 486"/>
                  <a:gd name="T27" fmla="*/ 0 h 64"/>
                  <a:gd name="T28" fmla="*/ 0 w 486"/>
                  <a:gd name="T29" fmla="*/ 0 h 64"/>
                  <a:gd name="T30" fmla="*/ 0 w 486"/>
                  <a:gd name="T31" fmla="*/ 0 h 64"/>
                  <a:gd name="T32" fmla="*/ 0 w 486"/>
                  <a:gd name="T33" fmla="*/ 0 h 64"/>
                  <a:gd name="T34" fmla="*/ 0 w 486"/>
                  <a:gd name="T35" fmla="*/ 0 h 64"/>
                  <a:gd name="T36" fmla="*/ 0 w 486"/>
                  <a:gd name="T37" fmla="*/ 0 h 64"/>
                  <a:gd name="T38" fmla="*/ 0 w 486"/>
                  <a:gd name="T39" fmla="*/ 0 h 64"/>
                  <a:gd name="T40" fmla="*/ 0 w 486"/>
                  <a:gd name="T41" fmla="*/ 0 h 64"/>
                  <a:gd name="T42" fmla="*/ 0 w 486"/>
                  <a:gd name="T43" fmla="*/ 0 h 64"/>
                  <a:gd name="T44" fmla="*/ 0 w 486"/>
                  <a:gd name="T45" fmla="*/ 0 h 64"/>
                  <a:gd name="T46" fmla="*/ 0 w 486"/>
                  <a:gd name="T47" fmla="*/ 0 h 64"/>
                  <a:gd name="T48" fmla="*/ 0 w 486"/>
                  <a:gd name="T49" fmla="*/ 0 h 64"/>
                  <a:gd name="T50" fmla="*/ 0 w 486"/>
                  <a:gd name="T51" fmla="*/ 0 h 64"/>
                  <a:gd name="T52" fmla="*/ 0 w 486"/>
                  <a:gd name="T53" fmla="*/ 0 h 64"/>
                  <a:gd name="T54" fmla="*/ 0 w 486"/>
                  <a:gd name="T55" fmla="*/ 0 h 64"/>
                  <a:gd name="T56" fmla="*/ 0 w 486"/>
                  <a:gd name="T57" fmla="*/ 0 h 64"/>
                  <a:gd name="T58" fmla="*/ 0 w 486"/>
                  <a:gd name="T59" fmla="*/ 0 h 64"/>
                  <a:gd name="T60" fmla="*/ 0 w 486"/>
                  <a:gd name="T61" fmla="*/ 0 h 64"/>
                  <a:gd name="T62" fmla="*/ 0 w 486"/>
                  <a:gd name="T63" fmla="*/ 0 h 64"/>
                  <a:gd name="T64" fmla="*/ 0 w 486"/>
                  <a:gd name="T65" fmla="*/ 0 h 64"/>
                  <a:gd name="T66" fmla="*/ 0 w 486"/>
                  <a:gd name="T67" fmla="*/ 0 h 64"/>
                  <a:gd name="T68" fmla="*/ 0 w 486"/>
                  <a:gd name="T69" fmla="*/ 0 h 64"/>
                  <a:gd name="T70" fmla="*/ 0 w 486"/>
                  <a:gd name="T71" fmla="*/ 0 h 64"/>
                  <a:gd name="T72" fmla="*/ 0 w 486"/>
                  <a:gd name="T73" fmla="*/ 0 h 64"/>
                  <a:gd name="T74" fmla="*/ 0 w 486"/>
                  <a:gd name="T75" fmla="*/ 0 h 64"/>
                  <a:gd name="T76" fmla="*/ 0 w 486"/>
                  <a:gd name="T77" fmla="*/ 0 h 64"/>
                  <a:gd name="T78" fmla="*/ 0 w 486"/>
                  <a:gd name="T79" fmla="*/ 0 h 64"/>
                  <a:gd name="T80" fmla="*/ 0 w 486"/>
                  <a:gd name="T81" fmla="*/ 0 h 64"/>
                  <a:gd name="T82" fmla="*/ 0 w 486"/>
                  <a:gd name="T83" fmla="*/ 0 h 64"/>
                  <a:gd name="T84" fmla="*/ 0 w 486"/>
                  <a:gd name="T85" fmla="*/ 0 h 64"/>
                  <a:gd name="T86" fmla="*/ 0 w 486"/>
                  <a:gd name="T87" fmla="*/ 0 h 64"/>
                  <a:gd name="T88" fmla="*/ 0 w 486"/>
                  <a:gd name="T89" fmla="*/ 0 h 64"/>
                  <a:gd name="T90" fmla="*/ 0 w 486"/>
                  <a:gd name="T91" fmla="*/ 0 h 64"/>
                  <a:gd name="T92" fmla="*/ 0 w 486"/>
                  <a:gd name="T93" fmla="*/ 0 h 64"/>
                  <a:gd name="T94" fmla="*/ 0 w 486"/>
                  <a:gd name="T95" fmla="*/ 0 h 64"/>
                  <a:gd name="T96" fmla="*/ 0 w 486"/>
                  <a:gd name="T97" fmla="*/ 0 h 64"/>
                  <a:gd name="T98" fmla="*/ 0 w 486"/>
                  <a:gd name="T99" fmla="*/ 0 h 64"/>
                  <a:gd name="T100" fmla="*/ 0 w 486"/>
                  <a:gd name="T101" fmla="*/ 0 h 64"/>
                  <a:gd name="T102" fmla="*/ 0 w 486"/>
                  <a:gd name="T103" fmla="*/ 0 h 64"/>
                  <a:gd name="T104" fmla="*/ 0 w 486"/>
                  <a:gd name="T105" fmla="*/ 0 h 64"/>
                  <a:gd name="T106" fmla="*/ 0 w 486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86"/>
                  <a:gd name="T163" fmla="*/ 0 h 64"/>
                  <a:gd name="T164" fmla="*/ 486 w 486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86" h="64">
                    <a:moveTo>
                      <a:pt x="404" y="0"/>
                    </a:moveTo>
                    <a:lnTo>
                      <a:pt x="409" y="0"/>
                    </a:lnTo>
                    <a:lnTo>
                      <a:pt x="413" y="0"/>
                    </a:lnTo>
                    <a:lnTo>
                      <a:pt x="418" y="0"/>
                    </a:lnTo>
                    <a:lnTo>
                      <a:pt x="424" y="1"/>
                    </a:lnTo>
                    <a:lnTo>
                      <a:pt x="429" y="1"/>
                    </a:lnTo>
                    <a:lnTo>
                      <a:pt x="435" y="2"/>
                    </a:lnTo>
                    <a:lnTo>
                      <a:pt x="441" y="3"/>
                    </a:lnTo>
                    <a:lnTo>
                      <a:pt x="447" y="5"/>
                    </a:lnTo>
                    <a:lnTo>
                      <a:pt x="452" y="5"/>
                    </a:lnTo>
                    <a:lnTo>
                      <a:pt x="457" y="6"/>
                    </a:lnTo>
                    <a:lnTo>
                      <a:pt x="463" y="7"/>
                    </a:lnTo>
                    <a:lnTo>
                      <a:pt x="468" y="10"/>
                    </a:lnTo>
                    <a:lnTo>
                      <a:pt x="475" y="14"/>
                    </a:lnTo>
                    <a:lnTo>
                      <a:pt x="483" y="21"/>
                    </a:lnTo>
                    <a:lnTo>
                      <a:pt x="485" y="26"/>
                    </a:lnTo>
                    <a:lnTo>
                      <a:pt x="486" y="34"/>
                    </a:lnTo>
                    <a:lnTo>
                      <a:pt x="484" y="39"/>
                    </a:lnTo>
                    <a:lnTo>
                      <a:pt x="484" y="44"/>
                    </a:lnTo>
                    <a:lnTo>
                      <a:pt x="481" y="50"/>
                    </a:lnTo>
                    <a:lnTo>
                      <a:pt x="479" y="56"/>
                    </a:lnTo>
                    <a:lnTo>
                      <a:pt x="473" y="50"/>
                    </a:lnTo>
                    <a:lnTo>
                      <a:pt x="467" y="45"/>
                    </a:lnTo>
                    <a:lnTo>
                      <a:pt x="460" y="42"/>
                    </a:lnTo>
                    <a:lnTo>
                      <a:pt x="454" y="40"/>
                    </a:lnTo>
                    <a:lnTo>
                      <a:pt x="447" y="38"/>
                    </a:lnTo>
                    <a:lnTo>
                      <a:pt x="440" y="38"/>
                    </a:lnTo>
                    <a:lnTo>
                      <a:pt x="433" y="38"/>
                    </a:lnTo>
                    <a:lnTo>
                      <a:pt x="428" y="40"/>
                    </a:lnTo>
                    <a:lnTo>
                      <a:pt x="419" y="40"/>
                    </a:lnTo>
                    <a:lnTo>
                      <a:pt x="413" y="42"/>
                    </a:lnTo>
                    <a:lnTo>
                      <a:pt x="406" y="42"/>
                    </a:lnTo>
                    <a:lnTo>
                      <a:pt x="399" y="44"/>
                    </a:lnTo>
                    <a:lnTo>
                      <a:pt x="393" y="44"/>
                    </a:lnTo>
                    <a:lnTo>
                      <a:pt x="387" y="44"/>
                    </a:lnTo>
                    <a:lnTo>
                      <a:pt x="380" y="43"/>
                    </a:lnTo>
                    <a:lnTo>
                      <a:pt x="375" y="42"/>
                    </a:lnTo>
                    <a:lnTo>
                      <a:pt x="367" y="42"/>
                    </a:lnTo>
                    <a:lnTo>
                      <a:pt x="359" y="45"/>
                    </a:lnTo>
                    <a:lnTo>
                      <a:pt x="353" y="47"/>
                    </a:lnTo>
                    <a:lnTo>
                      <a:pt x="345" y="50"/>
                    </a:lnTo>
                    <a:lnTo>
                      <a:pt x="337" y="52"/>
                    </a:lnTo>
                    <a:lnTo>
                      <a:pt x="332" y="55"/>
                    </a:lnTo>
                    <a:lnTo>
                      <a:pt x="324" y="58"/>
                    </a:lnTo>
                    <a:lnTo>
                      <a:pt x="318" y="62"/>
                    </a:lnTo>
                    <a:lnTo>
                      <a:pt x="312" y="62"/>
                    </a:lnTo>
                    <a:lnTo>
                      <a:pt x="305" y="64"/>
                    </a:lnTo>
                    <a:lnTo>
                      <a:pt x="298" y="64"/>
                    </a:lnTo>
                    <a:lnTo>
                      <a:pt x="291" y="64"/>
                    </a:lnTo>
                    <a:lnTo>
                      <a:pt x="283" y="62"/>
                    </a:lnTo>
                    <a:lnTo>
                      <a:pt x="277" y="58"/>
                    </a:lnTo>
                    <a:lnTo>
                      <a:pt x="268" y="52"/>
                    </a:lnTo>
                    <a:lnTo>
                      <a:pt x="261" y="48"/>
                    </a:lnTo>
                    <a:lnTo>
                      <a:pt x="247" y="42"/>
                    </a:lnTo>
                    <a:lnTo>
                      <a:pt x="233" y="39"/>
                    </a:lnTo>
                    <a:lnTo>
                      <a:pt x="220" y="36"/>
                    </a:lnTo>
                    <a:lnTo>
                      <a:pt x="206" y="36"/>
                    </a:lnTo>
                    <a:lnTo>
                      <a:pt x="193" y="35"/>
                    </a:lnTo>
                    <a:lnTo>
                      <a:pt x="180" y="35"/>
                    </a:lnTo>
                    <a:lnTo>
                      <a:pt x="165" y="36"/>
                    </a:lnTo>
                    <a:lnTo>
                      <a:pt x="153" y="38"/>
                    </a:lnTo>
                    <a:lnTo>
                      <a:pt x="139" y="38"/>
                    </a:lnTo>
                    <a:lnTo>
                      <a:pt x="126" y="39"/>
                    </a:lnTo>
                    <a:lnTo>
                      <a:pt x="111" y="40"/>
                    </a:lnTo>
                    <a:lnTo>
                      <a:pt x="98" y="41"/>
                    </a:lnTo>
                    <a:lnTo>
                      <a:pt x="83" y="40"/>
                    </a:lnTo>
                    <a:lnTo>
                      <a:pt x="69" y="39"/>
                    </a:lnTo>
                    <a:lnTo>
                      <a:pt x="53" y="36"/>
                    </a:lnTo>
                    <a:lnTo>
                      <a:pt x="39" y="33"/>
                    </a:lnTo>
                    <a:lnTo>
                      <a:pt x="28" y="34"/>
                    </a:lnTo>
                    <a:lnTo>
                      <a:pt x="19" y="34"/>
                    </a:lnTo>
                    <a:lnTo>
                      <a:pt x="11" y="33"/>
                    </a:lnTo>
                    <a:lnTo>
                      <a:pt x="7" y="32"/>
                    </a:lnTo>
                    <a:lnTo>
                      <a:pt x="0" y="25"/>
                    </a:lnTo>
                    <a:lnTo>
                      <a:pt x="0" y="19"/>
                    </a:lnTo>
                    <a:lnTo>
                      <a:pt x="2" y="14"/>
                    </a:lnTo>
                    <a:lnTo>
                      <a:pt x="6" y="12"/>
                    </a:lnTo>
                    <a:lnTo>
                      <a:pt x="10" y="9"/>
                    </a:lnTo>
                    <a:lnTo>
                      <a:pt x="16" y="7"/>
                    </a:lnTo>
                    <a:lnTo>
                      <a:pt x="23" y="5"/>
                    </a:lnTo>
                    <a:lnTo>
                      <a:pt x="31" y="6"/>
                    </a:lnTo>
                    <a:lnTo>
                      <a:pt x="41" y="7"/>
                    </a:lnTo>
                    <a:lnTo>
                      <a:pt x="53" y="11"/>
                    </a:lnTo>
                    <a:lnTo>
                      <a:pt x="71" y="11"/>
                    </a:lnTo>
                    <a:lnTo>
                      <a:pt x="90" y="11"/>
                    </a:lnTo>
                    <a:lnTo>
                      <a:pt x="109" y="11"/>
                    </a:lnTo>
                    <a:lnTo>
                      <a:pt x="129" y="11"/>
                    </a:lnTo>
                    <a:lnTo>
                      <a:pt x="148" y="10"/>
                    </a:lnTo>
                    <a:lnTo>
                      <a:pt x="168" y="10"/>
                    </a:lnTo>
                    <a:lnTo>
                      <a:pt x="188" y="9"/>
                    </a:lnTo>
                    <a:lnTo>
                      <a:pt x="208" y="9"/>
                    </a:lnTo>
                    <a:lnTo>
                      <a:pt x="227" y="8"/>
                    </a:lnTo>
                    <a:lnTo>
                      <a:pt x="247" y="8"/>
                    </a:lnTo>
                    <a:lnTo>
                      <a:pt x="266" y="8"/>
                    </a:lnTo>
                    <a:lnTo>
                      <a:pt x="286" y="9"/>
                    </a:lnTo>
                    <a:lnTo>
                      <a:pt x="305" y="10"/>
                    </a:lnTo>
                    <a:lnTo>
                      <a:pt x="324" y="12"/>
                    </a:lnTo>
                    <a:lnTo>
                      <a:pt x="343" y="14"/>
                    </a:lnTo>
                    <a:lnTo>
                      <a:pt x="362" y="17"/>
                    </a:lnTo>
                    <a:lnTo>
                      <a:pt x="366" y="14"/>
                    </a:lnTo>
                    <a:lnTo>
                      <a:pt x="372" y="12"/>
                    </a:lnTo>
                    <a:lnTo>
                      <a:pt x="376" y="10"/>
                    </a:lnTo>
                    <a:lnTo>
                      <a:pt x="381" y="8"/>
                    </a:lnTo>
                    <a:lnTo>
                      <a:pt x="387" y="5"/>
                    </a:lnTo>
                    <a:lnTo>
                      <a:pt x="392" y="4"/>
                    </a:lnTo>
                    <a:lnTo>
                      <a:pt x="398" y="2"/>
                    </a:lnTo>
                    <a:lnTo>
                      <a:pt x="404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76" name="Freeform 154"/>
              <p:cNvSpPr>
                <a:spLocks/>
              </p:cNvSpPr>
              <p:nvPr/>
            </p:nvSpPr>
            <p:spPr bwMode="auto">
              <a:xfrm>
                <a:off x="5738" y="2592"/>
                <a:ext cx="175" cy="49"/>
              </a:xfrm>
              <a:custGeom>
                <a:avLst/>
                <a:gdLst>
                  <a:gd name="T0" fmla="*/ 0 w 426"/>
                  <a:gd name="T1" fmla="*/ 0 h 119"/>
                  <a:gd name="T2" fmla="*/ 0 w 426"/>
                  <a:gd name="T3" fmla="*/ 0 h 119"/>
                  <a:gd name="T4" fmla="*/ 0 w 426"/>
                  <a:gd name="T5" fmla="*/ 0 h 119"/>
                  <a:gd name="T6" fmla="*/ 0 w 426"/>
                  <a:gd name="T7" fmla="*/ 0 h 119"/>
                  <a:gd name="T8" fmla="*/ 0 w 426"/>
                  <a:gd name="T9" fmla="*/ 0 h 119"/>
                  <a:gd name="T10" fmla="*/ 0 w 426"/>
                  <a:gd name="T11" fmla="*/ 0 h 119"/>
                  <a:gd name="T12" fmla="*/ 0 w 426"/>
                  <a:gd name="T13" fmla="*/ 0 h 119"/>
                  <a:gd name="T14" fmla="*/ 0 w 426"/>
                  <a:gd name="T15" fmla="*/ 0 h 119"/>
                  <a:gd name="T16" fmla="*/ 0 w 426"/>
                  <a:gd name="T17" fmla="*/ 0 h 119"/>
                  <a:gd name="T18" fmla="*/ 0 w 426"/>
                  <a:gd name="T19" fmla="*/ 0 h 119"/>
                  <a:gd name="T20" fmla="*/ 0 w 426"/>
                  <a:gd name="T21" fmla="*/ 0 h 119"/>
                  <a:gd name="T22" fmla="*/ 0 w 426"/>
                  <a:gd name="T23" fmla="*/ 0 h 119"/>
                  <a:gd name="T24" fmla="*/ 0 w 426"/>
                  <a:gd name="T25" fmla="*/ 0 h 119"/>
                  <a:gd name="T26" fmla="*/ 0 w 426"/>
                  <a:gd name="T27" fmla="*/ 0 h 119"/>
                  <a:gd name="T28" fmla="*/ 0 w 426"/>
                  <a:gd name="T29" fmla="*/ 0 h 119"/>
                  <a:gd name="T30" fmla="*/ 0 w 426"/>
                  <a:gd name="T31" fmla="*/ 0 h 119"/>
                  <a:gd name="T32" fmla="*/ 0 w 426"/>
                  <a:gd name="T33" fmla="*/ 0 h 119"/>
                  <a:gd name="T34" fmla="*/ 0 w 426"/>
                  <a:gd name="T35" fmla="*/ 0 h 119"/>
                  <a:gd name="T36" fmla="*/ 0 w 426"/>
                  <a:gd name="T37" fmla="*/ 0 h 119"/>
                  <a:gd name="T38" fmla="*/ 0 w 426"/>
                  <a:gd name="T39" fmla="*/ 0 h 119"/>
                  <a:gd name="T40" fmla="*/ 0 w 426"/>
                  <a:gd name="T41" fmla="*/ 0 h 119"/>
                  <a:gd name="T42" fmla="*/ 0 w 426"/>
                  <a:gd name="T43" fmla="*/ 0 h 119"/>
                  <a:gd name="T44" fmla="*/ 0 w 426"/>
                  <a:gd name="T45" fmla="*/ 0 h 119"/>
                  <a:gd name="T46" fmla="*/ 0 w 426"/>
                  <a:gd name="T47" fmla="*/ 0 h 119"/>
                  <a:gd name="T48" fmla="*/ 0 w 426"/>
                  <a:gd name="T49" fmla="*/ 0 h 119"/>
                  <a:gd name="T50" fmla="*/ 0 w 426"/>
                  <a:gd name="T51" fmla="*/ 0 h 119"/>
                  <a:gd name="T52" fmla="*/ 0 w 426"/>
                  <a:gd name="T53" fmla="*/ 0 h 119"/>
                  <a:gd name="T54" fmla="*/ 0 w 426"/>
                  <a:gd name="T55" fmla="*/ 0 h 119"/>
                  <a:gd name="T56" fmla="*/ 0 w 426"/>
                  <a:gd name="T57" fmla="*/ 0 h 119"/>
                  <a:gd name="T58" fmla="*/ 0 w 426"/>
                  <a:gd name="T59" fmla="*/ 0 h 119"/>
                  <a:gd name="T60" fmla="*/ 0 w 426"/>
                  <a:gd name="T61" fmla="*/ 0 h 119"/>
                  <a:gd name="T62" fmla="*/ 0 w 426"/>
                  <a:gd name="T63" fmla="*/ 0 h 119"/>
                  <a:gd name="T64" fmla="*/ 0 w 426"/>
                  <a:gd name="T65" fmla="*/ 0 h 119"/>
                  <a:gd name="T66" fmla="*/ 0 w 426"/>
                  <a:gd name="T67" fmla="*/ 0 h 119"/>
                  <a:gd name="T68" fmla="*/ 0 w 426"/>
                  <a:gd name="T69" fmla="*/ 0 h 119"/>
                  <a:gd name="T70" fmla="*/ 0 w 426"/>
                  <a:gd name="T71" fmla="*/ 0 h 119"/>
                  <a:gd name="T72" fmla="*/ 0 w 426"/>
                  <a:gd name="T73" fmla="*/ 0 h 119"/>
                  <a:gd name="T74" fmla="*/ 0 w 426"/>
                  <a:gd name="T75" fmla="*/ 0 h 119"/>
                  <a:gd name="T76" fmla="*/ 0 w 426"/>
                  <a:gd name="T77" fmla="*/ 0 h 119"/>
                  <a:gd name="T78" fmla="*/ 0 w 426"/>
                  <a:gd name="T79" fmla="*/ 0 h 119"/>
                  <a:gd name="T80" fmla="*/ 0 w 426"/>
                  <a:gd name="T81" fmla="*/ 0 h 119"/>
                  <a:gd name="T82" fmla="*/ 0 w 426"/>
                  <a:gd name="T83" fmla="*/ 0 h 119"/>
                  <a:gd name="T84" fmla="*/ 0 w 426"/>
                  <a:gd name="T85" fmla="*/ 0 h 119"/>
                  <a:gd name="T86" fmla="*/ 0 w 426"/>
                  <a:gd name="T87" fmla="*/ 0 h 119"/>
                  <a:gd name="T88" fmla="*/ 0 w 426"/>
                  <a:gd name="T89" fmla="*/ 0 h 119"/>
                  <a:gd name="T90" fmla="*/ 0 w 426"/>
                  <a:gd name="T91" fmla="*/ 0 h 119"/>
                  <a:gd name="T92" fmla="*/ 0 w 426"/>
                  <a:gd name="T93" fmla="*/ 0 h 119"/>
                  <a:gd name="T94" fmla="*/ 0 w 426"/>
                  <a:gd name="T95" fmla="*/ 0 h 119"/>
                  <a:gd name="T96" fmla="*/ 0 w 426"/>
                  <a:gd name="T97" fmla="*/ 0 h 119"/>
                  <a:gd name="T98" fmla="*/ 0 w 426"/>
                  <a:gd name="T99" fmla="*/ 0 h 119"/>
                  <a:gd name="T100" fmla="*/ 0 w 426"/>
                  <a:gd name="T101" fmla="*/ 0 h 119"/>
                  <a:gd name="T102" fmla="*/ 0 w 426"/>
                  <a:gd name="T103" fmla="*/ 0 h 119"/>
                  <a:gd name="T104" fmla="*/ 0 w 426"/>
                  <a:gd name="T105" fmla="*/ 0 h 119"/>
                  <a:gd name="T106" fmla="*/ 0 w 426"/>
                  <a:gd name="T107" fmla="*/ 0 h 119"/>
                  <a:gd name="T108" fmla="*/ 0 w 426"/>
                  <a:gd name="T109" fmla="*/ 0 h 119"/>
                  <a:gd name="T110" fmla="*/ 0 w 426"/>
                  <a:gd name="T111" fmla="*/ 0 h 119"/>
                  <a:gd name="T112" fmla="*/ 0 w 426"/>
                  <a:gd name="T113" fmla="*/ 0 h 119"/>
                  <a:gd name="T114" fmla="*/ 0 w 426"/>
                  <a:gd name="T115" fmla="*/ 0 h 119"/>
                  <a:gd name="T116" fmla="*/ 0 w 426"/>
                  <a:gd name="T117" fmla="*/ 0 h 11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26"/>
                  <a:gd name="T178" fmla="*/ 0 h 119"/>
                  <a:gd name="T179" fmla="*/ 426 w 426"/>
                  <a:gd name="T180" fmla="*/ 119 h 11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26" h="119">
                    <a:moveTo>
                      <a:pt x="16" y="4"/>
                    </a:moveTo>
                    <a:lnTo>
                      <a:pt x="37" y="0"/>
                    </a:lnTo>
                    <a:lnTo>
                      <a:pt x="59" y="0"/>
                    </a:lnTo>
                    <a:lnTo>
                      <a:pt x="79" y="1"/>
                    </a:lnTo>
                    <a:lnTo>
                      <a:pt x="100" y="4"/>
                    </a:lnTo>
                    <a:lnTo>
                      <a:pt x="120" y="6"/>
                    </a:lnTo>
                    <a:lnTo>
                      <a:pt x="141" y="10"/>
                    </a:lnTo>
                    <a:lnTo>
                      <a:pt x="161" y="13"/>
                    </a:lnTo>
                    <a:lnTo>
                      <a:pt x="181" y="19"/>
                    </a:lnTo>
                    <a:lnTo>
                      <a:pt x="200" y="23"/>
                    </a:lnTo>
                    <a:lnTo>
                      <a:pt x="220" y="27"/>
                    </a:lnTo>
                    <a:lnTo>
                      <a:pt x="239" y="30"/>
                    </a:lnTo>
                    <a:lnTo>
                      <a:pt x="259" y="33"/>
                    </a:lnTo>
                    <a:lnTo>
                      <a:pt x="278" y="34"/>
                    </a:lnTo>
                    <a:lnTo>
                      <a:pt x="298" y="34"/>
                    </a:lnTo>
                    <a:lnTo>
                      <a:pt x="318" y="32"/>
                    </a:lnTo>
                    <a:lnTo>
                      <a:pt x="338" y="30"/>
                    </a:lnTo>
                    <a:lnTo>
                      <a:pt x="342" y="27"/>
                    </a:lnTo>
                    <a:lnTo>
                      <a:pt x="347" y="24"/>
                    </a:lnTo>
                    <a:lnTo>
                      <a:pt x="351" y="23"/>
                    </a:lnTo>
                    <a:lnTo>
                      <a:pt x="357" y="23"/>
                    </a:lnTo>
                    <a:lnTo>
                      <a:pt x="362" y="23"/>
                    </a:lnTo>
                    <a:lnTo>
                      <a:pt x="368" y="23"/>
                    </a:lnTo>
                    <a:lnTo>
                      <a:pt x="373" y="24"/>
                    </a:lnTo>
                    <a:lnTo>
                      <a:pt x="379" y="26"/>
                    </a:lnTo>
                    <a:lnTo>
                      <a:pt x="385" y="27"/>
                    </a:lnTo>
                    <a:lnTo>
                      <a:pt x="390" y="29"/>
                    </a:lnTo>
                    <a:lnTo>
                      <a:pt x="395" y="30"/>
                    </a:lnTo>
                    <a:lnTo>
                      <a:pt x="402" y="31"/>
                    </a:lnTo>
                    <a:lnTo>
                      <a:pt x="407" y="31"/>
                    </a:lnTo>
                    <a:lnTo>
                      <a:pt x="413" y="31"/>
                    </a:lnTo>
                    <a:lnTo>
                      <a:pt x="419" y="31"/>
                    </a:lnTo>
                    <a:lnTo>
                      <a:pt x="426" y="31"/>
                    </a:lnTo>
                    <a:lnTo>
                      <a:pt x="424" y="44"/>
                    </a:lnTo>
                    <a:lnTo>
                      <a:pt x="419" y="53"/>
                    </a:lnTo>
                    <a:lnTo>
                      <a:pt x="413" y="60"/>
                    </a:lnTo>
                    <a:lnTo>
                      <a:pt x="405" y="64"/>
                    </a:lnTo>
                    <a:lnTo>
                      <a:pt x="395" y="65"/>
                    </a:lnTo>
                    <a:lnTo>
                      <a:pt x="386" y="66"/>
                    </a:lnTo>
                    <a:lnTo>
                      <a:pt x="374" y="65"/>
                    </a:lnTo>
                    <a:lnTo>
                      <a:pt x="363" y="64"/>
                    </a:lnTo>
                    <a:lnTo>
                      <a:pt x="351" y="61"/>
                    </a:lnTo>
                    <a:lnTo>
                      <a:pt x="339" y="60"/>
                    </a:lnTo>
                    <a:lnTo>
                      <a:pt x="328" y="59"/>
                    </a:lnTo>
                    <a:lnTo>
                      <a:pt x="318" y="60"/>
                    </a:lnTo>
                    <a:lnTo>
                      <a:pt x="308" y="61"/>
                    </a:lnTo>
                    <a:lnTo>
                      <a:pt x="300" y="65"/>
                    </a:lnTo>
                    <a:lnTo>
                      <a:pt x="293" y="71"/>
                    </a:lnTo>
                    <a:lnTo>
                      <a:pt x="290" y="82"/>
                    </a:lnTo>
                    <a:lnTo>
                      <a:pt x="275" y="77"/>
                    </a:lnTo>
                    <a:lnTo>
                      <a:pt x="262" y="72"/>
                    </a:lnTo>
                    <a:lnTo>
                      <a:pt x="249" y="68"/>
                    </a:lnTo>
                    <a:lnTo>
                      <a:pt x="237" y="63"/>
                    </a:lnTo>
                    <a:lnTo>
                      <a:pt x="223" y="58"/>
                    </a:lnTo>
                    <a:lnTo>
                      <a:pt x="211" y="54"/>
                    </a:lnTo>
                    <a:lnTo>
                      <a:pt x="199" y="50"/>
                    </a:lnTo>
                    <a:lnTo>
                      <a:pt x="187" y="47"/>
                    </a:lnTo>
                    <a:lnTo>
                      <a:pt x="174" y="42"/>
                    </a:lnTo>
                    <a:lnTo>
                      <a:pt x="161" y="40"/>
                    </a:lnTo>
                    <a:lnTo>
                      <a:pt x="148" y="37"/>
                    </a:lnTo>
                    <a:lnTo>
                      <a:pt x="135" y="35"/>
                    </a:lnTo>
                    <a:lnTo>
                      <a:pt x="122" y="32"/>
                    </a:lnTo>
                    <a:lnTo>
                      <a:pt x="107" y="31"/>
                    </a:lnTo>
                    <a:lnTo>
                      <a:pt x="93" y="31"/>
                    </a:lnTo>
                    <a:lnTo>
                      <a:pt x="79" y="31"/>
                    </a:lnTo>
                    <a:lnTo>
                      <a:pt x="86" y="38"/>
                    </a:lnTo>
                    <a:lnTo>
                      <a:pt x="96" y="45"/>
                    </a:lnTo>
                    <a:lnTo>
                      <a:pt x="105" y="50"/>
                    </a:lnTo>
                    <a:lnTo>
                      <a:pt x="116" y="56"/>
                    </a:lnTo>
                    <a:lnTo>
                      <a:pt x="126" y="61"/>
                    </a:lnTo>
                    <a:lnTo>
                      <a:pt x="137" y="66"/>
                    </a:lnTo>
                    <a:lnTo>
                      <a:pt x="147" y="70"/>
                    </a:lnTo>
                    <a:lnTo>
                      <a:pt x="158" y="75"/>
                    </a:lnTo>
                    <a:lnTo>
                      <a:pt x="168" y="79"/>
                    </a:lnTo>
                    <a:lnTo>
                      <a:pt x="179" y="82"/>
                    </a:lnTo>
                    <a:lnTo>
                      <a:pt x="190" y="86"/>
                    </a:lnTo>
                    <a:lnTo>
                      <a:pt x="200" y="88"/>
                    </a:lnTo>
                    <a:lnTo>
                      <a:pt x="211" y="91"/>
                    </a:lnTo>
                    <a:lnTo>
                      <a:pt x="221" y="95"/>
                    </a:lnTo>
                    <a:lnTo>
                      <a:pt x="233" y="98"/>
                    </a:lnTo>
                    <a:lnTo>
                      <a:pt x="244" y="102"/>
                    </a:lnTo>
                    <a:lnTo>
                      <a:pt x="238" y="108"/>
                    </a:lnTo>
                    <a:lnTo>
                      <a:pt x="234" y="113"/>
                    </a:lnTo>
                    <a:lnTo>
                      <a:pt x="227" y="117"/>
                    </a:lnTo>
                    <a:lnTo>
                      <a:pt x="220" y="119"/>
                    </a:lnTo>
                    <a:lnTo>
                      <a:pt x="212" y="119"/>
                    </a:lnTo>
                    <a:lnTo>
                      <a:pt x="203" y="118"/>
                    </a:lnTo>
                    <a:lnTo>
                      <a:pt x="194" y="117"/>
                    </a:lnTo>
                    <a:lnTo>
                      <a:pt x="185" y="115"/>
                    </a:lnTo>
                    <a:lnTo>
                      <a:pt x="175" y="110"/>
                    </a:lnTo>
                    <a:lnTo>
                      <a:pt x="165" y="107"/>
                    </a:lnTo>
                    <a:lnTo>
                      <a:pt x="155" y="104"/>
                    </a:lnTo>
                    <a:lnTo>
                      <a:pt x="145" y="100"/>
                    </a:lnTo>
                    <a:lnTo>
                      <a:pt x="136" y="96"/>
                    </a:lnTo>
                    <a:lnTo>
                      <a:pt x="128" y="92"/>
                    </a:lnTo>
                    <a:lnTo>
                      <a:pt x="120" y="89"/>
                    </a:lnTo>
                    <a:lnTo>
                      <a:pt x="114" y="88"/>
                    </a:lnTo>
                    <a:lnTo>
                      <a:pt x="105" y="83"/>
                    </a:lnTo>
                    <a:lnTo>
                      <a:pt x="98" y="79"/>
                    </a:lnTo>
                    <a:lnTo>
                      <a:pt x="90" y="73"/>
                    </a:lnTo>
                    <a:lnTo>
                      <a:pt x="84" y="69"/>
                    </a:lnTo>
                    <a:lnTo>
                      <a:pt x="76" y="63"/>
                    </a:lnTo>
                    <a:lnTo>
                      <a:pt x="68" y="58"/>
                    </a:lnTo>
                    <a:lnTo>
                      <a:pt x="60" y="52"/>
                    </a:lnTo>
                    <a:lnTo>
                      <a:pt x="53" y="48"/>
                    </a:lnTo>
                    <a:lnTo>
                      <a:pt x="46" y="41"/>
                    </a:lnTo>
                    <a:lnTo>
                      <a:pt x="38" y="36"/>
                    </a:lnTo>
                    <a:lnTo>
                      <a:pt x="30" y="31"/>
                    </a:lnTo>
                    <a:lnTo>
                      <a:pt x="24" y="26"/>
                    </a:lnTo>
                    <a:lnTo>
                      <a:pt x="17" y="21"/>
                    </a:lnTo>
                    <a:lnTo>
                      <a:pt x="11" y="15"/>
                    </a:lnTo>
                    <a:lnTo>
                      <a:pt x="5" y="11"/>
                    </a:ln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12" y="6"/>
                    </a:lnTo>
                    <a:lnTo>
                      <a:pt x="16" y="4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77" name="Freeform 155"/>
              <p:cNvSpPr>
                <a:spLocks/>
              </p:cNvSpPr>
              <p:nvPr/>
            </p:nvSpPr>
            <p:spPr bwMode="auto">
              <a:xfrm>
                <a:off x="5705" y="2595"/>
                <a:ext cx="65" cy="50"/>
              </a:xfrm>
              <a:custGeom>
                <a:avLst/>
                <a:gdLst>
                  <a:gd name="T0" fmla="*/ 0 w 156"/>
                  <a:gd name="T1" fmla="*/ 0 h 120"/>
                  <a:gd name="T2" fmla="*/ 0 w 156"/>
                  <a:gd name="T3" fmla="*/ 0 h 120"/>
                  <a:gd name="T4" fmla="*/ 0 w 156"/>
                  <a:gd name="T5" fmla="*/ 0 h 120"/>
                  <a:gd name="T6" fmla="*/ 0 w 156"/>
                  <a:gd name="T7" fmla="*/ 0 h 120"/>
                  <a:gd name="T8" fmla="*/ 0 w 156"/>
                  <a:gd name="T9" fmla="*/ 0 h 120"/>
                  <a:gd name="T10" fmla="*/ 0 w 156"/>
                  <a:gd name="T11" fmla="*/ 0 h 120"/>
                  <a:gd name="T12" fmla="*/ 0 w 156"/>
                  <a:gd name="T13" fmla="*/ 0 h 120"/>
                  <a:gd name="T14" fmla="*/ 0 w 156"/>
                  <a:gd name="T15" fmla="*/ 0 h 120"/>
                  <a:gd name="T16" fmla="*/ 0 w 156"/>
                  <a:gd name="T17" fmla="*/ 0 h 120"/>
                  <a:gd name="T18" fmla="*/ 0 w 156"/>
                  <a:gd name="T19" fmla="*/ 0 h 120"/>
                  <a:gd name="T20" fmla="*/ 0 w 156"/>
                  <a:gd name="T21" fmla="*/ 0 h 120"/>
                  <a:gd name="T22" fmla="*/ 0 w 156"/>
                  <a:gd name="T23" fmla="*/ 0 h 120"/>
                  <a:gd name="T24" fmla="*/ 0 w 156"/>
                  <a:gd name="T25" fmla="*/ 0 h 120"/>
                  <a:gd name="T26" fmla="*/ 0 w 156"/>
                  <a:gd name="T27" fmla="*/ 0 h 120"/>
                  <a:gd name="T28" fmla="*/ 0 w 156"/>
                  <a:gd name="T29" fmla="*/ 0 h 120"/>
                  <a:gd name="T30" fmla="*/ 0 w 156"/>
                  <a:gd name="T31" fmla="*/ 0 h 120"/>
                  <a:gd name="T32" fmla="*/ 0 w 156"/>
                  <a:gd name="T33" fmla="*/ 0 h 120"/>
                  <a:gd name="T34" fmla="*/ 0 w 156"/>
                  <a:gd name="T35" fmla="*/ 0 h 120"/>
                  <a:gd name="T36" fmla="*/ 0 w 156"/>
                  <a:gd name="T37" fmla="*/ 0 h 120"/>
                  <a:gd name="T38" fmla="*/ 0 w 156"/>
                  <a:gd name="T39" fmla="*/ 0 h 120"/>
                  <a:gd name="T40" fmla="*/ 0 w 156"/>
                  <a:gd name="T41" fmla="*/ 0 h 120"/>
                  <a:gd name="T42" fmla="*/ 0 w 156"/>
                  <a:gd name="T43" fmla="*/ 0 h 120"/>
                  <a:gd name="T44" fmla="*/ 0 w 156"/>
                  <a:gd name="T45" fmla="*/ 0 h 120"/>
                  <a:gd name="T46" fmla="*/ 0 w 156"/>
                  <a:gd name="T47" fmla="*/ 0 h 120"/>
                  <a:gd name="T48" fmla="*/ 0 w 156"/>
                  <a:gd name="T49" fmla="*/ 0 h 120"/>
                  <a:gd name="T50" fmla="*/ 0 w 156"/>
                  <a:gd name="T51" fmla="*/ 0 h 120"/>
                  <a:gd name="T52" fmla="*/ 0 w 156"/>
                  <a:gd name="T53" fmla="*/ 0 h 120"/>
                  <a:gd name="T54" fmla="*/ 0 w 156"/>
                  <a:gd name="T55" fmla="*/ 0 h 120"/>
                  <a:gd name="T56" fmla="*/ 0 w 156"/>
                  <a:gd name="T57" fmla="*/ 0 h 120"/>
                  <a:gd name="T58" fmla="*/ 0 w 156"/>
                  <a:gd name="T59" fmla="*/ 0 h 120"/>
                  <a:gd name="T60" fmla="*/ 0 w 156"/>
                  <a:gd name="T61" fmla="*/ 0 h 120"/>
                  <a:gd name="T62" fmla="*/ 0 w 156"/>
                  <a:gd name="T63" fmla="*/ 0 h 120"/>
                  <a:gd name="T64" fmla="*/ 0 w 156"/>
                  <a:gd name="T65" fmla="*/ 0 h 120"/>
                  <a:gd name="T66" fmla="*/ 0 w 156"/>
                  <a:gd name="T67" fmla="*/ 0 h 120"/>
                  <a:gd name="T68" fmla="*/ 0 w 156"/>
                  <a:gd name="T69" fmla="*/ 0 h 120"/>
                  <a:gd name="T70" fmla="*/ 0 w 156"/>
                  <a:gd name="T71" fmla="*/ 0 h 120"/>
                  <a:gd name="T72" fmla="*/ 0 w 156"/>
                  <a:gd name="T73" fmla="*/ 0 h 120"/>
                  <a:gd name="T74" fmla="*/ 0 w 156"/>
                  <a:gd name="T75" fmla="*/ 0 h 120"/>
                  <a:gd name="T76" fmla="*/ 0 w 156"/>
                  <a:gd name="T77" fmla="*/ 0 h 120"/>
                  <a:gd name="T78" fmla="*/ 0 w 156"/>
                  <a:gd name="T79" fmla="*/ 0 h 120"/>
                  <a:gd name="T80" fmla="*/ 0 w 156"/>
                  <a:gd name="T81" fmla="*/ 0 h 120"/>
                  <a:gd name="T82" fmla="*/ 0 w 156"/>
                  <a:gd name="T83" fmla="*/ 0 h 120"/>
                  <a:gd name="T84" fmla="*/ 0 w 156"/>
                  <a:gd name="T85" fmla="*/ 0 h 120"/>
                  <a:gd name="T86" fmla="*/ 0 w 156"/>
                  <a:gd name="T87" fmla="*/ 0 h 120"/>
                  <a:gd name="T88" fmla="*/ 0 w 156"/>
                  <a:gd name="T89" fmla="*/ 0 h 120"/>
                  <a:gd name="T90" fmla="*/ 0 w 156"/>
                  <a:gd name="T91" fmla="*/ 0 h 120"/>
                  <a:gd name="T92" fmla="*/ 0 w 156"/>
                  <a:gd name="T93" fmla="*/ 0 h 120"/>
                  <a:gd name="T94" fmla="*/ 0 w 156"/>
                  <a:gd name="T95" fmla="*/ 0 h 120"/>
                  <a:gd name="T96" fmla="*/ 0 w 156"/>
                  <a:gd name="T97" fmla="*/ 0 h 120"/>
                  <a:gd name="T98" fmla="*/ 0 w 156"/>
                  <a:gd name="T99" fmla="*/ 0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6"/>
                  <a:gd name="T151" fmla="*/ 0 h 120"/>
                  <a:gd name="T152" fmla="*/ 156 w 15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6" h="120">
                    <a:moveTo>
                      <a:pt x="22" y="0"/>
                    </a:moveTo>
                    <a:lnTo>
                      <a:pt x="30" y="6"/>
                    </a:lnTo>
                    <a:lnTo>
                      <a:pt x="39" y="13"/>
                    </a:lnTo>
                    <a:lnTo>
                      <a:pt x="48" y="21"/>
                    </a:lnTo>
                    <a:lnTo>
                      <a:pt x="57" y="28"/>
                    </a:lnTo>
                    <a:lnTo>
                      <a:pt x="66" y="36"/>
                    </a:lnTo>
                    <a:lnTo>
                      <a:pt x="75" y="44"/>
                    </a:lnTo>
                    <a:lnTo>
                      <a:pt x="84" y="52"/>
                    </a:lnTo>
                    <a:lnTo>
                      <a:pt x="93" y="61"/>
                    </a:lnTo>
                    <a:lnTo>
                      <a:pt x="102" y="68"/>
                    </a:lnTo>
                    <a:lnTo>
                      <a:pt x="110" y="76"/>
                    </a:lnTo>
                    <a:lnTo>
                      <a:pt x="119" y="83"/>
                    </a:lnTo>
                    <a:lnTo>
                      <a:pt x="127" y="91"/>
                    </a:lnTo>
                    <a:lnTo>
                      <a:pt x="134" y="99"/>
                    </a:lnTo>
                    <a:lnTo>
                      <a:pt x="142" y="106"/>
                    </a:lnTo>
                    <a:lnTo>
                      <a:pt x="148" y="113"/>
                    </a:lnTo>
                    <a:lnTo>
                      <a:pt x="156" y="120"/>
                    </a:lnTo>
                    <a:lnTo>
                      <a:pt x="147" y="119"/>
                    </a:lnTo>
                    <a:lnTo>
                      <a:pt x="139" y="118"/>
                    </a:lnTo>
                    <a:lnTo>
                      <a:pt x="131" y="116"/>
                    </a:lnTo>
                    <a:lnTo>
                      <a:pt x="124" y="114"/>
                    </a:lnTo>
                    <a:lnTo>
                      <a:pt x="116" y="111"/>
                    </a:lnTo>
                    <a:lnTo>
                      <a:pt x="108" y="109"/>
                    </a:lnTo>
                    <a:lnTo>
                      <a:pt x="101" y="105"/>
                    </a:lnTo>
                    <a:lnTo>
                      <a:pt x="92" y="101"/>
                    </a:lnTo>
                    <a:lnTo>
                      <a:pt x="85" y="98"/>
                    </a:lnTo>
                    <a:lnTo>
                      <a:pt x="77" y="93"/>
                    </a:lnTo>
                    <a:lnTo>
                      <a:pt x="69" y="89"/>
                    </a:lnTo>
                    <a:lnTo>
                      <a:pt x="63" y="84"/>
                    </a:lnTo>
                    <a:lnTo>
                      <a:pt x="54" y="79"/>
                    </a:lnTo>
                    <a:lnTo>
                      <a:pt x="49" y="73"/>
                    </a:lnTo>
                    <a:lnTo>
                      <a:pt x="42" y="68"/>
                    </a:lnTo>
                    <a:lnTo>
                      <a:pt x="36" y="63"/>
                    </a:lnTo>
                    <a:lnTo>
                      <a:pt x="30" y="59"/>
                    </a:lnTo>
                    <a:lnTo>
                      <a:pt x="26" y="54"/>
                    </a:lnTo>
                    <a:lnTo>
                      <a:pt x="21" y="50"/>
                    </a:lnTo>
                    <a:lnTo>
                      <a:pt x="17" y="45"/>
                    </a:lnTo>
                    <a:lnTo>
                      <a:pt x="14" y="41"/>
                    </a:lnTo>
                    <a:lnTo>
                      <a:pt x="11" y="36"/>
                    </a:lnTo>
                    <a:lnTo>
                      <a:pt x="8" y="31"/>
                    </a:lnTo>
                    <a:lnTo>
                      <a:pt x="5" y="26"/>
                    </a:lnTo>
                    <a:lnTo>
                      <a:pt x="1" y="21"/>
                    </a:lnTo>
                    <a:lnTo>
                      <a:pt x="0" y="16"/>
                    </a:lnTo>
                    <a:lnTo>
                      <a:pt x="1" y="11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7" y="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78" name="Freeform 156"/>
              <p:cNvSpPr>
                <a:spLocks/>
              </p:cNvSpPr>
              <p:nvPr/>
            </p:nvSpPr>
            <p:spPr bwMode="auto">
              <a:xfrm>
                <a:off x="5680" y="2597"/>
                <a:ext cx="45" cy="46"/>
              </a:xfrm>
              <a:custGeom>
                <a:avLst/>
                <a:gdLst>
                  <a:gd name="T0" fmla="*/ 0 w 101"/>
                  <a:gd name="T1" fmla="*/ 0 h 111"/>
                  <a:gd name="T2" fmla="*/ 0 w 101"/>
                  <a:gd name="T3" fmla="*/ 0 h 111"/>
                  <a:gd name="T4" fmla="*/ 0 w 101"/>
                  <a:gd name="T5" fmla="*/ 0 h 111"/>
                  <a:gd name="T6" fmla="*/ 0 w 101"/>
                  <a:gd name="T7" fmla="*/ 0 h 111"/>
                  <a:gd name="T8" fmla="*/ 0 w 101"/>
                  <a:gd name="T9" fmla="*/ 0 h 111"/>
                  <a:gd name="T10" fmla="*/ 0 w 101"/>
                  <a:gd name="T11" fmla="*/ 0 h 111"/>
                  <a:gd name="T12" fmla="*/ 0 w 101"/>
                  <a:gd name="T13" fmla="*/ 0 h 111"/>
                  <a:gd name="T14" fmla="*/ 0 w 101"/>
                  <a:gd name="T15" fmla="*/ 0 h 111"/>
                  <a:gd name="T16" fmla="*/ 0 w 101"/>
                  <a:gd name="T17" fmla="*/ 0 h 111"/>
                  <a:gd name="T18" fmla="*/ 0 w 101"/>
                  <a:gd name="T19" fmla="*/ 0 h 111"/>
                  <a:gd name="T20" fmla="*/ 0 w 101"/>
                  <a:gd name="T21" fmla="*/ 0 h 111"/>
                  <a:gd name="T22" fmla="*/ 0 w 101"/>
                  <a:gd name="T23" fmla="*/ 0 h 111"/>
                  <a:gd name="T24" fmla="*/ 0 w 101"/>
                  <a:gd name="T25" fmla="*/ 0 h 111"/>
                  <a:gd name="T26" fmla="*/ 0 w 101"/>
                  <a:gd name="T27" fmla="*/ 0 h 111"/>
                  <a:gd name="T28" fmla="*/ 0 w 101"/>
                  <a:gd name="T29" fmla="*/ 0 h 111"/>
                  <a:gd name="T30" fmla="*/ 0 w 101"/>
                  <a:gd name="T31" fmla="*/ 0 h 111"/>
                  <a:gd name="T32" fmla="*/ 0 w 101"/>
                  <a:gd name="T33" fmla="*/ 0 h 111"/>
                  <a:gd name="T34" fmla="*/ 0 w 101"/>
                  <a:gd name="T35" fmla="*/ 0 h 111"/>
                  <a:gd name="T36" fmla="*/ 0 w 101"/>
                  <a:gd name="T37" fmla="*/ 0 h 111"/>
                  <a:gd name="T38" fmla="*/ 0 w 101"/>
                  <a:gd name="T39" fmla="*/ 0 h 111"/>
                  <a:gd name="T40" fmla="*/ 0 w 101"/>
                  <a:gd name="T41" fmla="*/ 0 h 111"/>
                  <a:gd name="T42" fmla="*/ 0 w 101"/>
                  <a:gd name="T43" fmla="*/ 0 h 111"/>
                  <a:gd name="T44" fmla="*/ 0 w 101"/>
                  <a:gd name="T45" fmla="*/ 0 h 111"/>
                  <a:gd name="T46" fmla="*/ 0 w 101"/>
                  <a:gd name="T47" fmla="*/ 0 h 111"/>
                  <a:gd name="T48" fmla="*/ 0 w 101"/>
                  <a:gd name="T49" fmla="*/ 0 h 111"/>
                  <a:gd name="T50" fmla="*/ 0 w 101"/>
                  <a:gd name="T51" fmla="*/ 0 h 111"/>
                  <a:gd name="T52" fmla="*/ 0 w 101"/>
                  <a:gd name="T53" fmla="*/ 0 h 111"/>
                  <a:gd name="T54" fmla="*/ 0 w 101"/>
                  <a:gd name="T55" fmla="*/ 0 h 111"/>
                  <a:gd name="T56" fmla="*/ 0 w 101"/>
                  <a:gd name="T57" fmla="*/ 0 h 111"/>
                  <a:gd name="T58" fmla="*/ 0 w 101"/>
                  <a:gd name="T59" fmla="*/ 0 h 111"/>
                  <a:gd name="T60" fmla="*/ 0 w 101"/>
                  <a:gd name="T61" fmla="*/ 0 h 111"/>
                  <a:gd name="T62" fmla="*/ 0 w 101"/>
                  <a:gd name="T63" fmla="*/ 0 h 111"/>
                  <a:gd name="T64" fmla="*/ 0 w 101"/>
                  <a:gd name="T65" fmla="*/ 0 h 111"/>
                  <a:gd name="T66" fmla="*/ 0 w 101"/>
                  <a:gd name="T67" fmla="*/ 0 h 111"/>
                  <a:gd name="T68" fmla="*/ 0 w 101"/>
                  <a:gd name="T69" fmla="*/ 0 h 111"/>
                  <a:gd name="T70" fmla="*/ 0 w 101"/>
                  <a:gd name="T71" fmla="*/ 0 h 111"/>
                  <a:gd name="T72" fmla="*/ 0 w 101"/>
                  <a:gd name="T73" fmla="*/ 0 h 111"/>
                  <a:gd name="T74" fmla="*/ 0 w 101"/>
                  <a:gd name="T75" fmla="*/ 0 h 111"/>
                  <a:gd name="T76" fmla="*/ 0 w 101"/>
                  <a:gd name="T77" fmla="*/ 0 h 111"/>
                  <a:gd name="T78" fmla="*/ 0 w 101"/>
                  <a:gd name="T79" fmla="*/ 0 h 111"/>
                  <a:gd name="T80" fmla="*/ 0 w 101"/>
                  <a:gd name="T81" fmla="*/ 0 h 111"/>
                  <a:gd name="T82" fmla="*/ 0 w 101"/>
                  <a:gd name="T83" fmla="*/ 0 h 111"/>
                  <a:gd name="T84" fmla="*/ 0 w 101"/>
                  <a:gd name="T85" fmla="*/ 0 h 111"/>
                  <a:gd name="T86" fmla="*/ 0 w 101"/>
                  <a:gd name="T87" fmla="*/ 0 h 111"/>
                  <a:gd name="T88" fmla="*/ 0 w 101"/>
                  <a:gd name="T89" fmla="*/ 0 h 111"/>
                  <a:gd name="T90" fmla="*/ 0 w 101"/>
                  <a:gd name="T91" fmla="*/ 0 h 111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01"/>
                  <a:gd name="T139" fmla="*/ 0 h 111"/>
                  <a:gd name="T140" fmla="*/ 101 w 101"/>
                  <a:gd name="T141" fmla="*/ 111 h 111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01" h="111">
                    <a:moveTo>
                      <a:pt x="23" y="0"/>
                    </a:moveTo>
                    <a:lnTo>
                      <a:pt x="25" y="8"/>
                    </a:lnTo>
                    <a:lnTo>
                      <a:pt x="28" y="16"/>
                    </a:lnTo>
                    <a:lnTo>
                      <a:pt x="30" y="23"/>
                    </a:lnTo>
                    <a:lnTo>
                      <a:pt x="34" y="32"/>
                    </a:lnTo>
                    <a:lnTo>
                      <a:pt x="37" y="39"/>
                    </a:lnTo>
                    <a:lnTo>
                      <a:pt x="41" y="47"/>
                    </a:lnTo>
                    <a:lnTo>
                      <a:pt x="46" y="54"/>
                    </a:lnTo>
                    <a:lnTo>
                      <a:pt x="51" y="61"/>
                    </a:lnTo>
                    <a:lnTo>
                      <a:pt x="55" y="67"/>
                    </a:lnTo>
                    <a:lnTo>
                      <a:pt x="61" y="75"/>
                    </a:lnTo>
                    <a:lnTo>
                      <a:pt x="66" y="80"/>
                    </a:lnTo>
                    <a:lnTo>
                      <a:pt x="72" y="86"/>
                    </a:lnTo>
                    <a:lnTo>
                      <a:pt x="77" y="91"/>
                    </a:lnTo>
                    <a:lnTo>
                      <a:pt x="85" y="96"/>
                    </a:lnTo>
                    <a:lnTo>
                      <a:pt x="92" y="99"/>
                    </a:lnTo>
                    <a:lnTo>
                      <a:pt x="101" y="104"/>
                    </a:lnTo>
                    <a:lnTo>
                      <a:pt x="95" y="106"/>
                    </a:lnTo>
                    <a:lnTo>
                      <a:pt x="91" y="109"/>
                    </a:lnTo>
                    <a:lnTo>
                      <a:pt x="86" y="110"/>
                    </a:lnTo>
                    <a:lnTo>
                      <a:pt x="82" y="111"/>
                    </a:lnTo>
                    <a:lnTo>
                      <a:pt x="75" y="110"/>
                    </a:lnTo>
                    <a:lnTo>
                      <a:pt x="69" y="108"/>
                    </a:lnTo>
                    <a:lnTo>
                      <a:pt x="64" y="106"/>
                    </a:lnTo>
                    <a:lnTo>
                      <a:pt x="58" y="104"/>
                    </a:lnTo>
                    <a:lnTo>
                      <a:pt x="51" y="99"/>
                    </a:lnTo>
                    <a:lnTo>
                      <a:pt x="46" y="96"/>
                    </a:lnTo>
                    <a:lnTo>
                      <a:pt x="39" y="91"/>
                    </a:lnTo>
                    <a:lnTo>
                      <a:pt x="34" y="86"/>
                    </a:lnTo>
                    <a:lnTo>
                      <a:pt x="28" y="79"/>
                    </a:lnTo>
                    <a:lnTo>
                      <a:pt x="23" y="75"/>
                    </a:lnTo>
                    <a:lnTo>
                      <a:pt x="18" y="68"/>
                    </a:lnTo>
                    <a:lnTo>
                      <a:pt x="14" y="63"/>
                    </a:lnTo>
                    <a:lnTo>
                      <a:pt x="10" y="58"/>
                    </a:lnTo>
                    <a:lnTo>
                      <a:pt x="9" y="54"/>
                    </a:lnTo>
                    <a:lnTo>
                      <a:pt x="6" y="49"/>
                    </a:lnTo>
                    <a:lnTo>
                      <a:pt x="4" y="44"/>
                    </a:lnTo>
                    <a:lnTo>
                      <a:pt x="0" y="35"/>
                    </a:lnTo>
                    <a:lnTo>
                      <a:pt x="0" y="27"/>
                    </a:lnTo>
                    <a:lnTo>
                      <a:pt x="1" y="18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12" y="4"/>
                    </a:lnTo>
                    <a:lnTo>
                      <a:pt x="17" y="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79" name="Freeform 157"/>
              <p:cNvSpPr>
                <a:spLocks/>
              </p:cNvSpPr>
              <p:nvPr/>
            </p:nvSpPr>
            <p:spPr bwMode="auto">
              <a:xfrm>
                <a:off x="5650" y="2599"/>
                <a:ext cx="27" cy="40"/>
              </a:xfrm>
              <a:custGeom>
                <a:avLst/>
                <a:gdLst>
                  <a:gd name="T0" fmla="*/ 0 w 66"/>
                  <a:gd name="T1" fmla="*/ 0 h 80"/>
                  <a:gd name="T2" fmla="*/ 0 w 66"/>
                  <a:gd name="T3" fmla="*/ 0 h 80"/>
                  <a:gd name="T4" fmla="*/ 0 w 66"/>
                  <a:gd name="T5" fmla="*/ 0 h 80"/>
                  <a:gd name="T6" fmla="*/ 0 w 66"/>
                  <a:gd name="T7" fmla="*/ 0 h 80"/>
                  <a:gd name="T8" fmla="*/ 0 w 66"/>
                  <a:gd name="T9" fmla="*/ 0 h 80"/>
                  <a:gd name="T10" fmla="*/ 0 w 66"/>
                  <a:gd name="T11" fmla="*/ 0 h 80"/>
                  <a:gd name="T12" fmla="*/ 0 w 66"/>
                  <a:gd name="T13" fmla="*/ 0 h 80"/>
                  <a:gd name="T14" fmla="*/ 0 w 66"/>
                  <a:gd name="T15" fmla="*/ 0 h 80"/>
                  <a:gd name="T16" fmla="*/ 0 w 66"/>
                  <a:gd name="T17" fmla="*/ 0 h 80"/>
                  <a:gd name="T18" fmla="*/ 0 w 66"/>
                  <a:gd name="T19" fmla="*/ 0 h 80"/>
                  <a:gd name="T20" fmla="*/ 0 w 66"/>
                  <a:gd name="T21" fmla="*/ 0 h 80"/>
                  <a:gd name="T22" fmla="*/ 0 w 66"/>
                  <a:gd name="T23" fmla="*/ 0 h 80"/>
                  <a:gd name="T24" fmla="*/ 0 w 66"/>
                  <a:gd name="T25" fmla="*/ 0 h 80"/>
                  <a:gd name="T26" fmla="*/ 0 w 66"/>
                  <a:gd name="T27" fmla="*/ 0 h 80"/>
                  <a:gd name="T28" fmla="*/ 0 w 66"/>
                  <a:gd name="T29" fmla="*/ 0 h 80"/>
                  <a:gd name="T30" fmla="*/ 0 w 66"/>
                  <a:gd name="T31" fmla="*/ 0 h 80"/>
                  <a:gd name="T32" fmla="*/ 0 w 66"/>
                  <a:gd name="T33" fmla="*/ 0 h 80"/>
                  <a:gd name="T34" fmla="*/ 0 w 66"/>
                  <a:gd name="T35" fmla="*/ 0 h 80"/>
                  <a:gd name="T36" fmla="*/ 0 w 66"/>
                  <a:gd name="T37" fmla="*/ 0 h 80"/>
                  <a:gd name="T38" fmla="*/ 0 w 66"/>
                  <a:gd name="T39" fmla="*/ 0 h 80"/>
                  <a:gd name="T40" fmla="*/ 0 w 66"/>
                  <a:gd name="T41" fmla="*/ 0 h 80"/>
                  <a:gd name="T42" fmla="*/ 0 w 66"/>
                  <a:gd name="T43" fmla="*/ 0 h 80"/>
                  <a:gd name="T44" fmla="*/ 0 w 66"/>
                  <a:gd name="T45" fmla="*/ 0 h 80"/>
                  <a:gd name="T46" fmla="*/ 0 w 66"/>
                  <a:gd name="T47" fmla="*/ 0 h 80"/>
                  <a:gd name="T48" fmla="*/ 0 w 66"/>
                  <a:gd name="T49" fmla="*/ 0 h 80"/>
                  <a:gd name="T50" fmla="*/ 0 w 66"/>
                  <a:gd name="T51" fmla="*/ 0 h 80"/>
                  <a:gd name="T52" fmla="*/ 0 w 66"/>
                  <a:gd name="T53" fmla="*/ 0 h 80"/>
                  <a:gd name="T54" fmla="*/ 0 w 66"/>
                  <a:gd name="T55" fmla="*/ 0 h 80"/>
                  <a:gd name="T56" fmla="*/ 0 w 66"/>
                  <a:gd name="T57" fmla="*/ 0 h 80"/>
                  <a:gd name="T58" fmla="*/ 0 w 66"/>
                  <a:gd name="T59" fmla="*/ 0 h 8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6"/>
                  <a:gd name="T91" fmla="*/ 0 h 80"/>
                  <a:gd name="T92" fmla="*/ 66 w 66"/>
                  <a:gd name="T93" fmla="*/ 80 h 8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6" h="80">
                    <a:moveTo>
                      <a:pt x="12" y="0"/>
                    </a:moveTo>
                    <a:lnTo>
                      <a:pt x="17" y="6"/>
                    </a:lnTo>
                    <a:lnTo>
                      <a:pt x="24" y="11"/>
                    </a:lnTo>
                    <a:lnTo>
                      <a:pt x="27" y="16"/>
                    </a:lnTo>
                    <a:lnTo>
                      <a:pt x="33" y="24"/>
                    </a:lnTo>
                    <a:lnTo>
                      <a:pt x="36" y="30"/>
                    </a:lnTo>
                    <a:lnTo>
                      <a:pt x="41" y="36"/>
                    </a:lnTo>
                    <a:lnTo>
                      <a:pt x="45" y="43"/>
                    </a:lnTo>
                    <a:lnTo>
                      <a:pt x="49" y="50"/>
                    </a:lnTo>
                    <a:lnTo>
                      <a:pt x="53" y="55"/>
                    </a:lnTo>
                    <a:lnTo>
                      <a:pt x="57" y="63"/>
                    </a:lnTo>
                    <a:lnTo>
                      <a:pt x="62" y="70"/>
                    </a:lnTo>
                    <a:lnTo>
                      <a:pt x="66" y="78"/>
                    </a:lnTo>
                    <a:lnTo>
                      <a:pt x="60" y="79"/>
                    </a:lnTo>
                    <a:lnTo>
                      <a:pt x="53" y="80"/>
                    </a:lnTo>
                    <a:lnTo>
                      <a:pt x="45" y="78"/>
                    </a:lnTo>
                    <a:lnTo>
                      <a:pt x="40" y="76"/>
                    </a:lnTo>
                    <a:lnTo>
                      <a:pt x="32" y="72"/>
                    </a:lnTo>
                    <a:lnTo>
                      <a:pt x="26" y="69"/>
                    </a:lnTo>
                    <a:lnTo>
                      <a:pt x="21" y="63"/>
                    </a:lnTo>
                    <a:lnTo>
                      <a:pt x="16" y="58"/>
                    </a:lnTo>
                    <a:lnTo>
                      <a:pt x="9" y="51"/>
                    </a:lnTo>
                    <a:lnTo>
                      <a:pt x="6" y="44"/>
                    </a:lnTo>
                    <a:lnTo>
                      <a:pt x="2" y="35"/>
                    </a:lnTo>
                    <a:lnTo>
                      <a:pt x="1" y="29"/>
                    </a:lnTo>
                    <a:lnTo>
                      <a:pt x="0" y="21"/>
                    </a:lnTo>
                    <a:lnTo>
                      <a:pt x="2" y="13"/>
                    </a:lnTo>
                    <a:lnTo>
                      <a:pt x="6" y="6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80" name="Freeform 158"/>
              <p:cNvSpPr>
                <a:spLocks/>
              </p:cNvSpPr>
              <p:nvPr/>
            </p:nvSpPr>
            <p:spPr bwMode="auto">
              <a:xfrm>
                <a:off x="5598" y="2617"/>
                <a:ext cx="35" cy="25"/>
              </a:xfrm>
              <a:custGeom>
                <a:avLst/>
                <a:gdLst>
                  <a:gd name="T0" fmla="*/ 0 w 90"/>
                  <a:gd name="T1" fmla="*/ 0 h 61"/>
                  <a:gd name="T2" fmla="*/ 0 w 90"/>
                  <a:gd name="T3" fmla="*/ 0 h 61"/>
                  <a:gd name="T4" fmla="*/ 0 w 90"/>
                  <a:gd name="T5" fmla="*/ 0 h 61"/>
                  <a:gd name="T6" fmla="*/ 0 w 90"/>
                  <a:gd name="T7" fmla="*/ 0 h 61"/>
                  <a:gd name="T8" fmla="*/ 0 w 90"/>
                  <a:gd name="T9" fmla="*/ 0 h 61"/>
                  <a:gd name="T10" fmla="*/ 0 w 90"/>
                  <a:gd name="T11" fmla="*/ 0 h 61"/>
                  <a:gd name="T12" fmla="*/ 0 w 90"/>
                  <a:gd name="T13" fmla="*/ 0 h 61"/>
                  <a:gd name="T14" fmla="*/ 0 w 90"/>
                  <a:gd name="T15" fmla="*/ 0 h 61"/>
                  <a:gd name="T16" fmla="*/ 0 w 90"/>
                  <a:gd name="T17" fmla="*/ 0 h 61"/>
                  <a:gd name="T18" fmla="*/ 0 w 90"/>
                  <a:gd name="T19" fmla="*/ 0 h 61"/>
                  <a:gd name="T20" fmla="*/ 0 w 90"/>
                  <a:gd name="T21" fmla="*/ 0 h 61"/>
                  <a:gd name="T22" fmla="*/ 0 w 90"/>
                  <a:gd name="T23" fmla="*/ 0 h 61"/>
                  <a:gd name="T24" fmla="*/ 0 w 90"/>
                  <a:gd name="T25" fmla="*/ 0 h 61"/>
                  <a:gd name="T26" fmla="*/ 0 w 90"/>
                  <a:gd name="T27" fmla="*/ 0 h 61"/>
                  <a:gd name="T28" fmla="*/ 0 w 90"/>
                  <a:gd name="T29" fmla="*/ 0 h 61"/>
                  <a:gd name="T30" fmla="*/ 0 w 90"/>
                  <a:gd name="T31" fmla="*/ 0 h 61"/>
                  <a:gd name="T32" fmla="*/ 0 w 90"/>
                  <a:gd name="T33" fmla="*/ 0 h 61"/>
                  <a:gd name="T34" fmla="*/ 0 w 90"/>
                  <a:gd name="T35" fmla="*/ 0 h 61"/>
                  <a:gd name="T36" fmla="*/ 0 w 90"/>
                  <a:gd name="T37" fmla="*/ 0 h 61"/>
                  <a:gd name="T38" fmla="*/ 0 w 90"/>
                  <a:gd name="T39" fmla="*/ 0 h 61"/>
                  <a:gd name="T40" fmla="*/ 0 w 90"/>
                  <a:gd name="T41" fmla="*/ 0 h 61"/>
                  <a:gd name="T42" fmla="*/ 0 w 90"/>
                  <a:gd name="T43" fmla="*/ 0 h 61"/>
                  <a:gd name="T44" fmla="*/ 0 w 90"/>
                  <a:gd name="T45" fmla="*/ 0 h 61"/>
                  <a:gd name="T46" fmla="*/ 0 w 90"/>
                  <a:gd name="T47" fmla="*/ 0 h 61"/>
                  <a:gd name="T48" fmla="*/ 0 w 90"/>
                  <a:gd name="T49" fmla="*/ 0 h 61"/>
                  <a:gd name="T50" fmla="*/ 0 w 90"/>
                  <a:gd name="T51" fmla="*/ 0 h 61"/>
                  <a:gd name="T52" fmla="*/ 0 w 90"/>
                  <a:gd name="T53" fmla="*/ 0 h 61"/>
                  <a:gd name="T54" fmla="*/ 0 w 90"/>
                  <a:gd name="T55" fmla="*/ 0 h 61"/>
                  <a:gd name="T56" fmla="*/ 0 w 90"/>
                  <a:gd name="T57" fmla="*/ 0 h 61"/>
                  <a:gd name="T58" fmla="*/ 0 w 90"/>
                  <a:gd name="T59" fmla="*/ 0 h 61"/>
                  <a:gd name="T60" fmla="*/ 0 w 90"/>
                  <a:gd name="T61" fmla="*/ 0 h 61"/>
                  <a:gd name="T62" fmla="*/ 0 w 90"/>
                  <a:gd name="T63" fmla="*/ 0 h 61"/>
                  <a:gd name="T64" fmla="*/ 0 w 90"/>
                  <a:gd name="T65" fmla="*/ 0 h 61"/>
                  <a:gd name="T66" fmla="*/ 0 w 90"/>
                  <a:gd name="T67" fmla="*/ 0 h 61"/>
                  <a:gd name="T68" fmla="*/ 0 w 90"/>
                  <a:gd name="T69" fmla="*/ 0 h 61"/>
                  <a:gd name="T70" fmla="*/ 0 w 90"/>
                  <a:gd name="T71" fmla="*/ 0 h 61"/>
                  <a:gd name="T72" fmla="*/ 0 w 90"/>
                  <a:gd name="T73" fmla="*/ 0 h 61"/>
                  <a:gd name="T74" fmla="*/ 0 w 90"/>
                  <a:gd name="T75" fmla="*/ 0 h 61"/>
                  <a:gd name="T76" fmla="*/ 0 w 90"/>
                  <a:gd name="T77" fmla="*/ 0 h 61"/>
                  <a:gd name="T78" fmla="*/ 0 w 90"/>
                  <a:gd name="T79" fmla="*/ 0 h 61"/>
                  <a:gd name="T80" fmla="*/ 0 w 90"/>
                  <a:gd name="T81" fmla="*/ 0 h 61"/>
                  <a:gd name="T82" fmla="*/ 0 w 90"/>
                  <a:gd name="T83" fmla="*/ 0 h 61"/>
                  <a:gd name="T84" fmla="*/ 0 w 90"/>
                  <a:gd name="T85" fmla="*/ 0 h 61"/>
                  <a:gd name="T86" fmla="*/ 0 w 90"/>
                  <a:gd name="T87" fmla="*/ 0 h 61"/>
                  <a:gd name="T88" fmla="*/ 0 w 90"/>
                  <a:gd name="T89" fmla="*/ 0 h 61"/>
                  <a:gd name="T90" fmla="*/ 0 w 90"/>
                  <a:gd name="T91" fmla="*/ 0 h 61"/>
                  <a:gd name="T92" fmla="*/ 0 w 90"/>
                  <a:gd name="T93" fmla="*/ 0 h 61"/>
                  <a:gd name="T94" fmla="*/ 0 w 90"/>
                  <a:gd name="T95" fmla="*/ 0 h 6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0"/>
                  <a:gd name="T145" fmla="*/ 0 h 61"/>
                  <a:gd name="T146" fmla="*/ 90 w 90"/>
                  <a:gd name="T147" fmla="*/ 61 h 6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0" h="61">
                    <a:moveTo>
                      <a:pt x="8" y="0"/>
                    </a:moveTo>
                    <a:lnTo>
                      <a:pt x="13" y="1"/>
                    </a:lnTo>
                    <a:lnTo>
                      <a:pt x="19" y="7"/>
                    </a:lnTo>
                    <a:lnTo>
                      <a:pt x="21" y="12"/>
                    </a:lnTo>
                    <a:lnTo>
                      <a:pt x="27" y="19"/>
                    </a:lnTo>
                    <a:lnTo>
                      <a:pt x="31" y="26"/>
                    </a:lnTo>
                    <a:lnTo>
                      <a:pt x="37" y="30"/>
                    </a:lnTo>
                    <a:lnTo>
                      <a:pt x="42" y="35"/>
                    </a:lnTo>
                    <a:lnTo>
                      <a:pt x="51" y="37"/>
                    </a:lnTo>
                    <a:lnTo>
                      <a:pt x="49" y="28"/>
                    </a:lnTo>
                    <a:lnTo>
                      <a:pt x="49" y="20"/>
                    </a:lnTo>
                    <a:lnTo>
                      <a:pt x="50" y="12"/>
                    </a:lnTo>
                    <a:lnTo>
                      <a:pt x="55" y="7"/>
                    </a:lnTo>
                    <a:lnTo>
                      <a:pt x="58" y="1"/>
                    </a:lnTo>
                    <a:lnTo>
                      <a:pt x="63" y="1"/>
                    </a:lnTo>
                    <a:lnTo>
                      <a:pt x="65" y="1"/>
                    </a:lnTo>
                    <a:lnTo>
                      <a:pt x="67" y="4"/>
                    </a:lnTo>
                    <a:lnTo>
                      <a:pt x="68" y="8"/>
                    </a:lnTo>
                    <a:lnTo>
                      <a:pt x="71" y="13"/>
                    </a:lnTo>
                    <a:lnTo>
                      <a:pt x="78" y="18"/>
                    </a:lnTo>
                    <a:lnTo>
                      <a:pt x="84" y="23"/>
                    </a:lnTo>
                    <a:lnTo>
                      <a:pt x="87" y="28"/>
                    </a:lnTo>
                    <a:lnTo>
                      <a:pt x="90" y="34"/>
                    </a:lnTo>
                    <a:lnTo>
                      <a:pt x="89" y="39"/>
                    </a:lnTo>
                    <a:lnTo>
                      <a:pt x="88" y="45"/>
                    </a:lnTo>
                    <a:lnTo>
                      <a:pt x="86" y="48"/>
                    </a:lnTo>
                    <a:lnTo>
                      <a:pt x="83" y="54"/>
                    </a:lnTo>
                    <a:lnTo>
                      <a:pt x="77" y="56"/>
                    </a:lnTo>
                    <a:lnTo>
                      <a:pt x="72" y="58"/>
                    </a:lnTo>
                    <a:lnTo>
                      <a:pt x="66" y="60"/>
                    </a:lnTo>
                    <a:lnTo>
                      <a:pt x="60" y="61"/>
                    </a:lnTo>
                    <a:lnTo>
                      <a:pt x="54" y="60"/>
                    </a:lnTo>
                    <a:lnTo>
                      <a:pt x="48" y="58"/>
                    </a:lnTo>
                    <a:lnTo>
                      <a:pt x="42" y="54"/>
                    </a:lnTo>
                    <a:lnTo>
                      <a:pt x="38" y="48"/>
                    </a:lnTo>
                    <a:lnTo>
                      <a:pt x="28" y="51"/>
                    </a:lnTo>
                    <a:lnTo>
                      <a:pt x="20" y="51"/>
                    </a:lnTo>
                    <a:lnTo>
                      <a:pt x="13" y="48"/>
                    </a:lnTo>
                    <a:lnTo>
                      <a:pt x="8" y="44"/>
                    </a:lnTo>
                    <a:lnTo>
                      <a:pt x="3" y="38"/>
                    </a:lnTo>
                    <a:lnTo>
                      <a:pt x="2" y="32"/>
                    </a:lnTo>
                    <a:lnTo>
                      <a:pt x="0" y="26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1" y="8"/>
                    </a:lnTo>
                    <a:lnTo>
                      <a:pt x="3" y="3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81" name="Freeform 159"/>
              <p:cNvSpPr>
                <a:spLocks/>
              </p:cNvSpPr>
              <p:nvPr/>
            </p:nvSpPr>
            <p:spPr bwMode="auto">
              <a:xfrm>
                <a:off x="5575" y="2618"/>
                <a:ext cx="11" cy="16"/>
              </a:xfrm>
              <a:custGeom>
                <a:avLst/>
                <a:gdLst>
                  <a:gd name="T0" fmla="*/ 0 w 26"/>
                  <a:gd name="T1" fmla="*/ 0 h 37"/>
                  <a:gd name="T2" fmla="*/ 0 w 26"/>
                  <a:gd name="T3" fmla="*/ 0 h 37"/>
                  <a:gd name="T4" fmla="*/ 0 w 26"/>
                  <a:gd name="T5" fmla="*/ 0 h 37"/>
                  <a:gd name="T6" fmla="*/ 0 w 26"/>
                  <a:gd name="T7" fmla="*/ 0 h 37"/>
                  <a:gd name="T8" fmla="*/ 0 w 26"/>
                  <a:gd name="T9" fmla="*/ 0 h 37"/>
                  <a:gd name="T10" fmla="*/ 0 w 26"/>
                  <a:gd name="T11" fmla="*/ 0 h 37"/>
                  <a:gd name="T12" fmla="*/ 0 w 26"/>
                  <a:gd name="T13" fmla="*/ 0 h 37"/>
                  <a:gd name="T14" fmla="*/ 0 w 26"/>
                  <a:gd name="T15" fmla="*/ 0 h 37"/>
                  <a:gd name="T16" fmla="*/ 0 w 26"/>
                  <a:gd name="T17" fmla="*/ 0 h 37"/>
                  <a:gd name="T18" fmla="*/ 0 w 26"/>
                  <a:gd name="T19" fmla="*/ 0 h 37"/>
                  <a:gd name="T20" fmla="*/ 0 w 26"/>
                  <a:gd name="T21" fmla="*/ 0 h 37"/>
                  <a:gd name="T22" fmla="*/ 0 w 26"/>
                  <a:gd name="T23" fmla="*/ 0 h 37"/>
                  <a:gd name="T24" fmla="*/ 0 w 26"/>
                  <a:gd name="T25" fmla="*/ 0 h 37"/>
                  <a:gd name="T26" fmla="*/ 0 w 26"/>
                  <a:gd name="T27" fmla="*/ 0 h 37"/>
                  <a:gd name="T28" fmla="*/ 0 w 26"/>
                  <a:gd name="T29" fmla="*/ 0 h 37"/>
                  <a:gd name="T30" fmla="*/ 0 w 26"/>
                  <a:gd name="T31" fmla="*/ 0 h 3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"/>
                  <a:gd name="T49" fmla="*/ 0 h 37"/>
                  <a:gd name="T50" fmla="*/ 26 w 26"/>
                  <a:gd name="T51" fmla="*/ 37 h 3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" h="37">
                    <a:moveTo>
                      <a:pt x="7" y="0"/>
                    </a:moveTo>
                    <a:lnTo>
                      <a:pt x="10" y="5"/>
                    </a:lnTo>
                    <a:lnTo>
                      <a:pt x="14" y="11"/>
                    </a:lnTo>
                    <a:lnTo>
                      <a:pt x="18" y="17"/>
                    </a:lnTo>
                    <a:lnTo>
                      <a:pt x="22" y="24"/>
                    </a:lnTo>
                    <a:lnTo>
                      <a:pt x="25" y="29"/>
                    </a:lnTo>
                    <a:lnTo>
                      <a:pt x="26" y="37"/>
                    </a:lnTo>
                    <a:lnTo>
                      <a:pt x="20" y="35"/>
                    </a:lnTo>
                    <a:lnTo>
                      <a:pt x="17" y="33"/>
                    </a:lnTo>
                    <a:lnTo>
                      <a:pt x="11" y="28"/>
                    </a:lnTo>
                    <a:lnTo>
                      <a:pt x="7" y="25"/>
                    </a:lnTo>
                    <a:lnTo>
                      <a:pt x="2" y="18"/>
                    </a:lnTo>
                    <a:lnTo>
                      <a:pt x="0" y="12"/>
                    </a:lnTo>
                    <a:lnTo>
                      <a:pt x="1" y="5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82" name="Freeform 160"/>
              <p:cNvSpPr>
                <a:spLocks/>
              </p:cNvSpPr>
              <p:nvPr/>
            </p:nvSpPr>
            <p:spPr bwMode="auto">
              <a:xfrm>
                <a:off x="5813" y="2669"/>
                <a:ext cx="35" cy="40"/>
              </a:xfrm>
              <a:custGeom>
                <a:avLst/>
                <a:gdLst>
                  <a:gd name="T0" fmla="*/ 0 w 88"/>
                  <a:gd name="T1" fmla="*/ 0 h 104"/>
                  <a:gd name="T2" fmla="*/ 0 w 88"/>
                  <a:gd name="T3" fmla="*/ 0 h 104"/>
                  <a:gd name="T4" fmla="*/ 0 w 88"/>
                  <a:gd name="T5" fmla="*/ 0 h 104"/>
                  <a:gd name="T6" fmla="*/ 0 w 88"/>
                  <a:gd name="T7" fmla="*/ 0 h 104"/>
                  <a:gd name="T8" fmla="*/ 0 w 88"/>
                  <a:gd name="T9" fmla="*/ 0 h 104"/>
                  <a:gd name="T10" fmla="*/ 0 w 88"/>
                  <a:gd name="T11" fmla="*/ 0 h 104"/>
                  <a:gd name="T12" fmla="*/ 0 w 88"/>
                  <a:gd name="T13" fmla="*/ 0 h 104"/>
                  <a:gd name="T14" fmla="*/ 0 w 88"/>
                  <a:gd name="T15" fmla="*/ 0 h 104"/>
                  <a:gd name="T16" fmla="*/ 0 w 88"/>
                  <a:gd name="T17" fmla="*/ 0 h 104"/>
                  <a:gd name="T18" fmla="*/ 0 w 88"/>
                  <a:gd name="T19" fmla="*/ 0 h 104"/>
                  <a:gd name="T20" fmla="*/ 0 w 88"/>
                  <a:gd name="T21" fmla="*/ 0 h 104"/>
                  <a:gd name="T22" fmla="*/ 0 w 88"/>
                  <a:gd name="T23" fmla="*/ 0 h 104"/>
                  <a:gd name="T24" fmla="*/ 0 w 88"/>
                  <a:gd name="T25" fmla="*/ 0 h 104"/>
                  <a:gd name="T26" fmla="*/ 0 w 88"/>
                  <a:gd name="T27" fmla="*/ 0 h 104"/>
                  <a:gd name="T28" fmla="*/ 0 w 88"/>
                  <a:gd name="T29" fmla="*/ 0 h 104"/>
                  <a:gd name="T30" fmla="*/ 0 w 88"/>
                  <a:gd name="T31" fmla="*/ 0 h 104"/>
                  <a:gd name="T32" fmla="*/ 0 w 88"/>
                  <a:gd name="T33" fmla="*/ 0 h 104"/>
                  <a:gd name="T34" fmla="*/ 0 w 88"/>
                  <a:gd name="T35" fmla="*/ 0 h 104"/>
                  <a:gd name="T36" fmla="*/ 0 w 88"/>
                  <a:gd name="T37" fmla="*/ 0 h 104"/>
                  <a:gd name="T38" fmla="*/ 0 w 88"/>
                  <a:gd name="T39" fmla="*/ 0 h 104"/>
                  <a:gd name="T40" fmla="*/ 0 w 88"/>
                  <a:gd name="T41" fmla="*/ 0 h 104"/>
                  <a:gd name="T42" fmla="*/ 0 w 88"/>
                  <a:gd name="T43" fmla="*/ 0 h 104"/>
                  <a:gd name="T44" fmla="*/ 0 w 88"/>
                  <a:gd name="T45" fmla="*/ 0 h 104"/>
                  <a:gd name="T46" fmla="*/ 0 w 88"/>
                  <a:gd name="T47" fmla="*/ 0 h 104"/>
                  <a:gd name="T48" fmla="*/ 0 w 88"/>
                  <a:gd name="T49" fmla="*/ 0 h 104"/>
                  <a:gd name="T50" fmla="*/ 0 w 88"/>
                  <a:gd name="T51" fmla="*/ 0 h 104"/>
                  <a:gd name="T52" fmla="*/ 0 w 88"/>
                  <a:gd name="T53" fmla="*/ 0 h 104"/>
                  <a:gd name="T54" fmla="*/ 0 w 88"/>
                  <a:gd name="T55" fmla="*/ 0 h 104"/>
                  <a:gd name="T56" fmla="*/ 0 w 88"/>
                  <a:gd name="T57" fmla="*/ 0 h 104"/>
                  <a:gd name="T58" fmla="*/ 0 w 88"/>
                  <a:gd name="T59" fmla="*/ 0 h 104"/>
                  <a:gd name="T60" fmla="*/ 0 w 88"/>
                  <a:gd name="T61" fmla="*/ 0 h 104"/>
                  <a:gd name="T62" fmla="*/ 0 w 88"/>
                  <a:gd name="T63" fmla="*/ 0 h 104"/>
                  <a:gd name="T64" fmla="*/ 0 w 88"/>
                  <a:gd name="T65" fmla="*/ 0 h 104"/>
                  <a:gd name="T66" fmla="*/ 0 w 88"/>
                  <a:gd name="T67" fmla="*/ 0 h 104"/>
                  <a:gd name="T68" fmla="*/ 0 w 88"/>
                  <a:gd name="T69" fmla="*/ 0 h 104"/>
                  <a:gd name="T70" fmla="*/ 0 w 88"/>
                  <a:gd name="T71" fmla="*/ 0 h 104"/>
                  <a:gd name="T72" fmla="*/ 0 w 88"/>
                  <a:gd name="T73" fmla="*/ 0 h 104"/>
                  <a:gd name="T74" fmla="*/ 0 w 88"/>
                  <a:gd name="T75" fmla="*/ 0 h 104"/>
                  <a:gd name="T76" fmla="*/ 0 w 88"/>
                  <a:gd name="T77" fmla="*/ 0 h 104"/>
                  <a:gd name="T78" fmla="*/ 0 w 88"/>
                  <a:gd name="T79" fmla="*/ 0 h 104"/>
                  <a:gd name="T80" fmla="*/ 0 w 88"/>
                  <a:gd name="T81" fmla="*/ 0 h 104"/>
                  <a:gd name="T82" fmla="*/ 0 w 88"/>
                  <a:gd name="T83" fmla="*/ 0 h 104"/>
                  <a:gd name="T84" fmla="*/ 0 w 88"/>
                  <a:gd name="T85" fmla="*/ 0 h 104"/>
                  <a:gd name="T86" fmla="*/ 0 w 88"/>
                  <a:gd name="T87" fmla="*/ 0 h 104"/>
                  <a:gd name="T88" fmla="*/ 0 w 88"/>
                  <a:gd name="T89" fmla="*/ 0 h 104"/>
                  <a:gd name="T90" fmla="*/ 0 w 88"/>
                  <a:gd name="T91" fmla="*/ 0 h 10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88"/>
                  <a:gd name="T139" fmla="*/ 0 h 104"/>
                  <a:gd name="T140" fmla="*/ 88 w 88"/>
                  <a:gd name="T141" fmla="*/ 104 h 104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88" h="104">
                    <a:moveTo>
                      <a:pt x="21" y="1"/>
                    </a:moveTo>
                    <a:lnTo>
                      <a:pt x="29" y="0"/>
                    </a:lnTo>
                    <a:lnTo>
                      <a:pt x="38" y="2"/>
                    </a:lnTo>
                    <a:lnTo>
                      <a:pt x="44" y="4"/>
                    </a:lnTo>
                    <a:lnTo>
                      <a:pt x="50" y="10"/>
                    </a:lnTo>
                    <a:lnTo>
                      <a:pt x="55" y="15"/>
                    </a:lnTo>
                    <a:lnTo>
                      <a:pt x="59" y="22"/>
                    </a:lnTo>
                    <a:lnTo>
                      <a:pt x="62" y="29"/>
                    </a:lnTo>
                    <a:lnTo>
                      <a:pt x="66" y="38"/>
                    </a:lnTo>
                    <a:lnTo>
                      <a:pt x="68" y="45"/>
                    </a:lnTo>
                    <a:lnTo>
                      <a:pt x="70" y="54"/>
                    </a:lnTo>
                    <a:lnTo>
                      <a:pt x="72" y="61"/>
                    </a:lnTo>
                    <a:lnTo>
                      <a:pt x="75" y="71"/>
                    </a:lnTo>
                    <a:lnTo>
                      <a:pt x="78" y="79"/>
                    </a:lnTo>
                    <a:lnTo>
                      <a:pt x="79" y="89"/>
                    </a:lnTo>
                    <a:lnTo>
                      <a:pt x="83" y="97"/>
                    </a:lnTo>
                    <a:lnTo>
                      <a:pt x="88" y="104"/>
                    </a:lnTo>
                    <a:lnTo>
                      <a:pt x="80" y="98"/>
                    </a:lnTo>
                    <a:lnTo>
                      <a:pt x="76" y="95"/>
                    </a:lnTo>
                    <a:lnTo>
                      <a:pt x="70" y="89"/>
                    </a:lnTo>
                    <a:lnTo>
                      <a:pt x="66" y="82"/>
                    </a:lnTo>
                    <a:lnTo>
                      <a:pt x="61" y="75"/>
                    </a:lnTo>
                    <a:lnTo>
                      <a:pt x="59" y="68"/>
                    </a:lnTo>
                    <a:lnTo>
                      <a:pt x="55" y="60"/>
                    </a:lnTo>
                    <a:lnTo>
                      <a:pt x="52" y="53"/>
                    </a:lnTo>
                    <a:lnTo>
                      <a:pt x="48" y="45"/>
                    </a:lnTo>
                    <a:lnTo>
                      <a:pt x="44" y="40"/>
                    </a:lnTo>
                    <a:lnTo>
                      <a:pt x="40" y="34"/>
                    </a:lnTo>
                    <a:lnTo>
                      <a:pt x="37" y="30"/>
                    </a:lnTo>
                    <a:lnTo>
                      <a:pt x="30" y="26"/>
                    </a:lnTo>
                    <a:lnTo>
                      <a:pt x="25" y="25"/>
                    </a:lnTo>
                    <a:lnTo>
                      <a:pt x="19" y="25"/>
                    </a:lnTo>
                    <a:lnTo>
                      <a:pt x="12" y="29"/>
                    </a:lnTo>
                    <a:lnTo>
                      <a:pt x="5" y="23"/>
                    </a:lnTo>
                    <a:lnTo>
                      <a:pt x="2" y="19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1" y="6"/>
                    </a:lnTo>
                    <a:lnTo>
                      <a:pt x="4" y="5"/>
                    </a:lnTo>
                    <a:lnTo>
                      <a:pt x="9" y="5"/>
                    </a:lnTo>
                    <a:lnTo>
                      <a:pt x="17" y="9"/>
                    </a:lnTo>
                    <a:lnTo>
                      <a:pt x="17" y="5"/>
                    </a:lnTo>
                    <a:lnTo>
                      <a:pt x="17" y="2"/>
                    </a:lnTo>
                    <a:lnTo>
                      <a:pt x="18" y="0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83" name="Freeform 161"/>
              <p:cNvSpPr>
                <a:spLocks/>
              </p:cNvSpPr>
              <p:nvPr/>
            </p:nvSpPr>
            <p:spPr bwMode="auto">
              <a:xfrm>
                <a:off x="5676" y="2669"/>
                <a:ext cx="158" cy="94"/>
              </a:xfrm>
              <a:custGeom>
                <a:avLst/>
                <a:gdLst>
                  <a:gd name="T0" fmla="*/ 0 w 380"/>
                  <a:gd name="T1" fmla="*/ 0 h 229"/>
                  <a:gd name="T2" fmla="*/ 0 w 380"/>
                  <a:gd name="T3" fmla="*/ 0 h 229"/>
                  <a:gd name="T4" fmla="*/ 0 w 380"/>
                  <a:gd name="T5" fmla="*/ 0 h 229"/>
                  <a:gd name="T6" fmla="*/ 0 w 380"/>
                  <a:gd name="T7" fmla="*/ 0 h 229"/>
                  <a:gd name="T8" fmla="*/ 0 w 380"/>
                  <a:gd name="T9" fmla="*/ 0 h 229"/>
                  <a:gd name="T10" fmla="*/ 0 w 380"/>
                  <a:gd name="T11" fmla="*/ 0 h 229"/>
                  <a:gd name="T12" fmla="*/ 0 w 380"/>
                  <a:gd name="T13" fmla="*/ 0 h 229"/>
                  <a:gd name="T14" fmla="*/ 0 w 380"/>
                  <a:gd name="T15" fmla="*/ 0 h 229"/>
                  <a:gd name="T16" fmla="*/ 0 w 380"/>
                  <a:gd name="T17" fmla="*/ 0 h 229"/>
                  <a:gd name="T18" fmla="*/ 0 w 380"/>
                  <a:gd name="T19" fmla="*/ 0 h 229"/>
                  <a:gd name="T20" fmla="*/ 0 w 380"/>
                  <a:gd name="T21" fmla="*/ 0 h 229"/>
                  <a:gd name="T22" fmla="*/ 0 w 380"/>
                  <a:gd name="T23" fmla="*/ 0 h 229"/>
                  <a:gd name="T24" fmla="*/ 0 w 380"/>
                  <a:gd name="T25" fmla="*/ 0 h 229"/>
                  <a:gd name="T26" fmla="*/ 0 w 380"/>
                  <a:gd name="T27" fmla="*/ 0 h 229"/>
                  <a:gd name="T28" fmla="*/ 0 w 380"/>
                  <a:gd name="T29" fmla="*/ 0 h 229"/>
                  <a:gd name="T30" fmla="*/ 0 w 380"/>
                  <a:gd name="T31" fmla="*/ 0 h 229"/>
                  <a:gd name="T32" fmla="*/ 0 w 380"/>
                  <a:gd name="T33" fmla="*/ 0 h 229"/>
                  <a:gd name="T34" fmla="*/ 0 w 380"/>
                  <a:gd name="T35" fmla="*/ 0 h 229"/>
                  <a:gd name="T36" fmla="*/ 0 w 380"/>
                  <a:gd name="T37" fmla="*/ 0 h 229"/>
                  <a:gd name="T38" fmla="*/ 0 w 380"/>
                  <a:gd name="T39" fmla="*/ 0 h 229"/>
                  <a:gd name="T40" fmla="*/ 0 w 380"/>
                  <a:gd name="T41" fmla="*/ 0 h 229"/>
                  <a:gd name="T42" fmla="*/ 0 w 380"/>
                  <a:gd name="T43" fmla="*/ 0 h 229"/>
                  <a:gd name="T44" fmla="*/ 0 w 380"/>
                  <a:gd name="T45" fmla="*/ 0 h 229"/>
                  <a:gd name="T46" fmla="*/ 0 w 380"/>
                  <a:gd name="T47" fmla="*/ 0 h 229"/>
                  <a:gd name="T48" fmla="*/ 0 w 380"/>
                  <a:gd name="T49" fmla="*/ 0 h 229"/>
                  <a:gd name="T50" fmla="*/ 0 w 380"/>
                  <a:gd name="T51" fmla="*/ 0 h 229"/>
                  <a:gd name="T52" fmla="*/ 0 w 380"/>
                  <a:gd name="T53" fmla="*/ 0 h 229"/>
                  <a:gd name="T54" fmla="*/ 0 w 380"/>
                  <a:gd name="T55" fmla="*/ 0 h 229"/>
                  <a:gd name="T56" fmla="*/ 0 w 380"/>
                  <a:gd name="T57" fmla="*/ 0 h 229"/>
                  <a:gd name="T58" fmla="*/ 0 w 380"/>
                  <a:gd name="T59" fmla="*/ 0 h 229"/>
                  <a:gd name="T60" fmla="*/ 0 w 380"/>
                  <a:gd name="T61" fmla="*/ 0 h 229"/>
                  <a:gd name="T62" fmla="*/ 0 w 380"/>
                  <a:gd name="T63" fmla="*/ 0 h 229"/>
                  <a:gd name="T64" fmla="*/ 0 w 380"/>
                  <a:gd name="T65" fmla="*/ 0 h 229"/>
                  <a:gd name="T66" fmla="*/ 0 w 380"/>
                  <a:gd name="T67" fmla="*/ 0 h 229"/>
                  <a:gd name="T68" fmla="*/ 0 w 380"/>
                  <a:gd name="T69" fmla="*/ 0 h 229"/>
                  <a:gd name="T70" fmla="*/ 0 w 380"/>
                  <a:gd name="T71" fmla="*/ 0 h 229"/>
                  <a:gd name="T72" fmla="*/ 0 w 380"/>
                  <a:gd name="T73" fmla="*/ 0 h 229"/>
                  <a:gd name="T74" fmla="*/ 0 w 380"/>
                  <a:gd name="T75" fmla="*/ 0 h 229"/>
                  <a:gd name="T76" fmla="*/ 0 w 380"/>
                  <a:gd name="T77" fmla="*/ 0 h 229"/>
                  <a:gd name="T78" fmla="*/ 0 w 380"/>
                  <a:gd name="T79" fmla="*/ 0 h 229"/>
                  <a:gd name="T80" fmla="*/ 0 w 380"/>
                  <a:gd name="T81" fmla="*/ 0 h 229"/>
                  <a:gd name="T82" fmla="*/ 0 w 380"/>
                  <a:gd name="T83" fmla="*/ 0 h 229"/>
                  <a:gd name="T84" fmla="*/ 0 w 380"/>
                  <a:gd name="T85" fmla="*/ 0 h 229"/>
                  <a:gd name="T86" fmla="*/ 0 w 380"/>
                  <a:gd name="T87" fmla="*/ 0 h 229"/>
                  <a:gd name="T88" fmla="*/ 0 w 380"/>
                  <a:gd name="T89" fmla="*/ 0 h 229"/>
                  <a:gd name="T90" fmla="*/ 0 w 380"/>
                  <a:gd name="T91" fmla="*/ 0 h 229"/>
                  <a:gd name="T92" fmla="*/ 0 w 380"/>
                  <a:gd name="T93" fmla="*/ 0 h 229"/>
                  <a:gd name="T94" fmla="*/ 0 w 380"/>
                  <a:gd name="T95" fmla="*/ 0 h 229"/>
                  <a:gd name="T96" fmla="*/ 0 w 380"/>
                  <a:gd name="T97" fmla="*/ 0 h 229"/>
                  <a:gd name="T98" fmla="*/ 0 w 380"/>
                  <a:gd name="T99" fmla="*/ 0 h 229"/>
                  <a:gd name="T100" fmla="*/ 0 w 380"/>
                  <a:gd name="T101" fmla="*/ 0 h 229"/>
                  <a:gd name="T102" fmla="*/ 0 w 380"/>
                  <a:gd name="T103" fmla="*/ 0 h 22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380"/>
                  <a:gd name="T157" fmla="*/ 0 h 229"/>
                  <a:gd name="T158" fmla="*/ 380 w 380"/>
                  <a:gd name="T159" fmla="*/ 229 h 22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380" h="229">
                    <a:moveTo>
                      <a:pt x="0" y="0"/>
                    </a:moveTo>
                    <a:lnTo>
                      <a:pt x="6" y="3"/>
                    </a:lnTo>
                    <a:lnTo>
                      <a:pt x="14" y="8"/>
                    </a:lnTo>
                    <a:lnTo>
                      <a:pt x="22" y="13"/>
                    </a:lnTo>
                    <a:lnTo>
                      <a:pt x="29" y="18"/>
                    </a:lnTo>
                    <a:lnTo>
                      <a:pt x="35" y="25"/>
                    </a:lnTo>
                    <a:lnTo>
                      <a:pt x="43" y="32"/>
                    </a:lnTo>
                    <a:lnTo>
                      <a:pt x="49" y="38"/>
                    </a:lnTo>
                    <a:lnTo>
                      <a:pt x="57" y="46"/>
                    </a:lnTo>
                    <a:lnTo>
                      <a:pt x="62" y="53"/>
                    </a:lnTo>
                    <a:lnTo>
                      <a:pt x="69" y="58"/>
                    </a:lnTo>
                    <a:lnTo>
                      <a:pt x="76" y="64"/>
                    </a:lnTo>
                    <a:lnTo>
                      <a:pt x="82" y="70"/>
                    </a:lnTo>
                    <a:lnTo>
                      <a:pt x="89" y="73"/>
                    </a:lnTo>
                    <a:lnTo>
                      <a:pt x="97" y="76"/>
                    </a:lnTo>
                    <a:lnTo>
                      <a:pt x="105" y="77"/>
                    </a:lnTo>
                    <a:lnTo>
                      <a:pt x="114" y="78"/>
                    </a:lnTo>
                    <a:lnTo>
                      <a:pt x="111" y="73"/>
                    </a:lnTo>
                    <a:lnTo>
                      <a:pt x="108" y="68"/>
                    </a:lnTo>
                    <a:lnTo>
                      <a:pt x="106" y="64"/>
                    </a:lnTo>
                    <a:lnTo>
                      <a:pt x="104" y="60"/>
                    </a:lnTo>
                    <a:lnTo>
                      <a:pt x="99" y="52"/>
                    </a:lnTo>
                    <a:lnTo>
                      <a:pt x="95" y="44"/>
                    </a:lnTo>
                    <a:lnTo>
                      <a:pt x="89" y="35"/>
                    </a:lnTo>
                    <a:lnTo>
                      <a:pt x="87" y="27"/>
                    </a:lnTo>
                    <a:lnTo>
                      <a:pt x="84" y="17"/>
                    </a:lnTo>
                    <a:lnTo>
                      <a:pt x="85" y="9"/>
                    </a:lnTo>
                    <a:lnTo>
                      <a:pt x="91" y="12"/>
                    </a:lnTo>
                    <a:lnTo>
                      <a:pt x="98" y="16"/>
                    </a:lnTo>
                    <a:lnTo>
                      <a:pt x="106" y="19"/>
                    </a:lnTo>
                    <a:lnTo>
                      <a:pt x="114" y="25"/>
                    </a:lnTo>
                    <a:lnTo>
                      <a:pt x="120" y="30"/>
                    </a:lnTo>
                    <a:lnTo>
                      <a:pt x="128" y="36"/>
                    </a:lnTo>
                    <a:lnTo>
                      <a:pt x="135" y="42"/>
                    </a:lnTo>
                    <a:lnTo>
                      <a:pt x="143" y="49"/>
                    </a:lnTo>
                    <a:lnTo>
                      <a:pt x="150" y="55"/>
                    </a:lnTo>
                    <a:lnTo>
                      <a:pt x="157" y="62"/>
                    </a:lnTo>
                    <a:lnTo>
                      <a:pt x="163" y="68"/>
                    </a:lnTo>
                    <a:lnTo>
                      <a:pt x="172" y="75"/>
                    </a:lnTo>
                    <a:lnTo>
                      <a:pt x="177" y="82"/>
                    </a:lnTo>
                    <a:lnTo>
                      <a:pt x="184" y="89"/>
                    </a:lnTo>
                    <a:lnTo>
                      <a:pt x="190" y="95"/>
                    </a:lnTo>
                    <a:lnTo>
                      <a:pt x="197" y="103"/>
                    </a:lnTo>
                    <a:lnTo>
                      <a:pt x="202" y="103"/>
                    </a:lnTo>
                    <a:lnTo>
                      <a:pt x="209" y="106"/>
                    </a:lnTo>
                    <a:lnTo>
                      <a:pt x="214" y="109"/>
                    </a:lnTo>
                    <a:lnTo>
                      <a:pt x="218" y="110"/>
                    </a:lnTo>
                    <a:lnTo>
                      <a:pt x="216" y="105"/>
                    </a:lnTo>
                    <a:lnTo>
                      <a:pt x="215" y="101"/>
                    </a:lnTo>
                    <a:lnTo>
                      <a:pt x="211" y="96"/>
                    </a:lnTo>
                    <a:lnTo>
                      <a:pt x="209" y="93"/>
                    </a:lnTo>
                    <a:lnTo>
                      <a:pt x="206" y="89"/>
                    </a:lnTo>
                    <a:lnTo>
                      <a:pt x="207" y="86"/>
                    </a:lnTo>
                    <a:lnTo>
                      <a:pt x="209" y="84"/>
                    </a:lnTo>
                    <a:lnTo>
                      <a:pt x="215" y="84"/>
                    </a:lnTo>
                    <a:lnTo>
                      <a:pt x="215" y="83"/>
                    </a:lnTo>
                    <a:lnTo>
                      <a:pt x="215" y="82"/>
                    </a:lnTo>
                    <a:lnTo>
                      <a:pt x="209" y="75"/>
                    </a:lnTo>
                    <a:lnTo>
                      <a:pt x="203" y="71"/>
                    </a:lnTo>
                    <a:lnTo>
                      <a:pt x="198" y="65"/>
                    </a:lnTo>
                    <a:lnTo>
                      <a:pt x="193" y="58"/>
                    </a:lnTo>
                    <a:lnTo>
                      <a:pt x="188" y="52"/>
                    </a:lnTo>
                    <a:lnTo>
                      <a:pt x="184" y="46"/>
                    </a:lnTo>
                    <a:lnTo>
                      <a:pt x="180" y="39"/>
                    </a:lnTo>
                    <a:lnTo>
                      <a:pt x="178" y="35"/>
                    </a:lnTo>
                    <a:lnTo>
                      <a:pt x="176" y="30"/>
                    </a:lnTo>
                    <a:lnTo>
                      <a:pt x="175" y="27"/>
                    </a:lnTo>
                    <a:lnTo>
                      <a:pt x="175" y="24"/>
                    </a:lnTo>
                    <a:lnTo>
                      <a:pt x="177" y="24"/>
                    </a:lnTo>
                    <a:lnTo>
                      <a:pt x="180" y="25"/>
                    </a:lnTo>
                    <a:lnTo>
                      <a:pt x="186" y="28"/>
                    </a:lnTo>
                    <a:lnTo>
                      <a:pt x="193" y="35"/>
                    </a:lnTo>
                    <a:lnTo>
                      <a:pt x="202" y="43"/>
                    </a:lnTo>
                    <a:lnTo>
                      <a:pt x="209" y="48"/>
                    </a:lnTo>
                    <a:lnTo>
                      <a:pt x="215" y="54"/>
                    </a:lnTo>
                    <a:lnTo>
                      <a:pt x="221" y="58"/>
                    </a:lnTo>
                    <a:lnTo>
                      <a:pt x="228" y="65"/>
                    </a:lnTo>
                    <a:lnTo>
                      <a:pt x="234" y="71"/>
                    </a:lnTo>
                    <a:lnTo>
                      <a:pt x="241" y="77"/>
                    </a:lnTo>
                    <a:lnTo>
                      <a:pt x="248" y="84"/>
                    </a:lnTo>
                    <a:lnTo>
                      <a:pt x="255" y="91"/>
                    </a:lnTo>
                    <a:lnTo>
                      <a:pt x="255" y="84"/>
                    </a:lnTo>
                    <a:lnTo>
                      <a:pt x="255" y="79"/>
                    </a:lnTo>
                    <a:lnTo>
                      <a:pt x="255" y="73"/>
                    </a:lnTo>
                    <a:lnTo>
                      <a:pt x="254" y="66"/>
                    </a:lnTo>
                    <a:lnTo>
                      <a:pt x="252" y="58"/>
                    </a:lnTo>
                    <a:lnTo>
                      <a:pt x="249" y="52"/>
                    </a:lnTo>
                    <a:lnTo>
                      <a:pt x="246" y="45"/>
                    </a:lnTo>
                    <a:lnTo>
                      <a:pt x="244" y="39"/>
                    </a:lnTo>
                    <a:lnTo>
                      <a:pt x="241" y="34"/>
                    </a:lnTo>
                    <a:lnTo>
                      <a:pt x="239" y="30"/>
                    </a:lnTo>
                    <a:lnTo>
                      <a:pt x="239" y="27"/>
                    </a:lnTo>
                    <a:lnTo>
                      <a:pt x="241" y="27"/>
                    </a:lnTo>
                    <a:lnTo>
                      <a:pt x="243" y="27"/>
                    </a:lnTo>
                    <a:lnTo>
                      <a:pt x="247" y="30"/>
                    </a:lnTo>
                    <a:lnTo>
                      <a:pt x="253" y="36"/>
                    </a:lnTo>
                    <a:lnTo>
                      <a:pt x="262" y="45"/>
                    </a:lnTo>
                    <a:lnTo>
                      <a:pt x="264" y="46"/>
                    </a:lnTo>
                    <a:lnTo>
                      <a:pt x="266" y="46"/>
                    </a:lnTo>
                    <a:lnTo>
                      <a:pt x="272" y="46"/>
                    </a:lnTo>
                    <a:lnTo>
                      <a:pt x="276" y="49"/>
                    </a:lnTo>
                    <a:lnTo>
                      <a:pt x="282" y="52"/>
                    </a:lnTo>
                    <a:lnTo>
                      <a:pt x="287" y="55"/>
                    </a:lnTo>
                    <a:lnTo>
                      <a:pt x="292" y="60"/>
                    </a:lnTo>
                    <a:lnTo>
                      <a:pt x="298" y="65"/>
                    </a:lnTo>
                    <a:lnTo>
                      <a:pt x="303" y="71"/>
                    </a:lnTo>
                    <a:lnTo>
                      <a:pt x="310" y="76"/>
                    </a:lnTo>
                    <a:lnTo>
                      <a:pt x="313" y="82"/>
                    </a:lnTo>
                    <a:lnTo>
                      <a:pt x="319" y="89"/>
                    </a:lnTo>
                    <a:lnTo>
                      <a:pt x="323" y="94"/>
                    </a:lnTo>
                    <a:lnTo>
                      <a:pt x="329" y="103"/>
                    </a:lnTo>
                    <a:lnTo>
                      <a:pt x="332" y="109"/>
                    </a:lnTo>
                    <a:lnTo>
                      <a:pt x="337" y="115"/>
                    </a:lnTo>
                    <a:lnTo>
                      <a:pt x="340" y="122"/>
                    </a:lnTo>
                    <a:lnTo>
                      <a:pt x="345" y="130"/>
                    </a:lnTo>
                    <a:lnTo>
                      <a:pt x="349" y="134"/>
                    </a:lnTo>
                    <a:lnTo>
                      <a:pt x="352" y="141"/>
                    </a:lnTo>
                    <a:lnTo>
                      <a:pt x="357" y="146"/>
                    </a:lnTo>
                    <a:lnTo>
                      <a:pt x="362" y="151"/>
                    </a:lnTo>
                    <a:lnTo>
                      <a:pt x="367" y="157"/>
                    </a:lnTo>
                    <a:lnTo>
                      <a:pt x="370" y="164"/>
                    </a:lnTo>
                    <a:lnTo>
                      <a:pt x="375" y="171"/>
                    </a:lnTo>
                    <a:lnTo>
                      <a:pt x="380" y="180"/>
                    </a:lnTo>
                    <a:lnTo>
                      <a:pt x="368" y="182"/>
                    </a:lnTo>
                    <a:lnTo>
                      <a:pt x="357" y="187"/>
                    </a:lnTo>
                    <a:lnTo>
                      <a:pt x="347" y="192"/>
                    </a:lnTo>
                    <a:lnTo>
                      <a:pt x="336" y="199"/>
                    </a:lnTo>
                    <a:lnTo>
                      <a:pt x="325" y="206"/>
                    </a:lnTo>
                    <a:lnTo>
                      <a:pt x="314" y="212"/>
                    </a:lnTo>
                    <a:lnTo>
                      <a:pt x="304" y="217"/>
                    </a:lnTo>
                    <a:lnTo>
                      <a:pt x="294" y="224"/>
                    </a:lnTo>
                    <a:lnTo>
                      <a:pt x="284" y="226"/>
                    </a:lnTo>
                    <a:lnTo>
                      <a:pt x="274" y="229"/>
                    </a:lnTo>
                    <a:lnTo>
                      <a:pt x="265" y="229"/>
                    </a:lnTo>
                    <a:lnTo>
                      <a:pt x="255" y="228"/>
                    </a:lnTo>
                    <a:lnTo>
                      <a:pt x="245" y="224"/>
                    </a:lnTo>
                    <a:lnTo>
                      <a:pt x="235" y="217"/>
                    </a:lnTo>
                    <a:lnTo>
                      <a:pt x="226" y="206"/>
                    </a:lnTo>
                    <a:lnTo>
                      <a:pt x="217" y="192"/>
                    </a:lnTo>
                    <a:lnTo>
                      <a:pt x="204" y="179"/>
                    </a:lnTo>
                    <a:lnTo>
                      <a:pt x="191" y="167"/>
                    </a:lnTo>
                    <a:lnTo>
                      <a:pt x="176" y="153"/>
                    </a:lnTo>
                    <a:lnTo>
                      <a:pt x="162" y="143"/>
                    </a:lnTo>
                    <a:lnTo>
                      <a:pt x="146" y="131"/>
                    </a:lnTo>
                    <a:lnTo>
                      <a:pt x="131" y="121"/>
                    </a:lnTo>
                    <a:lnTo>
                      <a:pt x="115" y="110"/>
                    </a:lnTo>
                    <a:lnTo>
                      <a:pt x="100" y="99"/>
                    </a:lnTo>
                    <a:lnTo>
                      <a:pt x="83" y="88"/>
                    </a:lnTo>
                    <a:lnTo>
                      <a:pt x="68" y="76"/>
                    </a:lnTo>
                    <a:lnTo>
                      <a:pt x="53" y="65"/>
                    </a:lnTo>
                    <a:lnTo>
                      <a:pt x="41" y="54"/>
                    </a:lnTo>
                    <a:lnTo>
                      <a:pt x="27" y="41"/>
                    </a:lnTo>
                    <a:lnTo>
                      <a:pt x="17" y="28"/>
                    </a:lnTo>
                    <a:lnTo>
                      <a:pt x="6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84" name="Freeform 162"/>
              <p:cNvSpPr>
                <a:spLocks/>
              </p:cNvSpPr>
              <p:nvPr/>
            </p:nvSpPr>
            <p:spPr bwMode="auto">
              <a:xfrm>
                <a:off x="5762" y="2722"/>
                <a:ext cx="59" cy="40"/>
              </a:xfrm>
              <a:custGeom>
                <a:avLst/>
                <a:gdLst>
                  <a:gd name="T0" fmla="*/ 0 w 141"/>
                  <a:gd name="T1" fmla="*/ 0 h 122"/>
                  <a:gd name="T2" fmla="*/ 0 w 141"/>
                  <a:gd name="T3" fmla="*/ 0 h 122"/>
                  <a:gd name="T4" fmla="*/ 0 w 141"/>
                  <a:gd name="T5" fmla="*/ 0 h 122"/>
                  <a:gd name="T6" fmla="*/ 0 w 141"/>
                  <a:gd name="T7" fmla="*/ 0 h 122"/>
                  <a:gd name="T8" fmla="*/ 0 w 141"/>
                  <a:gd name="T9" fmla="*/ 0 h 122"/>
                  <a:gd name="T10" fmla="*/ 0 w 141"/>
                  <a:gd name="T11" fmla="*/ 0 h 122"/>
                  <a:gd name="T12" fmla="*/ 0 w 141"/>
                  <a:gd name="T13" fmla="*/ 0 h 122"/>
                  <a:gd name="T14" fmla="*/ 0 w 141"/>
                  <a:gd name="T15" fmla="*/ 0 h 122"/>
                  <a:gd name="T16" fmla="*/ 0 w 141"/>
                  <a:gd name="T17" fmla="*/ 0 h 122"/>
                  <a:gd name="T18" fmla="*/ 0 w 141"/>
                  <a:gd name="T19" fmla="*/ 0 h 122"/>
                  <a:gd name="T20" fmla="*/ 0 w 141"/>
                  <a:gd name="T21" fmla="*/ 0 h 122"/>
                  <a:gd name="T22" fmla="*/ 0 w 141"/>
                  <a:gd name="T23" fmla="*/ 0 h 122"/>
                  <a:gd name="T24" fmla="*/ 0 w 141"/>
                  <a:gd name="T25" fmla="*/ 0 h 122"/>
                  <a:gd name="T26" fmla="*/ 0 w 141"/>
                  <a:gd name="T27" fmla="*/ 0 h 122"/>
                  <a:gd name="T28" fmla="*/ 0 w 141"/>
                  <a:gd name="T29" fmla="*/ 0 h 122"/>
                  <a:gd name="T30" fmla="*/ 0 w 141"/>
                  <a:gd name="T31" fmla="*/ 0 h 122"/>
                  <a:gd name="T32" fmla="*/ 0 w 141"/>
                  <a:gd name="T33" fmla="*/ 0 h 122"/>
                  <a:gd name="T34" fmla="*/ 0 w 141"/>
                  <a:gd name="T35" fmla="*/ 0 h 122"/>
                  <a:gd name="T36" fmla="*/ 0 w 141"/>
                  <a:gd name="T37" fmla="*/ 0 h 122"/>
                  <a:gd name="T38" fmla="*/ 0 w 141"/>
                  <a:gd name="T39" fmla="*/ 0 h 122"/>
                  <a:gd name="T40" fmla="*/ 0 w 141"/>
                  <a:gd name="T41" fmla="*/ 0 h 122"/>
                  <a:gd name="T42" fmla="*/ 0 w 141"/>
                  <a:gd name="T43" fmla="*/ 0 h 122"/>
                  <a:gd name="T44" fmla="*/ 0 w 141"/>
                  <a:gd name="T45" fmla="*/ 0 h 122"/>
                  <a:gd name="T46" fmla="*/ 0 w 141"/>
                  <a:gd name="T47" fmla="*/ 0 h 122"/>
                  <a:gd name="T48" fmla="*/ 0 w 141"/>
                  <a:gd name="T49" fmla="*/ 0 h 122"/>
                  <a:gd name="T50" fmla="*/ 0 w 141"/>
                  <a:gd name="T51" fmla="*/ 0 h 122"/>
                  <a:gd name="T52" fmla="*/ 0 w 141"/>
                  <a:gd name="T53" fmla="*/ 0 h 122"/>
                  <a:gd name="T54" fmla="*/ 0 w 141"/>
                  <a:gd name="T55" fmla="*/ 0 h 122"/>
                  <a:gd name="T56" fmla="*/ 0 w 141"/>
                  <a:gd name="T57" fmla="*/ 0 h 122"/>
                  <a:gd name="T58" fmla="*/ 0 w 141"/>
                  <a:gd name="T59" fmla="*/ 0 h 122"/>
                  <a:gd name="T60" fmla="*/ 0 w 141"/>
                  <a:gd name="T61" fmla="*/ 0 h 122"/>
                  <a:gd name="T62" fmla="*/ 0 w 141"/>
                  <a:gd name="T63" fmla="*/ 0 h 122"/>
                  <a:gd name="T64" fmla="*/ 0 w 141"/>
                  <a:gd name="T65" fmla="*/ 0 h 122"/>
                  <a:gd name="T66" fmla="*/ 0 w 141"/>
                  <a:gd name="T67" fmla="*/ 0 h 122"/>
                  <a:gd name="T68" fmla="*/ 0 w 141"/>
                  <a:gd name="T69" fmla="*/ 0 h 122"/>
                  <a:gd name="T70" fmla="*/ 0 w 141"/>
                  <a:gd name="T71" fmla="*/ 0 h 122"/>
                  <a:gd name="T72" fmla="*/ 0 w 141"/>
                  <a:gd name="T73" fmla="*/ 0 h 122"/>
                  <a:gd name="T74" fmla="*/ 0 w 141"/>
                  <a:gd name="T75" fmla="*/ 0 h 122"/>
                  <a:gd name="T76" fmla="*/ 0 w 141"/>
                  <a:gd name="T77" fmla="*/ 0 h 122"/>
                  <a:gd name="T78" fmla="*/ 0 w 141"/>
                  <a:gd name="T79" fmla="*/ 0 h 122"/>
                  <a:gd name="T80" fmla="*/ 0 w 141"/>
                  <a:gd name="T81" fmla="*/ 0 h 122"/>
                  <a:gd name="T82" fmla="*/ 0 w 141"/>
                  <a:gd name="T83" fmla="*/ 0 h 122"/>
                  <a:gd name="T84" fmla="*/ 0 w 141"/>
                  <a:gd name="T85" fmla="*/ 0 h 12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41"/>
                  <a:gd name="T130" fmla="*/ 0 h 122"/>
                  <a:gd name="T131" fmla="*/ 141 w 141"/>
                  <a:gd name="T132" fmla="*/ 122 h 12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41" h="122">
                    <a:moveTo>
                      <a:pt x="68" y="0"/>
                    </a:moveTo>
                    <a:lnTo>
                      <a:pt x="77" y="8"/>
                    </a:lnTo>
                    <a:lnTo>
                      <a:pt x="85" y="16"/>
                    </a:lnTo>
                    <a:lnTo>
                      <a:pt x="94" y="24"/>
                    </a:lnTo>
                    <a:lnTo>
                      <a:pt x="103" y="32"/>
                    </a:lnTo>
                    <a:lnTo>
                      <a:pt x="111" y="39"/>
                    </a:lnTo>
                    <a:lnTo>
                      <a:pt x="121" y="46"/>
                    </a:lnTo>
                    <a:lnTo>
                      <a:pt x="124" y="47"/>
                    </a:lnTo>
                    <a:lnTo>
                      <a:pt x="130" y="50"/>
                    </a:lnTo>
                    <a:lnTo>
                      <a:pt x="135" y="53"/>
                    </a:lnTo>
                    <a:lnTo>
                      <a:pt x="141" y="56"/>
                    </a:lnTo>
                    <a:lnTo>
                      <a:pt x="135" y="59"/>
                    </a:lnTo>
                    <a:lnTo>
                      <a:pt x="131" y="63"/>
                    </a:lnTo>
                    <a:lnTo>
                      <a:pt x="125" y="66"/>
                    </a:lnTo>
                    <a:lnTo>
                      <a:pt x="121" y="69"/>
                    </a:lnTo>
                    <a:lnTo>
                      <a:pt x="115" y="72"/>
                    </a:lnTo>
                    <a:lnTo>
                      <a:pt x="109" y="76"/>
                    </a:lnTo>
                    <a:lnTo>
                      <a:pt x="104" y="79"/>
                    </a:lnTo>
                    <a:lnTo>
                      <a:pt x="99" y="84"/>
                    </a:lnTo>
                    <a:lnTo>
                      <a:pt x="94" y="86"/>
                    </a:lnTo>
                    <a:lnTo>
                      <a:pt x="88" y="91"/>
                    </a:lnTo>
                    <a:lnTo>
                      <a:pt x="84" y="95"/>
                    </a:lnTo>
                    <a:lnTo>
                      <a:pt x="80" y="100"/>
                    </a:lnTo>
                    <a:lnTo>
                      <a:pt x="76" y="103"/>
                    </a:lnTo>
                    <a:lnTo>
                      <a:pt x="73" y="109"/>
                    </a:lnTo>
                    <a:lnTo>
                      <a:pt x="70" y="115"/>
                    </a:lnTo>
                    <a:lnTo>
                      <a:pt x="70" y="122"/>
                    </a:lnTo>
                    <a:lnTo>
                      <a:pt x="62" y="119"/>
                    </a:lnTo>
                    <a:lnTo>
                      <a:pt x="56" y="116"/>
                    </a:lnTo>
                    <a:lnTo>
                      <a:pt x="50" y="112"/>
                    </a:lnTo>
                    <a:lnTo>
                      <a:pt x="47" y="108"/>
                    </a:lnTo>
                    <a:lnTo>
                      <a:pt x="42" y="103"/>
                    </a:lnTo>
                    <a:lnTo>
                      <a:pt x="39" y="98"/>
                    </a:lnTo>
                    <a:lnTo>
                      <a:pt x="36" y="93"/>
                    </a:lnTo>
                    <a:lnTo>
                      <a:pt x="33" y="87"/>
                    </a:lnTo>
                    <a:lnTo>
                      <a:pt x="30" y="81"/>
                    </a:lnTo>
                    <a:lnTo>
                      <a:pt x="27" y="76"/>
                    </a:lnTo>
                    <a:lnTo>
                      <a:pt x="23" y="69"/>
                    </a:lnTo>
                    <a:lnTo>
                      <a:pt x="21" y="65"/>
                    </a:lnTo>
                    <a:lnTo>
                      <a:pt x="15" y="58"/>
                    </a:lnTo>
                    <a:lnTo>
                      <a:pt x="11" y="53"/>
                    </a:lnTo>
                    <a:lnTo>
                      <a:pt x="6" y="48"/>
                    </a:lnTo>
                    <a:lnTo>
                      <a:pt x="0" y="46"/>
                    </a:lnTo>
                    <a:lnTo>
                      <a:pt x="5" y="39"/>
                    </a:lnTo>
                    <a:lnTo>
                      <a:pt x="11" y="36"/>
                    </a:lnTo>
                    <a:lnTo>
                      <a:pt x="16" y="35"/>
                    </a:lnTo>
                    <a:lnTo>
                      <a:pt x="22" y="36"/>
                    </a:lnTo>
                    <a:lnTo>
                      <a:pt x="28" y="38"/>
                    </a:lnTo>
                    <a:lnTo>
                      <a:pt x="33" y="42"/>
                    </a:lnTo>
                    <a:lnTo>
                      <a:pt x="39" y="46"/>
                    </a:lnTo>
                    <a:lnTo>
                      <a:pt x="45" y="53"/>
                    </a:lnTo>
                    <a:lnTo>
                      <a:pt x="49" y="58"/>
                    </a:lnTo>
                    <a:lnTo>
                      <a:pt x="55" y="65"/>
                    </a:lnTo>
                    <a:lnTo>
                      <a:pt x="60" y="70"/>
                    </a:lnTo>
                    <a:lnTo>
                      <a:pt x="66" y="76"/>
                    </a:lnTo>
                    <a:lnTo>
                      <a:pt x="70" y="81"/>
                    </a:lnTo>
                    <a:lnTo>
                      <a:pt x="77" y="85"/>
                    </a:lnTo>
                    <a:lnTo>
                      <a:pt x="83" y="86"/>
                    </a:lnTo>
                    <a:lnTo>
                      <a:pt x="89" y="89"/>
                    </a:lnTo>
                    <a:lnTo>
                      <a:pt x="86" y="81"/>
                    </a:lnTo>
                    <a:lnTo>
                      <a:pt x="82" y="74"/>
                    </a:lnTo>
                    <a:lnTo>
                      <a:pt x="76" y="66"/>
                    </a:lnTo>
                    <a:lnTo>
                      <a:pt x="70" y="62"/>
                    </a:lnTo>
                    <a:lnTo>
                      <a:pt x="66" y="56"/>
                    </a:lnTo>
                    <a:lnTo>
                      <a:pt x="63" y="49"/>
                    </a:lnTo>
                    <a:lnTo>
                      <a:pt x="62" y="43"/>
                    </a:lnTo>
                    <a:lnTo>
                      <a:pt x="66" y="35"/>
                    </a:lnTo>
                    <a:lnTo>
                      <a:pt x="70" y="35"/>
                    </a:lnTo>
                    <a:lnTo>
                      <a:pt x="76" y="38"/>
                    </a:lnTo>
                    <a:lnTo>
                      <a:pt x="81" y="42"/>
                    </a:lnTo>
                    <a:lnTo>
                      <a:pt x="86" y="46"/>
                    </a:lnTo>
                    <a:lnTo>
                      <a:pt x="92" y="50"/>
                    </a:lnTo>
                    <a:lnTo>
                      <a:pt x="98" y="54"/>
                    </a:lnTo>
                    <a:lnTo>
                      <a:pt x="104" y="56"/>
                    </a:lnTo>
                    <a:lnTo>
                      <a:pt x="112" y="56"/>
                    </a:lnTo>
                    <a:lnTo>
                      <a:pt x="111" y="50"/>
                    </a:lnTo>
                    <a:lnTo>
                      <a:pt x="109" y="46"/>
                    </a:lnTo>
                    <a:lnTo>
                      <a:pt x="106" y="42"/>
                    </a:lnTo>
                    <a:lnTo>
                      <a:pt x="105" y="38"/>
                    </a:lnTo>
                    <a:lnTo>
                      <a:pt x="97" y="31"/>
                    </a:lnTo>
                    <a:lnTo>
                      <a:pt x="90" y="26"/>
                    </a:lnTo>
                    <a:lnTo>
                      <a:pt x="82" y="19"/>
                    </a:lnTo>
                    <a:lnTo>
                      <a:pt x="75" y="13"/>
                    </a:lnTo>
                    <a:lnTo>
                      <a:pt x="70" y="7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2185" name="Freeform 163"/>
              <p:cNvSpPr>
                <a:spLocks/>
              </p:cNvSpPr>
              <p:nvPr/>
            </p:nvSpPr>
            <p:spPr bwMode="auto">
              <a:xfrm>
                <a:off x="5773" y="2803"/>
                <a:ext cx="22" cy="6"/>
              </a:xfrm>
              <a:custGeom>
                <a:avLst/>
                <a:gdLst>
                  <a:gd name="T0" fmla="*/ 0 w 52"/>
                  <a:gd name="T1" fmla="*/ 0 h 15"/>
                  <a:gd name="T2" fmla="*/ 0 w 52"/>
                  <a:gd name="T3" fmla="*/ 0 h 15"/>
                  <a:gd name="T4" fmla="*/ 0 w 52"/>
                  <a:gd name="T5" fmla="*/ 0 h 15"/>
                  <a:gd name="T6" fmla="*/ 0 w 52"/>
                  <a:gd name="T7" fmla="*/ 0 h 15"/>
                  <a:gd name="T8" fmla="*/ 0 w 52"/>
                  <a:gd name="T9" fmla="*/ 0 h 15"/>
                  <a:gd name="T10" fmla="*/ 0 w 52"/>
                  <a:gd name="T11" fmla="*/ 0 h 15"/>
                  <a:gd name="T12" fmla="*/ 0 w 52"/>
                  <a:gd name="T13" fmla="*/ 0 h 15"/>
                  <a:gd name="T14" fmla="*/ 0 w 52"/>
                  <a:gd name="T15" fmla="*/ 0 h 15"/>
                  <a:gd name="T16" fmla="*/ 0 w 52"/>
                  <a:gd name="T17" fmla="*/ 0 h 15"/>
                  <a:gd name="T18" fmla="*/ 0 w 52"/>
                  <a:gd name="T19" fmla="*/ 0 h 15"/>
                  <a:gd name="T20" fmla="*/ 0 w 52"/>
                  <a:gd name="T21" fmla="*/ 0 h 15"/>
                  <a:gd name="T22" fmla="*/ 0 w 52"/>
                  <a:gd name="T23" fmla="*/ 0 h 15"/>
                  <a:gd name="T24" fmla="*/ 0 w 52"/>
                  <a:gd name="T25" fmla="*/ 0 h 15"/>
                  <a:gd name="T26" fmla="*/ 0 w 52"/>
                  <a:gd name="T27" fmla="*/ 0 h 15"/>
                  <a:gd name="T28" fmla="*/ 0 w 52"/>
                  <a:gd name="T29" fmla="*/ 0 h 15"/>
                  <a:gd name="T30" fmla="*/ 0 w 52"/>
                  <a:gd name="T31" fmla="*/ 0 h 15"/>
                  <a:gd name="T32" fmla="*/ 0 w 52"/>
                  <a:gd name="T33" fmla="*/ 0 h 15"/>
                  <a:gd name="T34" fmla="*/ 0 w 52"/>
                  <a:gd name="T35" fmla="*/ 0 h 15"/>
                  <a:gd name="T36" fmla="*/ 0 w 52"/>
                  <a:gd name="T37" fmla="*/ 0 h 15"/>
                  <a:gd name="T38" fmla="*/ 0 w 52"/>
                  <a:gd name="T39" fmla="*/ 0 h 15"/>
                  <a:gd name="T40" fmla="*/ 0 w 52"/>
                  <a:gd name="T41" fmla="*/ 0 h 15"/>
                  <a:gd name="T42" fmla="*/ 0 w 52"/>
                  <a:gd name="T43" fmla="*/ 0 h 1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2"/>
                  <a:gd name="T67" fmla="*/ 0 h 15"/>
                  <a:gd name="T68" fmla="*/ 52 w 52"/>
                  <a:gd name="T69" fmla="*/ 15 h 1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2" h="15">
                    <a:moveTo>
                      <a:pt x="0" y="0"/>
                    </a:moveTo>
                    <a:lnTo>
                      <a:pt x="5" y="0"/>
                    </a:lnTo>
                    <a:lnTo>
                      <a:pt x="12" y="1"/>
                    </a:lnTo>
                    <a:lnTo>
                      <a:pt x="18" y="1"/>
                    </a:lnTo>
                    <a:lnTo>
                      <a:pt x="24" y="1"/>
                    </a:lnTo>
                    <a:lnTo>
                      <a:pt x="31" y="0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2" y="4"/>
                    </a:lnTo>
                    <a:lnTo>
                      <a:pt x="44" y="7"/>
                    </a:lnTo>
                    <a:lnTo>
                      <a:pt x="37" y="9"/>
                    </a:lnTo>
                    <a:lnTo>
                      <a:pt x="29" y="12"/>
                    </a:lnTo>
                    <a:lnTo>
                      <a:pt x="21" y="15"/>
                    </a:lnTo>
                    <a:lnTo>
                      <a:pt x="13" y="15"/>
                    </a:lnTo>
                    <a:lnTo>
                      <a:pt x="7" y="13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ctr" defTabSz="812810">
                  <a:defRPr/>
                </a:pPr>
                <a:endParaRPr lang="en-US" sz="1600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</p:grpSp>
        <p:sp>
          <p:nvSpPr>
            <p:cNvPr id="2084" name="Rectangle 164"/>
            <p:cNvSpPr>
              <a:spLocks noChangeArrowheads="1"/>
            </p:cNvSpPr>
            <p:nvPr/>
          </p:nvSpPr>
          <p:spPr bwMode="auto">
            <a:xfrm>
              <a:off x="3955022" y="5472885"/>
              <a:ext cx="2078317" cy="5539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defTabSz="812810">
                <a:lnSpc>
                  <a:spcPct val="90000"/>
                </a:lnSpc>
                <a:defRPr/>
              </a:pPr>
              <a:r>
                <a:rPr lang="en-US" sz="1778" b="1">
                  <a:solidFill>
                    <a:srgbClr val="FFFFFF"/>
                  </a:solidFill>
                  <a:latin typeface="Arial" pitchFamily="34" charset="0"/>
                </a:rPr>
                <a:t>Neurotransmitter</a:t>
              </a:r>
              <a:br>
                <a:rPr lang="en-US" sz="1778" b="1">
                  <a:solidFill>
                    <a:srgbClr val="FFFFFF"/>
                  </a:solidFill>
                  <a:latin typeface="Arial" pitchFamily="34" charset="0"/>
                </a:rPr>
              </a:br>
              <a:r>
                <a:rPr lang="en-US" sz="1778" b="1">
                  <a:solidFill>
                    <a:srgbClr val="FFFFFF"/>
                  </a:solidFill>
                  <a:latin typeface="Arial" pitchFamily="34" charset="0"/>
                </a:rPr>
                <a:t>Dysfunction</a:t>
              </a:r>
              <a:endParaRPr lang="en-US" sz="1778">
                <a:solidFill>
                  <a:srgbClr val="000000"/>
                </a:solidFill>
                <a:latin typeface="Times" pitchFamily="18" charset="0"/>
              </a:endParaRPr>
            </a:p>
          </p:txBody>
        </p:sp>
        <p:sp>
          <p:nvSpPr>
            <p:cNvPr id="2085" name="Freeform 177"/>
            <p:cNvSpPr>
              <a:spLocks/>
            </p:cNvSpPr>
            <p:nvPr/>
          </p:nvSpPr>
          <p:spPr bwMode="auto">
            <a:xfrm rot="8642342" flipH="1" flipV="1">
              <a:off x="4650350" y="3774344"/>
              <a:ext cx="589197" cy="387331"/>
            </a:xfrm>
            <a:custGeom>
              <a:avLst/>
              <a:gdLst>
                <a:gd name="T0" fmla="*/ 2147483647 w 767"/>
                <a:gd name="T1" fmla="*/ 2147483647 h 715"/>
                <a:gd name="T2" fmla="*/ 2147483647 w 767"/>
                <a:gd name="T3" fmla="*/ 2147483647 h 715"/>
                <a:gd name="T4" fmla="*/ 2147483647 w 767"/>
                <a:gd name="T5" fmla="*/ 2147483647 h 715"/>
                <a:gd name="T6" fmla="*/ 2147483647 w 767"/>
                <a:gd name="T7" fmla="*/ 2147483647 h 715"/>
                <a:gd name="T8" fmla="*/ 2147483647 w 767"/>
                <a:gd name="T9" fmla="*/ 2147483647 h 715"/>
                <a:gd name="T10" fmla="*/ 2147483647 w 767"/>
                <a:gd name="T11" fmla="*/ 2147483647 h 715"/>
                <a:gd name="T12" fmla="*/ 2147483647 w 767"/>
                <a:gd name="T13" fmla="*/ 2147483647 h 715"/>
                <a:gd name="T14" fmla="*/ 2147483647 w 767"/>
                <a:gd name="T15" fmla="*/ 2147483647 h 715"/>
                <a:gd name="T16" fmla="*/ 2147483647 w 767"/>
                <a:gd name="T17" fmla="*/ 0 h 7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7"/>
                <a:gd name="T28" fmla="*/ 0 h 715"/>
                <a:gd name="T29" fmla="*/ 767 w 767"/>
                <a:gd name="T30" fmla="*/ 715 h 7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7" h="715">
                  <a:moveTo>
                    <a:pt x="31" y="715"/>
                  </a:moveTo>
                  <a:cubicBezTo>
                    <a:pt x="15" y="653"/>
                    <a:pt x="0" y="592"/>
                    <a:pt x="31" y="566"/>
                  </a:cubicBezTo>
                  <a:cubicBezTo>
                    <a:pt x="61" y="539"/>
                    <a:pt x="178" y="583"/>
                    <a:pt x="212" y="555"/>
                  </a:cubicBezTo>
                  <a:cubicBezTo>
                    <a:pt x="245" y="526"/>
                    <a:pt x="202" y="423"/>
                    <a:pt x="234" y="395"/>
                  </a:cubicBezTo>
                  <a:cubicBezTo>
                    <a:pt x="266" y="366"/>
                    <a:pt x="373" y="412"/>
                    <a:pt x="404" y="384"/>
                  </a:cubicBezTo>
                  <a:cubicBezTo>
                    <a:pt x="434" y="355"/>
                    <a:pt x="384" y="248"/>
                    <a:pt x="415" y="224"/>
                  </a:cubicBezTo>
                  <a:cubicBezTo>
                    <a:pt x="445" y="199"/>
                    <a:pt x="554" y="254"/>
                    <a:pt x="586" y="235"/>
                  </a:cubicBezTo>
                  <a:cubicBezTo>
                    <a:pt x="617" y="215"/>
                    <a:pt x="576" y="146"/>
                    <a:pt x="607" y="107"/>
                  </a:cubicBezTo>
                  <a:cubicBezTo>
                    <a:pt x="637" y="67"/>
                    <a:pt x="702" y="33"/>
                    <a:pt x="767" y="0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pPr algn="ctr" defTabSz="812810">
                <a:defRPr/>
              </a:pPr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grpSp>
        <p:nvGrpSpPr>
          <p:cNvPr id="9" name="Group 183"/>
          <p:cNvGrpSpPr>
            <a:grpSpLocks/>
          </p:cNvGrpSpPr>
          <p:nvPr/>
        </p:nvGrpSpPr>
        <p:grpSpPr bwMode="auto">
          <a:xfrm rot="-636386">
            <a:off x="29634" y="520701"/>
            <a:ext cx="1594556" cy="1109133"/>
            <a:chOff x="0" y="174260"/>
            <a:chExt cx="1793631" cy="1246578"/>
          </a:xfrm>
        </p:grpSpPr>
        <p:sp>
          <p:nvSpPr>
            <p:cNvPr id="2081" name="Explosion 2 178"/>
            <p:cNvSpPr>
              <a:spLocks noChangeArrowheads="1"/>
            </p:cNvSpPr>
            <p:nvPr/>
          </p:nvSpPr>
          <p:spPr bwMode="auto">
            <a:xfrm>
              <a:off x="0" y="174260"/>
              <a:ext cx="1793631" cy="1246578"/>
            </a:xfrm>
            <a:prstGeom prst="irregularSeal2">
              <a:avLst/>
            </a:prstGeom>
            <a:solidFill>
              <a:srgbClr val="9966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812810">
                <a:defRPr/>
              </a:pPr>
              <a:endParaRPr lang="en-US" sz="1600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319957" y="544570"/>
              <a:ext cx="975855" cy="472681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defTabSz="812810">
                <a:defRPr/>
              </a:pPr>
              <a:r>
                <a:rPr lang="en-US" sz="2133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Helvetica" panose="020B0604020202020204" pitchFamily="34" charset="0"/>
                  <a:ea typeface="ＭＳ Ｐゴシック" charset="-128"/>
                </a:rPr>
                <a:t>TZDs</a:t>
              </a:r>
            </a:p>
          </p:txBody>
        </p:sp>
      </p:grpSp>
      <p:grpSp>
        <p:nvGrpSpPr>
          <p:cNvPr id="10" name="Group 184"/>
          <p:cNvGrpSpPr>
            <a:grpSpLocks/>
          </p:cNvGrpSpPr>
          <p:nvPr/>
        </p:nvGrpSpPr>
        <p:grpSpPr bwMode="auto">
          <a:xfrm>
            <a:off x="6810023" y="5135034"/>
            <a:ext cx="1521178" cy="1055511"/>
            <a:chOff x="8426570" y="5523554"/>
            <a:chExt cx="1711588" cy="1186449"/>
          </a:xfrm>
        </p:grpSpPr>
        <p:sp>
          <p:nvSpPr>
            <p:cNvPr id="2079" name="Explosion 2 180"/>
            <p:cNvSpPr>
              <a:spLocks noChangeArrowheads="1"/>
            </p:cNvSpPr>
            <p:nvPr/>
          </p:nvSpPr>
          <p:spPr bwMode="auto">
            <a:xfrm rot="-1399548">
              <a:off x="8426570" y="5523554"/>
              <a:ext cx="1711588" cy="1186449"/>
            </a:xfrm>
            <a:prstGeom prst="irregularSeal2">
              <a:avLst/>
            </a:prstGeom>
            <a:solidFill>
              <a:srgbClr val="9966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812810">
                <a:defRPr/>
              </a:pPr>
              <a:endParaRPr lang="en-US" sz="1600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8780799" y="5937542"/>
              <a:ext cx="976138" cy="47273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defTabSz="812810">
                <a:defRPr/>
              </a:pPr>
              <a:r>
                <a:rPr lang="en-US" sz="2133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Helvetica" panose="020B0604020202020204" pitchFamily="34" charset="0"/>
                  <a:ea typeface="ＭＳ Ｐゴシック" charset="-128"/>
                </a:rPr>
                <a:t>TZDs</a:t>
              </a:r>
            </a:p>
          </p:txBody>
        </p:sp>
      </p:grpSp>
      <p:pic>
        <p:nvPicPr>
          <p:cNvPr id="72725" name="Picture 177" descr="Ominous Octet-slide.png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5923" y="3052234"/>
            <a:ext cx="1437922" cy="1226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" name="Group 1"/>
          <p:cNvGrpSpPr>
            <a:grpSpLocks/>
          </p:cNvGrpSpPr>
          <p:nvPr/>
        </p:nvGrpSpPr>
        <p:grpSpPr bwMode="auto">
          <a:xfrm>
            <a:off x="2026356" y="5006622"/>
            <a:ext cx="1580444" cy="1264356"/>
            <a:chOff x="2279650" y="5203825"/>
            <a:chExt cx="1778000" cy="1422400"/>
          </a:xfrm>
        </p:grpSpPr>
        <p:sp>
          <p:nvSpPr>
            <p:cNvPr id="2055" name="Explosion 2 191"/>
            <p:cNvSpPr>
              <a:spLocks noChangeArrowheads="1"/>
            </p:cNvSpPr>
            <p:nvPr/>
          </p:nvSpPr>
          <p:spPr bwMode="auto">
            <a:xfrm rot="20544916">
              <a:off x="2279650" y="5203825"/>
              <a:ext cx="1778000" cy="1422400"/>
            </a:xfrm>
            <a:prstGeom prst="irregularSeal2">
              <a:avLst/>
            </a:prstGeom>
            <a:solidFill>
              <a:srgbClr val="9966FF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812810">
                <a:defRPr/>
              </a:pPr>
              <a:endParaRPr lang="en-US" sz="1600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2624299" y="5759450"/>
              <a:ext cx="975988" cy="473134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algn="ctr" defTabSz="812810">
                <a:defRPr/>
              </a:pPr>
              <a:r>
                <a:rPr lang="en-US" sz="2133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Helvetica" panose="020B0604020202020204" pitchFamily="34" charset="0"/>
                  <a:ea typeface="ＭＳ Ｐゴシック" charset="-128"/>
                </a:rPr>
                <a:t>TZDs</a:t>
              </a:r>
            </a:p>
          </p:txBody>
        </p:sp>
      </p:grpSp>
      <p:pic>
        <p:nvPicPr>
          <p:cNvPr id="72727" name="Picture 186" descr="Muscle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345447">
            <a:off x="5619045" y="4573412"/>
            <a:ext cx="2758723" cy="670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78" name="Rectangle 47"/>
          <p:cNvSpPr>
            <a:spLocks noChangeArrowheads="1"/>
          </p:cNvSpPr>
          <p:nvPr/>
        </p:nvSpPr>
        <p:spPr bwMode="auto">
          <a:xfrm rot="21404812">
            <a:off x="5893056" y="4663955"/>
            <a:ext cx="2117567" cy="8208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 defTabSz="812810">
              <a:defRPr/>
            </a:pPr>
            <a:r>
              <a:rPr lang="en-US" sz="1778" b="1">
                <a:solidFill>
                  <a:srgbClr val="000000"/>
                </a:solidFill>
                <a:latin typeface="Arial" pitchFamily="34" charset="0"/>
              </a:rPr>
              <a:t>Decreased Glucose</a:t>
            </a:r>
          </a:p>
          <a:p>
            <a:pPr algn="ctr" defTabSz="812810">
              <a:defRPr/>
            </a:pPr>
            <a:r>
              <a:rPr lang="en-US" sz="1778" b="1">
                <a:solidFill>
                  <a:srgbClr val="000000"/>
                </a:solidFill>
                <a:latin typeface="Arial" pitchFamily="34" charset="0"/>
              </a:rPr>
              <a:t>Uptake</a:t>
            </a:r>
            <a:endParaRPr lang="en-US" sz="1778">
              <a:solidFill>
                <a:srgbClr val="000000"/>
              </a:solidFill>
              <a:latin typeface="Times" pitchFamily="18" charset="0"/>
            </a:endParaRPr>
          </a:p>
          <a:p>
            <a:pPr algn="ctr" defTabSz="812810">
              <a:defRPr/>
            </a:pPr>
            <a:endParaRPr lang="en-US" sz="1778">
              <a:solidFill>
                <a:srgbClr val="000000"/>
              </a:solidFill>
              <a:latin typeface="Times" pitchFamily="18" charset="0"/>
            </a:endParaRPr>
          </a:p>
        </p:txBody>
      </p:sp>
    </p:spTree>
    <p:custDataLst>
      <p:tags r:id="rId2"/>
    </p:custDataLst>
    <p:extLst>
      <p:ext uri="{BB962C8B-B14F-4D97-AF65-F5344CB8AC3E}">
        <p14:creationId xmlns:p14="http://schemas.microsoft.com/office/powerpoint/2010/main" val="138909993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itle 1"/>
          <p:cNvSpPr>
            <a:spLocks noGrp="1"/>
          </p:cNvSpPr>
          <p:nvPr>
            <p:ph type="title"/>
          </p:nvPr>
        </p:nvSpPr>
        <p:spPr>
          <a:xfrm>
            <a:off x="413456" y="1356078"/>
            <a:ext cx="8290277" cy="4152900"/>
          </a:xfrm>
          <a:solidFill>
            <a:srgbClr val="FF6600"/>
          </a:solidFill>
          <a:ln>
            <a:solidFill>
              <a:srgbClr val="FF505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5333">
                <a:solidFill>
                  <a:schemeClr val="bg1"/>
                </a:solidFill>
              </a:rPr>
              <a:t>MOLECULAR ETIOLOGY </a:t>
            </a:r>
            <a:br>
              <a:rPr lang="en-US" altLang="en-US" sz="5333">
                <a:solidFill>
                  <a:schemeClr val="bg1"/>
                </a:solidFill>
              </a:rPr>
            </a:br>
            <a:r>
              <a:rPr lang="en-US" altLang="en-US" sz="5333">
                <a:solidFill>
                  <a:schemeClr val="bg1"/>
                </a:solidFill>
              </a:rPr>
              <a:t>OF THE</a:t>
            </a:r>
            <a:br>
              <a:rPr lang="en-US" altLang="en-US" sz="5333">
                <a:solidFill>
                  <a:schemeClr val="bg1"/>
                </a:solidFill>
              </a:rPr>
            </a:br>
            <a:r>
              <a:rPr lang="en-US" altLang="en-US" sz="5333">
                <a:solidFill>
                  <a:schemeClr val="bg1"/>
                </a:solidFill>
              </a:rPr>
              <a:t>INSULIN RESISTANCE</a:t>
            </a:r>
            <a:br>
              <a:rPr lang="en-US" altLang="en-US" sz="5333">
                <a:solidFill>
                  <a:schemeClr val="bg1"/>
                </a:solidFill>
              </a:rPr>
            </a:br>
            <a:r>
              <a:rPr lang="en-US" altLang="en-US" sz="5333">
                <a:solidFill>
                  <a:schemeClr val="bg1"/>
                </a:solidFill>
              </a:rPr>
              <a:t>IN TYPE 2 DIABETES</a:t>
            </a:r>
          </a:p>
        </p:txBody>
      </p:sp>
    </p:spTree>
    <p:extLst>
      <p:ext uri="{BB962C8B-B14F-4D97-AF65-F5344CB8AC3E}">
        <p14:creationId xmlns:p14="http://schemas.microsoft.com/office/powerpoint/2010/main" val="1888851295"/>
      </p:ext>
    </p:extLst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Freeform 11"/>
          <p:cNvSpPr>
            <a:spLocks/>
          </p:cNvSpPr>
          <p:nvPr/>
        </p:nvSpPr>
        <p:spPr bwMode="auto">
          <a:xfrm>
            <a:off x="389467" y="2142067"/>
            <a:ext cx="7442200" cy="2017889"/>
          </a:xfrm>
          <a:custGeom>
            <a:avLst/>
            <a:gdLst>
              <a:gd name="T0" fmla="*/ 2147483647 w 5274"/>
              <a:gd name="T1" fmla="*/ 2147483647 h 1430"/>
              <a:gd name="T2" fmla="*/ 2147483647 w 5274"/>
              <a:gd name="T3" fmla="*/ 2147483647 h 1430"/>
              <a:gd name="T4" fmla="*/ 2147483647 w 5274"/>
              <a:gd name="T5" fmla="*/ 2147483647 h 1430"/>
              <a:gd name="T6" fmla="*/ 2147483647 w 5274"/>
              <a:gd name="T7" fmla="*/ 2147483647 h 1430"/>
              <a:gd name="T8" fmla="*/ 2147483647 w 5274"/>
              <a:gd name="T9" fmla="*/ 2147483647 h 1430"/>
              <a:gd name="T10" fmla="*/ 2147483647 w 5274"/>
              <a:gd name="T11" fmla="*/ 2147483647 h 1430"/>
              <a:gd name="T12" fmla="*/ 2147483647 w 5274"/>
              <a:gd name="T13" fmla="*/ 2147483647 h 1430"/>
              <a:gd name="T14" fmla="*/ 2147483647 w 5274"/>
              <a:gd name="T15" fmla="*/ 2147483647 h 1430"/>
              <a:gd name="T16" fmla="*/ 2147483647 w 5274"/>
              <a:gd name="T17" fmla="*/ 2147483647 h 1430"/>
              <a:gd name="T18" fmla="*/ 2147483647 w 5274"/>
              <a:gd name="T19" fmla="*/ 2147483647 h 1430"/>
              <a:gd name="T20" fmla="*/ 2147483647 w 5274"/>
              <a:gd name="T21" fmla="*/ 2147483647 h 1430"/>
              <a:gd name="T22" fmla="*/ 2147483647 w 5274"/>
              <a:gd name="T23" fmla="*/ 2147483647 h 1430"/>
              <a:gd name="T24" fmla="*/ 2147483647 w 5274"/>
              <a:gd name="T25" fmla="*/ 2147483647 h 1430"/>
              <a:gd name="T26" fmla="*/ 2147483647 w 5274"/>
              <a:gd name="T27" fmla="*/ 2147483647 h 1430"/>
              <a:gd name="T28" fmla="*/ 2147483647 w 5274"/>
              <a:gd name="T29" fmla="*/ 2147483647 h 1430"/>
              <a:gd name="T30" fmla="*/ 2147483647 w 5274"/>
              <a:gd name="T31" fmla="*/ 2147483647 h 1430"/>
              <a:gd name="T32" fmla="*/ 2147483647 w 5274"/>
              <a:gd name="T33" fmla="*/ 2147483647 h 1430"/>
              <a:gd name="T34" fmla="*/ 2147483647 w 5274"/>
              <a:gd name="T35" fmla="*/ 2147483647 h 1430"/>
              <a:gd name="T36" fmla="*/ 2147483647 w 5274"/>
              <a:gd name="T37" fmla="*/ 2147483647 h 1430"/>
              <a:gd name="T38" fmla="*/ 2147483647 w 5274"/>
              <a:gd name="T39" fmla="*/ 2147483647 h 1430"/>
              <a:gd name="T40" fmla="*/ 2147483647 w 5274"/>
              <a:gd name="T41" fmla="*/ 2147483647 h 1430"/>
              <a:gd name="T42" fmla="*/ 2147483647 w 5274"/>
              <a:gd name="T43" fmla="*/ 2147483647 h 1430"/>
              <a:gd name="T44" fmla="*/ 2147483647 w 5274"/>
              <a:gd name="T45" fmla="*/ 2147483647 h 1430"/>
              <a:gd name="T46" fmla="*/ 2147483647 w 5274"/>
              <a:gd name="T47" fmla="*/ 2147483647 h 1430"/>
              <a:gd name="T48" fmla="*/ 2147483647 w 5274"/>
              <a:gd name="T49" fmla="*/ 2147483647 h 1430"/>
              <a:gd name="T50" fmla="*/ 2147483647 w 5274"/>
              <a:gd name="T51" fmla="*/ 2147483647 h 1430"/>
              <a:gd name="T52" fmla="*/ 2147483647 w 5274"/>
              <a:gd name="T53" fmla="*/ 2147483647 h 143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5274"/>
              <a:gd name="T82" fmla="*/ 0 h 1430"/>
              <a:gd name="T83" fmla="*/ 5274 w 5274"/>
              <a:gd name="T84" fmla="*/ 1430 h 143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5274" h="1430">
                <a:moveTo>
                  <a:pt x="440" y="728"/>
                </a:moveTo>
                <a:cubicBezTo>
                  <a:pt x="555" y="644"/>
                  <a:pt x="750" y="508"/>
                  <a:pt x="996" y="400"/>
                </a:cubicBezTo>
                <a:cubicBezTo>
                  <a:pt x="1240" y="291"/>
                  <a:pt x="1585" y="142"/>
                  <a:pt x="1911" y="77"/>
                </a:cubicBezTo>
                <a:cubicBezTo>
                  <a:pt x="2235" y="11"/>
                  <a:pt x="2585" y="0"/>
                  <a:pt x="2946" y="8"/>
                </a:cubicBezTo>
                <a:cubicBezTo>
                  <a:pt x="3306" y="15"/>
                  <a:pt x="3714" y="41"/>
                  <a:pt x="4073" y="120"/>
                </a:cubicBezTo>
                <a:cubicBezTo>
                  <a:pt x="4431" y="198"/>
                  <a:pt x="4911" y="385"/>
                  <a:pt x="5093" y="477"/>
                </a:cubicBezTo>
                <a:cubicBezTo>
                  <a:pt x="5274" y="568"/>
                  <a:pt x="5170" y="609"/>
                  <a:pt x="5163" y="669"/>
                </a:cubicBezTo>
                <a:cubicBezTo>
                  <a:pt x="5155" y="728"/>
                  <a:pt x="5104" y="819"/>
                  <a:pt x="5051" y="835"/>
                </a:cubicBezTo>
                <a:cubicBezTo>
                  <a:pt x="4998" y="851"/>
                  <a:pt x="4886" y="779"/>
                  <a:pt x="4846" y="765"/>
                </a:cubicBezTo>
                <a:cubicBezTo>
                  <a:pt x="4805" y="750"/>
                  <a:pt x="4820" y="753"/>
                  <a:pt x="4808" y="748"/>
                </a:cubicBezTo>
                <a:cubicBezTo>
                  <a:pt x="4795" y="742"/>
                  <a:pt x="4779" y="735"/>
                  <a:pt x="4771" y="732"/>
                </a:cubicBezTo>
                <a:cubicBezTo>
                  <a:pt x="4762" y="728"/>
                  <a:pt x="4764" y="731"/>
                  <a:pt x="4761" y="728"/>
                </a:cubicBezTo>
                <a:cubicBezTo>
                  <a:pt x="4755" y="724"/>
                  <a:pt x="4757" y="718"/>
                  <a:pt x="4741" y="712"/>
                </a:cubicBezTo>
                <a:cubicBezTo>
                  <a:pt x="4724" y="705"/>
                  <a:pt x="4729" y="714"/>
                  <a:pt x="4664" y="691"/>
                </a:cubicBezTo>
                <a:cubicBezTo>
                  <a:pt x="4598" y="667"/>
                  <a:pt x="4478" y="611"/>
                  <a:pt x="4347" y="573"/>
                </a:cubicBezTo>
                <a:cubicBezTo>
                  <a:pt x="4215" y="534"/>
                  <a:pt x="4049" y="493"/>
                  <a:pt x="3875" y="461"/>
                </a:cubicBezTo>
                <a:cubicBezTo>
                  <a:pt x="3699" y="428"/>
                  <a:pt x="3492" y="391"/>
                  <a:pt x="3298" y="376"/>
                </a:cubicBezTo>
                <a:cubicBezTo>
                  <a:pt x="3103" y="360"/>
                  <a:pt x="2942" y="352"/>
                  <a:pt x="2707" y="365"/>
                </a:cubicBezTo>
                <a:cubicBezTo>
                  <a:pt x="2470" y="377"/>
                  <a:pt x="2110" y="405"/>
                  <a:pt x="1883" y="451"/>
                </a:cubicBezTo>
                <a:cubicBezTo>
                  <a:pt x="1655" y="496"/>
                  <a:pt x="1513" y="561"/>
                  <a:pt x="1340" y="637"/>
                </a:cubicBezTo>
                <a:cubicBezTo>
                  <a:pt x="1166" y="712"/>
                  <a:pt x="958" y="834"/>
                  <a:pt x="842" y="904"/>
                </a:cubicBezTo>
                <a:cubicBezTo>
                  <a:pt x="724" y="973"/>
                  <a:pt x="728" y="973"/>
                  <a:pt x="637" y="1053"/>
                </a:cubicBezTo>
                <a:cubicBezTo>
                  <a:pt x="545" y="1133"/>
                  <a:pt x="371" y="1337"/>
                  <a:pt x="295" y="1384"/>
                </a:cubicBezTo>
                <a:cubicBezTo>
                  <a:pt x="218" y="1430"/>
                  <a:pt x="214" y="1362"/>
                  <a:pt x="178" y="1331"/>
                </a:cubicBezTo>
                <a:cubicBezTo>
                  <a:pt x="141" y="1299"/>
                  <a:pt x="96" y="1239"/>
                  <a:pt x="77" y="1197"/>
                </a:cubicBezTo>
                <a:cubicBezTo>
                  <a:pt x="57" y="1154"/>
                  <a:pt x="0" y="1153"/>
                  <a:pt x="61" y="1075"/>
                </a:cubicBezTo>
                <a:cubicBezTo>
                  <a:pt x="121" y="996"/>
                  <a:pt x="361" y="800"/>
                  <a:pt x="440" y="728"/>
                </a:cubicBezTo>
                <a:close/>
              </a:path>
            </a:pathLst>
          </a:custGeom>
          <a:solidFill>
            <a:srgbClr val="FFCC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83" name="Freeform 12"/>
          <p:cNvSpPr>
            <a:spLocks/>
          </p:cNvSpPr>
          <p:nvPr/>
        </p:nvSpPr>
        <p:spPr bwMode="auto">
          <a:xfrm>
            <a:off x="7948790" y="3158067"/>
            <a:ext cx="729544" cy="936978"/>
          </a:xfrm>
          <a:custGeom>
            <a:avLst/>
            <a:gdLst>
              <a:gd name="T0" fmla="*/ 2147483647 w 392"/>
              <a:gd name="T1" fmla="*/ 0 h 664"/>
              <a:gd name="T2" fmla="*/ 2147483647 w 392"/>
              <a:gd name="T3" fmla="*/ 2147483647 h 664"/>
              <a:gd name="T4" fmla="*/ 2147483647 w 392"/>
              <a:gd name="T5" fmla="*/ 2147483647 h 664"/>
              <a:gd name="T6" fmla="*/ 2147483647 w 392"/>
              <a:gd name="T7" fmla="*/ 2147483647 h 664"/>
              <a:gd name="T8" fmla="*/ 2147483647 w 392"/>
              <a:gd name="T9" fmla="*/ 2147483647 h 664"/>
              <a:gd name="T10" fmla="*/ 2147483647 w 392"/>
              <a:gd name="T11" fmla="*/ 2147483647 h 664"/>
              <a:gd name="T12" fmla="*/ 2147483647 w 392"/>
              <a:gd name="T13" fmla="*/ 2147483647 h 664"/>
              <a:gd name="T14" fmla="*/ 2147483647 w 392"/>
              <a:gd name="T15" fmla="*/ 2147483647 h 664"/>
              <a:gd name="T16" fmla="*/ 0 w 392"/>
              <a:gd name="T17" fmla="*/ 2147483647 h 664"/>
              <a:gd name="T18" fmla="*/ 2147483647 w 392"/>
              <a:gd name="T19" fmla="*/ 0 h 6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2"/>
              <a:gd name="T31" fmla="*/ 0 h 664"/>
              <a:gd name="T32" fmla="*/ 392 w 392"/>
              <a:gd name="T33" fmla="*/ 664 h 6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2" h="664">
                <a:moveTo>
                  <a:pt x="184" y="0"/>
                </a:moveTo>
                <a:lnTo>
                  <a:pt x="392" y="176"/>
                </a:lnTo>
                <a:lnTo>
                  <a:pt x="392" y="664"/>
                </a:lnTo>
                <a:lnTo>
                  <a:pt x="248" y="560"/>
                </a:lnTo>
                <a:lnTo>
                  <a:pt x="80" y="384"/>
                </a:lnTo>
                <a:lnTo>
                  <a:pt x="68" y="368"/>
                </a:lnTo>
                <a:lnTo>
                  <a:pt x="60" y="356"/>
                </a:lnTo>
                <a:lnTo>
                  <a:pt x="48" y="352"/>
                </a:lnTo>
                <a:lnTo>
                  <a:pt x="0" y="304"/>
                </a:lnTo>
                <a:lnTo>
                  <a:pt x="184" y="0"/>
                </a:lnTo>
                <a:close/>
              </a:path>
            </a:pathLst>
          </a:custGeom>
          <a:solidFill>
            <a:srgbClr val="FFCC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84" name="Freeform 13"/>
          <p:cNvSpPr>
            <a:spLocks/>
          </p:cNvSpPr>
          <p:nvPr/>
        </p:nvSpPr>
        <p:spPr bwMode="auto">
          <a:xfrm>
            <a:off x="7069667" y="2592212"/>
            <a:ext cx="889000" cy="1090788"/>
          </a:xfrm>
          <a:custGeom>
            <a:avLst/>
            <a:gdLst>
              <a:gd name="T0" fmla="*/ 2147483647 w 630"/>
              <a:gd name="T1" fmla="*/ 2147483647 h 773"/>
              <a:gd name="T2" fmla="*/ 2147483647 w 630"/>
              <a:gd name="T3" fmla="*/ 2147483647 h 773"/>
              <a:gd name="T4" fmla="*/ 2147483647 w 630"/>
              <a:gd name="T5" fmla="*/ 2147483647 h 773"/>
              <a:gd name="T6" fmla="*/ 2147483647 w 630"/>
              <a:gd name="T7" fmla="*/ 2147483647 h 773"/>
              <a:gd name="T8" fmla="*/ 2147483647 w 630"/>
              <a:gd name="T9" fmla="*/ 2147483647 h 773"/>
              <a:gd name="T10" fmla="*/ 2147483647 w 630"/>
              <a:gd name="T11" fmla="*/ 2147483647 h 773"/>
              <a:gd name="T12" fmla="*/ 2147483647 w 630"/>
              <a:gd name="T13" fmla="*/ 2147483647 h 773"/>
              <a:gd name="T14" fmla="*/ 2147483647 w 630"/>
              <a:gd name="T15" fmla="*/ 2147483647 h 773"/>
              <a:gd name="T16" fmla="*/ 2147483647 w 630"/>
              <a:gd name="T17" fmla="*/ 2147483647 h 773"/>
              <a:gd name="T18" fmla="*/ 2147483647 w 630"/>
              <a:gd name="T19" fmla="*/ 2147483647 h 773"/>
              <a:gd name="T20" fmla="*/ 2147483647 w 630"/>
              <a:gd name="T21" fmla="*/ 2147483647 h 773"/>
              <a:gd name="T22" fmla="*/ 2147483647 w 630"/>
              <a:gd name="T23" fmla="*/ 2147483647 h 773"/>
              <a:gd name="T24" fmla="*/ 2147483647 w 630"/>
              <a:gd name="T25" fmla="*/ 2147483647 h 7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30"/>
              <a:gd name="T40" fmla="*/ 0 h 773"/>
              <a:gd name="T41" fmla="*/ 630 w 630"/>
              <a:gd name="T42" fmla="*/ 773 h 7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30" h="773">
                <a:moveTo>
                  <a:pt x="31" y="638"/>
                </a:moveTo>
                <a:cubicBezTo>
                  <a:pt x="61" y="570"/>
                  <a:pt x="168" y="436"/>
                  <a:pt x="232" y="345"/>
                </a:cubicBezTo>
                <a:cubicBezTo>
                  <a:pt x="295" y="253"/>
                  <a:pt x="370" y="143"/>
                  <a:pt x="411" y="89"/>
                </a:cubicBezTo>
                <a:cubicBezTo>
                  <a:pt x="451" y="34"/>
                  <a:pt x="447" y="27"/>
                  <a:pt x="473" y="14"/>
                </a:cubicBezTo>
                <a:cubicBezTo>
                  <a:pt x="498" y="0"/>
                  <a:pt x="539" y="0"/>
                  <a:pt x="564" y="9"/>
                </a:cubicBezTo>
                <a:cubicBezTo>
                  <a:pt x="589" y="17"/>
                  <a:pt x="615" y="38"/>
                  <a:pt x="623" y="65"/>
                </a:cubicBezTo>
                <a:cubicBezTo>
                  <a:pt x="630" y="91"/>
                  <a:pt x="629" y="127"/>
                  <a:pt x="612" y="169"/>
                </a:cubicBezTo>
                <a:cubicBezTo>
                  <a:pt x="594" y="210"/>
                  <a:pt x="555" y="255"/>
                  <a:pt x="517" y="313"/>
                </a:cubicBezTo>
                <a:cubicBezTo>
                  <a:pt x="477" y="370"/>
                  <a:pt x="426" y="447"/>
                  <a:pt x="380" y="513"/>
                </a:cubicBezTo>
                <a:cubicBezTo>
                  <a:pt x="332" y="578"/>
                  <a:pt x="272" y="662"/>
                  <a:pt x="232" y="705"/>
                </a:cubicBezTo>
                <a:cubicBezTo>
                  <a:pt x="191" y="747"/>
                  <a:pt x="167" y="758"/>
                  <a:pt x="137" y="766"/>
                </a:cubicBezTo>
                <a:cubicBezTo>
                  <a:pt x="106" y="773"/>
                  <a:pt x="64" y="771"/>
                  <a:pt x="47" y="750"/>
                </a:cubicBezTo>
                <a:cubicBezTo>
                  <a:pt x="29" y="728"/>
                  <a:pt x="0" y="705"/>
                  <a:pt x="31" y="638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85" name="Rectangle 14"/>
          <p:cNvSpPr>
            <a:spLocks noChangeArrowheads="1"/>
          </p:cNvSpPr>
          <p:nvPr/>
        </p:nvSpPr>
        <p:spPr bwMode="auto">
          <a:xfrm rot="20492333">
            <a:off x="2013657" y="2788356"/>
            <a:ext cx="238477" cy="1207911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86" name="Freeform 15"/>
          <p:cNvSpPr>
            <a:spLocks/>
          </p:cNvSpPr>
          <p:nvPr/>
        </p:nvSpPr>
        <p:spPr bwMode="auto">
          <a:xfrm>
            <a:off x="1792111" y="2002367"/>
            <a:ext cx="476956" cy="846667"/>
          </a:xfrm>
          <a:custGeom>
            <a:avLst/>
            <a:gdLst>
              <a:gd name="T0" fmla="*/ 2147483647 w 256"/>
              <a:gd name="T1" fmla="*/ 2147483647 h 600"/>
              <a:gd name="T2" fmla="*/ 0 w 256"/>
              <a:gd name="T3" fmla="*/ 0 h 600"/>
              <a:gd name="T4" fmla="*/ 2147483647 w 256"/>
              <a:gd name="T5" fmla="*/ 2147483647 h 600"/>
              <a:gd name="T6" fmla="*/ 2147483647 w 256"/>
              <a:gd name="T7" fmla="*/ 2147483647 h 600"/>
              <a:gd name="T8" fmla="*/ 2147483647 w 256"/>
              <a:gd name="T9" fmla="*/ 2147483647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6"/>
              <a:gd name="T16" fmla="*/ 0 h 600"/>
              <a:gd name="T17" fmla="*/ 256 w 256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6" h="600">
                <a:moveTo>
                  <a:pt x="184" y="600"/>
                </a:moveTo>
                <a:lnTo>
                  <a:pt x="0" y="0"/>
                </a:lnTo>
                <a:lnTo>
                  <a:pt x="96" y="32"/>
                </a:lnTo>
                <a:lnTo>
                  <a:pt x="256" y="576"/>
                </a:lnTo>
                <a:lnTo>
                  <a:pt x="184" y="60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87" name="Freeform 16"/>
          <p:cNvSpPr>
            <a:spLocks/>
          </p:cNvSpPr>
          <p:nvPr/>
        </p:nvSpPr>
        <p:spPr bwMode="auto">
          <a:xfrm rot="19651092" flipH="1">
            <a:off x="2150534" y="1868311"/>
            <a:ext cx="476956" cy="846667"/>
          </a:xfrm>
          <a:custGeom>
            <a:avLst/>
            <a:gdLst>
              <a:gd name="T0" fmla="*/ 2147483647 w 256"/>
              <a:gd name="T1" fmla="*/ 2147483647 h 600"/>
              <a:gd name="T2" fmla="*/ 0 w 256"/>
              <a:gd name="T3" fmla="*/ 0 h 600"/>
              <a:gd name="T4" fmla="*/ 2147483647 w 256"/>
              <a:gd name="T5" fmla="*/ 2147483647 h 600"/>
              <a:gd name="T6" fmla="*/ 2147483647 w 256"/>
              <a:gd name="T7" fmla="*/ 2147483647 h 600"/>
              <a:gd name="T8" fmla="*/ 2147483647 w 256"/>
              <a:gd name="T9" fmla="*/ 2147483647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6"/>
              <a:gd name="T16" fmla="*/ 0 h 600"/>
              <a:gd name="T17" fmla="*/ 256 w 256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6" h="600">
                <a:moveTo>
                  <a:pt x="184" y="600"/>
                </a:moveTo>
                <a:lnTo>
                  <a:pt x="0" y="0"/>
                </a:lnTo>
                <a:lnTo>
                  <a:pt x="96" y="32"/>
                </a:lnTo>
                <a:lnTo>
                  <a:pt x="256" y="576"/>
                </a:lnTo>
                <a:lnTo>
                  <a:pt x="184" y="60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88" name="AutoShape 17"/>
          <p:cNvSpPr>
            <a:spLocks noChangeArrowheads="1"/>
          </p:cNvSpPr>
          <p:nvPr/>
        </p:nvSpPr>
        <p:spPr bwMode="auto">
          <a:xfrm rot="4527933">
            <a:off x="1874661" y="3304118"/>
            <a:ext cx="563034" cy="361244"/>
          </a:xfrm>
          <a:prstGeom prst="hexagon">
            <a:avLst>
              <a:gd name="adj" fmla="val 38965"/>
              <a:gd name="vf" fmla="val 115470"/>
            </a:avLst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89" name="Rectangle 18"/>
          <p:cNvSpPr>
            <a:spLocks noChangeArrowheads="1"/>
          </p:cNvSpPr>
          <p:nvPr/>
        </p:nvSpPr>
        <p:spPr bwMode="auto">
          <a:xfrm rot="20671128">
            <a:off x="1896534" y="2262012"/>
            <a:ext cx="224367" cy="169333"/>
          </a:xfrm>
          <a:prstGeom prst="rect">
            <a:avLst/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90" name="Rectangle 19"/>
          <p:cNvSpPr>
            <a:spLocks noChangeArrowheads="1"/>
          </p:cNvSpPr>
          <p:nvPr/>
        </p:nvSpPr>
        <p:spPr bwMode="auto">
          <a:xfrm rot="20671128">
            <a:off x="2225323" y="2105378"/>
            <a:ext cx="222956" cy="169333"/>
          </a:xfrm>
          <a:prstGeom prst="rect">
            <a:avLst/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91" name="Rectangle 20"/>
          <p:cNvSpPr>
            <a:spLocks noChangeArrowheads="1"/>
          </p:cNvSpPr>
          <p:nvPr/>
        </p:nvSpPr>
        <p:spPr bwMode="auto">
          <a:xfrm>
            <a:off x="339939" y="1471790"/>
            <a:ext cx="1287212" cy="640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Insulin</a:t>
            </a:r>
          </a:p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Receptor</a:t>
            </a:r>
          </a:p>
        </p:txBody>
      </p:sp>
      <p:sp>
        <p:nvSpPr>
          <p:cNvPr id="97292" name="Rectangle 21"/>
          <p:cNvSpPr>
            <a:spLocks noChangeArrowheads="1"/>
          </p:cNvSpPr>
          <p:nvPr/>
        </p:nvSpPr>
        <p:spPr bwMode="auto">
          <a:xfrm>
            <a:off x="3311380" y="2288822"/>
            <a:ext cx="2601674" cy="320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Plasma Membrane</a:t>
            </a:r>
          </a:p>
        </p:txBody>
      </p:sp>
      <p:sp>
        <p:nvSpPr>
          <p:cNvPr id="97293" name="Freeform 30"/>
          <p:cNvSpPr>
            <a:spLocks/>
          </p:cNvSpPr>
          <p:nvPr/>
        </p:nvSpPr>
        <p:spPr bwMode="auto">
          <a:xfrm>
            <a:off x="1068212" y="2170289"/>
            <a:ext cx="730956" cy="179212"/>
          </a:xfrm>
          <a:custGeom>
            <a:avLst/>
            <a:gdLst>
              <a:gd name="T0" fmla="*/ 0 w 392"/>
              <a:gd name="T1" fmla="*/ 0 h 128"/>
              <a:gd name="T2" fmla="*/ 2147483647 w 392"/>
              <a:gd name="T3" fmla="*/ 2147483647 h 128"/>
              <a:gd name="T4" fmla="*/ 2147483647 w 392"/>
              <a:gd name="T5" fmla="*/ 2147483647 h 128"/>
              <a:gd name="T6" fmla="*/ 2147483647 w 392"/>
              <a:gd name="T7" fmla="*/ 2147483647 h 128"/>
              <a:gd name="T8" fmla="*/ 0 60000 65536"/>
              <a:gd name="T9" fmla="*/ 0 60000 65536"/>
              <a:gd name="T10" fmla="*/ 0 60000 65536"/>
              <a:gd name="T11" fmla="*/ 0 60000 65536"/>
              <a:gd name="T12" fmla="*/ 0 w 392"/>
              <a:gd name="T13" fmla="*/ 0 h 128"/>
              <a:gd name="T14" fmla="*/ 392 w 392"/>
              <a:gd name="T15" fmla="*/ 128 h 1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2" h="128">
                <a:moveTo>
                  <a:pt x="0" y="0"/>
                </a:moveTo>
                <a:cubicBezTo>
                  <a:pt x="78" y="47"/>
                  <a:pt x="156" y="94"/>
                  <a:pt x="192" y="96"/>
                </a:cubicBezTo>
                <a:cubicBezTo>
                  <a:pt x="228" y="97"/>
                  <a:pt x="182" y="2"/>
                  <a:pt x="216" y="8"/>
                </a:cubicBezTo>
                <a:cubicBezTo>
                  <a:pt x="249" y="13"/>
                  <a:pt x="320" y="70"/>
                  <a:pt x="392" y="128"/>
                </a:cubicBezTo>
              </a:path>
            </a:pathLst>
          </a:custGeom>
          <a:noFill/>
          <a:ln w="38100">
            <a:solidFill>
              <a:srgbClr val="00FFCC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94" name="Freeform 33"/>
          <p:cNvSpPr>
            <a:spLocks/>
          </p:cNvSpPr>
          <p:nvPr/>
        </p:nvSpPr>
        <p:spPr bwMode="auto">
          <a:xfrm>
            <a:off x="7490178" y="2802467"/>
            <a:ext cx="889000" cy="1090789"/>
          </a:xfrm>
          <a:custGeom>
            <a:avLst/>
            <a:gdLst>
              <a:gd name="T0" fmla="*/ 2147483647 w 630"/>
              <a:gd name="T1" fmla="*/ 2147483647 h 773"/>
              <a:gd name="T2" fmla="*/ 2147483647 w 630"/>
              <a:gd name="T3" fmla="*/ 2147483647 h 773"/>
              <a:gd name="T4" fmla="*/ 2147483647 w 630"/>
              <a:gd name="T5" fmla="*/ 2147483647 h 773"/>
              <a:gd name="T6" fmla="*/ 2147483647 w 630"/>
              <a:gd name="T7" fmla="*/ 2147483647 h 773"/>
              <a:gd name="T8" fmla="*/ 2147483647 w 630"/>
              <a:gd name="T9" fmla="*/ 2147483647 h 773"/>
              <a:gd name="T10" fmla="*/ 2147483647 w 630"/>
              <a:gd name="T11" fmla="*/ 2147483647 h 773"/>
              <a:gd name="T12" fmla="*/ 2147483647 w 630"/>
              <a:gd name="T13" fmla="*/ 2147483647 h 773"/>
              <a:gd name="T14" fmla="*/ 2147483647 w 630"/>
              <a:gd name="T15" fmla="*/ 2147483647 h 773"/>
              <a:gd name="T16" fmla="*/ 2147483647 w 630"/>
              <a:gd name="T17" fmla="*/ 2147483647 h 773"/>
              <a:gd name="T18" fmla="*/ 2147483647 w 630"/>
              <a:gd name="T19" fmla="*/ 2147483647 h 773"/>
              <a:gd name="T20" fmla="*/ 2147483647 w 630"/>
              <a:gd name="T21" fmla="*/ 2147483647 h 773"/>
              <a:gd name="T22" fmla="*/ 2147483647 w 630"/>
              <a:gd name="T23" fmla="*/ 2147483647 h 773"/>
              <a:gd name="T24" fmla="*/ 2147483647 w 630"/>
              <a:gd name="T25" fmla="*/ 2147483647 h 7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30"/>
              <a:gd name="T40" fmla="*/ 0 h 773"/>
              <a:gd name="T41" fmla="*/ 630 w 630"/>
              <a:gd name="T42" fmla="*/ 773 h 7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30" h="773">
                <a:moveTo>
                  <a:pt x="31" y="638"/>
                </a:moveTo>
                <a:cubicBezTo>
                  <a:pt x="61" y="570"/>
                  <a:pt x="168" y="436"/>
                  <a:pt x="232" y="345"/>
                </a:cubicBezTo>
                <a:cubicBezTo>
                  <a:pt x="295" y="253"/>
                  <a:pt x="370" y="143"/>
                  <a:pt x="411" y="89"/>
                </a:cubicBezTo>
                <a:cubicBezTo>
                  <a:pt x="451" y="34"/>
                  <a:pt x="447" y="27"/>
                  <a:pt x="473" y="14"/>
                </a:cubicBezTo>
                <a:cubicBezTo>
                  <a:pt x="498" y="0"/>
                  <a:pt x="539" y="0"/>
                  <a:pt x="564" y="9"/>
                </a:cubicBezTo>
                <a:cubicBezTo>
                  <a:pt x="589" y="17"/>
                  <a:pt x="615" y="38"/>
                  <a:pt x="623" y="65"/>
                </a:cubicBezTo>
                <a:cubicBezTo>
                  <a:pt x="630" y="91"/>
                  <a:pt x="629" y="127"/>
                  <a:pt x="612" y="169"/>
                </a:cubicBezTo>
                <a:cubicBezTo>
                  <a:pt x="594" y="210"/>
                  <a:pt x="555" y="255"/>
                  <a:pt x="517" y="313"/>
                </a:cubicBezTo>
                <a:cubicBezTo>
                  <a:pt x="477" y="370"/>
                  <a:pt x="426" y="447"/>
                  <a:pt x="380" y="513"/>
                </a:cubicBezTo>
                <a:cubicBezTo>
                  <a:pt x="332" y="578"/>
                  <a:pt x="272" y="662"/>
                  <a:pt x="232" y="705"/>
                </a:cubicBezTo>
                <a:cubicBezTo>
                  <a:pt x="191" y="747"/>
                  <a:pt x="167" y="758"/>
                  <a:pt x="137" y="766"/>
                </a:cubicBezTo>
                <a:cubicBezTo>
                  <a:pt x="106" y="773"/>
                  <a:pt x="64" y="771"/>
                  <a:pt x="47" y="750"/>
                </a:cubicBezTo>
                <a:cubicBezTo>
                  <a:pt x="29" y="728"/>
                  <a:pt x="0" y="705"/>
                  <a:pt x="31" y="638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95" name="Rectangle 34"/>
          <p:cNvSpPr>
            <a:spLocks noChangeArrowheads="1"/>
          </p:cNvSpPr>
          <p:nvPr/>
        </p:nvSpPr>
        <p:spPr bwMode="auto">
          <a:xfrm rot="20492333">
            <a:off x="2765778" y="2558345"/>
            <a:ext cx="239889" cy="1207911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296" name="AutoShape 35"/>
          <p:cNvSpPr>
            <a:spLocks noChangeArrowheads="1"/>
          </p:cNvSpPr>
          <p:nvPr/>
        </p:nvSpPr>
        <p:spPr bwMode="auto">
          <a:xfrm rot="4527933">
            <a:off x="2621139" y="3044473"/>
            <a:ext cx="563034" cy="361244"/>
          </a:xfrm>
          <a:prstGeom prst="hexagon">
            <a:avLst>
              <a:gd name="adj" fmla="val 38965"/>
              <a:gd name="vf" fmla="val 115470"/>
            </a:avLst>
          </a:prstGeom>
          <a:solidFill>
            <a:srgbClr val="00FFCC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3288" name="Rectangle 17"/>
          <p:cNvSpPr>
            <a:spLocks noChangeArrowheads="1"/>
          </p:cNvSpPr>
          <p:nvPr/>
        </p:nvSpPr>
        <p:spPr bwMode="auto">
          <a:xfrm>
            <a:off x="149578" y="475545"/>
            <a:ext cx="8880123" cy="805744"/>
          </a:xfrm>
          <a:prstGeom prst="rect">
            <a:avLst/>
          </a:prstGeom>
          <a:solidFill>
            <a:srgbClr val="FF7F00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Helvetica"/>
                <a:ea typeface="ＭＳ Ｐゴシック"/>
                <a:cs typeface="ＭＳ Ｐゴシック"/>
              </a:rPr>
              <a:t>INSULIN SIGNAL TRANSDUCTION </a:t>
            </a:r>
            <a:br>
              <a:rPr kumimoji="0" 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Helvetica"/>
                <a:ea typeface="ＭＳ Ｐゴシック"/>
                <a:cs typeface="ＭＳ Ｐゴシック"/>
              </a:rPr>
            </a:br>
            <a:r>
              <a:rPr kumimoji="0" 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Helvetica"/>
                <a:ea typeface="ＭＳ Ｐゴシック"/>
                <a:cs typeface="ＭＳ Ｐゴシック"/>
              </a:rPr>
              <a:t>SYSTEM IN HUMANS</a:t>
            </a:r>
          </a:p>
        </p:txBody>
      </p:sp>
      <p:sp>
        <p:nvSpPr>
          <p:cNvPr id="97298" name="Text Box 47"/>
          <p:cNvSpPr txBox="1">
            <a:spLocks noChangeArrowheads="1"/>
          </p:cNvSpPr>
          <p:nvPr/>
        </p:nvSpPr>
        <p:spPr bwMode="auto">
          <a:xfrm>
            <a:off x="37401" y="6170789"/>
            <a:ext cx="5826467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Mandarino, DeFronzo et al JCI 105:311-20, 2000; Diabetes 52:1943-50, 2003</a:t>
            </a:r>
          </a:p>
        </p:txBody>
      </p:sp>
      <p:grpSp>
        <p:nvGrpSpPr>
          <p:cNvPr id="2" name="Group 52"/>
          <p:cNvGrpSpPr>
            <a:grpSpLocks/>
          </p:cNvGrpSpPr>
          <p:nvPr/>
        </p:nvGrpSpPr>
        <p:grpSpPr bwMode="auto">
          <a:xfrm>
            <a:off x="3672105" y="3788836"/>
            <a:ext cx="4382118" cy="2133332"/>
            <a:chOff x="4130648" y="3833173"/>
            <a:chExt cx="4931301" cy="2398738"/>
          </a:xfrm>
        </p:grpSpPr>
        <p:sp>
          <p:nvSpPr>
            <p:cNvPr id="97330" name="Freeform 9"/>
            <p:cNvSpPr>
              <a:spLocks/>
            </p:cNvSpPr>
            <p:nvPr/>
          </p:nvSpPr>
          <p:spPr bwMode="auto">
            <a:xfrm rot="20750372" flipH="1">
              <a:off x="6684653" y="4269883"/>
              <a:ext cx="647700" cy="1181541"/>
            </a:xfrm>
            <a:custGeom>
              <a:avLst/>
              <a:gdLst>
                <a:gd name="T0" fmla="*/ 0 w 408"/>
                <a:gd name="T1" fmla="*/ 0 h 816"/>
                <a:gd name="T2" fmla="*/ 2147483647 w 408"/>
                <a:gd name="T3" fmla="*/ 2147483647 h 816"/>
                <a:gd name="T4" fmla="*/ 2147483647 w 408"/>
                <a:gd name="T5" fmla="*/ 2147483647 h 816"/>
                <a:gd name="T6" fmla="*/ 2147483647 w 408"/>
                <a:gd name="T7" fmla="*/ 2147483647 h 8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816"/>
                <a:gd name="T14" fmla="*/ 408 w 408"/>
                <a:gd name="T15" fmla="*/ 816 h 8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816">
                  <a:moveTo>
                    <a:pt x="0" y="0"/>
                  </a:moveTo>
                  <a:cubicBezTo>
                    <a:pt x="16" y="63"/>
                    <a:pt x="32" y="126"/>
                    <a:pt x="80" y="200"/>
                  </a:cubicBezTo>
                  <a:cubicBezTo>
                    <a:pt x="127" y="273"/>
                    <a:pt x="233" y="337"/>
                    <a:pt x="288" y="440"/>
                  </a:cubicBezTo>
                  <a:cubicBezTo>
                    <a:pt x="342" y="542"/>
                    <a:pt x="375" y="679"/>
                    <a:pt x="408" y="816"/>
                  </a:cubicBezTo>
                </a:path>
              </a:pathLst>
            </a:custGeom>
            <a:noFill/>
            <a:ln w="127000">
              <a:solidFill>
                <a:schemeClr val="bg1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331" name="Rectangle 3"/>
            <p:cNvSpPr>
              <a:spLocks noChangeArrowheads="1"/>
            </p:cNvSpPr>
            <p:nvPr/>
          </p:nvSpPr>
          <p:spPr bwMode="auto">
            <a:xfrm>
              <a:off x="4130648" y="5509063"/>
              <a:ext cx="1576607" cy="71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Protein</a:t>
              </a:r>
            </a:p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Synthesis</a:t>
              </a:r>
            </a:p>
          </p:txBody>
        </p:sp>
        <p:sp>
          <p:nvSpPr>
            <p:cNvPr id="97332" name="Rectangle 4"/>
            <p:cNvSpPr>
              <a:spLocks noChangeArrowheads="1"/>
            </p:cNvSpPr>
            <p:nvPr/>
          </p:nvSpPr>
          <p:spPr bwMode="auto">
            <a:xfrm>
              <a:off x="5827842" y="5512236"/>
              <a:ext cx="1576608" cy="71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Lipid</a:t>
              </a:r>
            </a:p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Synthesis</a:t>
              </a:r>
            </a:p>
          </p:txBody>
        </p:sp>
        <p:sp>
          <p:nvSpPr>
            <p:cNvPr id="97333" name="Rectangle 5"/>
            <p:cNvSpPr>
              <a:spLocks noChangeArrowheads="1"/>
            </p:cNvSpPr>
            <p:nvPr/>
          </p:nvSpPr>
          <p:spPr bwMode="auto">
            <a:xfrm>
              <a:off x="7485341" y="5501127"/>
              <a:ext cx="1576608" cy="719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Glycogen</a:t>
              </a:r>
            </a:p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Synthesis</a:t>
              </a:r>
            </a:p>
          </p:txBody>
        </p:sp>
        <p:sp>
          <p:nvSpPr>
            <p:cNvPr id="97334" name="Freeform 7"/>
            <p:cNvSpPr>
              <a:spLocks/>
            </p:cNvSpPr>
            <p:nvPr/>
          </p:nvSpPr>
          <p:spPr bwMode="auto">
            <a:xfrm rot="1197241">
              <a:off x="5380386" y="3833173"/>
              <a:ext cx="1607742" cy="1925820"/>
            </a:xfrm>
            <a:custGeom>
              <a:avLst/>
              <a:gdLst>
                <a:gd name="T0" fmla="*/ 2147483647 w 751"/>
                <a:gd name="T1" fmla="*/ 0 h 1008"/>
                <a:gd name="T2" fmla="*/ 2147483647 w 751"/>
                <a:gd name="T3" fmla="*/ 2147483647 h 1008"/>
                <a:gd name="T4" fmla="*/ 2147483647 w 751"/>
                <a:gd name="T5" fmla="*/ 2147483647 h 1008"/>
                <a:gd name="T6" fmla="*/ 2147483647 w 751"/>
                <a:gd name="T7" fmla="*/ 2147483647 h 1008"/>
                <a:gd name="T8" fmla="*/ 2147483647 w 751"/>
                <a:gd name="T9" fmla="*/ 2147483647 h 1008"/>
                <a:gd name="T10" fmla="*/ 2147483647 w 751"/>
                <a:gd name="T11" fmla="*/ 2147483647 h 10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1"/>
                <a:gd name="T19" fmla="*/ 0 h 1008"/>
                <a:gd name="T20" fmla="*/ 751 w 751"/>
                <a:gd name="T21" fmla="*/ 1008 h 100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1" h="1008">
                  <a:moveTo>
                    <a:pt x="690" y="0"/>
                  </a:moveTo>
                  <a:cubicBezTo>
                    <a:pt x="720" y="64"/>
                    <a:pt x="751" y="129"/>
                    <a:pt x="730" y="192"/>
                  </a:cubicBezTo>
                  <a:cubicBezTo>
                    <a:pt x="708" y="254"/>
                    <a:pt x="662" y="306"/>
                    <a:pt x="562" y="376"/>
                  </a:cubicBezTo>
                  <a:cubicBezTo>
                    <a:pt x="462" y="445"/>
                    <a:pt x="220" y="544"/>
                    <a:pt x="130" y="608"/>
                  </a:cubicBezTo>
                  <a:cubicBezTo>
                    <a:pt x="39" y="671"/>
                    <a:pt x="35" y="693"/>
                    <a:pt x="18" y="760"/>
                  </a:cubicBezTo>
                  <a:cubicBezTo>
                    <a:pt x="0" y="826"/>
                    <a:pt x="13" y="917"/>
                    <a:pt x="26" y="1008"/>
                  </a:cubicBezTo>
                </a:path>
              </a:pathLst>
            </a:custGeom>
            <a:noFill/>
            <a:ln w="127000">
              <a:solidFill>
                <a:schemeClr val="bg1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335" name="Freeform 8"/>
            <p:cNvSpPr>
              <a:spLocks/>
            </p:cNvSpPr>
            <p:nvPr/>
          </p:nvSpPr>
          <p:spPr bwMode="auto">
            <a:xfrm rot="-606928">
              <a:off x="7251107" y="4226426"/>
              <a:ext cx="899459" cy="1250290"/>
            </a:xfrm>
            <a:custGeom>
              <a:avLst/>
              <a:gdLst>
                <a:gd name="T0" fmla="*/ 2147483647 w 1500"/>
                <a:gd name="T1" fmla="*/ 0 h 920"/>
                <a:gd name="T2" fmla="*/ 2147483647 w 1500"/>
                <a:gd name="T3" fmla="*/ 2147483647 h 920"/>
                <a:gd name="T4" fmla="*/ 2147483647 w 1500"/>
                <a:gd name="T5" fmla="*/ 2147483647 h 920"/>
                <a:gd name="T6" fmla="*/ 2147483647 w 1500"/>
                <a:gd name="T7" fmla="*/ 2147483647 h 920"/>
                <a:gd name="T8" fmla="*/ 2147483647 w 1500"/>
                <a:gd name="T9" fmla="*/ 2147483647 h 920"/>
                <a:gd name="T10" fmla="*/ 2147483647 w 1500"/>
                <a:gd name="T11" fmla="*/ 2147483647 h 9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00"/>
                <a:gd name="T19" fmla="*/ 0 h 920"/>
                <a:gd name="T20" fmla="*/ 1500 w 1500"/>
                <a:gd name="T21" fmla="*/ 920 h 92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00" h="920">
                  <a:moveTo>
                    <a:pt x="19" y="0"/>
                  </a:moveTo>
                  <a:cubicBezTo>
                    <a:pt x="9" y="42"/>
                    <a:pt x="0" y="85"/>
                    <a:pt x="59" y="128"/>
                  </a:cubicBezTo>
                  <a:cubicBezTo>
                    <a:pt x="117" y="170"/>
                    <a:pt x="201" y="195"/>
                    <a:pt x="371" y="256"/>
                  </a:cubicBezTo>
                  <a:cubicBezTo>
                    <a:pt x="540" y="316"/>
                    <a:pt x="897" y="420"/>
                    <a:pt x="1075" y="488"/>
                  </a:cubicBezTo>
                  <a:cubicBezTo>
                    <a:pt x="1252" y="555"/>
                    <a:pt x="1369" y="591"/>
                    <a:pt x="1435" y="664"/>
                  </a:cubicBezTo>
                  <a:cubicBezTo>
                    <a:pt x="1500" y="736"/>
                    <a:pt x="1483" y="828"/>
                    <a:pt x="1467" y="920"/>
                  </a:cubicBezTo>
                </a:path>
              </a:pathLst>
            </a:custGeom>
            <a:noFill/>
            <a:ln w="127000">
              <a:solidFill>
                <a:schemeClr val="bg1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" name="Group 51"/>
          <p:cNvGrpSpPr>
            <a:grpSpLocks/>
          </p:cNvGrpSpPr>
          <p:nvPr/>
        </p:nvGrpSpPr>
        <p:grpSpPr bwMode="auto">
          <a:xfrm>
            <a:off x="6865055" y="3704167"/>
            <a:ext cx="2209771" cy="1684867"/>
            <a:chOff x="7723188" y="3738563"/>
            <a:chExt cx="2486658" cy="1896032"/>
          </a:xfrm>
        </p:grpSpPr>
        <p:sp>
          <p:nvSpPr>
            <p:cNvPr id="97321" name="Freeform 9"/>
            <p:cNvSpPr>
              <a:spLocks/>
            </p:cNvSpPr>
            <p:nvPr/>
          </p:nvSpPr>
          <p:spPr bwMode="auto">
            <a:xfrm rot="-2117755">
              <a:off x="7723188" y="3738563"/>
              <a:ext cx="800100" cy="1459340"/>
            </a:xfrm>
            <a:custGeom>
              <a:avLst/>
              <a:gdLst>
                <a:gd name="T0" fmla="*/ 0 w 408"/>
                <a:gd name="T1" fmla="*/ 0 h 816"/>
                <a:gd name="T2" fmla="*/ 2147483647 w 408"/>
                <a:gd name="T3" fmla="*/ 2147483647 h 816"/>
                <a:gd name="T4" fmla="*/ 2147483647 w 408"/>
                <a:gd name="T5" fmla="*/ 2147483647 h 816"/>
                <a:gd name="T6" fmla="*/ 2147483647 w 408"/>
                <a:gd name="T7" fmla="*/ 2147483647 h 8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816"/>
                <a:gd name="T14" fmla="*/ 408 w 408"/>
                <a:gd name="T15" fmla="*/ 816 h 8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816">
                  <a:moveTo>
                    <a:pt x="0" y="0"/>
                  </a:moveTo>
                  <a:cubicBezTo>
                    <a:pt x="16" y="63"/>
                    <a:pt x="32" y="126"/>
                    <a:pt x="80" y="200"/>
                  </a:cubicBezTo>
                  <a:cubicBezTo>
                    <a:pt x="127" y="273"/>
                    <a:pt x="233" y="337"/>
                    <a:pt x="288" y="440"/>
                  </a:cubicBezTo>
                  <a:cubicBezTo>
                    <a:pt x="342" y="542"/>
                    <a:pt x="375" y="679"/>
                    <a:pt x="408" y="816"/>
                  </a:cubicBezTo>
                </a:path>
              </a:pathLst>
            </a:custGeom>
            <a:noFill/>
            <a:ln w="85725">
              <a:solidFill>
                <a:srgbClr val="F4AEE8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322" name="Text Box 46"/>
            <p:cNvSpPr txBox="1">
              <a:spLocks noChangeArrowheads="1"/>
            </p:cNvSpPr>
            <p:nvPr/>
          </p:nvSpPr>
          <p:spPr bwMode="auto">
            <a:xfrm rot="1442222">
              <a:off x="7819207" y="4410811"/>
              <a:ext cx="765198" cy="41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NOS</a:t>
              </a:r>
            </a:p>
          </p:txBody>
        </p:sp>
        <p:grpSp>
          <p:nvGrpSpPr>
            <p:cNvPr id="97323" name="Group 50"/>
            <p:cNvGrpSpPr>
              <a:grpSpLocks/>
            </p:cNvGrpSpPr>
            <p:nvPr/>
          </p:nvGrpSpPr>
          <p:grpSpPr bwMode="auto">
            <a:xfrm>
              <a:off x="8477476" y="4785036"/>
              <a:ext cx="477849" cy="473214"/>
              <a:chOff x="5340" y="2999"/>
              <a:chExt cx="301" cy="298"/>
            </a:xfrm>
          </p:grpSpPr>
          <p:sp>
            <p:nvSpPr>
              <p:cNvPr id="97328" name="Text Box 48"/>
              <p:cNvSpPr txBox="1">
                <a:spLocks noChangeArrowheads="1"/>
              </p:cNvSpPr>
              <p:nvPr/>
            </p:nvSpPr>
            <p:spPr bwMode="auto">
              <a:xfrm>
                <a:off x="5340" y="2999"/>
                <a:ext cx="24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4AEE8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+</a:t>
                </a:r>
              </a:p>
            </p:txBody>
          </p:sp>
          <p:sp>
            <p:nvSpPr>
              <p:cNvPr id="97329" name="Oval 49"/>
              <p:cNvSpPr>
                <a:spLocks noChangeArrowheads="1"/>
              </p:cNvSpPr>
              <p:nvPr/>
            </p:nvSpPr>
            <p:spPr bwMode="auto">
              <a:xfrm>
                <a:off x="5463" y="3056"/>
                <a:ext cx="178" cy="192"/>
              </a:xfrm>
              <a:prstGeom prst="ellipse">
                <a:avLst/>
              </a:prstGeom>
              <a:noFill/>
              <a:ln w="19050">
                <a:solidFill>
                  <a:srgbClr val="F4AEE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7324" name="Text Box 101"/>
            <p:cNvSpPr txBox="1">
              <a:spLocks noChangeArrowheads="1"/>
            </p:cNvSpPr>
            <p:nvPr/>
          </p:nvSpPr>
          <p:spPr bwMode="auto">
            <a:xfrm>
              <a:off x="9248026" y="4948592"/>
              <a:ext cx="961820" cy="41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Artery</a:t>
              </a:r>
            </a:p>
          </p:txBody>
        </p:sp>
        <p:grpSp>
          <p:nvGrpSpPr>
            <p:cNvPr id="97325" name="Group 52"/>
            <p:cNvGrpSpPr>
              <a:grpSpLocks/>
            </p:cNvGrpSpPr>
            <p:nvPr/>
          </p:nvGrpSpPr>
          <p:grpSpPr bwMode="auto">
            <a:xfrm>
              <a:off x="9004300" y="4238862"/>
              <a:ext cx="314325" cy="1395733"/>
              <a:chOff x="5991" y="3343"/>
              <a:chExt cx="198" cy="710"/>
            </a:xfrm>
          </p:grpSpPr>
          <p:sp>
            <p:nvSpPr>
              <p:cNvPr id="97326" name="AutoShape 50"/>
              <p:cNvSpPr>
                <a:spLocks noChangeArrowheads="1"/>
              </p:cNvSpPr>
              <p:nvPr/>
            </p:nvSpPr>
            <p:spPr bwMode="auto">
              <a:xfrm>
                <a:off x="5991" y="3343"/>
                <a:ext cx="198" cy="710"/>
              </a:xfrm>
              <a:prstGeom prst="can">
                <a:avLst>
                  <a:gd name="adj" fmla="val 67168"/>
                </a:avLst>
              </a:prstGeom>
              <a:solidFill>
                <a:srgbClr val="F4AEE8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7327" name="AutoShape 51"/>
              <p:cNvSpPr>
                <a:spLocks noChangeArrowheads="1"/>
              </p:cNvSpPr>
              <p:nvPr/>
            </p:nvSpPr>
            <p:spPr bwMode="auto">
              <a:xfrm flipV="1">
                <a:off x="5991" y="3343"/>
                <a:ext cx="198" cy="710"/>
              </a:xfrm>
              <a:prstGeom prst="can">
                <a:avLst>
                  <a:gd name="adj" fmla="val 67168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6" name="Group 57"/>
          <p:cNvGrpSpPr>
            <a:grpSpLocks/>
          </p:cNvGrpSpPr>
          <p:nvPr/>
        </p:nvGrpSpPr>
        <p:grpSpPr bwMode="auto">
          <a:xfrm>
            <a:off x="4511323" y="2785534"/>
            <a:ext cx="2544233" cy="1272823"/>
            <a:chOff x="3197" y="1704"/>
            <a:chExt cx="1802" cy="902"/>
          </a:xfrm>
        </p:grpSpPr>
        <p:sp>
          <p:nvSpPr>
            <p:cNvPr id="97314" name="Freeform 23"/>
            <p:cNvSpPr>
              <a:spLocks/>
            </p:cNvSpPr>
            <p:nvPr/>
          </p:nvSpPr>
          <p:spPr bwMode="auto">
            <a:xfrm>
              <a:off x="3197" y="1704"/>
              <a:ext cx="782" cy="667"/>
            </a:xfrm>
            <a:custGeom>
              <a:avLst/>
              <a:gdLst>
                <a:gd name="T0" fmla="*/ 2147483647 w 593"/>
                <a:gd name="T1" fmla="*/ 2147416814 h 667"/>
                <a:gd name="T2" fmla="*/ 2147483647 w 593"/>
                <a:gd name="T3" fmla="*/ 0 h 667"/>
                <a:gd name="T4" fmla="*/ 0 w 593"/>
                <a:gd name="T5" fmla="*/ 2147416814 h 667"/>
                <a:gd name="T6" fmla="*/ 2147483647 w 593"/>
                <a:gd name="T7" fmla="*/ 2147416814 h 667"/>
                <a:gd name="T8" fmla="*/ 2147483647 w 593"/>
                <a:gd name="T9" fmla="*/ 2147416814 h 667"/>
                <a:gd name="T10" fmla="*/ 2147483647 w 593"/>
                <a:gd name="T11" fmla="*/ 2147416814 h 667"/>
                <a:gd name="T12" fmla="*/ 2147483647 w 593"/>
                <a:gd name="T13" fmla="*/ 2147416814 h 6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3"/>
                <a:gd name="T22" fmla="*/ 0 h 667"/>
                <a:gd name="T23" fmla="*/ 593 w 593"/>
                <a:gd name="T24" fmla="*/ 667 h 6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3" h="667">
                  <a:moveTo>
                    <a:pt x="583" y="75"/>
                  </a:moveTo>
                  <a:lnTo>
                    <a:pt x="304" y="0"/>
                  </a:lnTo>
                  <a:lnTo>
                    <a:pt x="0" y="304"/>
                  </a:lnTo>
                  <a:lnTo>
                    <a:pt x="273" y="667"/>
                  </a:lnTo>
                  <a:lnTo>
                    <a:pt x="593" y="667"/>
                  </a:lnTo>
                  <a:lnTo>
                    <a:pt x="332" y="320"/>
                  </a:lnTo>
                  <a:lnTo>
                    <a:pt x="583" y="75"/>
                  </a:lnTo>
                  <a:close/>
                </a:path>
              </a:pathLst>
            </a:custGeom>
            <a:solidFill>
              <a:srgbClr val="FF7F00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315" name="Freeform 24"/>
            <p:cNvSpPr>
              <a:spLocks/>
            </p:cNvSpPr>
            <p:nvPr/>
          </p:nvSpPr>
          <p:spPr bwMode="auto">
            <a:xfrm>
              <a:off x="3741" y="1808"/>
              <a:ext cx="855" cy="544"/>
            </a:xfrm>
            <a:custGeom>
              <a:avLst/>
              <a:gdLst>
                <a:gd name="T0" fmla="*/ 2147483647 w 648"/>
                <a:gd name="T1" fmla="*/ 0 h 544"/>
                <a:gd name="T2" fmla="*/ 2147483647 w 648"/>
                <a:gd name="T3" fmla="*/ 2147416636 h 544"/>
                <a:gd name="T4" fmla="*/ 2147483647 w 648"/>
                <a:gd name="T5" fmla="*/ 2147416636 h 544"/>
                <a:gd name="T6" fmla="*/ 2147483647 w 648"/>
                <a:gd name="T7" fmla="*/ 2147416636 h 544"/>
                <a:gd name="T8" fmla="*/ 0 w 648"/>
                <a:gd name="T9" fmla="*/ 2147416636 h 544"/>
                <a:gd name="T10" fmla="*/ 2147483647 w 648"/>
                <a:gd name="T11" fmla="*/ 0 h 5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48"/>
                <a:gd name="T19" fmla="*/ 0 h 544"/>
                <a:gd name="T20" fmla="*/ 648 w 648"/>
                <a:gd name="T21" fmla="*/ 544 h 54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48" h="544">
                  <a:moveTo>
                    <a:pt x="224" y="0"/>
                  </a:moveTo>
                  <a:lnTo>
                    <a:pt x="648" y="120"/>
                  </a:lnTo>
                  <a:lnTo>
                    <a:pt x="448" y="544"/>
                  </a:lnTo>
                  <a:lnTo>
                    <a:pt x="272" y="544"/>
                  </a:lnTo>
                  <a:lnTo>
                    <a:pt x="0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rgbClr val="FF7F00"/>
            </a:solidFill>
            <a:ln w="12700">
              <a:solidFill>
                <a:schemeClr val="bg1"/>
              </a:solidFill>
              <a:round/>
              <a:headEnd/>
              <a:tailEnd type="none" w="med" len="sm"/>
            </a:ln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316" name="Rectangle 26"/>
            <p:cNvSpPr>
              <a:spLocks noChangeArrowheads="1"/>
            </p:cNvSpPr>
            <p:nvPr/>
          </p:nvSpPr>
          <p:spPr bwMode="auto">
            <a:xfrm>
              <a:off x="3371" y="1944"/>
              <a:ext cx="27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p85</a:t>
              </a:r>
            </a:p>
          </p:txBody>
        </p:sp>
        <p:sp>
          <p:nvSpPr>
            <p:cNvPr id="97317" name="AutoShape 37"/>
            <p:cNvSpPr>
              <a:spLocks noChangeArrowheads="1"/>
            </p:cNvSpPr>
            <p:nvPr/>
          </p:nvSpPr>
          <p:spPr bwMode="auto">
            <a:xfrm rot="902390">
              <a:off x="4420" y="1973"/>
              <a:ext cx="579" cy="475"/>
            </a:xfrm>
            <a:prstGeom prst="parallelogram">
              <a:avLst>
                <a:gd name="adj" fmla="val 30474"/>
              </a:avLst>
            </a:prstGeom>
            <a:solidFill>
              <a:srgbClr val="FF7F00"/>
            </a:solidFill>
            <a:ln w="1905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318" name="Text Box 38"/>
            <p:cNvSpPr txBox="1">
              <a:spLocks noChangeArrowheads="1"/>
            </p:cNvSpPr>
            <p:nvPr/>
          </p:nvSpPr>
          <p:spPr bwMode="auto">
            <a:xfrm>
              <a:off x="4586" y="2070"/>
              <a:ext cx="391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Akt</a:t>
              </a:r>
            </a:p>
          </p:txBody>
        </p:sp>
        <p:sp>
          <p:nvSpPr>
            <p:cNvPr id="97319" name="Rectangle 23"/>
            <p:cNvSpPr>
              <a:spLocks noChangeArrowheads="1"/>
            </p:cNvSpPr>
            <p:nvPr/>
          </p:nvSpPr>
          <p:spPr bwMode="auto">
            <a:xfrm>
              <a:off x="3781" y="2432"/>
              <a:ext cx="88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7F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PI-3-Kinase</a:t>
              </a:r>
            </a:p>
          </p:txBody>
        </p:sp>
        <p:sp>
          <p:nvSpPr>
            <p:cNvPr id="97320" name="Rectangle 27"/>
            <p:cNvSpPr>
              <a:spLocks noChangeArrowheads="1"/>
            </p:cNvSpPr>
            <p:nvPr/>
          </p:nvSpPr>
          <p:spPr bwMode="auto">
            <a:xfrm>
              <a:off x="4008" y="1976"/>
              <a:ext cx="404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p 110</a:t>
              </a:r>
            </a:p>
          </p:txBody>
        </p:sp>
      </p:grpSp>
      <p:grpSp>
        <p:nvGrpSpPr>
          <p:cNvPr id="7" name="Group 56"/>
          <p:cNvGrpSpPr>
            <a:grpSpLocks/>
          </p:cNvGrpSpPr>
          <p:nvPr/>
        </p:nvGrpSpPr>
        <p:grpSpPr bwMode="auto">
          <a:xfrm>
            <a:off x="2085623" y="2755900"/>
            <a:ext cx="2791178" cy="2534356"/>
            <a:chOff x="1478" y="1683"/>
            <a:chExt cx="1978" cy="1796"/>
          </a:xfrm>
        </p:grpSpPr>
        <p:sp>
          <p:nvSpPr>
            <p:cNvPr id="97309" name="Freeform 2"/>
            <p:cNvSpPr>
              <a:spLocks/>
            </p:cNvSpPr>
            <p:nvPr/>
          </p:nvSpPr>
          <p:spPr bwMode="auto">
            <a:xfrm>
              <a:off x="1478" y="2633"/>
              <a:ext cx="883" cy="846"/>
            </a:xfrm>
            <a:custGeom>
              <a:avLst/>
              <a:gdLst>
                <a:gd name="T0" fmla="*/ 2147417006 w 883"/>
                <a:gd name="T1" fmla="*/ 2147416980 h 846"/>
                <a:gd name="T2" fmla="*/ 2147417006 w 883"/>
                <a:gd name="T3" fmla="*/ 2147416980 h 846"/>
                <a:gd name="T4" fmla="*/ 2147417006 w 883"/>
                <a:gd name="T5" fmla="*/ 2147416980 h 846"/>
                <a:gd name="T6" fmla="*/ 2147417006 w 883"/>
                <a:gd name="T7" fmla="*/ 2147416980 h 846"/>
                <a:gd name="T8" fmla="*/ 0 w 883"/>
                <a:gd name="T9" fmla="*/ 2147416980 h 846"/>
                <a:gd name="T10" fmla="*/ 2147417006 w 883"/>
                <a:gd name="T11" fmla="*/ 0 h 846"/>
                <a:gd name="T12" fmla="*/ 2147417006 w 883"/>
                <a:gd name="T13" fmla="*/ 2147416980 h 8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83"/>
                <a:gd name="T22" fmla="*/ 0 h 846"/>
                <a:gd name="T23" fmla="*/ 883 w 883"/>
                <a:gd name="T24" fmla="*/ 846 h 8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83" h="846">
                  <a:moveTo>
                    <a:pt x="622" y="37"/>
                  </a:moveTo>
                  <a:lnTo>
                    <a:pt x="499" y="406"/>
                  </a:lnTo>
                  <a:lnTo>
                    <a:pt x="883" y="602"/>
                  </a:lnTo>
                  <a:lnTo>
                    <a:pt x="235" y="846"/>
                  </a:lnTo>
                  <a:lnTo>
                    <a:pt x="0" y="238"/>
                  </a:lnTo>
                  <a:lnTo>
                    <a:pt x="636" y="0"/>
                  </a:lnTo>
                  <a:lnTo>
                    <a:pt x="622" y="37"/>
                  </a:lnTo>
                  <a:close/>
                </a:path>
              </a:pathLst>
            </a:custGeom>
            <a:solidFill>
              <a:srgbClr val="00FE00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310" name="Rectangle 32"/>
            <p:cNvSpPr>
              <a:spLocks noChangeArrowheads="1"/>
            </p:cNvSpPr>
            <p:nvPr/>
          </p:nvSpPr>
          <p:spPr bwMode="auto">
            <a:xfrm rot="20275138">
              <a:off x="1583" y="2958"/>
              <a:ext cx="41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IRS-1</a:t>
              </a:r>
            </a:p>
          </p:txBody>
        </p:sp>
        <p:sp>
          <p:nvSpPr>
            <p:cNvPr id="97311" name="Freeform 10"/>
            <p:cNvSpPr>
              <a:spLocks/>
            </p:cNvSpPr>
            <p:nvPr/>
          </p:nvSpPr>
          <p:spPr bwMode="auto">
            <a:xfrm>
              <a:off x="2228" y="2021"/>
              <a:ext cx="472" cy="1013"/>
            </a:xfrm>
            <a:custGeom>
              <a:avLst/>
              <a:gdLst>
                <a:gd name="T0" fmla="*/ 0 w 424"/>
                <a:gd name="T1" fmla="*/ 2147483647 h 784"/>
                <a:gd name="T2" fmla="*/ 2147483647 w 424"/>
                <a:gd name="T3" fmla="*/ 2147483647 h 784"/>
                <a:gd name="T4" fmla="*/ 2147483647 w 424"/>
                <a:gd name="T5" fmla="*/ 2147483647 h 784"/>
                <a:gd name="T6" fmla="*/ 2147483647 w 424"/>
                <a:gd name="T7" fmla="*/ 0 h 7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4"/>
                <a:gd name="T13" fmla="*/ 0 h 784"/>
                <a:gd name="T14" fmla="*/ 424 w 424"/>
                <a:gd name="T15" fmla="*/ 784 h 7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4" h="784">
                  <a:moveTo>
                    <a:pt x="0" y="784"/>
                  </a:moveTo>
                  <a:cubicBezTo>
                    <a:pt x="48" y="745"/>
                    <a:pt x="97" y="707"/>
                    <a:pt x="120" y="608"/>
                  </a:cubicBezTo>
                  <a:cubicBezTo>
                    <a:pt x="142" y="508"/>
                    <a:pt x="85" y="285"/>
                    <a:pt x="136" y="184"/>
                  </a:cubicBezTo>
                  <a:cubicBezTo>
                    <a:pt x="186" y="82"/>
                    <a:pt x="305" y="41"/>
                    <a:pt x="424" y="0"/>
                  </a:cubicBezTo>
                </a:path>
              </a:pathLst>
            </a:custGeom>
            <a:noFill/>
            <a:ln w="127000">
              <a:solidFill>
                <a:srgbClr val="00FE00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312" name="Freeform 22"/>
            <p:cNvSpPr>
              <a:spLocks/>
            </p:cNvSpPr>
            <p:nvPr/>
          </p:nvSpPr>
          <p:spPr bwMode="auto">
            <a:xfrm>
              <a:off x="2710" y="1683"/>
              <a:ext cx="746" cy="688"/>
            </a:xfrm>
            <a:custGeom>
              <a:avLst/>
              <a:gdLst>
                <a:gd name="T0" fmla="*/ 2147483647 w 565"/>
                <a:gd name="T1" fmla="*/ 2147416838 h 688"/>
                <a:gd name="T2" fmla="*/ 2147483647 w 565"/>
                <a:gd name="T3" fmla="*/ 2147416838 h 688"/>
                <a:gd name="T4" fmla="*/ 2147483647 w 565"/>
                <a:gd name="T5" fmla="*/ 2147416838 h 688"/>
                <a:gd name="T6" fmla="*/ 2147483647 w 565"/>
                <a:gd name="T7" fmla="*/ 2147416838 h 688"/>
                <a:gd name="T8" fmla="*/ 0 w 565"/>
                <a:gd name="T9" fmla="*/ 0 h 688"/>
                <a:gd name="T10" fmla="*/ 2147483647 w 565"/>
                <a:gd name="T11" fmla="*/ 0 h 688"/>
                <a:gd name="T12" fmla="*/ 2147483647 w 565"/>
                <a:gd name="T13" fmla="*/ 2147416838 h 6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5"/>
                <a:gd name="T22" fmla="*/ 0 h 688"/>
                <a:gd name="T23" fmla="*/ 565 w 565"/>
                <a:gd name="T24" fmla="*/ 688 h 68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5" h="688">
                  <a:moveTo>
                    <a:pt x="528" y="32"/>
                  </a:moveTo>
                  <a:lnTo>
                    <a:pt x="282" y="336"/>
                  </a:lnTo>
                  <a:lnTo>
                    <a:pt x="565" y="688"/>
                  </a:lnTo>
                  <a:lnTo>
                    <a:pt x="5" y="688"/>
                  </a:lnTo>
                  <a:lnTo>
                    <a:pt x="0" y="0"/>
                  </a:lnTo>
                  <a:lnTo>
                    <a:pt x="549" y="0"/>
                  </a:lnTo>
                  <a:lnTo>
                    <a:pt x="528" y="32"/>
                  </a:lnTo>
                  <a:close/>
                </a:path>
              </a:pathLst>
            </a:custGeom>
            <a:solidFill>
              <a:srgbClr val="00FE00"/>
            </a:solidFill>
            <a:ln w="12700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313" name="Rectangle 25"/>
            <p:cNvSpPr>
              <a:spLocks noChangeArrowheads="1"/>
            </p:cNvSpPr>
            <p:nvPr/>
          </p:nvSpPr>
          <p:spPr bwMode="auto">
            <a:xfrm>
              <a:off x="2761" y="1792"/>
              <a:ext cx="413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IRS-1</a:t>
              </a:r>
            </a:p>
          </p:txBody>
        </p:sp>
      </p:grpSp>
      <p:grpSp>
        <p:nvGrpSpPr>
          <p:cNvPr id="8" name="Group 64"/>
          <p:cNvGrpSpPr>
            <a:grpSpLocks/>
          </p:cNvGrpSpPr>
          <p:nvPr/>
        </p:nvGrpSpPr>
        <p:grpSpPr bwMode="auto">
          <a:xfrm>
            <a:off x="7188201" y="2054578"/>
            <a:ext cx="1759656" cy="2000956"/>
            <a:chOff x="5094" y="1186"/>
            <a:chExt cx="1247" cy="1418"/>
          </a:xfrm>
        </p:grpSpPr>
        <p:sp>
          <p:nvSpPr>
            <p:cNvPr id="97307" name="Rectangle 28"/>
            <p:cNvSpPr>
              <a:spLocks noChangeArrowheads="1"/>
            </p:cNvSpPr>
            <p:nvPr/>
          </p:nvSpPr>
          <p:spPr bwMode="auto">
            <a:xfrm>
              <a:off x="5576" y="1186"/>
              <a:ext cx="765" cy="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Glucose</a:t>
              </a:r>
            </a:p>
          </p:txBody>
        </p:sp>
        <p:sp>
          <p:nvSpPr>
            <p:cNvPr id="97308" name="Line 61"/>
            <p:cNvSpPr>
              <a:spLocks noChangeShapeType="1"/>
            </p:cNvSpPr>
            <p:nvPr/>
          </p:nvSpPr>
          <p:spPr bwMode="auto">
            <a:xfrm flipH="1">
              <a:off x="5094" y="1424"/>
              <a:ext cx="841" cy="1180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7304" name="Rectangle 28"/>
          <p:cNvSpPr>
            <a:spLocks noChangeArrowheads="1"/>
          </p:cNvSpPr>
          <p:nvPr/>
        </p:nvSpPr>
        <p:spPr bwMode="auto">
          <a:xfrm>
            <a:off x="6610062" y="1804811"/>
            <a:ext cx="971421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GLUT 4</a:t>
            </a:r>
          </a:p>
        </p:txBody>
      </p:sp>
      <p:sp>
        <p:nvSpPr>
          <p:cNvPr id="97305" name="Freeform 31"/>
          <p:cNvSpPr>
            <a:spLocks/>
          </p:cNvSpPr>
          <p:nvPr/>
        </p:nvSpPr>
        <p:spPr bwMode="auto">
          <a:xfrm>
            <a:off x="7278511" y="2085622"/>
            <a:ext cx="371123" cy="485422"/>
          </a:xfrm>
          <a:custGeom>
            <a:avLst/>
            <a:gdLst>
              <a:gd name="T0" fmla="*/ 0 w 200"/>
              <a:gd name="T1" fmla="*/ 0 h 344"/>
              <a:gd name="T2" fmla="*/ 2147483647 w 200"/>
              <a:gd name="T3" fmla="*/ 2147483647 h 344"/>
              <a:gd name="T4" fmla="*/ 2147483647 w 200"/>
              <a:gd name="T5" fmla="*/ 2147483647 h 344"/>
              <a:gd name="T6" fmla="*/ 2147483647 w 200"/>
              <a:gd name="T7" fmla="*/ 2147483647 h 344"/>
              <a:gd name="T8" fmla="*/ 0 60000 65536"/>
              <a:gd name="T9" fmla="*/ 0 60000 65536"/>
              <a:gd name="T10" fmla="*/ 0 60000 65536"/>
              <a:gd name="T11" fmla="*/ 0 60000 65536"/>
              <a:gd name="T12" fmla="*/ 0 w 200"/>
              <a:gd name="T13" fmla="*/ 0 h 344"/>
              <a:gd name="T14" fmla="*/ 200 w 200"/>
              <a:gd name="T15" fmla="*/ 344 h 34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00" h="344">
                <a:moveTo>
                  <a:pt x="0" y="0"/>
                </a:moveTo>
                <a:cubicBezTo>
                  <a:pt x="20" y="88"/>
                  <a:pt x="40" y="176"/>
                  <a:pt x="64" y="200"/>
                </a:cubicBezTo>
                <a:cubicBezTo>
                  <a:pt x="88" y="224"/>
                  <a:pt x="121" y="120"/>
                  <a:pt x="144" y="144"/>
                </a:cubicBezTo>
                <a:cubicBezTo>
                  <a:pt x="166" y="168"/>
                  <a:pt x="183" y="256"/>
                  <a:pt x="200" y="344"/>
                </a:cubicBezTo>
              </a:path>
            </a:pathLst>
          </a:custGeom>
          <a:noFill/>
          <a:ln w="38100">
            <a:solidFill>
              <a:srgbClr val="FFFF00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306" name="Footer Placeholder 54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2844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660408" indent="-254003" eaLnBrk="0" hangingPunct="0">
              <a:spcBef>
                <a:spcPct val="20000"/>
              </a:spcBef>
              <a:buChar char="–"/>
              <a:defRPr sz="2489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016013" indent="-203203" eaLnBrk="0" hangingPunct="0">
              <a:spcBef>
                <a:spcPct val="20000"/>
              </a:spcBef>
              <a:buChar char="•"/>
              <a:defRPr sz="2133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422418" indent="-203203" eaLnBrk="0" hangingPunct="0">
              <a:spcBef>
                <a:spcPct val="20000"/>
              </a:spcBef>
              <a:buChar char="–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1828823" indent="-203203" eaLnBrk="0" hangingPunct="0">
              <a:spcBef>
                <a:spcPct val="20000"/>
              </a:spcBef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23522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64163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04803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45444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44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9193520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2"/>
          <p:cNvGrpSpPr>
            <a:grpSpLocks/>
          </p:cNvGrpSpPr>
          <p:nvPr/>
        </p:nvGrpSpPr>
        <p:grpSpPr bwMode="auto">
          <a:xfrm>
            <a:off x="7188201" y="2054578"/>
            <a:ext cx="1759656" cy="2000956"/>
            <a:chOff x="5094" y="1186"/>
            <a:chExt cx="1247" cy="1418"/>
          </a:xfrm>
        </p:grpSpPr>
        <p:sp>
          <p:nvSpPr>
            <p:cNvPr id="98358" name="Rectangle 28"/>
            <p:cNvSpPr>
              <a:spLocks noChangeArrowheads="1"/>
            </p:cNvSpPr>
            <p:nvPr/>
          </p:nvSpPr>
          <p:spPr bwMode="auto">
            <a:xfrm>
              <a:off x="5576" y="1186"/>
              <a:ext cx="765" cy="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Glucose</a:t>
              </a:r>
            </a:p>
          </p:txBody>
        </p:sp>
        <p:sp>
          <p:nvSpPr>
            <p:cNvPr id="98359" name="Line 74"/>
            <p:cNvSpPr>
              <a:spLocks noChangeShapeType="1"/>
            </p:cNvSpPr>
            <p:nvPr/>
          </p:nvSpPr>
          <p:spPr bwMode="auto">
            <a:xfrm flipH="1">
              <a:off x="5094" y="1424"/>
              <a:ext cx="841" cy="1180"/>
            </a:xfrm>
            <a:prstGeom prst="line">
              <a:avLst/>
            </a:prstGeom>
            <a:noFill/>
            <a:ln w="76200">
              <a:solidFill>
                <a:schemeClr val="bg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8307" name="Group 51"/>
          <p:cNvGrpSpPr>
            <a:grpSpLocks/>
          </p:cNvGrpSpPr>
          <p:nvPr/>
        </p:nvGrpSpPr>
        <p:grpSpPr bwMode="auto">
          <a:xfrm>
            <a:off x="6865055" y="3704167"/>
            <a:ext cx="2209771" cy="1684867"/>
            <a:chOff x="7723188" y="3738563"/>
            <a:chExt cx="2486658" cy="1896032"/>
          </a:xfrm>
        </p:grpSpPr>
        <p:sp>
          <p:nvSpPr>
            <p:cNvPr id="98349" name="Freeform 9"/>
            <p:cNvSpPr>
              <a:spLocks/>
            </p:cNvSpPr>
            <p:nvPr/>
          </p:nvSpPr>
          <p:spPr bwMode="auto">
            <a:xfrm rot="-2117755">
              <a:off x="7723188" y="3738563"/>
              <a:ext cx="800100" cy="1459340"/>
            </a:xfrm>
            <a:custGeom>
              <a:avLst/>
              <a:gdLst>
                <a:gd name="T0" fmla="*/ 0 w 408"/>
                <a:gd name="T1" fmla="*/ 0 h 816"/>
                <a:gd name="T2" fmla="*/ 2147483647 w 408"/>
                <a:gd name="T3" fmla="*/ 2147483647 h 816"/>
                <a:gd name="T4" fmla="*/ 2147483647 w 408"/>
                <a:gd name="T5" fmla="*/ 2147483647 h 816"/>
                <a:gd name="T6" fmla="*/ 2147483647 w 408"/>
                <a:gd name="T7" fmla="*/ 2147483647 h 8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816"/>
                <a:gd name="T14" fmla="*/ 408 w 408"/>
                <a:gd name="T15" fmla="*/ 816 h 8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816">
                  <a:moveTo>
                    <a:pt x="0" y="0"/>
                  </a:moveTo>
                  <a:cubicBezTo>
                    <a:pt x="16" y="63"/>
                    <a:pt x="32" y="126"/>
                    <a:pt x="80" y="200"/>
                  </a:cubicBezTo>
                  <a:cubicBezTo>
                    <a:pt x="127" y="273"/>
                    <a:pt x="233" y="337"/>
                    <a:pt x="288" y="440"/>
                  </a:cubicBezTo>
                  <a:cubicBezTo>
                    <a:pt x="342" y="542"/>
                    <a:pt x="375" y="679"/>
                    <a:pt x="408" y="816"/>
                  </a:cubicBezTo>
                </a:path>
              </a:pathLst>
            </a:custGeom>
            <a:noFill/>
            <a:ln w="85725">
              <a:solidFill>
                <a:srgbClr val="F4AEE8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8350" name="Text Box 46"/>
            <p:cNvSpPr txBox="1">
              <a:spLocks noChangeArrowheads="1"/>
            </p:cNvSpPr>
            <p:nvPr/>
          </p:nvSpPr>
          <p:spPr bwMode="auto">
            <a:xfrm rot="1442222">
              <a:off x="7819207" y="4410811"/>
              <a:ext cx="765198" cy="41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NOS</a:t>
              </a:r>
            </a:p>
          </p:txBody>
        </p:sp>
        <p:grpSp>
          <p:nvGrpSpPr>
            <p:cNvPr id="98351" name="Group 50"/>
            <p:cNvGrpSpPr>
              <a:grpSpLocks/>
            </p:cNvGrpSpPr>
            <p:nvPr/>
          </p:nvGrpSpPr>
          <p:grpSpPr bwMode="auto">
            <a:xfrm>
              <a:off x="8477476" y="4785036"/>
              <a:ext cx="477849" cy="473214"/>
              <a:chOff x="5340" y="2999"/>
              <a:chExt cx="301" cy="298"/>
            </a:xfrm>
          </p:grpSpPr>
          <p:sp>
            <p:nvSpPr>
              <p:cNvPr id="98356" name="Text Box 48"/>
              <p:cNvSpPr txBox="1">
                <a:spLocks noChangeArrowheads="1"/>
              </p:cNvSpPr>
              <p:nvPr/>
            </p:nvSpPr>
            <p:spPr bwMode="auto">
              <a:xfrm>
                <a:off x="5340" y="2999"/>
                <a:ext cx="24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4AEE8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+</a:t>
                </a:r>
              </a:p>
            </p:txBody>
          </p:sp>
          <p:sp>
            <p:nvSpPr>
              <p:cNvPr id="98357" name="Oval 49"/>
              <p:cNvSpPr>
                <a:spLocks noChangeArrowheads="1"/>
              </p:cNvSpPr>
              <p:nvPr/>
            </p:nvSpPr>
            <p:spPr bwMode="auto">
              <a:xfrm>
                <a:off x="5463" y="3056"/>
                <a:ext cx="178" cy="192"/>
              </a:xfrm>
              <a:prstGeom prst="ellipse">
                <a:avLst/>
              </a:prstGeom>
              <a:noFill/>
              <a:ln w="19050">
                <a:solidFill>
                  <a:srgbClr val="F4AEE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8352" name="Text Box 101"/>
            <p:cNvSpPr txBox="1">
              <a:spLocks noChangeArrowheads="1"/>
            </p:cNvSpPr>
            <p:nvPr/>
          </p:nvSpPr>
          <p:spPr bwMode="auto">
            <a:xfrm>
              <a:off x="9248026" y="4948592"/>
              <a:ext cx="961820" cy="41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Artery</a:t>
              </a:r>
            </a:p>
          </p:txBody>
        </p:sp>
        <p:grpSp>
          <p:nvGrpSpPr>
            <p:cNvPr id="98353" name="Group 52"/>
            <p:cNvGrpSpPr>
              <a:grpSpLocks/>
            </p:cNvGrpSpPr>
            <p:nvPr/>
          </p:nvGrpSpPr>
          <p:grpSpPr bwMode="auto">
            <a:xfrm>
              <a:off x="9004300" y="4238862"/>
              <a:ext cx="314325" cy="1395733"/>
              <a:chOff x="5991" y="3343"/>
              <a:chExt cx="198" cy="710"/>
            </a:xfrm>
          </p:grpSpPr>
          <p:sp>
            <p:nvSpPr>
              <p:cNvPr id="98354" name="AutoShape 50"/>
              <p:cNvSpPr>
                <a:spLocks noChangeArrowheads="1"/>
              </p:cNvSpPr>
              <p:nvPr/>
            </p:nvSpPr>
            <p:spPr bwMode="auto">
              <a:xfrm>
                <a:off x="5991" y="3343"/>
                <a:ext cx="198" cy="710"/>
              </a:xfrm>
              <a:prstGeom prst="can">
                <a:avLst>
                  <a:gd name="adj" fmla="val 67168"/>
                </a:avLst>
              </a:prstGeom>
              <a:solidFill>
                <a:srgbClr val="F4AEE8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8355" name="AutoShape 51"/>
              <p:cNvSpPr>
                <a:spLocks noChangeArrowheads="1"/>
              </p:cNvSpPr>
              <p:nvPr/>
            </p:nvSpPr>
            <p:spPr bwMode="auto">
              <a:xfrm flipV="1">
                <a:off x="5991" y="3343"/>
                <a:ext cx="198" cy="710"/>
              </a:xfrm>
              <a:prstGeom prst="can">
                <a:avLst>
                  <a:gd name="adj" fmla="val 67168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98308" name="Freeform 2"/>
          <p:cNvSpPr>
            <a:spLocks/>
          </p:cNvSpPr>
          <p:nvPr/>
        </p:nvSpPr>
        <p:spPr bwMode="auto">
          <a:xfrm>
            <a:off x="2085622" y="4096456"/>
            <a:ext cx="1246012" cy="1193800"/>
          </a:xfrm>
          <a:custGeom>
            <a:avLst/>
            <a:gdLst>
              <a:gd name="T0" fmla="*/ 2147483647 w 883"/>
              <a:gd name="T1" fmla="*/ 2147483647 h 846"/>
              <a:gd name="T2" fmla="*/ 2147483647 w 883"/>
              <a:gd name="T3" fmla="*/ 2147483647 h 846"/>
              <a:gd name="T4" fmla="*/ 2147483647 w 883"/>
              <a:gd name="T5" fmla="*/ 2147483647 h 846"/>
              <a:gd name="T6" fmla="*/ 2147483647 w 883"/>
              <a:gd name="T7" fmla="*/ 2147483647 h 846"/>
              <a:gd name="T8" fmla="*/ 0 w 883"/>
              <a:gd name="T9" fmla="*/ 2147483647 h 846"/>
              <a:gd name="T10" fmla="*/ 2147483647 w 883"/>
              <a:gd name="T11" fmla="*/ 0 h 846"/>
              <a:gd name="T12" fmla="*/ 2147483647 w 883"/>
              <a:gd name="T13" fmla="*/ 2147483647 h 8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83"/>
              <a:gd name="T22" fmla="*/ 0 h 846"/>
              <a:gd name="T23" fmla="*/ 883 w 883"/>
              <a:gd name="T24" fmla="*/ 846 h 8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83" h="846">
                <a:moveTo>
                  <a:pt x="622" y="37"/>
                </a:moveTo>
                <a:lnTo>
                  <a:pt x="499" y="406"/>
                </a:lnTo>
                <a:lnTo>
                  <a:pt x="883" y="602"/>
                </a:lnTo>
                <a:lnTo>
                  <a:pt x="235" y="846"/>
                </a:lnTo>
                <a:lnTo>
                  <a:pt x="0" y="238"/>
                </a:lnTo>
                <a:lnTo>
                  <a:pt x="636" y="0"/>
                </a:lnTo>
                <a:lnTo>
                  <a:pt x="622" y="37"/>
                </a:lnTo>
                <a:close/>
              </a:path>
            </a:pathLst>
          </a:custGeom>
          <a:solidFill>
            <a:srgbClr val="00FE00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09" name="Rectangle 32"/>
          <p:cNvSpPr>
            <a:spLocks noChangeArrowheads="1"/>
          </p:cNvSpPr>
          <p:nvPr/>
        </p:nvSpPr>
        <p:spPr bwMode="auto">
          <a:xfrm rot="20275138">
            <a:off x="2233437" y="4556840"/>
            <a:ext cx="5834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IRS-1</a:t>
            </a:r>
          </a:p>
        </p:txBody>
      </p:sp>
      <p:sp>
        <p:nvSpPr>
          <p:cNvPr id="98310" name="Freeform 10"/>
          <p:cNvSpPr>
            <a:spLocks/>
          </p:cNvSpPr>
          <p:nvPr/>
        </p:nvSpPr>
        <p:spPr bwMode="auto">
          <a:xfrm>
            <a:off x="3143956" y="3232857"/>
            <a:ext cx="666044" cy="1429455"/>
          </a:xfrm>
          <a:custGeom>
            <a:avLst/>
            <a:gdLst>
              <a:gd name="T0" fmla="*/ 0 w 424"/>
              <a:gd name="T1" fmla="*/ 2147483647 h 784"/>
              <a:gd name="T2" fmla="*/ 2147483647 w 424"/>
              <a:gd name="T3" fmla="*/ 2147483647 h 784"/>
              <a:gd name="T4" fmla="*/ 2147483647 w 424"/>
              <a:gd name="T5" fmla="*/ 2147483647 h 784"/>
              <a:gd name="T6" fmla="*/ 2147483647 w 424"/>
              <a:gd name="T7" fmla="*/ 0 h 784"/>
              <a:gd name="T8" fmla="*/ 0 60000 65536"/>
              <a:gd name="T9" fmla="*/ 0 60000 65536"/>
              <a:gd name="T10" fmla="*/ 0 60000 65536"/>
              <a:gd name="T11" fmla="*/ 0 60000 65536"/>
              <a:gd name="T12" fmla="*/ 0 w 424"/>
              <a:gd name="T13" fmla="*/ 0 h 784"/>
              <a:gd name="T14" fmla="*/ 424 w 424"/>
              <a:gd name="T15" fmla="*/ 784 h 78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4" h="784">
                <a:moveTo>
                  <a:pt x="0" y="784"/>
                </a:moveTo>
                <a:cubicBezTo>
                  <a:pt x="48" y="745"/>
                  <a:pt x="97" y="707"/>
                  <a:pt x="120" y="608"/>
                </a:cubicBezTo>
                <a:cubicBezTo>
                  <a:pt x="142" y="508"/>
                  <a:pt x="85" y="285"/>
                  <a:pt x="136" y="184"/>
                </a:cubicBezTo>
                <a:cubicBezTo>
                  <a:pt x="186" y="82"/>
                  <a:pt x="305" y="41"/>
                  <a:pt x="424" y="0"/>
                </a:cubicBezTo>
              </a:path>
            </a:pathLst>
          </a:custGeom>
          <a:noFill/>
          <a:ln w="127000">
            <a:solidFill>
              <a:srgbClr val="00FE00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11" name="Freeform 22"/>
          <p:cNvSpPr>
            <a:spLocks/>
          </p:cNvSpPr>
          <p:nvPr/>
        </p:nvSpPr>
        <p:spPr bwMode="auto">
          <a:xfrm>
            <a:off x="3824112" y="2755901"/>
            <a:ext cx="1052689" cy="970844"/>
          </a:xfrm>
          <a:custGeom>
            <a:avLst/>
            <a:gdLst>
              <a:gd name="T0" fmla="*/ 2147483647 w 565"/>
              <a:gd name="T1" fmla="*/ 2147483647 h 688"/>
              <a:gd name="T2" fmla="*/ 2147483647 w 565"/>
              <a:gd name="T3" fmla="*/ 2147483647 h 688"/>
              <a:gd name="T4" fmla="*/ 2147483647 w 565"/>
              <a:gd name="T5" fmla="*/ 2147483647 h 688"/>
              <a:gd name="T6" fmla="*/ 2147483647 w 565"/>
              <a:gd name="T7" fmla="*/ 2147483647 h 688"/>
              <a:gd name="T8" fmla="*/ 0 w 565"/>
              <a:gd name="T9" fmla="*/ 0 h 688"/>
              <a:gd name="T10" fmla="*/ 2147483647 w 565"/>
              <a:gd name="T11" fmla="*/ 0 h 688"/>
              <a:gd name="T12" fmla="*/ 2147483647 w 565"/>
              <a:gd name="T13" fmla="*/ 2147483647 h 6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5"/>
              <a:gd name="T22" fmla="*/ 0 h 688"/>
              <a:gd name="T23" fmla="*/ 565 w 565"/>
              <a:gd name="T24" fmla="*/ 688 h 68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5" h="688">
                <a:moveTo>
                  <a:pt x="528" y="32"/>
                </a:moveTo>
                <a:lnTo>
                  <a:pt x="282" y="336"/>
                </a:lnTo>
                <a:lnTo>
                  <a:pt x="565" y="688"/>
                </a:lnTo>
                <a:lnTo>
                  <a:pt x="5" y="688"/>
                </a:lnTo>
                <a:lnTo>
                  <a:pt x="0" y="0"/>
                </a:lnTo>
                <a:lnTo>
                  <a:pt x="549" y="0"/>
                </a:lnTo>
                <a:lnTo>
                  <a:pt x="528" y="32"/>
                </a:lnTo>
                <a:close/>
              </a:path>
            </a:pathLst>
          </a:custGeom>
          <a:solidFill>
            <a:srgbClr val="00FE00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12" name="Freeform 11"/>
          <p:cNvSpPr>
            <a:spLocks/>
          </p:cNvSpPr>
          <p:nvPr/>
        </p:nvSpPr>
        <p:spPr bwMode="auto">
          <a:xfrm>
            <a:off x="389467" y="2142067"/>
            <a:ext cx="7442200" cy="2017889"/>
          </a:xfrm>
          <a:custGeom>
            <a:avLst/>
            <a:gdLst>
              <a:gd name="T0" fmla="*/ 2147483647 w 5274"/>
              <a:gd name="T1" fmla="*/ 2147483647 h 1430"/>
              <a:gd name="T2" fmla="*/ 2147483647 w 5274"/>
              <a:gd name="T3" fmla="*/ 2147483647 h 1430"/>
              <a:gd name="T4" fmla="*/ 2147483647 w 5274"/>
              <a:gd name="T5" fmla="*/ 2147483647 h 1430"/>
              <a:gd name="T6" fmla="*/ 2147483647 w 5274"/>
              <a:gd name="T7" fmla="*/ 2147483647 h 1430"/>
              <a:gd name="T8" fmla="*/ 2147483647 w 5274"/>
              <a:gd name="T9" fmla="*/ 2147483647 h 1430"/>
              <a:gd name="T10" fmla="*/ 2147483647 w 5274"/>
              <a:gd name="T11" fmla="*/ 2147483647 h 1430"/>
              <a:gd name="T12" fmla="*/ 2147483647 w 5274"/>
              <a:gd name="T13" fmla="*/ 2147483647 h 1430"/>
              <a:gd name="T14" fmla="*/ 2147483647 w 5274"/>
              <a:gd name="T15" fmla="*/ 2147483647 h 1430"/>
              <a:gd name="T16" fmla="*/ 2147483647 w 5274"/>
              <a:gd name="T17" fmla="*/ 2147483647 h 1430"/>
              <a:gd name="T18" fmla="*/ 2147483647 w 5274"/>
              <a:gd name="T19" fmla="*/ 2147483647 h 1430"/>
              <a:gd name="T20" fmla="*/ 2147483647 w 5274"/>
              <a:gd name="T21" fmla="*/ 2147483647 h 1430"/>
              <a:gd name="T22" fmla="*/ 2147483647 w 5274"/>
              <a:gd name="T23" fmla="*/ 2147483647 h 1430"/>
              <a:gd name="T24" fmla="*/ 2147483647 w 5274"/>
              <a:gd name="T25" fmla="*/ 2147483647 h 1430"/>
              <a:gd name="T26" fmla="*/ 2147483647 w 5274"/>
              <a:gd name="T27" fmla="*/ 2147483647 h 1430"/>
              <a:gd name="T28" fmla="*/ 2147483647 w 5274"/>
              <a:gd name="T29" fmla="*/ 2147483647 h 1430"/>
              <a:gd name="T30" fmla="*/ 2147483647 w 5274"/>
              <a:gd name="T31" fmla="*/ 2147483647 h 1430"/>
              <a:gd name="T32" fmla="*/ 2147483647 w 5274"/>
              <a:gd name="T33" fmla="*/ 2147483647 h 1430"/>
              <a:gd name="T34" fmla="*/ 2147483647 w 5274"/>
              <a:gd name="T35" fmla="*/ 2147483647 h 1430"/>
              <a:gd name="T36" fmla="*/ 2147483647 w 5274"/>
              <a:gd name="T37" fmla="*/ 2147483647 h 1430"/>
              <a:gd name="T38" fmla="*/ 2147483647 w 5274"/>
              <a:gd name="T39" fmla="*/ 2147483647 h 1430"/>
              <a:gd name="T40" fmla="*/ 2147483647 w 5274"/>
              <a:gd name="T41" fmla="*/ 2147483647 h 1430"/>
              <a:gd name="T42" fmla="*/ 2147483647 w 5274"/>
              <a:gd name="T43" fmla="*/ 2147483647 h 1430"/>
              <a:gd name="T44" fmla="*/ 2147483647 w 5274"/>
              <a:gd name="T45" fmla="*/ 2147483647 h 1430"/>
              <a:gd name="T46" fmla="*/ 2147483647 w 5274"/>
              <a:gd name="T47" fmla="*/ 2147483647 h 1430"/>
              <a:gd name="T48" fmla="*/ 2147483647 w 5274"/>
              <a:gd name="T49" fmla="*/ 2147483647 h 1430"/>
              <a:gd name="T50" fmla="*/ 2147483647 w 5274"/>
              <a:gd name="T51" fmla="*/ 2147483647 h 1430"/>
              <a:gd name="T52" fmla="*/ 2147483647 w 5274"/>
              <a:gd name="T53" fmla="*/ 2147483647 h 143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5274"/>
              <a:gd name="T82" fmla="*/ 0 h 1430"/>
              <a:gd name="T83" fmla="*/ 5274 w 5274"/>
              <a:gd name="T84" fmla="*/ 1430 h 143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5274" h="1430">
                <a:moveTo>
                  <a:pt x="440" y="728"/>
                </a:moveTo>
                <a:cubicBezTo>
                  <a:pt x="555" y="644"/>
                  <a:pt x="750" y="508"/>
                  <a:pt x="996" y="400"/>
                </a:cubicBezTo>
                <a:cubicBezTo>
                  <a:pt x="1240" y="291"/>
                  <a:pt x="1585" y="142"/>
                  <a:pt x="1911" y="77"/>
                </a:cubicBezTo>
                <a:cubicBezTo>
                  <a:pt x="2235" y="11"/>
                  <a:pt x="2585" y="0"/>
                  <a:pt x="2946" y="8"/>
                </a:cubicBezTo>
                <a:cubicBezTo>
                  <a:pt x="3306" y="15"/>
                  <a:pt x="3714" y="41"/>
                  <a:pt x="4073" y="120"/>
                </a:cubicBezTo>
                <a:cubicBezTo>
                  <a:pt x="4431" y="198"/>
                  <a:pt x="4911" y="385"/>
                  <a:pt x="5093" y="477"/>
                </a:cubicBezTo>
                <a:cubicBezTo>
                  <a:pt x="5274" y="568"/>
                  <a:pt x="5170" y="609"/>
                  <a:pt x="5163" y="669"/>
                </a:cubicBezTo>
                <a:cubicBezTo>
                  <a:pt x="5155" y="728"/>
                  <a:pt x="5104" y="819"/>
                  <a:pt x="5051" y="835"/>
                </a:cubicBezTo>
                <a:cubicBezTo>
                  <a:pt x="4998" y="851"/>
                  <a:pt x="4886" y="779"/>
                  <a:pt x="4846" y="765"/>
                </a:cubicBezTo>
                <a:cubicBezTo>
                  <a:pt x="4805" y="750"/>
                  <a:pt x="4820" y="753"/>
                  <a:pt x="4808" y="748"/>
                </a:cubicBezTo>
                <a:cubicBezTo>
                  <a:pt x="4795" y="742"/>
                  <a:pt x="4779" y="735"/>
                  <a:pt x="4771" y="732"/>
                </a:cubicBezTo>
                <a:cubicBezTo>
                  <a:pt x="4762" y="728"/>
                  <a:pt x="4764" y="731"/>
                  <a:pt x="4761" y="728"/>
                </a:cubicBezTo>
                <a:cubicBezTo>
                  <a:pt x="4755" y="724"/>
                  <a:pt x="4757" y="718"/>
                  <a:pt x="4741" y="712"/>
                </a:cubicBezTo>
                <a:cubicBezTo>
                  <a:pt x="4724" y="705"/>
                  <a:pt x="4729" y="714"/>
                  <a:pt x="4664" y="691"/>
                </a:cubicBezTo>
                <a:cubicBezTo>
                  <a:pt x="4598" y="667"/>
                  <a:pt x="4478" y="611"/>
                  <a:pt x="4347" y="573"/>
                </a:cubicBezTo>
                <a:cubicBezTo>
                  <a:pt x="4215" y="534"/>
                  <a:pt x="4049" y="493"/>
                  <a:pt x="3875" y="461"/>
                </a:cubicBezTo>
                <a:cubicBezTo>
                  <a:pt x="3699" y="428"/>
                  <a:pt x="3492" y="391"/>
                  <a:pt x="3298" y="376"/>
                </a:cubicBezTo>
                <a:cubicBezTo>
                  <a:pt x="3103" y="360"/>
                  <a:pt x="2942" y="352"/>
                  <a:pt x="2707" y="365"/>
                </a:cubicBezTo>
                <a:cubicBezTo>
                  <a:pt x="2470" y="377"/>
                  <a:pt x="2110" y="405"/>
                  <a:pt x="1883" y="451"/>
                </a:cubicBezTo>
                <a:cubicBezTo>
                  <a:pt x="1655" y="496"/>
                  <a:pt x="1513" y="561"/>
                  <a:pt x="1340" y="637"/>
                </a:cubicBezTo>
                <a:cubicBezTo>
                  <a:pt x="1166" y="712"/>
                  <a:pt x="958" y="834"/>
                  <a:pt x="842" y="904"/>
                </a:cubicBezTo>
                <a:cubicBezTo>
                  <a:pt x="724" y="973"/>
                  <a:pt x="728" y="973"/>
                  <a:pt x="637" y="1053"/>
                </a:cubicBezTo>
                <a:cubicBezTo>
                  <a:pt x="545" y="1133"/>
                  <a:pt x="371" y="1337"/>
                  <a:pt x="295" y="1384"/>
                </a:cubicBezTo>
                <a:cubicBezTo>
                  <a:pt x="218" y="1430"/>
                  <a:pt x="214" y="1362"/>
                  <a:pt x="178" y="1331"/>
                </a:cubicBezTo>
                <a:cubicBezTo>
                  <a:pt x="141" y="1299"/>
                  <a:pt x="96" y="1239"/>
                  <a:pt x="77" y="1197"/>
                </a:cubicBezTo>
                <a:cubicBezTo>
                  <a:pt x="57" y="1154"/>
                  <a:pt x="0" y="1153"/>
                  <a:pt x="61" y="1075"/>
                </a:cubicBezTo>
                <a:cubicBezTo>
                  <a:pt x="121" y="996"/>
                  <a:pt x="361" y="800"/>
                  <a:pt x="440" y="728"/>
                </a:cubicBezTo>
                <a:close/>
              </a:path>
            </a:pathLst>
          </a:custGeom>
          <a:solidFill>
            <a:srgbClr val="FFCC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13" name="Freeform 12"/>
          <p:cNvSpPr>
            <a:spLocks/>
          </p:cNvSpPr>
          <p:nvPr/>
        </p:nvSpPr>
        <p:spPr bwMode="auto">
          <a:xfrm>
            <a:off x="7948790" y="3158067"/>
            <a:ext cx="729544" cy="936978"/>
          </a:xfrm>
          <a:custGeom>
            <a:avLst/>
            <a:gdLst>
              <a:gd name="T0" fmla="*/ 2147483647 w 392"/>
              <a:gd name="T1" fmla="*/ 0 h 664"/>
              <a:gd name="T2" fmla="*/ 2147483647 w 392"/>
              <a:gd name="T3" fmla="*/ 2147483647 h 664"/>
              <a:gd name="T4" fmla="*/ 2147483647 w 392"/>
              <a:gd name="T5" fmla="*/ 2147483647 h 664"/>
              <a:gd name="T6" fmla="*/ 2147483647 w 392"/>
              <a:gd name="T7" fmla="*/ 2147483647 h 664"/>
              <a:gd name="T8" fmla="*/ 2147483647 w 392"/>
              <a:gd name="T9" fmla="*/ 2147483647 h 664"/>
              <a:gd name="T10" fmla="*/ 2147483647 w 392"/>
              <a:gd name="T11" fmla="*/ 2147483647 h 664"/>
              <a:gd name="T12" fmla="*/ 2147483647 w 392"/>
              <a:gd name="T13" fmla="*/ 2147483647 h 664"/>
              <a:gd name="T14" fmla="*/ 2147483647 w 392"/>
              <a:gd name="T15" fmla="*/ 2147483647 h 664"/>
              <a:gd name="T16" fmla="*/ 0 w 392"/>
              <a:gd name="T17" fmla="*/ 2147483647 h 664"/>
              <a:gd name="T18" fmla="*/ 2147483647 w 392"/>
              <a:gd name="T19" fmla="*/ 0 h 6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2"/>
              <a:gd name="T31" fmla="*/ 0 h 664"/>
              <a:gd name="T32" fmla="*/ 392 w 392"/>
              <a:gd name="T33" fmla="*/ 664 h 6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2" h="664">
                <a:moveTo>
                  <a:pt x="184" y="0"/>
                </a:moveTo>
                <a:lnTo>
                  <a:pt x="392" y="176"/>
                </a:lnTo>
                <a:lnTo>
                  <a:pt x="392" y="664"/>
                </a:lnTo>
                <a:lnTo>
                  <a:pt x="248" y="560"/>
                </a:lnTo>
                <a:lnTo>
                  <a:pt x="80" y="384"/>
                </a:lnTo>
                <a:lnTo>
                  <a:pt x="68" y="368"/>
                </a:lnTo>
                <a:lnTo>
                  <a:pt x="60" y="356"/>
                </a:lnTo>
                <a:lnTo>
                  <a:pt x="48" y="352"/>
                </a:lnTo>
                <a:lnTo>
                  <a:pt x="0" y="304"/>
                </a:lnTo>
                <a:lnTo>
                  <a:pt x="184" y="0"/>
                </a:lnTo>
                <a:close/>
              </a:path>
            </a:pathLst>
          </a:custGeom>
          <a:solidFill>
            <a:srgbClr val="FFCC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14" name="Freeform 13"/>
          <p:cNvSpPr>
            <a:spLocks/>
          </p:cNvSpPr>
          <p:nvPr/>
        </p:nvSpPr>
        <p:spPr bwMode="auto">
          <a:xfrm>
            <a:off x="7069667" y="2592212"/>
            <a:ext cx="889000" cy="1090788"/>
          </a:xfrm>
          <a:custGeom>
            <a:avLst/>
            <a:gdLst>
              <a:gd name="T0" fmla="*/ 2147483647 w 630"/>
              <a:gd name="T1" fmla="*/ 2147483647 h 773"/>
              <a:gd name="T2" fmla="*/ 2147483647 w 630"/>
              <a:gd name="T3" fmla="*/ 2147483647 h 773"/>
              <a:gd name="T4" fmla="*/ 2147483647 w 630"/>
              <a:gd name="T5" fmla="*/ 2147483647 h 773"/>
              <a:gd name="T6" fmla="*/ 2147483647 w 630"/>
              <a:gd name="T7" fmla="*/ 2147483647 h 773"/>
              <a:gd name="T8" fmla="*/ 2147483647 w 630"/>
              <a:gd name="T9" fmla="*/ 2147483647 h 773"/>
              <a:gd name="T10" fmla="*/ 2147483647 w 630"/>
              <a:gd name="T11" fmla="*/ 2147483647 h 773"/>
              <a:gd name="T12" fmla="*/ 2147483647 w 630"/>
              <a:gd name="T13" fmla="*/ 2147483647 h 773"/>
              <a:gd name="T14" fmla="*/ 2147483647 w 630"/>
              <a:gd name="T15" fmla="*/ 2147483647 h 773"/>
              <a:gd name="T16" fmla="*/ 2147483647 w 630"/>
              <a:gd name="T17" fmla="*/ 2147483647 h 773"/>
              <a:gd name="T18" fmla="*/ 2147483647 w 630"/>
              <a:gd name="T19" fmla="*/ 2147483647 h 773"/>
              <a:gd name="T20" fmla="*/ 2147483647 w 630"/>
              <a:gd name="T21" fmla="*/ 2147483647 h 773"/>
              <a:gd name="T22" fmla="*/ 2147483647 w 630"/>
              <a:gd name="T23" fmla="*/ 2147483647 h 773"/>
              <a:gd name="T24" fmla="*/ 2147483647 w 630"/>
              <a:gd name="T25" fmla="*/ 2147483647 h 7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30"/>
              <a:gd name="T40" fmla="*/ 0 h 773"/>
              <a:gd name="T41" fmla="*/ 630 w 630"/>
              <a:gd name="T42" fmla="*/ 773 h 7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30" h="773">
                <a:moveTo>
                  <a:pt x="31" y="638"/>
                </a:moveTo>
                <a:cubicBezTo>
                  <a:pt x="61" y="570"/>
                  <a:pt x="168" y="436"/>
                  <a:pt x="232" y="345"/>
                </a:cubicBezTo>
                <a:cubicBezTo>
                  <a:pt x="295" y="253"/>
                  <a:pt x="370" y="143"/>
                  <a:pt x="411" y="89"/>
                </a:cubicBezTo>
                <a:cubicBezTo>
                  <a:pt x="451" y="34"/>
                  <a:pt x="447" y="27"/>
                  <a:pt x="473" y="14"/>
                </a:cubicBezTo>
                <a:cubicBezTo>
                  <a:pt x="498" y="0"/>
                  <a:pt x="539" y="0"/>
                  <a:pt x="564" y="9"/>
                </a:cubicBezTo>
                <a:cubicBezTo>
                  <a:pt x="589" y="17"/>
                  <a:pt x="615" y="38"/>
                  <a:pt x="623" y="65"/>
                </a:cubicBezTo>
                <a:cubicBezTo>
                  <a:pt x="630" y="91"/>
                  <a:pt x="629" y="127"/>
                  <a:pt x="612" y="169"/>
                </a:cubicBezTo>
                <a:cubicBezTo>
                  <a:pt x="594" y="210"/>
                  <a:pt x="555" y="255"/>
                  <a:pt x="517" y="313"/>
                </a:cubicBezTo>
                <a:cubicBezTo>
                  <a:pt x="477" y="370"/>
                  <a:pt x="426" y="447"/>
                  <a:pt x="380" y="513"/>
                </a:cubicBezTo>
                <a:cubicBezTo>
                  <a:pt x="332" y="578"/>
                  <a:pt x="272" y="662"/>
                  <a:pt x="232" y="705"/>
                </a:cubicBezTo>
                <a:cubicBezTo>
                  <a:pt x="191" y="747"/>
                  <a:pt x="167" y="758"/>
                  <a:pt x="137" y="766"/>
                </a:cubicBezTo>
                <a:cubicBezTo>
                  <a:pt x="106" y="773"/>
                  <a:pt x="64" y="771"/>
                  <a:pt x="47" y="750"/>
                </a:cubicBezTo>
                <a:cubicBezTo>
                  <a:pt x="29" y="728"/>
                  <a:pt x="0" y="705"/>
                  <a:pt x="31" y="638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15" name="Rectangle 14"/>
          <p:cNvSpPr>
            <a:spLocks noChangeArrowheads="1"/>
          </p:cNvSpPr>
          <p:nvPr/>
        </p:nvSpPr>
        <p:spPr bwMode="auto">
          <a:xfrm rot="20492333">
            <a:off x="2013657" y="2788356"/>
            <a:ext cx="238477" cy="1207911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16" name="Freeform 15"/>
          <p:cNvSpPr>
            <a:spLocks/>
          </p:cNvSpPr>
          <p:nvPr/>
        </p:nvSpPr>
        <p:spPr bwMode="auto">
          <a:xfrm>
            <a:off x="1792111" y="2002367"/>
            <a:ext cx="476956" cy="846667"/>
          </a:xfrm>
          <a:custGeom>
            <a:avLst/>
            <a:gdLst>
              <a:gd name="T0" fmla="*/ 2147483647 w 256"/>
              <a:gd name="T1" fmla="*/ 2147483647 h 600"/>
              <a:gd name="T2" fmla="*/ 0 w 256"/>
              <a:gd name="T3" fmla="*/ 0 h 600"/>
              <a:gd name="T4" fmla="*/ 2147483647 w 256"/>
              <a:gd name="T5" fmla="*/ 2147483647 h 600"/>
              <a:gd name="T6" fmla="*/ 2147483647 w 256"/>
              <a:gd name="T7" fmla="*/ 2147483647 h 600"/>
              <a:gd name="T8" fmla="*/ 2147483647 w 256"/>
              <a:gd name="T9" fmla="*/ 2147483647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6"/>
              <a:gd name="T16" fmla="*/ 0 h 600"/>
              <a:gd name="T17" fmla="*/ 256 w 256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6" h="600">
                <a:moveTo>
                  <a:pt x="184" y="600"/>
                </a:moveTo>
                <a:lnTo>
                  <a:pt x="0" y="0"/>
                </a:lnTo>
                <a:lnTo>
                  <a:pt x="96" y="32"/>
                </a:lnTo>
                <a:lnTo>
                  <a:pt x="256" y="576"/>
                </a:lnTo>
                <a:lnTo>
                  <a:pt x="184" y="60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17" name="Freeform 16"/>
          <p:cNvSpPr>
            <a:spLocks/>
          </p:cNvSpPr>
          <p:nvPr/>
        </p:nvSpPr>
        <p:spPr bwMode="auto">
          <a:xfrm rot="19651092" flipH="1">
            <a:off x="2150534" y="1868311"/>
            <a:ext cx="476956" cy="846667"/>
          </a:xfrm>
          <a:custGeom>
            <a:avLst/>
            <a:gdLst>
              <a:gd name="T0" fmla="*/ 2147483647 w 256"/>
              <a:gd name="T1" fmla="*/ 2147483647 h 600"/>
              <a:gd name="T2" fmla="*/ 0 w 256"/>
              <a:gd name="T3" fmla="*/ 0 h 600"/>
              <a:gd name="T4" fmla="*/ 2147483647 w 256"/>
              <a:gd name="T5" fmla="*/ 2147483647 h 600"/>
              <a:gd name="T6" fmla="*/ 2147483647 w 256"/>
              <a:gd name="T7" fmla="*/ 2147483647 h 600"/>
              <a:gd name="T8" fmla="*/ 2147483647 w 256"/>
              <a:gd name="T9" fmla="*/ 2147483647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6"/>
              <a:gd name="T16" fmla="*/ 0 h 600"/>
              <a:gd name="T17" fmla="*/ 256 w 256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6" h="600">
                <a:moveTo>
                  <a:pt x="184" y="600"/>
                </a:moveTo>
                <a:lnTo>
                  <a:pt x="0" y="0"/>
                </a:lnTo>
                <a:lnTo>
                  <a:pt x="96" y="32"/>
                </a:lnTo>
                <a:lnTo>
                  <a:pt x="256" y="576"/>
                </a:lnTo>
                <a:lnTo>
                  <a:pt x="184" y="60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18" name="AutoShape 17"/>
          <p:cNvSpPr>
            <a:spLocks noChangeArrowheads="1"/>
          </p:cNvSpPr>
          <p:nvPr/>
        </p:nvSpPr>
        <p:spPr bwMode="auto">
          <a:xfrm rot="4527933">
            <a:off x="1874661" y="3304118"/>
            <a:ext cx="563034" cy="361244"/>
          </a:xfrm>
          <a:prstGeom prst="hexagon">
            <a:avLst>
              <a:gd name="adj" fmla="val 38965"/>
              <a:gd name="vf" fmla="val 115470"/>
            </a:avLst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19" name="Rectangle 18"/>
          <p:cNvSpPr>
            <a:spLocks noChangeArrowheads="1"/>
          </p:cNvSpPr>
          <p:nvPr/>
        </p:nvSpPr>
        <p:spPr bwMode="auto">
          <a:xfrm rot="20671128">
            <a:off x="1896534" y="2262012"/>
            <a:ext cx="224367" cy="169333"/>
          </a:xfrm>
          <a:prstGeom prst="rect">
            <a:avLst/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20" name="Rectangle 19"/>
          <p:cNvSpPr>
            <a:spLocks noChangeArrowheads="1"/>
          </p:cNvSpPr>
          <p:nvPr/>
        </p:nvSpPr>
        <p:spPr bwMode="auto">
          <a:xfrm rot="20671128">
            <a:off x="2225323" y="2105378"/>
            <a:ext cx="222956" cy="169333"/>
          </a:xfrm>
          <a:prstGeom prst="rect">
            <a:avLst/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21" name="Rectangle 20"/>
          <p:cNvSpPr>
            <a:spLocks noChangeArrowheads="1"/>
          </p:cNvSpPr>
          <p:nvPr/>
        </p:nvSpPr>
        <p:spPr bwMode="auto">
          <a:xfrm>
            <a:off x="339939" y="1471790"/>
            <a:ext cx="1287212" cy="640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Insulin</a:t>
            </a:r>
          </a:p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Receptor</a:t>
            </a:r>
          </a:p>
        </p:txBody>
      </p:sp>
      <p:sp>
        <p:nvSpPr>
          <p:cNvPr id="98322" name="Rectangle 21"/>
          <p:cNvSpPr>
            <a:spLocks noChangeArrowheads="1"/>
          </p:cNvSpPr>
          <p:nvPr/>
        </p:nvSpPr>
        <p:spPr bwMode="auto">
          <a:xfrm>
            <a:off x="3311380" y="2288822"/>
            <a:ext cx="2601674" cy="320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Plasma Membrane</a:t>
            </a:r>
          </a:p>
        </p:txBody>
      </p:sp>
      <p:sp>
        <p:nvSpPr>
          <p:cNvPr id="98323" name="Freeform 23"/>
          <p:cNvSpPr>
            <a:spLocks/>
          </p:cNvSpPr>
          <p:nvPr/>
        </p:nvSpPr>
        <p:spPr bwMode="auto">
          <a:xfrm>
            <a:off x="4511323" y="2785534"/>
            <a:ext cx="1103489" cy="941212"/>
          </a:xfrm>
          <a:custGeom>
            <a:avLst/>
            <a:gdLst>
              <a:gd name="T0" fmla="*/ 2147483647 w 593"/>
              <a:gd name="T1" fmla="*/ 2147483647 h 667"/>
              <a:gd name="T2" fmla="*/ 2147483647 w 593"/>
              <a:gd name="T3" fmla="*/ 0 h 667"/>
              <a:gd name="T4" fmla="*/ 0 w 593"/>
              <a:gd name="T5" fmla="*/ 2147483647 h 667"/>
              <a:gd name="T6" fmla="*/ 2147483647 w 593"/>
              <a:gd name="T7" fmla="*/ 2147483647 h 667"/>
              <a:gd name="T8" fmla="*/ 2147483647 w 593"/>
              <a:gd name="T9" fmla="*/ 2147483647 h 667"/>
              <a:gd name="T10" fmla="*/ 2147483647 w 593"/>
              <a:gd name="T11" fmla="*/ 2147483647 h 667"/>
              <a:gd name="T12" fmla="*/ 2147483647 w 593"/>
              <a:gd name="T13" fmla="*/ 2147483647 h 6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3"/>
              <a:gd name="T22" fmla="*/ 0 h 667"/>
              <a:gd name="T23" fmla="*/ 593 w 593"/>
              <a:gd name="T24" fmla="*/ 667 h 6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3" h="667">
                <a:moveTo>
                  <a:pt x="583" y="75"/>
                </a:moveTo>
                <a:lnTo>
                  <a:pt x="304" y="0"/>
                </a:lnTo>
                <a:lnTo>
                  <a:pt x="0" y="304"/>
                </a:lnTo>
                <a:lnTo>
                  <a:pt x="273" y="667"/>
                </a:lnTo>
                <a:lnTo>
                  <a:pt x="593" y="667"/>
                </a:lnTo>
                <a:lnTo>
                  <a:pt x="332" y="320"/>
                </a:lnTo>
                <a:lnTo>
                  <a:pt x="583" y="75"/>
                </a:lnTo>
                <a:close/>
              </a:path>
            </a:pathLst>
          </a:custGeom>
          <a:solidFill>
            <a:srgbClr val="FF7F00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24" name="Freeform 24"/>
          <p:cNvSpPr>
            <a:spLocks/>
          </p:cNvSpPr>
          <p:nvPr/>
        </p:nvSpPr>
        <p:spPr bwMode="auto">
          <a:xfrm>
            <a:off x="5278967" y="2932289"/>
            <a:ext cx="1206500" cy="767644"/>
          </a:xfrm>
          <a:custGeom>
            <a:avLst/>
            <a:gdLst>
              <a:gd name="T0" fmla="*/ 2147483647 w 648"/>
              <a:gd name="T1" fmla="*/ 0 h 544"/>
              <a:gd name="T2" fmla="*/ 2147483647 w 648"/>
              <a:gd name="T3" fmla="*/ 2147483647 h 544"/>
              <a:gd name="T4" fmla="*/ 2147483647 w 648"/>
              <a:gd name="T5" fmla="*/ 2147483647 h 544"/>
              <a:gd name="T6" fmla="*/ 2147483647 w 648"/>
              <a:gd name="T7" fmla="*/ 2147483647 h 544"/>
              <a:gd name="T8" fmla="*/ 0 w 648"/>
              <a:gd name="T9" fmla="*/ 2147483647 h 544"/>
              <a:gd name="T10" fmla="*/ 2147483647 w 648"/>
              <a:gd name="T11" fmla="*/ 0 h 5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48"/>
              <a:gd name="T19" fmla="*/ 0 h 544"/>
              <a:gd name="T20" fmla="*/ 648 w 648"/>
              <a:gd name="T21" fmla="*/ 544 h 5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48" h="544">
                <a:moveTo>
                  <a:pt x="224" y="0"/>
                </a:moveTo>
                <a:lnTo>
                  <a:pt x="648" y="120"/>
                </a:lnTo>
                <a:lnTo>
                  <a:pt x="448" y="544"/>
                </a:lnTo>
                <a:lnTo>
                  <a:pt x="272" y="544"/>
                </a:lnTo>
                <a:lnTo>
                  <a:pt x="0" y="224"/>
                </a:lnTo>
                <a:lnTo>
                  <a:pt x="224" y="0"/>
                </a:lnTo>
                <a:close/>
              </a:path>
            </a:pathLst>
          </a:custGeom>
          <a:solidFill>
            <a:srgbClr val="FF7F00"/>
          </a:solidFill>
          <a:ln w="12700">
            <a:solidFill>
              <a:schemeClr val="bg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25" name="Rectangle 26"/>
          <p:cNvSpPr>
            <a:spLocks noChangeArrowheads="1"/>
          </p:cNvSpPr>
          <p:nvPr/>
        </p:nvSpPr>
        <p:spPr bwMode="auto">
          <a:xfrm>
            <a:off x="4759455" y="3124201"/>
            <a:ext cx="39273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p85</a:t>
            </a:r>
          </a:p>
        </p:txBody>
      </p:sp>
      <p:sp>
        <p:nvSpPr>
          <p:cNvPr id="98326" name="Rectangle 27"/>
          <p:cNvSpPr>
            <a:spLocks noChangeArrowheads="1"/>
          </p:cNvSpPr>
          <p:nvPr/>
        </p:nvSpPr>
        <p:spPr bwMode="auto">
          <a:xfrm>
            <a:off x="5657431" y="3169356"/>
            <a:ext cx="5709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 110</a:t>
            </a:r>
          </a:p>
        </p:txBody>
      </p:sp>
      <p:sp>
        <p:nvSpPr>
          <p:cNvPr id="98327" name="Freeform 30"/>
          <p:cNvSpPr>
            <a:spLocks/>
          </p:cNvSpPr>
          <p:nvPr/>
        </p:nvSpPr>
        <p:spPr bwMode="auto">
          <a:xfrm>
            <a:off x="1068212" y="2170289"/>
            <a:ext cx="730956" cy="179212"/>
          </a:xfrm>
          <a:custGeom>
            <a:avLst/>
            <a:gdLst>
              <a:gd name="T0" fmla="*/ 0 w 392"/>
              <a:gd name="T1" fmla="*/ 0 h 128"/>
              <a:gd name="T2" fmla="*/ 2147483647 w 392"/>
              <a:gd name="T3" fmla="*/ 2147483647 h 128"/>
              <a:gd name="T4" fmla="*/ 2147483647 w 392"/>
              <a:gd name="T5" fmla="*/ 2147483647 h 128"/>
              <a:gd name="T6" fmla="*/ 2147483647 w 392"/>
              <a:gd name="T7" fmla="*/ 2147483647 h 128"/>
              <a:gd name="T8" fmla="*/ 0 60000 65536"/>
              <a:gd name="T9" fmla="*/ 0 60000 65536"/>
              <a:gd name="T10" fmla="*/ 0 60000 65536"/>
              <a:gd name="T11" fmla="*/ 0 60000 65536"/>
              <a:gd name="T12" fmla="*/ 0 w 392"/>
              <a:gd name="T13" fmla="*/ 0 h 128"/>
              <a:gd name="T14" fmla="*/ 392 w 392"/>
              <a:gd name="T15" fmla="*/ 128 h 1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2" h="128">
                <a:moveTo>
                  <a:pt x="0" y="0"/>
                </a:moveTo>
                <a:cubicBezTo>
                  <a:pt x="78" y="47"/>
                  <a:pt x="156" y="94"/>
                  <a:pt x="192" y="96"/>
                </a:cubicBezTo>
                <a:cubicBezTo>
                  <a:pt x="228" y="97"/>
                  <a:pt x="182" y="2"/>
                  <a:pt x="216" y="8"/>
                </a:cubicBezTo>
                <a:cubicBezTo>
                  <a:pt x="249" y="13"/>
                  <a:pt x="320" y="70"/>
                  <a:pt x="392" y="128"/>
                </a:cubicBezTo>
              </a:path>
            </a:pathLst>
          </a:custGeom>
          <a:noFill/>
          <a:ln w="38100">
            <a:solidFill>
              <a:srgbClr val="00FFCC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28" name="Freeform 31"/>
          <p:cNvSpPr>
            <a:spLocks/>
          </p:cNvSpPr>
          <p:nvPr/>
        </p:nvSpPr>
        <p:spPr bwMode="auto">
          <a:xfrm>
            <a:off x="7278511" y="2085622"/>
            <a:ext cx="371123" cy="485422"/>
          </a:xfrm>
          <a:custGeom>
            <a:avLst/>
            <a:gdLst>
              <a:gd name="T0" fmla="*/ 0 w 200"/>
              <a:gd name="T1" fmla="*/ 0 h 344"/>
              <a:gd name="T2" fmla="*/ 2147483647 w 200"/>
              <a:gd name="T3" fmla="*/ 2147483647 h 344"/>
              <a:gd name="T4" fmla="*/ 2147483647 w 200"/>
              <a:gd name="T5" fmla="*/ 2147483647 h 344"/>
              <a:gd name="T6" fmla="*/ 2147483647 w 200"/>
              <a:gd name="T7" fmla="*/ 2147483647 h 344"/>
              <a:gd name="T8" fmla="*/ 0 60000 65536"/>
              <a:gd name="T9" fmla="*/ 0 60000 65536"/>
              <a:gd name="T10" fmla="*/ 0 60000 65536"/>
              <a:gd name="T11" fmla="*/ 0 60000 65536"/>
              <a:gd name="T12" fmla="*/ 0 w 200"/>
              <a:gd name="T13" fmla="*/ 0 h 344"/>
              <a:gd name="T14" fmla="*/ 200 w 200"/>
              <a:gd name="T15" fmla="*/ 344 h 34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00" h="344">
                <a:moveTo>
                  <a:pt x="0" y="0"/>
                </a:moveTo>
                <a:cubicBezTo>
                  <a:pt x="20" y="88"/>
                  <a:pt x="40" y="176"/>
                  <a:pt x="64" y="200"/>
                </a:cubicBezTo>
                <a:cubicBezTo>
                  <a:pt x="88" y="224"/>
                  <a:pt x="121" y="120"/>
                  <a:pt x="144" y="144"/>
                </a:cubicBezTo>
                <a:cubicBezTo>
                  <a:pt x="166" y="168"/>
                  <a:pt x="183" y="256"/>
                  <a:pt x="200" y="344"/>
                </a:cubicBezTo>
              </a:path>
            </a:pathLst>
          </a:custGeom>
          <a:noFill/>
          <a:ln w="38100">
            <a:solidFill>
              <a:srgbClr val="FFFF00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29" name="Freeform 33"/>
          <p:cNvSpPr>
            <a:spLocks/>
          </p:cNvSpPr>
          <p:nvPr/>
        </p:nvSpPr>
        <p:spPr bwMode="auto">
          <a:xfrm>
            <a:off x="7490178" y="2802467"/>
            <a:ext cx="889000" cy="1090789"/>
          </a:xfrm>
          <a:custGeom>
            <a:avLst/>
            <a:gdLst>
              <a:gd name="T0" fmla="*/ 2147483647 w 630"/>
              <a:gd name="T1" fmla="*/ 2147483647 h 773"/>
              <a:gd name="T2" fmla="*/ 2147483647 w 630"/>
              <a:gd name="T3" fmla="*/ 2147483647 h 773"/>
              <a:gd name="T4" fmla="*/ 2147483647 w 630"/>
              <a:gd name="T5" fmla="*/ 2147483647 h 773"/>
              <a:gd name="T6" fmla="*/ 2147483647 w 630"/>
              <a:gd name="T7" fmla="*/ 2147483647 h 773"/>
              <a:gd name="T8" fmla="*/ 2147483647 w 630"/>
              <a:gd name="T9" fmla="*/ 2147483647 h 773"/>
              <a:gd name="T10" fmla="*/ 2147483647 w 630"/>
              <a:gd name="T11" fmla="*/ 2147483647 h 773"/>
              <a:gd name="T12" fmla="*/ 2147483647 w 630"/>
              <a:gd name="T13" fmla="*/ 2147483647 h 773"/>
              <a:gd name="T14" fmla="*/ 2147483647 w 630"/>
              <a:gd name="T15" fmla="*/ 2147483647 h 773"/>
              <a:gd name="T16" fmla="*/ 2147483647 w 630"/>
              <a:gd name="T17" fmla="*/ 2147483647 h 773"/>
              <a:gd name="T18" fmla="*/ 2147483647 w 630"/>
              <a:gd name="T19" fmla="*/ 2147483647 h 773"/>
              <a:gd name="T20" fmla="*/ 2147483647 w 630"/>
              <a:gd name="T21" fmla="*/ 2147483647 h 773"/>
              <a:gd name="T22" fmla="*/ 2147483647 w 630"/>
              <a:gd name="T23" fmla="*/ 2147483647 h 773"/>
              <a:gd name="T24" fmla="*/ 2147483647 w 630"/>
              <a:gd name="T25" fmla="*/ 2147483647 h 7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30"/>
              <a:gd name="T40" fmla="*/ 0 h 773"/>
              <a:gd name="T41" fmla="*/ 630 w 630"/>
              <a:gd name="T42" fmla="*/ 773 h 7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30" h="773">
                <a:moveTo>
                  <a:pt x="31" y="638"/>
                </a:moveTo>
                <a:cubicBezTo>
                  <a:pt x="61" y="570"/>
                  <a:pt x="168" y="436"/>
                  <a:pt x="232" y="345"/>
                </a:cubicBezTo>
                <a:cubicBezTo>
                  <a:pt x="295" y="253"/>
                  <a:pt x="370" y="143"/>
                  <a:pt x="411" y="89"/>
                </a:cubicBezTo>
                <a:cubicBezTo>
                  <a:pt x="451" y="34"/>
                  <a:pt x="447" y="27"/>
                  <a:pt x="473" y="14"/>
                </a:cubicBezTo>
                <a:cubicBezTo>
                  <a:pt x="498" y="0"/>
                  <a:pt x="539" y="0"/>
                  <a:pt x="564" y="9"/>
                </a:cubicBezTo>
                <a:cubicBezTo>
                  <a:pt x="589" y="17"/>
                  <a:pt x="615" y="38"/>
                  <a:pt x="623" y="65"/>
                </a:cubicBezTo>
                <a:cubicBezTo>
                  <a:pt x="630" y="91"/>
                  <a:pt x="629" y="127"/>
                  <a:pt x="612" y="169"/>
                </a:cubicBezTo>
                <a:cubicBezTo>
                  <a:pt x="594" y="210"/>
                  <a:pt x="555" y="255"/>
                  <a:pt x="517" y="313"/>
                </a:cubicBezTo>
                <a:cubicBezTo>
                  <a:pt x="477" y="370"/>
                  <a:pt x="426" y="447"/>
                  <a:pt x="380" y="513"/>
                </a:cubicBezTo>
                <a:cubicBezTo>
                  <a:pt x="332" y="578"/>
                  <a:pt x="272" y="662"/>
                  <a:pt x="232" y="705"/>
                </a:cubicBezTo>
                <a:cubicBezTo>
                  <a:pt x="191" y="747"/>
                  <a:pt x="167" y="758"/>
                  <a:pt x="137" y="766"/>
                </a:cubicBezTo>
                <a:cubicBezTo>
                  <a:pt x="106" y="773"/>
                  <a:pt x="64" y="771"/>
                  <a:pt x="47" y="750"/>
                </a:cubicBezTo>
                <a:cubicBezTo>
                  <a:pt x="29" y="728"/>
                  <a:pt x="0" y="705"/>
                  <a:pt x="31" y="638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30" name="Rectangle 34"/>
          <p:cNvSpPr>
            <a:spLocks noChangeArrowheads="1"/>
          </p:cNvSpPr>
          <p:nvPr/>
        </p:nvSpPr>
        <p:spPr bwMode="auto">
          <a:xfrm rot="20492333">
            <a:off x="2765778" y="2558345"/>
            <a:ext cx="239889" cy="1207911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31" name="AutoShape 35"/>
          <p:cNvSpPr>
            <a:spLocks noChangeArrowheads="1"/>
          </p:cNvSpPr>
          <p:nvPr/>
        </p:nvSpPr>
        <p:spPr bwMode="auto">
          <a:xfrm rot="4527933">
            <a:off x="2621139" y="3044473"/>
            <a:ext cx="563034" cy="361244"/>
          </a:xfrm>
          <a:prstGeom prst="hexagon">
            <a:avLst>
              <a:gd name="adj" fmla="val 38965"/>
              <a:gd name="vf" fmla="val 115470"/>
            </a:avLst>
          </a:prstGeom>
          <a:solidFill>
            <a:srgbClr val="00FFCC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32" name="AutoShape 73"/>
          <p:cNvSpPr>
            <a:spLocks noChangeArrowheads="1"/>
          </p:cNvSpPr>
          <p:nvPr/>
        </p:nvSpPr>
        <p:spPr bwMode="auto">
          <a:xfrm rot="902390">
            <a:off x="6237111" y="3165123"/>
            <a:ext cx="818444" cy="670277"/>
          </a:xfrm>
          <a:prstGeom prst="parallelogram">
            <a:avLst>
              <a:gd name="adj" fmla="val 30526"/>
            </a:avLst>
          </a:prstGeom>
          <a:solidFill>
            <a:srgbClr val="FF7F00"/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333" name="Text Box 74"/>
          <p:cNvSpPr txBox="1">
            <a:spLocks noChangeArrowheads="1"/>
          </p:cNvSpPr>
          <p:nvPr/>
        </p:nvSpPr>
        <p:spPr bwMode="auto">
          <a:xfrm>
            <a:off x="6345057" y="3302000"/>
            <a:ext cx="551754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Akt</a:t>
            </a:r>
          </a:p>
        </p:txBody>
      </p:sp>
      <p:grpSp>
        <p:nvGrpSpPr>
          <p:cNvPr id="98334" name="Group 87"/>
          <p:cNvGrpSpPr>
            <a:grpSpLocks/>
          </p:cNvGrpSpPr>
          <p:nvPr/>
        </p:nvGrpSpPr>
        <p:grpSpPr bwMode="auto">
          <a:xfrm>
            <a:off x="4000501" y="3177823"/>
            <a:ext cx="2219677" cy="132644"/>
            <a:chOff x="3263" y="2054"/>
            <a:chExt cx="1573" cy="94"/>
          </a:xfrm>
        </p:grpSpPr>
        <p:sp>
          <p:nvSpPr>
            <p:cNvPr id="98347" name="Rectangle 37"/>
            <p:cNvSpPr>
              <a:spLocks noChangeArrowheads="1"/>
            </p:cNvSpPr>
            <p:nvPr/>
          </p:nvSpPr>
          <p:spPr bwMode="auto">
            <a:xfrm rot="9408706">
              <a:off x="3263" y="2060"/>
              <a:ext cx="1498" cy="88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8348" name="Rectangle 38"/>
            <p:cNvSpPr>
              <a:spLocks noChangeArrowheads="1"/>
            </p:cNvSpPr>
            <p:nvPr/>
          </p:nvSpPr>
          <p:spPr bwMode="auto">
            <a:xfrm rot="-9130268">
              <a:off x="3338" y="2054"/>
              <a:ext cx="1498" cy="88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7" name="Group 93"/>
          <p:cNvGrpSpPr>
            <a:grpSpLocks/>
          </p:cNvGrpSpPr>
          <p:nvPr/>
        </p:nvGrpSpPr>
        <p:grpSpPr bwMode="auto">
          <a:xfrm>
            <a:off x="7064022" y="2571045"/>
            <a:ext cx="1286933" cy="1285523"/>
            <a:chOff x="5006" y="1552"/>
            <a:chExt cx="911" cy="911"/>
          </a:xfrm>
        </p:grpSpPr>
        <p:sp>
          <p:nvSpPr>
            <p:cNvPr id="98345" name="Rectangle 91"/>
            <p:cNvSpPr>
              <a:spLocks noChangeArrowheads="1"/>
            </p:cNvSpPr>
            <p:nvPr/>
          </p:nvSpPr>
          <p:spPr bwMode="auto">
            <a:xfrm rot="-766101">
              <a:off x="5441" y="1552"/>
              <a:ext cx="62" cy="911"/>
            </a:xfrm>
            <a:prstGeom prst="rect">
              <a:avLst/>
            </a:prstGeom>
            <a:solidFill>
              <a:srgbClr val="FF0000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8346" name="Rectangle 92"/>
            <p:cNvSpPr>
              <a:spLocks noChangeArrowheads="1"/>
            </p:cNvSpPr>
            <p:nvPr/>
          </p:nvSpPr>
          <p:spPr bwMode="auto">
            <a:xfrm rot="-6165840">
              <a:off x="5431" y="1556"/>
              <a:ext cx="62" cy="911"/>
            </a:xfrm>
            <a:prstGeom prst="rect">
              <a:avLst/>
            </a:prstGeom>
            <a:solidFill>
              <a:srgbClr val="FF0000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8" name="Group 94"/>
          <p:cNvGrpSpPr>
            <a:grpSpLocks/>
          </p:cNvGrpSpPr>
          <p:nvPr/>
        </p:nvGrpSpPr>
        <p:grpSpPr bwMode="auto">
          <a:xfrm>
            <a:off x="6798733" y="3903134"/>
            <a:ext cx="1102078" cy="1075267"/>
            <a:chOff x="5006" y="1552"/>
            <a:chExt cx="911" cy="911"/>
          </a:xfrm>
        </p:grpSpPr>
        <p:sp>
          <p:nvSpPr>
            <p:cNvPr id="98343" name="Rectangle 95"/>
            <p:cNvSpPr>
              <a:spLocks noChangeArrowheads="1"/>
            </p:cNvSpPr>
            <p:nvPr/>
          </p:nvSpPr>
          <p:spPr bwMode="auto">
            <a:xfrm rot="-766101">
              <a:off x="5441" y="1552"/>
              <a:ext cx="62" cy="911"/>
            </a:xfrm>
            <a:prstGeom prst="rect">
              <a:avLst/>
            </a:prstGeom>
            <a:solidFill>
              <a:srgbClr val="FF0000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8344" name="Rectangle 96"/>
            <p:cNvSpPr>
              <a:spLocks noChangeArrowheads="1"/>
            </p:cNvSpPr>
            <p:nvPr/>
          </p:nvSpPr>
          <p:spPr bwMode="auto">
            <a:xfrm rot="-6165840">
              <a:off x="5431" y="1556"/>
              <a:ext cx="62" cy="911"/>
            </a:xfrm>
            <a:prstGeom prst="rect">
              <a:avLst/>
            </a:prstGeom>
            <a:solidFill>
              <a:srgbClr val="FF0000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3288" name="Rectangle 17"/>
          <p:cNvSpPr>
            <a:spLocks noChangeArrowheads="1"/>
          </p:cNvSpPr>
          <p:nvPr/>
        </p:nvSpPr>
        <p:spPr bwMode="auto">
          <a:xfrm>
            <a:off x="149578" y="475545"/>
            <a:ext cx="8880123" cy="805744"/>
          </a:xfrm>
          <a:prstGeom prst="rect">
            <a:avLst/>
          </a:prstGeom>
          <a:solidFill>
            <a:srgbClr val="FF7F00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Helvetica"/>
                <a:ea typeface="ＭＳ Ｐゴシック"/>
                <a:cs typeface="ＭＳ Ｐゴシック"/>
              </a:rPr>
              <a:t>INSULIN SIGNAL TRANSDUCTION </a:t>
            </a:r>
            <a:br>
              <a:rPr kumimoji="0" 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Helvetica"/>
                <a:ea typeface="ＭＳ Ｐゴシック"/>
                <a:cs typeface="ＭＳ Ｐゴシック"/>
              </a:rPr>
            </a:br>
            <a:r>
              <a:rPr kumimoji="0" 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Helvetica"/>
                <a:ea typeface="ＭＳ Ｐゴシック"/>
                <a:cs typeface="ＭＳ Ｐゴシック"/>
              </a:rPr>
              <a:t>SYSTEM IN HUMANS</a:t>
            </a:r>
          </a:p>
        </p:txBody>
      </p:sp>
      <p:sp>
        <p:nvSpPr>
          <p:cNvPr id="98338" name="Text Box 47"/>
          <p:cNvSpPr txBox="1">
            <a:spLocks noChangeArrowheads="1"/>
          </p:cNvSpPr>
          <p:nvPr/>
        </p:nvSpPr>
        <p:spPr bwMode="auto">
          <a:xfrm>
            <a:off x="51640" y="6232879"/>
            <a:ext cx="4863832" cy="25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6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Mandarino, DeFronzo et al JCI 105:311-20, 2000; Diabetes 52:1943-50, 2003</a:t>
            </a:r>
          </a:p>
        </p:txBody>
      </p:sp>
      <p:sp>
        <p:nvSpPr>
          <p:cNvPr id="98339" name="Rectangle 25"/>
          <p:cNvSpPr>
            <a:spLocks noChangeArrowheads="1"/>
          </p:cNvSpPr>
          <p:nvPr/>
        </p:nvSpPr>
        <p:spPr bwMode="auto">
          <a:xfrm>
            <a:off x="3897137" y="2909712"/>
            <a:ext cx="5834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IRS-1</a:t>
            </a:r>
          </a:p>
        </p:txBody>
      </p:sp>
      <p:sp>
        <p:nvSpPr>
          <p:cNvPr id="98340" name="Rectangle 23"/>
          <p:cNvSpPr>
            <a:spLocks noChangeArrowheads="1"/>
          </p:cNvSpPr>
          <p:nvPr/>
        </p:nvSpPr>
        <p:spPr bwMode="auto">
          <a:xfrm>
            <a:off x="5334431" y="3812823"/>
            <a:ext cx="124232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7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PI-3-Kinase</a:t>
            </a:r>
          </a:p>
        </p:txBody>
      </p:sp>
      <p:sp>
        <p:nvSpPr>
          <p:cNvPr id="98341" name="Rectangle 28"/>
          <p:cNvSpPr>
            <a:spLocks noChangeArrowheads="1"/>
          </p:cNvSpPr>
          <p:nvPr/>
        </p:nvSpPr>
        <p:spPr bwMode="auto">
          <a:xfrm>
            <a:off x="6610062" y="1804811"/>
            <a:ext cx="971421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GLUT 4</a:t>
            </a:r>
          </a:p>
        </p:txBody>
      </p:sp>
      <p:sp>
        <p:nvSpPr>
          <p:cNvPr id="98342" name="Footer Placeholder 54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2844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660408" indent="-254003" eaLnBrk="0" hangingPunct="0">
              <a:spcBef>
                <a:spcPct val="20000"/>
              </a:spcBef>
              <a:buChar char="–"/>
              <a:defRPr sz="2489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016013" indent="-203203" eaLnBrk="0" hangingPunct="0">
              <a:spcBef>
                <a:spcPct val="20000"/>
              </a:spcBef>
              <a:buChar char="•"/>
              <a:defRPr sz="2133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422418" indent="-203203" eaLnBrk="0" hangingPunct="0">
              <a:spcBef>
                <a:spcPct val="20000"/>
              </a:spcBef>
              <a:buChar char="–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1828823" indent="-203203" eaLnBrk="0" hangingPunct="0">
              <a:spcBef>
                <a:spcPct val="20000"/>
              </a:spcBef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23522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64163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04803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45444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44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41647118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Group 51"/>
          <p:cNvGrpSpPr>
            <a:grpSpLocks/>
          </p:cNvGrpSpPr>
          <p:nvPr/>
        </p:nvGrpSpPr>
        <p:grpSpPr bwMode="auto">
          <a:xfrm>
            <a:off x="6865055" y="3704167"/>
            <a:ext cx="2209771" cy="1684867"/>
            <a:chOff x="7723188" y="3738563"/>
            <a:chExt cx="2486658" cy="1896032"/>
          </a:xfrm>
        </p:grpSpPr>
        <p:sp>
          <p:nvSpPr>
            <p:cNvPr id="99388" name="Freeform 9"/>
            <p:cNvSpPr>
              <a:spLocks/>
            </p:cNvSpPr>
            <p:nvPr/>
          </p:nvSpPr>
          <p:spPr bwMode="auto">
            <a:xfrm rot="-2117755">
              <a:off x="7723188" y="3738563"/>
              <a:ext cx="800100" cy="1459340"/>
            </a:xfrm>
            <a:custGeom>
              <a:avLst/>
              <a:gdLst>
                <a:gd name="T0" fmla="*/ 0 w 408"/>
                <a:gd name="T1" fmla="*/ 0 h 816"/>
                <a:gd name="T2" fmla="*/ 2147483647 w 408"/>
                <a:gd name="T3" fmla="*/ 2147483647 h 816"/>
                <a:gd name="T4" fmla="*/ 2147483647 w 408"/>
                <a:gd name="T5" fmla="*/ 2147483647 h 816"/>
                <a:gd name="T6" fmla="*/ 2147483647 w 408"/>
                <a:gd name="T7" fmla="*/ 2147483647 h 8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816"/>
                <a:gd name="T14" fmla="*/ 408 w 408"/>
                <a:gd name="T15" fmla="*/ 816 h 8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816">
                  <a:moveTo>
                    <a:pt x="0" y="0"/>
                  </a:moveTo>
                  <a:cubicBezTo>
                    <a:pt x="16" y="63"/>
                    <a:pt x="32" y="126"/>
                    <a:pt x="80" y="200"/>
                  </a:cubicBezTo>
                  <a:cubicBezTo>
                    <a:pt x="127" y="273"/>
                    <a:pt x="233" y="337"/>
                    <a:pt x="288" y="440"/>
                  </a:cubicBezTo>
                  <a:cubicBezTo>
                    <a:pt x="342" y="542"/>
                    <a:pt x="375" y="679"/>
                    <a:pt x="408" y="816"/>
                  </a:cubicBezTo>
                </a:path>
              </a:pathLst>
            </a:custGeom>
            <a:noFill/>
            <a:ln w="85725">
              <a:solidFill>
                <a:srgbClr val="F4AEE8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389" name="Text Box 46"/>
            <p:cNvSpPr txBox="1">
              <a:spLocks noChangeArrowheads="1"/>
            </p:cNvSpPr>
            <p:nvPr/>
          </p:nvSpPr>
          <p:spPr bwMode="auto">
            <a:xfrm rot="1442222">
              <a:off x="7819207" y="4410811"/>
              <a:ext cx="765198" cy="41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NOS</a:t>
              </a:r>
            </a:p>
          </p:txBody>
        </p:sp>
        <p:grpSp>
          <p:nvGrpSpPr>
            <p:cNvPr id="99390" name="Group 50"/>
            <p:cNvGrpSpPr>
              <a:grpSpLocks/>
            </p:cNvGrpSpPr>
            <p:nvPr/>
          </p:nvGrpSpPr>
          <p:grpSpPr bwMode="auto">
            <a:xfrm>
              <a:off x="8477476" y="4785036"/>
              <a:ext cx="477849" cy="473214"/>
              <a:chOff x="5340" y="2999"/>
              <a:chExt cx="301" cy="298"/>
            </a:xfrm>
          </p:grpSpPr>
          <p:sp>
            <p:nvSpPr>
              <p:cNvPr id="99395" name="Text Box 48"/>
              <p:cNvSpPr txBox="1">
                <a:spLocks noChangeArrowheads="1"/>
              </p:cNvSpPr>
              <p:nvPr/>
            </p:nvSpPr>
            <p:spPr bwMode="auto">
              <a:xfrm>
                <a:off x="5340" y="2999"/>
                <a:ext cx="24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4AEE8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+</a:t>
                </a:r>
              </a:p>
            </p:txBody>
          </p:sp>
          <p:sp>
            <p:nvSpPr>
              <p:cNvPr id="99396" name="Oval 49"/>
              <p:cNvSpPr>
                <a:spLocks noChangeArrowheads="1"/>
              </p:cNvSpPr>
              <p:nvPr/>
            </p:nvSpPr>
            <p:spPr bwMode="auto">
              <a:xfrm>
                <a:off x="5463" y="3056"/>
                <a:ext cx="178" cy="192"/>
              </a:xfrm>
              <a:prstGeom prst="ellipse">
                <a:avLst/>
              </a:prstGeom>
              <a:noFill/>
              <a:ln w="19050">
                <a:solidFill>
                  <a:srgbClr val="F4AEE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9391" name="Text Box 101"/>
            <p:cNvSpPr txBox="1">
              <a:spLocks noChangeArrowheads="1"/>
            </p:cNvSpPr>
            <p:nvPr/>
          </p:nvSpPr>
          <p:spPr bwMode="auto">
            <a:xfrm>
              <a:off x="9248026" y="4948592"/>
              <a:ext cx="961820" cy="411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Artery</a:t>
              </a:r>
            </a:p>
          </p:txBody>
        </p:sp>
        <p:grpSp>
          <p:nvGrpSpPr>
            <p:cNvPr id="99392" name="Group 52"/>
            <p:cNvGrpSpPr>
              <a:grpSpLocks/>
            </p:cNvGrpSpPr>
            <p:nvPr/>
          </p:nvGrpSpPr>
          <p:grpSpPr bwMode="auto">
            <a:xfrm>
              <a:off x="9004300" y="4238862"/>
              <a:ext cx="314325" cy="1395733"/>
              <a:chOff x="5991" y="3343"/>
              <a:chExt cx="198" cy="710"/>
            </a:xfrm>
          </p:grpSpPr>
          <p:sp>
            <p:nvSpPr>
              <p:cNvPr id="99393" name="AutoShape 50"/>
              <p:cNvSpPr>
                <a:spLocks noChangeArrowheads="1"/>
              </p:cNvSpPr>
              <p:nvPr/>
            </p:nvSpPr>
            <p:spPr bwMode="auto">
              <a:xfrm>
                <a:off x="5991" y="3343"/>
                <a:ext cx="198" cy="710"/>
              </a:xfrm>
              <a:prstGeom prst="can">
                <a:avLst>
                  <a:gd name="adj" fmla="val 67168"/>
                </a:avLst>
              </a:prstGeom>
              <a:solidFill>
                <a:srgbClr val="F4AEE8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9394" name="AutoShape 51"/>
              <p:cNvSpPr>
                <a:spLocks noChangeArrowheads="1"/>
              </p:cNvSpPr>
              <p:nvPr/>
            </p:nvSpPr>
            <p:spPr bwMode="auto">
              <a:xfrm flipV="1">
                <a:off x="5991" y="3343"/>
                <a:ext cx="198" cy="710"/>
              </a:xfrm>
              <a:prstGeom prst="can">
                <a:avLst>
                  <a:gd name="adj" fmla="val 67168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99331" name="Freeform 2"/>
          <p:cNvSpPr>
            <a:spLocks/>
          </p:cNvSpPr>
          <p:nvPr/>
        </p:nvSpPr>
        <p:spPr bwMode="auto">
          <a:xfrm>
            <a:off x="2085622" y="4096456"/>
            <a:ext cx="1246012" cy="1193800"/>
          </a:xfrm>
          <a:custGeom>
            <a:avLst/>
            <a:gdLst>
              <a:gd name="T0" fmla="*/ 2147483647 w 883"/>
              <a:gd name="T1" fmla="*/ 2147483647 h 846"/>
              <a:gd name="T2" fmla="*/ 2147483647 w 883"/>
              <a:gd name="T3" fmla="*/ 2147483647 h 846"/>
              <a:gd name="T4" fmla="*/ 2147483647 w 883"/>
              <a:gd name="T5" fmla="*/ 2147483647 h 846"/>
              <a:gd name="T6" fmla="*/ 2147483647 w 883"/>
              <a:gd name="T7" fmla="*/ 2147483647 h 846"/>
              <a:gd name="T8" fmla="*/ 0 w 883"/>
              <a:gd name="T9" fmla="*/ 2147483647 h 846"/>
              <a:gd name="T10" fmla="*/ 2147483647 w 883"/>
              <a:gd name="T11" fmla="*/ 0 h 846"/>
              <a:gd name="T12" fmla="*/ 2147483647 w 883"/>
              <a:gd name="T13" fmla="*/ 2147483647 h 84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83"/>
              <a:gd name="T22" fmla="*/ 0 h 846"/>
              <a:gd name="T23" fmla="*/ 883 w 883"/>
              <a:gd name="T24" fmla="*/ 846 h 84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83" h="846">
                <a:moveTo>
                  <a:pt x="622" y="37"/>
                </a:moveTo>
                <a:lnTo>
                  <a:pt x="499" y="406"/>
                </a:lnTo>
                <a:lnTo>
                  <a:pt x="883" y="602"/>
                </a:lnTo>
                <a:lnTo>
                  <a:pt x="235" y="846"/>
                </a:lnTo>
                <a:lnTo>
                  <a:pt x="0" y="238"/>
                </a:lnTo>
                <a:lnTo>
                  <a:pt x="636" y="0"/>
                </a:lnTo>
                <a:lnTo>
                  <a:pt x="622" y="37"/>
                </a:lnTo>
                <a:close/>
              </a:path>
            </a:pathLst>
          </a:custGeom>
          <a:solidFill>
            <a:srgbClr val="00FE00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32" name="Rectangle 32"/>
          <p:cNvSpPr>
            <a:spLocks noChangeArrowheads="1"/>
          </p:cNvSpPr>
          <p:nvPr/>
        </p:nvSpPr>
        <p:spPr bwMode="auto">
          <a:xfrm rot="20275138">
            <a:off x="2233437" y="4556840"/>
            <a:ext cx="5834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IRS-1</a:t>
            </a:r>
          </a:p>
        </p:txBody>
      </p:sp>
      <p:sp>
        <p:nvSpPr>
          <p:cNvPr id="99333" name="Freeform 10"/>
          <p:cNvSpPr>
            <a:spLocks/>
          </p:cNvSpPr>
          <p:nvPr/>
        </p:nvSpPr>
        <p:spPr bwMode="auto">
          <a:xfrm>
            <a:off x="3143956" y="3232857"/>
            <a:ext cx="666044" cy="1429455"/>
          </a:xfrm>
          <a:custGeom>
            <a:avLst/>
            <a:gdLst>
              <a:gd name="T0" fmla="*/ 0 w 424"/>
              <a:gd name="T1" fmla="*/ 2147483647 h 784"/>
              <a:gd name="T2" fmla="*/ 2147483647 w 424"/>
              <a:gd name="T3" fmla="*/ 2147483647 h 784"/>
              <a:gd name="T4" fmla="*/ 2147483647 w 424"/>
              <a:gd name="T5" fmla="*/ 2147483647 h 784"/>
              <a:gd name="T6" fmla="*/ 2147483647 w 424"/>
              <a:gd name="T7" fmla="*/ 0 h 784"/>
              <a:gd name="T8" fmla="*/ 0 60000 65536"/>
              <a:gd name="T9" fmla="*/ 0 60000 65536"/>
              <a:gd name="T10" fmla="*/ 0 60000 65536"/>
              <a:gd name="T11" fmla="*/ 0 60000 65536"/>
              <a:gd name="T12" fmla="*/ 0 w 424"/>
              <a:gd name="T13" fmla="*/ 0 h 784"/>
              <a:gd name="T14" fmla="*/ 424 w 424"/>
              <a:gd name="T15" fmla="*/ 784 h 78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24" h="784">
                <a:moveTo>
                  <a:pt x="0" y="784"/>
                </a:moveTo>
                <a:cubicBezTo>
                  <a:pt x="48" y="745"/>
                  <a:pt x="97" y="707"/>
                  <a:pt x="120" y="608"/>
                </a:cubicBezTo>
                <a:cubicBezTo>
                  <a:pt x="142" y="508"/>
                  <a:pt x="85" y="285"/>
                  <a:pt x="136" y="184"/>
                </a:cubicBezTo>
                <a:cubicBezTo>
                  <a:pt x="186" y="82"/>
                  <a:pt x="305" y="41"/>
                  <a:pt x="424" y="0"/>
                </a:cubicBezTo>
              </a:path>
            </a:pathLst>
          </a:custGeom>
          <a:noFill/>
          <a:ln w="127000">
            <a:solidFill>
              <a:srgbClr val="00FE00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34" name="Freeform 22"/>
          <p:cNvSpPr>
            <a:spLocks/>
          </p:cNvSpPr>
          <p:nvPr/>
        </p:nvSpPr>
        <p:spPr bwMode="auto">
          <a:xfrm>
            <a:off x="3824112" y="2755901"/>
            <a:ext cx="1052689" cy="970844"/>
          </a:xfrm>
          <a:custGeom>
            <a:avLst/>
            <a:gdLst>
              <a:gd name="T0" fmla="*/ 2147483647 w 565"/>
              <a:gd name="T1" fmla="*/ 2147483647 h 688"/>
              <a:gd name="T2" fmla="*/ 2147483647 w 565"/>
              <a:gd name="T3" fmla="*/ 2147483647 h 688"/>
              <a:gd name="T4" fmla="*/ 2147483647 w 565"/>
              <a:gd name="T5" fmla="*/ 2147483647 h 688"/>
              <a:gd name="T6" fmla="*/ 2147483647 w 565"/>
              <a:gd name="T7" fmla="*/ 2147483647 h 688"/>
              <a:gd name="T8" fmla="*/ 0 w 565"/>
              <a:gd name="T9" fmla="*/ 0 h 688"/>
              <a:gd name="T10" fmla="*/ 2147483647 w 565"/>
              <a:gd name="T11" fmla="*/ 0 h 688"/>
              <a:gd name="T12" fmla="*/ 2147483647 w 565"/>
              <a:gd name="T13" fmla="*/ 2147483647 h 6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5"/>
              <a:gd name="T22" fmla="*/ 0 h 688"/>
              <a:gd name="T23" fmla="*/ 565 w 565"/>
              <a:gd name="T24" fmla="*/ 688 h 68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5" h="688">
                <a:moveTo>
                  <a:pt x="528" y="32"/>
                </a:moveTo>
                <a:lnTo>
                  <a:pt x="282" y="336"/>
                </a:lnTo>
                <a:lnTo>
                  <a:pt x="565" y="688"/>
                </a:lnTo>
                <a:lnTo>
                  <a:pt x="5" y="688"/>
                </a:lnTo>
                <a:lnTo>
                  <a:pt x="0" y="0"/>
                </a:lnTo>
                <a:lnTo>
                  <a:pt x="549" y="0"/>
                </a:lnTo>
                <a:lnTo>
                  <a:pt x="528" y="32"/>
                </a:lnTo>
                <a:close/>
              </a:path>
            </a:pathLst>
          </a:custGeom>
          <a:solidFill>
            <a:srgbClr val="00FE00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35" name="Freeform 11"/>
          <p:cNvSpPr>
            <a:spLocks/>
          </p:cNvSpPr>
          <p:nvPr/>
        </p:nvSpPr>
        <p:spPr bwMode="auto">
          <a:xfrm>
            <a:off x="389467" y="2142067"/>
            <a:ext cx="7442200" cy="2017889"/>
          </a:xfrm>
          <a:custGeom>
            <a:avLst/>
            <a:gdLst>
              <a:gd name="T0" fmla="*/ 2147483647 w 5274"/>
              <a:gd name="T1" fmla="*/ 2147483647 h 1430"/>
              <a:gd name="T2" fmla="*/ 2147483647 w 5274"/>
              <a:gd name="T3" fmla="*/ 2147483647 h 1430"/>
              <a:gd name="T4" fmla="*/ 2147483647 w 5274"/>
              <a:gd name="T5" fmla="*/ 2147483647 h 1430"/>
              <a:gd name="T6" fmla="*/ 2147483647 w 5274"/>
              <a:gd name="T7" fmla="*/ 2147483647 h 1430"/>
              <a:gd name="T8" fmla="*/ 2147483647 w 5274"/>
              <a:gd name="T9" fmla="*/ 2147483647 h 1430"/>
              <a:gd name="T10" fmla="*/ 2147483647 w 5274"/>
              <a:gd name="T11" fmla="*/ 2147483647 h 1430"/>
              <a:gd name="T12" fmla="*/ 2147483647 w 5274"/>
              <a:gd name="T13" fmla="*/ 2147483647 h 1430"/>
              <a:gd name="T14" fmla="*/ 2147483647 w 5274"/>
              <a:gd name="T15" fmla="*/ 2147483647 h 1430"/>
              <a:gd name="T16" fmla="*/ 2147483647 w 5274"/>
              <a:gd name="T17" fmla="*/ 2147483647 h 1430"/>
              <a:gd name="T18" fmla="*/ 2147483647 w 5274"/>
              <a:gd name="T19" fmla="*/ 2147483647 h 1430"/>
              <a:gd name="T20" fmla="*/ 2147483647 w 5274"/>
              <a:gd name="T21" fmla="*/ 2147483647 h 1430"/>
              <a:gd name="T22" fmla="*/ 2147483647 w 5274"/>
              <a:gd name="T23" fmla="*/ 2147483647 h 1430"/>
              <a:gd name="T24" fmla="*/ 2147483647 w 5274"/>
              <a:gd name="T25" fmla="*/ 2147483647 h 1430"/>
              <a:gd name="T26" fmla="*/ 2147483647 w 5274"/>
              <a:gd name="T27" fmla="*/ 2147483647 h 1430"/>
              <a:gd name="T28" fmla="*/ 2147483647 w 5274"/>
              <a:gd name="T29" fmla="*/ 2147483647 h 1430"/>
              <a:gd name="T30" fmla="*/ 2147483647 w 5274"/>
              <a:gd name="T31" fmla="*/ 2147483647 h 1430"/>
              <a:gd name="T32" fmla="*/ 2147483647 w 5274"/>
              <a:gd name="T33" fmla="*/ 2147483647 h 1430"/>
              <a:gd name="T34" fmla="*/ 2147483647 w 5274"/>
              <a:gd name="T35" fmla="*/ 2147483647 h 1430"/>
              <a:gd name="T36" fmla="*/ 2147483647 w 5274"/>
              <a:gd name="T37" fmla="*/ 2147483647 h 1430"/>
              <a:gd name="T38" fmla="*/ 2147483647 w 5274"/>
              <a:gd name="T39" fmla="*/ 2147483647 h 1430"/>
              <a:gd name="T40" fmla="*/ 2147483647 w 5274"/>
              <a:gd name="T41" fmla="*/ 2147483647 h 1430"/>
              <a:gd name="T42" fmla="*/ 2147483647 w 5274"/>
              <a:gd name="T43" fmla="*/ 2147483647 h 1430"/>
              <a:gd name="T44" fmla="*/ 2147483647 w 5274"/>
              <a:gd name="T45" fmla="*/ 2147483647 h 1430"/>
              <a:gd name="T46" fmla="*/ 2147483647 w 5274"/>
              <a:gd name="T47" fmla="*/ 2147483647 h 1430"/>
              <a:gd name="T48" fmla="*/ 2147483647 w 5274"/>
              <a:gd name="T49" fmla="*/ 2147483647 h 1430"/>
              <a:gd name="T50" fmla="*/ 2147483647 w 5274"/>
              <a:gd name="T51" fmla="*/ 2147483647 h 1430"/>
              <a:gd name="T52" fmla="*/ 2147483647 w 5274"/>
              <a:gd name="T53" fmla="*/ 2147483647 h 143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5274"/>
              <a:gd name="T82" fmla="*/ 0 h 1430"/>
              <a:gd name="T83" fmla="*/ 5274 w 5274"/>
              <a:gd name="T84" fmla="*/ 1430 h 143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5274" h="1430">
                <a:moveTo>
                  <a:pt x="440" y="728"/>
                </a:moveTo>
                <a:cubicBezTo>
                  <a:pt x="555" y="644"/>
                  <a:pt x="750" y="508"/>
                  <a:pt x="996" y="400"/>
                </a:cubicBezTo>
                <a:cubicBezTo>
                  <a:pt x="1240" y="291"/>
                  <a:pt x="1585" y="142"/>
                  <a:pt x="1911" y="77"/>
                </a:cubicBezTo>
                <a:cubicBezTo>
                  <a:pt x="2235" y="11"/>
                  <a:pt x="2585" y="0"/>
                  <a:pt x="2946" y="8"/>
                </a:cubicBezTo>
                <a:cubicBezTo>
                  <a:pt x="3306" y="15"/>
                  <a:pt x="3714" y="41"/>
                  <a:pt x="4073" y="120"/>
                </a:cubicBezTo>
                <a:cubicBezTo>
                  <a:pt x="4431" y="198"/>
                  <a:pt x="4911" y="385"/>
                  <a:pt x="5093" y="477"/>
                </a:cubicBezTo>
                <a:cubicBezTo>
                  <a:pt x="5274" y="568"/>
                  <a:pt x="5170" y="609"/>
                  <a:pt x="5163" y="669"/>
                </a:cubicBezTo>
                <a:cubicBezTo>
                  <a:pt x="5155" y="728"/>
                  <a:pt x="5104" y="819"/>
                  <a:pt x="5051" y="835"/>
                </a:cubicBezTo>
                <a:cubicBezTo>
                  <a:pt x="4998" y="851"/>
                  <a:pt x="4886" y="779"/>
                  <a:pt x="4846" y="765"/>
                </a:cubicBezTo>
                <a:cubicBezTo>
                  <a:pt x="4805" y="750"/>
                  <a:pt x="4820" y="753"/>
                  <a:pt x="4808" y="748"/>
                </a:cubicBezTo>
                <a:cubicBezTo>
                  <a:pt x="4795" y="742"/>
                  <a:pt x="4779" y="735"/>
                  <a:pt x="4771" y="732"/>
                </a:cubicBezTo>
                <a:cubicBezTo>
                  <a:pt x="4762" y="728"/>
                  <a:pt x="4764" y="731"/>
                  <a:pt x="4761" y="728"/>
                </a:cubicBezTo>
                <a:cubicBezTo>
                  <a:pt x="4755" y="724"/>
                  <a:pt x="4757" y="718"/>
                  <a:pt x="4741" y="712"/>
                </a:cubicBezTo>
                <a:cubicBezTo>
                  <a:pt x="4724" y="705"/>
                  <a:pt x="4729" y="714"/>
                  <a:pt x="4664" y="691"/>
                </a:cubicBezTo>
                <a:cubicBezTo>
                  <a:pt x="4598" y="667"/>
                  <a:pt x="4478" y="611"/>
                  <a:pt x="4347" y="573"/>
                </a:cubicBezTo>
                <a:cubicBezTo>
                  <a:pt x="4215" y="534"/>
                  <a:pt x="4049" y="493"/>
                  <a:pt x="3875" y="461"/>
                </a:cubicBezTo>
                <a:cubicBezTo>
                  <a:pt x="3699" y="428"/>
                  <a:pt x="3492" y="391"/>
                  <a:pt x="3298" y="376"/>
                </a:cubicBezTo>
                <a:cubicBezTo>
                  <a:pt x="3103" y="360"/>
                  <a:pt x="2942" y="352"/>
                  <a:pt x="2707" y="365"/>
                </a:cubicBezTo>
                <a:cubicBezTo>
                  <a:pt x="2470" y="377"/>
                  <a:pt x="2110" y="405"/>
                  <a:pt x="1883" y="451"/>
                </a:cubicBezTo>
                <a:cubicBezTo>
                  <a:pt x="1655" y="496"/>
                  <a:pt x="1513" y="561"/>
                  <a:pt x="1340" y="637"/>
                </a:cubicBezTo>
                <a:cubicBezTo>
                  <a:pt x="1166" y="712"/>
                  <a:pt x="958" y="834"/>
                  <a:pt x="842" y="904"/>
                </a:cubicBezTo>
                <a:cubicBezTo>
                  <a:pt x="724" y="973"/>
                  <a:pt x="728" y="973"/>
                  <a:pt x="637" y="1053"/>
                </a:cubicBezTo>
                <a:cubicBezTo>
                  <a:pt x="545" y="1133"/>
                  <a:pt x="371" y="1337"/>
                  <a:pt x="295" y="1384"/>
                </a:cubicBezTo>
                <a:cubicBezTo>
                  <a:pt x="218" y="1430"/>
                  <a:pt x="214" y="1362"/>
                  <a:pt x="178" y="1331"/>
                </a:cubicBezTo>
                <a:cubicBezTo>
                  <a:pt x="141" y="1299"/>
                  <a:pt x="96" y="1239"/>
                  <a:pt x="77" y="1197"/>
                </a:cubicBezTo>
                <a:cubicBezTo>
                  <a:pt x="57" y="1154"/>
                  <a:pt x="0" y="1153"/>
                  <a:pt x="61" y="1075"/>
                </a:cubicBezTo>
                <a:cubicBezTo>
                  <a:pt x="121" y="996"/>
                  <a:pt x="361" y="800"/>
                  <a:pt x="440" y="728"/>
                </a:cubicBezTo>
                <a:close/>
              </a:path>
            </a:pathLst>
          </a:custGeom>
          <a:solidFill>
            <a:srgbClr val="FFCC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36" name="Freeform 12"/>
          <p:cNvSpPr>
            <a:spLocks/>
          </p:cNvSpPr>
          <p:nvPr/>
        </p:nvSpPr>
        <p:spPr bwMode="auto">
          <a:xfrm>
            <a:off x="7948790" y="3158067"/>
            <a:ext cx="729544" cy="936978"/>
          </a:xfrm>
          <a:custGeom>
            <a:avLst/>
            <a:gdLst>
              <a:gd name="T0" fmla="*/ 2147483647 w 392"/>
              <a:gd name="T1" fmla="*/ 0 h 664"/>
              <a:gd name="T2" fmla="*/ 2147483647 w 392"/>
              <a:gd name="T3" fmla="*/ 2147483647 h 664"/>
              <a:gd name="T4" fmla="*/ 2147483647 w 392"/>
              <a:gd name="T5" fmla="*/ 2147483647 h 664"/>
              <a:gd name="T6" fmla="*/ 2147483647 w 392"/>
              <a:gd name="T7" fmla="*/ 2147483647 h 664"/>
              <a:gd name="T8" fmla="*/ 2147483647 w 392"/>
              <a:gd name="T9" fmla="*/ 2147483647 h 664"/>
              <a:gd name="T10" fmla="*/ 2147483647 w 392"/>
              <a:gd name="T11" fmla="*/ 2147483647 h 664"/>
              <a:gd name="T12" fmla="*/ 2147483647 w 392"/>
              <a:gd name="T13" fmla="*/ 2147483647 h 664"/>
              <a:gd name="T14" fmla="*/ 2147483647 w 392"/>
              <a:gd name="T15" fmla="*/ 2147483647 h 664"/>
              <a:gd name="T16" fmla="*/ 0 w 392"/>
              <a:gd name="T17" fmla="*/ 2147483647 h 664"/>
              <a:gd name="T18" fmla="*/ 2147483647 w 392"/>
              <a:gd name="T19" fmla="*/ 0 h 6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2"/>
              <a:gd name="T31" fmla="*/ 0 h 664"/>
              <a:gd name="T32" fmla="*/ 392 w 392"/>
              <a:gd name="T33" fmla="*/ 664 h 6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2" h="664">
                <a:moveTo>
                  <a:pt x="184" y="0"/>
                </a:moveTo>
                <a:lnTo>
                  <a:pt x="392" y="176"/>
                </a:lnTo>
                <a:lnTo>
                  <a:pt x="392" y="664"/>
                </a:lnTo>
                <a:lnTo>
                  <a:pt x="248" y="560"/>
                </a:lnTo>
                <a:lnTo>
                  <a:pt x="80" y="384"/>
                </a:lnTo>
                <a:lnTo>
                  <a:pt x="68" y="368"/>
                </a:lnTo>
                <a:lnTo>
                  <a:pt x="60" y="356"/>
                </a:lnTo>
                <a:lnTo>
                  <a:pt x="48" y="352"/>
                </a:lnTo>
                <a:lnTo>
                  <a:pt x="0" y="304"/>
                </a:lnTo>
                <a:lnTo>
                  <a:pt x="184" y="0"/>
                </a:lnTo>
                <a:close/>
              </a:path>
            </a:pathLst>
          </a:custGeom>
          <a:solidFill>
            <a:srgbClr val="FFCC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37" name="Freeform 13"/>
          <p:cNvSpPr>
            <a:spLocks/>
          </p:cNvSpPr>
          <p:nvPr/>
        </p:nvSpPr>
        <p:spPr bwMode="auto">
          <a:xfrm>
            <a:off x="7069667" y="2592212"/>
            <a:ext cx="889000" cy="1090788"/>
          </a:xfrm>
          <a:custGeom>
            <a:avLst/>
            <a:gdLst>
              <a:gd name="T0" fmla="*/ 2147483647 w 630"/>
              <a:gd name="T1" fmla="*/ 2147483647 h 773"/>
              <a:gd name="T2" fmla="*/ 2147483647 w 630"/>
              <a:gd name="T3" fmla="*/ 2147483647 h 773"/>
              <a:gd name="T4" fmla="*/ 2147483647 w 630"/>
              <a:gd name="T5" fmla="*/ 2147483647 h 773"/>
              <a:gd name="T6" fmla="*/ 2147483647 w 630"/>
              <a:gd name="T7" fmla="*/ 2147483647 h 773"/>
              <a:gd name="T8" fmla="*/ 2147483647 w 630"/>
              <a:gd name="T9" fmla="*/ 2147483647 h 773"/>
              <a:gd name="T10" fmla="*/ 2147483647 w 630"/>
              <a:gd name="T11" fmla="*/ 2147483647 h 773"/>
              <a:gd name="T12" fmla="*/ 2147483647 w 630"/>
              <a:gd name="T13" fmla="*/ 2147483647 h 773"/>
              <a:gd name="T14" fmla="*/ 2147483647 w 630"/>
              <a:gd name="T15" fmla="*/ 2147483647 h 773"/>
              <a:gd name="T16" fmla="*/ 2147483647 w 630"/>
              <a:gd name="T17" fmla="*/ 2147483647 h 773"/>
              <a:gd name="T18" fmla="*/ 2147483647 w 630"/>
              <a:gd name="T19" fmla="*/ 2147483647 h 773"/>
              <a:gd name="T20" fmla="*/ 2147483647 w 630"/>
              <a:gd name="T21" fmla="*/ 2147483647 h 773"/>
              <a:gd name="T22" fmla="*/ 2147483647 w 630"/>
              <a:gd name="T23" fmla="*/ 2147483647 h 773"/>
              <a:gd name="T24" fmla="*/ 2147483647 w 630"/>
              <a:gd name="T25" fmla="*/ 2147483647 h 7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30"/>
              <a:gd name="T40" fmla="*/ 0 h 773"/>
              <a:gd name="T41" fmla="*/ 630 w 630"/>
              <a:gd name="T42" fmla="*/ 773 h 7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30" h="773">
                <a:moveTo>
                  <a:pt x="31" y="638"/>
                </a:moveTo>
                <a:cubicBezTo>
                  <a:pt x="61" y="570"/>
                  <a:pt x="168" y="436"/>
                  <a:pt x="232" y="345"/>
                </a:cubicBezTo>
                <a:cubicBezTo>
                  <a:pt x="295" y="253"/>
                  <a:pt x="370" y="143"/>
                  <a:pt x="411" y="89"/>
                </a:cubicBezTo>
                <a:cubicBezTo>
                  <a:pt x="451" y="34"/>
                  <a:pt x="447" y="27"/>
                  <a:pt x="473" y="14"/>
                </a:cubicBezTo>
                <a:cubicBezTo>
                  <a:pt x="498" y="0"/>
                  <a:pt x="539" y="0"/>
                  <a:pt x="564" y="9"/>
                </a:cubicBezTo>
                <a:cubicBezTo>
                  <a:pt x="589" y="17"/>
                  <a:pt x="615" y="38"/>
                  <a:pt x="623" y="65"/>
                </a:cubicBezTo>
                <a:cubicBezTo>
                  <a:pt x="630" y="91"/>
                  <a:pt x="629" y="127"/>
                  <a:pt x="612" y="169"/>
                </a:cubicBezTo>
                <a:cubicBezTo>
                  <a:pt x="594" y="210"/>
                  <a:pt x="555" y="255"/>
                  <a:pt x="517" y="313"/>
                </a:cubicBezTo>
                <a:cubicBezTo>
                  <a:pt x="477" y="370"/>
                  <a:pt x="426" y="447"/>
                  <a:pt x="380" y="513"/>
                </a:cubicBezTo>
                <a:cubicBezTo>
                  <a:pt x="332" y="578"/>
                  <a:pt x="272" y="662"/>
                  <a:pt x="232" y="705"/>
                </a:cubicBezTo>
                <a:cubicBezTo>
                  <a:pt x="191" y="747"/>
                  <a:pt x="167" y="758"/>
                  <a:pt x="137" y="766"/>
                </a:cubicBezTo>
                <a:cubicBezTo>
                  <a:pt x="106" y="773"/>
                  <a:pt x="64" y="771"/>
                  <a:pt x="47" y="750"/>
                </a:cubicBezTo>
                <a:cubicBezTo>
                  <a:pt x="29" y="728"/>
                  <a:pt x="0" y="705"/>
                  <a:pt x="31" y="638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38" name="Rectangle 14"/>
          <p:cNvSpPr>
            <a:spLocks noChangeArrowheads="1"/>
          </p:cNvSpPr>
          <p:nvPr/>
        </p:nvSpPr>
        <p:spPr bwMode="auto">
          <a:xfrm rot="20492333">
            <a:off x="2013657" y="2788356"/>
            <a:ext cx="238477" cy="1207911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39" name="Freeform 15"/>
          <p:cNvSpPr>
            <a:spLocks/>
          </p:cNvSpPr>
          <p:nvPr/>
        </p:nvSpPr>
        <p:spPr bwMode="auto">
          <a:xfrm>
            <a:off x="1792111" y="2002367"/>
            <a:ext cx="476956" cy="846667"/>
          </a:xfrm>
          <a:custGeom>
            <a:avLst/>
            <a:gdLst>
              <a:gd name="T0" fmla="*/ 2147483647 w 256"/>
              <a:gd name="T1" fmla="*/ 2147483647 h 600"/>
              <a:gd name="T2" fmla="*/ 0 w 256"/>
              <a:gd name="T3" fmla="*/ 0 h 600"/>
              <a:gd name="T4" fmla="*/ 2147483647 w 256"/>
              <a:gd name="T5" fmla="*/ 2147483647 h 600"/>
              <a:gd name="T6" fmla="*/ 2147483647 w 256"/>
              <a:gd name="T7" fmla="*/ 2147483647 h 600"/>
              <a:gd name="T8" fmla="*/ 2147483647 w 256"/>
              <a:gd name="T9" fmla="*/ 2147483647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6"/>
              <a:gd name="T16" fmla="*/ 0 h 600"/>
              <a:gd name="T17" fmla="*/ 256 w 256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6" h="600">
                <a:moveTo>
                  <a:pt x="184" y="600"/>
                </a:moveTo>
                <a:lnTo>
                  <a:pt x="0" y="0"/>
                </a:lnTo>
                <a:lnTo>
                  <a:pt x="96" y="32"/>
                </a:lnTo>
                <a:lnTo>
                  <a:pt x="256" y="576"/>
                </a:lnTo>
                <a:lnTo>
                  <a:pt x="184" y="60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40" name="Freeform 16"/>
          <p:cNvSpPr>
            <a:spLocks/>
          </p:cNvSpPr>
          <p:nvPr/>
        </p:nvSpPr>
        <p:spPr bwMode="auto">
          <a:xfrm rot="19651092" flipH="1">
            <a:off x="2150534" y="1868311"/>
            <a:ext cx="476956" cy="846667"/>
          </a:xfrm>
          <a:custGeom>
            <a:avLst/>
            <a:gdLst>
              <a:gd name="T0" fmla="*/ 2147483647 w 256"/>
              <a:gd name="T1" fmla="*/ 2147483647 h 600"/>
              <a:gd name="T2" fmla="*/ 0 w 256"/>
              <a:gd name="T3" fmla="*/ 0 h 600"/>
              <a:gd name="T4" fmla="*/ 2147483647 w 256"/>
              <a:gd name="T5" fmla="*/ 2147483647 h 600"/>
              <a:gd name="T6" fmla="*/ 2147483647 w 256"/>
              <a:gd name="T7" fmla="*/ 2147483647 h 600"/>
              <a:gd name="T8" fmla="*/ 2147483647 w 256"/>
              <a:gd name="T9" fmla="*/ 2147483647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6"/>
              <a:gd name="T16" fmla="*/ 0 h 600"/>
              <a:gd name="T17" fmla="*/ 256 w 256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6" h="600">
                <a:moveTo>
                  <a:pt x="184" y="600"/>
                </a:moveTo>
                <a:lnTo>
                  <a:pt x="0" y="0"/>
                </a:lnTo>
                <a:lnTo>
                  <a:pt x="96" y="32"/>
                </a:lnTo>
                <a:lnTo>
                  <a:pt x="256" y="576"/>
                </a:lnTo>
                <a:lnTo>
                  <a:pt x="184" y="60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41" name="AutoShape 17"/>
          <p:cNvSpPr>
            <a:spLocks noChangeArrowheads="1"/>
          </p:cNvSpPr>
          <p:nvPr/>
        </p:nvSpPr>
        <p:spPr bwMode="auto">
          <a:xfrm rot="4527933">
            <a:off x="1874661" y="3304118"/>
            <a:ext cx="563034" cy="361244"/>
          </a:xfrm>
          <a:prstGeom prst="hexagon">
            <a:avLst>
              <a:gd name="adj" fmla="val 38965"/>
              <a:gd name="vf" fmla="val 115470"/>
            </a:avLst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42" name="Rectangle 18"/>
          <p:cNvSpPr>
            <a:spLocks noChangeArrowheads="1"/>
          </p:cNvSpPr>
          <p:nvPr/>
        </p:nvSpPr>
        <p:spPr bwMode="auto">
          <a:xfrm rot="20671128">
            <a:off x="1896534" y="2262012"/>
            <a:ext cx="224367" cy="169333"/>
          </a:xfrm>
          <a:prstGeom prst="rect">
            <a:avLst/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43" name="Rectangle 19"/>
          <p:cNvSpPr>
            <a:spLocks noChangeArrowheads="1"/>
          </p:cNvSpPr>
          <p:nvPr/>
        </p:nvSpPr>
        <p:spPr bwMode="auto">
          <a:xfrm rot="20671128">
            <a:off x="2225323" y="2105378"/>
            <a:ext cx="222956" cy="169333"/>
          </a:xfrm>
          <a:prstGeom prst="rect">
            <a:avLst/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44" name="Rectangle 20"/>
          <p:cNvSpPr>
            <a:spLocks noChangeArrowheads="1"/>
          </p:cNvSpPr>
          <p:nvPr/>
        </p:nvSpPr>
        <p:spPr bwMode="auto">
          <a:xfrm>
            <a:off x="339939" y="1471790"/>
            <a:ext cx="1287212" cy="640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Insulin</a:t>
            </a:r>
          </a:p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Receptor</a:t>
            </a:r>
          </a:p>
        </p:txBody>
      </p:sp>
      <p:sp>
        <p:nvSpPr>
          <p:cNvPr id="99345" name="Rectangle 21"/>
          <p:cNvSpPr>
            <a:spLocks noChangeArrowheads="1"/>
          </p:cNvSpPr>
          <p:nvPr/>
        </p:nvSpPr>
        <p:spPr bwMode="auto">
          <a:xfrm>
            <a:off x="3311380" y="2288822"/>
            <a:ext cx="2601674" cy="320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Plasma Membrane</a:t>
            </a:r>
          </a:p>
        </p:txBody>
      </p:sp>
      <p:sp>
        <p:nvSpPr>
          <p:cNvPr id="99346" name="Freeform 23"/>
          <p:cNvSpPr>
            <a:spLocks/>
          </p:cNvSpPr>
          <p:nvPr/>
        </p:nvSpPr>
        <p:spPr bwMode="auto">
          <a:xfrm>
            <a:off x="4511323" y="2785534"/>
            <a:ext cx="1103489" cy="941212"/>
          </a:xfrm>
          <a:custGeom>
            <a:avLst/>
            <a:gdLst>
              <a:gd name="T0" fmla="*/ 2147483647 w 593"/>
              <a:gd name="T1" fmla="*/ 2147483647 h 667"/>
              <a:gd name="T2" fmla="*/ 2147483647 w 593"/>
              <a:gd name="T3" fmla="*/ 0 h 667"/>
              <a:gd name="T4" fmla="*/ 0 w 593"/>
              <a:gd name="T5" fmla="*/ 2147483647 h 667"/>
              <a:gd name="T6" fmla="*/ 2147483647 w 593"/>
              <a:gd name="T7" fmla="*/ 2147483647 h 667"/>
              <a:gd name="T8" fmla="*/ 2147483647 w 593"/>
              <a:gd name="T9" fmla="*/ 2147483647 h 667"/>
              <a:gd name="T10" fmla="*/ 2147483647 w 593"/>
              <a:gd name="T11" fmla="*/ 2147483647 h 667"/>
              <a:gd name="T12" fmla="*/ 2147483647 w 593"/>
              <a:gd name="T13" fmla="*/ 2147483647 h 6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3"/>
              <a:gd name="T22" fmla="*/ 0 h 667"/>
              <a:gd name="T23" fmla="*/ 593 w 593"/>
              <a:gd name="T24" fmla="*/ 667 h 6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3" h="667">
                <a:moveTo>
                  <a:pt x="583" y="75"/>
                </a:moveTo>
                <a:lnTo>
                  <a:pt x="304" y="0"/>
                </a:lnTo>
                <a:lnTo>
                  <a:pt x="0" y="304"/>
                </a:lnTo>
                <a:lnTo>
                  <a:pt x="273" y="667"/>
                </a:lnTo>
                <a:lnTo>
                  <a:pt x="593" y="667"/>
                </a:lnTo>
                <a:lnTo>
                  <a:pt x="332" y="320"/>
                </a:lnTo>
                <a:lnTo>
                  <a:pt x="583" y="75"/>
                </a:lnTo>
                <a:close/>
              </a:path>
            </a:pathLst>
          </a:custGeom>
          <a:solidFill>
            <a:srgbClr val="FF7F00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47" name="Freeform 24"/>
          <p:cNvSpPr>
            <a:spLocks/>
          </p:cNvSpPr>
          <p:nvPr/>
        </p:nvSpPr>
        <p:spPr bwMode="auto">
          <a:xfrm>
            <a:off x="5278967" y="2932289"/>
            <a:ext cx="1206500" cy="767644"/>
          </a:xfrm>
          <a:custGeom>
            <a:avLst/>
            <a:gdLst>
              <a:gd name="T0" fmla="*/ 2147483647 w 648"/>
              <a:gd name="T1" fmla="*/ 0 h 544"/>
              <a:gd name="T2" fmla="*/ 2147483647 w 648"/>
              <a:gd name="T3" fmla="*/ 2147483647 h 544"/>
              <a:gd name="T4" fmla="*/ 2147483647 w 648"/>
              <a:gd name="T5" fmla="*/ 2147483647 h 544"/>
              <a:gd name="T6" fmla="*/ 2147483647 w 648"/>
              <a:gd name="T7" fmla="*/ 2147483647 h 544"/>
              <a:gd name="T8" fmla="*/ 0 w 648"/>
              <a:gd name="T9" fmla="*/ 2147483647 h 544"/>
              <a:gd name="T10" fmla="*/ 2147483647 w 648"/>
              <a:gd name="T11" fmla="*/ 0 h 5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48"/>
              <a:gd name="T19" fmla="*/ 0 h 544"/>
              <a:gd name="T20" fmla="*/ 648 w 648"/>
              <a:gd name="T21" fmla="*/ 544 h 5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48" h="544">
                <a:moveTo>
                  <a:pt x="224" y="0"/>
                </a:moveTo>
                <a:lnTo>
                  <a:pt x="648" y="120"/>
                </a:lnTo>
                <a:lnTo>
                  <a:pt x="448" y="544"/>
                </a:lnTo>
                <a:lnTo>
                  <a:pt x="272" y="544"/>
                </a:lnTo>
                <a:lnTo>
                  <a:pt x="0" y="224"/>
                </a:lnTo>
                <a:lnTo>
                  <a:pt x="224" y="0"/>
                </a:lnTo>
                <a:close/>
              </a:path>
            </a:pathLst>
          </a:custGeom>
          <a:solidFill>
            <a:srgbClr val="FF7F00"/>
          </a:solidFill>
          <a:ln w="12700">
            <a:solidFill>
              <a:schemeClr val="bg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48" name="Rectangle 26"/>
          <p:cNvSpPr>
            <a:spLocks noChangeArrowheads="1"/>
          </p:cNvSpPr>
          <p:nvPr/>
        </p:nvSpPr>
        <p:spPr bwMode="auto">
          <a:xfrm>
            <a:off x="4759455" y="3124201"/>
            <a:ext cx="39273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p85</a:t>
            </a:r>
          </a:p>
        </p:txBody>
      </p:sp>
      <p:sp>
        <p:nvSpPr>
          <p:cNvPr id="99349" name="Rectangle 27"/>
          <p:cNvSpPr>
            <a:spLocks noChangeArrowheads="1"/>
          </p:cNvSpPr>
          <p:nvPr/>
        </p:nvSpPr>
        <p:spPr bwMode="auto">
          <a:xfrm>
            <a:off x="5657431" y="3169356"/>
            <a:ext cx="57092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 110</a:t>
            </a:r>
          </a:p>
        </p:txBody>
      </p:sp>
      <p:sp>
        <p:nvSpPr>
          <p:cNvPr id="99350" name="Freeform 33"/>
          <p:cNvSpPr>
            <a:spLocks/>
          </p:cNvSpPr>
          <p:nvPr/>
        </p:nvSpPr>
        <p:spPr bwMode="auto">
          <a:xfrm>
            <a:off x="7490178" y="2802467"/>
            <a:ext cx="889000" cy="1090789"/>
          </a:xfrm>
          <a:custGeom>
            <a:avLst/>
            <a:gdLst>
              <a:gd name="T0" fmla="*/ 2147483647 w 630"/>
              <a:gd name="T1" fmla="*/ 2147483647 h 773"/>
              <a:gd name="T2" fmla="*/ 2147483647 w 630"/>
              <a:gd name="T3" fmla="*/ 2147483647 h 773"/>
              <a:gd name="T4" fmla="*/ 2147483647 w 630"/>
              <a:gd name="T5" fmla="*/ 2147483647 h 773"/>
              <a:gd name="T6" fmla="*/ 2147483647 w 630"/>
              <a:gd name="T7" fmla="*/ 2147483647 h 773"/>
              <a:gd name="T8" fmla="*/ 2147483647 w 630"/>
              <a:gd name="T9" fmla="*/ 2147483647 h 773"/>
              <a:gd name="T10" fmla="*/ 2147483647 w 630"/>
              <a:gd name="T11" fmla="*/ 2147483647 h 773"/>
              <a:gd name="T12" fmla="*/ 2147483647 w 630"/>
              <a:gd name="T13" fmla="*/ 2147483647 h 773"/>
              <a:gd name="T14" fmla="*/ 2147483647 w 630"/>
              <a:gd name="T15" fmla="*/ 2147483647 h 773"/>
              <a:gd name="T16" fmla="*/ 2147483647 w 630"/>
              <a:gd name="T17" fmla="*/ 2147483647 h 773"/>
              <a:gd name="T18" fmla="*/ 2147483647 w 630"/>
              <a:gd name="T19" fmla="*/ 2147483647 h 773"/>
              <a:gd name="T20" fmla="*/ 2147483647 w 630"/>
              <a:gd name="T21" fmla="*/ 2147483647 h 773"/>
              <a:gd name="T22" fmla="*/ 2147483647 w 630"/>
              <a:gd name="T23" fmla="*/ 2147483647 h 773"/>
              <a:gd name="T24" fmla="*/ 2147483647 w 630"/>
              <a:gd name="T25" fmla="*/ 2147483647 h 7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30"/>
              <a:gd name="T40" fmla="*/ 0 h 773"/>
              <a:gd name="T41" fmla="*/ 630 w 630"/>
              <a:gd name="T42" fmla="*/ 773 h 7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30" h="773">
                <a:moveTo>
                  <a:pt x="31" y="638"/>
                </a:moveTo>
                <a:cubicBezTo>
                  <a:pt x="61" y="570"/>
                  <a:pt x="168" y="436"/>
                  <a:pt x="232" y="345"/>
                </a:cubicBezTo>
                <a:cubicBezTo>
                  <a:pt x="295" y="253"/>
                  <a:pt x="370" y="143"/>
                  <a:pt x="411" y="89"/>
                </a:cubicBezTo>
                <a:cubicBezTo>
                  <a:pt x="451" y="34"/>
                  <a:pt x="447" y="27"/>
                  <a:pt x="473" y="14"/>
                </a:cubicBezTo>
                <a:cubicBezTo>
                  <a:pt x="498" y="0"/>
                  <a:pt x="539" y="0"/>
                  <a:pt x="564" y="9"/>
                </a:cubicBezTo>
                <a:cubicBezTo>
                  <a:pt x="589" y="17"/>
                  <a:pt x="615" y="38"/>
                  <a:pt x="623" y="65"/>
                </a:cubicBezTo>
                <a:cubicBezTo>
                  <a:pt x="630" y="91"/>
                  <a:pt x="629" y="127"/>
                  <a:pt x="612" y="169"/>
                </a:cubicBezTo>
                <a:cubicBezTo>
                  <a:pt x="594" y="210"/>
                  <a:pt x="555" y="255"/>
                  <a:pt x="517" y="313"/>
                </a:cubicBezTo>
                <a:cubicBezTo>
                  <a:pt x="477" y="370"/>
                  <a:pt x="426" y="447"/>
                  <a:pt x="380" y="513"/>
                </a:cubicBezTo>
                <a:cubicBezTo>
                  <a:pt x="332" y="578"/>
                  <a:pt x="272" y="662"/>
                  <a:pt x="232" y="705"/>
                </a:cubicBezTo>
                <a:cubicBezTo>
                  <a:pt x="191" y="747"/>
                  <a:pt x="167" y="758"/>
                  <a:pt x="137" y="766"/>
                </a:cubicBezTo>
                <a:cubicBezTo>
                  <a:pt x="106" y="773"/>
                  <a:pt x="64" y="771"/>
                  <a:pt x="47" y="750"/>
                </a:cubicBezTo>
                <a:cubicBezTo>
                  <a:pt x="29" y="728"/>
                  <a:pt x="0" y="705"/>
                  <a:pt x="31" y="638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51" name="Rectangle 34"/>
          <p:cNvSpPr>
            <a:spLocks noChangeArrowheads="1"/>
          </p:cNvSpPr>
          <p:nvPr/>
        </p:nvSpPr>
        <p:spPr bwMode="auto">
          <a:xfrm rot="20492333">
            <a:off x="2765778" y="2558345"/>
            <a:ext cx="239889" cy="1207911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52" name="AutoShape 35"/>
          <p:cNvSpPr>
            <a:spLocks noChangeArrowheads="1"/>
          </p:cNvSpPr>
          <p:nvPr/>
        </p:nvSpPr>
        <p:spPr bwMode="auto">
          <a:xfrm rot="4527933">
            <a:off x="2621139" y="3044473"/>
            <a:ext cx="563034" cy="361244"/>
          </a:xfrm>
          <a:prstGeom prst="hexagon">
            <a:avLst>
              <a:gd name="adj" fmla="val 38965"/>
              <a:gd name="vf" fmla="val 115470"/>
            </a:avLst>
          </a:prstGeom>
          <a:solidFill>
            <a:srgbClr val="00FFCC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53" name="AutoShape 70"/>
          <p:cNvSpPr>
            <a:spLocks noChangeArrowheads="1"/>
          </p:cNvSpPr>
          <p:nvPr/>
        </p:nvSpPr>
        <p:spPr bwMode="auto">
          <a:xfrm rot="902390">
            <a:off x="6237111" y="3165123"/>
            <a:ext cx="818444" cy="670277"/>
          </a:xfrm>
          <a:prstGeom prst="parallelogram">
            <a:avLst>
              <a:gd name="adj" fmla="val 30526"/>
            </a:avLst>
          </a:prstGeom>
          <a:solidFill>
            <a:srgbClr val="FF7F00"/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54" name="Text Box 71"/>
          <p:cNvSpPr txBox="1">
            <a:spLocks noChangeArrowheads="1"/>
          </p:cNvSpPr>
          <p:nvPr/>
        </p:nvSpPr>
        <p:spPr bwMode="auto">
          <a:xfrm>
            <a:off x="6345057" y="3302000"/>
            <a:ext cx="551754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Akt</a:t>
            </a:r>
          </a:p>
        </p:txBody>
      </p:sp>
      <p:grpSp>
        <p:nvGrpSpPr>
          <p:cNvPr id="99355" name="Group 86"/>
          <p:cNvGrpSpPr>
            <a:grpSpLocks/>
          </p:cNvGrpSpPr>
          <p:nvPr/>
        </p:nvGrpSpPr>
        <p:grpSpPr bwMode="auto">
          <a:xfrm>
            <a:off x="7064022" y="2571045"/>
            <a:ext cx="1286933" cy="1285523"/>
            <a:chOff x="5006" y="1552"/>
            <a:chExt cx="911" cy="911"/>
          </a:xfrm>
        </p:grpSpPr>
        <p:sp>
          <p:nvSpPr>
            <p:cNvPr id="99386" name="Rectangle 87"/>
            <p:cNvSpPr>
              <a:spLocks noChangeArrowheads="1"/>
            </p:cNvSpPr>
            <p:nvPr/>
          </p:nvSpPr>
          <p:spPr bwMode="auto">
            <a:xfrm rot="-766101">
              <a:off x="5441" y="1552"/>
              <a:ext cx="62" cy="911"/>
            </a:xfrm>
            <a:prstGeom prst="rect">
              <a:avLst/>
            </a:prstGeom>
            <a:solidFill>
              <a:srgbClr val="FF0000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387" name="Rectangle 88"/>
            <p:cNvSpPr>
              <a:spLocks noChangeArrowheads="1"/>
            </p:cNvSpPr>
            <p:nvPr/>
          </p:nvSpPr>
          <p:spPr bwMode="auto">
            <a:xfrm rot="-6165840">
              <a:off x="5431" y="1556"/>
              <a:ext cx="62" cy="911"/>
            </a:xfrm>
            <a:prstGeom prst="rect">
              <a:avLst/>
            </a:prstGeom>
            <a:solidFill>
              <a:srgbClr val="FF0000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9356" name="Group 89"/>
          <p:cNvGrpSpPr>
            <a:grpSpLocks/>
          </p:cNvGrpSpPr>
          <p:nvPr/>
        </p:nvGrpSpPr>
        <p:grpSpPr bwMode="auto">
          <a:xfrm>
            <a:off x="6798733" y="3903134"/>
            <a:ext cx="1102078" cy="1075267"/>
            <a:chOff x="5006" y="1552"/>
            <a:chExt cx="911" cy="911"/>
          </a:xfrm>
        </p:grpSpPr>
        <p:sp>
          <p:nvSpPr>
            <p:cNvPr id="99384" name="Rectangle 90"/>
            <p:cNvSpPr>
              <a:spLocks noChangeArrowheads="1"/>
            </p:cNvSpPr>
            <p:nvPr/>
          </p:nvSpPr>
          <p:spPr bwMode="auto">
            <a:xfrm rot="-766101">
              <a:off x="5441" y="1552"/>
              <a:ext cx="62" cy="911"/>
            </a:xfrm>
            <a:prstGeom prst="rect">
              <a:avLst/>
            </a:prstGeom>
            <a:solidFill>
              <a:srgbClr val="FF0000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385" name="Rectangle 91"/>
            <p:cNvSpPr>
              <a:spLocks noChangeArrowheads="1"/>
            </p:cNvSpPr>
            <p:nvPr/>
          </p:nvSpPr>
          <p:spPr bwMode="auto">
            <a:xfrm rot="-6165840">
              <a:off x="5431" y="1556"/>
              <a:ext cx="62" cy="911"/>
            </a:xfrm>
            <a:prstGeom prst="rect">
              <a:avLst/>
            </a:prstGeom>
            <a:solidFill>
              <a:srgbClr val="FF0000"/>
            </a:solidFill>
            <a:ln w="28575">
              <a:solidFill>
                <a:schemeClr val="bg1"/>
              </a:solidFill>
              <a:miter lim="800000"/>
              <a:headEnd/>
              <a:tailEnd/>
            </a:ln>
          </p:spPr>
          <p:txBody>
            <a:bodyPr vert="eaVert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7" name="Group 88"/>
          <p:cNvGrpSpPr>
            <a:grpSpLocks/>
          </p:cNvGrpSpPr>
          <p:nvPr/>
        </p:nvGrpSpPr>
        <p:grpSpPr bwMode="auto">
          <a:xfrm>
            <a:off x="2662768" y="5420077"/>
            <a:ext cx="5617633" cy="738010"/>
            <a:chOff x="1887" y="3571"/>
            <a:chExt cx="3980" cy="523"/>
          </a:xfrm>
        </p:grpSpPr>
        <p:sp>
          <p:nvSpPr>
            <p:cNvPr id="99382" name="Rectangle 23"/>
            <p:cNvSpPr>
              <a:spLocks noChangeArrowheads="1"/>
            </p:cNvSpPr>
            <p:nvPr/>
          </p:nvSpPr>
          <p:spPr bwMode="auto">
            <a:xfrm>
              <a:off x="3139" y="3571"/>
              <a:ext cx="2728" cy="523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Inflammation</a:t>
              </a:r>
            </a:p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Cell Growth &amp; Proliferation</a:t>
              </a:r>
              <a:b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Atherosclerosis</a:t>
              </a:r>
            </a:p>
          </p:txBody>
        </p:sp>
        <p:sp>
          <p:nvSpPr>
            <p:cNvPr id="99383" name="AutoShape 39"/>
            <p:cNvSpPr>
              <a:spLocks noChangeArrowheads="1"/>
            </p:cNvSpPr>
            <p:nvPr/>
          </p:nvSpPr>
          <p:spPr bwMode="auto">
            <a:xfrm>
              <a:off x="1887" y="3676"/>
              <a:ext cx="1194" cy="272"/>
            </a:xfrm>
            <a:prstGeom prst="rightArrow">
              <a:avLst>
                <a:gd name="adj1" fmla="val 50000"/>
                <a:gd name="adj2" fmla="val 76109"/>
              </a:avLst>
            </a:prstGeom>
            <a:solidFill>
              <a:srgbClr val="FF00FF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8" name="Group 87"/>
          <p:cNvGrpSpPr>
            <a:grpSpLocks/>
          </p:cNvGrpSpPr>
          <p:nvPr/>
        </p:nvGrpSpPr>
        <p:grpSpPr bwMode="auto">
          <a:xfrm>
            <a:off x="889002" y="3646311"/>
            <a:ext cx="1789289" cy="2465212"/>
            <a:chOff x="630" y="2314"/>
            <a:chExt cx="1268" cy="1747"/>
          </a:xfrm>
        </p:grpSpPr>
        <p:sp>
          <p:nvSpPr>
            <p:cNvPr id="99375" name="Oval 8"/>
            <p:cNvSpPr>
              <a:spLocks noChangeArrowheads="1"/>
            </p:cNvSpPr>
            <p:nvPr/>
          </p:nvSpPr>
          <p:spPr bwMode="auto">
            <a:xfrm>
              <a:off x="644" y="2995"/>
              <a:ext cx="536" cy="536"/>
            </a:xfrm>
            <a:prstGeom prst="ellipse">
              <a:avLst/>
            </a:prstGeom>
            <a:solidFill>
              <a:srgbClr val="FF99CC"/>
            </a:solidFill>
            <a:ln w="12700">
              <a:solidFill>
                <a:schemeClr val="bg1"/>
              </a:solidFill>
              <a:round/>
              <a:headEnd/>
              <a:tailEnd type="none" w="med" len="sm"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376" name="Freeform 7"/>
            <p:cNvSpPr>
              <a:spLocks/>
            </p:cNvSpPr>
            <p:nvPr/>
          </p:nvSpPr>
          <p:spPr bwMode="auto">
            <a:xfrm rot="-906855">
              <a:off x="1323" y="3216"/>
              <a:ext cx="272" cy="352"/>
            </a:xfrm>
            <a:custGeom>
              <a:avLst/>
              <a:gdLst>
                <a:gd name="T0" fmla="*/ 2147416636 w 272"/>
                <a:gd name="T1" fmla="*/ 0 h 352"/>
                <a:gd name="T2" fmla="*/ 2147416636 w 272"/>
                <a:gd name="T3" fmla="*/ 2147416855 h 352"/>
                <a:gd name="T4" fmla="*/ 2147416636 w 272"/>
                <a:gd name="T5" fmla="*/ 2147416855 h 352"/>
                <a:gd name="T6" fmla="*/ 0 w 272"/>
                <a:gd name="T7" fmla="*/ 2147416855 h 3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72"/>
                <a:gd name="T13" fmla="*/ 0 h 352"/>
                <a:gd name="T14" fmla="*/ 272 w 272"/>
                <a:gd name="T15" fmla="*/ 352 h 3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72" h="352">
                  <a:moveTo>
                    <a:pt x="272" y="0"/>
                  </a:moveTo>
                  <a:cubicBezTo>
                    <a:pt x="248" y="28"/>
                    <a:pt x="222" y="49"/>
                    <a:pt x="192" y="80"/>
                  </a:cubicBezTo>
                  <a:cubicBezTo>
                    <a:pt x="161" y="110"/>
                    <a:pt x="120" y="138"/>
                    <a:pt x="88" y="184"/>
                  </a:cubicBezTo>
                  <a:cubicBezTo>
                    <a:pt x="55" y="229"/>
                    <a:pt x="18" y="317"/>
                    <a:pt x="0" y="352"/>
                  </a:cubicBezTo>
                </a:path>
              </a:pathLst>
            </a:custGeom>
            <a:noFill/>
            <a:ln w="127000">
              <a:solidFill>
                <a:srgbClr val="00FE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377" name="Oval 15"/>
            <p:cNvSpPr>
              <a:spLocks noChangeArrowheads="1"/>
            </p:cNvSpPr>
            <p:nvPr/>
          </p:nvSpPr>
          <p:spPr bwMode="auto">
            <a:xfrm rot="-1910729">
              <a:off x="1123" y="3590"/>
              <a:ext cx="775" cy="430"/>
            </a:xfrm>
            <a:prstGeom prst="ellipse">
              <a:avLst/>
            </a:prstGeom>
            <a:solidFill>
              <a:srgbClr val="FF00FF"/>
            </a:solidFill>
            <a:ln w="57150">
              <a:solidFill>
                <a:srgbClr val="FF00FF"/>
              </a:solidFill>
              <a:round/>
              <a:headEnd/>
              <a:tailEnd type="none" w="med" len="sm"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378" name="Rectangle 24"/>
            <p:cNvSpPr>
              <a:spLocks noChangeArrowheads="1"/>
            </p:cNvSpPr>
            <p:nvPr/>
          </p:nvSpPr>
          <p:spPr bwMode="auto">
            <a:xfrm rot="19806612">
              <a:off x="1266" y="3641"/>
              <a:ext cx="478" cy="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89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MAP</a:t>
              </a:r>
            </a:p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89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kinase</a:t>
              </a:r>
            </a:p>
          </p:txBody>
        </p:sp>
        <p:sp>
          <p:nvSpPr>
            <p:cNvPr id="99379" name="AutoShape 40"/>
            <p:cNvSpPr>
              <a:spLocks noChangeArrowheads="1"/>
            </p:cNvSpPr>
            <p:nvPr/>
          </p:nvSpPr>
          <p:spPr bwMode="auto">
            <a:xfrm rot="312744" flipV="1">
              <a:off x="731" y="3576"/>
              <a:ext cx="390" cy="48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2406 w 21600"/>
                <a:gd name="T13" fmla="*/ 2895 h 21600"/>
                <a:gd name="T14" fmla="*/ 18222 w 21600"/>
                <a:gd name="T15" fmla="*/ 926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solidFill>
              <a:srgbClr val="FF99CC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380" name="AutoShape 41"/>
            <p:cNvSpPr>
              <a:spLocks noChangeArrowheads="1"/>
            </p:cNvSpPr>
            <p:nvPr/>
          </p:nvSpPr>
          <p:spPr bwMode="auto">
            <a:xfrm rot="5503846" flipV="1">
              <a:off x="779" y="2387"/>
              <a:ext cx="626" cy="47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12422 w 21600"/>
                <a:gd name="T13" fmla="*/ 2931 h 21600"/>
                <a:gd name="T14" fmla="*/ 18219 w 21600"/>
                <a:gd name="T15" fmla="*/ 924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solidFill>
              <a:srgbClr val="00DFCA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381" name="Text Box 94"/>
            <p:cNvSpPr txBox="1">
              <a:spLocks noChangeArrowheads="1"/>
            </p:cNvSpPr>
            <p:nvPr/>
          </p:nvSpPr>
          <p:spPr bwMode="auto">
            <a:xfrm>
              <a:off x="630" y="3095"/>
              <a:ext cx="547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8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Shc</a:t>
              </a:r>
            </a:p>
          </p:txBody>
        </p:sp>
      </p:grpSp>
      <p:sp>
        <p:nvSpPr>
          <p:cNvPr id="99359" name="Freeform 31"/>
          <p:cNvSpPr>
            <a:spLocks/>
          </p:cNvSpPr>
          <p:nvPr/>
        </p:nvSpPr>
        <p:spPr bwMode="auto">
          <a:xfrm>
            <a:off x="7278511" y="2085622"/>
            <a:ext cx="371123" cy="485422"/>
          </a:xfrm>
          <a:custGeom>
            <a:avLst/>
            <a:gdLst>
              <a:gd name="T0" fmla="*/ 0 w 200"/>
              <a:gd name="T1" fmla="*/ 0 h 344"/>
              <a:gd name="T2" fmla="*/ 2147483647 w 200"/>
              <a:gd name="T3" fmla="*/ 2147483647 h 344"/>
              <a:gd name="T4" fmla="*/ 2147483647 w 200"/>
              <a:gd name="T5" fmla="*/ 2147483647 h 344"/>
              <a:gd name="T6" fmla="*/ 2147483647 w 200"/>
              <a:gd name="T7" fmla="*/ 2147483647 h 344"/>
              <a:gd name="T8" fmla="*/ 0 60000 65536"/>
              <a:gd name="T9" fmla="*/ 0 60000 65536"/>
              <a:gd name="T10" fmla="*/ 0 60000 65536"/>
              <a:gd name="T11" fmla="*/ 0 60000 65536"/>
              <a:gd name="T12" fmla="*/ 0 w 200"/>
              <a:gd name="T13" fmla="*/ 0 h 344"/>
              <a:gd name="T14" fmla="*/ 200 w 200"/>
              <a:gd name="T15" fmla="*/ 344 h 34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00" h="344">
                <a:moveTo>
                  <a:pt x="0" y="0"/>
                </a:moveTo>
                <a:cubicBezTo>
                  <a:pt x="20" y="88"/>
                  <a:pt x="40" y="176"/>
                  <a:pt x="64" y="200"/>
                </a:cubicBezTo>
                <a:cubicBezTo>
                  <a:pt x="88" y="224"/>
                  <a:pt x="121" y="120"/>
                  <a:pt x="144" y="144"/>
                </a:cubicBezTo>
                <a:cubicBezTo>
                  <a:pt x="166" y="168"/>
                  <a:pt x="183" y="256"/>
                  <a:pt x="200" y="344"/>
                </a:cubicBezTo>
              </a:path>
            </a:pathLst>
          </a:custGeom>
          <a:noFill/>
          <a:ln w="38100">
            <a:solidFill>
              <a:srgbClr val="FFFF00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60" name="Freeform 30"/>
          <p:cNvSpPr>
            <a:spLocks/>
          </p:cNvSpPr>
          <p:nvPr/>
        </p:nvSpPr>
        <p:spPr bwMode="auto">
          <a:xfrm>
            <a:off x="1068212" y="2170289"/>
            <a:ext cx="730956" cy="179212"/>
          </a:xfrm>
          <a:custGeom>
            <a:avLst/>
            <a:gdLst>
              <a:gd name="T0" fmla="*/ 0 w 392"/>
              <a:gd name="T1" fmla="*/ 0 h 128"/>
              <a:gd name="T2" fmla="*/ 2147483647 w 392"/>
              <a:gd name="T3" fmla="*/ 2147483647 h 128"/>
              <a:gd name="T4" fmla="*/ 2147483647 w 392"/>
              <a:gd name="T5" fmla="*/ 2147483647 h 128"/>
              <a:gd name="T6" fmla="*/ 2147483647 w 392"/>
              <a:gd name="T7" fmla="*/ 2147483647 h 128"/>
              <a:gd name="T8" fmla="*/ 0 60000 65536"/>
              <a:gd name="T9" fmla="*/ 0 60000 65536"/>
              <a:gd name="T10" fmla="*/ 0 60000 65536"/>
              <a:gd name="T11" fmla="*/ 0 60000 65536"/>
              <a:gd name="T12" fmla="*/ 0 w 392"/>
              <a:gd name="T13" fmla="*/ 0 h 128"/>
              <a:gd name="T14" fmla="*/ 392 w 392"/>
              <a:gd name="T15" fmla="*/ 128 h 1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2" h="128">
                <a:moveTo>
                  <a:pt x="0" y="0"/>
                </a:moveTo>
                <a:cubicBezTo>
                  <a:pt x="78" y="47"/>
                  <a:pt x="156" y="94"/>
                  <a:pt x="192" y="96"/>
                </a:cubicBezTo>
                <a:cubicBezTo>
                  <a:pt x="228" y="97"/>
                  <a:pt x="182" y="2"/>
                  <a:pt x="216" y="8"/>
                </a:cubicBezTo>
                <a:cubicBezTo>
                  <a:pt x="249" y="13"/>
                  <a:pt x="320" y="70"/>
                  <a:pt x="392" y="128"/>
                </a:cubicBezTo>
              </a:path>
            </a:pathLst>
          </a:custGeom>
          <a:noFill/>
          <a:ln w="38100">
            <a:solidFill>
              <a:srgbClr val="00FFCC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3288" name="Rectangle 17"/>
          <p:cNvSpPr>
            <a:spLocks noChangeArrowheads="1"/>
          </p:cNvSpPr>
          <p:nvPr/>
        </p:nvSpPr>
        <p:spPr bwMode="auto">
          <a:xfrm>
            <a:off x="149578" y="475545"/>
            <a:ext cx="8880123" cy="805744"/>
          </a:xfrm>
          <a:prstGeom prst="rect">
            <a:avLst/>
          </a:prstGeom>
          <a:solidFill>
            <a:srgbClr val="FF7F00"/>
          </a:solidFill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Helvetica"/>
                <a:ea typeface="ＭＳ Ｐゴシック"/>
                <a:cs typeface="ＭＳ Ｐゴシック"/>
              </a:rPr>
              <a:t>INSULIN SIGNAL TRANSDUCTION </a:t>
            </a:r>
            <a:br>
              <a:rPr kumimoji="0" 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Helvetica"/>
                <a:ea typeface="ＭＳ Ｐゴシック"/>
                <a:cs typeface="ＭＳ Ｐゴシック"/>
              </a:rPr>
            </a:br>
            <a:r>
              <a:rPr kumimoji="0" 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Helvetica"/>
                <a:ea typeface="ＭＳ Ｐゴシック"/>
                <a:cs typeface="ＭＳ Ｐゴシック"/>
              </a:rPr>
              <a:t>SYSTEM IN HUMANS</a:t>
            </a:r>
          </a:p>
        </p:txBody>
      </p:sp>
      <p:sp>
        <p:nvSpPr>
          <p:cNvPr id="99362" name="Text Box 47"/>
          <p:cNvSpPr txBox="1">
            <a:spLocks noChangeArrowheads="1"/>
          </p:cNvSpPr>
          <p:nvPr/>
        </p:nvSpPr>
        <p:spPr bwMode="auto">
          <a:xfrm>
            <a:off x="51640" y="6232879"/>
            <a:ext cx="4863832" cy="25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67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Mandarino, DeFronzo et al JCI 105:311-20, 2000; Diabetes 52:1943-50, 2003</a:t>
            </a:r>
          </a:p>
        </p:txBody>
      </p:sp>
      <p:grpSp>
        <p:nvGrpSpPr>
          <p:cNvPr id="99363" name="Group 87"/>
          <p:cNvGrpSpPr>
            <a:grpSpLocks/>
          </p:cNvGrpSpPr>
          <p:nvPr/>
        </p:nvGrpSpPr>
        <p:grpSpPr bwMode="auto">
          <a:xfrm>
            <a:off x="4000501" y="3177823"/>
            <a:ext cx="2219677" cy="132644"/>
            <a:chOff x="3263" y="2054"/>
            <a:chExt cx="1573" cy="94"/>
          </a:xfrm>
        </p:grpSpPr>
        <p:sp>
          <p:nvSpPr>
            <p:cNvPr id="99373" name="Rectangle 37"/>
            <p:cNvSpPr>
              <a:spLocks noChangeArrowheads="1"/>
            </p:cNvSpPr>
            <p:nvPr/>
          </p:nvSpPr>
          <p:spPr bwMode="auto">
            <a:xfrm rot="9408706">
              <a:off x="3263" y="2060"/>
              <a:ext cx="1498" cy="88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374" name="Rectangle 38"/>
            <p:cNvSpPr>
              <a:spLocks noChangeArrowheads="1"/>
            </p:cNvSpPr>
            <p:nvPr/>
          </p:nvSpPr>
          <p:spPr bwMode="auto">
            <a:xfrm rot="-9130268">
              <a:off x="3338" y="2054"/>
              <a:ext cx="1498" cy="88"/>
            </a:xfrm>
            <a:prstGeom prst="rect">
              <a:avLst/>
            </a:prstGeom>
            <a:solidFill>
              <a:srgbClr val="FF0000"/>
            </a:solidFill>
            <a:ln w="38100">
              <a:solidFill>
                <a:schemeClr val="bg1"/>
              </a:solidFill>
              <a:miter lim="800000"/>
              <a:headEnd/>
              <a:tailEnd/>
            </a:ln>
          </p:spPr>
          <p:txBody>
            <a:bodyPr rot="10800000"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9364" name="Rectangle 23"/>
          <p:cNvSpPr>
            <a:spLocks noChangeArrowheads="1"/>
          </p:cNvSpPr>
          <p:nvPr/>
        </p:nvSpPr>
        <p:spPr bwMode="auto">
          <a:xfrm>
            <a:off x="5334431" y="3812823"/>
            <a:ext cx="124232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7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PI-3-Kinase</a:t>
            </a:r>
          </a:p>
        </p:txBody>
      </p:sp>
      <p:sp>
        <p:nvSpPr>
          <p:cNvPr id="99365" name="Rectangle 25"/>
          <p:cNvSpPr>
            <a:spLocks noChangeArrowheads="1"/>
          </p:cNvSpPr>
          <p:nvPr/>
        </p:nvSpPr>
        <p:spPr bwMode="auto">
          <a:xfrm>
            <a:off x="3897137" y="2909712"/>
            <a:ext cx="58349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IRS-1</a:t>
            </a:r>
          </a:p>
        </p:txBody>
      </p:sp>
      <p:sp>
        <p:nvSpPr>
          <p:cNvPr id="99366" name="Rectangle 28"/>
          <p:cNvSpPr>
            <a:spLocks noChangeArrowheads="1"/>
          </p:cNvSpPr>
          <p:nvPr/>
        </p:nvSpPr>
        <p:spPr bwMode="auto">
          <a:xfrm>
            <a:off x="6610062" y="1804811"/>
            <a:ext cx="971421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GLUT 4</a:t>
            </a:r>
          </a:p>
        </p:txBody>
      </p:sp>
      <p:sp>
        <p:nvSpPr>
          <p:cNvPr id="51289" name="Rectangle 28"/>
          <p:cNvSpPr>
            <a:spLocks noChangeArrowheads="1"/>
          </p:cNvSpPr>
          <p:nvPr/>
        </p:nvSpPr>
        <p:spPr bwMode="auto">
          <a:xfrm>
            <a:off x="4898968" y="1581856"/>
            <a:ext cx="1397820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  <a:sym typeface="Wingdings" panose="05000000000000000000" pitchFamily="2" charset="2"/>
              </a:rPr>
              <a:t> </a:t>
            </a: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Glucose</a:t>
            </a:r>
          </a:p>
        </p:txBody>
      </p:sp>
      <p:grpSp>
        <p:nvGrpSpPr>
          <p:cNvPr id="10" name="Group 92"/>
          <p:cNvGrpSpPr>
            <a:grpSpLocks/>
          </p:cNvGrpSpPr>
          <p:nvPr/>
        </p:nvGrpSpPr>
        <p:grpSpPr bwMode="auto">
          <a:xfrm>
            <a:off x="2537179" y="1577626"/>
            <a:ext cx="2263422" cy="299156"/>
            <a:chOff x="1798" y="848"/>
            <a:chExt cx="1604" cy="212"/>
          </a:xfrm>
        </p:grpSpPr>
        <p:sp>
          <p:nvSpPr>
            <p:cNvPr id="99371" name="Rectangle 28"/>
            <p:cNvSpPr>
              <a:spLocks noChangeArrowheads="1"/>
            </p:cNvSpPr>
            <p:nvPr/>
          </p:nvSpPr>
          <p:spPr bwMode="auto">
            <a:xfrm>
              <a:off x="1798" y="851"/>
              <a:ext cx="849" cy="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  <a:sym typeface="Wingdings" panose="05000000000000000000" pitchFamily="2" charset="2"/>
                </a:rPr>
                <a:t> </a:t>
              </a: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Insulin</a:t>
              </a:r>
            </a:p>
          </p:txBody>
        </p:sp>
        <p:sp>
          <p:nvSpPr>
            <p:cNvPr id="99372" name="AutoShape 91"/>
            <p:cNvSpPr>
              <a:spLocks noChangeArrowheads="1"/>
            </p:cNvSpPr>
            <p:nvPr/>
          </p:nvSpPr>
          <p:spPr bwMode="auto">
            <a:xfrm>
              <a:off x="2739" y="848"/>
              <a:ext cx="663" cy="163"/>
            </a:xfrm>
            <a:prstGeom prst="leftArrow">
              <a:avLst>
                <a:gd name="adj1" fmla="val 50000"/>
                <a:gd name="adj2" fmla="val 101687"/>
              </a:avLst>
            </a:prstGeom>
            <a:solidFill>
              <a:schemeClr val="bg1"/>
            </a:solidFill>
            <a:ln w="9525">
              <a:solidFill>
                <a:schemeClr val="bg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1302" name="AutoShape 102"/>
          <p:cNvSpPr>
            <a:spLocks noChangeArrowheads="1"/>
          </p:cNvSpPr>
          <p:nvPr/>
        </p:nvSpPr>
        <p:spPr bwMode="auto">
          <a:xfrm rot="15749114" flipH="1">
            <a:off x="2002367" y="1547989"/>
            <a:ext cx="388056" cy="644878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0 60000 65536"/>
              <a:gd name="T9" fmla="*/ 0 60000 65536"/>
              <a:gd name="T10" fmla="*/ 0 60000 65536"/>
              <a:gd name="T11" fmla="*/ 0 60000 65536"/>
              <a:gd name="T12" fmla="*/ 12427 w 21600"/>
              <a:gd name="T13" fmla="*/ 4499 h 21600"/>
              <a:gd name="T14" fmla="*/ 19216 w 21600"/>
              <a:gd name="T15" fmla="*/ 7659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2427" y="0"/>
                </a:lnTo>
                <a:lnTo>
                  <a:pt x="12427" y="4499"/>
                </a:lnTo>
                <a:cubicBezTo>
                  <a:pt x="5564" y="4499"/>
                  <a:pt x="0" y="7928"/>
                  <a:pt x="0" y="12158"/>
                </a:cubicBezTo>
                <a:lnTo>
                  <a:pt x="0" y="21600"/>
                </a:lnTo>
                <a:lnTo>
                  <a:pt x="3230" y="21600"/>
                </a:lnTo>
                <a:lnTo>
                  <a:pt x="3230" y="12158"/>
                </a:lnTo>
                <a:cubicBezTo>
                  <a:pt x="3230" y="9673"/>
                  <a:pt x="7348" y="7659"/>
                  <a:pt x="12427" y="7659"/>
                </a:cubicBezTo>
                <a:lnTo>
                  <a:pt x="12427" y="12158"/>
                </a:lnTo>
                <a:lnTo>
                  <a:pt x="21600" y="6079"/>
                </a:lnTo>
                <a:close/>
              </a:path>
            </a:pathLst>
          </a:cu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370" name="Footer Placeholder 67"/>
          <p:cNvSpPr>
            <a:spLocks noGrp="1"/>
          </p:cNvSpPr>
          <p:nvPr>
            <p:ph type="ftr" sz="quarter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2844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660408" indent="-254003" eaLnBrk="0" hangingPunct="0">
              <a:spcBef>
                <a:spcPct val="20000"/>
              </a:spcBef>
              <a:buChar char="–"/>
              <a:defRPr sz="2489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016013" indent="-203203" eaLnBrk="0" hangingPunct="0">
              <a:spcBef>
                <a:spcPct val="20000"/>
              </a:spcBef>
              <a:buChar char="•"/>
              <a:defRPr sz="2133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422418" indent="-203203" eaLnBrk="0" hangingPunct="0">
              <a:spcBef>
                <a:spcPct val="20000"/>
              </a:spcBef>
              <a:buChar char="–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1828823" indent="-203203" eaLnBrk="0" hangingPunct="0">
              <a:spcBef>
                <a:spcPct val="20000"/>
              </a:spcBef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23522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64163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04803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45444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44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500661129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5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8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4" name="Group 51"/>
          <p:cNvGrpSpPr>
            <a:grpSpLocks/>
          </p:cNvGrpSpPr>
          <p:nvPr/>
        </p:nvGrpSpPr>
        <p:grpSpPr bwMode="auto">
          <a:xfrm>
            <a:off x="6865056" y="3704167"/>
            <a:ext cx="2153695" cy="1684867"/>
            <a:chOff x="7723188" y="3738563"/>
            <a:chExt cx="2423759" cy="1896032"/>
          </a:xfrm>
        </p:grpSpPr>
        <p:sp>
          <p:nvSpPr>
            <p:cNvPr id="100399" name="Freeform 9"/>
            <p:cNvSpPr>
              <a:spLocks/>
            </p:cNvSpPr>
            <p:nvPr/>
          </p:nvSpPr>
          <p:spPr bwMode="auto">
            <a:xfrm rot="-2117755">
              <a:off x="7723188" y="3738563"/>
              <a:ext cx="800100" cy="1459340"/>
            </a:xfrm>
            <a:custGeom>
              <a:avLst/>
              <a:gdLst>
                <a:gd name="T0" fmla="*/ 0 w 408"/>
                <a:gd name="T1" fmla="*/ 0 h 816"/>
                <a:gd name="T2" fmla="*/ 2147483647 w 408"/>
                <a:gd name="T3" fmla="*/ 2147483647 h 816"/>
                <a:gd name="T4" fmla="*/ 2147483647 w 408"/>
                <a:gd name="T5" fmla="*/ 2147483647 h 816"/>
                <a:gd name="T6" fmla="*/ 2147483647 w 408"/>
                <a:gd name="T7" fmla="*/ 2147483647 h 8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08"/>
                <a:gd name="T13" fmla="*/ 0 h 816"/>
                <a:gd name="T14" fmla="*/ 408 w 408"/>
                <a:gd name="T15" fmla="*/ 816 h 8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08" h="816">
                  <a:moveTo>
                    <a:pt x="0" y="0"/>
                  </a:moveTo>
                  <a:cubicBezTo>
                    <a:pt x="16" y="63"/>
                    <a:pt x="32" y="126"/>
                    <a:pt x="80" y="200"/>
                  </a:cubicBezTo>
                  <a:cubicBezTo>
                    <a:pt x="127" y="273"/>
                    <a:pt x="233" y="337"/>
                    <a:pt x="288" y="440"/>
                  </a:cubicBezTo>
                  <a:cubicBezTo>
                    <a:pt x="342" y="542"/>
                    <a:pt x="375" y="679"/>
                    <a:pt x="408" y="816"/>
                  </a:cubicBezTo>
                </a:path>
              </a:pathLst>
            </a:custGeom>
            <a:noFill/>
            <a:ln w="85725">
              <a:solidFill>
                <a:srgbClr val="F4AEE8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400" name="Text Box 46"/>
            <p:cNvSpPr txBox="1">
              <a:spLocks noChangeArrowheads="1"/>
            </p:cNvSpPr>
            <p:nvPr/>
          </p:nvSpPr>
          <p:spPr bwMode="auto">
            <a:xfrm rot="1442222">
              <a:off x="7848052" y="4427804"/>
              <a:ext cx="707534" cy="380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NOS</a:t>
              </a:r>
            </a:p>
          </p:txBody>
        </p:sp>
        <p:grpSp>
          <p:nvGrpSpPr>
            <p:cNvPr id="100401" name="Group 50"/>
            <p:cNvGrpSpPr>
              <a:grpSpLocks/>
            </p:cNvGrpSpPr>
            <p:nvPr/>
          </p:nvGrpSpPr>
          <p:grpSpPr bwMode="auto">
            <a:xfrm>
              <a:off x="8585225" y="4785035"/>
              <a:ext cx="388938" cy="473214"/>
              <a:chOff x="5408" y="2999"/>
              <a:chExt cx="245" cy="298"/>
            </a:xfrm>
          </p:grpSpPr>
          <p:sp>
            <p:nvSpPr>
              <p:cNvPr id="100406" name="Text Box 48"/>
              <p:cNvSpPr txBox="1">
                <a:spLocks noChangeArrowheads="1"/>
              </p:cNvSpPr>
              <p:nvPr/>
            </p:nvSpPr>
            <p:spPr bwMode="auto">
              <a:xfrm>
                <a:off x="5408" y="2999"/>
                <a:ext cx="245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81281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4AEE8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+</a:t>
                </a:r>
              </a:p>
            </p:txBody>
          </p:sp>
          <p:sp>
            <p:nvSpPr>
              <p:cNvPr id="100407" name="Oval 49"/>
              <p:cNvSpPr>
                <a:spLocks noChangeArrowheads="1"/>
              </p:cNvSpPr>
              <p:nvPr/>
            </p:nvSpPr>
            <p:spPr bwMode="auto">
              <a:xfrm>
                <a:off x="5463" y="3056"/>
                <a:ext cx="178" cy="192"/>
              </a:xfrm>
              <a:prstGeom prst="ellipse">
                <a:avLst/>
              </a:prstGeom>
              <a:noFill/>
              <a:ln w="19050">
                <a:solidFill>
                  <a:srgbClr val="F4AEE8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81281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00402" name="Text Box 101"/>
            <p:cNvSpPr txBox="1">
              <a:spLocks noChangeArrowheads="1"/>
            </p:cNvSpPr>
            <p:nvPr/>
          </p:nvSpPr>
          <p:spPr bwMode="auto">
            <a:xfrm>
              <a:off x="9259011" y="4948592"/>
              <a:ext cx="887936" cy="380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4AEE8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Artery</a:t>
              </a:r>
            </a:p>
          </p:txBody>
        </p:sp>
        <p:grpSp>
          <p:nvGrpSpPr>
            <p:cNvPr id="100403" name="Group 52"/>
            <p:cNvGrpSpPr>
              <a:grpSpLocks/>
            </p:cNvGrpSpPr>
            <p:nvPr/>
          </p:nvGrpSpPr>
          <p:grpSpPr bwMode="auto">
            <a:xfrm>
              <a:off x="9004300" y="4238862"/>
              <a:ext cx="314325" cy="1395733"/>
              <a:chOff x="5991" y="3343"/>
              <a:chExt cx="198" cy="710"/>
            </a:xfrm>
          </p:grpSpPr>
          <p:sp>
            <p:nvSpPr>
              <p:cNvPr id="100404" name="AutoShape 50"/>
              <p:cNvSpPr>
                <a:spLocks noChangeArrowheads="1"/>
              </p:cNvSpPr>
              <p:nvPr/>
            </p:nvSpPr>
            <p:spPr bwMode="auto">
              <a:xfrm>
                <a:off x="5991" y="3343"/>
                <a:ext cx="198" cy="710"/>
              </a:xfrm>
              <a:prstGeom prst="can">
                <a:avLst>
                  <a:gd name="adj" fmla="val 67168"/>
                </a:avLst>
              </a:prstGeom>
              <a:solidFill>
                <a:srgbClr val="F4AEE8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81281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0405" name="AutoShape 51"/>
              <p:cNvSpPr>
                <a:spLocks noChangeArrowheads="1"/>
              </p:cNvSpPr>
              <p:nvPr/>
            </p:nvSpPr>
            <p:spPr bwMode="auto">
              <a:xfrm flipV="1">
                <a:off x="5991" y="3343"/>
                <a:ext cx="198" cy="710"/>
              </a:xfrm>
              <a:prstGeom prst="can">
                <a:avLst>
                  <a:gd name="adj" fmla="val 67168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81281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100355" name="Freeform 22"/>
          <p:cNvSpPr>
            <a:spLocks/>
          </p:cNvSpPr>
          <p:nvPr/>
        </p:nvSpPr>
        <p:spPr bwMode="auto">
          <a:xfrm>
            <a:off x="3824112" y="2755901"/>
            <a:ext cx="1052689" cy="970844"/>
          </a:xfrm>
          <a:custGeom>
            <a:avLst/>
            <a:gdLst>
              <a:gd name="T0" fmla="*/ 2147483647 w 565"/>
              <a:gd name="T1" fmla="*/ 2147483647 h 688"/>
              <a:gd name="T2" fmla="*/ 2147483647 w 565"/>
              <a:gd name="T3" fmla="*/ 2147483647 h 688"/>
              <a:gd name="T4" fmla="*/ 2147483647 w 565"/>
              <a:gd name="T5" fmla="*/ 2147483647 h 688"/>
              <a:gd name="T6" fmla="*/ 2147483647 w 565"/>
              <a:gd name="T7" fmla="*/ 2147483647 h 688"/>
              <a:gd name="T8" fmla="*/ 0 w 565"/>
              <a:gd name="T9" fmla="*/ 0 h 688"/>
              <a:gd name="T10" fmla="*/ 2147483647 w 565"/>
              <a:gd name="T11" fmla="*/ 0 h 688"/>
              <a:gd name="T12" fmla="*/ 2147483647 w 565"/>
              <a:gd name="T13" fmla="*/ 2147483647 h 68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65"/>
              <a:gd name="T22" fmla="*/ 0 h 688"/>
              <a:gd name="T23" fmla="*/ 565 w 565"/>
              <a:gd name="T24" fmla="*/ 688 h 688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65" h="688">
                <a:moveTo>
                  <a:pt x="528" y="32"/>
                </a:moveTo>
                <a:lnTo>
                  <a:pt x="282" y="336"/>
                </a:lnTo>
                <a:lnTo>
                  <a:pt x="565" y="688"/>
                </a:lnTo>
                <a:lnTo>
                  <a:pt x="5" y="688"/>
                </a:lnTo>
                <a:lnTo>
                  <a:pt x="0" y="0"/>
                </a:lnTo>
                <a:lnTo>
                  <a:pt x="549" y="0"/>
                </a:lnTo>
                <a:lnTo>
                  <a:pt x="528" y="32"/>
                </a:lnTo>
                <a:close/>
              </a:path>
            </a:pathLst>
          </a:custGeom>
          <a:solidFill>
            <a:srgbClr val="00FE00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56" name="Freeform 11"/>
          <p:cNvSpPr>
            <a:spLocks/>
          </p:cNvSpPr>
          <p:nvPr/>
        </p:nvSpPr>
        <p:spPr bwMode="auto">
          <a:xfrm>
            <a:off x="389467" y="2142067"/>
            <a:ext cx="7442200" cy="2017889"/>
          </a:xfrm>
          <a:custGeom>
            <a:avLst/>
            <a:gdLst>
              <a:gd name="T0" fmla="*/ 2147483647 w 5274"/>
              <a:gd name="T1" fmla="*/ 2147483647 h 1430"/>
              <a:gd name="T2" fmla="*/ 2147483647 w 5274"/>
              <a:gd name="T3" fmla="*/ 2147483647 h 1430"/>
              <a:gd name="T4" fmla="*/ 2147483647 w 5274"/>
              <a:gd name="T5" fmla="*/ 2147483647 h 1430"/>
              <a:gd name="T6" fmla="*/ 2147483647 w 5274"/>
              <a:gd name="T7" fmla="*/ 2147483647 h 1430"/>
              <a:gd name="T8" fmla="*/ 2147483647 w 5274"/>
              <a:gd name="T9" fmla="*/ 2147483647 h 1430"/>
              <a:gd name="T10" fmla="*/ 2147483647 w 5274"/>
              <a:gd name="T11" fmla="*/ 2147483647 h 1430"/>
              <a:gd name="T12" fmla="*/ 2147483647 w 5274"/>
              <a:gd name="T13" fmla="*/ 2147483647 h 1430"/>
              <a:gd name="T14" fmla="*/ 2147483647 w 5274"/>
              <a:gd name="T15" fmla="*/ 2147483647 h 1430"/>
              <a:gd name="T16" fmla="*/ 2147483647 w 5274"/>
              <a:gd name="T17" fmla="*/ 2147483647 h 1430"/>
              <a:gd name="T18" fmla="*/ 2147483647 w 5274"/>
              <a:gd name="T19" fmla="*/ 2147483647 h 1430"/>
              <a:gd name="T20" fmla="*/ 2147483647 w 5274"/>
              <a:gd name="T21" fmla="*/ 2147483647 h 1430"/>
              <a:gd name="T22" fmla="*/ 2147483647 w 5274"/>
              <a:gd name="T23" fmla="*/ 2147483647 h 1430"/>
              <a:gd name="T24" fmla="*/ 2147483647 w 5274"/>
              <a:gd name="T25" fmla="*/ 2147483647 h 1430"/>
              <a:gd name="T26" fmla="*/ 2147483647 w 5274"/>
              <a:gd name="T27" fmla="*/ 2147483647 h 1430"/>
              <a:gd name="T28" fmla="*/ 2147483647 w 5274"/>
              <a:gd name="T29" fmla="*/ 2147483647 h 1430"/>
              <a:gd name="T30" fmla="*/ 2147483647 w 5274"/>
              <a:gd name="T31" fmla="*/ 2147483647 h 1430"/>
              <a:gd name="T32" fmla="*/ 2147483647 w 5274"/>
              <a:gd name="T33" fmla="*/ 2147483647 h 1430"/>
              <a:gd name="T34" fmla="*/ 2147483647 w 5274"/>
              <a:gd name="T35" fmla="*/ 2147483647 h 1430"/>
              <a:gd name="T36" fmla="*/ 2147483647 w 5274"/>
              <a:gd name="T37" fmla="*/ 2147483647 h 1430"/>
              <a:gd name="T38" fmla="*/ 2147483647 w 5274"/>
              <a:gd name="T39" fmla="*/ 2147483647 h 1430"/>
              <a:gd name="T40" fmla="*/ 2147483647 w 5274"/>
              <a:gd name="T41" fmla="*/ 2147483647 h 1430"/>
              <a:gd name="T42" fmla="*/ 2147483647 w 5274"/>
              <a:gd name="T43" fmla="*/ 2147483647 h 1430"/>
              <a:gd name="T44" fmla="*/ 2147483647 w 5274"/>
              <a:gd name="T45" fmla="*/ 2147483647 h 1430"/>
              <a:gd name="T46" fmla="*/ 2147483647 w 5274"/>
              <a:gd name="T47" fmla="*/ 2147483647 h 1430"/>
              <a:gd name="T48" fmla="*/ 2147483647 w 5274"/>
              <a:gd name="T49" fmla="*/ 2147483647 h 1430"/>
              <a:gd name="T50" fmla="*/ 2147483647 w 5274"/>
              <a:gd name="T51" fmla="*/ 2147483647 h 1430"/>
              <a:gd name="T52" fmla="*/ 2147483647 w 5274"/>
              <a:gd name="T53" fmla="*/ 2147483647 h 143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5274"/>
              <a:gd name="T82" fmla="*/ 0 h 1430"/>
              <a:gd name="T83" fmla="*/ 5274 w 5274"/>
              <a:gd name="T84" fmla="*/ 1430 h 143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5274" h="1430">
                <a:moveTo>
                  <a:pt x="440" y="728"/>
                </a:moveTo>
                <a:cubicBezTo>
                  <a:pt x="555" y="644"/>
                  <a:pt x="750" y="508"/>
                  <a:pt x="996" y="400"/>
                </a:cubicBezTo>
                <a:cubicBezTo>
                  <a:pt x="1240" y="291"/>
                  <a:pt x="1585" y="142"/>
                  <a:pt x="1911" y="77"/>
                </a:cubicBezTo>
                <a:cubicBezTo>
                  <a:pt x="2235" y="11"/>
                  <a:pt x="2585" y="0"/>
                  <a:pt x="2946" y="8"/>
                </a:cubicBezTo>
                <a:cubicBezTo>
                  <a:pt x="3306" y="15"/>
                  <a:pt x="3714" y="41"/>
                  <a:pt x="4073" y="120"/>
                </a:cubicBezTo>
                <a:cubicBezTo>
                  <a:pt x="4431" y="198"/>
                  <a:pt x="4911" y="385"/>
                  <a:pt x="5093" y="477"/>
                </a:cubicBezTo>
                <a:cubicBezTo>
                  <a:pt x="5274" y="568"/>
                  <a:pt x="5170" y="609"/>
                  <a:pt x="5163" y="669"/>
                </a:cubicBezTo>
                <a:cubicBezTo>
                  <a:pt x="5155" y="728"/>
                  <a:pt x="5104" y="819"/>
                  <a:pt x="5051" y="835"/>
                </a:cubicBezTo>
                <a:cubicBezTo>
                  <a:pt x="4998" y="851"/>
                  <a:pt x="4886" y="779"/>
                  <a:pt x="4846" y="765"/>
                </a:cubicBezTo>
                <a:cubicBezTo>
                  <a:pt x="4805" y="750"/>
                  <a:pt x="4820" y="753"/>
                  <a:pt x="4808" y="748"/>
                </a:cubicBezTo>
                <a:cubicBezTo>
                  <a:pt x="4795" y="742"/>
                  <a:pt x="4779" y="735"/>
                  <a:pt x="4771" y="732"/>
                </a:cubicBezTo>
                <a:cubicBezTo>
                  <a:pt x="4762" y="728"/>
                  <a:pt x="4764" y="731"/>
                  <a:pt x="4761" y="728"/>
                </a:cubicBezTo>
                <a:cubicBezTo>
                  <a:pt x="4755" y="724"/>
                  <a:pt x="4757" y="718"/>
                  <a:pt x="4741" y="712"/>
                </a:cubicBezTo>
                <a:cubicBezTo>
                  <a:pt x="4724" y="705"/>
                  <a:pt x="4729" y="714"/>
                  <a:pt x="4664" y="691"/>
                </a:cubicBezTo>
                <a:cubicBezTo>
                  <a:pt x="4598" y="667"/>
                  <a:pt x="4478" y="611"/>
                  <a:pt x="4347" y="573"/>
                </a:cubicBezTo>
                <a:cubicBezTo>
                  <a:pt x="4215" y="534"/>
                  <a:pt x="4049" y="493"/>
                  <a:pt x="3875" y="461"/>
                </a:cubicBezTo>
                <a:cubicBezTo>
                  <a:pt x="3699" y="428"/>
                  <a:pt x="3492" y="391"/>
                  <a:pt x="3298" y="376"/>
                </a:cubicBezTo>
                <a:cubicBezTo>
                  <a:pt x="3103" y="360"/>
                  <a:pt x="2942" y="352"/>
                  <a:pt x="2707" y="365"/>
                </a:cubicBezTo>
                <a:cubicBezTo>
                  <a:pt x="2470" y="377"/>
                  <a:pt x="2110" y="405"/>
                  <a:pt x="1883" y="451"/>
                </a:cubicBezTo>
                <a:cubicBezTo>
                  <a:pt x="1655" y="496"/>
                  <a:pt x="1513" y="561"/>
                  <a:pt x="1340" y="637"/>
                </a:cubicBezTo>
                <a:cubicBezTo>
                  <a:pt x="1166" y="712"/>
                  <a:pt x="958" y="834"/>
                  <a:pt x="842" y="904"/>
                </a:cubicBezTo>
                <a:cubicBezTo>
                  <a:pt x="724" y="973"/>
                  <a:pt x="728" y="973"/>
                  <a:pt x="637" y="1053"/>
                </a:cubicBezTo>
                <a:cubicBezTo>
                  <a:pt x="545" y="1133"/>
                  <a:pt x="371" y="1337"/>
                  <a:pt x="295" y="1384"/>
                </a:cubicBezTo>
                <a:cubicBezTo>
                  <a:pt x="218" y="1430"/>
                  <a:pt x="214" y="1362"/>
                  <a:pt x="178" y="1331"/>
                </a:cubicBezTo>
                <a:cubicBezTo>
                  <a:pt x="141" y="1299"/>
                  <a:pt x="96" y="1239"/>
                  <a:pt x="77" y="1197"/>
                </a:cubicBezTo>
                <a:cubicBezTo>
                  <a:pt x="57" y="1154"/>
                  <a:pt x="0" y="1153"/>
                  <a:pt x="61" y="1075"/>
                </a:cubicBezTo>
                <a:cubicBezTo>
                  <a:pt x="121" y="996"/>
                  <a:pt x="361" y="800"/>
                  <a:pt x="440" y="728"/>
                </a:cubicBezTo>
                <a:close/>
              </a:path>
            </a:pathLst>
          </a:custGeom>
          <a:solidFill>
            <a:srgbClr val="FFCC00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57" name="Freeform 12"/>
          <p:cNvSpPr>
            <a:spLocks/>
          </p:cNvSpPr>
          <p:nvPr/>
        </p:nvSpPr>
        <p:spPr bwMode="auto">
          <a:xfrm>
            <a:off x="7948790" y="3158067"/>
            <a:ext cx="729544" cy="936978"/>
          </a:xfrm>
          <a:custGeom>
            <a:avLst/>
            <a:gdLst>
              <a:gd name="T0" fmla="*/ 2147483647 w 392"/>
              <a:gd name="T1" fmla="*/ 0 h 664"/>
              <a:gd name="T2" fmla="*/ 2147483647 w 392"/>
              <a:gd name="T3" fmla="*/ 2147483647 h 664"/>
              <a:gd name="T4" fmla="*/ 2147483647 w 392"/>
              <a:gd name="T5" fmla="*/ 2147483647 h 664"/>
              <a:gd name="T6" fmla="*/ 2147483647 w 392"/>
              <a:gd name="T7" fmla="*/ 2147483647 h 664"/>
              <a:gd name="T8" fmla="*/ 2147483647 w 392"/>
              <a:gd name="T9" fmla="*/ 2147483647 h 664"/>
              <a:gd name="T10" fmla="*/ 2147483647 w 392"/>
              <a:gd name="T11" fmla="*/ 2147483647 h 664"/>
              <a:gd name="T12" fmla="*/ 2147483647 w 392"/>
              <a:gd name="T13" fmla="*/ 2147483647 h 664"/>
              <a:gd name="T14" fmla="*/ 2147483647 w 392"/>
              <a:gd name="T15" fmla="*/ 2147483647 h 664"/>
              <a:gd name="T16" fmla="*/ 0 w 392"/>
              <a:gd name="T17" fmla="*/ 2147483647 h 664"/>
              <a:gd name="T18" fmla="*/ 2147483647 w 392"/>
              <a:gd name="T19" fmla="*/ 0 h 6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92"/>
              <a:gd name="T31" fmla="*/ 0 h 664"/>
              <a:gd name="T32" fmla="*/ 392 w 392"/>
              <a:gd name="T33" fmla="*/ 664 h 6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92" h="664">
                <a:moveTo>
                  <a:pt x="184" y="0"/>
                </a:moveTo>
                <a:lnTo>
                  <a:pt x="392" y="176"/>
                </a:lnTo>
                <a:lnTo>
                  <a:pt x="392" y="664"/>
                </a:lnTo>
                <a:lnTo>
                  <a:pt x="248" y="560"/>
                </a:lnTo>
                <a:lnTo>
                  <a:pt x="80" y="384"/>
                </a:lnTo>
                <a:lnTo>
                  <a:pt x="68" y="368"/>
                </a:lnTo>
                <a:lnTo>
                  <a:pt x="60" y="356"/>
                </a:lnTo>
                <a:lnTo>
                  <a:pt x="48" y="352"/>
                </a:lnTo>
                <a:lnTo>
                  <a:pt x="0" y="304"/>
                </a:lnTo>
                <a:lnTo>
                  <a:pt x="184" y="0"/>
                </a:lnTo>
                <a:close/>
              </a:path>
            </a:pathLst>
          </a:custGeom>
          <a:solidFill>
            <a:srgbClr val="FFCC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58" name="Freeform 13"/>
          <p:cNvSpPr>
            <a:spLocks/>
          </p:cNvSpPr>
          <p:nvPr/>
        </p:nvSpPr>
        <p:spPr bwMode="auto">
          <a:xfrm>
            <a:off x="7069667" y="2592212"/>
            <a:ext cx="889000" cy="1090788"/>
          </a:xfrm>
          <a:custGeom>
            <a:avLst/>
            <a:gdLst>
              <a:gd name="T0" fmla="*/ 2147483647 w 630"/>
              <a:gd name="T1" fmla="*/ 2147483647 h 773"/>
              <a:gd name="T2" fmla="*/ 2147483647 w 630"/>
              <a:gd name="T3" fmla="*/ 2147483647 h 773"/>
              <a:gd name="T4" fmla="*/ 2147483647 w 630"/>
              <a:gd name="T5" fmla="*/ 2147483647 h 773"/>
              <a:gd name="T6" fmla="*/ 2147483647 w 630"/>
              <a:gd name="T7" fmla="*/ 2147483647 h 773"/>
              <a:gd name="T8" fmla="*/ 2147483647 w 630"/>
              <a:gd name="T9" fmla="*/ 2147483647 h 773"/>
              <a:gd name="T10" fmla="*/ 2147483647 w 630"/>
              <a:gd name="T11" fmla="*/ 2147483647 h 773"/>
              <a:gd name="T12" fmla="*/ 2147483647 w 630"/>
              <a:gd name="T13" fmla="*/ 2147483647 h 773"/>
              <a:gd name="T14" fmla="*/ 2147483647 w 630"/>
              <a:gd name="T15" fmla="*/ 2147483647 h 773"/>
              <a:gd name="T16" fmla="*/ 2147483647 w 630"/>
              <a:gd name="T17" fmla="*/ 2147483647 h 773"/>
              <a:gd name="T18" fmla="*/ 2147483647 w 630"/>
              <a:gd name="T19" fmla="*/ 2147483647 h 773"/>
              <a:gd name="T20" fmla="*/ 2147483647 w 630"/>
              <a:gd name="T21" fmla="*/ 2147483647 h 773"/>
              <a:gd name="T22" fmla="*/ 2147483647 w 630"/>
              <a:gd name="T23" fmla="*/ 2147483647 h 773"/>
              <a:gd name="T24" fmla="*/ 2147483647 w 630"/>
              <a:gd name="T25" fmla="*/ 2147483647 h 7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30"/>
              <a:gd name="T40" fmla="*/ 0 h 773"/>
              <a:gd name="T41" fmla="*/ 630 w 630"/>
              <a:gd name="T42" fmla="*/ 773 h 7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30" h="773">
                <a:moveTo>
                  <a:pt x="31" y="638"/>
                </a:moveTo>
                <a:cubicBezTo>
                  <a:pt x="61" y="570"/>
                  <a:pt x="168" y="436"/>
                  <a:pt x="232" y="345"/>
                </a:cubicBezTo>
                <a:cubicBezTo>
                  <a:pt x="295" y="253"/>
                  <a:pt x="370" y="143"/>
                  <a:pt x="411" y="89"/>
                </a:cubicBezTo>
                <a:cubicBezTo>
                  <a:pt x="451" y="34"/>
                  <a:pt x="447" y="27"/>
                  <a:pt x="473" y="14"/>
                </a:cubicBezTo>
                <a:cubicBezTo>
                  <a:pt x="498" y="0"/>
                  <a:pt x="539" y="0"/>
                  <a:pt x="564" y="9"/>
                </a:cubicBezTo>
                <a:cubicBezTo>
                  <a:pt x="589" y="17"/>
                  <a:pt x="615" y="38"/>
                  <a:pt x="623" y="65"/>
                </a:cubicBezTo>
                <a:cubicBezTo>
                  <a:pt x="630" y="91"/>
                  <a:pt x="629" y="127"/>
                  <a:pt x="612" y="169"/>
                </a:cubicBezTo>
                <a:cubicBezTo>
                  <a:pt x="594" y="210"/>
                  <a:pt x="555" y="255"/>
                  <a:pt x="517" y="313"/>
                </a:cubicBezTo>
                <a:cubicBezTo>
                  <a:pt x="477" y="370"/>
                  <a:pt x="426" y="447"/>
                  <a:pt x="380" y="513"/>
                </a:cubicBezTo>
                <a:cubicBezTo>
                  <a:pt x="332" y="578"/>
                  <a:pt x="272" y="662"/>
                  <a:pt x="232" y="705"/>
                </a:cubicBezTo>
                <a:cubicBezTo>
                  <a:pt x="191" y="747"/>
                  <a:pt x="167" y="758"/>
                  <a:pt x="137" y="766"/>
                </a:cubicBezTo>
                <a:cubicBezTo>
                  <a:pt x="106" y="773"/>
                  <a:pt x="64" y="771"/>
                  <a:pt x="47" y="750"/>
                </a:cubicBezTo>
                <a:cubicBezTo>
                  <a:pt x="29" y="728"/>
                  <a:pt x="0" y="705"/>
                  <a:pt x="31" y="638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59" name="Rectangle 14"/>
          <p:cNvSpPr>
            <a:spLocks noChangeArrowheads="1"/>
          </p:cNvSpPr>
          <p:nvPr/>
        </p:nvSpPr>
        <p:spPr bwMode="auto">
          <a:xfrm rot="20492333">
            <a:off x="2013657" y="2788356"/>
            <a:ext cx="238477" cy="1207911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60" name="Freeform 15"/>
          <p:cNvSpPr>
            <a:spLocks/>
          </p:cNvSpPr>
          <p:nvPr/>
        </p:nvSpPr>
        <p:spPr bwMode="auto">
          <a:xfrm>
            <a:off x="1792111" y="2002367"/>
            <a:ext cx="476956" cy="846667"/>
          </a:xfrm>
          <a:custGeom>
            <a:avLst/>
            <a:gdLst>
              <a:gd name="T0" fmla="*/ 2147483647 w 256"/>
              <a:gd name="T1" fmla="*/ 2147483647 h 600"/>
              <a:gd name="T2" fmla="*/ 0 w 256"/>
              <a:gd name="T3" fmla="*/ 0 h 600"/>
              <a:gd name="T4" fmla="*/ 2147483647 w 256"/>
              <a:gd name="T5" fmla="*/ 2147483647 h 600"/>
              <a:gd name="T6" fmla="*/ 2147483647 w 256"/>
              <a:gd name="T7" fmla="*/ 2147483647 h 600"/>
              <a:gd name="T8" fmla="*/ 2147483647 w 256"/>
              <a:gd name="T9" fmla="*/ 2147483647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6"/>
              <a:gd name="T16" fmla="*/ 0 h 600"/>
              <a:gd name="T17" fmla="*/ 256 w 256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6" h="600">
                <a:moveTo>
                  <a:pt x="184" y="600"/>
                </a:moveTo>
                <a:lnTo>
                  <a:pt x="0" y="0"/>
                </a:lnTo>
                <a:lnTo>
                  <a:pt x="96" y="32"/>
                </a:lnTo>
                <a:lnTo>
                  <a:pt x="256" y="576"/>
                </a:lnTo>
                <a:lnTo>
                  <a:pt x="184" y="60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61" name="Freeform 16"/>
          <p:cNvSpPr>
            <a:spLocks/>
          </p:cNvSpPr>
          <p:nvPr/>
        </p:nvSpPr>
        <p:spPr bwMode="auto">
          <a:xfrm rot="19651092" flipH="1">
            <a:off x="2150534" y="1868311"/>
            <a:ext cx="476956" cy="846667"/>
          </a:xfrm>
          <a:custGeom>
            <a:avLst/>
            <a:gdLst>
              <a:gd name="T0" fmla="*/ 2147483647 w 256"/>
              <a:gd name="T1" fmla="*/ 2147483647 h 600"/>
              <a:gd name="T2" fmla="*/ 0 w 256"/>
              <a:gd name="T3" fmla="*/ 0 h 600"/>
              <a:gd name="T4" fmla="*/ 2147483647 w 256"/>
              <a:gd name="T5" fmla="*/ 2147483647 h 600"/>
              <a:gd name="T6" fmla="*/ 2147483647 w 256"/>
              <a:gd name="T7" fmla="*/ 2147483647 h 600"/>
              <a:gd name="T8" fmla="*/ 2147483647 w 256"/>
              <a:gd name="T9" fmla="*/ 2147483647 h 6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6"/>
              <a:gd name="T16" fmla="*/ 0 h 600"/>
              <a:gd name="T17" fmla="*/ 256 w 256"/>
              <a:gd name="T18" fmla="*/ 600 h 6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6" h="600">
                <a:moveTo>
                  <a:pt x="184" y="600"/>
                </a:moveTo>
                <a:lnTo>
                  <a:pt x="0" y="0"/>
                </a:lnTo>
                <a:lnTo>
                  <a:pt x="96" y="32"/>
                </a:lnTo>
                <a:lnTo>
                  <a:pt x="256" y="576"/>
                </a:lnTo>
                <a:lnTo>
                  <a:pt x="184" y="600"/>
                </a:ln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62" name="AutoShape 17"/>
          <p:cNvSpPr>
            <a:spLocks noChangeArrowheads="1"/>
          </p:cNvSpPr>
          <p:nvPr/>
        </p:nvSpPr>
        <p:spPr bwMode="auto">
          <a:xfrm rot="4527933">
            <a:off x="1874661" y="3304118"/>
            <a:ext cx="563034" cy="361244"/>
          </a:xfrm>
          <a:prstGeom prst="hexagon">
            <a:avLst>
              <a:gd name="adj" fmla="val 38965"/>
              <a:gd name="vf" fmla="val 115470"/>
            </a:avLst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63" name="Rectangle 18"/>
          <p:cNvSpPr>
            <a:spLocks noChangeArrowheads="1"/>
          </p:cNvSpPr>
          <p:nvPr/>
        </p:nvSpPr>
        <p:spPr bwMode="auto">
          <a:xfrm rot="20671128">
            <a:off x="1896534" y="2262012"/>
            <a:ext cx="224367" cy="169333"/>
          </a:xfrm>
          <a:prstGeom prst="rect">
            <a:avLst/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64" name="Rectangle 19"/>
          <p:cNvSpPr>
            <a:spLocks noChangeArrowheads="1"/>
          </p:cNvSpPr>
          <p:nvPr/>
        </p:nvSpPr>
        <p:spPr bwMode="auto">
          <a:xfrm rot="20671128">
            <a:off x="2225323" y="2105378"/>
            <a:ext cx="222956" cy="169333"/>
          </a:xfrm>
          <a:prstGeom prst="rect">
            <a:avLst/>
          </a:prstGeom>
          <a:solidFill>
            <a:srgbClr val="00FFCC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65" name="Rectangle 20"/>
          <p:cNvSpPr>
            <a:spLocks noChangeArrowheads="1"/>
          </p:cNvSpPr>
          <p:nvPr/>
        </p:nvSpPr>
        <p:spPr bwMode="auto">
          <a:xfrm>
            <a:off x="341489" y="1471790"/>
            <a:ext cx="1287212" cy="640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Insulin</a:t>
            </a:r>
          </a:p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FFCC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Receptor</a:t>
            </a:r>
          </a:p>
        </p:txBody>
      </p:sp>
      <p:sp>
        <p:nvSpPr>
          <p:cNvPr id="100366" name="Rectangle 21"/>
          <p:cNvSpPr>
            <a:spLocks noChangeArrowheads="1"/>
          </p:cNvSpPr>
          <p:nvPr/>
        </p:nvSpPr>
        <p:spPr bwMode="auto">
          <a:xfrm>
            <a:off x="3309056" y="2288822"/>
            <a:ext cx="2601674" cy="3200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Plasma Membrane</a:t>
            </a:r>
          </a:p>
        </p:txBody>
      </p:sp>
      <p:sp>
        <p:nvSpPr>
          <p:cNvPr id="100367" name="Freeform 23"/>
          <p:cNvSpPr>
            <a:spLocks/>
          </p:cNvSpPr>
          <p:nvPr/>
        </p:nvSpPr>
        <p:spPr bwMode="auto">
          <a:xfrm>
            <a:off x="4511323" y="2785534"/>
            <a:ext cx="1103489" cy="941212"/>
          </a:xfrm>
          <a:custGeom>
            <a:avLst/>
            <a:gdLst>
              <a:gd name="T0" fmla="*/ 2147483647 w 593"/>
              <a:gd name="T1" fmla="*/ 2147483647 h 667"/>
              <a:gd name="T2" fmla="*/ 2147483647 w 593"/>
              <a:gd name="T3" fmla="*/ 0 h 667"/>
              <a:gd name="T4" fmla="*/ 0 w 593"/>
              <a:gd name="T5" fmla="*/ 2147483647 h 667"/>
              <a:gd name="T6" fmla="*/ 2147483647 w 593"/>
              <a:gd name="T7" fmla="*/ 2147483647 h 667"/>
              <a:gd name="T8" fmla="*/ 2147483647 w 593"/>
              <a:gd name="T9" fmla="*/ 2147483647 h 667"/>
              <a:gd name="T10" fmla="*/ 2147483647 w 593"/>
              <a:gd name="T11" fmla="*/ 2147483647 h 667"/>
              <a:gd name="T12" fmla="*/ 2147483647 w 593"/>
              <a:gd name="T13" fmla="*/ 2147483647 h 6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593"/>
              <a:gd name="T22" fmla="*/ 0 h 667"/>
              <a:gd name="T23" fmla="*/ 593 w 593"/>
              <a:gd name="T24" fmla="*/ 667 h 667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593" h="667">
                <a:moveTo>
                  <a:pt x="583" y="75"/>
                </a:moveTo>
                <a:lnTo>
                  <a:pt x="304" y="0"/>
                </a:lnTo>
                <a:lnTo>
                  <a:pt x="0" y="304"/>
                </a:lnTo>
                <a:lnTo>
                  <a:pt x="273" y="667"/>
                </a:lnTo>
                <a:lnTo>
                  <a:pt x="593" y="667"/>
                </a:lnTo>
                <a:lnTo>
                  <a:pt x="332" y="320"/>
                </a:lnTo>
                <a:lnTo>
                  <a:pt x="583" y="75"/>
                </a:lnTo>
                <a:close/>
              </a:path>
            </a:pathLst>
          </a:custGeom>
          <a:solidFill>
            <a:srgbClr val="FF7F00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68" name="Freeform 24"/>
          <p:cNvSpPr>
            <a:spLocks/>
          </p:cNvSpPr>
          <p:nvPr/>
        </p:nvSpPr>
        <p:spPr bwMode="auto">
          <a:xfrm>
            <a:off x="5278967" y="2932289"/>
            <a:ext cx="1206500" cy="767644"/>
          </a:xfrm>
          <a:custGeom>
            <a:avLst/>
            <a:gdLst>
              <a:gd name="T0" fmla="*/ 2147483647 w 648"/>
              <a:gd name="T1" fmla="*/ 0 h 544"/>
              <a:gd name="T2" fmla="*/ 2147483647 w 648"/>
              <a:gd name="T3" fmla="*/ 2147483647 h 544"/>
              <a:gd name="T4" fmla="*/ 2147483647 w 648"/>
              <a:gd name="T5" fmla="*/ 2147483647 h 544"/>
              <a:gd name="T6" fmla="*/ 2147483647 w 648"/>
              <a:gd name="T7" fmla="*/ 2147483647 h 544"/>
              <a:gd name="T8" fmla="*/ 0 w 648"/>
              <a:gd name="T9" fmla="*/ 2147483647 h 544"/>
              <a:gd name="T10" fmla="*/ 2147483647 w 648"/>
              <a:gd name="T11" fmla="*/ 0 h 54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648"/>
              <a:gd name="T19" fmla="*/ 0 h 544"/>
              <a:gd name="T20" fmla="*/ 648 w 648"/>
              <a:gd name="T21" fmla="*/ 544 h 544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648" h="544">
                <a:moveTo>
                  <a:pt x="224" y="0"/>
                </a:moveTo>
                <a:lnTo>
                  <a:pt x="648" y="120"/>
                </a:lnTo>
                <a:lnTo>
                  <a:pt x="448" y="544"/>
                </a:lnTo>
                <a:lnTo>
                  <a:pt x="272" y="544"/>
                </a:lnTo>
                <a:lnTo>
                  <a:pt x="0" y="224"/>
                </a:lnTo>
                <a:lnTo>
                  <a:pt x="224" y="0"/>
                </a:lnTo>
                <a:close/>
              </a:path>
            </a:pathLst>
          </a:custGeom>
          <a:solidFill>
            <a:srgbClr val="FF7F00"/>
          </a:solidFill>
          <a:ln w="12700">
            <a:solidFill>
              <a:schemeClr val="bg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69" name="Rectangle 26"/>
          <p:cNvSpPr>
            <a:spLocks noChangeArrowheads="1"/>
          </p:cNvSpPr>
          <p:nvPr/>
        </p:nvSpPr>
        <p:spPr bwMode="auto">
          <a:xfrm>
            <a:off x="4759679" y="3124200"/>
            <a:ext cx="352661" cy="221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p85</a:t>
            </a:r>
          </a:p>
        </p:txBody>
      </p:sp>
      <p:sp>
        <p:nvSpPr>
          <p:cNvPr id="100370" name="Rectangle 27"/>
          <p:cNvSpPr>
            <a:spLocks noChangeArrowheads="1"/>
          </p:cNvSpPr>
          <p:nvPr/>
        </p:nvSpPr>
        <p:spPr bwMode="auto">
          <a:xfrm>
            <a:off x="5657145" y="3169356"/>
            <a:ext cx="512833" cy="221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 110</a:t>
            </a:r>
          </a:p>
        </p:txBody>
      </p:sp>
      <p:sp>
        <p:nvSpPr>
          <p:cNvPr id="100371" name="Freeform 33"/>
          <p:cNvSpPr>
            <a:spLocks/>
          </p:cNvSpPr>
          <p:nvPr/>
        </p:nvSpPr>
        <p:spPr bwMode="auto">
          <a:xfrm>
            <a:off x="7490178" y="2802467"/>
            <a:ext cx="889000" cy="1090789"/>
          </a:xfrm>
          <a:custGeom>
            <a:avLst/>
            <a:gdLst>
              <a:gd name="T0" fmla="*/ 2147483647 w 630"/>
              <a:gd name="T1" fmla="*/ 2147483647 h 773"/>
              <a:gd name="T2" fmla="*/ 2147483647 w 630"/>
              <a:gd name="T3" fmla="*/ 2147483647 h 773"/>
              <a:gd name="T4" fmla="*/ 2147483647 w 630"/>
              <a:gd name="T5" fmla="*/ 2147483647 h 773"/>
              <a:gd name="T6" fmla="*/ 2147483647 w 630"/>
              <a:gd name="T7" fmla="*/ 2147483647 h 773"/>
              <a:gd name="T8" fmla="*/ 2147483647 w 630"/>
              <a:gd name="T9" fmla="*/ 2147483647 h 773"/>
              <a:gd name="T10" fmla="*/ 2147483647 w 630"/>
              <a:gd name="T11" fmla="*/ 2147483647 h 773"/>
              <a:gd name="T12" fmla="*/ 2147483647 w 630"/>
              <a:gd name="T13" fmla="*/ 2147483647 h 773"/>
              <a:gd name="T14" fmla="*/ 2147483647 w 630"/>
              <a:gd name="T15" fmla="*/ 2147483647 h 773"/>
              <a:gd name="T16" fmla="*/ 2147483647 w 630"/>
              <a:gd name="T17" fmla="*/ 2147483647 h 773"/>
              <a:gd name="T18" fmla="*/ 2147483647 w 630"/>
              <a:gd name="T19" fmla="*/ 2147483647 h 773"/>
              <a:gd name="T20" fmla="*/ 2147483647 w 630"/>
              <a:gd name="T21" fmla="*/ 2147483647 h 773"/>
              <a:gd name="T22" fmla="*/ 2147483647 w 630"/>
              <a:gd name="T23" fmla="*/ 2147483647 h 773"/>
              <a:gd name="T24" fmla="*/ 2147483647 w 630"/>
              <a:gd name="T25" fmla="*/ 2147483647 h 7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30"/>
              <a:gd name="T40" fmla="*/ 0 h 773"/>
              <a:gd name="T41" fmla="*/ 630 w 630"/>
              <a:gd name="T42" fmla="*/ 773 h 7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30" h="773">
                <a:moveTo>
                  <a:pt x="31" y="638"/>
                </a:moveTo>
                <a:cubicBezTo>
                  <a:pt x="61" y="570"/>
                  <a:pt x="168" y="436"/>
                  <a:pt x="232" y="345"/>
                </a:cubicBezTo>
                <a:cubicBezTo>
                  <a:pt x="295" y="253"/>
                  <a:pt x="370" y="143"/>
                  <a:pt x="411" y="89"/>
                </a:cubicBezTo>
                <a:cubicBezTo>
                  <a:pt x="451" y="34"/>
                  <a:pt x="447" y="27"/>
                  <a:pt x="473" y="14"/>
                </a:cubicBezTo>
                <a:cubicBezTo>
                  <a:pt x="498" y="0"/>
                  <a:pt x="539" y="0"/>
                  <a:pt x="564" y="9"/>
                </a:cubicBezTo>
                <a:cubicBezTo>
                  <a:pt x="589" y="17"/>
                  <a:pt x="615" y="38"/>
                  <a:pt x="623" y="65"/>
                </a:cubicBezTo>
                <a:cubicBezTo>
                  <a:pt x="630" y="91"/>
                  <a:pt x="629" y="127"/>
                  <a:pt x="612" y="169"/>
                </a:cubicBezTo>
                <a:cubicBezTo>
                  <a:pt x="594" y="210"/>
                  <a:pt x="555" y="255"/>
                  <a:pt x="517" y="313"/>
                </a:cubicBezTo>
                <a:cubicBezTo>
                  <a:pt x="477" y="370"/>
                  <a:pt x="426" y="447"/>
                  <a:pt x="380" y="513"/>
                </a:cubicBezTo>
                <a:cubicBezTo>
                  <a:pt x="332" y="578"/>
                  <a:pt x="272" y="662"/>
                  <a:pt x="232" y="705"/>
                </a:cubicBezTo>
                <a:cubicBezTo>
                  <a:pt x="191" y="747"/>
                  <a:pt x="167" y="758"/>
                  <a:pt x="137" y="766"/>
                </a:cubicBezTo>
                <a:cubicBezTo>
                  <a:pt x="106" y="773"/>
                  <a:pt x="64" y="771"/>
                  <a:pt x="47" y="750"/>
                </a:cubicBezTo>
                <a:cubicBezTo>
                  <a:pt x="29" y="728"/>
                  <a:pt x="0" y="705"/>
                  <a:pt x="31" y="638"/>
                </a:cubicBezTo>
                <a:close/>
              </a:path>
            </a:pathLst>
          </a:custGeom>
          <a:solidFill>
            <a:srgbClr val="FFFF00"/>
          </a:solidFill>
          <a:ln w="12700">
            <a:solidFill>
              <a:schemeClr val="tx1"/>
            </a:solidFill>
            <a:round/>
            <a:headEnd/>
            <a:tailEnd type="none" w="med" len="sm"/>
          </a:ln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72" name="Rectangle 34"/>
          <p:cNvSpPr>
            <a:spLocks noChangeArrowheads="1"/>
          </p:cNvSpPr>
          <p:nvPr/>
        </p:nvSpPr>
        <p:spPr bwMode="auto">
          <a:xfrm rot="20492333">
            <a:off x="2765778" y="2558345"/>
            <a:ext cx="239889" cy="1207911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73" name="AutoShape 35"/>
          <p:cNvSpPr>
            <a:spLocks noChangeArrowheads="1"/>
          </p:cNvSpPr>
          <p:nvPr/>
        </p:nvSpPr>
        <p:spPr bwMode="auto">
          <a:xfrm rot="4527933">
            <a:off x="2621139" y="3044473"/>
            <a:ext cx="563034" cy="361244"/>
          </a:xfrm>
          <a:prstGeom prst="hexagon">
            <a:avLst>
              <a:gd name="adj" fmla="val 38965"/>
              <a:gd name="vf" fmla="val 115470"/>
            </a:avLst>
          </a:prstGeom>
          <a:solidFill>
            <a:srgbClr val="00FFCC"/>
          </a:solidFill>
          <a:ln w="1905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74" name="AutoShape 70"/>
          <p:cNvSpPr>
            <a:spLocks noChangeArrowheads="1"/>
          </p:cNvSpPr>
          <p:nvPr/>
        </p:nvSpPr>
        <p:spPr bwMode="auto">
          <a:xfrm rot="902390">
            <a:off x="6237111" y="3165123"/>
            <a:ext cx="818444" cy="670277"/>
          </a:xfrm>
          <a:prstGeom prst="parallelogram">
            <a:avLst>
              <a:gd name="adj" fmla="val 30526"/>
            </a:avLst>
          </a:prstGeom>
          <a:solidFill>
            <a:srgbClr val="66FFFF"/>
          </a:solidFill>
          <a:ln w="1905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75" name="Text Box 71"/>
          <p:cNvSpPr txBox="1">
            <a:spLocks noChangeArrowheads="1"/>
          </p:cNvSpPr>
          <p:nvPr/>
        </p:nvSpPr>
        <p:spPr bwMode="auto">
          <a:xfrm>
            <a:off x="6355645" y="3302000"/>
            <a:ext cx="5148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Akt</a:t>
            </a:r>
          </a:p>
        </p:txBody>
      </p:sp>
      <p:sp>
        <p:nvSpPr>
          <p:cNvPr id="100376" name="Oval 8"/>
          <p:cNvSpPr>
            <a:spLocks noChangeArrowheads="1"/>
          </p:cNvSpPr>
          <p:nvPr/>
        </p:nvSpPr>
        <p:spPr bwMode="auto">
          <a:xfrm>
            <a:off x="908755" y="4607278"/>
            <a:ext cx="756356" cy="756356"/>
          </a:xfrm>
          <a:prstGeom prst="ellipse">
            <a:avLst/>
          </a:prstGeom>
          <a:solidFill>
            <a:srgbClr val="FF99CC"/>
          </a:solidFill>
          <a:ln w="12700">
            <a:solidFill>
              <a:schemeClr val="bg1"/>
            </a:solidFill>
            <a:round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77" name="Oval 15"/>
          <p:cNvSpPr>
            <a:spLocks noChangeArrowheads="1"/>
          </p:cNvSpPr>
          <p:nvPr/>
        </p:nvSpPr>
        <p:spPr bwMode="auto">
          <a:xfrm rot="19689271">
            <a:off x="1584678" y="5446889"/>
            <a:ext cx="1093611" cy="606778"/>
          </a:xfrm>
          <a:prstGeom prst="ellipse">
            <a:avLst/>
          </a:prstGeom>
          <a:solidFill>
            <a:srgbClr val="FF00FF"/>
          </a:solidFill>
          <a:ln w="57150">
            <a:solidFill>
              <a:srgbClr val="FF00FF"/>
            </a:solidFill>
            <a:round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78" name="Rectangle 23"/>
          <p:cNvSpPr>
            <a:spLocks noChangeArrowheads="1"/>
          </p:cNvSpPr>
          <p:nvPr/>
        </p:nvSpPr>
        <p:spPr bwMode="auto">
          <a:xfrm>
            <a:off x="4429478" y="5497689"/>
            <a:ext cx="3791655" cy="664797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Inflammation</a:t>
            </a:r>
          </a:p>
          <a:p>
            <a:pPr marL="0" marR="0" lvl="0" indent="0" algn="ctr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Cell Growth &amp; Proliferation</a:t>
            </a:r>
            <a:b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Atherosclerosis</a:t>
            </a:r>
          </a:p>
        </p:txBody>
      </p:sp>
      <p:sp>
        <p:nvSpPr>
          <p:cNvPr id="100379" name="Rectangle 24"/>
          <p:cNvSpPr>
            <a:spLocks noChangeArrowheads="1"/>
          </p:cNvSpPr>
          <p:nvPr/>
        </p:nvSpPr>
        <p:spPr bwMode="auto">
          <a:xfrm rot="19806612">
            <a:off x="1786996" y="5520537"/>
            <a:ext cx="674865" cy="467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89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MAP</a:t>
            </a:r>
          </a:p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89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kinase</a:t>
            </a:r>
          </a:p>
        </p:txBody>
      </p:sp>
      <p:sp>
        <p:nvSpPr>
          <p:cNvPr id="100380" name="AutoShape 39"/>
          <p:cNvSpPr>
            <a:spLocks noChangeArrowheads="1"/>
          </p:cNvSpPr>
          <p:nvPr/>
        </p:nvSpPr>
        <p:spPr bwMode="auto">
          <a:xfrm>
            <a:off x="2662767" y="5568245"/>
            <a:ext cx="1684867" cy="383822"/>
          </a:xfrm>
          <a:prstGeom prst="rightArrow">
            <a:avLst>
              <a:gd name="adj1" fmla="val 50000"/>
              <a:gd name="adj2" fmla="val 76109"/>
            </a:avLst>
          </a:prstGeom>
          <a:solidFill>
            <a:srgbClr val="FF00FF"/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81" name="AutoShape 40"/>
          <p:cNvSpPr>
            <a:spLocks noChangeArrowheads="1"/>
          </p:cNvSpPr>
          <p:nvPr/>
        </p:nvSpPr>
        <p:spPr bwMode="auto">
          <a:xfrm rot="312744" flipV="1">
            <a:off x="1031523" y="5427134"/>
            <a:ext cx="550333" cy="684389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FF99CC"/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82" name="AutoShape 41"/>
          <p:cNvSpPr>
            <a:spLocks noChangeArrowheads="1"/>
          </p:cNvSpPr>
          <p:nvPr/>
        </p:nvSpPr>
        <p:spPr bwMode="auto">
          <a:xfrm rot="5503846" flipV="1">
            <a:off x="1098550" y="3750028"/>
            <a:ext cx="883356" cy="675923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solidFill>
            <a:srgbClr val="00DFCA"/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83" name="Text Box 94"/>
          <p:cNvSpPr txBox="1">
            <a:spLocks noChangeArrowheads="1"/>
          </p:cNvSpPr>
          <p:nvPr/>
        </p:nvSpPr>
        <p:spPr bwMode="auto">
          <a:xfrm>
            <a:off x="898879" y="4748390"/>
            <a:ext cx="771365" cy="475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89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Shc</a:t>
            </a:r>
          </a:p>
        </p:txBody>
      </p:sp>
      <p:sp>
        <p:nvSpPr>
          <p:cNvPr id="100384" name="Freeform 31"/>
          <p:cNvSpPr>
            <a:spLocks/>
          </p:cNvSpPr>
          <p:nvPr/>
        </p:nvSpPr>
        <p:spPr bwMode="auto">
          <a:xfrm>
            <a:off x="7278511" y="2085622"/>
            <a:ext cx="371123" cy="485422"/>
          </a:xfrm>
          <a:custGeom>
            <a:avLst/>
            <a:gdLst>
              <a:gd name="T0" fmla="*/ 0 w 200"/>
              <a:gd name="T1" fmla="*/ 0 h 344"/>
              <a:gd name="T2" fmla="*/ 2147483647 w 200"/>
              <a:gd name="T3" fmla="*/ 2147483647 h 344"/>
              <a:gd name="T4" fmla="*/ 2147483647 w 200"/>
              <a:gd name="T5" fmla="*/ 2147483647 h 344"/>
              <a:gd name="T6" fmla="*/ 2147483647 w 200"/>
              <a:gd name="T7" fmla="*/ 2147483647 h 344"/>
              <a:gd name="T8" fmla="*/ 0 60000 65536"/>
              <a:gd name="T9" fmla="*/ 0 60000 65536"/>
              <a:gd name="T10" fmla="*/ 0 60000 65536"/>
              <a:gd name="T11" fmla="*/ 0 60000 65536"/>
              <a:gd name="T12" fmla="*/ 0 w 200"/>
              <a:gd name="T13" fmla="*/ 0 h 344"/>
              <a:gd name="T14" fmla="*/ 200 w 200"/>
              <a:gd name="T15" fmla="*/ 344 h 344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00" h="344">
                <a:moveTo>
                  <a:pt x="0" y="0"/>
                </a:moveTo>
                <a:cubicBezTo>
                  <a:pt x="20" y="88"/>
                  <a:pt x="40" y="176"/>
                  <a:pt x="64" y="200"/>
                </a:cubicBezTo>
                <a:cubicBezTo>
                  <a:pt x="88" y="224"/>
                  <a:pt x="121" y="120"/>
                  <a:pt x="144" y="144"/>
                </a:cubicBezTo>
                <a:cubicBezTo>
                  <a:pt x="166" y="168"/>
                  <a:pt x="183" y="256"/>
                  <a:pt x="200" y="344"/>
                </a:cubicBezTo>
              </a:path>
            </a:pathLst>
          </a:custGeom>
          <a:noFill/>
          <a:ln w="38100">
            <a:solidFill>
              <a:srgbClr val="FFFF00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85" name="Freeform 30"/>
          <p:cNvSpPr>
            <a:spLocks/>
          </p:cNvSpPr>
          <p:nvPr/>
        </p:nvSpPr>
        <p:spPr bwMode="auto">
          <a:xfrm>
            <a:off x="1068212" y="2170289"/>
            <a:ext cx="730956" cy="179212"/>
          </a:xfrm>
          <a:custGeom>
            <a:avLst/>
            <a:gdLst>
              <a:gd name="T0" fmla="*/ 0 w 392"/>
              <a:gd name="T1" fmla="*/ 0 h 128"/>
              <a:gd name="T2" fmla="*/ 2147483647 w 392"/>
              <a:gd name="T3" fmla="*/ 2147483647 h 128"/>
              <a:gd name="T4" fmla="*/ 2147483647 w 392"/>
              <a:gd name="T5" fmla="*/ 2147483647 h 128"/>
              <a:gd name="T6" fmla="*/ 2147483647 w 392"/>
              <a:gd name="T7" fmla="*/ 2147483647 h 128"/>
              <a:gd name="T8" fmla="*/ 0 60000 65536"/>
              <a:gd name="T9" fmla="*/ 0 60000 65536"/>
              <a:gd name="T10" fmla="*/ 0 60000 65536"/>
              <a:gd name="T11" fmla="*/ 0 60000 65536"/>
              <a:gd name="T12" fmla="*/ 0 w 392"/>
              <a:gd name="T13" fmla="*/ 0 h 128"/>
              <a:gd name="T14" fmla="*/ 392 w 392"/>
              <a:gd name="T15" fmla="*/ 128 h 12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92" h="128">
                <a:moveTo>
                  <a:pt x="0" y="0"/>
                </a:moveTo>
                <a:cubicBezTo>
                  <a:pt x="78" y="47"/>
                  <a:pt x="156" y="94"/>
                  <a:pt x="192" y="96"/>
                </a:cubicBezTo>
                <a:cubicBezTo>
                  <a:pt x="228" y="97"/>
                  <a:pt x="182" y="2"/>
                  <a:pt x="216" y="8"/>
                </a:cubicBezTo>
                <a:cubicBezTo>
                  <a:pt x="249" y="13"/>
                  <a:pt x="320" y="70"/>
                  <a:pt x="392" y="128"/>
                </a:cubicBezTo>
              </a:path>
            </a:pathLst>
          </a:custGeom>
          <a:noFill/>
          <a:ln w="38100">
            <a:solidFill>
              <a:srgbClr val="00FFCC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86" name="Rectangle 17"/>
          <p:cNvSpPr>
            <a:spLocks noChangeArrowheads="1"/>
          </p:cNvSpPr>
          <p:nvPr/>
        </p:nvSpPr>
        <p:spPr bwMode="auto">
          <a:xfrm>
            <a:off x="149578" y="475545"/>
            <a:ext cx="8880123" cy="805744"/>
          </a:xfrm>
          <a:prstGeom prst="rect">
            <a:avLst/>
          </a:prstGeom>
          <a:solidFill>
            <a:srgbClr val="FF7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INSULIN SIGNAL TRANSDUCTION </a:t>
            </a:r>
            <a:b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SYSTEM IN T2DM HUMANS: EFFECT OF TZDs</a:t>
            </a:r>
          </a:p>
        </p:txBody>
      </p:sp>
      <p:sp>
        <p:nvSpPr>
          <p:cNvPr id="100387" name="Text Box 47"/>
          <p:cNvSpPr txBox="1">
            <a:spLocks noChangeArrowheads="1"/>
          </p:cNvSpPr>
          <p:nvPr/>
        </p:nvSpPr>
        <p:spPr bwMode="auto">
          <a:xfrm>
            <a:off x="-15522" y="6232879"/>
            <a:ext cx="5012911" cy="25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67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Mandarino, DeFronzo et al JCI 105:311-20, 2000; Diabetes 52:1943-50, 2003</a:t>
            </a:r>
          </a:p>
        </p:txBody>
      </p:sp>
      <p:sp>
        <p:nvSpPr>
          <p:cNvPr id="100388" name="Rectangle 23"/>
          <p:cNvSpPr>
            <a:spLocks noChangeArrowheads="1"/>
          </p:cNvSpPr>
          <p:nvPr/>
        </p:nvSpPr>
        <p:spPr bwMode="auto">
          <a:xfrm>
            <a:off x="5051778" y="3812823"/>
            <a:ext cx="1117294" cy="221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7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PI-3-Kinase</a:t>
            </a:r>
          </a:p>
        </p:txBody>
      </p:sp>
      <p:sp>
        <p:nvSpPr>
          <p:cNvPr id="100389" name="Rectangle 25"/>
          <p:cNvSpPr>
            <a:spLocks noChangeArrowheads="1"/>
          </p:cNvSpPr>
          <p:nvPr/>
        </p:nvSpPr>
        <p:spPr bwMode="auto">
          <a:xfrm>
            <a:off x="3897489" y="2909712"/>
            <a:ext cx="524182" cy="221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IRS-1</a:t>
            </a:r>
          </a:p>
        </p:txBody>
      </p:sp>
      <p:sp>
        <p:nvSpPr>
          <p:cNvPr id="100390" name="Oval 38"/>
          <p:cNvSpPr>
            <a:spLocks noChangeArrowheads="1"/>
          </p:cNvSpPr>
          <p:nvPr/>
        </p:nvSpPr>
        <p:spPr bwMode="auto">
          <a:xfrm>
            <a:off x="6032501" y="4095045"/>
            <a:ext cx="364067" cy="364067"/>
          </a:xfrm>
          <a:prstGeom prst="ellipse">
            <a:avLst/>
          </a:prstGeom>
          <a:solidFill>
            <a:srgbClr val="CC66FF"/>
          </a:solidFill>
          <a:ln w="28575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00391" name="Group 108"/>
          <p:cNvGrpSpPr>
            <a:grpSpLocks/>
          </p:cNvGrpSpPr>
          <p:nvPr/>
        </p:nvGrpSpPr>
        <p:grpSpPr bwMode="auto">
          <a:xfrm>
            <a:off x="2719212" y="5130809"/>
            <a:ext cx="663222" cy="443090"/>
            <a:chOff x="1927" y="3316"/>
            <a:chExt cx="470" cy="314"/>
          </a:xfrm>
        </p:grpSpPr>
        <p:sp>
          <p:nvSpPr>
            <p:cNvPr id="100397" name="Oval 41"/>
            <p:cNvSpPr>
              <a:spLocks noChangeArrowheads="1"/>
            </p:cNvSpPr>
            <p:nvPr/>
          </p:nvSpPr>
          <p:spPr bwMode="auto">
            <a:xfrm>
              <a:off x="2139" y="3357"/>
              <a:ext cx="258" cy="258"/>
            </a:xfrm>
            <a:prstGeom prst="ellipse">
              <a:avLst/>
            </a:prstGeom>
            <a:solidFill>
              <a:srgbClr val="CC66FF"/>
            </a:solidFill>
            <a:ln w="28575">
              <a:solidFill>
                <a:schemeClr val="bg1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398" name="Rectangle 40"/>
            <p:cNvSpPr>
              <a:spLocks noChangeArrowheads="1"/>
            </p:cNvSpPr>
            <p:nvPr/>
          </p:nvSpPr>
          <p:spPr bwMode="auto">
            <a:xfrm>
              <a:off x="1927" y="3316"/>
              <a:ext cx="442" cy="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812810" rtl="0" eaLnBrk="1" fontAlgn="base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   –</a:t>
              </a:r>
            </a:p>
          </p:txBody>
        </p:sp>
      </p:grpSp>
      <p:sp>
        <p:nvSpPr>
          <p:cNvPr id="100392" name="Rectangle 42"/>
          <p:cNvSpPr>
            <a:spLocks noChangeArrowheads="1"/>
          </p:cNvSpPr>
          <p:nvPr/>
        </p:nvSpPr>
        <p:spPr bwMode="auto">
          <a:xfrm>
            <a:off x="3889022" y="4323644"/>
            <a:ext cx="1181100" cy="418576"/>
          </a:xfrm>
          <a:prstGeom prst="rect">
            <a:avLst/>
          </a:prstGeom>
          <a:solidFill>
            <a:srgbClr val="CC66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22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TZDs</a:t>
            </a:r>
          </a:p>
        </p:txBody>
      </p:sp>
      <p:sp>
        <p:nvSpPr>
          <p:cNvPr id="100393" name="Freeform 43"/>
          <p:cNvSpPr>
            <a:spLocks/>
          </p:cNvSpPr>
          <p:nvPr/>
        </p:nvSpPr>
        <p:spPr bwMode="auto">
          <a:xfrm>
            <a:off x="3445934" y="4782256"/>
            <a:ext cx="715434" cy="620889"/>
          </a:xfrm>
          <a:custGeom>
            <a:avLst/>
            <a:gdLst>
              <a:gd name="T0" fmla="*/ 2147483647 w 507"/>
              <a:gd name="T1" fmla="*/ 0 h 440"/>
              <a:gd name="T2" fmla="*/ 2147483647 w 507"/>
              <a:gd name="T3" fmla="*/ 2147483647 h 440"/>
              <a:gd name="T4" fmla="*/ 2147483647 w 507"/>
              <a:gd name="T5" fmla="*/ 2147483647 h 440"/>
              <a:gd name="T6" fmla="*/ 2147483647 w 507"/>
              <a:gd name="T7" fmla="*/ 2147483647 h 440"/>
              <a:gd name="T8" fmla="*/ 0 w 507"/>
              <a:gd name="T9" fmla="*/ 2147483647 h 4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07"/>
              <a:gd name="T16" fmla="*/ 0 h 440"/>
              <a:gd name="T17" fmla="*/ 507 w 507"/>
              <a:gd name="T18" fmla="*/ 440 h 4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07" h="440">
                <a:moveTo>
                  <a:pt x="504" y="0"/>
                </a:moveTo>
                <a:cubicBezTo>
                  <a:pt x="499" y="30"/>
                  <a:pt x="507" y="123"/>
                  <a:pt x="482" y="183"/>
                </a:cubicBezTo>
                <a:cubicBezTo>
                  <a:pt x="457" y="243"/>
                  <a:pt x="399" y="321"/>
                  <a:pt x="354" y="362"/>
                </a:cubicBezTo>
                <a:cubicBezTo>
                  <a:pt x="309" y="404"/>
                  <a:pt x="269" y="424"/>
                  <a:pt x="211" y="431"/>
                </a:cubicBezTo>
                <a:cubicBezTo>
                  <a:pt x="153" y="440"/>
                  <a:pt x="44" y="415"/>
                  <a:pt x="0" y="410"/>
                </a:cubicBezTo>
              </a:path>
            </a:pathLst>
          </a:custGeom>
          <a:noFill/>
          <a:ln w="127000">
            <a:solidFill>
              <a:srgbClr val="CC66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94" name="Freeform 44"/>
          <p:cNvSpPr>
            <a:spLocks/>
          </p:cNvSpPr>
          <p:nvPr/>
        </p:nvSpPr>
        <p:spPr bwMode="auto">
          <a:xfrm>
            <a:off x="5119511" y="4351867"/>
            <a:ext cx="781756" cy="239889"/>
          </a:xfrm>
          <a:custGeom>
            <a:avLst/>
            <a:gdLst>
              <a:gd name="T0" fmla="*/ 0 w 554"/>
              <a:gd name="T1" fmla="*/ 2147483647 h 170"/>
              <a:gd name="T2" fmla="*/ 2147483647 w 554"/>
              <a:gd name="T3" fmla="*/ 2147483647 h 170"/>
              <a:gd name="T4" fmla="*/ 2147483647 w 554"/>
              <a:gd name="T5" fmla="*/ 2147483647 h 170"/>
              <a:gd name="T6" fmla="*/ 2147483647 w 554"/>
              <a:gd name="T7" fmla="*/ 0 h 170"/>
              <a:gd name="T8" fmla="*/ 0 60000 65536"/>
              <a:gd name="T9" fmla="*/ 0 60000 65536"/>
              <a:gd name="T10" fmla="*/ 0 60000 65536"/>
              <a:gd name="T11" fmla="*/ 0 60000 65536"/>
              <a:gd name="T12" fmla="*/ 0 w 554"/>
              <a:gd name="T13" fmla="*/ 0 h 170"/>
              <a:gd name="T14" fmla="*/ 554 w 554"/>
              <a:gd name="T15" fmla="*/ 170 h 17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54" h="170">
                <a:moveTo>
                  <a:pt x="0" y="137"/>
                </a:moveTo>
                <a:cubicBezTo>
                  <a:pt x="34" y="141"/>
                  <a:pt x="138" y="170"/>
                  <a:pt x="203" y="165"/>
                </a:cubicBezTo>
                <a:cubicBezTo>
                  <a:pt x="268" y="160"/>
                  <a:pt x="331" y="137"/>
                  <a:pt x="390" y="108"/>
                </a:cubicBezTo>
                <a:cubicBezTo>
                  <a:pt x="449" y="81"/>
                  <a:pt x="520" y="23"/>
                  <a:pt x="554" y="0"/>
                </a:cubicBezTo>
              </a:path>
            </a:pathLst>
          </a:custGeom>
          <a:noFill/>
          <a:ln w="127000">
            <a:solidFill>
              <a:srgbClr val="CC66FF"/>
            </a:solidFill>
            <a:round/>
            <a:headEnd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395" name="Rectangle 37"/>
          <p:cNvSpPr>
            <a:spLocks noChangeArrowheads="1"/>
          </p:cNvSpPr>
          <p:nvPr/>
        </p:nvSpPr>
        <p:spPr bwMode="auto">
          <a:xfrm>
            <a:off x="6093178" y="4058355"/>
            <a:ext cx="240450" cy="4431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+</a:t>
            </a:r>
          </a:p>
        </p:txBody>
      </p:sp>
      <p:sp>
        <p:nvSpPr>
          <p:cNvPr id="100396" name="Rectangle 28"/>
          <p:cNvSpPr>
            <a:spLocks noChangeArrowheads="1"/>
          </p:cNvSpPr>
          <p:nvPr/>
        </p:nvSpPr>
        <p:spPr bwMode="auto">
          <a:xfrm>
            <a:off x="6609645" y="1804811"/>
            <a:ext cx="971420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GLUT 4</a:t>
            </a:r>
          </a:p>
        </p:txBody>
      </p:sp>
    </p:spTree>
    <p:extLst>
      <p:ext uri="{BB962C8B-B14F-4D97-AF65-F5344CB8AC3E}">
        <p14:creationId xmlns:p14="http://schemas.microsoft.com/office/powerpoint/2010/main" val="2631591989"/>
      </p:ext>
    </p:extLst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14" name="Rectangle 156">
            <a:extLst>
              <a:ext uri="{FF2B5EF4-FFF2-40B4-BE49-F238E27FC236}">
                <a16:creationId xmlns:a16="http://schemas.microsoft.com/office/drawing/2014/main" id="{99A27541-D263-B1CB-2DE8-076DC8E59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28" y="268526"/>
            <a:ext cx="8796867" cy="738664"/>
          </a:xfrm>
          <a:prstGeom prst="rect">
            <a:avLst/>
          </a:prstGeom>
          <a:solidFill>
            <a:srgbClr val="FF7F1B"/>
          </a:solidFill>
          <a:ln w="9525">
            <a:solidFill>
              <a:srgbClr val="FF7F00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itchFamily="2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EFFECT OF ROSIGLITAZONE ON INSULIN-STIMULATED GLUCOSE DISPOSAL IN T2DM PATIENTS (N=20)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 pitchFamily="2" charset="0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F138DB0-F739-CB43-EF11-97BA83EE82A8}"/>
              </a:ext>
            </a:extLst>
          </p:cNvPr>
          <p:cNvSpPr txBox="1"/>
          <p:nvPr/>
        </p:nvSpPr>
        <p:spPr>
          <a:xfrm>
            <a:off x="2104790" y="984899"/>
            <a:ext cx="48157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FFB9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Miyazaki, </a:t>
            </a:r>
            <a:r>
              <a:rPr kumimoji="0" lang="en-US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FFB9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DeFronzo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FFB9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et al, Diabetes 52:1943-1950, 2003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9BB61BE-EF10-D9B6-D069-1D3B03EAB358}"/>
              </a:ext>
            </a:extLst>
          </p:cNvPr>
          <p:cNvSpPr txBox="1"/>
          <p:nvPr/>
        </p:nvSpPr>
        <p:spPr>
          <a:xfrm>
            <a:off x="2266448" y="5756177"/>
            <a:ext cx="116089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Before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RSG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BA1E5AF-24F5-5013-1E18-F0357AC21D7B}"/>
              </a:ext>
            </a:extLst>
          </p:cNvPr>
          <p:cNvSpPr txBox="1"/>
          <p:nvPr/>
        </p:nvSpPr>
        <p:spPr>
          <a:xfrm>
            <a:off x="4505057" y="5756177"/>
            <a:ext cx="90441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After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RSG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6CA57DCB-51F4-D068-8C32-5B7A63787B30}"/>
                  </a:ext>
                </a:extLst>
              </p:cNvPr>
              <p:cNvSpPr txBox="1"/>
              <p:nvPr/>
            </p:nvSpPr>
            <p:spPr>
              <a:xfrm rot="16200000">
                <a:off x="-381519" y="3416603"/>
                <a:ext cx="2749471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Glucose Disposal Rate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(mg/kg FFM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sz="1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•</m:t>
                    </m:r>
                  </m:oMath>
                </a14:m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min)</a:t>
                </a:r>
                <a:endPara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6CA57DCB-51F4-D068-8C32-5B7A63787B3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381519" y="3416603"/>
                <a:ext cx="2749471" cy="646331"/>
              </a:xfrm>
              <a:prstGeom prst="rect">
                <a:avLst/>
              </a:prstGeom>
              <a:blipFill>
                <a:blip r:embed="rId2"/>
                <a:stretch>
                  <a:fillRect l="-3846" t="-461" r="-13462" b="-46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Box 2">
            <a:extLst>
              <a:ext uri="{FF2B5EF4-FFF2-40B4-BE49-F238E27FC236}">
                <a16:creationId xmlns:a16="http://schemas.microsoft.com/office/drawing/2014/main" id="{04B80193-7165-1899-169A-41EBEB2E4C60}"/>
              </a:ext>
            </a:extLst>
          </p:cNvPr>
          <p:cNvSpPr txBox="1"/>
          <p:nvPr/>
        </p:nvSpPr>
        <p:spPr>
          <a:xfrm>
            <a:off x="4564591" y="1840642"/>
            <a:ext cx="9220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P&lt;0.01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366A195-AFF1-D9A6-676C-479D28DFE640}"/>
              </a:ext>
            </a:extLst>
          </p:cNvPr>
          <p:cNvGrpSpPr/>
          <p:nvPr/>
        </p:nvGrpSpPr>
        <p:grpSpPr>
          <a:xfrm>
            <a:off x="1174093" y="1440532"/>
            <a:ext cx="802196" cy="4466826"/>
            <a:chOff x="1881595" y="1586598"/>
            <a:chExt cx="802196" cy="4466826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554BE2B-6956-1BE1-C4E9-FBC481C8A577}"/>
                </a:ext>
              </a:extLst>
            </p:cNvPr>
            <p:cNvSpPr txBox="1"/>
            <p:nvPr/>
          </p:nvSpPr>
          <p:spPr>
            <a:xfrm>
              <a:off x="1881595" y="1586598"/>
              <a:ext cx="80219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12 -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2FB72857-8F93-D35A-0A04-B458DCFBFA6F}"/>
                </a:ext>
              </a:extLst>
            </p:cNvPr>
            <p:cNvSpPr txBox="1"/>
            <p:nvPr/>
          </p:nvSpPr>
          <p:spPr>
            <a:xfrm>
              <a:off x="1891644" y="2267733"/>
              <a:ext cx="63137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10 -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A12B7D94-ED07-BE9E-DEB7-CF2A9486C95A}"/>
                </a:ext>
              </a:extLst>
            </p:cNvPr>
            <p:cNvSpPr txBox="1"/>
            <p:nvPr/>
          </p:nvSpPr>
          <p:spPr>
            <a:xfrm>
              <a:off x="2032321" y="2948868"/>
              <a:ext cx="63137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8 -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0796B9E-3451-18FC-F5B9-CC12AA2DEFB9}"/>
                </a:ext>
              </a:extLst>
            </p:cNvPr>
            <p:cNvSpPr txBox="1"/>
            <p:nvPr/>
          </p:nvSpPr>
          <p:spPr>
            <a:xfrm>
              <a:off x="2032321" y="3630003"/>
              <a:ext cx="63137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6 -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727EE97-DAA5-0C74-085E-F60EABA633D6}"/>
                </a:ext>
              </a:extLst>
            </p:cNvPr>
            <p:cNvSpPr txBox="1"/>
            <p:nvPr/>
          </p:nvSpPr>
          <p:spPr>
            <a:xfrm>
              <a:off x="2032321" y="4311138"/>
              <a:ext cx="63137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4 -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2AD0F20-8984-8D52-D81F-89449A74CFEB}"/>
                </a:ext>
              </a:extLst>
            </p:cNvPr>
            <p:cNvSpPr txBox="1"/>
            <p:nvPr/>
          </p:nvSpPr>
          <p:spPr>
            <a:xfrm>
              <a:off x="2022273" y="5653314"/>
              <a:ext cx="63137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0 -</a:t>
              </a:r>
            </a:p>
          </p:txBody>
        </p: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9BE28012-E612-675A-A1D2-6A8E4F11BC14}"/>
                </a:ext>
              </a:extLst>
            </p:cNvPr>
            <p:cNvCxnSpPr>
              <a:cxnSpLocks/>
            </p:cNvCxnSpPr>
            <p:nvPr/>
          </p:nvCxnSpPr>
          <p:spPr>
            <a:xfrm>
              <a:off x="2324858" y="1796833"/>
              <a:ext cx="0" cy="4102722"/>
            </a:xfrm>
            <a:prstGeom prst="line">
              <a:avLst/>
            </a:prstGeom>
            <a:ln w="28575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D40435A0-EC27-F20D-6149-D0936AFF0169}"/>
                </a:ext>
              </a:extLst>
            </p:cNvPr>
            <p:cNvSpPr txBox="1"/>
            <p:nvPr/>
          </p:nvSpPr>
          <p:spPr>
            <a:xfrm>
              <a:off x="2032321" y="4992273"/>
              <a:ext cx="63137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2 -</a:t>
              </a: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C4E43FEC-D47E-D3A8-E7EA-094BD67F0F8C}"/>
              </a:ext>
            </a:extLst>
          </p:cNvPr>
          <p:cNvSpPr txBox="1"/>
          <p:nvPr/>
        </p:nvSpPr>
        <p:spPr>
          <a:xfrm>
            <a:off x="6544314" y="5800781"/>
            <a:ext cx="12779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Control</a:t>
            </a: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147AC01A-83C5-FCA8-DB4B-78908E3FFF61}"/>
              </a:ext>
            </a:extLst>
          </p:cNvPr>
          <p:cNvGrpSpPr/>
          <p:nvPr/>
        </p:nvGrpSpPr>
        <p:grpSpPr>
          <a:xfrm>
            <a:off x="6246011" y="1829315"/>
            <a:ext cx="1874520" cy="3944736"/>
            <a:chOff x="5733057" y="1985429"/>
            <a:chExt cx="1874520" cy="394473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4488FB00-7516-7DEF-8FFD-8CA646582705}"/>
                </a:ext>
              </a:extLst>
            </p:cNvPr>
            <p:cNvGrpSpPr/>
            <p:nvPr/>
          </p:nvGrpSpPr>
          <p:grpSpPr>
            <a:xfrm>
              <a:off x="6578948" y="1985429"/>
              <a:ext cx="182738" cy="1425409"/>
              <a:chOff x="7349924" y="2414186"/>
              <a:chExt cx="462987" cy="1425409"/>
            </a:xfrm>
          </p:grpSpPr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708AFF62-5FC8-7D63-20A2-7AAF22DCE1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81417" y="2414186"/>
                <a:ext cx="0" cy="1425409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BC0F553A-DA3C-5EE6-2803-75F07751082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349924" y="2414186"/>
                <a:ext cx="462987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7DA51AC0-B0CB-4DFF-6053-1E25D9708BF9}"/>
                </a:ext>
              </a:extLst>
            </p:cNvPr>
            <p:cNvSpPr/>
            <p:nvPr/>
          </p:nvSpPr>
          <p:spPr>
            <a:xfrm>
              <a:off x="5733057" y="2167748"/>
              <a:ext cx="1874520" cy="3762417"/>
            </a:xfrm>
            <a:prstGeom prst="rect">
              <a:avLst/>
            </a:prstGeom>
            <a:solidFill>
              <a:srgbClr val="FFFF0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E759B995-F1CE-7394-89BC-891C01F59CAE}"/>
                </a:ext>
              </a:extLst>
            </p:cNvPr>
            <p:cNvSpPr/>
            <p:nvPr/>
          </p:nvSpPr>
          <p:spPr>
            <a:xfrm>
              <a:off x="5733057" y="4453175"/>
              <a:ext cx="1874520" cy="1461936"/>
            </a:xfrm>
            <a:prstGeom prst="rect">
              <a:avLst/>
            </a:prstGeom>
            <a:solidFill>
              <a:srgbClr val="FFFDCE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25B5A8AA-EBD2-402D-28FA-273C9612F174}"/>
              </a:ext>
            </a:extLst>
          </p:cNvPr>
          <p:cNvGrpSpPr/>
          <p:nvPr/>
        </p:nvGrpSpPr>
        <p:grpSpPr>
          <a:xfrm>
            <a:off x="1910355" y="2942313"/>
            <a:ext cx="1873080" cy="2831746"/>
            <a:chOff x="1397862" y="3098427"/>
            <a:chExt cx="1873080" cy="2831746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397FACC1-37F9-5D6A-7A4C-419AABE55E59}"/>
                </a:ext>
              </a:extLst>
            </p:cNvPr>
            <p:cNvGrpSpPr/>
            <p:nvPr/>
          </p:nvGrpSpPr>
          <p:grpSpPr>
            <a:xfrm>
              <a:off x="2243033" y="3098427"/>
              <a:ext cx="182738" cy="1425409"/>
              <a:chOff x="7349924" y="2414186"/>
              <a:chExt cx="462987" cy="1425409"/>
            </a:xfrm>
          </p:grpSpPr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F7BB126D-18E9-12D3-33CE-F5CE71B6D1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581417" y="2414186"/>
                <a:ext cx="0" cy="1425409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" name="Straight Connector 26">
                <a:extLst>
                  <a:ext uri="{FF2B5EF4-FFF2-40B4-BE49-F238E27FC236}">
                    <a16:creationId xmlns:a16="http://schemas.microsoft.com/office/drawing/2014/main" id="{A22E14A7-B4F9-BFD7-3F28-CFABD1CB2ED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349924" y="2414186"/>
                <a:ext cx="462987" cy="0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502EB364-1D21-181F-B370-4BCE7FEFF312}"/>
                </a:ext>
              </a:extLst>
            </p:cNvPr>
            <p:cNvSpPr/>
            <p:nvPr/>
          </p:nvSpPr>
          <p:spPr>
            <a:xfrm>
              <a:off x="1397862" y="3357763"/>
              <a:ext cx="1873080" cy="2572402"/>
            </a:xfrm>
            <a:prstGeom prst="rect">
              <a:avLst/>
            </a:prstGeom>
            <a:solidFill>
              <a:srgbClr val="FF7F1B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92339719-6EC0-2C3A-76B3-0FF2EE331112}"/>
                </a:ext>
              </a:extLst>
            </p:cNvPr>
            <p:cNvSpPr/>
            <p:nvPr/>
          </p:nvSpPr>
          <p:spPr>
            <a:xfrm>
              <a:off x="1397862" y="4675210"/>
              <a:ext cx="1873080" cy="1254963"/>
            </a:xfrm>
            <a:prstGeom prst="rect">
              <a:avLst/>
            </a:prstGeom>
            <a:solidFill>
              <a:srgbClr val="FFC00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232B8CE-F5EA-FE59-E760-F127675BD491}"/>
              </a:ext>
            </a:extLst>
          </p:cNvPr>
          <p:cNvGrpSpPr/>
          <p:nvPr/>
        </p:nvGrpSpPr>
        <p:grpSpPr>
          <a:xfrm>
            <a:off x="4923584" y="2320429"/>
            <a:ext cx="182738" cy="1425409"/>
            <a:chOff x="7349924" y="2414186"/>
            <a:chExt cx="462987" cy="1425409"/>
          </a:xfrm>
        </p:grpSpPr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538D2E1A-B0F9-23E5-329D-54A9564328AF}"/>
                </a:ext>
              </a:extLst>
            </p:cNvPr>
            <p:cNvCxnSpPr>
              <a:cxnSpLocks/>
            </p:cNvCxnSpPr>
            <p:nvPr/>
          </p:nvCxnSpPr>
          <p:spPr>
            <a:xfrm>
              <a:off x="7581417" y="2414186"/>
              <a:ext cx="0" cy="1425409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720229E7-111D-0C85-9FF9-60A42034C9EB}"/>
                </a:ext>
              </a:extLst>
            </p:cNvPr>
            <p:cNvCxnSpPr>
              <a:cxnSpLocks/>
            </p:cNvCxnSpPr>
            <p:nvPr/>
          </p:nvCxnSpPr>
          <p:spPr>
            <a:xfrm>
              <a:off x="7349924" y="2414186"/>
              <a:ext cx="462987" cy="0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50675458-8D0D-DF0D-D4CA-9D5516A37668}"/>
              </a:ext>
            </a:extLst>
          </p:cNvPr>
          <p:cNvSpPr/>
          <p:nvPr/>
        </p:nvSpPr>
        <p:spPr>
          <a:xfrm>
            <a:off x="4078413" y="2557518"/>
            <a:ext cx="1873080" cy="3231586"/>
          </a:xfrm>
          <a:prstGeom prst="rect">
            <a:avLst/>
          </a:prstGeom>
          <a:pattFill prst="smConfetti">
            <a:fgClr>
              <a:srgbClr val="0432FF"/>
            </a:fgClr>
            <a:bgClr>
              <a:srgbClr val="FF7F1B"/>
            </a:bgClr>
          </a:patt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774E7C9D-76D5-4E0C-1C15-4E8C99F815E4}"/>
              </a:ext>
            </a:extLst>
          </p:cNvPr>
          <p:cNvSpPr/>
          <p:nvPr/>
        </p:nvSpPr>
        <p:spPr>
          <a:xfrm>
            <a:off x="4078413" y="4363705"/>
            <a:ext cx="1873080" cy="1425408"/>
          </a:xfrm>
          <a:prstGeom prst="rect">
            <a:avLst/>
          </a:prstGeom>
          <a:pattFill prst="wdUpDiag">
            <a:fgClr>
              <a:srgbClr val="FFC000"/>
            </a:fgClr>
            <a:bgClr>
              <a:schemeClr val="bg1"/>
            </a:bgClr>
          </a:patt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991919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514" name="Rectangle 156">
            <a:extLst>
              <a:ext uri="{FF2B5EF4-FFF2-40B4-BE49-F238E27FC236}">
                <a16:creationId xmlns:a16="http://schemas.microsoft.com/office/drawing/2014/main" id="{99A27541-D263-B1CB-2DE8-076DC8E599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4228" y="112411"/>
            <a:ext cx="8796867" cy="738664"/>
          </a:xfrm>
          <a:prstGeom prst="rect">
            <a:avLst/>
          </a:prstGeom>
          <a:solidFill>
            <a:srgbClr val="FF7F1B"/>
          </a:solidFill>
          <a:ln w="9525">
            <a:solidFill>
              <a:srgbClr val="FF7F00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itchFamily="2" charset="0"/>
              </a:defRPr>
            </a:lvl9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RELATIONSHIP BETWEEN INSULIN STIMUATED GLUCOSE DISPOSAL RATE AND INCREMENT IN IRS-1 PY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 pitchFamily="2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6CA57DCB-51F4-D068-8C32-5B7A63787B30}"/>
                  </a:ext>
                </a:extLst>
              </p:cNvPr>
              <p:cNvSpPr txBox="1"/>
              <p:nvPr/>
            </p:nvSpPr>
            <p:spPr>
              <a:xfrm rot="16200000">
                <a:off x="-768673" y="3205922"/>
                <a:ext cx="2749471" cy="64633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Glucose Disposal Rate</a:t>
                </a:r>
              </a:p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(mg/kg FFM</a:t>
                </a:r>
                <a14:m>
                  <m:oMath xmlns:m="http://schemas.openxmlformats.org/officeDocument/2006/math">
                    <m:r>
                      <m:rPr>
                        <m:nor/>
                      </m:rPr>
                      <a:rPr kumimoji="0" lang="en-US" sz="18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+mn-ea"/>
                        <a:cs typeface="+mn-cs"/>
                      </a:rPr>
                      <m:t>•</m:t>
                    </m:r>
                  </m:oMath>
                </a14:m>
                <a:r>
                  <a:rPr kumimoji="0" lang="en-US" sz="18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+mn-ea"/>
                    <a:cs typeface="+mn-cs"/>
                  </a:rPr>
                  <a:t>min)</a:t>
                </a:r>
                <a:endParaRPr kumimoji="0" 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" name="TextBox 1">
                <a:extLst>
                  <a:ext uri="{FF2B5EF4-FFF2-40B4-BE49-F238E27FC236}">
                    <a16:creationId xmlns:a16="http://schemas.microsoft.com/office/drawing/2014/main" id="{6CA57DCB-51F4-D068-8C32-5B7A63787B3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 rot="16200000">
                <a:off x="-768673" y="3205922"/>
                <a:ext cx="2749471" cy="646331"/>
              </a:xfrm>
              <a:prstGeom prst="rect">
                <a:avLst/>
              </a:prstGeom>
              <a:blipFill>
                <a:blip r:embed="rId2"/>
                <a:stretch>
                  <a:fillRect l="-3922" t="-461" r="-15686" b="-46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TextBox 9">
            <a:extLst>
              <a:ext uri="{FF2B5EF4-FFF2-40B4-BE49-F238E27FC236}">
                <a16:creationId xmlns:a16="http://schemas.microsoft.com/office/drawing/2014/main" id="{6554BE2B-6956-1BE1-C4E9-FBC481C8A577}"/>
              </a:ext>
            </a:extLst>
          </p:cNvPr>
          <p:cNvSpPr txBox="1"/>
          <p:nvPr/>
        </p:nvSpPr>
        <p:spPr>
          <a:xfrm>
            <a:off x="875307" y="1938793"/>
            <a:ext cx="8021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16 -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FB72857-8F93-D35A-0A04-B458DCFBFA6F}"/>
              </a:ext>
            </a:extLst>
          </p:cNvPr>
          <p:cNvSpPr txBox="1"/>
          <p:nvPr/>
        </p:nvSpPr>
        <p:spPr>
          <a:xfrm>
            <a:off x="891000" y="2845355"/>
            <a:ext cx="6313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12 -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12B7D94-ED07-BE9E-DEB7-CF2A9486C95A}"/>
              </a:ext>
            </a:extLst>
          </p:cNvPr>
          <p:cNvSpPr txBox="1"/>
          <p:nvPr/>
        </p:nvSpPr>
        <p:spPr>
          <a:xfrm>
            <a:off x="1039346" y="3797357"/>
            <a:ext cx="6313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8 -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727EE97-DAA5-0C74-085E-F60EABA633D6}"/>
              </a:ext>
            </a:extLst>
          </p:cNvPr>
          <p:cNvSpPr txBox="1"/>
          <p:nvPr/>
        </p:nvSpPr>
        <p:spPr>
          <a:xfrm>
            <a:off x="1039346" y="4647417"/>
            <a:ext cx="6313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4 -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2AD0F20-8984-8D52-D81F-89449A74CFEB}"/>
              </a:ext>
            </a:extLst>
          </p:cNvPr>
          <p:cNvSpPr txBox="1"/>
          <p:nvPr/>
        </p:nvSpPr>
        <p:spPr>
          <a:xfrm>
            <a:off x="1039346" y="5531158"/>
            <a:ext cx="6313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0 -</a:t>
            </a: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BE28012-E612-675A-A1D2-6A8E4F11BC14}"/>
              </a:ext>
            </a:extLst>
          </p:cNvPr>
          <p:cNvCxnSpPr>
            <a:cxnSpLocks/>
          </p:cNvCxnSpPr>
          <p:nvPr/>
        </p:nvCxnSpPr>
        <p:spPr>
          <a:xfrm>
            <a:off x="1341931" y="1674677"/>
            <a:ext cx="0" cy="4102722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B9E1BE4C-24B0-2A49-0CDB-B91E653AD4B5}"/>
              </a:ext>
            </a:extLst>
          </p:cNvPr>
          <p:cNvSpPr txBox="1"/>
          <p:nvPr/>
        </p:nvSpPr>
        <p:spPr>
          <a:xfrm>
            <a:off x="2104790" y="828784"/>
            <a:ext cx="481574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FFB9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Miyazaki, </a:t>
            </a:r>
            <a:r>
              <a:rPr kumimoji="0" lang="en-US" sz="1400" b="1" i="1" u="none" strike="noStrike" kern="1200" cap="none" spc="0" normalizeH="0" baseline="0" noProof="0" dirty="0" err="1">
                <a:ln>
                  <a:noFill/>
                </a:ln>
                <a:solidFill>
                  <a:srgbClr val="FFB9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DeFronzo</a:t>
            </a: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srgbClr val="FFB9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, et al, Diabetes 52:1943-1950, 2003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08B9C92E-9DFB-482D-533B-B63ED8B4CC2E}"/>
              </a:ext>
            </a:extLst>
          </p:cNvPr>
          <p:cNvCxnSpPr/>
          <p:nvPr/>
        </p:nvCxnSpPr>
        <p:spPr>
          <a:xfrm>
            <a:off x="1341931" y="5777399"/>
            <a:ext cx="6675120" cy="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EC3D6069-E677-19EE-2C41-11DD67B30E25}"/>
              </a:ext>
            </a:extLst>
          </p:cNvPr>
          <p:cNvSpPr txBox="1"/>
          <p:nvPr/>
        </p:nvSpPr>
        <p:spPr>
          <a:xfrm>
            <a:off x="3664888" y="5727920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42D94A10-CCD6-DDFC-30BA-2D4136FB5FC0}"/>
              </a:ext>
            </a:extLst>
          </p:cNvPr>
          <p:cNvSpPr txBox="1"/>
          <p:nvPr/>
        </p:nvSpPr>
        <p:spPr>
          <a:xfrm>
            <a:off x="5155161" y="5727920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30BDF82-63FF-720D-00BD-E4E5FE51E379}"/>
              </a:ext>
            </a:extLst>
          </p:cNvPr>
          <p:cNvSpPr txBox="1"/>
          <p:nvPr/>
        </p:nvSpPr>
        <p:spPr>
          <a:xfrm>
            <a:off x="7053059" y="5727920"/>
            <a:ext cx="47000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65F79A3E-0AE5-079A-7876-1DCDE8BC6532}"/>
              </a:ext>
            </a:extLst>
          </p:cNvPr>
          <p:cNvSpPr txBox="1"/>
          <p:nvPr/>
        </p:nvSpPr>
        <p:spPr>
          <a:xfrm flipH="1">
            <a:off x="2191697" y="5727920"/>
            <a:ext cx="2892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FA2DF75-D8FC-E14B-C331-6E94DBF342E1}"/>
              </a:ext>
            </a:extLst>
          </p:cNvPr>
          <p:cNvSpPr txBox="1"/>
          <p:nvPr/>
        </p:nvSpPr>
        <p:spPr>
          <a:xfrm rot="16200000">
            <a:off x="3709815" y="5466598"/>
            <a:ext cx="3048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27D75646-A6D5-4CCD-6354-5767083B2741}"/>
              </a:ext>
            </a:extLst>
          </p:cNvPr>
          <p:cNvSpPr txBox="1"/>
          <p:nvPr/>
        </p:nvSpPr>
        <p:spPr>
          <a:xfrm rot="16200000">
            <a:off x="5211105" y="5466598"/>
            <a:ext cx="3048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8F8DAB8-A604-72A8-2BD6-5AB62F5A8E0D}"/>
              </a:ext>
            </a:extLst>
          </p:cNvPr>
          <p:cNvSpPr txBox="1"/>
          <p:nvPr/>
        </p:nvSpPr>
        <p:spPr>
          <a:xfrm rot="16200000">
            <a:off x="7102160" y="5466598"/>
            <a:ext cx="3048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A5A27D9-3A9D-1353-D678-EDB1F5E49305}"/>
              </a:ext>
            </a:extLst>
          </p:cNvPr>
          <p:cNvSpPr txBox="1"/>
          <p:nvPr/>
        </p:nvSpPr>
        <p:spPr>
          <a:xfrm rot="16200000">
            <a:off x="2164537" y="5466597"/>
            <a:ext cx="3048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-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4935D4B-CBDE-5044-F494-07117EA06E6C}"/>
              </a:ext>
            </a:extLst>
          </p:cNvPr>
          <p:cNvSpPr/>
          <p:nvPr/>
        </p:nvSpPr>
        <p:spPr>
          <a:xfrm>
            <a:off x="2871856" y="3262572"/>
            <a:ext cx="274320" cy="27432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6B1EFB1E-459E-7200-AB61-750F2F4969B5}"/>
              </a:ext>
            </a:extLst>
          </p:cNvPr>
          <p:cNvSpPr/>
          <p:nvPr/>
        </p:nvSpPr>
        <p:spPr>
          <a:xfrm>
            <a:off x="4055859" y="2865518"/>
            <a:ext cx="274320" cy="27432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2AB30585-773C-3688-C448-E0BA45B9ECE9}"/>
              </a:ext>
            </a:extLst>
          </p:cNvPr>
          <p:cNvSpPr/>
          <p:nvPr/>
        </p:nvSpPr>
        <p:spPr>
          <a:xfrm>
            <a:off x="3333363" y="2450762"/>
            <a:ext cx="274320" cy="27432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B26A0ED-F5EC-2CC1-B10A-FA042090B0B3}"/>
              </a:ext>
            </a:extLst>
          </p:cNvPr>
          <p:cNvSpPr/>
          <p:nvPr/>
        </p:nvSpPr>
        <p:spPr>
          <a:xfrm>
            <a:off x="7187167" y="1880358"/>
            <a:ext cx="200373" cy="215811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7FC6BACD-4391-12DE-95B1-C72D2FDB9C74}"/>
              </a:ext>
            </a:extLst>
          </p:cNvPr>
          <p:cNvSpPr/>
          <p:nvPr/>
        </p:nvSpPr>
        <p:spPr>
          <a:xfrm>
            <a:off x="2182456" y="3236640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5C90EEBE-4173-D4BE-0028-F1D221E1F334}"/>
              </a:ext>
            </a:extLst>
          </p:cNvPr>
          <p:cNvSpPr/>
          <p:nvPr/>
        </p:nvSpPr>
        <p:spPr>
          <a:xfrm>
            <a:off x="1677503" y="3439866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43A12445-9F97-2CE4-D09F-5BB9B7DA3DFE}"/>
              </a:ext>
            </a:extLst>
          </p:cNvPr>
          <p:cNvSpPr/>
          <p:nvPr/>
        </p:nvSpPr>
        <p:spPr>
          <a:xfrm>
            <a:off x="7197784" y="1530775"/>
            <a:ext cx="189756" cy="20441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8C091A8A-23AC-C800-F06C-FCEB35E9E89A}"/>
              </a:ext>
            </a:extLst>
          </p:cNvPr>
          <p:cNvSpPr/>
          <p:nvPr/>
        </p:nvSpPr>
        <p:spPr>
          <a:xfrm>
            <a:off x="7197784" y="1099868"/>
            <a:ext cx="189756" cy="20441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B6C4DD1D-DD6E-910D-FA4B-8020173AA6A7}"/>
              </a:ext>
            </a:extLst>
          </p:cNvPr>
          <p:cNvSpPr/>
          <p:nvPr/>
        </p:nvSpPr>
        <p:spPr>
          <a:xfrm>
            <a:off x="2497499" y="4466139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888E81B5-9B1F-97D8-97C2-933A1E9BF108}"/>
              </a:ext>
            </a:extLst>
          </p:cNvPr>
          <p:cNvSpPr/>
          <p:nvPr/>
        </p:nvSpPr>
        <p:spPr>
          <a:xfrm>
            <a:off x="2335218" y="4677090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8915A2A2-3BE6-447F-43A7-84C6441CE827}"/>
              </a:ext>
            </a:extLst>
          </p:cNvPr>
          <p:cNvSpPr/>
          <p:nvPr/>
        </p:nvSpPr>
        <p:spPr>
          <a:xfrm>
            <a:off x="5186441" y="1993166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61" name="Straight Connector 60">
            <a:extLst>
              <a:ext uri="{FF2B5EF4-FFF2-40B4-BE49-F238E27FC236}">
                <a16:creationId xmlns:a16="http://schemas.microsoft.com/office/drawing/2014/main" id="{C70AF27D-19A6-364B-D94C-9985B53DD0F5}"/>
              </a:ext>
            </a:extLst>
          </p:cNvPr>
          <p:cNvCxnSpPr>
            <a:cxnSpLocks/>
          </p:cNvCxnSpPr>
          <p:nvPr/>
        </p:nvCxnSpPr>
        <p:spPr>
          <a:xfrm flipV="1">
            <a:off x="1529127" y="2513748"/>
            <a:ext cx="6445190" cy="2083054"/>
          </a:xfrm>
          <a:prstGeom prst="line">
            <a:avLst/>
          </a:prstGeom>
          <a:ln w="1079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0D7A6932-6DA3-3949-E876-865B2464B2E7}"/>
              </a:ext>
            </a:extLst>
          </p:cNvPr>
          <p:cNvSpPr txBox="1"/>
          <p:nvPr/>
        </p:nvSpPr>
        <p:spPr>
          <a:xfrm>
            <a:off x="7374362" y="1002018"/>
            <a:ext cx="126130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7F1B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ROSI after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8D27A84-9ABA-DD74-8E2B-BF94D4CDF31D}"/>
              </a:ext>
            </a:extLst>
          </p:cNvPr>
          <p:cNvSpPr txBox="1"/>
          <p:nvPr/>
        </p:nvSpPr>
        <p:spPr>
          <a:xfrm>
            <a:off x="7374362" y="1409935"/>
            <a:ext cx="145430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ROSI Before</a:t>
            </a:r>
          </a:p>
        </p:txBody>
      </p:sp>
      <p:sp>
        <p:nvSpPr>
          <p:cNvPr id="63488" name="TextBox 63487">
            <a:extLst>
              <a:ext uri="{FF2B5EF4-FFF2-40B4-BE49-F238E27FC236}">
                <a16:creationId xmlns:a16="http://schemas.microsoft.com/office/drawing/2014/main" id="{1AEDEB0A-1809-E45A-4706-F289E6BF834C}"/>
              </a:ext>
            </a:extLst>
          </p:cNvPr>
          <p:cNvSpPr txBox="1"/>
          <p:nvPr/>
        </p:nvSpPr>
        <p:spPr>
          <a:xfrm>
            <a:off x="7374362" y="1788208"/>
            <a:ext cx="107362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Controls</a:t>
            </a:r>
          </a:p>
        </p:txBody>
      </p:sp>
      <p:sp>
        <p:nvSpPr>
          <p:cNvPr id="63489" name="TextBox 63488">
            <a:extLst>
              <a:ext uri="{FF2B5EF4-FFF2-40B4-BE49-F238E27FC236}">
                <a16:creationId xmlns:a16="http://schemas.microsoft.com/office/drawing/2014/main" id="{2EE1DECC-BAE7-A582-78F2-A18757C1159B}"/>
              </a:ext>
            </a:extLst>
          </p:cNvPr>
          <p:cNvSpPr txBox="1"/>
          <p:nvPr/>
        </p:nvSpPr>
        <p:spPr>
          <a:xfrm>
            <a:off x="3009016" y="5995605"/>
            <a:ext cx="282224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Insulin-stimulated</a:t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</a:b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Increment in Ins-IPY (%)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36B8492-CDAF-5A2C-3101-0EB44C4A387A}"/>
              </a:ext>
            </a:extLst>
          </p:cNvPr>
          <p:cNvSpPr/>
          <p:nvPr/>
        </p:nvSpPr>
        <p:spPr>
          <a:xfrm>
            <a:off x="2223179" y="3620041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D808C4DC-88A9-5CAF-AB4E-4B94C4B097CD}"/>
              </a:ext>
            </a:extLst>
          </p:cNvPr>
          <p:cNvSpPr/>
          <p:nvPr/>
        </p:nvSpPr>
        <p:spPr>
          <a:xfrm>
            <a:off x="2321076" y="4355648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8DFDB0B-5348-F705-D2B5-A2995BB27F12}"/>
              </a:ext>
            </a:extLst>
          </p:cNvPr>
          <p:cNvSpPr/>
          <p:nvPr/>
        </p:nvSpPr>
        <p:spPr>
          <a:xfrm>
            <a:off x="2134531" y="4497327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053F2629-4FE2-0471-452A-AF24D03C342F}"/>
              </a:ext>
            </a:extLst>
          </p:cNvPr>
          <p:cNvSpPr/>
          <p:nvPr/>
        </p:nvSpPr>
        <p:spPr>
          <a:xfrm>
            <a:off x="2134531" y="4750881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B065159-EE25-B93B-501F-F5ABC9C6A76F}"/>
              </a:ext>
            </a:extLst>
          </p:cNvPr>
          <p:cNvSpPr/>
          <p:nvPr/>
        </p:nvSpPr>
        <p:spPr>
          <a:xfrm>
            <a:off x="2472378" y="4573778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6D51CB0-B612-03C6-D20D-CEE46AA93AC2}"/>
              </a:ext>
            </a:extLst>
          </p:cNvPr>
          <p:cNvSpPr/>
          <p:nvPr/>
        </p:nvSpPr>
        <p:spPr>
          <a:xfrm>
            <a:off x="3672522" y="5125421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04F3FB35-BF03-06F0-E128-B2609C970EFF}"/>
              </a:ext>
            </a:extLst>
          </p:cNvPr>
          <p:cNvSpPr/>
          <p:nvPr/>
        </p:nvSpPr>
        <p:spPr>
          <a:xfrm>
            <a:off x="2860467" y="4648038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4731433E-AD84-5579-32F3-E4600582E859}"/>
              </a:ext>
            </a:extLst>
          </p:cNvPr>
          <p:cNvSpPr/>
          <p:nvPr/>
        </p:nvSpPr>
        <p:spPr>
          <a:xfrm>
            <a:off x="3013619" y="4780187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824F3DEC-A7AF-B77D-BBB0-6C0FF277B6EA}"/>
              </a:ext>
            </a:extLst>
          </p:cNvPr>
          <p:cNvSpPr/>
          <p:nvPr/>
        </p:nvSpPr>
        <p:spPr>
          <a:xfrm>
            <a:off x="2835346" y="4356728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51CC3089-6726-3BBF-D67E-9A88C95D014A}"/>
              </a:ext>
            </a:extLst>
          </p:cNvPr>
          <p:cNvSpPr/>
          <p:nvPr/>
        </p:nvSpPr>
        <p:spPr>
          <a:xfrm>
            <a:off x="2979259" y="4241531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B5068E0-D6E6-87AC-DD5B-DFCC673F2DE6}"/>
              </a:ext>
            </a:extLst>
          </p:cNvPr>
          <p:cNvSpPr/>
          <p:nvPr/>
        </p:nvSpPr>
        <p:spPr>
          <a:xfrm>
            <a:off x="3186744" y="4393931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D0D21128-5BAF-7832-5553-BD271E066CDD}"/>
              </a:ext>
            </a:extLst>
          </p:cNvPr>
          <p:cNvSpPr/>
          <p:nvPr/>
        </p:nvSpPr>
        <p:spPr>
          <a:xfrm>
            <a:off x="3638963" y="4710938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FB0CA914-E2CF-595C-9D47-703F054F20BF}"/>
              </a:ext>
            </a:extLst>
          </p:cNvPr>
          <p:cNvSpPr/>
          <p:nvPr/>
        </p:nvSpPr>
        <p:spPr>
          <a:xfrm>
            <a:off x="4595319" y="4225466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0BEB4D2A-4F54-D450-B3FF-6C9FA6138031}"/>
              </a:ext>
            </a:extLst>
          </p:cNvPr>
          <p:cNvSpPr/>
          <p:nvPr/>
        </p:nvSpPr>
        <p:spPr>
          <a:xfrm>
            <a:off x="4217204" y="4060307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67BA6C4C-C7DF-20F2-6E88-B7E2CBC0DE45}"/>
              </a:ext>
            </a:extLst>
          </p:cNvPr>
          <p:cNvSpPr/>
          <p:nvPr/>
        </p:nvSpPr>
        <p:spPr>
          <a:xfrm>
            <a:off x="4075589" y="4169410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844044A2-9509-5046-8E57-7753C605229F}"/>
              </a:ext>
            </a:extLst>
          </p:cNvPr>
          <p:cNvSpPr/>
          <p:nvPr/>
        </p:nvSpPr>
        <p:spPr>
          <a:xfrm>
            <a:off x="3933866" y="4077973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BF56E92C-9D90-1AA7-7FA7-4EE8A876479B}"/>
              </a:ext>
            </a:extLst>
          </p:cNvPr>
          <p:cNvSpPr/>
          <p:nvPr/>
        </p:nvSpPr>
        <p:spPr>
          <a:xfrm>
            <a:off x="3912640" y="4242798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667B25AF-2541-CD4B-04D9-3BE2FD3EF136}"/>
              </a:ext>
            </a:extLst>
          </p:cNvPr>
          <p:cNvSpPr/>
          <p:nvPr/>
        </p:nvSpPr>
        <p:spPr>
          <a:xfrm>
            <a:off x="5175566" y="2975727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F1AE9280-7B4E-2493-592B-D8891503F75D}"/>
              </a:ext>
            </a:extLst>
          </p:cNvPr>
          <p:cNvSpPr/>
          <p:nvPr/>
        </p:nvSpPr>
        <p:spPr>
          <a:xfrm>
            <a:off x="4385090" y="2349352"/>
            <a:ext cx="274320" cy="274320"/>
          </a:xfrm>
          <a:prstGeom prst="ellipse">
            <a:avLst/>
          </a:prstGeom>
          <a:solidFill>
            <a:srgbClr val="0432FF"/>
          </a:solidFill>
          <a:ln w="38100">
            <a:solidFill>
              <a:srgbClr val="FFC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DED8D4F4-C5AF-86F0-1E27-97C96130A8DE}"/>
              </a:ext>
            </a:extLst>
          </p:cNvPr>
          <p:cNvSpPr/>
          <p:nvPr/>
        </p:nvSpPr>
        <p:spPr>
          <a:xfrm>
            <a:off x="4770332" y="3439866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9A0F7505-7B6B-3F15-4D22-4DF092CC36DE}"/>
              </a:ext>
            </a:extLst>
          </p:cNvPr>
          <p:cNvSpPr/>
          <p:nvPr/>
        </p:nvSpPr>
        <p:spPr>
          <a:xfrm>
            <a:off x="4614562" y="3271629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1DDE5A00-254D-6252-7549-F0BDD2F4B76E}"/>
              </a:ext>
            </a:extLst>
          </p:cNvPr>
          <p:cNvSpPr/>
          <p:nvPr/>
        </p:nvSpPr>
        <p:spPr>
          <a:xfrm>
            <a:off x="3853313" y="3165309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F30B682C-FBF8-2448-5502-9E66BDFA0693}"/>
              </a:ext>
            </a:extLst>
          </p:cNvPr>
          <p:cNvSpPr/>
          <p:nvPr/>
        </p:nvSpPr>
        <p:spPr>
          <a:xfrm>
            <a:off x="3801269" y="3364859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39B32440-68B3-E5A1-4856-AE3251BDF46E}"/>
              </a:ext>
            </a:extLst>
          </p:cNvPr>
          <p:cNvSpPr/>
          <p:nvPr/>
        </p:nvSpPr>
        <p:spPr>
          <a:xfrm>
            <a:off x="6042543" y="2136132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84515FDF-355E-9DA7-0CD4-DCB6A573FE99}"/>
              </a:ext>
            </a:extLst>
          </p:cNvPr>
          <p:cNvSpPr/>
          <p:nvPr/>
        </p:nvSpPr>
        <p:spPr>
          <a:xfrm>
            <a:off x="6992995" y="2881536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BD3BB586-B8FC-848B-9085-3C558D5D6B52}"/>
              </a:ext>
            </a:extLst>
          </p:cNvPr>
          <p:cNvSpPr/>
          <p:nvPr/>
        </p:nvSpPr>
        <p:spPr>
          <a:xfrm>
            <a:off x="3134787" y="3585901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D1B43CEE-7E26-C67F-338B-28364AC65E33}"/>
              </a:ext>
            </a:extLst>
          </p:cNvPr>
          <p:cNvSpPr/>
          <p:nvPr/>
        </p:nvSpPr>
        <p:spPr>
          <a:xfrm>
            <a:off x="2994251" y="3748369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490" name="Oval 63489">
            <a:extLst>
              <a:ext uri="{FF2B5EF4-FFF2-40B4-BE49-F238E27FC236}">
                <a16:creationId xmlns:a16="http://schemas.microsoft.com/office/drawing/2014/main" id="{40A8C990-23FB-A396-B0E9-36707D911C45}"/>
              </a:ext>
            </a:extLst>
          </p:cNvPr>
          <p:cNvSpPr/>
          <p:nvPr/>
        </p:nvSpPr>
        <p:spPr>
          <a:xfrm>
            <a:off x="2473742" y="3471763"/>
            <a:ext cx="274320" cy="274320"/>
          </a:xfrm>
          <a:prstGeom prst="ellipse">
            <a:avLst/>
          </a:prstGeom>
          <a:solidFill>
            <a:srgbClr val="FF7F1B"/>
          </a:solidFill>
          <a:ln w="38100"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491" name="Rectangle 63490">
            <a:extLst>
              <a:ext uri="{FF2B5EF4-FFF2-40B4-BE49-F238E27FC236}">
                <a16:creationId xmlns:a16="http://schemas.microsoft.com/office/drawing/2014/main" id="{00F1BE13-8354-6DF0-6730-A4EEB9AA6BCA}"/>
              </a:ext>
            </a:extLst>
          </p:cNvPr>
          <p:cNvSpPr/>
          <p:nvPr/>
        </p:nvSpPr>
        <p:spPr>
          <a:xfrm>
            <a:off x="4186960" y="3789005"/>
            <a:ext cx="274320" cy="27432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492" name="Rectangle 63491">
            <a:extLst>
              <a:ext uri="{FF2B5EF4-FFF2-40B4-BE49-F238E27FC236}">
                <a16:creationId xmlns:a16="http://schemas.microsoft.com/office/drawing/2014/main" id="{3639E7D6-6FE1-6438-207C-A19D89B18B33}"/>
              </a:ext>
            </a:extLst>
          </p:cNvPr>
          <p:cNvSpPr/>
          <p:nvPr/>
        </p:nvSpPr>
        <p:spPr>
          <a:xfrm>
            <a:off x="5391907" y="2853218"/>
            <a:ext cx="274320" cy="27432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493" name="Rectangle 63492">
            <a:extLst>
              <a:ext uri="{FF2B5EF4-FFF2-40B4-BE49-F238E27FC236}">
                <a16:creationId xmlns:a16="http://schemas.microsoft.com/office/drawing/2014/main" id="{6B2EB4A6-0A6D-CC19-70E7-AF33CB08B07C}"/>
              </a:ext>
            </a:extLst>
          </p:cNvPr>
          <p:cNvSpPr/>
          <p:nvPr/>
        </p:nvSpPr>
        <p:spPr>
          <a:xfrm>
            <a:off x="6507947" y="3611209"/>
            <a:ext cx="274320" cy="274320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494" name="TextBox 63493">
            <a:extLst>
              <a:ext uri="{FF2B5EF4-FFF2-40B4-BE49-F238E27FC236}">
                <a16:creationId xmlns:a16="http://schemas.microsoft.com/office/drawing/2014/main" id="{FA4B6876-0A2E-B153-CB37-1EA5C52B56A6}"/>
              </a:ext>
            </a:extLst>
          </p:cNvPr>
          <p:cNvSpPr txBox="1"/>
          <p:nvPr/>
        </p:nvSpPr>
        <p:spPr>
          <a:xfrm>
            <a:off x="6093410" y="5113119"/>
            <a:ext cx="8290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r=0.52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p&lt;0.01</a:t>
            </a:r>
          </a:p>
        </p:txBody>
      </p:sp>
    </p:spTree>
    <p:extLst>
      <p:ext uri="{BB962C8B-B14F-4D97-AF65-F5344CB8AC3E}">
        <p14:creationId xmlns:p14="http://schemas.microsoft.com/office/powerpoint/2010/main" val="16214539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2CCA1A0A-2D69-734A-88ED-A039D24ADD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1" y="990600"/>
            <a:ext cx="7848600" cy="4876800"/>
          </a:xfrm>
          <a:prstGeom prst="rect">
            <a:avLst/>
          </a:prstGeom>
          <a:solidFill>
            <a:srgbClr val="FF6600"/>
          </a:solidFill>
          <a:ln w="9525">
            <a:solidFill>
              <a:srgbClr val="FF6600"/>
            </a:solidFill>
            <a:miter lim="800000"/>
            <a:headEnd/>
            <a:tailEnd/>
          </a:ln>
        </p:spPr>
        <p:txBody>
          <a:bodyPr anchor="ctr"/>
          <a:lstStyle/>
          <a:p>
            <a:pPr algn="ctr" defTabSz="812810" eaLnBrk="1" hangingPunct="1">
              <a:defRPr/>
            </a:pPr>
            <a:r>
              <a:rPr lang="en-US" sz="4267" b="1" kern="0" dirty="0">
                <a:solidFill>
                  <a:srgbClr val="FFFFFF"/>
                </a:solidFill>
                <a:latin typeface="Helvetica"/>
              </a:rPr>
              <a:t>In “PRE-PREDIABTIC” individuals (i.e. NGT, insulin resistant offspring of two T2DM parents) the defect in muscle insulin action and muscle insulin signaling is well established.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123">
            <a:extLst>
              <a:ext uri="{FF2B5EF4-FFF2-40B4-BE49-F238E27FC236}">
                <a16:creationId xmlns:a16="http://schemas.microsoft.com/office/drawing/2014/main" id="{E2F2B06A-6B1E-4AEA-BF4B-64FA69B96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9200" y="2253545"/>
            <a:ext cx="1848556" cy="43462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18787" name="Rectangle 124">
            <a:extLst>
              <a:ext uri="{FF2B5EF4-FFF2-40B4-BE49-F238E27FC236}">
                <a16:creationId xmlns:a16="http://schemas.microsoft.com/office/drawing/2014/main" id="{AEFD11DA-8A33-42DE-8BD1-E0AD83A76C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1200" y="2243667"/>
            <a:ext cx="1848556" cy="43462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18788" name="Rectangle 122">
            <a:extLst>
              <a:ext uri="{FF2B5EF4-FFF2-40B4-BE49-F238E27FC236}">
                <a16:creationId xmlns:a16="http://schemas.microsoft.com/office/drawing/2014/main" id="{EA546FFF-9692-429E-9801-3CFF011319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245" y="2295878"/>
            <a:ext cx="1848556" cy="43462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448517" name="Rectangle 2">
            <a:extLst>
              <a:ext uri="{FF2B5EF4-FFF2-40B4-BE49-F238E27FC236}">
                <a16:creationId xmlns:a16="http://schemas.microsoft.com/office/drawing/2014/main" id="{19AD5640-925D-37FE-BC34-D6F600C22C1A}"/>
              </a:ext>
            </a:extLst>
          </p:cNvPr>
          <p:cNvSpPr>
            <a:spLocks noGrp="1" noChangeArrowheads="1"/>
          </p:cNvSpPr>
          <p:nvPr>
            <p:ph type="ctrTitle"/>
          </p:nvPr>
        </p:nvSpPr>
        <p:spPr>
          <a:xfrm>
            <a:off x="88901" y="482600"/>
            <a:ext cx="8987366" cy="1150056"/>
          </a:xfrm>
          <a:solidFill>
            <a:srgbClr val="FF7308"/>
          </a:solidFill>
        </p:spPr>
        <p:txBody>
          <a:bodyPr/>
          <a:lstStyle/>
          <a:p>
            <a:r>
              <a:rPr lang="en-US" altLang="en-US" sz="2222">
                <a:solidFill>
                  <a:schemeClr val="bg1"/>
                </a:solidFill>
              </a:rPr>
              <a:t>EFFECT OF INSULIN ON INSULIN SIGNAL </a:t>
            </a:r>
            <a:br>
              <a:rPr lang="en-US" altLang="en-US" sz="2222">
                <a:solidFill>
                  <a:schemeClr val="bg1"/>
                </a:solidFill>
              </a:rPr>
            </a:br>
            <a:r>
              <a:rPr lang="en-US" altLang="en-US" sz="2222">
                <a:solidFill>
                  <a:schemeClr val="bg1"/>
                </a:solidFill>
              </a:rPr>
              <a:t>TRANSDUCTION IN NORMAL-GLUCOSE-TOLERANT, </a:t>
            </a:r>
            <a:br>
              <a:rPr lang="en-US" altLang="en-US" sz="2222">
                <a:solidFill>
                  <a:schemeClr val="bg1"/>
                </a:solidFill>
              </a:rPr>
            </a:br>
            <a:r>
              <a:rPr lang="en-US" altLang="en-US" sz="2222">
                <a:solidFill>
                  <a:schemeClr val="bg1"/>
                </a:solidFill>
              </a:rPr>
              <a:t>INSULIN-RESISTANT OFFSPRING OF TWO DIABETIC PARENTS</a:t>
            </a:r>
          </a:p>
        </p:txBody>
      </p:sp>
      <p:sp>
        <p:nvSpPr>
          <p:cNvPr id="118790" name="Rectangle 8">
            <a:extLst>
              <a:ext uri="{FF2B5EF4-FFF2-40B4-BE49-F238E27FC236}">
                <a16:creationId xmlns:a16="http://schemas.microsoft.com/office/drawing/2014/main" id="{1EC1ABBF-F4AB-490C-9C04-BF641C52BB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5811" y="4295422"/>
            <a:ext cx="807156" cy="1512711"/>
          </a:xfrm>
          <a:prstGeom prst="rect">
            <a:avLst/>
          </a:prstGeom>
          <a:solidFill>
            <a:srgbClr val="FCF3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18791" name="Rectangle 9">
            <a:extLst>
              <a:ext uri="{FF2B5EF4-FFF2-40B4-BE49-F238E27FC236}">
                <a16:creationId xmlns:a16="http://schemas.microsoft.com/office/drawing/2014/main" id="{8C7BF378-FEF2-4C95-8A3A-C6D173E94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968" y="3548945"/>
            <a:ext cx="838200" cy="2269067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18792" name="Freeform 18">
            <a:extLst>
              <a:ext uri="{FF2B5EF4-FFF2-40B4-BE49-F238E27FC236}">
                <a16:creationId xmlns:a16="http://schemas.microsoft.com/office/drawing/2014/main" id="{1BF1E1CE-EA8D-45CD-A66E-F085B0AAF562}"/>
              </a:ext>
            </a:extLst>
          </p:cNvPr>
          <p:cNvSpPr>
            <a:spLocks/>
          </p:cNvSpPr>
          <p:nvPr/>
        </p:nvSpPr>
        <p:spPr bwMode="auto">
          <a:xfrm>
            <a:off x="678745" y="2761545"/>
            <a:ext cx="67733" cy="3025422"/>
          </a:xfrm>
          <a:custGeom>
            <a:avLst/>
            <a:gdLst>
              <a:gd name="T0" fmla="*/ 0 w 48"/>
              <a:gd name="T1" fmla="*/ 0 h 2144"/>
              <a:gd name="T2" fmla="*/ 0 w 48"/>
              <a:gd name="T3" fmla="*/ 2147483646 h 2144"/>
              <a:gd name="T4" fmla="*/ 2147483646 w 48"/>
              <a:gd name="T5" fmla="*/ 2147483646 h 2144"/>
              <a:gd name="T6" fmla="*/ 0 60000 65536"/>
              <a:gd name="T7" fmla="*/ 0 60000 65536"/>
              <a:gd name="T8" fmla="*/ 0 60000 65536"/>
              <a:gd name="T9" fmla="*/ 0 w 48"/>
              <a:gd name="T10" fmla="*/ 0 h 2144"/>
              <a:gd name="T11" fmla="*/ 48 w 48"/>
              <a:gd name="T12" fmla="*/ 2144 h 21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" h="2144">
                <a:moveTo>
                  <a:pt x="0" y="0"/>
                </a:moveTo>
                <a:lnTo>
                  <a:pt x="0" y="2144"/>
                </a:lnTo>
                <a:lnTo>
                  <a:pt x="48" y="2144"/>
                </a:lnTo>
              </a:path>
            </a:pathLst>
          </a:custGeom>
          <a:noFill/>
          <a:ln w="254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18793" name="Line 19">
            <a:extLst>
              <a:ext uri="{FF2B5EF4-FFF2-40B4-BE49-F238E27FC236}">
                <a16:creationId xmlns:a16="http://schemas.microsoft.com/office/drawing/2014/main" id="{38B26C99-18A5-4FEC-A9B8-B19A2C06E540}"/>
              </a:ext>
            </a:extLst>
          </p:cNvPr>
          <p:cNvSpPr>
            <a:spLocks noChangeShapeType="1"/>
          </p:cNvSpPr>
          <p:nvPr/>
        </p:nvSpPr>
        <p:spPr bwMode="auto">
          <a:xfrm>
            <a:off x="678745" y="4274256"/>
            <a:ext cx="67733" cy="1411"/>
          </a:xfrm>
          <a:prstGeom prst="line">
            <a:avLst/>
          </a:prstGeom>
          <a:noFill/>
          <a:ln w="254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18794" name="Line 20">
            <a:extLst>
              <a:ext uri="{FF2B5EF4-FFF2-40B4-BE49-F238E27FC236}">
                <a16:creationId xmlns:a16="http://schemas.microsoft.com/office/drawing/2014/main" id="{5BA1F873-58F7-4353-8CC4-57117AF4AAD8}"/>
              </a:ext>
            </a:extLst>
          </p:cNvPr>
          <p:cNvSpPr>
            <a:spLocks noChangeShapeType="1"/>
          </p:cNvSpPr>
          <p:nvPr/>
        </p:nvSpPr>
        <p:spPr bwMode="auto">
          <a:xfrm>
            <a:off x="678745" y="2761545"/>
            <a:ext cx="67733" cy="1411"/>
          </a:xfrm>
          <a:prstGeom prst="line">
            <a:avLst/>
          </a:prstGeom>
          <a:noFill/>
          <a:ln w="254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18795" name="Rectangle 21">
            <a:extLst>
              <a:ext uri="{FF2B5EF4-FFF2-40B4-BE49-F238E27FC236}">
                <a16:creationId xmlns:a16="http://schemas.microsoft.com/office/drawing/2014/main" id="{ECB2EDD7-719D-4579-BBD4-679764B470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485" y="5691012"/>
            <a:ext cx="15228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FFFF"/>
                </a:solidFill>
                <a:latin typeface="Arial" panose="020B0604020202020204" pitchFamily="34" charset="0"/>
              </a:rPr>
              <a:t>0</a:t>
            </a:r>
            <a:endParaRPr lang="en-US" altLang="en-US" sz="2133">
              <a:solidFill>
                <a:srgbClr val="000000"/>
              </a:solidFill>
            </a:endParaRPr>
          </a:p>
        </p:txBody>
      </p:sp>
      <p:sp>
        <p:nvSpPr>
          <p:cNvPr id="118796" name="Rectangle 22">
            <a:extLst>
              <a:ext uri="{FF2B5EF4-FFF2-40B4-BE49-F238E27FC236}">
                <a16:creationId xmlns:a16="http://schemas.microsoft.com/office/drawing/2014/main" id="{8B92AB07-3720-40E6-9E43-08251DD04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193" y="4178301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FFFF"/>
                </a:solidFill>
                <a:latin typeface="Arial" panose="020B0604020202020204" pitchFamily="34" charset="0"/>
              </a:rPr>
              <a:t>50</a:t>
            </a:r>
            <a:endParaRPr lang="en-US" altLang="en-US" sz="2133">
              <a:solidFill>
                <a:srgbClr val="000000"/>
              </a:solidFill>
            </a:endParaRPr>
          </a:p>
        </p:txBody>
      </p:sp>
      <p:sp>
        <p:nvSpPr>
          <p:cNvPr id="118797" name="Rectangle 23">
            <a:extLst>
              <a:ext uri="{FF2B5EF4-FFF2-40B4-BE49-F238E27FC236}">
                <a16:creationId xmlns:a16="http://schemas.microsoft.com/office/drawing/2014/main" id="{D0CF4F47-5DF9-485F-9F04-A92AC7E183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8312" y="2665590"/>
            <a:ext cx="45685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FFFF"/>
                </a:solidFill>
                <a:latin typeface="Arial" panose="020B0604020202020204" pitchFamily="34" charset="0"/>
              </a:rPr>
              <a:t>100</a:t>
            </a:r>
            <a:endParaRPr lang="en-US" altLang="en-US" sz="2133">
              <a:solidFill>
                <a:srgbClr val="000000"/>
              </a:solidFill>
            </a:endParaRPr>
          </a:p>
        </p:txBody>
      </p:sp>
      <p:sp>
        <p:nvSpPr>
          <p:cNvPr id="118798" name="Rectangle 7">
            <a:extLst>
              <a:ext uri="{FF2B5EF4-FFF2-40B4-BE49-F238E27FC236}">
                <a16:creationId xmlns:a16="http://schemas.microsoft.com/office/drawing/2014/main" id="{E5882CED-8A29-4A5F-AEF0-2DD8C10EAC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95106" y="2245078"/>
            <a:ext cx="108074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0000"/>
                </a:solidFill>
                <a:latin typeface="Arial" panose="020B0604020202020204" pitchFamily="34" charset="0"/>
              </a:rPr>
              <a:t>∆IR-PY</a:t>
            </a:r>
          </a:p>
        </p:txBody>
      </p:sp>
      <p:sp>
        <p:nvSpPr>
          <p:cNvPr id="118799" name="Rectangle 27">
            <a:extLst>
              <a:ext uri="{FF2B5EF4-FFF2-40B4-BE49-F238E27FC236}">
                <a16:creationId xmlns:a16="http://schemas.microsoft.com/office/drawing/2014/main" id="{652C28A6-C5CF-41E7-8D11-686F07EEFC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08778" y="2277534"/>
            <a:ext cx="1582484" cy="387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0000"/>
                </a:solidFill>
              </a:rPr>
              <a:t>∆</a:t>
            </a:r>
            <a:r>
              <a:rPr lang="en-US" altLang="en-US" sz="2133">
                <a:solidFill>
                  <a:srgbClr val="000000"/>
                </a:solidFill>
              </a:rPr>
              <a:t> </a:t>
            </a:r>
            <a:r>
              <a:rPr lang="en-US" altLang="en-US" sz="2133">
                <a:solidFill>
                  <a:srgbClr val="FF0000"/>
                </a:solidFill>
              </a:rPr>
              <a:t>IRS-1-PY</a:t>
            </a:r>
          </a:p>
        </p:txBody>
      </p:sp>
      <p:sp>
        <p:nvSpPr>
          <p:cNvPr id="118800" name="Rectangle 28">
            <a:extLst>
              <a:ext uri="{FF2B5EF4-FFF2-40B4-BE49-F238E27FC236}">
                <a16:creationId xmlns:a16="http://schemas.microsoft.com/office/drawing/2014/main" id="{DA521FED-D1CA-4B65-82E7-91BD4233D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88101" y="2318456"/>
            <a:ext cx="224225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0000"/>
                </a:solidFill>
              </a:rPr>
              <a:t>∆PI3K-IRS-1</a:t>
            </a:r>
          </a:p>
        </p:txBody>
      </p:sp>
      <p:sp>
        <p:nvSpPr>
          <p:cNvPr id="118801" name="Rectangle 5">
            <a:extLst>
              <a:ext uri="{FF2B5EF4-FFF2-40B4-BE49-F238E27FC236}">
                <a16:creationId xmlns:a16="http://schemas.microsoft.com/office/drawing/2014/main" id="{318BE0BC-E81D-4C9C-A148-0ABD208DCD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5567" y="5864578"/>
            <a:ext cx="8763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en-US" sz="2222">
                <a:solidFill>
                  <a:srgbClr val="FFFF00"/>
                </a:solidFill>
              </a:rPr>
              <a:t>FH–</a:t>
            </a:r>
            <a:endParaRPr lang="en-US" altLang="en-US" sz="2222" b="0">
              <a:solidFill>
                <a:srgbClr val="FFFF00"/>
              </a:solidFill>
            </a:endParaRPr>
          </a:p>
        </p:txBody>
      </p:sp>
      <p:sp>
        <p:nvSpPr>
          <p:cNvPr id="118802" name="Rectangle 6">
            <a:extLst>
              <a:ext uri="{FF2B5EF4-FFF2-40B4-BE49-F238E27FC236}">
                <a16:creationId xmlns:a16="http://schemas.microsoft.com/office/drawing/2014/main" id="{713DBD51-21F3-4047-98CD-323D9CF0E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5178" y="5874456"/>
            <a:ext cx="8763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en-US" sz="2222">
                <a:solidFill>
                  <a:srgbClr val="FF7F00"/>
                </a:solidFill>
              </a:rPr>
              <a:t>FH+</a:t>
            </a:r>
            <a:endParaRPr lang="en-US" altLang="en-US" sz="2222" b="0">
              <a:solidFill>
                <a:srgbClr val="FF7F00"/>
              </a:solidFill>
            </a:endParaRPr>
          </a:p>
        </p:txBody>
      </p:sp>
      <p:sp>
        <p:nvSpPr>
          <p:cNvPr id="118803" name="Rectangle 71">
            <a:extLst>
              <a:ext uri="{FF2B5EF4-FFF2-40B4-BE49-F238E27FC236}">
                <a16:creationId xmlns:a16="http://schemas.microsoft.com/office/drawing/2014/main" id="{5F3FB379-FBA7-4B0B-834C-2F7C7EDCCF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42834" y="3701345"/>
            <a:ext cx="690033" cy="2098322"/>
          </a:xfrm>
          <a:prstGeom prst="rect">
            <a:avLst/>
          </a:prstGeom>
          <a:solidFill>
            <a:srgbClr val="FCF3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18804" name="Rectangle 72">
            <a:extLst>
              <a:ext uri="{FF2B5EF4-FFF2-40B4-BE49-F238E27FC236}">
                <a16:creationId xmlns:a16="http://schemas.microsoft.com/office/drawing/2014/main" id="{993F3143-7438-4055-9D8B-13F17F9CD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0044" y="4717345"/>
            <a:ext cx="690034" cy="1082322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grpSp>
        <p:nvGrpSpPr>
          <p:cNvPr id="448533" name="Group 107">
            <a:extLst>
              <a:ext uri="{FF2B5EF4-FFF2-40B4-BE49-F238E27FC236}">
                <a16:creationId xmlns:a16="http://schemas.microsoft.com/office/drawing/2014/main" id="{B390B9C8-4DB8-7E68-5A5C-F6E1803E0431}"/>
              </a:ext>
            </a:extLst>
          </p:cNvPr>
          <p:cNvGrpSpPr>
            <a:grpSpLocks/>
          </p:cNvGrpSpPr>
          <p:nvPr/>
        </p:nvGrpSpPr>
        <p:grpSpPr bwMode="auto">
          <a:xfrm>
            <a:off x="4281311" y="3397956"/>
            <a:ext cx="200378" cy="303389"/>
            <a:chOff x="3043" y="2098"/>
            <a:chExt cx="42" cy="215"/>
          </a:xfrm>
        </p:grpSpPr>
        <p:sp>
          <p:nvSpPr>
            <p:cNvPr id="118847" name="Line 73">
              <a:extLst>
                <a:ext uri="{FF2B5EF4-FFF2-40B4-BE49-F238E27FC236}">
                  <a16:creationId xmlns:a16="http://schemas.microsoft.com/office/drawing/2014/main" id="{2594CFF3-5FD5-43D6-833E-110FFB3CAB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61" y="2098"/>
              <a:ext cx="0" cy="215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118848" name="Line 74">
              <a:extLst>
                <a:ext uri="{FF2B5EF4-FFF2-40B4-BE49-F238E27FC236}">
                  <a16:creationId xmlns:a16="http://schemas.microsoft.com/office/drawing/2014/main" id="{5DA32086-05D5-413F-9F90-E9107B9C9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3" y="2098"/>
              <a:ext cx="4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grpSp>
        <p:nvGrpSpPr>
          <p:cNvPr id="448534" name="Group 110">
            <a:extLst>
              <a:ext uri="{FF2B5EF4-FFF2-40B4-BE49-F238E27FC236}">
                <a16:creationId xmlns:a16="http://schemas.microsoft.com/office/drawing/2014/main" id="{DD1DF041-7783-D27A-E3E5-419500DEA0AA}"/>
              </a:ext>
            </a:extLst>
          </p:cNvPr>
          <p:cNvGrpSpPr>
            <a:grpSpLocks/>
          </p:cNvGrpSpPr>
          <p:nvPr/>
        </p:nvGrpSpPr>
        <p:grpSpPr bwMode="auto">
          <a:xfrm>
            <a:off x="4974167" y="4421012"/>
            <a:ext cx="200378" cy="296333"/>
            <a:chOff x="3633" y="2823"/>
            <a:chExt cx="42" cy="210"/>
          </a:xfrm>
        </p:grpSpPr>
        <p:sp>
          <p:nvSpPr>
            <p:cNvPr id="118845" name="Line 77">
              <a:extLst>
                <a:ext uri="{FF2B5EF4-FFF2-40B4-BE49-F238E27FC236}">
                  <a16:creationId xmlns:a16="http://schemas.microsoft.com/office/drawing/2014/main" id="{224A7E23-3F16-4791-9EDC-7DB99C6E86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51" y="2823"/>
              <a:ext cx="0" cy="21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118846" name="Line 78">
              <a:extLst>
                <a:ext uri="{FF2B5EF4-FFF2-40B4-BE49-F238E27FC236}">
                  <a16:creationId xmlns:a16="http://schemas.microsoft.com/office/drawing/2014/main" id="{B3AFFF7F-9A85-4BD3-B6C5-86025072D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2823"/>
              <a:ext cx="4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sp>
        <p:nvSpPr>
          <p:cNvPr id="118807" name="Line 81">
            <a:extLst>
              <a:ext uri="{FF2B5EF4-FFF2-40B4-BE49-F238E27FC236}">
                <a16:creationId xmlns:a16="http://schemas.microsoft.com/office/drawing/2014/main" id="{93F906B9-AEBF-47F4-9BCE-E3DC84F1A1B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2700" y="2796822"/>
            <a:ext cx="0" cy="3002844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18808" name="Line 82">
            <a:extLst>
              <a:ext uri="{FF2B5EF4-FFF2-40B4-BE49-F238E27FC236}">
                <a16:creationId xmlns:a16="http://schemas.microsoft.com/office/drawing/2014/main" id="{3DBDFB42-7284-48B4-ACA7-694940EB6485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2701" y="5799667"/>
            <a:ext cx="67733" cy="0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18809" name="Line 83">
            <a:extLst>
              <a:ext uri="{FF2B5EF4-FFF2-40B4-BE49-F238E27FC236}">
                <a16:creationId xmlns:a16="http://schemas.microsoft.com/office/drawing/2014/main" id="{1862850D-DC0E-40C1-AEA9-586A44593D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2701" y="4302478"/>
            <a:ext cx="67733" cy="0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18810" name="Line 84">
            <a:extLst>
              <a:ext uri="{FF2B5EF4-FFF2-40B4-BE49-F238E27FC236}">
                <a16:creationId xmlns:a16="http://schemas.microsoft.com/office/drawing/2014/main" id="{60E522B6-F218-42FF-AD9A-96741CE4748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2701" y="2796822"/>
            <a:ext cx="67733" cy="0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18811" name="Rectangle 85">
            <a:extLst>
              <a:ext uri="{FF2B5EF4-FFF2-40B4-BE49-F238E27FC236}">
                <a16:creationId xmlns:a16="http://schemas.microsoft.com/office/drawing/2014/main" id="{1894EB00-3DBE-4C2C-A22E-9CD5179C0D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9463" y="5681134"/>
            <a:ext cx="15228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FFFF"/>
                </a:solidFill>
                <a:latin typeface="Arial" panose="020B0604020202020204" pitchFamily="34" charset="0"/>
              </a:rPr>
              <a:t>0</a:t>
            </a:r>
            <a:endParaRPr lang="en-US" altLang="en-US" sz="2133">
              <a:solidFill>
                <a:srgbClr val="000000"/>
              </a:solidFill>
            </a:endParaRPr>
          </a:p>
        </p:txBody>
      </p:sp>
      <p:sp>
        <p:nvSpPr>
          <p:cNvPr id="118812" name="Rectangle 86">
            <a:extLst>
              <a:ext uri="{FF2B5EF4-FFF2-40B4-BE49-F238E27FC236}">
                <a16:creationId xmlns:a16="http://schemas.microsoft.com/office/drawing/2014/main" id="{FAB1B2D3-8277-4529-81EC-0DE8D0AE9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1815" y="4183945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FFFF"/>
                </a:solidFill>
                <a:latin typeface="Arial" panose="020B0604020202020204" pitchFamily="34" charset="0"/>
              </a:rPr>
              <a:t>25</a:t>
            </a:r>
            <a:endParaRPr lang="en-US" altLang="en-US" sz="2133">
              <a:solidFill>
                <a:srgbClr val="000000"/>
              </a:solidFill>
            </a:endParaRPr>
          </a:p>
        </p:txBody>
      </p:sp>
      <p:sp>
        <p:nvSpPr>
          <p:cNvPr id="118813" name="Rectangle 87">
            <a:extLst>
              <a:ext uri="{FF2B5EF4-FFF2-40B4-BE49-F238E27FC236}">
                <a16:creationId xmlns:a16="http://schemas.microsoft.com/office/drawing/2014/main" id="{DE05D29B-3384-4298-B0CC-61835BE6ED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1815" y="2678289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FFFF"/>
                </a:solidFill>
                <a:latin typeface="Arial" panose="020B0604020202020204" pitchFamily="34" charset="0"/>
              </a:rPr>
              <a:t>50</a:t>
            </a:r>
            <a:endParaRPr lang="en-US" altLang="en-US" sz="2133">
              <a:solidFill>
                <a:srgbClr val="000000"/>
              </a:solidFill>
            </a:endParaRPr>
          </a:p>
        </p:txBody>
      </p:sp>
      <p:sp>
        <p:nvSpPr>
          <p:cNvPr id="118814" name="Rectangle 90">
            <a:extLst>
              <a:ext uri="{FF2B5EF4-FFF2-40B4-BE49-F238E27FC236}">
                <a16:creationId xmlns:a16="http://schemas.microsoft.com/office/drawing/2014/main" id="{DD630736-99E2-423B-A1AE-79BBC4389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0879" y="3417712"/>
            <a:ext cx="690033" cy="2401711"/>
          </a:xfrm>
          <a:prstGeom prst="rect">
            <a:avLst/>
          </a:prstGeom>
          <a:solidFill>
            <a:srgbClr val="FCF30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18815" name="Rectangle 91">
            <a:extLst>
              <a:ext uri="{FF2B5EF4-FFF2-40B4-BE49-F238E27FC236}">
                <a16:creationId xmlns:a16="http://schemas.microsoft.com/office/drawing/2014/main" id="{CD2309CE-42CC-4F09-A1D9-9E39B3C882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23856" y="4610101"/>
            <a:ext cx="690033" cy="1200855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grpSp>
        <p:nvGrpSpPr>
          <p:cNvPr id="448544" name="Group 108">
            <a:extLst>
              <a:ext uri="{FF2B5EF4-FFF2-40B4-BE49-F238E27FC236}">
                <a16:creationId xmlns:a16="http://schemas.microsoft.com/office/drawing/2014/main" id="{828E7608-ACD8-CE7C-D45B-484427823B1C}"/>
              </a:ext>
            </a:extLst>
          </p:cNvPr>
          <p:cNvGrpSpPr>
            <a:grpSpLocks/>
          </p:cNvGrpSpPr>
          <p:nvPr/>
        </p:nvGrpSpPr>
        <p:grpSpPr bwMode="auto">
          <a:xfrm>
            <a:off x="6979356" y="2994378"/>
            <a:ext cx="200378" cy="423333"/>
            <a:chOff x="4955" y="1892"/>
            <a:chExt cx="42" cy="300"/>
          </a:xfrm>
        </p:grpSpPr>
        <p:sp>
          <p:nvSpPr>
            <p:cNvPr id="118843" name="Line 92">
              <a:extLst>
                <a:ext uri="{FF2B5EF4-FFF2-40B4-BE49-F238E27FC236}">
                  <a16:creationId xmlns:a16="http://schemas.microsoft.com/office/drawing/2014/main" id="{625899AE-1F37-43D9-BB1A-41C662EAC0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3" y="1892"/>
              <a:ext cx="0" cy="30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118844" name="Line 93">
              <a:extLst>
                <a:ext uri="{FF2B5EF4-FFF2-40B4-BE49-F238E27FC236}">
                  <a16:creationId xmlns:a16="http://schemas.microsoft.com/office/drawing/2014/main" id="{D0553CFB-5CC9-4A11-AF45-E696B84CA1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5" y="1892"/>
              <a:ext cx="4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grpSp>
        <p:nvGrpSpPr>
          <p:cNvPr id="448545" name="Group 109">
            <a:extLst>
              <a:ext uri="{FF2B5EF4-FFF2-40B4-BE49-F238E27FC236}">
                <a16:creationId xmlns:a16="http://schemas.microsoft.com/office/drawing/2014/main" id="{6270FB21-7FC0-7F0E-DD58-B72A6C38CCEF}"/>
              </a:ext>
            </a:extLst>
          </p:cNvPr>
          <p:cNvGrpSpPr>
            <a:grpSpLocks/>
          </p:cNvGrpSpPr>
          <p:nvPr/>
        </p:nvGrpSpPr>
        <p:grpSpPr bwMode="auto">
          <a:xfrm>
            <a:off x="7662334" y="4313768"/>
            <a:ext cx="200378" cy="296333"/>
            <a:chOff x="5165" y="2833"/>
            <a:chExt cx="42" cy="210"/>
          </a:xfrm>
        </p:grpSpPr>
        <p:sp>
          <p:nvSpPr>
            <p:cNvPr id="118841" name="Line 96">
              <a:extLst>
                <a:ext uri="{FF2B5EF4-FFF2-40B4-BE49-F238E27FC236}">
                  <a16:creationId xmlns:a16="http://schemas.microsoft.com/office/drawing/2014/main" id="{4BFB60A8-9512-40FB-85C1-153969023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3" y="2833"/>
              <a:ext cx="0" cy="21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118842" name="Line 97">
              <a:extLst>
                <a:ext uri="{FF2B5EF4-FFF2-40B4-BE49-F238E27FC236}">
                  <a16:creationId xmlns:a16="http://schemas.microsoft.com/office/drawing/2014/main" id="{FDDA3891-3123-4317-B2E0-AE3F5C5BFA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65" y="2833"/>
              <a:ext cx="4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sp>
        <p:nvSpPr>
          <p:cNvPr id="118818" name="Line 100">
            <a:extLst>
              <a:ext uri="{FF2B5EF4-FFF2-40B4-BE49-F238E27FC236}">
                <a16:creationId xmlns:a16="http://schemas.microsoft.com/office/drawing/2014/main" id="{F76AE7A2-4214-429B-8861-D4E4924DCD5C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0745" y="2816578"/>
            <a:ext cx="0" cy="3002844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18819" name="Line 101">
            <a:extLst>
              <a:ext uri="{FF2B5EF4-FFF2-40B4-BE49-F238E27FC236}">
                <a16:creationId xmlns:a16="http://schemas.microsoft.com/office/drawing/2014/main" id="{E7EDBF83-6CA8-4093-B774-D22B0B36A1DF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0745" y="5819422"/>
            <a:ext cx="67733" cy="0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18820" name="Line 102">
            <a:extLst>
              <a:ext uri="{FF2B5EF4-FFF2-40B4-BE49-F238E27FC236}">
                <a16:creationId xmlns:a16="http://schemas.microsoft.com/office/drawing/2014/main" id="{FE005701-8EF4-457E-855E-A5DB488D507F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0745" y="4322234"/>
            <a:ext cx="67733" cy="0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18821" name="Line 103">
            <a:extLst>
              <a:ext uri="{FF2B5EF4-FFF2-40B4-BE49-F238E27FC236}">
                <a16:creationId xmlns:a16="http://schemas.microsoft.com/office/drawing/2014/main" id="{5629A270-B5F7-4D91-98B6-13896DB54623}"/>
              </a:ext>
            </a:extLst>
          </p:cNvPr>
          <p:cNvSpPr>
            <a:spLocks noChangeShapeType="1"/>
          </p:cNvSpPr>
          <p:nvPr/>
        </p:nvSpPr>
        <p:spPr bwMode="auto">
          <a:xfrm>
            <a:off x="6520745" y="2816578"/>
            <a:ext cx="67733" cy="0"/>
          </a:xfrm>
          <a:prstGeom prst="line">
            <a:avLst/>
          </a:pr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18822" name="Rectangle 104">
            <a:extLst>
              <a:ext uri="{FF2B5EF4-FFF2-40B4-BE49-F238E27FC236}">
                <a16:creationId xmlns:a16="http://schemas.microsoft.com/office/drawing/2014/main" id="{85DE74A1-1C80-4F90-AAE4-33183E7B79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7507" y="5700889"/>
            <a:ext cx="15228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FFFF"/>
                </a:solidFill>
                <a:latin typeface="Arial" panose="020B0604020202020204" pitchFamily="34" charset="0"/>
              </a:rPr>
              <a:t>0</a:t>
            </a:r>
            <a:endParaRPr lang="en-US" altLang="en-US" sz="2133">
              <a:solidFill>
                <a:srgbClr val="000000"/>
              </a:solidFill>
            </a:endParaRPr>
          </a:p>
        </p:txBody>
      </p:sp>
      <p:sp>
        <p:nvSpPr>
          <p:cNvPr id="118823" name="Rectangle 105">
            <a:extLst>
              <a:ext uri="{FF2B5EF4-FFF2-40B4-BE49-F238E27FC236}">
                <a16:creationId xmlns:a16="http://schemas.microsoft.com/office/drawing/2014/main" id="{54AF365C-2E5C-474D-8F70-6E61C2953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9860" y="4203701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FFFF"/>
                </a:solidFill>
                <a:latin typeface="Arial" panose="020B0604020202020204" pitchFamily="34" charset="0"/>
              </a:rPr>
              <a:t>25</a:t>
            </a:r>
            <a:endParaRPr lang="en-US" altLang="en-US" sz="2133">
              <a:solidFill>
                <a:srgbClr val="000000"/>
              </a:solidFill>
            </a:endParaRPr>
          </a:p>
        </p:txBody>
      </p:sp>
      <p:sp>
        <p:nvSpPr>
          <p:cNvPr id="118824" name="Rectangle 106">
            <a:extLst>
              <a:ext uri="{FF2B5EF4-FFF2-40B4-BE49-F238E27FC236}">
                <a16:creationId xmlns:a16="http://schemas.microsoft.com/office/drawing/2014/main" id="{D4C7D3B9-E94D-4FC4-99EF-930E5E582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9860" y="2698045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133">
                <a:solidFill>
                  <a:srgbClr val="FFFFFF"/>
                </a:solidFill>
                <a:latin typeface="Arial" panose="020B0604020202020204" pitchFamily="34" charset="0"/>
              </a:rPr>
              <a:t>50</a:t>
            </a:r>
            <a:endParaRPr lang="en-US" altLang="en-US" sz="2133">
              <a:solidFill>
                <a:srgbClr val="000000"/>
              </a:solidFill>
            </a:endParaRPr>
          </a:p>
        </p:txBody>
      </p:sp>
      <p:grpSp>
        <p:nvGrpSpPr>
          <p:cNvPr id="448553" name="Group 111">
            <a:extLst>
              <a:ext uri="{FF2B5EF4-FFF2-40B4-BE49-F238E27FC236}">
                <a16:creationId xmlns:a16="http://schemas.microsoft.com/office/drawing/2014/main" id="{FD0F2AF6-354F-6E1C-90A6-E732CF2DF9E6}"/>
              </a:ext>
            </a:extLst>
          </p:cNvPr>
          <p:cNvGrpSpPr>
            <a:grpSpLocks/>
          </p:cNvGrpSpPr>
          <p:nvPr/>
        </p:nvGrpSpPr>
        <p:grpSpPr bwMode="auto">
          <a:xfrm>
            <a:off x="1244600" y="3872089"/>
            <a:ext cx="200378" cy="423333"/>
            <a:chOff x="4955" y="1892"/>
            <a:chExt cx="42" cy="300"/>
          </a:xfrm>
        </p:grpSpPr>
        <p:sp>
          <p:nvSpPr>
            <p:cNvPr id="118839" name="Line 112">
              <a:extLst>
                <a:ext uri="{FF2B5EF4-FFF2-40B4-BE49-F238E27FC236}">
                  <a16:creationId xmlns:a16="http://schemas.microsoft.com/office/drawing/2014/main" id="{DA094C66-D602-4C63-96D9-FDF30EF563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3" y="1892"/>
              <a:ext cx="0" cy="30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118840" name="Line 113">
              <a:extLst>
                <a:ext uri="{FF2B5EF4-FFF2-40B4-BE49-F238E27FC236}">
                  <a16:creationId xmlns:a16="http://schemas.microsoft.com/office/drawing/2014/main" id="{AA682661-EA8C-4C1A-9014-32FA8B7150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5" y="1892"/>
              <a:ext cx="4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grpSp>
        <p:nvGrpSpPr>
          <p:cNvPr id="448554" name="Group 114">
            <a:extLst>
              <a:ext uri="{FF2B5EF4-FFF2-40B4-BE49-F238E27FC236}">
                <a16:creationId xmlns:a16="http://schemas.microsoft.com/office/drawing/2014/main" id="{4A4A6201-C126-AB4A-3B5A-D2ECC638276C}"/>
              </a:ext>
            </a:extLst>
          </p:cNvPr>
          <p:cNvGrpSpPr>
            <a:grpSpLocks/>
          </p:cNvGrpSpPr>
          <p:nvPr/>
        </p:nvGrpSpPr>
        <p:grpSpPr bwMode="auto">
          <a:xfrm>
            <a:off x="2037645" y="3115734"/>
            <a:ext cx="200378" cy="423333"/>
            <a:chOff x="4955" y="1892"/>
            <a:chExt cx="42" cy="300"/>
          </a:xfrm>
        </p:grpSpPr>
        <p:sp>
          <p:nvSpPr>
            <p:cNvPr id="118837" name="Line 115">
              <a:extLst>
                <a:ext uri="{FF2B5EF4-FFF2-40B4-BE49-F238E27FC236}">
                  <a16:creationId xmlns:a16="http://schemas.microsoft.com/office/drawing/2014/main" id="{7EFE7981-6C36-47D7-BC8E-6E70610AD8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3" y="1892"/>
              <a:ext cx="0" cy="30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118838" name="Line 116">
              <a:extLst>
                <a:ext uri="{FF2B5EF4-FFF2-40B4-BE49-F238E27FC236}">
                  <a16:creationId xmlns:a16="http://schemas.microsoft.com/office/drawing/2014/main" id="{F248F959-8F3E-44ED-9E3C-27289F67B3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5" y="1892"/>
              <a:ext cx="42" cy="0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sp>
        <p:nvSpPr>
          <p:cNvPr id="118827" name="Rectangle 5">
            <a:extLst>
              <a:ext uri="{FF2B5EF4-FFF2-40B4-BE49-F238E27FC236}">
                <a16:creationId xmlns:a16="http://schemas.microsoft.com/office/drawing/2014/main" id="{E1067BD4-07C3-4864-8264-B9A6D078C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2767" y="5834945"/>
            <a:ext cx="8763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en-US" sz="2222">
                <a:solidFill>
                  <a:srgbClr val="FFFF00"/>
                </a:solidFill>
              </a:rPr>
              <a:t>FH–</a:t>
            </a:r>
            <a:endParaRPr lang="en-US" altLang="en-US" sz="2222" b="0">
              <a:solidFill>
                <a:srgbClr val="FFFF00"/>
              </a:solidFill>
            </a:endParaRPr>
          </a:p>
        </p:txBody>
      </p:sp>
      <p:sp>
        <p:nvSpPr>
          <p:cNvPr id="118828" name="Rectangle 6">
            <a:extLst>
              <a:ext uri="{FF2B5EF4-FFF2-40B4-BE49-F238E27FC236}">
                <a16:creationId xmlns:a16="http://schemas.microsoft.com/office/drawing/2014/main" id="{7C47A61A-0ACB-417E-AF54-DB3C198B35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6911" y="5844822"/>
            <a:ext cx="8763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en-US" sz="2222">
                <a:solidFill>
                  <a:srgbClr val="FF7F00"/>
                </a:solidFill>
              </a:rPr>
              <a:t>FH+</a:t>
            </a:r>
            <a:endParaRPr lang="en-US" altLang="en-US" sz="2222" b="0">
              <a:solidFill>
                <a:srgbClr val="FF7F00"/>
              </a:solidFill>
            </a:endParaRPr>
          </a:p>
        </p:txBody>
      </p:sp>
      <p:sp>
        <p:nvSpPr>
          <p:cNvPr id="118829" name="Rectangle 5">
            <a:extLst>
              <a:ext uri="{FF2B5EF4-FFF2-40B4-BE49-F238E27FC236}">
                <a16:creationId xmlns:a16="http://schemas.microsoft.com/office/drawing/2014/main" id="{C11EE0D2-F188-49E1-B6A5-D01DE71C06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30812" y="5846234"/>
            <a:ext cx="8763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en-US" sz="2222">
                <a:solidFill>
                  <a:srgbClr val="FFFF00"/>
                </a:solidFill>
              </a:rPr>
              <a:t>FH–</a:t>
            </a:r>
            <a:endParaRPr lang="en-US" altLang="en-US" sz="2222" b="0">
              <a:solidFill>
                <a:srgbClr val="FFFF00"/>
              </a:solidFill>
            </a:endParaRPr>
          </a:p>
        </p:txBody>
      </p:sp>
      <p:sp>
        <p:nvSpPr>
          <p:cNvPr id="118830" name="Rectangle 6">
            <a:extLst>
              <a:ext uri="{FF2B5EF4-FFF2-40B4-BE49-F238E27FC236}">
                <a16:creationId xmlns:a16="http://schemas.microsoft.com/office/drawing/2014/main" id="{62254A21-90C6-41AD-A2BD-3BFE1B2BDD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9800" y="5856111"/>
            <a:ext cx="8763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en-US" sz="2222">
                <a:solidFill>
                  <a:srgbClr val="FF7F00"/>
                </a:solidFill>
              </a:rPr>
              <a:t>FH+</a:t>
            </a:r>
            <a:endParaRPr lang="en-US" altLang="en-US" sz="2222" b="0">
              <a:solidFill>
                <a:srgbClr val="FF7F00"/>
              </a:solidFill>
            </a:endParaRPr>
          </a:p>
        </p:txBody>
      </p:sp>
      <p:sp>
        <p:nvSpPr>
          <p:cNvPr id="118831" name="Text Box 121">
            <a:extLst>
              <a:ext uri="{FF2B5EF4-FFF2-40B4-BE49-F238E27FC236}">
                <a16:creationId xmlns:a16="http://schemas.microsoft.com/office/drawing/2014/main" id="{F5CE91D8-B388-494E-BB5F-6A6C7633D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1121" y="1632656"/>
            <a:ext cx="3698448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1244">
                <a:solidFill>
                  <a:srgbClr val="FFFFFF"/>
                </a:solidFill>
              </a:rPr>
              <a:t>Pratipanawatr et al, Diabetes 50: 2572-78, 2001</a:t>
            </a:r>
          </a:p>
        </p:txBody>
      </p:sp>
      <p:sp>
        <p:nvSpPr>
          <p:cNvPr id="118832" name="Text Box 125">
            <a:extLst>
              <a:ext uri="{FF2B5EF4-FFF2-40B4-BE49-F238E27FC236}">
                <a16:creationId xmlns:a16="http://schemas.microsoft.com/office/drawing/2014/main" id="{E8F47056-257F-4211-A7A1-39669038A8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8089" y="2791178"/>
            <a:ext cx="914033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1778">
                <a:solidFill>
                  <a:srgbClr val="FFFFFF"/>
                </a:solidFill>
              </a:rPr>
              <a:t>P&lt;0.05</a:t>
            </a:r>
          </a:p>
        </p:txBody>
      </p:sp>
      <p:sp>
        <p:nvSpPr>
          <p:cNvPr id="118833" name="Text Box 126">
            <a:extLst>
              <a:ext uri="{FF2B5EF4-FFF2-40B4-BE49-F238E27FC236}">
                <a16:creationId xmlns:a16="http://schemas.microsoft.com/office/drawing/2014/main" id="{B17934C5-F95E-42E0-ADC0-AC656CE01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8967" y="4041422"/>
            <a:ext cx="914033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1778">
                <a:solidFill>
                  <a:srgbClr val="FFFFFF"/>
                </a:solidFill>
              </a:rPr>
              <a:t>P&lt;0.05</a:t>
            </a:r>
          </a:p>
        </p:txBody>
      </p:sp>
      <p:sp>
        <p:nvSpPr>
          <p:cNvPr id="118834" name="Text Box 127">
            <a:extLst>
              <a:ext uri="{FF2B5EF4-FFF2-40B4-BE49-F238E27FC236}">
                <a16:creationId xmlns:a16="http://schemas.microsoft.com/office/drawing/2014/main" id="{4F762015-E4EE-4BED-9DE3-52E0C91A7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7011" y="3965222"/>
            <a:ext cx="914033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1778">
                <a:solidFill>
                  <a:srgbClr val="FFFFFF"/>
                </a:solidFill>
              </a:rPr>
              <a:t>P&lt;0.01</a:t>
            </a:r>
          </a:p>
        </p:txBody>
      </p:sp>
      <p:sp>
        <p:nvSpPr>
          <p:cNvPr id="118835" name="Rectangle 125">
            <a:extLst>
              <a:ext uri="{FF2B5EF4-FFF2-40B4-BE49-F238E27FC236}">
                <a16:creationId xmlns:a16="http://schemas.microsoft.com/office/drawing/2014/main" id="{15E430ED-5C22-4274-8825-94F2FBC538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5701" y="3344334"/>
            <a:ext cx="1450622" cy="500945"/>
          </a:xfrm>
          <a:prstGeom prst="rect">
            <a:avLst/>
          </a:pr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18836" name="Rectangle 126">
            <a:extLst>
              <a:ext uri="{FF2B5EF4-FFF2-40B4-BE49-F238E27FC236}">
                <a16:creationId xmlns:a16="http://schemas.microsoft.com/office/drawing/2014/main" id="{C004DC72-FD0B-4D79-B802-2000E2CC70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36178" y="3368323"/>
            <a:ext cx="1961444" cy="4431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en-US" sz="1600">
                <a:solidFill>
                  <a:srgbClr val="000000"/>
                </a:solidFill>
              </a:rPr>
              <a:t>r=0.57, p&lt;0.01</a:t>
            </a:r>
          </a:p>
          <a:p>
            <a:pPr algn="ctr" defTabSz="812810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en-US" sz="1600">
                <a:solidFill>
                  <a:srgbClr val="000000"/>
                </a:solidFill>
              </a:rPr>
              <a:t>vs Rd</a:t>
            </a:r>
            <a:endParaRPr lang="en-US" altLang="en-US" sz="1600" b="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2288" y="191792"/>
            <a:ext cx="8094662" cy="3051053"/>
          </a:xfrm>
          <a:solidFill>
            <a:srgbClr val="FF7F00"/>
          </a:solidFill>
          <a:ln>
            <a:solidFill>
              <a:srgbClr val="FF9966"/>
            </a:solidFill>
            <a:miter lim="800000"/>
            <a:headEnd/>
            <a:tailEnd/>
          </a:ln>
        </p:spPr>
        <p:txBody>
          <a:bodyPr/>
          <a:lstStyle/>
          <a:p>
            <a:pPr marL="0" indent="0" algn="ctr">
              <a:lnSpc>
                <a:spcPct val="105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4400" dirty="0"/>
              <a:t>PIOGLITAZONE</a:t>
            </a:r>
            <a:r>
              <a:rPr lang="en-US" altLang="en-US" sz="4400"/>
              <a:t>:  </a:t>
            </a:r>
          </a:p>
          <a:p>
            <a:pPr marL="0" indent="0" algn="ctr">
              <a:lnSpc>
                <a:spcPct val="105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4400"/>
              <a:t>THE </a:t>
            </a:r>
            <a:r>
              <a:rPr lang="en-US" altLang="en-US" sz="4400" dirty="0"/>
              <a:t>COST-EFFECTIVE CARDIOPROTECTIVE DRUG FOR TYPE 2 DIABETES</a:t>
            </a:r>
          </a:p>
        </p:txBody>
      </p:sp>
      <p:sp>
        <p:nvSpPr>
          <p:cNvPr id="430083" name="Rectangle 3"/>
          <p:cNvSpPr txBox="1">
            <a:spLocks noChangeArrowheads="1"/>
          </p:cNvSpPr>
          <p:nvPr/>
        </p:nvSpPr>
        <p:spPr bwMode="auto">
          <a:xfrm>
            <a:off x="252413" y="3505200"/>
            <a:ext cx="8639175" cy="3051054"/>
          </a:xfrm>
          <a:prstGeom prst="rect">
            <a:avLst/>
          </a:prstGeom>
          <a:solidFill>
            <a:srgbClr val="FFFF0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55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Ralph A. DeFronzo, MD</a:t>
            </a:r>
          </a:p>
          <a:p>
            <a:pPr marL="0" marR="0" lvl="0" indent="0" algn="ctr" defTabSz="914400" rtl="0" eaLnBrk="0" fontAlgn="base" latinLnBrk="0" hangingPunct="0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55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Professor of Medicine</a:t>
            </a:r>
          </a:p>
          <a:p>
            <a:pPr marL="0" marR="0" lvl="0" indent="0" algn="ctr" defTabSz="914400" rtl="0" eaLnBrk="0" fontAlgn="base" latinLnBrk="0" hangingPunct="0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55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Chief, Diabetes Division</a:t>
            </a:r>
          </a:p>
          <a:p>
            <a:pPr marL="0" marR="0" lvl="0" indent="0" algn="ctr" defTabSz="914400" rtl="0" eaLnBrk="0" fontAlgn="base" latinLnBrk="0" hangingPunct="0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55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University of Texas Health Science </a:t>
            </a:r>
            <a:r>
              <a:rPr kumimoji="0" lang="en-US" altLang="en-US" sz="3556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Ctr</a:t>
            </a:r>
            <a:r>
              <a:rPr kumimoji="0" lang="en-US" altLang="en-US" sz="355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,</a:t>
            </a:r>
          </a:p>
          <a:p>
            <a:pPr marL="0" marR="0" lvl="0" indent="0" algn="ctr" defTabSz="914400" rtl="0" eaLnBrk="0" fontAlgn="base" latinLnBrk="0" hangingPunct="0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55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San Antonio, TX</a:t>
            </a:r>
          </a:p>
        </p:txBody>
      </p:sp>
    </p:spTree>
    <p:extLst>
      <p:ext uri="{BB962C8B-B14F-4D97-AF65-F5344CB8AC3E}">
        <p14:creationId xmlns:p14="http://schemas.microsoft.com/office/powerpoint/2010/main" val="1105955050"/>
      </p:ext>
    </p:extLst>
  </p:cSld>
  <p:clrMapOvr>
    <a:masterClrMapping/>
  </p:clrMapOvr>
  <p:transition>
    <p:dissolv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extBox 46">
            <a:extLst>
              <a:ext uri="{FF2B5EF4-FFF2-40B4-BE49-F238E27FC236}">
                <a16:creationId xmlns:a16="http://schemas.microsoft.com/office/drawing/2014/main" id="{68A76E43-65A4-4DEF-B110-B25006CDB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18282" y="1543755"/>
            <a:ext cx="4041492" cy="365934"/>
          </a:xfrm>
          <a:prstGeom prst="rect">
            <a:avLst/>
          </a:prstGeom>
          <a:solidFill>
            <a:srgbClr val="FF99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1778" dirty="0">
                <a:solidFill>
                  <a:srgbClr val="000000"/>
                </a:solidFill>
              </a:rPr>
              <a:t>% of insulin-stimulated value in FH-</a:t>
            </a:r>
          </a:p>
        </p:txBody>
      </p:sp>
      <p:sp>
        <p:nvSpPr>
          <p:cNvPr id="119811" name="Rectangle 6">
            <a:extLst>
              <a:ext uri="{FF2B5EF4-FFF2-40B4-BE49-F238E27FC236}">
                <a16:creationId xmlns:a16="http://schemas.microsoft.com/office/drawing/2014/main" id="{4462CE7C-D121-4A83-9348-D403B4153E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6634" y="447323"/>
            <a:ext cx="8987366" cy="1076677"/>
          </a:xfrm>
          <a:prstGeom prst="rect">
            <a:avLst/>
          </a:prstGeom>
          <a:solidFill>
            <a:srgbClr val="FF730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222">
                <a:solidFill>
                  <a:srgbClr val="FFFFFF"/>
                </a:solidFill>
              </a:rPr>
              <a:t>EFFECT OF INSULIN ON MAP KINASE PATHWAY IN NORMAL-GLUCOSE-TOLERANT, INSULIN-RESISTANT OFFSPRING OF TWO DIABETIC PARENTS</a:t>
            </a:r>
          </a:p>
        </p:txBody>
      </p:sp>
      <p:sp>
        <p:nvSpPr>
          <p:cNvPr id="119812" name="Text Box 9">
            <a:extLst>
              <a:ext uri="{FF2B5EF4-FFF2-40B4-BE49-F238E27FC236}">
                <a16:creationId xmlns:a16="http://schemas.microsoft.com/office/drawing/2014/main" id="{B217A365-0BD8-46F2-8902-E61DFAEE16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75854" y="6206067"/>
            <a:ext cx="3698448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1244">
                <a:solidFill>
                  <a:srgbClr val="FFFFFF"/>
                </a:solidFill>
              </a:rPr>
              <a:t>Pratipanawatr et al, Diabetes 50: 2572-78, 2001</a:t>
            </a:r>
          </a:p>
        </p:txBody>
      </p:sp>
      <p:grpSp>
        <p:nvGrpSpPr>
          <p:cNvPr id="449541" name="Group 47">
            <a:extLst>
              <a:ext uri="{FF2B5EF4-FFF2-40B4-BE49-F238E27FC236}">
                <a16:creationId xmlns:a16="http://schemas.microsoft.com/office/drawing/2014/main" id="{1FFBE9B5-5BD4-F6D3-90F6-34BB5099526B}"/>
              </a:ext>
            </a:extLst>
          </p:cNvPr>
          <p:cNvGrpSpPr>
            <a:grpSpLocks/>
          </p:cNvGrpSpPr>
          <p:nvPr/>
        </p:nvGrpSpPr>
        <p:grpSpPr bwMode="auto">
          <a:xfrm>
            <a:off x="1095023" y="1992489"/>
            <a:ext cx="6845300" cy="4253993"/>
            <a:chOff x="776" y="1224"/>
            <a:chExt cx="4851" cy="2724"/>
          </a:xfrm>
        </p:grpSpPr>
        <p:sp>
          <p:nvSpPr>
            <p:cNvPr id="119814" name="Rectangle 90">
              <a:extLst>
                <a:ext uri="{FF2B5EF4-FFF2-40B4-BE49-F238E27FC236}">
                  <a16:creationId xmlns:a16="http://schemas.microsoft.com/office/drawing/2014/main" id="{EB3426C3-608A-48A2-87DE-1A0880732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1224"/>
              <a:ext cx="1839" cy="2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endParaRPr lang="en-US" altLang="en-US" sz="1778" b="0">
                <a:solidFill>
                  <a:srgbClr val="000000"/>
                </a:solidFill>
              </a:endParaRPr>
            </a:p>
          </p:txBody>
        </p:sp>
        <p:sp>
          <p:nvSpPr>
            <p:cNvPr id="322568" name="Rectangle 8">
              <a:extLst>
                <a:ext uri="{FF2B5EF4-FFF2-40B4-BE49-F238E27FC236}">
                  <a16:creationId xmlns:a16="http://schemas.microsoft.com/office/drawing/2014/main" id="{9648C877-23EF-4468-B5E6-1ADF522EF7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2" y="1230"/>
              <a:ext cx="1938" cy="234"/>
            </a:xfrm>
            <a:prstGeom prst="rect">
              <a:avLst/>
            </a:prstGeom>
            <a:noFill/>
            <a:ln w="2857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 defTabSz="812810">
                <a:defRPr/>
              </a:pPr>
              <a:r>
                <a:rPr lang="en-US" sz="1778" b="1">
                  <a:solidFill>
                    <a:srgbClr val="FF0000"/>
                  </a:solidFill>
                  <a:latin typeface="Helvetica" pitchFamily="-64" charset="0"/>
                </a:rPr>
                <a:t>∆</a:t>
              </a:r>
              <a:r>
                <a:rPr lang="en-US" sz="1778">
                  <a:solidFill>
                    <a:srgbClr val="000000"/>
                  </a:solidFill>
                  <a:latin typeface="Helvetica" pitchFamily="-64" charset="0"/>
                </a:rPr>
                <a:t> </a:t>
              </a:r>
              <a:r>
                <a:rPr lang="en-US" sz="1778" b="1">
                  <a:solidFill>
                    <a:srgbClr val="FF0000"/>
                  </a:solidFill>
                  <a:latin typeface="Helvetica" pitchFamily="-64" charset="0"/>
                </a:rPr>
                <a:t>ERK</a:t>
              </a:r>
              <a:r>
                <a:rPr lang="en-US" sz="1778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Helvetica" pitchFamily="-64" charset="0"/>
                </a:rPr>
                <a:t> </a:t>
              </a:r>
              <a:r>
                <a:rPr lang="en-US" sz="1778" b="1">
                  <a:solidFill>
                    <a:srgbClr val="FF0000"/>
                  </a:solidFill>
                  <a:latin typeface="Helvetica" pitchFamily="-64" charset="0"/>
                </a:rPr>
                <a:t>Phosphorylation</a:t>
              </a:r>
            </a:p>
          </p:txBody>
        </p:sp>
        <p:sp>
          <p:nvSpPr>
            <p:cNvPr id="119816" name="Text Box 57">
              <a:extLst>
                <a:ext uri="{FF2B5EF4-FFF2-40B4-BE49-F238E27FC236}">
                  <a16:creationId xmlns:a16="http://schemas.microsoft.com/office/drawing/2014/main" id="{9E1DC4F5-A630-4B6C-8C52-71BEC4E523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6" y="3585"/>
              <a:ext cx="533" cy="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r>
                <a:rPr lang="en-US" altLang="en-US" sz="2844">
                  <a:solidFill>
                    <a:srgbClr val="FFFF00"/>
                  </a:solidFill>
                </a:rPr>
                <a:t>FH</a:t>
              </a:r>
              <a:r>
                <a:rPr lang="en-US" altLang="en-US" sz="2844" baseline="30000">
                  <a:solidFill>
                    <a:srgbClr val="FFFF00"/>
                  </a:solidFill>
                </a:rPr>
                <a:t>-</a:t>
              </a:r>
            </a:p>
          </p:txBody>
        </p:sp>
        <p:sp>
          <p:nvSpPr>
            <p:cNvPr id="119817" name="Text Box 58">
              <a:extLst>
                <a:ext uri="{FF2B5EF4-FFF2-40B4-BE49-F238E27FC236}">
                  <a16:creationId xmlns:a16="http://schemas.microsoft.com/office/drawing/2014/main" id="{AA75F339-5F9C-4E2B-9DD0-E3CF3266C1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3" y="3585"/>
              <a:ext cx="576" cy="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r>
                <a:rPr lang="en-US" altLang="en-US" sz="2844">
                  <a:solidFill>
                    <a:srgbClr val="FF7F00"/>
                  </a:solidFill>
                </a:rPr>
                <a:t>FH</a:t>
              </a:r>
              <a:r>
                <a:rPr lang="en-US" altLang="en-US" sz="2844" baseline="30000">
                  <a:solidFill>
                    <a:srgbClr val="FF7F00"/>
                  </a:solidFill>
                </a:rPr>
                <a:t>+</a:t>
              </a:r>
            </a:p>
          </p:txBody>
        </p:sp>
        <p:grpSp>
          <p:nvGrpSpPr>
            <p:cNvPr id="449546" name="Group 88">
              <a:extLst>
                <a:ext uri="{FF2B5EF4-FFF2-40B4-BE49-F238E27FC236}">
                  <a16:creationId xmlns:a16="http://schemas.microsoft.com/office/drawing/2014/main" id="{BE736E6F-3C02-A910-F6B5-ED050B8F7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36" y="1471"/>
              <a:ext cx="1991" cy="2339"/>
              <a:chOff x="4149" y="1307"/>
              <a:chExt cx="1991" cy="2339"/>
            </a:xfrm>
          </p:grpSpPr>
          <p:sp>
            <p:nvSpPr>
              <p:cNvPr id="119839" name="Rectangle 44">
                <a:extLst>
                  <a:ext uri="{FF2B5EF4-FFF2-40B4-BE49-F238E27FC236}">
                    <a16:creationId xmlns:a16="http://schemas.microsoft.com/office/drawing/2014/main" id="{24DD3A2D-7AD3-47C6-BFF0-D4C5E5247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3" y="1686"/>
                <a:ext cx="747" cy="1810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algn="ctr" defTabSz="812810">
                  <a:spcBef>
                    <a:spcPct val="0"/>
                  </a:spcBef>
                  <a:buNone/>
                  <a:defRPr/>
                </a:pPr>
                <a:endParaRPr lang="en-US" altLang="en-US" sz="1778" b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449568" name="Group 87">
                <a:extLst>
                  <a:ext uri="{FF2B5EF4-FFF2-40B4-BE49-F238E27FC236}">
                    <a16:creationId xmlns:a16="http://schemas.microsoft.com/office/drawing/2014/main" id="{1AB88992-916F-91A8-1DEE-416F7499AB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149" y="2261"/>
                <a:ext cx="747" cy="1235"/>
                <a:chOff x="4149" y="2261"/>
                <a:chExt cx="747" cy="1235"/>
              </a:xfrm>
            </p:grpSpPr>
            <p:sp>
              <p:nvSpPr>
                <p:cNvPr id="119852" name="Rectangle 43">
                  <a:extLst>
                    <a:ext uri="{FF2B5EF4-FFF2-40B4-BE49-F238E27FC236}">
                      <a16:creationId xmlns:a16="http://schemas.microsoft.com/office/drawing/2014/main" id="{233B8A0B-C498-44CA-91FA-F246C9479E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9" y="2435"/>
                  <a:ext cx="747" cy="1061"/>
                </a:xfrm>
                <a:prstGeom prst="rect">
                  <a:avLst/>
                </a:prstGeom>
                <a:solidFill>
                  <a:srgbClr val="FCF30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 b="1">
                      <a:solidFill>
                        <a:schemeClr val="bg1"/>
                      </a:solidFill>
                      <a:latin typeface="Helvetica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 b="1">
                      <a:solidFill>
                        <a:schemeClr val="bg1"/>
                      </a:solidFill>
                      <a:latin typeface="Helvetica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bg1"/>
                      </a:solidFill>
                      <a:latin typeface="Helvetica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</a:defRPr>
                  </a:lvl9pPr>
                </a:lstStyle>
                <a:p>
                  <a:pPr algn="ctr" defTabSz="812810">
                    <a:spcBef>
                      <a:spcPct val="0"/>
                    </a:spcBef>
                    <a:buNone/>
                    <a:defRPr/>
                  </a:pPr>
                  <a:endParaRPr lang="en-US" altLang="en-US" sz="1778" b="0">
                    <a:solidFill>
                      <a:srgbClr val="000000"/>
                    </a:solidFill>
                  </a:endParaRPr>
                </a:p>
              </p:txBody>
            </p:sp>
            <p:grpSp>
              <p:nvGrpSpPr>
                <p:cNvPr id="449581" name="Group 80">
                  <a:extLst>
                    <a:ext uri="{FF2B5EF4-FFF2-40B4-BE49-F238E27FC236}">
                      <a16:creationId xmlns:a16="http://schemas.microsoft.com/office/drawing/2014/main" id="{0236D411-86BC-3DCC-4D95-E9D9BEC301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458" y="2261"/>
                  <a:ext cx="129" cy="174"/>
                  <a:chOff x="4233" y="2261"/>
                  <a:chExt cx="42" cy="174"/>
                </a:xfrm>
              </p:grpSpPr>
              <p:sp>
                <p:nvSpPr>
                  <p:cNvPr id="119854" name="Line 45">
                    <a:extLst>
                      <a:ext uri="{FF2B5EF4-FFF2-40B4-BE49-F238E27FC236}">
                        <a16:creationId xmlns:a16="http://schemas.microsoft.com/office/drawing/2014/main" id="{A73D0253-C205-4619-BA2D-D8976F67344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4251" y="2261"/>
                    <a:ext cx="0" cy="174"/>
                  </a:xfrm>
                  <a:prstGeom prst="line">
                    <a:avLst/>
                  </a:prstGeom>
                  <a:noFill/>
                  <a:ln w="28575">
                    <a:solidFill>
                      <a:srgbClr val="FFFF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defTabSz="812810">
                      <a:defRPr/>
                    </a:pPr>
                    <a:endParaRPr lang="en-US" sz="1778">
                      <a:solidFill>
                        <a:srgbClr val="000000"/>
                      </a:solidFill>
                      <a:latin typeface="Helvetica" panose="020B0604020202020204" pitchFamily="34" charset="0"/>
                    </a:endParaRPr>
                  </a:p>
                </p:txBody>
              </p:sp>
              <p:sp>
                <p:nvSpPr>
                  <p:cNvPr id="119855" name="Line 46">
                    <a:extLst>
                      <a:ext uri="{FF2B5EF4-FFF2-40B4-BE49-F238E27FC236}">
                        <a16:creationId xmlns:a16="http://schemas.microsoft.com/office/drawing/2014/main" id="{8C4A7E7D-C241-4C01-8390-BDD33E53187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4233" y="2261"/>
                    <a:ext cx="42" cy="0"/>
                  </a:xfrm>
                  <a:prstGeom prst="line">
                    <a:avLst/>
                  </a:prstGeom>
                  <a:noFill/>
                  <a:ln w="28575">
                    <a:solidFill>
                      <a:srgbClr val="FFFFFF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defTabSz="812810">
                      <a:defRPr/>
                    </a:pPr>
                    <a:endParaRPr lang="en-US" sz="1778">
                      <a:solidFill>
                        <a:srgbClr val="000000"/>
                      </a:solidFill>
                      <a:latin typeface="Helvetica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449569" name="Group 79">
                <a:extLst>
                  <a:ext uri="{FF2B5EF4-FFF2-40B4-BE49-F238E27FC236}">
                    <a16:creationId xmlns:a16="http://schemas.microsoft.com/office/drawing/2014/main" id="{278CDF37-B47A-6A21-9A02-CD3E9E76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212" y="1452"/>
                <a:ext cx="129" cy="234"/>
                <a:chOff x="4443" y="1452"/>
                <a:chExt cx="42" cy="234"/>
              </a:xfrm>
            </p:grpSpPr>
            <p:sp>
              <p:nvSpPr>
                <p:cNvPr id="119850" name="Line 49">
                  <a:extLst>
                    <a:ext uri="{FF2B5EF4-FFF2-40B4-BE49-F238E27FC236}">
                      <a16:creationId xmlns:a16="http://schemas.microsoft.com/office/drawing/2014/main" id="{8ED56873-0413-4E26-AB48-11BC2B2CAB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4461" y="1452"/>
                  <a:ext cx="0" cy="234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>
                    <a:defRPr/>
                  </a:pPr>
                  <a:endParaRPr lang="en-US" sz="1778">
                    <a:solidFill>
                      <a:srgbClr val="000000"/>
                    </a:solidFill>
                    <a:latin typeface="Helvetica" panose="020B0604020202020204" pitchFamily="34" charset="0"/>
                  </a:endParaRPr>
                </a:p>
              </p:txBody>
            </p:sp>
            <p:sp>
              <p:nvSpPr>
                <p:cNvPr id="119851" name="Line 50">
                  <a:extLst>
                    <a:ext uri="{FF2B5EF4-FFF2-40B4-BE49-F238E27FC236}">
                      <a16:creationId xmlns:a16="http://schemas.microsoft.com/office/drawing/2014/main" id="{B9A7DBAC-9A1A-487C-B00C-457E54C344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43" y="1452"/>
                  <a:ext cx="42" cy="0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>
                    <a:defRPr/>
                  </a:pPr>
                  <a:endParaRPr lang="en-US" sz="1778">
                    <a:solidFill>
                      <a:srgbClr val="000000"/>
                    </a:solidFill>
                    <a:latin typeface="Helvetica" panose="020B0604020202020204" pitchFamily="34" charset="0"/>
                  </a:endParaRPr>
                </a:p>
              </p:txBody>
            </p:sp>
          </p:grpSp>
          <p:grpSp>
            <p:nvGrpSpPr>
              <p:cNvPr id="449570" name="Group 84">
                <a:extLst>
                  <a:ext uri="{FF2B5EF4-FFF2-40B4-BE49-F238E27FC236}">
                    <a16:creationId xmlns:a16="http://schemas.microsoft.com/office/drawing/2014/main" id="{81204D1E-46F6-EE81-844C-BA0049CEA0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5745" y="1368"/>
                <a:ext cx="48" cy="2128"/>
                <a:chOff x="3993" y="1368"/>
                <a:chExt cx="48" cy="2128"/>
              </a:xfrm>
            </p:grpSpPr>
            <p:sp>
              <p:nvSpPr>
                <p:cNvPr id="119846" name="Line 53">
                  <a:extLst>
                    <a:ext uri="{FF2B5EF4-FFF2-40B4-BE49-F238E27FC236}">
                      <a16:creationId xmlns:a16="http://schemas.microsoft.com/office/drawing/2014/main" id="{9C93A7FB-A60C-47D7-B78B-A515E3579B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93" y="1368"/>
                  <a:ext cx="0" cy="2128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>
                    <a:defRPr/>
                  </a:pPr>
                  <a:endParaRPr lang="en-US" sz="1778">
                    <a:solidFill>
                      <a:srgbClr val="000000"/>
                    </a:solidFill>
                    <a:latin typeface="Helvetica" panose="020B0604020202020204" pitchFamily="34" charset="0"/>
                  </a:endParaRPr>
                </a:p>
              </p:txBody>
            </p:sp>
            <p:sp>
              <p:nvSpPr>
                <p:cNvPr id="119847" name="Line 54">
                  <a:extLst>
                    <a:ext uri="{FF2B5EF4-FFF2-40B4-BE49-F238E27FC236}">
                      <a16:creationId xmlns:a16="http://schemas.microsoft.com/office/drawing/2014/main" id="{25B20A4E-DC66-43E3-B82B-63F687A160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93" y="3496"/>
                  <a:ext cx="48" cy="0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>
                    <a:defRPr/>
                  </a:pPr>
                  <a:endParaRPr lang="en-US" sz="1778">
                    <a:solidFill>
                      <a:srgbClr val="000000"/>
                    </a:solidFill>
                    <a:latin typeface="Helvetica" panose="020B0604020202020204" pitchFamily="34" charset="0"/>
                  </a:endParaRPr>
                </a:p>
              </p:txBody>
            </p:sp>
            <p:sp>
              <p:nvSpPr>
                <p:cNvPr id="119848" name="Line 55">
                  <a:extLst>
                    <a:ext uri="{FF2B5EF4-FFF2-40B4-BE49-F238E27FC236}">
                      <a16:creationId xmlns:a16="http://schemas.microsoft.com/office/drawing/2014/main" id="{7F5E37E1-14CC-4403-8931-7DEE4A4F91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93" y="2435"/>
                  <a:ext cx="48" cy="0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>
                    <a:defRPr/>
                  </a:pPr>
                  <a:endParaRPr lang="en-US" sz="1778">
                    <a:solidFill>
                      <a:srgbClr val="000000"/>
                    </a:solidFill>
                    <a:latin typeface="Helvetica" panose="020B0604020202020204" pitchFamily="34" charset="0"/>
                  </a:endParaRPr>
                </a:p>
              </p:txBody>
            </p:sp>
            <p:sp>
              <p:nvSpPr>
                <p:cNvPr id="119849" name="Line 56">
                  <a:extLst>
                    <a:ext uri="{FF2B5EF4-FFF2-40B4-BE49-F238E27FC236}">
                      <a16:creationId xmlns:a16="http://schemas.microsoft.com/office/drawing/2014/main" id="{E271167F-3534-477B-BD9E-19E41B2247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993" y="1368"/>
                  <a:ext cx="48" cy="0"/>
                </a:xfrm>
                <a:prstGeom prst="line">
                  <a:avLst/>
                </a:prstGeom>
                <a:noFill/>
                <a:ln w="381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>
                    <a:defRPr/>
                  </a:pPr>
                  <a:endParaRPr lang="en-US" sz="1778">
                    <a:solidFill>
                      <a:srgbClr val="000000"/>
                    </a:solidFill>
                    <a:latin typeface="Helvetica" panose="020B0604020202020204" pitchFamily="34" charset="0"/>
                  </a:endParaRPr>
                </a:p>
              </p:txBody>
            </p:sp>
          </p:grpSp>
          <p:sp>
            <p:nvSpPr>
              <p:cNvPr id="119843" name="Rectangle 57">
                <a:extLst>
                  <a:ext uri="{FF2B5EF4-FFF2-40B4-BE49-F238E27FC236}">
                    <a16:creationId xmlns:a16="http://schemas.microsoft.com/office/drawing/2014/main" id="{D6880A08-F9AA-4B06-8F9E-3F734B9FC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8" y="3436"/>
                <a:ext cx="108" cy="2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algn="ctr" defTabSz="812810">
                  <a:spcBef>
                    <a:spcPct val="0"/>
                  </a:spcBef>
                  <a:buNone/>
                  <a:defRPr/>
                </a:pPr>
                <a:r>
                  <a:rPr lang="en-US" altLang="en-US" sz="2133">
                    <a:solidFill>
                      <a:srgbClr val="FFFFFF"/>
                    </a:solidFill>
                    <a:latin typeface="Arial" panose="020B0604020202020204" pitchFamily="34" charset="0"/>
                  </a:rPr>
                  <a:t>0</a:t>
                </a:r>
                <a:endParaRPr lang="en-US" altLang="en-US" sz="2133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9844" name="Rectangle 58">
                <a:extLst>
                  <a:ext uri="{FF2B5EF4-FFF2-40B4-BE49-F238E27FC236}">
                    <a16:creationId xmlns:a16="http://schemas.microsoft.com/office/drawing/2014/main" id="{4A47E5A1-23B3-4B84-BE4A-6E342C978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9" y="2374"/>
                <a:ext cx="216" cy="2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algn="ctr" defTabSz="812810">
                  <a:spcBef>
                    <a:spcPct val="0"/>
                  </a:spcBef>
                  <a:buNone/>
                  <a:defRPr/>
                </a:pPr>
                <a:r>
                  <a:rPr lang="en-US" altLang="en-US" sz="2133">
                    <a:solidFill>
                      <a:srgbClr val="FFFFFF"/>
                    </a:solidFill>
                    <a:latin typeface="Arial" panose="020B0604020202020204" pitchFamily="34" charset="0"/>
                  </a:rPr>
                  <a:t>50</a:t>
                </a:r>
                <a:endParaRPr lang="en-US" altLang="en-US" sz="2133" b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19845" name="Rectangle 59">
                <a:extLst>
                  <a:ext uri="{FF2B5EF4-FFF2-40B4-BE49-F238E27FC236}">
                    <a16:creationId xmlns:a16="http://schemas.microsoft.com/office/drawing/2014/main" id="{3B37CF5A-8F0A-42A9-B25D-5F8697337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6" y="1307"/>
                <a:ext cx="324" cy="2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algn="ctr" defTabSz="812810">
                  <a:spcBef>
                    <a:spcPct val="0"/>
                  </a:spcBef>
                  <a:buNone/>
                  <a:defRPr/>
                </a:pPr>
                <a:r>
                  <a:rPr lang="en-US" altLang="en-US" sz="2133">
                    <a:solidFill>
                      <a:srgbClr val="FFFFFF"/>
                    </a:solidFill>
                    <a:latin typeface="Arial" panose="020B0604020202020204" pitchFamily="34" charset="0"/>
                  </a:rPr>
                  <a:t>100</a:t>
                </a:r>
                <a:endParaRPr lang="en-US" altLang="en-US" sz="2133" b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119819" name="Rectangle 62">
              <a:extLst>
                <a:ext uri="{FF2B5EF4-FFF2-40B4-BE49-F238E27FC236}">
                  <a16:creationId xmlns:a16="http://schemas.microsoft.com/office/drawing/2014/main" id="{E0C48636-FA1A-4852-BC68-4C73F03C6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2468"/>
              <a:ext cx="747" cy="1167"/>
            </a:xfrm>
            <a:prstGeom prst="rect">
              <a:avLst/>
            </a:prstGeom>
            <a:solidFill>
              <a:srgbClr val="FCF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endParaRPr lang="en-US" altLang="en-US" sz="1778" b="0">
                <a:solidFill>
                  <a:srgbClr val="000000"/>
                </a:solidFill>
              </a:endParaRPr>
            </a:p>
          </p:txBody>
        </p:sp>
        <p:sp>
          <p:nvSpPr>
            <p:cNvPr id="119820" name="Rectangle 63">
              <a:extLst>
                <a:ext uri="{FF2B5EF4-FFF2-40B4-BE49-F238E27FC236}">
                  <a16:creationId xmlns:a16="http://schemas.microsoft.com/office/drawing/2014/main" id="{5A50757F-A8C7-4D20-A060-42F48D7DE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" y="1893"/>
              <a:ext cx="747" cy="1744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endParaRPr lang="en-US" altLang="en-US" sz="1778" b="0">
                <a:solidFill>
                  <a:srgbClr val="000000"/>
                </a:solidFill>
              </a:endParaRPr>
            </a:p>
          </p:txBody>
        </p:sp>
        <p:grpSp>
          <p:nvGrpSpPr>
            <p:cNvPr id="449549" name="Group 81">
              <a:extLst>
                <a:ext uri="{FF2B5EF4-FFF2-40B4-BE49-F238E27FC236}">
                  <a16:creationId xmlns:a16="http://schemas.microsoft.com/office/drawing/2014/main" id="{23EF8008-3749-506F-7D45-110E5ECA8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4" y="2318"/>
              <a:ext cx="129" cy="150"/>
              <a:chOff x="1379" y="2318"/>
              <a:chExt cx="42" cy="150"/>
            </a:xfrm>
          </p:grpSpPr>
          <p:sp>
            <p:nvSpPr>
              <p:cNvPr id="119837" name="Line 64">
                <a:extLst>
                  <a:ext uri="{FF2B5EF4-FFF2-40B4-BE49-F238E27FC236}">
                    <a16:creationId xmlns:a16="http://schemas.microsoft.com/office/drawing/2014/main" id="{60932CCC-A485-4DE7-8363-49A934D0E6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397" y="2318"/>
                <a:ext cx="0" cy="150"/>
              </a:xfrm>
              <a:prstGeom prst="line">
                <a:avLst/>
              </a:prstGeom>
              <a:noFill/>
              <a:ln w="285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119838" name="Line 65">
                <a:extLst>
                  <a:ext uri="{FF2B5EF4-FFF2-40B4-BE49-F238E27FC236}">
                    <a16:creationId xmlns:a16="http://schemas.microsoft.com/office/drawing/2014/main" id="{79AB7FA6-9F47-4675-9A91-10F2703F03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79" y="2318"/>
                <a:ext cx="42" cy="0"/>
              </a:xfrm>
              <a:prstGeom prst="line">
                <a:avLst/>
              </a:prstGeom>
              <a:noFill/>
              <a:ln w="285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</p:grpSp>
        <p:grpSp>
          <p:nvGrpSpPr>
            <p:cNvPr id="449550" name="Group 82">
              <a:extLst>
                <a:ext uri="{FF2B5EF4-FFF2-40B4-BE49-F238E27FC236}">
                  <a16:creationId xmlns:a16="http://schemas.microsoft.com/office/drawing/2014/main" id="{C02A2246-46C1-006C-9CEF-69346E45A9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56" y="1635"/>
              <a:ext cx="129" cy="258"/>
              <a:chOff x="1589" y="1635"/>
              <a:chExt cx="42" cy="258"/>
            </a:xfrm>
          </p:grpSpPr>
          <p:sp>
            <p:nvSpPr>
              <p:cNvPr id="119835" name="Line 68">
                <a:extLst>
                  <a:ext uri="{FF2B5EF4-FFF2-40B4-BE49-F238E27FC236}">
                    <a16:creationId xmlns:a16="http://schemas.microsoft.com/office/drawing/2014/main" id="{CCA6F639-1417-4078-B3E5-A9AB4E0AAC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607" y="1635"/>
                <a:ext cx="0" cy="258"/>
              </a:xfrm>
              <a:prstGeom prst="line">
                <a:avLst/>
              </a:prstGeom>
              <a:noFill/>
              <a:ln w="285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119836" name="Line 69">
                <a:extLst>
                  <a:ext uri="{FF2B5EF4-FFF2-40B4-BE49-F238E27FC236}">
                    <a16:creationId xmlns:a16="http://schemas.microsoft.com/office/drawing/2014/main" id="{F6A8E729-3FEF-4588-8CFF-1D9E309E5E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9" y="1635"/>
                <a:ext cx="42" cy="0"/>
              </a:xfrm>
              <a:prstGeom prst="line">
                <a:avLst/>
              </a:prstGeom>
              <a:noFill/>
              <a:ln w="285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</p:grpSp>
        <p:grpSp>
          <p:nvGrpSpPr>
            <p:cNvPr id="449551" name="Group 83">
              <a:extLst>
                <a:ext uri="{FF2B5EF4-FFF2-40B4-BE49-F238E27FC236}">
                  <a16:creationId xmlns:a16="http://schemas.microsoft.com/office/drawing/2014/main" id="{8CFAE8EC-BCB2-356B-4B53-E706D206F1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39" y="1509"/>
              <a:ext cx="48" cy="2128"/>
              <a:chOff x="1139" y="1509"/>
              <a:chExt cx="48" cy="2128"/>
            </a:xfrm>
          </p:grpSpPr>
          <p:sp>
            <p:nvSpPr>
              <p:cNvPr id="119831" name="Line 72">
                <a:extLst>
                  <a:ext uri="{FF2B5EF4-FFF2-40B4-BE49-F238E27FC236}">
                    <a16:creationId xmlns:a16="http://schemas.microsoft.com/office/drawing/2014/main" id="{05569D8D-E85F-4E61-A385-3E3E864B67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9" y="1509"/>
                <a:ext cx="0" cy="2128"/>
              </a:xfrm>
              <a:prstGeom prst="line">
                <a:avLst/>
              </a:prstGeom>
              <a:noFill/>
              <a:ln w="285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119832" name="Line 73">
                <a:extLst>
                  <a:ext uri="{FF2B5EF4-FFF2-40B4-BE49-F238E27FC236}">
                    <a16:creationId xmlns:a16="http://schemas.microsoft.com/office/drawing/2014/main" id="{2D0B13D5-277C-447B-A6BB-48E984B326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9" y="3637"/>
                <a:ext cx="48" cy="0"/>
              </a:xfrm>
              <a:prstGeom prst="line">
                <a:avLst/>
              </a:prstGeom>
              <a:noFill/>
              <a:ln w="285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119833" name="Line 74">
                <a:extLst>
                  <a:ext uri="{FF2B5EF4-FFF2-40B4-BE49-F238E27FC236}">
                    <a16:creationId xmlns:a16="http://schemas.microsoft.com/office/drawing/2014/main" id="{71D83A5A-8835-4217-BC52-AF78BE86F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9" y="2576"/>
                <a:ext cx="48" cy="0"/>
              </a:xfrm>
              <a:prstGeom prst="line">
                <a:avLst/>
              </a:prstGeom>
              <a:noFill/>
              <a:ln w="285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119834" name="Line 75">
                <a:extLst>
                  <a:ext uri="{FF2B5EF4-FFF2-40B4-BE49-F238E27FC236}">
                    <a16:creationId xmlns:a16="http://schemas.microsoft.com/office/drawing/2014/main" id="{28904BF1-1B97-407F-8347-6CE0BE2D7B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39" y="1509"/>
                <a:ext cx="48" cy="0"/>
              </a:xfrm>
              <a:prstGeom prst="line">
                <a:avLst/>
              </a:prstGeom>
              <a:noFill/>
              <a:ln w="28575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anose="020B0604020202020204" pitchFamily="34" charset="0"/>
                </a:endParaRPr>
              </a:p>
            </p:txBody>
          </p:sp>
        </p:grpSp>
        <p:sp>
          <p:nvSpPr>
            <p:cNvPr id="119824" name="Rectangle 76">
              <a:extLst>
                <a:ext uri="{FF2B5EF4-FFF2-40B4-BE49-F238E27FC236}">
                  <a16:creationId xmlns:a16="http://schemas.microsoft.com/office/drawing/2014/main" id="{744F5F88-E1C2-442B-842D-BE99FF33E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3553"/>
              <a:ext cx="108" cy="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r>
                <a:rPr lang="en-US" altLang="en-US" sz="2133">
                  <a:solidFill>
                    <a:srgbClr val="FFFFFF"/>
                  </a:solidFill>
                  <a:latin typeface="Arial" panose="020B0604020202020204" pitchFamily="34" charset="0"/>
                </a:rPr>
                <a:t>0</a:t>
              </a:r>
              <a:endParaRPr lang="en-US" altLang="en-US" sz="2133" b="0">
                <a:solidFill>
                  <a:srgbClr val="000000"/>
                </a:solidFill>
              </a:endParaRPr>
            </a:p>
          </p:txBody>
        </p:sp>
        <p:sp>
          <p:nvSpPr>
            <p:cNvPr id="119825" name="Rectangle 77">
              <a:extLst>
                <a:ext uri="{FF2B5EF4-FFF2-40B4-BE49-F238E27FC236}">
                  <a16:creationId xmlns:a16="http://schemas.microsoft.com/office/drawing/2014/main" id="{33AAFE95-0CA7-4810-AD35-B46BC7BCF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" y="2492"/>
              <a:ext cx="216" cy="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r>
                <a:rPr lang="en-US" altLang="en-US" sz="2133">
                  <a:solidFill>
                    <a:srgbClr val="FFFFFF"/>
                  </a:solidFill>
                  <a:latin typeface="Arial" panose="020B0604020202020204" pitchFamily="34" charset="0"/>
                </a:rPr>
                <a:t>50</a:t>
              </a:r>
              <a:endParaRPr lang="en-US" altLang="en-US" sz="2133" b="0">
                <a:solidFill>
                  <a:srgbClr val="000000"/>
                </a:solidFill>
              </a:endParaRPr>
            </a:p>
          </p:txBody>
        </p:sp>
        <p:sp>
          <p:nvSpPr>
            <p:cNvPr id="119826" name="Rectangle 78">
              <a:extLst>
                <a:ext uri="{FF2B5EF4-FFF2-40B4-BE49-F238E27FC236}">
                  <a16:creationId xmlns:a16="http://schemas.microsoft.com/office/drawing/2014/main" id="{FA344181-AF0C-4930-9CDC-4290C485C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6" y="1425"/>
              <a:ext cx="324" cy="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r>
                <a:rPr lang="en-US" altLang="en-US" sz="2133">
                  <a:solidFill>
                    <a:srgbClr val="FFFFFF"/>
                  </a:solidFill>
                  <a:latin typeface="Arial" panose="020B0604020202020204" pitchFamily="34" charset="0"/>
                </a:rPr>
                <a:t>100</a:t>
              </a:r>
              <a:endParaRPr lang="en-US" altLang="en-US" sz="2133" b="0">
                <a:solidFill>
                  <a:srgbClr val="000000"/>
                </a:solidFill>
              </a:endParaRPr>
            </a:p>
          </p:txBody>
        </p:sp>
        <p:sp>
          <p:nvSpPr>
            <p:cNvPr id="119827" name="Text Box 57">
              <a:extLst>
                <a:ext uri="{FF2B5EF4-FFF2-40B4-BE49-F238E27FC236}">
                  <a16:creationId xmlns:a16="http://schemas.microsoft.com/office/drawing/2014/main" id="{54AE8EA6-45D0-41EE-A8F1-9CD01AFE1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9" y="3609"/>
              <a:ext cx="533" cy="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r>
                <a:rPr lang="en-US" altLang="en-US" sz="2844">
                  <a:solidFill>
                    <a:srgbClr val="FFFF00"/>
                  </a:solidFill>
                </a:rPr>
                <a:t>FH</a:t>
              </a:r>
              <a:r>
                <a:rPr lang="en-US" altLang="en-US" sz="2844" baseline="30000">
                  <a:solidFill>
                    <a:srgbClr val="FFFF00"/>
                  </a:solidFill>
                </a:rPr>
                <a:t>-</a:t>
              </a:r>
            </a:p>
          </p:txBody>
        </p:sp>
        <p:sp>
          <p:nvSpPr>
            <p:cNvPr id="119828" name="Text Box 58">
              <a:extLst>
                <a:ext uri="{FF2B5EF4-FFF2-40B4-BE49-F238E27FC236}">
                  <a16:creationId xmlns:a16="http://schemas.microsoft.com/office/drawing/2014/main" id="{3D2ECCEF-00B6-4C1B-B0B1-D7F264CB25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6" y="3609"/>
              <a:ext cx="576" cy="3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r>
                <a:rPr lang="en-US" altLang="en-US" sz="2844">
                  <a:solidFill>
                    <a:srgbClr val="FF7F00"/>
                  </a:solidFill>
                </a:rPr>
                <a:t>FH</a:t>
              </a:r>
              <a:r>
                <a:rPr lang="en-US" altLang="en-US" sz="2844" baseline="30000">
                  <a:solidFill>
                    <a:srgbClr val="FF7F00"/>
                  </a:solidFill>
                </a:rPr>
                <a:t>+</a:t>
              </a:r>
            </a:p>
          </p:txBody>
        </p:sp>
        <p:sp>
          <p:nvSpPr>
            <p:cNvPr id="119829" name="Rectangle 91">
              <a:extLst>
                <a:ext uri="{FF2B5EF4-FFF2-40B4-BE49-F238E27FC236}">
                  <a16:creationId xmlns:a16="http://schemas.microsoft.com/office/drawing/2014/main" id="{D2E28F40-4135-40D4-9AD3-AF2450B76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1225"/>
              <a:ext cx="1839" cy="2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endParaRPr lang="en-US" altLang="en-US" sz="1778" b="0">
                <a:solidFill>
                  <a:srgbClr val="000000"/>
                </a:solidFill>
              </a:endParaRPr>
            </a:p>
          </p:txBody>
        </p:sp>
        <p:sp>
          <p:nvSpPr>
            <p:cNvPr id="119830" name="Rectangle 7">
              <a:extLst>
                <a:ext uri="{FF2B5EF4-FFF2-40B4-BE49-F238E27FC236}">
                  <a16:creationId xmlns:a16="http://schemas.microsoft.com/office/drawing/2014/main" id="{251242AB-4B86-4CC2-B9FC-A7F3FC737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2" y="1234"/>
              <a:ext cx="1240" cy="2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85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r>
                <a:rPr lang="en-US" altLang="en-US" sz="1778">
                  <a:solidFill>
                    <a:srgbClr val="FF0000"/>
                  </a:solidFill>
                </a:rPr>
                <a:t>∆</a:t>
              </a:r>
              <a:r>
                <a:rPr lang="en-US" altLang="en-US" sz="1778">
                  <a:solidFill>
                    <a:srgbClr val="000000"/>
                  </a:solidFill>
                </a:rPr>
                <a:t> </a:t>
              </a:r>
              <a:r>
                <a:rPr lang="en-US" altLang="en-US" sz="1778">
                  <a:solidFill>
                    <a:srgbClr val="FF0000"/>
                  </a:solidFill>
                </a:rPr>
                <a:t>ERK Activity</a:t>
              </a:r>
            </a:p>
          </p:txBody>
        </p:sp>
      </p:grp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Text Box 6">
            <a:extLst>
              <a:ext uri="{FF2B5EF4-FFF2-40B4-BE49-F238E27FC236}">
                <a16:creationId xmlns:a16="http://schemas.microsoft.com/office/drawing/2014/main" id="{7695C383-1C10-446D-8373-6A0504DA21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57880" y="1419578"/>
            <a:ext cx="995785" cy="530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844">
                <a:solidFill>
                  <a:srgbClr val="99FF99"/>
                </a:solidFill>
              </a:rPr>
              <a:t>birth</a:t>
            </a:r>
          </a:p>
        </p:txBody>
      </p:sp>
      <p:sp>
        <p:nvSpPr>
          <p:cNvPr id="124931" name="Text Box 7">
            <a:extLst>
              <a:ext uri="{FF2B5EF4-FFF2-40B4-BE49-F238E27FC236}">
                <a16:creationId xmlns:a16="http://schemas.microsoft.com/office/drawing/2014/main" id="{DC4F9DD6-0198-4AB7-A54F-DDA10514B0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3578" y="3348568"/>
            <a:ext cx="1649812" cy="530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844">
                <a:solidFill>
                  <a:srgbClr val="99FF99"/>
                </a:solidFill>
              </a:rPr>
              <a:t>15 years</a:t>
            </a:r>
          </a:p>
        </p:txBody>
      </p:sp>
      <p:sp>
        <p:nvSpPr>
          <p:cNvPr id="124932" name="Text Box 8">
            <a:extLst>
              <a:ext uri="{FF2B5EF4-FFF2-40B4-BE49-F238E27FC236}">
                <a16:creationId xmlns:a16="http://schemas.microsoft.com/office/drawing/2014/main" id="{560843F4-132F-48C6-ACD5-8B84CAA03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2767" y="5221112"/>
            <a:ext cx="1649812" cy="530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844">
                <a:solidFill>
                  <a:srgbClr val="99FF99"/>
                </a:solidFill>
              </a:rPr>
              <a:t>30 years</a:t>
            </a:r>
          </a:p>
        </p:txBody>
      </p:sp>
      <p:sp>
        <p:nvSpPr>
          <p:cNvPr id="124933" name="Text Box 9">
            <a:extLst>
              <a:ext uri="{FF2B5EF4-FFF2-40B4-BE49-F238E27FC236}">
                <a16:creationId xmlns:a16="http://schemas.microsoft.com/office/drawing/2014/main" id="{2A6D7AFE-F076-40F8-BD4A-1EBB85486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0423" y="3347156"/>
            <a:ext cx="1649812" cy="530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844">
                <a:solidFill>
                  <a:srgbClr val="99FF99"/>
                </a:solidFill>
              </a:rPr>
              <a:t>45 years</a:t>
            </a:r>
          </a:p>
        </p:txBody>
      </p:sp>
      <p:sp>
        <p:nvSpPr>
          <p:cNvPr id="124934" name="Text Box 10">
            <a:extLst>
              <a:ext uri="{FF2B5EF4-FFF2-40B4-BE49-F238E27FC236}">
                <a16:creationId xmlns:a16="http://schemas.microsoft.com/office/drawing/2014/main" id="{D6F96A0C-D0A5-4DEB-985A-C1908176A2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491" y="4306711"/>
            <a:ext cx="2491388" cy="10691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r" defTabSz="812810">
              <a:lnSpc>
                <a:spcPct val="85000"/>
              </a:lnSpc>
              <a:spcBef>
                <a:spcPct val="0"/>
              </a:spcBef>
              <a:buNone/>
              <a:defRPr/>
            </a:pPr>
            <a:r>
              <a:rPr lang="en-US" altLang="en-US" sz="2489">
                <a:solidFill>
                  <a:srgbClr val="FFFFFF"/>
                </a:solidFill>
              </a:rPr>
              <a:t>T2DM</a:t>
            </a:r>
          </a:p>
          <a:p>
            <a:pPr algn="r" defTabSz="812810">
              <a:lnSpc>
                <a:spcPct val="85000"/>
              </a:lnSpc>
              <a:spcBef>
                <a:spcPct val="0"/>
              </a:spcBef>
              <a:buNone/>
              <a:defRPr/>
            </a:pPr>
            <a:r>
              <a:rPr lang="en-US" altLang="en-US" sz="2489">
                <a:solidFill>
                  <a:srgbClr val="FFFFFF"/>
                </a:solidFill>
              </a:rPr>
              <a:t>(Microvascular</a:t>
            </a:r>
            <a:br>
              <a:rPr lang="en-US" altLang="en-US" sz="2489">
                <a:solidFill>
                  <a:srgbClr val="FFFFFF"/>
                </a:solidFill>
              </a:rPr>
            </a:br>
            <a:r>
              <a:rPr lang="en-US" altLang="en-US" sz="2489">
                <a:solidFill>
                  <a:srgbClr val="FFFFFF"/>
                </a:solidFill>
              </a:rPr>
              <a:t>Complications)</a:t>
            </a:r>
          </a:p>
        </p:txBody>
      </p:sp>
      <p:sp>
        <p:nvSpPr>
          <p:cNvPr id="124935" name="Text Box 11">
            <a:extLst>
              <a:ext uri="{FF2B5EF4-FFF2-40B4-BE49-F238E27FC236}">
                <a16:creationId xmlns:a16="http://schemas.microsoft.com/office/drawing/2014/main" id="{F498E360-31E9-40FC-85DF-2FC71E54B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39445" y="1614311"/>
            <a:ext cx="3074176" cy="9677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844">
                <a:solidFill>
                  <a:srgbClr val="FF6600"/>
                </a:solidFill>
              </a:rPr>
              <a:t> Coronary Artery</a:t>
            </a:r>
          </a:p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844">
                <a:solidFill>
                  <a:srgbClr val="FF6600"/>
                </a:solidFill>
              </a:rPr>
              <a:t>Disease</a:t>
            </a:r>
          </a:p>
        </p:txBody>
      </p:sp>
      <p:sp>
        <p:nvSpPr>
          <p:cNvPr id="124936" name="AutoShape 12">
            <a:extLst>
              <a:ext uri="{FF2B5EF4-FFF2-40B4-BE49-F238E27FC236}">
                <a16:creationId xmlns:a16="http://schemas.microsoft.com/office/drawing/2014/main" id="{16D39F8F-0C1D-4420-8693-230E8DAC0750}"/>
              </a:ext>
            </a:extLst>
          </p:cNvPr>
          <p:cNvSpPr>
            <a:spLocks noChangeArrowheads="1"/>
          </p:cNvSpPr>
          <p:nvPr/>
        </p:nvSpPr>
        <p:spPr bwMode="auto">
          <a:xfrm rot="1339197">
            <a:off x="4828822" y="2055990"/>
            <a:ext cx="447323" cy="1478844"/>
          </a:xfrm>
          <a:prstGeom prst="upArrow">
            <a:avLst>
              <a:gd name="adj1" fmla="val 50000"/>
              <a:gd name="adj2" fmla="val 92981"/>
            </a:avLst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vert="eaVert"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24937" name="Rectangle 15">
            <a:extLst>
              <a:ext uri="{FF2B5EF4-FFF2-40B4-BE49-F238E27FC236}">
                <a16:creationId xmlns:a16="http://schemas.microsoft.com/office/drawing/2014/main" id="{B72A80E8-28F8-4AF4-AC06-FD244EA90E11}"/>
              </a:ext>
            </a:extLst>
          </p:cNvPr>
          <p:cNvSpPr>
            <a:spLocks noChangeArrowheads="1"/>
          </p:cNvSpPr>
          <p:nvPr/>
        </p:nvSpPr>
        <p:spPr bwMode="auto">
          <a:xfrm rot="20006097">
            <a:off x="4356101" y="3565878"/>
            <a:ext cx="208844" cy="17921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24938" name="Rectangle 16">
            <a:extLst>
              <a:ext uri="{FF2B5EF4-FFF2-40B4-BE49-F238E27FC236}">
                <a16:creationId xmlns:a16="http://schemas.microsoft.com/office/drawing/2014/main" id="{84505C01-C0C4-4E8F-AFD3-40FD8C7769F2}"/>
              </a:ext>
            </a:extLst>
          </p:cNvPr>
          <p:cNvSpPr>
            <a:spLocks noChangeArrowheads="1"/>
          </p:cNvSpPr>
          <p:nvPr/>
        </p:nvSpPr>
        <p:spPr bwMode="auto">
          <a:xfrm rot="20006097">
            <a:off x="4095044" y="3692878"/>
            <a:ext cx="210256" cy="17921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24939" name="Rectangle 17">
            <a:extLst>
              <a:ext uri="{FF2B5EF4-FFF2-40B4-BE49-F238E27FC236}">
                <a16:creationId xmlns:a16="http://schemas.microsoft.com/office/drawing/2014/main" id="{B02A1F68-9E88-477C-AEF6-D3FCA4AA701A}"/>
              </a:ext>
            </a:extLst>
          </p:cNvPr>
          <p:cNvSpPr>
            <a:spLocks noChangeArrowheads="1"/>
          </p:cNvSpPr>
          <p:nvPr/>
        </p:nvSpPr>
        <p:spPr bwMode="auto">
          <a:xfrm rot="20006097">
            <a:off x="3839634" y="3802945"/>
            <a:ext cx="210255" cy="17921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24940" name="Rectangle 18">
            <a:extLst>
              <a:ext uri="{FF2B5EF4-FFF2-40B4-BE49-F238E27FC236}">
                <a16:creationId xmlns:a16="http://schemas.microsoft.com/office/drawing/2014/main" id="{C37E389E-C829-4650-9227-4C45963A24DF}"/>
              </a:ext>
            </a:extLst>
          </p:cNvPr>
          <p:cNvSpPr>
            <a:spLocks noChangeArrowheads="1"/>
          </p:cNvSpPr>
          <p:nvPr/>
        </p:nvSpPr>
        <p:spPr bwMode="auto">
          <a:xfrm rot="20006097">
            <a:off x="3589867" y="3921478"/>
            <a:ext cx="208844" cy="17921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24941" name="Rectangle 19">
            <a:extLst>
              <a:ext uri="{FF2B5EF4-FFF2-40B4-BE49-F238E27FC236}">
                <a16:creationId xmlns:a16="http://schemas.microsoft.com/office/drawing/2014/main" id="{79E30103-5B98-40F3-A748-54DCC2791D2E}"/>
              </a:ext>
            </a:extLst>
          </p:cNvPr>
          <p:cNvSpPr>
            <a:spLocks noChangeArrowheads="1"/>
          </p:cNvSpPr>
          <p:nvPr/>
        </p:nvSpPr>
        <p:spPr bwMode="auto">
          <a:xfrm rot="20006097">
            <a:off x="3349978" y="4038600"/>
            <a:ext cx="208844" cy="1792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24942" name="AutoShape 20">
            <a:extLst>
              <a:ext uri="{FF2B5EF4-FFF2-40B4-BE49-F238E27FC236}">
                <a16:creationId xmlns:a16="http://schemas.microsoft.com/office/drawing/2014/main" id="{B0AA24CA-BFF6-4B79-B79A-E97A41C3B102}"/>
              </a:ext>
            </a:extLst>
          </p:cNvPr>
          <p:cNvSpPr>
            <a:spLocks noChangeArrowheads="1"/>
          </p:cNvSpPr>
          <p:nvPr/>
        </p:nvSpPr>
        <p:spPr bwMode="auto">
          <a:xfrm rot="14562025">
            <a:off x="2951340" y="4081639"/>
            <a:ext cx="383822" cy="399345"/>
          </a:xfrm>
          <a:prstGeom prst="triangle">
            <a:avLst>
              <a:gd name="adj" fmla="val 50000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24943" name="Oval 21">
            <a:extLst>
              <a:ext uri="{FF2B5EF4-FFF2-40B4-BE49-F238E27FC236}">
                <a16:creationId xmlns:a16="http://schemas.microsoft.com/office/drawing/2014/main" id="{765F2864-5655-464C-9452-9F1E6ECA82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8289" y="1919111"/>
            <a:ext cx="3886200" cy="3379612"/>
          </a:xfrm>
          <a:prstGeom prst="ellips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 b="0">
              <a:solidFill>
                <a:srgbClr val="000000"/>
              </a:solidFill>
            </a:endParaRPr>
          </a:p>
        </p:txBody>
      </p:sp>
      <p:sp>
        <p:nvSpPr>
          <p:cNvPr id="124944" name="Line 22">
            <a:extLst>
              <a:ext uri="{FF2B5EF4-FFF2-40B4-BE49-F238E27FC236}">
                <a16:creationId xmlns:a16="http://schemas.microsoft.com/office/drawing/2014/main" id="{B7619C83-70FE-4484-810C-0889C48E89A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11511" y="1902178"/>
            <a:ext cx="0" cy="365478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24945" name="Line 23">
            <a:extLst>
              <a:ext uri="{FF2B5EF4-FFF2-40B4-BE49-F238E27FC236}">
                <a16:creationId xmlns:a16="http://schemas.microsoft.com/office/drawing/2014/main" id="{35724B99-3C17-4155-BC69-88326705A499}"/>
              </a:ext>
            </a:extLst>
          </p:cNvPr>
          <p:cNvSpPr>
            <a:spLocks noChangeShapeType="1"/>
          </p:cNvSpPr>
          <p:nvPr/>
        </p:nvSpPr>
        <p:spPr bwMode="auto">
          <a:xfrm>
            <a:off x="4610100" y="4947356"/>
            <a:ext cx="0" cy="365478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24946" name="Line 24">
            <a:extLst>
              <a:ext uri="{FF2B5EF4-FFF2-40B4-BE49-F238E27FC236}">
                <a16:creationId xmlns:a16="http://schemas.microsoft.com/office/drawing/2014/main" id="{3D85EB6F-2A67-4FFF-9290-1ADE07F3AB40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6349295" y="3400072"/>
            <a:ext cx="0" cy="410634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24947" name="Line 25">
            <a:extLst>
              <a:ext uri="{FF2B5EF4-FFF2-40B4-BE49-F238E27FC236}">
                <a16:creationId xmlns:a16="http://schemas.microsoft.com/office/drawing/2014/main" id="{099D963D-0B17-4E35-8662-6A0E010F7BED}"/>
              </a:ext>
            </a:extLst>
          </p:cNvPr>
          <p:cNvSpPr>
            <a:spLocks noChangeShapeType="1"/>
          </p:cNvSpPr>
          <p:nvPr/>
        </p:nvSpPr>
        <p:spPr bwMode="auto">
          <a:xfrm rot="16200000">
            <a:off x="2880784" y="3400072"/>
            <a:ext cx="0" cy="410634"/>
          </a:xfrm>
          <a:prstGeom prst="line">
            <a:avLst/>
          </a:prstGeom>
          <a:noFill/>
          <a:ln w="762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124948" name="Text Box 26">
            <a:extLst>
              <a:ext uri="{FF2B5EF4-FFF2-40B4-BE49-F238E27FC236}">
                <a16:creationId xmlns:a16="http://schemas.microsoft.com/office/drawing/2014/main" id="{97132147-FC41-4FE3-B06A-087188328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5806" y="608189"/>
            <a:ext cx="6869189" cy="639534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3556">
                <a:solidFill>
                  <a:srgbClr val="FFFFFF"/>
                </a:solidFill>
              </a:rPr>
              <a:t>TICKING CLOCK HYPOTHESIS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2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522288" y="360609"/>
            <a:ext cx="8094662" cy="3068392"/>
          </a:xfrm>
          <a:solidFill>
            <a:srgbClr val="FF7F00"/>
          </a:solidFill>
          <a:ln>
            <a:solidFill>
              <a:srgbClr val="FF9966"/>
            </a:solidFill>
            <a:miter lim="800000"/>
            <a:headEnd/>
            <a:tailEnd/>
          </a:ln>
        </p:spPr>
        <p:txBody>
          <a:bodyPr/>
          <a:lstStyle/>
          <a:p>
            <a:pPr marL="0" indent="0" algn="ctr">
              <a:lnSpc>
                <a:spcPct val="105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4400" dirty="0"/>
              <a:t>RESIDUAL CARDIOVASCULAR RISK IN TYPE 2 DIABETES: HOW BIG IS THE PROBLEM?</a:t>
            </a:r>
          </a:p>
        </p:txBody>
      </p:sp>
      <p:sp>
        <p:nvSpPr>
          <p:cNvPr id="430083" name="Rectangle 3"/>
          <p:cNvSpPr txBox="1">
            <a:spLocks noChangeArrowheads="1"/>
          </p:cNvSpPr>
          <p:nvPr/>
        </p:nvSpPr>
        <p:spPr bwMode="auto">
          <a:xfrm>
            <a:off x="504825" y="4084178"/>
            <a:ext cx="8096250" cy="2363788"/>
          </a:xfrm>
          <a:prstGeom prst="rect">
            <a:avLst/>
          </a:prstGeom>
          <a:solidFill>
            <a:srgbClr val="FFFF0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55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Ralph A. DeFronzo, MD</a:t>
            </a:r>
          </a:p>
          <a:p>
            <a:pPr marL="0" marR="0" lvl="0" indent="0" algn="ctr" defTabSz="914400" rtl="0" eaLnBrk="0" fontAlgn="base" latinLnBrk="0" hangingPunct="0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55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Professor of Medicine</a:t>
            </a:r>
          </a:p>
          <a:p>
            <a:pPr marL="0" marR="0" lvl="0" indent="0" algn="ctr" defTabSz="914400" rtl="0" eaLnBrk="0" fontAlgn="base" latinLnBrk="0" hangingPunct="0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55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Chief, Diabetes Division</a:t>
            </a:r>
          </a:p>
          <a:p>
            <a:pPr marL="0" marR="0" lvl="0" indent="0" algn="ctr" defTabSz="914400" rtl="0" eaLnBrk="0" fontAlgn="base" latinLnBrk="0" hangingPunct="0">
              <a:lnSpc>
                <a:spcPct val="10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556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UT Health, San Antonio, TX</a:t>
            </a:r>
          </a:p>
        </p:txBody>
      </p:sp>
    </p:spTree>
    <p:extLst>
      <p:ext uri="{BB962C8B-B14F-4D97-AF65-F5344CB8AC3E}">
        <p14:creationId xmlns:p14="http://schemas.microsoft.com/office/powerpoint/2010/main" val="875643684"/>
      </p:ext>
    </p:extLst>
  </p:cSld>
  <p:clrMapOvr>
    <a:masterClrMapping/>
  </p:clrMapOvr>
  <p:transition>
    <p:dissolv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DAA34FC0-BDE9-44A8-BCD3-2979FBE6A8A2}"/>
              </a:ext>
            </a:extLst>
          </p:cNvPr>
          <p:cNvSpPr txBox="1"/>
          <p:nvPr/>
        </p:nvSpPr>
        <p:spPr>
          <a:xfrm>
            <a:off x="2322702" y="77221"/>
            <a:ext cx="4498597" cy="646331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STENO-2 STUDY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5DF2AF0-A16B-6467-15D8-ED648AD6C242}"/>
              </a:ext>
            </a:extLst>
          </p:cNvPr>
          <p:cNvSpPr txBox="1"/>
          <p:nvPr/>
        </p:nvSpPr>
        <p:spPr>
          <a:xfrm>
            <a:off x="218672" y="2104650"/>
            <a:ext cx="8947632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457200" marR="0" lvl="0" indent="-4572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Helvetica" panose="020B0604020202020204" pitchFamily="34" charset="0"/>
              <a:buChar char="●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80/80 T2D randomized to intensive/conventional therapy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7BCED12-5E41-49C8-3871-99C1A27C3D04}"/>
              </a:ext>
            </a:extLst>
          </p:cNvPr>
          <p:cNvSpPr txBox="1"/>
          <p:nvPr/>
        </p:nvSpPr>
        <p:spPr>
          <a:xfrm>
            <a:off x="374788" y="844433"/>
            <a:ext cx="8394424" cy="1200329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Multifactorial intervention comparing intensified versus conventional treatment on modifiable risk factors for CVD in T2D patients with microalbuminuria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B546833-1911-52E0-04A6-D6F5F72C21B8}"/>
              </a:ext>
            </a:extLst>
          </p:cNvPr>
          <p:cNvSpPr txBox="1"/>
          <p:nvPr/>
        </p:nvSpPr>
        <p:spPr>
          <a:xfrm>
            <a:off x="4605" y="6581441"/>
            <a:ext cx="34627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CC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Gaede P et al, NEJM 348:383-393, 2003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102965C1-0B66-C95E-673B-74BB40A6799B}"/>
              </a:ext>
            </a:extLst>
          </p:cNvPr>
          <p:cNvSpPr txBox="1"/>
          <p:nvPr/>
        </p:nvSpPr>
        <p:spPr>
          <a:xfrm>
            <a:off x="218672" y="2541958"/>
            <a:ext cx="83944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457200" marR="0" lvl="0" indent="-4572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Helvetica" panose="020B0604020202020204" pitchFamily="34" charset="0"/>
              <a:buChar char="●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Mean age = 55.1 years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5B91835-5CDA-F82C-2CCD-3AA3721FF4EC}"/>
              </a:ext>
            </a:extLst>
          </p:cNvPr>
          <p:cNvSpPr txBox="1"/>
          <p:nvPr/>
        </p:nvSpPr>
        <p:spPr>
          <a:xfrm>
            <a:off x="218672" y="3024598"/>
            <a:ext cx="83944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457200" marR="0" lvl="0" indent="-4572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Helvetica" panose="020B0604020202020204" pitchFamily="34" charset="0"/>
              <a:buChar char="●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Mean follow up = 7.8 years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8A6B8B9-9BD7-DCD7-A09E-AFF7DA6A0AD8}"/>
              </a:ext>
            </a:extLst>
          </p:cNvPr>
          <p:cNvSpPr txBox="1"/>
          <p:nvPr/>
        </p:nvSpPr>
        <p:spPr>
          <a:xfrm>
            <a:off x="218672" y="3495354"/>
            <a:ext cx="8394424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457200" marR="0" lvl="0" indent="-4572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Helvetica" panose="020B0604020202020204" pitchFamily="34" charset="0"/>
              <a:buChar char="●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Targeted measures in intensified group: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2E75BD4-0382-D198-DEF6-E5585A57F183}"/>
              </a:ext>
            </a:extLst>
          </p:cNvPr>
          <p:cNvSpPr txBox="1"/>
          <p:nvPr/>
        </p:nvSpPr>
        <p:spPr>
          <a:xfrm>
            <a:off x="1012690" y="3911811"/>
            <a:ext cx="6774034" cy="19389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Glucose (A1c &lt; 6.5%) – MET, SU, Insulin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Blood Pressure (&lt;130/80) – ACEI/ARB, others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Total Cholesterol (&lt;175 mg/dl) – Atorvastatin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Triglycerides (&lt; 150 mg/dl) – Fibrates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Prothrombotic State – Aspirin, 150 mg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E375EBD-6A7D-3CE5-CF55-92AB7137C07D}"/>
              </a:ext>
            </a:extLst>
          </p:cNvPr>
          <p:cNvSpPr txBox="1"/>
          <p:nvPr/>
        </p:nvSpPr>
        <p:spPr>
          <a:xfrm>
            <a:off x="218672" y="5806692"/>
            <a:ext cx="8394424" cy="83099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457200" marR="0" lvl="0" indent="-4572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 typeface="Helvetica" panose="020B0604020202020204" pitchFamily="34" charset="0"/>
              <a:buChar char="●"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PRIMARY ENDPOINT: nonfatal MI/stroke, CV death, coronary bypass/PCI, amputation</a:t>
            </a:r>
          </a:p>
        </p:txBody>
      </p:sp>
    </p:spTree>
    <p:extLst>
      <p:ext uri="{BB962C8B-B14F-4D97-AF65-F5344CB8AC3E}">
        <p14:creationId xmlns:p14="http://schemas.microsoft.com/office/powerpoint/2010/main" val="238067936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0" grpId="0"/>
      <p:bldP spid="4" grpId="0" animBg="1"/>
      <p:bldP spid="6" grpId="0"/>
      <p:bldP spid="2" grpId="0"/>
      <p:bldP spid="3" grpId="0"/>
      <p:bldP spid="5" grpId="0"/>
      <p:bldP spid="7" grpId="0"/>
      <p:bldP spid="8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DAA34FC0-BDE9-44A8-BCD3-2979FBE6A8A2}"/>
              </a:ext>
            </a:extLst>
          </p:cNvPr>
          <p:cNvSpPr txBox="1"/>
          <p:nvPr/>
        </p:nvSpPr>
        <p:spPr>
          <a:xfrm>
            <a:off x="783163" y="160347"/>
            <a:ext cx="7577675" cy="646331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CARDIOVASCULAR OUTCOMES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339AE499-5342-4D3B-C269-BF992AB55753}"/>
              </a:ext>
            </a:extLst>
          </p:cNvPr>
          <p:cNvGrpSpPr/>
          <p:nvPr/>
        </p:nvGrpSpPr>
        <p:grpSpPr>
          <a:xfrm>
            <a:off x="528611" y="3530745"/>
            <a:ext cx="8094391" cy="1077218"/>
            <a:chOff x="303009" y="3293931"/>
            <a:chExt cx="8094391" cy="1077218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C1A31E7E-E7F3-AE26-1FA9-0D452845E86F}"/>
                </a:ext>
              </a:extLst>
            </p:cNvPr>
            <p:cNvSpPr/>
            <p:nvPr/>
          </p:nvSpPr>
          <p:spPr bwMode="auto">
            <a:xfrm>
              <a:off x="303009" y="3336463"/>
              <a:ext cx="8086779" cy="954107"/>
            </a:xfrm>
            <a:prstGeom prst="rect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B5DF2AF0-A16B-6467-15D8-ED648AD6C242}"/>
                </a:ext>
              </a:extLst>
            </p:cNvPr>
            <p:cNvSpPr txBox="1"/>
            <p:nvPr/>
          </p:nvSpPr>
          <p:spPr>
            <a:xfrm>
              <a:off x="303009" y="3521129"/>
              <a:ext cx="5207454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/>
                  <a:ea typeface="+mn-ea"/>
                  <a:cs typeface="+mn-cs"/>
                </a:rPr>
                <a:t>RELATIVE RISK REDUCTION</a:t>
              </a: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37BE0E96-55DC-AC72-3CC8-519776A32095}"/>
                </a:ext>
              </a:extLst>
            </p:cNvPr>
            <p:cNvSpPr txBox="1"/>
            <p:nvPr/>
          </p:nvSpPr>
          <p:spPr>
            <a:xfrm>
              <a:off x="5859833" y="3293931"/>
              <a:ext cx="913943" cy="107721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sz="3200" b="1" i="0" u="sng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/>
                  <a:ea typeface="+mn-ea"/>
                  <a:cs typeface="+mn-cs"/>
                </a:rPr>
                <a:t>24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/>
                  <a:ea typeface="+mn-ea"/>
                  <a:cs typeface="+mn-cs"/>
                </a:rPr>
                <a:t>44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16D1C02B-6317-7DD5-A4C0-EDE6C7F246BC}"/>
                </a:ext>
              </a:extLst>
            </p:cNvPr>
            <p:cNvSpPr txBox="1"/>
            <p:nvPr/>
          </p:nvSpPr>
          <p:spPr>
            <a:xfrm>
              <a:off x="5174042" y="3521129"/>
              <a:ext cx="91394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/>
                  <a:ea typeface="+mn-ea"/>
                  <a:cs typeface="+mn-cs"/>
                </a:rPr>
                <a:t>=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6CDACBF-2D0F-D826-6D9D-EE9FF83205C2}"/>
                </a:ext>
              </a:extLst>
            </p:cNvPr>
            <p:cNvSpPr txBox="1"/>
            <p:nvPr/>
          </p:nvSpPr>
          <p:spPr>
            <a:xfrm>
              <a:off x="6673973" y="3521129"/>
              <a:ext cx="91394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/>
                  <a:ea typeface="+mn-ea"/>
                  <a:cs typeface="+mn-cs"/>
                </a:rPr>
                <a:t>=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DB7B6C5-47F5-5C87-DABA-934662868062}"/>
                </a:ext>
              </a:extLst>
            </p:cNvPr>
            <p:cNvSpPr txBox="1"/>
            <p:nvPr/>
          </p:nvSpPr>
          <p:spPr>
            <a:xfrm>
              <a:off x="7326987" y="3521129"/>
              <a:ext cx="1070413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/>
                  <a:ea typeface="+mn-ea"/>
                  <a:cs typeface="+mn-cs"/>
                </a:rPr>
                <a:t>47%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3869830E-224A-3B86-1B7F-F0975195F5C7}"/>
              </a:ext>
            </a:extLst>
          </p:cNvPr>
          <p:cNvGrpSpPr/>
          <p:nvPr/>
        </p:nvGrpSpPr>
        <p:grpSpPr>
          <a:xfrm>
            <a:off x="209544" y="4895841"/>
            <a:ext cx="8827212" cy="731129"/>
            <a:chOff x="275166" y="4490581"/>
            <a:chExt cx="8827212" cy="731129"/>
          </a:xfrm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79CCB5A1-DF24-B9C7-36C2-E70828809EE2}"/>
                </a:ext>
              </a:extLst>
            </p:cNvPr>
            <p:cNvSpPr/>
            <p:nvPr/>
          </p:nvSpPr>
          <p:spPr bwMode="auto">
            <a:xfrm>
              <a:off x="275166" y="4490581"/>
              <a:ext cx="8724913" cy="731129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34" charset="0"/>
                <a:ea typeface="+mn-ea"/>
                <a:cs typeface="+mn-cs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8067743-C5E3-49C5-CA56-4B93C95C6CD3}"/>
                </a:ext>
              </a:extLst>
            </p:cNvPr>
            <p:cNvSpPr txBox="1"/>
            <p:nvPr/>
          </p:nvSpPr>
          <p:spPr>
            <a:xfrm>
              <a:off x="303009" y="4608595"/>
              <a:ext cx="5448086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Helvetica"/>
                  <a:ea typeface="+mn-ea"/>
                  <a:cs typeface="+mn-cs"/>
                </a:rPr>
                <a:t>ABSOLUTE  RISK REDUCTION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5D34FDC-B67C-202C-6133-8DFB937BC83A}"/>
                </a:ext>
              </a:extLst>
            </p:cNvPr>
            <p:cNvSpPr txBox="1"/>
            <p:nvPr/>
          </p:nvSpPr>
          <p:spPr>
            <a:xfrm>
              <a:off x="5895926" y="4608595"/>
              <a:ext cx="1936627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Helvetica"/>
                  <a:ea typeface="+mn-ea"/>
                  <a:cs typeface="+mn-cs"/>
                </a:rPr>
                <a:t>44% - 24%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BE138C1A-8B29-0FEC-3E98-696B8D2804B5}"/>
                </a:ext>
              </a:extLst>
            </p:cNvPr>
            <p:cNvSpPr txBox="1"/>
            <p:nvPr/>
          </p:nvSpPr>
          <p:spPr>
            <a:xfrm>
              <a:off x="5347780" y="4608595"/>
              <a:ext cx="91394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Helvetica"/>
                  <a:ea typeface="+mn-ea"/>
                  <a:cs typeface="+mn-cs"/>
                </a:rPr>
                <a:t>=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2D76476-108C-F80D-C620-33F2E530D25F}"/>
                </a:ext>
              </a:extLst>
            </p:cNvPr>
            <p:cNvSpPr txBox="1"/>
            <p:nvPr/>
          </p:nvSpPr>
          <p:spPr>
            <a:xfrm>
              <a:off x="7448002" y="4608595"/>
              <a:ext cx="913943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Helvetica"/>
                  <a:ea typeface="+mn-ea"/>
                  <a:cs typeface="+mn-cs"/>
                </a:rPr>
                <a:t>=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9CE8186-FD32-F2F6-146C-82D858559E40}"/>
                </a:ext>
              </a:extLst>
            </p:cNvPr>
            <p:cNvSpPr txBox="1"/>
            <p:nvPr/>
          </p:nvSpPr>
          <p:spPr>
            <a:xfrm>
              <a:off x="8043604" y="4576696"/>
              <a:ext cx="1058774" cy="5847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Helvetica"/>
                  <a:ea typeface="+mn-ea"/>
                  <a:cs typeface="+mn-cs"/>
                </a:rPr>
                <a:t>20%</a:t>
              </a: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372D4D15-3DA0-EA19-2154-34FC32F28B47}"/>
              </a:ext>
            </a:extLst>
          </p:cNvPr>
          <p:cNvSpPr txBox="1"/>
          <p:nvPr/>
        </p:nvSpPr>
        <p:spPr>
          <a:xfrm>
            <a:off x="1303299" y="5887331"/>
            <a:ext cx="6537402" cy="76944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RESIDUAL RISK = 80%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0C4F3832-0FC5-15DC-A093-28AC8C9A3B22}"/>
              </a:ext>
            </a:extLst>
          </p:cNvPr>
          <p:cNvSpPr txBox="1"/>
          <p:nvPr/>
        </p:nvSpPr>
        <p:spPr>
          <a:xfrm>
            <a:off x="237387" y="2026073"/>
            <a:ext cx="4747208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9966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Intensive Therapy…..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65B52E2-3F61-1598-59E7-ACE6D370D2DD}"/>
              </a:ext>
            </a:extLst>
          </p:cNvPr>
          <p:cNvSpPr txBox="1"/>
          <p:nvPr/>
        </p:nvSpPr>
        <p:spPr>
          <a:xfrm>
            <a:off x="237387" y="2683088"/>
            <a:ext cx="4747208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Conventional Therapy…..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341290ED-A948-61F5-13AD-6783100C242E}"/>
              </a:ext>
            </a:extLst>
          </p:cNvPr>
          <p:cNvSpPr txBox="1"/>
          <p:nvPr/>
        </p:nvSpPr>
        <p:spPr>
          <a:xfrm>
            <a:off x="5142962" y="2026073"/>
            <a:ext cx="1124309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9966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19/80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50D6CCB-1BEF-FA4A-B84F-7A441BC52717}"/>
              </a:ext>
            </a:extLst>
          </p:cNvPr>
          <p:cNvSpPr txBox="1"/>
          <p:nvPr/>
        </p:nvSpPr>
        <p:spPr>
          <a:xfrm>
            <a:off x="5142962" y="2683088"/>
            <a:ext cx="1124309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35/80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C96930A-508F-C647-0435-DBF87CC076EC}"/>
              </a:ext>
            </a:extLst>
          </p:cNvPr>
          <p:cNvSpPr txBox="1"/>
          <p:nvPr/>
        </p:nvSpPr>
        <p:spPr>
          <a:xfrm>
            <a:off x="6952760" y="2026073"/>
            <a:ext cx="1124309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9966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24%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8DF5D7F5-6F1F-E8D1-0E40-A556C12DB974}"/>
              </a:ext>
            </a:extLst>
          </p:cNvPr>
          <p:cNvSpPr txBox="1"/>
          <p:nvPr/>
        </p:nvSpPr>
        <p:spPr>
          <a:xfrm>
            <a:off x="6952760" y="2683088"/>
            <a:ext cx="1124309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44%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FF83F4F-AB0F-95E0-342A-D8321D3675D6}"/>
              </a:ext>
            </a:extLst>
          </p:cNvPr>
          <p:cNvSpPr txBox="1"/>
          <p:nvPr/>
        </p:nvSpPr>
        <p:spPr>
          <a:xfrm>
            <a:off x="4466772" y="920669"/>
            <a:ext cx="3935311" cy="523220"/>
          </a:xfrm>
          <a:prstGeom prst="rect">
            <a:avLst/>
          </a:prstGeom>
          <a:solidFill>
            <a:srgbClr val="FFCCFF"/>
          </a:solidFill>
          <a:ln>
            <a:solidFill>
              <a:srgbClr val="FFCCFF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Cardiovascular Event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F16F511-86D6-8DF9-D798-7E3775CFD02A}"/>
              </a:ext>
            </a:extLst>
          </p:cNvPr>
          <p:cNvSpPr txBox="1"/>
          <p:nvPr/>
        </p:nvSpPr>
        <p:spPr>
          <a:xfrm>
            <a:off x="4902559" y="1572886"/>
            <a:ext cx="1605115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Number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AA81C00-E73C-32D5-1902-A8B0785BA7C0}"/>
              </a:ext>
            </a:extLst>
          </p:cNvPr>
          <p:cNvSpPr txBox="1"/>
          <p:nvPr/>
        </p:nvSpPr>
        <p:spPr>
          <a:xfrm>
            <a:off x="6712357" y="1544248"/>
            <a:ext cx="1605115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28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Percent</a:t>
            </a:r>
          </a:p>
        </p:txBody>
      </p:sp>
    </p:spTree>
    <p:extLst>
      <p:ext uri="{BB962C8B-B14F-4D97-AF65-F5344CB8AC3E}">
        <p14:creationId xmlns:p14="http://schemas.microsoft.com/office/powerpoint/2010/main" val="20326737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22" grpId="0" animBg="1"/>
      <p:bldP spid="25" grpId="0"/>
      <p:bldP spid="26" grpId="0"/>
      <p:bldP spid="27" grpId="0"/>
      <p:bldP spid="28" grpId="0"/>
      <p:bldP spid="29" grpId="0"/>
      <p:bldP spid="30" grpId="0"/>
      <p:bldP spid="31" grpId="0" animBg="1"/>
      <p:bldP spid="32" grpId="0"/>
      <p:bldP spid="3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0000FF">
            <a:alpha val="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Text Box 2">
            <a:extLst>
              <a:ext uri="{FF2B5EF4-FFF2-40B4-BE49-F238E27FC236}">
                <a16:creationId xmlns:a16="http://schemas.microsoft.com/office/drawing/2014/main" id="{CD9BA240-AF51-4853-BC95-21225FA1D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562" y="140192"/>
            <a:ext cx="8614794" cy="454420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1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itchFamily="34" charset="-128"/>
                <a:cs typeface="+mn-cs"/>
              </a:rPr>
              <a:t>ABSOLUTE CARDIOVASCULAR RISK REDUCTION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7F8A50B-DB5D-9D3D-D0E0-92EDA0E331C1}"/>
              </a:ext>
            </a:extLst>
          </p:cNvPr>
          <p:cNvSpPr txBox="1"/>
          <p:nvPr/>
        </p:nvSpPr>
        <p:spPr>
          <a:xfrm>
            <a:off x="5219868" y="2614823"/>
            <a:ext cx="21791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UNEXPLAINED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RESIDUAL RISK</a:t>
            </a:r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A792E3B3-08DA-6FDC-AE11-FD75A769AFA5}"/>
              </a:ext>
            </a:extLst>
          </p:cNvPr>
          <p:cNvSpPr/>
          <p:nvPr/>
        </p:nvSpPr>
        <p:spPr bwMode="auto">
          <a:xfrm>
            <a:off x="3115240" y="6042991"/>
            <a:ext cx="954157" cy="661504"/>
          </a:xfrm>
          <a:prstGeom prst="triangle">
            <a:avLst/>
          </a:prstGeom>
          <a:solidFill>
            <a:srgbClr val="FF66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7246D60A-C733-E00A-4FAA-D82283A64195}"/>
              </a:ext>
            </a:extLst>
          </p:cNvPr>
          <p:cNvCxnSpPr>
            <a:cxnSpLocks/>
          </p:cNvCxnSpPr>
          <p:nvPr/>
        </p:nvCxnSpPr>
        <p:spPr bwMode="auto">
          <a:xfrm>
            <a:off x="2415435" y="1008484"/>
            <a:ext cx="437322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Right Brace 11">
            <a:extLst>
              <a:ext uri="{FF2B5EF4-FFF2-40B4-BE49-F238E27FC236}">
                <a16:creationId xmlns:a16="http://schemas.microsoft.com/office/drawing/2014/main" id="{27B7114B-E6B5-40AC-CC61-CC85B8CDB6A0}"/>
              </a:ext>
            </a:extLst>
          </p:cNvPr>
          <p:cNvSpPr/>
          <p:nvPr/>
        </p:nvSpPr>
        <p:spPr bwMode="auto">
          <a:xfrm>
            <a:off x="4356737" y="977112"/>
            <a:ext cx="841633" cy="3869259"/>
          </a:xfrm>
          <a:prstGeom prst="rightBrace">
            <a:avLst>
              <a:gd name="adj1" fmla="val 9964"/>
              <a:gd name="adj2" fmla="val 51311"/>
            </a:avLst>
          </a:prstGeom>
          <a:noFill/>
          <a:ln w="571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7D61F7F-8FF6-99C7-C694-DCA1F1AE56E7}"/>
              </a:ext>
            </a:extLst>
          </p:cNvPr>
          <p:cNvGrpSpPr/>
          <p:nvPr/>
        </p:nvGrpSpPr>
        <p:grpSpPr>
          <a:xfrm>
            <a:off x="1513020" y="626731"/>
            <a:ext cx="3305124" cy="5943324"/>
            <a:chOff x="1513020" y="626731"/>
            <a:chExt cx="3305124" cy="5943324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FC854D69-9F02-4475-2867-9A991D092C51}"/>
                </a:ext>
              </a:extLst>
            </p:cNvPr>
            <p:cNvSpPr txBox="1"/>
            <p:nvPr/>
          </p:nvSpPr>
          <p:spPr>
            <a:xfrm>
              <a:off x="1513020" y="763979"/>
              <a:ext cx="97334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rPr>
                <a:t>100%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9A8060B5-8CF6-558E-0D8C-3CA78D8A7058}"/>
                </a:ext>
              </a:extLst>
            </p:cNvPr>
            <p:cNvSpPr txBox="1"/>
            <p:nvPr/>
          </p:nvSpPr>
          <p:spPr>
            <a:xfrm>
              <a:off x="1833021" y="4653760"/>
              <a:ext cx="774571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rPr>
                <a:t>20%</a:t>
              </a: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72C55A4A-0856-182A-AE69-450D44774ADB}"/>
                </a:ext>
              </a:extLst>
            </p:cNvPr>
            <p:cNvSpPr/>
            <p:nvPr/>
          </p:nvSpPr>
          <p:spPr bwMode="auto">
            <a:xfrm>
              <a:off x="2366492" y="4664059"/>
              <a:ext cx="2451652" cy="1905996"/>
            </a:xfrm>
            <a:prstGeom prst="ellipse">
              <a:avLst/>
            </a:prstGeom>
            <a:solidFill>
              <a:srgbClr val="FF6600"/>
            </a:solidFill>
            <a:ln w="9525" cap="flat" cmpd="sng" algn="ctr">
              <a:solidFill>
                <a:srgbClr val="FF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8D2FA5C-2CB2-0D07-1FBB-3944357B0CC5}"/>
                </a:ext>
              </a:extLst>
            </p:cNvPr>
            <p:cNvSpPr txBox="1"/>
            <p:nvPr/>
          </p:nvSpPr>
          <p:spPr>
            <a:xfrm>
              <a:off x="2773824" y="5232258"/>
              <a:ext cx="1636988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rPr>
                <a:t>Risk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rPr>
                <a:t>Explained</a:t>
              </a:r>
            </a:p>
          </p:txBody>
        </p: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0FE80736-FAB1-DBBA-42FF-DFA87D630E34}"/>
                </a:ext>
              </a:extLst>
            </p:cNvPr>
            <p:cNvGrpSpPr/>
            <p:nvPr/>
          </p:nvGrpSpPr>
          <p:grpSpPr>
            <a:xfrm>
              <a:off x="2842922" y="626731"/>
              <a:ext cx="1498793" cy="4223027"/>
              <a:chOff x="2855429" y="626731"/>
              <a:chExt cx="1556784" cy="4223027"/>
            </a:xfrm>
          </p:grpSpPr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6BBE4AA8-379D-7E27-A85C-EE682CC8C7A2}"/>
                  </a:ext>
                </a:extLst>
              </p:cNvPr>
              <p:cNvSpPr/>
              <p:nvPr/>
            </p:nvSpPr>
            <p:spPr bwMode="auto">
              <a:xfrm>
                <a:off x="2876770" y="872724"/>
                <a:ext cx="1507914" cy="3977034"/>
              </a:xfrm>
              <a:prstGeom prst="rect">
                <a:avLst/>
              </a:prstGeom>
              <a:solidFill>
                <a:srgbClr val="00B0F0"/>
              </a:solidFill>
              <a:ln w="9525" cap="flat" cmpd="sng" algn="ctr">
                <a:solidFill>
                  <a:srgbClr val="00B0F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itchFamily="34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11" name="Oval 10">
                <a:extLst>
                  <a:ext uri="{FF2B5EF4-FFF2-40B4-BE49-F238E27FC236}">
                    <a16:creationId xmlns:a16="http://schemas.microsoft.com/office/drawing/2014/main" id="{3BDA686D-E23D-9E0A-3EC4-8944FEF3D4CC}"/>
                  </a:ext>
                </a:extLst>
              </p:cNvPr>
              <p:cNvSpPr/>
              <p:nvPr/>
            </p:nvSpPr>
            <p:spPr bwMode="auto">
              <a:xfrm>
                <a:off x="2855429" y="626731"/>
                <a:ext cx="1556784" cy="589084"/>
              </a:xfrm>
              <a:prstGeom prst="ellipse">
                <a:avLst/>
              </a:prstGeom>
              <a:gradFill flip="none" rotWithShape="1">
                <a:gsLst>
                  <a:gs pos="0">
                    <a:srgbClr val="0070C0"/>
                  </a:gs>
                  <a:gs pos="0">
                    <a:srgbClr val="E9E9E9"/>
                  </a:gs>
                  <a:gs pos="18000">
                    <a:srgbClr val="00B0F0"/>
                  </a:gs>
                  <a:gs pos="100000">
                    <a:srgbClr val="0070C0"/>
                  </a:gs>
                </a:gsLst>
                <a:path path="circle">
                  <a:fillToRect l="50000" t="130000" r="50000" b="-30000"/>
                </a:path>
                <a:tileRect/>
              </a:gradFill>
              <a:ln w="76200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itchFamily="34" charset="0"/>
                  <a:ea typeface="MS PGothic" pitchFamily="34" charset="-128"/>
                  <a:cs typeface="+mn-cs"/>
                </a:endParaRPr>
              </a:p>
            </p:txBody>
          </p:sp>
        </p:grp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25003D32-106C-09F8-85BD-76447128B6E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2445480" y="4846371"/>
              <a:ext cx="437322" cy="0"/>
            </a:xfrm>
            <a:prstGeom prst="line">
              <a:avLst/>
            </a:prstGeom>
            <a:solidFill>
              <a:schemeClr val="accent1"/>
            </a:solidFill>
            <a:ln w="381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22220487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0000FF">
            <a:alpha val="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0FE80736-FAB1-DBBA-42FF-DFA87D630E34}"/>
              </a:ext>
            </a:extLst>
          </p:cNvPr>
          <p:cNvGrpSpPr/>
          <p:nvPr/>
        </p:nvGrpSpPr>
        <p:grpSpPr>
          <a:xfrm>
            <a:off x="2813426" y="486045"/>
            <a:ext cx="1498793" cy="4223027"/>
            <a:chOff x="2855429" y="626731"/>
            <a:chExt cx="1556784" cy="422302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6BBE4AA8-379D-7E27-A85C-EE682CC8C7A2}"/>
                </a:ext>
              </a:extLst>
            </p:cNvPr>
            <p:cNvSpPr/>
            <p:nvPr/>
          </p:nvSpPr>
          <p:spPr bwMode="auto">
            <a:xfrm>
              <a:off x="2876770" y="872724"/>
              <a:ext cx="1507914" cy="3977034"/>
            </a:xfrm>
            <a:prstGeom prst="rect">
              <a:avLst/>
            </a:prstGeom>
            <a:solidFill>
              <a:srgbClr val="00B0F0"/>
            </a:solidFill>
            <a:ln w="952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3BDA686D-E23D-9E0A-3EC4-8944FEF3D4CC}"/>
                </a:ext>
              </a:extLst>
            </p:cNvPr>
            <p:cNvSpPr/>
            <p:nvPr/>
          </p:nvSpPr>
          <p:spPr bwMode="auto">
            <a:xfrm>
              <a:off x="2855429" y="626731"/>
              <a:ext cx="1556784" cy="589084"/>
            </a:xfrm>
            <a:prstGeom prst="ellipse">
              <a:avLst/>
            </a:prstGeom>
            <a:gradFill flip="none" rotWithShape="1">
              <a:gsLst>
                <a:gs pos="0">
                  <a:srgbClr val="0070C0"/>
                </a:gs>
                <a:gs pos="0">
                  <a:srgbClr val="E9E9E9"/>
                </a:gs>
                <a:gs pos="18000">
                  <a:srgbClr val="00B0F0"/>
                </a:gs>
                <a:gs pos="100000">
                  <a:srgbClr val="0070C0"/>
                </a:gs>
              </a:gsLst>
              <a:path path="circle">
                <a:fillToRect l="50000" t="130000" r="50000" b="-30000"/>
              </a:path>
              <a:tileRect/>
            </a:gradFill>
            <a:ln w="762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34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70DDC9C3-9AAB-4520-F2EE-E76778EE4EBF}"/>
              </a:ext>
            </a:extLst>
          </p:cNvPr>
          <p:cNvSpPr/>
          <p:nvPr/>
        </p:nvSpPr>
        <p:spPr bwMode="auto">
          <a:xfrm>
            <a:off x="2851077" y="2513400"/>
            <a:ext cx="1482482" cy="182615"/>
          </a:xfrm>
          <a:prstGeom prst="rect">
            <a:avLst/>
          </a:prstGeom>
          <a:solidFill>
            <a:srgbClr val="00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A8CF5F33-3050-0F4B-E3F9-966088A74511}"/>
              </a:ext>
            </a:extLst>
          </p:cNvPr>
          <p:cNvSpPr/>
          <p:nvPr/>
        </p:nvSpPr>
        <p:spPr bwMode="auto">
          <a:xfrm>
            <a:off x="2851077" y="2623508"/>
            <a:ext cx="1482482" cy="99614"/>
          </a:xfrm>
          <a:prstGeom prst="rect">
            <a:avLst/>
          </a:pr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D61540D-AFED-A375-ECB0-B3141D726CCC}"/>
              </a:ext>
            </a:extLst>
          </p:cNvPr>
          <p:cNvSpPr/>
          <p:nvPr/>
        </p:nvSpPr>
        <p:spPr bwMode="auto">
          <a:xfrm>
            <a:off x="2851077" y="2654637"/>
            <a:ext cx="1482482" cy="99614"/>
          </a:xfrm>
          <a:prstGeom prst="rect">
            <a:avLst/>
          </a:prstGeom>
          <a:solidFill>
            <a:srgbClr val="D883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EFF4E51-83DB-11E2-C6A3-1F7C3F95A19B}"/>
              </a:ext>
            </a:extLst>
          </p:cNvPr>
          <p:cNvSpPr/>
          <p:nvPr/>
        </p:nvSpPr>
        <p:spPr bwMode="auto">
          <a:xfrm>
            <a:off x="2851077" y="2699928"/>
            <a:ext cx="1482482" cy="716333"/>
          </a:xfrm>
          <a:prstGeom prst="rect">
            <a:avLst/>
          </a:prstGeom>
          <a:solidFill>
            <a:srgbClr val="FF9966"/>
          </a:solidFill>
          <a:ln w="9525" cap="flat" cmpd="sng" algn="ctr">
            <a:solidFill>
              <a:srgbClr val="FF99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963AD043-499C-4293-006D-8A73D7423D14}"/>
              </a:ext>
            </a:extLst>
          </p:cNvPr>
          <p:cNvSpPr/>
          <p:nvPr/>
        </p:nvSpPr>
        <p:spPr bwMode="auto">
          <a:xfrm>
            <a:off x="2851077" y="2799174"/>
            <a:ext cx="1482482" cy="822189"/>
          </a:xfrm>
          <a:prstGeom prst="rect">
            <a:avLst/>
          </a:prstGeom>
          <a:solidFill>
            <a:srgbClr val="FF00C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F8E2254F-AC99-C859-2BB3-087D15C5FF69}"/>
              </a:ext>
            </a:extLst>
          </p:cNvPr>
          <p:cNvSpPr/>
          <p:nvPr/>
        </p:nvSpPr>
        <p:spPr bwMode="auto">
          <a:xfrm>
            <a:off x="2851077" y="3262063"/>
            <a:ext cx="1482482" cy="666645"/>
          </a:xfrm>
          <a:prstGeom prst="rect">
            <a:avLst/>
          </a:prstGeom>
          <a:solidFill>
            <a:srgbClr val="9452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C701C9B8-A53C-395C-3E87-FD8D49542312}"/>
              </a:ext>
            </a:extLst>
          </p:cNvPr>
          <p:cNvSpPr/>
          <p:nvPr/>
        </p:nvSpPr>
        <p:spPr bwMode="auto">
          <a:xfrm>
            <a:off x="2851077" y="3630212"/>
            <a:ext cx="1482482" cy="758305"/>
          </a:xfrm>
          <a:prstGeom prst="rect">
            <a:avLst/>
          </a:prstGeom>
          <a:solidFill>
            <a:srgbClr val="66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40" name="Right Brace 39">
            <a:extLst>
              <a:ext uri="{FF2B5EF4-FFF2-40B4-BE49-F238E27FC236}">
                <a16:creationId xmlns:a16="http://schemas.microsoft.com/office/drawing/2014/main" id="{2BCF7353-34CF-9E08-5C62-48BF71CA796E}"/>
              </a:ext>
            </a:extLst>
          </p:cNvPr>
          <p:cNvSpPr/>
          <p:nvPr/>
        </p:nvSpPr>
        <p:spPr bwMode="auto">
          <a:xfrm>
            <a:off x="4330766" y="974718"/>
            <a:ext cx="841633" cy="1511081"/>
          </a:xfrm>
          <a:prstGeom prst="rightBrace">
            <a:avLst>
              <a:gd name="adj1" fmla="val 9964"/>
              <a:gd name="adj2" fmla="val 51311"/>
            </a:avLst>
          </a:prstGeom>
          <a:noFill/>
          <a:ln w="571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F6F0805-005B-BCB4-0B83-B16C1213B623}"/>
              </a:ext>
            </a:extLst>
          </p:cNvPr>
          <p:cNvSpPr/>
          <p:nvPr/>
        </p:nvSpPr>
        <p:spPr bwMode="auto">
          <a:xfrm>
            <a:off x="2851077" y="3936110"/>
            <a:ext cx="1482482" cy="533335"/>
          </a:xfrm>
          <a:prstGeom prst="rect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62" name="Text Box 2">
            <a:extLst>
              <a:ext uri="{FF2B5EF4-FFF2-40B4-BE49-F238E27FC236}">
                <a16:creationId xmlns:a16="http://schemas.microsoft.com/office/drawing/2014/main" id="{CD9BA240-AF51-4853-BC95-21225FA1DA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562" y="140192"/>
            <a:ext cx="8614794" cy="454420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1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itchFamily="34" charset="-128"/>
                <a:cs typeface="+mn-cs"/>
              </a:rPr>
              <a:t>ABSOLUTE CARDIOVASCULAR RISK REDUCTION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7F8A50B-DB5D-9D3D-D0E0-92EDA0E331C1}"/>
              </a:ext>
            </a:extLst>
          </p:cNvPr>
          <p:cNvSpPr txBox="1"/>
          <p:nvPr/>
        </p:nvSpPr>
        <p:spPr>
          <a:xfrm>
            <a:off x="5154628" y="1367110"/>
            <a:ext cx="21791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UNEXPLAINED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RESIDUAL RISK</a:t>
            </a:r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A792E3B3-08DA-6FDC-AE11-FD75A769AFA5}"/>
              </a:ext>
            </a:extLst>
          </p:cNvPr>
          <p:cNvSpPr/>
          <p:nvPr/>
        </p:nvSpPr>
        <p:spPr bwMode="auto">
          <a:xfrm>
            <a:off x="3115240" y="6042991"/>
            <a:ext cx="954157" cy="661504"/>
          </a:xfrm>
          <a:prstGeom prst="triangle">
            <a:avLst/>
          </a:prstGeom>
          <a:solidFill>
            <a:srgbClr val="FF66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7246D60A-C733-E00A-4FAA-D82283A64195}"/>
              </a:ext>
            </a:extLst>
          </p:cNvPr>
          <p:cNvCxnSpPr>
            <a:cxnSpLocks/>
          </p:cNvCxnSpPr>
          <p:nvPr/>
        </p:nvCxnSpPr>
        <p:spPr bwMode="auto">
          <a:xfrm>
            <a:off x="2415435" y="1008484"/>
            <a:ext cx="437322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FC854D69-9F02-4475-2867-9A991D092C51}"/>
              </a:ext>
            </a:extLst>
          </p:cNvPr>
          <p:cNvSpPr txBox="1"/>
          <p:nvPr/>
        </p:nvSpPr>
        <p:spPr>
          <a:xfrm>
            <a:off x="1513020" y="763979"/>
            <a:ext cx="9733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100%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A8060B5-8CF6-558E-0D8C-3CA78D8A7058}"/>
              </a:ext>
            </a:extLst>
          </p:cNvPr>
          <p:cNvSpPr txBox="1"/>
          <p:nvPr/>
        </p:nvSpPr>
        <p:spPr>
          <a:xfrm>
            <a:off x="1833021" y="4653760"/>
            <a:ext cx="77457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20%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72C55A4A-0856-182A-AE69-450D44774ADB}"/>
              </a:ext>
            </a:extLst>
          </p:cNvPr>
          <p:cNvSpPr/>
          <p:nvPr/>
        </p:nvSpPr>
        <p:spPr bwMode="auto">
          <a:xfrm>
            <a:off x="2366492" y="4664059"/>
            <a:ext cx="2451652" cy="1905996"/>
          </a:xfrm>
          <a:prstGeom prst="ellipse">
            <a:avLst/>
          </a:prstGeom>
          <a:solidFill>
            <a:srgbClr val="FF6600"/>
          </a:solidFill>
          <a:ln w="9525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8D2FA5C-2CB2-0D07-1FBB-3944357B0CC5}"/>
              </a:ext>
            </a:extLst>
          </p:cNvPr>
          <p:cNvSpPr txBox="1"/>
          <p:nvPr/>
        </p:nvSpPr>
        <p:spPr>
          <a:xfrm>
            <a:off x="2773824" y="5232258"/>
            <a:ext cx="16369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Risk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Explained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5003D32-106C-09F8-85BD-76447128B6ED}"/>
              </a:ext>
            </a:extLst>
          </p:cNvPr>
          <p:cNvCxnSpPr>
            <a:cxnSpLocks/>
          </p:cNvCxnSpPr>
          <p:nvPr/>
        </p:nvCxnSpPr>
        <p:spPr bwMode="auto">
          <a:xfrm>
            <a:off x="2445480" y="4846371"/>
            <a:ext cx="437322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745638FB-5F9A-F0F8-8AA5-0B1BF4A5A275}"/>
              </a:ext>
            </a:extLst>
          </p:cNvPr>
          <p:cNvCxnSpPr>
            <a:cxnSpLocks/>
          </p:cNvCxnSpPr>
          <p:nvPr/>
        </p:nvCxnSpPr>
        <p:spPr bwMode="auto">
          <a:xfrm>
            <a:off x="4340639" y="3812020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66FF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A39FD7CC-80F7-2B45-DAC3-63BD585D5551}"/>
              </a:ext>
            </a:extLst>
          </p:cNvPr>
          <p:cNvSpPr txBox="1"/>
          <p:nvPr/>
        </p:nvSpPr>
        <p:spPr>
          <a:xfrm>
            <a:off x="4490697" y="4667811"/>
            <a:ext cx="954107" cy="36933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Statins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7D3538E6-D611-8CB9-390E-9B65D7F5D138}"/>
              </a:ext>
            </a:extLst>
          </p:cNvPr>
          <p:cNvCxnSpPr>
            <a:cxnSpLocks/>
          </p:cNvCxnSpPr>
          <p:nvPr/>
        </p:nvCxnSpPr>
        <p:spPr bwMode="auto">
          <a:xfrm>
            <a:off x="4336916" y="4843512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9" name="Rectangle 28">
            <a:extLst>
              <a:ext uri="{FF2B5EF4-FFF2-40B4-BE49-F238E27FC236}">
                <a16:creationId xmlns:a16="http://schemas.microsoft.com/office/drawing/2014/main" id="{9B664E35-13CB-3324-9C69-D0A2275F59E7}"/>
              </a:ext>
            </a:extLst>
          </p:cNvPr>
          <p:cNvSpPr/>
          <p:nvPr/>
        </p:nvSpPr>
        <p:spPr bwMode="auto">
          <a:xfrm>
            <a:off x="2851077" y="4591117"/>
            <a:ext cx="1482482" cy="322064"/>
          </a:xfrm>
          <a:prstGeom prst="rect">
            <a:avLst/>
          </a:prstGeom>
          <a:solidFill>
            <a:srgbClr val="FF99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0E7FB7EC-E054-9942-2E91-9EADF626F70E}"/>
              </a:ext>
            </a:extLst>
          </p:cNvPr>
          <p:cNvCxnSpPr>
            <a:cxnSpLocks/>
          </p:cNvCxnSpPr>
          <p:nvPr/>
        </p:nvCxnSpPr>
        <p:spPr bwMode="auto">
          <a:xfrm>
            <a:off x="4336916" y="4453521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99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2D24BA75-7C7F-3D07-A803-B7106F5C1277}"/>
              </a:ext>
            </a:extLst>
          </p:cNvPr>
          <p:cNvSpPr txBox="1"/>
          <p:nvPr/>
        </p:nvSpPr>
        <p:spPr>
          <a:xfrm>
            <a:off x="4490697" y="4240095"/>
            <a:ext cx="30444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99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Non-LDL-Chol Lipids (5%)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3B4B1213-1B66-9850-5245-9DBB034EE337}"/>
              </a:ext>
            </a:extLst>
          </p:cNvPr>
          <p:cNvSpPr/>
          <p:nvPr/>
        </p:nvSpPr>
        <p:spPr bwMode="auto">
          <a:xfrm>
            <a:off x="2851077" y="4576338"/>
            <a:ext cx="1482482" cy="298252"/>
          </a:xfrm>
          <a:prstGeom prst="rect">
            <a:avLst/>
          </a:prstGeom>
          <a:solidFill>
            <a:srgbClr val="99FF6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6B4D7AD5-EF7A-54A3-040A-F602A8D3783A}"/>
              </a:ext>
            </a:extLst>
          </p:cNvPr>
          <p:cNvSpPr txBox="1"/>
          <p:nvPr/>
        </p:nvSpPr>
        <p:spPr>
          <a:xfrm>
            <a:off x="4490697" y="4425531"/>
            <a:ext cx="105335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99FF66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PCSK9i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2849C4CB-900D-06FC-FDEA-432F6BCACD27}"/>
              </a:ext>
            </a:extLst>
          </p:cNvPr>
          <p:cNvCxnSpPr>
            <a:cxnSpLocks/>
          </p:cNvCxnSpPr>
          <p:nvPr/>
        </p:nvCxnSpPr>
        <p:spPr bwMode="auto">
          <a:xfrm>
            <a:off x="4336916" y="4625467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99FF6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" name="Rectangle 19">
            <a:extLst>
              <a:ext uri="{FF2B5EF4-FFF2-40B4-BE49-F238E27FC236}">
                <a16:creationId xmlns:a16="http://schemas.microsoft.com/office/drawing/2014/main" id="{C16D146A-B845-5161-3D5B-1728B1E83C36}"/>
              </a:ext>
            </a:extLst>
          </p:cNvPr>
          <p:cNvSpPr/>
          <p:nvPr/>
        </p:nvSpPr>
        <p:spPr bwMode="auto">
          <a:xfrm>
            <a:off x="2851077" y="4701744"/>
            <a:ext cx="1482482" cy="175957"/>
          </a:xfrm>
          <a:prstGeom prst="rect">
            <a:avLst/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B62E106-C34E-F8DE-84C4-5ED73CEDAC5A}"/>
              </a:ext>
            </a:extLst>
          </p:cNvPr>
          <p:cNvSpPr txBox="1"/>
          <p:nvPr/>
        </p:nvSpPr>
        <p:spPr>
          <a:xfrm>
            <a:off x="4490697" y="4020335"/>
            <a:ext cx="13516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A1c (6.9%)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68EFAE5-9877-D7C2-5880-488D36564835}"/>
              </a:ext>
            </a:extLst>
          </p:cNvPr>
          <p:cNvCxnSpPr>
            <a:cxnSpLocks/>
          </p:cNvCxnSpPr>
          <p:nvPr/>
        </p:nvCxnSpPr>
        <p:spPr bwMode="auto">
          <a:xfrm>
            <a:off x="4336916" y="4188704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5F1A89CE-9577-E047-CF9E-319DF99161A8}"/>
              </a:ext>
            </a:extLst>
          </p:cNvPr>
          <p:cNvSpPr txBox="1"/>
          <p:nvPr/>
        </p:nvSpPr>
        <p:spPr>
          <a:xfrm>
            <a:off x="4490697" y="3654363"/>
            <a:ext cx="178100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Obesity (5%)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16F3E3E-62EF-62AA-BEBD-EE07890EE825}"/>
              </a:ext>
            </a:extLst>
          </p:cNvPr>
          <p:cNvSpPr txBox="1"/>
          <p:nvPr/>
        </p:nvSpPr>
        <p:spPr>
          <a:xfrm>
            <a:off x="1838089" y="3548144"/>
            <a:ext cx="6751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40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%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24EE8464-539F-5740-C5D6-1DD8102FCBFF}"/>
              </a:ext>
            </a:extLst>
          </p:cNvPr>
          <p:cNvCxnSpPr>
            <a:cxnSpLocks/>
          </p:cNvCxnSpPr>
          <p:nvPr/>
        </p:nvCxnSpPr>
        <p:spPr bwMode="auto">
          <a:xfrm>
            <a:off x="2428139" y="3766465"/>
            <a:ext cx="437322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4BCEA7B7-A168-1044-0D67-AFF46FBD09C5}"/>
              </a:ext>
            </a:extLst>
          </p:cNvPr>
          <p:cNvSpPr txBox="1"/>
          <p:nvPr/>
        </p:nvSpPr>
        <p:spPr>
          <a:xfrm>
            <a:off x="4490697" y="3297752"/>
            <a:ext cx="35702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9452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Insulin Resistance/Insulin (3%)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CA79354C-A25E-B62E-CAC5-4A731F91D3C6}"/>
              </a:ext>
            </a:extLst>
          </p:cNvPr>
          <p:cNvCxnSpPr>
            <a:cxnSpLocks/>
          </p:cNvCxnSpPr>
          <p:nvPr/>
        </p:nvCxnSpPr>
        <p:spPr bwMode="auto">
          <a:xfrm>
            <a:off x="4353339" y="3478088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9452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09A0DEEB-63CF-95D9-BB68-720BEBA8F5AA}"/>
              </a:ext>
            </a:extLst>
          </p:cNvPr>
          <p:cNvSpPr txBox="1"/>
          <p:nvPr/>
        </p:nvSpPr>
        <p:spPr>
          <a:xfrm>
            <a:off x="4539191" y="2849592"/>
            <a:ext cx="21723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CB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Inflammation (5%)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FE4050DE-73BF-D9A5-93A4-371C01056EC6}"/>
              </a:ext>
            </a:extLst>
          </p:cNvPr>
          <p:cNvCxnSpPr>
            <a:cxnSpLocks/>
          </p:cNvCxnSpPr>
          <p:nvPr/>
        </p:nvCxnSpPr>
        <p:spPr bwMode="auto">
          <a:xfrm>
            <a:off x="4347148" y="3039938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C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E25D030F-8915-F610-8AF6-F8D20DC790DF}"/>
              </a:ext>
            </a:extLst>
          </p:cNvPr>
          <p:cNvSpPr txBox="1"/>
          <p:nvPr/>
        </p:nvSpPr>
        <p:spPr>
          <a:xfrm>
            <a:off x="4584761" y="2664926"/>
            <a:ext cx="17235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9966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Aspirin (1.6%)</a:t>
            </a:r>
          </a:p>
        </p:txBody>
      </p:sp>
      <p:cxnSp>
        <p:nvCxnSpPr>
          <p:cNvPr id="46" name="Elbow Connector 45">
            <a:extLst>
              <a:ext uri="{FF2B5EF4-FFF2-40B4-BE49-F238E27FC236}">
                <a16:creationId xmlns:a16="http://schemas.microsoft.com/office/drawing/2014/main" id="{D81FB241-2B4F-4A66-4EBB-7EB5FE401C15}"/>
              </a:ext>
            </a:extLst>
          </p:cNvPr>
          <p:cNvCxnSpPr>
            <a:cxnSpLocks/>
          </p:cNvCxnSpPr>
          <p:nvPr/>
        </p:nvCxnSpPr>
        <p:spPr bwMode="auto">
          <a:xfrm>
            <a:off x="4341715" y="2744261"/>
            <a:ext cx="323690" cy="143554"/>
          </a:xfrm>
          <a:prstGeom prst="bentConnector3">
            <a:avLst/>
          </a:prstGeom>
          <a:solidFill>
            <a:schemeClr val="accent1"/>
          </a:solidFill>
          <a:ln w="28575" cap="flat" cmpd="sng" algn="ctr">
            <a:solidFill>
              <a:srgbClr val="FF996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B3BFAC56-128A-834E-AA31-74986CDFEC6A}"/>
              </a:ext>
            </a:extLst>
          </p:cNvPr>
          <p:cNvSpPr txBox="1"/>
          <p:nvPr/>
        </p:nvSpPr>
        <p:spPr>
          <a:xfrm>
            <a:off x="1838089" y="2537513"/>
            <a:ext cx="6751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60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%</a:t>
            </a: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EC268380-ECAB-B6A9-B52F-1D8E614BDCE5}"/>
              </a:ext>
            </a:extLst>
          </p:cNvPr>
          <p:cNvCxnSpPr>
            <a:cxnSpLocks/>
          </p:cNvCxnSpPr>
          <p:nvPr/>
        </p:nvCxnSpPr>
        <p:spPr bwMode="auto">
          <a:xfrm>
            <a:off x="2428139" y="2755834"/>
            <a:ext cx="437322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E1056906-468F-6DCF-B21E-D449BEBAB3E1}"/>
              </a:ext>
            </a:extLst>
          </p:cNvPr>
          <p:cNvSpPr txBox="1"/>
          <p:nvPr/>
        </p:nvSpPr>
        <p:spPr>
          <a:xfrm>
            <a:off x="4797041" y="2497877"/>
            <a:ext cx="19329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D883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GLP-1RA (1.5%)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43E57F62-2404-3CE4-17F1-26BA609F6F14}"/>
              </a:ext>
            </a:extLst>
          </p:cNvPr>
          <p:cNvCxnSpPr>
            <a:cxnSpLocks/>
          </p:cNvCxnSpPr>
          <p:nvPr/>
        </p:nvCxnSpPr>
        <p:spPr bwMode="auto">
          <a:xfrm>
            <a:off x="4340639" y="2688614"/>
            <a:ext cx="529811" cy="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D883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58" name="Group 57">
            <a:extLst>
              <a:ext uri="{FF2B5EF4-FFF2-40B4-BE49-F238E27FC236}">
                <a16:creationId xmlns:a16="http://schemas.microsoft.com/office/drawing/2014/main" id="{854EC130-4FB0-A536-610D-226C2F08D800}"/>
              </a:ext>
            </a:extLst>
          </p:cNvPr>
          <p:cNvGrpSpPr/>
          <p:nvPr/>
        </p:nvGrpSpPr>
        <p:grpSpPr>
          <a:xfrm>
            <a:off x="4330766" y="2519990"/>
            <a:ext cx="611584" cy="128452"/>
            <a:chOff x="4330766" y="2519990"/>
            <a:chExt cx="611584" cy="128452"/>
          </a:xfrm>
        </p:grpSpPr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C28D0131-5F8F-69B1-B008-52F5FBADCB5C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30766" y="2642558"/>
              <a:ext cx="420816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57033125-DF39-6089-3281-56A10F185AB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45766" y="2519990"/>
              <a:ext cx="196584" cy="128452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CEF5442E-D405-48B6-D02B-207A99C6AD62}"/>
              </a:ext>
            </a:extLst>
          </p:cNvPr>
          <p:cNvSpPr txBox="1"/>
          <p:nvPr/>
        </p:nvSpPr>
        <p:spPr>
          <a:xfrm>
            <a:off x="4862809" y="2295279"/>
            <a:ext cx="17193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SGLT2i (1.1%)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0EB97731-6EE4-D8D9-D8C3-E1C854229A3C}"/>
              </a:ext>
            </a:extLst>
          </p:cNvPr>
          <p:cNvGrpSpPr/>
          <p:nvPr/>
        </p:nvGrpSpPr>
        <p:grpSpPr>
          <a:xfrm>
            <a:off x="4324374" y="2253813"/>
            <a:ext cx="611584" cy="325218"/>
            <a:chOff x="4330766" y="2519990"/>
            <a:chExt cx="611584" cy="128452"/>
          </a:xfrm>
        </p:grpSpPr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9BF4A6E3-EFD3-29B2-9166-98034CB26EBB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30766" y="2642558"/>
              <a:ext cx="420816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93B59FF0-1A40-5212-EF7C-00766D074992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45766" y="2519990"/>
              <a:ext cx="196584" cy="128452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E69C62C2-8646-B658-BBC9-BE9A7A5D2098}"/>
              </a:ext>
            </a:extLst>
          </p:cNvPr>
          <p:cNvSpPr txBox="1"/>
          <p:nvPr/>
        </p:nvSpPr>
        <p:spPr>
          <a:xfrm>
            <a:off x="4862809" y="2006098"/>
            <a:ext cx="37028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Physical Activity (VO2 max)(2%)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A9892281-79CB-9F82-9984-D9385A31E2B2}"/>
              </a:ext>
            </a:extLst>
          </p:cNvPr>
          <p:cNvSpPr txBox="1"/>
          <p:nvPr/>
        </p:nvSpPr>
        <p:spPr>
          <a:xfrm>
            <a:off x="1838089" y="1597457"/>
            <a:ext cx="6751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%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D1833FD1-EA34-731C-1D2F-D0C587BA8A33}"/>
              </a:ext>
            </a:extLst>
          </p:cNvPr>
          <p:cNvCxnSpPr>
            <a:cxnSpLocks/>
          </p:cNvCxnSpPr>
          <p:nvPr/>
        </p:nvCxnSpPr>
        <p:spPr bwMode="auto">
          <a:xfrm>
            <a:off x="2428139" y="1815778"/>
            <a:ext cx="437322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06AFFB86-8BE5-D215-2064-186F53BC5AEE}"/>
              </a:ext>
            </a:extLst>
          </p:cNvPr>
          <p:cNvSpPr txBox="1"/>
          <p:nvPr/>
        </p:nvSpPr>
        <p:spPr>
          <a:xfrm>
            <a:off x="5514469" y="4559424"/>
            <a:ext cx="12907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99FF66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LDL-C (5%)</a:t>
            </a:r>
          </a:p>
        </p:txBody>
      </p:sp>
      <p:sp>
        <p:nvSpPr>
          <p:cNvPr id="63" name="Right Brace 62">
            <a:extLst>
              <a:ext uri="{FF2B5EF4-FFF2-40B4-BE49-F238E27FC236}">
                <a16:creationId xmlns:a16="http://schemas.microsoft.com/office/drawing/2014/main" id="{D59ECAE9-3002-3CDE-4335-C80426AB4276}"/>
              </a:ext>
            </a:extLst>
          </p:cNvPr>
          <p:cNvSpPr/>
          <p:nvPr/>
        </p:nvSpPr>
        <p:spPr bwMode="auto">
          <a:xfrm>
            <a:off x="5419404" y="4515619"/>
            <a:ext cx="157040" cy="422010"/>
          </a:xfrm>
          <a:prstGeom prst="rightBrace">
            <a:avLst/>
          </a:prstGeom>
          <a:noFill/>
          <a:ln w="38100" cap="flat" cmpd="sng" algn="ctr">
            <a:solidFill>
              <a:srgbClr val="99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60" name="TextBox 15359">
            <a:extLst>
              <a:ext uri="{FF2B5EF4-FFF2-40B4-BE49-F238E27FC236}">
                <a16:creationId xmlns:a16="http://schemas.microsoft.com/office/drawing/2014/main" id="{EAF11152-12C2-37D7-D21B-D88740BBD1C6}"/>
              </a:ext>
            </a:extLst>
          </p:cNvPr>
          <p:cNvSpPr txBox="1"/>
          <p:nvPr/>
        </p:nvSpPr>
        <p:spPr>
          <a:xfrm>
            <a:off x="3122097" y="1695272"/>
            <a:ext cx="904415" cy="523220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44%</a:t>
            </a:r>
          </a:p>
        </p:txBody>
      </p:sp>
    </p:spTree>
    <p:extLst>
      <p:ext uri="{BB962C8B-B14F-4D97-AF65-F5344CB8AC3E}">
        <p14:creationId xmlns:p14="http://schemas.microsoft.com/office/powerpoint/2010/main" val="140644394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0000FF">
            <a:alpha val="0"/>
          </a:srgbClr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E00A966-C2B5-9473-6F33-72170651D7E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43820DBE-4593-1959-3508-ACBB549CCE4A}"/>
              </a:ext>
            </a:extLst>
          </p:cNvPr>
          <p:cNvGrpSpPr/>
          <p:nvPr/>
        </p:nvGrpSpPr>
        <p:grpSpPr>
          <a:xfrm>
            <a:off x="2813426" y="486045"/>
            <a:ext cx="1498793" cy="4223027"/>
            <a:chOff x="2855429" y="626731"/>
            <a:chExt cx="1556784" cy="4223027"/>
          </a:xfrm>
        </p:grpSpPr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4F86E97-E818-78E4-8924-59A7CABBF8D1}"/>
                </a:ext>
              </a:extLst>
            </p:cNvPr>
            <p:cNvSpPr/>
            <p:nvPr/>
          </p:nvSpPr>
          <p:spPr bwMode="auto">
            <a:xfrm>
              <a:off x="2876770" y="872724"/>
              <a:ext cx="1507914" cy="3977034"/>
            </a:xfrm>
            <a:prstGeom prst="rect">
              <a:avLst/>
            </a:prstGeom>
            <a:solidFill>
              <a:srgbClr val="00B0F0"/>
            </a:solidFill>
            <a:ln w="9525" cap="flat" cmpd="sng" algn="ctr">
              <a:solidFill>
                <a:srgbClr val="00B0F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D131122C-3A65-050D-EE28-765EC0FCDB80}"/>
                </a:ext>
              </a:extLst>
            </p:cNvPr>
            <p:cNvSpPr/>
            <p:nvPr/>
          </p:nvSpPr>
          <p:spPr bwMode="auto">
            <a:xfrm>
              <a:off x="2855429" y="626731"/>
              <a:ext cx="1556784" cy="589084"/>
            </a:xfrm>
            <a:prstGeom prst="ellipse">
              <a:avLst/>
            </a:prstGeom>
            <a:gradFill flip="none" rotWithShape="1">
              <a:gsLst>
                <a:gs pos="0">
                  <a:srgbClr val="0070C0"/>
                </a:gs>
                <a:gs pos="0">
                  <a:srgbClr val="E9E9E9"/>
                </a:gs>
                <a:gs pos="18000">
                  <a:srgbClr val="00B0F0"/>
                </a:gs>
                <a:gs pos="100000">
                  <a:srgbClr val="0070C0"/>
                </a:gs>
              </a:gsLst>
              <a:path path="circle">
                <a:fillToRect l="50000" t="130000" r="50000" b="-30000"/>
              </a:path>
              <a:tileRect/>
            </a:gradFill>
            <a:ln w="762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34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C7EA878D-39FB-66CB-A1A2-82657C3CAD7D}"/>
              </a:ext>
            </a:extLst>
          </p:cNvPr>
          <p:cNvSpPr/>
          <p:nvPr/>
        </p:nvSpPr>
        <p:spPr bwMode="auto">
          <a:xfrm>
            <a:off x="2851077" y="2513400"/>
            <a:ext cx="1482482" cy="182615"/>
          </a:xfrm>
          <a:prstGeom prst="rect">
            <a:avLst/>
          </a:prstGeom>
          <a:solidFill>
            <a:srgbClr val="00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6CCFAE4-C359-87CB-BC2D-ADB5F38D0147}"/>
              </a:ext>
            </a:extLst>
          </p:cNvPr>
          <p:cNvSpPr/>
          <p:nvPr/>
        </p:nvSpPr>
        <p:spPr bwMode="auto">
          <a:xfrm>
            <a:off x="2851077" y="2623508"/>
            <a:ext cx="1482482" cy="99614"/>
          </a:xfrm>
          <a:prstGeom prst="rect">
            <a:avLst/>
          </a:prstGeom>
          <a:solidFill>
            <a:srgbClr val="FFC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617CC007-06DA-9BA9-7D96-2AA57062D9A3}"/>
              </a:ext>
            </a:extLst>
          </p:cNvPr>
          <p:cNvSpPr/>
          <p:nvPr/>
        </p:nvSpPr>
        <p:spPr bwMode="auto">
          <a:xfrm>
            <a:off x="2851077" y="2654637"/>
            <a:ext cx="1482482" cy="99614"/>
          </a:xfrm>
          <a:prstGeom prst="rect">
            <a:avLst/>
          </a:prstGeom>
          <a:solidFill>
            <a:srgbClr val="D883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7DD08C3-5525-8B98-8AEE-CC6142712772}"/>
              </a:ext>
            </a:extLst>
          </p:cNvPr>
          <p:cNvSpPr/>
          <p:nvPr/>
        </p:nvSpPr>
        <p:spPr bwMode="auto">
          <a:xfrm>
            <a:off x="2851077" y="2699928"/>
            <a:ext cx="1482482" cy="716333"/>
          </a:xfrm>
          <a:prstGeom prst="rect">
            <a:avLst/>
          </a:prstGeom>
          <a:solidFill>
            <a:srgbClr val="FF9966"/>
          </a:solidFill>
          <a:ln w="9525" cap="flat" cmpd="sng" algn="ctr">
            <a:solidFill>
              <a:srgbClr val="FF99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B510B853-5BA0-4D16-83A3-479CB97E88EA}"/>
              </a:ext>
            </a:extLst>
          </p:cNvPr>
          <p:cNvSpPr/>
          <p:nvPr/>
        </p:nvSpPr>
        <p:spPr bwMode="auto">
          <a:xfrm>
            <a:off x="2851077" y="2799174"/>
            <a:ext cx="1482482" cy="822189"/>
          </a:xfrm>
          <a:prstGeom prst="rect">
            <a:avLst/>
          </a:prstGeom>
          <a:solidFill>
            <a:srgbClr val="FF00CB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0EFF12FA-B091-1C15-E48D-44720F3DFA7E}"/>
              </a:ext>
            </a:extLst>
          </p:cNvPr>
          <p:cNvSpPr/>
          <p:nvPr/>
        </p:nvSpPr>
        <p:spPr bwMode="auto">
          <a:xfrm>
            <a:off x="2851077" y="3262063"/>
            <a:ext cx="1482482" cy="666645"/>
          </a:xfrm>
          <a:prstGeom prst="rect">
            <a:avLst/>
          </a:prstGeom>
          <a:solidFill>
            <a:srgbClr val="9452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4E74AB59-A891-FEF1-13AC-92793113BA55}"/>
              </a:ext>
            </a:extLst>
          </p:cNvPr>
          <p:cNvSpPr/>
          <p:nvPr/>
        </p:nvSpPr>
        <p:spPr bwMode="auto">
          <a:xfrm>
            <a:off x="2851077" y="3630212"/>
            <a:ext cx="1482482" cy="758305"/>
          </a:xfrm>
          <a:prstGeom prst="rect">
            <a:avLst/>
          </a:prstGeom>
          <a:solidFill>
            <a:srgbClr val="66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40" name="Right Brace 39">
            <a:extLst>
              <a:ext uri="{FF2B5EF4-FFF2-40B4-BE49-F238E27FC236}">
                <a16:creationId xmlns:a16="http://schemas.microsoft.com/office/drawing/2014/main" id="{B56F4F43-6A59-E3D1-4D61-5955C787EA89}"/>
              </a:ext>
            </a:extLst>
          </p:cNvPr>
          <p:cNvSpPr/>
          <p:nvPr/>
        </p:nvSpPr>
        <p:spPr bwMode="auto">
          <a:xfrm>
            <a:off x="4330766" y="974718"/>
            <a:ext cx="841633" cy="1511081"/>
          </a:xfrm>
          <a:prstGeom prst="rightBrace">
            <a:avLst>
              <a:gd name="adj1" fmla="val 9964"/>
              <a:gd name="adj2" fmla="val 51311"/>
            </a:avLst>
          </a:prstGeom>
          <a:noFill/>
          <a:ln w="571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095E98B-AF10-960A-72A9-7AD872BE4772}"/>
              </a:ext>
            </a:extLst>
          </p:cNvPr>
          <p:cNvSpPr/>
          <p:nvPr/>
        </p:nvSpPr>
        <p:spPr bwMode="auto">
          <a:xfrm>
            <a:off x="2851077" y="3936110"/>
            <a:ext cx="1482482" cy="533335"/>
          </a:xfrm>
          <a:prstGeom prst="rect">
            <a:avLst/>
          </a:prstGeom>
          <a:solidFill>
            <a:srgbClr val="FF00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62" name="Text Box 2">
            <a:extLst>
              <a:ext uri="{FF2B5EF4-FFF2-40B4-BE49-F238E27FC236}">
                <a16:creationId xmlns:a16="http://schemas.microsoft.com/office/drawing/2014/main" id="{AF88B61D-00E1-4532-2820-E3F8F853D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562" y="140192"/>
            <a:ext cx="8614794" cy="454420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28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4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1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itchFamily="34" charset="-128"/>
                <a:cs typeface="+mn-cs"/>
              </a:rPr>
              <a:t>ABSOLUTE CARDIOVASCULAR RISK REDUCTION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7757D16-57D5-7CB4-75D6-523256D08CAB}"/>
              </a:ext>
            </a:extLst>
          </p:cNvPr>
          <p:cNvSpPr txBox="1"/>
          <p:nvPr/>
        </p:nvSpPr>
        <p:spPr>
          <a:xfrm>
            <a:off x="5154628" y="1367110"/>
            <a:ext cx="217912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UNEXPLAINED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RESIDUAL RISK</a:t>
            </a:r>
          </a:p>
        </p:txBody>
      </p:sp>
      <p:sp>
        <p:nvSpPr>
          <p:cNvPr id="10" name="Triangle 9">
            <a:extLst>
              <a:ext uri="{FF2B5EF4-FFF2-40B4-BE49-F238E27FC236}">
                <a16:creationId xmlns:a16="http://schemas.microsoft.com/office/drawing/2014/main" id="{6348E946-32BC-1F3E-AA3E-448651CE6C2D}"/>
              </a:ext>
            </a:extLst>
          </p:cNvPr>
          <p:cNvSpPr/>
          <p:nvPr/>
        </p:nvSpPr>
        <p:spPr bwMode="auto">
          <a:xfrm>
            <a:off x="3115240" y="6042991"/>
            <a:ext cx="954157" cy="661504"/>
          </a:xfrm>
          <a:prstGeom prst="triangle">
            <a:avLst/>
          </a:prstGeom>
          <a:solidFill>
            <a:srgbClr val="FF66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B4864E4-9EE4-0DFC-C653-7CF68B86D43E}"/>
              </a:ext>
            </a:extLst>
          </p:cNvPr>
          <p:cNvCxnSpPr>
            <a:cxnSpLocks/>
          </p:cNvCxnSpPr>
          <p:nvPr/>
        </p:nvCxnSpPr>
        <p:spPr bwMode="auto">
          <a:xfrm>
            <a:off x="2415435" y="1008484"/>
            <a:ext cx="437322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A798AD69-1495-9B41-88A2-161ACD46D396}"/>
              </a:ext>
            </a:extLst>
          </p:cNvPr>
          <p:cNvSpPr txBox="1"/>
          <p:nvPr/>
        </p:nvSpPr>
        <p:spPr>
          <a:xfrm>
            <a:off x="1513020" y="763979"/>
            <a:ext cx="97334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100%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11C2AB3-8043-31BE-2946-7EADFC7FAF27}"/>
              </a:ext>
            </a:extLst>
          </p:cNvPr>
          <p:cNvSpPr txBox="1"/>
          <p:nvPr/>
        </p:nvSpPr>
        <p:spPr>
          <a:xfrm>
            <a:off x="1833021" y="4653760"/>
            <a:ext cx="774571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20%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175C7F89-2DF1-8C64-0081-9372BC510B70}"/>
              </a:ext>
            </a:extLst>
          </p:cNvPr>
          <p:cNvSpPr/>
          <p:nvPr/>
        </p:nvSpPr>
        <p:spPr bwMode="auto">
          <a:xfrm>
            <a:off x="2366492" y="4664059"/>
            <a:ext cx="2451652" cy="1905996"/>
          </a:xfrm>
          <a:prstGeom prst="ellipse">
            <a:avLst/>
          </a:prstGeom>
          <a:solidFill>
            <a:srgbClr val="FF6600"/>
          </a:solidFill>
          <a:ln w="9525" cap="flat" cmpd="sng" algn="ctr">
            <a:solidFill>
              <a:srgbClr val="FF66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A5BFE1C-7E77-027D-333E-B4A0D0A88E4B}"/>
              </a:ext>
            </a:extLst>
          </p:cNvPr>
          <p:cNvSpPr txBox="1"/>
          <p:nvPr/>
        </p:nvSpPr>
        <p:spPr>
          <a:xfrm>
            <a:off x="2773824" y="5232258"/>
            <a:ext cx="16369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Risk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Explained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C04A4D2-9E7E-F473-8277-7827508FE001}"/>
              </a:ext>
            </a:extLst>
          </p:cNvPr>
          <p:cNvCxnSpPr>
            <a:cxnSpLocks/>
          </p:cNvCxnSpPr>
          <p:nvPr/>
        </p:nvCxnSpPr>
        <p:spPr bwMode="auto">
          <a:xfrm>
            <a:off x="2445480" y="4846371"/>
            <a:ext cx="437322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" name="Straight Connector 35">
            <a:extLst>
              <a:ext uri="{FF2B5EF4-FFF2-40B4-BE49-F238E27FC236}">
                <a16:creationId xmlns:a16="http://schemas.microsoft.com/office/drawing/2014/main" id="{A39AA47B-191F-6022-BB8F-374E8D0EEE50}"/>
              </a:ext>
            </a:extLst>
          </p:cNvPr>
          <p:cNvCxnSpPr>
            <a:cxnSpLocks/>
          </p:cNvCxnSpPr>
          <p:nvPr/>
        </p:nvCxnSpPr>
        <p:spPr bwMode="auto">
          <a:xfrm>
            <a:off x="4340639" y="3812020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66FF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1" name="TextBox 20">
            <a:extLst>
              <a:ext uri="{FF2B5EF4-FFF2-40B4-BE49-F238E27FC236}">
                <a16:creationId xmlns:a16="http://schemas.microsoft.com/office/drawing/2014/main" id="{2B52C503-6958-3159-51DF-D052F94898A9}"/>
              </a:ext>
            </a:extLst>
          </p:cNvPr>
          <p:cNvSpPr txBox="1"/>
          <p:nvPr/>
        </p:nvSpPr>
        <p:spPr>
          <a:xfrm>
            <a:off x="4490697" y="4667811"/>
            <a:ext cx="954107" cy="369332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Statins</a:t>
            </a:r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5ADD9C73-384B-B129-46A3-5675603FCAA7}"/>
              </a:ext>
            </a:extLst>
          </p:cNvPr>
          <p:cNvCxnSpPr>
            <a:cxnSpLocks/>
          </p:cNvCxnSpPr>
          <p:nvPr/>
        </p:nvCxnSpPr>
        <p:spPr bwMode="auto">
          <a:xfrm>
            <a:off x="4336916" y="4843512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9" name="Rectangle 28">
            <a:extLst>
              <a:ext uri="{FF2B5EF4-FFF2-40B4-BE49-F238E27FC236}">
                <a16:creationId xmlns:a16="http://schemas.microsoft.com/office/drawing/2014/main" id="{79D594B0-1EA5-09BA-3908-DB58BF2909BB}"/>
              </a:ext>
            </a:extLst>
          </p:cNvPr>
          <p:cNvSpPr/>
          <p:nvPr/>
        </p:nvSpPr>
        <p:spPr bwMode="auto">
          <a:xfrm>
            <a:off x="2851077" y="4591117"/>
            <a:ext cx="1482482" cy="322064"/>
          </a:xfrm>
          <a:prstGeom prst="rect">
            <a:avLst/>
          </a:prstGeom>
          <a:solidFill>
            <a:srgbClr val="FF99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C009E0D4-6CC7-F1B8-9FE8-DD4EEF3BD012}"/>
              </a:ext>
            </a:extLst>
          </p:cNvPr>
          <p:cNvCxnSpPr>
            <a:cxnSpLocks/>
          </p:cNvCxnSpPr>
          <p:nvPr/>
        </p:nvCxnSpPr>
        <p:spPr bwMode="auto">
          <a:xfrm>
            <a:off x="4336916" y="4453521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99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7" name="TextBox 36">
            <a:extLst>
              <a:ext uri="{FF2B5EF4-FFF2-40B4-BE49-F238E27FC236}">
                <a16:creationId xmlns:a16="http://schemas.microsoft.com/office/drawing/2014/main" id="{25AB6780-2AEA-6497-FEE9-F3A5789F8707}"/>
              </a:ext>
            </a:extLst>
          </p:cNvPr>
          <p:cNvSpPr txBox="1"/>
          <p:nvPr/>
        </p:nvSpPr>
        <p:spPr>
          <a:xfrm>
            <a:off x="4490697" y="4240095"/>
            <a:ext cx="30444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99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Non-LDL-Chol Lipids (5%)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99ED20A7-9C2F-87C7-0610-482B4798C0D1}"/>
              </a:ext>
            </a:extLst>
          </p:cNvPr>
          <p:cNvSpPr/>
          <p:nvPr/>
        </p:nvSpPr>
        <p:spPr bwMode="auto">
          <a:xfrm>
            <a:off x="2851077" y="4576338"/>
            <a:ext cx="1482482" cy="298252"/>
          </a:xfrm>
          <a:prstGeom prst="rect">
            <a:avLst/>
          </a:prstGeom>
          <a:solidFill>
            <a:srgbClr val="99FF66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93DA9A7-C9E8-7041-878E-700C68BEF15C}"/>
              </a:ext>
            </a:extLst>
          </p:cNvPr>
          <p:cNvSpPr txBox="1"/>
          <p:nvPr/>
        </p:nvSpPr>
        <p:spPr>
          <a:xfrm>
            <a:off x="4490697" y="4425531"/>
            <a:ext cx="105335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99FF66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PCSK9i</a:t>
            </a:r>
          </a:p>
        </p:txBody>
      </p: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67B94495-5FB1-D301-BC70-A6239978B395}"/>
              </a:ext>
            </a:extLst>
          </p:cNvPr>
          <p:cNvCxnSpPr>
            <a:cxnSpLocks/>
          </p:cNvCxnSpPr>
          <p:nvPr/>
        </p:nvCxnSpPr>
        <p:spPr bwMode="auto">
          <a:xfrm>
            <a:off x="4336916" y="4625467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99FF6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0" name="Rectangle 19">
            <a:extLst>
              <a:ext uri="{FF2B5EF4-FFF2-40B4-BE49-F238E27FC236}">
                <a16:creationId xmlns:a16="http://schemas.microsoft.com/office/drawing/2014/main" id="{4FF8652E-C655-4695-253F-FB9DED1543CD}"/>
              </a:ext>
            </a:extLst>
          </p:cNvPr>
          <p:cNvSpPr/>
          <p:nvPr/>
        </p:nvSpPr>
        <p:spPr bwMode="auto">
          <a:xfrm>
            <a:off x="2851077" y="4701744"/>
            <a:ext cx="1482482" cy="175957"/>
          </a:xfrm>
          <a:prstGeom prst="rect">
            <a:avLst/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B411D51-0BCF-F74B-B8EA-2B286C7830C1}"/>
              </a:ext>
            </a:extLst>
          </p:cNvPr>
          <p:cNvSpPr txBox="1"/>
          <p:nvPr/>
        </p:nvSpPr>
        <p:spPr>
          <a:xfrm>
            <a:off x="4490697" y="4020335"/>
            <a:ext cx="13516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A1c (6.9%)</a:t>
            </a:r>
          </a:p>
        </p:txBody>
      </p: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4DA1E42F-1A3E-2EA9-17C2-92F525F655F2}"/>
              </a:ext>
            </a:extLst>
          </p:cNvPr>
          <p:cNvCxnSpPr>
            <a:cxnSpLocks/>
          </p:cNvCxnSpPr>
          <p:nvPr/>
        </p:nvCxnSpPr>
        <p:spPr bwMode="auto">
          <a:xfrm>
            <a:off x="4336916" y="4188704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4" name="TextBox 33">
            <a:extLst>
              <a:ext uri="{FF2B5EF4-FFF2-40B4-BE49-F238E27FC236}">
                <a16:creationId xmlns:a16="http://schemas.microsoft.com/office/drawing/2014/main" id="{37462042-2312-1F5D-9420-8BFAE085B006}"/>
              </a:ext>
            </a:extLst>
          </p:cNvPr>
          <p:cNvSpPr txBox="1"/>
          <p:nvPr/>
        </p:nvSpPr>
        <p:spPr>
          <a:xfrm>
            <a:off x="4490697" y="3654363"/>
            <a:ext cx="178100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Obesity (5%)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6DCD29A2-E1FE-B1D2-1BD7-3B67826AF205}"/>
              </a:ext>
            </a:extLst>
          </p:cNvPr>
          <p:cNvSpPr txBox="1"/>
          <p:nvPr/>
        </p:nvSpPr>
        <p:spPr>
          <a:xfrm>
            <a:off x="1838089" y="3548144"/>
            <a:ext cx="6751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40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%</a:t>
            </a:r>
          </a:p>
        </p:txBody>
      </p: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E9370730-4767-BC0A-4C30-C0E5C7A72E96}"/>
              </a:ext>
            </a:extLst>
          </p:cNvPr>
          <p:cNvCxnSpPr>
            <a:cxnSpLocks/>
          </p:cNvCxnSpPr>
          <p:nvPr/>
        </p:nvCxnSpPr>
        <p:spPr bwMode="auto">
          <a:xfrm>
            <a:off x="2428139" y="3766465"/>
            <a:ext cx="437322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1" name="TextBox 40">
            <a:extLst>
              <a:ext uri="{FF2B5EF4-FFF2-40B4-BE49-F238E27FC236}">
                <a16:creationId xmlns:a16="http://schemas.microsoft.com/office/drawing/2014/main" id="{779C1B68-A056-0D66-5F1D-48487BB96E7F}"/>
              </a:ext>
            </a:extLst>
          </p:cNvPr>
          <p:cNvSpPr txBox="1"/>
          <p:nvPr/>
        </p:nvSpPr>
        <p:spPr>
          <a:xfrm>
            <a:off x="4490697" y="3297752"/>
            <a:ext cx="35702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9452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Insulin Resistance/Insulin (3%)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39DAD4C-A223-D446-A03A-807573AE8175}"/>
              </a:ext>
            </a:extLst>
          </p:cNvPr>
          <p:cNvCxnSpPr>
            <a:cxnSpLocks/>
          </p:cNvCxnSpPr>
          <p:nvPr/>
        </p:nvCxnSpPr>
        <p:spPr bwMode="auto">
          <a:xfrm>
            <a:off x="4353339" y="3478088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9452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6F44C4E2-81C0-F5EC-8514-2823AB3D43C2}"/>
              </a:ext>
            </a:extLst>
          </p:cNvPr>
          <p:cNvSpPr txBox="1"/>
          <p:nvPr/>
        </p:nvSpPr>
        <p:spPr>
          <a:xfrm>
            <a:off x="4539191" y="2849592"/>
            <a:ext cx="217239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CB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Inflammation (5%)</a:t>
            </a: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3D3687D7-BF5A-441C-A15B-EF5CA7117304}"/>
              </a:ext>
            </a:extLst>
          </p:cNvPr>
          <p:cNvCxnSpPr>
            <a:cxnSpLocks/>
          </p:cNvCxnSpPr>
          <p:nvPr/>
        </p:nvCxnSpPr>
        <p:spPr bwMode="auto">
          <a:xfrm>
            <a:off x="4347148" y="3039938"/>
            <a:ext cx="218661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CB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4" name="TextBox 43">
            <a:extLst>
              <a:ext uri="{FF2B5EF4-FFF2-40B4-BE49-F238E27FC236}">
                <a16:creationId xmlns:a16="http://schemas.microsoft.com/office/drawing/2014/main" id="{AA68FD76-02E8-BE44-82AE-F7E0FE3E2AF5}"/>
              </a:ext>
            </a:extLst>
          </p:cNvPr>
          <p:cNvSpPr txBox="1"/>
          <p:nvPr/>
        </p:nvSpPr>
        <p:spPr>
          <a:xfrm>
            <a:off x="4584761" y="2664926"/>
            <a:ext cx="17235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9966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Aspirin (1.6%)</a:t>
            </a:r>
          </a:p>
        </p:txBody>
      </p:sp>
      <p:cxnSp>
        <p:nvCxnSpPr>
          <p:cNvPr id="46" name="Elbow Connector 45">
            <a:extLst>
              <a:ext uri="{FF2B5EF4-FFF2-40B4-BE49-F238E27FC236}">
                <a16:creationId xmlns:a16="http://schemas.microsoft.com/office/drawing/2014/main" id="{D50EACF3-FF64-54BE-FEF5-F11C700D8972}"/>
              </a:ext>
            </a:extLst>
          </p:cNvPr>
          <p:cNvCxnSpPr>
            <a:cxnSpLocks/>
          </p:cNvCxnSpPr>
          <p:nvPr/>
        </p:nvCxnSpPr>
        <p:spPr bwMode="auto">
          <a:xfrm>
            <a:off x="4341715" y="2744261"/>
            <a:ext cx="323690" cy="143554"/>
          </a:xfrm>
          <a:prstGeom prst="bentConnector3">
            <a:avLst/>
          </a:prstGeom>
          <a:solidFill>
            <a:schemeClr val="accent1"/>
          </a:solidFill>
          <a:ln w="28575" cap="flat" cmpd="sng" algn="ctr">
            <a:solidFill>
              <a:srgbClr val="FF9966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05039726-98FF-24A5-7D36-3A74A8BCF31F}"/>
              </a:ext>
            </a:extLst>
          </p:cNvPr>
          <p:cNvSpPr txBox="1"/>
          <p:nvPr/>
        </p:nvSpPr>
        <p:spPr>
          <a:xfrm>
            <a:off x="1838089" y="2537513"/>
            <a:ext cx="6751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60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%</a:t>
            </a:r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5E046A8E-673E-8220-82C7-864567176045}"/>
              </a:ext>
            </a:extLst>
          </p:cNvPr>
          <p:cNvCxnSpPr>
            <a:cxnSpLocks/>
          </p:cNvCxnSpPr>
          <p:nvPr/>
        </p:nvCxnSpPr>
        <p:spPr bwMode="auto">
          <a:xfrm>
            <a:off x="2428139" y="2755834"/>
            <a:ext cx="437322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TextBox 44">
            <a:extLst>
              <a:ext uri="{FF2B5EF4-FFF2-40B4-BE49-F238E27FC236}">
                <a16:creationId xmlns:a16="http://schemas.microsoft.com/office/drawing/2014/main" id="{38B58E32-0575-6674-22D0-29C3A3089B5C}"/>
              </a:ext>
            </a:extLst>
          </p:cNvPr>
          <p:cNvSpPr txBox="1"/>
          <p:nvPr/>
        </p:nvSpPr>
        <p:spPr>
          <a:xfrm>
            <a:off x="4797041" y="2497877"/>
            <a:ext cx="19329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D883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GLP-1RA (1.5%)</a:t>
            </a:r>
          </a:p>
        </p:txBody>
      </p:sp>
      <p:cxnSp>
        <p:nvCxnSpPr>
          <p:cNvPr id="47" name="Straight Connector 46">
            <a:extLst>
              <a:ext uri="{FF2B5EF4-FFF2-40B4-BE49-F238E27FC236}">
                <a16:creationId xmlns:a16="http://schemas.microsoft.com/office/drawing/2014/main" id="{257DEC28-FC8D-415B-5317-22086048FA40}"/>
              </a:ext>
            </a:extLst>
          </p:cNvPr>
          <p:cNvCxnSpPr>
            <a:cxnSpLocks/>
          </p:cNvCxnSpPr>
          <p:nvPr/>
        </p:nvCxnSpPr>
        <p:spPr bwMode="auto">
          <a:xfrm>
            <a:off x="4340639" y="2688614"/>
            <a:ext cx="529811" cy="0"/>
          </a:xfrm>
          <a:prstGeom prst="line">
            <a:avLst/>
          </a:prstGeom>
          <a:solidFill>
            <a:schemeClr val="accent1"/>
          </a:solidFill>
          <a:ln w="28575" cap="flat" cmpd="sng" algn="ctr">
            <a:solidFill>
              <a:srgbClr val="D883FF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58" name="Group 57">
            <a:extLst>
              <a:ext uri="{FF2B5EF4-FFF2-40B4-BE49-F238E27FC236}">
                <a16:creationId xmlns:a16="http://schemas.microsoft.com/office/drawing/2014/main" id="{D387B409-2D6A-422D-1848-A6EF5A3BB819}"/>
              </a:ext>
            </a:extLst>
          </p:cNvPr>
          <p:cNvGrpSpPr/>
          <p:nvPr/>
        </p:nvGrpSpPr>
        <p:grpSpPr>
          <a:xfrm>
            <a:off x="4330766" y="2519990"/>
            <a:ext cx="611584" cy="128452"/>
            <a:chOff x="4330766" y="2519990"/>
            <a:chExt cx="611584" cy="128452"/>
          </a:xfrm>
        </p:grpSpPr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0B51EA60-9486-2D16-F6C2-AF749A4EC045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30766" y="2642558"/>
              <a:ext cx="420816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F85FF42A-30DC-F512-F6A6-5D226AD1DABF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45766" y="2519990"/>
              <a:ext cx="196584" cy="128452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5B84715-82B0-DE11-B19B-43C96319CAB3}"/>
              </a:ext>
            </a:extLst>
          </p:cNvPr>
          <p:cNvSpPr txBox="1"/>
          <p:nvPr/>
        </p:nvSpPr>
        <p:spPr>
          <a:xfrm>
            <a:off x="4862809" y="2295279"/>
            <a:ext cx="17193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SGLT2i (1.1%)</a:t>
            </a: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36CBCA2D-AA24-0774-A373-96749B2E9677}"/>
              </a:ext>
            </a:extLst>
          </p:cNvPr>
          <p:cNvGrpSpPr/>
          <p:nvPr/>
        </p:nvGrpSpPr>
        <p:grpSpPr>
          <a:xfrm>
            <a:off x="4324374" y="2253813"/>
            <a:ext cx="611584" cy="325218"/>
            <a:chOff x="4330766" y="2519990"/>
            <a:chExt cx="611584" cy="128452"/>
          </a:xfrm>
        </p:grpSpPr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66D07D38-E0DE-9E9B-9647-1C70915DED58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330766" y="2642558"/>
              <a:ext cx="420816" cy="0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B637527E-37E1-9B5D-B300-0D6047849460}"/>
                </a:ext>
              </a:extLst>
            </p:cNvPr>
            <p:cNvCxnSpPr>
              <a:cxnSpLocks/>
            </p:cNvCxnSpPr>
            <p:nvPr/>
          </p:nvCxnSpPr>
          <p:spPr bwMode="auto">
            <a:xfrm flipV="1">
              <a:off x="4745766" y="2519990"/>
              <a:ext cx="196584" cy="128452"/>
            </a:xfrm>
            <a:prstGeom prst="line">
              <a:avLst/>
            </a:prstGeom>
            <a:solidFill>
              <a:schemeClr val="accent1"/>
            </a:solidFill>
            <a:ln w="28575" cap="flat" cmpd="sng" algn="ctr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55" name="TextBox 54">
            <a:extLst>
              <a:ext uri="{FF2B5EF4-FFF2-40B4-BE49-F238E27FC236}">
                <a16:creationId xmlns:a16="http://schemas.microsoft.com/office/drawing/2014/main" id="{3336952E-8B79-8D03-F922-055DFB22E9C8}"/>
              </a:ext>
            </a:extLst>
          </p:cNvPr>
          <p:cNvSpPr txBox="1"/>
          <p:nvPr/>
        </p:nvSpPr>
        <p:spPr>
          <a:xfrm>
            <a:off x="4862809" y="2006098"/>
            <a:ext cx="37028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Physical Activity (VO2 max)(2%)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CD9C100-4077-CB62-1173-BBBAA14400A2}"/>
              </a:ext>
            </a:extLst>
          </p:cNvPr>
          <p:cNvSpPr txBox="1"/>
          <p:nvPr/>
        </p:nvSpPr>
        <p:spPr>
          <a:xfrm>
            <a:off x="1838089" y="1597457"/>
            <a:ext cx="67518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80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%</a:t>
            </a:r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502234D3-4E81-61C6-A414-EA9A99664FE6}"/>
              </a:ext>
            </a:extLst>
          </p:cNvPr>
          <p:cNvCxnSpPr>
            <a:cxnSpLocks/>
          </p:cNvCxnSpPr>
          <p:nvPr/>
        </p:nvCxnSpPr>
        <p:spPr bwMode="auto">
          <a:xfrm>
            <a:off x="2428139" y="1815778"/>
            <a:ext cx="437322" cy="0"/>
          </a:xfrm>
          <a:prstGeom prst="line">
            <a:avLst/>
          </a:prstGeom>
          <a:solidFill>
            <a:schemeClr val="accent1"/>
          </a:solidFill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DCC495B1-716C-CA8F-3ED5-211D124CF53F}"/>
              </a:ext>
            </a:extLst>
          </p:cNvPr>
          <p:cNvSpPr txBox="1"/>
          <p:nvPr/>
        </p:nvSpPr>
        <p:spPr>
          <a:xfrm>
            <a:off x="5514469" y="4559424"/>
            <a:ext cx="12907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99FF66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LDL-C (5%)</a:t>
            </a:r>
          </a:p>
        </p:txBody>
      </p:sp>
      <p:sp>
        <p:nvSpPr>
          <p:cNvPr id="63" name="Right Brace 62">
            <a:extLst>
              <a:ext uri="{FF2B5EF4-FFF2-40B4-BE49-F238E27FC236}">
                <a16:creationId xmlns:a16="http://schemas.microsoft.com/office/drawing/2014/main" id="{2824CAA9-D63A-CAE5-B084-175A9CB17FCB}"/>
              </a:ext>
            </a:extLst>
          </p:cNvPr>
          <p:cNvSpPr/>
          <p:nvPr/>
        </p:nvSpPr>
        <p:spPr bwMode="auto">
          <a:xfrm>
            <a:off x="5419404" y="4515619"/>
            <a:ext cx="157040" cy="422010"/>
          </a:xfrm>
          <a:prstGeom prst="rightBrace">
            <a:avLst/>
          </a:prstGeom>
          <a:noFill/>
          <a:ln w="38100" cap="flat" cmpd="sng" algn="ctr">
            <a:solidFill>
              <a:srgbClr val="99FF6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5360" name="TextBox 15359">
            <a:extLst>
              <a:ext uri="{FF2B5EF4-FFF2-40B4-BE49-F238E27FC236}">
                <a16:creationId xmlns:a16="http://schemas.microsoft.com/office/drawing/2014/main" id="{D265D30D-33F9-4EB2-3DF7-2A62F77026BC}"/>
              </a:ext>
            </a:extLst>
          </p:cNvPr>
          <p:cNvSpPr txBox="1"/>
          <p:nvPr/>
        </p:nvSpPr>
        <p:spPr>
          <a:xfrm>
            <a:off x="3122097" y="1695272"/>
            <a:ext cx="904415" cy="523220"/>
          </a:xfrm>
          <a:prstGeom prst="rect">
            <a:avLst/>
          </a:prstGeom>
          <a:solidFill>
            <a:schemeClr val="bg1"/>
          </a:solidFill>
          <a:ln>
            <a:solidFill>
              <a:srgbClr val="000000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44%</a:t>
            </a:r>
          </a:p>
        </p:txBody>
      </p:sp>
      <p:sp>
        <p:nvSpPr>
          <p:cNvPr id="17" name="Arrow: Left 16">
            <a:extLst>
              <a:ext uri="{FF2B5EF4-FFF2-40B4-BE49-F238E27FC236}">
                <a16:creationId xmlns:a16="http://schemas.microsoft.com/office/drawing/2014/main" id="{F4BBB1C9-CBF9-411A-D9F4-A1D9A2B5FA21}"/>
              </a:ext>
            </a:extLst>
          </p:cNvPr>
          <p:cNvSpPr/>
          <p:nvPr/>
        </p:nvSpPr>
        <p:spPr bwMode="auto">
          <a:xfrm>
            <a:off x="6757040" y="2851283"/>
            <a:ext cx="975360" cy="409937"/>
          </a:xfrm>
          <a:prstGeom prst="leftArrow">
            <a:avLst/>
          </a:prstGeom>
          <a:solidFill>
            <a:schemeClr val="bg2">
              <a:lumMod val="50000"/>
            </a:schemeClr>
          </a:solidFill>
          <a:ln w="9525" cap="flat" cmpd="sng" algn="ctr">
            <a:solidFill>
              <a:schemeClr val="tx2">
                <a:lumMod val="1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Helvetica" pitchFamily="34" charset="0"/>
            </a:endParaRPr>
          </a:p>
        </p:txBody>
      </p:sp>
      <p:sp>
        <p:nvSpPr>
          <p:cNvPr id="19" name="Arrow: Left 18">
            <a:extLst>
              <a:ext uri="{FF2B5EF4-FFF2-40B4-BE49-F238E27FC236}">
                <a16:creationId xmlns:a16="http://schemas.microsoft.com/office/drawing/2014/main" id="{1E93FB19-195C-20D3-BBA2-438AE1C007BA}"/>
              </a:ext>
            </a:extLst>
          </p:cNvPr>
          <p:cNvSpPr/>
          <p:nvPr/>
        </p:nvSpPr>
        <p:spPr bwMode="auto">
          <a:xfrm>
            <a:off x="8015050" y="3273119"/>
            <a:ext cx="975360" cy="409937"/>
          </a:xfrm>
          <a:prstGeom prst="leftArrow">
            <a:avLst/>
          </a:prstGeom>
          <a:solidFill>
            <a:schemeClr val="bg2">
              <a:lumMod val="50000"/>
            </a:schemeClr>
          </a:solidFill>
          <a:ln w="9525" cap="flat" cmpd="sng" algn="ctr">
            <a:solidFill>
              <a:schemeClr val="tx2">
                <a:lumMod val="1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Helvetica" pitchFamily="34" charset="0"/>
            </a:endParaRPr>
          </a:p>
        </p:txBody>
      </p:sp>
      <p:sp>
        <p:nvSpPr>
          <p:cNvPr id="60" name="Arrow: Left 59">
            <a:extLst>
              <a:ext uri="{FF2B5EF4-FFF2-40B4-BE49-F238E27FC236}">
                <a16:creationId xmlns:a16="http://schemas.microsoft.com/office/drawing/2014/main" id="{D1E65199-BA11-7735-BA7A-21C86CDBFC67}"/>
              </a:ext>
            </a:extLst>
          </p:cNvPr>
          <p:cNvSpPr/>
          <p:nvPr/>
        </p:nvSpPr>
        <p:spPr bwMode="auto">
          <a:xfrm>
            <a:off x="6215723" y="3588953"/>
            <a:ext cx="975360" cy="409937"/>
          </a:xfrm>
          <a:prstGeom prst="leftArrow">
            <a:avLst/>
          </a:prstGeom>
          <a:solidFill>
            <a:schemeClr val="bg2">
              <a:lumMod val="50000"/>
            </a:schemeClr>
          </a:solidFill>
          <a:ln w="9525" cap="flat" cmpd="sng" algn="ctr">
            <a:solidFill>
              <a:schemeClr val="tx2">
                <a:lumMod val="1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Helvetica" pitchFamily="34" charset="0"/>
            </a:endParaRPr>
          </a:p>
        </p:txBody>
      </p:sp>
      <p:sp>
        <p:nvSpPr>
          <p:cNvPr id="61" name="Arrow: Left 60">
            <a:extLst>
              <a:ext uri="{FF2B5EF4-FFF2-40B4-BE49-F238E27FC236}">
                <a16:creationId xmlns:a16="http://schemas.microsoft.com/office/drawing/2014/main" id="{D424A323-24A7-67FD-EF39-E735171AD894}"/>
              </a:ext>
            </a:extLst>
          </p:cNvPr>
          <p:cNvSpPr/>
          <p:nvPr/>
        </p:nvSpPr>
        <p:spPr bwMode="auto">
          <a:xfrm>
            <a:off x="5999487" y="3948254"/>
            <a:ext cx="975360" cy="409937"/>
          </a:xfrm>
          <a:prstGeom prst="leftArrow">
            <a:avLst/>
          </a:prstGeom>
          <a:solidFill>
            <a:schemeClr val="bg2">
              <a:lumMod val="50000"/>
            </a:schemeClr>
          </a:solidFill>
          <a:ln w="9525" cap="flat" cmpd="sng" algn="ctr">
            <a:solidFill>
              <a:schemeClr val="tx2">
                <a:lumMod val="1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Helvetica" pitchFamily="34" charset="0"/>
            </a:endParaRPr>
          </a:p>
        </p:txBody>
      </p:sp>
      <p:sp>
        <p:nvSpPr>
          <p:cNvPr id="15361" name="Arrow: Left 15360">
            <a:extLst>
              <a:ext uri="{FF2B5EF4-FFF2-40B4-BE49-F238E27FC236}">
                <a16:creationId xmlns:a16="http://schemas.microsoft.com/office/drawing/2014/main" id="{55B8CD4B-FDA8-F14D-BF36-983C943E50C4}"/>
              </a:ext>
            </a:extLst>
          </p:cNvPr>
          <p:cNvSpPr/>
          <p:nvPr/>
        </p:nvSpPr>
        <p:spPr bwMode="auto">
          <a:xfrm>
            <a:off x="7732400" y="4248552"/>
            <a:ext cx="975360" cy="409937"/>
          </a:xfrm>
          <a:prstGeom prst="leftArrow">
            <a:avLst/>
          </a:prstGeom>
          <a:solidFill>
            <a:schemeClr val="bg2">
              <a:lumMod val="50000"/>
            </a:schemeClr>
          </a:solidFill>
          <a:ln w="9525" cap="flat" cmpd="sng" algn="ctr">
            <a:solidFill>
              <a:schemeClr val="tx2">
                <a:lumMod val="1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Helvetica" pitchFamily="34" charset="0"/>
            </a:endParaRPr>
          </a:p>
        </p:txBody>
      </p:sp>
      <p:sp>
        <p:nvSpPr>
          <p:cNvPr id="15363" name="Arrow: Left 15362">
            <a:extLst>
              <a:ext uri="{FF2B5EF4-FFF2-40B4-BE49-F238E27FC236}">
                <a16:creationId xmlns:a16="http://schemas.microsoft.com/office/drawing/2014/main" id="{9B846D3E-0433-3C9D-FDB0-DCAC33542F42}"/>
              </a:ext>
            </a:extLst>
          </p:cNvPr>
          <p:cNvSpPr/>
          <p:nvPr/>
        </p:nvSpPr>
        <p:spPr bwMode="auto">
          <a:xfrm>
            <a:off x="5446398" y="5490890"/>
            <a:ext cx="975360" cy="409937"/>
          </a:xfrm>
          <a:prstGeom prst="leftArrow">
            <a:avLst/>
          </a:prstGeom>
          <a:solidFill>
            <a:schemeClr val="bg2">
              <a:lumMod val="50000"/>
            </a:schemeClr>
          </a:solidFill>
          <a:ln w="9525" cap="flat" cmpd="sng" algn="ctr">
            <a:solidFill>
              <a:schemeClr val="tx2">
                <a:lumMod val="1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Helvetica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045C3F9-13B6-9178-D34F-8F5A564DC509}"/>
              </a:ext>
            </a:extLst>
          </p:cNvPr>
          <p:cNvSpPr txBox="1"/>
          <p:nvPr/>
        </p:nvSpPr>
        <p:spPr>
          <a:xfrm>
            <a:off x="6487167" y="5490890"/>
            <a:ext cx="71365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bg2">
                    <a:lumMod val="50000"/>
                  </a:schemeClr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HTN</a:t>
            </a:r>
          </a:p>
        </p:txBody>
      </p:sp>
    </p:spTree>
    <p:extLst>
      <p:ext uri="{BB962C8B-B14F-4D97-AF65-F5344CB8AC3E}">
        <p14:creationId xmlns:p14="http://schemas.microsoft.com/office/powerpoint/2010/main" val="212486253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42">
            <a:extLst>
              <a:ext uri="{FF2B5EF4-FFF2-40B4-BE49-F238E27FC236}">
                <a16:creationId xmlns:a16="http://schemas.microsoft.com/office/drawing/2014/main" id="{A22DCA96-FA7B-CDC3-9C3B-335B0EF11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4578" y="575734"/>
            <a:ext cx="7515578" cy="945444"/>
          </a:xfrm>
          <a:prstGeom prst="rect">
            <a:avLst/>
          </a:prstGeom>
          <a:solidFill>
            <a:srgbClr val="FF7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22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rPr>
              <a:t>EXCESS CAROTID IMT IN RELATION</a:t>
            </a:r>
            <a:br>
              <a:rPr kumimoji="0" lang="en-US" altLang="en-US" sz="3022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rPr>
            </a:br>
            <a:r>
              <a:rPr kumimoji="0" lang="en-US" altLang="en-US" sz="3022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rPr>
              <a:t>TO IRS COMPONENTS: ARIC STUDY</a:t>
            </a:r>
          </a:p>
        </p:txBody>
      </p:sp>
      <p:sp>
        <p:nvSpPr>
          <p:cNvPr id="74755" name="Rectangle 44">
            <a:extLst>
              <a:ext uri="{FF2B5EF4-FFF2-40B4-BE49-F238E27FC236}">
                <a16:creationId xmlns:a16="http://schemas.microsoft.com/office/drawing/2014/main" id="{320868BC-A7B0-5ADF-9380-90A4CC618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0945" y="1298223"/>
            <a:ext cx="5116689" cy="6589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56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rPr>
              <a:t>Golden, </a:t>
            </a:r>
            <a:r>
              <a:rPr kumimoji="0" lang="en-US" altLang="en-US" sz="1156" b="1" i="1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rPr>
              <a:t>Diabetes </a:t>
            </a:r>
            <a:r>
              <a:rPr kumimoji="0" lang="en-US" altLang="en-US" sz="1156" b="1" i="0" u="none" strike="noStrike" kern="1200" cap="none" spc="0" normalizeH="0" baseline="0" noProof="0" dirty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rPr>
              <a:t>51: 3069, 2002</a:t>
            </a:r>
          </a:p>
        </p:txBody>
      </p:sp>
      <p:grpSp>
        <p:nvGrpSpPr>
          <p:cNvPr id="2" name="Group 60">
            <a:extLst>
              <a:ext uri="{FF2B5EF4-FFF2-40B4-BE49-F238E27FC236}">
                <a16:creationId xmlns:a16="http://schemas.microsoft.com/office/drawing/2014/main" id="{6B0C25EB-C6D9-290E-BF37-8CF6AE549D2B}"/>
              </a:ext>
            </a:extLst>
          </p:cNvPr>
          <p:cNvGrpSpPr>
            <a:grpSpLocks/>
          </p:cNvGrpSpPr>
          <p:nvPr/>
        </p:nvGrpSpPr>
        <p:grpSpPr bwMode="auto">
          <a:xfrm>
            <a:off x="1775178" y="4289778"/>
            <a:ext cx="1239092" cy="2349501"/>
            <a:chOff x="1997075" y="4397375"/>
            <a:chExt cx="1394754" cy="2643188"/>
          </a:xfrm>
        </p:grpSpPr>
        <p:grpSp>
          <p:nvGrpSpPr>
            <p:cNvPr id="74800" name="Group 56">
              <a:extLst>
                <a:ext uri="{FF2B5EF4-FFF2-40B4-BE49-F238E27FC236}">
                  <a16:creationId xmlns:a16="http://schemas.microsoft.com/office/drawing/2014/main" id="{39C28E78-547D-B99D-3D2C-AFC5A380C8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7075" y="4397375"/>
              <a:ext cx="1394754" cy="2643188"/>
              <a:chOff x="1997075" y="4397375"/>
              <a:chExt cx="1394754" cy="2643188"/>
            </a:xfrm>
          </p:grpSpPr>
          <p:grpSp>
            <p:nvGrpSpPr>
              <p:cNvPr id="74802" name="Group 2">
                <a:extLst>
                  <a:ext uri="{FF2B5EF4-FFF2-40B4-BE49-F238E27FC236}">
                    <a16:creationId xmlns:a16="http://schemas.microsoft.com/office/drawing/2014/main" id="{7166DDD7-63BD-2EAB-8792-21AB0C0B36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7075" y="4397375"/>
                <a:ext cx="1349375" cy="776288"/>
                <a:chOff x="1410" y="2770"/>
                <a:chExt cx="850" cy="489"/>
              </a:xfrm>
            </p:grpSpPr>
            <p:sp>
              <p:nvSpPr>
                <p:cNvPr id="74804" name="Rectangle 3">
                  <a:extLst>
                    <a:ext uri="{FF2B5EF4-FFF2-40B4-BE49-F238E27FC236}">
                      <a16:creationId xmlns:a16="http://schemas.microsoft.com/office/drawing/2014/main" id="{C1FFC9D3-A7B5-6312-64B9-ED8B25875D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0" y="3017"/>
                  <a:ext cx="850" cy="242"/>
                </a:xfrm>
                <a:prstGeom prst="rect">
                  <a:avLst/>
                </a:prstGeom>
                <a:solidFill>
                  <a:srgbClr val="FFFF00"/>
                </a:solidFill>
                <a:ln w="11113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Helvetica" panose="020B0604020202020204" pitchFamily="34" charset="0"/>
                    </a:defRPr>
                  </a:lvl1pPr>
                  <a:lvl2pPr marL="742950" indent="-28575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Helvetica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Helvetica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Helvetica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Helvetica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Helvetica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Helvetica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Helvetica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Helvetica" panose="020B0604020202020204" pitchFamily="34" charset="0"/>
                    </a:defRPr>
                  </a:lvl9pPr>
                </a:lstStyle>
                <a:p>
                  <a:pPr marL="0" marR="0" lvl="0" indent="0" algn="ctr" defTabSz="81281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778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4805" name="Line 4">
                  <a:extLst>
                    <a:ext uri="{FF2B5EF4-FFF2-40B4-BE49-F238E27FC236}">
                      <a16:creationId xmlns:a16="http://schemas.microsoft.com/office/drawing/2014/main" id="{E30B7393-FEB9-D422-9D26-D7EBC59A83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1825" y="2770"/>
                  <a:ext cx="1" cy="241"/>
                </a:xfrm>
                <a:prstGeom prst="line">
                  <a:avLst/>
                </a:prstGeom>
                <a:noFill/>
                <a:ln w="20638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81281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778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4806" name="Line 5">
                  <a:extLst>
                    <a:ext uri="{FF2B5EF4-FFF2-40B4-BE49-F238E27FC236}">
                      <a16:creationId xmlns:a16="http://schemas.microsoft.com/office/drawing/2014/main" id="{90B1BC40-EADA-1E13-B9EB-0D32C70D33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05" y="2770"/>
                  <a:ext cx="47" cy="1"/>
                </a:xfrm>
                <a:prstGeom prst="line">
                  <a:avLst/>
                </a:prstGeom>
                <a:noFill/>
                <a:ln w="20638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81281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778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4803" name="Rectangle 46">
                <a:extLst>
                  <a:ext uri="{FF2B5EF4-FFF2-40B4-BE49-F238E27FC236}">
                    <a16:creationId xmlns:a16="http://schemas.microsoft.com/office/drawing/2014/main" id="{976B5DC3-1D5F-9267-336C-E2792FC17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00000">
                <a:off x="2166144" y="5814878"/>
                <a:ext cx="1897063" cy="5543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marL="0" marR="0" lvl="0" indent="0" algn="l" defTabSz="812810" rtl="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  <a:t>HTN+</a:t>
                </a:r>
                <a:b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</a:b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  <a:t> TG</a:t>
                </a:r>
              </a:p>
            </p:txBody>
          </p:sp>
        </p:grpSp>
        <p:sp>
          <p:nvSpPr>
            <p:cNvPr id="74801" name="Line 50">
              <a:extLst>
                <a:ext uri="{FF2B5EF4-FFF2-40B4-BE49-F238E27FC236}">
                  <a16:creationId xmlns:a16="http://schemas.microsoft.com/office/drawing/2014/main" id="{31FCD98A-C8AA-A297-120E-E37A8EE1DA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11400" y="5384800"/>
              <a:ext cx="165100" cy="16510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5" name="Group 55">
            <a:extLst>
              <a:ext uri="{FF2B5EF4-FFF2-40B4-BE49-F238E27FC236}">
                <a16:creationId xmlns:a16="http://schemas.microsoft.com/office/drawing/2014/main" id="{A77041B3-B2D2-3041-B7C9-33052569B30B}"/>
              </a:ext>
            </a:extLst>
          </p:cNvPr>
          <p:cNvGrpSpPr>
            <a:grpSpLocks/>
          </p:cNvGrpSpPr>
          <p:nvPr/>
        </p:nvGrpSpPr>
        <p:grpSpPr bwMode="auto">
          <a:xfrm>
            <a:off x="254122" y="1487312"/>
            <a:ext cx="1295278" cy="3807178"/>
            <a:chOff x="287168" y="1244338"/>
            <a:chExt cx="1455907" cy="4283076"/>
          </a:xfrm>
        </p:grpSpPr>
        <p:sp>
          <p:nvSpPr>
            <p:cNvPr id="74779" name="Freeform 22">
              <a:extLst>
                <a:ext uri="{FF2B5EF4-FFF2-40B4-BE49-F238E27FC236}">
                  <a16:creationId xmlns:a16="http://schemas.microsoft.com/office/drawing/2014/main" id="{CC1C2DDB-635B-CE3B-9A84-95E7DEAF5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238" y="1679575"/>
              <a:ext cx="74612" cy="3484563"/>
            </a:xfrm>
            <a:custGeom>
              <a:avLst/>
              <a:gdLst>
                <a:gd name="T0" fmla="*/ 0 w 47"/>
                <a:gd name="T1" fmla="*/ 0 h 2195"/>
                <a:gd name="T2" fmla="*/ 0 w 47"/>
                <a:gd name="T3" fmla="*/ 2147483646 h 2195"/>
                <a:gd name="T4" fmla="*/ 2147483646 w 47"/>
                <a:gd name="T5" fmla="*/ 2147483646 h 2195"/>
                <a:gd name="T6" fmla="*/ 0 60000 65536"/>
                <a:gd name="T7" fmla="*/ 0 60000 65536"/>
                <a:gd name="T8" fmla="*/ 0 60000 65536"/>
                <a:gd name="T9" fmla="*/ 0 w 47"/>
                <a:gd name="T10" fmla="*/ 0 h 2195"/>
                <a:gd name="T11" fmla="*/ 47 w 47"/>
                <a:gd name="T12" fmla="*/ 2195 h 219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7" h="2195">
                  <a:moveTo>
                    <a:pt x="0" y="0"/>
                  </a:moveTo>
                  <a:lnTo>
                    <a:pt x="0" y="2195"/>
                  </a:lnTo>
                  <a:lnTo>
                    <a:pt x="47" y="2195"/>
                  </a:lnTo>
                </a:path>
              </a:pathLst>
            </a:cu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80" name="Line 23">
              <a:extLst>
                <a:ext uri="{FF2B5EF4-FFF2-40B4-BE49-F238E27FC236}">
                  <a16:creationId xmlns:a16="http://schemas.microsoft.com/office/drawing/2014/main" id="{BF28AF56-7F2D-6914-A4B8-E853B0BF4C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4724400"/>
              <a:ext cx="74612" cy="1588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81" name="Line 24">
              <a:extLst>
                <a:ext uri="{FF2B5EF4-FFF2-40B4-BE49-F238E27FC236}">
                  <a16:creationId xmlns:a16="http://schemas.microsoft.com/office/drawing/2014/main" id="{1E7C0454-E1F0-F9D7-2A14-7255EDBD75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4294188"/>
              <a:ext cx="74612" cy="1587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82" name="Line 25">
              <a:extLst>
                <a:ext uri="{FF2B5EF4-FFF2-40B4-BE49-F238E27FC236}">
                  <a16:creationId xmlns:a16="http://schemas.microsoft.com/office/drawing/2014/main" id="{F91F0D66-3C81-D64B-19B1-DE09D6CAE0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3856038"/>
              <a:ext cx="74612" cy="1587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83" name="Line 26">
              <a:extLst>
                <a:ext uri="{FF2B5EF4-FFF2-40B4-BE49-F238E27FC236}">
                  <a16:creationId xmlns:a16="http://schemas.microsoft.com/office/drawing/2014/main" id="{06EBF843-98FE-DBA9-1AFB-4ABA542C06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3425825"/>
              <a:ext cx="74612" cy="1588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84" name="Line 27">
              <a:extLst>
                <a:ext uri="{FF2B5EF4-FFF2-40B4-BE49-F238E27FC236}">
                  <a16:creationId xmlns:a16="http://schemas.microsoft.com/office/drawing/2014/main" id="{2850EC03-F2B1-37B8-020A-A81C514D70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2987675"/>
              <a:ext cx="74612" cy="1588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85" name="Line 28">
              <a:extLst>
                <a:ext uri="{FF2B5EF4-FFF2-40B4-BE49-F238E27FC236}">
                  <a16:creationId xmlns:a16="http://schemas.microsoft.com/office/drawing/2014/main" id="{27788CA8-539F-1924-9154-794D229304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2547938"/>
              <a:ext cx="74612" cy="1587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86" name="Line 29">
              <a:extLst>
                <a:ext uri="{FF2B5EF4-FFF2-40B4-BE49-F238E27FC236}">
                  <a16:creationId xmlns:a16="http://schemas.microsoft.com/office/drawing/2014/main" id="{F2D4AE94-DF10-6BBB-6BA2-852722D304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2117725"/>
              <a:ext cx="74612" cy="1588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87" name="Line 30">
              <a:extLst>
                <a:ext uri="{FF2B5EF4-FFF2-40B4-BE49-F238E27FC236}">
                  <a16:creationId xmlns:a16="http://schemas.microsoft.com/office/drawing/2014/main" id="{E5EBB3EB-749D-F506-5D6A-20B8848B8E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1679575"/>
              <a:ext cx="74612" cy="1588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88" name="Line 31">
              <a:extLst>
                <a:ext uri="{FF2B5EF4-FFF2-40B4-BE49-F238E27FC236}">
                  <a16:creationId xmlns:a16="http://schemas.microsoft.com/office/drawing/2014/main" id="{4DE71375-FF59-7F52-DFE9-AA8A679B9D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5164138"/>
              <a:ext cx="96837" cy="1587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89" name="Line 32">
              <a:extLst>
                <a:ext uri="{FF2B5EF4-FFF2-40B4-BE49-F238E27FC236}">
                  <a16:creationId xmlns:a16="http://schemas.microsoft.com/office/drawing/2014/main" id="{351D2FD8-7AD0-5E40-4BB3-DB8135F6BA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4294188"/>
              <a:ext cx="96837" cy="1587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90" name="Line 33">
              <a:extLst>
                <a:ext uri="{FF2B5EF4-FFF2-40B4-BE49-F238E27FC236}">
                  <a16:creationId xmlns:a16="http://schemas.microsoft.com/office/drawing/2014/main" id="{0A8548A3-8159-CC21-0FED-812E0EB9BC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3425825"/>
              <a:ext cx="96837" cy="1588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91" name="Line 34">
              <a:extLst>
                <a:ext uri="{FF2B5EF4-FFF2-40B4-BE49-F238E27FC236}">
                  <a16:creationId xmlns:a16="http://schemas.microsoft.com/office/drawing/2014/main" id="{C98601C3-6AE3-02B6-BD62-91D07FCA91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2547938"/>
              <a:ext cx="96837" cy="1587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92" name="Line 35">
              <a:extLst>
                <a:ext uri="{FF2B5EF4-FFF2-40B4-BE49-F238E27FC236}">
                  <a16:creationId xmlns:a16="http://schemas.microsoft.com/office/drawing/2014/main" id="{0AF55B47-1D16-2C79-1A90-6785B8FDB8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46238" y="1679575"/>
              <a:ext cx="96837" cy="1588"/>
            </a:xfrm>
            <a:prstGeom prst="line">
              <a:avLst/>
            </a:prstGeom>
            <a:noFill/>
            <a:ln w="20638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grpSp>
          <p:nvGrpSpPr>
            <p:cNvPr id="74793" name="Group 36">
              <a:extLst>
                <a:ext uri="{FF2B5EF4-FFF2-40B4-BE49-F238E27FC236}">
                  <a16:creationId xmlns:a16="http://schemas.microsoft.com/office/drawing/2014/main" id="{C97421DA-7C66-75CC-400C-1E1C38E3C4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7097" y="1473200"/>
              <a:ext cx="600074" cy="3914775"/>
              <a:chOff x="808" y="928"/>
              <a:chExt cx="378" cy="2466"/>
            </a:xfrm>
          </p:grpSpPr>
          <p:sp>
            <p:nvSpPr>
              <p:cNvPr id="74795" name="Rectangle 37">
                <a:extLst>
                  <a:ext uri="{FF2B5EF4-FFF2-40B4-BE49-F238E27FC236}">
                    <a16:creationId xmlns:a16="http://schemas.microsoft.com/office/drawing/2014/main" id="{F8F7AEA5-1326-F9AD-37AC-7DDB21C0A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" y="3123"/>
                <a:ext cx="126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marL="0" marR="0" lvl="0" indent="0" algn="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89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  <a:t>0</a:t>
                </a:r>
                <a:endParaRPr kumimoji="0" lang="en-US" altLang="en-US" sz="2489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anose="02020603050405020304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796" name="Rectangle 38">
                <a:extLst>
                  <a:ext uri="{FF2B5EF4-FFF2-40B4-BE49-F238E27FC236}">
                    <a16:creationId xmlns:a16="http://schemas.microsoft.com/office/drawing/2014/main" id="{4634BAE1-20C6-A707-F26A-65272A75C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" y="2576"/>
                <a:ext cx="252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marL="0" marR="0" lvl="0" indent="0" algn="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89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  <a:t>25</a:t>
                </a:r>
                <a:endParaRPr kumimoji="0" lang="en-US" altLang="en-US" sz="2489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anose="02020603050405020304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797" name="Rectangle 39">
                <a:extLst>
                  <a:ext uri="{FF2B5EF4-FFF2-40B4-BE49-F238E27FC236}">
                    <a16:creationId xmlns:a16="http://schemas.microsoft.com/office/drawing/2014/main" id="{4AF6FC5A-0B04-3283-E3EE-470D8C4BC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" y="2028"/>
                <a:ext cx="252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marL="0" marR="0" lvl="0" indent="0" algn="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89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  <a:t>50</a:t>
                </a:r>
                <a:endParaRPr kumimoji="0" lang="en-US" altLang="en-US" sz="2489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anose="02020603050405020304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798" name="Rectangle 40">
                <a:extLst>
                  <a:ext uri="{FF2B5EF4-FFF2-40B4-BE49-F238E27FC236}">
                    <a16:creationId xmlns:a16="http://schemas.microsoft.com/office/drawing/2014/main" id="{CE4821D5-19AA-F237-8FBC-73DFFC661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" y="1475"/>
                <a:ext cx="252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marL="0" marR="0" lvl="0" indent="0" algn="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89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  <a:t>75</a:t>
                </a:r>
                <a:endParaRPr kumimoji="0" lang="en-US" altLang="en-US" sz="2489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anose="02020603050405020304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4799" name="Rectangle 41">
                <a:extLst>
                  <a:ext uri="{FF2B5EF4-FFF2-40B4-BE49-F238E27FC236}">
                    <a16:creationId xmlns:a16="http://schemas.microsoft.com/office/drawing/2014/main" id="{50DCD46C-6F45-719B-494B-A4FF1E693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" y="928"/>
                <a:ext cx="378" cy="2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marL="0" marR="0" lvl="0" indent="0" algn="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89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  <a:t>100</a:t>
                </a:r>
                <a:endParaRPr kumimoji="0" lang="en-US" altLang="en-US" sz="2489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" panose="02020603050405020304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74794" name="Rectangle 43">
              <a:extLst>
                <a:ext uri="{FF2B5EF4-FFF2-40B4-BE49-F238E27FC236}">
                  <a16:creationId xmlns:a16="http://schemas.microsoft.com/office/drawing/2014/main" id="{B2DAFEC2-072B-1216-962F-676CCE7EC23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-1494660" y="3026166"/>
              <a:ext cx="4283076" cy="719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rPr>
                <a:t>EXCESS CAROTID </a:t>
              </a:r>
              <a:b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rPr>
              </a:b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rPr>
                <a:t>IMT (µm)</a:t>
              </a:r>
              <a:endParaRPr kumimoji="0" lang="en-US" altLang="en-US" sz="231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7" name="Group 65">
            <a:extLst>
              <a:ext uri="{FF2B5EF4-FFF2-40B4-BE49-F238E27FC236}">
                <a16:creationId xmlns:a16="http://schemas.microsoft.com/office/drawing/2014/main" id="{6E3FCC16-99A4-8E71-055B-1751F80B241E}"/>
              </a:ext>
            </a:extLst>
          </p:cNvPr>
          <p:cNvGrpSpPr>
            <a:grpSpLocks/>
          </p:cNvGrpSpPr>
          <p:nvPr/>
        </p:nvGrpSpPr>
        <p:grpSpPr bwMode="auto">
          <a:xfrm>
            <a:off x="5366457" y="3002844"/>
            <a:ext cx="1199444" cy="3516489"/>
            <a:chOff x="4203" y="1890"/>
            <a:chExt cx="850" cy="2492"/>
          </a:xfrm>
        </p:grpSpPr>
        <p:grpSp>
          <p:nvGrpSpPr>
            <p:cNvPr id="74772" name="Group 14">
              <a:extLst>
                <a:ext uri="{FF2B5EF4-FFF2-40B4-BE49-F238E27FC236}">
                  <a16:creationId xmlns:a16="http://schemas.microsoft.com/office/drawing/2014/main" id="{C11B300A-057F-2672-89F8-48D3E43281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3" y="1890"/>
              <a:ext cx="850" cy="1430"/>
              <a:chOff x="3959" y="1829"/>
              <a:chExt cx="850" cy="1430"/>
            </a:xfrm>
          </p:grpSpPr>
          <p:sp>
            <p:nvSpPr>
              <p:cNvPr id="74776" name="Rectangle 15">
                <a:extLst>
                  <a:ext uri="{FF2B5EF4-FFF2-40B4-BE49-F238E27FC236}">
                    <a16:creationId xmlns:a16="http://schemas.microsoft.com/office/drawing/2014/main" id="{D3D4B154-8570-54F5-4368-C9CAD68FB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2270"/>
                <a:ext cx="850" cy="989"/>
              </a:xfrm>
              <a:prstGeom prst="rect">
                <a:avLst/>
              </a:prstGeom>
              <a:solidFill>
                <a:srgbClr val="FF99CC"/>
              </a:solidFill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4777" name="Line 16">
                <a:extLst>
                  <a:ext uri="{FF2B5EF4-FFF2-40B4-BE49-F238E27FC236}">
                    <a16:creationId xmlns:a16="http://schemas.microsoft.com/office/drawing/2014/main" id="{A9FF4AD2-829A-72F3-0555-87F5E8AC10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74" y="1829"/>
                <a:ext cx="1" cy="435"/>
              </a:xfrm>
              <a:prstGeom prst="line">
                <a:avLst/>
              </a:prstGeom>
              <a:noFill/>
              <a:ln w="20638">
                <a:solidFill>
                  <a:srgbClr val="FF99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4778" name="Line 17">
                <a:extLst>
                  <a:ext uri="{FF2B5EF4-FFF2-40B4-BE49-F238E27FC236}">
                    <a16:creationId xmlns:a16="http://schemas.microsoft.com/office/drawing/2014/main" id="{3BF78B74-E985-114D-C864-8D3649EE9E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54" y="1829"/>
                <a:ext cx="47" cy="1"/>
              </a:xfrm>
              <a:prstGeom prst="line">
                <a:avLst/>
              </a:prstGeom>
              <a:noFill/>
              <a:ln w="20638">
                <a:solidFill>
                  <a:srgbClr val="FF99C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74773" name="Group 63">
              <a:extLst>
                <a:ext uri="{FF2B5EF4-FFF2-40B4-BE49-F238E27FC236}">
                  <a16:creationId xmlns:a16="http://schemas.microsoft.com/office/drawing/2014/main" id="{7A795CBE-3D6F-525E-C093-D12B8033E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9" y="3187"/>
              <a:ext cx="532" cy="1195"/>
              <a:chOff x="4439" y="3187"/>
              <a:chExt cx="532" cy="1195"/>
            </a:xfrm>
          </p:grpSpPr>
          <p:sp>
            <p:nvSpPr>
              <p:cNvPr id="74774" name="Rectangle 49">
                <a:extLst>
                  <a:ext uri="{FF2B5EF4-FFF2-40B4-BE49-F238E27FC236}">
                    <a16:creationId xmlns:a16="http://schemas.microsoft.com/office/drawing/2014/main" id="{BA5B7E0A-3B75-E550-B8F9-CC6AA8E5A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2700000">
                <a:off x="4112" y="3523"/>
                <a:ext cx="1195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99CC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  <a:t>HTN/TG</a:t>
                </a:r>
              </a:p>
              <a:p>
                <a:pPr marL="0" marR="0" lvl="0" indent="0" algn="ctr" defTabSz="812810" rtl="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99CC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  <a:t>+HDL</a:t>
                </a:r>
                <a:b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99CC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</a:b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99CC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+mn-ea"/>
                    <a:cs typeface="+mn-cs"/>
                  </a:rPr>
                  <a:t>+   GLU</a:t>
                </a:r>
              </a:p>
            </p:txBody>
          </p:sp>
          <p:sp>
            <p:nvSpPr>
              <p:cNvPr id="74775" name="Line 50">
                <a:extLst>
                  <a:ext uri="{FF2B5EF4-FFF2-40B4-BE49-F238E27FC236}">
                    <a16:creationId xmlns:a16="http://schemas.microsoft.com/office/drawing/2014/main" id="{7FFAF344-F884-DA44-8C62-CA0DF52D61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39" y="3760"/>
                <a:ext cx="104" cy="104"/>
              </a:xfrm>
              <a:prstGeom prst="line">
                <a:avLst/>
              </a:prstGeom>
              <a:noFill/>
              <a:ln w="38100">
                <a:solidFill>
                  <a:srgbClr val="F4AEE8"/>
                </a:solidFill>
                <a:round/>
                <a:headEnd/>
                <a:tailEnd type="triangle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" name="Group 64">
            <a:extLst>
              <a:ext uri="{FF2B5EF4-FFF2-40B4-BE49-F238E27FC236}">
                <a16:creationId xmlns:a16="http://schemas.microsoft.com/office/drawing/2014/main" id="{B147AF50-072A-1F1D-A33F-B3AC70EE0569}"/>
              </a:ext>
            </a:extLst>
          </p:cNvPr>
          <p:cNvGrpSpPr>
            <a:grpSpLocks/>
          </p:cNvGrpSpPr>
          <p:nvPr/>
        </p:nvGrpSpPr>
        <p:grpSpPr bwMode="auto">
          <a:xfrm>
            <a:off x="3632199" y="3883378"/>
            <a:ext cx="1243189" cy="2746023"/>
            <a:chOff x="3222" y="2482"/>
            <a:chExt cx="881" cy="1946"/>
          </a:xfrm>
        </p:grpSpPr>
        <p:grpSp>
          <p:nvGrpSpPr>
            <p:cNvPr id="74766" name="Group 10">
              <a:extLst>
                <a:ext uri="{FF2B5EF4-FFF2-40B4-BE49-F238E27FC236}">
                  <a16:creationId xmlns:a16="http://schemas.microsoft.com/office/drawing/2014/main" id="{B5876A7E-1B14-5F2A-F45D-41B82E41F6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2" y="2482"/>
              <a:ext cx="849" cy="777"/>
              <a:chOff x="3110" y="2482"/>
              <a:chExt cx="849" cy="777"/>
            </a:xfrm>
          </p:grpSpPr>
          <p:sp>
            <p:nvSpPr>
              <p:cNvPr id="74769" name="Rectangle 11">
                <a:extLst>
                  <a:ext uri="{FF2B5EF4-FFF2-40B4-BE49-F238E27FC236}">
                    <a16:creationId xmlns:a16="http://schemas.microsoft.com/office/drawing/2014/main" id="{D40241AB-7DF9-9F27-4102-8F236CEE0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2752"/>
                <a:ext cx="849" cy="507"/>
              </a:xfrm>
              <a:prstGeom prst="rect">
                <a:avLst/>
              </a:prstGeom>
              <a:solidFill>
                <a:srgbClr val="B0FF89"/>
              </a:solidFill>
              <a:ln w="11113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Helvetica" panose="020B0604020202020204" pitchFamily="34" charset="0"/>
                  </a:defRPr>
                </a:lvl9pPr>
              </a:lstStyle>
              <a:p>
                <a:pPr marL="0" marR="0" lvl="0" indent="0" algn="ctr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4770" name="Line 12">
                <a:extLst>
                  <a:ext uri="{FF2B5EF4-FFF2-40B4-BE49-F238E27FC236}">
                    <a16:creationId xmlns:a16="http://schemas.microsoft.com/office/drawing/2014/main" id="{71D15195-FC62-B962-54DC-3B20AD57C7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524" y="2482"/>
                <a:ext cx="1" cy="265"/>
              </a:xfrm>
              <a:prstGeom prst="line">
                <a:avLst/>
              </a:prstGeom>
              <a:noFill/>
              <a:ln w="20638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4771" name="Line 13">
                <a:extLst>
                  <a:ext uri="{FF2B5EF4-FFF2-40B4-BE49-F238E27FC236}">
                    <a16:creationId xmlns:a16="http://schemas.microsoft.com/office/drawing/2014/main" id="{151EEA9C-65F8-E266-F9BD-439D24885A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04" y="2482"/>
                <a:ext cx="47" cy="1"/>
              </a:xfrm>
              <a:prstGeom prst="line">
                <a:avLst/>
              </a:prstGeom>
              <a:noFill/>
              <a:ln w="20638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74767" name="Rectangle 48">
              <a:extLst>
                <a:ext uri="{FF2B5EF4-FFF2-40B4-BE49-F238E27FC236}">
                  <a16:creationId xmlns:a16="http://schemas.microsoft.com/office/drawing/2014/main" id="{5724040A-482E-A0A2-F68D-9EEBE4CFB50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00000">
              <a:off x="3331" y="3656"/>
              <a:ext cx="119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9pPr>
            </a:lstStyle>
            <a:p>
              <a:pPr marL="0" marR="0" lvl="0" indent="0" algn="l" defTabSz="81281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B0FF89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rPr>
                <a:t>HTN/TG</a:t>
              </a:r>
              <a:b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B0FF89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rPr>
              </a:b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B0FF89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+mn-cs"/>
                </a:rPr>
                <a:t>+   HDL</a:t>
              </a:r>
            </a:p>
          </p:txBody>
        </p:sp>
        <p:sp>
          <p:nvSpPr>
            <p:cNvPr id="74768" name="Line 50">
              <a:extLst>
                <a:ext uri="{FF2B5EF4-FFF2-40B4-BE49-F238E27FC236}">
                  <a16:creationId xmlns:a16="http://schemas.microsoft.com/office/drawing/2014/main" id="{48A78EE3-663A-B9D1-67C9-222FAC83568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932155" flipV="1">
              <a:off x="3504" y="3515"/>
              <a:ext cx="104" cy="104"/>
            </a:xfrm>
            <a:prstGeom prst="line">
              <a:avLst/>
            </a:prstGeom>
            <a:noFill/>
            <a:ln w="38100">
              <a:solidFill>
                <a:srgbClr val="CCFF99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</p:grpSp>
      <p:grpSp>
        <p:nvGrpSpPr>
          <p:cNvPr id="12" name="Group 70">
            <a:extLst>
              <a:ext uri="{FF2B5EF4-FFF2-40B4-BE49-F238E27FC236}">
                <a16:creationId xmlns:a16="http://schemas.microsoft.com/office/drawing/2014/main" id="{814FD86A-7BB7-D3F1-9794-FA8E0704401A}"/>
              </a:ext>
            </a:extLst>
          </p:cNvPr>
          <p:cNvGrpSpPr>
            <a:grpSpLocks/>
          </p:cNvGrpSpPr>
          <p:nvPr/>
        </p:nvGrpSpPr>
        <p:grpSpPr bwMode="auto">
          <a:xfrm>
            <a:off x="1666240" y="1875382"/>
            <a:ext cx="6842760" cy="951089"/>
            <a:chOff x="1874520" y="1680912"/>
            <a:chExt cx="7698146" cy="1070224"/>
          </a:xfrm>
          <a:solidFill>
            <a:schemeClr val="bg1">
              <a:lumMod val="75000"/>
              <a:alpha val="57000"/>
            </a:schemeClr>
          </a:solidFill>
        </p:grpSpPr>
        <p:sp>
          <p:nvSpPr>
            <p:cNvPr id="65" name="Rectangle 64">
              <a:extLst>
                <a:ext uri="{FF2B5EF4-FFF2-40B4-BE49-F238E27FC236}">
                  <a16:creationId xmlns:a16="http://schemas.microsoft.com/office/drawing/2014/main" id="{2CC5C792-7D27-B4B5-E291-9023C9EBF8DC}"/>
                </a:ext>
              </a:extLst>
            </p:cNvPr>
            <p:cNvSpPr/>
            <p:nvPr/>
          </p:nvSpPr>
          <p:spPr bwMode="auto">
            <a:xfrm>
              <a:off x="1874520" y="1680912"/>
              <a:ext cx="7698146" cy="1070224"/>
            </a:xfrm>
            <a:prstGeom prst="rect">
              <a:avLst/>
            </a:prstGeom>
            <a:grp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3790" name="Text Box 62">
              <a:extLst>
                <a:ext uri="{FF2B5EF4-FFF2-40B4-BE49-F238E27FC236}">
                  <a16:creationId xmlns:a16="http://schemas.microsoft.com/office/drawing/2014/main" id="{B447F1C5-5CF7-7998-392A-B47B4CF2A4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881" y="1955614"/>
              <a:ext cx="4357346" cy="596408"/>
            </a:xfrm>
            <a:prstGeom prst="rect">
              <a:avLst/>
            </a:prstGeom>
            <a:solidFill>
              <a:srgbClr val="FF0000"/>
            </a:solidFill>
            <a:ln w="28575">
              <a:solidFill>
                <a:schemeClr val="tx1"/>
              </a:solidFill>
              <a:prstDash val="dash"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44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Helvetica" pitchFamily="32" charset="0"/>
                  <a:ea typeface="+mn-ea"/>
                  <a:cs typeface="+mn-cs"/>
                </a:rPr>
                <a:t>UNEXPLAINED (30%)</a:t>
              </a:r>
            </a:p>
          </p:txBody>
        </p:sp>
      </p:grpSp>
      <p:grpSp>
        <p:nvGrpSpPr>
          <p:cNvPr id="13" name="Group 18">
            <a:extLst>
              <a:ext uri="{FF2B5EF4-FFF2-40B4-BE49-F238E27FC236}">
                <a16:creationId xmlns:a16="http://schemas.microsoft.com/office/drawing/2014/main" id="{499A99F1-CB00-ACFF-1CFF-FE4FF51F51B2}"/>
              </a:ext>
            </a:extLst>
          </p:cNvPr>
          <p:cNvGrpSpPr>
            <a:grpSpLocks/>
          </p:cNvGrpSpPr>
          <p:nvPr/>
        </p:nvGrpSpPr>
        <p:grpSpPr bwMode="auto">
          <a:xfrm>
            <a:off x="7316612" y="2032000"/>
            <a:ext cx="1199444" cy="2947812"/>
            <a:chOff x="4809" y="1170"/>
            <a:chExt cx="850" cy="2089"/>
          </a:xfrm>
        </p:grpSpPr>
        <p:sp>
          <p:nvSpPr>
            <p:cNvPr id="74763" name="Rectangle 19">
              <a:extLst>
                <a:ext uri="{FF2B5EF4-FFF2-40B4-BE49-F238E27FC236}">
                  <a16:creationId xmlns:a16="http://schemas.microsoft.com/office/drawing/2014/main" id="{C20F7969-F30E-DFAD-F49E-998D13E2C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9" y="1723"/>
              <a:ext cx="850" cy="1536"/>
            </a:xfrm>
            <a:prstGeom prst="rect">
              <a:avLst/>
            </a:prstGeom>
            <a:solidFill>
              <a:srgbClr val="FFAA00"/>
            </a:solidFill>
            <a:ln w="11113">
              <a:solidFill>
                <a:srgbClr val="FFAA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Helvetica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Helvetica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Helvetica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anose="020B0604020202020204" pitchFamily="34" charset="0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64" name="Line 20">
              <a:extLst>
                <a:ext uri="{FF2B5EF4-FFF2-40B4-BE49-F238E27FC236}">
                  <a16:creationId xmlns:a16="http://schemas.microsoft.com/office/drawing/2014/main" id="{19048132-59EE-EF06-7EFC-CA3B28F0EC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24" y="1170"/>
              <a:ext cx="1" cy="547"/>
            </a:xfrm>
            <a:prstGeom prst="line">
              <a:avLst/>
            </a:prstGeom>
            <a:noFill/>
            <a:ln w="20638">
              <a:solidFill>
                <a:srgbClr val="FFAA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  <p:sp>
          <p:nvSpPr>
            <p:cNvPr id="74765" name="Line 21">
              <a:extLst>
                <a:ext uri="{FF2B5EF4-FFF2-40B4-BE49-F238E27FC236}">
                  <a16:creationId xmlns:a16="http://schemas.microsoft.com/office/drawing/2014/main" id="{071B4C9E-59AD-5A9F-9E7E-10619B130F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4" y="1170"/>
              <a:ext cx="47" cy="1"/>
            </a:xfrm>
            <a:prstGeom prst="line">
              <a:avLst/>
            </a:prstGeom>
            <a:noFill/>
            <a:ln w="20638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82956" name="Rectangle 45">
            <a:extLst>
              <a:ext uri="{FF2B5EF4-FFF2-40B4-BE49-F238E27FC236}">
                <a16:creationId xmlns:a16="http://schemas.microsoft.com/office/drawing/2014/main" id="{78C0A792-E739-3FA6-26F9-7D6AF4FB979F}"/>
              </a:ext>
            </a:extLst>
          </p:cNvPr>
          <p:cNvSpPr>
            <a:spLocks noChangeArrowheads="1"/>
          </p:cNvSpPr>
          <p:nvPr/>
        </p:nvSpPr>
        <p:spPr bwMode="auto">
          <a:xfrm rot="2700000">
            <a:off x="7270046" y="5354840"/>
            <a:ext cx="168627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AA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rPr>
              <a:t>HTN/TG</a:t>
            </a:r>
            <a:b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AA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rPr>
            </a:b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AA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rPr>
              <a:t>+HDL/GLU</a:t>
            </a:r>
            <a:b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AA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rPr>
            </a:b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AA00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+mn-cs"/>
              </a:rPr>
              <a:t>+OBESITY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82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95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368550" y="688975"/>
            <a:ext cx="4521200" cy="904875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r>
              <a:rPr lang="en-US" altLang="en-US" sz="4267">
                <a:solidFill>
                  <a:schemeClr val="bg1"/>
                </a:solidFill>
              </a:rPr>
              <a:t>PROACTIVE</a:t>
            </a:r>
          </a:p>
        </p:txBody>
      </p:sp>
      <p:sp>
        <p:nvSpPr>
          <p:cNvPr id="520195" name="Rectangle 3"/>
          <p:cNvSpPr>
            <a:spLocks noChangeArrowheads="1"/>
          </p:cNvSpPr>
          <p:nvPr/>
        </p:nvSpPr>
        <p:spPr bwMode="auto">
          <a:xfrm>
            <a:off x="1311275" y="1857375"/>
            <a:ext cx="6637338" cy="735013"/>
          </a:xfrm>
          <a:prstGeom prst="rect">
            <a:avLst/>
          </a:prstGeom>
          <a:solidFill>
            <a:srgbClr val="FAFD00"/>
          </a:solidFill>
          <a:ln w="9525">
            <a:solidFill>
              <a:srgbClr val="FAFD00"/>
            </a:solidFill>
            <a:miter lim="800000"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In high risk type 2 diabetics:</a:t>
            </a:r>
          </a:p>
        </p:txBody>
      </p:sp>
      <p:sp>
        <p:nvSpPr>
          <p:cNvPr id="520196" name="Rectangle 4"/>
          <p:cNvSpPr>
            <a:spLocks noChangeArrowheads="1"/>
          </p:cNvSpPr>
          <p:nvPr/>
        </p:nvSpPr>
        <p:spPr bwMode="auto">
          <a:xfrm>
            <a:off x="846138" y="2851150"/>
            <a:ext cx="7567612" cy="1433513"/>
          </a:xfrm>
          <a:prstGeom prst="rect">
            <a:avLst/>
          </a:prstGeom>
          <a:solidFill>
            <a:srgbClr val="FFFFE7"/>
          </a:solidFill>
          <a:ln w="9525">
            <a:solidFill>
              <a:srgbClr val="FFFFE7"/>
            </a:solidFill>
            <a:miter lim="800000"/>
            <a:headEnd/>
            <a:tailEnd/>
          </a:ln>
        </p:spPr>
        <p:txBody>
          <a:bodyPr anchor="ctr"/>
          <a:lstStyle>
            <a:lvl1pPr marL="465138" indent="-465138"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465138" marR="0" lvl="0" indent="-465138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Times New Roman" pitchFamily="18" charset="0"/>
              <a:buChar char="●"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To examine whether pioglitazone reduces total mortality and macrovascular morbidity</a:t>
            </a:r>
          </a:p>
        </p:txBody>
      </p:sp>
      <p:sp>
        <p:nvSpPr>
          <p:cNvPr id="520197" name="Rectangle 5"/>
          <p:cNvSpPr>
            <a:spLocks noChangeArrowheads="1"/>
          </p:cNvSpPr>
          <p:nvPr/>
        </p:nvSpPr>
        <p:spPr bwMode="auto">
          <a:xfrm>
            <a:off x="2170113" y="4552950"/>
            <a:ext cx="4921250" cy="736600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>
            <a:lvl1pPr marL="465138" indent="-465138"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465138" marR="0" lvl="0" indent="-465138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Times New Roman" pitchFamily="18" charset="0"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E7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19 European Countries</a:t>
            </a:r>
          </a:p>
        </p:txBody>
      </p:sp>
      <p:sp>
        <p:nvSpPr>
          <p:cNvPr id="520198" name="Rectangle 6"/>
          <p:cNvSpPr>
            <a:spLocks noChangeArrowheads="1"/>
          </p:cNvSpPr>
          <p:nvPr/>
        </p:nvSpPr>
        <p:spPr bwMode="auto">
          <a:xfrm>
            <a:off x="2170113" y="5503863"/>
            <a:ext cx="4921250" cy="736600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>
            <a:lvl1pPr marL="465138" indent="-465138"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465138" marR="0" lvl="0" indent="-465138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Times New Roman" pitchFamily="18" charset="0"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E7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5238 Type 2 Diabetics</a:t>
            </a:r>
          </a:p>
        </p:txBody>
      </p:sp>
      <p:sp>
        <p:nvSpPr>
          <p:cNvPr id="504839" name="Footer Placeholder 6"/>
          <p:cNvSpPr>
            <a:spLocks noGrp="1"/>
          </p:cNvSpPr>
          <p:nvPr>
            <p:ph type="ftr" sz="quarter" idx="10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2844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660408" indent="-254003" eaLnBrk="0" hangingPunct="0">
              <a:spcBef>
                <a:spcPct val="20000"/>
              </a:spcBef>
              <a:buChar char="–"/>
              <a:defRPr sz="2489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016013" indent="-203203" eaLnBrk="0" hangingPunct="0">
              <a:spcBef>
                <a:spcPct val="20000"/>
              </a:spcBef>
              <a:buChar char="•"/>
              <a:defRPr sz="2133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422418" indent="-203203" eaLnBrk="0" hangingPunct="0">
              <a:spcBef>
                <a:spcPct val="20000"/>
              </a:spcBef>
              <a:buChar char="–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1828823" indent="-203203" eaLnBrk="0" hangingPunct="0">
              <a:spcBef>
                <a:spcPct val="20000"/>
              </a:spcBef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23522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64163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04803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45444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44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8183202"/>
      </p:ext>
    </p:extLst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6530" name="Picture 38" descr="Muscle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736042">
            <a:off x="5454650" y="4559300"/>
            <a:ext cx="3563938" cy="106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6531" name="Picture 37" descr="Liver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338" y="4456113"/>
            <a:ext cx="2273300" cy="170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6532" name="Picture 35" descr="Pancrease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7516" r="56291"/>
          <a:stretch>
            <a:fillRect/>
          </a:stretch>
        </p:blipFill>
        <p:spPr bwMode="auto">
          <a:xfrm rot="1221901">
            <a:off x="2916238" y="768350"/>
            <a:ext cx="4278312" cy="2541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1109" name="Oval 3"/>
          <p:cNvSpPr>
            <a:spLocks noChangeArrowheads="1"/>
          </p:cNvSpPr>
          <p:nvPr/>
        </p:nvSpPr>
        <p:spPr bwMode="auto">
          <a:xfrm>
            <a:off x="3262313" y="3651250"/>
            <a:ext cx="2800350" cy="827088"/>
          </a:xfrm>
          <a:prstGeom prst="ellipse">
            <a:avLst/>
          </a:prstGeom>
          <a:solidFill>
            <a:srgbClr val="FFFF00"/>
          </a:solidFill>
          <a:ln w="762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en-US" sz="2133">
              <a:solidFill>
                <a:schemeClr val="tx1"/>
              </a:solidFill>
              <a:latin typeface="Times" panose="02020603050405020304" pitchFamily="18" charset="0"/>
            </a:endParaRPr>
          </a:p>
        </p:txBody>
      </p:sp>
      <p:sp>
        <p:nvSpPr>
          <p:cNvPr id="431110" name="Rectangle 263"/>
          <p:cNvSpPr>
            <a:spLocks noChangeArrowheads="1"/>
          </p:cNvSpPr>
          <p:nvPr/>
        </p:nvSpPr>
        <p:spPr bwMode="auto">
          <a:xfrm>
            <a:off x="665163" y="438150"/>
            <a:ext cx="8088312" cy="868363"/>
          </a:xfrm>
          <a:prstGeom prst="rect">
            <a:avLst/>
          </a:prstGeom>
          <a:solidFill>
            <a:srgbClr val="FF7F00"/>
          </a:solidFill>
          <a:ln w="9525">
            <a:solidFill>
              <a:srgbClr val="FF7F00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5333">
                <a:solidFill>
                  <a:srgbClr val="FFFFFF"/>
                </a:solidFill>
                <a:latin typeface="Arial" panose="020B0604020202020204" pitchFamily="34" charset="0"/>
              </a:rPr>
              <a:t>THE TRIUMVIRATE</a:t>
            </a:r>
          </a:p>
        </p:txBody>
      </p:sp>
      <p:sp>
        <p:nvSpPr>
          <p:cNvPr id="406535" name="Rectangle 265"/>
          <p:cNvSpPr>
            <a:spLocks noChangeArrowheads="1"/>
          </p:cNvSpPr>
          <p:nvPr/>
        </p:nvSpPr>
        <p:spPr bwMode="auto">
          <a:xfrm>
            <a:off x="2897188" y="1917700"/>
            <a:ext cx="38433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tx1"/>
                </a:solidFill>
              </a:rPr>
              <a:t>Impaired Insulin Secretion</a:t>
            </a:r>
            <a:endParaRPr lang="en-US" altLang="en-US" sz="2400"/>
          </a:p>
        </p:txBody>
      </p:sp>
      <p:sp>
        <p:nvSpPr>
          <p:cNvPr id="431112" name="Rectangle 266"/>
          <p:cNvSpPr>
            <a:spLocks noChangeArrowheads="1"/>
          </p:cNvSpPr>
          <p:nvPr/>
        </p:nvSpPr>
        <p:spPr bwMode="auto">
          <a:xfrm>
            <a:off x="3525838" y="3884613"/>
            <a:ext cx="2273300" cy="38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  <a:defRPr/>
            </a:pPr>
            <a:r>
              <a:rPr lang="en-US" altLang="en-US" sz="2489">
                <a:solidFill>
                  <a:schemeClr val="tx1"/>
                </a:solidFill>
              </a:rPr>
              <a:t>Hyperglycemia</a:t>
            </a:r>
          </a:p>
        </p:txBody>
      </p:sp>
      <p:sp>
        <p:nvSpPr>
          <p:cNvPr id="406537" name="Rectangle 294"/>
          <p:cNvSpPr>
            <a:spLocks noChangeArrowheads="1"/>
          </p:cNvSpPr>
          <p:nvPr/>
        </p:nvSpPr>
        <p:spPr bwMode="auto">
          <a:xfrm>
            <a:off x="6464300" y="4610100"/>
            <a:ext cx="15589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tx1"/>
                </a:solidFill>
              </a:rPr>
              <a:t>Decreased</a:t>
            </a:r>
            <a:br>
              <a:rPr lang="en-US" altLang="en-US" sz="2400">
                <a:solidFill>
                  <a:schemeClr val="tx1"/>
                </a:solidFill>
              </a:rPr>
            </a:br>
            <a:r>
              <a:rPr lang="en-US" altLang="en-US" sz="2400">
                <a:solidFill>
                  <a:schemeClr val="tx1"/>
                </a:solidFill>
              </a:rPr>
              <a:t>Glucose</a:t>
            </a:r>
          </a:p>
          <a:p>
            <a:pPr algn="ctr">
              <a:lnSpc>
                <a:spcPct val="90000"/>
              </a:lnSpc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tx1"/>
                </a:solidFill>
              </a:rPr>
              <a:t>Uptake</a:t>
            </a:r>
          </a:p>
        </p:txBody>
      </p:sp>
      <p:sp>
        <p:nvSpPr>
          <p:cNvPr id="431117" name="Rectangle 264"/>
          <p:cNvSpPr>
            <a:spLocks noChangeArrowheads="1"/>
          </p:cNvSpPr>
          <p:nvPr/>
        </p:nvSpPr>
        <p:spPr bwMode="auto">
          <a:xfrm>
            <a:off x="849313" y="4757738"/>
            <a:ext cx="1492250" cy="766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89"/>
              <a:t>Increased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2489"/>
              <a:t>HGP</a:t>
            </a:r>
          </a:p>
        </p:txBody>
      </p:sp>
      <p:sp>
        <p:nvSpPr>
          <p:cNvPr id="406539" name="TextBox 13"/>
          <p:cNvSpPr txBox="1">
            <a:spLocks noChangeArrowheads="1"/>
          </p:cNvSpPr>
          <p:nvPr/>
        </p:nvSpPr>
        <p:spPr bwMode="auto">
          <a:xfrm>
            <a:off x="4691063" y="6059488"/>
            <a:ext cx="412750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600">
                <a:solidFill>
                  <a:srgbClr val="FFCCFF"/>
                </a:solidFill>
              </a:rPr>
              <a:t>DeFronzo RA, Diabetes 37:667-687, 1988</a:t>
            </a:r>
          </a:p>
        </p:txBody>
      </p:sp>
      <p:sp>
        <p:nvSpPr>
          <p:cNvPr id="406540" name="Line 267"/>
          <p:cNvSpPr>
            <a:spLocks noChangeShapeType="1"/>
          </p:cNvSpPr>
          <p:nvPr/>
        </p:nvSpPr>
        <p:spPr bwMode="auto">
          <a:xfrm>
            <a:off x="4705350" y="2746375"/>
            <a:ext cx="0" cy="812800"/>
          </a:xfrm>
          <a:prstGeom prst="line">
            <a:avLst/>
          </a:prstGeom>
          <a:noFill/>
          <a:ln w="152400">
            <a:solidFill>
              <a:schemeClr val="bg1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541" name="Freeform 268"/>
          <p:cNvSpPr>
            <a:spLocks/>
          </p:cNvSpPr>
          <p:nvPr/>
        </p:nvSpPr>
        <p:spPr bwMode="auto">
          <a:xfrm>
            <a:off x="6245225" y="4005263"/>
            <a:ext cx="1296988" cy="458787"/>
          </a:xfrm>
          <a:custGeom>
            <a:avLst/>
            <a:gdLst>
              <a:gd name="T0" fmla="*/ 2147483646 w 919"/>
              <a:gd name="T1" fmla="*/ 2147483646 h 326"/>
              <a:gd name="T2" fmla="*/ 2147483646 w 919"/>
              <a:gd name="T3" fmla="*/ 2147483646 h 326"/>
              <a:gd name="T4" fmla="*/ 0 w 919"/>
              <a:gd name="T5" fmla="*/ 2147483646 h 326"/>
              <a:gd name="T6" fmla="*/ 0 60000 65536"/>
              <a:gd name="T7" fmla="*/ 0 60000 65536"/>
              <a:gd name="T8" fmla="*/ 0 60000 65536"/>
              <a:gd name="T9" fmla="*/ 0 w 919"/>
              <a:gd name="T10" fmla="*/ 0 h 326"/>
              <a:gd name="T11" fmla="*/ 919 w 919"/>
              <a:gd name="T12" fmla="*/ 326 h 32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9" h="326">
                <a:moveTo>
                  <a:pt x="917" y="326"/>
                </a:moveTo>
                <a:cubicBezTo>
                  <a:pt x="890" y="279"/>
                  <a:pt x="919" y="95"/>
                  <a:pt x="767" y="48"/>
                </a:cubicBezTo>
                <a:cubicBezTo>
                  <a:pt x="614" y="0"/>
                  <a:pt x="159" y="40"/>
                  <a:pt x="0" y="38"/>
                </a:cubicBezTo>
              </a:path>
            </a:pathLst>
          </a:custGeom>
          <a:noFill/>
          <a:ln w="152400">
            <a:solidFill>
              <a:schemeClr val="bg1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6542" name="Freeform 269"/>
          <p:cNvSpPr>
            <a:spLocks/>
          </p:cNvSpPr>
          <p:nvPr/>
        </p:nvSpPr>
        <p:spPr bwMode="auto">
          <a:xfrm flipH="1">
            <a:off x="1820863" y="4006850"/>
            <a:ext cx="1296987" cy="460375"/>
          </a:xfrm>
          <a:custGeom>
            <a:avLst/>
            <a:gdLst>
              <a:gd name="T0" fmla="*/ 2147483646 w 919"/>
              <a:gd name="T1" fmla="*/ 2147483646 h 326"/>
              <a:gd name="T2" fmla="*/ 2147483646 w 919"/>
              <a:gd name="T3" fmla="*/ 2147483646 h 326"/>
              <a:gd name="T4" fmla="*/ 0 w 919"/>
              <a:gd name="T5" fmla="*/ 2147483646 h 326"/>
              <a:gd name="T6" fmla="*/ 0 60000 65536"/>
              <a:gd name="T7" fmla="*/ 0 60000 65536"/>
              <a:gd name="T8" fmla="*/ 0 60000 65536"/>
              <a:gd name="T9" fmla="*/ 0 w 919"/>
              <a:gd name="T10" fmla="*/ 0 h 326"/>
              <a:gd name="T11" fmla="*/ 919 w 919"/>
              <a:gd name="T12" fmla="*/ 326 h 32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9" h="326">
                <a:moveTo>
                  <a:pt x="917" y="326"/>
                </a:moveTo>
                <a:cubicBezTo>
                  <a:pt x="890" y="279"/>
                  <a:pt x="919" y="95"/>
                  <a:pt x="767" y="48"/>
                </a:cubicBezTo>
                <a:cubicBezTo>
                  <a:pt x="614" y="0"/>
                  <a:pt x="159" y="40"/>
                  <a:pt x="0" y="38"/>
                </a:cubicBezTo>
              </a:path>
            </a:pathLst>
          </a:custGeom>
          <a:noFill/>
          <a:ln w="152400">
            <a:solidFill>
              <a:schemeClr val="bg1"/>
            </a:solidFill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28"/>
          <p:cNvGrpSpPr>
            <a:grpSpLocks/>
          </p:cNvGrpSpPr>
          <p:nvPr/>
        </p:nvGrpSpPr>
        <p:grpSpPr bwMode="auto">
          <a:xfrm>
            <a:off x="-31750" y="1712913"/>
            <a:ext cx="4743450" cy="3692525"/>
            <a:chOff x="-34268" y="1498600"/>
            <a:chExt cx="5333350" cy="4154888"/>
          </a:xfrm>
        </p:grpSpPr>
        <p:sp>
          <p:nvSpPr>
            <p:cNvPr id="505940" name="Text Box 45"/>
            <p:cNvSpPr txBox="1">
              <a:spLocks noChangeArrowheads="1"/>
            </p:cNvSpPr>
            <p:nvPr/>
          </p:nvSpPr>
          <p:spPr bwMode="auto">
            <a:xfrm>
              <a:off x="2039813" y="5314095"/>
              <a:ext cx="1608216" cy="339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1258" tIns="40628" rIns="81258" bIns="40628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TIME (months)</a:t>
              </a:r>
            </a:p>
          </p:txBody>
        </p:sp>
        <p:grpSp>
          <p:nvGrpSpPr>
            <p:cNvPr id="522325" name="Group 127"/>
            <p:cNvGrpSpPr>
              <a:grpSpLocks/>
            </p:cNvGrpSpPr>
            <p:nvPr/>
          </p:nvGrpSpPr>
          <p:grpSpPr bwMode="auto">
            <a:xfrm>
              <a:off x="-34268" y="1498600"/>
              <a:ext cx="5333350" cy="3992563"/>
              <a:chOff x="-34268" y="1498600"/>
              <a:chExt cx="5333350" cy="3992563"/>
            </a:xfrm>
          </p:grpSpPr>
          <p:sp>
            <p:nvSpPr>
              <p:cNvPr id="505942" name="Rectangle 133"/>
              <p:cNvSpPr>
                <a:spLocks noChangeArrowheads="1"/>
              </p:cNvSpPr>
              <p:nvPr/>
            </p:nvSpPr>
            <p:spPr bwMode="auto">
              <a:xfrm>
                <a:off x="685057" y="1498600"/>
                <a:ext cx="4403405" cy="898498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grpSp>
            <p:nvGrpSpPr>
              <p:cNvPr id="522327" name="Group 132"/>
              <p:cNvGrpSpPr>
                <a:grpSpLocks/>
              </p:cNvGrpSpPr>
              <p:nvPr/>
            </p:nvGrpSpPr>
            <p:grpSpPr bwMode="auto">
              <a:xfrm>
                <a:off x="1006475" y="2876550"/>
                <a:ext cx="1819275" cy="790575"/>
                <a:chOff x="634" y="1812"/>
                <a:chExt cx="1146" cy="498"/>
              </a:xfrm>
            </p:grpSpPr>
            <p:sp>
              <p:nvSpPr>
                <p:cNvPr id="505985" name="Rectangle 130"/>
                <p:cNvSpPr>
                  <a:spLocks noChangeArrowheads="1"/>
                </p:cNvSpPr>
                <p:nvPr/>
              </p:nvSpPr>
              <p:spPr bwMode="auto">
                <a:xfrm>
                  <a:off x="634" y="2006"/>
                  <a:ext cx="1146" cy="304"/>
                </a:xfrm>
                <a:prstGeom prst="rect">
                  <a:avLst/>
                </a:prstGeom>
                <a:solidFill>
                  <a:srgbClr val="FF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778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986" name="Rectangle 131"/>
                <p:cNvSpPr>
                  <a:spLocks noChangeArrowheads="1"/>
                </p:cNvSpPr>
                <p:nvPr/>
              </p:nvSpPr>
              <p:spPr bwMode="auto">
                <a:xfrm>
                  <a:off x="867" y="1812"/>
                  <a:ext cx="913" cy="222"/>
                </a:xfrm>
                <a:prstGeom prst="rect">
                  <a:avLst/>
                </a:prstGeom>
                <a:solidFill>
                  <a:srgbClr val="FF99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2857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spcBef>
                      <a:spcPct val="20000"/>
                    </a:spcBef>
                    <a:buChar char="•"/>
                    <a:defRPr sz="32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 eaLnBrk="0" hangingPunct="0">
                    <a:spcBef>
                      <a:spcPct val="20000"/>
                    </a:spcBef>
                    <a:buChar char="–"/>
                    <a:defRPr sz="28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 eaLnBrk="0" hangingPunct="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 eaLnBrk="0" hangingPunct="0">
                    <a:spcBef>
                      <a:spcPct val="20000"/>
                    </a:spcBef>
                    <a:buChar char="–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 eaLnBrk="0" hangingPunct="0">
                    <a:spcBef>
                      <a:spcPct val="20000"/>
                    </a:spcBef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 b="1">
                      <a:solidFill>
                        <a:schemeClr val="bg1"/>
                      </a:solidFill>
                      <a:latin typeface="Helvetica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778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22328" name="Freeform 47"/>
              <p:cNvSpPr>
                <a:spLocks/>
              </p:cNvSpPr>
              <p:nvPr/>
            </p:nvSpPr>
            <p:spPr bwMode="auto">
              <a:xfrm>
                <a:off x="971550" y="3605213"/>
                <a:ext cx="3575050" cy="1274762"/>
              </a:xfrm>
              <a:custGeom>
                <a:avLst/>
                <a:gdLst>
                  <a:gd name="T0" fmla="*/ 0 w 3900"/>
                  <a:gd name="T1" fmla="*/ 2147483646 h 1557"/>
                  <a:gd name="T2" fmla="*/ 2147483646 w 3900"/>
                  <a:gd name="T3" fmla="*/ 2147483646 h 1557"/>
                  <a:gd name="T4" fmla="*/ 2147483646 w 3900"/>
                  <a:gd name="T5" fmla="*/ 2147483646 h 1557"/>
                  <a:gd name="T6" fmla="*/ 2147483646 w 3900"/>
                  <a:gd name="T7" fmla="*/ 2147483646 h 1557"/>
                  <a:gd name="T8" fmla="*/ 2147483646 w 3900"/>
                  <a:gd name="T9" fmla="*/ 2147483646 h 1557"/>
                  <a:gd name="T10" fmla="*/ 2147483646 w 3900"/>
                  <a:gd name="T11" fmla="*/ 2147483646 h 1557"/>
                  <a:gd name="T12" fmla="*/ 2147483646 w 3900"/>
                  <a:gd name="T13" fmla="*/ 0 h 15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00"/>
                  <a:gd name="T22" fmla="*/ 0 h 1557"/>
                  <a:gd name="T23" fmla="*/ 3900 w 3900"/>
                  <a:gd name="T24" fmla="*/ 1557 h 15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00" h="1557">
                    <a:moveTo>
                      <a:pt x="0" y="1557"/>
                    </a:moveTo>
                    <a:cubicBezTo>
                      <a:pt x="122" y="1530"/>
                      <a:pt x="244" y="1504"/>
                      <a:pt x="369" y="1453"/>
                    </a:cubicBezTo>
                    <a:cubicBezTo>
                      <a:pt x="494" y="1402"/>
                      <a:pt x="496" y="1367"/>
                      <a:pt x="752" y="1250"/>
                    </a:cubicBezTo>
                    <a:cubicBezTo>
                      <a:pt x="1008" y="1133"/>
                      <a:pt x="1619" y="866"/>
                      <a:pt x="1907" y="748"/>
                    </a:cubicBezTo>
                    <a:cubicBezTo>
                      <a:pt x="2195" y="630"/>
                      <a:pt x="2322" y="608"/>
                      <a:pt x="2480" y="540"/>
                    </a:cubicBezTo>
                    <a:cubicBezTo>
                      <a:pt x="2638" y="472"/>
                      <a:pt x="2617" y="431"/>
                      <a:pt x="2854" y="341"/>
                    </a:cubicBezTo>
                    <a:cubicBezTo>
                      <a:pt x="3091" y="251"/>
                      <a:pt x="3495" y="125"/>
                      <a:pt x="3900" y="0"/>
                    </a:cubicBezTo>
                  </a:path>
                </a:pathLst>
              </a:custGeom>
              <a:noFill/>
              <a:ln w="38100">
                <a:solidFill>
                  <a:srgbClr val="FF6600"/>
                </a:solidFill>
                <a:prstDash val="sysDot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29" name="Freeform 46"/>
              <p:cNvSpPr>
                <a:spLocks/>
              </p:cNvSpPr>
              <p:nvPr/>
            </p:nvSpPr>
            <p:spPr bwMode="auto">
              <a:xfrm>
                <a:off x="792163" y="3035300"/>
                <a:ext cx="3719512" cy="1862138"/>
              </a:xfrm>
              <a:custGeom>
                <a:avLst/>
                <a:gdLst>
                  <a:gd name="T0" fmla="*/ 2147483646 w 4058"/>
                  <a:gd name="T1" fmla="*/ 2147483646 h 2275"/>
                  <a:gd name="T2" fmla="*/ 2147483646 w 4058"/>
                  <a:gd name="T3" fmla="*/ 2147483646 h 2275"/>
                  <a:gd name="T4" fmla="*/ 2147483646 w 4058"/>
                  <a:gd name="T5" fmla="*/ 0 h 2275"/>
                  <a:gd name="T6" fmla="*/ 0 60000 65536"/>
                  <a:gd name="T7" fmla="*/ 0 60000 65536"/>
                  <a:gd name="T8" fmla="*/ 0 60000 65536"/>
                  <a:gd name="T9" fmla="*/ 0 w 4058"/>
                  <a:gd name="T10" fmla="*/ 0 h 2275"/>
                  <a:gd name="T11" fmla="*/ 4058 w 4058"/>
                  <a:gd name="T12" fmla="*/ 2275 h 227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58" h="2275">
                    <a:moveTo>
                      <a:pt x="158" y="2173"/>
                    </a:moveTo>
                    <a:cubicBezTo>
                      <a:pt x="79" y="2224"/>
                      <a:pt x="0" y="2275"/>
                      <a:pt x="650" y="1913"/>
                    </a:cubicBezTo>
                    <a:cubicBezTo>
                      <a:pt x="1300" y="1551"/>
                      <a:pt x="2679" y="775"/>
                      <a:pt x="4058" y="0"/>
                    </a:cubicBezTo>
                  </a:path>
                </a:pathLst>
              </a:custGeom>
              <a:noFill/>
              <a:ln w="3810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05946" name="Rectangle 614"/>
              <p:cNvSpPr>
                <a:spLocks noChangeArrowheads="1"/>
              </p:cNvSpPr>
              <p:nvPr/>
            </p:nvSpPr>
            <p:spPr bwMode="auto">
              <a:xfrm>
                <a:off x="4479803" y="3015151"/>
                <a:ext cx="549756" cy="614480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522331" name="Text Box 34"/>
              <p:cNvSpPr txBox="1">
                <a:spLocks noChangeArrowheads="1"/>
              </p:cNvSpPr>
              <p:nvPr/>
            </p:nvSpPr>
            <p:spPr bwMode="auto">
              <a:xfrm>
                <a:off x="706438" y="1587500"/>
                <a:ext cx="4370387" cy="646370"/>
              </a:xfrm>
              <a:prstGeom prst="rect">
                <a:avLst/>
              </a:prstGeom>
              <a:solidFill>
                <a:srgbClr val="FF6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81258" tIns="40628" rIns="81258" bIns="40628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800" b="1">
                    <a:solidFill>
                      <a:schemeClr val="bg1"/>
                    </a:solidFill>
                    <a:latin typeface="Helvetica" charset="0"/>
                    <a:ea typeface="MS PGothic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400" b="1">
                    <a:solidFill>
                      <a:schemeClr val="bg1"/>
                    </a:solidFill>
                    <a:latin typeface="Helvetica" charset="0"/>
                    <a:ea typeface="MS PGothic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100" b="1">
                    <a:solidFill>
                      <a:schemeClr val="bg1"/>
                    </a:solidFill>
                    <a:latin typeface="Helvetica" charset="0"/>
                    <a:ea typeface="MS PGothic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1700" b="1">
                    <a:solidFill>
                      <a:schemeClr val="bg1"/>
                    </a:solidFill>
                    <a:latin typeface="Helvetica" charset="0"/>
                    <a:ea typeface="MS PGothic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1700" b="1">
                    <a:solidFill>
                      <a:schemeClr val="bg1"/>
                    </a:solidFill>
                    <a:latin typeface="Helvetica" charset="0"/>
                    <a:ea typeface="MS PGothic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1700" b="1">
                    <a:solidFill>
                      <a:schemeClr val="bg1"/>
                    </a:solidFill>
                    <a:latin typeface="Helvetica" charset="0"/>
                    <a:ea typeface="MS PGothic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1700" b="1">
                    <a:solidFill>
                      <a:schemeClr val="bg1"/>
                    </a:solidFill>
                    <a:latin typeface="Helvetica" charset="0"/>
                    <a:ea typeface="MS PGothic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1700" b="1">
                    <a:solidFill>
                      <a:schemeClr val="bg1"/>
                    </a:solidFill>
                    <a:latin typeface="Helvetica" charset="0"/>
                    <a:ea typeface="MS PGothic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1700" b="1">
                    <a:solidFill>
                      <a:schemeClr val="bg1"/>
                    </a:solidFill>
                    <a:latin typeface="Helvetica" charset="0"/>
                    <a:ea typeface="MS PGothic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rPr>
                  <a:t>PROACTIVE (n=5238):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rPr>
                  <a:t>TIME TO DEATH, MI, OR STROKE</a:t>
                </a:r>
              </a:p>
            </p:txBody>
          </p:sp>
          <p:sp>
            <p:nvSpPr>
              <p:cNvPr id="505948" name="Text Box 35"/>
              <p:cNvSpPr txBox="1">
                <a:spLocks noChangeArrowheads="1"/>
              </p:cNvSpPr>
              <p:nvPr/>
            </p:nvSpPr>
            <p:spPr bwMode="auto">
              <a:xfrm>
                <a:off x="1816698" y="2389953"/>
                <a:ext cx="2099069" cy="2786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67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LANCET 366:1279-89,2005</a:t>
                </a:r>
              </a:p>
            </p:txBody>
          </p:sp>
          <p:sp>
            <p:nvSpPr>
              <p:cNvPr id="522333" name="Line 8"/>
              <p:cNvSpPr>
                <a:spLocks noChangeShapeType="1"/>
              </p:cNvSpPr>
              <p:nvPr/>
            </p:nvSpPr>
            <p:spPr bwMode="auto">
              <a:xfrm flipH="1">
                <a:off x="719138" y="2919413"/>
                <a:ext cx="57150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34" name="Line 9"/>
              <p:cNvSpPr>
                <a:spLocks noChangeShapeType="1"/>
              </p:cNvSpPr>
              <p:nvPr/>
            </p:nvSpPr>
            <p:spPr bwMode="auto">
              <a:xfrm flipH="1">
                <a:off x="701675" y="3657600"/>
                <a:ext cx="55563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35" name="Line 10"/>
              <p:cNvSpPr>
                <a:spLocks noChangeShapeType="1"/>
              </p:cNvSpPr>
              <p:nvPr/>
            </p:nvSpPr>
            <p:spPr bwMode="auto">
              <a:xfrm flipH="1">
                <a:off x="711200" y="4343400"/>
                <a:ext cx="55563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36" name="Line 11"/>
              <p:cNvSpPr>
                <a:spLocks noChangeShapeType="1"/>
              </p:cNvSpPr>
              <p:nvPr/>
            </p:nvSpPr>
            <p:spPr bwMode="auto">
              <a:xfrm flipV="1">
                <a:off x="703263" y="5119688"/>
                <a:ext cx="4110037" cy="15875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37" name="Line 12"/>
              <p:cNvSpPr>
                <a:spLocks noChangeShapeType="1"/>
              </p:cNvSpPr>
              <p:nvPr/>
            </p:nvSpPr>
            <p:spPr bwMode="auto">
              <a:xfrm>
                <a:off x="714375" y="2919413"/>
                <a:ext cx="0" cy="2220912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38" name="Line 13"/>
              <p:cNvSpPr>
                <a:spLocks noChangeShapeType="1"/>
              </p:cNvSpPr>
              <p:nvPr/>
            </p:nvSpPr>
            <p:spPr bwMode="auto">
              <a:xfrm>
                <a:off x="946150" y="5073650"/>
                <a:ext cx="0" cy="5715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39" name="Line 14"/>
              <p:cNvSpPr>
                <a:spLocks noChangeShapeType="1"/>
              </p:cNvSpPr>
              <p:nvPr/>
            </p:nvSpPr>
            <p:spPr bwMode="auto">
              <a:xfrm>
                <a:off x="1517650" y="5080000"/>
                <a:ext cx="0" cy="555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40" name="Line 15"/>
              <p:cNvSpPr>
                <a:spLocks noChangeShapeType="1"/>
              </p:cNvSpPr>
              <p:nvPr/>
            </p:nvSpPr>
            <p:spPr bwMode="auto">
              <a:xfrm>
                <a:off x="2730500" y="5067300"/>
                <a:ext cx="0" cy="5715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41" name="Line 16"/>
              <p:cNvSpPr>
                <a:spLocks noChangeShapeType="1"/>
              </p:cNvSpPr>
              <p:nvPr/>
            </p:nvSpPr>
            <p:spPr bwMode="auto">
              <a:xfrm>
                <a:off x="3348038" y="5076825"/>
                <a:ext cx="0" cy="5715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42" name="Line 17"/>
              <p:cNvSpPr>
                <a:spLocks noChangeShapeType="1"/>
              </p:cNvSpPr>
              <p:nvPr/>
            </p:nvSpPr>
            <p:spPr bwMode="auto">
              <a:xfrm>
                <a:off x="4143375" y="5064125"/>
                <a:ext cx="0" cy="5715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43" name="Line 18"/>
              <p:cNvSpPr>
                <a:spLocks noChangeShapeType="1"/>
              </p:cNvSpPr>
              <p:nvPr/>
            </p:nvSpPr>
            <p:spPr bwMode="auto">
              <a:xfrm>
                <a:off x="2071688" y="5076825"/>
                <a:ext cx="0" cy="5556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05960" name="Text Box 30"/>
              <p:cNvSpPr txBox="1">
                <a:spLocks noChangeArrowheads="1"/>
              </p:cNvSpPr>
              <p:nvPr/>
            </p:nvSpPr>
            <p:spPr bwMode="auto">
              <a:xfrm>
                <a:off x="3648029" y="2686476"/>
                <a:ext cx="969213" cy="3376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Placebo</a:t>
                </a:r>
              </a:p>
            </p:txBody>
          </p:sp>
          <p:sp>
            <p:nvSpPr>
              <p:cNvPr id="505961" name="Text Box 33"/>
              <p:cNvSpPr txBox="1">
                <a:spLocks noChangeArrowheads="1"/>
              </p:cNvSpPr>
              <p:nvPr/>
            </p:nvSpPr>
            <p:spPr bwMode="auto">
              <a:xfrm>
                <a:off x="3908628" y="4026186"/>
                <a:ext cx="1390454" cy="3376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7F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Pioglitazone</a:t>
                </a:r>
              </a:p>
            </p:txBody>
          </p:sp>
          <p:sp>
            <p:nvSpPr>
              <p:cNvPr id="505962" name="Text Box 36"/>
              <p:cNvSpPr txBox="1">
                <a:spLocks noChangeArrowheads="1"/>
              </p:cNvSpPr>
              <p:nvPr/>
            </p:nvSpPr>
            <p:spPr bwMode="auto">
              <a:xfrm rot="16200000">
                <a:off x="-1335701" y="3850366"/>
                <a:ext cx="2942003" cy="339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Kaplan-Meier Event Rate</a:t>
                </a:r>
              </a:p>
            </p:txBody>
          </p:sp>
          <p:sp>
            <p:nvSpPr>
              <p:cNvPr id="505963" name="Text Box 37"/>
              <p:cNvSpPr txBox="1">
                <a:spLocks noChangeArrowheads="1"/>
              </p:cNvSpPr>
              <p:nvPr/>
            </p:nvSpPr>
            <p:spPr bwMode="auto">
              <a:xfrm>
                <a:off x="179923" y="2779362"/>
                <a:ext cx="581885" cy="3393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0.15</a:t>
                </a:r>
              </a:p>
            </p:txBody>
          </p:sp>
          <p:sp>
            <p:nvSpPr>
              <p:cNvPr id="505964" name="Text Box 38"/>
              <p:cNvSpPr txBox="1">
                <a:spLocks noChangeArrowheads="1"/>
              </p:cNvSpPr>
              <p:nvPr/>
            </p:nvSpPr>
            <p:spPr bwMode="auto">
              <a:xfrm>
                <a:off x="179923" y="3517097"/>
                <a:ext cx="581885" cy="3393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0.10</a:t>
                </a:r>
              </a:p>
            </p:txBody>
          </p:sp>
          <p:sp>
            <p:nvSpPr>
              <p:cNvPr id="505965" name="Text Box 39"/>
              <p:cNvSpPr txBox="1">
                <a:spLocks noChangeArrowheads="1"/>
              </p:cNvSpPr>
              <p:nvPr/>
            </p:nvSpPr>
            <p:spPr bwMode="auto">
              <a:xfrm>
                <a:off x="179923" y="4172661"/>
                <a:ext cx="581885" cy="3376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0.05</a:t>
                </a:r>
              </a:p>
            </p:txBody>
          </p:sp>
          <p:sp>
            <p:nvSpPr>
              <p:cNvPr id="505966" name="Text Box 40"/>
              <p:cNvSpPr txBox="1">
                <a:spLocks noChangeArrowheads="1"/>
              </p:cNvSpPr>
              <p:nvPr/>
            </p:nvSpPr>
            <p:spPr bwMode="auto">
              <a:xfrm>
                <a:off x="438737" y="4906823"/>
                <a:ext cx="298082" cy="33760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0</a:t>
                </a:r>
              </a:p>
            </p:txBody>
          </p:sp>
          <p:sp>
            <p:nvSpPr>
              <p:cNvPr id="505967" name="Text Box 41"/>
              <p:cNvSpPr txBox="1">
                <a:spLocks noChangeArrowheads="1"/>
              </p:cNvSpPr>
              <p:nvPr/>
            </p:nvSpPr>
            <p:spPr bwMode="auto">
              <a:xfrm>
                <a:off x="842130" y="5097954"/>
                <a:ext cx="298082" cy="3376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0</a:t>
                </a:r>
              </a:p>
            </p:txBody>
          </p:sp>
          <p:sp>
            <p:nvSpPr>
              <p:cNvPr id="505968" name="Text Box 42"/>
              <p:cNvSpPr txBox="1">
                <a:spLocks noChangeArrowheads="1"/>
              </p:cNvSpPr>
              <p:nvPr/>
            </p:nvSpPr>
            <p:spPr bwMode="auto">
              <a:xfrm>
                <a:off x="1891665" y="5097954"/>
                <a:ext cx="412317" cy="3376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12</a:t>
                </a:r>
              </a:p>
            </p:txBody>
          </p:sp>
          <p:sp>
            <p:nvSpPr>
              <p:cNvPr id="505969" name="Text Box 43"/>
              <p:cNvSpPr txBox="1">
                <a:spLocks noChangeArrowheads="1"/>
              </p:cNvSpPr>
              <p:nvPr/>
            </p:nvSpPr>
            <p:spPr bwMode="auto">
              <a:xfrm>
                <a:off x="3153605" y="5097954"/>
                <a:ext cx="412318" cy="3376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24</a:t>
                </a:r>
              </a:p>
            </p:txBody>
          </p:sp>
          <p:sp>
            <p:nvSpPr>
              <p:cNvPr id="505970" name="Text Box 44"/>
              <p:cNvSpPr txBox="1">
                <a:spLocks noChangeArrowheads="1"/>
              </p:cNvSpPr>
              <p:nvPr/>
            </p:nvSpPr>
            <p:spPr bwMode="auto">
              <a:xfrm>
                <a:off x="4645800" y="5097954"/>
                <a:ext cx="410532" cy="3376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36</a:t>
                </a:r>
              </a:p>
            </p:txBody>
          </p:sp>
          <p:sp>
            <p:nvSpPr>
              <p:cNvPr id="505971" name="Rectangle 3"/>
              <p:cNvSpPr>
                <a:spLocks noChangeArrowheads="1"/>
              </p:cNvSpPr>
              <p:nvPr/>
            </p:nvSpPr>
            <p:spPr bwMode="auto">
              <a:xfrm>
                <a:off x="911741" y="3143764"/>
                <a:ext cx="1917007" cy="5180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22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505972" name="Rectangle 4"/>
              <p:cNvSpPr>
                <a:spLocks noChangeArrowheads="1"/>
              </p:cNvSpPr>
              <p:nvPr/>
            </p:nvSpPr>
            <p:spPr bwMode="auto">
              <a:xfrm>
                <a:off x="1258016" y="2891899"/>
                <a:ext cx="1567162" cy="3536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422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505973" name="Text Box 19"/>
              <p:cNvSpPr txBox="1">
                <a:spLocks noChangeArrowheads="1"/>
              </p:cNvSpPr>
              <p:nvPr/>
            </p:nvSpPr>
            <p:spPr bwMode="auto">
              <a:xfrm>
                <a:off x="943870" y="3161626"/>
                <a:ext cx="494424" cy="3393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Plc</a:t>
                </a:r>
              </a:p>
            </p:txBody>
          </p:sp>
          <p:sp>
            <p:nvSpPr>
              <p:cNvPr id="505974" name="Text Box 20"/>
              <p:cNvSpPr txBox="1">
                <a:spLocks noChangeArrowheads="1"/>
              </p:cNvSpPr>
              <p:nvPr/>
            </p:nvSpPr>
            <p:spPr bwMode="auto">
              <a:xfrm>
                <a:off x="943870" y="3400988"/>
                <a:ext cx="539047" cy="3376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PIO</a:t>
                </a:r>
              </a:p>
            </p:txBody>
          </p:sp>
          <p:sp>
            <p:nvSpPr>
              <p:cNvPr id="505975" name="Text Box 21"/>
              <p:cNvSpPr txBox="1">
                <a:spLocks noChangeArrowheads="1"/>
              </p:cNvSpPr>
              <p:nvPr/>
            </p:nvSpPr>
            <p:spPr bwMode="auto">
              <a:xfrm>
                <a:off x="1449004" y="3161626"/>
                <a:ext cx="526552" cy="3393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358</a:t>
                </a:r>
              </a:p>
            </p:txBody>
          </p:sp>
          <p:sp>
            <p:nvSpPr>
              <p:cNvPr id="505976" name="Text Box 22"/>
              <p:cNvSpPr txBox="1">
                <a:spLocks noChangeArrowheads="1"/>
              </p:cNvSpPr>
              <p:nvPr/>
            </p:nvSpPr>
            <p:spPr bwMode="auto">
              <a:xfrm>
                <a:off x="1449004" y="3400988"/>
                <a:ext cx="526552" cy="3376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301</a:t>
                </a:r>
              </a:p>
            </p:txBody>
          </p:sp>
          <p:sp>
            <p:nvSpPr>
              <p:cNvPr id="505977" name="Text Box 23"/>
              <p:cNvSpPr txBox="1">
                <a:spLocks noChangeArrowheads="1"/>
              </p:cNvSpPr>
              <p:nvPr/>
            </p:nvSpPr>
            <p:spPr bwMode="auto">
              <a:xfrm>
                <a:off x="2105855" y="3161626"/>
                <a:ext cx="765731" cy="3393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14.4%</a:t>
                </a:r>
              </a:p>
            </p:txBody>
          </p:sp>
          <p:sp>
            <p:nvSpPr>
              <p:cNvPr id="505978" name="Text Box 24"/>
              <p:cNvSpPr txBox="1">
                <a:spLocks noChangeArrowheads="1"/>
              </p:cNvSpPr>
              <p:nvPr/>
            </p:nvSpPr>
            <p:spPr bwMode="auto">
              <a:xfrm>
                <a:off x="2105855" y="3400988"/>
                <a:ext cx="765731" cy="3376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12.3%</a:t>
                </a:r>
              </a:p>
            </p:txBody>
          </p:sp>
          <p:sp>
            <p:nvSpPr>
              <p:cNvPr id="505979" name="Text Box 48"/>
              <p:cNvSpPr txBox="1">
                <a:spLocks noChangeArrowheads="1"/>
              </p:cNvSpPr>
              <p:nvPr/>
            </p:nvSpPr>
            <p:spPr bwMode="auto">
              <a:xfrm>
                <a:off x="1311564" y="2927624"/>
                <a:ext cx="813925" cy="2768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67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# Events</a:t>
                </a:r>
              </a:p>
            </p:txBody>
          </p:sp>
          <p:sp>
            <p:nvSpPr>
              <p:cNvPr id="505980" name="Text Box 49"/>
              <p:cNvSpPr txBox="1">
                <a:spLocks noChangeArrowheads="1"/>
              </p:cNvSpPr>
              <p:nvPr/>
            </p:nvSpPr>
            <p:spPr bwMode="auto">
              <a:xfrm>
                <a:off x="2089790" y="2820447"/>
                <a:ext cx="822850" cy="4626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67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3 Year</a:t>
                </a: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67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Estimate</a:t>
                </a:r>
              </a:p>
            </p:txBody>
          </p:sp>
          <p:sp>
            <p:nvSpPr>
              <p:cNvPr id="505981" name="TextBox 49"/>
              <p:cNvSpPr txBox="1">
                <a:spLocks noChangeArrowheads="1"/>
              </p:cNvSpPr>
              <p:nvPr/>
            </p:nvSpPr>
            <p:spPr bwMode="auto">
              <a:xfrm>
                <a:off x="3458827" y="4638881"/>
                <a:ext cx="976352" cy="350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P=0.027</a:t>
                </a:r>
              </a:p>
            </p:txBody>
          </p:sp>
          <p:sp>
            <p:nvSpPr>
              <p:cNvPr id="505982" name="Text Box 29"/>
              <p:cNvSpPr txBox="1">
                <a:spLocks noChangeArrowheads="1"/>
              </p:cNvSpPr>
              <p:nvPr/>
            </p:nvSpPr>
            <p:spPr bwMode="auto">
              <a:xfrm>
                <a:off x="4442319" y="3031228"/>
                <a:ext cx="678271" cy="5859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81258" tIns="40628" rIns="81258" bIns="40628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HR =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22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anose="020B0604020202020204" pitchFamily="34" charset="0"/>
                    <a:ea typeface="MS PGothic" panose="020B0600070205080204" pitchFamily="34" charset="-128"/>
                    <a:cs typeface="+mn-cs"/>
                  </a:rPr>
                  <a:t>0.84</a:t>
                </a:r>
              </a:p>
            </p:txBody>
          </p:sp>
          <p:sp>
            <p:nvSpPr>
              <p:cNvPr id="522367" name="Freeform 81"/>
              <p:cNvSpPr>
                <a:spLocks/>
              </p:cNvSpPr>
              <p:nvPr/>
            </p:nvSpPr>
            <p:spPr bwMode="auto">
              <a:xfrm flipH="1">
                <a:off x="3900488" y="2941638"/>
                <a:ext cx="165100" cy="361950"/>
              </a:xfrm>
              <a:custGeom>
                <a:avLst/>
                <a:gdLst>
                  <a:gd name="T0" fmla="*/ 2147483646 w 159"/>
                  <a:gd name="T1" fmla="*/ 0 h 217"/>
                  <a:gd name="T2" fmla="*/ 2147483646 w 159"/>
                  <a:gd name="T3" fmla="*/ 2147483646 h 217"/>
                  <a:gd name="T4" fmla="*/ 2147483646 w 159"/>
                  <a:gd name="T5" fmla="*/ 2147483646 h 217"/>
                  <a:gd name="T6" fmla="*/ 2147483646 w 159"/>
                  <a:gd name="T7" fmla="*/ 2147483646 h 2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9"/>
                  <a:gd name="T13" fmla="*/ 0 h 217"/>
                  <a:gd name="T14" fmla="*/ 159 w 159"/>
                  <a:gd name="T15" fmla="*/ 217 h 2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9" h="217">
                    <a:moveTo>
                      <a:pt x="20" y="0"/>
                    </a:moveTo>
                    <a:cubicBezTo>
                      <a:pt x="10" y="47"/>
                      <a:pt x="0" y="94"/>
                      <a:pt x="20" y="109"/>
                    </a:cubicBezTo>
                    <a:cubicBezTo>
                      <a:pt x="40" y="124"/>
                      <a:pt x="117" y="71"/>
                      <a:pt x="138" y="89"/>
                    </a:cubicBezTo>
                    <a:cubicBezTo>
                      <a:pt x="159" y="107"/>
                      <a:pt x="153" y="162"/>
                      <a:pt x="148" y="217"/>
                    </a:cubicBezTo>
                  </a:path>
                </a:pathLst>
              </a:custGeom>
              <a:noFill/>
              <a:ln w="28575">
                <a:solidFill>
                  <a:srgbClr val="FFFF0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2368" name="Freeform 82"/>
              <p:cNvSpPr>
                <a:spLocks/>
              </p:cNvSpPr>
              <p:nvPr/>
            </p:nvSpPr>
            <p:spPr bwMode="auto">
              <a:xfrm rot="10675165">
                <a:off x="4244975" y="3716338"/>
                <a:ext cx="165100" cy="360362"/>
              </a:xfrm>
              <a:custGeom>
                <a:avLst/>
                <a:gdLst>
                  <a:gd name="T0" fmla="*/ 2147483646 w 159"/>
                  <a:gd name="T1" fmla="*/ 0 h 217"/>
                  <a:gd name="T2" fmla="*/ 2147483646 w 159"/>
                  <a:gd name="T3" fmla="*/ 2147483646 h 217"/>
                  <a:gd name="T4" fmla="*/ 2147483646 w 159"/>
                  <a:gd name="T5" fmla="*/ 2147483646 h 217"/>
                  <a:gd name="T6" fmla="*/ 2147483646 w 159"/>
                  <a:gd name="T7" fmla="*/ 2147483646 h 2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9"/>
                  <a:gd name="T13" fmla="*/ 0 h 217"/>
                  <a:gd name="T14" fmla="*/ 159 w 159"/>
                  <a:gd name="T15" fmla="*/ 217 h 2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9" h="217">
                    <a:moveTo>
                      <a:pt x="20" y="0"/>
                    </a:moveTo>
                    <a:cubicBezTo>
                      <a:pt x="10" y="47"/>
                      <a:pt x="0" y="94"/>
                      <a:pt x="20" y="109"/>
                    </a:cubicBezTo>
                    <a:cubicBezTo>
                      <a:pt x="40" y="124"/>
                      <a:pt x="117" y="71"/>
                      <a:pt x="138" y="89"/>
                    </a:cubicBezTo>
                    <a:cubicBezTo>
                      <a:pt x="159" y="107"/>
                      <a:pt x="153" y="162"/>
                      <a:pt x="148" y="217"/>
                    </a:cubicBezTo>
                  </a:path>
                </a:pathLst>
              </a:custGeom>
              <a:noFill/>
              <a:ln w="28575">
                <a:solidFill>
                  <a:srgbClr val="FF7F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rot="10800000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</p:grpSp>
      </p:grpSp>
      <p:grpSp>
        <p:nvGrpSpPr>
          <p:cNvPr id="5" name="Group 129"/>
          <p:cNvGrpSpPr>
            <a:grpSpLocks/>
          </p:cNvGrpSpPr>
          <p:nvPr/>
        </p:nvGrpSpPr>
        <p:grpSpPr bwMode="auto">
          <a:xfrm>
            <a:off x="4613275" y="1735138"/>
            <a:ext cx="4541838" cy="3802062"/>
            <a:chOff x="5189538" y="1524000"/>
            <a:chExt cx="5109929" cy="4277125"/>
          </a:xfrm>
        </p:grpSpPr>
        <p:sp>
          <p:nvSpPr>
            <p:cNvPr id="522245" name="Line 7"/>
            <p:cNvSpPr>
              <a:spLocks noChangeShapeType="1"/>
            </p:cNvSpPr>
            <p:nvPr/>
          </p:nvSpPr>
          <p:spPr bwMode="auto">
            <a:xfrm flipH="1">
              <a:off x="9126538" y="3616325"/>
              <a:ext cx="487362" cy="1588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46" name="Line 8"/>
            <p:cNvSpPr>
              <a:spLocks noChangeShapeType="1"/>
            </p:cNvSpPr>
            <p:nvPr/>
          </p:nvSpPr>
          <p:spPr bwMode="auto">
            <a:xfrm>
              <a:off x="9128125" y="3616325"/>
              <a:ext cx="0" cy="77788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47" name="Line 9"/>
            <p:cNvSpPr>
              <a:spLocks noChangeShapeType="1"/>
            </p:cNvSpPr>
            <p:nvPr/>
          </p:nvSpPr>
          <p:spPr bwMode="auto">
            <a:xfrm flipH="1">
              <a:off x="8891588" y="3702050"/>
              <a:ext cx="236537" cy="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48" name="Line 10"/>
            <p:cNvSpPr>
              <a:spLocks noChangeShapeType="1"/>
            </p:cNvSpPr>
            <p:nvPr/>
          </p:nvSpPr>
          <p:spPr bwMode="auto">
            <a:xfrm>
              <a:off x="8888413" y="3700463"/>
              <a:ext cx="0" cy="13970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49" name="Line 11"/>
            <p:cNvSpPr>
              <a:spLocks noChangeShapeType="1"/>
            </p:cNvSpPr>
            <p:nvPr/>
          </p:nvSpPr>
          <p:spPr bwMode="auto">
            <a:xfrm flipH="1">
              <a:off x="8678863" y="3843338"/>
              <a:ext cx="209550" cy="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50" name="Line 12"/>
            <p:cNvSpPr>
              <a:spLocks noChangeShapeType="1"/>
            </p:cNvSpPr>
            <p:nvPr/>
          </p:nvSpPr>
          <p:spPr bwMode="auto">
            <a:xfrm>
              <a:off x="8680450" y="3843338"/>
              <a:ext cx="0" cy="61912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51" name="Line 13"/>
            <p:cNvSpPr>
              <a:spLocks noChangeShapeType="1"/>
            </p:cNvSpPr>
            <p:nvPr/>
          </p:nvSpPr>
          <p:spPr bwMode="auto">
            <a:xfrm flipH="1">
              <a:off x="8596313" y="3905250"/>
              <a:ext cx="84137" cy="1588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52" name="Line 14"/>
            <p:cNvSpPr>
              <a:spLocks noChangeShapeType="1"/>
            </p:cNvSpPr>
            <p:nvPr/>
          </p:nvSpPr>
          <p:spPr bwMode="auto">
            <a:xfrm>
              <a:off x="8596313" y="3905250"/>
              <a:ext cx="0" cy="66675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53" name="Line 15"/>
            <p:cNvSpPr>
              <a:spLocks noChangeShapeType="1"/>
            </p:cNvSpPr>
            <p:nvPr/>
          </p:nvSpPr>
          <p:spPr bwMode="auto">
            <a:xfrm flipH="1">
              <a:off x="8507413" y="3975100"/>
              <a:ext cx="90487" cy="1588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54" name="Line 16"/>
            <p:cNvSpPr>
              <a:spLocks noChangeShapeType="1"/>
            </p:cNvSpPr>
            <p:nvPr/>
          </p:nvSpPr>
          <p:spPr bwMode="auto">
            <a:xfrm>
              <a:off x="8507413" y="3975100"/>
              <a:ext cx="0" cy="6350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55" name="Line 17"/>
            <p:cNvSpPr>
              <a:spLocks noChangeShapeType="1"/>
            </p:cNvSpPr>
            <p:nvPr/>
          </p:nvSpPr>
          <p:spPr bwMode="auto">
            <a:xfrm flipH="1">
              <a:off x="8310563" y="4038600"/>
              <a:ext cx="200025" cy="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56" name="Line 18"/>
            <p:cNvSpPr>
              <a:spLocks noChangeShapeType="1"/>
            </p:cNvSpPr>
            <p:nvPr/>
          </p:nvSpPr>
          <p:spPr bwMode="auto">
            <a:xfrm>
              <a:off x="8310563" y="4037013"/>
              <a:ext cx="0" cy="65087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57" name="Line 19"/>
            <p:cNvSpPr>
              <a:spLocks noChangeShapeType="1"/>
            </p:cNvSpPr>
            <p:nvPr/>
          </p:nvSpPr>
          <p:spPr bwMode="auto">
            <a:xfrm>
              <a:off x="8251825" y="4106863"/>
              <a:ext cx="0" cy="61912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58" name="Line 20"/>
            <p:cNvSpPr>
              <a:spLocks noChangeShapeType="1"/>
            </p:cNvSpPr>
            <p:nvPr/>
          </p:nvSpPr>
          <p:spPr bwMode="auto">
            <a:xfrm>
              <a:off x="8189913" y="4165600"/>
              <a:ext cx="0" cy="6350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59" name="Line 21"/>
            <p:cNvSpPr>
              <a:spLocks noChangeShapeType="1"/>
            </p:cNvSpPr>
            <p:nvPr/>
          </p:nvSpPr>
          <p:spPr bwMode="auto">
            <a:xfrm flipH="1">
              <a:off x="8255000" y="4103688"/>
              <a:ext cx="52388" cy="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60" name="Line 22"/>
            <p:cNvSpPr>
              <a:spLocks noChangeShapeType="1"/>
            </p:cNvSpPr>
            <p:nvPr/>
          </p:nvSpPr>
          <p:spPr bwMode="auto">
            <a:xfrm flipH="1">
              <a:off x="8188325" y="4168775"/>
              <a:ext cx="63500" cy="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61" name="Line 23"/>
            <p:cNvSpPr>
              <a:spLocks noChangeShapeType="1"/>
            </p:cNvSpPr>
            <p:nvPr/>
          </p:nvSpPr>
          <p:spPr bwMode="auto">
            <a:xfrm flipH="1">
              <a:off x="8104188" y="4229100"/>
              <a:ext cx="84137" cy="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62" name="Line 24"/>
            <p:cNvSpPr>
              <a:spLocks noChangeShapeType="1"/>
            </p:cNvSpPr>
            <p:nvPr/>
          </p:nvSpPr>
          <p:spPr bwMode="auto">
            <a:xfrm flipH="1">
              <a:off x="7989888" y="4260850"/>
              <a:ext cx="114300" cy="1588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63" name="Line 25"/>
            <p:cNvSpPr>
              <a:spLocks noChangeShapeType="1"/>
            </p:cNvSpPr>
            <p:nvPr/>
          </p:nvSpPr>
          <p:spPr bwMode="auto">
            <a:xfrm flipH="1">
              <a:off x="7869238" y="4286250"/>
              <a:ext cx="119062" cy="1588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64" name="Line 26"/>
            <p:cNvSpPr>
              <a:spLocks noChangeShapeType="1"/>
            </p:cNvSpPr>
            <p:nvPr/>
          </p:nvSpPr>
          <p:spPr bwMode="auto">
            <a:xfrm flipH="1">
              <a:off x="7773988" y="4311650"/>
              <a:ext cx="98425" cy="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65" name="Line 27"/>
            <p:cNvSpPr>
              <a:spLocks noChangeShapeType="1"/>
            </p:cNvSpPr>
            <p:nvPr/>
          </p:nvSpPr>
          <p:spPr bwMode="auto">
            <a:xfrm>
              <a:off x="9013825" y="4186238"/>
              <a:ext cx="568325" cy="1587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66" name="Line 28"/>
            <p:cNvSpPr>
              <a:spLocks noChangeShapeType="1"/>
            </p:cNvSpPr>
            <p:nvPr/>
          </p:nvSpPr>
          <p:spPr bwMode="auto">
            <a:xfrm>
              <a:off x="8377238" y="4257675"/>
              <a:ext cx="641350" cy="158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67" name="Line 29"/>
            <p:cNvSpPr>
              <a:spLocks noChangeShapeType="1"/>
            </p:cNvSpPr>
            <p:nvPr/>
          </p:nvSpPr>
          <p:spPr bwMode="auto">
            <a:xfrm>
              <a:off x="8151813" y="4322763"/>
              <a:ext cx="227012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68" name="Line 30"/>
            <p:cNvSpPr>
              <a:spLocks noChangeShapeType="1"/>
            </p:cNvSpPr>
            <p:nvPr/>
          </p:nvSpPr>
          <p:spPr bwMode="auto">
            <a:xfrm>
              <a:off x="7885113" y="4383088"/>
              <a:ext cx="268287" cy="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69" name="Line 31"/>
            <p:cNvSpPr>
              <a:spLocks noChangeShapeType="1"/>
            </p:cNvSpPr>
            <p:nvPr/>
          </p:nvSpPr>
          <p:spPr bwMode="auto">
            <a:xfrm>
              <a:off x="7761288" y="4408488"/>
              <a:ext cx="127000" cy="0"/>
            </a:xfrm>
            <a:prstGeom prst="line">
              <a:avLst/>
            </a:prstGeom>
            <a:noFill/>
            <a:ln w="28575">
              <a:solidFill>
                <a:srgbClr val="FF66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70" name="Line 32"/>
            <p:cNvSpPr>
              <a:spLocks noChangeShapeType="1"/>
            </p:cNvSpPr>
            <p:nvPr/>
          </p:nvSpPr>
          <p:spPr bwMode="auto">
            <a:xfrm>
              <a:off x="8377238" y="4252913"/>
              <a:ext cx="0" cy="69850"/>
            </a:xfrm>
            <a:prstGeom prst="line">
              <a:avLst/>
            </a:prstGeom>
            <a:noFill/>
            <a:ln w="28575">
              <a:solidFill>
                <a:srgbClr val="FF66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71" name="Line 33"/>
            <p:cNvSpPr>
              <a:spLocks noChangeShapeType="1"/>
            </p:cNvSpPr>
            <p:nvPr/>
          </p:nvSpPr>
          <p:spPr bwMode="auto">
            <a:xfrm>
              <a:off x="9018588" y="4183063"/>
              <a:ext cx="0" cy="84137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72" name="Line 34"/>
            <p:cNvSpPr>
              <a:spLocks noChangeShapeType="1"/>
            </p:cNvSpPr>
            <p:nvPr/>
          </p:nvSpPr>
          <p:spPr bwMode="auto">
            <a:xfrm>
              <a:off x="8153400" y="4319588"/>
              <a:ext cx="0" cy="69850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73" name="Line 35"/>
            <p:cNvSpPr>
              <a:spLocks noChangeShapeType="1"/>
            </p:cNvSpPr>
            <p:nvPr/>
          </p:nvSpPr>
          <p:spPr bwMode="auto">
            <a:xfrm flipH="1">
              <a:off x="7886700" y="4379913"/>
              <a:ext cx="1588" cy="30162"/>
            </a:xfrm>
            <a:prstGeom prst="line">
              <a:avLst/>
            </a:prstGeom>
            <a:noFill/>
            <a:ln w="1905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74" name="Line 36"/>
            <p:cNvSpPr>
              <a:spLocks noChangeShapeType="1"/>
            </p:cNvSpPr>
            <p:nvPr/>
          </p:nvSpPr>
          <p:spPr bwMode="auto">
            <a:xfrm>
              <a:off x="5648325" y="3006725"/>
              <a:ext cx="0" cy="2179638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75" name="Line 37"/>
            <p:cNvSpPr>
              <a:spLocks noChangeShapeType="1"/>
            </p:cNvSpPr>
            <p:nvPr/>
          </p:nvSpPr>
          <p:spPr bwMode="auto">
            <a:xfrm>
              <a:off x="5630863" y="5186363"/>
              <a:ext cx="46037" cy="0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76" name="Line 38"/>
            <p:cNvSpPr>
              <a:spLocks noChangeShapeType="1"/>
            </p:cNvSpPr>
            <p:nvPr/>
          </p:nvSpPr>
          <p:spPr bwMode="auto">
            <a:xfrm>
              <a:off x="5614988" y="3838575"/>
              <a:ext cx="46037" cy="1588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77" name="Line 39"/>
            <p:cNvSpPr>
              <a:spLocks noChangeShapeType="1"/>
            </p:cNvSpPr>
            <p:nvPr/>
          </p:nvSpPr>
          <p:spPr bwMode="auto">
            <a:xfrm>
              <a:off x="5614988" y="5186363"/>
              <a:ext cx="61912" cy="0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78" name="Line 40"/>
            <p:cNvSpPr>
              <a:spLocks noChangeShapeType="1"/>
            </p:cNvSpPr>
            <p:nvPr/>
          </p:nvSpPr>
          <p:spPr bwMode="auto">
            <a:xfrm>
              <a:off x="5600700" y="4841875"/>
              <a:ext cx="60325" cy="1588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79" name="Line 41"/>
            <p:cNvSpPr>
              <a:spLocks noChangeShapeType="1"/>
            </p:cNvSpPr>
            <p:nvPr/>
          </p:nvSpPr>
          <p:spPr bwMode="auto">
            <a:xfrm>
              <a:off x="5600700" y="4516438"/>
              <a:ext cx="60325" cy="1587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80" name="Line 42"/>
            <p:cNvSpPr>
              <a:spLocks noChangeShapeType="1"/>
            </p:cNvSpPr>
            <p:nvPr/>
          </p:nvSpPr>
          <p:spPr bwMode="auto">
            <a:xfrm>
              <a:off x="5600700" y="4191000"/>
              <a:ext cx="60325" cy="1588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81" name="Line 43"/>
            <p:cNvSpPr>
              <a:spLocks noChangeShapeType="1"/>
            </p:cNvSpPr>
            <p:nvPr/>
          </p:nvSpPr>
          <p:spPr bwMode="auto">
            <a:xfrm>
              <a:off x="5600700" y="3513138"/>
              <a:ext cx="60325" cy="1587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82" name="Line 44"/>
            <p:cNvSpPr>
              <a:spLocks noChangeShapeType="1"/>
            </p:cNvSpPr>
            <p:nvPr/>
          </p:nvSpPr>
          <p:spPr bwMode="auto">
            <a:xfrm>
              <a:off x="5600700" y="3214688"/>
              <a:ext cx="60325" cy="1587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83" name="Line 45"/>
            <p:cNvSpPr>
              <a:spLocks noChangeShapeType="1"/>
            </p:cNvSpPr>
            <p:nvPr/>
          </p:nvSpPr>
          <p:spPr bwMode="auto">
            <a:xfrm flipV="1">
              <a:off x="5676900" y="5181600"/>
              <a:ext cx="4233863" cy="4763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84" name="Line 46"/>
            <p:cNvSpPr>
              <a:spLocks noChangeShapeType="1"/>
            </p:cNvSpPr>
            <p:nvPr/>
          </p:nvSpPr>
          <p:spPr bwMode="auto">
            <a:xfrm flipV="1">
              <a:off x="5676900" y="5186363"/>
              <a:ext cx="0" cy="55562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85" name="Line 47"/>
            <p:cNvSpPr>
              <a:spLocks noChangeShapeType="1"/>
            </p:cNvSpPr>
            <p:nvPr/>
          </p:nvSpPr>
          <p:spPr bwMode="auto">
            <a:xfrm flipV="1">
              <a:off x="6375400" y="5186363"/>
              <a:ext cx="0" cy="55562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86" name="Line 48"/>
            <p:cNvSpPr>
              <a:spLocks noChangeShapeType="1"/>
            </p:cNvSpPr>
            <p:nvPr/>
          </p:nvSpPr>
          <p:spPr bwMode="auto">
            <a:xfrm flipV="1">
              <a:off x="6810375" y="5186363"/>
              <a:ext cx="0" cy="55562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87" name="Line 49"/>
            <p:cNvSpPr>
              <a:spLocks noChangeShapeType="1"/>
            </p:cNvSpPr>
            <p:nvPr/>
          </p:nvSpPr>
          <p:spPr bwMode="auto">
            <a:xfrm flipV="1">
              <a:off x="7240588" y="5186363"/>
              <a:ext cx="0" cy="55562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88" name="Line 50"/>
            <p:cNvSpPr>
              <a:spLocks noChangeShapeType="1"/>
            </p:cNvSpPr>
            <p:nvPr/>
          </p:nvSpPr>
          <p:spPr bwMode="auto">
            <a:xfrm flipV="1">
              <a:off x="8058150" y="5186363"/>
              <a:ext cx="0" cy="55562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89" name="Line 51"/>
            <p:cNvSpPr>
              <a:spLocks noChangeShapeType="1"/>
            </p:cNvSpPr>
            <p:nvPr/>
          </p:nvSpPr>
          <p:spPr bwMode="auto">
            <a:xfrm flipV="1">
              <a:off x="8469313" y="5186363"/>
              <a:ext cx="0" cy="55562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90" name="Line 52"/>
            <p:cNvSpPr>
              <a:spLocks noChangeShapeType="1"/>
            </p:cNvSpPr>
            <p:nvPr/>
          </p:nvSpPr>
          <p:spPr bwMode="auto">
            <a:xfrm flipV="1">
              <a:off x="8878888" y="5186363"/>
              <a:ext cx="0" cy="55562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91" name="Line 53"/>
            <p:cNvSpPr>
              <a:spLocks noChangeShapeType="1"/>
            </p:cNvSpPr>
            <p:nvPr/>
          </p:nvSpPr>
          <p:spPr bwMode="auto">
            <a:xfrm flipV="1">
              <a:off x="9321800" y="5186363"/>
              <a:ext cx="0" cy="55562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292" name="Line 54"/>
            <p:cNvSpPr>
              <a:spLocks noChangeShapeType="1"/>
            </p:cNvSpPr>
            <p:nvPr/>
          </p:nvSpPr>
          <p:spPr bwMode="auto">
            <a:xfrm flipV="1">
              <a:off x="9707563" y="5186363"/>
              <a:ext cx="0" cy="55562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05909" name="Rectangle 55"/>
            <p:cNvSpPr>
              <a:spLocks noChangeArrowheads="1"/>
            </p:cNvSpPr>
            <p:nvPr/>
          </p:nvSpPr>
          <p:spPr bwMode="auto">
            <a:xfrm>
              <a:off x="5486025" y="5063567"/>
              <a:ext cx="114308" cy="246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0</a:t>
              </a:r>
              <a:endParaRPr kumimoji="0" lang="en-US" altLang="en-US" sz="1422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5910" name="Rectangle 56"/>
            <p:cNvSpPr>
              <a:spLocks noChangeArrowheads="1"/>
            </p:cNvSpPr>
            <p:nvPr/>
          </p:nvSpPr>
          <p:spPr bwMode="auto">
            <a:xfrm>
              <a:off x="5189538" y="4393870"/>
              <a:ext cx="398293" cy="246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0.02</a:t>
              </a:r>
              <a:endParaRPr kumimoji="0" lang="en-US" altLang="en-US" sz="1422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5911" name="Rectangle 57"/>
            <p:cNvSpPr>
              <a:spLocks noChangeArrowheads="1"/>
            </p:cNvSpPr>
            <p:nvPr/>
          </p:nvSpPr>
          <p:spPr bwMode="auto">
            <a:xfrm>
              <a:off x="5189538" y="3711673"/>
              <a:ext cx="398293" cy="246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0.04</a:t>
              </a:r>
              <a:endParaRPr kumimoji="0" lang="en-US" altLang="en-US" sz="1422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5912" name="Rectangle 58"/>
            <p:cNvSpPr>
              <a:spLocks noChangeArrowheads="1"/>
            </p:cNvSpPr>
            <p:nvPr/>
          </p:nvSpPr>
          <p:spPr bwMode="auto">
            <a:xfrm>
              <a:off x="5189538" y="3072337"/>
              <a:ext cx="398293" cy="246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0.06</a:t>
              </a:r>
              <a:endParaRPr kumimoji="0" lang="en-US" altLang="en-US" sz="1422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5913" name="Rectangle 59"/>
            <p:cNvSpPr>
              <a:spLocks noChangeArrowheads="1"/>
            </p:cNvSpPr>
            <p:nvPr/>
          </p:nvSpPr>
          <p:spPr bwMode="auto">
            <a:xfrm>
              <a:off x="6713051" y="5218936"/>
              <a:ext cx="228616" cy="246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40</a:t>
              </a:r>
              <a:endParaRPr kumimoji="0" lang="en-US" altLang="en-US" sz="1422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5914" name="Rectangle 60"/>
            <p:cNvSpPr>
              <a:spLocks noChangeArrowheads="1"/>
            </p:cNvSpPr>
            <p:nvPr/>
          </p:nvSpPr>
          <p:spPr bwMode="auto">
            <a:xfrm>
              <a:off x="7525709" y="5218936"/>
              <a:ext cx="228616" cy="244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80</a:t>
              </a:r>
              <a:endParaRPr kumimoji="0" lang="en-US" altLang="en-US" sz="1422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5915" name="Rectangle 61"/>
            <p:cNvSpPr>
              <a:spLocks noChangeArrowheads="1"/>
            </p:cNvSpPr>
            <p:nvPr/>
          </p:nvSpPr>
          <p:spPr bwMode="auto">
            <a:xfrm>
              <a:off x="8315150" y="5218936"/>
              <a:ext cx="341139" cy="246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120</a:t>
              </a:r>
              <a:endParaRPr kumimoji="0" lang="en-US" altLang="en-US" sz="1422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5916" name="Rectangle 62"/>
            <p:cNvSpPr>
              <a:spLocks noChangeArrowheads="1"/>
            </p:cNvSpPr>
            <p:nvPr/>
          </p:nvSpPr>
          <p:spPr bwMode="auto">
            <a:xfrm>
              <a:off x="9152814" y="5218936"/>
              <a:ext cx="341138" cy="246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160</a:t>
              </a:r>
              <a:endParaRPr kumimoji="0" lang="en-US" altLang="en-US" sz="1422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22301" name="Line 63"/>
            <p:cNvSpPr>
              <a:spLocks noChangeShapeType="1"/>
            </p:cNvSpPr>
            <p:nvPr/>
          </p:nvSpPr>
          <p:spPr bwMode="auto">
            <a:xfrm>
              <a:off x="7639050" y="4437063"/>
              <a:ext cx="122238" cy="1587"/>
            </a:xfrm>
            <a:prstGeom prst="line">
              <a:avLst/>
            </a:prstGeom>
            <a:noFill/>
            <a:ln w="28575">
              <a:solidFill>
                <a:srgbClr val="FF66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302" name="Line 64"/>
            <p:cNvSpPr>
              <a:spLocks noChangeShapeType="1"/>
            </p:cNvSpPr>
            <p:nvPr/>
          </p:nvSpPr>
          <p:spPr bwMode="auto">
            <a:xfrm>
              <a:off x="7761288" y="4405313"/>
              <a:ext cx="0" cy="38100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303" name="Freeform 65"/>
            <p:cNvSpPr>
              <a:spLocks/>
            </p:cNvSpPr>
            <p:nvPr/>
          </p:nvSpPr>
          <p:spPr bwMode="auto">
            <a:xfrm>
              <a:off x="5959475" y="4433888"/>
              <a:ext cx="1685925" cy="739775"/>
            </a:xfrm>
            <a:custGeom>
              <a:avLst/>
              <a:gdLst>
                <a:gd name="T0" fmla="*/ 2147483646 w 1620"/>
                <a:gd name="T1" fmla="*/ 2147483646 h 630"/>
                <a:gd name="T2" fmla="*/ 2147483646 w 1620"/>
                <a:gd name="T3" fmla="*/ 2147483646 h 630"/>
                <a:gd name="T4" fmla="*/ 2147483646 w 1620"/>
                <a:gd name="T5" fmla="*/ 2147483646 h 630"/>
                <a:gd name="T6" fmla="*/ 2147483646 w 1620"/>
                <a:gd name="T7" fmla="*/ 2147483646 h 630"/>
                <a:gd name="T8" fmla="*/ 2147483646 w 1620"/>
                <a:gd name="T9" fmla="*/ 2147483646 h 630"/>
                <a:gd name="T10" fmla="*/ 2147483646 w 1620"/>
                <a:gd name="T11" fmla="*/ 2147483646 h 630"/>
                <a:gd name="T12" fmla="*/ 2147483646 w 1620"/>
                <a:gd name="T13" fmla="*/ 2147483646 h 630"/>
                <a:gd name="T14" fmla="*/ 2147483646 w 1620"/>
                <a:gd name="T15" fmla="*/ 2147483646 h 630"/>
                <a:gd name="T16" fmla="*/ 2147483646 w 1620"/>
                <a:gd name="T17" fmla="*/ 2147483646 h 630"/>
                <a:gd name="T18" fmla="*/ 2147483646 w 1620"/>
                <a:gd name="T19" fmla="*/ 2147483646 h 630"/>
                <a:gd name="T20" fmla="*/ 2147483646 w 1620"/>
                <a:gd name="T21" fmla="*/ 2147483646 h 630"/>
                <a:gd name="T22" fmla="*/ 2147483646 w 1620"/>
                <a:gd name="T23" fmla="*/ 2147483646 h 630"/>
                <a:gd name="T24" fmla="*/ 2147483646 w 1620"/>
                <a:gd name="T25" fmla="*/ 2147483646 h 630"/>
                <a:gd name="T26" fmla="*/ 2147483646 w 1620"/>
                <a:gd name="T27" fmla="*/ 2147483646 h 630"/>
                <a:gd name="T28" fmla="*/ 2147483646 w 1620"/>
                <a:gd name="T29" fmla="*/ 2147483646 h 630"/>
                <a:gd name="T30" fmla="*/ 2147483646 w 1620"/>
                <a:gd name="T31" fmla="*/ 2147483646 h 630"/>
                <a:gd name="T32" fmla="*/ 2147483646 w 1620"/>
                <a:gd name="T33" fmla="*/ 2147483646 h 630"/>
                <a:gd name="T34" fmla="*/ 2147483646 w 1620"/>
                <a:gd name="T35" fmla="*/ 2147483646 h 630"/>
                <a:gd name="T36" fmla="*/ 2147483646 w 1620"/>
                <a:gd name="T37" fmla="*/ 2147483646 h 630"/>
                <a:gd name="T38" fmla="*/ 2147483646 w 1620"/>
                <a:gd name="T39" fmla="*/ 2147483646 h 630"/>
                <a:gd name="T40" fmla="*/ 2147483646 w 1620"/>
                <a:gd name="T41" fmla="*/ 2147483646 h 630"/>
                <a:gd name="T42" fmla="*/ 2147483646 w 1620"/>
                <a:gd name="T43" fmla="*/ 2147483646 h 630"/>
                <a:gd name="T44" fmla="*/ 2147483646 w 1620"/>
                <a:gd name="T45" fmla="*/ 2147483646 h 630"/>
                <a:gd name="T46" fmla="*/ 2147483646 w 1620"/>
                <a:gd name="T47" fmla="*/ 2147483646 h 630"/>
                <a:gd name="T48" fmla="*/ 2147483646 w 1620"/>
                <a:gd name="T49" fmla="*/ 2147483646 h 630"/>
                <a:gd name="T50" fmla="*/ 2147483646 w 1620"/>
                <a:gd name="T51" fmla="*/ 2147483646 h 630"/>
                <a:gd name="T52" fmla="*/ 2147483646 w 1620"/>
                <a:gd name="T53" fmla="*/ 2147483646 h 630"/>
                <a:gd name="T54" fmla="*/ 2147483646 w 1620"/>
                <a:gd name="T55" fmla="*/ 2147483646 h 630"/>
                <a:gd name="T56" fmla="*/ 2147483646 w 1620"/>
                <a:gd name="T57" fmla="*/ 2147483646 h 630"/>
                <a:gd name="T58" fmla="*/ 2147483646 w 1620"/>
                <a:gd name="T59" fmla="*/ 2147483646 h 630"/>
                <a:gd name="T60" fmla="*/ 2147483646 w 1620"/>
                <a:gd name="T61" fmla="*/ 2147483646 h 630"/>
                <a:gd name="T62" fmla="*/ 2147483646 w 1620"/>
                <a:gd name="T63" fmla="*/ 0 h 63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620"/>
                <a:gd name="T97" fmla="*/ 0 h 630"/>
                <a:gd name="T98" fmla="*/ 1620 w 1620"/>
                <a:gd name="T99" fmla="*/ 630 h 63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620" h="630">
                  <a:moveTo>
                    <a:pt x="0" y="630"/>
                  </a:moveTo>
                  <a:lnTo>
                    <a:pt x="42" y="621"/>
                  </a:lnTo>
                  <a:lnTo>
                    <a:pt x="72" y="603"/>
                  </a:lnTo>
                  <a:lnTo>
                    <a:pt x="87" y="588"/>
                  </a:lnTo>
                  <a:lnTo>
                    <a:pt x="99" y="576"/>
                  </a:lnTo>
                  <a:lnTo>
                    <a:pt x="114" y="567"/>
                  </a:lnTo>
                  <a:lnTo>
                    <a:pt x="150" y="558"/>
                  </a:lnTo>
                  <a:lnTo>
                    <a:pt x="168" y="543"/>
                  </a:lnTo>
                  <a:lnTo>
                    <a:pt x="189" y="534"/>
                  </a:lnTo>
                  <a:lnTo>
                    <a:pt x="216" y="522"/>
                  </a:lnTo>
                  <a:lnTo>
                    <a:pt x="246" y="519"/>
                  </a:lnTo>
                  <a:lnTo>
                    <a:pt x="264" y="510"/>
                  </a:lnTo>
                  <a:lnTo>
                    <a:pt x="276" y="507"/>
                  </a:lnTo>
                  <a:lnTo>
                    <a:pt x="300" y="498"/>
                  </a:lnTo>
                  <a:lnTo>
                    <a:pt x="330" y="489"/>
                  </a:lnTo>
                  <a:lnTo>
                    <a:pt x="339" y="498"/>
                  </a:lnTo>
                  <a:lnTo>
                    <a:pt x="348" y="477"/>
                  </a:lnTo>
                  <a:lnTo>
                    <a:pt x="366" y="480"/>
                  </a:lnTo>
                  <a:lnTo>
                    <a:pt x="384" y="471"/>
                  </a:lnTo>
                  <a:lnTo>
                    <a:pt x="411" y="447"/>
                  </a:lnTo>
                  <a:lnTo>
                    <a:pt x="438" y="441"/>
                  </a:lnTo>
                  <a:lnTo>
                    <a:pt x="453" y="432"/>
                  </a:lnTo>
                  <a:lnTo>
                    <a:pt x="453" y="417"/>
                  </a:lnTo>
                  <a:lnTo>
                    <a:pt x="525" y="420"/>
                  </a:lnTo>
                  <a:lnTo>
                    <a:pt x="558" y="390"/>
                  </a:lnTo>
                  <a:lnTo>
                    <a:pt x="579" y="387"/>
                  </a:lnTo>
                  <a:lnTo>
                    <a:pt x="594" y="366"/>
                  </a:lnTo>
                  <a:lnTo>
                    <a:pt x="633" y="372"/>
                  </a:lnTo>
                  <a:lnTo>
                    <a:pt x="636" y="360"/>
                  </a:lnTo>
                  <a:lnTo>
                    <a:pt x="669" y="360"/>
                  </a:lnTo>
                  <a:lnTo>
                    <a:pt x="672" y="345"/>
                  </a:lnTo>
                  <a:lnTo>
                    <a:pt x="720" y="345"/>
                  </a:lnTo>
                  <a:lnTo>
                    <a:pt x="729" y="336"/>
                  </a:lnTo>
                  <a:lnTo>
                    <a:pt x="786" y="333"/>
                  </a:lnTo>
                  <a:lnTo>
                    <a:pt x="798" y="324"/>
                  </a:lnTo>
                  <a:lnTo>
                    <a:pt x="816" y="318"/>
                  </a:lnTo>
                  <a:lnTo>
                    <a:pt x="834" y="300"/>
                  </a:lnTo>
                  <a:lnTo>
                    <a:pt x="840" y="264"/>
                  </a:lnTo>
                  <a:lnTo>
                    <a:pt x="882" y="267"/>
                  </a:lnTo>
                  <a:lnTo>
                    <a:pt x="909" y="261"/>
                  </a:lnTo>
                  <a:lnTo>
                    <a:pt x="981" y="258"/>
                  </a:lnTo>
                  <a:lnTo>
                    <a:pt x="984" y="243"/>
                  </a:lnTo>
                  <a:lnTo>
                    <a:pt x="1047" y="240"/>
                  </a:lnTo>
                  <a:lnTo>
                    <a:pt x="1047" y="228"/>
                  </a:lnTo>
                  <a:lnTo>
                    <a:pt x="1059" y="219"/>
                  </a:lnTo>
                  <a:lnTo>
                    <a:pt x="1092" y="219"/>
                  </a:lnTo>
                  <a:lnTo>
                    <a:pt x="1107" y="219"/>
                  </a:lnTo>
                  <a:lnTo>
                    <a:pt x="1107" y="198"/>
                  </a:lnTo>
                  <a:lnTo>
                    <a:pt x="1176" y="195"/>
                  </a:lnTo>
                  <a:lnTo>
                    <a:pt x="1176" y="162"/>
                  </a:lnTo>
                  <a:lnTo>
                    <a:pt x="1221" y="159"/>
                  </a:lnTo>
                  <a:lnTo>
                    <a:pt x="1221" y="141"/>
                  </a:lnTo>
                  <a:lnTo>
                    <a:pt x="1257" y="147"/>
                  </a:lnTo>
                  <a:lnTo>
                    <a:pt x="1254" y="132"/>
                  </a:lnTo>
                  <a:lnTo>
                    <a:pt x="1377" y="135"/>
                  </a:lnTo>
                  <a:lnTo>
                    <a:pt x="1380" y="105"/>
                  </a:lnTo>
                  <a:lnTo>
                    <a:pt x="1434" y="105"/>
                  </a:lnTo>
                  <a:lnTo>
                    <a:pt x="1437" y="93"/>
                  </a:lnTo>
                  <a:lnTo>
                    <a:pt x="1569" y="90"/>
                  </a:lnTo>
                  <a:lnTo>
                    <a:pt x="1566" y="69"/>
                  </a:lnTo>
                  <a:lnTo>
                    <a:pt x="1605" y="66"/>
                  </a:lnTo>
                  <a:lnTo>
                    <a:pt x="1605" y="48"/>
                  </a:lnTo>
                  <a:lnTo>
                    <a:pt x="1614" y="21"/>
                  </a:lnTo>
                  <a:lnTo>
                    <a:pt x="1620" y="0"/>
                  </a:lnTo>
                </a:path>
              </a:pathLst>
            </a:custGeom>
            <a:noFill/>
            <a:ln w="38100">
              <a:solidFill>
                <a:srgbClr val="FF66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304" name="Freeform 67"/>
            <p:cNvSpPr>
              <a:spLocks/>
            </p:cNvSpPr>
            <p:nvPr/>
          </p:nvSpPr>
          <p:spPr bwMode="auto">
            <a:xfrm>
              <a:off x="5997575" y="4808538"/>
              <a:ext cx="720725" cy="358775"/>
            </a:xfrm>
            <a:custGeom>
              <a:avLst/>
              <a:gdLst>
                <a:gd name="T0" fmla="*/ 0 w 693"/>
                <a:gd name="T1" fmla="*/ 2147483646 h 306"/>
                <a:gd name="T2" fmla="*/ 2147483646 w 693"/>
                <a:gd name="T3" fmla="*/ 2147483646 h 306"/>
                <a:gd name="T4" fmla="*/ 2147483646 w 693"/>
                <a:gd name="T5" fmla="*/ 2147483646 h 306"/>
                <a:gd name="T6" fmla="*/ 2147483646 w 693"/>
                <a:gd name="T7" fmla="*/ 2147483646 h 306"/>
                <a:gd name="T8" fmla="*/ 2147483646 w 693"/>
                <a:gd name="T9" fmla="*/ 2147483646 h 306"/>
                <a:gd name="T10" fmla="*/ 2147483646 w 693"/>
                <a:gd name="T11" fmla="*/ 2147483646 h 306"/>
                <a:gd name="T12" fmla="*/ 2147483646 w 693"/>
                <a:gd name="T13" fmla="*/ 2147483646 h 306"/>
                <a:gd name="T14" fmla="*/ 2147483646 w 693"/>
                <a:gd name="T15" fmla="*/ 2147483646 h 306"/>
                <a:gd name="T16" fmla="*/ 2147483646 w 693"/>
                <a:gd name="T17" fmla="*/ 2147483646 h 306"/>
                <a:gd name="T18" fmla="*/ 2147483646 w 693"/>
                <a:gd name="T19" fmla="*/ 2147483646 h 306"/>
                <a:gd name="T20" fmla="*/ 2147483646 w 693"/>
                <a:gd name="T21" fmla="*/ 2147483646 h 306"/>
                <a:gd name="T22" fmla="*/ 2147483646 w 693"/>
                <a:gd name="T23" fmla="*/ 2147483646 h 306"/>
                <a:gd name="T24" fmla="*/ 2147483646 w 693"/>
                <a:gd name="T25" fmla="*/ 2147483646 h 306"/>
                <a:gd name="T26" fmla="*/ 2147483646 w 693"/>
                <a:gd name="T27" fmla="*/ 2147483646 h 306"/>
                <a:gd name="T28" fmla="*/ 2147483646 w 693"/>
                <a:gd name="T29" fmla="*/ 2147483646 h 306"/>
                <a:gd name="T30" fmla="*/ 2147483646 w 693"/>
                <a:gd name="T31" fmla="*/ 2147483646 h 306"/>
                <a:gd name="T32" fmla="*/ 2147483646 w 693"/>
                <a:gd name="T33" fmla="*/ 2147483646 h 306"/>
                <a:gd name="T34" fmla="*/ 2147483646 w 693"/>
                <a:gd name="T35" fmla="*/ 2147483646 h 306"/>
                <a:gd name="T36" fmla="*/ 2147483646 w 693"/>
                <a:gd name="T37" fmla="*/ 2147483646 h 306"/>
                <a:gd name="T38" fmla="*/ 2147483646 w 693"/>
                <a:gd name="T39" fmla="*/ 2147483646 h 306"/>
                <a:gd name="T40" fmla="*/ 2147483646 w 693"/>
                <a:gd name="T41" fmla="*/ 2147483646 h 306"/>
                <a:gd name="T42" fmla="*/ 2147483646 w 693"/>
                <a:gd name="T43" fmla="*/ 2147483646 h 306"/>
                <a:gd name="T44" fmla="*/ 2147483646 w 693"/>
                <a:gd name="T45" fmla="*/ 2147483646 h 306"/>
                <a:gd name="T46" fmla="*/ 2147483646 w 693"/>
                <a:gd name="T47" fmla="*/ 2147483646 h 306"/>
                <a:gd name="T48" fmla="*/ 2147483646 w 693"/>
                <a:gd name="T49" fmla="*/ 2147483646 h 306"/>
                <a:gd name="T50" fmla="*/ 2147483646 w 693"/>
                <a:gd name="T51" fmla="*/ 2147483646 h 306"/>
                <a:gd name="T52" fmla="*/ 2147483646 w 693"/>
                <a:gd name="T53" fmla="*/ 2147483646 h 306"/>
                <a:gd name="T54" fmla="*/ 2147483646 w 693"/>
                <a:gd name="T55" fmla="*/ 2147483646 h 306"/>
                <a:gd name="T56" fmla="*/ 2147483646 w 693"/>
                <a:gd name="T57" fmla="*/ 2147483646 h 306"/>
                <a:gd name="T58" fmla="*/ 2147483646 w 693"/>
                <a:gd name="T59" fmla="*/ 2147483646 h 306"/>
                <a:gd name="T60" fmla="*/ 2147483646 w 693"/>
                <a:gd name="T61" fmla="*/ 2147483646 h 306"/>
                <a:gd name="T62" fmla="*/ 2147483646 w 693"/>
                <a:gd name="T63" fmla="*/ 2147483646 h 306"/>
                <a:gd name="T64" fmla="*/ 2147483646 w 693"/>
                <a:gd name="T65" fmla="*/ 0 h 30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3"/>
                <a:gd name="T100" fmla="*/ 0 h 306"/>
                <a:gd name="T101" fmla="*/ 693 w 693"/>
                <a:gd name="T102" fmla="*/ 306 h 30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3" h="306">
                  <a:moveTo>
                    <a:pt x="0" y="306"/>
                  </a:moveTo>
                  <a:cubicBezTo>
                    <a:pt x="15" y="299"/>
                    <a:pt x="12" y="298"/>
                    <a:pt x="21" y="285"/>
                  </a:cubicBezTo>
                  <a:cubicBezTo>
                    <a:pt x="25" y="267"/>
                    <a:pt x="29" y="266"/>
                    <a:pt x="45" y="261"/>
                  </a:cubicBezTo>
                  <a:cubicBezTo>
                    <a:pt x="47" y="256"/>
                    <a:pt x="47" y="250"/>
                    <a:pt x="51" y="246"/>
                  </a:cubicBezTo>
                  <a:cubicBezTo>
                    <a:pt x="60" y="237"/>
                    <a:pt x="81" y="231"/>
                    <a:pt x="93" y="225"/>
                  </a:cubicBezTo>
                  <a:cubicBezTo>
                    <a:pt x="112" y="215"/>
                    <a:pt x="82" y="230"/>
                    <a:pt x="108" y="219"/>
                  </a:cubicBezTo>
                  <a:cubicBezTo>
                    <a:pt x="112" y="217"/>
                    <a:pt x="120" y="213"/>
                    <a:pt x="120" y="213"/>
                  </a:cubicBezTo>
                  <a:cubicBezTo>
                    <a:pt x="124" y="205"/>
                    <a:pt x="121" y="196"/>
                    <a:pt x="132" y="201"/>
                  </a:cubicBezTo>
                  <a:cubicBezTo>
                    <a:pt x="153" y="197"/>
                    <a:pt x="155" y="189"/>
                    <a:pt x="177" y="186"/>
                  </a:cubicBezTo>
                  <a:cubicBezTo>
                    <a:pt x="184" y="182"/>
                    <a:pt x="185" y="178"/>
                    <a:pt x="192" y="174"/>
                  </a:cubicBezTo>
                  <a:cubicBezTo>
                    <a:pt x="202" y="155"/>
                    <a:pt x="185" y="184"/>
                    <a:pt x="204" y="165"/>
                  </a:cubicBezTo>
                  <a:cubicBezTo>
                    <a:pt x="223" y="146"/>
                    <a:pt x="191" y="156"/>
                    <a:pt x="228" y="150"/>
                  </a:cubicBezTo>
                  <a:cubicBezTo>
                    <a:pt x="241" y="143"/>
                    <a:pt x="256" y="140"/>
                    <a:pt x="270" y="135"/>
                  </a:cubicBezTo>
                  <a:cubicBezTo>
                    <a:pt x="280" y="132"/>
                    <a:pt x="272" y="133"/>
                    <a:pt x="282" y="126"/>
                  </a:cubicBezTo>
                  <a:cubicBezTo>
                    <a:pt x="286" y="124"/>
                    <a:pt x="294" y="120"/>
                    <a:pt x="294" y="120"/>
                  </a:cubicBezTo>
                  <a:cubicBezTo>
                    <a:pt x="299" y="121"/>
                    <a:pt x="304" y="122"/>
                    <a:pt x="309" y="123"/>
                  </a:cubicBezTo>
                  <a:cubicBezTo>
                    <a:pt x="311" y="124"/>
                    <a:pt x="313" y="127"/>
                    <a:pt x="315" y="126"/>
                  </a:cubicBezTo>
                  <a:cubicBezTo>
                    <a:pt x="321" y="124"/>
                    <a:pt x="317" y="113"/>
                    <a:pt x="321" y="108"/>
                  </a:cubicBezTo>
                  <a:cubicBezTo>
                    <a:pt x="324" y="105"/>
                    <a:pt x="333" y="102"/>
                    <a:pt x="333" y="102"/>
                  </a:cubicBezTo>
                  <a:cubicBezTo>
                    <a:pt x="336" y="103"/>
                    <a:pt x="339" y="107"/>
                    <a:pt x="342" y="105"/>
                  </a:cubicBezTo>
                  <a:cubicBezTo>
                    <a:pt x="355" y="97"/>
                    <a:pt x="343" y="92"/>
                    <a:pt x="351" y="84"/>
                  </a:cubicBezTo>
                  <a:cubicBezTo>
                    <a:pt x="360" y="75"/>
                    <a:pt x="376" y="74"/>
                    <a:pt x="387" y="69"/>
                  </a:cubicBezTo>
                  <a:cubicBezTo>
                    <a:pt x="395" y="72"/>
                    <a:pt x="404" y="79"/>
                    <a:pt x="411" y="72"/>
                  </a:cubicBezTo>
                  <a:cubicBezTo>
                    <a:pt x="413" y="70"/>
                    <a:pt x="412" y="67"/>
                    <a:pt x="414" y="66"/>
                  </a:cubicBezTo>
                  <a:cubicBezTo>
                    <a:pt x="422" y="63"/>
                    <a:pt x="430" y="64"/>
                    <a:pt x="438" y="63"/>
                  </a:cubicBezTo>
                  <a:cubicBezTo>
                    <a:pt x="449" y="40"/>
                    <a:pt x="493" y="38"/>
                    <a:pt x="513" y="36"/>
                  </a:cubicBezTo>
                  <a:cubicBezTo>
                    <a:pt x="526" y="37"/>
                    <a:pt x="572" y="45"/>
                    <a:pt x="591" y="39"/>
                  </a:cubicBezTo>
                  <a:cubicBezTo>
                    <a:pt x="600" y="22"/>
                    <a:pt x="587" y="44"/>
                    <a:pt x="624" y="30"/>
                  </a:cubicBezTo>
                  <a:cubicBezTo>
                    <a:pt x="628" y="29"/>
                    <a:pt x="631" y="8"/>
                    <a:pt x="636" y="3"/>
                  </a:cubicBezTo>
                  <a:cubicBezTo>
                    <a:pt x="642" y="4"/>
                    <a:pt x="648" y="5"/>
                    <a:pt x="654" y="6"/>
                  </a:cubicBezTo>
                  <a:cubicBezTo>
                    <a:pt x="656" y="7"/>
                    <a:pt x="658" y="9"/>
                    <a:pt x="660" y="9"/>
                  </a:cubicBezTo>
                  <a:cubicBezTo>
                    <a:pt x="664" y="8"/>
                    <a:pt x="672" y="3"/>
                    <a:pt x="672" y="3"/>
                  </a:cubicBezTo>
                  <a:cubicBezTo>
                    <a:pt x="681" y="7"/>
                    <a:pt x="693" y="15"/>
                    <a:pt x="693" y="0"/>
                  </a:cubicBezTo>
                </a:path>
              </a:pathLst>
            </a:cu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305" name="Freeform 68"/>
            <p:cNvSpPr>
              <a:spLocks/>
            </p:cNvSpPr>
            <p:nvPr/>
          </p:nvSpPr>
          <p:spPr bwMode="auto">
            <a:xfrm>
              <a:off x="6716713" y="4570413"/>
              <a:ext cx="503237" cy="239712"/>
            </a:xfrm>
            <a:custGeom>
              <a:avLst/>
              <a:gdLst>
                <a:gd name="T0" fmla="*/ 0 w 483"/>
                <a:gd name="T1" fmla="*/ 2147483646 h 204"/>
                <a:gd name="T2" fmla="*/ 2147483646 w 483"/>
                <a:gd name="T3" fmla="*/ 2147483646 h 204"/>
                <a:gd name="T4" fmla="*/ 2147483646 w 483"/>
                <a:gd name="T5" fmla="*/ 2147483646 h 204"/>
                <a:gd name="T6" fmla="*/ 2147483646 w 483"/>
                <a:gd name="T7" fmla="*/ 2147483646 h 204"/>
                <a:gd name="T8" fmla="*/ 2147483646 w 483"/>
                <a:gd name="T9" fmla="*/ 2147483646 h 204"/>
                <a:gd name="T10" fmla="*/ 2147483646 w 483"/>
                <a:gd name="T11" fmla="*/ 2147483646 h 204"/>
                <a:gd name="T12" fmla="*/ 2147483646 w 483"/>
                <a:gd name="T13" fmla="*/ 2147483646 h 204"/>
                <a:gd name="T14" fmla="*/ 2147483646 w 483"/>
                <a:gd name="T15" fmla="*/ 2147483646 h 204"/>
                <a:gd name="T16" fmla="*/ 2147483646 w 483"/>
                <a:gd name="T17" fmla="*/ 2147483646 h 204"/>
                <a:gd name="T18" fmla="*/ 2147483646 w 483"/>
                <a:gd name="T19" fmla="*/ 2147483646 h 204"/>
                <a:gd name="T20" fmla="*/ 2147483646 w 483"/>
                <a:gd name="T21" fmla="*/ 2147483646 h 204"/>
                <a:gd name="T22" fmla="*/ 2147483646 w 483"/>
                <a:gd name="T23" fmla="*/ 2147483646 h 204"/>
                <a:gd name="T24" fmla="*/ 2147483646 w 483"/>
                <a:gd name="T25" fmla="*/ 2147483646 h 204"/>
                <a:gd name="T26" fmla="*/ 2147483646 w 483"/>
                <a:gd name="T27" fmla="*/ 2147483646 h 204"/>
                <a:gd name="T28" fmla="*/ 2147483646 w 483"/>
                <a:gd name="T29" fmla="*/ 2147483646 h 204"/>
                <a:gd name="T30" fmla="*/ 2147483646 w 483"/>
                <a:gd name="T31" fmla="*/ 2147483646 h 204"/>
                <a:gd name="T32" fmla="*/ 2147483646 w 483"/>
                <a:gd name="T33" fmla="*/ 2147483646 h 204"/>
                <a:gd name="T34" fmla="*/ 2147483646 w 483"/>
                <a:gd name="T35" fmla="*/ 0 h 204"/>
                <a:gd name="T36" fmla="*/ 2147483646 w 483"/>
                <a:gd name="T37" fmla="*/ 2147483646 h 20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83"/>
                <a:gd name="T58" fmla="*/ 0 h 204"/>
                <a:gd name="T59" fmla="*/ 483 w 483"/>
                <a:gd name="T60" fmla="*/ 204 h 20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83" h="204">
                  <a:moveTo>
                    <a:pt x="0" y="204"/>
                  </a:moveTo>
                  <a:cubicBezTo>
                    <a:pt x="11" y="198"/>
                    <a:pt x="22" y="192"/>
                    <a:pt x="30" y="189"/>
                  </a:cubicBezTo>
                  <a:cubicBezTo>
                    <a:pt x="38" y="186"/>
                    <a:pt x="44" y="191"/>
                    <a:pt x="48" y="189"/>
                  </a:cubicBezTo>
                  <a:cubicBezTo>
                    <a:pt x="52" y="187"/>
                    <a:pt x="48" y="179"/>
                    <a:pt x="57" y="177"/>
                  </a:cubicBezTo>
                  <a:cubicBezTo>
                    <a:pt x="66" y="175"/>
                    <a:pt x="93" y="181"/>
                    <a:pt x="102" y="177"/>
                  </a:cubicBezTo>
                  <a:cubicBezTo>
                    <a:pt x="111" y="173"/>
                    <a:pt x="104" y="155"/>
                    <a:pt x="114" y="153"/>
                  </a:cubicBezTo>
                  <a:cubicBezTo>
                    <a:pt x="124" y="151"/>
                    <a:pt x="152" y="168"/>
                    <a:pt x="162" y="165"/>
                  </a:cubicBezTo>
                  <a:cubicBezTo>
                    <a:pt x="172" y="162"/>
                    <a:pt x="172" y="140"/>
                    <a:pt x="177" y="132"/>
                  </a:cubicBezTo>
                  <a:cubicBezTo>
                    <a:pt x="182" y="124"/>
                    <a:pt x="188" y="123"/>
                    <a:pt x="195" y="117"/>
                  </a:cubicBezTo>
                  <a:cubicBezTo>
                    <a:pt x="202" y="111"/>
                    <a:pt x="211" y="100"/>
                    <a:pt x="216" y="96"/>
                  </a:cubicBezTo>
                  <a:cubicBezTo>
                    <a:pt x="221" y="92"/>
                    <a:pt x="223" y="91"/>
                    <a:pt x="228" y="90"/>
                  </a:cubicBezTo>
                  <a:cubicBezTo>
                    <a:pt x="233" y="89"/>
                    <a:pt x="245" y="91"/>
                    <a:pt x="249" y="90"/>
                  </a:cubicBezTo>
                  <a:cubicBezTo>
                    <a:pt x="253" y="89"/>
                    <a:pt x="251" y="83"/>
                    <a:pt x="255" y="81"/>
                  </a:cubicBezTo>
                  <a:cubicBezTo>
                    <a:pt x="259" y="79"/>
                    <a:pt x="269" y="82"/>
                    <a:pt x="276" y="75"/>
                  </a:cubicBezTo>
                  <a:cubicBezTo>
                    <a:pt x="283" y="68"/>
                    <a:pt x="291" y="43"/>
                    <a:pt x="297" y="36"/>
                  </a:cubicBezTo>
                  <a:cubicBezTo>
                    <a:pt x="303" y="29"/>
                    <a:pt x="311" y="37"/>
                    <a:pt x="315" y="33"/>
                  </a:cubicBezTo>
                  <a:cubicBezTo>
                    <a:pt x="319" y="29"/>
                    <a:pt x="321" y="14"/>
                    <a:pt x="324" y="9"/>
                  </a:cubicBezTo>
                  <a:cubicBezTo>
                    <a:pt x="327" y="4"/>
                    <a:pt x="307" y="0"/>
                    <a:pt x="333" y="0"/>
                  </a:cubicBezTo>
                  <a:cubicBezTo>
                    <a:pt x="359" y="0"/>
                    <a:pt x="459" y="7"/>
                    <a:pt x="483" y="9"/>
                  </a:cubicBezTo>
                </a:path>
              </a:pathLst>
            </a:cu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306" name="Freeform 69"/>
            <p:cNvSpPr>
              <a:spLocks/>
            </p:cNvSpPr>
            <p:nvPr/>
          </p:nvSpPr>
          <p:spPr bwMode="auto">
            <a:xfrm>
              <a:off x="7216775" y="4313238"/>
              <a:ext cx="558800" cy="268287"/>
            </a:xfrm>
            <a:custGeom>
              <a:avLst/>
              <a:gdLst>
                <a:gd name="T0" fmla="*/ 0 w 537"/>
                <a:gd name="T1" fmla="*/ 2147483646 h 228"/>
                <a:gd name="T2" fmla="*/ 2147483646 w 537"/>
                <a:gd name="T3" fmla="*/ 2147483646 h 228"/>
                <a:gd name="T4" fmla="*/ 2147483646 w 537"/>
                <a:gd name="T5" fmla="*/ 2147483646 h 228"/>
                <a:gd name="T6" fmla="*/ 2147483646 w 537"/>
                <a:gd name="T7" fmla="*/ 2147483646 h 228"/>
                <a:gd name="T8" fmla="*/ 2147483646 w 537"/>
                <a:gd name="T9" fmla="*/ 2147483646 h 228"/>
                <a:gd name="T10" fmla="*/ 2147483646 w 537"/>
                <a:gd name="T11" fmla="*/ 2147483646 h 228"/>
                <a:gd name="T12" fmla="*/ 2147483646 w 537"/>
                <a:gd name="T13" fmla="*/ 2147483646 h 228"/>
                <a:gd name="T14" fmla="*/ 2147483646 w 537"/>
                <a:gd name="T15" fmla="*/ 2147483646 h 228"/>
                <a:gd name="T16" fmla="*/ 2147483646 w 537"/>
                <a:gd name="T17" fmla="*/ 2147483646 h 228"/>
                <a:gd name="T18" fmla="*/ 2147483646 w 537"/>
                <a:gd name="T19" fmla="*/ 2147483646 h 228"/>
                <a:gd name="T20" fmla="*/ 2147483646 w 537"/>
                <a:gd name="T21" fmla="*/ 2147483646 h 228"/>
                <a:gd name="T22" fmla="*/ 2147483646 w 537"/>
                <a:gd name="T23" fmla="*/ 2147483646 h 228"/>
                <a:gd name="T24" fmla="*/ 2147483646 w 537"/>
                <a:gd name="T25" fmla="*/ 2147483646 h 228"/>
                <a:gd name="T26" fmla="*/ 2147483646 w 537"/>
                <a:gd name="T27" fmla="*/ 2147483646 h 228"/>
                <a:gd name="T28" fmla="*/ 2147483646 w 537"/>
                <a:gd name="T29" fmla="*/ 2147483646 h 228"/>
                <a:gd name="T30" fmla="*/ 2147483646 w 537"/>
                <a:gd name="T31" fmla="*/ 2147483646 h 228"/>
                <a:gd name="T32" fmla="*/ 2147483646 w 537"/>
                <a:gd name="T33" fmla="*/ 2147483646 h 228"/>
                <a:gd name="T34" fmla="*/ 2147483646 w 537"/>
                <a:gd name="T35" fmla="*/ 2147483646 h 228"/>
                <a:gd name="T36" fmla="*/ 2147483646 w 537"/>
                <a:gd name="T37" fmla="*/ 2147483646 h 228"/>
                <a:gd name="T38" fmla="*/ 2147483646 w 537"/>
                <a:gd name="T39" fmla="*/ 2147483646 h 228"/>
                <a:gd name="T40" fmla="*/ 2147483646 w 537"/>
                <a:gd name="T41" fmla="*/ 2147483646 h 228"/>
                <a:gd name="T42" fmla="*/ 2147483646 w 537"/>
                <a:gd name="T43" fmla="*/ 0 h 22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7"/>
                <a:gd name="T67" fmla="*/ 0 h 228"/>
                <a:gd name="T68" fmla="*/ 537 w 537"/>
                <a:gd name="T69" fmla="*/ 228 h 22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7" h="228">
                  <a:moveTo>
                    <a:pt x="0" y="228"/>
                  </a:moveTo>
                  <a:cubicBezTo>
                    <a:pt x="1" y="224"/>
                    <a:pt x="3" y="216"/>
                    <a:pt x="3" y="216"/>
                  </a:cubicBezTo>
                  <a:lnTo>
                    <a:pt x="21" y="204"/>
                  </a:lnTo>
                  <a:lnTo>
                    <a:pt x="24" y="177"/>
                  </a:lnTo>
                  <a:lnTo>
                    <a:pt x="63" y="177"/>
                  </a:lnTo>
                  <a:lnTo>
                    <a:pt x="66" y="159"/>
                  </a:lnTo>
                  <a:lnTo>
                    <a:pt x="81" y="156"/>
                  </a:lnTo>
                  <a:lnTo>
                    <a:pt x="81" y="141"/>
                  </a:lnTo>
                  <a:lnTo>
                    <a:pt x="141" y="141"/>
                  </a:lnTo>
                  <a:lnTo>
                    <a:pt x="144" y="123"/>
                  </a:lnTo>
                  <a:lnTo>
                    <a:pt x="327" y="123"/>
                  </a:lnTo>
                  <a:lnTo>
                    <a:pt x="327" y="102"/>
                  </a:lnTo>
                  <a:lnTo>
                    <a:pt x="342" y="99"/>
                  </a:lnTo>
                  <a:lnTo>
                    <a:pt x="345" y="87"/>
                  </a:lnTo>
                  <a:lnTo>
                    <a:pt x="390" y="84"/>
                  </a:lnTo>
                  <a:lnTo>
                    <a:pt x="387" y="57"/>
                  </a:lnTo>
                  <a:lnTo>
                    <a:pt x="408" y="57"/>
                  </a:lnTo>
                  <a:lnTo>
                    <a:pt x="408" y="42"/>
                  </a:lnTo>
                  <a:lnTo>
                    <a:pt x="480" y="42"/>
                  </a:lnTo>
                  <a:lnTo>
                    <a:pt x="480" y="27"/>
                  </a:lnTo>
                  <a:lnTo>
                    <a:pt x="537" y="18"/>
                  </a:lnTo>
                  <a:lnTo>
                    <a:pt x="537" y="0"/>
                  </a:lnTo>
                </a:path>
              </a:pathLst>
            </a:cu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05923" name="Text Box 70"/>
            <p:cNvSpPr txBox="1">
              <a:spLocks noChangeArrowheads="1"/>
            </p:cNvSpPr>
            <p:nvPr/>
          </p:nvSpPr>
          <p:spPr bwMode="auto">
            <a:xfrm>
              <a:off x="6898802" y="3629524"/>
              <a:ext cx="1343120" cy="337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1258" tIns="40628" rIns="81258" bIns="40628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01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Comparator</a:t>
              </a:r>
            </a:p>
          </p:txBody>
        </p:sp>
        <p:sp>
          <p:nvSpPr>
            <p:cNvPr id="505924" name="Text Box 71"/>
            <p:cNvSpPr txBox="1">
              <a:spLocks noChangeArrowheads="1"/>
            </p:cNvSpPr>
            <p:nvPr/>
          </p:nvSpPr>
          <p:spPr bwMode="auto">
            <a:xfrm>
              <a:off x="8066887" y="4586743"/>
              <a:ext cx="1391343" cy="3375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1258" tIns="40628" rIns="81258" bIns="40628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7F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Pioglitazone</a:t>
              </a:r>
            </a:p>
          </p:txBody>
        </p:sp>
        <p:sp>
          <p:nvSpPr>
            <p:cNvPr id="522309" name="Line 72"/>
            <p:cNvSpPr>
              <a:spLocks noChangeShapeType="1"/>
            </p:cNvSpPr>
            <p:nvPr/>
          </p:nvSpPr>
          <p:spPr bwMode="auto">
            <a:xfrm flipV="1">
              <a:off x="7626350" y="5172075"/>
              <a:ext cx="0" cy="55563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310" name="Line 73"/>
            <p:cNvSpPr>
              <a:spLocks noChangeShapeType="1"/>
            </p:cNvSpPr>
            <p:nvPr/>
          </p:nvSpPr>
          <p:spPr bwMode="auto">
            <a:xfrm flipV="1">
              <a:off x="5965825" y="5189538"/>
              <a:ext cx="0" cy="55562"/>
            </a:xfrm>
            <a:prstGeom prst="line">
              <a:avLst/>
            </a:prstGeom>
            <a:noFill/>
            <a:ln w="23813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05927" name="Rectangle 74"/>
            <p:cNvSpPr>
              <a:spLocks noChangeArrowheads="1"/>
            </p:cNvSpPr>
            <p:nvPr/>
          </p:nvSpPr>
          <p:spPr bwMode="auto">
            <a:xfrm>
              <a:off x="5905750" y="5218936"/>
              <a:ext cx="112521" cy="244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0</a:t>
              </a:r>
              <a:endParaRPr kumimoji="0" lang="en-US" altLang="en-US" sz="1422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22312" name="Line 75"/>
            <p:cNvSpPr>
              <a:spLocks noChangeShapeType="1"/>
            </p:cNvSpPr>
            <p:nvPr/>
          </p:nvSpPr>
          <p:spPr bwMode="auto">
            <a:xfrm>
              <a:off x="8107363" y="4227513"/>
              <a:ext cx="0" cy="3810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313" name="Line 76"/>
            <p:cNvSpPr>
              <a:spLocks noChangeShapeType="1"/>
            </p:cNvSpPr>
            <p:nvPr/>
          </p:nvSpPr>
          <p:spPr bwMode="auto">
            <a:xfrm>
              <a:off x="7991475" y="4256088"/>
              <a:ext cx="0" cy="38100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314" name="Line 77"/>
            <p:cNvSpPr>
              <a:spLocks noChangeShapeType="1"/>
            </p:cNvSpPr>
            <p:nvPr/>
          </p:nvSpPr>
          <p:spPr bwMode="auto">
            <a:xfrm>
              <a:off x="7870825" y="4283075"/>
              <a:ext cx="0" cy="28575"/>
            </a:xfrm>
            <a:prstGeom prst="line">
              <a:avLst/>
            </a:prstGeom>
            <a:noFill/>
            <a:ln w="19050">
              <a:solidFill>
                <a:srgbClr val="FFFF0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05931" name="Text Box 79"/>
            <p:cNvSpPr txBox="1">
              <a:spLocks noChangeArrowheads="1"/>
            </p:cNvSpPr>
            <p:nvPr/>
          </p:nvSpPr>
          <p:spPr bwMode="auto">
            <a:xfrm>
              <a:off x="6972030" y="5461812"/>
              <a:ext cx="1541374" cy="339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1258" tIns="40628" rIns="81258" bIns="40628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TIME  (weeks)</a:t>
              </a:r>
            </a:p>
          </p:txBody>
        </p:sp>
        <p:sp>
          <p:nvSpPr>
            <p:cNvPr id="522316" name="Freeform 81"/>
            <p:cNvSpPr>
              <a:spLocks/>
            </p:cNvSpPr>
            <p:nvPr/>
          </p:nvSpPr>
          <p:spPr bwMode="auto">
            <a:xfrm>
              <a:off x="7505700" y="3929063"/>
              <a:ext cx="163513" cy="360362"/>
            </a:xfrm>
            <a:custGeom>
              <a:avLst/>
              <a:gdLst>
                <a:gd name="T0" fmla="*/ 2147483646 w 159"/>
                <a:gd name="T1" fmla="*/ 0 h 217"/>
                <a:gd name="T2" fmla="*/ 2147483646 w 159"/>
                <a:gd name="T3" fmla="*/ 2147483646 h 217"/>
                <a:gd name="T4" fmla="*/ 2147483646 w 159"/>
                <a:gd name="T5" fmla="*/ 2147483646 h 217"/>
                <a:gd name="T6" fmla="*/ 2147483646 w 159"/>
                <a:gd name="T7" fmla="*/ 2147483646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9"/>
                <a:gd name="T13" fmla="*/ 0 h 217"/>
                <a:gd name="T14" fmla="*/ 159 w 159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9" h="217">
                  <a:moveTo>
                    <a:pt x="20" y="0"/>
                  </a:moveTo>
                  <a:cubicBezTo>
                    <a:pt x="10" y="47"/>
                    <a:pt x="0" y="94"/>
                    <a:pt x="20" y="109"/>
                  </a:cubicBezTo>
                  <a:cubicBezTo>
                    <a:pt x="40" y="124"/>
                    <a:pt x="117" y="71"/>
                    <a:pt x="138" y="89"/>
                  </a:cubicBezTo>
                  <a:cubicBezTo>
                    <a:pt x="159" y="107"/>
                    <a:pt x="153" y="162"/>
                    <a:pt x="148" y="217"/>
                  </a:cubicBezTo>
                </a:path>
              </a:pathLst>
            </a:custGeom>
            <a:noFill/>
            <a:ln w="28575">
              <a:solidFill>
                <a:srgbClr val="FFFF0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2317" name="Freeform 82"/>
            <p:cNvSpPr>
              <a:spLocks/>
            </p:cNvSpPr>
            <p:nvPr/>
          </p:nvSpPr>
          <p:spPr bwMode="auto">
            <a:xfrm rot="10675165">
              <a:off x="8434388" y="4302125"/>
              <a:ext cx="231775" cy="336550"/>
            </a:xfrm>
            <a:custGeom>
              <a:avLst/>
              <a:gdLst>
                <a:gd name="T0" fmla="*/ 2147483646 w 159"/>
                <a:gd name="T1" fmla="*/ 0 h 217"/>
                <a:gd name="T2" fmla="*/ 2147483646 w 159"/>
                <a:gd name="T3" fmla="*/ 2147483646 h 217"/>
                <a:gd name="T4" fmla="*/ 2147483646 w 159"/>
                <a:gd name="T5" fmla="*/ 2147483646 h 217"/>
                <a:gd name="T6" fmla="*/ 2147483646 w 159"/>
                <a:gd name="T7" fmla="*/ 2147483646 h 2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9"/>
                <a:gd name="T13" fmla="*/ 0 h 217"/>
                <a:gd name="T14" fmla="*/ 159 w 159"/>
                <a:gd name="T15" fmla="*/ 217 h 2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9" h="217">
                  <a:moveTo>
                    <a:pt x="20" y="0"/>
                  </a:moveTo>
                  <a:cubicBezTo>
                    <a:pt x="10" y="47"/>
                    <a:pt x="0" y="94"/>
                    <a:pt x="20" y="109"/>
                  </a:cubicBezTo>
                  <a:cubicBezTo>
                    <a:pt x="40" y="124"/>
                    <a:pt x="117" y="71"/>
                    <a:pt x="138" y="89"/>
                  </a:cubicBezTo>
                  <a:cubicBezTo>
                    <a:pt x="159" y="107"/>
                    <a:pt x="153" y="162"/>
                    <a:pt x="148" y="217"/>
                  </a:cubicBezTo>
                </a:path>
              </a:pathLst>
            </a:custGeom>
            <a:noFill/>
            <a:ln w="28575">
              <a:solidFill>
                <a:srgbClr val="FF7F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rot="10800000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05934" name="Text Box 83"/>
            <p:cNvSpPr txBox="1">
              <a:spLocks noChangeArrowheads="1"/>
            </p:cNvSpPr>
            <p:nvPr/>
          </p:nvSpPr>
          <p:spPr bwMode="auto">
            <a:xfrm>
              <a:off x="8809890" y="4292077"/>
              <a:ext cx="1489577" cy="339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1258" tIns="40628" rIns="81258" bIns="40628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CI = 0.55-1.02</a:t>
              </a:r>
            </a:p>
          </p:txBody>
        </p:sp>
        <p:sp>
          <p:nvSpPr>
            <p:cNvPr id="505935" name="Text Box 85"/>
            <p:cNvSpPr txBox="1">
              <a:spLocks noChangeArrowheads="1"/>
            </p:cNvSpPr>
            <p:nvPr/>
          </p:nvSpPr>
          <p:spPr bwMode="auto">
            <a:xfrm>
              <a:off x="9510027" y="3617023"/>
              <a:ext cx="600117" cy="585761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1258" tIns="40628" rIns="81258" bIns="40628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HR=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0.75</a:t>
              </a:r>
            </a:p>
          </p:txBody>
        </p:sp>
        <p:sp>
          <p:nvSpPr>
            <p:cNvPr id="505936" name="Text Box 83"/>
            <p:cNvSpPr txBox="1">
              <a:spLocks noChangeArrowheads="1"/>
            </p:cNvSpPr>
            <p:nvPr/>
          </p:nvSpPr>
          <p:spPr bwMode="auto">
            <a:xfrm>
              <a:off x="5909322" y="4195641"/>
              <a:ext cx="1191304" cy="339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1258" tIns="40628" rIns="81258" bIns="40628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(n = 5,203)</a:t>
              </a:r>
            </a:p>
          </p:txBody>
        </p:sp>
        <p:sp>
          <p:nvSpPr>
            <p:cNvPr id="505937" name="Text Box 83"/>
            <p:cNvSpPr txBox="1">
              <a:spLocks noChangeArrowheads="1"/>
            </p:cNvSpPr>
            <p:nvPr/>
          </p:nvSpPr>
          <p:spPr bwMode="auto">
            <a:xfrm>
              <a:off x="8209772" y="4845693"/>
              <a:ext cx="1191304" cy="3375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1258" tIns="40628" rIns="81258" bIns="40628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22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(n = 5,944)</a:t>
              </a:r>
            </a:p>
          </p:txBody>
        </p:sp>
        <p:sp>
          <p:nvSpPr>
            <p:cNvPr id="522322" name="Rectangle 2"/>
            <p:cNvSpPr txBox="1">
              <a:spLocks noChangeArrowheads="1"/>
            </p:cNvSpPr>
            <p:nvPr/>
          </p:nvSpPr>
          <p:spPr bwMode="auto">
            <a:xfrm>
              <a:off x="5502275" y="1524000"/>
              <a:ext cx="4551363" cy="874713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80412" tIns="39500" rIns="80412" bIns="39500" anchor="b"/>
            <a:lstStyle>
              <a:lvl1pPr defTabSz="812800"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 defTabSz="81280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 defTabSz="8128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 defTabSz="8128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 defTabSz="8128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defTabSz="8128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defTabSz="8128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defTabSz="8128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defTabSz="8128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ctr" defTabSz="8128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rPr>
                <a:t>CARDIOVASCULAR OUTCOMES FROM PIOGLITAZONE META-ANALYSIS OF CLINICAL TRIALS </a:t>
              </a:r>
            </a:p>
          </p:txBody>
        </p:sp>
        <p:sp>
          <p:nvSpPr>
            <p:cNvPr id="505939" name="Text Box 80"/>
            <p:cNvSpPr txBox="1">
              <a:spLocks noChangeArrowheads="1"/>
            </p:cNvSpPr>
            <p:nvPr/>
          </p:nvSpPr>
          <p:spPr bwMode="auto">
            <a:xfrm>
              <a:off x="6507653" y="2390140"/>
              <a:ext cx="2968438" cy="462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81258" tIns="40628" rIns="81258" bIns="40628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67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FDA and Center for Drug Evaluation &amp;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67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Research; July 30,2007</a:t>
              </a:r>
            </a:p>
          </p:txBody>
        </p:sp>
      </p:grpSp>
      <p:sp>
        <p:nvSpPr>
          <p:cNvPr id="505860" name="TextBox 126"/>
          <p:cNvSpPr txBox="1">
            <a:spLocks noChangeArrowheads="1"/>
          </p:cNvSpPr>
          <p:nvPr/>
        </p:nvSpPr>
        <p:spPr bwMode="auto">
          <a:xfrm>
            <a:off x="250825" y="711200"/>
            <a:ext cx="8675688" cy="474663"/>
          </a:xfrm>
          <a:prstGeom prst="rect">
            <a:avLst/>
          </a:prstGeom>
          <a:solidFill>
            <a:srgbClr val="FF6600"/>
          </a:solidFill>
          <a:ln w="9525">
            <a:solidFill>
              <a:srgbClr val="FF505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89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PIOGLITAZONE REDUCES CARDIOVASCULAR EVENTS</a:t>
            </a:r>
          </a:p>
        </p:txBody>
      </p:sp>
    </p:spTree>
    <p:extLst>
      <p:ext uri="{BB962C8B-B14F-4D97-AF65-F5344CB8AC3E}">
        <p14:creationId xmlns:p14="http://schemas.microsoft.com/office/powerpoint/2010/main" val="36472056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" name="Rectangle 343"/>
          <p:cNvSpPr/>
          <p:nvPr/>
        </p:nvSpPr>
        <p:spPr>
          <a:xfrm>
            <a:off x="1174044" y="2094089"/>
            <a:ext cx="2675467" cy="6180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0" name="Freeform 339"/>
          <p:cNvSpPr/>
          <p:nvPr/>
        </p:nvSpPr>
        <p:spPr>
          <a:xfrm>
            <a:off x="1281289" y="2352323"/>
            <a:ext cx="6458656" cy="2712156"/>
          </a:xfrm>
          <a:custGeom>
            <a:avLst/>
            <a:gdLst>
              <a:gd name="connsiteX0" fmla="*/ 0 w 7265964"/>
              <a:gd name="connsiteY0" fmla="*/ 3050345 h 3050345"/>
              <a:gd name="connsiteX1" fmla="*/ 35170 w 7265964"/>
              <a:gd name="connsiteY1" fmla="*/ 2972972 h 3050345"/>
              <a:gd name="connsiteX2" fmla="*/ 98474 w 7265964"/>
              <a:gd name="connsiteY2" fmla="*/ 2951871 h 3050345"/>
              <a:gd name="connsiteX3" fmla="*/ 218050 w 7265964"/>
              <a:gd name="connsiteY3" fmla="*/ 2951871 h 3050345"/>
              <a:gd name="connsiteX4" fmla="*/ 218050 w 7265964"/>
              <a:gd name="connsiteY4" fmla="*/ 2881532 h 3050345"/>
              <a:gd name="connsiteX5" fmla="*/ 225084 w 7265964"/>
              <a:gd name="connsiteY5" fmla="*/ 2818228 h 3050345"/>
              <a:gd name="connsiteX6" fmla="*/ 337625 w 7265964"/>
              <a:gd name="connsiteY6" fmla="*/ 2839329 h 3050345"/>
              <a:gd name="connsiteX7" fmla="*/ 443133 w 7265964"/>
              <a:gd name="connsiteY7" fmla="*/ 2839329 h 3050345"/>
              <a:gd name="connsiteX8" fmla="*/ 478302 w 7265964"/>
              <a:gd name="connsiteY8" fmla="*/ 2790092 h 3050345"/>
              <a:gd name="connsiteX9" fmla="*/ 569742 w 7265964"/>
              <a:gd name="connsiteY9" fmla="*/ 2726788 h 3050345"/>
              <a:gd name="connsiteX10" fmla="*/ 654148 w 7265964"/>
              <a:gd name="connsiteY10" fmla="*/ 2663483 h 3050345"/>
              <a:gd name="connsiteX11" fmla="*/ 801859 w 7265964"/>
              <a:gd name="connsiteY11" fmla="*/ 2565009 h 3050345"/>
              <a:gd name="connsiteX12" fmla="*/ 928468 w 7265964"/>
              <a:gd name="connsiteY12" fmla="*/ 2487637 h 3050345"/>
              <a:gd name="connsiteX13" fmla="*/ 998807 w 7265964"/>
              <a:gd name="connsiteY13" fmla="*/ 2473569 h 3050345"/>
              <a:gd name="connsiteX14" fmla="*/ 1167619 w 7265964"/>
              <a:gd name="connsiteY14" fmla="*/ 2346960 h 3050345"/>
              <a:gd name="connsiteX15" fmla="*/ 1617785 w 7265964"/>
              <a:gd name="connsiteY15" fmla="*/ 1981200 h 3050345"/>
              <a:gd name="connsiteX16" fmla="*/ 2004647 w 7265964"/>
              <a:gd name="connsiteY16" fmla="*/ 1981200 h 3050345"/>
              <a:gd name="connsiteX17" fmla="*/ 2208628 w 7265964"/>
              <a:gd name="connsiteY17" fmla="*/ 1840523 h 3050345"/>
              <a:gd name="connsiteX18" fmla="*/ 2363373 w 7265964"/>
              <a:gd name="connsiteY18" fmla="*/ 1749083 h 3050345"/>
              <a:gd name="connsiteX19" fmla="*/ 2497016 w 7265964"/>
              <a:gd name="connsiteY19" fmla="*/ 1699846 h 3050345"/>
              <a:gd name="connsiteX20" fmla="*/ 2700997 w 7265964"/>
              <a:gd name="connsiteY20" fmla="*/ 1601372 h 3050345"/>
              <a:gd name="connsiteX21" fmla="*/ 2855742 w 7265964"/>
              <a:gd name="connsiteY21" fmla="*/ 1566203 h 3050345"/>
              <a:gd name="connsiteX22" fmla="*/ 2975317 w 7265964"/>
              <a:gd name="connsiteY22" fmla="*/ 1559169 h 3050345"/>
              <a:gd name="connsiteX23" fmla="*/ 3186333 w 7265964"/>
              <a:gd name="connsiteY23" fmla="*/ 1488831 h 3050345"/>
              <a:gd name="connsiteX24" fmla="*/ 3334044 w 7265964"/>
              <a:gd name="connsiteY24" fmla="*/ 1432560 h 3050345"/>
              <a:gd name="connsiteX25" fmla="*/ 3390314 w 7265964"/>
              <a:gd name="connsiteY25" fmla="*/ 1404425 h 3050345"/>
              <a:gd name="connsiteX26" fmla="*/ 3502856 w 7265964"/>
              <a:gd name="connsiteY26" fmla="*/ 1404425 h 3050345"/>
              <a:gd name="connsiteX27" fmla="*/ 3601330 w 7265964"/>
              <a:gd name="connsiteY27" fmla="*/ 1362222 h 3050345"/>
              <a:gd name="connsiteX28" fmla="*/ 3650567 w 7265964"/>
              <a:gd name="connsiteY28" fmla="*/ 1235612 h 3050345"/>
              <a:gd name="connsiteX29" fmla="*/ 3847514 w 7265964"/>
              <a:gd name="connsiteY29" fmla="*/ 1235612 h 3050345"/>
              <a:gd name="connsiteX30" fmla="*/ 3910819 w 7265964"/>
              <a:gd name="connsiteY30" fmla="*/ 1179342 h 3050345"/>
              <a:gd name="connsiteX31" fmla="*/ 4142936 w 7265964"/>
              <a:gd name="connsiteY31" fmla="*/ 1158240 h 3050345"/>
              <a:gd name="connsiteX32" fmla="*/ 4234376 w 7265964"/>
              <a:gd name="connsiteY32" fmla="*/ 1087902 h 3050345"/>
              <a:gd name="connsiteX33" fmla="*/ 4382087 w 7265964"/>
              <a:gd name="connsiteY33" fmla="*/ 975360 h 3050345"/>
              <a:gd name="connsiteX34" fmla="*/ 4445391 w 7265964"/>
              <a:gd name="connsiteY34" fmla="*/ 827649 h 3050345"/>
              <a:gd name="connsiteX35" fmla="*/ 4656407 w 7265964"/>
              <a:gd name="connsiteY35" fmla="*/ 785446 h 3050345"/>
              <a:gd name="connsiteX36" fmla="*/ 4881490 w 7265964"/>
              <a:gd name="connsiteY36" fmla="*/ 750277 h 3050345"/>
              <a:gd name="connsiteX37" fmla="*/ 5036234 w 7265964"/>
              <a:gd name="connsiteY37" fmla="*/ 778412 h 3050345"/>
              <a:gd name="connsiteX38" fmla="*/ 5127674 w 7265964"/>
              <a:gd name="connsiteY38" fmla="*/ 764345 h 3050345"/>
              <a:gd name="connsiteX39" fmla="*/ 5233182 w 7265964"/>
              <a:gd name="connsiteY39" fmla="*/ 708074 h 3050345"/>
              <a:gd name="connsiteX40" fmla="*/ 5254284 w 7265964"/>
              <a:gd name="connsiteY40" fmla="*/ 679939 h 3050345"/>
              <a:gd name="connsiteX41" fmla="*/ 5310554 w 7265964"/>
              <a:gd name="connsiteY41" fmla="*/ 609600 h 3050345"/>
              <a:gd name="connsiteX42" fmla="*/ 5338690 w 7265964"/>
              <a:gd name="connsiteY42" fmla="*/ 588499 h 3050345"/>
              <a:gd name="connsiteX43" fmla="*/ 5444197 w 7265964"/>
              <a:gd name="connsiteY43" fmla="*/ 595532 h 3050345"/>
              <a:gd name="connsiteX44" fmla="*/ 5542671 w 7265964"/>
              <a:gd name="connsiteY44" fmla="*/ 475957 h 3050345"/>
              <a:gd name="connsiteX45" fmla="*/ 5676314 w 7265964"/>
              <a:gd name="connsiteY45" fmla="*/ 447822 h 3050345"/>
              <a:gd name="connsiteX46" fmla="*/ 5767754 w 7265964"/>
              <a:gd name="connsiteY46" fmla="*/ 370449 h 3050345"/>
              <a:gd name="connsiteX47" fmla="*/ 5845127 w 7265964"/>
              <a:gd name="connsiteY47" fmla="*/ 328246 h 3050345"/>
              <a:gd name="connsiteX48" fmla="*/ 5915465 w 7265964"/>
              <a:gd name="connsiteY48" fmla="*/ 222739 h 3050345"/>
              <a:gd name="connsiteX49" fmla="*/ 6063176 w 7265964"/>
              <a:gd name="connsiteY49" fmla="*/ 208671 h 3050345"/>
              <a:gd name="connsiteX50" fmla="*/ 6133514 w 7265964"/>
              <a:gd name="connsiteY50" fmla="*/ 131299 h 3050345"/>
              <a:gd name="connsiteX51" fmla="*/ 6281225 w 7265964"/>
              <a:gd name="connsiteY51" fmla="*/ 145366 h 3050345"/>
              <a:gd name="connsiteX52" fmla="*/ 6302327 w 7265964"/>
              <a:gd name="connsiteY52" fmla="*/ 18757 h 3050345"/>
              <a:gd name="connsiteX53" fmla="*/ 7265964 w 7265964"/>
              <a:gd name="connsiteY53" fmla="*/ 32825 h 3050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265964" h="3050345">
                <a:moveTo>
                  <a:pt x="0" y="3050345"/>
                </a:moveTo>
                <a:cubicBezTo>
                  <a:pt x="9379" y="3019864"/>
                  <a:pt x="18758" y="2989384"/>
                  <a:pt x="35170" y="2972972"/>
                </a:cubicBezTo>
                <a:cubicBezTo>
                  <a:pt x="51582" y="2956560"/>
                  <a:pt x="67994" y="2955388"/>
                  <a:pt x="98474" y="2951871"/>
                </a:cubicBezTo>
                <a:cubicBezTo>
                  <a:pt x="128954" y="2948354"/>
                  <a:pt x="198121" y="2963594"/>
                  <a:pt x="218050" y="2951871"/>
                </a:cubicBezTo>
                <a:cubicBezTo>
                  <a:pt x="237979" y="2940148"/>
                  <a:pt x="216878" y="2903806"/>
                  <a:pt x="218050" y="2881532"/>
                </a:cubicBezTo>
                <a:cubicBezTo>
                  <a:pt x="219222" y="2859258"/>
                  <a:pt x="205155" y="2825262"/>
                  <a:pt x="225084" y="2818228"/>
                </a:cubicBezTo>
                <a:cubicBezTo>
                  <a:pt x="245013" y="2811194"/>
                  <a:pt x="301284" y="2835812"/>
                  <a:pt x="337625" y="2839329"/>
                </a:cubicBezTo>
                <a:cubicBezTo>
                  <a:pt x="373966" y="2842846"/>
                  <a:pt x="419687" y="2847535"/>
                  <a:pt x="443133" y="2839329"/>
                </a:cubicBezTo>
                <a:cubicBezTo>
                  <a:pt x="466579" y="2831123"/>
                  <a:pt x="457200" y="2808849"/>
                  <a:pt x="478302" y="2790092"/>
                </a:cubicBezTo>
                <a:cubicBezTo>
                  <a:pt x="499404" y="2771335"/>
                  <a:pt x="540434" y="2747889"/>
                  <a:pt x="569742" y="2726788"/>
                </a:cubicBezTo>
                <a:cubicBezTo>
                  <a:pt x="599050" y="2705687"/>
                  <a:pt x="615462" y="2690446"/>
                  <a:pt x="654148" y="2663483"/>
                </a:cubicBezTo>
                <a:cubicBezTo>
                  <a:pt x="692834" y="2636520"/>
                  <a:pt x="756139" y="2594317"/>
                  <a:pt x="801859" y="2565009"/>
                </a:cubicBezTo>
                <a:cubicBezTo>
                  <a:pt x="847579" y="2535701"/>
                  <a:pt x="895643" y="2502877"/>
                  <a:pt x="928468" y="2487637"/>
                </a:cubicBezTo>
                <a:cubicBezTo>
                  <a:pt x="961293" y="2472397"/>
                  <a:pt x="958949" y="2497015"/>
                  <a:pt x="998807" y="2473569"/>
                </a:cubicBezTo>
                <a:cubicBezTo>
                  <a:pt x="1038665" y="2450123"/>
                  <a:pt x="1064456" y="2429022"/>
                  <a:pt x="1167619" y="2346960"/>
                </a:cubicBezTo>
                <a:cubicBezTo>
                  <a:pt x="1270782" y="2264898"/>
                  <a:pt x="1478280" y="2042160"/>
                  <a:pt x="1617785" y="1981200"/>
                </a:cubicBezTo>
                <a:cubicBezTo>
                  <a:pt x="1757290" y="1920240"/>
                  <a:pt x="1906173" y="2004646"/>
                  <a:pt x="2004647" y="1981200"/>
                </a:cubicBezTo>
                <a:cubicBezTo>
                  <a:pt x="2103121" y="1957754"/>
                  <a:pt x="2148840" y="1879209"/>
                  <a:pt x="2208628" y="1840523"/>
                </a:cubicBezTo>
                <a:cubicBezTo>
                  <a:pt x="2268416" y="1801837"/>
                  <a:pt x="2315308" y="1772529"/>
                  <a:pt x="2363373" y="1749083"/>
                </a:cubicBezTo>
                <a:cubicBezTo>
                  <a:pt x="2411438" y="1725637"/>
                  <a:pt x="2440745" y="1724464"/>
                  <a:pt x="2497016" y="1699846"/>
                </a:cubicBezTo>
                <a:cubicBezTo>
                  <a:pt x="2553287" y="1675228"/>
                  <a:pt x="2641209" y="1623646"/>
                  <a:pt x="2700997" y="1601372"/>
                </a:cubicBezTo>
                <a:cubicBezTo>
                  <a:pt x="2760785" y="1579098"/>
                  <a:pt x="2810022" y="1573237"/>
                  <a:pt x="2855742" y="1566203"/>
                </a:cubicBezTo>
                <a:cubicBezTo>
                  <a:pt x="2901462" y="1559169"/>
                  <a:pt x="2920219" y="1572064"/>
                  <a:pt x="2975317" y="1559169"/>
                </a:cubicBezTo>
                <a:cubicBezTo>
                  <a:pt x="3030416" y="1546274"/>
                  <a:pt x="3126545" y="1509933"/>
                  <a:pt x="3186333" y="1488831"/>
                </a:cubicBezTo>
                <a:cubicBezTo>
                  <a:pt x="3246121" y="1467729"/>
                  <a:pt x="3300047" y="1446628"/>
                  <a:pt x="3334044" y="1432560"/>
                </a:cubicBezTo>
                <a:cubicBezTo>
                  <a:pt x="3368041" y="1418492"/>
                  <a:pt x="3362179" y="1409114"/>
                  <a:pt x="3390314" y="1404425"/>
                </a:cubicBezTo>
                <a:cubicBezTo>
                  <a:pt x="3418449" y="1399736"/>
                  <a:pt x="3467687" y="1411459"/>
                  <a:pt x="3502856" y="1404425"/>
                </a:cubicBezTo>
                <a:cubicBezTo>
                  <a:pt x="3538025" y="1397391"/>
                  <a:pt x="3576712" y="1390357"/>
                  <a:pt x="3601330" y="1362222"/>
                </a:cubicBezTo>
                <a:cubicBezTo>
                  <a:pt x="3625948" y="1334087"/>
                  <a:pt x="3609536" y="1256714"/>
                  <a:pt x="3650567" y="1235612"/>
                </a:cubicBezTo>
                <a:cubicBezTo>
                  <a:pt x="3691598" y="1214510"/>
                  <a:pt x="3804139" y="1244990"/>
                  <a:pt x="3847514" y="1235612"/>
                </a:cubicBezTo>
                <a:cubicBezTo>
                  <a:pt x="3890889" y="1226234"/>
                  <a:pt x="3861582" y="1192237"/>
                  <a:pt x="3910819" y="1179342"/>
                </a:cubicBezTo>
                <a:cubicBezTo>
                  <a:pt x="3960056" y="1166447"/>
                  <a:pt x="4089010" y="1173480"/>
                  <a:pt x="4142936" y="1158240"/>
                </a:cubicBezTo>
                <a:cubicBezTo>
                  <a:pt x="4196862" y="1143000"/>
                  <a:pt x="4234376" y="1087902"/>
                  <a:pt x="4234376" y="1087902"/>
                </a:cubicBezTo>
                <a:cubicBezTo>
                  <a:pt x="4274234" y="1057422"/>
                  <a:pt x="4346918" y="1018735"/>
                  <a:pt x="4382087" y="975360"/>
                </a:cubicBezTo>
                <a:cubicBezTo>
                  <a:pt x="4417256" y="931985"/>
                  <a:pt x="4399671" y="859301"/>
                  <a:pt x="4445391" y="827649"/>
                </a:cubicBezTo>
                <a:cubicBezTo>
                  <a:pt x="4491111" y="795997"/>
                  <a:pt x="4583724" y="798341"/>
                  <a:pt x="4656407" y="785446"/>
                </a:cubicBezTo>
                <a:cubicBezTo>
                  <a:pt x="4729090" y="772551"/>
                  <a:pt x="4818186" y="751449"/>
                  <a:pt x="4881490" y="750277"/>
                </a:cubicBezTo>
                <a:cubicBezTo>
                  <a:pt x="4944794" y="749105"/>
                  <a:pt x="4995203" y="776067"/>
                  <a:pt x="5036234" y="778412"/>
                </a:cubicBezTo>
                <a:cubicBezTo>
                  <a:pt x="5077265" y="780757"/>
                  <a:pt x="5094849" y="776068"/>
                  <a:pt x="5127674" y="764345"/>
                </a:cubicBezTo>
                <a:cubicBezTo>
                  <a:pt x="5160499" y="752622"/>
                  <a:pt x="5212080" y="722142"/>
                  <a:pt x="5233182" y="708074"/>
                </a:cubicBezTo>
                <a:cubicBezTo>
                  <a:pt x="5254284" y="694006"/>
                  <a:pt x="5241389" y="696351"/>
                  <a:pt x="5254284" y="679939"/>
                </a:cubicBezTo>
                <a:cubicBezTo>
                  <a:pt x="5267179" y="663527"/>
                  <a:pt x="5296486" y="624840"/>
                  <a:pt x="5310554" y="609600"/>
                </a:cubicBezTo>
                <a:cubicBezTo>
                  <a:pt x="5324622" y="594360"/>
                  <a:pt x="5316416" y="590844"/>
                  <a:pt x="5338690" y="588499"/>
                </a:cubicBezTo>
                <a:cubicBezTo>
                  <a:pt x="5360964" y="586154"/>
                  <a:pt x="5410200" y="614289"/>
                  <a:pt x="5444197" y="595532"/>
                </a:cubicBezTo>
                <a:cubicBezTo>
                  <a:pt x="5478194" y="576775"/>
                  <a:pt x="5503985" y="500575"/>
                  <a:pt x="5542671" y="475957"/>
                </a:cubicBezTo>
                <a:cubicBezTo>
                  <a:pt x="5581357" y="451339"/>
                  <a:pt x="5638800" y="465407"/>
                  <a:pt x="5676314" y="447822"/>
                </a:cubicBezTo>
                <a:cubicBezTo>
                  <a:pt x="5713828" y="430237"/>
                  <a:pt x="5739619" y="390378"/>
                  <a:pt x="5767754" y="370449"/>
                </a:cubicBezTo>
                <a:cubicBezTo>
                  <a:pt x="5795889" y="350520"/>
                  <a:pt x="5820509" y="352864"/>
                  <a:pt x="5845127" y="328246"/>
                </a:cubicBezTo>
                <a:cubicBezTo>
                  <a:pt x="5869746" y="303628"/>
                  <a:pt x="5879124" y="242668"/>
                  <a:pt x="5915465" y="222739"/>
                </a:cubicBezTo>
                <a:cubicBezTo>
                  <a:pt x="5951806" y="202810"/>
                  <a:pt x="6026835" y="223911"/>
                  <a:pt x="6063176" y="208671"/>
                </a:cubicBezTo>
                <a:cubicBezTo>
                  <a:pt x="6099517" y="193431"/>
                  <a:pt x="6097173" y="141850"/>
                  <a:pt x="6133514" y="131299"/>
                </a:cubicBezTo>
                <a:cubicBezTo>
                  <a:pt x="6169855" y="120748"/>
                  <a:pt x="6253090" y="164123"/>
                  <a:pt x="6281225" y="145366"/>
                </a:cubicBezTo>
                <a:cubicBezTo>
                  <a:pt x="6309361" y="126609"/>
                  <a:pt x="6138204" y="37514"/>
                  <a:pt x="6302327" y="18757"/>
                </a:cubicBezTo>
                <a:cubicBezTo>
                  <a:pt x="6466450" y="0"/>
                  <a:pt x="6866207" y="16412"/>
                  <a:pt x="7265964" y="32825"/>
                </a:cubicBezTo>
              </a:path>
            </a:pathLst>
          </a:custGeom>
          <a:ln w="57150" cap="rnd">
            <a:solidFill>
              <a:srgbClr val="FFFF00"/>
            </a:solidFill>
            <a:prstDash val="sysDot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042" name="Rectangle 2"/>
          <p:cNvSpPr>
            <a:spLocks noGrp="1" noChangeArrowheads="1"/>
          </p:cNvSpPr>
          <p:nvPr>
            <p:ph type="title"/>
          </p:nvPr>
        </p:nvSpPr>
        <p:spPr>
          <a:xfrm>
            <a:off x="310444" y="579967"/>
            <a:ext cx="8592256" cy="709788"/>
          </a:xfrm>
          <a:solidFill>
            <a:srgbClr val="FF7F00"/>
          </a:solidFill>
        </p:spPr>
        <p:txBody>
          <a:bodyPr/>
          <a:lstStyle/>
          <a:p>
            <a:pPr eaLnBrk="1" hangingPunct="1">
              <a:lnSpc>
                <a:spcPct val="90000"/>
              </a:lnSpc>
              <a:defRPr/>
            </a:pPr>
            <a:r>
              <a:rPr lang="en-GB" sz="2489" dirty="0"/>
              <a:t>effect of Pioglitazone on recurrent stroke </a:t>
            </a:r>
            <a:br>
              <a:rPr lang="en-GB" sz="2489" dirty="0"/>
            </a:br>
            <a:r>
              <a:rPr lang="en-GB" sz="2489" dirty="0"/>
              <a:t>in patients with previous stroke: PROACTIVE</a:t>
            </a:r>
            <a:endParaRPr lang="en-GB" sz="1244" dirty="0"/>
          </a:p>
        </p:txBody>
      </p:sp>
      <p:sp>
        <p:nvSpPr>
          <p:cNvPr id="89093" name="Rectangle 3"/>
          <p:cNvSpPr>
            <a:spLocks noChangeArrowheads="1"/>
          </p:cNvSpPr>
          <p:nvPr/>
        </p:nvSpPr>
        <p:spPr bwMode="auto">
          <a:xfrm>
            <a:off x="115711" y="5126568"/>
            <a:ext cx="735779" cy="19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N at Risk:</a:t>
            </a:r>
            <a:endParaRPr kumimoji="0" lang="en-US" altLang="en-US" sz="1244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Neue" pitchFamily="2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9094" name="Rectangle 4"/>
          <p:cNvSpPr>
            <a:spLocks noChangeArrowheads="1"/>
          </p:cNvSpPr>
          <p:nvPr/>
        </p:nvSpPr>
        <p:spPr bwMode="auto">
          <a:xfrm>
            <a:off x="3722511" y="5755923"/>
            <a:ext cx="1565237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Time (months)</a:t>
            </a:r>
          </a:p>
        </p:txBody>
      </p:sp>
      <p:sp>
        <p:nvSpPr>
          <p:cNvPr id="89095" name="Rectangle 5"/>
          <p:cNvSpPr>
            <a:spLocks noChangeArrowheads="1"/>
          </p:cNvSpPr>
          <p:nvPr/>
        </p:nvSpPr>
        <p:spPr bwMode="auto">
          <a:xfrm>
            <a:off x="1035755" y="5126568"/>
            <a:ext cx="264496" cy="19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984</a:t>
            </a:r>
            <a:endParaRPr kumimoji="0" lang="en-US" altLang="en-US" sz="1244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9096" name="Rectangle 7"/>
          <p:cNvSpPr>
            <a:spLocks noChangeArrowheads="1"/>
          </p:cNvSpPr>
          <p:nvPr/>
        </p:nvSpPr>
        <p:spPr bwMode="auto">
          <a:xfrm>
            <a:off x="3071989" y="5126568"/>
            <a:ext cx="264496" cy="19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926</a:t>
            </a:r>
          </a:p>
        </p:txBody>
      </p:sp>
      <p:sp>
        <p:nvSpPr>
          <p:cNvPr id="89097" name="Rectangle 9"/>
          <p:cNvSpPr>
            <a:spLocks noChangeArrowheads="1"/>
          </p:cNvSpPr>
          <p:nvPr/>
        </p:nvSpPr>
        <p:spPr bwMode="auto">
          <a:xfrm>
            <a:off x="5109634" y="5126568"/>
            <a:ext cx="264496" cy="19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877</a:t>
            </a:r>
          </a:p>
        </p:txBody>
      </p:sp>
      <p:sp>
        <p:nvSpPr>
          <p:cNvPr id="89098" name="Rectangle 11"/>
          <p:cNvSpPr>
            <a:spLocks noChangeArrowheads="1"/>
          </p:cNvSpPr>
          <p:nvPr/>
        </p:nvSpPr>
        <p:spPr bwMode="auto">
          <a:xfrm>
            <a:off x="7265811" y="5126568"/>
            <a:ext cx="264496" cy="191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132</a:t>
            </a:r>
          </a:p>
        </p:txBody>
      </p:sp>
      <p:sp>
        <p:nvSpPr>
          <p:cNvPr id="89099" name="Rectangle 12"/>
          <p:cNvSpPr>
            <a:spLocks noChangeArrowheads="1"/>
          </p:cNvSpPr>
          <p:nvPr/>
        </p:nvSpPr>
        <p:spPr bwMode="auto">
          <a:xfrm rot="16200000">
            <a:off x="-845336" y="3287197"/>
            <a:ext cx="2406108" cy="407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160000" anchor="b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Kaplan-Meier Event Rate</a:t>
            </a:r>
          </a:p>
        </p:txBody>
      </p:sp>
      <p:sp>
        <p:nvSpPr>
          <p:cNvPr id="89100" name="Rectangle 13"/>
          <p:cNvSpPr>
            <a:spLocks noChangeArrowheads="1"/>
          </p:cNvSpPr>
          <p:nvPr/>
        </p:nvSpPr>
        <p:spPr bwMode="auto">
          <a:xfrm>
            <a:off x="443858" y="3932424"/>
            <a:ext cx="52839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128000" bIns="0"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0.04</a:t>
            </a:r>
          </a:p>
        </p:txBody>
      </p:sp>
      <p:sp>
        <p:nvSpPr>
          <p:cNvPr id="89101" name="Rectangle 15"/>
          <p:cNvSpPr>
            <a:spLocks noChangeArrowheads="1"/>
          </p:cNvSpPr>
          <p:nvPr/>
        </p:nvSpPr>
        <p:spPr bwMode="auto">
          <a:xfrm>
            <a:off x="443858" y="2956640"/>
            <a:ext cx="52839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128000" bIns="0"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0.08</a:t>
            </a:r>
          </a:p>
        </p:txBody>
      </p:sp>
      <p:sp>
        <p:nvSpPr>
          <p:cNvPr id="89102" name="Line 17"/>
          <p:cNvSpPr>
            <a:spLocks noChangeShapeType="1"/>
          </p:cNvSpPr>
          <p:nvPr/>
        </p:nvSpPr>
        <p:spPr bwMode="auto">
          <a:xfrm flipH="1">
            <a:off x="859367" y="5080000"/>
            <a:ext cx="91722" cy="1412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03" name="Line 18"/>
          <p:cNvSpPr>
            <a:spLocks noChangeShapeType="1"/>
          </p:cNvSpPr>
          <p:nvPr/>
        </p:nvSpPr>
        <p:spPr bwMode="auto">
          <a:xfrm flipH="1">
            <a:off x="859367" y="4058355"/>
            <a:ext cx="91722" cy="1412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04" name="Line 19"/>
          <p:cNvSpPr>
            <a:spLocks noChangeShapeType="1"/>
          </p:cNvSpPr>
          <p:nvPr/>
        </p:nvSpPr>
        <p:spPr bwMode="auto">
          <a:xfrm flipH="1">
            <a:off x="859367" y="3581400"/>
            <a:ext cx="91722" cy="1412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05" name="Line 20"/>
          <p:cNvSpPr>
            <a:spLocks noChangeShapeType="1"/>
          </p:cNvSpPr>
          <p:nvPr/>
        </p:nvSpPr>
        <p:spPr bwMode="auto">
          <a:xfrm flipH="1">
            <a:off x="859367" y="3093155"/>
            <a:ext cx="91722" cy="1412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06" name="Line 21"/>
          <p:cNvSpPr>
            <a:spLocks noChangeShapeType="1"/>
          </p:cNvSpPr>
          <p:nvPr/>
        </p:nvSpPr>
        <p:spPr bwMode="auto">
          <a:xfrm flipH="1">
            <a:off x="859367" y="2592212"/>
            <a:ext cx="91722" cy="1411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07" name="Line 22"/>
          <p:cNvSpPr>
            <a:spLocks noChangeShapeType="1"/>
          </p:cNvSpPr>
          <p:nvPr/>
        </p:nvSpPr>
        <p:spPr bwMode="auto">
          <a:xfrm flipH="1">
            <a:off x="859367" y="2079978"/>
            <a:ext cx="91722" cy="1412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08" name="Line 23"/>
          <p:cNvSpPr>
            <a:spLocks noChangeShapeType="1"/>
          </p:cNvSpPr>
          <p:nvPr/>
        </p:nvSpPr>
        <p:spPr bwMode="auto">
          <a:xfrm flipV="1">
            <a:off x="962378" y="2068689"/>
            <a:ext cx="2822" cy="300566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09" name="Rectangle 24"/>
          <p:cNvSpPr>
            <a:spLocks noChangeArrowheads="1"/>
          </p:cNvSpPr>
          <p:nvPr/>
        </p:nvSpPr>
        <p:spPr bwMode="auto">
          <a:xfrm>
            <a:off x="729192" y="4954773"/>
            <a:ext cx="24306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128000" bIns="0"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</a:t>
            </a:r>
          </a:p>
        </p:txBody>
      </p:sp>
      <p:sp>
        <p:nvSpPr>
          <p:cNvPr id="89110" name="Rectangle 25"/>
          <p:cNvSpPr>
            <a:spLocks noChangeArrowheads="1"/>
          </p:cNvSpPr>
          <p:nvPr/>
        </p:nvSpPr>
        <p:spPr bwMode="auto">
          <a:xfrm>
            <a:off x="443858" y="1956868"/>
            <a:ext cx="52839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128000" bIns="0" anchor="ctr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0.12</a:t>
            </a:r>
          </a:p>
        </p:txBody>
      </p:sp>
      <p:sp>
        <p:nvSpPr>
          <p:cNvPr id="89111" name="Line 26"/>
          <p:cNvSpPr>
            <a:spLocks noChangeShapeType="1"/>
          </p:cNvSpPr>
          <p:nvPr/>
        </p:nvSpPr>
        <p:spPr bwMode="auto">
          <a:xfrm>
            <a:off x="1231901" y="5391856"/>
            <a:ext cx="1411" cy="7337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12" name="Line 27"/>
          <p:cNvSpPr>
            <a:spLocks noChangeShapeType="1"/>
          </p:cNvSpPr>
          <p:nvPr/>
        </p:nvSpPr>
        <p:spPr bwMode="auto">
          <a:xfrm>
            <a:off x="2254955" y="5391856"/>
            <a:ext cx="1412" cy="7337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13" name="Line 28"/>
          <p:cNvSpPr>
            <a:spLocks noChangeShapeType="1"/>
          </p:cNvSpPr>
          <p:nvPr/>
        </p:nvSpPr>
        <p:spPr bwMode="auto">
          <a:xfrm>
            <a:off x="3278012" y="5391856"/>
            <a:ext cx="1411" cy="7337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14" name="Line 29"/>
          <p:cNvSpPr>
            <a:spLocks noChangeShapeType="1"/>
          </p:cNvSpPr>
          <p:nvPr/>
        </p:nvSpPr>
        <p:spPr bwMode="auto">
          <a:xfrm>
            <a:off x="4299657" y="5391856"/>
            <a:ext cx="2822" cy="7337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15" name="Line 30"/>
          <p:cNvSpPr>
            <a:spLocks noChangeShapeType="1"/>
          </p:cNvSpPr>
          <p:nvPr/>
        </p:nvSpPr>
        <p:spPr bwMode="auto">
          <a:xfrm>
            <a:off x="5321301" y="5391856"/>
            <a:ext cx="1411" cy="7337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16" name="Line 31"/>
          <p:cNvSpPr>
            <a:spLocks noChangeShapeType="1"/>
          </p:cNvSpPr>
          <p:nvPr/>
        </p:nvSpPr>
        <p:spPr bwMode="auto">
          <a:xfrm>
            <a:off x="6341534" y="5391856"/>
            <a:ext cx="4234" cy="7337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17" name="Line 32"/>
          <p:cNvSpPr>
            <a:spLocks noChangeShapeType="1"/>
          </p:cNvSpPr>
          <p:nvPr/>
        </p:nvSpPr>
        <p:spPr bwMode="auto">
          <a:xfrm>
            <a:off x="7364590" y="5391856"/>
            <a:ext cx="2822" cy="7337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18" name="Line 33"/>
          <p:cNvSpPr>
            <a:spLocks noChangeShapeType="1"/>
          </p:cNvSpPr>
          <p:nvPr/>
        </p:nvSpPr>
        <p:spPr bwMode="auto">
          <a:xfrm>
            <a:off x="7730066" y="5391856"/>
            <a:ext cx="1412" cy="73378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19" name="Rectangle 34"/>
          <p:cNvSpPr>
            <a:spLocks noChangeArrowheads="1"/>
          </p:cNvSpPr>
          <p:nvPr/>
        </p:nvSpPr>
        <p:spPr bwMode="auto">
          <a:xfrm>
            <a:off x="1169163" y="5389034"/>
            <a:ext cx="152286" cy="4251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9600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</a:t>
            </a:r>
          </a:p>
        </p:txBody>
      </p:sp>
      <p:sp>
        <p:nvSpPr>
          <p:cNvPr id="89120" name="Rectangle 36"/>
          <p:cNvSpPr>
            <a:spLocks noChangeArrowheads="1"/>
          </p:cNvSpPr>
          <p:nvPr/>
        </p:nvSpPr>
        <p:spPr bwMode="auto">
          <a:xfrm>
            <a:off x="3146893" y="5389034"/>
            <a:ext cx="304571" cy="4251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9600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89121" name="Rectangle 38"/>
          <p:cNvSpPr>
            <a:spLocks noChangeArrowheads="1"/>
          </p:cNvSpPr>
          <p:nvPr/>
        </p:nvSpPr>
        <p:spPr bwMode="auto">
          <a:xfrm>
            <a:off x="5193004" y="5389034"/>
            <a:ext cx="304571" cy="4251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9600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89122" name="Rectangle 40"/>
          <p:cNvSpPr>
            <a:spLocks noChangeArrowheads="1"/>
          </p:cNvSpPr>
          <p:nvPr/>
        </p:nvSpPr>
        <p:spPr bwMode="auto">
          <a:xfrm>
            <a:off x="7236293" y="5389034"/>
            <a:ext cx="304571" cy="4251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9600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89123" name="Line 41"/>
          <p:cNvSpPr>
            <a:spLocks noChangeShapeType="1"/>
          </p:cNvSpPr>
          <p:nvPr/>
        </p:nvSpPr>
        <p:spPr bwMode="auto">
          <a:xfrm>
            <a:off x="1231901" y="5393266"/>
            <a:ext cx="6498166" cy="1412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24" name="Rectangle 42"/>
          <p:cNvSpPr>
            <a:spLocks noChangeArrowheads="1"/>
          </p:cNvSpPr>
          <p:nvPr/>
        </p:nvSpPr>
        <p:spPr bwMode="auto">
          <a:xfrm>
            <a:off x="5956301" y="1682045"/>
            <a:ext cx="831959" cy="437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1258888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1258888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1258888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>
                <a:tab pos="1119026" algn="l"/>
              </a:tabLst>
              <a:defRPr/>
            </a:pP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Placebo</a:t>
            </a:r>
            <a:b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(51 / 498)</a:t>
            </a:r>
            <a:endParaRPr kumimoji="0" lang="en-US" altLang="en-US" sz="1422" b="1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HelveticaNeue" pitchFamily="2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9125" name="Line 45"/>
          <p:cNvSpPr>
            <a:spLocks noChangeShapeType="1"/>
          </p:cNvSpPr>
          <p:nvPr/>
        </p:nvSpPr>
        <p:spPr bwMode="auto">
          <a:xfrm flipH="1">
            <a:off x="865012" y="4563533"/>
            <a:ext cx="91722" cy="1412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26" name="Line 46"/>
          <p:cNvSpPr>
            <a:spLocks noChangeShapeType="1"/>
          </p:cNvSpPr>
          <p:nvPr/>
        </p:nvSpPr>
        <p:spPr bwMode="auto">
          <a:xfrm flipV="1">
            <a:off x="1279879" y="5063067"/>
            <a:ext cx="2822" cy="5644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27" name="Line 47"/>
          <p:cNvSpPr>
            <a:spLocks noChangeShapeType="1"/>
          </p:cNvSpPr>
          <p:nvPr/>
        </p:nvSpPr>
        <p:spPr bwMode="auto">
          <a:xfrm flipV="1">
            <a:off x="1279879" y="5024967"/>
            <a:ext cx="2822" cy="4233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28" name="Line 48"/>
          <p:cNvSpPr>
            <a:spLocks noChangeShapeType="1"/>
          </p:cNvSpPr>
          <p:nvPr/>
        </p:nvSpPr>
        <p:spPr bwMode="auto">
          <a:xfrm flipV="1">
            <a:off x="1312334" y="5009445"/>
            <a:ext cx="2822" cy="5644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29" name="Line 49"/>
          <p:cNvSpPr>
            <a:spLocks noChangeShapeType="1"/>
          </p:cNvSpPr>
          <p:nvPr/>
        </p:nvSpPr>
        <p:spPr bwMode="auto">
          <a:xfrm flipV="1">
            <a:off x="1312334" y="4971345"/>
            <a:ext cx="2822" cy="5644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30" name="Line 50"/>
          <p:cNvSpPr>
            <a:spLocks noChangeShapeType="1"/>
          </p:cNvSpPr>
          <p:nvPr/>
        </p:nvSpPr>
        <p:spPr bwMode="auto">
          <a:xfrm>
            <a:off x="1354667" y="4969933"/>
            <a:ext cx="8467" cy="141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31" name="Line 51"/>
          <p:cNvSpPr>
            <a:spLocks noChangeShapeType="1"/>
          </p:cNvSpPr>
          <p:nvPr/>
        </p:nvSpPr>
        <p:spPr bwMode="auto">
          <a:xfrm>
            <a:off x="1408289" y="4969933"/>
            <a:ext cx="5644" cy="141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32" name="Line 52"/>
          <p:cNvSpPr>
            <a:spLocks noChangeShapeType="1"/>
          </p:cNvSpPr>
          <p:nvPr/>
        </p:nvSpPr>
        <p:spPr bwMode="auto">
          <a:xfrm flipV="1">
            <a:off x="1430867" y="4943123"/>
            <a:ext cx="2822" cy="4233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33" name="Line 53"/>
          <p:cNvSpPr>
            <a:spLocks noChangeShapeType="1"/>
          </p:cNvSpPr>
          <p:nvPr/>
        </p:nvSpPr>
        <p:spPr bwMode="auto">
          <a:xfrm>
            <a:off x="1444978" y="4919134"/>
            <a:ext cx="9878" cy="282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34" name="Line 54"/>
          <p:cNvSpPr>
            <a:spLocks noChangeShapeType="1"/>
          </p:cNvSpPr>
          <p:nvPr/>
        </p:nvSpPr>
        <p:spPr bwMode="auto">
          <a:xfrm flipV="1">
            <a:off x="1494367" y="4910667"/>
            <a:ext cx="1411" cy="5644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35" name="Line 55"/>
          <p:cNvSpPr>
            <a:spLocks noChangeShapeType="1"/>
          </p:cNvSpPr>
          <p:nvPr/>
        </p:nvSpPr>
        <p:spPr bwMode="auto">
          <a:xfrm flipV="1">
            <a:off x="1494367" y="4871156"/>
            <a:ext cx="1411" cy="5644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36" name="Line 56"/>
          <p:cNvSpPr>
            <a:spLocks noChangeShapeType="1"/>
          </p:cNvSpPr>
          <p:nvPr/>
        </p:nvSpPr>
        <p:spPr bwMode="auto">
          <a:xfrm>
            <a:off x="1535289" y="4869745"/>
            <a:ext cx="9878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37" name="Line 57"/>
          <p:cNvSpPr>
            <a:spLocks noChangeShapeType="1"/>
          </p:cNvSpPr>
          <p:nvPr/>
        </p:nvSpPr>
        <p:spPr bwMode="auto">
          <a:xfrm>
            <a:off x="1586089" y="4869745"/>
            <a:ext cx="9878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38" name="Line 58"/>
          <p:cNvSpPr>
            <a:spLocks noChangeShapeType="1"/>
          </p:cNvSpPr>
          <p:nvPr/>
        </p:nvSpPr>
        <p:spPr bwMode="auto">
          <a:xfrm>
            <a:off x="1638300" y="4869745"/>
            <a:ext cx="4233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39" name="Line 59"/>
          <p:cNvSpPr>
            <a:spLocks noChangeShapeType="1"/>
          </p:cNvSpPr>
          <p:nvPr/>
        </p:nvSpPr>
        <p:spPr bwMode="auto">
          <a:xfrm flipV="1">
            <a:off x="1642534" y="4868333"/>
            <a:ext cx="4234" cy="141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40" name="Line 60"/>
          <p:cNvSpPr>
            <a:spLocks noChangeShapeType="1"/>
          </p:cNvSpPr>
          <p:nvPr/>
        </p:nvSpPr>
        <p:spPr bwMode="auto">
          <a:xfrm flipV="1">
            <a:off x="1642534" y="4828822"/>
            <a:ext cx="4234" cy="7056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41" name="Freeform 61"/>
          <p:cNvSpPr>
            <a:spLocks/>
          </p:cNvSpPr>
          <p:nvPr/>
        </p:nvSpPr>
        <p:spPr bwMode="auto">
          <a:xfrm>
            <a:off x="1638301" y="4864100"/>
            <a:ext cx="12700" cy="11289"/>
          </a:xfrm>
          <a:custGeom>
            <a:avLst/>
            <a:gdLst>
              <a:gd name="T0" fmla="*/ 2147483647 w 11"/>
              <a:gd name="T1" fmla="*/ 0 h 13"/>
              <a:gd name="T2" fmla="*/ 0 w 11"/>
              <a:gd name="T3" fmla="*/ 2147483647 h 13"/>
              <a:gd name="T4" fmla="*/ 2147483647 w 11"/>
              <a:gd name="T5" fmla="*/ 2147483647 h 13"/>
              <a:gd name="T6" fmla="*/ 2147483647 w 11"/>
              <a:gd name="T7" fmla="*/ 2147483647 h 13"/>
              <a:gd name="T8" fmla="*/ 2147483647 w 11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"/>
              <a:gd name="T16" fmla="*/ 0 h 13"/>
              <a:gd name="T17" fmla="*/ 11 w 11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" h="13">
                <a:moveTo>
                  <a:pt x="6" y="0"/>
                </a:moveTo>
                <a:lnTo>
                  <a:pt x="0" y="6"/>
                </a:lnTo>
                <a:lnTo>
                  <a:pt x="6" y="13"/>
                </a:lnTo>
                <a:lnTo>
                  <a:pt x="11" y="6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42" name="Line 62"/>
          <p:cNvSpPr>
            <a:spLocks noChangeShapeType="1"/>
          </p:cNvSpPr>
          <p:nvPr/>
        </p:nvSpPr>
        <p:spPr bwMode="auto">
          <a:xfrm>
            <a:off x="1673578" y="4818945"/>
            <a:ext cx="9878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43" name="Line 63"/>
          <p:cNvSpPr>
            <a:spLocks noChangeShapeType="1"/>
          </p:cNvSpPr>
          <p:nvPr/>
        </p:nvSpPr>
        <p:spPr bwMode="auto">
          <a:xfrm>
            <a:off x="1727200" y="4818945"/>
            <a:ext cx="7056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44" name="Line 64"/>
          <p:cNvSpPr>
            <a:spLocks noChangeShapeType="1"/>
          </p:cNvSpPr>
          <p:nvPr/>
        </p:nvSpPr>
        <p:spPr bwMode="auto">
          <a:xfrm flipV="1">
            <a:off x="1773768" y="4809067"/>
            <a:ext cx="2822" cy="7056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45" name="Line 65"/>
          <p:cNvSpPr>
            <a:spLocks noChangeShapeType="1"/>
          </p:cNvSpPr>
          <p:nvPr/>
        </p:nvSpPr>
        <p:spPr bwMode="auto">
          <a:xfrm flipV="1">
            <a:off x="1773768" y="4770968"/>
            <a:ext cx="2822" cy="705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46" name="Line 66"/>
          <p:cNvSpPr>
            <a:spLocks noChangeShapeType="1"/>
          </p:cNvSpPr>
          <p:nvPr/>
        </p:nvSpPr>
        <p:spPr bwMode="auto">
          <a:xfrm>
            <a:off x="1814689" y="4768145"/>
            <a:ext cx="9878" cy="282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47" name="Line 67"/>
          <p:cNvSpPr>
            <a:spLocks noChangeShapeType="1"/>
          </p:cNvSpPr>
          <p:nvPr/>
        </p:nvSpPr>
        <p:spPr bwMode="auto">
          <a:xfrm flipV="1">
            <a:off x="1835857" y="4738511"/>
            <a:ext cx="2822" cy="7056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48" name="Line 68"/>
          <p:cNvSpPr>
            <a:spLocks noChangeShapeType="1"/>
          </p:cNvSpPr>
          <p:nvPr/>
        </p:nvSpPr>
        <p:spPr bwMode="auto">
          <a:xfrm>
            <a:off x="1852790" y="4718755"/>
            <a:ext cx="9877" cy="141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49" name="Line 69"/>
          <p:cNvSpPr>
            <a:spLocks noChangeShapeType="1"/>
          </p:cNvSpPr>
          <p:nvPr/>
        </p:nvSpPr>
        <p:spPr bwMode="auto">
          <a:xfrm flipV="1">
            <a:off x="1883834" y="4697590"/>
            <a:ext cx="4233" cy="705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50" name="Line 70"/>
          <p:cNvSpPr>
            <a:spLocks noChangeShapeType="1"/>
          </p:cNvSpPr>
          <p:nvPr/>
        </p:nvSpPr>
        <p:spPr bwMode="auto">
          <a:xfrm>
            <a:off x="1892301" y="4669367"/>
            <a:ext cx="7055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51" name="Line 71"/>
          <p:cNvSpPr>
            <a:spLocks noChangeShapeType="1"/>
          </p:cNvSpPr>
          <p:nvPr/>
        </p:nvSpPr>
        <p:spPr bwMode="auto">
          <a:xfrm>
            <a:off x="1943101" y="4669367"/>
            <a:ext cx="8467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52" name="Line 72"/>
          <p:cNvSpPr>
            <a:spLocks noChangeShapeType="1"/>
          </p:cNvSpPr>
          <p:nvPr/>
        </p:nvSpPr>
        <p:spPr bwMode="auto">
          <a:xfrm flipV="1">
            <a:off x="1975555" y="4648200"/>
            <a:ext cx="1412" cy="7056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53" name="Line 73"/>
          <p:cNvSpPr>
            <a:spLocks noChangeShapeType="1"/>
          </p:cNvSpPr>
          <p:nvPr/>
        </p:nvSpPr>
        <p:spPr bwMode="auto">
          <a:xfrm>
            <a:off x="1979790" y="4617156"/>
            <a:ext cx="5644" cy="282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54" name="Line 74"/>
          <p:cNvSpPr>
            <a:spLocks noChangeShapeType="1"/>
          </p:cNvSpPr>
          <p:nvPr/>
        </p:nvSpPr>
        <p:spPr bwMode="auto">
          <a:xfrm flipV="1">
            <a:off x="2016479" y="4600222"/>
            <a:ext cx="2822" cy="5644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55" name="Line 75"/>
          <p:cNvSpPr>
            <a:spLocks noChangeShapeType="1"/>
          </p:cNvSpPr>
          <p:nvPr/>
        </p:nvSpPr>
        <p:spPr bwMode="auto">
          <a:xfrm>
            <a:off x="2016478" y="4567767"/>
            <a:ext cx="9877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56" name="Line 76"/>
          <p:cNvSpPr>
            <a:spLocks noChangeShapeType="1"/>
          </p:cNvSpPr>
          <p:nvPr/>
        </p:nvSpPr>
        <p:spPr bwMode="auto">
          <a:xfrm>
            <a:off x="2067278" y="4567767"/>
            <a:ext cx="4233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57" name="Line 77"/>
          <p:cNvSpPr>
            <a:spLocks noChangeShapeType="1"/>
          </p:cNvSpPr>
          <p:nvPr/>
        </p:nvSpPr>
        <p:spPr bwMode="auto">
          <a:xfrm>
            <a:off x="2071511" y="4567767"/>
            <a:ext cx="5644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58" name="Line 78"/>
          <p:cNvSpPr>
            <a:spLocks noChangeShapeType="1"/>
          </p:cNvSpPr>
          <p:nvPr/>
        </p:nvSpPr>
        <p:spPr bwMode="auto">
          <a:xfrm>
            <a:off x="2120901" y="4567767"/>
            <a:ext cx="7055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59" name="Freeform 79"/>
          <p:cNvSpPr>
            <a:spLocks/>
          </p:cNvSpPr>
          <p:nvPr/>
        </p:nvSpPr>
        <p:spPr bwMode="auto">
          <a:xfrm>
            <a:off x="2071512" y="4562123"/>
            <a:ext cx="2822" cy="12700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60" name="Line 80"/>
          <p:cNvSpPr>
            <a:spLocks noChangeShapeType="1"/>
          </p:cNvSpPr>
          <p:nvPr/>
        </p:nvSpPr>
        <p:spPr bwMode="auto">
          <a:xfrm>
            <a:off x="2171701" y="4567767"/>
            <a:ext cx="9877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61" name="Line 81"/>
          <p:cNvSpPr>
            <a:spLocks noChangeShapeType="1"/>
          </p:cNvSpPr>
          <p:nvPr/>
        </p:nvSpPr>
        <p:spPr bwMode="auto">
          <a:xfrm flipV="1">
            <a:off x="2191456" y="4536723"/>
            <a:ext cx="1411" cy="705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62" name="Line 82"/>
          <p:cNvSpPr>
            <a:spLocks noChangeShapeType="1"/>
          </p:cNvSpPr>
          <p:nvPr/>
        </p:nvSpPr>
        <p:spPr bwMode="auto">
          <a:xfrm>
            <a:off x="2208390" y="4516967"/>
            <a:ext cx="8467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63" name="Line 83"/>
          <p:cNvSpPr>
            <a:spLocks noChangeShapeType="1"/>
          </p:cNvSpPr>
          <p:nvPr/>
        </p:nvSpPr>
        <p:spPr bwMode="auto">
          <a:xfrm flipV="1">
            <a:off x="2246489" y="4498622"/>
            <a:ext cx="1412" cy="7056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64" name="Line 84"/>
          <p:cNvSpPr>
            <a:spLocks noChangeShapeType="1"/>
          </p:cNvSpPr>
          <p:nvPr/>
        </p:nvSpPr>
        <p:spPr bwMode="auto">
          <a:xfrm>
            <a:off x="2246489" y="4467578"/>
            <a:ext cx="5644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65" name="Line 85"/>
          <p:cNvSpPr>
            <a:spLocks noChangeShapeType="1"/>
          </p:cNvSpPr>
          <p:nvPr/>
        </p:nvSpPr>
        <p:spPr bwMode="auto">
          <a:xfrm>
            <a:off x="2297289" y="4467578"/>
            <a:ext cx="5644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66" name="Freeform 86"/>
          <p:cNvSpPr>
            <a:spLocks/>
          </p:cNvSpPr>
          <p:nvPr/>
        </p:nvSpPr>
        <p:spPr bwMode="auto">
          <a:xfrm>
            <a:off x="2238022" y="4461934"/>
            <a:ext cx="12700" cy="9878"/>
          </a:xfrm>
          <a:custGeom>
            <a:avLst/>
            <a:gdLst>
              <a:gd name="T0" fmla="*/ 0 w 12"/>
              <a:gd name="T1" fmla="*/ 2147483647 h 12"/>
              <a:gd name="T2" fmla="*/ 2147483647 w 12"/>
              <a:gd name="T3" fmla="*/ 0 h 12"/>
              <a:gd name="T4" fmla="*/ 2147483647 w 12"/>
              <a:gd name="T5" fmla="*/ 2147483647 h 12"/>
              <a:gd name="T6" fmla="*/ 2147483647 w 12"/>
              <a:gd name="T7" fmla="*/ 2147483647 h 12"/>
              <a:gd name="T8" fmla="*/ 0 w 12"/>
              <a:gd name="T9" fmla="*/ 2147483647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2"/>
              <a:gd name="T17" fmla="*/ 12 w 12"/>
              <a:gd name="T18" fmla="*/ 12 h 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2">
                <a:moveTo>
                  <a:pt x="0" y="5"/>
                </a:moveTo>
                <a:lnTo>
                  <a:pt x="6" y="0"/>
                </a:lnTo>
                <a:lnTo>
                  <a:pt x="12" y="5"/>
                </a:lnTo>
                <a:lnTo>
                  <a:pt x="6" y="12"/>
                </a:lnTo>
                <a:lnTo>
                  <a:pt x="0" y="5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67" name="Line 87"/>
          <p:cNvSpPr>
            <a:spLocks noChangeShapeType="1"/>
          </p:cNvSpPr>
          <p:nvPr/>
        </p:nvSpPr>
        <p:spPr bwMode="auto">
          <a:xfrm flipV="1">
            <a:off x="2312812" y="4433711"/>
            <a:ext cx="2822" cy="7056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68" name="Line 88"/>
          <p:cNvSpPr>
            <a:spLocks noChangeShapeType="1"/>
          </p:cNvSpPr>
          <p:nvPr/>
        </p:nvSpPr>
        <p:spPr bwMode="auto">
          <a:xfrm>
            <a:off x="2333978" y="4416778"/>
            <a:ext cx="9878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69" name="Line 89"/>
          <p:cNvSpPr>
            <a:spLocks noChangeShapeType="1"/>
          </p:cNvSpPr>
          <p:nvPr/>
        </p:nvSpPr>
        <p:spPr bwMode="auto">
          <a:xfrm flipV="1">
            <a:off x="2357967" y="4388556"/>
            <a:ext cx="1411" cy="7056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70" name="Line 90"/>
          <p:cNvSpPr>
            <a:spLocks noChangeShapeType="1"/>
          </p:cNvSpPr>
          <p:nvPr/>
        </p:nvSpPr>
        <p:spPr bwMode="auto">
          <a:xfrm>
            <a:off x="2372079" y="4365978"/>
            <a:ext cx="7055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71" name="Line 91"/>
          <p:cNvSpPr>
            <a:spLocks noChangeShapeType="1"/>
          </p:cNvSpPr>
          <p:nvPr/>
        </p:nvSpPr>
        <p:spPr bwMode="auto">
          <a:xfrm>
            <a:off x="2422878" y="4365978"/>
            <a:ext cx="987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72" name="Line 92"/>
          <p:cNvSpPr>
            <a:spLocks noChangeShapeType="1"/>
          </p:cNvSpPr>
          <p:nvPr/>
        </p:nvSpPr>
        <p:spPr bwMode="auto">
          <a:xfrm flipV="1">
            <a:off x="2435578" y="4330701"/>
            <a:ext cx="282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73" name="Line 93"/>
          <p:cNvSpPr>
            <a:spLocks noChangeShapeType="1"/>
          </p:cNvSpPr>
          <p:nvPr/>
        </p:nvSpPr>
        <p:spPr bwMode="auto">
          <a:xfrm>
            <a:off x="2459567" y="4313768"/>
            <a:ext cx="8467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74" name="Line 94"/>
          <p:cNvSpPr>
            <a:spLocks noChangeShapeType="1"/>
          </p:cNvSpPr>
          <p:nvPr/>
        </p:nvSpPr>
        <p:spPr bwMode="auto">
          <a:xfrm flipV="1">
            <a:off x="2487790" y="4289778"/>
            <a:ext cx="1411" cy="7056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75" name="Line 95"/>
          <p:cNvSpPr>
            <a:spLocks noChangeShapeType="1"/>
          </p:cNvSpPr>
          <p:nvPr/>
        </p:nvSpPr>
        <p:spPr bwMode="auto">
          <a:xfrm>
            <a:off x="2499078" y="4264378"/>
            <a:ext cx="5644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76" name="Line 96"/>
          <p:cNvSpPr>
            <a:spLocks noChangeShapeType="1"/>
          </p:cNvSpPr>
          <p:nvPr/>
        </p:nvSpPr>
        <p:spPr bwMode="auto">
          <a:xfrm flipV="1">
            <a:off x="2542822" y="4254501"/>
            <a:ext cx="141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77" name="Line 97"/>
          <p:cNvSpPr>
            <a:spLocks noChangeShapeType="1"/>
          </p:cNvSpPr>
          <p:nvPr/>
        </p:nvSpPr>
        <p:spPr bwMode="auto">
          <a:xfrm flipV="1">
            <a:off x="2542822" y="4214990"/>
            <a:ext cx="1412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78" name="Line 98"/>
          <p:cNvSpPr>
            <a:spLocks noChangeShapeType="1"/>
          </p:cNvSpPr>
          <p:nvPr/>
        </p:nvSpPr>
        <p:spPr bwMode="auto">
          <a:xfrm>
            <a:off x="2586568" y="4214990"/>
            <a:ext cx="7055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79" name="Line 99"/>
          <p:cNvSpPr>
            <a:spLocks noChangeShapeType="1"/>
          </p:cNvSpPr>
          <p:nvPr/>
        </p:nvSpPr>
        <p:spPr bwMode="auto">
          <a:xfrm flipV="1">
            <a:off x="2604911" y="4182534"/>
            <a:ext cx="1412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80" name="Line 100"/>
          <p:cNvSpPr>
            <a:spLocks noChangeShapeType="1"/>
          </p:cNvSpPr>
          <p:nvPr/>
        </p:nvSpPr>
        <p:spPr bwMode="auto">
          <a:xfrm>
            <a:off x="2624667" y="4162778"/>
            <a:ext cx="5644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81" name="Line 101"/>
          <p:cNvSpPr>
            <a:spLocks noChangeShapeType="1"/>
          </p:cNvSpPr>
          <p:nvPr/>
        </p:nvSpPr>
        <p:spPr bwMode="auto">
          <a:xfrm>
            <a:off x="2675467" y="4162778"/>
            <a:ext cx="5644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82" name="Line 102"/>
          <p:cNvSpPr>
            <a:spLocks noChangeShapeType="1"/>
          </p:cNvSpPr>
          <p:nvPr/>
        </p:nvSpPr>
        <p:spPr bwMode="auto">
          <a:xfrm flipV="1">
            <a:off x="2717801" y="4151489"/>
            <a:ext cx="2822" cy="423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83" name="Line 103"/>
          <p:cNvSpPr>
            <a:spLocks noChangeShapeType="1"/>
          </p:cNvSpPr>
          <p:nvPr/>
        </p:nvSpPr>
        <p:spPr bwMode="auto">
          <a:xfrm flipV="1">
            <a:off x="2717801" y="4111978"/>
            <a:ext cx="2822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84" name="Line 104"/>
          <p:cNvSpPr>
            <a:spLocks noChangeShapeType="1"/>
          </p:cNvSpPr>
          <p:nvPr/>
        </p:nvSpPr>
        <p:spPr bwMode="auto">
          <a:xfrm>
            <a:off x="2717801" y="4111978"/>
            <a:ext cx="2822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85" name="Line 105"/>
          <p:cNvSpPr>
            <a:spLocks noChangeShapeType="1"/>
          </p:cNvSpPr>
          <p:nvPr/>
        </p:nvSpPr>
        <p:spPr bwMode="auto">
          <a:xfrm>
            <a:off x="2762956" y="4111978"/>
            <a:ext cx="846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86" name="Line 106"/>
          <p:cNvSpPr>
            <a:spLocks noChangeShapeType="1"/>
          </p:cNvSpPr>
          <p:nvPr/>
        </p:nvSpPr>
        <p:spPr bwMode="auto">
          <a:xfrm>
            <a:off x="2813756" y="4111978"/>
            <a:ext cx="846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87" name="Line 107"/>
          <p:cNvSpPr>
            <a:spLocks noChangeShapeType="1"/>
          </p:cNvSpPr>
          <p:nvPr/>
        </p:nvSpPr>
        <p:spPr bwMode="auto">
          <a:xfrm>
            <a:off x="2864556" y="4111978"/>
            <a:ext cx="846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88" name="Freeform 108"/>
          <p:cNvSpPr>
            <a:spLocks/>
          </p:cNvSpPr>
          <p:nvPr/>
        </p:nvSpPr>
        <p:spPr bwMode="auto">
          <a:xfrm>
            <a:off x="2712156" y="4106334"/>
            <a:ext cx="9878" cy="127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0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0 w 12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3"/>
              <a:gd name="T17" fmla="*/ 12 w 12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3">
                <a:moveTo>
                  <a:pt x="0" y="6"/>
                </a:moveTo>
                <a:lnTo>
                  <a:pt x="6" y="0"/>
                </a:lnTo>
                <a:lnTo>
                  <a:pt x="12" y="6"/>
                </a:lnTo>
                <a:lnTo>
                  <a:pt x="6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89" name="Line 109"/>
          <p:cNvSpPr>
            <a:spLocks noChangeShapeType="1"/>
          </p:cNvSpPr>
          <p:nvPr/>
        </p:nvSpPr>
        <p:spPr bwMode="auto">
          <a:xfrm>
            <a:off x="2918178" y="4111978"/>
            <a:ext cx="5644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90" name="Line 110"/>
          <p:cNvSpPr>
            <a:spLocks noChangeShapeType="1"/>
          </p:cNvSpPr>
          <p:nvPr/>
        </p:nvSpPr>
        <p:spPr bwMode="auto">
          <a:xfrm>
            <a:off x="2968978" y="4111978"/>
            <a:ext cx="9878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91" name="Line 111"/>
          <p:cNvSpPr>
            <a:spLocks noChangeShapeType="1"/>
          </p:cNvSpPr>
          <p:nvPr/>
        </p:nvSpPr>
        <p:spPr bwMode="auto">
          <a:xfrm>
            <a:off x="3019778" y="4111978"/>
            <a:ext cx="9878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92" name="Line 112"/>
          <p:cNvSpPr>
            <a:spLocks noChangeShapeType="1"/>
          </p:cNvSpPr>
          <p:nvPr/>
        </p:nvSpPr>
        <p:spPr bwMode="auto">
          <a:xfrm>
            <a:off x="3070578" y="4111978"/>
            <a:ext cx="9878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93" name="Line 113"/>
          <p:cNvSpPr>
            <a:spLocks noChangeShapeType="1"/>
          </p:cNvSpPr>
          <p:nvPr/>
        </p:nvSpPr>
        <p:spPr bwMode="auto">
          <a:xfrm flipV="1">
            <a:off x="3110089" y="4096457"/>
            <a:ext cx="282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94" name="Line 114"/>
          <p:cNvSpPr>
            <a:spLocks noChangeShapeType="1"/>
          </p:cNvSpPr>
          <p:nvPr/>
        </p:nvSpPr>
        <p:spPr bwMode="auto">
          <a:xfrm>
            <a:off x="3110089" y="4062590"/>
            <a:ext cx="2822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95" name="Line 115"/>
          <p:cNvSpPr>
            <a:spLocks noChangeShapeType="1"/>
          </p:cNvSpPr>
          <p:nvPr/>
        </p:nvSpPr>
        <p:spPr bwMode="auto">
          <a:xfrm>
            <a:off x="3110089" y="4062590"/>
            <a:ext cx="5644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96" name="Freeform 116"/>
          <p:cNvSpPr>
            <a:spLocks/>
          </p:cNvSpPr>
          <p:nvPr/>
        </p:nvSpPr>
        <p:spPr bwMode="auto">
          <a:xfrm>
            <a:off x="3103034" y="4056945"/>
            <a:ext cx="12700" cy="9877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0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0 w 12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3"/>
              <a:gd name="T17" fmla="*/ 12 w 12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3">
                <a:moveTo>
                  <a:pt x="0" y="5"/>
                </a:moveTo>
                <a:lnTo>
                  <a:pt x="6" y="0"/>
                </a:lnTo>
                <a:lnTo>
                  <a:pt x="12" y="5"/>
                </a:lnTo>
                <a:lnTo>
                  <a:pt x="6" y="13"/>
                </a:lnTo>
                <a:lnTo>
                  <a:pt x="0" y="5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97" name="Line 117"/>
          <p:cNvSpPr>
            <a:spLocks noChangeShapeType="1"/>
          </p:cNvSpPr>
          <p:nvPr/>
        </p:nvSpPr>
        <p:spPr bwMode="auto">
          <a:xfrm flipV="1">
            <a:off x="3134079" y="4035778"/>
            <a:ext cx="1411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98" name="Line 118"/>
          <p:cNvSpPr>
            <a:spLocks noChangeShapeType="1"/>
          </p:cNvSpPr>
          <p:nvPr/>
        </p:nvSpPr>
        <p:spPr bwMode="auto">
          <a:xfrm>
            <a:off x="3145367" y="4010378"/>
            <a:ext cx="846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199" name="Line 119"/>
          <p:cNvSpPr>
            <a:spLocks noChangeShapeType="1"/>
          </p:cNvSpPr>
          <p:nvPr/>
        </p:nvSpPr>
        <p:spPr bwMode="auto">
          <a:xfrm>
            <a:off x="3196167" y="4010378"/>
            <a:ext cx="846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00" name="Line 120"/>
          <p:cNvSpPr>
            <a:spLocks noChangeShapeType="1"/>
          </p:cNvSpPr>
          <p:nvPr/>
        </p:nvSpPr>
        <p:spPr bwMode="auto">
          <a:xfrm>
            <a:off x="3249790" y="4010378"/>
            <a:ext cx="1411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01" name="Line 121"/>
          <p:cNvSpPr>
            <a:spLocks noChangeShapeType="1"/>
          </p:cNvSpPr>
          <p:nvPr/>
        </p:nvSpPr>
        <p:spPr bwMode="auto">
          <a:xfrm flipV="1">
            <a:off x="3249790" y="4004734"/>
            <a:ext cx="1411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02" name="Line 122"/>
          <p:cNvSpPr>
            <a:spLocks noChangeShapeType="1"/>
          </p:cNvSpPr>
          <p:nvPr/>
        </p:nvSpPr>
        <p:spPr bwMode="auto">
          <a:xfrm flipV="1">
            <a:off x="3249790" y="3966634"/>
            <a:ext cx="1411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03" name="Freeform 123"/>
          <p:cNvSpPr>
            <a:spLocks/>
          </p:cNvSpPr>
          <p:nvPr/>
        </p:nvSpPr>
        <p:spPr bwMode="auto">
          <a:xfrm>
            <a:off x="3241323" y="4004734"/>
            <a:ext cx="14111" cy="12700"/>
          </a:xfrm>
          <a:custGeom>
            <a:avLst/>
            <a:gdLst>
              <a:gd name="T0" fmla="*/ 2147483647 w 11"/>
              <a:gd name="T1" fmla="*/ 0 h 13"/>
              <a:gd name="T2" fmla="*/ 0 w 11"/>
              <a:gd name="T3" fmla="*/ 2147483647 h 13"/>
              <a:gd name="T4" fmla="*/ 2147483647 w 11"/>
              <a:gd name="T5" fmla="*/ 2147483647 h 13"/>
              <a:gd name="T6" fmla="*/ 2147483647 w 11"/>
              <a:gd name="T7" fmla="*/ 2147483647 h 13"/>
              <a:gd name="T8" fmla="*/ 2147483647 w 11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"/>
              <a:gd name="T16" fmla="*/ 0 h 13"/>
              <a:gd name="T17" fmla="*/ 11 w 11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" h="13">
                <a:moveTo>
                  <a:pt x="6" y="0"/>
                </a:moveTo>
                <a:lnTo>
                  <a:pt x="0" y="6"/>
                </a:lnTo>
                <a:lnTo>
                  <a:pt x="6" y="13"/>
                </a:lnTo>
                <a:lnTo>
                  <a:pt x="11" y="6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04" name="Line 124"/>
          <p:cNvSpPr>
            <a:spLocks noChangeShapeType="1"/>
          </p:cNvSpPr>
          <p:nvPr/>
        </p:nvSpPr>
        <p:spPr bwMode="auto">
          <a:xfrm>
            <a:off x="3285067" y="3959578"/>
            <a:ext cx="7056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05" name="Line 125"/>
          <p:cNvSpPr>
            <a:spLocks noChangeShapeType="1"/>
          </p:cNvSpPr>
          <p:nvPr/>
        </p:nvSpPr>
        <p:spPr bwMode="auto">
          <a:xfrm flipV="1">
            <a:off x="3302001" y="3927123"/>
            <a:ext cx="2822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06" name="Line 126"/>
          <p:cNvSpPr>
            <a:spLocks noChangeShapeType="1"/>
          </p:cNvSpPr>
          <p:nvPr/>
        </p:nvSpPr>
        <p:spPr bwMode="auto">
          <a:xfrm>
            <a:off x="3321756" y="3910190"/>
            <a:ext cx="8467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07" name="Line 127"/>
          <p:cNvSpPr>
            <a:spLocks noChangeShapeType="1"/>
          </p:cNvSpPr>
          <p:nvPr/>
        </p:nvSpPr>
        <p:spPr bwMode="auto">
          <a:xfrm>
            <a:off x="3372556" y="3910190"/>
            <a:ext cx="8467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08" name="Line 128"/>
          <p:cNvSpPr>
            <a:spLocks noChangeShapeType="1"/>
          </p:cNvSpPr>
          <p:nvPr/>
        </p:nvSpPr>
        <p:spPr bwMode="auto">
          <a:xfrm>
            <a:off x="3426178" y="3910190"/>
            <a:ext cx="5644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09" name="Line 129"/>
          <p:cNvSpPr>
            <a:spLocks noChangeShapeType="1"/>
          </p:cNvSpPr>
          <p:nvPr/>
        </p:nvSpPr>
        <p:spPr bwMode="auto">
          <a:xfrm flipV="1">
            <a:off x="3452990" y="3884790"/>
            <a:ext cx="282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10" name="Line 130"/>
          <p:cNvSpPr>
            <a:spLocks noChangeShapeType="1"/>
          </p:cNvSpPr>
          <p:nvPr/>
        </p:nvSpPr>
        <p:spPr bwMode="auto">
          <a:xfrm>
            <a:off x="3462867" y="3857978"/>
            <a:ext cx="5644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11" name="Line 131"/>
          <p:cNvSpPr>
            <a:spLocks noChangeShapeType="1"/>
          </p:cNvSpPr>
          <p:nvPr/>
        </p:nvSpPr>
        <p:spPr bwMode="auto">
          <a:xfrm>
            <a:off x="3513667" y="3857978"/>
            <a:ext cx="5644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12" name="Line 132"/>
          <p:cNvSpPr>
            <a:spLocks noChangeShapeType="1"/>
          </p:cNvSpPr>
          <p:nvPr/>
        </p:nvSpPr>
        <p:spPr bwMode="auto">
          <a:xfrm flipV="1">
            <a:off x="3564467" y="3850923"/>
            <a:ext cx="282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13" name="Line 133"/>
          <p:cNvSpPr>
            <a:spLocks noChangeShapeType="1"/>
          </p:cNvSpPr>
          <p:nvPr/>
        </p:nvSpPr>
        <p:spPr bwMode="auto">
          <a:xfrm flipV="1">
            <a:off x="3564467" y="3811412"/>
            <a:ext cx="282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14" name="Freeform 134"/>
          <p:cNvSpPr>
            <a:spLocks/>
          </p:cNvSpPr>
          <p:nvPr/>
        </p:nvSpPr>
        <p:spPr bwMode="auto">
          <a:xfrm>
            <a:off x="3557412" y="3852334"/>
            <a:ext cx="12700" cy="12700"/>
          </a:xfrm>
          <a:custGeom>
            <a:avLst/>
            <a:gdLst>
              <a:gd name="T0" fmla="*/ 2147483647 w 12"/>
              <a:gd name="T1" fmla="*/ 0 h 13"/>
              <a:gd name="T2" fmla="*/ 0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3"/>
              <a:gd name="T17" fmla="*/ 12 w 12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3">
                <a:moveTo>
                  <a:pt x="6" y="0"/>
                </a:moveTo>
                <a:lnTo>
                  <a:pt x="0" y="6"/>
                </a:lnTo>
                <a:lnTo>
                  <a:pt x="6" y="13"/>
                </a:lnTo>
                <a:lnTo>
                  <a:pt x="12" y="6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15" name="Line 135"/>
          <p:cNvSpPr>
            <a:spLocks noChangeShapeType="1"/>
          </p:cNvSpPr>
          <p:nvPr/>
        </p:nvSpPr>
        <p:spPr bwMode="auto">
          <a:xfrm>
            <a:off x="3601156" y="3807178"/>
            <a:ext cx="7056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16" name="Line 136"/>
          <p:cNvSpPr>
            <a:spLocks noChangeShapeType="1"/>
          </p:cNvSpPr>
          <p:nvPr/>
        </p:nvSpPr>
        <p:spPr bwMode="auto">
          <a:xfrm>
            <a:off x="3653368" y="3807178"/>
            <a:ext cx="7055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17" name="Line 137"/>
          <p:cNvSpPr>
            <a:spLocks noChangeShapeType="1"/>
          </p:cNvSpPr>
          <p:nvPr/>
        </p:nvSpPr>
        <p:spPr bwMode="auto">
          <a:xfrm flipV="1">
            <a:off x="3660423" y="3767667"/>
            <a:ext cx="4234" cy="7056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18" name="Line 138"/>
          <p:cNvSpPr>
            <a:spLocks noChangeShapeType="1"/>
          </p:cNvSpPr>
          <p:nvPr/>
        </p:nvSpPr>
        <p:spPr bwMode="auto">
          <a:xfrm>
            <a:off x="3690056" y="3756378"/>
            <a:ext cx="5644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19" name="Line 139"/>
          <p:cNvSpPr>
            <a:spLocks noChangeShapeType="1"/>
          </p:cNvSpPr>
          <p:nvPr/>
        </p:nvSpPr>
        <p:spPr bwMode="auto">
          <a:xfrm>
            <a:off x="3740856" y="3756378"/>
            <a:ext cx="4233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20" name="Line 140"/>
          <p:cNvSpPr>
            <a:spLocks noChangeShapeType="1"/>
          </p:cNvSpPr>
          <p:nvPr/>
        </p:nvSpPr>
        <p:spPr bwMode="auto">
          <a:xfrm>
            <a:off x="3745089" y="3756378"/>
            <a:ext cx="4234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21" name="Line 141"/>
          <p:cNvSpPr>
            <a:spLocks noChangeShapeType="1"/>
          </p:cNvSpPr>
          <p:nvPr/>
        </p:nvSpPr>
        <p:spPr bwMode="auto">
          <a:xfrm>
            <a:off x="3791656" y="3756378"/>
            <a:ext cx="8467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22" name="Line 142"/>
          <p:cNvSpPr>
            <a:spLocks noChangeShapeType="1"/>
          </p:cNvSpPr>
          <p:nvPr/>
        </p:nvSpPr>
        <p:spPr bwMode="auto">
          <a:xfrm>
            <a:off x="3845278" y="3756378"/>
            <a:ext cx="5644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23" name="Line 143"/>
          <p:cNvSpPr>
            <a:spLocks noChangeShapeType="1"/>
          </p:cNvSpPr>
          <p:nvPr/>
        </p:nvSpPr>
        <p:spPr bwMode="auto">
          <a:xfrm>
            <a:off x="3896078" y="3756378"/>
            <a:ext cx="9877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24" name="Freeform 144"/>
          <p:cNvSpPr>
            <a:spLocks/>
          </p:cNvSpPr>
          <p:nvPr/>
        </p:nvSpPr>
        <p:spPr bwMode="auto">
          <a:xfrm>
            <a:off x="3745089" y="3752145"/>
            <a:ext cx="1412" cy="9877"/>
          </a:xfrm>
          <a:custGeom>
            <a:avLst/>
            <a:gdLst>
              <a:gd name="T0" fmla="*/ 0 w 1588"/>
              <a:gd name="T1" fmla="*/ 2147483647 h 12"/>
              <a:gd name="T2" fmla="*/ 0 w 1588"/>
              <a:gd name="T3" fmla="*/ 0 h 12"/>
              <a:gd name="T4" fmla="*/ 0 w 1588"/>
              <a:gd name="T5" fmla="*/ 2147483647 h 12"/>
              <a:gd name="T6" fmla="*/ 0 w 1588"/>
              <a:gd name="T7" fmla="*/ 2147483647 h 12"/>
              <a:gd name="T8" fmla="*/ 0 w 1588"/>
              <a:gd name="T9" fmla="*/ 2147483647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12"/>
              <a:gd name="T17" fmla="*/ 1588 w 1588"/>
              <a:gd name="T18" fmla="*/ 12 h 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12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lnTo>
                  <a:pt x="0" y="12"/>
                </a:lnTo>
                <a:lnTo>
                  <a:pt x="0" y="5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25" name="Line 145"/>
          <p:cNvSpPr>
            <a:spLocks noChangeShapeType="1"/>
          </p:cNvSpPr>
          <p:nvPr/>
        </p:nvSpPr>
        <p:spPr bwMode="auto">
          <a:xfrm flipV="1">
            <a:off x="3939822" y="3745089"/>
            <a:ext cx="1412" cy="7056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26" name="Line 146"/>
          <p:cNvSpPr>
            <a:spLocks noChangeShapeType="1"/>
          </p:cNvSpPr>
          <p:nvPr/>
        </p:nvSpPr>
        <p:spPr bwMode="auto">
          <a:xfrm flipV="1">
            <a:off x="3939822" y="3705578"/>
            <a:ext cx="1412" cy="7056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27" name="Line 147"/>
          <p:cNvSpPr>
            <a:spLocks noChangeShapeType="1"/>
          </p:cNvSpPr>
          <p:nvPr/>
        </p:nvSpPr>
        <p:spPr bwMode="auto">
          <a:xfrm>
            <a:off x="3982156" y="3704167"/>
            <a:ext cx="8467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28" name="Line 148"/>
          <p:cNvSpPr>
            <a:spLocks noChangeShapeType="1"/>
          </p:cNvSpPr>
          <p:nvPr/>
        </p:nvSpPr>
        <p:spPr bwMode="auto">
          <a:xfrm>
            <a:off x="4034368" y="3704167"/>
            <a:ext cx="7055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29" name="Line 149"/>
          <p:cNvSpPr>
            <a:spLocks noChangeShapeType="1"/>
          </p:cNvSpPr>
          <p:nvPr/>
        </p:nvSpPr>
        <p:spPr bwMode="auto">
          <a:xfrm flipV="1">
            <a:off x="4080934" y="3694289"/>
            <a:ext cx="2822" cy="7056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30" name="Line 150"/>
          <p:cNvSpPr>
            <a:spLocks noChangeShapeType="1"/>
          </p:cNvSpPr>
          <p:nvPr/>
        </p:nvSpPr>
        <p:spPr bwMode="auto">
          <a:xfrm flipV="1">
            <a:off x="4080934" y="3656190"/>
            <a:ext cx="282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31" name="Line 151"/>
          <p:cNvSpPr>
            <a:spLocks noChangeShapeType="1"/>
          </p:cNvSpPr>
          <p:nvPr/>
        </p:nvSpPr>
        <p:spPr bwMode="auto">
          <a:xfrm>
            <a:off x="4123267" y="3653368"/>
            <a:ext cx="5644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32" name="Line 152"/>
          <p:cNvSpPr>
            <a:spLocks noChangeShapeType="1"/>
          </p:cNvSpPr>
          <p:nvPr/>
        </p:nvSpPr>
        <p:spPr bwMode="auto">
          <a:xfrm>
            <a:off x="4174067" y="3653368"/>
            <a:ext cx="5644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33" name="Line 153"/>
          <p:cNvSpPr>
            <a:spLocks noChangeShapeType="1"/>
          </p:cNvSpPr>
          <p:nvPr/>
        </p:nvSpPr>
        <p:spPr bwMode="auto">
          <a:xfrm>
            <a:off x="4224867" y="3653368"/>
            <a:ext cx="8467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34" name="Line 154"/>
          <p:cNvSpPr>
            <a:spLocks noChangeShapeType="1"/>
          </p:cNvSpPr>
          <p:nvPr/>
        </p:nvSpPr>
        <p:spPr bwMode="auto">
          <a:xfrm flipV="1">
            <a:off x="4254501" y="3630790"/>
            <a:ext cx="1411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35" name="Line 155"/>
          <p:cNvSpPr>
            <a:spLocks noChangeShapeType="1"/>
          </p:cNvSpPr>
          <p:nvPr/>
        </p:nvSpPr>
        <p:spPr bwMode="auto">
          <a:xfrm>
            <a:off x="4261556" y="3602567"/>
            <a:ext cx="4234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36" name="Line 156"/>
          <p:cNvSpPr>
            <a:spLocks noChangeShapeType="1"/>
          </p:cNvSpPr>
          <p:nvPr/>
        </p:nvSpPr>
        <p:spPr bwMode="auto">
          <a:xfrm>
            <a:off x="4265789" y="3602567"/>
            <a:ext cx="4233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37" name="Line 157"/>
          <p:cNvSpPr>
            <a:spLocks noChangeShapeType="1"/>
          </p:cNvSpPr>
          <p:nvPr/>
        </p:nvSpPr>
        <p:spPr bwMode="auto">
          <a:xfrm>
            <a:off x="4312356" y="3602567"/>
            <a:ext cx="8467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38" name="Line 158"/>
          <p:cNvSpPr>
            <a:spLocks noChangeShapeType="1"/>
          </p:cNvSpPr>
          <p:nvPr/>
        </p:nvSpPr>
        <p:spPr bwMode="auto">
          <a:xfrm>
            <a:off x="4364568" y="3602567"/>
            <a:ext cx="7055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39" name="Line 159"/>
          <p:cNvSpPr>
            <a:spLocks noChangeShapeType="1"/>
          </p:cNvSpPr>
          <p:nvPr/>
        </p:nvSpPr>
        <p:spPr bwMode="auto">
          <a:xfrm>
            <a:off x="4416778" y="3602567"/>
            <a:ext cx="5644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40" name="Freeform 160"/>
          <p:cNvSpPr>
            <a:spLocks/>
          </p:cNvSpPr>
          <p:nvPr/>
        </p:nvSpPr>
        <p:spPr bwMode="auto">
          <a:xfrm>
            <a:off x="4265790" y="3596923"/>
            <a:ext cx="2822" cy="11289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41" name="Line 161"/>
          <p:cNvSpPr>
            <a:spLocks noChangeShapeType="1"/>
          </p:cNvSpPr>
          <p:nvPr/>
        </p:nvSpPr>
        <p:spPr bwMode="auto">
          <a:xfrm flipV="1">
            <a:off x="4446412" y="3579990"/>
            <a:ext cx="282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42" name="Line 162"/>
          <p:cNvSpPr>
            <a:spLocks noChangeShapeType="1"/>
          </p:cNvSpPr>
          <p:nvPr/>
        </p:nvSpPr>
        <p:spPr bwMode="auto">
          <a:xfrm>
            <a:off x="4452056" y="3550356"/>
            <a:ext cx="5644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43" name="Line 163"/>
          <p:cNvSpPr>
            <a:spLocks noChangeShapeType="1"/>
          </p:cNvSpPr>
          <p:nvPr/>
        </p:nvSpPr>
        <p:spPr bwMode="auto">
          <a:xfrm flipV="1">
            <a:off x="4502857" y="3543301"/>
            <a:ext cx="282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44" name="Line 164"/>
          <p:cNvSpPr>
            <a:spLocks noChangeShapeType="1"/>
          </p:cNvSpPr>
          <p:nvPr/>
        </p:nvSpPr>
        <p:spPr bwMode="auto">
          <a:xfrm flipV="1">
            <a:off x="4502857" y="3505200"/>
            <a:ext cx="2822" cy="423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45" name="Freeform 165"/>
          <p:cNvSpPr>
            <a:spLocks/>
          </p:cNvSpPr>
          <p:nvPr/>
        </p:nvSpPr>
        <p:spPr bwMode="auto">
          <a:xfrm>
            <a:off x="4495800" y="3546123"/>
            <a:ext cx="12700" cy="9877"/>
          </a:xfrm>
          <a:custGeom>
            <a:avLst/>
            <a:gdLst>
              <a:gd name="T0" fmla="*/ 2147483647 w 12"/>
              <a:gd name="T1" fmla="*/ 0 h 13"/>
              <a:gd name="T2" fmla="*/ 0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3"/>
              <a:gd name="T17" fmla="*/ 12 w 12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3">
                <a:moveTo>
                  <a:pt x="6" y="0"/>
                </a:moveTo>
                <a:lnTo>
                  <a:pt x="0" y="6"/>
                </a:lnTo>
                <a:lnTo>
                  <a:pt x="6" y="13"/>
                </a:lnTo>
                <a:lnTo>
                  <a:pt x="12" y="6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46" name="Line 166"/>
          <p:cNvSpPr>
            <a:spLocks noChangeShapeType="1"/>
          </p:cNvSpPr>
          <p:nvPr/>
        </p:nvSpPr>
        <p:spPr bwMode="auto">
          <a:xfrm flipV="1">
            <a:off x="4522612" y="3481212"/>
            <a:ext cx="2822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47" name="Line 167"/>
          <p:cNvSpPr>
            <a:spLocks noChangeShapeType="1"/>
          </p:cNvSpPr>
          <p:nvPr/>
        </p:nvSpPr>
        <p:spPr bwMode="auto">
          <a:xfrm flipV="1">
            <a:off x="4522612" y="3445933"/>
            <a:ext cx="2822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48" name="Line 168"/>
          <p:cNvSpPr>
            <a:spLocks noChangeShapeType="1"/>
          </p:cNvSpPr>
          <p:nvPr/>
        </p:nvSpPr>
        <p:spPr bwMode="auto">
          <a:xfrm>
            <a:off x="4522612" y="3445933"/>
            <a:ext cx="846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49" name="Line 169"/>
          <p:cNvSpPr>
            <a:spLocks noChangeShapeType="1"/>
          </p:cNvSpPr>
          <p:nvPr/>
        </p:nvSpPr>
        <p:spPr bwMode="auto">
          <a:xfrm>
            <a:off x="4573412" y="3445933"/>
            <a:ext cx="987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50" name="Line 170"/>
          <p:cNvSpPr>
            <a:spLocks noChangeShapeType="1"/>
          </p:cNvSpPr>
          <p:nvPr/>
        </p:nvSpPr>
        <p:spPr bwMode="auto">
          <a:xfrm>
            <a:off x="4624212" y="3445933"/>
            <a:ext cx="987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51" name="Line 171"/>
          <p:cNvSpPr>
            <a:spLocks noChangeShapeType="1"/>
          </p:cNvSpPr>
          <p:nvPr/>
        </p:nvSpPr>
        <p:spPr bwMode="auto">
          <a:xfrm>
            <a:off x="4676423" y="3445933"/>
            <a:ext cx="846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52" name="Freeform 172"/>
          <p:cNvSpPr>
            <a:spLocks/>
          </p:cNvSpPr>
          <p:nvPr/>
        </p:nvSpPr>
        <p:spPr bwMode="auto">
          <a:xfrm>
            <a:off x="4518378" y="3443112"/>
            <a:ext cx="12700" cy="9878"/>
          </a:xfrm>
          <a:custGeom>
            <a:avLst/>
            <a:gdLst>
              <a:gd name="T0" fmla="*/ 0 w 11"/>
              <a:gd name="T1" fmla="*/ 2147483647 h 13"/>
              <a:gd name="T2" fmla="*/ 2147483647 w 11"/>
              <a:gd name="T3" fmla="*/ 0 h 13"/>
              <a:gd name="T4" fmla="*/ 2147483647 w 11"/>
              <a:gd name="T5" fmla="*/ 2147483647 h 13"/>
              <a:gd name="T6" fmla="*/ 2147483647 w 11"/>
              <a:gd name="T7" fmla="*/ 2147483647 h 13"/>
              <a:gd name="T8" fmla="*/ 0 w 11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"/>
              <a:gd name="T16" fmla="*/ 0 h 13"/>
              <a:gd name="T17" fmla="*/ 11 w 11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" h="13">
                <a:moveTo>
                  <a:pt x="0" y="6"/>
                </a:moveTo>
                <a:lnTo>
                  <a:pt x="6" y="0"/>
                </a:lnTo>
                <a:lnTo>
                  <a:pt x="11" y="6"/>
                </a:lnTo>
                <a:lnTo>
                  <a:pt x="6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53" name="Line 173"/>
          <p:cNvSpPr>
            <a:spLocks noChangeShapeType="1"/>
          </p:cNvSpPr>
          <p:nvPr/>
        </p:nvSpPr>
        <p:spPr bwMode="auto">
          <a:xfrm flipV="1">
            <a:off x="4703234" y="3421945"/>
            <a:ext cx="4233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54" name="Line 174"/>
          <p:cNvSpPr>
            <a:spLocks noChangeShapeType="1"/>
          </p:cNvSpPr>
          <p:nvPr/>
        </p:nvSpPr>
        <p:spPr bwMode="auto">
          <a:xfrm>
            <a:off x="4713112" y="3396545"/>
            <a:ext cx="9878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55" name="Line 175"/>
          <p:cNvSpPr>
            <a:spLocks noChangeShapeType="1"/>
          </p:cNvSpPr>
          <p:nvPr/>
        </p:nvSpPr>
        <p:spPr bwMode="auto">
          <a:xfrm>
            <a:off x="4763912" y="3396545"/>
            <a:ext cx="9878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56" name="Line 176"/>
          <p:cNvSpPr>
            <a:spLocks noChangeShapeType="1"/>
          </p:cNvSpPr>
          <p:nvPr/>
        </p:nvSpPr>
        <p:spPr bwMode="auto">
          <a:xfrm>
            <a:off x="4817533" y="3396545"/>
            <a:ext cx="7056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57" name="Line 177"/>
          <p:cNvSpPr>
            <a:spLocks noChangeShapeType="1"/>
          </p:cNvSpPr>
          <p:nvPr/>
        </p:nvSpPr>
        <p:spPr bwMode="auto">
          <a:xfrm>
            <a:off x="4868334" y="3396545"/>
            <a:ext cx="9878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58" name="Line 178"/>
          <p:cNvSpPr>
            <a:spLocks noChangeShapeType="1"/>
          </p:cNvSpPr>
          <p:nvPr/>
        </p:nvSpPr>
        <p:spPr bwMode="auto">
          <a:xfrm>
            <a:off x="4919134" y="3396545"/>
            <a:ext cx="5644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59" name="Line 179"/>
          <p:cNvSpPr>
            <a:spLocks noChangeShapeType="1"/>
          </p:cNvSpPr>
          <p:nvPr/>
        </p:nvSpPr>
        <p:spPr bwMode="auto">
          <a:xfrm flipV="1">
            <a:off x="4924778" y="3392311"/>
            <a:ext cx="1412" cy="423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60" name="Line 180"/>
          <p:cNvSpPr>
            <a:spLocks noChangeShapeType="1"/>
          </p:cNvSpPr>
          <p:nvPr/>
        </p:nvSpPr>
        <p:spPr bwMode="auto">
          <a:xfrm flipV="1">
            <a:off x="4924778" y="3352800"/>
            <a:ext cx="1412" cy="7056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61" name="Freeform 181"/>
          <p:cNvSpPr>
            <a:spLocks/>
          </p:cNvSpPr>
          <p:nvPr/>
        </p:nvSpPr>
        <p:spPr bwMode="auto">
          <a:xfrm>
            <a:off x="4916312" y="3390900"/>
            <a:ext cx="14111" cy="11289"/>
          </a:xfrm>
          <a:custGeom>
            <a:avLst/>
            <a:gdLst>
              <a:gd name="T0" fmla="*/ 2147483647 w 11"/>
              <a:gd name="T1" fmla="*/ 0 h 13"/>
              <a:gd name="T2" fmla="*/ 0 w 11"/>
              <a:gd name="T3" fmla="*/ 2147483647 h 13"/>
              <a:gd name="T4" fmla="*/ 2147483647 w 11"/>
              <a:gd name="T5" fmla="*/ 2147483647 h 13"/>
              <a:gd name="T6" fmla="*/ 2147483647 w 11"/>
              <a:gd name="T7" fmla="*/ 2147483647 h 13"/>
              <a:gd name="T8" fmla="*/ 2147483647 w 11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"/>
              <a:gd name="T16" fmla="*/ 0 h 13"/>
              <a:gd name="T17" fmla="*/ 11 w 11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" h="13">
                <a:moveTo>
                  <a:pt x="5" y="0"/>
                </a:moveTo>
                <a:lnTo>
                  <a:pt x="0" y="6"/>
                </a:lnTo>
                <a:lnTo>
                  <a:pt x="5" y="13"/>
                </a:lnTo>
                <a:lnTo>
                  <a:pt x="11" y="6"/>
                </a:lnTo>
                <a:lnTo>
                  <a:pt x="5" y="0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62" name="Line 182"/>
          <p:cNvSpPr>
            <a:spLocks noChangeShapeType="1"/>
          </p:cNvSpPr>
          <p:nvPr/>
        </p:nvSpPr>
        <p:spPr bwMode="auto">
          <a:xfrm>
            <a:off x="4954412" y="3342923"/>
            <a:ext cx="9877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63" name="Line 183"/>
          <p:cNvSpPr>
            <a:spLocks noChangeShapeType="1"/>
          </p:cNvSpPr>
          <p:nvPr/>
        </p:nvSpPr>
        <p:spPr bwMode="auto">
          <a:xfrm>
            <a:off x="5006623" y="3342923"/>
            <a:ext cx="8467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64" name="Line 184"/>
          <p:cNvSpPr>
            <a:spLocks noChangeShapeType="1"/>
          </p:cNvSpPr>
          <p:nvPr/>
        </p:nvSpPr>
        <p:spPr bwMode="auto">
          <a:xfrm flipV="1">
            <a:off x="5057423" y="3337278"/>
            <a:ext cx="4234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65" name="Line 185"/>
          <p:cNvSpPr>
            <a:spLocks noChangeShapeType="1"/>
          </p:cNvSpPr>
          <p:nvPr/>
        </p:nvSpPr>
        <p:spPr bwMode="auto">
          <a:xfrm flipV="1">
            <a:off x="5057423" y="3299178"/>
            <a:ext cx="4234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66" name="Freeform 186"/>
          <p:cNvSpPr>
            <a:spLocks/>
          </p:cNvSpPr>
          <p:nvPr/>
        </p:nvSpPr>
        <p:spPr bwMode="auto">
          <a:xfrm>
            <a:off x="5051778" y="3340101"/>
            <a:ext cx="14111" cy="9877"/>
          </a:xfrm>
          <a:custGeom>
            <a:avLst/>
            <a:gdLst>
              <a:gd name="T0" fmla="*/ 2147483647 w 12"/>
              <a:gd name="T1" fmla="*/ 0 h 13"/>
              <a:gd name="T2" fmla="*/ 0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3"/>
              <a:gd name="T17" fmla="*/ 12 w 12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3">
                <a:moveTo>
                  <a:pt x="6" y="0"/>
                </a:moveTo>
                <a:lnTo>
                  <a:pt x="0" y="6"/>
                </a:lnTo>
                <a:lnTo>
                  <a:pt x="6" y="13"/>
                </a:lnTo>
                <a:lnTo>
                  <a:pt x="12" y="6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67" name="Line 187"/>
          <p:cNvSpPr>
            <a:spLocks noChangeShapeType="1"/>
          </p:cNvSpPr>
          <p:nvPr/>
        </p:nvSpPr>
        <p:spPr bwMode="auto">
          <a:xfrm>
            <a:off x="5092701" y="3292123"/>
            <a:ext cx="9877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68" name="Line 188"/>
          <p:cNvSpPr>
            <a:spLocks noChangeShapeType="1"/>
          </p:cNvSpPr>
          <p:nvPr/>
        </p:nvSpPr>
        <p:spPr bwMode="auto">
          <a:xfrm flipV="1">
            <a:off x="5137856" y="3279422"/>
            <a:ext cx="1411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69" name="Line 189"/>
          <p:cNvSpPr>
            <a:spLocks noChangeShapeType="1"/>
          </p:cNvSpPr>
          <p:nvPr/>
        </p:nvSpPr>
        <p:spPr bwMode="auto">
          <a:xfrm flipV="1">
            <a:off x="5137856" y="3239911"/>
            <a:ext cx="1411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70" name="Line 190"/>
          <p:cNvSpPr>
            <a:spLocks noChangeShapeType="1"/>
          </p:cNvSpPr>
          <p:nvPr/>
        </p:nvSpPr>
        <p:spPr bwMode="auto">
          <a:xfrm>
            <a:off x="5178778" y="3239912"/>
            <a:ext cx="9878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71" name="Line 191"/>
          <p:cNvSpPr>
            <a:spLocks noChangeShapeType="1"/>
          </p:cNvSpPr>
          <p:nvPr/>
        </p:nvSpPr>
        <p:spPr bwMode="auto">
          <a:xfrm flipV="1">
            <a:off x="5188657" y="3198990"/>
            <a:ext cx="282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72" name="Line 192"/>
          <p:cNvSpPr>
            <a:spLocks noChangeShapeType="1"/>
          </p:cNvSpPr>
          <p:nvPr/>
        </p:nvSpPr>
        <p:spPr bwMode="auto">
          <a:xfrm flipV="1">
            <a:off x="5192889" y="3163711"/>
            <a:ext cx="1412" cy="7056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73" name="Line 193"/>
          <p:cNvSpPr>
            <a:spLocks noChangeShapeType="1"/>
          </p:cNvSpPr>
          <p:nvPr/>
        </p:nvSpPr>
        <p:spPr bwMode="auto">
          <a:xfrm>
            <a:off x="5198534" y="3136901"/>
            <a:ext cx="9878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74" name="Line 194"/>
          <p:cNvSpPr>
            <a:spLocks noChangeShapeType="1"/>
          </p:cNvSpPr>
          <p:nvPr/>
        </p:nvSpPr>
        <p:spPr bwMode="auto">
          <a:xfrm flipV="1">
            <a:off x="5216879" y="3103034"/>
            <a:ext cx="1411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75" name="Line 195"/>
          <p:cNvSpPr>
            <a:spLocks noChangeShapeType="1"/>
          </p:cNvSpPr>
          <p:nvPr/>
        </p:nvSpPr>
        <p:spPr bwMode="auto">
          <a:xfrm>
            <a:off x="5233812" y="3084689"/>
            <a:ext cx="2822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76" name="Line 196"/>
          <p:cNvSpPr>
            <a:spLocks noChangeShapeType="1"/>
          </p:cNvSpPr>
          <p:nvPr/>
        </p:nvSpPr>
        <p:spPr bwMode="auto">
          <a:xfrm>
            <a:off x="5236634" y="3084689"/>
            <a:ext cx="7055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77" name="Freeform 197"/>
          <p:cNvSpPr>
            <a:spLocks/>
          </p:cNvSpPr>
          <p:nvPr/>
        </p:nvSpPr>
        <p:spPr bwMode="auto">
          <a:xfrm>
            <a:off x="5236634" y="3079045"/>
            <a:ext cx="2822" cy="12700"/>
          </a:xfrm>
          <a:custGeom>
            <a:avLst/>
            <a:gdLst>
              <a:gd name="T0" fmla="*/ 0 w 3175"/>
              <a:gd name="T1" fmla="*/ 2147483647 h 12"/>
              <a:gd name="T2" fmla="*/ 0 w 3175"/>
              <a:gd name="T3" fmla="*/ 0 h 12"/>
              <a:gd name="T4" fmla="*/ 0 w 3175"/>
              <a:gd name="T5" fmla="*/ 2147483647 h 12"/>
              <a:gd name="T6" fmla="*/ 0 w 3175"/>
              <a:gd name="T7" fmla="*/ 2147483647 h 12"/>
              <a:gd name="T8" fmla="*/ 0 w 3175"/>
              <a:gd name="T9" fmla="*/ 2147483647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2"/>
              <a:gd name="T17" fmla="*/ 3175 w 3175"/>
              <a:gd name="T18" fmla="*/ 12 h 1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2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lnTo>
                  <a:pt x="0" y="12"/>
                </a:lnTo>
                <a:lnTo>
                  <a:pt x="0" y="5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78" name="Line 198"/>
          <p:cNvSpPr>
            <a:spLocks noChangeShapeType="1"/>
          </p:cNvSpPr>
          <p:nvPr/>
        </p:nvSpPr>
        <p:spPr bwMode="auto">
          <a:xfrm>
            <a:off x="5284612" y="3084689"/>
            <a:ext cx="987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79" name="Line 199"/>
          <p:cNvSpPr>
            <a:spLocks noChangeShapeType="1"/>
          </p:cNvSpPr>
          <p:nvPr/>
        </p:nvSpPr>
        <p:spPr bwMode="auto">
          <a:xfrm>
            <a:off x="5338234" y="3084689"/>
            <a:ext cx="7055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80" name="Line 200"/>
          <p:cNvSpPr>
            <a:spLocks noChangeShapeType="1"/>
          </p:cNvSpPr>
          <p:nvPr/>
        </p:nvSpPr>
        <p:spPr bwMode="auto">
          <a:xfrm>
            <a:off x="5389034" y="3084689"/>
            <a:ext cx="7055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81" name="Line 201"/>
          <p:cNvSpPr>
            <a:spLocks noChangeShapeType="1"/>
          </p:cNvSpPr>
          <p:nvPr/>
        </p:nvSpPr>
        <p:spPr bwMode="auto">
          <a:xfrm flipV="1">
            <a:off x="5400323" y="3046590"/>
            <a:ext cx="4233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82" name="Line 202"/>
          <p:cNvSpPr>
            <a:spLocks noChangeShapeType="1"/>
          </p:cNvSpPr>
          <p:nvPr/>
        </p:nvSpPr>
        <p:spPr bwMode="auto">
          <a:xfrm>
            <a:off x="5424311" y="3032479"/>
            <a:ext cx="5644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83" name="Line 203"/>
          <p:cNvSpPr>
            <a:spLocks noChangeShapeType="1"/>
          </p:cNvSpPr>
          <p:nvPr/>
        </p:nvSpPr>
        <p:spPr bwMode="auto">
          <a:xfrm>
            <a:off x="5429955" y="3032479"/>
            <a:ext cx="1412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84" name="Line 204"/>
          <p:cNvSpPr>
            <a:spLocks noChangeShapeType="1"/>
          </p:cNvSpPr>
          <p:nvPr/>
        </p:nvSpPr>
        <p:spPr bwMode="auto">
          <a:xfrm>
            <a:off x="5475112" y="3032479"/>
            <a:ext cx="9878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85" name="Line 205"/>
          <p:cNvSpPr>
            <a:spLocks noChangeShapeType="1"/>
          </p:cNvSpPr>
          <p:nvPr/>
        </p:nvSpPr>
        <p:spPr bwMode="auto">
          <a:xfrm>
            <a:off x="5525912" y="3032479"/>
            <a:ext cx="9878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86" name="Line 206"/>
          <p:cNvSpPr>
            <a:spLocks noChangeShapeType="1"/>
          </p:cNvSpPr>
          <p:nvPr/>
        </p:nvSpPr>
        <p:spPr bwMode="auto">
          <a:xfrm>
            <a:off x="5579533" y="3032479"/>
            <a:ext cx="7056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87" name="Freeform 207"/>
          <p:cNvSpPr>
            <a:spLocks/>
          </p:cNvSpPr>
          <p:nvPr/>
        </p:nvSpPr>
        <p:spPr bwMode="auto">
          <a:xfrm>
            <a:off x="5429955" y="3026834"/>
            <a:ext cx="1412" cy="11289"/>
          </a:xfrm>
          <a:custGeom>
            <a:avLst/>
            <a:gdLst>
              <a:gd name="T0" fmla="*/ 0 w 1588"/>
              <a:gd name="T1" fmla="*/ 2147483647 h 13"/>
              <a:gd name="T2" fmla="*/ 0 w 1588"/>
              <a:gd name="T3" fmla="*/ 0 h 13"/>
              <a:gd name="T4" fmla="*/ 0 w 1588"/>
              <a:gd name="T5" fmla="*/ 2147483647 h 13"/>
              <a:gd name="T6" fmla="*/ 0 w 1588"/>
              <a:gd name="T7" fmla="*/ 2147483647 h 13"/>
              <a:gd name="T8" fmla="*/ 0 w 1588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13"/>
              <a:gd name="T17" fmla="*/ 1588 w 1588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88" name="Line 208"/>
          <p:cNvSpPr>
            <a:spLocks noChangeShapeType="1"/>
          </p:cNvSpPr>
          <p:nvPr/>
        </p:nvSpPr>
        <p:spPr bwMode="auto">
          <a:xfrm>
            <a:off x="5630333" y="3032479"/>
            <a:ext cx="7056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89" name="Line 209"/>
          <p:cNvSpPr>
            <a:spLocks noChangeShapeType="1"/>
          </p:cNvSpPr>
          <p:nvPr/>
        </p:nvSpPr>
        <p:spPr bwMode="auto">
          <a:xfrm>
            <a:off x="5681134" y="3032479"/>
            <a:ext cx="9878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90" name="Line 210"/>
          <p:cNvSpPr>
            <a:spLocks noChangeShapeType="1"/>
          </p:cNvSpPr>
          <p:nvPr/>
        </p:nvSpPr>
        <p:spPr bwMode="auto">
          <a:xfrm>
            <a:off x="5731934" y="3032479"/>
            <a:ext cx="5644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91" name="Line 211"/>
          <p:cNvSpPr>
            <a:spLocks noChangeShapeType="1"/>
          </p:cNvSpPr>
          <p:nvPr/>
        </p:nvSpPr>
        <p:spPr bwMode="auto">
          <a:xfrm>
            <a:off x="5737578" y="3032479"/>
            <a:ext cx="4234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92" name="Freeform 212"/>
          <p:cNvSpPr>
            <a:spLocks/>
          </p:cNvSpPr>
          <p:nvPr/>
        </p:nvSpPr>
        <p:spPr bwMode="auto">
          <a:xfrm>
            <a:off x="5737578" y="3028245"/>
            <a:ext cx="1412" cy="9878"/>
          </a:xfrm>
          <a:custGeom>
            <a:avLst/>
            <a:gdLst>
              <a:gd name="T0" fmla="*/ 0 w 1588"/>
              <a:gd name="T1" fmla="*/ 2147483647 h 13"/>
              <a:gd name="T2" fmla="*/ 0 w 1588"/>
              <a:gd name="T3" fmla="*/ 0 h 13"/>
              <a:gd name="T4" fmla="*/ 0 w 1588"/>
              <a:gd name="T5" fmla="*/ 2147483647 h 13"/>
              <a:gd name="T6" fmla="*/ 0 w 1588"/>
              <a:gd name="T7" fmla="*/ 2147483647 h 13"/>
              <a:gd name="T8" fmla="*/ 0 w 1588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13"/>
              <a:gd name="T17" fmla="*/ 1588 w 1588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93" name="Line 213"/>
          <p:cNvSpPr>
            <a:spLocks noChangeShapeType="1"/>
          </p:cNvSpPr>
          <p:nvPr/>
        </p:nvSpPr>
        <p:spPr bwMode="auto">
          <a:xfrm>
            <a:off x="5785556" y="3032479"/>
            <a:ext cx="7056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94" name="Line 214"/>
          <p:cNvSpPr>
            <a:spLocks noChangeShapeType="1"/>
          </p:cNvSpPr>
          <p:nvPr/>
        </p:nvSpPr>
        <p:spPr bwMode="auto">
          <a:xfrm>
            <a:off x="5837768" y="3032479"/>
            <a:ext cx="7055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95" name="Line 215"/>
          <p:cNvSpPr>
            <a:spLocks noChangeShapeType="1"/>
          </p:cNvSpPr>
          <p:nvPr/>
        </p:nvSpPr>
        <p:spPr bwMode="auto">
          <a:xfrm>
            <a:off x="5888568" y="3032479"/>
            <a:ext cx="7055" cy="282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96" name="Line 216"/>
          <p:cNvSpPr>
            <a:spLocks noChangeShapeType="1"/>
          </p:cNvSpPr>
          <p:nvPr/>
        </p:nvSpPr>
        <p:spPr bwMode="auto">
          <a:xfrm flipV="1">
            <a:off x="5909734" y="3004257"/>
            <a:ext cx="4234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97" name="Line 217"/>
          <p:cNvSpPr>
            <a:spLocks noChangeShapeType="1"/>
          </p:cNvSpPr>
          <p:nvPr/>
        </p:nvSpPr>
        <p:spPr bwMode="auto">
          <a:xfrm>
            <a:off x="5922434" y="2980266"/>
            <a:ext cx="846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98" name="Line 218"/>
          <p:cNvSpPr>
            <a:spLocks noChangeShapeType="1"/>
          </p:cNvSpPr>
          <p:nvPr/>
        </p:nvSpPr>
        <p:spPr bwMode="auto">
          <a:xfrm flipV="1">
            <a:off x="5969000" y="2968978"/>
            <a:ext cx="1412" cy="7056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299" name="Line 219"/>
          <p:cNvSpPr>
            <a:spLocks noChangeShapeType="1"/>
          </p:cNvSpPr>
          <p:nvPr/>
        </p:nvSpPr>
        <p:spPr bwMode="auto">
          <a:xfrm flipV="1">
            <a:off x="5969000" y="2929467"/>
            <a:ext cx="1412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00" name="Line 220"/>
          <p:cNvSpPr>
            <a:spLocks noChangeShapeType="1"/>
          </p:cNvSpPr>
          <p:nvPr/>
        </p:nvSpPr>
        <p:spPr bwMode="auto">
          <a:xfrm flipV="1">
            <a:off x="5984523" y="2904067"/>
            <a:ext cx="1411" cy="423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01" name="Line 221"/>
          <p:cNvSpPr>
            <a:spLocks noChangeShapeType="1"/>
          </p:cNvSpPr>
          <p:nvPr/>
        </p:nvSpPr>
        <p:spPr bwMode="auto">
          <a:xfrm>
            <a:off x="5990167" y="2873022"/>
            <a:ext cx="846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02" name="Line 222"/>
          <p:cNvSpPr>
            <a:spLocks noChangeShapeType="1"/>
          </p:cNvSpPr>
          <p:nvPr/>
        </p:nvSpPr>
        <p:spPr bwMode="auto">
          <a:xfrm>
            <a:off x="6040967" y="2873022"/>
            <a:ext cx="846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03" name="Line 223"/>
          <p:cNvSpPr>
            <a:spLocks noChangeShapeType="1"/>
          </p:cNvSpPr>
          <p:nvPr/>
        </p:nvSpPr>
        <p:spPr bwMode="auto">
          <a:xfrm>
            <a:off x="6094590" y="2873022"/>
            <a:ext cx="5644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04" name="Line 224"/>
          <p:cNvSpPr>
            <a:spLocks noChangeShapeType="1"/>
          </p:cNvSpPr>
          <p:nvPr/>
        </p:nvSpPr>
        <p:spPr bwMode="auto">
          <a:xfrm>
            <a:off x="6145390" y="2873022"/>
            <a:ext cx="5644" cy="141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05" name="Line 225"/>
          <p:cNvSpPr>
            <a:spLocks noChangeShapeType="1"/>
          </p:cNvSpPr>
          <p:nvPr/>
        </p:nvSpPr>
        <p:spPr bwMode="auto">
          <a:xfrm flipV="1">
            <a:off x="6170790" y="2846212"/>
            <a:ext cx="1411" cy="705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06" name="Line 226"/>
          <p:cNvSpPr>
            <a:spLocks noChangeShapeType="1"/>
          </p:cNvSpPr>
          <p:nvPr/>
        </p:nvSpPr>
        <p:spPr bwMode="auto">
          <a:xfrm>
            <a:off x="6180667" y="2822222"/>
            <a:ext cx="5644" cy="1412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07" name="Line 227"/>
          <p:cNvSpPr>
            <a:spLocks noChangeShapeType="1"/>
          </p:cNvSpPr>
          <p:nvPr/>
        </p:nvSpPr>
        <p:spPr bwMode="auto">
          <a:xfrm flipV="1">
            <a:off x="6197601" y="2789767"/>
            <a:ext cx="2822" cy="5644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08" name="Line 228"/>
          <p:cNvSpPr>
            <a:spLocks noChangeShapeType="1"/>
          </p:cNvSpPr>
          <p:nvPr/>
        </p:nvSpPr>
        <p:spPr bwMode="auto">
          <a:xfrm>
            <a:off x="6211712" y="2768600"/>
            <a:ext cx="9878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09" name="Line 229"/>
          <p:cNvSpPr>
            <a:spLocks noChangeShapeType="1"/>
          </p:cNvSpPr>
          <p:nvPr/>
        </p:nvSpPr>
        <p:spPr bwMode="auto">
          <a:xfrm>
            <a:off x="6262512" y="2768600"/>
            <a:ext cx="9878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10" name="Line 230"/>
          <p:cNvSpPr>
            <a:spLocks noChangeShapeType="1"/>
          </p:cNvSpPr>
          <p:nvPr/>
        </p:nvSpPr>
        <p:spPr bwMode="auto">
          <a:xfrm>
            <a:off x="6316133" y="2768600"/>
            <a:ext cx="7056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11" name="Line 231"/>
          <p:cNvSpPr>
            <a:spLocks noChangeShapeType="1"/>
          </p:cNvSpPr>
          <p:nvPr/>
        </p:nvSpPr>
        <p:spPr bwMode="auto">
          <a:xfrm flipV="1">
            <a:off x="6348590" y="2747434"/>
            <a:ext cx="282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12" name="Line 232"/>
          <p:cNvSpPr>
            <a:spLocks noChangeShapeType="1"/>
          </p:cNvSpPr>
          <p:nvPr/>
        </p:nvSpPr>
        <p:spPr bwMode="auto">
          <a:xfrm>
            <a:off x="6348590" y="2714978"/>
            <a:ext cx="987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13" name="Freeform 233"/>
          <p:cNvSpPr>
            <a:spLocks/>
          </p:cNvSpPr>
          <p:nvPr/>
        </p:nvSpPr>
        <p:spPr bwMode="auto">
          <a:xfrm>
            <a:off x="6341534" y="2709333"/>
            <a:ext cx="12700" cy="11289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0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0 w 12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3"/>
              <a:gd name="T17" fmla="*/ 12 w 12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3">
                <a:moveTo>
                  <a:pt x="0" y="6"/>
                </a:moveTo>
                <a:lnTo>
                  <a:pt x="6" y="0"/>
                </a:lnTo>
                <a:lnTo>
                  <a:pt x="12" y="6"/>
                </a:lnTo>
                <a:lnTo>
                  <a:pt x="6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14" name="Line 234"/>
          <p:cNvSpPr>
            <a:spLocks noChangeShapeType="1"/>
          </p:cNvSpPr>
          <p:nvPr/>
        </p:nvSpPr>
        <p:spPr bwMode="auto">
          <a:xfrm>
            <a:off x="6399390" y="2714978"/>
            <a:ext cx="8467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15" name="Freeform 235"/>
          <p:cNvSpPr>
            <a:spLocks/>
          </p:cNvSpPr>
          <p:nvPr/>
        </p:nvSpPr>
        <p:spPr bwMode="auto">
          <a:xfrm>
            <a:off x="6399390" y="2709333"/>
            <a:ext cx="2822" cy="11289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16" name="Line 236"/>
          <p:cNvSpPr>
            <a:spLocks noChangeShapeType="1"/>
          </p:cNvSpPr>
          <p:nvPr/>
        </p:nvSpPr>
        <p:spPr bwMode="auto">
          <a:xfrm>
            <a:off x="6407856" y="2714978"/>
            <a:ext cx="1411" cy="1412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17" name="Freeform 237"/>
          <p:cNvSpPr>
            <a:spLocks/>
          </p:cNvSpPr>
          <p:nvPr/>
        </p:nvSpPr>
        <p:spPr bwMode="auto">
          <a:xfrm>
            <a:off x="6407856" y="2709333"/>
            <a:ext cx="1411" cy="11289"/>
          </a:xfrm>
          <a:custGeom>
            <a:avLst/>
            <a:gdLst>
              <a:gd name="T0" fmla="*/ 0 w 1587"/>
              <a:gd name="T1" fmla="*/ 2147483647 h 13"/>
              <a:gd name="T2" fmla="*/ 0 w 1587"/>
              <a:gd name="T3" fmla="*/ 0 h 13"/>
              <a:gd name="T4" fmla="*/ 0 w 1587"/>
              <a:gd name="T5" fmla="*/ 2147483647 h 13"/>
              <a:gd name="T6" fmla="*/ 0 w 1587"/>
              <a:gd name="T7" fmla="*/ 2147483647 h 13"/>
              <a:gd name="T8" fmla="*/ 0 w 1587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7"/>
              <a:gd name="T16" fmla="*/ 0 h 13"/>
              <a:gd name="T17" fmla="*/ 1587 w 1587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7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18" name="Line 238"/>
          <p:cNvSpPr>
            <a:spLocks noChangeShapeType="1"/>
          </p:cNvSpPr>
          <p:nvPr/>
        </p:nvSpPr>
        <p:spPr bwMode="auto">
          <a:xfrm flipV="1">
            <a:off x="6410679" y="2676879"/>
            <a:ext cx="2822" cy="7055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19" name="Line 239"/>
          <p:cNvSpPr>
            <a:spLocks noChangeShapeType="1"/>
          </p:cNvSpPr>
          <p:nvPr/>
        </p:nvSpPr>
        <p:spPr bwMode="auto">
          <a:xfrm>
            <a:off x="6433256" y="2659945"/>
            <a:ext cx="5644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20" name="Line 240"/>
          <p:cNvSpPr>
            <a:spLocks noChangeShapeType="1"/>
          </p:cNvSpPr>
          <p:nvPr/>
        </p:nvSpPr>
        <p:spPr bwMode="auto">
          <a:xfrm>
            <a:off x="6438901" y="2659945"/>
            <a:ext cx="1411" cy="1411"/>
          </a:xfrm>
          <a:prstGeom prst="line">
            <a:avLst/>
          </a:prstGeom>
          <a:noFill/>
          <a:ln w="571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21" name="Freeform 241"/>
          <p:cNvSpPr>
            <a:spLocks/>
          </p:cNvSpPr>
          <p:nvPr/>
        </p:nvSpPr>
        <p:spPr bwMode="auto">
          <a:xfrm>
            <a:off x="6438901" y="2654300"/>
            <a:ext cx="1411" cy="11289"/>
          </a:xfrm>
          <a:custGeom>
            <a:avLst/>
            <a:gdLst>
              <a:gd name="T0" fmla="*/ 0 w 1587"/>
              <a:gd name="T1" fmla="*/ 2147483647 h 13"/>
              <a:gd name="T2" fmla="*/ 0 w 1587"/>
              <a:gd name="T3" fmla="*/ 0 h 13"/>
              <a:gd name="T4" fmla="*/ 0 w 1587"/>
              <a:gd name="T5" fmla="*/ 2147483647 h 13"/>
              <a:gd name="T6" fmla="*/ 0 w 1587"/>
              <a:gd name="T7" fmla="*/ 2147483647 h 13"/>
              <a:gd name="T8" fmla="*/ 0 w 1587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7"/>
              <a:gd name="T16" fmla="*/ 0 h 13"/>
              <a:gd name="T17" fmla="*/ 1587 w 1587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7" h="13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lnTo>
                  <a:pt x="0" y="13"/>
                </a:lnTo>
                <a:lnTo>
                  <a:pt x="0" y="5"/>
                </a:lnTo>
                <a:close/>
              </a:path>
            </a:pathLst>
          </a:custGeom>
          <a:solidFill>
            <a:srgbClr val="FFFF00"/>
          </a:solidFill>
          <a:ln w="571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22" name="Line 242"/>
          <p:cNvSpPr>
            <a:spLocks noChangeShapeType="1"/>
          </p:cNvSpPr>
          <p:nvPr/>
        </p:nvSpPr>
        <p:spPr bwMode="auto">
          <a:xfrm>
            <a:off x="6484056" y="2659945"/>
            <a:ext cx="8467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23" name="Freeform 243"/>
          <p:cNvSpPr>
            <a:spLocks/>
          </p:cNvSpPr>
          <p:nvPr/>
        </p:nvSpPr>
        <p:spPr bwMode="auto">
          <a:xfrm>
            <a:off x="6484056" y="2654300"/>
            <a:ext cx="1411" cy="11289"/>
          </a:xfrm>
          <a:custGeom>
            <a:avLst/>
            <a:gdLst>
              <a:gd name="T0" fmla="*/ 0 w 1587"/>
              <a:gd name="T1" fmla="*/ 2147483647 h 13"/>
              <a:gd name="T2" fmla="*/ 0 w 1587"/>
              <a:gd name="T3" fmla="*/ 0 h 13"/>
              <a:gd name="T4" fmla="*/ 0 w 1587"/>
              <a:gd name="T5" fmla="*/ 2147483647 h 13"/>
              <a:gd name="T6" fmla="*/ 0 w 1587"/>
              <a:gd name="T7" fmla="*/ 2147483647 h 13"/>
              <a:gd name="T8" fmla="*/ 0 w 1587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7"/>
              <a:gd name="T16" fmla="*/ 0 h 13"/>
              <a:gd name="T17" fmla="*/ 1587 w 1587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7" h="13">
                <a:moveTo>
                  <a:pt x="0" y="5"/>
                </a:moveTo>
                <a:lnTo>
                  <a:pt x="0" y="0"/>
                </a:lnTo>
                <a:lnTo>
                  <a:pt x="0" y="5"/>
                </a:lnTo>
                <a:lnTo>
                  <a:pt x="0" y="13"/>
                </a:lnTo>
                <a:lnTo>
                  <a:pt x="0" y="5"/>
                </a:lnTo>
                <a:close/>
              </a:path>
            </a:pathLst>
          </a:custGeom>
          <a:solidFill>
            <a:srgbClr val="FFFF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24" name="Line 244"/>
          <p:cNvSpPr>
            <a:spLocks noChangeShapeType="1"/>
          </p:cNvSpPr>
          <p:nvPr/>
        </p:nvSpPr>
        <p:spPr bwMode="auto">
          <a:xfrm flipV="1">
            <a:off x="6499578" y="2626079"/>
            <a:ext cx="1412" cy="705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25" name="Line 245"/>
          <p:cNvSpPr>
            <a:spLocks noChangeShapeType="1"/>
          </p:cNvSpPr>
          <p:nvPr/>
        </p:nvSpPr>
        <p:spPr bwMode="auto">
          <a:xfrm flipV="1">
            <a:off x="6499578" y="2587978"/>
            <a:ext cx="1412" cy="4234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26" name="Line 246"/>
          <p:cNvSpPr>
            <a:spLocks noChangeShapeType="1"/>
          </p:cNvSpPr>
          <p:nvPr/>
        </p:nvSpPr>
        <p:spPr bwMode="auto">
          <a:xfrm flipV="1">
            <a:off x="6499578" y="2548467"/>
            <a:ext cx="1412" cy="5644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27" name="Line 247"/>
          <p:cNvSpPr>
            <a:spLocks noChangeShapeType="1"/>
          </p:cNvSpPr>
          <p:nvPr/>
        </p:nvSpPr>
        <p:spPr bwMode="auto">
          <a:xfrm>
            <a:off x="6540500" y="2547056"/>
            <a:ext cx="4233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28" name="Line 248"/>
          <p:cNvSpPr>
            <a:spLocks noChangeShapeType="1"/>
          </p:cNvSpPr>
          <p:nvPr/>
        </p:nvSpPr>
        <p:spPr bwMode="auto">
          <a:xfrm>
            <a:off x="6544734" y="2547056"/>
            <a:ext cx="5644" cy="1411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29" name="Freeform 249"/>
          <p:cNvSpPr>
            <a:spLocks/>
          </p:cNvSpPr>
          <p:nvPr/>
        </p:nvSpPr>
        <p:spPr bwMode="auto">
          <a:xfrm>
            <a:off x="6544734" y="2541412"/>
            <a:ext cx="4234" cy="12700"/>
          </a:xfrm>
          <a:custGeom>
            <a:avLst/>
            <a:gdLst>
              <a:gd name="T0" fmla="*/ 0 w 4763"/>
              <a:gd name="T1" fmla="*/ 2147483647 h 13"/>
              <a:gd name="T2" fmla="*/ 0 w 4763"/>
              <a:gd name="T3" fmla="*/ 0 h 13"/>
              <a:gd name="T4" fmla="*/ 0 w 4763"/>
              <a:gd name="T5" fmla="*/ 2147483647 h 13"/>
              <a:gd name="T6" fmla="*/ 0 w 4763"/>
              <a:gd name="T7" fmla="*/ 2147483647 h 13"/>
              <a:gd name="T8" fmla="*/ 0 w 4763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63"/>
              <a:gd name="T16" fmla="*/ 0 h 13"/>
              <a:gd name="T17" fmla="*/ 4763 w 4763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63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30" name="Line 250"/>
          <p:cNvSpPr>
            <a:spLocks noChangeShapeType="1"/>
          </p:cNvSpPr>
          <p:nvPr/>
        </p:nvSpPr>
        <p:spPr bwMode="auto">
          <a:xfrm>
            <a:off x="6594123" y="2547056"/>
            <a:ext cx="7055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31" name="Line 251"/>
          <p:cNvSpPr>
            <a:spLocks noChangeShapeType="1"/>
          </p:cNvSpPr>
          <p:nvPr/>
        </p:nvSpPr>
        <p:spPr bwMode="auto">
          <a:xfrm>
            <a:off x="6644923" y="2547056"/>
            <a:ext cx="9877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32" name="Line 252"/>
          <p:cNvSpPr>
            <a:spLocks noChangeShapeType="1"/>
          </p:cNvSpPr>
          <p:nvPr/>
        </p:nvSpPr>
        <p:spPr bwMode="auto">
          <a:xfrm>
            <a:off x="6695723" y="2547056"/>
            <a:ext cx="1411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33" name="Line 253"/>
          <p:cNvSpPr>
            <a:spLocks noChangeShapeType="1"/>
          </p:cNvSpPr>
          <p:nvPr/>
        </p:nvSpPr>
        <p:spPr bwMode="auto">
          <a:xfrm flipV="1">
            <a:off x="6697134" y="2541412"/>
            <a:ext cx="4234" cy="5644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34" name="Line 254"/>
          <p:cNvSpPr>
            <a:spLocks noChangeShapeType="1"/>
          </p:cNvSpPr>
          <p:nvPr/>
        </p:nvSpPr>
        <p:spPr bwMode="auto">
          <a:xfrm flipV="1">
            <a:off x="6697134" y="2501901"/>
            <a:ext cx="4234" cy="5644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35" name="Freeform 255"/>
          <p:cNvSpPr>
            <a:spLocks/>
          </p:cNvSpPr>
          <p:nvPr/>
        </p:nvSpPr>
        <p:spPr bwMode="auto">
          <a:xfrm>
            <a:off x="6691489" y="2541412"/>
            <a:ext cx="14111" cy="12700"/>
          </a:xfrm>
          <a:custGeom>
            <a:avLst/>
            <a:gdLst>
              <a:gd name="T0" fmla="*/ 2147483647 w 12"/>
              <a:gd name="T1" fmla="*/ 0 h 13"/>
              <a:gd name="T2" fmla="*/ 0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"/>
              <a:gd name="T16" fmla="*/ 0 h 13"/>
              <a:gd name="T17" fmla="*/ 12 w 12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" h="13">
                <a:moveTo>
                  <a:pt x="6" y="0"/>
                </a:moveTo>
                <a:lnTo>
                  <a:pt x="0" y="6"/>
                </a:lnTo>
                <a:lnTo>
                  <a:pt x="6" y="13"/>
                </a:lnTo>
                <a:lnTo>
                  <a:pt x="12" y="6"/>
                </a:lnTo>
                <a:lnTo>
                  <a:pt x="6" y="0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36" name="Line 256"/>
          <p:cNvSpPr>
            <a:spLocks noChangeShapeType="1"/>
          </p:cNvSpPr>
          <p:nvPr/>
        </p:nvSpPr>
        <p:spPr bwMode="auto">
          <a:xfrm>
            <a:off x="6712657" y="2479323"/>
            <a:ext cx="7055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37" name="Line 257"/>
          <p:cNvSpPr>
            <a:spLocks noChangeShapeType="1"/>
          </p:cNvSpPr>
          <p:nvPr/>
        </p:nvSpPr>
        <p:spPr bwMode="auto">
          <a:xfrm>
            <a:off x="6763457" y="2479323"/>
            <a:ext cx="2822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38" name="Line 258"/>
          <p:cNvSpPr>
            <a:spLocks noChangeShapeType="1"/>
          </p:cNvSpPr>
          <p:nvPr/>
        </p:nvSpPr>
        <p:spPr bwMode="auto">
          <a:xfrm>
            <a:off x="6766278" y="2479323"/>
            <a:ext cx="4233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39" name="Freeform 259"/>
          <p:cNvSpPr>
            <a:spLocks/>
          </p:cNvSpPr>
          <p:nvPr/>
        </p:nvSpPr>
        <p:spPr bwMode="auto">
          <a:xfrm>
            <a:off x="6766279" y="2473678"/>
            <a:ext cx="1411" cy="12700"/>
          </a:xfrm>
          <a:custGeom>
            <a:avLst/>
            <a:gdLst>
              <a:gd name="T0" fmla="*/ 0 w 1587"/>
              <a:gd name="T1" fmla="*/ 2147483647 h 13"/>
              <a:gd name="T2" fmla="*/ 0 w 1587"/>
              <a:gd name="T3" fmla="*/ 0 h 13"/>
              <a:gd name="T4" fmla="*/ 0 w 1587"/>
              <a:gd name="T5" fmla="*/ 2147483647 h 13"/>
              <a:gd name="T6" fmla="*/ 0 w 1587"/>
              <a:gd name="T7" fmla="*/ 2147483647 h 13"/>
              <a:gd name="T8" fmla="*/ 0 w 1587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7"/>
              <a:gd name="T16" fmla="*/ 0 h 13"/>
              <a:gd name="T17" fmla="*/ 1587 w 1587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7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40" name="Line 260"/>
          <p:cNvSpPr>
            <a:spLocks noChangeShapeType="1"/>
          </p:cNvSpPr>
          <p:nvPr/>
        </p:nvSpPr>
        <p:spPr bwMode="auto">
          <a:xfrm>
            <a:off x="6770511" y="2479323"/>
            <a:ext cx="1412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41" name="Freeform 261"/>
          <p:cNvSpPr>
            <a:spLocks/>
          </p:cNvSpPr>
          <p:nvPr/>
        </p:nvSpPr>
        <p:spPr bwMode="auto">
          <a:xfrm>
            <a:off x="6770511" y="2473678"/>
            <a:ext cx="1412" cy="12700"/>
          </a:xfrm>
          <a:custGeom>
            <a:avLst/>
            <a:gdLst>
              <a:gd name="T0" fmla="*/ 0 w 1588"/>
              <a:gd name="T1" fmla="*/ 2147483647 h 13"/>
              <a:gd name="T2" fmla="*/ 0 w 1588"/>
              <a:gd name="T3" fmla="*/ 0 h 13"/>
              <a:gd name="T4" fmla="*/ 0 w 1588"/>
              <a:gd name="T5" fmla="*/ 2147483647 h 13"/>
              <a:gd name="T6" fmla="*/ 0 w 1588"/>
              <a:gd name="T7" fmla="*/ 2147483647 h 13"/>
              <a:gd name="T8" fmla="*/ 0 w 1588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13"/>
              <a:gd name="T17" fmla="*/ 1588 w 1588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42" name="Line 262"/>
          <p:cNvSpPr>
            <a:spLocks noChangeShapeType="1"/>
          </p:cNvSpPr>
          <p:nvPr/>
        </p:nvSpPr>
        <p:spPr bwMode="auto">
          <a:xfrm>
            <a:off x="6814257" y="2479323"/>
            <a:ext cx="7055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43" name="Freeform 263"/>
          <p:cNvSpPr>
            <a:spLocks/>
          </p:cNvSpPr>
          <p:nvPr/>
        </p:nvSpPr>
        <p:spPr bwMode="auto">
          <a:xfrm>
            <a:off x="6814257" y="2473678"/>
            <a:ext cx="2822" cy="12700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44" name="Line 264"/>
          <p:cNvSpPr>
            <a:spLocks noChangeShapeType="1"/>
          </p:cNvSpPr>
          <p:nvPr/>
        </p:nvSpPr>
        <p:spPr bwMode="auto">
          <a:xfrm>
            <a:off x="6821311" y="2479323"/>
            <a:ext cx="1412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45" name="Freeform 265"/>
          <p:cNvSpPr>
            <a:spLocks/>
          </p:cNvSpPr>
          <p:nvPr/>
        </p:nvSpPr>
        <p:spPr bwMode="auto">
          <a:xfrm>
            <a:off x="6821311" y="2473678"/>
            <a:ext cx="1412" cy="12700"/>
          </a:xfrm>
          <a:custGeom>
            <a:avLst/>
            <a:gdLst>
              <a:gd name="T0" fmla="*/ 0 w 1588"/>
              <a:gd name="T1" fmla="*/ 2147483647 h 13"/>
              <a:gd name="T2" fmla="*/ 0 w 1588"/>
              <a:gd name="T3" fmla="*/ 0 h 13"/>
              <a:gd name="T4" fmla="*/ 0 w 1588"/>
              <a:gd name="T5" fmla="*/ 2147483647 h 13"/>
              <a:gd name="T6" fmla="*/ 0 w 1588"/>
              <a:gd name="T7" fmla="*/ 2147483647 h 13"/>
              <a:gd name="T8" fmla="*/ 0 w 1588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13"/>
              <a:gd name="T17" fmla="*/ 1588 w 1588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46" name="Line 266"/>
          <p:cNvSpPr>
            <a:spLocks noChangeShapeType="1"/>
          </p:cNvSpPr>
          <p:nvPr/>
        </p:nvSpPr>
        <p:spPr bwMode="auto">
          <a:xfrm>
            <a:off x="6866467" y="2479323"/>
            <a:ext cx="7056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47" name="Freeform 267"/>
          <p:cNvSpPr>
            <a:spLocks/>
          </p:cNvSpPr>
          <p:nvPr/>
        </p:nvSpPr>
        <p:spPr bwMode="auto">
          <a:xfrm>
            <a:off x="6866466" y="2473678"/>
            <a:ext cx="1412" cy="12700"/>
          </a:xfrm>
          <a:custGeom>
            <a:avLst/>
            <a:gdLst>
              <a:gd name="T0" fmla="*/ 0 w 1588"/>
              <a:gd name="T1" fmla="*/ 2147483647 h 13"/>
              <a:gd name="T2" fmla="*/ 0 w 1588"/>
              <a:gd name="T3" fmla="*/ 0 h 13"/>
              <a:gd name="T4" fmla="*/ 0 w 1588"/>
              <a:gd name="T5" fmla="*/ 2147483647 h 13"/>
              <a:gd name="T6" fmla="*/ 0 w 1588"/>
              <a:gd name="T7" fmla="*/ 2147483647 h 13"/>
              <a:gd name="T8" fmla="*/ 0 w 1588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13"/>
              <a:gd name="T17" fmla="*/ 1588 w 1588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48" name="Line 268"/>
          <p:cNvSpPr>
            <a:spLocks noChangeShapeType="1"/>
          </p:cNvSpPr>
          <p:nvPr/>
        </p:nvSpPr>
        <p:spPr bwMode="auto">
          <a:xfrm flipV="1">
            <a:off x="6883401" y="2445457"/>
            <a:ext cx="2822" cy="7055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49" name="Line 269"/>
          <p:cNvSpPr>
            <a:spLocks noChangeShapeType="1"/>
          </p:cNvSpPr>
          <p:nvPr/>
        </p:nvSpPr>
        <p:spPr bwMode="auto">
          <a:xfrm flipV="1">
            <a:off x="6883401" y="2405945"/>
            <a:ext cx="2822" cy="7055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50" name="Line 270"/>
          <p:cNvSpPr>
            <a:spLocks noChangeShapeType="1"/>
          </p:cNvSpPr>
          <p:nvPr/>
        </p:nvSpPr>
        <p:spPr bwMode="auto">
          <a:xfrm>
            <a:off x="6887634" y="2377723"/>
            <a:ext cx="7055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51" name="Line 271"/>
          <p:cNvSpPr>
            <a:spLocks noChangeShapeType="1"/>
          </p:cNvSpPr>
          <p:nvPr/>
        </p:nvSpPr>
        <p:spPr bwMode="auto">
          <a:xfrm>
            <a:off x="6894689" y="2377723"/>
            <a:ext cx="2822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52" name="Freeform 272"/>
          <p:cNvSpPr>
            <a:spLocks/>
          </p:cNvSpPr>
          <p:nvPr/>
        </p:nvSpPr>
        <p:spPr bwMode="auto">
          <a:xfrm>
            <a:off x="6894689" y="2372078"/>
            <a:ext cx="2822" cy="12700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53" name="Line 273"/>
          <p:cNvSpPr>
            <a:spLocks noChangeShapeType="1"/>
          </p:cNvSpPr>
          <p:nvPr/>
        </p:nvSpPr>
        <p:spPr bwMode="auto">
          <a:xfrm>
            <a:off x="6942666" y="2377723"/>
            <a:ext cx="1412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54" name="Line 274"/>
          <p:cNvSpPr>
            <a:spLocks noChangeShapeType="1"/>
          </p:cNvSpPr>
          <p:nvPr/>
        </p:nvSpPr>
        <p:spPr bwMode="auto">
          <a:xfrm>
            <a:off x="6944078" y="2377723"/>
            <a:ext cx="4233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55" name="Freeform 275"/>
          <p:cNvSpPr>
            <a:spLocks/>
          </p:cNvSpPr>
          <p:nvPr/>
        </p:nvSpPr>
        <p:spPr bwMode="auto">
          <a:xfrm>
            <a:off x="6944079" y="2372078"/>
            <a:ext cx="2822" cy="12700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56" name="Line 276"/>
          <p:cNvSpPr>
            <a:spLocks noChangeShapeType="1"/>
          </p:cNvSpPr>
          <p:nvPr/>
        </p:nvSpPr>
        <p:spPr bwMode="auto">
          <a:xfrm>
            <a:off x="6993467" y="2377723"/>
            <a:ext cx="8467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57" name="Line 277"/>
          <p:cNvSpPr>
            <a:spLocks noChangeShapeType="1"/>
          </p:cNvSpPr>
          <p:nvPr/>
        </p:nvSpPr>
        <p:spPr bwMode="auto">
          <a:xfrm>
            <a:off x="7044266" y="2377723"/>
            <a:ext cx="1412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58" name="Line 278"/>
          <p:cNvSpPr>
            <a:spLocks noChangeShapeType="1"/>
          </p:cNvSpPr>
          <p:nvPr/>
        </p:nvSpPr>
        <p:spPr bwMode="auto">
          <a:xfrm>
            <a:off x="7045678" y="2377723"/>
            <a:ext cx="4233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59" name="Freeform 279"/>
          <p:cNvSpPr>
            <a:spLocks/>
          </p:cNvSpPr>
          <p:nvPr/>
        </p:nvSpPr>
        <p:spPr bwMode="auto">
          <a:xfrm>
            <a:off x="7045679" y="2372078"/>
            <a:ext cx="2822" cy="12700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60" name="Line 280"/>
          <p:cNvSpPr>
            <a:spLocks noChangeShapeType="1"/>
          </p:cNvSpPr>
          <p:nvPr/>
        </p:nvSpPr>
        <p:spPr bwMode="auto">
          <a:xfrm>
            <a:off x="7049912" y="2377723"/>
            <a:ext cx="2822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61" name="Freeform 281"/>
          <p:cNvSpPr>
            <a:spLocks/>
          </p:cNvSpPr>
          <p:nvPr/>
        </p:nvSpPr>
        <p:spPr bwMode="auto">
          <a:xfrm>
            <a:off x="7049912" y="2372078"/>
            <a:ext cx="2822" cy="12700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62" name="Line 282"/>
          <p:cNvSpPr>
            <a:spLocks noChangeShapeType="1"/>
          </p:cNvSpPr>
          <p:nvPr/>
        </p:nvSpPr>
        <p:spPr bwMode="auto">
          <a:xfrm>
            <a:off x="7096479" y="2377723"/>
            <a:ext cx="7055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63" name="Freeform 283"/>
          <p:cNvSpPr>
            <a:spLocks/>
          </p:cNvSpPr>
          <p:nvPr/>
        </p:nvSpPr>
        <p:spPr bwMode="auto">
          <a:xfrm>
            <a:off x="7096479" y="2372078"/>
            <a:ext cx="2822" cy="12700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64" name="Line 284"/>
          <p:cNvSpPr>
            <a:spLocks noChangeShapeType="1"/>
          </p:cNvSpPr>
          <p:nvPr/>
        </p:nvSpPr>
        <p:spPr bwMode="auto">
          <a:xfrm>
            <a:off x="7148689" y="2377723"/>
            <a:ext cx="5644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65" name="Freeform 285"/>
          <p:cNvSpPr>
            <a:spLocks/>
          </p:cNvSpPr>
          <p:nvPr/>
        </p:nvSpPr>
        <p:spPr bwMode="auto">
          <a:xfrm>
            <a:off x="7148689" y="2372078"/>
            <a:ext cx="1412" cy="12700"/>
          </a:xfrm>
          <a:custGeom>
            <a:avLst/>
            <a:gdLst>
              <a:gd name="T0" fmla="*/ 0 w 1588"/>
              <a:gd name="T1" fmla="*/ 2147483647 h 13"/>
              <a:gd name="T2" fmla="*/ 0 w 1588"/>
              <a:gd name="T3" fmla="*/ 0 h 13"/>
              <a:gd name="T4" fmla="*/ 0 w 1588"/>
              <a:gd name="T5" fmla="*/ 2147483647 h 13"/>
              <a:gd name="T6" fmla="*/ 0 w 1588"/>
              <a:gd name="T7" fmla="*/ 2147483647 h 13"/>
              <a:gd name="T8" fmla="*/ 0 w 1588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13"/>
              <a:gd name="T17" fmla="*/ 1588 w 1588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66" name="Line 286"/>
          <p:cNvSpPr>
            <a:spLocks noChangeShapeType="1"/>
          </p:cNvSpPr>
          <p:nvPr/>
        </p:nvSpPr>
        <p:spPr bwMode="auto">
          <a:xfrm>
            <a:off x="7199489" y="2377723"/>
            <a:ext cx="1412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67" name="Line 287"/>
          <p:cNvSpPr>
            <a:spLocks noChangeShapeType="1"/>
          </p:cNvSpPr>
          <p:nvPr/>
        </p:nvSpPr>
        <p:spPr bwMode="auto">
          <a:xfrm>
            <a:off x="7200901" y="2377723"/>
            <a:ext cx="8467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68" name="Freeform 288"/>
          <p:cNvSpPr>
            <a:spLocks/>
          </p:cNvSpPr>
          <p:nvPr/>
        </p:nvSpPr>
        <p:spPr bwMode="auto">
          <a:xfrm>
            <a:off x="7200901" y="2372078"/>
            <a:ext cx="2822" cy="12700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69" name="Line 289"/>
          <p:cNvSpPr>
            <a:spLocks noChangeShapeType="1"/>
          </p:cNvSpPr>
          <p:nvPr/>
        </p:nvSpPr>
        <p:spPr bwMode="auto">
          <a:xfrm>
            <a:off x="7250289" y="2377723"/>
            <a:ext cx="4234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70" name="Line 290"/>
          <p:cNvSpPr>
            <a:spLocks noChangeShapeType="1"/>
          </p:cNvSpPr>
          <p:nvPr/>
        </p:nvSpPr>
        <p:spPr bwMode="auto">
          <a:xfrm>
            <a:off x="7254523" y="2377723"/>
            <a:ext cx="5644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71" name="Freeform 291"/>
          <p:cNvSpPr>
            <a:spLocks/>
          </p:cNvSpPr>
          <p:nvPr/>
        </p:nvSpPr>
        <p:spPr bwMode="auto">
          <a:xfrm>
            <a:off x="7254523" y="2372078"/>
            <a:ext cx="1411" cy="12700"/>
          </a:xfrm>
          <a:custGeom>
            <a:avLst/>
            <a:gdLst>
              <a:gd name="T0" fmla="*/ 0 w 1587"/>
              <a:gd name="T1" fmla="*/ 2147483647 h 13"/>
              <a:gd name="T2" fmla="*/ 0 w 1587"/>
              <a:gd name="T3" fmla="*/ 0 h 13"/>
              <a:gd name="T4" fmla="*/ 0 w 1587"/>
              <a:gd name="T5" fmla="*/ 2147483647 h 13"/>
              <a:gd name="T6" fmla="*/ 0 w 1587"/>
              <a:gd name="T7" fmla="*/ 2147483647 h 13"/>
              <a:gd name="T8" fmla="*/ 0 w 1587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7"/>
              <a:gd name="T16" fmla="*/ 0 h 13"/>
              <a:gd name="T17" fmla="*/ 1587 w 1587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7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72" name="Line 292"/>
          <p:cNvSpPr>
            <a:spLocks noChangeShapeType="1"/>
          </p:cNvSpPr>
          <p:nvPr/>
        </p:nvSpPr>
        <p:spPr bwMode="auto">
          <a:xfrm>
            <a:off x="7302501" y="2377723"/>
            <a:ext cx="2822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73" name="Line 293"/>
          <p:cNvSpPr>
            <a:spLocks noChangeShapeType="1"/>
          </p:cNvSpPr>
          <p:nvPr/>
        </p:nvSpPr>
        <p:spPr bwMode="auto">
          <a:xfrm>
            <a:off x="7302500" y="2377723"/>
            <a:ext cx="4233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74" name="Freeform 294"/>
          <p:cNvSpPr>
            <a:spLocks/>
          </p:cNvSpPr>
          <p:nvPr/>
        </p:nvSpPr>
        <p:spPr bwMode="auto">
          <a:xfrm>
            <a:off x="7302501" y="2372078"/>
            <a:ext cx="2822" cy="12700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75" name="Line 295"/>
          <p:cNvSpPr>
            <a:spLocks noChangeShapeType="1"/>
          </p:cNvSpPr>
          <p:nvPr/>
        </p:nvSpPr>
        <p:spPr bwMode="auto">
          <a:xfrm>
            <a:off x="7306734" y="2377723"/>
            <a:ext cx="4234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76" name="Freeform 296"/>
          <p:cNvSpPr>
            <a:spLocks/>
          </p:cNvSpPr>
          <p:nvPr/>
        </p:nvSpPr>
        <p:spPr bwMode="auto">
          <a:xfrm>
            <a:off x="7306734" y="2372078"/>
            <a:ext cx="4234" cy="12700"/>
          </a:xfrm>
          <a:custGeom>
            <a:avLst/>
            <a:gdLst>
              <a:gd name="T0" fmla="*/ 0 w 4763"/>
              <a:gd name="T1" fmla="*/ 2147483647 h 13"/>
              <a:gd name="T2" fmla="*/ 0 w 4763"/>
              <a:gd name="T3" fmla="*/ 0 h 13"/>
              <a:gd name="T4" fmla="*/ 0 w 4763"/>
              <a:gd name="T5" fmla="*/ 2147483647 h 13"/>
              <a:gd name="T6" fmla="*/ 0 w 4763"/>
              <a:gd name="T7" fmla="*/ 2147483647 h 13"/>
              <a:gd name="T8" fmla="*/ 0 w 4763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63"/>
              <a:gd name="T16" fmla="*/ 0 h 13"/>
              <a:gd name="T17" fmla="*/ 4763 w 4763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63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77" name="Line 297"/>
          <p:cNvSpPr>
            <a:spLocks noChangeShapeType="1"/>
          </p:cNvSpPr>
          <p:nvPr/>
        </p:nvSpPr>
        <p:spPr bwMode="auto">
          <a:xfrm>
            <a:off x="7353301" y="2377723"/>
            <a:ext cx="8467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78" name="Line 298"/>
          <p:cNvSpPr>
            <a:spLocks noChangeShapeType="1"/>
          </p:cNvSpPr>
          <p:nvPr/>
        </p:nvSpPr>
        <p:spPr bwMode="auto">
          <a:xfrm>
            <a:off x="7361767" y="2377723"/>
            <a:ext cx="1411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79" name="Freeform 299"/>
          <p:cNvSpPr>
            <a:spLocks/>
          </p:cNvSpPr>
          <p:nvPr/>
        </p:nvSpPr>
        <p:spPr bwMode="auto">
          <a:xfrm>
            <a:off x="7361767" y="2372078"/>
            <a:ext cx="1411" cy="12700"/>
          </a:xfrm>
          <a:custGeom>
            <a:avLst/>
            <a:gdLst>
              <a:gd name="T0" fmla="*/ 0 w 1587"/>
              <a:gd name="T1" fmla="*/ 2147483647 h 13"/>
              <a:gd name="T2" fmla="*/ 0 w 1587"/>
              <a:gd name="T3" fmla="*/ 0 h 13"/>
              <a:gd name="T4" fmla="*/ 0 w 1587"/>
              <a:gd name="T5" fmla="*/ 2147483647 h 13"/>
              <a:gd name="T6" fmla="*/ 0 w 1587"/>
              <a:gd name="T7" fmla="*/ 2147483647 h 13"/>
              <a:gd name="T8" fmla="*/ 0 w 1587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7"/>
              <a:gd name="T16" fmla="*/ 0 h 13"/>
              <a:gd name="T17" fmla="*/ 1587 w 1587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7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80" name="Line 300"/>
          <p:cNvSpPr>
            <a:spLocks noChangeShapeType="1"/>
          </p:cNvSpPr>
          <p:nvPr/>
        </p:nvSpPr>
        <p:spPr bwMode="auto">
          <a:xfrm>
            <a:off x="7405512" y="2377723"/>
            <a:ext cx="2822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81" name="Line 301"/>
          <p:cNvSpPr>
            <a:spLocks noChangeShapeType="1"/>
          </p:cNvSpPr>
          <p:nvPr/>
        </p:nvSpPr>
        <p:spPr bwMode="auto">
          <a:xfrm>
            <a:off x="7408334" y="2377723"/>
            <a:ext cx="5644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82" name="Freeform 302"/>
          <p:cNvSpPr>
            <a:spLocks/>
          </p:cNvSpPr>
          <p:nvPr/>
        </p:nvSpPr>
        <p:spPr bwMode="auto">
          <a:xfrm>
            <a:off x="7408334" y="2372078"/>
            <a:ext cx="4234" cy="12700"/>
          </a:xfrm>
          <a:custGeom>
            <a:avLst/>
            <a:gdLst>
              <a:gd name="T0" fmla="*/ 0 w 4763"/>
              <a:gd name="T1" fmla="*/ 2147483647 h 13"/>
              <a:gd name="T2" fmla="*/ 0 w 4763"/>
              <a:gd name="T3" fmla="*/ 0 h 13"/>
              <a:gd name="T4" fmla="*/ 0 w 4763"/>
              <a:gd name="T5" fmla="*/ 2147483647 h 13"/>
              <a:gd name="T6" fmla="*/ 0 w 4763"/>
              <a:gd name="T7" fmla="*/ 2147483647 h 13"/>
              <a:gd name="T8" fmla="*/ 0 w 4763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63"/>
              <a:gd name="T16" fmla="*/ 0 h 13"/>
              <a:gd name="T17" fmla="*/ 4763 w 4763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63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83" name="Line 303"/>
          <p:cNvSpPr>
            <a:spLocks noChangeShapeType="1"/>
          </p:cNvSpPr>
          <p:nvPr/>
        </p:nvSpPr>
        <p:spPr bwMode="auto">
          <a:xfrm>
            <a:off x="7456311" y="2377723"/>
            <a:ext cx="7056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84" name="Line 304"/>
          <p:cNvSpPr>
            <a:spLocks noChangeShapeType="1"/>
          </p:cNvSpPr>
          <p:nvPr/>
        </p:nvSpPr>
        <p:spPr bwMode="auto">
          <a:xfrm>
            <a:off x="7463367" y="2377723"/>
            <a:ext cx="1411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85" name="Freeform 305"/>
          <p:cNvSpPr>
            <a:spLocks/>
          </p:cNvSpPr>
          <p:nvPr/>
        </p:nvSpPr>
        <p:spPr bwMode="auto">
          <a:xfrm>
            <a:off x="7463367" y="2372078"/>
            <a:ext cx="1411" cy="12700"/>
          </a:xfrm>
          <a:custGeom>
            <a:avLst/>
            <a:gdLst>
              <a:gd name="T0" fmla="*/ 0 w 1587"/>
              <a:gd name="T1" fmla="*/ 2147483647 h 13"/>
              <a:gd name="T2" fmla="*/ 0 w 1587"/>
              <a:gd name="T3" fmla="*/ 0 h 13"/>
              <a:gd name="T4" fmla="*/ 0 w 1587"/>
              <a:gd name="T5" fmla="*/ 2147483647 h 13"/>
              <a:gd name="T6" fmla="*/ 0 w 1587"/>
              <a:gd name="T7" fmla="*/ 2147483647 h 13"/>
              <a:gd name="T8" fmla="*/ 0 w 1587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7"/>
              <a:gd name="T16" fmla="*/ 0 h 13"/>
              <a:gd name="T17" fmla="*/ 1587 w 1587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7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86" name="Line 306"/>
          <p:cNvSpPr>
            <a:spLocks noChangeShapeType="1"/>
          </p:cNvSpPr>
          <p:nvPr/>
        </p:nvSpPr>
        <p:spPr bwMode="auto">
          <a:xfrm>
            <a:off x="7508523" y="2377723"/>
            <a:ext cx="4233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87" name="Line 307"/>
          <p:cNvSpPr>
            <a:spLocks noChangeShapeType="1"/>
          </p:cNvSpPr>
          <p:nvPr/>
        </p:nvSpPr>
        <p:spPr bwMode="auto">
          <a:xfrm>
            <a:off x="7512756" y="2377723"/>
            <a:ext cx="4234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88" name="Freeform 308"/>
          <p:cNvSpPr>
            <a:spLocks/>
          </p:cNvSpPr>
          <p:nvPr/>
        </p:nvSpPr>
        <p:spPr bwMode="auto">
          <a:xfrm>
            <a:off x="7512755" y="2372078"/>
            <a:ext cx="1412" cy="12700"/>
          </a:xfrm>
          <a:custGeom>
            <a:avLst/>
            <a:gdLst>
              <a:gd name="T0" fmla="*/ 0 w 1588"/>
              <a:gd name="T1" fmla="*/ 2147483647 h 13"/>
              <a:gd name="T2" fmla="*/ 0 w 1588"/>
              <a:gd name="T3" fmla="*/ 0 h 13"/>
              <a:gd name="T4" fmla="*/ 0 w 1588"/>
              <a:gd name="T5" fmla="*/ 2147483647 h 13"/>
              <a:gd name="T6" fmla="*/ 0 w 1588"/>
              <a:gd name="T7" fmla="*/ 2147483647 h 13"/>
              <a:gd name="T8" fmla="*/ 0 w 1588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13"/>
              <a:gd name="T17" fmla="*/ 1588 w 1588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89" name="Line 309"/>
          <p:cNvSpPr>
            <a:spLocks noChangeShapeType="1"/>
          </p:cNvSpPr>
          <p:nvPr/>
        </p:nvSpPr>
        <p:spPr bwMode="auto">
          <a:xfrm>
            <a:off x="7559323" y="2377723"/>
            <a:ext cx="8467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90" name="Line 310"/>
          <p:cNvSpPr>
            <a:spLocks noChangeShapeType="1"/>
          </p:cNvSpPr>
          <p:nvPr/>
        </p:nvSpPr>
        <p:spPr bwMode="auto">
          <a:xfrm>
            <a:off x="7610123" y="2377723"/>
            <a:ext cx="4233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91" name="Line 311"/>
          <p:cNvSpPr>
            <a:spLocks noChangeShapeType="1"/>
          </p:cNvSpPr>
          <p:nvPr/>
        </p:nvSpPr>
        <p:spPr bwMode="auto">
          <a:xfrm>
            <a:off x="7614356" y="2377723"/>
            <a:ext cx="5644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92" name="Freeform 312"/>
          <p:cNvSpPr>
            <a:spLocks/>
          </p:cNvSpPr>
          <p:nvPr/>
        </p:nvSpPr>
        <p:spPr bwMode="auto">
          <a:xfrm>
            <a:off x="7614355" y="2372078"/>
            <a:ext cx="1412" cy="12700"/>
          </a:xfrm>
          <a:custGeom>
            <a:avLst/>
            <a:gdLst>
              <a:gd name="T0" fmla="*/ 0 w 1588"/>
              <a:gd name="T1" fmla="*/ 2147483647 h 13"/>
              <a:gd name="T2" fmla="*/ 0 w 1588"/>
              <a:gd name="T3" fmla="*/ 0 h 13"/>
              <a:gd name="T4" fmla="*/ 0 w 1588"/>
              <a:gd name="T5" fmla="*/ 2147483647 h 13"/>
              <a:gd name="T6" fmla="*/ 0 w 1588"/>
              <a:gd name="T7" fmla="*/ 2147483647 h 13"/>
              <a:gd name="T8" fmla="*/ 0 w 1588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8"/>
              <a:gd name="T16" fmla="*/ 0 h 13"/>
              <a:gd name="T17" fmla="*/ 1588 w 1588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8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93" name="Line 313"/>
          <p:cNvSpPr>
            <a:spLocks noChangeShapeType="1"/>
          </p:cNvSpPr>
          <p:nvPr/>
        </p:nvSpPr>
        <p:spPr bwMode="auto">
          <a:xfrm>
            <a:off x="7662334" y="2377723"/>
            <a:ext cx="8467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94" name="Freeform 314"/>
          <p:cNvSpPr>
            <a:spLocks/>
          </p:cNvSpPr>
          <p:nvPr/>
        </p:nvSpPr>
        <p:spPr bwMode="auto">
          <a:xfrm>
            <a:off x="7662334" y="2372078"/>
            <a:ext cx="2822" cy="12700"/>
          </a:xfrm>
          <a:custGeom>
            <a:avLst/>
            <a:gdLst>
              <a:gd name="T0" fmla="*/ 0 w 3175"/>
              <a:gd name="T1" fmla="*/ 2147483647 h 13"/>
              <a:gd name="T2" fmla="*/ 0 w 3175"/>
              <a:gd name="T3" fmla="*/ 0 h 13"/>
              <a:gd name="T4" fmla="*/ 0 w 3175"/>
              <a:gd name="T5" fmla="*/ 2147483647 h 13"/>
              <a:gd name="T6" fmla="*/ 0 w 3175"/>
              <a:gd name="T7" fmla="*/ 2147483647 h 13"/>
              <a:gd name="T8" fmla="*/ 0 w 3175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175"/>
              <a:gd name="T16" fmla="*/ 0 h 13"/>
              <a:gd name="T17" fmla="*/ 3175 w 3175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175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95" name="Line 315"/>
          <p:cNvSpPr>
            <a:spLocks noChangeShapeType="1"/>
          </p:cNvSpPr>
          <p:nvPr/>
        </p:nvSpPr>
        <p:spPr bwMode="auto">
          <a:xfrm>
            <a:off x="7715956" y="2377723"/>
            <a:ext cx="4234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96" name="Line 316"/>
          <p:cNvSpPr>
            <a:spLocks noChangeShapeType="1"/>
          </p:cNvSpPr>
          <p:nvPr/>
        </p:nvSpPr>
        <p:spPr bwMode="auto">
          <a:xfrm>
            <a:off x="7720190" y="2377723"/>
            <a:ext cx="1411" cy="1411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97" name="Freeform 317"/>
          <p:cNvSpPr>
            <a:spLocks/>
          </p:cNvSpPr>
          <p:nvPr/>
        </p:nvSpPr>
        <p:spPr bwMode="auto">
          <a:xfrm>
            <a:off x="7720190" y="2372078"/>
            <a:ext cx="1411" cy="12700"/>
          </a:xfrm>
          <a:custGeom>
            <a:avLst/>
            <a:gdLst>
              <a:gd name="T0" fmla="*/ 0 w 1587"/>
              <a:gd name="T1" fmla="*/ 2147483647 h 13"/>
              <a:gd name="T2" fmla="*/ 0 w 1587"/>
              <a:gd name="T3" fmla="*/ 0 h 13"/>
              <a:gd name="T4" fmla="*/ 0 w 1587"/>
              <a:gd name="T5" fmla="*/ 2147483647 h 13"/>
              <a:gd name="T6" fmla="*/ 0 w 1587"/>
              <a:gd name="T7" fmla="*/ 2147483647 h 13"/>
              <a:gd name="T8" fmla="*/ 0 w 1587"/>
              <a:gd name="T9" fmla="*/ 2147483647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587"/>
              <a:gd name="T16" fmla="*/ 0 h 13"/>
              <a:gd name="T17" fmla="*/ 1587 w 1587"/>
              <a:gd name="T18" fmla="*/ 13 h 1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587" h="13">
                <a:moveTo>
                  <a:pt x="0" y="6"/>
                </a:move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98" name="Line 318"/>
          <p:cNvSpPr>
            <a:spLocks noChangeShapeType="1"/>
          </p:cNvSpPr>
          <p:nvPr/>
        </p:nvSpPr>
        <p:spPr bwMode="auto">
          <a:xfrm>
            <a:off x="3884789" y="4468989"/>
            <a:ext cx="20193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399" name="Line 319"/>
          <p:cNvSpPr>
            <a:spLocks noChangeShapeType="1"/>
          </p:cNvSpPr>
          <p:nvPr/>
        </p:nvSpPr>
        <p:spPr bwMode="auto">
          <a:xfrm>
            <a:off x="3884789" y="5101167"/>
            <a:ext cx="20193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400" name="Rectangle 325"/>
          <p:cNvSpPr>
            <a:spLocks noChangeArrowheads="1"/>
          </p:cNvSpPr>
          <p:nvPr/>
        </p:nvSpPr>
        <p:spPr bwMode="auto">
          <a:xfrm>
            <a:off x="7224889" y="3963812"/>
            <a:ext cx="1129796" cy="437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1258888" algn="l"/>
              </a:tabLst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1258888" algn="l"/>
              </a:tabLst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tabLst>
                <a:tab pos="1258888" algn="l"/>
              </a:tabLst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tabLst>
                <a:tab pos="1258888" algn="l"/>
              </a:tabLst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>
                <a:tab pos="1119026" algn="l"/>
              </a:tabLst>
              <a:defRPr/>
            </a:pP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Pioglitazone	</a:t>
            </a:r>
            <a:b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(27 / 486)</a:t>
            </a:r>
          </a:p>
        </p:txBody>
      </p:sp>
      <p:sp>
        <p:nvSpPr>
          <p:cNvPr id="89401" name="Freeform 334"/>
          <p:cNvSpPr>
            <a:spLocks/>
          </p:cNvSpPr>
          <p:nvPr/>
        </p:nvSpPr>
        <p:spPr bwMode="auto">
          <a:xfrm>
            <a:off x="1374422" y="3412067"/>
            <a:ext cx="6376812" cy="1656644"/>
          </a:xfrm>
          <a:custGeom>
            <a:avLst/>
            <a:gdLst>
              <a:gd name="T0" fmla="*/ 2147483647 w 5506"/>
              <a:gd name="T1" fmla="*/ 2147483647 h 1867"/>
              <a:gd name="T2" fmla="*/ 2147483647 w 5506"/>
              <a:gd name="T3" fmla="*/ 2147483647 h 1867"/>
              <a:gd name="T4" fmla="*/ 2147483647 w 5506"/>
              <a:gd name="T5" fmla="*/ 2147483647 h 1867"/>
              <a:gd name="T6" fmla="*/ 2147483647 w 5506"/>
              <a:gd name="T7" fmla="*/ 2147483647 h 1867"/>
              <a:gd name="T8" fmla="*/ 2147483647 w 5506"/>
              <a:gd name="T9" fmla="*/ 2147483647 h 1867"/>
              <a:gd name="T10" fmla="*/ 2147483647 w 5506"/>
              <a:gd name="T11" fmla="*/ 2147483647 h 1867"/>
              <a:gd name="T12" fmla="*/ 2147483647 w 5506"/>
              <a:gd name="T13" fmla="*/ 2147483647 h 1867"/>
              <a:gd name="T14" fmla="*/ 2147483647 w 5506"/>
              <a:gd name="T15" fmla="*/ 2147483647 h 1867"/>
              <a:gd name="T16" fmla="*/ 2147483647 w 5506"/>
              <a:gd name="T17" fmla="*/ 2147483647 h 1867"/>
              <a:gd name="T18" fmla="*/ 2147483647 w 5506"/>
              <a:gd name="T19" fmla="*/ 2147483647 h 1867"/>
              <a:gd name="T20" fmla="*/ 2147483647 w 5506"/>
              <a:gd name="T21" fmla="*/ 2147483647 h 1867"/>
              <a:gd name="T22" fmla="*/ 2147483647 w 5506"/>
              <a:gd name="T23" fmla="*/ 2147483647 h 1867"/>
              <a:gd name="T24" fmla="*/ 2147483647 w 5506"/>
              <a:gd name="T25" fmla="*/ 2147483647 h 1867"/>
              <a:gd name="T26" fmla="*/ 2147483647 w 5506"/>
              <a:gd name="T27" fmla="*/ 2147483647 h 1867"/>
              <a:gd name="T28" fmla="*/ 2147483647 w 5506"/>
              <a:gd name="T29" fmla="*/ 2147483647 h 1867"/>
              <a:gd name="T30" fmla="*/ 2147483647 w 5506"/>
              <a:gd name="T31" fmla="*/ 2147483647 h 1867"/>
              <a:gd name="T32" fmla="*/ 2147483647 w 5506"/>
              <a:gd name="T33" fmla="*/ 2147483647 h 1867"/>
              <a:gd name="T34" fmla="*/ 2147483647 w 5506"/>
              <a:gd name="T35" fmla="*/ 2147483647 h 1867"/>
              <a:gd name="T36" fmla="*/ 2147483647 w 5506"/>
              <a:gd name="T37" fmla="*/ 2147483647 h 1867"/>
              <a:gd name="T38" fmla="*/ 2147483647 w 5506"/>
              <a:gd name="T39" fmla="*/ 2147483647 h 1867"/>
              <a:gd name="T40" fmla="*/ 2147483647 w 5506"/>
              <a:gd name="T41" fmla="*/ 2147483647 h 1867"/>
              <a:gd name="T42" fmla="*/ 2147483647 w 5506"/>
              <a:gd name="T43" fmla="*/ 2147483647 h 1867"/>
              <a:gd name="T44" fmla="*/ 2147483647 w 5506"/>
              <a:gd name="T45" fmla="*/ 2147483647 h 1867"/>
              <a:gd name="T46" fmla="*/ 2147483647 w 5506"/>
              <a:gd name="T47" fmla="*/ 2147483647 h 1867"/>
              <a:gd name="T48" fmla="*/ 2147483647 w 5506"/>
              <a:gd name="T49" fmla="*/ 2147483647 h 1867"/>
              <a:gd name="T50" fmla="*/ 2147483647 w 5506"/>
              <a:gd name="T51" fmla="*/ 2147483647 h 1867"/>
              <a:gd name="T52" fmla="*/ 2147483647 w 5506"/>
              <a:gd name="T53" fmla="*/ 2147483647 h 1867"/>
              <a:gd name="T54" fmla="*/ 2147483647 w 5506"/>
              <a:gd name="T55" fmla="*/ 2147483647 h 1867"/>
              <a:gd name="T56" fmla="*/ 2147483647 w 5506"/>
              <a:gd name="T57" fmla="*/ 2147483647 h 1867"/>
              <a:gd name="T58" fmla="*/ 2147483647 w 5506"/>
              <a:gd name="T59" fmla="*/ 2147483647 h 1867"/>
              <a:gd name="T60" fmla="*/ 2147483647 w 5506"/>
              <a:gd name="T61" fmla="*/ 2147483647 h 1867"/>
              <a:gd name="T62" fmla="*/ 2147483647 w 5506"/>
              <a:gd name="T63" fmla="*/ 2147483647 h 1867"/>
              <a:gd name="T64" fmla="*/ 2147483647 w 5506"/>
              <a:gd name="T65" fmla="*/ 2147483647 h 1867"/>
              <a:gd name="T66" fmla="*/ 2147483647 w 5506"/>
              <a:gd name="T67" fmla="*/ 2147483647 h 1867"/>
              <a:gd name="T68" fmla="*/ 2147483647 w 5506"/>
              <a:gd name="T69" fmla="*/ 2147483647 h 1867"/>
              <a:gd name="T70" fmla="*/ 2147483647 w 5506"/>
              <a:gd name="T71" fmla="*/ 2147483647 h 1867"/>
              <a:gd name="T72" fmla="*/ 2147483647 w 5506"/>
              <a:gd name="T73" fmla="*/ 2147483647 h 1867"/>
              <a:gd name="T74" fmla="*/ 2147483647 w 5506"/>
              <a:gd name="T75" fmla="*/ 2147483647 h 1867"/>
              <a:gd name="T76" fmla="*/ 2147483647 w 5506"/>
              <a:gd name="T77" fmla="*/ 2147483647 h 1867"/>
              <a:gd name="T78" fmla="*/ 2147483647 w 5506"/>
              <a:gd name="T79" fmla="*/ 2147483647 h 1867"/>
              <a:gd name="T80" fmla="*/ 2147483647 w 5506"/>
              <a:gd name="T81" fmla="*/ 2147483647 h 1867"/>
              <a:gd name="T82" fmla="*/ 2147483647 w 5506"/>
              <a:gd name="T83" fmla="*/ 2147483647 h 1867"/>
              <a:gd name="T84" fmla="*/ 2147483647 w 5506"/>
              <a:gd name="T85" fmla="*/ 2147483647 h 1867"/>
              <a:gd name="T86" fmla="*/ 2147483647 w 5506"/>
              <a:gd name="T87" fmla="*/ 2147483647 h 1867"/>
              <a:gd name="T88" fmla="*/ 2147483647 w 5506"/>
              <a:gd name="T89" fmla="*/ 0 h 1867"/>
              <a:gd name="T90" fmla="*/ 2147483647 w 5506"/>
              <a:gd name="T91" fmla="*/ 0 h 1867"/>
              <a:gd name="T92" fmla="*/ 2147483647 w 5506"/>
              <a:gd name="T93" fmla="*/ 0 h 1867"/>
              <a:gd name="T94" fmla="*/ 2147483647 w 5506"/>
              <a:gd name="T95" fmla="*/ 0 h 1867"/>
              <a:gd name="T96" fmla="*/ 2147483647 w 5506"/>
              <a:gd name="T97" fmla="*/ 0 h 1867"/>
              <a:gd name="T98" fmla="*/ 2147483647 w 5506"/>
              <a:gd name="T99" fmla="*/ 0 h 1867"/>
              <a:gd name="T100" fmla="*/ 2147483647 w 5506"/>
              <a:gd name="T101" fmla="*/ 0 h 1867"/>
              <a:gd name="T102" fmla="*/ 2147483647 w 5506"/>
              <a:gd name="T103" fmla="*/ 0 h 1867"/>
              <a:gd name="T104" fmla="*/ 2147483647 w 5506"/>
              <a:gd name="T105" fmla="*/ 0 h 1867"/>
              <a:gd name="T106" fmla="*/ 2147483647 w 5506"/>
              <a:gd name="T107" fmla="*/ 0 h 1867"/>
              <a:gd name="T108" fmla="*/ 2147483647 w 5506"/>
              <a:gd name="T109" fmla="*/ 0 h 1867"/>
              <a:gd name="T110" fmla="*/ 2147483647 w 5506"/>
              <a:gd name="T111" fmla="*/ 0 h 1867"/>
              <a:gd name="T112" fmla="*/ 2147483647 w 5506"/>
              <a:gd name="T113" fmla="*/ 0 h 1867"/>
              <a:gd name="T114" fmla="*/ 2147483647 w 5506"/>
              <a:gd name="T115" fmla="*/ 0 h 1867"/>
              <a:gd name="T116" fmla="*/ 2147483647 w 5506"/>
              <a:gd name="T117" fmla="*/ 0 h 18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506"/>
              <a:gd name="T178" fmla="*/ 0 h 1867"/>
              <a:gd name="T179" fmla="*/ 5506 w 5506"/>
              <a:gd name="T180" fmla="*/ 1867 h 18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506" h="1867">
                <a:moveTo>
                  <a:pt x="0" y="1867"/>
                </a:moveTo>
                <a:lnTo>
                  <a:pt x="0" y="1810"/>
                </a:lnTo>
                <a:lnTo>
                  <a:pt x="10" y="1810"/>
                </a:lnTo>
                <a:lnTo>
                  <a:pt x="10" y="1752"/>
                </a:lnTo>
                <a:lnTo>
                  <a:pt x="116" y="1752"/>
                </a:lnTo>
                <a:lnTo>
                  <a:pt x="116" y="1693"/>
                </a:lnTo>
                <a:lnTo>
                  <a:pt x="165" y="1693"/>
                </a:lnTo>
                <a:lnTo>
                  <a:pt x="165" y="1636"/>
                </a:lnTo>
                <a:lnTo>
                  <a:pt x="170" y="1636"/>
                </a:lnTo>
                <a:lnTo>
                  <a:pt x="306" y="1636"/>
                </a:lnTo>
                <a:lnTo>
                  <a:pt x="339" y="1636"/>
                </a:lnTo>
                <a:lnTo>
                  <a:pt x="384" y="1636"/>
                </a:lnTo>
                <a:lnTo>
                  <a:pt x="384" y="1579"/>
                </a:lnTo>
                <a:lnTo>
                  <a:pt x="432" y="1579"/>
                </a:lnTo>
                <a:lnTo>
                  <a:pt x="432" y="1520"/>
                </a:lnTo>
                <a:lnTo>
                  <a:pt x="480" y="1520"/>
                </a:lnTo>
                <a:lnTo>
                  <a:pt x="504" y="1520"/>
                </a:lnTo>
                <a:lnTo>
                  <a:pt x="635" y="1520"/>
                </a:lnTo>
                <a:lnTo>
                  <a:pt x="694" y="1520"/>
                </a:lnTo>
                <a:lnTo>
                  <a:pt x="718" y="1520"/>
                </a:lnTo>
                <a:lnTo>
                  <a:pt x="718" y="1461"/>
                </a:lnTo>
                <a:lnTo>
                  <a:pt x="733" y="1461"/>
                </a:lnTo>
                <a:lnTo>
                  <a:pt x="776" y="1461"/>
                </a:lnTo>
                <a:lnTo>
                  <a:pt x="776" y="1402"/>
                </a:lnTo>
                <a:lnTo>
                  <a:pt x="835" y="1402"/>
                </a:lnTo>
                <a:lnTo>
                  <a:pt x="863" y="1402"/>
                </a:lnTo>
                <a:lnTo>
                  <a:pt x="863" y="1344"/>
                </a:lnTo>
                <a:lnTo>
                  <a:pt x="868" y="1344"/>
                </a:lnTo>
                <a:lnTo>
                  <a:pt x="868" y="1285"/>
                </a:lnTo>
                <a:lnTo>
                  <a:pt x="1028" y="1285"/>
                </a:lnTo>
                <a:lnTo>
                  <a:pt x="1067" y="1285"/>
                </a:lnTo>
                <a:lnTo>
                  <a:pt x="1153" y="1285"/>
                </a:lnTo>
                <a:lnTo>
                  <a:pt x="1173" y="1285"/>
                </a:lnTo>
                <a:lnTo>
                  <a:pt x="1324" y="1285"/>
                </a:lnTo>
                <a:lnTo>
                  <a:pt x="1382" y="1285"/>
                </a:lnTo>
                <a:lnTo>
                  <a:pt x="1382" y="1226"/>
                </a:lnTo>
                <a:lnTo>
                  <a:pt x="1586" y="1226"/>
                </a:lnTo>
                <a:lnTo>
                  <a:pt x="1586" y="1166"/>
                </a:lnTo>
                <a:lnTo>
                  <a:pt x="1619" y="1166"/>
                </a:lnTo>
                <a:lnTo>
                  <a:pt x="1667" y="1166"/>
                </a:lnTo>
                <a:lnTo>
                  <a:pt x="1673" y="1166"/>
                </a:lnTo>
                <a:lnTo>
                  <a:pt x="1673" y="1107"/>
                </a:lnTo>
                <a:lnTo>
                  <a:pt x="1716" y="1107"/>
                </a:lnTo>
                <a:lnTo>
                  <a:pt x="1755" y="1107"/>
                </a:lnTo>
                <a:lnTo>
                  <a:pt x="1978" y="1107"/>
                </a:lnTo>
                <a:lnTo>
                  <a:pt x="2075" y="1107"/>
                </a:lnTo>
                <a:lnTo>
                  <a:pt x="2114" y="1107"/>
                </a:lnTo>
                <a:lnTo>
                  <a:pt x="2274" y="1107"/>
                </a:lnTo>
                <a:lnTo>
                  <a:pt x="2274" y="1047"/>
                </a:lnTo>
                <a:lnTo>
                  <a:pt x="2322" y="1047"/>
                </a:lnTo>
                <a:lnTo>
                  <a:pt x="2419" y="1047"/>
                </a:lnTo>
                <a:lnTo>
                  <a:pt x="2477" y="1047"/>
                </a:lnTo>
                <a:lnTo>
                  <a:pt x="2579" y="1047"/>
                </a:lnTo>
                <a:lnTo>
                  <a:pt x="2579" y="985"/>
                </a:lnTo>
                <a:lnTo>
                  <a:pt x="2594" y="985"/>
                </a:lnTo>
                <a:lnTo>
                  <a:pt x="2602" y="985"/>
                </a:lnTo>
                <a:lnTo>
                  <a:pt x="2602" y="925"/>
                </a:lnTo>
                <a:lnTo>
                  <a:pt x="2676" y="925"/>
                </a:lnTo>
                <a:lnTo>
                  <a:pt x="2719" y="925"/>
                </a:lnTo>
                <a:lnTo>
                  <a:pt x="2719" y="863"/>
                </a:lnTo>
                <a:lnTo>
                  <a:pt x="3015" y="863"/>
                </a:lnTo>
                <a:lnTo>
                  <a:pt x="3015" y="803"/>
                </a:lnTo>
                <a:lnTo>
                  <a:pt x="3020" y="803"/>
                </a:lnTo>
                <a:lnTo>
                  <a:pt x="3161" y="803"/>
                </a:lnTo>
                <a:lnTo>
                  <a:pt x="3161" y="741"/>
                </a:lnTo>
                <a:lnTo>
                  <a:pt x="3229" y="741"/>
                </a:lnTo>
                <a:lnTo>
                  <a:pt x="3335" y="741"/>
                </a:lnTo>
                <a:lnTo>
                  <a:pt x="3335" y="680"/>
                </a:lnTo>
                <a:lnTo>
                  <a:pt x="3494" y="680"/>
                </a:lnTo>
                <a:lnTo>
                  <a:pt x="3494" y="620"/>
                </a:lnTo>
                <a:lnTo>
                  <a:pt x="3533" y="620"/>
                </a:lnTo>
                <a:lnTo>
                  <a:pt x="3757" y="620"/>
                </a:lnTo>
                <a:lnTo>
                  <a:pt x="3820" y="620"/>
                </a:lnTo>
                <a:lnTo>
                  <a:pt x="3820" y="558"/>
                </a:lnTo>
                <a:lnTo>
                  <a:pt x="3839" y="558"/>
                </a:lnTo>
                <a:lnTo>
                  <a:pt x="3945" y="558"/>
                </a:lnTo>
                <a:lnTo>
                  <a:pt x="3945" y="496"/>
                </a:lnTo>
                <a:lnTo>
                  <a:pt x="4053" y="496"/>
                </a:lnTo>
                <a:lnTo>
                  <a:pt x="4149" y="496"/>
                </a:lnTo>
                <a:lnTo>
                  <a:pt x="4333" y="496"/>
                </a:lnTo>
                <a:lnTo>
                  <a:pt x="4343" y="496"/>
                </a:lnTo>
                <a:lnTo>
                  <a:pt x="4363" y="496"/>
                </a:lnTo>
                <a:lnTo>
                  <a:pt x="4367" y="496"/>
                </a:lnTo>
                <a:lnTo>
                  <a:pt x="4372" y="496"/>
                </a:lnTo>
                <a:lnTo>
                  <a:pt x="4386" y="496"/>
                </a:lnTo>
                <a:lnTo>
                  <a:pt x="4392" y="496"/>
                </a:lnTo>
                <a:lnTo>
                  <a:pt x="4396" y="496"/>
                </a:lnTo>
                <a:lnTo>
                  <a:pt x="4411" y="496"/>
                </a:lnTo>
                <a:lnTo>
                  <a:pt x="4421" y="496"/>
                </a:lnTo>
                <a:lnTo>
                  <a:pt x="4431" y="496"/>
                </a:lnTo>
                <a:lnTo>
                  <a:pt x="4431" y="430"/>
                </a:lnTo>
                <a:lnTo>
                  <a:pt x="4435" y="430"/>
                </a:lnTo>
                <a:lnTo>
                  <a:pt x="4441" y="430"/>
                </a:lnTo>
                <a:lnTo>
                  <a:pt x="4459" y="430"/>
                </a:lnTo>
                <a:lnTo>
                  <a:pt x="4464" y="430"/>
                </a:lnTo>
                <a:lnTo>
                  <a:pt x="4469" y="430"/>
                </a:lnTo>
                <a:lnTo>
                  <a:pt x="4474" y="430"/>
                </a:lnTo>
                <a:lnTo>
                  <a:pt x="4488" y="430"/>
                </a:lnTo>
                <a:lnTo>
                  <a:pt x="4494" y="430"/>
                </a:lnTo>
                <a:lnTo>
                  <a:pt x="4498" y="430"/>
                </a:lnTo>
                <a:lnTo>
                  <a:pt x="4508" y="430"/>
                </a:lnTo>
                <a:lnTo>
                  <a:pt x="4513" y="430"/>
                </a:lnTo>
                <a:lnTo>
                  <a:pt x="4518" y="430"/>
                </a:lnTo>
                <a:lnTo>
                  <a:pt x="4523" y="430"/>
                </a:lnTo>
                <a:lnTo>
                  <a:pt x="4527" y="430"/>
                </a:lnTo>
                <a:lnTo>
                  <a:pt x="4533" y="430"/>
                </a:lnTo>
                <a:lnTo>
                  <a:pt x="4537" y="430"/>
                </a:lnTo>
                <a:lnTo>
                  <a:pt x="4541" y="430"/>
                </a:lnTo>
                <a:lnTo>
                  <a:pt x="4547" y="430"/>
                </a:lnTo>
                <a:lnTo>
                  <a:pt x="4551" y="430"/>
                </a:lnTo>
                <a:lnTo>
                  <a:pt x="4557" y="430"/>
                </a:lnTo>
                <a:lnTo>
                  <a:pt x="4561" y="430"/>
                </a:lnTo>
                <a:lnTo>
                  <a:pt x="4566" y="430"/>
                </a:lnTo>
                <a:lnTo>
                  <a:pt x="4566" y="357"/>
                </a:lnTo>
                <a:lnTo>
                  <a:pt x="4571" y="357"/>
                </a:lnTo>
                <a:lnTo>
                  <a:pt x="4576" y="357"/>
                </a:lnTo>
                <a:lnTo>
                  <a:pt x="4580" y="357"/>
                </a:lnTo>
                <a:lnTo>
                  <a:pt x="4586" y="357"/>
                </a:lnTo>
                <a:lnTo>
                  <a:pt x="4590" y="357"/>
                </a:lnTo>
                <a:lnTo>
                  <a:pt x="4596" y="357"/>
                </a:lnTo>
                <a:lnTo>
                  <a:pt x="4600" y="357"/>
                </a:lnTo>
                <a:lnTo>
                  <a:pt x="4604" y="357"/>
                </a:lnTo>
                <a:lnTo>
                  <a:pt x="4610" y="357"/>
                </a:lnTo>
                <a:lnTo>
                  <a:pt x="4614" y="357"/>
                </a:lnTo>
                <a:lnTo>
                  <a:pt x="4619" y="357"/>
                </a:lnTo>
                <a:lnTo>
                  <a:pt x="4625" y="357"/>
                </a:lnTo>
                <a:lnTo>
                  <a:pt x="4629" y="357"/>
                </a:lnTo>
                <a:lnTo>
                  <a:pt x="4635" y="357"/>
                </a:lnTo>
                <a:lnTo>
                  <a:pt x="4639" y="357"/>
                </a:lnTo>
                <a:lnTo>
                  <a:pt x="4643" y="357"/>
                </a:lnTo>
                <a:lnTo>
                  <a:pt x="4649" y="357"/>
                </a:lnTo>
                <a:lnTo>
                  <a:pt x="4653" y="357"/>
                </a:lnTo>
                <a:lnTo>
                  <a:pt x="4658" y="357"/>
                </a:lnTo>
                <a:lnTo>
                  <a:pt x="4663" y="357"/>
                </a:lnTo>
                <a:lnTo>
                  <a:pt x="4668" y="357"/>
                </a:lnTo>
                <a:lnTo>
                  <a:pt x="4673" y="357"/>
                </a:lnTo>
                <a:lnTo>
                  <a:pt x="4678" y="357"/>
                </a:lnTo>
                <a:lnTo>
                  <a:pt x="4682" y="357"/>
                </a:lnTo>
                <a:lnTo>
                  <a:pt x="4688" y="357"/>
                </a:lnTo>
                <a:lnTo>
                  <a:pt x="4692" y="357"/>
                </a:lnTo>
                <a:lnTo>
                  <a:pt x="4696" y="357"/>
                </a:lnTo>
                <a:lnTo>
                  <a:pt x="4702" y="357"/>
                </a:lnTo>
                <a:lnTo>
                  <a:pt x="4706" y="357"/>
                </a:lnTo>
                <a:lnTo>
                  <a:pt x="4712" y="357"/>
                </a:lnTo>
                <a:lnTo>
                  <a:pt x="4716" y="357"/>
                </a:lnTo>
                <a:lnTo>
                  <a:pt x="4721" y="357"/>
                </a:lnTo>
                <a:lnTo>
                  <a:pt x="4727" y="357"/>
                </a:lnTo>
                <a:lnTo>
                  <a:pt x="4731" y="357"/>
                </a:lnTo>
                <a:lnTo>
                  <a:pt x="4735" y="357"/>
                </a:lnTo>
                <a:lnTo>
                  <a:pt x="4741" y="357"/>
                </a:lnTo>
                <a:lnTo>
                  <a:pt x="4745" y="357"/>
                </a:lnTo>
                <a:lnTo>
                  <a:pt x="4751" y="357"/>
                </a:lnTo>
                <a:lnTo>
                  <a:pt x="4755" y="357"/>
                </a:lnTo>
                <a:lnTo>
                  <a:pt x="4760" y="357"/>
                </a:lnTo>
                <a:lnTo>
                  <a:pt x="4765" y="357"/>
                </a:lnTo>
                <a:lnTo>
                  <a:pt x="4770" y="357"/>
                </a:lnTo>
                <a:lnTo>
                  <a:pt x="4784" y="357"/>
                </a:lnTo>
                <a:lnTo>
                  <a:pt x="4794" y="357"/>
                </a:lnTo>
                <a:lnTo>
                  <a:pt x="4798" y="357"/>
                </a:lnTo>
                <a:lnTo>
                  <a:pt x="4804" y="357"/>
                </a:lnTo>
                <a:lnTo>
                  <a:pt x="4813" y="357"/>
                </a:lnTo>
                <a:lnTo>
                  <a:pt x="4818" y="357"/>
                </a:lnTo>
                <a:lnTo>
                  <a:pt x="4828" y="357"/>
                </a:lnTo>
                <a:lnTo>
                  <a:pt x="4833" y="357"/>
                </a:lnTo>
                <a:lnTo>
                  <a:pt x="4837" y="357"/>
                </a:lnTo>
                <a:lnTo>
                  <a:pt x="4843" y="357"/>
                </a:lnTo>
                <a:lnTo>
                  <a:pt x="4847" y="357"/>
                </a:lnTo>
                <a:lnTo>
                  <a:pt x="4851" y="357"/>
                </a:lnTo>
                <a:lnTo>
                  <a:pt x="4857" y="357"/>
                </a:lnTo>
                <a:lnTo>
                  <a:pt x="4862" y="357"/>
                </a:lnTo>
                <a:lnTo>
                  <a:pt x="4867" y="357"/>
                </a:lnTo>
                <a:lnTo>
                  <a:pt x="4872" y="357"/>
                </a:lnTo>
                <a:lnTo>
                  <a:pt x="4876" y="357"/>
                </a:lnTo>
                <a:lnTo>
                  <a:pt x="4886" y="357"/>
                </a:lnTo>
                <a:lnTo>
                  <a:pt x="4896" y="357"/>
                </a:lnTo>
                <a:lnTo>
                  <a:pt x="4900" y="357"/>
                </a:lnTo>
                <a:lnTo>
                  <a:pt x="4906" y="357"/>
                </a:lnTo>
                <a:lnTo>
                  <a:pt x="4910" y="357"/>
                </a:lnTo>
                <a:lnTo>
                  <a:pt x="4925" y="357"/>
                </a:lnTo>
                <a:lnTo>
                  <a:pt x="4929" y="357"/>
                </a:lnTo>
                <a:lnTo>
                  <a:pt x="4935" y="357"/>
                </a:lnTo>
                <a:lnTo>
                  <a:pt x="4939" y="357"/>
                </a:lnTo>
                <a:lnTo>
                  <a:pt x="4949" y="357"/>
                </a:lnTo>
                <a:lnTo>
                  <a:pt x="4953" y="357"/>
                </a:lnTo>
                <a:lnTo>
                  <a:pt x="4959" y="357"/>
                </a:lnTo>
                <a:lnTo>
                  <a:pt x="4968" y="357"/>
                </a:lnTo>
                <a:lnTo>
                  <a:pt x="4974" y="357"/>
                </a:lnTo>
                <a:lnTo>
                  <a:pt x="4978" y="357"/>
                </a:lnTo>
                <a:lnTo>
                  <a:pt x="4984" y="357"/>
                </a:lnTo>
                <a:lnTo>
                  <a:pt x="4988" y="357"/>
                </a:lnTo>
                <a:lnTo>
                  <a:pt x="4988" y="192"/>
                </a:lnTo>
                <a:lnTo>
                  <a:pt x="4992" y="192"/>
                </a:lnTo>
                <a:lnTo>
                  <a:pt x="4998" y="192"/>
                </a:lnTo>
                <a:lnTo>
                  <a:pt x="5007" y="192"/>
                </a:lnTo>
                <a:lnTo>
                  <a:pt x="5012" y="192"/>
                </a:lnTo>
                <a:lnTo>
                  <a:pt x="5017" y="192"/>
                </a:lnTo>
                <a:lnTo>
                  <a:pt x="5022" y="192"/>
                </a:lnTo>
                <a:lnTo>
                  <a:pt x="5031" y="192"/>
                </a:lnTo>
                <a:lnTo>
                  <a:pt x="5037" y="192"/>
                </a:lnTo>
                <a:lnTo>
                  <a:pt x="5041" y="192"/>
                </a:lnTo>
                <a:lnTo>
                  <a:pt x="5045" y="192"/>
                </a:lnTo>
                <a:lnTo>
                  <a:pt x="5051" y="192"/>
                </a:lnTo>
                <a:lnTo>
                  <a:pt x="5055" y="192"/>
                </a:lnTo>
                <a:lnTo>
                  <a:pt x="5055" y="0"/>
                </a:lnTo>
                <a:lnTo>
                  <a:pt x="5061" y="0"/>
                </a:lnTo>
                <a:lnTo>
                  <a:pt x="5065" y="0"/>
                </a:lnTo>
                <a:lnTo>
                  <a:pt x="5070" y="0"/>
                </a:lnTo>
                <a:lnTo>
                  <a:pt x="5075" y="0"/>
                </a:lnTo>
                <a:lnTo>
                  <a:pt x="5080" y="0"/>
                </a:lnTo>
                <a:lnTo>
                  <a:pt x="5084" y="0"/>
                </a:lnTo>
                <a:lnTo>
                  <a:pt x="5090" y="0"/>
                </a:lnTo>
                <a:lnTo>
                  <a:pt x="5094" y="0"/>
                </a:lnTo>
                <a:lnTo>
                  <a:pt x="5100" y="0"/>
                </a:lnTo>
                <a:lnTo>
                  <a:pt x="5104" y="0"/>
                </a:lnTo>
                <a:lnTo>
                  <a:pt x="5109" y="0"/>
                </a:lnTo>
                <a:lnTo>
                  <a:pt x="5114" y="0"/>
                </a:lnTo>
                <a:lnTo>
                  <a:pt x="5119" y="0"/>
                </a:lnTo>
                <a:lnTo>
                  <a:pt x="5123" y="0"/>
                </a:lnTo>
                <a:lnTo>
                  <a:pt x="5129" y="0"/>
                </a:lnTo>
                <a:lnTo>
                  <a:pt x="5133" y="0"/>
                </a:lnTo>
                <a:lnTo>
                  <a:pt x="5139" y="0"/>
                </a:lnTo>
                <a:lnTo>
                  <a:pt x="5143" y="0"/>
                </a:lnTo>
                <a:lnTo>
                  <a:pt x="5147" y="0"/>
                </a:lnTo>
                <a:lnTo>
                  <a:pt x="5157" y="0"/>
                </a:lnTo>
                <a:lnTo>
                  <a:pt x="5162" y="0"/>
                </a:lnTo>
                <a:lnTo>
                  <a:pt x="5167" y="0"/>
                </a:lnTo>
                <a:lnTo>
                  <a:pt x="5172" y="0"/>
                </a:lnTo>
                <a:lnTo>
                  <a:pt x="5177" y="0"/>
                </a:lnTo>
                <a:lnTo>
                  <a:pt x="5182" y="0"/>
                </a:lnTo>
                <a:lnTo>
                  <a:pt x="5186" y="0"/>
                </a:lnTo>
                <a:lnTo>
                  <a:pt x="5192" y="0"/>
                </a:lnTo>
                <a:lnTo>
                  <a:pt x="5200" y="0"/>
                </a:lnTo>
                <a:lnTo>
                  <a:pt x="5206" y="0"/>
                </a:lnTo>
                <a:lnTo>
                  <a:pt x="5210" y="0"/>
                </a:lnTo>
                <a:lnTo>
                  <a:pt x="5216" y="0"/>
                </a:lnTo>
                <a:lnTo>
                  <a:pt x="5225" y="0"/>
                </a:lnTo>
                <a:lnTo>
                  <a:pt x="5231" y="0"/>
                </a:lnTo>
                <a:lnTo>
                  <a:pt x="5239" y="0"/>
                </a:lnTo>
                <a:lnTo>
                  <a:pt x="5245" y="0"/>
                </a:lnTo>
                <a:lnTo>
                  <a:pt x="5274" y="0"/>
                </a:lnTo>
                <a:lnTo>
                  <a:pt x="5284" y="0"/>
                </a:lnTo>
                <a:lnTo>
                  <a:pt x="5288" y="0"/>
                </a:lnTo>
                <a:lnTo>
                  <a:pt x="5302" y="0"/>
                </a:lnTo>
                <a:lnTo>
                  <a:pt x="5312" y="0"/>
                </a:lnTo>
                <a:lnTo>
                  <a:pt x="5317" y="0"/>
                </a:lnTo>
                <a:lnTo>
                  <a:pt x="5323" y="0"/>
                </a:lnTo>
                <a:lnTo>
                  <a:pt x="5337" y="0"/>
                </a:lnTo>
                <a:lnTo>
                  <a:pt x="5351" y="0"/>
                </a:lnTo>
                <a:lnTo>
                  <a:pt x="5356" y="0"/>
                </a:lnTo>
                <a:lnTo>
                  <a:pt x="5371" y="0"/>
                </a:lnTo>
                <a:lnTo>
                  <a:pt x="5380" y="0"/>
                </a:lnTo>
                <a:lnTo>
                  <a:pt x="5386" y="0"/>
                </a:lnTo>
                <a:lnTo>
                  <a:pt x="5390" y="0"/>
                </a:lnTo>
                <a:lnTo>
                  <a:pt x="5410" y="0"/>
                </a:lnTo>
                <a:lnTo>
                  <a:pt x="5414" y="0"/>
                </a:lnTo>
                <a:lnTo>
                  <a:pt x="5424" y="0"/>
                </a:lnTo>
                <a:lnTo>
                  <a:pt x="5433" y="0"/>
                </a:lnTo>
                <a:lnTo>
                  <a:pt x="5439" y="0"/>
                </a:lnTo>
                <a:lnTo>
                  <a:pt x="5463" y="0"/>
                </a:lnTo>
                <a:lnTo>
                  <a:pt x="5488" y="0"/>
                </a:lnTo>
                <a:lnTo>
                  <a:pt x="5492" y="0"/>
                </a:lnTo>
                <a:lnTo>
                  <a:pt x="5496" y="0"/>
                </a:lnTo>
                <a:lnTo>
                  <a:pt x="5502" y="0"/>
                </a:lnTo>
                <a:lnTo>
                  <a:pt x="5506" y="0"/>
                </a:ln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402" name="Line 335"/>
          <p:cNvSpPr>
            <a:spLocks noChangeShapeType="1"/>
          </p:cNvSpPr>
          <p:nvPr/>
        </p:nvSpPr>
        <p:spPr bwMode="auto">
          <a:xfrm>
            <a:off x="3884789" y="4468989"/>
            <a:ext cx="0" cy="31608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403" name="Line 336"/>
          <p:cNvSpPr>
            <a:spLocks noChangeShapeType="1"/>
          </p:cNvSpPr>
          <p:nvPr/>
        </p:nvSpPr>
        <p:spPr bwMode="auto">
          <a:xfrm>
            <a:off x="3884789" y="4785078"/>
            <a:ext cx="0" cy="31608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404" name="Line 320"/>
          <p:cNvSpPr>
            <a:spLocks noChangeShapeType="1"/>
          </p:cNvSpPr>
          <p:nvPr/>
        </p:nvSpPr>
        <p:spPr bwMode="auto">
          <a:xfrm>
            <a:off x="3224389" y="2098323"/>
            <a:ext cx="0" cy="31608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405" name="Line 321"/>
          <p:cNvSpPr>
            <a:spLocks noChangeShapeType="1"/>
          </p:cNvSpPr>
          <p:nvPr/>
        </p:nvSpPr>
        <p:spPr bwMode="auto">
          <a:xfrm>
            <a:off x="1778000" y="2092678"/>
            <a:ext cx="633589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406" name="Rectangle 326"/>
          <p:cNvSpPr>
            <a:spLocks noChangeArrowheads="1"/>
          </p:cNvSpPr>
          <p:nvPr/>
        </p:nvSpPr>
        <p:spPr bwMode="auto">
          <a:xfrm>
            <a:off x="3035301" y="2403123"/>
            <a:ext cx="811388" cy="316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0" tIns="64000" rIns="64000" bIns="64000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FFFF66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0.008</a:t>
            </a:r>
            <a:endParaRPr kumimoji="0" lang="en-US" altLang="en-US" sz="1600" b="1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9407" name="Rectangle 328"/>
          <p:cNvSpPr>
            <a:spLocks noChangeArrowheads="1"/>
          </p:cNvSpPr>
          <p:nvPr/>
        </p:nvSpPr>
        <p:spPr bwMode="auto">
          <a:xfrm>
            <a:off x="2135012" y="2403123"/>
            <a:ext cx="633588" cy="316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0" tIns="64000" rIns="64000" bIns="64000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FFFF66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0.53</a:t>
            </a:r>
            <a:endParaRPr kumimoji="0" lang="en-US" altLang="en-US" sz="1600" b="1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89408" name="Rectangle 330"/>
          <p:cNvSpPr>
            <a:spLocks noChangeArrowheads="1"/>
          </p:cNvSpPr>
          <p:nvPr/>
        </p:nvSpPr>
        <p:spPr bwMode="auto">
          <a:xfrm>
            <a:off x="2925234" y="2030590"/>
            <a:ext cx="1120422" cy="3005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0" tIns="64000" rIns="64000" bIns="64000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p value</a:t>
            </a:r>
          </a:p>
        </p:txBody>
      </p:sp>
      <p:sp>
        <p:nvSpPr>
          <p:cNvPr id="89409" name="Rectangle 332"/>
          <p:cNvSpPr>
            <a:spLocks noChangeArrowheads="1"/>
          </p:cNvSpPr>
          <p:nvPr/>
        </p:nvSpPr>
        <p:spPr bwMode="auto">
          <a:xfrm>
            <a:off x="2115257" y="2074333"/>
            <a:ext cx="633588" cy="316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0" tIns="64000" rIns="64000" bIns="64000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FFFF66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HR</a:t>
            </a:r>
          </a:p>
        </p:txBody>
      </p:sp>
      <p:sp>
        <p:nvSpPr>
          <p:cNvPr id="89410" name="Line 337"/>
          <p:cNvSpPr>
            <a:spLocks noChangeShapeType="1"/>
          </p:cNvSpPr>
          <p:nvPr/>
        </p:nvSpPr>
        <p:spPr bwMode="auto">
          <a:xfrm>
            <a:off x="2411590" y="2092678"/>
            <a:ext cx="932744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411" name="Line 338"/>
          <p:cNvSpPr>
            <a:spLocks noChangeShapeType="1"/>
          </p:cNvSpPr>
          <p:nvPr/>
        </p:nvSpPr>
        <p:spPr bwMode="auto">
          <a:xfrm>
            <a:off x="2413001" y="2098323"/>
            <a:ext cx="811389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412" name="Line 339"/>
          <p:cNvSpPr>
            <a:spLocks noChangeShapeType="1"/>
          </p:cNvSpPr>
          <p:nvPr/>
        </p:nvSpPr>
        <p:spPr bwMode="auto">
          <a:xfrm>
            <a:off x="3224389" y="2414412"/>
            <a:ext cx="0" cy="31608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413" name="Line 340"/>
          <p:cNvSpPr>
            <a:spLocks noChangeShapeType="1"/>
          </p:cNvSpPr>
          <p:nvPr/>
        </p:nvSpPr>
        <p:spPr bwMode="auto">
          <a:xfrm>
            <a:off x="1778000" y="2724856"/>
            <a:ext cx="633589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414" name="Line 341"/>
          <p:cNvSpPr>
            <a:spLocks noChangeShapeType="1"/>
          </p:cNvSpPr>
          <p:nvPr/>
        </p:nvSpPr>
        <p:spPr bwMode="auto">
          <a:xfrm>
            <a:off x="2411590" y="2724856"/>
            <a:ext cx="932744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415" name="Line 342"/>
          <p:cNvSpPr>
            <a:spLocks noChangeShapeType="1"/>
          </p:cNvSpPr>
          <p:nvPr/>
        </p:nvSpPr>
        <p:spPr bwMode="auto">
          <a:xfrm>
            <a:off x="2413001" y="2730500"/>
            <a:ext cx="811389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9079" name="Rectangle 343"/>
          <p:cNvSpPr>
            <a:spLocks noChangeArrowheads="1"/>
          </p:cNvSpPr>
          <p:nvPr/>
        </p:nvSpPr>
        <p:spPr bwMode="auto">
          <a:xfrm>
            <a:off x="7629878" y="2425700"/>
            <a:ext cx="1308100" cy="918633"/>
          </a:xfrm>
          <a:prstGeom prst="rect">
            <a:avLst/>
          </a:prstGeom>
          <a:solidFill>
            <a:srgbClr val="FFC5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- 47% </a:t>
            </a:r>
          </a:p>
        </p:txBody>
      </p:sp>
      <p:sp>
        <p:nvSpPr>
          <p:cNvPr id="89417" name="Rectangle 344"/>
          <p:cNvSpPr>
            <a:spLocks noChangeArrowheads="1"/>
          </p:cNvSpPr>
          <p:nvPr/>
        </p:nvSpPr>
        <p:spPr bwMode="auto">
          <a:xfrm>
            <a:off x="3269545" y="1298223"/>
            <a:ext cx="2876108" cy="2565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altLang="en-US" sz="1067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Wilcox R et al. STROKE 2007; 38: 865-873</a:t>
            </a:r>
            <a:endParaRPr kumimoji="0" lang="de-AT" altLang="en-US" sz="1067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cxnSp>
        <p:nvCxnSpPr>
          <p:cNvPr id="341" name="Straight Arrow Connector 340"/>
          <p:cNvCxnSpPr/>
          <p:nvPr/>
        </p:nvCxnSpPr>
        <p:spPr>
          <a:xfrm>
            <a:off x="6467123" y="2098323"/>
            <a:ext cx="310444" cy="340077"/>
          </a:xfrm>
          <a:prstGeom prst="straightConnector1">
            <a:avLst/>
          </a:prstGeom>
          <a:ln w="57150">
            <a:solidFill>
              <a:srgbClr val="FFFF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2" name="Straight Arrow Connector 341"/>
          <p:cNvCxnSpPr/>
          <p:nvPr/>
        </p:nvCxnSpPr>
        <p:spPr>
          <a:xfrm flipH="1" flipV="1">
            <a:off x="6884812" y="3762022"/>
            <a:ext cx="330200" cy="270933"/>
          </a:xfrm>
          <a:prstGeom prst="straightConnector1">
            <a:avLst/>
          </a:prstGeom>
          <a:ln w="57150">
            <a:solidFill>
              <a:srgbClr val="FF66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420" name="TextBox 344"/>
          <p:cNvSpPr txBox="1">
            <a:spLocks noChangeArrowheads="1"/>
          </p:cNvSpPr>
          <p:nvPr/>
        </p:nvSpPr>
        <p:spPr bwMode="auto">
          <a:xfrm>
            <a:off x="1126067" y="2175934"/>
            <a:ext cx="97013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PIO vs </a:t>
            </a:r>
            <a:b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Placebo</a:t>
            </a:r>
          </a:p>
        </p:txBody>
      </p:sp>
    </p:spTree>
    <p:extLst>
      <p:ext uri="{BB962C8B-B14F-4D97-AF65-F5344CB8AC3E}">
        <p14:creationId xmlns:p14="http://schemas.microsoft.com/office/powerpoint/2010/main" val="995191530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690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9079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7" name="Rectangle 3" hidden="1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endParaRPr lang="de-DE"/>
          </a:p>
        </p:txBody>
      </p:sp>
      <p:grpSp>
        <p:nvGrpSpPr>
          <p:cNvPr id="90115" name="Group 4"/>
          <p:cNvGrpSpPr>
            <a:grpSpLocks/>
          </p:cNvGrpSpPr>
          <p:nvPr/>
        </p:nvGrpSpPr>
        <p:grpSpPr bwMode="auto">
          <a:xfrm>
            <a:off x="921456" y="1778000"/>
            <a:ext cx="98778" cy="3393723"/>
            <a:chOff x="748" y="1011"/>
            <a:chExt cx="70" cy="2405"/>
          </a:xfrm>
        </p:grpSpPr>
        <p:sp>
          <p:nvSpPr>
            <p:cNvPr id="90167" name="Line 5"/>
            <p:cNvSpPr>
              <a:spLocks noChangeShapeType="1"/>
            </p:cNvSpPr>
            <p:nvPr/>
          </p:nvSpPr>
          <p:spPr bwMode="auto">
            <a:xfrm>
              <a:off x="818" y="1011"/>
              <a:ext cx="0" cy="2405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68" name="Line 6"/>
            <p:cNvSpPr>
              <a:spLocks noChangeShapeType="1"/>
            </p:cNvSpPr>
            <p:nvPr/>
          </p:nvSpPr>
          <p:spPr bwMode="auto">
            <a:xfrm>
              <a:off x="748" y="2946"/>
              <a:ext cx="60" cy="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69" name="Line 7"/>
            <p:cNvSpPr>
              <a:spLocks noChangeShapeType="1"/>
            </p:cNvSpPr>
            <p:nvPr/>
          </p:nvSpPr>
          <p:spPr bwMode="auto">
            <a:xfrm>
              <a:off x="748" y="1016"/>
              <a:ext cx="60" cy="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70" name="Line 8"/>
            <p:cNvSpPr>
              <a:spLocks noChangeShapeType="1"/>
            </p:cNvSpPr>
            <p:nvPr/>
          </p:nvSpPr>
          <p:spPr bwMode="auto">
            <a:xfrm>
              <a:off x="748" y="3416"/>
              <a:ext cx="60" cy="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71" name="Line 9"/>
            <p:cNvSpPr>
              <a:spLocks noChangeShapeType="1"/>
            </p:cNvSpPr>
            <p:nvPr/>
          </p:nvSpPr>
          <p:spPr bwMode="auto">
            <a:xfrm>
              <a:off x="748" y="2456"/>
              <a:ext cx="60" cy="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72" name="Line 10"/>
            <p:cNvSpPr>
              <a:spLocks noChangeShapeType="1"/>
            </p:cNvSpPr>
            <p:nvPr/>
          </p:nvSpPr>
          <p:spPr bwMode="auto">
            <a:xfrm>
              <a:off x="748" y="1976"/>
              <a:ext cx="60" cy="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73" name="Line 11"/>
            <p:cNvSpPr>
              <a:spLocks noChangeShapeType="1"/>
            </p:cNvSpPr>
            <p:nvPr/>
          </p:nvSpPr>
          <p:spPr bwMode="auto">
            <a:xfrm>
              <a:off x="748" y="1496"/>
              <a:ext cx="60" cy="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0116" name="Text Box 13"/>
          <p:cNvSpPr txBox="1">
            <a:spLocks noChangeArrowheads="1"/>
          </p:cNvSpPr>
          <p:nvPr/>
        </p:nvSpPr>
        <p:spPr bwMode="auto">
          <a:xfrm>
            <a:off x="6987822" y="5678311"/>
            <a:ext cx="9271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90117" name="Text Box 14"/>
          <p:cNvSpPr txBox="1">
            <a:spLocks noChangeArrowheads="1"/>
          </p:cNvSpPr>
          <p:nvPr/>
        </p:nvSpPr>
        <p:spPr bwMode="auto">
          <a:xfrm>
            <a:off x="364067" y="1629834"/>
            <a:ext cx="9271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0.10</a:t>
            </a:r>
          </a:p>
        </p:txBody>
      </p:sp>
      <p:sp>
        <p:nvSpPr>
          <p:cNvPr id="90118" name="Text Box 15"/>
          <p:cNvSpPr txBox="1">
            <a:spLocks noChangeArrowheads="1"/>
          </p:cNvSpPr>
          <p:nvPr/>
        </p:nvSpPr>
        <p:spPr bwMode="auto">
          <a:xfrm>
            <a:off x="364067" y="2335389"/>
            <a:ext cx="9271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0.08</a:t>
            </a:r>
          </a:p>
        </p:txBody>
      </p:sp>
      <p:sp>
        <p:nvSpPr>
          <p:cNvPr id="90119" name="Text Box 16"/>
          <p:cNvSpPr txBox="1">
            <a:spLocks noChangeArrowheads="1"/>
          </p:cNvSpPr>
          <p:nvPr/>
        </p:nvSpPr>
        <p:spPr bwMode="auto">
          <a:xfrm>
            <a:off x="364067" y="2998611"/>
            <a:ext cx="9271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0.06</a:t>
            </a:r>
          </a:p>
        </p:txBody>
      </p:sp>
      <p:sp>
        <p:nvSpPr>
          <p:cNvPr id="90120" name="Text Box 17"/>
          <p:cNvSpPr txBox="1">
            <a:spLocks noChangeArrowheads="1"/>
          </p:cNvSpPr>
          <p:nvPr/>
        </p:nvSpPr>
        <p:spPr bwMode="auto">
          <a:xfrm>
            <a:off x="364067" y="3675945"/>
            <a:ext cx="9271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0.04</a:t>
            </a:r>
          </a:p>
        </p:txBody>
      </p:sp>
      <p:sp>
        <p:nvSpPr>
          <p:cNvPr id="90121" name="Text Box 18"/>
          <p:cNvSpPr txBox="1">
            <a:spLocks noChangeArrowheads="1"/>
          </p:cNvSpPr>
          <p:nvPr/>
        </p:nvSpPr>
        <p:spPr bwMode="auto">
          <a:xfrm>
            <a:off x="364067" y="4315178"/>
            <a:ext cx="9271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0.02</a:t>
            </a:r>
          </a:p>
        </p:txBody>
      </p:sp>
      <p:grpSp>
        <p:nvGrpSpPr>
          <p:cNvPr id="90122" name="Group 19"/>
          <p:cNvGrpSpPr>
            <a:grpSpLocks/>
          </p:cNvGrpSpPr>
          <p:nvPr/>
        </p:nvGrpSpPr>
        <p:grpSpPr bwMode="auto">
          <a:xfrm>
            <a:off x="1277056" y="5613401"/>
            <a:ext cx="6529211" cy="88900"/>
            <a:chOff x="860" y="3959"/>
            <a:chExt cx="4627" cy="63"/>
          </a:xfrm>
        </p:grpSpPr>
        <p:sp>
          <p:nvSpPr>
            <p:cNvPr id="90159" name="Line 20"/>
            <p:cNvSpPr>
              <a:spLocks noChangeShapeType="1"/>
            </p:cNvSpPr>
            <p:nvPr/>
          </p:nvSpPr>
          <p:spPr bwMode="auto">
            <a:xfrm>
              <a:off x="869" y="3959"/>
              <a:ext cx="4618" cy="0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60" name="Line 22"/>
            <p:cNvSpPr>
              <a:spLocks noChangeShapeType="1"/>
            </p:cNvSpPr>
            <p:nvPr/>
          </p:nvSpPr>
          <p:spPr bwMode="auto">
            <a:xfrm>
              <a:off x="860" y="3961"/>
              <a:ext cx="0" cy="6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61" name="Line 23"/>
            <p:cNvSpPr>
              <a:spLocks noChangeShapeType="1"/>
            </p:cNvSpPr>
            <p:nvPr/>
          </p:nvSpPr>
          <p:spPr bwMode="auto">
            <a:xfrm>
              <a:off x="1610" y="3961"/>
              <a:ext cx="0" cy="6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62" name="Line 24"/>
            <p:cNvSpPr>
              <a:spLocks noChangeShapeType="1"/>
            </p:cNvSpPr>
            <p:nvPr/>
          </p:nvSpPr>
          <p:spPr bwMode="auto">
            <a:xfrm>
              <a:off x="2330" y="3961"/>
              <a:ext cx="0" cy="6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63" name="Line 25"/>
            <p:cNvSpPr>
              <a:spLocks noChangeShapeType="1"/>
            </p:cNvSpPr>
            <p:nvPr/>
          </p:nvSpPr>
          <p:spPr bwMode="auto">
            <a:xfrm>
              <a:off x="3060" y="3961"/>
              <a:ext cx="0" cy="6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64" name="Line 26"/>
            <p:cNvSpPr>
              <a:spLocks noChangeShapeType="1"/>
            </p:cNvSpPr>
            <p:nvPr/>
          </p:nvSpPr>
          <p:spPr bwMode="auto">
            <a:xfrm>
              <a:off x="3780" y="3961"/>
              <a:ext cx="0" cy="6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65" name="Line 27"/>
            <p:cNvSpPr>
              <a:spLocks noChangeShapeType="1"/>
            </p:cNvSpPr>
            <p:nvPr/>
          </p:nvSpPr>
          <p:spPr bwMode="auto">
            <a:xfrm>
              <a:off x="4500" y="3961"/>
              <a:ext cx="0" cy="6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166" name="Line 28"/>
            <p:cNvSpPr>
              <a:spLocks noChangeShapeType="1"/>
            </p:cNvSpPr>
            <p:nvPr/>
          </p:nvSpPr>
          <p:spPr bwMode="auto">
            <a:xfrm>
              <a:off x="5230" y="3961"/>
              <a:ext cx="0" cy="6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0123" name="Text Box 29"/>
          <p:cNvSpPr txBox="1">
            <a:spLocks noChangeArrowheads="1"/>
          </p:cNvSpPr>
          <p:nvPr/>
        </p:nvSpPr>
        <p:spPr bwMode="auto">
          <a:xfrm>
            <a:off x="7244645" y="5246511"/>
            <a:ext cx="10258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399</a:t>
            </a:r>
          </a:p>
        </p:txBody>
      </p:sp>
      <p:sp>
        <p:nvSpPr>
          <p:cNvPr id="90124" name="Text Box 30"/>
          <p:cNvSpPr txBox="1">
            <a:spLocks noChangeArrowheads="1"/>
          </p:cNvSpPr>
          <p:nvPr/>
        </p:nvSpPr>
        <p:spPr bwMode="auto">
          <a:xfrm>
            <a:off x="835378" y="5678311"/>
            <a:ext cx="9271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</a:t>
            </a:r>
          </a:p>
        </p:txBody>
      </p:sp>
      <p:sp>
        <p:nvSpPr>
          <p:cNvPr id="90125" name="Text Box 32"/>
          <p:cNvSpPr txBox="1">
            <a:spLocks noChangeArrowheads="1"/>
          </p:cNvSpPr>
          <p:nvPr/>
        </p:nvSpPr>
        <p:spPr bwMode="auto">
          <a:xfrm>
            <a:off x="2881489" y="5678311"/>
            <a:ext cx="9271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12</a:t>
            </a:r>
          </a:p>
        </p:txBody>
      </p:sp>
      <p:sp>
        <p:nvSpPr>
          <p:cNvPr id="90126" name="Text Box 34"/>
          <p:cNvSpPr txBox="1">
            <a:spLocks noChangeArrowheads="1"/>
          </p:cNvSpPr>
          <p:nvPr/>
        </p:nvSpPr>
        <p:spPr bwMode="auto">
          <a:xfrm>
            <a:off x="4927600" y="5678311"/>
            <a:ext cx="9271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90127" name="Text Box 36"/>
          <p:cNvSpPr txBox="1">
            <a:spLocks noChangeArrowheads="1"/>
          </p:cNvSpPr>
          <p:nvPr/>
        </p:nvSpPr>
        <p:spPr bwMode="auto">
          <a:xfrm rot="16200000">
            <a:off x="-1849260" y="2491794"/>
            <a:ext cx="41783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Kaplan-Meier Event Rate</a:t>
            </a:r>
          </a:p>
        </p:txBody>
      </p:sp>
      <p:sp>
        <p:nvSpPr>
          <p:cNvPr id="1270827" name="Text Box 43"/>
          <p:cNvSpPr txBox="1">
            <a:spLocks noChangeArrowheads="1"/>
          </p:cNvSpPr>
          <p:nvPr/>
        </p:nvSpPr>
        <p:spPr bwMode="auto">
          <a:xfrm>
            <a:off x="6014156" y="4690533"/>
            <a:ext cx="651933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66FF33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0.72</a:t>
            </a:r>
          </a:p>
        </p:txBody>
      </p:sp>
      <p:sp>
        <p:nvSpPr>
          <p:cNvPr id="90129" name="Text Box 44"/>
          <p:cNvSpPr txBox="1">
            <a:spLocks noChangeArrowheads="1"/>
          </p:cNvSpPr>
          <p:nvPr/>
        </p:nvSpPr>
        <p:spPr bwMode="auto">
          <a:xfrm>
            <a:off x="697089" y="5006622"/>
            <a:ext cx="9271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</a:t>
            </a:r>
          </a:p>
        </p:txBody>
      </p:sp>
      <p:sp>
        <p:nvSpPr>
          <p:cNvPr id="90130" name="Text Box 45"/>
          <p:cNvSpPr txBox="1">
            <a:spLocks noChangeArrowheads="1"/>
          </p:cNvSpPr>
          <p:nvPr/>
        </p:nvSpPr>
        <p:spPr bwMode="auto">
          <a:xfrm>
            <a:off x="95956" y="5246511"/>
            <a:ext cx="165382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# at risk:</a:t>
            </a:r>
          </a:p>
        </p:txBody>
      </p:sp>
      <p:sp>
        <p:nvSpPr>
          <p:cNvPr id="90131" name="Text Box 46"/>
          <p:cNvSpPr txBox="1">
            <a:spLocks noChangeArrowheads="1"/>
          </p:cNvSpPr>
          <p:nvPr/>
        </p:nvSpPr>
        <p:spPr bwMode="auto">
          <a:xfrm>
            <a:off x="1041400" y="5246511"/>
            <a:ext cx="6547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2455</a:t>
            </a:r>
          </a:p>
        </p:txBody>
      </p:sp>
      <p:sp>
        <p:nvSpPr>
          <p:cNvPr id="90132" name="Text Box 47"/>
          <p:cNvSpPr txBox="1">
            <a:spLocks noChangeArrowheads="1"/>
          </p:cNvSpPr>
          <p:nvPr/>
        </p:nvSpPr>
        <p:spPr bwMode="auto">
          <a:xfrm>
            <a:off x="5963355" y="1756834"/>
            <a:ext cx="125306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Placebo</a:t>
            </a:r>
            <a:b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(88 / 1215)</a:t>
            </a:r>
          </a:p>
        </p:txBody>
      </p:sp>
      <p:sp>
        <p:nvSpPr>
          <p:cNvPr id="90133" name="Text Box 48"/>
          <p:cNvSpPr txBox="1">
            <a:spLocks noChangeArrowheads="1"/>
          </p:cNvSpPr>
          <p:nvPr/>
        </p:nvSpPr>
        <p:spPr bwMode="auto">
          <a:xfrm>
            <a:off x="3073400" y="5246511"/>
            <a:ext cx="6547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2337</a:t>
            </a:r>
          </a:p>
        </p:txBody>
      </p:sp>
      <p:sp>
        <p:nvSpPr>
          <p:cNvPr id="90134" name="Text Box 50"/>
          <p:cNvSpPr txBox="1">
            <a:spLocks noChangeArrowheads="1"/>
          </p:cNvSpPr>
          <p:nvPr/>
        </p:nvSpPr>
        <p:spPr bwMode="auto">
          <a:xfrm>
            <a:off x="5119511" y="5246511"/>
            <a:ext cx="6547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2245</a:t>
            </a:r>
          </a:p>
        </p:txBody>
      </p:sp>
      <p:sp>
        <p:nvSpPr>
          <p:cNvPr id="1270837" name="Text Box 53"/>
          <p:cNvSpPr txBox="1">
            <a:spLocks noChangeArrowheads="1"/>
          </p:cNvSpPr>
          <p:nvPr/>
        </p:nvSpPr>
        <p:spPr bwMode="auto">
          <a:xfrm>
            <a:off x="6309079" y="3714044"/>
            <a:ext cx="14534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Pioglitazone</a:t>
            </a:r>
          </a:p>
        </p:txBody>
      </p:sp>
      <p:sp>
        <p:nvSpPr>
          <p:cNvPr id="1270839" name="Text Box 55"/>
          <p:cNvSpPr txBox="1">
            <a:spLocks noChangeArrowheads="1"/>
          </p:cNvSpPr>
          <p:nvPr/>
        </p:nvSpPr>
        <p:spPr bwMode="auto">
          <a:xfrm>
            <a:off x="6509456" y="3931356"/>
            <a:ext cx="125306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(65 / 1230)</a:t>
            </a:r>
          </a:p>
        </p:txBody>
      </p:sp>
      <p:sp>
        <p:nvSpPr>
          <p:cNvPr id="90137" name="Freeform 58"/>
          <p:cNvSpPr>
            <a:spLocks/>
          </p:cNvSpPr>
          <p:nvPr/>
        </p:nvSpPr>
        <p:spPr bwMode="auto">
          <a:xfrm>
            <a:off x="1361723" y="2302933"/>
            <a:ext cx="6430433" cy="2839156"/>
          </a:xfrm>
          <a:custGeom>
            <a:avLst/>
            <a:gdLst>
              <a:gd name="T0" fmla="*/ 0 w 4557"/>
              <a:gd name="T1" fmla="*/ 2147483647 h 2012"/>
              <a:gd name="T2" fmla="*/ 2147483647 w 4557"/>
              <a:gd name="T3" fmla="*/ 2147483647 h 2012"/>
              <a:gd name="T4" fmla="*/ 2147483647 w 4557"/>
              <a:gd name="T5" fmla="*/ 2147483647 h 2012"/>
              <a:gd name="T6" fmla="*/ 2147483647 w 4557"/>
              <a:gd name="T7" fmla="*/ 2147483647 h 2012"/>
              <a:gd name="T8" fmla="*/ 2147483647 w 4557"/>
              <a:gd name="T9" fmla="*/ 2147483647 h 2012"/>
              <a:gd name="T10" fmla="*/ 2147483647 w 4557"/>
              <a:gd name="T11" fmla="*/ 2147483647 h 2012"/>
              <a:gd name="T12" fmla="*/ 2147483647 w 4557"/>
              <a:gd name="T13" fmla="*/ 2147483647 h 2012"/>
              <a:gd name="T14" fmla="*/ 2147483647 w 4557"/>
              <a:gd name="T15" fmla="*/ 2147483647 h 2012"/>
              <a:gd name="T16" fmla="*/ 2147483647 w 4557"/>
              <a:gd name="T17" fmla="*/ 2147483647 h 2012"/>
              <a:gd name="T18" fmla="*/ 2147483647 w 4557"/>
              <a:gd name="T19" fmla="*/ 2147483647 h 2012"/>
              <a:gd name="T20" fmla="*/ 2147483647 w 4557"/>
              <a:gd name="T21" fmla="*/ 2147483647 h 2012"/>
              <a:gd name="T22" fmla="*/ 2147483647 w 4557"/>
              <a:gd name="T23" fmla="*/ 2147483647 h 2012"/>
              <a:gd name="T24" fmla="*/ 2147483647 w 4557"/>
              <a:gd name="T25" fmla="*/ 2147483647 h 2012"/>
              <a:gd name="T26" fmla="*/ 2147483647 w 4557"/>
              <a:gd name="T27" fmla="*/ 2147483647 h 2012"/>
              <a:gd name="T28" fmla="*/ 2147483647 w 4557"/>
              <a:gd name="T29" fmla="*/ 2147483647 h 2012"/>
              <a:gd name="T30" fmla="*/ 2147483647 w 4557"/>
              <a:gd name="T31" fmla="*/ 2147483647 h 2012"/>
              <a:gd name="T32" fmla="*/ 2147483647 w 4557"/>
              <a:gd name="T33" fmla="*/ 2147483647 h 2012"/>
              <a:gd name="T34" fmla="*/ 2147483647 w 4557"/>
              <a:gd name="T35" fmla="*/ 2147483647 h 2012"/>
              <a:gd name="T36" fmla="*/ 2147483647 w 4557"/>
              <a:gd name="T37" fmla="*/ 2147483647 h 2012"/>
              <a:gd name="T38" fmla="*/ 2147483647 w 4557"/>
              <a:gd name="T39" fmla="*/ 2147483647 h 2012"/>
              <a:gd name="T40" fmla="*/ 2147483647 w 4557"/>
              <a:gd name="T41" fmla="*/ 2147483647 h 2012"/>
              <a:gd name="T42" fmla="*/ 2147483647 w 4557"/>
              <a:gd name="T43" fmla="*/ 2147483647 h 2012"/>
              <a:gd name="T44" fmla="*/ 2147483647 w 4557"/>
              <a:gd name="T45" fmla="*/ 2147483647 h 2012"/>
              <a:gd name="T46" fmla="*/ 2147483647 w 4557"/>
              <a:gd name="T47" fmla="*/ 2147483647 h 2012"/>
              <a:gd name="T48" fmla="*/ 2147483647 w 4557"/>
              <a:gd name="T49" fmla="*/ 2147483647 h 2012"/>
              <a:gd name="T50" fmla="*/ 2147483647 w 4557"/>
              <a:gd name="T51" fmla="*/ 2147483647 h 2012"/>
              <a:gd name="T52" fmla="*/ 2147483647 w 4557"/>
              <a:gd name="T53" fmla="*/ 2147483647 h 2012"/>
              <a:gd name="T54" fmla="*/ 2147483647 w 4557"/>
              <a:gd name="T55" fmla="*/ 2147483647 h 2012"/>
              <a:gd name="T56" fmla="*/ 2147483647 w 4557"/>
              <a:gd name="T57" fmla="*/ 2147483647 h 2012"/>
              <a:gd name="T58" fmla="*/ 2147483647 w 4557"/>
              <a:gd name="T59" fmla="*/ 2147483647 h 2012"/>
              <a:gd name="T60" fmla="*/ 2147483647 w 4557"/>
              <a:gd name="T61" fmla="*/ 2147483647 h 2012"/>
              <a:gd name="T62" fmla="*/ 2147483647 w 4557"/>
              <a:gd name="T63" fmla="*/ 2147483647 h 2012"/>
              <a:gd name="T64" fmla="*/ 2147483647 w 4557"/>
              <a:gd name="T65" fmla="*/ 2147483647 h 2012"/>
              <a:gd name="T66" fmla="*/ 2147483647 w 4557"/>
              <a:gd name="T67" fmla="*/ 2147483647 h 2012"/>
              <a:gd name="T68" fmla="*/ 2147483647 w 4557"/>
              <a:gd name="T69" fmla="*/ 2147483647 h 2012"/>
              <a:gd name="T70" fmla="*/ 2147483647 w 4557"/>
              <a:gd name="T71" fmla="*/ 2147483647 h 2012"/>
              <a:gd name="T72" fmla="*/ 2147483647 w 4557"/>
              <a:gd name="T73" fmla="*/ 2147483647 h 2012"/>
              <a:gd name="T74" fmla="*/ 2147483647 w 4557"/>
              <a:gd name="T75" fmla="*/ 2147483647 h 2012"/>
              <a:gd name="T76" fmla="*/ 2147483647 w 4557"/>
              <a:gd name="T77" fmla="*/ 2147483647 h 2012"/>
              <a:gd name="T78" fmla="*/ 2147483647 w 4557"/>
              <a:gd name="T79" fmla="*/ 2147483647 h 2012"/>
              <a:gd name="T80" fmla="*/ 2147483647 w 4557"/>
              <a:gd name="T81" fmla="*/ 2147483647 h 2012"/>
              <a:gd name="T82" fmla="*/ 2147483647 w 4557"/>
              <a:gd name="T83" fmla="*/ 2147483647 h 2012"/>
              <a:gd name="T84" fmla="*/ 2147483647 w 4557"/>
              <a:gd name="T85" fmla="*/ 2147483647 h 20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4557"/>
              <a:gd name="T130" fmla="*/ 0 h 2012"/>
              <a:gd name="T131" fmla="*/ 4557 w 4557"/>
              <a:gd name="T132" fmla="*/ 2012 h 20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4557" h="2012">
                <a:moveTo>
                  <a:pt x="0" y="2012"/>
                </a:moveTo>
                <a:cubicBezTo>
                  <a:pt x="17" y="1985"/>
                  <a:pt x="35" y="1959"/>
                  <a:pt x="70" y="1942"/>
                </a:cubicBezTo>
                <a:cubicBezTo>
                  <a:pt x="105" y="1925"/>
                  <a:pt x="175" y="1916"/>
                  <a:pt x="212" y="1911"/>
                </a:cubicBezTo>
                <a:cubicBezTo>
                  <a:pt x="249" y="1906"/>
                  <a:pt x="253" y="1926"/>
                  <a:pt x="293" y="1911"/>
                </a:cubicBezTo>
                <a:cubicBezTo>
                  <a:pt x="333" y="1896"/>
                  <a:pt x="414" y="1840"/>
                  <a:pt x="454" y="1820"/>
                </a:cubicBezTo>
                <a:cubicBezTo>
                  <a:pt x="494" y="1800"/>
                  <a:pt x="511" y="1808"/>
                  <a:pt x="535" y="1790"/>
                </a:cubicBezTo>
                <a:cubicBezTo>
                  <a:pt x="559" y="1772"/>
                  <a:pt x="562" y="1724"/>
                  <a:pt x="596" y="1709"/>
                </a:cubicBezTo>
                <a:cubicBezTo>
                  <a:pt x="630" y="1694"/>
                  <a:pt x="705" y="1716"/>
                  <a:pt x="737" y="1699"/>
                </a:cubicBezTo>
                <a:cubicBezTo>
                  <a:pt x="769" y="1682"/>
                  <a:pt x="770" y="1633"/>
                  <a:pt x="788" y="1608"/>
                </a:cubicBezTo>
                <a:cubicBezTo>
                  <a:pt x="806" y="1583"/>
                  <a:pt x="818" y="1568"/>
                  <a:pt x="848" y="1548"/>
                </a:cubicBezTo>
                <a:cubicBezTo>
                  <a:pt x="878" y="1528"/>
                  <a:pt x="929" y="1501"/>
                  <a:pt x="970" y="1487"/>
                </a:cubicBezTo>
                <a:cubicBezTo>
                  <a:pt x="1011" y="1473"/>
                  <a:pt x="1061" y="1491"/>
                  <a:pt x="1091" y="1467"/>
                </a:cubicBezTo>
                <a:cubicBezTo>
                  <a:pt x="1121" y="1443"/>
                  <a:pt x="1102" y="1365"/>
                  <a:pt x="1152" y="1345"/>
                </a:cubicBezTo>
                <a:cubicBezTo>
                  <a:pt x="1202" y="1325"/>
                  <a:pt x="1337" y="1353"/>
                  <a:pt x="1394" y="1345"/>
                </a:cubicBezTo>
                <a:cubicBezTo>
                  <a:pt x="1451" y="1337"/>
                  <a:pt x="1463" y="1308"/>
                  <a:pt x="1495" y="1295"/>
                </a:cubicBezTo>
                <a:cubicBezTo>
                  <a:pt x="1527" y="1282"/>
                  <a:pt x="1559" y="1283"/>
                  <a:pt x="1586" y="1265"/>
                </a:cubicBezTo>
                <a:cubicBezTo>
                  <a:pt x="1613" y="1247"/>
                  <a:pt x="1608" y="1201"/>
                  <a:pt x="1657" y="1184"/>
                </a:cubicBezTo>
                <a:cubicBezTo>
                  <a:pt x="1706" y="1167"/>
                  <a:pt x="1834" y="1181"/>
                  <a:pt x="1879" y="1164"/>
                </a:cubicBezTo>
                <a:cubicBezTo>
                  <a:pt x="1924" y="1147"/>
                  <a:pt x="1898" y="1096"/>
                  <a:pt x="1930" y="1083"/>
                </a:cubicBezTo>
                <a:cubicBezTo>
                  <a:pt x="1962" y="1070"/>
                  <a:pt x="2044" y="1095"/>
                  <a:pt x="2071" y="1083"/>
                </a:cubicBezTo>
                <a:cubicBezTo>
                  <a:pt x="2098" y="1071"/>
                  <a:pt x="2076" y="1022"/>
                  <a:pt x="2091" y="1012"/>
                </a:cubicBezTo>
                <a:cubicBezTo>
                  <a:pt x="2106" y="1002"/>
                  <a:pt x="2133" y="1034"/>
                  <a:pt x="2162" y="1022"/>
                </a:cubicBezTo>
                <a:cubicBezTo>
                  <a:pt x="2191" y="1010"/>
                  <a:pt x="2224" y="965"/>
                  <a:pt x="2263" y="941"/>
                </a:cubicBezTo>
                <a:cubicBezTo>
                  <a:pt x="2302" y="917"/>
                  <a:pt x="2360" y="893"/>
                  <a:pt x="2395" y="881"/>
                </a:cubicBezTo>
                <a:cubicBezTo>
                  <a:pt x="2430" y="869"/>
                  <a:pt x="2458" y="883"/>
                  <a:pt x="2475" y="870"/>
                </a:cubicBezTo>
                <a:cubicBezTo>
                  <a:pt x="2492" y="857"/>
                  <a:pt x="2481" y="812"/>
                  <a:pt x="2496" y="800"/>
                </a:cubicBezTo>
                <a:cubicBezTo>
                  <a:pt x="2511" y="788"/>
                  <a:pt x="2539" y="807"/>
                  <a:pt x="2566" y="800"/>
                </a:cubicBezTo>
                <a:cubicBezTo>
                  <a:pt x="2593" y="793"/>
                  <a:pt x="2627" y="773"/>
                  <a:pt x="2657" y="759"/>
                </a:cubicBezTo>
                <a:cubicBezTo>
                  <a:pt x="2687" y="745"/>
                  <a:pt x="2709" y="726"/>
                  <a:pt x="2748" y="719"/>
                </a:cubicBezTo>
                <a:cubicBezTo>
                  <a:pt x="2787" y="712"/>
                  <a:pt x="2843" y="721"/>
                  <a:pt x="2890" y="719"/>
                </a:cubicBezTo>
                <a:cubicBezTo>
                  <a:pt x="2937" y="717"/>
                  <a:pt x="2981" y="724"/>
                  <a:pt x="3031" y="709"/>
                </a:cubicBezTo>
                <a:cubicBezTo>
                  <a:pt x="3081" y="694"/>
                  <a:pt x="3137" y="653"/>
                  <a:pt x="3193" y="628"/>
                </a:cubicBezTo>
                <a:cubicBezTo>
                  <a:pt x="3249" y="603"/>
                  <a:pt x="3315" y="581"/>
                  <a:pt x="3365" y="557"/>
                </a:cubicBezTo>
                <a:cubicBezTo>
                  <a:pt x="3415" y="533"/>
                  <a:pt x="3461" y="501"/>
                  <a:pt x="3496" y="486"/>
                </a:cubicBezTo>
                <a:cubicBezTo>
                  <a:pt x="3531" y="471"/>
                  <a:pt x="3545" y="473"/>
                  <a:pt x="3577" y="466"/>
                </a:cubicBezTo>
                <a:cubicBezTo>
                  <a:pt x="3609" y="459"/>
                  <a:pt x="3638" y="471"/>
                  <a:pt x="3688" y="446"/>
                </a:cubicBezTo>
                <a:cubicBezTo>
                  <a:pt x="3738" y="421"/>
                  <a:pt x="3836" y="337"/>
                  <a:pt x="3880" y="315"/>
                </a:cubicBezTo>
                <a:cubicBezTo>
                  <a:pt x="3924" y="293"/>
                  <a:pt x="3917" y="332"/>
                  <a:pt x="3951" y="315"/>
                </a:cubicBezTo>
                <a:cubicBezTo>
                  <a:pt x="3985" y="298"/>
                  <a:pt x="4057" y="241"/>
                  <a:pt x="4082" y="214"/>
                </a:cubicBezTo>
                <a:cubicBezTo>
                  <a:pt x="4107" y="187"/>
                  <a:pt x="4053" y="163"/>
                  <a:pt x="4102" y="153"/>
                </a:cubicBezTo>
                <a:cubicBezTo>
                  <a:pt x="4151" y="143"/>
                  <a:pt x="4326" y="175"/>
                  <a:pt x="4375" y="153"/>
                </a:cubicBezTo>
                <a:cubicBezTo>
                  <a:pt x="4424" y="131"/>
                  <a:pt x="4365" y="44"/>
                  <a:pt x="4395" y="22"/>
                </a:cubicBezTo>
                <a:cubicBezTo>
                  <a:pt x="4425" y="0"/>
                  <a:pt x="4528" y="22"/>
                  <a:pt x="4557" y="22"/>
                </a:cubicBezTo>
              </a:path>
            </a:pathLst>
          </a:cu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0843" name="Freeform 59"/>
          <p:cNvSpPr>
            <a:spLocks/>
          </p:cNvSpPr>
          <p:nvPr/>
        </p:nvSpPr>
        <p:spPr bwMode="auto">
          <a:xfrm>
            <a:off x="1277056" y="3249790"/>
            <a:ext cx="6515100" cy="1920522"/>
          </a:xfrm>
          <a:custGeom>
            <a:avLst/>
            <a:gdLst>
              <a:gd name="T0" fmla="*/ 0 w 4618"/>
              <a:gd name="T1" fmla="*/ 2147483647 h 1361"/>
              <a:gd name="T2" fmla="*/ 2147483647 w 4618"/>
              <a:gd name="T3" fmla="*/ 2147483647 h 1361"/>
              <a:gd name="T4" fmla="*/ 2147483647 w 4618"/>
              <a:gd name="T5" fmla="*/ 2147483647 h 1361"/>
              <a:gd name="T6" fmla="*/ 2147483647 w 4618"/>
              <a:gd name="T7" fmla="*/ 2147483647 h 1361"/>
              <a:gd name="T8" fmla="*/ 2147483647 w 4618"/>
              <a:gd name="T9" fmla="*/ 2147483647 h 1361"/>
              <a:gd name="T10" fmla="*/ 2147483647 w 4618"/>
              <a:gd name="T11" fmla="*/ 2147483647 h 1361"/>
              <a:gd name="T12" fmla="*/ 2147483647 w 4618"/>
              <a:gd name="T13" fmla="*/ 2147483647 h 1361"/>
              <a:gd name="T14" fmla="*/ 2147483647 w 4618"/>
              <a:gd name="T15" fmla="*/ 2147483647 h 1361"/>
              <a:gd name="T16" fmla="*/ 2147483647 w 4618"/>
              <a:gd name="T17" fmla="*/ 2147483647 h 1361"/>
              <a:gd name="T18" fmla="*/ 2147483647 w 4618"/>
              <a:gd name="T19" fmla="*/ 2147483647 h 1361"/>
              <a:gd name="T20" fmla="*/ 2147483647 w 4618"/>
              <a:gd name="T21" fmla="*/ 2147483647 h 1361"/>
              <a:gd name="T22" fmla="*/ 2147483647 w 4618"/>
              <a:gd name="T23" fmla="*/ 2147483647 h 1361"/>
              <a:gd name="T24" fmla="*/ 2147483647 w 4618"/>
              <a:gd name="T25" fmla="*/ 2147483647 h 1361"/>
              <a:gd name="T26" fmla="*/ 2147483647 w 4618"/>
              <a:gd name="T27" fmla="*/ 2147483647 h 1361"/>
              <a:gd name="T28" fmla="*/ 2147483647 w 4618"/>
              <a:gd name="T29" fmla="*/ 2147483647 h 1361"/>
              <a:gd name="T30" fmla="*/ 2147483647 w 4618"/>
              <a:gd name="T31" fmla="*/ 2147483647 h 1361"/>
              <a:gd name="T32" fmla="*/ 2147483647 w 4618"/>
              <a:gd name="T33" fmla="*/ 2147483647 h 1361"/>
              <a:gd name="T34" fmla="*/ 2147483647 w 4618"/>
              <a:gd name="T35" fmla="*/ 2147483647 h 1361"/>
              <a:gd name="T36" fmla="*/ 2147483647 w 4618"/>
              <a:gd name="T37" fmla="*/ 2147483647 h 1361"/>
              <a:gd name="T38" fmla="*/ 2147483647 w 4618"/>
              <a:gd name="T39" fmla="*/ 2147483647 h 1361"/>
              <a:gd name="T40" fmla="*/ 2147483647 w 4618"/>
              <a:gd name="T41" fmla="*/ 2147483647 h 1361"/>
              <a:gd name="T42" fmla="*/ 2147483647 w 4618"/>
              <a:gd name="T43" fmla="*/ 2147483647 h 1361"/>
              <a:gd name="T44" fmla="*/ 2147483647 w 4618"/>
              <a:gd name="T45" fmla="*/ 2147483647 h 1361"/>
              <a:gd name="T46" fmla="*/ 2147483647 w 4618"/>
              <a:gd name="T47" fmla="*/ 2147483647 h 1361"/>
              <a:gd name="T48" fmla="*/ 2147483647 w 4618"/>
              <a:gd name="T49" fmla="*/ 2147483647 h 1361"/>
              <a:gd name="T50" fmla="*/ 2147483647 w 4618"/>
              <a:gd name="T51" fmla="*/ 2147483647 h 1361"/>
              <a:gd name="T52" fmla="*/ 2147483647 w 4618"/>
              <a:gd name="T53" fmla="*/ 2147483647 h 1361"/>
              <a:gd name="T54" fmla="*/ 2147483647 w 4618"/>
              <a:gd name="T55" fmla="*/ 2147483647 h 1361"/>
              <a:gd name="T56" fmla="*/ 2147483647 w 4618"/>
              <a:gd name="T57" fmla="*/ 2147483647 h 1361"/>
              <a:gd name="T58" fmla="*/ 2147483647 w 4618"/>
              <a:gd name="T59" fmla="*/ 2147483647 h 1361"/>
              <a:gd name="T60" fmla="*/ 2147483647 w 4618"/>
              <a:gd name="T61" fmla="*/ 2147483647 h 1361"/>
              <a:gd name="T62" fmla="*/ 2147483647 w 4618"/>
              <a:gd name="T63" fmla="*/ 2147483647 h 1361"/>
              <a:gd name="T64" fmla="*/ 2147483647 w 4618"/>
              <a:gd name="T65" fmla="*/ 2147483647 h 1361"/>
              <a:gd name="T66" fmla="*/ 2147483647 w 4618"/>
              <a:gd name="T67" fmla="*/ 2147483647 h 1361"/>
              <a:gd name="T68" fmla="*/ 2147483647 w 4618"/>
              <a:gd name="T69" fmla="*/ 2147483647 h 1361"/>
              <a:gd name="T70" fmla="*/ 2147483647 w 4618"/>
              <a:gd name="T71" fmla="*/ 2147483647 h 1361"/>
              <a:gd name="T72" fmla="*/ 2147483647 w 4618"/>
              <a:gd name="T73" fmla="*/ 2147483647 h 1361"/>
              <a:gd name="T74" fmla="*/ 2147483647 w 4618"/>
              <a:gd name="T75" fmla="*/ 2147483647 h 1361"/>
              <a:gd name="T76" fmla="*/ 2147483647 w 4618"/>
              <a:gd name="T77" fmla="*/ 2147483647 h 1361"/>
              <a:gd name="T78" fmla="*/ 2147483647 w 4618"/>
              <a:gd name="T79" fmla="*/ 2147483647 h 1361"/>
              <a:gd name="T80" fmla="*/ 2147483647 w 4618"/>
              <a:gd name="T81" fmla="*/ 2147483647 h 1361"/>
              <a:gd name="T82" fmla="*/ 2147483647 w 4618"/>
              <a:gd name="T83" fmla="*/ 2147483647 h 1361"/>
              <a:gd name="T84" fmla="*/ 2147483647 w 4618"/>
              <a:gd name="T85" fmla="*/ 2147483647 h 13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4618"/>
              <a:gd name="T130" fmla="*/ 0 h 1361"/>
              <a:gd name="T131" fmla="*/ 4618 w 4618"/>
              <a:gd name="T132" fmla="*/ 1361 h 136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4618" h="1361">
                <a:moveTo>
                  <a:pt x="0" y="1351"/>
                </a:moveTo>
                <a:cubicBezTo>
                  <a:pt x="37" y="1351"/>
                  <a:pt x="74" y="1351"/>
                  <a:pt x="101" y="1351"/>
                </a:cubicBezTo>
                <a:cubicBezTo>
                  <a:pt x="128" y="1351"/>
                  <a:pt x="138" y="1361"/>
                  <a:pt x="162" y="1351"/>
                </a:cubicBezTo>
                <a:cubicBezTo>
                  <a:pt x="186" y="1341"/>
                  <a:pt x="220" y="1309"/>
                  <a:pt x="242" y="1291"/>
                </a:cubicBezTo>
                <a:cubicBezTo>
                  <a:pt x="264" y="1273"/>
                  <a:pt x="242" y="1274"/>
                  <a:pt x="293" y="1240"/>
                </a:cubicBezTo>
                <a:cubicBezTo>
                  <a:pt x="344" y="1206"/>
                  <a:pt x="484" y="1117"/>
                  <a:pt x="546" y="1089"/>
                </a:cubicBezTo>
                <a:cubicBezTo>
                  <a:pt x="608" y="1061"/>
                  <a:pt x="637" y="1086"/>
                  <a:pt x="667" y="1069"/>
                </a:cubicBezTo>
                <a:cubicBezTo>
                  <a:pt x="697" y="1052"/>
                  <a:pt x="693" y="1001"/>
                  <a:pt x="728" y="988"/>
                </a:cubicBezTo>
                <a:cubicBezTo>
                  <a:pt x="763" y="975"/>
                  <a:pt x="832" y="996"/>
                  <a:pt x="879" y="988"/>
                </a:cubicBezTo>
                <a:cubicBezTo>
                  <a:pt x="926" y="980"/>
                  <a:pt x="976" y="952"/>
                  <a:pt x="1010" y="937"/>
                </a:cubicBezTo>
                <a:cubicBezTo>
                  <a:pt x="1044" y="922"/>
                  <a:pt x="1054" y="909"/>
                  <a:pt x="1081" y="897"/>
                </a:cubicBezTo>
                <a:cubicBezTo>
                  <a:pt x="1108" y="885"/>
                  <a:pt x="1138" y="875"/>
                  <a:pt x="1172" y="866"/>
                </a:cubicBezTo>
                <a:cubicBezTo>
                  <a:pt x="1206" y="857"/>
                  <a:pt x="1261" y="859"/>
                  <a:pt x="1283" y="846"/>
                </a:cubicBezTo>
                <a:cubicBezTo>
                  <a:pt x="1305" y="833"/>
                  <a:pt x="1286" y="804"/>
                  <a:pt x="1304" y="786"/>
                </a:cubicBezTo>
                <a:cubicBezTo>
                  <a:pt x="1322" y="768"/>
                  <a:pt x="1369" y="745"/>
                  <a:pt x="1394" y="735"/>
                </a:cubicBezTo>
                <a:cubicBezTo>
                  <a:pt x="1419" y="725"/>
                  <a:pt x="1389" y="730"/>
                  <a:pt x="1455" y="725"/>
                </a:cubicBezTo>
                <a:cubicBezTo>
                  <a:pt x="1521" y="720"/>
                  <a:pt x="1717" y="713"/>
                  <a:pt x="1789" y="705"/>
                </a:cubicBezTo>
                <a:cubicBezTo>
                  <a:pt x="1861" y="697"/>
                  <a:pt x="1861" y="684"/>
                  <a:pt x="1890" y="674"/>
                </a:cubicBezTo>
                <a:cubicBezTo>
                  <a:pt x="1919" y="664"/>
                  <a:pt x="1931" y="654"/>
                  <a:pt x="1960" y="644"/>
                </a:cubicBezTo>
                <a:cubicBezTo>
                  <a:pt x="1989" y="634"/>
                  <a:pt x="2031" y="622"/>
                  <a:pt x="2061" y="614"/>
                </a:cubicBezTo>
                <a:cubicBezTo>
                  <a:pt x="2091" y="606"/>
                  <a:pt x="2115" y="601"/>
                  <a:pt x="2142" y="594"/>
                </a:cubicBezTo>
                <a:cubicBezTo>
                  <a:pt x="2169" y="587"/>
                  <a:pt x="2196" y="576"/>
                  <a:pt x="2223" y="573"/>
                </a:cubicBezTo>
                <a:cubicBezTo>
                  <a:pt x="2250" y="570"/>
                  <a:pt x="2282" y="580"/>
                  <a:pt x="2304" y="573"/>
                </a:cubicBezTo>
                <a:cubicBezTo>
                  <a:pt x="2326" y="566"/>
                  <a:pt x="2331" y="541"/>
                  <a:pt x="2354" y="533"/>
                </a:cubicBezTo>
                <a:cubicBezTo>
                  <a:pt x="2377" y="525"/>
                  <a:pt x="2418" y="530"/>
                  <a:pt x="2445" y="523"/>
                </a:cubicBezTo>
                <a:cubicBezTo>
                  <a:pt x="2472" y="516"/>
                  <a:pt x="2474" y="500"/>
                  <a:pt x="2516" y="493"/>
                </a:cubicBezTo>
                <a:cubicBezTo>
                  <a:pt x="2558" y="486"/>
                  <a:pt x="2653" y="490"/>
                  <a:pt x="2698" y="482"/>
                </a:cubicBezTo>
                <a:cubicBezTo>
                  <a:pt x="2743" y="474"/>
                  <a:pt x="2755" y="450"/>
                  <a:pt x="2789" y="442"/>
                </a:cubicBezTo>
                <a:cubicBezTo>
                  <a:pt x="2823" y="434"/>
                  <a:pt x="2861" y="435"/>
                  <a:pt x="2900" y="432"/>
                </a:cubicBezTo>
                <a:cubicBezTo>
                  <a:pt x="2939" y="429"/>
                  <a:pt x="2981" y="424"/>
                  <a:pt x="3021" y="422"/>
                </a:cubicBezTo>
                <a:cubicBezTo>
                  <a:pt x="3061" y="420"/>
                  <a:pt x="3118" y="434"/>
                  <a:pt x="3143" y="422"/>
                </a:cubicBezTo>
                <a:cubicBezTo>
                  <a:pt x="3168" y="410"/>
                  <a:pt x="3151" y="363"/>
                  <a:pt x="3173" y="351"/>
                </a:cubicBezTo>
                <a:cubicBezTo>
                  <a:pt x="3195" y="339"/>
                  <a:pt x="3245" y="356"/>
                  <a:pt x="3274" y="351"/>
                </a:cubicBezTo>
                <a:cubicBezTo>
                  <a:pt x="3303" y="346"/>
                  <a:pt x="3320" y="328"/>
                  <a:pt x="3345" y="321"/>
                </a:cubicBezTo>
                <a:cubicBezTo>
                  <a:pt x="3370" y="314"/>
                  <a:pt x="3396" y="329"/>
                  <a:pt x="3426" y="311"/>
                </a:cubicBezTo>
                <a:cubicBezTo>
                  <a:pt x="3456" y="293"/>
                  <a:pt x="3493" y="232"/>
                  <a:pt x="3527" y="210"/>
                </a:cubicBezTo>
                <a:cubicBezTo>
                  <a:pt x="3561" y="188"/>
                  <a:pt x="3594" y="192"/>
                  <a:pt x="3628" y="179"/>
                </a:cubicBezTo>
                <a:cubicBezTo>
                  <a:pt x="3662" y="166"/>
                  <a:pt x="3697" y="139"/>
                  <a:pt x="3729" y="129"/>
                </a:cubicBezTo>
                <a:cubicBezTo>
                  <a:pt x="3761" y="119"/>
                  <a:pt x="3783" y="122"/>
                  <a:pt x="3820" y="119"/>
                </a:cubicBezTo>
                <a:cubicBezTo>
                  <a:pt x="3857" y="116"/>
                  <a:pt x="3919" y="119"/>
                  <a:pt x="3951" y="109"/>
                </a:cubicBezTo>
                <a:cubicBezTo>
                  <a:pt x="3983" y="99"/>
                  <a:pt x="3987" y="75"/>
                  <a:pt x="4012" y="58"/>
                </a:cubicBezTo>
                <a:cubicBezTo>
                  <a:pt x="4037" y="41"/>
                  <a:pt x="4002" y="14"/>
                  <a:pt x="4103" y="7"/>
                </a:cubicBezTo>
                <a:cubicBezTo>
                  <a:pt x="4204" y="0"/>
                  <a:pt x="4411" y="9"/>
                  <a:pt x="4618" y="18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620" name="Text Box 60"/>
          <p:cNvSpPr txBox="1">
            <a:spLocks noChangeArrowheads="1"/>
          </p:cNvSpPr>
          <p:nvPr/>
        </p:nvSpPr>
        <p:spPr bwMode="auto">
          <a:xfrm>
            <a:off x="934155" y="496711"/>
            <a:ext cx="7236178" cy="707886"/>
          </a:xfrm>
          <a:prstGeom prst="rect">
            <a:avLst/>
          </a:prstGeom>
          <a:solidFill>
            <a:srgbClr val="FF7F00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0" marR="0" lvl="0" indent="0" algn="ctr" defTabSz="812810" rtl="0" eaLnBrk="1" fontAlgn="base" latinLnBrk="0" hangingPunct="1">
              <a:lnSpc>
                <a:spcPct val="9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222" b="1" i="0" u="none" strike="noStrike" kern="1200" cap="all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ＭＳ Ｐゴシック" pitchFamily="16" charset="-128"/>
                <a:cs typeface="+mn-cs"/>
              </a:rPr>
              <a:t>effect of Pioglitazone on recurrent MI                                                             in patients with previous MI: PROACTIVE</a:t>
            </a:r>
            <a:endParaRPr kumimoji="0" lang="de-AT" sz="2222" b="1" i="0" u="none" strike="noStrike" kern="1200" cap="all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ＭＳ Ｐゴシック" pitchFamily="16" charset="-128"/>
              <a:cs typeface="+mn-cs"/>
            </a:endParaRPr>
          </a:p>
        </p:txBody>
      </p:sp>
      <p:sp>
        <p:nvSpPr>
          <p:cNvPr id="90140" name="Text Box 62"/>
          <p:cNvSpPr txBox="1">
            <a:spLocks noChangeArrowheads="1"/>
          </p:cNvSpPr>
          <p:nvPr/>
        </p:nvSpPr>
        <p:spPr bwMode="auto">
          <a:xfrm>
            <a:off x="2635956" y="1199445"/>
            <a:ext cx="3833989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1244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Erdmann E. et al. JACC 2007; 49: 1772-1780</a:t>
            </a:r>
          </a:p>
        </p:txBody>
      </p:sp>
      <p:sp>
        <p:nvSpPr>
          <p:cNvPr id="64" name="Rectangle 343"/>
          <p:cNvSpPr>
            <a:spLocks noChangeArrowheads="1"/>
          </p:cNvSpPr>
          <p:nvPr/>
        </p:nvSpPr>
        <p:spPr bwMode="auto">
          <a:xfrm>
            <a:off x="7751234" y="2352323"/>
            <a:ext cx="1308100" cy="863600"/>
          </a:xfrm>
          <a:prstGeom prst="rect">
            <a:avLst/>
          </a:prstGeom>
          <a:solidFill>
            <a:srgbClr val="FFC5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AT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- 28% </a:t>
            </a:r>
          </a:p>
        </p:txBody>
      </p:sp>
      <p:sp>
        <p:nvSpPr>
          <p:cNvPr id="65" name="Rectangle 64"/>
          <p:cNvSpPr/>
          <p:nvPr/>
        </p:nvSpPr>
        <p:spPr>
          <a:xfrm>
            <a:off x="1408289" y="1845734"/>
            <a:ext cx="2534356" cy="6194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143" name="Line 320"/>
          <p:cNvSpPr>
            <a:spLocks noChangeShapeType="1"/>
          </p:cNvSpPr>
          <p:nvPr/>
        </p:nvSpPr>
        <p:spPr bwMode="auto">
          <a:xfrm>
            <a:off x="7413978" y="4577644"/>
            <a:ext cx="0" cy="31608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144" name="Line 321"/>
          <p:cNvSpPr>
            <a:spLocks noChangeShapeType="1"/>
          </p:cNvSpPr>
          <p:nvPr/>
        </p:nvSpPr>
        <p:spPr bwMode="auto">
          <a:xfrm>
            <a:off x="5967590" y="4572000"/>
            <a:ext cx="633588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145" name="Rectangle 326"/>
          <p:cNvSpPr>
            <a:spLocks noChangeArrowheads="1"/>
          </p:cNvSpPr>
          <p:nvPr/>
        </p:nvSpPr>
        <p:spPr bwMode="auto">
          <a:xfrm>
            <a:off x="3134078" y="2161822"/>
            <a:ext cx="811388" cy="316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0" tIns="64000" rIns="64000" bIns="64000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FFFF66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0.045</a:t>
            </a:r>
            <a:endParaRPr kumimoji="0" lang="en-US" altLang="en-US" sz="1600" b="1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90146" name="Rectangle 328"/>
          <p:cNvSpPr>
            <a:spLocks noChangeArrowheads="1"/>
          </p:cNvSpPr>
          <p:nvPr/>
        </p:nvSpPr>
        <p:spPr bwMode="auto">
          <a:xfrm>
            <a:off x="2499079" y="2161822"/>
            <a:ext cx="633588" cy="316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0" tIns="64000" rIns="64000" bIns="64000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FFFF66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0.72</a:t>
            </a:r>
            <a:endParaRPr kumimoji="0" lang="en-US" altLang="en-US" sz="1600" b="1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90147" name="Rectangle 330"/>
          <p:cNvSpPr>
            <a:spLocks noChangeArrowheads="1"/>
          </p:cNvSpPr>
          <p:nvPr/>
        </p:nvSpPr>
        <p:spPr bwMode="auto">
          <a:xfrm>
            <a:off x="2960511" y="1775178"/>
            <a:ext cx="1128889" cy="263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0" tIns="64000" rIns="64000" bIns="64000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p value</a:t>
            </a:r>
          </a:p>
        </p:txBody>
      </p:sp>
      <p:sp>
        <p:nvSpPr>
          <p:cNvPr id="90148" name="Rectangle 332"/>
          <p:cNvSpPr>
            <a:spLocks noChangeArrowheads="1"/>
          </p:cNvSpPr>
          <p:nvPr/>
        </p:nvSpPr>
        <p:spPr bwMode="auto">
          <a:xfrm>
            <a:off x="2499079" y="1775178"/>
            <a:ext cx="633588" cy="316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4000" tIns="64000" rIns="64000" bIns="64000"/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FFFF66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HR</a:t>
            </a:r>
          </a:p>
        </p:txBody>
      </p:sp>
      <p:sp>
        <p:nvSpPr>
          <p:cNvPr id="90149" name="Line 337"/>
          <p:cNvSpPr>
            <a:spLocks noChangeShapeType="1"/>
          </p:cNvSpPr>
          <p:nvPr/>
        </p:nvSpPr>
        <p:spPr bwMode="auto">
          <a:xfrm>
            <a:off x="6601178" y="4680656"/>
            <a:ext cx="93274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150" name="Line 338"/>
          <p:cNvSpPr>
            <a:spLocks noChangeShapeType="1"/>
          </p:cNvSpPr>
          <p:nvPr/>
        </p:nvSpPr>
        <p:spPr bwMode="auto">
          <a:xfrm>
            <a:off x="6602590" y="4577644"/>
            <a:ext cx="811388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151" name="Line 339"/>
          <p:cNvSpPr>
            <a:spLocks noChangeShapeType="1"/>
          </p:cNvSpPr>
          <p:nvPr/>
        </p:nvSpPr>
        <p:spPr bwMode="auto">
          <a:xfrm>
            <a:off x="7413978" y="4893733"/>
            <a:ext cx="0" cy="31608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152" name="Line 340"/>
          <p:cNvSpPr>
            <a:spLocks noChangeShapeType="1"/>
          </p:cNvSpPr>
          <p:nvPr/>
        </p:nvSpPr>
        <p:spPr bwMode="auto">
          <a:xfrm>
            <a:off x="5967590" y="5204178"/>
            <a:ext cx="633588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153" name="Line 341"/>
          <p:cNvSpPr>
            <a:spLocks noChangeShapeType="1"/>
          </p:cNvSpPr>
          <p:nvPr/>
        </p:nvSpPr>
        <p:spPr bwMode="auto">
          <a:xfrm>
            <a:off x="6601178" y="5312834"/>
            <a:ext cx="932745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154" name="Line 342"/>
          <p:cNvSpPr>
            <a:spLocks noChangeShapeType="1"/>
          </p:cNvSpPr>
          <p:nvPr/>
        </p:nvSpPr>
        <p:spPr bwMode="auto">
          <a:xfrm>
            <a:off x="6602590" y="5209822"/>
            <a:ext cx="811388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4000" tIns="64000" rIns="64000" bIns="64000">
            <a:spAutoFit/>
          </a:bodyPr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155" name="TextBox 77"/>
          <p:cNvSpPr txBox="1">
            <a:spLocks noChangeArrowheads="1"/>
          </p:cNvSpPr>
          <p:nvPr/>
        </p:nvSpPr>
        <p:spPr bwMode="auto">
          <a:xfrm>
            <a:off x="1401234" y="1941689"/>
            <a:ext cx="97013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PIO vs </a:t>
            </a:r>
          </a:p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Placebo</a:t>
            </a:r>
          </a:p>
        </p:txBody>
      </p:sp>
      <p:cxnSp>
        <p:nvCxnSpPr>
          <p:cNvPr id="79" name="Straight Arrow Connector 78"/>
          <p:cNvCxnSpPr/>
          <p:nvPr/>
        </p:nvCxnSpPr>
        <p:spPr>
          <a:xfrm>
            <a:off x="6728178" y="2281768"/>
            <a:ext cx="310444" cy="340077"/>
          </a:xfrm>
          <a:prstGeom prst="straightConnector1">
            <a:avLst/>
          </a:prstGeom>
          <a:ln w="57150">
            <a:solidFill>
              <a:srgbClr val="FFFF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Arrow Connector 79"/>
          <p:cNvCxnSpPr/>
          <p:nvPr/>
        </p:nvCxnSpPr>
        <p:spPr>
          <a:xfrm flipH="1" flipV="1">
            <a:off x="6493934" y="3499556"/>
            <a:ext cx="330200" cy="270933"/>
          </a:xfrm>
          <a:prstGeom prst="straightConnector1">
            <a:avLst/>
          </a:prstGeom>
          <a:ln w="57150">
            <a:solidFill>
              <a:srgbClr val="FF66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158" name="Rectangle 4"/>
          <p:cNvSpPr>
            <a:spLocks noChangeArrowheads="1"/>
          </p:cNvSpPr>
          <p:nvPr/>
        </p:nvSpPr>
        <p:spPr bwMode="auto">
          <a:xfrm>
            <a:off x="3722511" y="5980289"/>
            <a:ext cx="1565237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Time (months)</a:t>
            </a:r>
          </a:p>
        </p:txBody>
      </p:sp>
    </p:spTree>
    <p:extLst>
      <p:ext uri="{BB962C8B-B14F-4D97-AF65-F5344CB8AC3E}">
        <p14:creationId xmlns:p14="http://schemas.microsoft.com/office/powerpoint/2010/main" val="3570278559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708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270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2708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270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0827" grpId="0"/>
      <p:bldP spid="1270837" grpId="0"/>
      <p:bldP spid="1270839" grpId="0"/>
      <p:bldP spid="64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3">
            <a:extLst>
              <a:ext uri="{FF2B5EF4-FFF2-40B4-BE49-F238E27FC236}">
                <a16:creationId xmlns:a16="http://schemas.microsoft.com/office/drawing/2014/main" id="{59C7B022-9AF4-947F-9935-D4C0718D070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14301" y="434622"/>
            <a:ext cx="8915400" cy="1354667"/>
          </a:xfrm>
          <a:solidFill>
            <a:srgbClr val="FF6600"/>
          </a:solidFill>
          <a:ln>
            <a:solidFill>
              <a:srgbClr val="FF6600"/>
            </a:solidFill>
          </a:ln>
        </p:spPr>
        <p:txBody>
          <a:bodyPr/>
          <a:lstStyle/>
          <a:p>
            <a:pPr eaLnBrk="1" hangingPunct="1"/>
            <a:r>
              <a:rPr lang="en-US" altLang="en-US" sz="3200">
                <a:effectLst/>
              </a:rPr>
              <a:t>PIOGLITAZONE AFTER ISCHEMIC STROKE OR TRANSIENT ISCHEMIC ATTACK:  THE IRIS STUDY</a:t>
            </a:r>
          </a:p>
        </p:txBody>
      </p:sp>
      <p:sp>
        <p:nvSpPr>
          <p:cNvPr id="86021" name="Rectangle 4">
            <a:extLst>
              <a:ext uri="{FF2B5EF4-FFF2-40B4-BE49-F238E27FC236}">
                <a16:creationId xmlns:a16="http://schemas.microsoft.com/office/drawing/2014/main" id="{F1161A05-10F6-5247-B3B5-AED409AD415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15056" y="3062111"/>
            <a:ext cx="8113889" cy="2573867"/>
          </a:xfrm>
        </p:spPr>
        <p:txBody>
          <a:bodyPr/>
          <a:lstStyle/>
          <a:p>
            <a:pPr marL="458617" indent="-458617" eaLnBrk="1" hangingPunct="1">
              <a:buClr>
                <a:srgbClr val="FF0000"/>
              </a:buClr>
              <a:buFont typeface="Wingdings" panose="05000000000000000000" pitchFamily="2" charset="2"/>
              <a:buChar char="l"/>
              <a:defRPr/>
            </a:pPr>
            <a:r>
              <a:rPr lang="en-US" sz="2311" b="1" dirty="0">
                <a:solidFill>
                  <a:schemeClr val="bg1"/>
                </a:solidFill>
              </a:rPr>
              <a:t>3,876 </a:t>
            </a:r>
            <a:r>
              <a:rPr lang="en-US" sz="2311" b="1" u="sng" dirty="0">
                <a:solidFill>
                  <a:schemeClr val="bg1"/>
                </a:solidFill>
              </a:rPr>
              <a:t>nondiabetic</a:t>
            </a:r>
            <a:r>
              <a:rPr lang="en-US" sz="2311" b="1" dirty="0">
                <a:solidFill>
                  <a:schemeClr val="bg1"/>
                </a:solidFill>
              </a:rPr>
              <a:t> patients with recent ischemic stroke or TIA</a:t>
            </a:r>
          </a:p>
          <a:p>
            <a:pPr marL="412050" indent="-412050" eaLnBrk="1" hangingPunct="1">
              <a:buClr>
                <a:srgbClr val="FF0000"/>
              </a:buClr>
              <a:buFont typeface="Wingdings" panose="05000000000000000000" pitchFamily="2" charset="2"/>
              <a:buChar char="l"/>
              <a:defRPr/>
            </a:pPr>
            <a:r>
              <a:rPr lang="en-US" sz="2311" b="1" dirty="0">
                <a:solidFill>
                  <a:schemeClr val="bg1"/>
                </a:solidFill>
              </a:rPr>
              <a:t>Age = 63.5 y; BMI = 30.0 kg/m</a:t>
            </a:r>
            <a:r>
              <a:rPr lang="en-US" sz="2311" b="1" baseline="30000" dirty="0">
                <a:solidFill>
                  <a:schemeClr val="bg1"/>
                </a:solidFill>
              </a:rPr>
              <a:t>2</a:t>
            </a:r>
          </a:p>
          <a:p>
            <a:pPr marL="412050" indent="-412050" eaLnBrk="1" hangingPunct="1">
              <a:buClr>
                <a:srgbClr val="FF0000"/>
              </a:buClr>
              <a:buFont typeface="Wingdings" panose="05000000000000000000" pitchFamily="2" charset="2"/>
              <a:buChar char="l"/>
              <a:defRPr/>
            </a:pPr>
            <a:r>
              <a:rPr lang="en-US" sz="2311" b="1" dirty="0">
                <a:solidFill>
                  <a:schemeClr val="bg1"/>
                </a:solidFill>
              </a:rPr>
              <a:t>FPG = 98 mg/dl; FPI = 19 </a:t>
            </a:r>
            <a:r>
              <a:rPr lang="en-US" sz="2311" b="1" dirty="0" err="1">
                <a:solidFill>
                  <a:schemeClr val="bg1"/>
                </a:solidFill>
              </a:rPr>
              <a:t>uU</a:t>
            </a:r>
            <a:r>
              <a:rPr lang="en-US" sz="2311" b="1" dirty="0">
                <a:solidFill>
                  <a:schemeClr val="bg1"/>
                </a:solidFill>
              </a:rPr>
              <a:t>/ml</a:t>
            </a:r>
          </a:p>
          <a:p>
            <a:pPr marL="412050" indent="-412050" eaLnBrk="1" hangingPunct="1">
              <a:buClr>
                <a:srgbClr val="FF0000"/>
              </a:buClr>
              <a:buFont typeface="Wingdings" panose="05000000000000000000" pitchFamily="2" charset="2"/>
              <a:buChar char="l"/>
              <a:defRPr/>
            </a:pPr>
            <a:r>
              <a:rPr lang="en-US" sz="2311" b="1" dirty="0">
                <a:solidFill>
                  <a:schemeClr val="bg1"/>
                </a:solidFill>
              </a:rPr>
              <a:t>HOMA-IR = 4.7 (range = 3.7-6.2)</a:t>
            </a:r>
            <a:r>
              <a:rPr lang="en-US" sz="2311" b="1" dirty="0">
                <a:solidFill>
                  <a:srgbClr val="FFCCFF"/>
                </a:solidFill>
              </a:rPr>
              <a:t>*</a:t>
            </a:r>
          </a:p>
          <a:p>
            <a:pPr marL="412050" indent="-412050" eaLnBrk="1" hangingPunct="1">
              <a:buClr>
                <a:srgbClr val="FF0000"/>
              </a:buClr>
              <a:buFont typeface="Wingdings" panose="05000000000000000000" pitchFamily="2" charset="2"/>
              <a:buChar char="l"/>
              <a:defRPr/>
            </a:pPr>
            <a:r>
              <a:rPr lang="en-US" sz="2311" b="1" dirty="0">
                <a:solidFill>
                  <a:schemeClr val="bg1"/>
                </a:solidFill>
              </a:rPr>
              <a:t>A1c = 5.8±0.4%</a:t>
            </a:r>
          </a:p>
        </p:txBody>
      </p:sp>
      <p:sp>
        <p:nvSpPr>
          <p:cNvPr id="75781" name="TextBox 4">
            <a:extLst>
              <a:ext uri="{FF2B5EF4-FFF2-40B4-BE49-F238E27FC236}">
                <a16:creationId xmlns:a16="http://schemas.microsoft.com/office/drawing/2014/main" id="{81A83153-03E0-3A46-8BF2-13F24477C2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7645" y="2597856"/>
            <a:ext cx="480060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1778" b="1" dirty="0" err="1">
                <a:solidFill>
                  <a:srgbClr val="FFCCFF"/>
                </a:solidFill>
              </a:rPr>
              <a:t>Kernan</a:t>
            </a:r>
            <a:r>
              <a:rPr lang="en-US" altLang="en-US" sz="1778" b="1" dirty="0">
                <a:solidFill>
                  <a:srgbClr val="FFCCFF"/>
                </a:solidFill>
              </a:rPr>
              <a:t> et al, NEJM 374:1321-31, 2016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3B5161C7-BBD4-2B43-ABE7-F55DC3D50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7556" y="5853289"/>
            <a:ext cx="6208889" cy="445911"/>
          </a:xfrm>
          <a:prstGeom prst="rect">
            <a:avLst/>
          </a:prstGeom>
          <a:solidFill>
            <a:srgbClr val="FFCCFF"/>
          </a:solidFill>
          <a:ln w="9525">
            <a:solidFill>
              <a:srgbClr val="FFCCFF"/>
            </a:solidFill>
            <a:miter lim="800000"/>
            <a:headEnd/>
            <a:tailEnd/>
          </a:ln>
        </p:spPr>
        <p:txBody>
          <a:bodyPr/>
          <a:lstStyle/>
          <a:p>
            <a:pPr marL="406405" indent="-406405" defTabSz="812810" eaLnBrk="1" hangingPunct="1">
              <a:spcBef>
                <a:spcPct val="20000"/>
              </a:spcBef>
              <a:buClr>
                <a:srgbClr val="FFFF00"/>
              </a:buClr>
              <a:defRPr/>
            </a:pPr>
            <a:r>
              <a:rPr lang="en-US" sz="2489" b="1" kern="0" dirty="0">
                <a:solidFill>
                  <a:srgbClr val="000000"/>
                </a:solidFill>
                <a:latin typeface="Helvetica"/>
              </a:rPr>
              <a:t>HOMA &gt; 3.0 indicates insulin resistance</a:t>
            </a: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3B5161C7-BBD4-2B43-ABE7-F55DC3D50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9612" y="1979789"/>
            <a:ext cx="4924778" cy="44591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/>
          <a:p>
            <a:pPr marL="406405" indent="-406405" defTabSz="812810" eaLnBrk="1" hangingPunct="1">
              <a:spcBef>
                <a:spcPct val="20000"/>
              </a:spcBef>
              <a:buClr>
                <a:srgbClr val="FFFF00"/>
              </a:buClr>
              <a:defRPr/>
            </a:pPr>
            <a:r>
              <a:rPr lang="en-US" sz="2489" b="1" u="sng" kern="0" dirty="0">
                <a:solidFill>
                  <a:srgbClr val="FF0000"/>
                </a:solidFill>
                <a:latin typeface="Helvetica"/>
              </a:rPr>
              <a:t>I</a:t>
            </a:r>
            <a:r>
              <a:rPr lang="en-US" sz="2489" b="1" kern="0" dirty="0">
                <a:solidFill>
                  <a:srgbClr val="FF0000"/>
                </a:solidFill>
                <a:latin typeface="Helvetica"/>
              </a:rPr>
              <a:t>nsulin </a:t>
            </a:r>
            <a:r>
              <a:rPr lang="en-US" sz="2489" b="1" u="sng" kern="0" dirty="0" err="1">
                <a:solidFill>
                  <a:srgbClr val="FF0000"/>
                </a:solidFill>
                <a:latin typeface="Helvetica"/>
              </a:rPr>
              <a:t>R</a:t>
            </a:r>
            <a:r>
              <a:rPr lang="en-US" sz="2489" b="1" kern="0" dirty="0" err="1">
                <a:solidFill>
                  <a:srgbClr val="FF0000"/>
                </a:solidFill>
                <a:latin typeface="Helvetica"/>
              </a:rPr>
              <a:t>es</a:t>
            </a:r>
            <a:r>
              <a:rPr lang="en-US" sz="2489" b="1" u="sng" kern="0" dirty="0" err="1">
                <a:solidFill>
                  <a:srgbClr val="FF0000"/>
                </a:solidFill>
                <a:latin typeface="Helvetica"/>
              </a:rPr>
              <a:t>I</a:t>
            </a:r>
            <a:r>
              <a:rPr lang="en-US" sz="2489" b="1" kern="0" dirty="0" err="1">
                <a:solidFill>
                  <a:srgbClr val="FF0000"/>
                </a:solidFill>
                <a:latin typeface="Helvetica"/>
              </a:rPr>
              <a:t>stance</a:t>
            </a:r>
            <a:r>
              <a:rPr lang="en-US" sz="2489" b="1" kern="0" dirty="0">
                <a:solidFill>
                  <a:srgbClr val="FF0000"/>
                </a:solidFill>
                <a:latin typeface="Helvetica"/>
              </a:rPr>
              <a:t> after </a:t>
            </a:r>
            <a:r>
              <a:rPr lang="en-US" sz="2489" b="1" u="sng" kern="0" dirty="0">
                <a:solidFill>
                  <a:srgbClr val="FF0000"/>
                </a:solidFill>
                <a:latin typeface="Helvetica"/>
              </a:rPr>
              <a:t>S</a:t>
            </a:r>
            <a:r>
              <a:rPr lang="en-US" sz="2489" b="1" kern="0" dirty="0">
                <a:solidFill>
                  <a:srgbClr val="FF0000"/>
                </a:solidFill>
                <a:latin typeface="Helvetica"/>
              </a:rPr>
              <a:t>troke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Rectangle 293"/>
          <p:cNvSpPr>
            <a:spLocks noChangeArrowheads="1"/>
          </p:cNvSpPr>
          <p:nvPr/>
        </p:nvSpPr>
        <p:spPr bwMode="auto">
          <a:xfrm>
            <a:off x="2444750" y="3879850"/>
            <a:ext cx="2373313" cy="3683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28387" name="Rectangle 43"/>
          <p:cNvSpPr>
            <a:spLocks noChangeArrowheads="1"/>
          </p:cNvSpPr>
          <p:nvPr/>
        </p:nvSpPr>
        <p:spPr bwMode="auto">
          <a:xfrm>
            <a:off x="3006725" y="3362325"/>
            <a:ext cx="1254125" cy="3667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28388" name="Rectangle 293"/>
          <p:cNvSpPr>
            <a:spLocks noChangeArrowheads="1"/>
          </p:cNvSpPr>
          <p:nvPr/>
        </p:nvSpPr>
        <p:spPr bwMode="auto">
          <a:xfrm>
            <a:off x="2447925" y="3648075"/>
            <a:ext cx="2373313" cy="368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9957" name="TextBox 90"/>
          <p:cNvSpPr txBox="1">
            <a:spLocks noChangeArrowheads="1"/>
          </p:cNvSpPr>
          <p:nvPr/>
        </p:nvSpPr>
        <p:spPr bwMode="auto">
          <a:xfrm>
            <a:off x="2473325" y="3375025"/>
            <a:ext cx="2336800" cy="912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HR = 0.76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95% CI = 0.62 – 0.93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 = 0.007</a:t>
            </a:r>
          </a:p>
        </p:txBody>
      </p:sp>
      <p:sp>
        <p:nvSpPr>
          <p:cNvPr id="509958" name="TextBox 2"/>
          <p:cNvSpPr txBox="1">
            <a:spLocks noChangeArrowheads="1"/>
          </p:cNvSpPr>
          <p:nvPr/>
        </p:nvSpPr>
        <p:spPr bwMode="auto">
          <a:xfrm>
            <a:off x="347663" y="441325"/>
            <a:ext cx="8356600" cy="1016000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457200" eaLnBrk="0" hangingPunct="0"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457200" eaLnBrk="0" hangingPunct="0"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457200" eaLnBrk="0" hangingPunct="0"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457200" eaLnBrk="0" hangingPunct="0"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457200" rtl="0" eaLnBrk="1" fontAlgn="base" latinLnBrk="0" hangingPunct="1">
              <a:lnSpc>
                <a:spcPts val="3556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838200" algn="l"/>
                <a:tab pos="889000" algn="l"/>
                <a:tab pos="965200" algn="l"/>
              </a:tabLst>
              <a:defRPr/>
            </a:pPr>
            <a:r>
              <a:rPr kumimoji="0" lang="en-US" altLang="zh-CN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EFFECT OF PIOGLITAZONE VERSUS PLACEBO ON RECURRENT STROKE / MI IN IRIS STUDY</a:t>
            </a:r>
          </a:p>
        </p:txBody>
      </p:sp>
      <p:sp>
        <p:nvSpPr>
          <p:cNvPr id="21" name="Freeform 79"/>
          <p:cNvSpPr>
            <a:spLocks/>
          </p:cNvSpPr>
          <p:nvPr/>
        </p:nvSpPr>
        <p:spPr bwMode="auto">
          <a:xfrm flipH="1">
            <a:off x="2141538" y="1809750"/>
            <a:ext cx="0" cy="3435350"/>
          </a:xfrm>
          <a:custGeom>
            <a:avLst/>
            <a:gdLst>
              <a:gd name="T0" fmla="*/ 0 w 58"/>
              <a:gd name="T1" fmla="*/ 0 h 1360"/>
              <a:gd name="T2" fmla="*/ 2147483647 w 58"/>
              <a:gd name="T3" fmla="*/ 0 h 1360"/>
              <a:gd name="T4" fmla="*/ 2147483647 w 58"/>
              <a:gd name="T5" fmla="*/ 2147483647 h 1360"/>
              <a:gd name="T6" fmla="*/ 0 w 58"/>
              <a:gd name="T7" fmla="*/ 2147483647 h 1360"/>
              <a:gd name="T8" fmla="*/ 0 60000 65536"/>
              <a:gd name="T9" fmla="*/ 0 60000 65536"/>
              <a:gd name="T10" fmla="*/ 0 60000 65536"/>
              <a:gd name="T11" fmla="*/ 0 60000 65536"/>
              <a:gd name="T12" fmla="*/ 0 w 58"/>
              <a:gd name="T13" fmla="*/ 0 h 1360"/>
              <a:gd name="T14" fmla="*/ 58 w 58"/>
              <a:gd name="T15" fmla="*/ 1360 h 13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" h="1360">
                <a:moveTo>
                  <a:pt x="0" y="0"/>
                </a:moveTo>
                <a:lnTo>
                  <a:pt x="58" y="0"/>
                </a:lnTo>
                <a:lnTo>
                  <a:pt x="58" y="1360"/>
                </a:lnTo>
                <a:lnTo>
                  <a:pt x="0" y="1360"/>
                </a:lnTo>
              </a:path>
            </a:pathLst>
          </a:custGeom>
          <a:noFill/>
          <a:ln w="381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778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Helvetica" charset="0"/>
              <a:ea typeface="ＭＳ Ｐゴシック" charset="0"/>
              <a:cs typeface="MS PGothic" charset="0"/>
            </a:endParaRPr>
          </a:p>
        </p:txBody>
      </p:sp>
      <p:sp>
        <p:nvSpPr>
          <p:cNvPr id="509960" name="TextBox 66"/>
          <p:cNvSpPr txBox="1">
            <a:spLocks noChangeArrowheads="1"/>
          </p:cNvSpPr>
          <p:nvPr/>
        </p:nvSpPr>
        <p:spPr bwMode="auto">
          <a:xfrm>
            <a:off x="1549400" y="2424113"/>
            <a:ext cx="7683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0.95 -</a:t>
            </a:r>
          </a:p>
        </p:txBody>
      </p:sp>
      <p:sp>
        <p:nvSpPr>
          <p:cNvPr id="509961" name="TextBox 66"/>
          <p:cNvSpPr txBox="1">
            <a:spLocks noChangeArrowheads="1"/>
          </p:cNvSpPr>
          <p:nvPr/>
        </p:nvSpPr>
        <p:spPr bwMode="auto">
          <a:xfrm>
            <a:off x="1409700" y="3119438"/>
            <a:ext cx="9080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0.90 - -</a:t>
            </a:r>
          </a:p>
        </p:txBody>
      </p:sp>
      <p:sp>
        <p:nvSpPr>
          <p:cNvPr id="509962" name="TextBox 66"/>
          <p:cNvSpPr txBox="1">
            <a:spLocks noChangeArrowheads="1"/>
          </p:cNvSpPr>
          <p:nvPr/>
        </p:nvSpPr>
        <p:spPr bwMode="auto">
          <a:xfrm>
            <a:off x="1612900" y="1693863"/>
            <a:ext cx="703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100 -</a:t>
            </a:r>
          </a:p>
        </p:txBody>
      </p:sp>
      <p:cxnSp>
        <p:nvCxnSpPr>
          <p:cNvPr id="25" name="Straight Connector 24"/>
          <p:cNvCxnSpPr/>
          <p:nvPr/>
        </p:nvCxnSpPr>
        <p:spPr bwMode="auto">
          <a:xfrm flipH="1">
            <a:off x="2105025" y="5227638"/>
            <a:ext cx="5851525" cy="0"/>
          </a:xfrm>
          <a:prstGeom prst="line">
            <a:avLst/>
          </a:prstGeom>
          <a:ln w="381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8396" name="Straight Connector 61"/>
          <p:cNvCxnSpPr>
            <a:cxnSpLocks noChangeShapeType="1"/>
          </p:cNvCxnSpPr>
          <p:nvPr/>
        </p:nvCxnSpPr>
        <p:spPr bwMode="auto">
          <a:xfrm>
            <a:off x="3292475" y="5126038"/>
            <a:ext cx="0" cy="95250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8397" name="Straight Connector 63"/>
          <p:cNvCxnSpPr>
            <a:cxnSpLocks noChangeShapeType="1"/>
          </p:cNvCxnSpPr>
          <p:nvPr/>
        </p:nvCxnSpPr>
        <p:spPr bwMode="auto">
          <a:xfrm>
            <a:off x="4400550" y="5110163"/>
            <a:ext cx="0" cy="93662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8398" name="Straight Connector 64"/>
          <p:cNvCxnSpPr>
            <a:cxnSpLocks noChangeShapeType="1"/>
          </p:cNvCxnSpPr>
          <p:nvPr/>
        </p:nvCxnSpPr>
        <p:spPr bwMode="auto">
          <a:xfrm>
            <a:off x="5562600" y="5127625"/>
            <a:ext cx="0" cy="93663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8399" name="Straight Connector 66"/>
          <p:cNvCxnSpPr>
            <a:cxnSpLocks noChangeShapeType="1"/>
          </p:cNvCxnSpPr>
          <p:nvPr/>
        </p:nvCxnSpPr>
        <p:spPr bwMode="auto">
          <a:xfrm>
            <a:off x="7937500" y="5137150"/>
            <a:ext cx="0" cy="92075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09968" name="TextBox 66"/>
          <p:cNvSpPr txBox="1">
            <a:spLocks noChangeArrowheads="1"/>
          </p:cNvSpPr>
          <p:nvPr/>
        </p:nvSpPr>
        <p:spPr bwMode="auto">
          <a:xfrm>
            <a:off x="3155950" y="51800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509969" name="TextBox 66"/>
          <p:cNvSpPr txBox="1">
            <a:spLocks noChangeArrowheads="1"/>
          </p:cNvSpPr>
          <p:nvPr/>
        </p:nvSpPr>
        <p:spPr bwMode="auto">
          <a:xfrm>
            <a:off x="4286250" y="5180013"/>
            <a:ext cx="312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509970" name="TextBox 66"/>
          <p:cNvSpPr txBox="1">
            <a:spLocks noChangeArrowheads="1"/>
          </p:cNvSpPr>
          <p:nvPr/>
        </p:nvSpPr>
        <p:spPr bwMode="auto">
          <a:xfrm>
            <a:off x="5416550" y="5180013"/>
            <a:ext cx="3476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509971" name="TextBox 66"/>
          <p:cNvSpPr txBox="1">
            <a:spLocks noChangeArrowheads="1"/>
          </p:cNvSpPr>
          <p:nvPr/>
        </p:nvSpPr>
        <p:spPr bwMode="auto">
          <a:xfrm>
            <a:off x="1485900" y="3824288"/>
            <a:ext cx="8318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 0.85 -</a:t>
            </a:r>
          </a:p>
        </p:txBody>
      </p:sp>
      <p:sp>
        <p:nvSpPr>
          <p:cNvPr id="509972" name="TextBox 89"/>
          <p:cNvSpPr txBox="1">
            <a:spLocks noChangeArrowheads="1"/>
          </p:cNvSpPr>
          <p:nvPr/>
        </p:nvSpPr>
        <p:spPr bwMode="auto">
          <a:xfrm>
            <a:off x="3592513" y="5467350"/>
            <a:ext cx="31400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Years since Randomization</a:t>
            </a:r>
          </a:p>
        </p:txBody>
      </p:sp>
      <p:sp>
        <p:nvSpPr>
          <p:cNvPr id="509973" name="TextBox 90"/>
          <p:cNvSpPr txBox="1">
            <a:spLocks noChangeArrowheads="1"/>
          </p:cNvSpPr>
          <p:nvPr/>
        </p:nvSpPr>
        <p:spPr bwMode="auto">
          <a:xfrm>
            <a:off x="5570538" y="3730625"/>
            <a:ext cx="10588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Placebo</a:t>
            </a:r>
          </a:p>
        </p:txBody>
      </p:sp>
      <p:sp>
        <p:nvSpPr>
          <p:cNvPr id="509974" name="TextBox 66"/>
          <p:cNvSpPr txBox="1">
            <a:spLocks noChangeArrowheads="1"/>
          </p:cNvSpPr>
          <p:nvPr/>
        </p:nvSpPr>
        <p:spPr bwMode="auto">
          <a:xfrm>
            <a:off x="1841500" y="5018088"/>
            <a:ext cx="4508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0 -</a:t>
            </a:r>
          </a:p>
        </p:txBody>
      </p:sp>
      <p:sp>
        <p:nvSpPr>
          <p:cNvPr id="509975" name="TextBox 66"/>
          <p:cNvSpPr txBox="1">
            <a:spLocks noChangeArrowheads="1"/>
          </p:cNvSpPr>
          <p:nvPr/>
        </p:nvSpPr>
        <p:spPr bwMode="auto">
          <a:xfrm>
            <a:off x="6605588" y="5175250"/>
            <a:ext cx="2952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4</a:t>
            </a:r>
          </a:p>
        </p:txBody>
      </p:sp>
      <p:sp>
        <p:nvSpPr>
          <p:cNvPr id="509976" name="TextBox 90"/>
          <p:cNvSpPr txBox="1">
            <a:spLocks noChangeArrowheads="1"/>
          </p:cNvSpPr>
          <p:nvPr/>
        </p:nvSpPr>
        <p:spPr bwMode="auto">
          <a:xfrm>
            <a:off x="5100638" y="2260600"/>
            <a:ext cx="1530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Pioglitazone</a:t>
            </a:r>
          </a:p>
        </p:txBody>
      </p:sp>
      <p:sp>
        <p:nvSpPr>
          <p:cNvPr id="509977" name="TextBox 66"/>
          <p:cNvSpPr txBox="1">
            <a:spLocks noChangeArrowheads="1"/>
          </p:cNvSpPr>
          <p:nvPr/>
        </p:nvSpPr>
        <p:spPr bwMode="auto">
          <a:xfrm>
            <a:off x="1549400" y="4538663"/>
            <a:ext cx="7683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0.80 -</a:t>
            </a:r>
          </a:p>
        </p:txBody>
      </p:sp>
      <p:sp>
        <p:nvSpPr>
          <p:cNvPr id="509978" name="TextBox 6"/>
          <p:cNvSpPr txBox="1">
            <a:spLocks noChangeArrowheads="1"/>
          </p:cNvSpPr>
          <p:nvPr/>
        </p:nvSpPr>
        <p:spPr bwMode="auto">
          <a:xfrm rot="16200000">
            <a:off x="-393700" y="3244850"/>
            <a:ext cx="2722563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Cumulative Probability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of Events-free Survival</a:t>
            </a:r>
          </a:p>
        </p:txBody>
      </p:sp>
      <p:pic>
        <p:nvPicPr>
          <p:cNvPr id="528411" name="Picture 2" descr="drkyellow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068" flipV="1">
            <a:off x="5729288" y="3357563"/>
            <a:ext cx="423862" cy="547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8412" name="Picture 226" descr="drkorange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385389" flipV="1">
            <a:off x="5969000" y="2555875"/>
            <a:ext cx="438150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9981" name="TextBox 66"/>
          <p:cNvSpPr txBox="1">
            <a:spLocks noChangeArrowheads="1"/>
          </p:cNvSpPr>
          <p:nvPr/>
        </p:nvSpPr>
        <p:spPr bwMode="auto">
          <a:xfrm>
            <a:off x="7797800" y="5180013"/>
            <a:ext cx="358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5</a:t>
            </a:r>
          </a:p>
        </p:txBody>
      </p:sp>
      <p:sp>
        <p:nvSpPr>
          <p:cNvPr id="509982" name="Rectangle 42"/>
          <p:cNvSpPr>
            <a:spLocks noChangeArrowheads="1"/>
          </p:cNvSpPr>
          <p:nvPr/>
        </p:nvSpPr>
        <p:spPr bwMode="auto">
          <a:xfrm>
            <a:off x="814388" y="5548313"/>
            <a:ext cx="13017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Number at risk</a:t>
            </a:r>
          </a:p>
        </p:txBody>
      </p:sp>
      <p:sp>
        <p:nvSpPr>
          <p:cNvPr id="509983" name="TextBox 66"/>
          <p:cNvSpPr txBox="1">
            <a:spLocks noChangeArrowheads="1"/>
          </p:cNvSpPr>
          <p:nvPr/>
        </p:nvSpPr>
        <p:spPr bwMode="auto">
          <a:xfrm>
            <a:off x="2024063" y="518001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0</a:t>
            </a:r>
          </a:p>
        </p:txBody>
      </p:sp>
      <p:sp>
        <p:nvSpPr>
          <p:cNvPr id="509984" name="Rectangle 267"/>
          <p:cNvSpPr>
            <a:spLocks noChangeArrowheads="1"/>
          </p:cNvSpPr>
          <p:nvPr/>
        </p:nvSpPr>
        <p:spPr bwMode="auto">
          <a:xfrm>
            <a:off x="1992313" y="5818188"/>
            <a:ext cx="6708775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/>
            </a:pP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1939	1793	1701	1491	1196	481</a:t>
            </a:r>
          </a:p>
        </p:txBody>
      </p:sp>
      <p:cxnSp>
        <p:nvCxnSpPr>
          <p:cNvPr id="528417" name="Straight Connector 66"/>
          <p:cNvCxnSpPr>
            <a:cxnSpLocks noChangeShapeType="1"/>
          </p:cNvCxnSpPr>
          <p:nvPr/>
        </p:nvCxnSpPr>
        <p:spPr bwMode="auto">
          <a:xfrm>
            <a:off x="6756400" y="5146675"/>
            <a:ext cx="0" cy="92075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8418" name="Rectangle 6"/>
          <p:cNvSpPr>
            <a:spLocks noChangeArrowheads="1"/>
          </p:cNvSpPr>
          <p:nvPr/>
        </p:nvSpPr>
        <p:spPr bwMode="auto">
          <a:xfrm>
            <a:off x="2114550" y="4860925"/>
            <a:ext cx="44450" cy="187325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cxnSp>
        <p:nvCxnSpPr>
          <p:cNvPr id="528419" name="Straight Connector 276"/>
          <p:cNvCxnSpPr>
            <a:cxnSpLocks noChangeShapeType="1"/>
          </p:cNvCxnSpPr>
          <p:nvPr/>
        </p:nvCxnSpPr>
        <p:spPr bwMode="auto">
          <a:xfrm flipV="1">
            <a:off x="2228850" y="5051425"/>
            <a:ext cx="273050" cy="263525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8420" name="Straight Connector 5"/>
          <p:cNvCxnSpPr>
            <a:cxnSpLocks noChangeShapeType="1"/>
          </p:cNvCxnSpPr>
          <p:nvPr/>
        </p:nvCxnSpPr>
        <p:spPr bwMode="auto">
          <a:xfrm flipV="1">
            <a:off x="1957388" y="4781550"/>
            <a:ext cx="273050" cy="263525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8421" name="Straight Connector 274"/>
          <p:cNvCxnSpPr>
            <a:cxnSpLocks noChangeShapeType="1"/>
          </p:cNvCxnSpPr>
          <p:nvPr/>
        </p:nvCxnSpPr>
        <p:spPr bwMode="auto">
          <a:xfrm flipV="1">
            <a:off x="1993900" y="4849813"/>
            <a:ext cx="273050" cy="265112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8422" name="Freeform 7"/>
          <p:cNvSpPr>
            <a:spLocks/>
          </p:cNvSpPr>
          <p:nvPr/>
        </p:nvSpPr>
        <p:spPr bwMode="auto">
          <a:xfrm>
            <a:off x="2127250" y="1911350"/>
            <a:ext cx="1511300" cy="517525"/>
          </a:xfrm>
          <a:custGeom>
            <a:avLst/>
            <a:gdLst>
              <a:gd name="T0" fmla="*/ 0 w 1701800"/>
              <a:gd name="T1" fmla="*/ 0 h 579966"/>
              <a:gd name="T2" fmla="*/ 0 w 1701800"/>
              <a:gd name="T3" fmla="*/ 0 h 579966"/>
              <a:gd name="T4" fmla="*/ 21083 w 1701800"/>
              <a:gd name="T5" fmla="*/ 11152 h 579966"/>
              <a:gd name="T6" fmla="*/ 28990 w 1701800"/>
              <a:gd name="T7" fmla="*/ 19518 h 579966"/>
              <a:gd name="T8" fmla="*/ 34261 w 1701800"/>
              <a:gd name="T9" fmla="*/ 22306 h 579966"/>
              <a:gd name="T10" fmla="*/ 44804 w 1701800"/>
              <a:gd name="T11" fmla="*/ 47402 h 579966"/>
              <a:gd name="T12" fmla="*/ 52709 w 1701800"/>
              <a:gd name="T13" fmla="*/ 50189 h 579966"/>
              <a:gd name="T14" fmla="*/ 68522 w 1701800"/>
              <a:gd name="T15" fmla="*/ 52977 h 579966"/>
              <a:gd name="T16" fmla="*/ 76428 w 1701800"/>
              <a:gd name="T17" fmla="*/ 61343 h 579966"/>
              <a:gd name="T18" fmla="*/ 79064 w 1701800"/>
              <a:gd name="T19" fmla="*/ 69708 h 579966"/>
              <a:gd name="T20" fmla="*/ 86970 w 1701800"/>
              <a:gd name="T21" fmla="*/ 75284 h 579966"/>
              <a:gd name="T22" fmla="*/ 118596 w 1701800"/>
              <a:gd name="T23" fmla="*/ 78071 h 579966"/>
              <a:gd name="T24" fmla="*/ 123867 w 1701800"/>
              <a:gd name="T25" fmla="*/ 86438 h 579966"/>
              <a:gd name="T26" fmla="*/ 147586 w 1701800"/>
              <a:gd name="T27" fmla="*/ 92014 h 579966"/>
              <a:gd name="T28" fmla="*/ 155493 w 1701800"/>
              <a:gd name="T29" fmla="*/ 97592 h 579966"/>
              <a:gd name="T30" fmla="*/ 166034 w 1701800"/>
              <a:gd name="T31" fmla="*/ 100378 h 579966"/>
              <a:gd name="T32" fmla="*/ 179211 w 1701800"/>
              <a:gd name="T33" fmla="*/ 97592 h 579966"/>
              <a:gd name="T34" fmla="*/ 208202 w 1701800"/>
              <a:gd name="T35" fmla="*/ 105955 h 579966"/>
              <a:gd name="T36" fmla="*/ 226650 w 1701800"/>
              <a:gd name="T37" fmla="*/ 111531 h 579966"/>
              <a:gd name="T38" fmla="*/ 234556 w 1701800"/>
              <a:gd name="T39" fmla="*/ 114321 h 579966"/>
              <a:gd name="T40" fmla="*/ 242463 w 1701800"/>
              <a:gd name="T41" fmla="*/ 125473 h 579966"/>
              <a:gd name="T42" fmla="*/ 266182 w 1701800"/>
              <a:gd name="T43" fmla="*/ 128260 h 579966"/>
              <a:gd name="T44" fmla="*/ 274087 w 1701800"/>
              <a:gd name="T45" fmla="*/ 131049 h 579966"/>
              <a:gd name="T46" fmla="*/ 281994 w 1701800"/>
              <a:gd name="T47" fmla="*/ 136627 h 579966"/>
              <a:gd name="T48" fmla="*/ 289901 w 1701800"/>
              <a:gd name="T49" fmla="*/ 139414 h 579966"/>
              <a:gd name="T50" fmla="*/ 300442 w 1701800"/>
              <a:gd name="T51" fmla="*/ 147780 h 579966"/>
              <a:gd name="T52" fmla="*/ 332068 w 1701800"/>
              <a:gd name="T53" fmla="*/ 153357 h 579966"/>
              <a:gd name="T54" fmla="*/ 366329 w 1701800"/>
              <a:gd name="T55" fmla="*/ 156144 h 579966"/>
              <a:gd name="T56" fmla="*/ 366329 w 1701800"/>
              <a:gd name="T57" fmla="*/ 156144 h 579966"/>
              <a:gd name="T58" fmla="*/ 374235 w 1701800"/>
              <a:gd name="T59" fmla="*/ 178450 h 579966"/>
              <a:gd name="T60" fmla="*/ 403225 w 1701800"/>
              <a:gd name="T61" fmla="*/ 181238 h 579966"/>
              <a:gd name="T62" fmla="*/ 411132 w 1701800"/>
              <a:gd name="T63" fmla="*/ 184028 h 579966"/>
              <a:gd name="T64" fmla="*/ 424309 w 1701800"/>
              <a:gd name="T65" fmla="*/ 186815 h 579966"/>
              <a:gd name="T66" fmla="*/ 434852 w 1701800"/>
              <a:gd name="T67" fmla="*/ 189602 h 579966"/>
              <a:gd name="T68" fmla="*/ 448028 w 1701800"/>
              <a:gd name="T69" fmla="*/ 200759 h 579966"/>
              <a:gd name="T70" fmla="*/ 453299 w 1701800"/>
              <a:gd name="T71" fmla="*/ 209122 h 579966"/>
              <a:gd name="T72" fmla="*/ 474383 w 1701800"/>
              <a:gd name="T73" fmla="*/ 217487 h 579966"/>
              <a:gd name="T74" fmla="*/ 482288 w 1701800"/>
              <a:gd name="T75" fmla="*/ 220275 h 579966"/>
              <a:gd name="T76" fmla="*/ 482288 w 1701800"/>
              <a:gd name="T77" fmla="*/ 242582 h 579966"/>
              <a:gd name="T78" fmla="*/ 490196 w 1701800"/>
              <a:gd name="T79" fmla="*/ 245369 h 579966"/>
              <a:gd name="T80" fmla="*/ 498102 w 1701800"/>
              <a:gd name="T81" fmla="*/ 253735 h 579966"/>
              <a:gd name="T82" fmla="*/ 516550 w 1701800"/>
              <a:gd name="T83" fmla="*/ 259311 h 579966"/>
              <a:gd name="T84" fmla="*/ 527093 w 1701800"/>
              <a:gd name="T85" fmla="*/ 267676 h 579966"/>
              <a:gd name="T86" fmla="*/ 632510 w 1701800"/>
              <a:gd name="T87" fmla="*/ 284406 h 579966"/>
              <a:gd name="T88" fmla="*/ 635147 w 1701800"/>
              <a:gd name="T89" fmla="*/ 306712 h 579966"/>
              <a:gd name="T90" fmla="*/ 650958 w 1701800"/>
              <a:gd name="T91" fmla="*/ 312289 h 579966"/>
              <a:gd name="T92" fmla="*/ 687855 w 1701800"/>
              <a:gd name="T93" fmla="*/ 320654 h 579966"/>
              <a:gd name="T94" fmla="*/ 708939 w 1701800"/>
              <a:gd name="T95" fmla="*/ 326229 h 579966"/>
              <a:gd name="T96" fmla="*/ 803816 w 1701800"/>
              <a:gd name="T97" fmla="*/ 331807 h 579966"/>
              <a:gd name="T98" fmla="*/ 832806 w 1701800"/>
              <a:gd name="T99" fmla="*/ 334597 h 579966"/>
              <a:gd name="T100" fmla="*/ 853889 w 1701800"/>
              <a:gd name="T101" fmla="*/ 345750 h 579966"/>
              <a:gd name="T102" fmla="*/ 867066 w 1701800"/>
              <a:gd name="T103" fmla="*/ 348536 h 579966"/>
              <a:gd name="T104" fmla="*/ 959308 w 1701800"/>
              <a:gd name="T105" fmla="*/ 351325 h 579966"/>
              <a:gd name="T106" fmla="*/ 985662 w 1701800"/>
              <a:gd name="T107" fmla="*/ 359689 h 579966"/>
              <a:gd name="T108" fmla="*/ 993568 w 1701800"/>
              <a:gd name="T109" fmla="*/ 362479 h 579966"/>
              <a:gd name="T110" fmla="*/ 1006745 w 1701800"/>
              <a:gd name="T111" fmla="*/ 365266 h 579966"/>
              <a:gd name="T112" fmla="*/ 1043642 w 1701800"/>
              <a:gd name="T113" fmla="*/ 370843 h 579966"/>
              <a:gd name="T114" fmla="*/ 1059455 w 1701800"/>
              <a:gd name="T115" fmla="*/ 381996 h 57996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701800" h="579966">
                <a:moveTo>
                  <a:pt x="0" y="0"/>
                </a:moveTo>
                <a:lnTo>
                  <a:pt x="0" y="0"/>
                </a:lnTo>
                <a:cubicBezTo>
                  <a:pt x="11289" y="5644"/>
                  <a:pt x="23904" y="9184"/>
                  <a:pt x="33867" y="16933"/>
                </a:cubicBezTo>
                <a:cubicBezTo>
                  <a:pt x="53638" y="32311"/>
                  <a:pt x="24374" y="29633"/>
                  <a:pt x="46567" y="29633"/>
                </a:cubicBezTo>
                <a:lnTo>
                  <a:pt x="55034" y="33866"/>
                </a:lnTo>
                <a:cubicBezTo>
                  <a:pt x="60678" y="46566"/>
                  <a:pt x="63997" y="60580"/>
                  <a:pt x="71967" y="71966"/>
                </a:cubicBezTo>
                <a:cubicBezTo>
                  <a:pt x="74526" y="75622"/>
                  <a:pt x="80311" y="75232"/>
                  <a:pt x="84667" y="76200"/>
                </a:cubicBezTo>
                <a:cubicBezTo>
                  <a:pt x="93046" y="78062"/>
                  <a:pt x="101600" y="79022"/>
                  <a:pt x="110067" y="80433"/>
                </a:cubicBezTo>
                <a:cubicBezTo>
                  <a:pt x="114300" y="84666"/>
                  <a:pt x="119446" y="88152"/>
                  <a:pt x="122767" y="93133"/>
                </a:cubicBezTo>
                <a:cubicBezTo>
                  <a:pt x="125242" y="96846"/>
                  <a:pt x="124212" y="102348"/>
                  <a:pt x="127000" y="105833"/>
                </a:cubicBezTo>
                <a:cubicBezTo>
                  <a:pt x="130178" y="109806"/>
                  <a:pt x="134742" y="113156"/>
                  <a:pt x="139700" y="114300"/>
                </a:cubicBezTo>
                <a:cubicBezTo>
                  <a:pt x="159260" y="118814"/>
                  <a:pt x="172943" y="118533"/>
                  <a:pt x="190500" y="118533"/>
                </a:cubicBezTo>
                <a:lnTo>
                  <a:pt x="198967" y="131233"/>
                </a:lnTo>
                <a:cubicBezTo>
                  <a:pt x="211667" y="134055"/>
                  <a:pt x="224725" y="135586"/>
                  <a:pt x="237067" y="139700"/>
                </a:cubicBezTo>
                <a:cubicBezTo>
                  <a:pt x="241894" y="141309"/>
                  <a:pt x="245091" y="146162"/>
                  <a:pt x="249767" y="148166"/>
                </a:cubicBezTo>
                <a:cubicBezTo>
                  <a:pt x="255115" y="150458"/>
                  <a:pt x="261056" y="150989"/>
                  <a:pt x="266700" y="152400"/>
                </a:cubicBezTo>
                <a:cubicBezTo>
                  <a:pt x="273756" y="150989"/>
                  <a:pt x="280672" y="148166"/>
                  <a:pt x="287867" y="148166"/>
                </a:cubicBezTo>
                <a:cubicBezTo>
                  <a:pt x="318595" y="148166"/>
                  <a:pt x="311834" y="151181"/>
                  <a:pt x="334434" y="160866"/>
                </a:cubicBezTo>
                <a:cubicBezTo>
                  <a:pt x="344592" y="165219"/>
                  <a:pt x="353315" y="166261"/>
                  <a:pt x="364067" y="169333"/>
                </a:cubicBezTo>
                <a:cubicBezTo>
                  <a:pt x="368358" y="170559"/>
                  <a:pt x="372534" y="172155"/>
                  <a:pt x="376767" y="173566"/>
                </a:cubicBezTo>
                <a:cubicBezTo>
                  <a:pt x="381000" y="179211"/>
                  <a:pt x="382954" y="187786"/>
                  <a:pt x="389467" y="190500"/>
                </a:cubicBezTo>
                <a:cubicBezTo>
                  <a:pt x="401262" y="195415"/>
                  <a:pt x="414963" y="192632"/>
                  <a:pt x="427567" y="194733"/>
                </a:cubicBezTo>
                <a:cubicBezTo>
                  <a:pt x="431969" y="195467"/>
                  <a:pt x="436034" y="197555"/>
                  <a:pt x="440267" y="198966"/>
                </a:cubicBezTo>
                <a:cubicBezTo>
                  <a:pt x="444500" y="201788"/>
                  <a:pt x="448416" y="205158"/>
                  <a:pt x="452967" y="207433"/>
                </a:cubicBezTo>
                <a:cubicBezTo>
                  <a:pt x="456958" y="209429"/>
                  <a:pt x="461793" y="209452"/>
                  <a:pt x="465667" y="211666"/>
                </a:cubicBezTo>
                <a:cubicBezTo>
                  <a:pt x="471793" y="215166"/>
                  <a:pt x="476474" y="220865"/>
                  <a:pt x="482600" y="224366"/>
                </a:cubicBezTo>
                <a:cubicBezTo>
                  <a:pt x="494648" y="231251"/>
                  <a:pt x="527443" y="232089"/>
                  <a:pt x="533400" y="232833"/>
                </a:cubicBezTo>
                <a:cubicBezTo>
                  <a:pt x="576846" y="238263"/>
                  <a:pt x="548448" y="237066"/>
                  <a:pt x="588434" y="237066"/>
                </a:cubicBezTo>
                <a:cubicBezTo>
                  <a:pt x="592667" y="248355"/>
                  <a:pt x="590992" y="264413"/>
                  <a:pt x="601134" y="270933"/>
                </a:cubicBezTo>
                <a:cubicBezTo>
                  <a:pt x="614245" y="279361"/>
                  <a:pt x="632271" y="272962"/>
                  <a:pt x="647700" y="275166"/>
                </a:cubicBezTo>
                <a:cubicBezTo>
                  <a:pt x="652118" y="275797"/>
                  <a:pt x="656071" y="278318"/>
                  <a:pt x="660400" y="279400"/>
                </a:cubicBezTo>
                <a:cubicBezTo>
                  <a:pt x="667381" y="281145"/>
                  <a:pt x="674543" y="282072"/>
                  <a:pt x="681567" y="283633"/>
                </a:cubicBezTo>
                <a:cubicBezTo>
                  <a:pt x="687247" y="284895"/>
                  <a:pt x="692856" y="286455"/>
                  <a:pt x="698500" y="287866"/>
                </a:cubicBezTo>
                <a:cubicBezTo>
                  <a:pt x="722765" y="324262"/>
                  <a:pt x="690455" y="281430"/>
                  <a:pt x="719667" y="304800"/>
                </a:cubicBezTo>
                <a:cubicBezTo>
                  <a:pt x="723640" y="307978"/>
                  <a:pt x="724225" y="314243"/>
                  <a:pt x="728134" y="317500"/>
                </a:cubicBezTo>
                <a:cubicBezTo>
                  <a:pt x="738425" y="326075"/>
                  <a:pt x="749867" y="326733"/>
                  <a:pt x="762000" y="330200"/>
                </a:cubicBezTo>
                <a:cubicBezTo>
                  <a:pt x="766291" y="331426"/>
                  <a:pt x="770467" y="333022"/>
                  <a:pt x="774700" y="334433"/>
                </a:cubicBezTo>
                <a:cubicBezTo>
                  <a:pt x="772012" y="345184"/>
                  <a:pt x="766099" y="357549"/>
                  <a:pt x="774700" y="368300"/>
                </a:cubicBezTo>
                <a:cubicBezTo>
                  <a:pt x="777488" y="371785"/>
                  <a:pt x="783167" y="371122"/>
                  <a:pt x="787400" y="372533"/>
                </a:cubicBezTo>
                <a:cubicBezTo>
                  <a:pt x="791633" y="376766"/>
                  <a:pt x="795119" y="381912"/>
                  <a:pt x="800100" y="385233"/>
                </a:cubicBezTo>
                <a:cubicBezTo>
                  <a:pt x="803742" y="387661"/>
                  <a:pt x="827479" y="393136"/>
                  <a:pt x="829734" y="393700"/>
                </a:cubicBezTo>
                <a:cubicBezTo>
                  <a:pt x="835378" y="397933"/>
                  <a:pt x="840887" y="402354"/>
                  <a:pt x="846667" y="406400"/>
                </a:cubicBezTo>
                <a:cubicBezTo>
                  <a:pt x="908656" y="449792"/>
                  <a:pt x="877970" y="423680"/>
                  <a:pt x="1016000" y="431800"/>
                </a:cubicBezTo>
                <a:cubicBezTo>
                  <a:pt x="1017411" y="443089"/>
                  <a:pt x="1013710" y="456346"/>
                  <a:pt x="1020234" y="465666"/>
                </a:cubicBezTo>
                <a:cubicBezTo>
                  <a:pt x="1025352" y="472977"/>
                  <a:pt x="1036976" y="471968"/>
                  <a:pt x="1045634" y="474133"/>
                </a:cubicBezTo>
                <a:cubicBezTo>
                  <a:pt x="1154472" y="501344"/>
                  <a:pt x="1018861" y="468396"/>
                  <a:pt x="1104900" y="486833"/>
                </a:cubicBezTo>
                <a:cubicBezTo>
                  <a:pt x="1116278" y="489271"/>
                  <a:pt x="1127148" y="494655"/>
                  <a:pt x="1138767" y="495300"/>
                </a:cubicBezTo>
                <a:lnTo>
                  <a:pt x="1291167" y="503766"/>
                </a:lnTo>
                <a:cubicBezTo>
                  <a:pt x="1306722" y="504759"/>
                  <a:pt x="1322212" y="506589"/>
                  <a:pt x="1337734" y="508000"/>
                </a:cubicBezTo>
                <a:cubicBezTo>
                  <a:pt x="1400401" y="520533"/>
                  <a:pt x="1324165" y="501216"/>
                  <a:pt x="1371600" y="524933"/>
                </a:cubicBezTo>
                <a:cubicBezTo>
                  <a:pt x="1378036" y="528151"/>
                  <a:pt x="1385581" y="528807"/>
                  <a:pt x="1392767" y="529166"/>
                </a:cubicBezTo>
                <a:cubicBezTo>
                  <a:pt x="1442115" y="531633"/>
                  <a:pt x="1491545" y="531989"/>
                  <a:pt x="1540934" y="533400"/>
                </a:cubicBezTo>
                <a:cubicBezTo>
                  <a:pt x="1564101" y="548843"/>
                  <a:pt x="1544353" y="538317"/>
                  <a:pt x="1583267" y="546100"/>
                </a:cubicBezTo>
                <a:cubicBezTo>
                  <a:pt x="1587643" y="546975"/>
                  <a:pt x="1591638" y="549251"/>
                  <a:pt x="1595967" y="550333"/>
                </a:cubicBezTo>
                <a:cubicBezTo>
                  <a:pt x="1602948" y="552078"/>
                  <a:pt x="1610055" y="553279"/>
                  <a:pt x="1617134" y="554566"/>
                </a:cubicBezTo>
                <a:cubicBezTo>
                  <a:pt x="1644005" y="559452"/>
                  <a:pt x="1646940" y="559351"/>
                  <a:pt x="1676400" y="563033"/>
                </a:cubicBezTo>
                <a:lnTo>
                  <a:pt x="1701800" y="579966"/>
                </a:lnTo>
              </a:path>
            </a:pathLst>
          </a:custGeom>
          <a:noFill/>
          <a:ln w="38100" cmpd="sng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28423" name="Freeform 8"/>
          <p:cNvSpPr>
            <a:spLocks/>
          </p:cNvSpPr>
          <p:nvPr/>
        </p:nvSpPr>
        <p:spPr bwMode="auto">
          <a:xfrm>
            <a:off x="3624263" y="2408238"/>
            <a:ext cx="2449512" cy="660400"/>
          </a:xfrm>
          <a:custGeom>
            <a:avLst/>
            <a:gdLst>
              <a:gd name="T0" fmla="*/ 0 w 2755900"/>
              <a:gd name="T1" fmla="*/ 0 h 742784"/>
              <a:gd name="T2" fmla="*/ 15854 w 2755900"/>
              <a:gd name="T3" fmla="*/ 23924 h 742784"/>
              <a:gd name="T4" fmla="*/ 34350 w 2755900"/>
              <a:gd name="T5" fmla="*/ 29228 h 742784"/>
              <a:gd name="T6" fmla="*/ 95122 w 2755900"/>
              <a:gd name="T7" fmla="*/ 37203 h 742784"/>
              <a:gd name="T8" fmla="*/ 145326 w 2755900"/>
              <a:gd name="T9" fmla="*/ 45178 h 742784"/>
              <a:gd name="T10" fmla="*/ 163821 w 2755900"/>
              <a:gd name="T11" fmla="*/ 66445 h 742784"/>
              <a:gd name="T12" fmla="*/ 195529 w 2755900"/>
              <a:gd name="T13" fmla="*/ 79725 h 742784"/>
              <a:gd name="T14" fmla="*/ 285365 w 2755900"/>
              <a:gd name="T15" fmla="*/ 93015 h 742784"/>
              <a:gd name="T16" fmla="*/ 306505 w 2755900"/>
              <a:gd name="T17" fmla="*/ 106306 h 742784"/>
              <a:gd name="T18" fmla="*/ 372562 w 2755900"/>
              <a:gd name="T19" fmla="*/ 114282 h 742784"/>
              <a:gd name="T20" fmla="*/ 401626 w 2755900"/>
              <a:gd name="T21" fmla="*/ 127568 h 742784"/>
              <a:gd name="T22" fmla="*/ 425407 w 2755900"/>
              <a:gd name="T23" fmla="*/ 135536 h 742784"/>
              <a:gd name="T24" fmla="*/ 491463 w 2755900"/>
              <a:gd name="T25" fmla="*/ 143511 h 742784"/>
              <a:gd name="T26" fmla="*/ 515244 w 2755900"/>
              <a:gd name="T27" fmla="*/ 148827 h 742784"/>
              <a:gd name="T28" fmla="*/ 576016 w 2755900"/>
              <a:gd name="T29" fmla="*/ 156801 h 742784"/>
              <a:gd name="T30" fmla="*/ 631505 w 2755900"/>
              <a:gd name="T31" fmla="*/ 170094 h 742784"/>
              <a:gd name="T32" fmla="*/ 668496 w 2755900"/>
              <a:gd name="T33" fmla="*/ 188688 h 742784"/>
              <a:gd name="T34" fmla="*/ 705488 w 2755900"/>
              <a:gd name="T35" fmla="*/ 194006 h 742784"/>
              <a:gd name="T36" fmla="*/ 723983 w 2755900"/>
              <a:gd name="T37" fmla="*/ 212614 h 742784"/>
              <a:gd name="T38" fmla="*/ 755690 w 2755900"/>
              <a:gd name="T39" fmla="*/ 225902 h 742784"/>
              <a:gd name="T40" fmla="*/ 784756 w 2755900"/>
              <a:gd name="T41" fmla="*/ 231216 h 742784"/>
              <a:gd name="T42" fmla="*/ 948578 w 2755900"/>
              <a:gd name="T43" fmla="*/ 244501 h 742784"/>
              <a:gd name="T44" fmla="*/ 1009350 w 2755900"/>
              <a:gd name="T45" fmla="*/ 249818 h 742784"/>
              <a:gd name="T46" fmla="*/ 1033130 w 2755900"/>
              <a:gd name="T47" fmla="*/ 257793 h 742784"/>
              <a:gd name="T48" fmla="*/ 1064838 w 2755900"/>
              <a:gd name="T49" fmla="*/ 265768 h 742784"/>
              <a:gd name="T50" fmla="*/ 1093903 w 2755900"/>
              <a:gd name="T51" fmla="*/ 276397 h 742784"/>
              <a:gd name="T52" fmla="*/ 1117683 w 2755900"/>
              <a:gd name="T53" fmla="*/ 271085 h 742784"/>
              <a:gd name="T54" fmla="*/ 1157317 w 2755900"/>
              <a:gd name="T55" fmla="*/ 281712 h 742784"/>
              <a:gd name="T56" fmla="*/ 1191667 w 2755900"/>
              <a:gd name="T57" fmla="*/ 292339 h 742784"/>
              <a:gd name="T58" fmla="*/ 1212805 w 2755900"/>
              <a:gd name="T59" fmla="*/ 297655 h 742784"/>
              <a:gd name="T60" fmla="*/ 1223375 w 2755900"/>
              <a:gd name="T61" fmla="*/ 321579 h 742784"/>
              <a:gd name="T62" fmla="*/ 1236586 w 2755900"/>
              <a:gd name="T63" fmla="*/ 334864 h 742784"/>
              <a:gd name="T64" fmla="*/ 1339634 w 2755900"/>
              <a:gd name="T65" fmla="*/ 342836 h 742784"/>
              <a:gd name="T66" fmla="*/ 1392480 w 2755900"/>
              <a:gd name="T67" fmla="*/ 364100 h 742784"/>
              <a:gd name="T68" fmla="*/ 1450611 w 2755900"/>
              <a:gd name="T69" fmla="*/ 388016 h 742784"/>
              <a:gd name="T70" fmla="*/ 1469105 w 2755900"/>
              <a:gd name="T71" fmla="*/ 403961 h 742784"/>
              <a:gd name="T72" fmla="*/ 1524593 w 2755900"/>
              <a:gd name="T73" fmla="*/ 414596 h 742784"/>
              <a:gd name="T74" fmla="*/ 1609147 w 2755900"/>
              <a:gd name="T75" fmla="*/ 422568 h 742784"/>
              <a:gd name="T76" fmla="*/ 1638211 w 2755900"/>
              <a:gd name="T77" fmla="*/ 438512 h 742784"/>
              <a:gd name="T78" fmla="*/ 1659350 w 2755900"/>
              <a:gd name="T79" fmla="*/ 462432 h 74278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755900" h="742784">
                <a:moveTo>
                  <a:pt x="0" y="0"/>
                </a:moveTo>
                <a:lnTo>
                  <a:pt x="0" y="0"/>
                </a:lnTo>
                <a:cubicBezTo>
                  <a:pt x="4233" y="11289"/>
                  <a:pt x="6012" y="23835"/>
                  <a:pt x="12700" y="33866"/>
                </a:cubicBezTo>
                <a:cubicBezTo>
                  <a:pt x="15175" y="37579"/>
                  <a:pt x="21109" y="36874"/>
                  <a:pt x="25400" y="38100"/>
                </a:cubicBezTo>
                <a:cubicBezTo>
                  <a:pt x="30994" y="39698"/>
                  <a:pt x="36739" y="40735"/>
                  <a:pt x="42333" y="42333"/>
                </a:cubicBezTo>
                <a:cubicBezTo>
                  <a:pt x="46624" y="43559"/>
                  <a:pt x="50742" y="45340"/>
                  <a:pt x="55033" y="46566"/>
                </a:cubicBezTo>
                <a:cubicBezTo>
                  <a:pt x="80231" y="53765"/>
                  <a:pt x="79568" y="51377"/>
                  <a:pt x="114300" y="55033"/>
                </a:cubicBezTo>
                <a:cubicBezTo>
                  <a:pt x="127008" y="56371"/>
                  <a:pt x="139750" y="57459"/>
                  <a:pt x="152400" y="59266"/>
                </a:cubicBezTo>
                <a:cubicBezTo>
                  <a:pt x="159523" y="60284"/>
                  <a:pt x="166460" y="62378"/>
                  <a:pt x="173567" y="63500"/>
                </a:cubicBezTo>
                <a:cubicBezTo>
                  <a:pt x="193279" y="66612"/>
                  <a:pt x="213078" y="69144"/>
                  <a:pt x="232833" y="71966"/>
                </a:cubicBezTo>
                <a:cubicBezTo>
                  <a:pt x="238478" y="80433"/>
                  <a:pt x="241300" y="91721"/>
                  <a:pt x="249767" y="97366"/>
                </a:cubicBezTo>
                <a:cubicBezTo>
                  <a:pt x="254000" y="100188"/>
                  <a:pt x="257818" y="103767"/>
                  <a:pt x="262467" y="105833"/>
                </a:cubicBezTo>
                <a:cubicBezTo>
                  <a:pt x="270622" y="109458"/>
                  <a:pt x="280441" y="109350"/>
                  <a:pt x="287867" y="114300"/>
                </a:cubicBezTo>
                <a:cubicBezTo>
                  <a:pt x="295714" y="119531"/>
                  <a:pt x="303254" y="126166"/>
                  <a:pt x="313267" y="127000"/>
                </a:cubicBezTo>
                <a:cubicBezTo>
                  <a:pt x="342831" y="129464"/>
                  <a:pt x="372534" y="129822"/>
                  <a:pt x="402167" y="131233"/>
                </a:cubicBezTo>
                <a:cubicBezTo>
                  <a:pt x="428848" y="149021"/>
                  <a:pt x="404198" y="134916"/>
                  <a:pt x="457200" y="148166"/>
                </a:cubicBezTo>
                <a:cubicBezTo>
                  <a:pt x="465858" y="150331"/>
                  <a:pt x="482600" y="156633"/>
                  <a:pt x="482600" y="156633"/>
                </a:cubicBezTo>
                <a:cubicBezTo>
                  <a:pt x="485422" y="160866"/>
                  <a:pt x="487094" y="166155"/>
                  <a:pt x="491067" y="169333"/>
                </a:cubicBezTo>
                <a:cubicBezTo>
                  <a:pt x="494552" y="172121"/>
                  <a:pt x="499377" y="172768"/>
                  <a:pt x="503767" y="173566"/>
                </a:cubicBezTo>
                <a:cubicBezTo>
                  <a:pt x="529749" y="178290"/>
                  <a:pt x="574225" y="180414"/>
                  <a:pt x="596900" y="182033"/>
                </a:cubicBezTo>
                <a:cubicBezTo>
                  <a:pt x="622637" y="199192"/>
                  <a:pt x="595292" y="183018"/>
                  <a:pt x="626533" y="194733"/>
                </a:cubicBezTo>
                <a:cubicBezTo>
                  <a:pt x="632442" y="196949"/>
                  <a:pt x="637988" y="200069"/>
                  <a:pt x="643467" y="203200"/>
                </a:cubicBezTo>
                <a:cubicBezTo>
                  <a:pt x="647884" y="205724"/>
                  <a:pt x="651340" y="210057"/>
                  <a:pt x="656167" y="211666"/>
                </a:cubicBezTo>
                <a:cubicBezTo>
                  <a:pt x="664310" y="214380"/>
                  <a:pt x="673240" y="213818"/>
                  <a:pt x="681567" y="215900"/>
                </a:cubicBezTo>
                <a:cubicBezTo>
                  <a:pt x="690225" y="218065"/>
                  <a:pt x="698055" y="223897"/>
                  <a:pt x="706967" y="224366"/>
                </a:cubicBezTo>
                <a:lnTo>
                  <a:pt x="787400" y="228600"/>
                </a:lnTo>
                <a:cubicBezTo>
                  <a:pt x="795867" y="230011"/>
                  <a:pt x="804421" y="230971"/>
                  <a:pt x="812800" y="232833"/>
                </a:cubicBezTo>
                <a:cubicBezTo>
                  <a:pt x="817156" y="233801"/>
                  <a:pt x="821077" y="236476"/>
                  <a:pt x="825500" y="237066"/>
                </a:cubicBezTo>
                <a:cubicBezTo>
                  <a:pt x="842343" y="239312"/>
                  <a:pt x="859412" y="239423"/>
                  <a:pt x="876300" y="241300"/>
                </a:cubicBezTo>
                <a:cubicBezTo>
                  <a:pt x="969352" y="251639"/>
                  <a:pt x="842521" y="239722"/>
                  <a:pt x="922867" y="249766"/>
                </a:cubicBezTo>
                <a:cubicBezTo>
                  <a:pt x="938333" y="251699"/>
                  <a:pt x="953911" y="252589"/>
                  <a:pt x="969433" y="254000"/>
                </a:cubicBezTo>
                <a:cubicBezTo>
                  <a:pt x="1000820" y="264462"/>
                  <a:pt x="986851" y="258475"/>
                  <a:pt x="1011767" y="270933"/>
                </a:cubicBezTo>
                <a:cubicBezTo>
                  <a:pt x="1025183" y="291059"/>
                  <a:pt x="1015407" y="282025"/>
                  <a:pt x="1045633" y="292100"/>
                </a:cubicBezTo>
                <a:lnTo>
                  <a:pt x="1071033" y="300566"/>
                </a:lnTo>
                <a:cubicBezTo>
                  <a:pt x="1075266" y="301977"/>
                  <a:pt x="1079289" y="304396"/>
                  <a:pt x="1083733" y="304800"/>
                </a:cubicBezTo>
                <a:lnTo>
                  <a:pt x="1130300" y="309033"/>
                </a:lnTo>
                <a:cubicBezTo>
                  <a:pt x="1131711" y="314677"/>
                  <a:pt x="1131306" y="321125"/>
                  <a:pt x="1134533" y="325966"/>
                </a:cubicBezTo>
                <a:cubicBezTo>
                  <a:pt x="1140181" y="334438"/>
                  <a:pt x="1151847" y="334991"/>
                  <a:pt x="1159933" y="338666"/>
                </a:cubicBezTo>
                <a:cubicBezTo>
                  <a:pt x="1171423" y="343889"/>
                  <a:pt x="1181555" y="352539"/>
                  <a:pt x="1193800" y="355600"/>
                </a:cubicBezTo>
                <a:cubicBezTo>
                  <a:pt x="1199444" y="357011"/>
                  <a:pt x="1205139" y="358235"/>
                  <a:pt x="1210733" y="359833"/>
                </a:cubicBezTo>
                <a:cubicBezTo>
                  <a:pt x="1215024" y="361059"/>
                  <a:pt x="1219043" y="363268"/>
                  <a:pt x="1223433" y="364066"/>
                </a:cubicBezTo>
                <a:cubicBezTo>
                  <a:pt x="1234626" y="366101"/>
                  <a:pt x="1245928" y="367970"/>
                  <a:pt x="1257300" y="368300"/>
                </a:cubicBezTo>
                <a:cubicBezTo>
                  <a:pt x="1343353" y="370794"/>
                  <a:pt x="1429455" y="371122"/>
                  <a:pt x="1515533" y="372533"/>
                </a:cubicBezTo>
                <a:cubicBezTo>
                  <a:pt x="1516944" y="378177"/>
                  <a:pt x="1516132" y="384923"/>
                  <a:pt x="1519767" y="389466"/>
                </a:cubicBezTo>
                <a:cubicBezTo>
                  <a:pt x="1522555" y="392951"/>
                  <a:pt x="1528021" y="393313"/>
                  <a:pt x="1532467" y="393700"/>
                </a:cubicBezTo>
                <a:cubicBezTo>
                  <a:pt x="1560618" y="396148"/>
                  <a:pt x="1588911" y="396522"/>
                  <a:pt x="1617133" y="397933"/>
                </a:cubicBezTo>
                <a:cubicBezTo>
                  <a:pt x="1625600" y="399344"/>
                  <a:pt x="1634390" y="399452"/>
                  <a:pt x="1642533" y="402166"/>
                </a:cubicBezTo>
                <a:cubicBezTo>
                  <a:pt x="1647360" y="403775"/>
                  <a:pt x="1650682" y="408358"/>
                  <a:pt x="1655233" y="410633"/>
                </a:cubicBezTo>
                <a:cubicBezTo>
                  <a:pt x="1659224" y="412629"/>
                  <a:pt x="1663604" y="413784"/>
                  <a:pt x="1667933" y="414866"/>
                </a:cubicBezTo>
                <a:cubicBezTo>
                  <a:pt x="1680554" y="418021"/>
                  <a:pt x="1693412" y="420178"/>
                  <a:pt x="1706033" y="423333"/>
                </a:cubicBezTo>
                <a:cubicBezTo>
                  <a:pt x="1727062" y="428590"/>
                  <a:pt x="1711430" y="426944"/>
                  <a:pt x="1735667" y="436033"/>
                </a:cubicBezTo>
                <a:cubicBezTo>
                  <a:pt x="1741115" y="438076"/>
                  <a:pt x="1746956" y="438855"/>
                  <a:pt x="1752600" y="440266"/>
                </a:cubicBezTo>
                <a:cubicBezTo>
                  <a:pt x="1761067" y="438855"/>
                  <a:pt x="1769621" y="437895"/>
                  <a:pt x="1778000" y="436033"/>
                </a:cubicBezTo>
                <a:cubicBezTo>
                  <a:pt x="1782356" y="435065"/>
                  <a:pt x="1786238" y="431800"/>
                  <a:pt x="1790700" y="431800"/>
                </a:cubicBezTo>
                <a:cubicBezTo>
                  <a:pt x="1803608" y="431800"/>
                  <a:pt x="1812876" y="436926"/>
                  <a:pt x="1824567" y="440266"/>
                </a:cubicBezTo>
                <a:cubicBezTo>
                  <a:pt x="1861776" y="450898"/>
                  <a:pt x="1823750" y="438584"/>
                  <a:pt x="1854200" y="448733"/>
                </a:cubicBezTo>
                <a:cubicBezTo>
                  <a:pt x="1867014" y="446598"/>
                  <a:pt x="1892186" y="439580"/>
                  <a:pt x="1905000" y="448733"/>
                </a:cubicBezTo>
                <a:cubicBezTo>
                  <a:pt x="1909734" y="452115"/>
                  <a:pt x="1905599" y="461123"/>
                  <a:pt x="1909233" y="465666"/>
                </a:cubicBezTo>
                <a:cubicBezTo>
                  <a:pt x="1912021" y="469151"/>
                  <a:pt x="1917604" y="468818"/>
                  <a:pt x="1921933" y="469900"/>
                </a:cubicBezTo>
                <a:cubicBezTo>
                  <a:pt x="1928914" y="471645"/>
                  <a:pt x="1936044" y="472722"/>
                  <a:pt x="1943100" y="474133"/>
                </a:cubicBezTo>
                <a:cubicBezTo>
                  <a:pt x="1945922" y="478366"/>
                  <a:pt x="1949501" y="482184"/>
                  <a:pt x="1951567" y="486833"/>
                </a:cubicBezTo>
                <a:cubicBezTo>
                  <a:pt x="1955192" y="494988"/>
                  <a:pt x="1951566" y="509411"/>
                  <a:pt x="1960033" y="512233"/>
                </a:cubicBezTo>
                <a:lnTo>
                  <a:pt x="1972733" y="516466"/>
                </a:lnTo>
                <a:cubicBezTo>
                  <a:pt x="1975555" y="522111"/>
                  <a:pt x="1976737" y="528937"/>
                  <a:pt x="1981200" y="533400"/>
                </a:cubicBezTo>
                <a:cubicBezTo>
                  <a:pt x="1983201" y="535401"/>
                  <a:pt x="2010717" y="541860"/>
                  <a:pt x="2010833" y="541866"/>
                </a:cubicBezTo>
                <a:cubicBezTo>
                  <a:pt x="2055941" y="544372"/>
                  <a:pt x="2101144" y="544689"/>
                  <a:pt x="2146300" y="546100"/>
                </a:cubicBezTo>
                <a:cubicBezTo>
                  <a:pt x="2151248" y="560947"/>
                  <a:pt x="2148352" y="562236"/>
                  <a:pt x="2167467" y="567266"/>
                </a:cubicBezTo>
                <a:cubicBezTo>
                  <a:pt x="2188342" y="572759"/>
                  <a:pt x="2230967" y="579966"/>
                  <a:pt x="2230967" y="579966"/>
                </a:cubicBezTo>
                <a:cubicBezTo>
                  <a:pt x="2233789" y="585611"/>
                  <a:pt x="2237217" y="590991"/>
                  <a:pt x="2239433" y="596900"/>
                </a:cubicBezTo>
                <a:cubicBezTo>
                  <a:pt x="2255658" y="640168"/>
                  <a:pt x="2212576" y="612197"/>
                  <a:pt x="2324100" y="618066"/>
                </a:cubicBezTo>
                <a:cubicBezTo>
                  <a:pt x="2325511" y="622299"/>
                  <a:pt x="2325545" y="627281"/>
                  <a:pt x="2328333" y="630766"/>
                </a:cubicBezTo>
                <a:cubicBezTo>
                  <a:pt x="2334302" y="638227"/>
                  <a:pt x="2345366" y="640677"/>
                  <a:pt x="2353733" y="643466"/>
                </a:cubicBezTo>
                <a:cubicBezTo>
                  <a:pt x="2377810" y="635441"/>
                  <a:pt x="2380049" y="632842"/>
                  <a:pt x="2417233" y="643466"/>
                </a:cubicBezTo>
                <a:cubicBezTo>
                  <a:pt x="2475915" y="660232"/>
                  <a:pt x="2367032" y="655818"/>
                  <a:pt x="2442633" y="660400"/>
                </a:cubicBezTo>
                <a:cubicBezTo>
                  <a:pt x="2483505" y="662877"/>
                  <a:pt x="2524478" y="663222"/>
                  <a:pt x="2565400" y="664633"/>
                </a:cubicBezTo>
                <a:cubicBezTo>
                  <a:pt x="2569633" y="667455"/>
                  <a:pt x="2573273" y="671491"/>
                  <a:pt x="2578100" y="673100"/>
                </a:cubicBezTo>
                <a:cubicBezTo>
                  <a:pt x="2623728" y="688309"/>
                  <a:pt x="2587343" y="666561"/>
                  <a:pt x="2616200" y="685800"/>
                </a:cubicBezTo>
                <a:cubicBezTo>
                  <a:pt x="2619022" y="690033"/>
                  <a:pt x="2622143" y="694082"/>
                  <a:pt x="2624667" y="698500"/>
                </a:cubicBezTo>
                <a:cubicBezTo>
                  <a:pt x="2627798" y="703979"/>
                  <a:pt x="2629465" y="710298"/>
                  <a:pt x="2633133" y="715433"/>
                </a:cubicBezTo>
                <a:cubicBezTo>
                  <a:pt x="2637620" y="721715"/>
                  <a:pt x="2650889" y="733324"/>
                  <a:pt x="2658533" y="736600"/>
                </a:cubicBezTo>
                <a:cubicBezTo>
                  <a:pt x="2683582" y="747335"/>
                  <a:pt x="2752114" y="740833"/>
                  <a:pt x="2755900" y="740833"/>
                </a:cubicBezTo>
              </a:path>
            </a:pathLst>
          </a:custGeom>
          <a:noFill/>
          <a:ln w="38100" cmpd="sng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28424" name="Freeform 9"/>
          <p:cNvSpPr>
            <a:spLocks/>
          </p:cNvSpPr>
          <p:nvPr/>
        </p:nvSpPr>
        <p:spPr bwMode="auto">
          <a:xfrm>
            <a:off x="6035675" y="3071813"/>
            <a:ext cx="1306513" cy="255587"/>
          </a:xfrm>
          <a:custGeom>
            <a:avLst/>
            <a:gdLst>
              <a:gd name="T0" fmla="*/ 0 w 1468966"/>
              <a:gd name="T1" fmla="*/ 0 h 288462"/>
              <a:gd name="T2" fmla="*/ 0 w 1468966"/>
              <a:gd name="T3" fmla="*/ 0 h 288462"/>
              <a:gd name="T4" fmla="*/ 110361 w 1468966"/>
              <a:gd name="T5" fmla="*/ 2394 h 288462"/>
              <a:gd name="T6" fmla="*/ 118436 w 1468966"/>
              <a:gd name="T7" fmla="*/ 7177 h 288462"/>
              <a:gd name="T8" fmla="*/ 129205 w 1468966"/>
              <a:gd name="T9" fmla="*/ 14355 h 288462"/>
              <a:gd name="T10" fmla="*/ 183039 w 1468966"/>
              <a:gd name="T11" fmla="*/ 21532 h 288462"/>
              <a:gd name="T12" fmla="*/ 185731 w 1468966"/>
              <a:gd name="T13" fmla="*/ 31103 h 288462"/>
              <a:gd name="T14" fmla="*/ 193807 w 1468966"/>
              <a:gd name="T15" fmla="*/ 33496 h 288462"/>
              <a:gd name="T16" fmla="*/ 279942 w 1468966"/>
              <a:gd name="T17" fmla="*/ 38282 h 288462"/>
              <a:gd name="T18" fmla="*/ 282633 w 1468966"/>
              <a:gd name="T19" fmla="*/ 45458 h 288462"/>
              <a:gd name="T20" fmla="*/ 355311 w 1468966"/>
              <a:gd name="T21" fmla="*/ 50242 h 288462"/>
              <a:gd name="T22" fmla="*/ 360693 w 1468966"/>
              <a:gd name="T23" fmla="*/ 57419 h 288462"/>
              <a:gd name="T24" fmla="*/ 363384 w 1468966"/>
              <a:gd name="T25" fmla="*/ 64597 h 288462"/>
              <a:gd name="T26" fmla="*/ 374153 w 1468966"/>
              <a:gd name="T27" fmla="*/ 74167 h 288462"/>
              <a:gd name="T28" fmla="*/ 390302 w 1468966"/>
              <a:gd name="T29" fmla="*/ 81346 h 288462"/>
              <a:gd name="T30" fmla="*/ 411838 w 1468966"/>
              <a:gd name="T31" fmla="*/ 83737 h 288462"/>
              <a:gd name="T32" fmla="*/ 444138 w 1468966"/>
              <a:gd name="T33" fmla="*/ 88523 h 288462"/>
              <a:gd name="T34" fmla="*/ 462981 w 1468966"/>
              <a:gd name="T35" fmla="*/ 90916 h 288462"/>
              <a:gd name="T36" fmla="*/ 471055 w 1468966"/>
              <a:gd name="T37" fmla="*/ 93307 h 288462"/>
              <a:gd name="T38" fmla="*/ 514124 w 1468966"/>
              <a:gd name="T39" fmla="*/ 95699 h 288462"/>
              <a:gd name="T40" fmla="*/ 516815 w 1468966"/>
              <a:gd name="T41" fmla="*/ 102876 h 288462"/>
              <a:gd name="T42" fmla="*/ 551808 w 1468966"/>
              <a:gd name="T43" fmla="*/ 110053 h 288462"/>
              <a:gd name="T44" fmla="*/ 554500 w 1468966"/>
              <a:gd name="T45" fmla="*/ 124410 h 288462"/>
              <a:gd name="T46" fmla="*/ 705238 w 1468966"/>
              <a:gd name="T47" fmla="*/ 126802 h 288462"/>
              <a:gd name="T48" fmla="*/ 713312 w 1468966"/>
              <a:gd name="T49" fmla="*/ 129193 h 288462"/>
              <a:gd name="T50" fmla="*/ 759072 w 1468966"/>
              <a:gd name="T51" fmla="*/ 131587 h 288462"/>
              <a:gd name="T52" fmla="*/ 807526 w 1468966"/>
              <a:gd name="T53" fmla="*/ 133978 h 288462"/>
              <a:gd name="T54" fmla="*/ 858668 w 1468966"/>
              <a:gd name="T55" fmla="*/ 136372 h 288462"/>
              <a:gd name="T56" fmla="*/ 874818 w 1468966"/>
              <a:gd name="T57" fmla="*/ 141157 h 288462"/>
              <a:gd name="T58" fmla="*/ 909810 w 1468966"/>
              <a:gd name="T59" fmla="*/ 143548 h 288462"/>
              <a:gd name="T60" fmla="*/ 912503 w 1468966"/>
              <a:gd name="T61" fmla="*/ 150727 h 288462"/>
              <a:gd name="T62" fmla="*/ 925960 w 1468966"/>
              <a:gd name="T63" fmla="*/ 162689 h 288462"/>
              <a:gd name="T64" fmla="*/ 934037 w 1468966"/>
              <a:gd name="T65" fmla="*/ 162689 h 28846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68966" h="288462">
                <a:moveTo>
                  <a:pt x="0" y="0"/>
                </a:moveTo>
                <a:lnTo>
                  <a:pt x="0" y="0"/>
                </a:lnTo>
                <a:cubicBezTo>
                  <a:pt x="57855" y="1411"/>
                  <a:pt x="115828" y="297"/>
                  <a:pt x="173566" y="4234"/>
                </a:cubicBezTo>
                <a:cubicBezTo>
                  <a:pt x="178642" y="4580"/>
                  <a:pt x="182126" y="9743"/>
                  <a:pt x="186266" y="12700"/>
                </a:cubicBezTo>
                <a:cubicBezTo>
                  <a:pt x="192008" y="16801"/>
                  <a:pt x="196889" y="22245"/>
                  <a:pt x="203200" y="25400"/>
                </a:cubicBezTo>
                <a:cubicBezTo>
                  <a:pt x="230206" y="38903"/>
                  <a:pt x="257831" y="35955"/>
                  <a:pt x="287866" y="38100"/>
                </a:cubicBezTo>
                <a:cubicBezTo>
                  <a:pt x="289277" y="43745"/>
                  <a:pt x="288465" y="50491"/>
                  <a:pt x="292100" y="55034"/>
                </a:cubicBezTo>
                <a:cubicBezTo>
                  <a:pt x="294888" y="58518"/>
                  <a:pt x="300354" y="58886"/>
                  <a:pt x="304800" y="59267"/>
                </a:cubicBezTo>
                <a:cubicBezTo>
                  <a:pt x="349878" y="63131"/>
                  <a:pt x="395111" y="64912"/>
                  <a:pt x="440266" y="67734"/>
                </a:cubicBezTo>
                <a:cubicBezTo>
                  <a:pt x="441677" y="71967"/>
                  <a:pt x="440107" y="79650"/>
                  <a:pt x="444500" y="80434"/>
                </a:cubicBezTo>
                <a:cubicBezTo>
                  <a:pt x="482109" y="87150"/>
                  <a:pt x="558800" y="88900"/>
                  <a:pt x="558800" y="88900"/>
                </a:cubicBezTo>
                <a:cubicBezTo>
                  <a:pt x="561622" y="93133"/>
                  <a:pt x="564991" y="97049"/>
                  <a:pt x="567266" y="101600"/>
                </a:cubicBezTo>
                <a:cubicBezTo>
                  <a:pt x="569262" y="105591"/>
                  <a:pt x="568906" y="110669"/>
                  <a:pt x="571500" y="114300"/>
                </a:cubicBezTo>
                <a:cubicBezTo>
                  <a:pt x="576140" y="120796"/>
                  <a:pt x="582372" y="126039"/>
                  <a:pt x="588433" y="131234"/>
                </a:cubicBezTo>
                <a:cubicBezTo>
                  <a:pt x="595731" y="137489"/>
                  <a:pt x="604302" y="142201"/>
                  <a:pt x="613833" y="143934"/>
                </a:cubicBezTo>
                <a:cubicBezTo>
                  <a:pt x="625026" y="145969"/>
                  <a:pt x="636411" y="146756"/>
                  <a:pt x="647700" y="148167"/>
                </a:cubicBezTo>
                <a:cubicBezTo>
                  <a:pt x="690033" y="162278"/>
                  <a:pt x="673100" y="165100"/>
                  <a:pt x="698500" y="156634"/>
                </a:cubicBezTo>
                <a:cubicBezTo>
                  <a:pt x="708378" y="158045"/>
                  <a:pt x="718349" y="158910"/>
                  <a:pt x="728133" y="160867"/>
                </a:cubicBezTo>
                <a:cubicBezTo>
                  <a:pt x="732509" y="161742"/>
                  <a:pt x="736395" y="164633"/>
                  <a:pt x="740833" y="165100"/>
                </a:cubicBezTo>
                <a:cubicBezTo>
                  <a:pt x="763330" y="167468"/>
                  <a:pt x="785988" y="167923"/>
                  <a:pt x="808566" y="169334"/>
                </a:cubicBezTo>
                <a:cubicBezTo>
                  <a:pt x="809977" y="173567"/>
                  <a:pt x="810012" y="178550"/>
                  <a:pt x="812800" y="182034"/>
                </a:cubicBezTo>
                <a:cubicBezTo>
                  <a:pt x="824872" y="197123"/>
                  <a:pt x="855079" y="193458"/>
                  <a:pt x="867833" y="194734"/>
                </a:cubicBezTo>
                <a:cubicBezTo>
                  <a:pt x="869244" y="203201"/>
                  <a:pt x="863547" y="219088"/>
                  <a:pt x="872066" y="220134"/>
                </a:cubicBezTo>
                <a:cubicBezTo>
                  <a:pt x="950512" y="229768"/>
                  <a:pt x="1030143" y="221690"/>
                  <a:pt x="1109133" y="224367"/>
                </a:cubicBezTo>
                <a:cubicBezTo>
                  <a:pt x="1113593" y="224518"/>
                  <a:pt x="1117393" y="228156"/>
                  <a:pt x="1121833" y="228600"/>
                </a:cubicBezTo>
                <a:cubicBezTo>
                  <a:pt x="1145744" y="230991"/>
                  <a:pt x="1169811" y="231423"/>
                  <a:pt x="1193800" y="232834"/>
                </a:cubicBezTo>
                <a:cubicBezTo>
                  <a:pt x="1250331" y="248985"/>
                  <a:pt x="1195131" y="237067"/>
                  <a:pt x="1270000" y="237067"/>
                </a:cubicBezTo>
                <a:cubicBezTo>
                  <a:pt x="1296848" y="237067"/>
                  <a:pt x="1323622" y="239889"/>
                  <a:pt x="1350433" y="241300"/>
                </a:cubicBezTo>
                <a:cubicBezTo>
                  <a:pt x="1358900" y="244122"/>
                  <a:pt x="1367018" y="248375"/>
                  <a:pt x="1375833" y="249767"/>
                </a:cubicBezTo>
                <a:cubicBezTo>
                  <a:pt x="1394006" y="252636"/>
                  <a:pt x="1413175" y="248946"/>
                  <a:pt x="1430866" y="254000"/>
                </a:cubicBezTo>
                <a:cubicBezTo>
                  <a:pt x="1435157" y="255226"/>
                  <a:pt x="1433104" y="262709"/>
                  <a:pt x="1435100" y="266700"/>
                </a:cubicBezTo>
                <a:cubicBezTo>
                  <a:pt x="1439616" y="275732"/>
                  <a:pt x="1446105" y="284480"/>
                  <a:pt x="1456266" y="287867"/>
                </a:cubicBezTo>
                <a:cubicBezTo>
                  <a:pt x="1460282" y="289206"/>
                  <a:pt x="1464733" y="287867"/>
                  <a:pt x="1468966" y="287867"/>
                </a:cubicBezTo>
              </a:path>
            </a:pathLst>
          </a:custGeom>
          <a:noFill/>
          <a:ln w="38100" cmpd="sng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28425" name="Freeform 10"/>
          <p:cNvSpPr>
            <a:spLocks/>
          </p:cNvSpPr>
          <p:nvPr/>
        </p:nvSpPr>
        <p:spPr bwMode="auto">
          <a:xfrm>
            <a:off x="7321550" y="3316288"/>
            <a:ext cx="671513" cy="131762"/>
          </a:xfrm>
          <a:custGeom>
            <a:avLst/>
            <a:gdLst>
              <a:gd name="T0" fmla="*/ 0 w 752893"/>
              <a:gd name="T1" fmla="*/ 0 h 148167"/>
              <a:gd name="T2" fmla="*/ 0 w 752893"/>
              <a:gd name="T3" fmla="*/ 0 h 148167"/>
              <a:gd name="T4" fmla="*/ 22135 w 752893"/>
              <a:gd name="T5" fmla="*/ 9749 h 148167"/>
              <a:gd name="T6" fmla="*/ 58104 w 752893"/>
              <a:gd name="T7" fmla="*/ 17062 h 148167"/>
              <a:gd name="T8" fmla="*/ 77473 w 752893"/>
              <a:gd name="T9" fmla="*/ 14624 h 148167"/>
              <a:gd name="T10" fmla="*/ 88541 w 752893"/>
              <a:gd name="T11" fmla="*/ 12188 h 148167"/>
              <a:gd name="T12" fmla="*/ 102374 w 752893"/>
              <a:gd name="T13" fmla="*/ 9749 h 148167"/>
              <a:gd name="T14" fmla="*/ 118977 w 752893"/>
              <a:gd name="T15" fmla="*/ 12188 h 148167"/>
              <a:gd name="T16" fmla="*/ 132809 w 752893"/>
              <a:gd name="T17" fmla="*/ 21936 h 148167"/>
              <a:gd name="T18" fmla="*/ 199215 w 752893"/>
              <a:gd name="T19" fmla="*/ 24374 h 148167"/>
              <a:gd name="T20" fmla="*/ 210283 w 752893"/>
              <a:gd name="T21" fmla="*/ 34123 h 148167"/>
              <a:gd name="T22" fmla="*/ 343093 w 752893"/>
              <a:gd name="T23" fmla="*/ 31686 h 148167"/>
              <a:gd name="T24" fmla="*/ 359693 w 752893"/>
              <a:gd name="T25" fmla="*/ 34123 h 148167"/>
              <a:gd name="T26" fmla="*/ 370763 w 752893"/>
              <a:gd name="T27" fmla="*/ 38998 h 148167"/>
              <a:gd name="T28" fmla="*/ 412265 w 752893"/>
              <a:gd name="T29" fmla="*/ 41436 h 148167"/>
              <a:gd name="T30" fmla="*/ 420565 w 752893"/>
              <a:gd name="T31" fmla="*/ 46312 h 148167"/>
              <a:gd name="T32" fmla="*/ 486971 w 752893"/>
              <a:gd name="T33" fmla="*/ 48748 h 148167"/>
              <a:gd name="T34" fmla="*/ 486971 w 752893"/>
              <a:gd name="T35" fmla="*/ 85308 h 14816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52893" h="148167">
                <a:moveTo>
                  <a:pt x="0" y="0"/>
                </a:moveTo>
                <a:lnTo>
                  <a:pt x="0" y="0"/>
                </a:lnTo>
                <a:cubicBezTo>
                  <a:pt x="11289" y="5644"/>
                  <a:pt x="21705" y="13555"/>
                  <a:pt x="33866" y="16933"/>
                </a:cubicBezTo>
                <a:cubicBezTo>
                  <a:pt x="102931" y="36118"/>
                  <a:pt x="56626" y="8119"/>
                  <a:pt x="88900" y="29633"/>
                </a:cubicBezTo>
                <a:cubicBezTo>
                  <a:pt x="98778" y="28222"/>
                  <a:pt x="108716" y="27185"/>
                  <a:pt x="118533" y="25400"/>
                </a:cubicBezTo>
                <a:cubicBezTo>
                  <a:pt x="124257" y="24359"/>
                  <a:pt x="129787" y="22429"/>
                  <a:pt x="135466" y="21167"/>
                </a:cubicBezTo>
                <a:cubicBezTo>
                  <a:pt x="142490" y="19606"/>
                  <a:pt x="149577" y="18344"/>
                  <a:pt x="156633" y="16933"/>
                </a:cubicBezTo>
                <a:cubicBezTo>
                  <a:pt x="165100" y="18344"/>
                  <a:pt x="174356" y="17328"/>
                  <a:pt x="182033" y="21167"/>
                </a:cubicBezTo>
                <a:cubicBezTo>
                  <a:pt x="206500" y="33401"/>
                  <a:pt x="173811" y="35923"/>
                  <a:pt x="203200" y="38100"/>
                </a:cubicBezTo>
                <a:cubicBezTo>
                  <a:pt x="237003" y="40604"/>
                  <a:pt x="270933" y="40922"/>
                  <a:pt x="304800" y="42333"/>
                </a:cubicBezTo>
                <a:cubicBezTo>
                  <a:pt x="308562" y="53621"/>
                  <a:pt x="306681" y="59267"/>
                  <a:pt x="321733" y="59267"/>
                </a:cubicBezTo>
                <a:cubicBezTo>
                  <a:pt x="389481" y="59267"/>
                  <a:pt x="457200" y="56444"/>
                  <a:pt x="524933" y="55033"/>
                </a:cubicBezTo>
                <a:cubicBezTo>
                  <a:pt x="533400" y="56444"/>
                  <a:pt x="542112" y="56801"/>
                  <a:pt x="550333" y="59267"/>
                </a:cubicBezTo>
                <a:cubicBezTo>
                  <a:pt x="556377" y="61080"/>
                  <a:pt x="561033" y="66749"/>
                  <a:pt x="567266" y="67733"/>
                </a:cubicBezTo>
                <a:cubicBezTo>
                  <a:pt x="588220" y="71042"/>
                  <a:pt x="609599" y="70556"/>
                  <a:pt x="630766" y="71967"/>
                </a:cubicBezTo>
                <a:cubicBezTo>
                  <a:pt x="634999" y="74789"/>
                  <a:pt x="638409" y="79871"/>
                  <a:pt x="643466" y="80433"/>
                </a:cubicBezTo>
                <a:cubicBezTo>
                  <a:pt x="677155" y="84176"/>
                  <a:pt x="716863" y="65865"/>
                  <a:pt x="745066" y="84667"/>
                </a:cubicBezTo>
                <a:cubicBezTo>
                  <a:pt x="762678" y="96408"/>
                  <a:pt x="745066" y="127000"/>
                  <a:pt x="745066" y="148167"/>
                </a:cubicBezTo>
              </a:path>
            </a:pathLst>
          </a:custGeom>
          <a:noFill/>
          <a:ln w="38100" cmpd="sng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28426" name="Freeform 11"/>
          <p:cNvSpPr>
            <a:spLocks/>
          </p:cNvSpPr>
          <p:nvPr/>
        </p:nvSpPr>
        <p:spPr bwMode="auto">
          <a:xfrm>
            <a:off x="2149475" y="1916113"/>
            <a:ext cx="2046288" cy="873125"/>
          </a:xfrm>
          <a:custGeom>
            <a:avLst/>
            <a:gdLst>
              <a:gd name="T0" fmla="*/ 0 w 2302934"/>
              <a:gd name="T1" fmla="*/ 0 h 982133"/>
              <a:gd name="T2" fmla="*/ 18289 w 2302934"/>
              <a:gd name="T3" fmla="*/ 37455 h 982133"/>
              <a:gd name="T4" fmla="*/ 54875 w 2302934"/>
              <a:gd name="T5" fmla="*/ 56182 h 982133"/>
              <a:gd name="T6" fmla="*/ 88852 w 2302934"/>
              <a:gd name="T7" fmla="*/ 80266 h 982133"/>
              <a:gd name="T8" fmla="*/ 94077 w 2302934"/>
              <a:gd name="T9" fmla="*/ 101669 h 982133"/>
              <a:gd name="T10" fmla="*/ 114987 w 2302934"/>
              <a:gd name="T11" fmla="*/ 112371 h 982133"/>
              <a:gd name="T12" fmla="*/ 143733 w 2302934"/>
              <a:gd name="T13" fmla="*/ 123072 h 982133"/>
              <a:gd name="T14" fmla="*/ 164638 w 2302934"/>
              <a:gd name="T15" fmla="*/ 149826 h 982133"/>
              <a:gd name="T16" fmla="*/ 224745 w 2302934"/>
              <a:gd name="T17" fmla="*/ 163205 h 982133"/>
              <a:gd name="T18" fmla="*/ 240424 w 2302934"/>
              <a:gd name="T19" fmla="*/ 173907 h 982133"/>
              <a:gd name="T20" fmla="*/ 284851 w 2302934"/>
              <a:gd name="T21" fmla="*/ 208688 h 982133"/>
              <a:gd name="T22" fmla="*/ 300531 w 2302934"/>
              <a:gd name="T23" fmla="*/ 208688 h 982133"/>
              <a:gd name="T24" fmla="*/ 331890 w 2302934"/>
              <a:gd name="T25" fmla="*/ 227416 h 982133"/>
              <a:gd name="T26" fmla="*/ 339731 w 2302934"/>
              <a:gd name="T27" fmla="*/ 243468 h 982133"/>
              <a:gd name="T28" fmla="*/ 363252 w 2302934"/>
              <a:gd name="T29" fmla="*/ 259523 h 982133"/>
              <a:gd name="T30" fmla="*/ 376317 w 2302934"/>
              <a:gd name="T31" fmla="*/ 264873 h 982133"/>
              <a:gd name="T32" fmla="*/ 391997 w 2302934"/>
              <a:gd name="T33" fmla="*/ 275575 h 982133"/>
              <a:gd name="T34" fmla="*/ 449489 w 2302934"/>
              <a:gd name="T35" fmla="*/ 286278 h 982133"/>
              <a:gd name="T36" fmla="*/ 465170 w 2302934"/>
              <a:gd name="T37" fmla="*/ 315707 h 982133"/>
              <a:gd name="T38" fmla="*/ 514823 w 2302934"/>
              <a:gd name="T39" fmla="*/ 329085 h 982133"/>
              <a:gd name="T40" fmla="*/ 551409 w 2302934"/>
              <a:gd name="T41" fmla="*/ 347813 h 982133"/>
              <a:gd name="T42" fmla="*/ 608902 w 2302934"/>
              <a:gd name="T43" fmla="*/ 366541 h 982133"/>
              <a:gd name="T44" fmla="*/ 640260 w 2302934"/>
              <a:gd name="T45" fmla="*/ 371893 h 982133"/>
              <a:gd name="T46" fmla="*/ 655942 w 2302934"/>
              <a:gd name="T47" fmla="*/ 385271 h 982133"/>
              <a:gd name="T48" fmla="*/ 721274 w 2302934"/>
              <a:gd name="T49" fmla="*/ 414700 h 982133"/>
              <a:gd name="T50" fmla="*/ 744794 w 2302934"/>
              <a:gd name="T51" fmla="*/ 433427 h 982133"/>
              <a:gd name="T52" fmla="*/ 781380 w 2302934"/>
              <a:gd name="T53" fmla="*/ 444130 h 982133"/>
              <a:gd name="T54" fmla="*/ 833646 w 2302934"/>
              <a:gd name="T55" fmla="*/ 457508 h 982133"/>
              <a:gd name="T56" fmla="*/ 862392 w 2302934"/>
              <a:gd name="T57" fmla="*/ 470886 h 982133"/>
              <a:gd name="T58" fmla="*/ 880686 w 2302934"/>
              <a:gd name="T59" fmla="*/ 486939 h 982133"/>
              <a:gd name="T60" fmla="*/ 925112 w 2302934"/>
              <a:gd name="T61" fmla="*/ 497641 h 982133"/>
              <a:gd name="T62" fmla="*/ 938179 w 2302934"/>
              <a:gd name="T63" fmla="*/ 508342 h 982133"/>
              <a:gd name="T64" fmla="*/ 974767 w 2302934"/>
              <a:gd name="T65" fmla="*/ 519045 h 982133"/>
              <a:gd name="T66" fmla="*/ 995672 w 2302934"/>
              <a:gd name="T67" fmla="*/ 527071 h 982133"/>
              <a:gd name="T68" fmla="*/ 1053165 w 2302934"/>
              <a:gd name="T69" fmla="*/ 543125 h 982133"/>
              <a:gd name="T70" fmla="*/ 1076684 w 2302934"/>
              <a:gd name="T71" fmla="*/ 556501 h 982133"/>
              <a:gd name="T72" fmla="*/ 1165538 w 2302934"/>
              <a:gd name="T73" fmla="*/ 567204 h 982133"/>
              <a:gd name="T74" fmla="*/ 1194284 w 2302934"/>
              <a:gd name="T75" fmla="*/ 569879 h 982133"/>
              <a:gd name="T76" fmla="*/ 1212577 w 2302934"/>
              <a:gd name="T77" fmla="*/ 577906 h 982133"/>
              <a:gd name="T78" fmla="*/ 1301429 w 2302934"/>
              <a:gd name="T79" fmla="*/ 607336 h 982133"/>
              <a:gd name="T80" fmla="*/ 1366762 w 2302934"/>
              <a:gd name="T81" fmla="*/ 618038 h 9821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302934" h="982133">
                <a:moveTo>
                  <a:pt x="0" y="0"/>
                </a:moveTo>
                <a:lnTo>
                  <a:pt x="0" y="0"/>
                </a:lnTo>
                <a:cubicBezTo>
                  <a:pt x="1411" y="12700"/>
                  <a:pt x="1135" y="25703"/>
                  <a:pt x="4234" y="38100"/>
                </a:cubicBezTo>
                <a:cubicBezTo>
                  <a:pt x="8226" y="54066"/>
                  <a:pt x="18042" y="50987"/>
                  <a:pt x="29634" y="59267"/>
                </a:cubicBezTo>
                <a:cubicBezTo>
                  <a:pt x="34506" y="62747"/>
                  <a:pt x="38101" y="67734"/>
                  <a:pt x="42334" y="71967"/>
                </a:cubicBezTo>
                <a:cubicBezTo>
                  <a:pt x="53994" y="106951"/>
                  <a:pt x="32773" y="56160"/>
                  <a:pt x="88900" y="88900"/>
                </a:cubicBezTo>
                <a:cubicBezTo>
                  <a:pt x="132592" y="114387"/>
                  <a:pt x="70777" y="112052"/>
                  <a:pt x="110067" y="122767"/>
                </a:cubicBezTo>
                <a:cubicBezTo>
                  <a:pt x="121043" y="125760"/>
                  <a:pt x="132645" y="125589"/>
                  <a:pt x="143934" y="127000"/>
                </a:cubicBezTo>
                <a:cubicBezTo>
                  <a:pt x="145345" y="131233"/>
                  <a:pt x="147085" y="135371"/>
                  <a:pt x="148167" y="139700"/>
                </a:cubicBezTo>
                <a:cubicBezTo>
                  <a:pt x="149912" y="146681"/>
                  <a:pt x="146644" y="156550"/>
                  <a:pt x="152400" y="160867"/>
                </a:cubicBezTo>
                <a:cubicBezTo>
                  <a:pt x="160383" y="166854"/>
                  <a:pt x="172156" y="163689"/>
                  <a:pt x="182034" y="165100"/>
                </a:cubicBezTo>
                <a:cubicBezTo>
                  <a:pt x="183445" y="169333"/>
                  <a:pt x="183479" y="174315"/>
                  <a:pt x="186267" y="177800"/>
                </a:cubicBezTo>
                <a:cubicBezTo>
                  <a:pt x="189445" y="181773"/>
                  <a:pt x="194416" y="183992"/>
                  <a:pt x="198967" y="186267"/>
                </a:cubicBezTo>
                <a:cubicBezTo>
                  <a:pt x="207644" y="190606"/>
                  <a:pt x="224785" y="193123"/>
                  <a:pt x="232834" y="194733"/>
                </a:cubicBezTo>
                <a:cubicBezTo>
                  <a:pt x="236561" y="205916"/>
                  <a:pt x="243082" y="229193"/>
                  <a:pt x="254000" y="232833"/>
                </a:cubicBezTo>
                <a:lnTo>
                  <a:pt x="266700" y="237067"/>
                </a:lnTo>
                <a:cubicBezTo>
                  <a:pt x="292100" y="235656"/>
                  <a:pt x="317490" y="231623"/>
                  <a:pt x="342900" y="232833"/>
                </a:cubicBezTo>
                <a:cubicBezTo>
                  <a:pt x="359566" y="233627"/>
                  <a:pt x="354918" y="250609"/>
                  <a:pt x="364067" y="258233"/>
                </a:cubicBezTo>
                <a:cubicBezTo>
                  <a:pt x="368537" y="261958"/>
                  <a:pt x="375356" y="261056"/>
                  <a:pt x="381000" y="262467"/>
                </a:cubicBezTo>
                <a:cubicBezTo>
                  <a:pt x="383822" y="266700"/>
                  <a:pt x="385558" y="271910"/>
                  <a:pt x="389467" y="275167"/>
                </a:cubicBezTo>
                <a:cubicBezTo>
                  <a:pt x="404738" y="287892"/>
                  <a:pt x="426637" y="285882"/>
                  <a:pt x="444500" y="287867"/>
                </a:cubicBezTo>
                <a:cubicBezTo>
                  <a:pt x="446201" y="301473"/>
                  <a:pt x="440683" y="326741"/>
                  <a:pt x="461434" y="330200"/>
                </a:cubicBezTo>
                <a:cubicBezTo>
                  <a:pt x="465836" y="330934"/>
                  <a:pt x="469901" y="327378"/>
                  <a:pt x="474134" y="325967"/>
                </a:cubicBezTo>
                <a:cubicBezTo>
                  <a:pt x="478367" y="327378"/>
                  <a:pt x="482933" y="328033"/>
                  <a:pt x="486834" y="330200"/>
                </a:cubicBezTo>
                <a:cubicBezTo>
                  <a:pt x="495729" y="335142"/>
                  <a:pt x="502581" y="343915"/>
                  <a:pt x="512234" y="347133"/>
                </a:cubicBezTo>
                <a:cubicBezTo>
                  <a:pt x="529761" y="352976"/>
                  <a:pt x="521221" y="348892"/>
                  <a:pt x="537634" y="359833"/>
                </a:cubicBezTo>
                <a:cubicBezTo>
                  <a:pt x="540456" y="364066"/>
                  <a:pt x="543825" y="367982"/>
                  <a:pt x="546100" y="372533"/>
                </a:cubicBezTo>
                <a:cubicBezTo>
                  <a:pt x="548096" y="376524"/>
                  <a:pt x="547859" y="381520"/>
                  <a:pt x="550334" y="385233"/>
                </a:cubicBezTo>
                <a:cubicBezTo>
                  <a:pt x="555015" y="392254"/>
                  <a:pt x="567925" y="402496"/>
                  <a:pt x="575734" y="406400"/>
                </a:cubicBezTo>
                <a:cubicBezTo>
                  <a:pt x="579725" y="408396"/>
                  <a:pt x="584201" y="409222"/>
                  <a:pt x="588434" y="410633"/>
                </a:cubicBezTo>
                <a:cubicBezTo>
                  <a:pt x="592667" y="409222"/>
                  <a:pt x="596991" y="404743"/>
                  <a:pt x="601134" y="406400"/>
                </a:cubicBezTo>
                <a:cubicBezTo>
                  <a:pt x="605858" y="408290"/>
                  <a:pt x="605627" y="415922"/>
                  <a:pt x="609600" y="419100"/>
                </a:cubicBezTo>
                <a:cubicBezTo>
                  <a:pt x="613084" y="421888"/>
                  <a:pt x="618067" y="421922"/>
                  <a:pt x="622300" y="423333"/>
                </a:cubicBezTo>
                <a:cubicBezTo>
                  <a:pt x="626533" y="427566"/>
                  <a:pt x="630019" y="432712"/>
                  <a:pt x="635000" y="436033"/>
                </a:cubicBezTo>
                <a:cubicBezTo>
                  <a:pt x="644074" y="442083"/>
                  <a:pt x="680032" y="444258"/>
                  <a:pt x="681567" y="444500"/>
                </a:cubicBezTo>
                <a:cubicBezTo>
                  <a:pt x="697151" y="446961"/>
                  <a:pt x="712612" y="450145"/>
                  <a:pt x="728134" y="452967"/>
                </a:cubicBezTo>
                <a:cubicBezTo>
                  <a:pt x="730972" y="469996"/>
                  <a:pt x="728928" y="479162"/>
                  <a:pt x="740834" y="491067"/>
                </a:cubicBezTo>
                <a:cubicBezTo>
                  <a:pt x="744432" y="494664"/>
                  <a:pt x="749117" y="497009"/>
                  <a:pt x="753534" y="499533"/>
                </a:cubicBezTo>
                <a:cubicBezTo>
                  <a:pt x="777609" y="513290"/>
                  <a:pt x="777344" y="509376"/>
                  <a:pt x="812800" y="516467"/>
                </a:cubicBezTo>
                <a:cubicBezTo>
                  <a:pt x="819856" y="517878"/>
                  <a:pt x="826986" y="518955"/>
                  <a:pt x="833967" y="520700"/>
                </a:cubicBezTo>
                <a:cubicBezTo>
                  <a:pt x="874814" y="530912"/>
                  <a:pt x="856423" y="526885"/>
                  <a:pt x="889000" y="533400"/>
                </a:cubicBezTo>
                <a:cubicBezTo>
                  <a:pt x="890411" y="539044"/>
                  <a:pt x="887714" y="548493"/>
                  <a:pt x="893234" y="550333"/>
                </a:cubicBezTo>
                <a:cubicBezTo>
                  <a:pt x="1020084" y="592616"/>
                  <a:pt x="934606" y="538403"/>
                  <a:pt x="977900" y="567267"/>
                </a:cubicBezTo>
                <a:cubicBezTo>
                  <a:pt x="980722" y="571500"/>
                  <a:pt x="982394" y="576789"/>
                  <a:pt x="986367" y="579967"/>
                </a:cubicBezTo>
                <a:cubicBezTo>
                  <a:pt x="989852" y="582755"/>
                  <a:pt x="994665" y="583466"/>
                  <a:pt x="999067" y="584200"/>
                </a:cubicBezTo>
                <a:cubicBezTo>
                  <a:pt x="1011671" y="586301"/>
                  <a:pt x="1024467" y="587022"/>
                  <a:pt x="1037167" y="588433"/>
                </a:cubicBezTo>
                <a:cubicBezTo>
                  <a:pt x="1041400" y="594078"/>
                  <a:pt x="1044447" y="600850"/>
                  <a:pt x="1049867" y="605367"/>
                </a:cubicBezTo>
                <a:cubicBezTo>
                  <a:pt x="1053295" y="608224"/>
                  <a:pt x="1059973" y="605969"/>
                  <a:pt x="1062567" y="609600"/>
                </a:cubicBezTo>
                <a:cubicBezTo>
                  <a:pt x="1067754" y="616862"/>
                  <a:pt x="1068212" y="626533"/>
                  <a:pt x="1071034" y="635000"/>
                </a:cubicBezTo>
                <a:cubicBezTo>
                  <a:pt x="1085203" y="677508"/>
                  <a:pt x="1070268" y="645653"/>
                  <a:pt x="1168400" y="656167"/>
                </a:cubicBezTo>
                <a:cubicBezTo>
                  <a:pt x="1176935" y="657081"/>
                  <a:pt x="1185333" y="658989"/>
                  <a:pt x="1193800" y="660400"/>
                </a:cubicBezTo>
                <a:cubicBezTo>
                  <a:pt x="1195803" y="666409"/>
                  <a:pt x="1199937" y="682518"/>
                  <a:pt x="1206500" y="685800"/>
                </a:cubicBezTo>
                <a:cubicBezTo>
                  <a:pt x="1214177" y="689639"/>
                  <a:pt x="1223433" y="688622"/>
                  <a:pt x="1231900" y="690033"/>
                </a:cubicBezTo>
                <a:cubicBezTo>
                  <a:pt x="1240340" y="692847"/>
                  <a:pt x="1259988" y="699121"/>
                  <a:pt x="1265767" y="702733"/>
                </a:cubicBezTo>
                <a:cubicBezTo>
                  <a:pt x="1282857" y="713414"/>
                  <a:pt x="1271867" y="717396"/>
                  <a:pt x="1291167" y="719667"/>
                </a:cubicBezTo>
                <a:cubicBezTo>
                  <a:pt x="1310837" y="721981"/>
                  <a:pt x="1330678" y="722489"/>
                  <a:pt x="1350434" y="723900"/>
                </a:cubicBezTo>
                <a:cubicBezTo>
                  <a:pt x="1380218" y="743757"/>
                  <a:pt x="1342451" y="720906"/>
                  <a:pt x="1384300" y="736600"/>
                </a:cubicBezTo>
                <a:cubicBezTo>
                  <a:pt x="1389064" y="738387"/>
                  <a:pt x="1392767" y="742245"/>
                  <a:pt x="1397000" y="745067"/>
                </a:cubicBezTo>
                <a:cubicBezTo>
                  <a:pt x="1398411" y="750711"/>
                  <a:pt x="1396817" y="758214"/>
                  <a:pt x="1401234" y="762000"/>
                </a:cubicBezTo>
                <a:cubicBezTo>
                  <a:pt x="1408010" y="767808"/>
                  <a:pt x="1418167" y="767645"/>
                  <a:pt x="1426634" y="770467"/>
                </a:cubicBezTo>
                <a:cubicBezTo>
                  <a:pt x="1435101" y="773289"/>
                  <a:pt x="1443231" y="777466"/>
                  <a:pt x="1452034" y="778933"/>
                </a:cubicBezTo>
                <a:cubicBezTo>
                  <a:pt x="1484531" y="784350"/>
                  <a:pt x="1469017" y="781484"/>
                  <a:pt x="1498600" y="787400"/>
                </a:cubicBezTo>
                <a:cubicBezTo>
                  <a:pt x="1500011" y="791633"/>
                  <a:pt x="1499349" y="797312"/>
                  <a:pt x="1502834" y="800100"/>
                </a:cubicBezTo>
                <a:cubicBezTo>
                  <a:pt x="1507377" y="803734"/>
                  <a:pt x="1514419" y="802041"/>
                  <a:pt x="1519767" y="804333"/>
                </a:cubicBezTo>
                <a:cubicBezTo>
                  <a:pt x="1524444" y="806337"/>
                  <a:pt x="1527575" y="811402"/>
                  <a:pt x="1532467" y="812800"/>
                </a:cubicBezTo>
                <a:cubicBezTo>
                  <a:pt x="1547637" y="817134"/>
                  <a:pt x="1563512" y="818445"/>
                  <a:pt x="1579034" y="821267"/>
                </a:cubicBezTo>
                <a:cubicBezTo>
                  <a:pt x="1583267" y="824089"/>
                  <a:pt x="1586970" y="827947"/>
                  <a:pt x="1591734" y="829733"/>
                </a:cubicBezTo>
                <a:cubicBezTo>
                  <a:pt x="1598471" y="832259"/>
                  <a:pt x="1605732" y="833344"/>
                  <a:pt x="1612900" y="833967"/>
                </a:cubicBezTo>
                <a:cubicBezTo>
                  <a:pt x="1638244" y="836171"/>
                  <a:pt x="1663700" y="836789"/>
                  <a:pt x="1689100" y="838200"/>
                </a:cubicBezTo>
                <a:cubicBezTo>
                  <a:pt x="1719550" y="848349"/>
                  <a:pt x="1684771" y="832789"/>
                  <a:pt x="1706034" y="859367"/>
                </a:cubicBezTo>
                <a:cubicBezTo>
                  <a:pt x="1708822" y="862851"/>
                  <a:pt x="1714501" y="862189"/>
                  <a:pt x="1718734" y="863600"/>
                </a:cubicBezTo>
                <a:cubicBezTo>
                  <a:pt x="1727201" y="869244"/>
                  <a:pt x="1734481" y="877315"/>
                  <a:pt x="1744134" y="880533"/>
                </a:cubicBezTo>
                <a:cubicBezTo>
                  <a:pt x="1761661" y="886376"/>
                  <a:pt x="1753121" y="882292"/>
                  <a:pt x="1769534" y="893233"/>
                </a:cubicBezTo>
                <a:cubicBezTo>
                  <a:pt x="1815167" y="878023"/>
                  <a:pt x="1782875" y="886948"/>
                  <a:pt x="1888067" y="897467"/>
                </a:cubicBezTo>
                <a:cubicBezTo>
                  <a:pt x="1902664" y="898927"/>
                  <a:pt x="1909196" y="901687"/>
                  <a:pt x="1921934" y="905933"/>
                </a:cubicBezTo>
                <a:cubicBezTo>
                  <a:pt x="1926167" y="904522"/>
                  <a:pt x="1930232" y="900966"/>
                  <a:pt x="1934634" y="901700"/>
                </a:cubicBezTo>
                <a:cubicBezTo>
                  <a:pt x="1939653" y="902537"/>
                  <a:pt x="1942657" y="908163"/>
                  <a:pt x="1947334" y="910167"/>
                </a:cubicBezTo>
                <a:cubicBezTo>
                  <a:pt x="1952682" y="912459"/>
                  <a:pt x="1958623" y="912989"/>
                  <a:pt x="1964267" y="914400"/>
                </a:cubicBezTo>
                <a:cubicBezTo>
                  <a:pt x="1976747" y="926880"/>
                  <a:pt x="1989848" y="950079"/>
                  <a:pt x="2010834" y="952500"/>
                </a:cubicBezTo>
                <a:cubicBezTo>
                  <a:pt x="2043197" y="956234"/>
                  <a:pt x="2108200" y="960967"/>
                  <a:pt x="2108200" y="960967"/>
                </a:cubicBezTo>
                <a:cubicBezTo>
                  <a:pt x="2138105" y="966947"/>
                  <a:pt x="2141584" y="967880"/>
                  <a:pt x="2180167" y="973667"/>
                </a:cubicBezTo>
                <a:cubicBezTo>
                  <a:pt x="2191418" y="975355"/>
                  <a:pt x="2202684" y="977117"/>
                  <a:pt x="2214034" y="977900"/>
                </a:cubicBezTo>
                <a:cubicBezTo>
                  <a:pt x="2243631" y="979941"/>
                  <a:pt x="2302934" y="982133"/>
                  <a:pt x="2302934" y="982133"/>
                </a:cubicBezTo>
              </a:path>
            </a:pathLst>
          </a:custGeom>
          <a:noFill/>
          <a:ln w="38100" cmpd="sng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28427" name="Freeform 12"/>
          <p:cNvSpPr>
            <a:spLocks/>
          </p:cNvSpPr>
          <p:nvPr/>
        </p:nvSpPr>
        <p:spPr bwMode="auto">
          <a:xfrm>
            <a:off x="4154488" y="2781300"/>
            <a:ext cx="1614487" cy="438150"/>
          </a:xfrm>
          <a:custGeom>
            <a:avLst/>
            <a:gdLst>
              <a:gd name="T0" fmla="*/ 0 w 1816100"/>
              <a:gd name="T1" fmla="*/ 0 h 491066"/>
              <a:gd name="T2" fmla="*/ 0 w 1816100"/>
              <a:gd name="T3" fmla="*/ 0 h 491066"/>
              <a:gd name="T4" fmla="*/ 21150 w 1816100"/>
              <a:gd name="T5" fmla="*/ 8426 h 491066"/>
              <a:gd name="T6" fmla="*/ 31725 w 1816100"/>
              <a:gd name="T7" fmla="*/ 11235 h 491066"/>
              <a:gd name="T8" fmla="*/ 47587 w 1816100"/>
              <a:gd name="T9" fmla="*/ 22468 h 491066"/>
              <a:gd name="T10" fmla="*/ 55517 w 1816100"/>
              <a:gd name="T11" fmla="*/ 30894 h 491066"/>
              <a:gd name="T12" fmla="*/ 89886 w 1816100"/>
              <a:gd name="T13" fmla="*/ 33704 h 491066"/>
              <a:gd name="T14" fmla="*/ 105748 w 1816100"/>
              <a:gd name="T15" fmla="*/ 44940 h 491066"/>
              <a:gd name="T16" fmla="*/ 113679 w 1816100"/>
              <a:gd name="T17" fmla="*/ 50555 h 491066"/>
              <a:gd name="T18" fmla="*/ 124255 w 1816100"/>
              <a:gd name="T19" fmla="*/ 53364 h 491066"/>
              <a:gd name="T20" fmla="*/ 134829 w 1816100"/>
              <a:gd name="T21" fmla="*/ 61790 h 491066"/>
              <a:gd name="T22" fmla="*/ 145404 w 1816100"/>
              <a:gd name="T23" fmla="*/ 64597 h 491066"/>
              <a:gd name="T24" fmla="*/ 166554 w 1816100"/>
              <a:gd name="T25" fmla="*/ 73024 h 491066"/>
              <a:gd name="T26" fmla="*/ 187704 w 1816100"/>
              <a:gd name="T27" fmla="*/ 81450 h 491066"/>
              <a:gd name="T28" fmla="*/ 192991 w 1816100"/>
              <a:gd name="T29" fmla="*/ 89876 h 491066"/>
              <a:gd name="T30" fmla="*/ 203566 w 1816100"/>
              <a:gd name="T31" fmla="*/ 92685 h 491066"/>
              <a:gd name="T32" fmla="*/ 227359 w 1816100"/>
              <a:gd name="T33" fmla="*/ 95492 h 491066"/>
              <a:gd name="T34" fmla="*/ 243222 w 1816100"/>
              <a:gd name="T35" fmla="*/ 101112 h 491066"/>
              <a:gd name="T36" fmla="*/ 251153 w 1816100"/>
              <a:gd name="T37" fmla="*/ 103919 h 491066"/>
              <a:gd name="T38" fmla="*/ 285521 w 1816100"/>
              <a:gd name="T39" fmla="*/ 112346 h 491066"/>
              <a:gd name="T40" fmla="*/ 293452 w 1816100"/>
              <a:gd name="T41" fmla="*/ 115155 h 491066"/>
              <a:gd name="T42" fmla="*/ 343682 w 1816100"/>
              <a:gd name="T43" fmla="*/ 123580 h 491066"/>
              <a:gd name="T44" fmla="*/ 346327 w 1816100"/>
              <a:gd name="T45" fmla="*/ 132006 h 491066"/>
              <a:gd name="T46" fmla="*/ 354258 w 1816100"/>
              <a:gd name="T47" fmla="*/ 137621 h 491066"/>
              <a:gd name="T48" fmla="*/ 393913 w 1816100"/>
              <a:gd name="T49" fmla="*/ 143243 h 491066"/>
              <a:gd name="T50" fmla="*/ 415062 w 1816100"/>
              <a:gd name="T51" fmla="*/ 148857 h 491066"/>
              <a:gd name="T52" fmla="*/ 422994 w 1816100"/>
              <a:gd name="T53" fmla="*/ 154475 h 491066"/>
              <a:gd name="T54" fmla="*/ 444143 w 1816100"/>
              <a:gd name="T55" fmla="*/ 157283 h 491066"/>
              <a:gd name="T56" fmla="*/ 489087 w 1816100"/>
              <a:gd name="T57" fmla="*/ 165710 h 491066"/>
              <a:gd name="T58" fmla="*/ 494374 w 1816100"/>
              <a:gd name="T59" fmla="*/ 174135 h 491066"/>
              <a:gd name="T60" fmla="*/ 510237 w 1816100"/>
              <a:gd name="T61" fmla="*/ 176943 h 491066"/>
              <a:gd name="T62" fmla="*/ 539317 w 1816100"/>
              <a:gd name="T63" fmla="*/ 179753 h 491066"/>
              <a:gd name="T64" fmla="*/ 544605 w 1816100"/>
              <a:gd name="T65" fmla="*/ 188178 h 491066"/>
              <a:gd name="T66" fmla="*/ 552537 w 1816100"/>
              <a:gd name="T67" fmla="*/ 190987 h 491066"/>
              <a:gd name="T68" fmla="*/ 571043 w 1816100"/>
              <a:gd name="T69" fmla="*/ 202222 h 491066"/>
              <a:gd name="T70" fmla="*/ 581616 w 1816100"/>
              <a:gd name="T71" fmla="*/ 205030 h 491066"/>
              <a:gd name="T72" fmla="*/ 592193 w 1816100"/>
              <a:gd name="T73" fmla="*/ 210650 h 491066"/>
              <a:gd name="T74" fmla="*/ 608055 w 1816100"/>
              <a:gd name="T75" fmla="*/ 219074 h 491066"/>
              <a:gd name="T76" fmla="*/ 629204 w 1816100"/>
              <a:gd name="T77" fmla="*/ 221883 h 491066"/>
              <a:gd name="T78" fmla="*/ 645066 w 1816100"/>
              <a:gd name="T79" fmla="*/ 224691 h 491066"/>
              <a:gd name="T80" fmla="*/ 671503 w 1816100"/>
              <a:gd name="T81" fmla="*/ 227499 h 491066"/>
              <a:gd name="T82" fmla="*/ 695296 w 1816100"/>
              <a:gd name="T83" fmla="*/ 233117 h 491066"/>
              <a:gd name="T84" fmla="*/ 711158 w 1816100"/>
              <a:gd name="T85" fmla="*/ 244352 h 491066"/>
              <a:gd name="T86" fmla="*/ 713803 w 1816100"/>
              <a:gd name="T87" fmla="*/ 252778 h 491066"/>
              <a:gd name="T88" fmla="*/ 734953 w 1816100"/>
              <a:gd name="T89" fmla="*/ 255586 h 491066"/>
              <a:gd name="T90" fmla="*/ 745527 w 1816100"/>
              <a:gd name="T91" fmla="*/ 258394 h 491066"/>
              <a:gd name="T92" fmla="*/ 771964 w 1816100"/>
              <a:gd name="T93" fmla="*/ 261204 h 491066"/>
              <a:gd name="T94" fmla="*/ 793114 w 1816100"/>
              <a:gd name="T95" fmla="*/ 264012 h 491066"/>
              <a:gd name="T96" fmla="*/ 808977 w 1816100"/>
              <a:gd name="T97" fmla="*/ 266821 h 491066"/>
              <a:gd name="T98" fmla="*/ 830127 w 1816100"/>
              <a:gd name="T99" fmla="*/ 272440 h 491066"/>
              <a:gd name="T100" fmla="*/ 896219 w 1816100"/>
              <a:gd name="T101" fmla="*/ 275245 h 491066"/>
              <a:gd name="T102" fmla="*/ 930588 w 1816100"/>
              <a:gd name="T103" fmla="*/ 292098 h 491066"/>
              <a:gd name="T104" fmla="*/ 1038979 w 1816100"/>
              <a:gd name="T105" fmla="*/ 294908 h 491066"/>
              <a:gd name="T106" fmla="*/ 1044268 w 1816100"/>
              <a:gd name="T107" fmla="*/ 308950 h 491066"/>
              <a:gd name="T108" fmla="*/ 1062773 w 1816100"/>
              <a:gd name="T109" fmla="*/ 311759 h 491066"/>
              <a:gd name="T110" fmla="*/ 1086566 w 1816100"/>
              <a:gd name="T111" fmla="*/ 320186 h 491066"/>
              <a:gd name="T112" fmla="*/ 1102428 w 1816100"/>
              <a:gd name="T113" fmla="*/ 325801 h 491066"/>
              <a:gd name="T114" fmla="*/ 1123578 w 1816100"/>
              <a:gd name="T115" fmla="*/ 322994 h 491066"/>
              <a:gd name="T116" fmla="*/ 1134153 w 1816100"/>
              <a:gd name="T117" fmla="*/ 320186 h 49106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16100" h="491066">
                <a:moveTo>
                  <a:pt x="0" y="0"/>
                </a:moveTo>
                <a:lnTo>
                  <a:pt x="0" y="0"/>
                </a:lnTo>
                <a:cubicBezTo>
                  <a:pt x="11289" y="4233"/>
                  <a:pt x="22429" y="8887"/>
                  <a:pt x="33867" y="12700"/>
                </a:cubicBezTo>
                <a:cubicBezTo>
                  <a:pt x="39386" y="14540"/>
                  <a:pt x="45596" y="14331"/>
                  <a:pt x="50800" y="16933"/>
                </a:cubicBezTo>
                <a:cubicBezTo>
                  <a:pt x="59901" y="21484"/>
                  <a:pt x="69005" y="26671"/>
                  <a:pt x="76200" y="33866"/>
                </a:cubicBezTo>
                <a:cubicBezTo>
                  <a:pt x="80433" y="38099"/>
                  <a:pt x="83092" y="45114"/>
                  <a:pt x="88900" y="46566"/>
                </a:cubicBezTo>
                <a:cubicBezTo>
                  <a:pt x="106749" y="51028"/>
                  <a:pt x="125589" y="49389"/>
                  <a:pt x="143933" y="50800"/>
                </a:cubicBezTo>
                <a:lnTo>
                  <a:pt x="169333" y="67733"/>
                </a:lnTo>
                <a:cubicBezTo>
                  <a:pt x="173566" y="70555"/>
                  <a:pt x="177097" y="74966"/>
                  <a:pt x="182033" y="76200"/>
                </a:cubicBezTo>
                <a:lnTo>
                  <a:pt x="198967" y="80433"/>
                </a:lnTo>
                <a:cubicBezTo>
                  <a:pt x="204611" y="84666"/>
                  <a:pt x="209589" y="89978"/>
                  <a:pt x="215900" y="93133"/>
                </a:cubicBezTo>
                <a:cubicBezTo>
                  <a:pt x="221104" y="95735"/>
                  <a:pt x="227239" y="95768"/>
                  <a:pt x="232833" y="97366"/>
                </a:cubicBezTo>
                <a:cubicBezTo>
                  <a:pt x="253614" y="103304"/>
                  <a:pt x="239905" y="101134"/>
                  <a:pt x="266700" y="110066"/>
                </a:cubicBezTo>
                <a:cubicBezTo>
                  <a:pt x="301281" y="121593"/>
                  <a:pt x="265927" y="105448"/>
                  <a:pt x="300567" y="122766"/>
                </a:cubicBezTo>
                <a:cubicBezTo>
                  <a:pt x="303389" y="126999"/>
                  <a:pt x="304800" y="132644"/>
                  <a:pt x="309033" y="135466"/>
                </a:cubicBezTo>
                <a:cubicBezTo>
                  <a:pt x="313874" y="138694"/>
                  <a:pt x="320216" y="138815"/>
                  <a:pt x="325967" y="139700"/>
                </a:cubicBezTo>
                <a:cubicBezTo>
                  <a:pt x="338597" y="141643"/>
                  <a:pt x="351367" y="142522"/>
                  <a:pt x="364067" y="143933"/>
                </a:cubicBezTo>
                <a:lnTo>
                  <a:pt x="389467" y="152400"/>
                </a:lnTo>
                <a:cubicBezTo>
                  <a:pt x="393700" y="153811"/>
                  <a:pt x="397791" y="155758"/>
                  <a:pt x="402167" y="156633"/>
                </a:cubicBezTo>
                <a:cubicBezTo>
                  <a:pt x="418963" y="159992"/>
                  <a:pt x="441875" y="164225"/>
                  <a:pt x="457200" y="169333"/>
                </a:cubicBezTo>
                <a:lnTo>
                  <a:pt x="469900" y="173566"/>
                </a:lnTo>
                <a:cubicBezTo>
                  <a:pt x="507981" y="198955"/>
                  <a:pt x="448359" y="162273"/>
                  <a:pt x="550333" y="186266"/>
                </a:cubicBezTo>
                <a:cubicBezTo>
                  <a:pt x="554677" y="187288"/>
                  <a:pt x="551779" y="195481"/>
                  <a:pt x="554567" y="198966"/>
                </a:cubicBezTo>
                <a:cubicBezTo>
                  <a:pt x="557745" y="202939"/>
                  <a:pt x="562716" y="205158"/>
                  <a:pt x="567267" y="207433"/>
                </a:cubicBezTo>
                <a:cubicBezTo>
                  <a:pt x="584557" y="216078"/>
                  <a:pt x="619426" y="214955"/>
                  <a:pt x="630767" y="215900"/>
                </a:cubicBezTo>
                <a:cubicBezTo>
                  <a:pt x="638815" y="217510"/>
                  <a:pt x="655956" y="220028"/>
                  <a:pt x="664633" y="224366"/>
                </a:cubicBezTo>
                <a:cubicBezTo>
                  <a:pt x="669184" y="226641"/>
                  <a:pt x="672424" y="231494"/>
                  <a:pt x="677333" y="232833"/>
                </a:cubicBezTo>
                <a:cubicBezTo>
                  <a:pt x="688309" y="235826"/>
                  <a:pt x="699938" y="235457"/>
                  <a:pt x="711200" y="237066"/>
                </a:cubicBezTo>
                <a:cubicBezTo>
                  <a:pt x="765744" y="244858"/>
                  <a:pt x="750183" y="241521"/>
                  <a:pt x="783167" y="249766"/>
                </a:cubicBezTo>
                <a:cubicBezTo>
                  <a:pt x="785989" y="253999"/>
                  <a:pt x="787082" y="260191"/>
                  <a:pt x="791633" y="262466"/>
                </a:cubicBezTo>
                <a:cubicBezTo>
                  <a:pt x="799310" y="266305"/>
                  <a:pt x="808508" y="265697"/>
                  <a:pt x="817033" y="266700"/>
                </a:cubicBezTo>
                <a:cubicBezTo>
                  <a:pt x="832513" y="268521"/>
                  <a:pt x="848078" y="269522"/>
                  <a:pt x="863600" y="270933"/>
                </a:cubicBezTo>
                <a:cubicBezTo>
                  <a:pt x="866422" y="275166"/>
                  <a:pt x="868094" y="280455"/>
                  <a:pt x="872067" y="283633"/>
                </a:cubicBezTo>
                <a:cubicBezTo>
                  <a:pt x="875552" y="286421"/>
                  <a:pt x="880776" y="285870"/>
                  <a:pt x="884767" y="287866"/>
                </a:cubicBezTo>
                <a:cubicBezTo>
                  <a:pt x="909332" y="300148"/>
                  <a:pt x="884712" y="293667"/>
                  <a:pt x="914400" y="304800"/>
                </a:cubicBezTo>
                <a:cubicBezTo>
                  <a:pt x="919848" y="306843"/>
                  <a:pt x="925689" y="307622"/>
                  <a:pt x="931333" y="309033"/>
                </a:cubicBezTo>
                <a:cubicBezTo>
                  <a:pt x="936978" y="311855"/>
                  <a:pt x="942788" y="314369"/>
                  <a:pt x="948267" y="317500"/>
                </a:cubicBezTo>
                <a:cubicBezTo>
                  <a:pt x="960917" y="324728"/>
                  <a:pt x="959441" y="327613"/>
                  <a:pt x="973667" y="330200"/>
                </a:cubicBezTo>
                <a:cubicBezTo>
                  <a:pt x="984860" y="332235"/>
                  <a:pt x="996271" y="332824"/>
                  <a:pt x="1007533" y="334433"/>
                </a:cubicBezTo>
                <a:cubicBezTo>
                  <a:pt x="1016030" y="335647"/>
                  <a:pt x="1024416" y="337601"/>
                  <a:pt x="1032933" y="338666"/>
                </a:cubicBezTo>
                <a:cubicBezTo>
                  <a:pt x="1047005" y="340425"/>
                  <a:pt x="1061210" y="341026"/>
                  <a:pt x="1075267" y="342900"/>
                </a:cubicBezTo>
                <a:cubicBezTo>
                  <a:pt x="1086782" y="344435"/>
                  <a:pt x="1101871" y="348492"/>
                  <a:pt x="1113367" y="351366"/>
                </a:cubicBezTo>
                <a:cubicBezTo>
                  <a:pt x="1140083" y="391444"/>
                  <a:pt x="1099717" y="337059"/>
                  <a:pt x="1138767" y="368300"/>
                </a:cubicBezTo>
                <a:cubicBezTo>
                  <a:pt x="1142251" y="371088"/>
                  <a:pt x="1138922" y="379188"/>
                  <a:pt x="1143000" y="381000"/>
                </a:cubicBezTo>
                <a:cubicBezTo>
                  <a:pt x="1153396" y="385620"/>
                  <a:pt x="1165578" y="383822"/>
                  <a:pt x="1176867" y="385233"/>
                </a:cubicBezTo>
                <a:cubicBezTo>
                  <a:pt x="1182511" y="386644"/>
                  <a:pt x="1188040" y="388643"/>
                  <a:pt x="1193800" y="389466"/>
                </a:cubicBezTo>
                <a:cubicBezTo>
                  <a:pt x="1207839" y="391472"/>
                  <a:pt x="1222038" y="392134"/>
                  <a:pt x="1236133" y="393700"/>
                </a:cubicBezTo>
                <a:cubicBezTo>
                  <a:pt x="1247440" y="394956"/>
                  <a:pt x="1258737" y="396324"/>
                  <a:pt x="1270000" y="397933"/>
                </a:cubicBezTo>
                <a:cubicBezTo>
                  <a:pt x="1278497" y="399147"/>
                  <a:pt x="1287007" y="400368"/>
                  <a:pt x="1295400" y="402166"/>
                </a:cubicBezTo>
                <a:cubicBezTo>
                  <a:pt x="1306778" y="404604"/>
                  <a:pt x="1317678" y="409579"/>
                  <a:pt x="1329267" y="410633"/>
                </a:cubicBezTo>
                <a:cubicBezTo>
                  <a:pt x="1364428" y="413829"/>
                  <a:pt x="1399822" y="413455"/>
                  <a:pt x="1435100" y="414866"/>
                </a:cubicBezTo>
                <a:cubicBezTo>
                  <a:pt x="1442440" y="451567"/>
                  <a:pt x="1432695" y="438098"/>
                  <a:pt x="1490133" y="440266"/>
                </a:cubicBezTo>
                <a:cubicBezTo>
                  <a:pt x="1547965" y="442448"/>
                  <a:pt x="1605844" y="443089"/>
                  <a:pt x="1663700" y="444500"/>
                </a:cubicBezTo>
                <a:cubicBezTo>
                  <a:pt x="1666522" y="451555"/>
                  <a:pt x="1665844" y="461451"/>
                  <a:pt x="1672167" y="465666"/>
                </a:cubicBezTo>
                <a:cubicBezTo>
                  <a:pt x="1680469" y="471201"/>
                  <a:pt x="1691983" y="468115"/>
                  <a:pt x="1701800" y="469900"/>
                </a:cubicBezTo>
                <a:cubicBezTo>
                  <a:pt x="1721064" y="473403"/>
                  <a:pt x="1719916" y="475333"/>
                  <a:pt x="1739900" y="482600"/>
                </a:cubicBezTo>
                <a:cubicBezTo>
                  <a:pt x="1748287" y="485650"/>
                  <a:pt x="1756833" y="488244"/>
                  <a:pt x="1765300" y="491066"/>
                </a:cubicBezTo>
                <a:cubicBezTo>
                  <a:pt x="1776589" y="489655"/>
                  <a:pt x="1787945" y="488703"/>
                  <a:pt x="1799167" y="486833"/>
                </a:cubicBezTo>
                <a:cubicBezTo>
                  <a:pt x="1804906" y="485877"/>
                  <a:pt x="1816100" y="482600"/>
                  <a:pt x="1816100" y="482600"/>
                </a:cubicBezTo>
              </a:path>
            </a:pathLst>
          </a:custGeom>
          <a:noFill/>
          <a:ln w="38100" cmpd="sng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28428" name="Freeform 13"/>
          <p:cNvSpPr>
            <a:spLocks/>
          </p:cNvSpPr>
          <p:nvPr/>
        </p:nvSpPr>
        <p:spPr bwMode="auto">
          <a:xfrm>
            <a:off x="5738813" y="3214688"/>
            <a:ext cx="1430337" cy="401637"/>
          </a:xfrm>
          <a:custGeom>
            <a:avLst/>
            <a:gdLst>
              <a:gd name="T0" fmla="*/ 0 w 1608667"/>
              <a:gd name="T1" fmla="*/ 0 h 452969"/>
              <a:gd name="T2" fmla="*/ 0 w 1608667"/>
              <a:gd name="T3" fmla="*/ 0 h 452969"/>
              <a:gd name="T4" fmla="*/ 36755 w 1608667"/>
              <a:gd name="T5" fmla="*/ 2552 h 452969"/>
              <a:gd name="T6" fmla="*/ 47253 w 1608667"/>
              <a:gd name="T7" fmla="*/ 20426 h 452969"/>
              <a:gd name="T8" fmla="*/ 76133 w 1608667"/>
              <a:gd name="T9" fmla="*/ 28087 h 452969"/>
              <a:gd name="T10" fmla="*/ 91877 w 1608667"/>
              <a:gd name="T11" fmla="*/ 35747 h 452969"/>
              <a:gd name="T12" fmla="*/ 107632 w 1608667"/>
              <a:gd name="T13" fmla="*/ 45960 h 452969"/>
              <a:gd name="T14" fmla="*/ 157511 w 1608667"/>
              <a:gd name="T15" fmla="*/ 48513 h 452969"/>
              <a:gd name="T16" fmla="*/ 165384 w 1608667"/>
              <a:gd name="T17" fmla="*/ 53620 h 452969"/>
              <a:gd name="T18" fmla="*/ 175888 w 1608667"/>
              <a:gd name="T19" fmla="*/ 63835 h 452969"/>
              <a:gd name="T20" fmla="*/ 191636 w 1608667"/>
              <a:gd name="T21" fmla="*/ 74047 h 452969"/>
              <a:gd name="T22" fmla="*/ 199512 w 1608667"/>
              <a:gd name="T23" fmla="*/ 79154 h 452969"/>
              <a:gd name="T24" fmla="*/ 212638 w 1608667"/>
              <a:gd name="T25" fmla="*/ 91920 h 452969"/>
              <a:gd name="T26" fmla="*/ 228387 w 1608667"/>
              <a:gd name="T27" fmla="*/ 97027 h 452969"/>
              <a:gd name="T28" fmla="*/ 246764 w 1608667"/>
              <a:gd name="T29" fmla="*/ 89368 h 452969"/>
              <a:gd name="T30" fmla="*/ 273016 w 1608667"/>
              <a:gd name="T31" fmla="*/ 94474 h 452969"/>
              <a:gd name="T32" fmla="*/ 280891 w 1608667"/>
              <a:gd name="T33" fmla="*/ 102134 h 452969"/>
              <a:gd name="T34" fmla="*/ 328145 w 1608667"/>
              <a:gd name="T35" fmla="*/ 109794 h 452969"/>
              <a:gd name="T36" fmla="*/ 338645 w 1608667"/>
              <a:gd name="T37" fmla="*/ 125114 h 452969"/>
              <a:gd name="T38" fmla="*/ 341271 w 1608667"/>
              <a:gd name="T39" fmla="*/ 132774 h 452969"/>
              <a:gd name="T40" fmla="*/ 351770 w 1608667"/>
              <a:gd name="T41" fmla="*/ 135328 h 452969"/>
              <a:gd name="T42" fmla="*/ 354396 w 1608667"/>
              <a:gd name="T43" fmla="*/ 142987 h 452969"/>
              <a:gd name="T44" fmla="*/ 364897 w 1608667"/>
              <a:gd name="T45" fmla="*/ 158306 h 452969"/>
              <a:gd name="T46" fmla="*/ 385897 w 1608667"/>
              <a:gd name="T47" fmla="*/ 163414 h 452969"/>
              <a:gd name="T48" fmla="*/ 414776 w 1608667"/>
              <a:gd name="T49" fmla="*/ 163414 h 452969"/>
              <a:gd name="T50" fmla="*/ 430526 w 1608667"/>
              <a:gd name="T51" fmla="*/ 158306 h 452969"/>
              <a:gd name="T52" fmla="*/ 459402 w 1608667"/>
              <a:gd name="T53" fmla="*/ 181287 h 452969"/>
              <a:gd name="T54" fmla="*/ 483029 w 1608667"/>
              <a:gd name="T55" fmla="*/ 186394 h 452969"/>
              <a:gd name="T56" fmla="*/ 525032 w 1608667"/>
              <a:gd name="T57" fmla="*/ 191501 h 452969"/>
              <a:gd name="T58" fmla="*/ 532908 w 1608667"/>
              <a:gd name="T59" fmla="*/ 196608 h 452969"/>
              <a:gd name="T60" fmla="*/ 540783 w 1608667"/>
              <a:gd name="T61" fmla="*/ 199161 h 452969"/>
              <a:gd name="T62" fmla="*/ 561784 w 1608667"/>
              <a:gd name="T63" fmla="*/ 211927 h 452969"/>
              <a:gd name="T64" fmla="*/ 672040 w 1608667"/>
              <a:gd name="T65" fmla="*/ 211927 h 452969"/>
              <a:gd name="T66" fmla="*/ 679915 w 1608667"/>
              <a:gd name="T67" fmla="*/ 217034 h 452969"/>
              <a:gd name="T68" fmla="*/ 742919 w 1608667"/>
              <a:gd name="T69" fmla="*/ 224693 h 452969"/>
              <a:gd name="T70" fmla="*/ 745544 w 1608667"/>
              <a:gd name="T71" fmla="*/ 232354 h 452969"/>
              <a:gd name="T72" fmla="*/ 753420 w 1608667"/>
              <a:gd name="T73" fmla="*/ 234908 h 452969"/>
              <a:gd name="T74" fmla="*/ 790173 w 1608667"/>
              <a:gd name="T75" fmla="*/ 229802 h 452969"/>
              <a:gd name="T76" fmla="*/ 798049 w 1608667"/>
              <a:gd name="T77" fmla="*/ 245121 h 452969"/>
              <a:gd name="T78" fmla="*/ 889927 w 1608667"/>
              <a:gd name="T79" fmla="*/ 257888 h 452969"/>
              <a:gd name="T80" fmla="*/ 905680 w 1608667"/>
              <a:gd name="T81" fmla="*/ 262994 h 452969"/>
              <a:gd name="T82" fmla="*/ 913555 w 1608667"/>
              <a:gd name="T83" fmla="*/ 265548 h 452969"/>
              <a:gd name="T84" fmla="*/ 960807 w 1608667"/>
              <a:gd name="T85" fmla="*/ 270654 h 452969"/>
              <a:gd name="T86" fmla="*/ 997559 w 1608667"/>
              <a:gd name="T87" fmla="*/ 273207 h 45296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8667" h="452969">
                <a:moveTo>
                  <a:pt x="0" y="0"/>
                </a:moveTo>
                <a:lnTo>
                  <a:pt x="0" y="0"/>
                </a:lnTo>
                <a:cubicBezTo>
                  <a:pt x="19756" y="1411"/>
                  <a:pt x="40052" y="-571"/>
                  <a:pt x="59267" y="4233"/>
                </a:cubicBezTo>
                <a:cubicBezTo>
                  <a:pt x="62783" y="5112"/>
                  <a:pt x="75942" y="33557"/>
                  <a:pt x="76200" y="33867"/>
                </a:cubicBezTo>
                <a:cubicBezTo>
                  <a:pt x="87367" y="47268"/>
                  <a:pt x="108447" y="44777"/>
                  <a:pt x="122767" y="46567"/>
                </a:cubicBezTo>
                <a:cubicBezTo>
                  <a:pt x="135496" y="50810"/>
                  <a:pt x="137224" y="50148"/>
                  <a:pt x="148167" y="59267"/>
                </a:cubicBezTo>
                <a:cubicBezTo>
                  <a:pt x="159530" y="68736"/>
                  <a:pt x="158536" y="74834"/>
                  <a:pt x="173567" y="76200"/>
                </a:cubicBezTo>
                <a:cubicBezTo>
                  <a:pt x="200305" y="78631"/>
                  <a:pt x="227189" y="79022"/>
                  <a:pt x="254000" y="80433"/>
                </a:cubicBezTo>
                <a:cubicBezTo>
                  <a:pt x="258233" y="83255"/>
                  <a:pt x="263522" y="84927"/>
                  <a:pt x="266700" y="88900"/>
                </a:cubicBezTo>
                <a:cubicBezTo>
                  <a:pt x="283120" y="109425"/>
                  <a:pt x="255926" y="96598"/>
                  <a:pt x="283634" y="105833"/>
                </a:cubicBezTo>
                <a:lnTo>
                  <a:pt x="309034" y="122767"/>
                </a:lnTo>
                <a:lnTo>
                  <a:pt x="321734" y="131233"/>
                </a:lnTo>
                <a:cubicBezTo>
                  <a:pt x="329458" y="142819"/>
                  <a:pt x="329532" y="146458"/>
                  <a:pt x="342900" y="152400"/>
                </a:cubicBezTo>
                <a:cubicBezTo>
                  <a:pt x="351055" y="156025"/>
                  <a:pt x="368300" y="160867"/>
                  <a:pt x="368300" y="160867"/>
                </a:cubicBezTo>
                <a:cubicBezTo>
                  <a:pt x="371607" y="159213"/>
                  <a:pt x="391704" y="148167"/>
                  <a:pt x="397934" y="148167"/>
                </a:cubicBezTo>
                <a:cubicBezTo>
                  <a:pt x="408314" y="148167"/>
                  <a:pt x="429078" y="153836"/>
                  <a:pt x="440267" y="156633"/>
                </a:cubicBezTo>
                <a:cubicBezTo>
                  <a:pt x="444500" y="160866"/>
                  <a:pt x="447734" y="166425"/>
                  <a:pt x="452967" y="169333"/>
                </a:cubicBezTo>
                <a:cubicBezTo>
                  <a:pt x="474949" y="181546"/>
                  <a:pt x="506672" y="180159"/>
                  <a:pt x="529167" y="182033"/>
                </a:cubicBezTo>
                <a:cubicBezTo>
                  <a:pt x="534811" y="190500"/>
                  <a:pt x="542882" y="197780"/>
                  <a:pt x="546100" y="207433"/>
                </a:cubicBezTo>
                <a:cubicBezTo>
                  <a:pt x="547511" y="211666"/>
                  <a:pt x="546849" y="217345"/>
                  <a:pt x="550334" y="220133"/>
                </a:cubicBezTo>
                <a:cubicBezTo>
                  <a:pt x="554877" y="223768"/>
                  <a:pt x="561623" y="222956"/>
                  <a:pt x="567267" y="224367"/>
                </a:cubicBezTo>
                <a:cubicBezTo>
                  <a:pt x="568678" y="228600"/>
                  <a:pt x="570274" y="232776"/>
                  <a:pt x="571500" y="237067"/>
                </a:cubicBezTo>
                <a:cubicBezTo>
                  <a:pt x="575901" y="252469"/>
                  <a:pt x="571827" y="256428"/>
                  <a:pt x="588434" y="262467"/>
                </a:cubicBezTo>
                <a:cubicBezTo>
                  <a:pt x="599369" y="266444"/>
                  <a:pt x="622300" y="270933"/>
                  <a:pt x="622300" y="270933"/>
                </a:cubicBezTo>
                <a:cubicBezTo>
                  <a:pt x="675123" y="257729"/>
                  <a:pt x="588528" y="277112"/>
                  <a:pt x="668867" y="270933"/>
                </a:cubicBezTo>
                <a:cubicBezTo>
                  <a:pt x="677765" y="270249"/>
                  <a:pt x="685800" y="265289"/>
                  <a:pt x="694267" y="262467"/>
                </a:cubicBezTo>
                <a:cubicBezTo>
                  <a:pt x="712677" y="280877"/>
                  <a:pt x="718201" y="290508"/>
                  <a:pt x="740834" y="300567"/>
                </a:cubicBezTo>
                <a:cubicBezTo>
                  <a:pt x="745997" y="302861"/>
                  <a:pt x="775252" y="308215"/>
                  <a:pt x="778934" y="309033"/>
                </a:cubicBezTo>
                <a:cubicBezTo>
                  <a:pt x="819043" y="317946"/>
                  <a:pt x="770527" y="311155"/>
                  <a:pt x="846667" y="317500"/>
                </a:cubicBezTo>
                <a:cubicBezTo>
                  <a:pt x="850900" y="320322"/>
                  <a:pt x="854816" y="323692"/>
                  <a:pt x="859367" y="325967"/>
                </a:cubicBezTo>
                <a:cubicBezTo>
                  <a:pt x="863358" y="327963"/>
                  <a:pt x="868283" y="327835"/>
                  <a:pt x="872067" y="330200"/>
                </a:cubicBezTo>
                <a:cubicBezTo>
                  <a:pt x="911513" y="354853"/>
                  <a:pt x="877356" y="341839"/>
                  <a:pt x="905934" y="351367"/>
                </a:cubicBezTo>
                <a:cubicBezTo>
                  <a:pt x="978306" y="346843"/>
                  <a:pt x="1003009" y="343016"/>
                  <a:pt x="1083734" y="351367"/>
                </a:cubicBezTo>
                <a:cubicBezTo>
                  <a:pt x="1088795" y="351891"/>
                  <a:pt x="1091571" y="358337"/>
                  <a:pt x="1096434" y="359833"/>
                </a:cubicBezTo>
                <a:cubicBezTo>
                  <a:pt x="1130044" y="370174"/>
                  <a:pt x="1163149" y="370041"/>
                  <a:pt x="1198034" y="372533"/>
                </a:cubicBezTo>
                <a:cubicBezTo>
                  <a:pt x="1199445" y="376766"/>
                  <a:pt x="1199112" y="382078"/>
                  <a:pt x="1202267" y="385233"/>
                </a:cubicBezTo>
                <a:cubicBezTo>
                  <a:pt x="1205422" y="388388"/>
                  <a:pt x="1210505" y="389467"/>
                  <a:pt x="1214967" y="389467"/>
                </a:cubicBezTo>
                <a:cubicBezTo>
                  <a:pt x="1235072" y="389467"/>
                  <a:pt x="1254697" y="384907"/>
                  <a:pt x="1274234" y="381000"/>
                </a:cubicBezTo>
                <a:cubicBezTo>
                  <a:pt x="1276344" y="387331"/>
                  <a:pt x="1280246" y="402752"/>
                  <a:pt x="1286934" y="406400"/>
                </a:cubicBezTo>
                <a:cubicBezTo>
                  <a:pt x="1326889" y="428194"/>
                  <a:pt x="1402542" y="425062"/>
                  <a:pt x="1435100" y="427567"/>
                </a:cubicBezTo>
                <a:lnTo>
                  <a:pt x="1460500" y="436033"/>
                </a:lnTo>
                <a:cubicBezTo>
                  <a:pt x="1464733" y="437444"/>
                  <a:pt x="1468765" y="439774"/>
                  <a:pt x="1473200" y="440267"/>
                </a:cubicBezTo>
                <a:lnTo>
                  <a:pt x="1549400" y="448733"/>
                </a:lnTo>
                <a:cubicBezTo>
                  <a:pt x="1594084" y="453201"/>
                  <a:pt x="1584691" y="452967"/>
                  <a:pt x="1608667" y="452967"/>
                </a:cubicBezTo>
              </a:path>
            </a:pathLst>
          </a:custGeom>
          <a:noFill/>
          <a:ln w="38100" cmpd="sng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28429" name="Freeform 14"/>
          <p:cNvSpPr>
            <a:spLocks/>
          </p:cNvSpPr>
          <p:nvPr/>
        </p:nvSpPr>
        <p:spPr bwMode="auto">
          <a:xfrm>
            <a:off x="7153275" y="3616325"/>
            <a:ext cx="854075" cy="265113"/>
          </a:xfrm>
          <a:custGeom>
            <a:avLst/>
            <a:gdLst>
              <a:gd name="T0" fmla="*/ 0 w 960966"/>
              <a:gd name="T1" fmla="*/ 0 h 298142"/>
              <a:gd name="T2" fmla="*/ 0 w 960966"/>
              <a:gd name="T3" fmla="*/ 0 h 298142"/>
              <a:gd name="T4" fmla="*/ 21677 w 960966"/>
              <a:gd name="T5" fmla="*/ 13545 h 298142"/>
              <a:gd name="T6" fmla="*/ 113800 w 960966"/>
              <a:gd name="T7" fmla="*/ 27094 h 298142"/>
              <a:gd name="T8" fmla="*/ 138186 w 960966"/>
              <a:gd name="T9" fmla="*/ 40642 h 298142"/>
              <a:gd name="T10" fmla="*/ 154445 w 960966"/>
              <a:gd name="T11" fmla="*/ 51478 h 298142"/>
              <a:gd name="T12" fmla="*/ 222182 w 960966"/>
              <a:gd name="T13" fmla="*/ 62315 h 298142"/>
              <a:gd name="T14" fmla="*/ 230310 w 960966"/>
              <a:gd name="T15" fmla="*/ 67733 h 298142"/>
              <a:gd name="T16" fmla="*/ 257407 w 960966"/>
              <a:gd name="T17" fmla="*/ 78570 h 298142"/>
              <a:gd name="T18" fmla="*/ 341402 w 960966"/>
              <a:gd name="T19" fmla="*/ 81281 h 298142"/>
              <a:gd name="T20" fmla="*/ 368496 w 960966"/>
              <a:gd name="T21" fmla="*/ 92118 h 298142"/>
              <a:gd name="T22" fmla="*/ 371207 w 960966"/>
              <a:gd name="T23" fmla="*/ 105666 h 298142"/>
              <a:gd name="T24" fmla="*/ 382045 w 960966"/>
              <a:gd name="T25" fmla="*/ 108373 h 298142"/>
              <a:gd name="T26" fmla="*/ 419979 w 960966"/>
              <a:gd name="T27" fmla="*/ 116503 h 298142"/>
              <a:gd name="T28" fmla="*/ 428108 w 960966"/>
              <a:gd name="T29" fmla="*/ 119211 h 298142"/>
              <a:gd name="T30" fmla="*/ 438946 w 960966"/>
              <a:gd name="T31" fmla="*/ 135468 h 298142"/>
              <a:gd name="T32" fmla="*/ 471460 w 960966"/>
              <a:gd name="T33" fmla="*/ 149017 h 298142"/>
              <a:gd name="T34" fmla="*/ 528362 w 960966"/>
              <a:gd name="T35" fmla="*/ 157142 h 298142"/>
              <a:gd name="T36" fmla="*/ 531069 w 960966"/>
              <a:gd name="T37" fmla="*/ 165272 h 298142"/>
              <a:gd name="T38" fmla="*/ 533777 w 960966"/>
              <a:gd name="T39" fmla="*/ 181527 h 298142"/>
              <a:gd name="T40" fmla="*/ 536489 w 960966"/>
              <a:gd name="T41" fmla="*/ 189656 h 298142"/>
              <a:gd name="T42" fmla="*/ 615065 w 960966"/>
              <a:gd name="T43" fmla="*/ 189656 h 298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60966" h="298142">
                <a:moveTo>
                  <a:pt x="0" y="0"/>
                </a:moveTo>
                <a:lnTo>
                  <a:pt x="0" y="0"/>
                </a:lnTo>
                <a:cubicBezTo>
                  <a:pt x="11289" y="7055"/>
                  <a:pt x="20701" y="19191"/>
                  <a:pt x="33866" y="21166"/>
                </a:cubicBezTo>
                <a:cubicBezTo>
                  <a:pt x="184741" y="43797"/>
                  <a:pt x="147857" y="-17550"/>
                  <a:pt x="177800" y="42333"/>
                </a:cubicBezTo>
                <a:cubicBezTo>
                  <a:pt x="186084" y="75470"/>
                  <a:pt x="173734" y="48441"/>
                  <a:pt x="215900" y="63500"/>
                </a:cubicBezTo>
                <a:cubicBezTo>
                  <a:pt x="225483" y="66922"/>
                  <a:pt x="241300" y="80433"/>
                  <a:pt x="241300" y="80433"/>
                </a:cubicBezTo>
                <a:cubicBezTo>
                  <a:pt x="256587" y="126297"/>
                  <a:pt x="238525" y="85298"/>
                  <a:pt x="347133" y="97366"/>
                </a:cubicBezTo>
                <a:cubicBezTo>
                  <a:pt x="352190" y="97928"/>
                  <a:pt x="355416" y="103309"/>
                  <a:pt x="359833" y="105833"/>
                </a:cubicBezTo>
                <a:cubicBezTo>
                  <a:pt x="369056" y="111104"/>
                  <a:pt x="392971" y="122469"/>
                  <a:pt x="402166" y="122766"/>
                </a:cubicBezTo>
                <a:lnTo>
                  <a:pt x="533400" y="127000"/>
                </a:lnTo>
                <a:cubicBezTo>
                  <a:pt x="544699" y="160900"/>
                  <a:pt x="524534" y="113213"/>
                  <a:pt x="575733" y="143933"/>
                </a:cubicBezTo>
                <a:cubicBezTo>
                  <a:pt x="581903" y="147635"/>
                  <a:pt x="575360" y="159572"/>
                  <a:pt x="579966" y="165100"/>
                </a:cubicBezTo>
                <a:cubicBezTo>
                  <a:pt x="583691" y="169570"/>
                  <a:pt x="591211" y="168114"/>
                  <a:pt x="596900" y="169333"/>
                </a:cubicBezTo>
                <a:cubicBezTo>
                  <a:pt x="616329" y="173496"/>
                  <a:pt x="636839" y="176511"/>
                  <a:pt x="656166" y="182033"/>
                </a:cubicBezTo>
                <a:cubicBezTo>
                  <a:pt x="660457" y="183259"/>
                  <a:pt x="664633" y="184855"/>
                  <a:pt x="668866" y="186266"/>
                </a:cubicBezTo>
                <a:cubicBezTo>
                  <a:pt x="715094" y="217086"/>
                  <a:pt x="647528" y="167927"/>
                  <a:pt x="685800" y="211666"/>
                </a:cubicBezTo>
                <a:cubicBezTo>
                  <a:pt x="702469" y="230716"/>
                  <a:pt x="714552" y="229159"/>
                  <a:pt x="736600" y="232833"/>
                </a:cubicBezTo>
                <a:cubicBezTo>
                  <a:pt x="775989" y="259093"/>
                  <a:pt x="716607" y="222609"/>
                  <a:pt x="825500" y="245533"/>
                </a:cubicBezTo>
                <a:cubicBezTo>
                  <a:pt x="829867" y="246452"/>
                  <a:pt x="828765" y="253877"/>
                  <a:pt x="829733" y="258233"/>
                </a:cubicBezTo>
                <a:cubicBezTo>
                  <a:pt x="831595" y="266612"/>
                  <a:pt x="832104" y="275254"/>
                  <a:pt x="833966" y="283633"/>
                </a:cubicBezTo>
                <a:cubicBezTo>
                  <a:pt x="834934" y="287989"/>
                  <a:pt x="833760" y="295889"/>
                  <a:pt x="838200" y="296333"/>
                </a:cubicBezTo>
                <a:cubicBezTo>
                  <a:pt x="878919" y="300405"/>
                  <a:pt x="920044" y="296333"/>
                  <a:pt x="960966" y="296333"/>
                </a:cubicBezTo>
              </a:path>
            </a:pathLst>
          </a:custGeom>
          <a:noFill/>
          <a:ln w="38100" cmpd="sng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9998" name="Rectangle 285"/>
          <p:cNvSpPr>
            <a:spLocks noChangeArrowheads="1"/>
          </p:cNvSpPr>
          <p:nvPr/>
        </p:nvSpPr>
        <p:spPr bwMode="auto">
          <a:xfrm>
            <a:off x="2000250" y="6122988"/>
            <a:ext cx="6707188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/>
            </a:pP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1937	1778	1690	1476	1182	459</a:t>
            </a:r>
          </a:p>
        </p:txBody>
      </p:sp>
      <p:sp>
        <p:nvSpPr>
          <p:cNvPr id="509999" name="TextBox 90"/>
          <p:cNvSpPr txBox="1">
            <a:spLocks noChangeArrowheads="1"/>
          </p:cNvSpPr>
          <p:nvPr/>
        </p:nvSpPr>
        <p:spPr bwMode="auto">
          <a:xfrm>
            <a:off x="1239838" y="6124575"/>
            <a:ext cx="796925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Placebo</a:t>
            </a:r>
          </a:p>
        </p:txBody>
      </p:sp>
      <p:sp>
        <p:nvSpPr>
          <p:cNvPr id="510000" name="TextBox 90"/>
          <p:cNvSpPr txBox="1">
            <a:spLocks noChangeArrowheads="1"/>
          </p:cNvSpPr>
          <p:nvPr/>
        </p:nvSpPr>
        <p:spPr bwMode="auto">
          <a:xfrm>
            <a:off x="909638" y="5807075"/>
            <a:ext cx="1125537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Pioglitazone</a:t>
            </a:r>
          </a:p>
        </p:txBody>
      </p:sp>
      <p:sp>
        <p:nvSpPr>
          <p:cNvPr id="510001" name="TextBox 66"/>
          <p:cNvSpPr txBox="1">
            <a:spLocks noChangeArrowheads="1"/>
          </p:cNvSpPr>
          <p:nvPr/>
        </p:nvSpPr>
        <p:spPr bwMode="auto">
          <a:xfrm>
            <a:off x="2990850" y="1477963"/>
            <a:ext cx="3155950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44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Kernan et al, NEJM, February 17, 20016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836637" y="4480657"/>
            <a:ext cx="1191352" cy="369332"/>
          </a:xfrm>
          <a:prstGeom prst="rect">
            <a:avLst/>
          </a:prstGeom>
          <a:solidFill>
            <a:srgbClr val="FFCCFF"/>
          </a:solidFill>
          <a:ln>
            <a:solidFill>
              <a:srgbClr val="FFCCFF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N = 3,876</a:t>
            </a:r>
          </a:p>
        </p:txBody>
      </p:sp>
    </p:spTree>
    <p:extLst>
      <p:ext uri="{BB962C8B-B14F-4D97-AF65-F5344CB8AC3E}">
        <p14:creationId xmlns:p14="http://schemas.microsoft.com/office/powerpoint/2010/main" val="2567780136"/>
      </p:ext>
    </p:extLst>
  </p:cSld>
  <p:clrMapOvr>
    <a:masterClrMapping/>
  </p:clrMapOvr>
  <p:transition spd="slow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7">
            <a:extLst>
              <a:ext uri="{FF2B5EF4-FFF2-40B4-BE49-F238E27FC236}">
                <a16:creationId xmlns:a16="http://schemas.microsoft.com/office/drawing/2014/main" id="{A6801DF6-B5C4-44D6-AEF9-183511A710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956" y="498123"/>
            <a:ext cx="7982656" cy="759178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EFFECT OF PIOGLITAZONE DOSE ON RECURRENT STROKE/MI AND NEW-ONSET DIABETES</a:t>
            </a:r>
          </a:p>
        </p:txBody>
      </p:sp>
      <p:sp>
        <p:nvSpPr>
          <p:cNvPr id="138243" name="Rectangle 88">
            <a:extLst>
              <a:ext uri="{FF2B5EF4-FFF2-40B4-BE49-F238E27FC236}">
                <a16:creationId xmlns:a16="http://schemas.microsoft.com/office/drawing/2014/main" id="{0953D0D2-E8B7-4C81-883C-8405CC8FA01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16089" y="2966155"/>
            <a:ext cx="1056923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0.8 -</a:t>
            </a:r>
            <a:endParaRPr lang="en-US" altLang="en-US" sz="2133" b="0">
              <a:solidFill>
                <a:srgbClr val="FFFFFF"/>
              </a:solidFill>
            </a:endParaRPr>
          </a:p>
        </p:txBody>
      </p:sp>
      <p:sp>
        <p:nvSpPr>
          <p:cNvPr id="138244" name="Rectangle 89">
            <a:extLst>
              <a:ext uri="{FF2B5EF4-FFF2-40B4-BE49-F238E27FC236}">
                <a16:creationId xmlns:a16="http://schemas.microsoft.com/office/drawing/2014/main" id="{2B0D9A08-5D16-45D2-8C6E-CB9628E8974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4800" y="3881967"/>
            <a:ext cx="1056923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0.6 -</a:t>
            </a:r>
            <a:endParaRPr lang="en-US" altLang="en-US" sz="2133" b="0">
              <a:solidFill>
                <a:srgbClr val="FFFFFF"/>
              </a:solidFill>
            </a:endParaRPr>
          </a:p>
        </p:txBody>
      </p:sp>
      <p:sp>
        <p:nvSpPr>
          <p:cNvPr id="138245" name="Rectangle 93">
            <a:extLst>
              <a:ext uri="{FF2B5EF4-FFF2-40B4-BE49-F238E27FC236}">
                <a16:creationId xmlns:a16="http://schemas.microsoft.com/office/drawing/2014/main" id="{8D587670-D6B9-4BE0-9F9B-8B2CB8F93A6A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1066800" y="4010034"/>
            <a:ext cx="348826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</a:rPr>
              <a:t>Hazard Ratio</a:t>
            </a:r>
            <a:endParaRPr lang="en-US" altLang="en-US" sz="1778" baseline="30000">
              <a:solidFill>
                <a:srgbClr val="FFFFFF"/>
              </a:solidFill>
            </a:endParaRPr>
          </a:p>
        </p:txBody>
      </p:sp>
      <p:cxnSp>
        <p:nvCxnSpPr>
          <p:cNvPr id="138246" name="Straight Connector 10">
            <a:extLst>
              <a:ext uri="{FF2B5EF4-FFF2-40B4-BE49-F238E27FC236}">
                <a16:creationId xmlns:a16="http://schemas.microsoft.com/office/drawing/2014/main" id="{91C25B66-50C8-4E94-BB52-636F52C3293F}"/>
              </a:ext>
            </a:extLst>
          </p:cNvPr>
          <p:cNvCxnSpPr>
            <a:cxnSpLocks/>
          </p:cNvCxnSpPr>
          <p:nvPr/>
        </p:nvCxnSpPr>
        <p:spPr bwMode="auto">
          <a:xfrm>
            <a:off x="1286933" y="2185811"/>
            <a:ext cx="0" cy="3684411"/>
          </a:xfrm>
          <a:prstGeom prst="line">
            <a:avLst/>
          </a:prstGeom>
          <a:noFill/>
          <a:ln w="38100" algn="ctr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47" name="Rectangle 91">
            <a:extLst>
              <a:ext uri="{FF2B5EF4-FFF2-40B4-BE49-F238E27FC236}">
                <a16:creationId xmlns:a16="http://schemas.microsoft.com/office/drawing/2014/main" id="{FA18ADF3-00D6-476E-BE58-D5AD1EF3169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58990" y="5713589"/>
            <a:ext cx="714022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0.2 -</a:t>
            </a:r>
            <a:endParaRPr lang="en-US" altLang="en-US" sz="2133" b="0">
              <a:solidFill>
                <a:srgbClr val="FFFFFF"/>
              </a:solidFill>
            </a:endParaRPr>
          </a:p>
        </p:txBody>
      </p:sp>
      <p:sp>
        <p:nvSpPr>
          <p:cNvPr id="138248" name="Rectangle 92">
            <a:extLst>
              <a:ext uri="{FF2B5EF4-FFF2-40B4-BE49-F238E27FC236}">
                <a16:creationId xmlns:a16="http://schemas.microsoft.com/office/drawing/2014/main" id="{17B9EBFE-58B2-4677-93F1-E15B6DEB096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16089" y="2050345"/>
            <a:ext cx="1056923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1.0 -</a:t>
            </a:r>
            <a:endParaRPr lang="en-US" altLang="en-US" sz="2133" b="0">
              <a:solidFill>
                <a:srgbClr val="FFFFFF"/>
              </a:solidFill>
            </a:endParaRPr>
          </a:p>
        </p:txBody>
      </p:sp>
      <p:sp>
        <p:nvSpPr>
          <p:cNvPr id="138252" name="Rectangle 53">
            <a:extLst>
              <a:ext uri="{FF2B5EF4-FFF2-40B4-BE49-F238E27FC236}">
                <a16:creationId xmlns:a16="http://schemas.microsoft.com/office/drawing/2014/main" id="{1D35E59D-13FA-4D98-8BE1-F811E4AB0F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7556" y="3358444"/>
            <a:ext cx="591256" cy="2518834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/>
            <a:endParaRPr lang="en-US" altLang="en-US" sz="1600">
              <a:solidFill>
                <a:srgbClr val="FFFFFF"/>
              </a:solidFill>
            </a:endParaRPr>
          </a:p>
        </p:txBody>
      </p:sp>
      <p:sp>
        <p:nvSpPr>
          <p:cNvPr id="138253" name="TextBox 25">
            <a:extLst>
              <a:ext uri="{FF2B5EF4-FFF2-40B4-BE49-F238E27FC236}">
                <a16:creationId xmlns:a16="http://schemas.microsoft.com/office/drawing/2014/main" id="{FAE54236-AC3D-4B7F-A309-FDED22CD4F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2955" y="2861733"/>
            <a:ext cx="5838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600" b="1">
                <a:solidFill>
                  <a:srgbClr val="FF6600"/>
                </a:solidFill>
              </a:rPr>
              <a:t>0.76</a:t>
            </a:r>
          </a:p>
        </p:txBody>
      </p:sp>
      <p:sp>
        <p:nvSpPr>
          <p:cNvPr id="138254" name="Rectangle 27">
            <a:extLst>
              <a:ext uri="{FF2B5EF4-FFF2-40B4-BE49-F238E27FC236}">
                <a16:creationId xmlns:a16="http://schemas.microsoft.com/office/drawing/2014/main" id="{040348FE-805E-4943-B024-87003D71B6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14311" y="1511300"/>
            <a:ext cx="2528711" cy="468489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STOKE and MI</a:t>
            </a:r>
          </a:p>
        </p:txBody>
      </p:sp>
      <p:sp>
        <p:nvSpPr>
          <p:cNvPr id="138255" name="Rectangle 27">
            <a:extLst>
              <a:ext uri="{FF2B5EF4-FFF2-40B4-BE49-F238E27FC236}">
                <a16:creationId xmlns:a16="http://schemas.microsoft.com/office/drawing/2014/main" id="{CD8CD508-332D-4AF6-BA32-C52F196C69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7656" y="1511301"/>
            <a:ext cx="3349978" cy="467077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NEW-ONSET DIABETES</a:t>
            </a:r>
          </a:p>
        </p:txBody>
      </p:sp>
      <p:sp>
        <p:nvSpPr>
          <p:cNvPr id="138256" name="Rectangle 89">
            <a:extLst>
              <a:ext uri="{FF2B5EF4-FFF2-40B4-BE49-F238E27FC236}">
                <a16:creationId xmlns:a16="http://schemas.microsoft.com/office/drawing/2014/main" id="{2957DD4A-8E2C-4716-80E3-CE144415828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030538" y="3900311"/>
            <a:ext cx="1056923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- 0.6</a:t>
            </a:r>
            <a:endParaRPr lang="en-US" altLang="en-US" sz="2133" b="0">
              <a:solidFill>
                <a:srgbClr val="FFFFFF"/>
              </a:solidFill>
            </a:endParaRPr>
          </a:p>
        </p:txBody>
      </p:sp>
      <p:cxnSp>
        <p:nvCxnSpPr>
          <p:cNvPr id="138257" name="Straight Connector 41">
            <a:extLst>
              <a:ext uri="{FF2B5EF4-FFF2-40B4-BE49-F238E27FC236}">
                <a16:creationId xmlns:a16="http://schemas.microsoft.com/office/drawing/2014/main" id="{92AA4A46-8EA7-4AAE-A68D-EE36AB5CE4FF}"/>
              </a:ext>
            </a:extLst>
          </p:cNvPr>
          <p:cNvCxnSpPr>
            <a:cxnSpLocks/>
          </p:cNvCxnSpPr>
          <p:nvPr/>
        </p:nvCxnSpPr>
        <p:spPr bwMode="auto">
          <a:xfrm>
            <a:off x="7607683" y="2174523"/>
            <a:ext cx="0" cy="3684411"/>
          </a:xfrm>
          <a:prstGeom prst="line">
            <a:avLst/>
          </a:prstGeom>
          <a:noFill/>
          <a:ln w="38100" algn="ctr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8" name="Rectangle 91">
            <a:extLst>
              <a:ext uri="{FF2B5EF4-FFF2-40B4-BE49-F238E27FC236}">
                <a16:creationId xmlns:a16="http://schemas.microsoft.com/office/drawing/2014/main" id="{90630527-4A2D-46ED-ACD8-A1A5F2106C9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70617" y="5727700"/>
            <a:ext cx="712611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- 0.2</a:t>
            </a:r>
            <a:endParaRPr lang="en-US" altLang="en-US" sz="2133" b="0">
              <a:solidFill>
                <a:srgbClr val="FFFFFF"/>
              </a:solidFill>
            </a:endParaRPr>
          </a:p>
        </p:txBody>
      </p:sp>
      <p:sp>
        <p:nvSpPr>
          <p:cNvPr id="138259" name="Rectangle 92">
            <a:extLst>
              <a:ext uri="{FF2B5EF4-FFF2-40B4-BE49-F238E27FC236}">
                <a16:creationId xmlns:a16="http://schemas.microsoft.com/office/drawing/2014/main" id="{827D1204-AC65-4D3F-86AE-60DE8CBDCFA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030538" y="2074333"/>
            <a:ext cx="1056923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- 1.0</a:t>
            </a:r>
            <a:endParaRPr lang="en-US" altLang="en-US" sz="2133" b="0">
              <a:solidFill>
                <a:srgbClr val="FFFFFF"/>
              </a:solidFill>
            </a:endParaRPr>
          </a:p>
        </p:txBody>
      </p:sp>
      <p:sp>
        <p:nvSpPr>
          <p:cNvPr id="138260" name="Rectangle 89">
            <a:extLst>
              <a:ext uri="{FF2B5EF4-FFF2-40B4-BE49-F238E27FC236}">
                <a16:creationId xmlns:a16="http://schemas.microsoft.com/office/drawing/2014/main" id="{E27964CE-04C3-4736-BFA9-CE480EE117C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030538" y="4814711"/>
            <a:ext cx="1056923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- 0.4</a:t>
            </a:r>
            <a:endParaRPr lang="en-US" altLang="en-US" sz="2133" b="0">
              <a:solidFill>
                <a:srgbClr val="FFFFFF"/>
              </a:solidFill>
            </a:endParaRPr>
          </a:p>
        </p:txBody>
      </p:sp>
      <p:sp>
        <p:nvSpPr>
          <p:cNvPr id="138261" name="Rectangle 93">
            <a:extLst>
              <a:ext uri="{FF2B5EF4-FFF2-40B4-BE49-F238E27FC236}">
                <a16:creationId xmlns:a16="http://schemas.microsoft.com/office/drawing/2014/main" id="{A41A8134-6070-46FD-94B9-EF1080FBD7DE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482322" y="3877390"/>
            <a:ext cx="348826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</a:rPr>
              <a:t>Hazard Ratio</a:t>
            </a:r>
            <a:endParaRPr lang="en-US" altLang="en-US" sz="1778" baseline="30000">
              <a:solidFill>
                <a:srgbClr val="FFFFFF"/>
              </a:solidFill>
            </a:endParaRPr>
          </a:p>
        </p:txBody>
      </p:sp>
      <p:sp>
        <p:nvSpPr>
          <p:cNvPr id="138262" name="Rectangle 89">
            <a:extLst>
              <a:ext uri="{FF2B5EF4-FFF2-40B4-BE49-F238E27FC236}">
                <a16:creationId xmlns:a16="http://schemas.microsoft.com/office/drawing/2014/main" id="{A57F843C-CF1A-4C97-91E5-11CB6FE3351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33022" y="4797778"/>
            <a:ext cx="1056923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0.4 -</a:t>
            </a:r>
            <a:endParaRPr lang="en-US" altLang="en-US" sz="2133" b="0">
              <a:solidFill>
                <a:srgbClr val="FFFFFF"/>
              </a:solidFill>
            </a:endParaRPr>
          </a:p>
        </p:txBody>
      </p:sp>
      <p:sp>
        <p:nvSpPr>
          <p:cNvPr id="138263" name="TextBox 2">
            <a:extLst>
              <a:ext uri="{FF2B5EF4-FFF2-40B4-BE49-F238E27FC236}">
                <a16:creationId xmlns:a16="http://schemas.microsoft.com/office/drawing/2014/main" id="{D2390A1E-3DCB-4D27-85D9-E165AEDAC7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8963" y="1237545"/>
            <a:ext cx="3926075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244" b="1" i="1" dirty="0">
                <a:solidFill>
                  <a:srgbClr val="FFFFFF"/>
                </a:solidFill>
              </a:rPr>
              <a:t>Spence JD et al.  Diab </a:t>
            </a:r>
            <a:r>
              <a:rPr lang="en-US" altLang="en-US" sz="1244" b="1" i="1" dirty="0" err="1">
                <a:solidFill>
                  <a:srgbClr val="FFFFFF"/>
                </a:solidFill>
              </a:rPr>
              <a:t>Obes</a:t>
            </a:r>
            <a:r>
              <a:rPr lang="en-US" altLang="en-US" sz="1244" b="1" i="1" dirty="0">
                <a:solidFill>
                  <a:srgbClr val="FFFFFF"/>
                </a:solidFill>
              </a:rPr>
              <a:t> </a:t>
            </a:r>
            <a:r>
              <a:rPr lang="en-US" altLang="en-US" sz="1244" b="1" i="1" dirty="0" err="1">
                <a:solidFill>
                  <a:srgbClr val="FFFFFF"/>
                </a:solidFill>
              </a:rPr>
              <a:t>Metab</a:t>
            </a:r>
            <a:r>
              <a:rPr lang="en-US" altLang="en-US" sz="1244" b="1" i="1" dirty="0">
                <a:solidFill>
                  <a:srgbClr val="FFFFFF"/>
                </a:solidFill>
              </a:rPr>
              <a:t>, March 7, 2022</a:t>
            </a:r>
          </a:p>
        </p:txBody>
      </p:sp>
      <p:sp>
        <p:nvSpPr>
          <p:cNvPr id="138264" name="TextBox 39">
            <a:extLst>
              <a:ext uri="{FF2B5EF4-FFF2-40B4-BE49-F238E27FC236}">
                <a16:creationId xmlns:a16="http://schemas.microsoft.com/office/drawing/2014/main" id="{0CFE36DE-5989-4F9F-B0C7-402F7B4DF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76626" y="4092222"/>
            <a:ext cx="5838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600" b="1">
                <a:solidFill>
                  <a:srgbClr val="FFFF00"/>
                </a:solidFill>
              </a:rPr>
              <a:t>0.53</a:t>
            </a:r>
          </a:p>
        </p:txBody>
      </p:sp>
      <p:sp>
        <p:nvSpPr>
          <p:cNvPr id="138265" name="TextBox 48">
            <a:extLst>
              <a:ext uri="{FF2B5EF4-FFF2-40B4-BE49-F238E27FC236}">
                <a16:creationId xmlns:a16="http://schemas.microsoft.com/office/drawing/2014/main" id="{C12F81EE-893E-4467-8EC0-9B9AD0816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7514" y="4605867"/>
            <a:ext cx="5838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600" b="1">
                <a:solidFill>
                  <a:srgbClr val="FFFF00"/>
                </a:solidFill>
              </a:rPr>
              <a:t>0.40</a:t>
            </a:r>
          </a:p>
        </p:txBody>
      </p:sp>
      <p:sp>
        <p:nvSpPr>
          <p:cNvPr id="138266" name="TextBox 49">
            <a:extLst>
              <a:ext uri="{FF2B5EF4-FFF2-40B4-BE49-F238E27FC236}">
                <a16:creationId xmlns:a16="http://schemas.microsoft.com/office/drawing/2014/main" id="{7CCD08B4-5CB2-4709-A9D1-2D49E66A0E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7970" y="3081867"/>
            <a:ext cx="5838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600" b="1">
                <a:solidFill>
                  <a:srgbClr val="FFFF00"/>
                </a:solidFill>
              </a:rPr>
              <a:t>0.74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1F95FA2E-2A2A-4E25-971C-445BB8F3920F}"/>
              </a:ext>
            </a:extLst>
          </p:cNvPr>
          <p:cNvSpPr/>
          <p:nvPr/>
        </p:nvSpPr>
        <p:spPr bwMode="auto">
          <a:xfrm>
            <a:off x="2068160" y="4443589"/>
            <a:ext cx="579967" cy="1433689"/>
          </a:xfrm>
          <a:prstGeom prst="rect">
            <a:avLst/>
          </a:prstGeom>
          <a:pattFill prst="wdUpDiag">
            <a:fgClr>
              <a:srgbClr val="FFFF00"/>
            </a:fgClr>
            <a:bgClr>
              <a:srgbClr val="0000FF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defTabSz="812810">
              <a:defRPr/>
            </a:pPr>
            <a:endParaRPr lang="en-US" sz="1600" dirty="0">
              <a:solidFill>
                <a:srgbClr val="FFFFFF"/>
              </a:solidFill>
              <a:highlight>
                <a:srgbClr val="FFFF00"/>
              </a:highlight>
              <a:latin typeface="Helvetica" panose="020B0604020202020204" pitchFamily="34" charset="0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3155AD54-38CB-435A-A187-A0601970818D}"/>
              </a:ext>
            </a:extLst>
          </p:cNvPr>
          <p:cNvSpPr/>
          <p:nvPr/>
        </p:nvSpPr>
        <p:spPr bwMode="auto">
          <a:xfrm>
            <a:off x="2655181" y="4968522"/>
            <a:ext cx="578556" cy="908756"/>
          </a:xfrm>
          <a:prstGeom prst="rect">
            <a:avLst/>
          </a:prstGeom>
          <a:pattFill prst="dashVert">
            <a:fgClr>
              <a:srgbClr val="0000FF"/>
            </a:fgClr>
            <a:bgClr>
              <a:srgbClr val="FFFF00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defTabSz="812810">
              <a:defRPr/>
            </a:pPr>
            <a:endParaRPr lang="en-US" sz="1600" dirty="0">
              <a:solidFill>
                <a:srgbClr val="FFFFFF"/>
              </a:solidFill>
              <a:highlight>
                <a:srgbClr val="FFFF00"/>
              </a:highlight>
              <a:latin typeface="Helvetica" panose="020B0604020202020204" pitchFamily="34" charset="0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4BB01A86-1EFE-4C8D-B309-541D83BFD56B}"/>
              </a:ext>
            </a:extLst>
          </p:cNvPr>
          <p:cNvSpPr/>
          <p:nvPr/>
        </p:nvSpPr>
        <p:spPr bwMode="auto">
          <a:xfrm>
            <a:off x="3229504" y="3479801"/>
            <a:ext cx="578556" cy="2397478"/>
          </a:xfrm>
          <a:prstGeom prst="rect">
            <a:avLst/>
          </a:prstGeom>
          <a:pattFill prst="openDmnd">
            <a:fgClr>
              <a:srgbClr val="0000FF"/>
            </a:fgClr>
            <a:bgClr>
              <a:srgbClr val="FFFF00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defTabSz="812810">
              <a:defRPr/>
            </a:pPr>
            <a:endParaRPr lang="en-US" sz="1600" dirty="0">
              <a:solidFill>
                <a:srgbClr val="FFFFFF"/>
              </a:solidFill>
              <a:highlight>
                <a:srgbClr val="FFFF00"/>
              </a:highlight>
              <a:latin typeface="Helvetica" panose="020B0604020202020204" pitchFamily="34" charset="0"/>
            </a:endParaRPr>
          </a:p>
        </p:txBody>
      </p:sp>
      <p:sp>
        <p:nvSpPr>
          <p:cNvPr id="138270" name="Rectangle 88">
            <a:extLst>
              <a:ext uri="{FF2B5EF4-FFF2-40B4-BE49-F238E27FC236}">
                <a16:creationId xmlns:a16="http://schemas.microsoft.com/office/drawing/2014/main" id="{ACED148A-933A-4F6F-988C-69E7CEA14D3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030538" y="2987322"/>
            <a:ext cx="1056923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- 0.8 </a:t>
            </a:r>
            <a:endParaRPr lang="en-US" altLang="en-US" sz="2133" b="0">
              <a:solidFill>
                <a:srgbClr val="FFFFFF"/>
              </a:solidFill>
            </a:endParaRPr>
          </a:p>
        </p:txBody>
      </p:sp>
      <p:sp>
        <p:nvSpPr>
          <p:cNvPr id="138273" name="Rectangle 64">
            <a:extLst>
              <a:ext uri="{FF2B5EF4-FFF2-40B4-BE49-F238E27FC236}">
                <a16:creationId xmlns:a16="http://schemas.microsoft.com/office/drawing/2014/main" id="{97D25EDC-E4A4-4E46-8575-E6F5D6567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2989" y="4594578"/>
            <a:ext cx="591255" cy="1272822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/>
            <a:endParaRPr lang="en-US" altLang="en-US" sz="1600">
              <a:solidFill>
                <a:srgbClr val="FFFFFF"/>
              </a:solidFill>
            </a:endParaRPr>
          </a:p>
        </p:txBody>
      </p:sp>
      <p:sp>
        <p:nvSpPr>
          <p:cNvPr id="138274" name="TextBox 65">
            <a:extLst>
              <a:ext uri="{FF2B5EF4-FFF2-40B4-BE49-F238E27FC236}">
                <a16:creationId xmlns:a16="http://schemas.microsoft.com/office/drawing/2014/main" id="{6FF9D803-3C04-47CC-90B6-2E9426975C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3111" y="4244622"/>
            <a:ext cx="5838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600" b="1">
                <a:solidFill>
                  <a:srgbClr val="FF6600"/>
                </a:solidFill>
              </a:rPr>
              <a:t>0.48</a:t>
            </a:r>
          </a:p>
        </p:txBody>
      </p:sp>
      <p:sp>
        <p:nvSpPr>
          <p:cNvPr id="138275" name="TextBox 66">
            <a:extLst>
              <a:ext uri="{FF2B5EF4-FFF2-40B4-BE49-F238E27FC236}">
                <a16:creationId xmlns:a16="http://schemas.microsoft.com/office/drawing/2014/main" id="{67BBC34A-D648-4063-B5AA-5ABDA4560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48970" y="4900765"/>
            <a:ext cx="5838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600" b="1">
                <a:solidFill>
                  <a:srgbClr val="FFFF00"/>
                </a:solidFill>
              </a:rPr>
              <a:t>0.35</a:t>
            </a:r>
          </a:p>
        </p:txBody>
      </p:sp>
      <p:sp>
        <p:nvSpPr>
          <p:cNvPr id="138276" name="TextBox 67">
            <a:extLst>
              <a:ext uri="{FF2B5EF4-FFF2-40B4-BE49-F238E27FC236}">
                <a16:creationId xmlns:a16="http://schemas.microsoft.com/office/drawing/2014/main" id="{34559E7D-D221-45B1-B5D3-A0DC604300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7648" y="5036231"/>
            <a:ext cx="5838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600" b="1">
                <a:solidFill>
                  <a:srgbClr val="FFFF00"/>
                </a:solidFill>
              </a:rPr>
              <a:t>0.18</a:t>
            </a:r>
          </a:p>
        </p:txBody>
      </p:sp>
      <p:sp>
        <p:nvSpPr>
          <p:cNvPr id="138277" name="TextBox 68">
            <a:extLst>
              <a:ext uri="{FF2B5EF4-FFF2-40B4-BE49-F238E27FC236}">
                <a16:creationId xmlns:a16="http://schemas.microsoft.com/office/drawing/2014/main" id="{B5826FFE-9DEA-4DD3-BFF8-E2AAA52D5B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2093" y="4995310"/>
            <a:ext cx="5838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600" b="1">
                <a:solidFill>
                  <a:srgbClr val="FFFF00"/>
                </a:solidFill>
              </a:rPr>
              <a:t>0.31</a:t>
            </a:r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3402F8D1-7238-4B3D-902D-FFCBB89F8867}"/>
              </a:ext>
            </a:extLst>
          </p:cNvPr>
          <p:cNvSpPr/>
          <p:nvPr/>
        </p:nvSpPr>
        <p:spPr bwMode="auto">
          <a:xfrm>
            <a:off x="5339093" y="5199920"/>
            <a:ext cx="578556" cy="682978"/>
          </a:xfrm>
          <a:prstGeom prst="rect">
            <a:avLst/>
          </a:prstGeom>
          <a:pattFill prst="wdUpDiag">
            <a:fgClr>
              <a:srgbClr val="FFFF00"/>
            </a:fgClr>
            <a:bgClr>
              <a:srgbClr val="0000FF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defTabSz="812810">
              <a:defRPr/>
            </a:pPr>
            <a:endParaRPr lang="en-US" sz="1600" dirty="0">
              <a:solidFill>
                <a:srgbClr val="FFFFFF"/>
              </a:solidFill>
              <a:highlight>
                <a:srgbClr val="FFFF00"/>
              </a:highlight>
              <a:latin typeface="Helvetica" panose="020B0604020202020204" pitchFamily="34" charset="0"/>
            </a:endParaRPr>
          </a:p>
        </p:txBody>
      </p:sp>
      <p:sp>
        <p:nvSpPr>
          <p:cNvPr id="71" name="Rectangle 70">
            <a:extLst>
              <a:ext uri="{FF2B5EF4-FFF2-40B4-BE49-F238E27FC236}">
                <a16:creationId xmlns:a16="http://schemas.microsoft.com/office/drawing/2014/main" id="{FA3D2CAC-7423-402F-83D5-DD56AE4A28A2}"/>
              </a:ext>
            </a:extLst>
          </p:cNvPr>
          <p:cNvSpPr/>
          <p:nvPr/>
        </p:nvSpPr>
        <p:spPr bwMode="auto">
          <a:xfrm>
            <a:off x="5920471" y="5369254"/>
            <a:ext cx="578556" cy="513644"/>
          </a:xfrm>
          <a:prstGeom prst="rect">
            <a:avLst/>
          </a:prstGeom>
          <a:pattFill prst="dashVert">
            <a:fgClr>
              <a:srgbClr val="0000FF"/>
            </a:fgClr>
            <a:bgClr>
              <a:srgbClr val="FFFF00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defTabSz="812810">
              <a:defRPr/>
            </a:pPr>
            <a:endParaRPr lang="en-US" sz="1600" dirty="0">
              <a:solidFill>
                <a:srgbClr val="FFFFFF"/>
              </a:solidFill>
              <a:highlight>
                <a:srgbClr val="FFFF00"/>
              </a:highlight>
              <a:latin typeface="Helvetica" panose="020B0604020202020204" pitchFamily="34" charset="0"/>
            </a:endParaRPr>
          </a:p>
        </p:txBody>
      </p:sp>
      <p:sp>
        <p:nvSpPr>
          <p:cNvPr id="72" name="Rectangle 71">
            <a:extLst>
              <a:ext uri="{FF2B5EF4-FFF2-40B4-BE49-F238E27FC236}">
                <a16:creationId xmlns:a16="http://schemas.microsoft.com/office/drawing/2014/main" id="{999EF200-B2E5-42D1-B32B-7BF7A7D77678}"/>
              </a:ext>
            </a:extLst>
          </p:cNvPr>
          <p:cNvSpPr/>
          <p:nvPr/>
        </p:nvSpPr>
        <p:spPr bwMode="auto">
          <a:xfrm>
            <a:off x="6500437" y="5301520"/>
            <a:ext cx="578556" cy="581378"/>
          </a:xfrm>
          <a:prstGeom prst="rect">
            <a:avLst/>
          </a:prstGeom>
          <a:pattFill prst="openDmnd">
            <a:fgClr>
              <a:srgbClr val="0000FF"/>
            </a:fgClr>
            <a:bgClr>
              <a:srgbClr val="FFFF00"/>
            </a:bgClr>
          </a:patt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defTabSz="812810">
              <a:defRPr/>
            </a:pPr>
            <a:endParaRPr lang="en-US" sz="1600" dirty="0">
              <a:solidFill>
                <a:srgbClr val="FFFFFF"/>
              </a:solidFill>
              <a:highlight>
                <a:srgbClr val="FFFF00"/>
              </a:highlight>
              <a:latin typeface="Helvetica" panose="020B0604020202020204" pitchFamily="34" charset="0"/>
            </a:endParaRPr>
          </a:p>
        </p:txBody>
      </p:sp>
      <p:sp>
        <p:nvSpPr>
          <p:cNvPr id="138281" name="TextBox 72">
            <a:extLst>
              <a:ext uri="{FF2B5EF4-FFF2-40B4-BE49-F238E27FC236}">
                <a16:creationId xmlns:a16="http://schemas.microsoft.com/office/drawing/2014/main" id="{F38499A3-AA45-4D67-8ACF-B9413D257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979" y="5839178"/>
            <a:ext cx="59984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244" b="1">
                <a:solidFill>
                  <a:srgbClr val="FFFF00"/>
                </a:solidFill>
              </a:rPr>
              <a:t>15mg</a:t>
            </a:r>
          </a:p>
        </p:txBody>
      </p:sp>
      <p:sp>
        <p:nvSpPr>
          <p:cNvPr id="138282" name="TextBox 73">
            <a:extLst>
              <a:ext uri="{FF2B5EF4-FFF2-40B4-BE49-F238E27FC236}">
                <a16:creationId xmlns:a16="http://schemas.microsoft.com/office/drawing/2014/main" id="{9A71C47E-FC05-4491-A6DD-42AAFB2EE0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6456" y="5839178"/>
            <a:ext cx="59984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244" b="1">
                <a:solidFill>
                  <a:srgbClr val="FFFF00"/>
                </a:solidFill>
              </a:rPr>
              <a:t>30mg</a:t>
            </a:r>
          </a:p>
        </p:txBody>
      </p:sp>
      <p:sp>
        <p:nvSpPr>
          <p:cNvPr id="138283" name="TextBox 74">
            <a:extLst>
              <a:ext uri="{FF2B5EF4-FFF2-40B4-BE49-F238E27FC236}">
                <a16:creationId xmlns:a16="http://schemas.microsoft.com/office/drawing/2014/main" id="{6E76329D-A8BC-4AAE-A74A-86683D0A04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7401" y="5839178"/>
            <a:ext cx="59984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244" b="1" dirty="0">
                <a:solidFill>
                  <a:srgbClr val="FFFF00"/>
                </a:solidFill>
              </a:rPr>
              <a:t>45mg</a:t>
            </a:r>
          </a:p>
        </p:txBody>
      </p:sp>
      <p:sp>
        <p:nvSpPr>
          <p:cNvPr id="138284" name="TextBox 75">
            <a:extLst>
              <a:ext uri="{FF2B5EF4-FFF2-40B4-BE49-F238E27FC236}">
                <a16:creationId xmlns:a16="http://schemas.microsoft.com/office/drawing/2014/main" id="{69C2C6FF-5C10-46A0-8F3F-6FD57E66A4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8357" y="5839178"/>
            <a:ext cx="848310" cy="475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/>
            <a:r>
              <a:rPr lang="en-US" altLang="en-US" sz="1244" b="1">
                <a:solidFill>
                  <a:srgbClr val="FF6600"/>
                </a:solidFill>
              </a:rPr>
              <a:t>All</a:t>
            </a:r>
          </a:p>
          <a:p>
            <a:pPr algn="ctr" defTabSz="812810"/>
            <a:r>
              <a:rPr lang="en-US" altLang="en-US" sz="1244" b="1">
                <a:solidFill>
                  <a:srgbClr val="FF6600"/>
                </a:solidFill>
              </a:rPr>
              <a:t>Subjects</a:t>
            </a:r>
          </a:p>
        </p:txBody>
      </p:sp>
      <p:sp>
        <p:nvSpPr>
          <p:cNvPr id="138285" name="TextBox 76">
            <a:extLst>
              <a:ext uri="{FF2B5EF4-FFF2-40B4-BE49-F238E27FC236}">
                <a16:creationId xmlns:a16="http://schemas.microsoft.com/office/drawing/2014/main" id="{7A84444D-1C86-477D-AE11-5A56CE568250}"/>
              </a:ext>
            </a:extLst>
          </p:cNvPr>
          <p:cNvSpPr txBox="1">
            <a:spLocks noChangeArrowheads="1"/>
          </p:cNvSpPr>
          <p:nvPr/>
        </p:nvSpPr>
        <p:spPr bwMode="auto">
          <a:xfrm rot="5400000">
            <a:off x="3170076" y="5269430"/>
            <a:ext cx="766557" cy="3111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422" b="1">
                <a:solidFill>
                  <a:srgbClr val="000000"/>
                </a:solidFill>
              </a:rPr>
              <a:t>P=0.01</a:t>
            </a:r>
          </a:p>
        </p:txBody>
      </p:sp>
      <p:sp>
        <p:nvSpPr>
          <p:cNvPr id="138286" name="TextBox 77">
            <a:extLst>
              <a:ext uri="{FF2B5EF4-FFF2-40B4-BE49-F238E27FC236}">
                <a16:creationId xmlns:a16="http://schemas.microsoft.com/office/drawing/2014/main" id="{E0375270-A82F-413C-B7F2-FCEB8FD1C8FA}"/>
              </a:ext>
            </a:extLst>
          </p:cNvPr>
          <p:cNvSpPr txBox="1">
            <a:spLocks noChangeArrowheads="1"/>
          </p:cNvSpPr>
          <p:nvPr/>
        </p:nvSpPr>
        <p:spPr bwMode="auto">
          <a:xfrm rot="5400000">
            <a:off x="2587287" y="5269430"/>
            <a:ext cx="766557" cy="3111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422" b="1">
                <a:solidFill>
                  <a:srgbClr val="000000"/>
                </a:solidFill>
              </a:rPr>
              <a:t>P=0.07</a:t>
            </a:r>
          </a:p>
        </p:txBody>
      </p:sp>
      <p:sp>
        <p:nvSpPr>
          <p:cNvPr id="138287" name="TextBox 78">
            <a:extLst>
              <a:ext uri="{FF2B5EF4-FFF2-40B4-BE49-F238E27FC236}">
                <a16:creationId xmlns:a16="http://schemas.microsoft.com/office/drawing/2014/main" id="{C0E734CA-A999-47E2-8539-D611A562BB96}"/>
              </a:ext>
            </a:extLst>
          </p:cNvPr>
          <p:cNvSpPr txBox="1">
            <a:spLocks noChangeArrowheads="1"/>
          </p:cNvSpPr>
          <p:nvPr/>
        </p:nvSpPr>
        <p:spPr bwMode="auto">
          <a:xfrm rot="5400000">
            <a:off x="1981920" y="5269430"/>
            <a:ext cx="766557" cy="3111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422" b="1">
                <a:solidFill>
                  <a:srgbClr val="000000"/>
                </a:solidFill>
              </a:rPr>
              <a:t>P=0.02</a:t>
            </a:r>
          </a:p>
        </p:txBody>
      </p:sp>
      <p:sp>
        <p:nvSpPr>
          <p:cNvPr id="138289" name="TextBox 80">
            <a:extLst>
              <a:ext uri="{FF2B5EF4-FFF2-40B4-BE49-F238E27FC236}">
                <a16:creationId xmlns:a16="http://schemas.microsoft.com/office/drawing/2014/main" id="{B38B0A4C-CE70-4267-B6A5-2B0DB9206C1F}"/>
              </a:ext>
            </a:extLst>
          </p:cNvPr>
          <p:cNvSpPr txBox="1">
            <a:spLocks noChangeArrowheads="1"/>
          </p:cNvSpPr>
          <p:nvPr/>
        </p:nvSpPr>
        <p:spPr bwMode="auto">
          <a:xfrm rot="5400000">
            <a:off x="1351989" y="5232741"/>
            <a:ext cx="867545" cy="3111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422" b="1">
                <a:solidFill>
                  <a:srgbClr val="000000"/>
                </a:solidFill>
              </a:rPr>
              <a:t>P=0.007</a:t>
            </a:r>
          </a:p>
        </p:txBody>
      </p:sp>
      <p:sp>
        <p:nvSpPr>
          <p:cNvPr id="138291" name="TextBox 82">
            <a:extLst>
              <a:ext uri="{FF2B5EF4-FFF2-40B4-BE49-F238E27FC236}">
                <a16:creationId xmlns:a16="http://schemas.microsoft.com/office/drawing/2014/main" id="{FD8F418D-9438-495F-8C6D-EBB9E6B337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5459" y="5863167"/>
            <a:ext cx="59984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244" b="1">
                <a:solidFill>
                  <a:srgbClr val="FFFF00"/>
                </a:solidFill>
              </a:rPr>
              <a:t>15mg</a:t>
            </a:r>
          </a:p>
        </p:txBody>
      </p:sp>
      <p:sp>
        <p:nvSpPr>
          <p:cNvPr id="138292" name="TextBox 83">
            <a:extLst>
              <a:ext uri="{FF2B5EF4-FFF2-40B4-BE49-F238E27FC236}">
                <a16:creationId xmlns:a16="http://schemas.microsoft.com/office/drawing/2014/main" id="{847EF1F9-97ED-49F4-BCD4-536EF9FE84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6348" y="5863167"/>
            <a:ext cx="59984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244" b="1">
                <a:solidFill>
                  <a:srgbClr val="FFFF00"/>
                </a:solidFill>
              </a:rPr>
              <a:t>30mg</a:t>
            </a:r>
          </a:p>
        </p:txBody>
      </p:sp>
      <p:sp>
        <p:nvSpPr>
          <p:cNvPr id="138293" name="TextBox 84">
            <a:extLst>
              <a:ext uri="{FF2B5EF4-FFF2-40B4-BE49-F238E27FC236}">
                <a16:creationId xmlns:a16="http://schemas.microsoft.com/office/drawing/2014/main" id="{CE62F890-B1AF-4893-94E1-96A596389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77292" y="5863167"/>
            <a:ext cx="59984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244" b="1">
                <a:solidFill>
                  <a:srgbClr val="FFFF00"/>
                </a:solidFill>
              </a:rPr>
              <a:t>45mg</a:t>
            </a:r>
          </a:p>
        </p:txBody>
      </p:sp>
      <p:sp>
        <p:nvSpPr>
          <p:cNvPr id="138294" name="TextBox 85">
            <a:extLst>
              <a:ext uri="{FF2B5EF4-FFF2-40B4-BE49-F238E27FC236}">
                <a16:creationId xmlns:a16="http://schemas.microsoft.com/office/drawing/2014/main" id="{C989E9EC-8CEC-4882-972B-C64100EE3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4335" y="5863167"/>
            <a:ext cx="848310" cy="475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/>
            <a:r>
              <a:rPr lang="en-US" altLang="en-US" sz="1244" b="1">
                <a:solidFill>
                  <a:srgbClr val="FF6600"/>
                </a:solidFill>
              </a:rPr>
              <a:t>All</a:t>
            </a:r>
          </a:p>
          <a:p>
            <a:pPr algn="ctr" defTabSz="812810"/>
            <a:r>
              <a:rPr lang="en-US" altLang="en-US" sz="1244" b="1">
                <a:solidFill>
                  <a:srgbClr val="FF6600"/>
                </a:solidFill>
              </a:rPr>
              <a:t>Subjects</a:t>
            </a:r>
          </a:p>
        </p:txBody>
      </p:sp>
      <p:sp>
        <p:nvSpPr>
          <p:cNvPr id="138295" name="TextBox 87">
            <a:extLst>
              <a:ext uri="{FF2B5EF4-FFF2-40B4-BE49-F238E27FC236}">
                <a16:creationId xmlns:a16="http://schemas.microsoft.com/office/drawing/2014/main" id="{60A97431-1DC0-43BD-9A1B-3E7652205187}"/>
              </a:ext>
            </a:extLst>
          </p:cNvPr>
          <p:cNvSpPr txBox="1">
            <a:spLocks noChangeArrowheads="1"/>
          </p:cNvSpPr>
          <p:nvPr/>
        </p:nvSpPr>
        <p:spPr bwMode="auto">
          <a:xfrm rot="5400000">
            <a:off x="6498677" y="5458294"/>
            <a:ext cx="604653" cy="25654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067" b="1">
                <a:solidFill>
                  <a:srgbClr val="000000"/>
                </a:solidFill>
              </a:rPr>
              <a:t>&lt;0.001</a:t>
            </a:r>
          </a:p>
        </p:txBody>
      </p:sp>
      <p:sp>
        <p:nvSpPr>
          <p:cNvPr id="138296" name="TextBox 88">
            <a:extLst>
              <a:ext uri="{FF2B5EF4-FFF2-40B4-BE49-F238E27FC236}">
                <a16:creationId xmlns:a16="http://schemas.microsoft.com/office/drawing/2014/main" id="{3C2F6DE8-0002-4899-86BC-B149AA1C1A60}"/>
              </a:ext>
            </a:extLst>
          </p:cNvPr>
          <p:cNvSpPr txBox="1">
            <a:spLocks noChangeArrowheads="1"/>
          </p:cNvSpPr>
          <p:nvPr/>
        </p:nvSpPr>
        <p:spPr bwMode="auto">
          <a:xfrm rot="5400000">
            <a:off x="6026796" y="5447004"/>
            <a:ext cx="449162" cy="25654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067" b="1">
                <a:solidFill>
                  <a:srgbClr val="000000"/>
                </a:solidFill>
              </a:rPr>
              <a:t>0.14</a:t>
            </a:r>
          </a:p>
        </p:txBody>
      </p:sp>
      <p:sp>
        <p:nvSpPr>
          <p:cNvPr id="138297" name="TextBox 89">
            <a:extLst>
              <a:ext uri="{FF2B5EF4-FFF2-40B4-BE49-F238E27FC236}">
                <a16:creationId xmlns:a16="http://schemas.microsoft.com/office/drawing/2014/main" id="{2F5E925A-8463-45C1-A992-E21E7C661FFD}"/>
              </a:ext>
            </a:extLst>
          </p:cNvPr>
          <p:cNvSpPr txBox="1">
            <a:spLocks noChangeArrowheads="1"/>
          </p:cNvSpPr>
          <p:nvPr/>
        </p:nvSpPr>
        <p:spPr bwMode="auto">
          <a:xfrm rot="5400000">
            <a:off x="5325791" y="5433598"/>
            <a:ext cx="620683" cy="25654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067" b="1">
                <a:solidFill>
                  <a:srgbClr val="000000"/>
                </a:solidFill>
              </a:rPr>
              <a:t>P=0.04</a:t>
            </a:r>
          </a:p>
        </p:txBody>
      </p:sp>
      <p:sp>
        <p:nvSpPr>
          <p:cNvPr id="138299" name="TextBox 91">
            <a:extLst>
              <a:ext uri="{FF2B5EF4-FFF2-40B4-BE49-F238E27FC236}">
                <a16:creationId xmlns:a16="http://schemas.microsoft.com/office/drawing/2014/main" id="{13732FF0-366B-4D5A-A39E-D79983EC49E6}"/>
              </a:ext>
            </a:extLst>
          </p:cNvPr>
          <p:cNvSpPr txBox="1">
            <a:spLocks noChangeArrowheads="1"/>
          </p:cNvSpPr>
          <p:nvPr/>
        </p:nvSpPr>
        <p:spPr bwMode="auto">
          <a:xfrm rot="5400000">
            <a:off x="4600367" y="5231330"/>
            <a:ext cx="867545" cy="3111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/>
            <a:r>
              <a:rPr lang="en-US" altLang="en-US" sz="1422" b="1">
                <a:solidFill>
                  <a:srgbClr val="000000"/>
                </a:solidFill>
              </a:rPr>
              <a:t>P&lt;0.001</a:t>
            </a:r>
          </a:p>
        </p:txBody>
      </p:sp>
      <p:sp>
        <p:nvSpPr>
          <p:cNvPr id="138300" name="TextBox 92">
            <a:extLst>
              <a:ext uri="{FF2B5EF4-FFF2-40B4-BE49-F238E27FC236}">
                <a16:creationId xmlns:a16="http://schemas.microsoft.com/office/drawing/2014/main" id="{A5104858-A461-4996-A997-1F1D18A86A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0306" y="6127044"/>
            <a:ext cx="415854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/>
            <a:r>
              <a:rPr lang="en-US" altLang="en-US" sz="1600" b="1" dirty="0">
                <a:solidFill>
                  <a:srgbClr val="FFFF00"/>
                </a:solidFill>
              </a:rPr>
              <a:t>Pioglitazone Dose </a:t>
            </a:r>
            <a:endParaRPr lang="en-US" altLang="en-US" sz="1600" dirty="0">
              <a:solidFill>
                <a:srgbClr val="FFFF00"/>
              </a:solidFill>
            </a:endParaRPr>
          </a:p>
        </p:txBody>
      </p:sp>
      <p:sp>
        <p:nvSpPr>
          <p:cNvPr id="138301" name="TextBox 93">
            <a:extLst>
              <a:ext uri="{FF2B5EF4-FFF2-40B4-BE49-F238E27FC236}">
                <a16:creationId xmlns:a16="http://schemas.microsoft.com/office/drawing/2014/main" id="{D3BA80EE-B03E-4A78-BFB3-D4DA49012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7023" y="6196189"/>
            <a:ext cx="415854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/>
            <a:r>
              <a:rPr lang="en-US" altLang="en-US" sz="1600" b="1" dirty="0">
                <a:solidFill>
                  <a:srgbClr val="FFFF00"/>
                </a:solidFill>
              </a:rPr>
              <a:t>Pioglitazone Dose </a:t>
            </a:r>
            <a:endParaRPr lang="en-US" altLang="en-US" sz="1600" dirty="0">
              <a:solidFill>
                <a:srgbClr val="FFFF00"/>
              </a:solidFill>
            </a:endParaRPr>
          </a:p>
        </p:txBody>
      </p:sp>
      <p:cxnSp>
        <p:nvCxnSpPr>
          <p:cNvPr id="138302" name="Straight Connector 7">
            <a:extLst>
              <a:ext uri="{FF2B5EF4-FFF2-40B4-BE49-F238E27FC236}">
                <a16:creationId xmlns:a16="http://schemas.microsoft.com/office/drawing/2014/main" id="{111FC3C8-E91E-41C1-B0B5-4E01D28D88E1}"/>
              </a:ext>
            </a:extLst>
          </p:cNvPr>
          <p:cNvCxnSpPr>
            <a:cxnSpLocks/>
          </p:cNvCxnSpPr>
          <p:nvPr/>
        </p:nvCxnSpPr>
        <p:spPr bwMode="auto">
          <a:xfrm>
            <a:off x="2163117" y="6135471"/>
            <a:ext cx="1804450" cy="11492"/>
          </a:xfrm>
          <a:prstGeom prst="line">
            <a:avLst/>
          </a:prstGeom>
          <a:noFill/>
          <a:ln w="28575" algn="ctr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303" name="Straight Connector 94">
            <a:extLst>
              <a:ext uri="{FF2B5EF4-FFF2-40B4-BE49-F238E27FC236}">
                <a16:creationId xmlns:a16="http://schemas.microsoft.com/office/drawing/2014/main" id="{E1FF0A54-3F26-4684-9501-AB03C12B8E6C}"/>
              </a:ext>
            </a:extLst>
          </p:cNvPr>
          <p:cNvCxnSpPr>
            <a:cxnSpLocks/>
          </p:cNvCxnSpPr>
          <p:nvPr/>
        </p:nvCxnSpPr>
        <p:spPr bwMode="auto">
          <a:xfrm>
            <a:off x="5507860" y="6150794"/>
            <a:ext cx="1862757" cy="0"/>
          </a:xfrm>
          <a:prstGeom prst="line">
            <a:avLst/>
          </a:prstGeom>
          <a:noFill/>
          <a:ln w="28575" algn="ctr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9299" y="213154"/>
            <a:ext cx="8725403" cy="634571"/>
          </a:xfrm>
          <a:solidFill>
            <a:srgbClr val="FF6600"/>
          </a:solidFill>
          <a:ln>
            <a:solidFill>
              <a:srgbClr val="FF6600"/>
            </a:solidFill>
          </a:ln>
        </p:spPr>
        <p:txBody>
          <a:bodyPr/>
          <a:lstStyle/>
          <a:p>
            <a:r>
              <a:rPr lang="en-US" sz="3600" dirty="0">
                <a:solidFill>
                  <a:schemeClr val="bg1"/>
                </a:solidFill>
              </a:rPr>
              <a:t>STROKE:  WHAT YOU NEED TO KNOW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36293" y="1034047"/>
            <a:ext cx="8644849" cy="43088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FF0000"/>
              </a:buClr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1 of 4 people with stroke suffer a recurrence within 4 years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1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36294" y="1534477"/>
            <a:ext cx="8809887" cy="76944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FF0000"/>
              </a:buClr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Hypertension and insulin resistance increase the risk of recurrent stroke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2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36293" y="2398394"/>
            <a:ext cx="8644849" cy="43088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FF0000"/>
              </a:buClr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Stroke increases the risk of future MI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3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36295" y="2925191"/>
            <a:ext cx="8809886" cy="76944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FF0000"/>
              </a:buClr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Pioglitazone (IRIS trial) reduced recurrent stroke and CV events by 26%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4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36293" y="3774274"/>
            <a:ext cx="8644849" cy="76944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FF0000"/>
              </a:buClr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The treatment effect with pioglitazone (IRIS) was similar to both antiplatelet and high dose lipid lowering therapy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5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36293" y="4601250"/>
            <a:ext cx="8809888" cy="76944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FF0000"/>
              </a:buClr>
              <a:buSzTx/>
              <a:buFont typeface="Wingdings" panose="05000000000000000000" pitchFamily="2" charset="2"/>
              <a:buChar char="l"/>
              <a:tabLst/>
              <a:defRPr/>
            </a:pP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No excess heart failure was observed with pioglitazone in IRIS.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6</a:t>
            </a:r>
            <a:r>
              <a:rPr kumimoji="0" lang="en-US" sz="22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 Fractures (2%) and weight gain (~20%) were increased</a:t>
            </a:r>
            <a:r>
              <a:rPr kumimoji="0" lang="en-US" sz="2200" b="1" i="0" u="none" strike="noStrike" kern="1200" cap="none" spc="0" normalizeH="0" baseline="3000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4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99151" y="5561278"/>
            <a:ext cx="8644849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(1) Mohan, Stroke 42:1489, 2011; (2)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Hiwshinuma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, J Stroke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Cerebrovas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 Dis 18:294, 2009; (3) Dawson, Circulation 138:1221, 2018; (4)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Kernan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, NEJM 374:1321, 2016; (5) SPARCL, NEJM 355:549, 2006; (6) Young, Circulation 138:1210, 2018</a:t>
            </a:r>
            <a:endParaRPr kumimoji="0" lang="en-US" sz="1800" b="1" i="0" u="none" strike="noStrike" kern="1200" cap="none" spc="0" normalizeH="0" baseline="3000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079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11" grpId="0"/>
      <p:bldP spid="11" grpId="1"/>
      <p:bldP spid="10" grpId="0"/>
      <p:bldP spid="10" grpId="1"/>
      <p:bldP spid="12" grpId="0"/>
      <p:bldP spid="12" grpId="1"/>
      <p:bldP spid="15" grpId="0"/>
      <p:bldP spid="16" grpId="0"/>
      <p:bldP spid="17" grpId="0"/>
      <p:bldP spid="18" grpId="0"/>
      <p:bldP spid="18" grpId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 bwMode="auto">
          <a:xfrm>
            <a:off x="269545" y="1203276"/>
            <a:ext cx="8482084" cy="46062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1600" kern="0" dirty="0">
                <a:solidFill>
                  <a:srgbClr val="FF0000"/>
                </a:solidFill>
              </a:rPr>
              <a:t>Real world study (2000 to 2011) in 62,266 T2DM patients in Finland, Sweden, and UK</a:t>
            </a:r>
          </a:p>
        </p:txBody>
      </p:sp>
      <p:sp>
        <p:nvSpPr>
          <p:cNvPr id="5" name="Title 1"/>
          <p:cNvSpPr txBox="1">
            <a:spLocks/>
          </p:cNvSpPr>
          <p:nvPr/>
        </p:nvSpPr>
        <p:spPr bwMode="auto">
          <a:xfrm>
            <a:off x="4247866" y="1941423"/>
            <a:ext cx="1743500" cy="457207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1600" kern="0" dirty="0">
                <a:solidFill>
                  <a:schemeClr val="tx1"/>
                </a:solidFill>
              </a:rPr>
              <a:t>PIOGLITAZONE</a:t>
            </a:r>
          </a:p>
        </p:txBody>
      </p:sp>
      <p:sp>
        <p:nvSpPr>
          <p:cNvPr id="6" name="Title 1"/>
          <p:cNvSpPr txBox="1">
            <a:spLocks/>
          </p:cNvSpPr>
          <p:nvPr/>
        </p:nvSpPr>
        <p:spPr bwMode="auto">
          <a:xfrm>
            <a:off x="6864824" y="1941423"/>
            <a:ext cx="1832212" cy="549285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1600" kern="0" dirty="0">
                <a:solidFill>
                  <a:schemeClr val="tx1"/>
                </a:solidFill>
              </a:rPr>
              <a:t>ALL OTHER THERAPIES</a:t>
            </a:r>
          </a:p>
        </p:txBody>
      </p:sp>
      <p:sp>
        <p:nvSpPr>
          <p:cNvPr id="7" name="Title 1"/>
          <p:cNvSpPr txBox="1">
            <a:spLocks/>
          </p:cNvSpPr>
          <p:nvPr/>
        </p:nvSpPr>
        <p:spPr bwMode="auto">
          <a:xfrm>
            <a:off x="4596310" y="2721605"/>
            <a:ext cx="1046612" cy="30251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31,333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 bwMode="auto">
          <a:xfrm>
            <a:off x="4774797" y="3417075"/>
            <a:ext cx="689639" cy="31050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63.2</a:t>
            </a:r>
          </a:p>
        </p:txBody>
      </p:sp>
      <p:sp>
        <p:nvSpPr>
          <p:cNvPr id="9" name="Title 1"/>
          <p:cNvSpPr txBox="1">
            <a:spLocks/>
          </p:cNvSpPr>
          <p:nvPr/>
        </p:nvSpPr>
        <p:spPr bwMode="auto">
          <a:xfrm>
            <a:off x="4832586" y="4001385"/>
            <a:ext cx="574060" cy="311644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4.8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 bwMode="auto">
          <a:xfrm>
            <a:off x="4832586" y="4481054"/>
            <a:ext cx="574060" cy="301334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2.6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 bwMode="auto">
          <a:xfrm>
            <a:off x="4710184" y="5069299"/>
            <a:ext cx="818865" cy="333819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1,633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 bwMode="auto">
          <a:xfrm>
            <a:off x="4777995" y="5687475"/>
            <a:ext cx="683242" cy="23244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691</a:t>
            </a:r>
          </a:p>
        </p:txBody>
      </p:sp>
      <p:sp>
        <p:nvSpPr>
          <p:cNvPr id="13" name="Title 1"/>
          <p:cNvSpPr txBox="1">
            <a:spLocks/>
          </p:cNvSpPr>
          <p:nvPr/>
        </p:nvSpPr>
        <p:spPr bwMode="auto">
          <a:xfrm>
            <a:off x="321861" y="2645401"/>
            <a:ext cx="1293125" cy="454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pPr algn="l"/>
            <a:r>
              <a:rPr lang="en-US" sz="2000" kern="0" dirty="0">
                <a:solidFill>
                  <a:schemeClr val="bg1"/>
                </a:solidFill>
              </a:rPr>
              <a:t>Number</a:t>
            </a:r>
          </a:p>
        </p:txBody>
      </p:sp>
      <p:sp>
        <p:nvSpPr>
          <p:cNvPr id="14" name="Title 1"/>
          <p:cNvSpPr txBox="1">
            <a:spLocks/>
          </p:cNvSpPr>
          <p:nvPr/>
        </p:nvSpPr>
        <p:spPr bwMode="auto">
          <a:xfrm>
            <a:off x="321861" y="3344865"/>
            <a:ext cx="1293125" cy="454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pPr algn="l"/>
            <a:r>
              <a:rPr lang="en-US" sz="2000" kern="0" dirty="0">
                <a:solidFill>
                  <a:schemeClr val="bg1"/>
                </a:solidFill>
              </a:rPr>
              <a:t>Age (</a:t>
            </a:r>
            <a:r>
              <a:rPr lang="en-US" sz="2000" kern="0" dirty="0" err="1">
                <a:solidFill>
                  <a:schemeClr val="bg1"/>
                </a:solidFill>
              </a:rPr>
              <a:t>yrs</a:t>
            </a:r>
            <a:r>
              <a:rPr lang="en-US" sz="2000" kern="0" dirty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15" name="Title 1"/>
          <p:cNvSpPr txBox="1">
            <a:spLocks/>
          </p:cNvSpPr>
          <p:nvPr/>
        </p:nvSpPr>
        <p:spPr bwMode="auto">
          <a:xfrm>
            <a:off x="321861" y="3929746"/>
            <a:ext cx="3512026" cy="454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pPr algn="l"/>
            <a:r>
              <a:rPr lang="en-US" sz="2000" kern="0" dirty="0">
                <a:solidFill>
                  <a:schemeClr val="bg1"/>
                </a:solidFill>
              </a:rPr>
              <a:t>Duration of diabetes (</a:t>
            </a:r>
            <a:r>
              <a:rPr lang="en-US" sz="2000" kern="0" dirty="0" err="1">
                <a:solidFill>
                  <a:schemeClr val="bg1"/>
                </a:solidFill>
              </a:rPr>
              <a:t>yrs</a:t>
            </a:r>
            <a:r>
              <a:rPr lang="en-US" sz="2000" kern="0" dirty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16" name="Title 1"/>
          <p:cNvSpPr txBox="1">
            <a:spLocks/>
          </p:cNvSpPr>
          <p:nvPr/>
        </p:nvSpPr>
        <p:spPr bwMode="auto">
          <a:xfrm>
            <a:off x="321861" y="4404260"/>
            <a:ext cx="2217758" cy="454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pPr algn="l"/>
            <a:r>
              <a:rPr lang="en-US" sz="2000" kern="0" dirty="0">
                <a:solidFill>
                  <a:schemeClr val="bg1"/>
                </a:solidFill>
              </a:rPr>
              <a:t>Follow up (</a:t>
            </a:r>
            <a:r>
              <a:rPr lang="en-US" sz="2000" kern="0" dirty="0" err="1">
                <a:solidFill>
                  <a:schemeClr val="bg1"/>
                </a:solidFill>
              </a:rPr>
              <a:t>yrs</a:t>
            </a:r>
            <a:r>
              <a:rPr lang="en-US" sz="2000" kern="0" dirty="0">
                <a:solidFill>
                  <a:schemeClr val="bg1"/>
                </a:solidFill>
              </a:rPr>
              <a:t>)</a:t>
            </a:r>
          </a:p>
        </p:txBody>
      </p:sp>
      <p:sp>
        <p:nvSpPr>
          <p:cNvPr id="17" name="Title 1"/>
          <p:cNvSpPr txBox="1">
            <a:spLocks/>
          </p:cNvSpPr>
          <p:nvPr/>
        </p:nvSpPr>
        <p:spPr bwMode="auto">
          <a:xfrm>
            <a:off x="321861" y="5008747"/>
            <a:ext cx="2217758" cy="454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pPr algn="l"/>
            <a:r>
              <a:rPr lang="en-US" sz="2000" kern="0" dirty="0">
                <a:solidFill>
                  <a:schemeClr val="bg1"/>
                </a:solidFill>
              </a:rPr>
              <a:t>Deaths (#)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 bwMode="auto">
          <a:xfrm>
            <a:off x="321861" y="5576235"/>
            <a:ext cx="2788693" cy="454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pPr algn="l"/>
            <a:r>
              <a:rPr lang="en-US" sz="2000" kern="0" dirty="0">
                <a:solidFill>
                  <a:schemeClr val="bg1"/>
                </a:solidFill>
              </a:rPr>
              <a:t>CV related deaths (#)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 bwMode="auto">
          <a:xfrm>
            <a:off x="269545" y="6097122"/>
            <a:ext cx="3357356" cy="454922"/>
          </a:xfrm>
          <a:prstGeom prst="rect">
            <a:avLst/>
          </a:prstGeom>
          <a:noFill/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pPr algn="l"/>
            <a:r>
              <a:rPr lang="en-US" sz="2000" kern="0" dirty="0">
                <a:solidFill>
                  <a:schemeClr val="bg1"/>
                </a:solidFill>
              </a:rPr>
              <a:t>Non-CV related deaths (#)</a:t>
            </a:r>
          </a:p>
        </p:txBody>
      </p:sp>
      <p:sp>
        <p:nvSpPr>
          <p:cNvPr id="20" name="Title 1"/>
          <p:cNvSpPr txBox="1">
            <a:spLocks/>
          </p:cNvSpPr>
          <p:nvPr/>
        </p:nvSpPr>
        <p:spPr bwMode="auto">
          <a:xfrm>
            <a:off x="4777995" y="6208362"/>
            <a:ext cx="683242" cy="232443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972</a:t>
            </a:r>
          </a:p>
        </p:txBody>
      </p:sp>
      <p:sp>
        <p:nvSpPr>
          <p:cNvPr id="21" name="Title 1"/>
          <p:cNvSpPr txBox="1">
            <a:spLocks/>
          </p:cNvSpPr>
          <p:nvPr/>
        </p:nvSpPr>
        <p:spPr bwMode="auto">
          <a:xfrm>
            <a:off x="7257624" y="2721605"/>
            <a:ext cx="1046612" cy="302515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31,333</a:t>
            </a:r>
          </a:p>
        </p:txBody>
      </p:sp>
      <p:sp>
        <p:nvSpPr>
          <p:cNvPr id="22" name="Title 1"/>
          <p:cNvSpPr txBox="1">
            <a:spLocks/>
          </p:cNvSpPr>
          <p:nvPr/>
        </p:nvSpPr>
        <p:spPr bwMode="auto">
          <a:xfrm>
            <a:off x="7436111" y="3417075"/>
            <a:ext cx="689639" cy="310503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65.9</a:t>
            </a:r>
          </a:p>
        </p:txBody>
      </p:sp>
      <p:sp>
        <p:nvSpPr>
          <p:cNvPr id="23" name="Title 1"/>
          <p:cNvSpPr txBox="1">
            <a:spLocks/>
          </p:cNvSpPr>
          <p:nvPr/>
        </p:nvSpPr>
        <p:spPr bwMode="auto">
          <a:xfrm>
            <a:off x="7493900" y="4001385"/>
            <a:ext cx="574060" cy="311644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4.9</a:t>
            </a:r>
          </a:p>
        </p:txBody>
      </p:sp>
      <p:sp>
        <p:nvSpPr>
          <p:cNvPr id="24" name="Title 1"/>
          <p:cNvSpPr txBox="1">
            <a:spLocks/>
          </p:cNvSpPr>
          <p:nvPr/>
        </p:nvSpPr>
        <p:spPr bwMode="auto">
          <a:xfrm>
            <a:off x="7493900" y="4481054"/>
            <a:ext cx="574060" cy="301334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2.7</a:t>
            </a:r>
          </a:p>
        </p:txBody>
      </p:sp>
      <p:sp>
        <p:nvSpPr>
          <p:cNvPr id="25" name="Title 1"/>
          <p:cNvSpPr txBox="1">
            <a:spLocks/>
          </p:cNvSpPr>
          <p:nvPr/>
        </p:nvSpPr>
        <p:spPr bwMode="auto">
          <a:xfrm>
            <a:off x="7371498" y="5069299"/>
            <a:ext cx="818865" cy="333819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4,513</a:t>
            </a:r>
          </a:p>
        </p:txBody>
      </p:sp>
      <p:sp>
        <p:nvSpPr>
          <p:cNvPr id="28" name="Title 1"/>
          <p:cNvSpPr txBox="1">
            <a:spLocks/>
          </p:cNvSpPr>
          <p:nvPr/>
        </p:nvSpPr>
        <p:spPr bwMode="auto">
          <a:xfrm>
            <a:off x="7371498" y="5636787"/>
            <a:ext cx="818865" cy="333819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2,098</a:t>
            </a:r>
          </a:p>
        </p:txBody>
      </p:sp>
      <p:sp>
        <p:nvSpPr>
          <p:cNvPr id="29" name="Title 1"/>
          <p:cNvSpPr txBox="1">
            <a:spLocks/>
          </p:cNvSpPr>
          <p:nvPr/>
        </p:nvSpPr>
        <p:spPr bwMode="auto">
          <a:xfrm>
            <a:off x="7371498" y="6157674"/>
            <a:ext cx="818865" cy="333819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5pPr>
            <a:lvl6pPr marL="40640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6pPr>
            <a:lvl7pPr marL="81281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7pPr>
            <a:lvl8pPr marL="1219215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8pPr>
            <a:lvl9pPr marL="1625620" algn="ctr" rtl="0" eaLnBrk="0" fontAlgn="base" hangingPunct="0">
              <a:spcBef>
                <a:spcPct val="0"/>
              </a:spcBef>
              <a:spcAft>
                <a:spcPct val="0"/>
              </a:spcAft>
              <a:defRPr sz="3911" b="1">
                <a:solidFill>
                  <a:srgbClr val="FF7308"/>
                </a:solidFill>
                <a:latin typeface="Helvetica" pitchFamily="34" charset="0"/>
              </a:defRPr>
            </a:lvl9pPr>
          </a:lstStyle>
          <a:p>
            <a:r>
              <a:rPr lang="en-US" sz="2000" kern="0" dirty="0">
                <a:solidFill>
                  <a:schemeClr val="tx1"/>
                </a:solidFill>
              </a:rPr>
              <a:t>2,415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598107" y="6552044"/>
            <a:ext cx="54567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FFCCFF"/>
                </a:solidFill>
              </a:rPr>
              <a:t>Strongman H et al, BMJ Open Diabetes Care 2018;doi:10,1136</a:t>
            </a:r>
          </a:p>
        </p:txBody>
      </p:sp>
      <p:sp>
        <p:nvSpPr>
          <p:cNvPr id="32" name="Rectangle 27">
            <a:extLst>
              <a:ext uri="{FF2B5EF4-FFF2-40B4-BE49-F238E27FC236}">
                <a16:creationId xmlns:a16="http://schemas.microsoft.com/office/drawing/2014/main" id="{49666BD4-3653-428D-9654-4A32E71BC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9259" y="173769"/>
            <a:ext cx="7982656" cy="759178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400" dirty="0">
                <a:solidFill>
                  <a:srgbClr val="FFFFFF"/>
                </a:solidFill>
              </a:rPr>
              <a:t>PIOGLITAZONE REDUCES ALL CAUSE AND CARDIOVASCULAR MORTALITY IN CVD REAL PIO</a:t>
            </a:r>
          </a:p>
        </p:txBody>
      </p:sp>
      <p:sp>
        <p:nvSpPr>
          <p:cNvPr id="27" name="Title 26">
            <a:extLst>
              <a:ext uri="{FF2B5EF4-FFF2-40B4-BE49-F238E27FC236}">
                <a16:creationId xmlns:a16="http://schemas.microsoft.com/office/drawing/2014/main" id="{00567745-6249-4C7F-ABF9-D58BE4FF0C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0" y="0"/>
            <a:ext cx="0" cy="0"/>
          </a:xfrm>
        </p:spPr>
        <p:txBody>
          <a:bodyPr/>
          <a:lstStyle/>
          <a:p>
            <a:r>
              <a:rPr lang="en-US" dirty="0"/>
              <a:t>                                                         </a:t>
            </a:r>
          </a:p>
        </p:txBody>
      </p:sp>
    </p:spTree>
    <p:extLst>
      <p:ext uri="{BB962C8B-B14F-4D97-AF65-F5344CB8AC3E}">
        <p14:creationId xmlns:p14="http://schemas.microsoft.com/office/powerpoint/2010/main" val="391191717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54252" y="173381"/>
            <a:ext cx="8835497" cy="954107"/>
          </a:xfrm>
          <a:prstGeom prst="rect">
            <a:avLst/>
          </a:prstGeom>
          <a:solidFill>
            <a:srgbClr val="FF6600"/>
          </a:solidFill>
        </p:spPr>
        <p:txBody>
          <a:bodyPr wrap="none" rtlCol="0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</a:rPr>
              <a:t>PIOGLITAZONE REDUCES ALL-CAUSE AND </a:t>
            </a:r>
          </a:p>
          <a:p>
            <a:pPr algn="ctr"/>
            <a:r>
              <a:rPr lang="en-US" sz="2800" b="1" dirty="0">
                <a:solidFill>
                  <a:schemeClr val="bg1"/>
                </a:solidFill>
              </a:rPr>
              <a:t>CARDIOVASCULAR MORTALITY IN CVD REAL PIO</a:t>
            </a:r>
          </a:p>
        </p:txBody>
      </p:sp>
      <p:grpSp>
        <p:nvGrpSpPr>
          <p:cNvPr id="227" name="Group 226"/>
          <p:cNvGrpSpPr/>
          <p:nvPr/>
        </p:nvGrpSpPr>
        <p:grpSpPr>
          <a:xfrm>
            <a:off x="328139" y="1236810"/>
            <a:ext cx="8124183" cy="4465389"/>
            <a:chOff x="599601" y="1464596"/>
            <a:chExt cx="7258490" cy="3989569"/>
          </a:xfrm>
        </p:grpSpPr>
        <p:sp>
          <p:nvSpPr>
            <p:cNvPr id="3" name="TextBox 2"/>
            <p:cNvSpPr txBox="1"/>
            <p:nvPr/>
          </p:nvSpPr>
          <p:spPr>
            <a:xfrm>
              <a:off x="766313" y="2220838"/>
              <a:ext cx="1388079" cy="7424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FFFF00"/>
                  </a:solidFill>
                </a:rPr>
                <a:t>All-cause</a:t>
              </a:r>
            </a:p>
            <a:p>
              <a:r>
                <a:rPr lang="en-US" sz="2400" b="1" dirty="0">
                  <a:solidFill>
                    <a:srgbClr val="FFFF00"/>
                  </a:solidFill>
                </a:rPr>
                <a:t>mortality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599601" y="3099339"/>
              <a:ext cx="1784797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FF6600"/>
                  </a:solidFill>
                </a:rPr>
                <a:t>CV mortality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791961" y="3700841"/>
              <a:ext cx="1326496" cy="74244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66FF33"/>
                  </a:solidFill>
                </a:rPr>
                <a:t>Non-CV</a:t>
              </a:r>
            </a:p>
            <a:p>
              <a:r>
                <a:rPr lang="en-US" sz="2400" b="1" dirty="0">
                  <a:solidFill>
                    <a:srgbClr val="66FF33"/>
                  </a:solidFill>
                </a:rPr>
                <a:t>mortality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786567" y="5041694"/>
              <a:ext cx="1615798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FF99FF"/>
                  </a:solidFill>
                </a:rPr>
                <a:t>Favors PIO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249207" y="4540335"/>
              <a:ext cx="547384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0.5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3109048" y="4540335"/>
              <a:ext cx="547384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0.6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968889" y="4540335"/>
              <a:ext cx="547384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0.7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828730" y="4540335"/>
              <a:ext cx="547384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0.8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5688571" y="4540335"/>
              <a:ext cx="547384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0.9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548412" y="4540335"/>
              <a:ext cx="547384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1.0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310707" y="4540335"/>
              <a:ext cx="547384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1.1</a:t>
              </a:r>
            </a:p>
          </p:txBody>
        </p:sp>
        <p:cxnSp>
          <p:nvCxnSpPr>
            <p:cNvPr id="9" name="Straight Connector 8"/>
            <p:cNvCxnSpPr/>
            <p:nvPr/>
          </p:nvCxnSpPr>
          <p:spPr bwMode="auto">
            <a:xfrm>
              <a:off x="2501840" y="4578774"/>
              <a:ext cx="5029200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" name="TextBox 9"/>
            <p:cNvSpPr txBox="1"/>
            <p:nvPr/>
          </p:nvSpPr>
          <p:spPr>
            <a:xfrm rot="5400000">
              <a:off x="2410991" y="4293353"/>
              <a:ext cx="2872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-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 rot="5400000">
              <a:off x="3274594" y="4293354"/>
              <a:ext cx="2872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-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 rot="5400000">
              <a:off x="4097376" y="4300126"/>
              <a:ext cx="2872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-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 rot="5400000">
              <a:off x="5021936" y="4300127"/>
              <a:ext cx="2872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-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 rot="5400000">
              <a:off x="5825322" y="4300127"/>
              <a:ext cx="2872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-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 rot="5400000">
              <a:off x="6688925" y="4300128"/>
              <a:ext cx="2872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-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 rot="5400000">
              <a:off x="7416885" y="4306900"/>
              <a:ext cx="28725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-</a:t>
              </a:r>
            </a:p>
          </p:txBody>
        </p:sp>
        <p:sp>
          <p:nvSpPr>
            <p:cNvPr id="11" name="Left Arrow 10"/>
            <p:cNvSpPr/>
            <p:nvPr/>
          </p:nvSpPr>
          <p:spPr bwMode="auto">
            <a:xfrm>
              <a:off x="4458247" y="5092182"/>
              <a:ext cx="2418080" cy="268356"/>
            </a:xfrm>
            <a:prstGeom prst="leftArrow">
              <a:avLst>
                <a:gd name="adj1" fmla="val 50000"/>
                <a:gd name="adj2" fmla="val 103345"/>
              </a:avLst>
            </a:prstGeom>
            <a:solidFill>
              <a:srgbClr val="FF99FF"/>
            </a:solidFill>
            <a:ln w="28575" cap="flat" cmpd="sng" algn="ctr">
              <a:solidFill>
                <a:srgbClr val="FF99FF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187390" y="2051027"/>
              <a:ext cx="700628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FFFF00"/>
                  </a:solidFill>
                </a:rPr>
                <a:t>0.60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2963931" y="2849100"/>
              <a:ext cx="700628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FF6600"/>
                  </a:solidFill>
                </a:rPr>
                <a:t>0.58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3464522" y="3612721"/>
              <a:ext cx="700628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rgbClr val="66FF33"/>
                  </a:solidFill>
                </a:rPr>
                <a:t>0.63</a:t>
              </a:r>
            </a:p>
          </p:txBody>
        </p:sp>
        <p:cxnSp>
          <p:nvCxnSpPr>
            <p:cNvPr id="15" name="Straight Connector 14"/>
            <p:cNvCxnSpPr/>
            <p:nvPr/>
          </p:nvCxnSpPr>
          <p:spPr bwMode="auto">
            <a:xfrm flipV="1">
              <a:off x="3064649" y="2522905"/>
              <a:ext cx="904240" cy="13444"/>
            </a:xfrm>
            <a:prstGeom prst="line">
              <a:avLst/>
            </a:prstGeom>
            <a:noFill/>
            <a:ln w="28575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" name="Straight Connector 16"/>
            <p:cNvCxnSpPr/>
            <p:nvPr/>
          </p:nvCxnSpPr>
          <p:spPr bwMode="auto">
            <a:xfrm>
              <a:off x="3968889" y="2430519"/>
              <a:ext cx="0" cy="198217"/>
            </a:xfrm>
            <a:prstGeom prst="line">
              <a:avLst/>
            </a:prstGeom>
            <a:noFill/>
            <a:ln w="28575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8" name="Straight Connector 57"/>
            <p:cNvCxnSpPr/>
            <p:nvPr/>
          </p:nvCxnSpPr>
          <p:spPr bwMode="auto">
            <a:xfrm>
              <a:off x="3064649" y="2430519"/>
              <a:ext cx="0" cy="198217"/>
            </a:xfrm>
            <a:prstGeom prst="line">
              <a:avLst/>
            </a:prstGeom>
            <a:noFill/>
            <a:ln w="28575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" name="Straight Connector 60"/>
            <p:cNvCxnSpPr/>
            <p:nvPr/>
          </p:nvCxnSpPr>
          <p:spPr bwMode="auto">
            <a:xfrm flipV="1">
              <a:off x="2718239" y="3336166"/>
              <a:ext cx="1056640" cy="0"/>
            </a:xfrm>
            <a:prstGeom prst="line">
              <a:avLst/>
            </a:prstGeom>
            <a:noFill/>
            <a:ln w="28575" cap="flat" cmpd="sng" algn="ctr">
              <a:solidFill>
                <a:srgbClr val="FF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2" name="Straight Connector 61"/>
            <p:cNvCxnSpPr/>
            <p:nvPr/>
          </p:nvCxnSpPr>
          <p:spPr bwMode="auto">
            <a:xfrm>
              <a:off x="3774879" y="3247654"/>
              <a:ext cx="0" cy="198217"/>
            </a:xfrm>
            <a:prstGeom prst="line">
              <a:avLst/>
            </a:prstGeom>
            <a:noFill/>
            <a:ln w="28575" cap="flat" cmpd="sng" algn="ctr">
              <a:solidFill>
                <a:srgbClr val="FF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3" name="Straight Connector 62"/>
            <p:cNvCxnSpPr/>
            <p:nvPr/>
          </p:nvCxnSpPr>
          <p:spPr bwMode="auto">
            <a:xfrm>
              <a:off x="2718239" y="3240933"/>
              <a:ext cx="0" cy="198217"/>
            </a:xfrm>
            <a:prstGeom prst="line">
              <a:avLst/>
            </a:prstGeom>
            <a:noFill/>
            <a:ln w="28575" cap="flat" cmpd="sng" algn="ctr">
              <a:solidFill>
                <a:srgbClr val="FF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1" name="Oval 20"/>
            <p:cNvSpPr/>
            <p:nvPr/>
          </p:nvSpPr>
          <p:spPr bwMode="auto">
            <a:xfrm>
              <a:off x="3434271" y="2430519"/>
              <a:ext cx="189726" cy="198217"/>
            </a:xfrm>
            <a:prstGeom prst="ellipse">
              <a:avLst/>
            </a:prstGeom>
            <a:solidFill>
              <a:srgbClr val="FFFF00"/>
            </a:solidFill>
            <a:ln w="28575" cap="flat" cmpd="sng" algn="ctr">
              <a:solidFill>
                <a:srgbClr val="FF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  <p:sp>
          <p:nvSpPr>
            <p:cNvPr id="66" name="Oval 65"/>
            <p:cNvSpPr/>
            <p:nvPr/>
          </p:nvSpPr>
          <p:spPr bwMode="auto">
            <a:xfrm>
              <a:off x="3119182" y="3240933"/>
              <a:ext cx="189726" cy="198217"/>
            </a:xfrm>
            <a:prstGeom prst="ellipse">
              <a:avLst/>
            </a:prstGeom>
            <a:solidFill>
              <a:srgbClr val="FF6600"/>
            </a:solidFill>
            <a:ln w="28575" cap="flat" cmpd="sng" algn="ctr">
              <a:solidFill>
                <a:srgbClr val="FF66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  <p:cxnSp>
          <p:nvCxnSpPr>
            <p:cNvPr id="68" name="Straight Connector 67"/>
            <p:cNvCxnSpPr/>
            <p:nvPr/>
          </p:nvCxnSpPr>
          <p:spPr bwMode="auto">
            <a:xfrm flipV="1">
              <a:off x="3389648" y="4038444"/>
              <a:ext cx="878061" cy="404"/>
            </a:xfrm>
            <a:prstGeom prst="line">
              <a:avLst/>
            </a:prstGeom>
            <a:noFill/>
            <a:ln w="28575" cap="flat" cmpd="sng" algn="ctr">
              <a:solidFill>
                <a:srgbClr val="66FF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9" name="Straight Connector 68"/>
            <p:cNvCxnSpPr/>
            <p:nvPr/>
          </p:nvCxnSpPr>
          <p:spPr bwMode="auto">
            <a:xfrm>
              <a:off x="4270076" y="3939336"/>
              <a:ext cx="0" cy="198217"/>
            </a:xfrm>
            <a:prstGeom prst="line">
              <a:avLst/>
            </a:prstGeom>
            <a:noFill/>
            <a:ln w="28575" cap="flat" cmpd="sng" algn="ctr">
              <a:solidFill>
                <a:srgbClr val="66FF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0" name="Straight Connector 69"/>
            <p:cNvCxnSpPr/>
            <p:nvPr/>
          </p:nvCxnSpPr>
          <p:spPr bwMode="auto">
            <a:xfrm>
              <a:off x="3389648" y="3943615"/>
              <a:ext cx="0" cy="198217"/>
            </a:xfrm>
            <a:prstGeom prst="line">
              <a:avLst/>
            </a:prstGeom>
            <a:noFill/>
            <a:ln w="28575" cap="flat" cmpd="sng" algn="ctr">
              <a:solidFill>
                <a:srgbClr val="66FF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7" name="Oval 66"/>
            <p:cNvSpPr/>
            <p:nvPr/>
          </p:nvSpPr>
          <p:spPr bwMode="auto">
            <a:xfrm>
              <a:off x="3688723" y="3939336"/>
              <a:ext cx="189726" cy="198217"/>
            </a:xfrm>
            <a:prstGeom prst="ellipse">
              <a:avLst/>
            </a:prstGeom>
            <a:solidFill>
              <a:srgbClr val="66FF33"/>
            </a:solidFill>
            <a:ln w="28575" cap="flat" cmpd="sng" algn="ctr">
              <a:solidFill>
                <a:srgbClr val="66FF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0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Helvetica" pitchFamily="34" charset="0"/>
              </a:endParaRPr>
            </a:p>
          </p:txBody>
        </p:sp>
        <p:cxnSp>
          <p:nvCxnSpPr>
            <p:cNvPr id="226" name="Straight Connector 225"/>
            <p:cNvCxnSpPr/>
            <p:nvPr/>
          </p:nvCxnSpPr>
          <p:spPr bwMode="auto">
            <a:xfrm>
              <a:off x="6796835" y="1955211"/>
              <a:ext cx="0" cy="2623563"/>
            </a:xfrm>
            <a:prstGeom prst="line">
              <a:avLst/>
            </a:prstGeom>
            <a:noFill/>
            <a:ln w="57150" cap="flat" cmpd="sng" algn="ctr">
              <a:solidFill>
                <a:schemeClr val="bg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5220EB2-CC42-4EF8-97CE-9871CF2EC3CC}"/>
                </a:ext>
              </a:extLst>
            </p:cNvPr>
            <p:cNvSpPr txBox="1"/>
            <p:nvPr/>
          </p:nvSpPr>
          <p:spPr>
            <a:xfrm>
              <a:off x="6550985" y="1464596"/>
              <a:ext cx="563138" cy="41247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400" b="1" dirty="0">
                  <a:solidFill>
                    <a:schemeClr val="bg1"/>
                  </a:solidFill>
                </a:rPr>
                <a:t>HR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76068397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882" name="Text Box 34"/>
          <p:cNvSpPr txBox="1">
            <a:spLocks noChangeArrowheads="1"/>
          </p:cNvSpPr>
          <p:nvPr/>
        </p:nvSpPr>
        <p:spPr bwMode="auto">
          <a:xfrm>
            <a:off x="542925" y="600075"/>
            <a:ext cx="7985125" cy="1323975"/>
          </a:xfrm>
          <a:prstGeom prst="rect">
            <a:avLst/>
          </a:prstGeom>
          <a:solidFill>
            <a:srgbClr val="FF7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67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PIOGLITAZONE (1.5 YEARS) HALTS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67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PROGRESSION OF CAROTID IMT AND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67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CORONARY ATHEROSCLEROSIS IN T2DM</a:t>
            </a:r>
          </a:p>
        </p:txBody>
      </p:sp>
      <p:grpSp>
        <p:nvGrpSpPr>
          <p:cNvPr id="2" name="Group 58"/>
          <p:cNvGrpSpPr>
            <a:grpSpLocks/>
          </p:cNvGrpSpPr>
          <p:nvPr/>
        </p:nvGrpSpPr>
        <p:grpSpPr bwMode="auto">
          <a:xfrm>
            <a:off x="4318000" y="2162175"/>
            <a:ext cx="4094163" cy="3849688"/>
            <a:chOff x="3060" y="1262"/>
            <a:chExt cx="2901" cy="2728"/>
          </a:xfrm>
        </p:grpSpPr>
        <p:sp>
          <p:nvSpPr>
            <p:cNvPr id="524322" name="Rectangle 56"/>
            <p:cNvSpPr>
              <a:spLocks noChangeArrowheads="1"/>
            </p:cNvSpPr>
            <p:nvPr/>
          </p:nvSpPr>
          <p:spPr bwMode="auto">
            <a:xfrm>
              <a:off x="5156" y="3249"/>
              <a:ext cx="574" cy="396"/>
            </a:xfrm>
            <a:prstGeom prst="rect">
              <a:avLst/>
            </a:prstGeom>
            <a:solidFill>
              <a:srgbClr val="FE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06915" name="Text Box 49"/>
            <p:cNvSpPr txBox="1">
              <a:spLocks noChangeArrowheads="1"/>
            </p:cNvSpPr>
            <p:nvPr/>
          </p:nvSpPr>
          <p:spPr bwMode="auto">
            <a:xfrm>
              <a:off x="4253" y="1262"/>
              <a:ext cx="622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+0.73</a:t>
              </a:r>
            </a:p>
          </p:txBody>
        </p:sp>
        <p:sp>
          <p:nvSpPr>
            <p:cNvPr id="524324" name="Rectangle 37"/>
            <p:cNvSpPr>
              <a:spLocks noChangeArrowheads="1"/>
            </p:cNvSpPr>
            <p:nvPr/>
          </p:nvSpPr>
          <p:spPr bwMode="auto">
            <a:xfrm>
              <a:off x="4260" y="1543"/>
              <a:ext cx="659" cy="1703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587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25" name="Freeform 39"/>
            <p:cNvSpPr>
              <a:spLocks/>
            </p:cNvSpPr>
            <p:nvPr/>
          </p:nvSpPr>
          <p:spPr bwMode="auto">
            <a:xfrm>
              <a:off x="4116" y="1490"/>
              <a:ext cx="51" cy="2329"/>
            </a:xfrm>
            <a:custGeom>
              <a:avLst/>
              <a:gdLst>
                <a:gd name="T0" fmla="*/ 0 w 72"/>
                <a:gd name="T1" fmla="*/ 0 h 2739"/>
                <a:gd name="T2" fmla="*/ 0 w 72"/>
                <a:gd name="T3" fmla="*/ 120 h 2739"/>
                <a:gd name="T4" fmla="*/ 1 w 72"/>
                <a:gd name="T5" fmla="*/ 120 h 2739"/>
                <a:gd name="T6" fmla="*/ 0 60000 65536"/>
                <a:gd name="T7" fmla="*/ 0 60000 65536"/>
                <a:gd name="T8" fmla="*/ 0 60000 65536"/>
                <a:gd name="T9" fmla="*/ 0 w 72"/>
                <a:gd name="T10" fmla="*/ 0 h 2739"/>
                <a:gd name="T11" fmla="*/ 72 w 72"/>
                <a:gd name="T12" fmla="*/ 2739 h 273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2" h="2739">
                  <a:moveTo>
                    <a:pt x="0" y="0"/>
                  </a:moveTo>
                  <a:lnTo>
                    <a:pt x="0" y="2739"/>
                  </a:lnTo>
                  <a:lnTo>
                    <a:pt x="72" y="2739"/>
                  </a:lnTo>
                </a:path>
              </a:pathLst>
            </a:cu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26" name="Line 40"/>
            <p:cNvSpPr>
              <a:spLocks noChangeShapeType="1"/>
            </p:cNvSpPr>
            <p:nvPr/>
          </p:nvSpPr>
          <p:spPr bwMode="auto">
            <a:xfrm>
              <a:off x="4116" y="2644"/>
              <a:ext cx="51" cy="1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27" name="Line 41"/>
            <p:cNvSpPr>
              <a:spLocks noChangeShapeType="1"/>
            </p:cNvSpPr>
            <p:nvPr/>
          </p:nvSpPr>
          <p:spPr bwMode="auto">
            <a:xfrm>
              <a:off x="4116" y="2072"/>
              <a:ext cx="51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28" name="Line 42"/>
            <p:cNvSpPr>
              <a:spLocks noChangeShapeType="1"/>
            </p:cNvSpPr>
            <p:nvPr/>
          </p:nvSpPr>
          <p:spPr bwMode="auto">
            <a:xfrm>
              <a:off x="4116" y="1490"/>
              <a:ext cx="51" cy="1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29" name="Line 43"/>
            <p:cNvSpPr>
              <a:spLocks noChangeShapeType="1"/>
            </p:cNvSpPr>
            <p:nvPr/>
          </p:nvSpPr>
          <p:spPr bwMode="auto">
            <a:xfrm>
              <a:off x="4116" y="3236"/>
              <a:ext cx="1845" cy="1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06922" name="Rectangle 44"/>
            <p:cNvSpPr>
              <a:spLocks noChangeArrowheads="1"/>
            </p:cNvSpPr>
            <p:nvPr/>
          </p:nvSpPr>
          <p:spPr bwMode="auto">
            <a:xfrm>
              <a:off x="3730" y="3744"/>
              <a:ext cx="350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-</a:t>
              </a:r>
              <a:r>
                <a:rPr kumimoji="0" lang="en-US" altLang="en-US" sz="7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 </a:t>
              </a: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0.25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24331" name="Rectangle 45"/>
            <p:cNvSpPr>
              <a:spLocks noChangeArrowheads="1"/>
            </p:cNvSpPr>
            <p:nvPr/>
          </p:nvSpPr>
          <p:spPr bwMode="auto">
            <a:xfrm>
              <a:off x="3730" y="2580"/>
              <a:ext cx="36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+mn-cs"/>
                </a:rPr>
                <a:t>+0.25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32" name="Rectangle 46"/>
            <p:cNvSpPr>
              <a:spLocks noChangeArrowheads="1"/>
            </p:cNvSpPr>
            <p:nvPr/>
          </p:nvSpPr>
          <p:spPr bwMode="auto">
            <a:xfrm>
              <a:off x="3730" y="1950"/>
              <a:ext cx="36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+mn-cs"/>
                </a:rPr>
                <a:t>+0.50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33" name="Rectangle 47"/>
            <p:cNvSpPr>
              <a:spLocks noChangeArrowheads="1"/>
            </p:cNvSpPr>
            <p:nvPr/>
          </p:nvSpPr>
          <p:spPr bwMode="auto">
            <a:xfrm>
              <a:off x="3730" y="1416"/>
              <a:ext cx="36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+mn-cs"/>
                </a:rPr>
                <a:t>+0.75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34" name="Rectangle 48"/>
            <p:cNvSpPr>
              <a:spLocks noChangeArrowheads="1"/>
            </p:cNvSpPr>
            <p:nvPr/>
          </p:nvSpPr>
          <p:spPr bwMode="auto">
            <a:xfrm>
              <a:off x="3959" y="3133"/>
              <a:ext cx="81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+mn-cs"/>
                </a:rPr>
                <a:t>0</a:t>
              </a: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06927" name="Text Box 50"/>
            <p:cNvSpPr txBox="1">
              <a:spLocks noChangeArrowheads="1"/>
            </p:cNvSpPr>
            <p:nvPr/>
          </p:nvSpPr>
          <p:spPr bwMode="auto">
            <a:xfrm>
              <a:off x="5151" y="3692"/>
              <a:ext cx="593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7F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-</a:t>
              </a:r>
              <a:r>
                <a:rPr kumimoji="0" lang="en-US" altLang="en-US" sz="800" b="1" i="0" u="none" strike="noStrike" kern="1200" cap="none" spc="0" normalizeH="0" baseline="0" noProof="0">
                  <a:ln>
                    <a:noFill/>
                  </a:ln>
                  <a:solidFill>
                    <a:srgbClr val="FF7F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 </a:t>
              </a: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7F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0.16</a:t>
              </a:r>
            </a:p>
          </p:txBody>
        </p:sp>
        <p:sp>
          <p:nvSpPr>
            <p:cNvPr id="506928" name="Text Box 51"/>
            <p:cNvSpPr txBox="1">
              <a:spLocks noChangeArrowheads="1"/>
            </p:cNvSpPr>
            <p:nvPr/>
          </p:nvSpPr>
          <p:spPr bwMode="auto">
            <a:xfrm>
              <a:off x="5034" y="2495"/>
              <a:ext cx="895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P</a:t>
              </a:r>
              <a:r>
                <a:rPr kumimoji="0" lang="en-US" altLang="en-US" sz="711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 </a:t>
              </a:r>
              <a:r>
                <a:rPr kumimoji="0" lang="en-US" altLang="en-US" sz="2133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=</a:t>
              </a:r>
              <a:r>
                <a:rPr kumimoji="0" lang="en-US" altLang="en-US" sz="711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 </a:t>
              </a:r>
              <a:r>
                <a:rPr kumimoji="0" lang="en-US" altLang="en-US" sz="2133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0.002</a:t>
              </a:r>
            </a:p>
          </p:txBody>
        </p:sp>
        <p:sp>
          <p:nvSpPr>
            <p:cNvPr id="649268" name="Text Box 52"/>
            <p:cNvSpPr txBox="1">
              <a:spLocks noChangeArrowheads="1"/>
            </p:cNvSpPr>
            <p:nvPr/>
          </p:nvSpPr>
          <p:spPr bwMode="auto">
            <a:xfrm>
              <a:off x="4334" y="2283"/>
              <a:ext cx="532" cy="26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uLnTx/>
                  <a:uFillTx/>
                  <a:latin typeface="Arial" pitchFamily="34" charset="0"/>
                  <a:ea typeface="ＭＳ Ｐゴシック"/>
                  <a:cs typeface="ＭＳ Ｐゴシック"/>
                </a:rPr>
                <a:t>GLIM</a:t>
              </a:r>
            </a:p>
          </p:txBody>
        </p:sp>
        <p:sp>
          <p:nvSpPr>
            <p:cNvPr id="649269" name="Text Box 53"/>
            <p:cNvSpPr txBox="1">
              <a:spLocks noChangeArrowheads="1"/>
            </p:cNvSpPr>
            <p:nvPr/>
          </p:nvSpPr>
          <p:spPr bwMode="auto">
            <a:xfrm>
              <a:off x="5239" y="3322"/>
              <a:ext cx="412" cy="25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uLnTx/>
                  <a:uFillTx/>
                  <a:latin typeface="Arial" pitchFamily="34" charset="0"/>
                  <a:ea typeface="ＭＳ Ｐゴシック"/>
                  <a:cs typeface="ＭＳ Ｐゴシック"/>
                </a:rPr>
                <a:t>PIO</a:t>
              </a:r>
            </a:p>
          </p:txBody>
        </p:sp>
        <p:sp>
          <p:nvSpPr>
            <p:cNvPr id="506931" name="Text Box 54"/>
            <p:cNvSpPr txBox="1">
              <a:spLocks noChangeArrowheads="1"/>
            </p:cNvSpPr>
            <p:nvPr/>
          </p:nvSpPr>
          <p:spPr bwMode="auto">
            <a:xfrm flipV="1">
              <a:off x="3060" y="1630"/>
              <a:ext cx="596" cy="17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Percent Atheroma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Volume (%)</a:t>
              </a:r>
            </a:p>
          </p:txBody>
        </p:sp>
      </p:grpSp>
      <p:sp>
        <p:nvSpPr>
          <p:cNvPr id="53301" name="Text Box 55"/>
          <p:cNvSpPr txBox="1">
            <a:spLocks noChangeArrowheads="1"/>
          </p:cNvSpPr>
          <p:nvPr/>
        </p:nvSpPr>
        <p:spPr bwMode="auto">
          <a:xfrm>
            <a:off x="5540375" y="6103938"/>
            <a:ext cx="2901950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44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Nissen et al, JAMA 299:1567-73, 2008</a:t>
            </a:r>
          </a:p>
        </p:txBody>
      </p:sp>
      <p:sp>
        <p:nvSpPr>
          <p:cNvPr id="53253" name="Text Box 3"/>
          <p:cNvSpPr txBox="1">
            <a:spLocks noChangeArrowheads="1"/>
          </p:cNvSpPr>
          <p:nvPr/>
        </p:nvSpPr>
        <p:spPr bwMode="auto">
          <a:xfrm>
            <a:off x="952500" y="6103938"/>
            <a:ext cx="3114675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44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Mazzone et al, JAMA, 296:2572-81, 2006</a:t>
            </a:r>
          </a:p>
        </p:txBody>
      </p:sp>
      <p:grpSp>
        <p:nvGrpSpPr>
          <p:cNvPr id="3" name="Group 57"/>
          <p:cNvGrpSpPr>
            <a:grpSpLocks/>
          </p:cNvGrpSpPr>
          <p:nvPr/>
        </p:nvGrpSpPr>
        <p:grpSpPr bwMode="auto">
          <a:xfrm>
            <a:off x="260350" y="2540000"/>
            <a:ext cx="3748088" cy="3159125"/>
            <a:chOff x="185" y="1530"/>
            <a:chExt cx="2656" cy="2239"/>
          </a:xfrm>
        </p:grpSpPr>
        <p:sp>
          <p:nvSpPr>
            <p:cNvPr id="524296" name="Rectangle 5"/>
            <p:cNvSpPr>
              <a:spLocks noChangeArrowheads="1"/>
            </p:cNvSpPr>
            <p:nvPr/>
          </p:nvSpPr>
          <p:spPr bwMode="auto">
            <a:xfrm>
              <a:off x="1429" y="2040"/>
              <a:ext cx="571" cy="1221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rgbClr val="FFFF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297" name="Line 8"/>
            <p:cNvSpPr>
              <a:spLocks noChangeShapeType="1"/>
            </p:cNvSpPr>
            <p:nvPr/>
          </p:nvSpPr>
          <p:spPr bwMode="auto">
            <a:xfrm>
              <a:off x="2395" y="3364"/>
              <a:ext cx="1" cy="308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298" name="Line 9"/>
            <p:cNvSpPr>
              <a:spLocks noChangeShapeType="1"/>
            </p:cNvSpPr>
            <p:nvPr/>
          </p:nvSpPr>
          <p:spPr bwMode="auto">
            <a:xfrm>
              <a:off x="2378" y="3672"/>
              <a:ext cx="41" cy="1"/>
            </a:xfrm>
            <a:prstGeom prst="line">
              <a:avLst/>
            </a:prstGeom>
            <a:noFill/>
            <a:ln w="190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299" name="Line 10"/>
            <p:cNvSpPr>
              <a:spLocks noChangeShapeType="1"/>
            </p:cNvSpPr>
            <p:nvPr/>
          </p:nvSpPr>
          <p:spPr bwMode="auto">
            <a:xfrm>
              <a:off x="1166" y="1622"/>
              <a:ext cx="1" cy="2044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00" name="Line 11"/>
            <p:cNvSpPr>
              <a:spLocks noChangeShapeType="1"/>
            </p:cNvSpPr>
            <p:nvPr/>
          </p:nvSpPr>
          <p:spPr bwMode="auto">
            <a:xfrm>
              <a:off x="1164" y="3666"/>
              <a:ext cx="42" cy="1"/>
            </a:xfrm>
            <a:prstGeom prst="line">
              <a:avLst/>
            </a:prstGeom>
            <a:noFill/>
            <a:ln w="254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01" name="Line 13"/>
            <p:cNvSpPr>
              <a:spLocks noChangeShapeType="1"/>
            </p:cNvSpPr>
            <p:nvPr/>
          </p:nvSpPr>
          <p:spPr bwMode="auto">
            <a:xfrm>
              <a:off x="1159" y="2850"/>
              <a:ext cx="42" cy="0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02" name="Line 14"/>
            <p:cNvSpPr>
              <a:spLocks noChangeShapeType="1"/>
            </p:cNvSpPr>
            <p:nvPr/>
          </p:nvSpPr>
          <p:spPr bwMode="auto">
            <a:xfrm>
              <a:off x="1164" y="2438"/>
              <a:ext cx="42" cy="1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grpSp>
          <p:nvGrpSpPr>
            <p:cNvPr id="524303" name="Group 15"/>
            <p:cNvGrpSpPr>
              <a:grpSpLocks/>
            </p:cNvGrpSpPr>
            <p:nvPr/>
          </p:nvGrpSpPr>
          <p:grpSpPr bwMode="auto">
            <a:xfrm>
              <a:off x="1718" y="1632"/>
              <a:ext cx="41" cy="412"/>
              <a:chOff x="2096" y="1072"/>
              <a:chExt cx="56" cy="480"/>
            </a:xfrm>
          </p:grpSpPr>
          <p:sp>
            <p:nvSpPr>
              <p:cNvPr id="524320" name="Line 16"/>
              <p:cNvSpPr>
                <a:spLocks noChangeShapeType="1"/>
              </p:cNvSpPr>
              <p:nvPr/>
            </p:nvSpPr>
            <p:spPr bwMode="auto">
              <a:xfrm flipV="1">
                <a:off x="2120" y="1072"/>
                <a:ext cx="1" cy="480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524321" name="Line 17"/>
              <p:cNvSpPr>
                <a:spLocks noChangeShapeType="1"/>
              </p:cNvSpPr>
              <p:nvPr/>
            </p:nvSpPr>
            <p:spPr bwMode="auto">
              <a:xfrm>
                <a:off x="2096" y="1072"/>
                <a:ext cx="56" cy="1"/>
              </a:xfrm>
              <a:prstGeom prst="line">
                <a:avLst/>
              </a:prstGeom>
              <a:noFill/>
              <a:ln w="1905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</p:grpSp>
        <p:sp>
          <p:nvSpPr>
            <p:cNvPr id="524304" name="Line 18"/>
            <p:cNvSpPr>
              <a:spLocks noChangeShapeType="1"/>
            </p:cNvSpPr>
            <p:nvPr/>
          </p:nvSpPr>
          <p:spPr bwMode="auto">
            <a:xfrm>
              <a:off x="1164" y="2033"/>
              <a:ext cx="42" cy="1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05" name="Line 19"/>
            <p:cNvSpPr>
              <a:spLocks noChangeShapeType="1"/>
            </p:cNvSpPr>
            <p:nvPr/>
          </p:nvSpPr>
          <p:spPr bwMode="auto">
            <a:xfrm>
              <a:off x="1164" y="1622"/>
              <a:ext cx="42" cy="1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06" name="Line 20"/>
            <p:cNvSpPr>
              <a:spLocks noChangeShapeType="1"/>
            </p:cNvSpPr>
            <p:nvPr/>
          </p:nvSpPr>
          <p:spPr bwMode="auto">
            <a:xfrm>
              <a:off x="1163" y="3253"/>
              <a:ext cx="1678" cy="8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24307" name="Line 21"/>
            <p:cNvSpPr>
              <a:spLocks noChangeShapeType="1"/>
            </p:cNvSpPr>
            <p:nvPr/>
          </p:nvSpPr>
          <p:spPr bwMode="auto">
            <a:xfrm flipV="1">
              <a:off x="1166" y="3254"/>
              <a:ext cx="1" cy="35"/>
            </a:xfrm>
            <a:prstGeom prst="line">
              <a:avLst/>
            </a:prstGeom>
            <a:noFill/>
            <a:ln w="254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grpSp>
          <p:nvGrpSpPr>
            <p:cNvPr id="524308" name="Group 67"/>
            <p:cNvGrpSpPr>
              <a:grpSpLocks/>
            </p:cNvGrpSpPr>
            <p:nvPr/>
          </p:nvGrpSpPr>
          <p:grpSpPr bwMode="auto">
            <a:xfrm>
              <a:off x="966" y="1536"/>
              <a:ext cx="193" cy="2233"/>
              <a:chOff x="502" y="1316"/>
              <a:chExt cx="193" cy="2233"/>
            </a:xfrm>
          </p:grpSpPr>
          <p:sp>
            <p:nvSpPr>
              <p:cNvPr id="506906" name="Rectangle 23"/>
              <p:cNvSpPr>
                <a:spLocks noChangeArrowheads="1"/>
              </p:cNvSpPr>
              <p:nvPr/>
            </p:nvSpPr>
            <p:spPr bwMode="auto">
              <a:xfrm>
                <a:off x="534" y="3355"/>
                <a:ext cx="16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-</a:t>
                </a:r>
                <a:r>
                  <a:rPr kumimoji="0" lang="en-US" altLang="en-US" sz="711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 </a:t>
                </a: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4</a:t>
                </a: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506907" name="Rectangle 24"/>
              <p:cNvSpPr>
                <a:spLocks noChangeArrowheads="1"/>
              </p:cNvSpPr>
              <p:nvPr/>
            </p:nvSpPr>
            <p:spPr bwMode="auto">
              <a:xfrm>
                <a:off x="582" y="2948"/>
                <a:ext cx="9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0</a:t>
                </a: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506908" name="Rectangle 25"/>
              <p:cNvSpPr>
                <a:spLocks noChangeArrowheads="1"/>
              </p:cNvSpPr>
              <p:nvPr/>
            </p:nvSpPr>
            <p:spPr bwMode="auto">
              <a:xfrm>
                <a:off x="582" y="2544"/>
                <a:ext cx="9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4</a:t>
                </a: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506909" name="Rectangle 26"/>
              <p:cNvSpPr>
                <a:spLocks noChangeArrowheads="1"/>
              </p:cNvSpPr>
              <p:nvPr/>
            </p:nvSpPr>
            <p:spPr bwMode="auto">
              <a:xfrm>
                <a:off x="582" y="2130"/>
                <a:ext cx="91" cy="19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8</a:t>
                </a: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506910" name="Rectangle 27"/>
              <p:cNvSpPr>
                <a:spLocks noChangeArrowheads="1"/>
              </p:cNvSpPr>
              <p:nvPr/>
            </p:nvSpPr>
            <p:spPr bwMode="auto">
              <a:xfrm>
                <a:off x="502" y="1725"/>
                <a:ext cx="180" cy="1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12</a:t>
                </a: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506911" name="Rectangle 28"/>
              <p:cNvSpPr>
                <a:spLocks noChangeArrowheads="1"/>
              </p:cNvSpPr>
              <p:nvPr/>
            </p:nvSpPr>
            <p:spPr bwMode="auto">
              <a:xfrm>
                <a:off x="502" y="1316"/>
                <a:ext cx="180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778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16</a:t>
                </a: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24309" name="Text Box 30"/>
            <p:cNvSpPr txBox="1">
              <a:spLocks noChangeArrowheads="1"/>
            </p:cNvSpPr>
            <p:nvPr/>
          </p:nvSpPr>
          <p:spPr bwMode="auto">
            <a:xfrm>
              <a:off x="2218" y="3052"/>
              <a:ext cx="382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1" i="0" u="none" strike="noStrike" kern="1200" cap="none" spc="0" normalizeH="0" baseline="0" noProof="0">
                  <a:ln>
                    <a:noFill/>
                  </a:ln>
                  <a:solidFill>
                    <a:srgbClr val="FE7F00"/>
                  </a:solidFill>
                  <a:effectLst/>
                  <a:uLnTx/>
                  <a:uFillTx/>
                  <a:latin typeface="Arial" pitchFamily="34" charset="0"/>
                  <a:ea typeface="MS PGothic" pitchFamily="34" charset="-128"/>
                  <a:cs typeface="+mn-cs"/>
                </a:rPr>
                <a:t>PIO</a:t>
              </a:r>
            </a:p>
          </p:txBody>
        </p:sp>
        <p:sp>
          <p:nvSpPr>
            <p:cNvPr id="506902" name="Text Box 32"/>
            <p:cNvSpPr txBox="1">
              <a:spLocks noChangeArrowheads="1"/>
            </p:cNvSpPr>
            <p:nvPr/>
          </p:nvSpPr>
          <p:spPr bwMode="auto">
            <a:xfrm>
              <a:off x="2058" y="2495"/>
              <a:ext cx="769" cy="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P</a:t>
              </a:r>
              <a:r>
                <a:rPr kumimoji="0" lang="en-US" altLang="en-US" sz="711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 </a:t>
              </a:r>
              <a:r>
                <a:rPr kumimoji="0" lang="en-US" altLang="en-US" sz="2133" b="1" i="1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=0.02</a:t>
              </a:r>
            </a:p>
          </p:txBody>
        </p:sp>
        <p:sp>
          <p:nvSpPr>
            <p:cNvPr id="506903" name="Text Box 54"/>
            <p:cNvSpPr txBox="1">
              <a:spLocks noChangeArrowheads="1"/>
            </p:cNvSpPr>
            <p:nvPr/>
          </p:nvSpPr>
          <p:spPr bwMode="auto">
            <a:xfrm flipV="1">
              <a:off x="185" y="1530"/>
              <a:ext cx="829" cy="2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eaVert"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 Carotid IMT-</a:t>
              </a:r>
              <a:b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</a:b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 Change from Baseline</a:t>
              </a:r>
              <a:b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</a:b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(µmx10</a:t>
              </a:r>
              <a:r>
                <a:rPr kumimoji="0" lang="en-US" altLang="en-US" sz="2133" b="1" i="0" u="none" strike="noStrike" kern="1200" cap="none" spc="0" normalizeH="0" baseline="30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-3</a:t>
              </a: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)</a:t>
              </a:r>
            </a:p>
          </p:txBody>
        </p:sp>
        <p:sp>
          <p:nvSpPr>
            <p:cNvPr id="51" name="Text Box 52"/>
            <p:cNvSpPr txBox="1">
              <a:spLocks noChangeArrowheads="1"/>
            </p:cNvSpPr>
            <p:nvPr/>
          </p:nvSpPr>
          <p:spPr bwMode="auto">
            <a:xfrm>
              <a:off x="1457" y="2284"/>
              <a:ext cx="533" cy="25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uLnTx/>
                  <a:uFillTx/>
                  <a:latin typeface="Arial" pitchFamily="34" charset="0"/>
                  <a:ea typeface="ＭＳ Ｐゴシック"/>
                  <a:cs typeface="ＭＳ Ｐゴシック"/>
                </a:rPr>
                <a:t>GLIM</a:t>
              </a:r>
            </a:p>
          </p:txBody>
        </p:sp>
        <p:sp>
          <p:nvSpPr>
            <p:cNvPr id="524313" name="Rectangle 55"/>
            <p:cNvSpPr>
              <a:spLocks noChangeArrowheads="1"/>
            </p:cNvSpPr>
            <p:nvPr/>
          </p:nvSpPr>
          <p:spPr bwMode="auto">
            <a:xfrm>
              <a:off x="2104" y="3268"/>
              <a:ext cx="574" cy="108"/>
            </a:xfrm>
            <a:prstGeom prst="rect">
              <a:avLst/>
            </a:prstGeom>
            <a:solidFill>
              <a:srgbClr val="FE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506887" name="Footer Placeholder 51"/>
          <p:cNvSpPr>
            <a:spLocks noGrp="1"/>
          </p:cNvSpPr>
          <p:nvPr>
            <p:ph type="ftr" sz="quarter" idx="10"/>
          </p:nvPr>
        </p:nvSpPr>
        <p:spPr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2844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660408" indent="-254003" eaLnBrk="0" hangingPunct="0">
              <a:spcBef>
                <a:spcPct val="20000"/>
              </a:spcBef>
              <a:buChar char="–"/>
              <a:defRPr sz="2489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016013" indent="-203203" eaLnBrk="0" hangingPunct="0">
              <a:spcBef>
                <a:spcPct val="20000"/>
              </a:spcBef>
              <a:buChar char="•"/>
              <a:defRPr sz="2133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422418" indent="-203203" eaLnBrk="0" hangingPunct="0">
              <a:spcBef>
                <a:spcPct val="20000"/>
              </a:spcBef>
              <a:buChar char="–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1828823" indent="-203203" eaLnBrk="0" hangingPunct="0">
              <a:spcBef>
                <a:spcPct val="20000"/>
              </a:spcBef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23522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64163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04803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45444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244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8020494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3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3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301" grpId="0"/>
      <p:bldP spid="532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082" name="Picture 187" descr="lipid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816" t="23497"/>
          <a:stretch>
            <a:fillRect/>
          </a:stretch>
        </p:blipFill>
        <p:spPr bwMode="auto">
          <a:xfrm>
            <a:off x="6826250" y="1054100"/>
            <a:ext cx="2008188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083" name="Picture 186" descr="Muscle.png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610005">
            <a:off x="5462588" y="5095875"/>
            <a:ext cx="3087687" cy="750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0084" name="Picture 183" descr="Liver.png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8588" y="4829175"/>
            <a:ext cx="1803400" cy="135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30085" name="Object 22"/>
          <p:cNvGraphicFramePr>
            <a:graphicFrameLocks noChangeAspect="1"/>
          </p:cNvGraphicFramePr>
          <p:nvPr/>
        </p:nvGraphicFramePr>
        <p:xfrm>
          <a:off x="4646613" y="3327400"/>
          <a:ext cx="7937" cy="6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CorelDRAW" r:id="rId8" imgW="10094976" imgH="6736080" progId="">
                  <p:embed/>
                </p:oleObj>
              </mc:Choice>
              <mc:Fallback>
                <p:oleObj name="CorelDRAW" r:id="rId8" imgW="10094976" imgH="6736080" progId="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646613" y="3327400"/>
                        <a:ext cx="7937" cy="6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30086" name="Group 40"/>
          <p:cNvGrpSpPr>
            <a:grpSpLocks/>
          </p:cNvGrpSpPr>
          <p:nvPr/>
        </p:nvGrpSpPr>
        <p:grpSpPr bwMode="auto">
          <a:xfrm>
            <a:off x="2890838" y="3057525"/>
            <a:ext cx="3529012" cy="922338"/>
            <a:chOff x="1958" y="1906"/>
            <a:chExt cx="2609" cy="682"/>
          </a:xfrm>
        </p:grpSpPr>
        <p:sp>
          <p:nvSpPr>
            <p:cNvPr id="430114" name="Freeform 41"/>
            <p:cNvSpPr>
              <a:spLocks/>
            </p:cNvSpPr>
            <p:nvPr/>
          </p:nvSpPr>
          <p:spPr bwMode="auto">
            <a:xfrm>
              <a:off x="1973" y="1919"/>
              <a:ext cx="2579" cy="656"/>
            </a:xfrm>
            <a:custGeom>
              <a:avLst/>
              <a:gdLst>
                <a:gd name="T0" fmla="*/ 0 w 6878"/>
                <a:gd name="T1" fmla="*/ 0 h 1966"/>
                <a:gd name="T2" fmla="*/ 0 w 6878"/>
                <a:gd name="T3" fmla="*/ 0 h 1966"/>
                <a:gd name="T4" fmla="*/ 0 w 6878"/>
                <a:gd name="T5" fmla="*/ 0 h 1966"/>
                <a:gd name="T6" fmla="*/ 0 w 6878"/>
                <a:gd name="T7" fmla="*/ 0 h 1966"/>
                <a:gd name="T8" fmla="*/ 0 w 6878"/>
                <a:gd name="T9" fmla="*/ 0 h 1966"/>
                <a:gd name="T10" fmla="*/ 0 w 6878"/>
                <a:gd name="T11" fmla="*/ 0 h 1966"/>
                <a:gd name="T12" fmla="*/ 0 w 6878"/>
                <a:gd name="T13" fmla="*/ 0 h 1966"/>
                <a:gd name="T14" fmla="*/ 0 w 6878"/>
                <a:gd name="T15" fmla="*/ 0 h 1966"/>
                <a:gd name="T16" fmla="*/ 0 w 6878"/>
                <a:gd name="T17" fmla="*/ 0 h 1966"/>
                <a:gd name="T18" fmla="*/ 0 w 6878"/>
                <a:gd name="T19" fmla="*/ 0 h 1966"/>
                <a:gd name="T20" fmla="*/ 0 w 6878"/>
                <a:gd name="T21" fmla="*/ 0 h 1966"/>
                <a:gd name="T22" fmla="*/ 0 w 6878"/>
                <a:gd name="T23" fmla="*/ 0 h 1966"/>
                <a:gd name="T24" fmla="*/ 0 w 6878"/>
                <a:gd name="T25" fmla="*/ 0 h 1966"/>
                <a:gd name="T26" fmla="*/ 0 w 6878"/>
                <a:gd name="T27" fmla="*/ 0 h 1966"/>
                <a:gd name="T28" fmla="*/ 0 w 6878"/>
                <a:gd name="T29" fmla="*/ 0 h 1966"/>
                <a:gd name="T30" fmla="*/ 0 w 6878"/>
                <a:gd name="T31" fmla="*/ 0 h 1966"/>
                <a:gd name="T32" fmla="*/ 0 w 6878"/>
                <a:gd name="T33" fmla="*/ 0 h 1966"/>
                <a:gd name="T34" fmla="*/ 0 w 6878"/>
                <a:gd name="T35" fmla="*/ 0 h 1966"/>
                <a:gd name="T36" fmla="*/ 0 w 6878"/>
                <a:gd name="T37" fmla="*/ 0 h 1966"/>
                <a:gd name="T38" fmla="*/ 0 w 6878"/>
                <a:gd name="T39" fmla="*/ 0 h 1966"/>
                <a:gd name="T40" fmla="*/ 0 w 6878"/>
                <a:gd name="T41" fmla="*/ 0 h 1966"/>
                <a:gd name="T42" fmla="*/ 0 w 6878"/>
                <a:gd name="T43" fmla="*/ 0 h 1966"/>
                <a:gd name="T44" fmla="*/ 0 w 6878"/>
                <a:gd name="T45" fmla="*/ 0 h 1966"/>
                <a:gd name="T46" fmla="*/ 0 w 6878"/>
                <a:gd name="T47" fmla="*/ 0 h 1966"/>
                <a:gd name="T48" fmla="*/ 0 w 6878"/>
                <a:gd name="T49" fmla="*/ 0 h 1966"/>
                <a:gd name="T50" fmla="*/ 0 w 6878"/>
                <a:gd name="T51" fmla="*/ 0 h 1966"/>
                <a:gd name="T52" fmla="*/ 0 w 6878"/>
                <a:gd name="T53" fmla="*/ 0 h 1966"/>
                <a:gd name="T54" fmla="*/ 0 w 6878"/>
                <a:gd name="T55" fmla="*/ 0 h 1966"/>
                <a:gd name="T56" fmla="*/ 0 w 6878"/>
                <a:gd name="T57" fmla="*/ 0 h 1966"/>
                <a:gd name="T58" fmla="*/ 0 w 6878"/>
                <a:gd name="T59" fmla="*/ 0 h 1966"/>
                <a:gd name="T60" fmla="*/ 0 w 6878"/>
                <a:gd name="T61" fmla="*/ 0 h 1966"/>
                <a:gd name="T62" fmla="*/ 0 w 6878"/>
                <a:gd name="T63" fmla="*/ 0 h 1966"/>
                <a:gd name="T64" fmla="*/ 0 w 6878"/>
                <a:gd name="T65" fmla="*/ 0 h 1966"/>
                <a:gd name="T66" fmla="*/ 0 w 6878"/>
                <a:gd name="T67" fmla="*/ 0 h 1966"/>
                <a:gd name="T68" fmla="*/ 0 w 6878"/>
                <a:gd name="T69" fmla="*/ 0 h 1966"/>
                <a:gd name="T70" fmla="*/ 0 w 6878"/>
                <a:gd name="T71" fmla="*/ 0 h 1966"/>
                <a:gd name="T72" fmla="*/ 0 w 6878"/>
                <a:gd name="T73" fmla="*/ 0 h 1966"/>
                <a:gd name="T74" fmla="*/ 0 w 6878"/>
                <a:gd name="T75" fmla="*/ 0 h 1966"/>
                <a:gd name="T76" fmla="*/ 0 w 6878"/>
                <a:gd name="T77" fmla="*/ 0 h 1966"/>
                <a:gd name="T78" fmla="*/ 0 w 6878"/>
                <a:gd name="T79" fmla="*/ 0 h 1966"/>
                <a:gd name="T80" fmla="*/ 0 w 6878"/>
                <a:gd name="T81" fmla="*/ 0 h 1966"/>
                <a:gd name="T82" fmla="*/ 0 w 6878"/>
                <a:gd name="T83" fmla="*/ 0 h 1966"/>
                <a:gd name="T84" fmla="*/ 0 w 6878"/>
                <a:gd name="T85" fmla="*/ 0 h 19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878"/>
                <a:gd name="T130" fmla="*/ 0 h 1966"/>
                <a:gd name="T131" fmla="*/ 6878 w 6878"/>
                <a:gd name="T132" fmla="*/ 1966 h 19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878" h="1966">
                  <a:moveTo>
                    <a:pt x="3438" y="1966"/>
                  </a:moveTo>
                  <a:lnTo>
                    <a:pt x="3615" y="1964"/>
                  </a:lnTo>
                  <a:lnTo>
                    <a:pt x="3789" y="1961"/>
                  </a:lnTo>
                  <a:lnTo>
                    <a:pt x="3961" y="1954"/>
                  </a:lnTo>
                  <a:lnTo>
                    <a:pt x="4130" y="1945"/>
                  </a:lnTo>
                  <a:lnTo>
                    <a:pt x="4296" y="1935"/>
                  </a:lnTo>
                  <a:lnTo>
                    <a:pt x="4459" y="1922"/>
                  </a:lnTo>
                  <a:lnTo>
                    <a:pt x="4618" y="1906"/>
                  </a:lnTo>
                  <a:lnTo>
                    <a:pt x="4775" y="1888"/>
                  </a:lnTo>
                  <a:lnTo>
                    <a:pt x="4927" y="1868"/>
                  </a:lnTo>
                  <a:lnTo>
                    <a:pt x="5075" y="1847"/>
                  </a:lnTo>
                  <a:lnTo>
                    <a:pt x="5220" y="1823"/>
                  </a:lnTo>
                  <a:lnTo>
                    <a:pt x="5359" y="1797"/>
                  </a:lnTo>
                  <a:lnTo>
                    <a:pt x="5494" y="1769"/>
                  </a:lnTo>
                  <a:lnTo>
                    <a:pt x="5624" y="1741"/>
                  </a:lnTo>
                  <a:lnTo>
                    <a:pt x="5749" y="1710"/>
                  </a:lnTo>
                  <a:lnTo>
                    <a:pt x="5869" y="1677"/>
                  </a:lnTo>
                  <a:lnTo>
                    <a:pt x="5981" y="1644"/>
                  </a:lnTo>
                  <a:lnTo>
                    <a:pt x="6091" y="1608"/>
                  </a:lnTo>
                  <a:lnTo>
                    <a:pt x="6193" y="1570"/>
                  </a:lnTo>
                  <a:lnTo>
                    <a:pt x="6288" y="1532"/>
                  </a:lnTo>
                  <a:lnTo>
                    <a:pt x="6378" y="1491"/>
                  </a:lnTo>
                  <a:lnTo>
                    <a:pt x="6462" y="1451"/>
                  </a:lnTo>
                  <a:lnTo>
                    <a:pt x="6538" y="1408"/>
                  </a:lnTo>
                  <a:lnTo>
                    <a:pt x="6607" y="1364"/>
                  </a:lnTo>
                  <a:lnTo>
                    <a:pt x="6668" y="1320"/>
                  </a:lnTo>
                  <a:lnTo>
                    <a:pt x="6722" y="1274"/>
                  </a:lnTo>
                  <a:lnTo>
                    <a:pt x="6768" y="1228"/>
                  </a:lnTo>
                  <a:lnTo>
                    <a:pt x="6807" y="1180"/>
                  </a:lnTo>
                  <a:lnTo>
                    <a:pt x="6837" y="1133"/>
                  </a:lnTo>
                  <a:lnTo>
                    <a:pt x="6860" y="1083"/>
                  </a:lnTo>
                  <a:lnTo>
                    <a:pt x="6873" y="1033"/>
                  </a:lnTo>
                  <a:lnTo>
                    <a:pt x="6878" y="983"/>
                  </a:lnTo>
                  <a:lnTo>
                    <a:pt x="6873" y="932"/>
                  </a:lnTo>
                  <a:lnTo>
                    <a:pt x="6860" y="883"/>
                  </a:lnTo>
                  <a:lnTo>
                    <a:pt x="6837" y="833"/>
                  </a:lnTo>
                  <a:lnTo>
                    <a:pt x="6807" y="786"/>
                  </a:lnTo>
                  <a:lnTo>
                    <a:pt x="6768" y="738"/>
                  </a:lnTo>
                  <a:lnTo>
                    <a:pt x="6722" y="690"/>
                  </a:lnTo>
                  <a:lnTo>
                    <a:pt x="6668" y="645"/>
                  </a:lnTo>
                  <a:lnTo>
                    <a:pt x="6607" y="601"/>
                  </a:lnTo>
                  <a:lnTo>
                    <a:pt x="6538" y="557"/>
                  </a:lnTo>
                  <a:lnTo>
                    <a:pt x="6462" y="515"/>
                  </a:lnTo>
                  <a:lnTo>
                    <a:pt x="6378" y="474"/>
                  </a:lnTo>
                  <a:lnTo>
                    <a:pt x="6288" y="434"/>
                  </a:lnTo>
                  <a:lnTo>
                    <a:pt x="6193" y="396"/>
                  </a:lnTo>
                  <a:lnTo>
                    <a:pt x="6091" y="358"/>
                  </a:lnTo>
                  <a:lnTo>
                    <a:pt x="5981" y="322"/>
                  </a:lnTo>
                  <a:lnTo>
                    <a:pt x="5869" y="289"/>
                  </a:lnTo>
                  <a:lnTo>
                    <a:pt x="5749" y="256"/>
                  </a:lnTo>
                  <a:lnTo>
                    <a:pt x="5624" y="225"/>
                  </a:lnTo>
                  <a:lnTo>
                    <a:pt x="5494" y="196"/>
                  </a:lnTo>
                  <a:lnTo>
                    <a:pt x="5359" y="168"/>
                  </a:lnTo>
                  <a:lnTo>
                    <a:pt x="5220" y="143"/>
                  </a:lnTo>
                  <a:lnTo>
                    <a:pt x="5075" y="119"/>
                  </a:lnTo>
                  <a:lnTo>
                    <a:pt x="4927" y="98"/>
                  </a:lnTo>
                  <a:lnTo>
                    <a:pt x="4775" y="77"/>
                  </a:lnTo>
                  <a:lnTo>
                    <a:pt x="4618" y="60"/>
                  </a:lnTo>
                  <a:lnTo>
                    <a:pt x="4459" y="44"/>
                  </a:lnTo>
                  <a:lnTo>
                    <a:pt x="4296" y="31"/>
                  </a:lnTo>
                  <a:lnTo>
                    <a:pt x="4130" y="20"/>
                  </a:lnTo>
                  <a:lnTo>
                    <a:pt x="3961" y="11"/>
                  </a:lnTo>
                  <a:lnTo>
                    <a:pt x="3789" y="5"/>
                  </a:lnTo>
                  <a:lnTo>
                    <a:pt x="3615" y="1"/>
                  </a:lnTo>
                  <a:lnTo>
                    <a:pt x="3438" y="0"/>
                  </a:lnTo>
                  <a:lnTo>
                    <a:pt x="3262" y="1"/>
                  </a:lnTo>
                  <a:lnTo>
                    <a:pt x="3088" y="5"/>
                  </a:lnTo>
                  <a:lnTo>
                    <a:pt x="2917" y="11"/>
                  </a:lnTo>
                  <a:lnTo>
                    <a:pt x="2747" y="20"/>
                  </a:lnTo>
                  <a:lnTo>
                    <a:pt x="2582" y="31"/>
                  </a:lnTo>
                  <a:lnTo>
                    <a:pt x="2418" y="44"/>
                  </a:lnTo>
                  <a:lnTo>
                    <a:pt x="2258" y="60"/>
                  </a:lnTo>
                  <a:lnTo>
                    <a:pt x="2103" y="77"/>
                  </a:lnTo>
                  <a:lnTo>
                    <a:pt x="1951" y="98"/>
                  </a:lnTo>
                  <a:lnTo>
                    <a:pt x="1802" y="119"/>
                  </a:lnTo>
                  <a:lnTo>
                    <a:pt x="1658" y="143"/>
                  </a:lnTo>
                  <a:lnTo>
                    <a:pt x="1518" y="168"/>
                  </a:lnTo>
                  <a:lnTo>
                    <a:pt x="1384" y="196"/>
                  </a:lnTo>
                  <a:lnTo>
                    <a:pt x="1254" y="225"/>
                  </a:lnTo>
                  <a:lnTo>
                    <a:pt x="1128" y="256"/>
                  </a:lnTo>
                  <a:lnTo>
                    <a:pt x="1009" y="289"/>
                  </a:lnTo>
                  <a:lnTo>
                    <a:pt x="895" y="322"/>
                  </a:lnTo>
                  <a:lnTo>
                    <a:pt x="787" y="358"/>
                  </a:lnTo>
                  <a:lnTo>
                    <a:pt x="685" y="396"/>
                  </a:lnTo>
                  <a:lnTo>
                    <a:pt x="589" y="434"/>
                  </a:lnTo>
                  <a:lnTo>
                    <a:pt x="499" y="474"/>
                  </a:lnTo>
                  <a:lnTo>
                    <a:pt x="416" y="515"/>
                  </a:lnTo>
                  <a:lnTo>
                    <a:pt x="340" y="557"/>
                  </a:lnTo>
                  <a:lnTo>
                    <a:pt x="271" y="601"/>
                  </a:lnTo>
                  <a:lnTo>
                    <a:pt x="210" y="645"/>
                  </a:lnTo>
                  <a:lnTo>
                    <a:pt x="155" y="690"/>
                  </a:lnTo>
                  <a:lnTo>
                    <a:pt x="109" y="738"/>
                  </a:lnTo>
                  <a:lnTo>
                    <a:pt x="70" y="786"/>
                  </a:lnTo>
                  <a:lnTo>
                    <a:pt x="40" y="833"/>
                  </a:lnTo>
                  <a:lnTo>
                    <a:pt x="18" y="883"/>
                  </a:lnTo>
                  <a:lnTo>
                    <a:pt x="5" y="932"/>
                  </a:lnTo>
                  <a:lnTo>
                    <a:pt x="0" y="983"/>
                  </a:lnTo>
                  <a:lnTo>
                    <a:pt x="5" y="1033"/>
                  </a:lnTo>
                  <a:lnTo>
                    <a:pt x="18" y="1083"/>
                  </a:lnTo>
                  <a:lnTo>
                    <a:pt x="40" y="1133"/>
                  </a:lnTo>
                  <a:lnTo>
                    <a:pt x="70" y="1180"/>
                  </a:lnTo>
                  <a:lnTo>
                    <a:pt x="109" y="1228"/>
                  </a:lnTo>
                  <a:lnTo>
                    <a:pt x="155" y="1274"/>
                  </a:lnTo>
                  <a:lnTo>
                    <a:pt x="210" y="1320"/>
                  </a:lnTo>
                  <a:lnTo>
                    <a:pt x="271" y="1364"/>
                  </a:lnTo>
                  <a:lnTo>
                    <a:pt x="340" y="1408"/>
                  </a:lnTo>
                  <a:lnTo>
                    <a:pt x="416" y="1451"/>
                  </a:lnTo>
                  <a:lnTo>
                    <a:pt x="499" y="1491"/>
                  </a:lnTo>
                  <a:lnTo>
                    <a:pt x="589" y="1532"/>
                  </a:lnTo>
                  <a:lnTo>
                    <a:pt x="685" y="1570"/>
                  </a:lnTo>
                  <a:lnTo>
                    <a:pt x="787" y="1608"/>
                  </a:lnTo>
                  <a:lnTo>
                    <a:pt x="895" y="1644"/>
                  </a:lnTo>
                  <a:lnTo>
                    <a:pt x="1009" y="1677"/>
                  </a:lnTo>
                  <a:lnTo>
                    <a:pt x="1128" y="1710"/>
                  </a:lnTo>
                  <a:lnTo>
                    <a:pt x="1254" y="1741"/>
                  </a:lnTo>
                  <a:lnTo>
                    <a:pt x="1384" y="1769"/>
                  </a:lnTo>
                  <a:lnTo>
                    <a:pt x="1518" y="1797"/>
                  </a:lnTo>
                  <a:lnTo>
                    <a:pt x="1658" y="1823"/>
                  </a:lnTo>
                  <a:lnTo>
                    <a:pt x="1802" y="1847"/>
                  </a:lnTo>
                  <a:lnTo>
                    <a:pt x="1951" y="1868"/>
                  </a:lnTo>
                  <a:lnTo>
                    <a:pt x="2103" y="1888"/>
                  </a:lnTo>
                  <a:lnTo>
                    <a:pt x="2258" y="1906"/>
                  </a:lnTo>
                  <a:lnTo>
                    <a:pt x="2418" y="1922"/>
                  </a:lnTo>
                  <a:lnTo>
                    <a:pt x="2582" y="1935"/>
                  </a:lnTo>
                  <a:lnTo>
                    <a:pt x="2747" y="1945"/>
                  </a:lnTo>
                  <a:lnTo>
                    <a:pt x="2917" y="1954"/>
                  </a:lnTo>
                  <a:lnTo>
                    <a:pt x="3088" y="1961"/>
                  </a:lnTo>
                  <a:lnTo>
                    <a:pt x="3262" y="1964"/>
                  </a:lnTo>
                  <a:lnTo>
                    <a:pt x="3438" y="19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15" name="Freeform 42"/>
            <p:cNvSpPr>
              <a:spLocks/>
            </p:cNvSpPr>
            <p:nvPr/>
          </p:nvSpPr>
          <p:spPr bwMode="auto">
            <a:xfrm>
              <a:off x="3262" y="2247"/>
              <a:ext cx="1305" cy="341"/>
            </a:xfrm>
            <a:custGeom>
              <a:avLst/>
              <a:gdLst>
                <a:gd name="T0" fmla="*/ 0 w 3479"/>
                <a:gd name="T1" fmla="*/ 0 h 1022"/>
                <a:gd name="T2" fmla="*/ 0 w 3479"/>
                <a:gd name="T3" fmla="*/ 0 h 1022"/>
                <a:gd name="T4" fmla="*/ 0 w 3479"/>
                <a:gd name="T5" fmla="*/ 0 h 1022"/>
                <a:gd name="T6" fmla="*/ 0 w 3479"/>
                <a:gd name="T7" fmla="*/ 0 h 1022"/>
                <a:gd name="T8" fmla="*/ 0 w 3479"/>
                <a:gd name="T9" fmla="*/ 0 h 1022"/>
                <a:gd name="T10" fmla="*/ 0 w 3479"/>
                <a:gd name="T11" fmla="*/ 0 h 1022"/>
                <a:gd name="T12" fmla="*/ 0 w 3479"/>
                <a:gd name="T13" fmla="*/ 0 h 1022"/>
                <a:gd name="T14" fmla="*/ 0 w 3479"/>
                <a:gd name="T15" fmla="*/ 0 h 1022"/>
                <a:gd name="T16" fmla="*/ 0 w 3479"/>
                <a:gd name="T17" fmla="*/ 0 h 1022"/>
                <a:gd name="T18" fmla="*/ 0 w 3479"/>
                <a:gd name="T19" fmla="*/ 0 h 1022"/>
                <a:gd name="T20" fmla="*/ 0 w 3479"/>
                <a:gd name="T21" fmla="*/ 0 h 1022"/>
                <a:gd name="T22" fmla="*/ 0 w 3479"/>
                <a:gd name="T23" fmla="*/ 0 h 1022"/>
                <a:gd name="T24" fmla="*/ 0 w 3479"/>
                <a:gd name="T25" fmla="*/ 0 h 1022"/>
                <a:gd name="T26" fmla="*/ 0 w 3479"/>
                <a:gd name="T27" fmla="*/ 0 h 1022"/>
                <a:gd name="T28" fmla="*/ 0 w 3479"/>
                <a:gd name="T29" fmla="*/ 0 h 1022"/>
                <a:gd name="T30" fmla="*/ 0 w 3479"/>
                <a:gd name="T31" fmla="*/ 0 h 1022"/>
                <a:gd name="T32" fmla="*/ 0 w 3479"/>
                <a:gd name="T33" fmla="*/ 0 h 1022"/>
                <a:gd name="T34" fmla="*/ 0 w 3479"/>
                <a:gd name="T35" fmla="*/ 0 h 1022"/>
                <a:gd name="T36" fmla="*/ 0 w 3479"/>
                <a:gd name="T37" fmla="*/ 0 h 1022"/>
                <a:gd name="T38" fmla="*/ 0 w 3479"/>
                <a:gd name="T39" fmla="*/ 0 h 1022"/>
                <a:gd name="T40" fmla="*/ 0 w 3479"/>
                <a:gd name="T41" fmla="*/ 0 h 1022"/>
                <a:gd name="T42" fmla="*/ 0 w 3479"/>
                <a:gd name="T43" fmla="*/ 0 h 1022"/>
                <a:gd name="T44" fmla="*/ 0 w 3479"/>
                <a:gd name="T45" fmla="*/ 0 h 1022"/>
                <a:gd name="T46" fmla="*/ 0 w 3479"/>
                <a:gd name="T47" fmla="*/ 0 h 1022"/>
                <a:gd name="T48" fmla="*/ 0 w 3479"/>
                <a:gd name="T49" fmla="*/ 0 h 1022"/>
                <a:gd name="T50" fmla="*/ 0 w 3479"/>
                <a:gd name="T51" fmla="*/ 0 h 1022"/>
                <a:gd name="T52" fmla="*/ 0 w 3479"/>
                <a:gd name="T53" fmla="*/ 0 h 1022"/>
                <a:gd name="T54" fmla="*/ 0 w 3479"/>
                <a:gd name="T55" fmla="*/ 0 h 1022"/>
                <a:gd name="T56" fmla="*/ 0 w 3479"/>
                <a:gd name="T57" fmla="*/ 0 h 1022"/>
                <a:gd name="T58" fmla="*/ 0 w 3479"/>
                <a:gd name="T59" fmla="*/ 0 h 1022"/>
                <a:gd name="T60" fmla="*/ 0 w 3479"/>
                <a:gd name="T61" fmla="*/ 0 h 1022"/>
                <a:gd name="T62" fmla="*/ 0 w 3479"/>
                <a:gd name="T63" fmla="*/ 0 h 1022"/>
                <a:gd name="T64" fmla="*/ 0 w 3479"/>
                <a:gd name="T65" fmla="*/ 0 h 1022"/>
                <a:gd name="T66" fmla="*/ 0 w 3479"/>
                <a:gd name="T67" fmla="*/ 0 h 1022"/>
                <a:gd name="T68" fmla="*/ 0 w 3479"/>
                <a:gd name="T69" fmla="*/ 0 h 1022"/>
                <a:gd name="T70" fmla="*/ 0 w 3479"/>
                <a:gd name="T71" fmla="*/ 0 h 1022"/>
                <a:gd name="T72" fmla="*/ 0 w 3479"/>
                <a:gd name="T73" fmla="*/ 0 h 1022"/>
                <a:gd name="T74" fmla="*/ 0 w 3479"/>
                <a:gd name="T75" fmla="*/ 0 h 1022"/>
                <a:gd name="T76" fmla="*/ 0 w 3479"/>
                <a:gd name="T77" fmla="*/ 0 h 1022"/>
                <a:gd name="T78" fmla="*/ 0 w 3479"/>
                <a:gd name="T79" fmla="*/ 0 h 1022"/>
                <a:gd name="T80" fmla="*/ 0 w 3479"/>
                <a:gd name="T81" fmla="*/ 0 h 1022"/>
                <a:gd name="T82" fmla="*/ 0 w 3479"/>
                <a:gd name="T83" fmla="*/ 0 h 1022"/>
                <a:gd name="T84" fmla="*/ 0 w 3479"/>
                <a:gd name="T85" fmla="*/ 0 h 1022"/>
                <a:gd name="T86" fmla="*/ 0 w 3479"/>
                <a:gd name="T87" fmla="*/ 0 h 10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79"/>
                <a:gd name="T133" fmla="*/ 0 h 1022"/>
                <a:gd name="T134" fmla="*/ 3479 w 3479"/>
                <a:gd name="T135" fmla="*/ 1022 h 10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79" h="1022">
                  <a:moveTo>
                    <a:pt x="3399" y="0"/>
                  </a:moveTo>
                  <a:lnTo>
                    <a:pt x="3399" y="0"/>
                  </a:lnTo>
                  <a:lnTo>
                    <a:pt x="3398" y="21"/>
                  </a:lnTo>
                  <a:lnTo>
                    <a:pt x="3396" y="44"/>
                  </a:lnTo>
                  <a:lnTo>
                    <a:pt x="3391" y="65"/>
                  </a:lnTo>
                  <a:lnTo>
                    <a:pt x="3384" y="87"/>
                  </a:lnTo>
                  <a:lnTo>
                    <a:pt x="3375" y="108"/>
                  </a:lnTo>
                  <a:lnTo>
                    <a:pt x="3365" y="131"/>
                  </a:lnTo>
                  <a:lnTo>
                    <a:pt x="3352" y="152"/>
                  </a:lnTo>
                  <a:lnTo>
                    <a:pt x="3337" y="174"/>
                  </a:lnTo>
                  <a:lnTo>
                    <a:pt x="3319" y="196"/>
                  </a:lnTo>
                  <a:lnTo>
                    <a:pt x="3302" y="218"/>
                  </a:lnTo>
                  <a:lnTo>
                    <a:pt x="3280" y="240"/>
                  </a:lnTo>
                  <a:lnTo>
                    <a:pt x="3258" y="262"/>
                  </a:lnTo>
                  <a:lnTo>
                    <a:pt x="3233" y="284"/>
                  </a:lnTo>
                  <a:lnTo>
                    <a:pt x="3205" y="305"/>
                  </a:lnTo>
                  <a:lnTo>
                    <a:pt x="3177" y="328"/>
                  </a:lnTo>
                  <a:lnTo>
                    <a:pt x="3146" y="349"/>
                  </a:lnTo>
                  <a:lnTo>
                    <a:pt x="3114" y="371"/>
                  </a:lnTo>
                  <a:lnTo>
                    <a:pt x="3079" y="391"/>
                  </a:lnTo>
                  <a:lnTo>
                    <a:pt x="3043" y="412"/>
                  </a:lnTo>
                  <a:lnTo>
                    <a:pt x="3005" y="432"/>
                  </a:lnTo>
                  <a:lnTo>
                    <a:pt x="2965" y="453"/>
                  </a:lnTo>
                  <a:lnTo>
                    <a:pt x="2924" y="473"/>
                  </a:lnTo>
                  <a:lnTo>
                    <a:pt x="2880" y="493"/>
                  </a:lnTo>
                  <a:lnTo>
                    <a:pt x="2835" y="512"/>
                  </a:lnTo>
                  <a:lnTo>
                    <a:pt x="2788" y="531"/>
                  </a:lnTo>
                  <a:lnTo>
                    <a:pt x="2741" y="550"/>
                  </a:lnTo>
                  <a:lnTo>
                    <a:pt x="2691" y="569"/>
                  </a:lnTo>
                  <a:lnTo>
                    <a:pt x="2640" y="587"/>
                  </a:lnTo>
                  <a:lnTo>
                    <a:pt x="2586" y="605"/>
                  </a:lnTo>
                  <a:lnTo>
                    <a:pt x="2533" y="622"/>
                  </a:lnTo>
                  <a:lnTo>
                    <a:pt x="2477" y="639"/>
                  </a:lnTo>
                  <a:lnTo>
                    <a:pt x="2419" y="656"/>
                  </a:lnTo>
                  <a:lnTo>
                    <a:pt x="2360" y="672"/>
                  </a:lnTo>
                  <a:lnTo>
                    <a:pt x="2301" y="688"/>
                  </a:lnTo>
                  <a:lnTo>
                    <a:pt x="2239" y="704"/>
                  </a:lnTo>
                  <a:lnTo>
                    <a:pt x="2176" y="719"/>
                  </a:lnTo>
                  <a:lnTo>
                    <a:pt x="2112" y="734"/>
                  </a:lnTo>
                  <a:lnTo>
                    <a:pt x="2048" y="748"/>
                  </a:lnTo>
                  <a:lnTo>
                    <a:pt x="1981" y="762"/>
                  </a:lnTo>
                  <a:lnTo>
                    <a:pt x="1914" y="776"/>
                  </a:lnTo>
                  <a:lnTo>
                    <a:pt x="1845" y="789"/>
                  </a:lnTo>
                  <a:lnTo>
                    <a:pt x="1775" y="801"/>
                  </a:lnTo>
                  <a:lnTo>
                    <a:pt x="1703" y="813"/>
                  </a:lnTo>
                  <a:lnTo>
                    <a:pt x="1631" y="824"/>
                  </a:lnTo>
                  <a:lnTo>
                    <a:pt x="1558" y="835"/>
                  </a:lnTo>
                  <a:lnTo>
                    <a:pt x="1483" y="846"/>
                  </a:lnTo>
                  <a:lnTo>
                    <a:pt x="1409" y="857"/>
                  </a:lnTo>
                  <a:lnTo>
                    <a:pt x="1333" y="866"/>
                  </a:lnTo>
                  <a:lnTo>
                    <a:pt x="1255" y="874"/>
                  </a:lnTo>
                  <a:lnTo>
                    <a:pt x="1177" y="884"/>
                  </a:lnTo>
                  <a:lnTo>
                    <a:pt x="1097" y="891"/>
                  </a:lnTo>
                  <a:lnTo>
                    <a:pt x="1018" y="899"/>
                  </a:lnTo>
                  <a:lnTo>
                    <a:pt x="937" y="905"/>
                  </a:lnTo>
                  <a:lnTo>
                    <a:pt x="855" y="912"/>
                  </a:lnTo>
                  <a:lnTo>
                    <a:pt x="773" y="917"/>
                  </a:lnTo>
                  <a:lnTo>
                    <a:pt x="690" y="923"/>
                  </a:lnTo>
                  <a:lnTo>
                    <a:pt x="606" y="928"/>
                  </a:lnTo>
                  <a:lnTo>
                    <a:pt x="521" y="931"/>
                  </a:lnTo>
                  <a:lnTo>
                    <a:pt x="436" y="935"/>
                  </a:lnTo>
                  <a:lnTo>
                    <a:pt x="350" y="937"/>
                  </a:lnTo>
                  <a:lnTo>
                    <a:pt x="264" y="940"/>
                  </a:lnTo>
                  <a:lnTo>
                    <a:pt x="176" y="942"/>
                  </a:lnTo>
                  <a:lnTo>
                    <a:pt x="89" y="942"/>
                  </a:lnTo>
                  <a:lnTo>
                    <a:pt x="0" y="943"/>
                  </a:lnTo>
                  <a:lnTo>
                    <a:pt x="0" y="1022"/>
                  </a:lnTo>
                  <a:lnTo>
                    <a:pt x="89" y="1022"/>
                  </a:lnTo>
                  <a:lnTo>
                    <a:pt x="177" y="1021"/>
                  </a:lnTo>
                  <a:lnTo>
                    <a:pt x="265" y="1019"/>
                  </a:lnTo>
                  <a:lnTo>
                    <a:pt x="352" y="1017"/>
                  </a:lnTo>
                  <a:lnTo>
                    <a:pt x="439" y="1015"/>
                  </a:lnTo>
                  <a:lnTo>
                    <a:pt x="524" y="1011"/>
                  </a:lnTo>
                  <a:lnTo>
                    <a:pt x="610" y="1006"/>
                  </a:lnTo>
                  <a:lnTo>
                    <a:pt x="694" y="1002"/>
                  </a:lnTo>
                  <a:lnTo>
                    <a:pt x="778" y="997"/>
                  </a:lnTo>
                  <a:lnTo>
                    <a:pt x="861" y="991"/>
                  </a:lnTo>
                  <a:lnTo>
                    <a:pt x="943" y="985"/>
                  </a:lnTo>
                  <a:lnTo>
                    <a:pt x="1025" y="978"/>
                  </a:lnTo>
                  <a:lnTo>
                    <a:pt x="1106" y="971"/>
                  </a:lnTo>
                  <a:lnTo>
                    <a:pt x="1185" y="962"/>
                  </a:lnTo>
                  <a:lnTo>
                    <a:pt x="1264" y="954"/>
                  </a:lnTo>
                  <a:lnTo>
                    <a:pt x="1342" y="945"/>
                  </a:lnTo>
                  <a:lnTo>
                    <a:pt x="1418" y="935"/>
                  </a:lnTo>
                  <a:lnTo>
                    <a:pt x="1494" y="924"/>
                  </a:lnTo>
                  <a:lnTo>
                    <a:pt x="1569" y="914"/>
                  </a:lnTo>
                  <a:lnTo>
                    <a:pt x="1644" y="903"/>
                  </a:lnTo>
                  <a:lnTo>
                    <a:pt x="1716" y="891"/>
                  </a:lnTo>
                  <a:lnTo>
                    <a:pt x="1788" y="879"/>
                  </a:lnTo>
                  <a:lnTo>
                    <a:pt x="1859" y="866"/>
                  </a:lnTo>
                  <a:lnTo>
                    <a:pt x="1928" y="853"/>
                  </a:lnTo>
                  <a:lnTo>
                    <a:pt x="1997" y="840"/>
                  </a:lnTo>
                  <a:lnTo>
                    <a:pt x="2063" y="826"/>
                  </a:lnTo>
                  <a:lnTo>
                    <a:pt x="2130" y="811"/>
                  </a:lnTo>
                  <a:lnTo>
                    <a:pt x="2194" y="796"/>
                  </a:lnTo>
                  <a:lnTo>
                    <a:pt x="2258" y="781"/>
                  </a:lnTo>
                  <a:lnTo>
                    <a:pt x="2320" y="765"/>
                  </a:lnTo>
                  <a:lnTo>
                    <a:pt x="2382" y="748"/>
                  </a:lnTo>
                  <a:lnTo>
                    <a:pt x="2441" y="732"/>
                  </a:lnTo>
                  <a:lnTo>
                    <a:pt x="2499" y="715"/>
                  </a:lnTo>
                  <a:lnTo>
                    <a:pt x="2555" y="697"/>
                  </a:lnTo>
                  <a:lnTo>
                    <a:pt x="2611" y="680"/>
                  </a:lnTo>
                  <a:lnTo>
                    <a:pt x="2665" y="662"/>
                  </a:lnTo>
                  <a:lnTo>
                    <a:pt x="2718" y="643"/>
                  </a:lnTo>
                  <a:lnTo>
                    <a:pt x="2768" y="624"/>
                  </a:lnTo>
                  <a:lnTo>
                    <a:pt x="2818" y="605"/>
                  </a:lnTo>
                  <a:lnTo>
                    <a:pt x="2866" y="586"/>
                  </a:lnTo>
                  <a:lnTo>
                    <a:pt x="2912" y="565"/>
                  </a:lnTo>
                  <a:lnTo>
                    <a:pt x="2957" y="544"/>
                  </a:lnTo>
                  <a:lnTo>
                    <a:pt x="3000" y="524"/>
                  </a:lnTo>
                  <a:lnTo>
                    <a:pt x="3041" y="502"/>
                  </a:lnTo>
                  <a:lnTo>
                    <a:pt x="3081" y="481"/>
                  </a:lnTo>
                  <a:lnTo>
                    <a:pt x="3120" y="460"/>
                  </a:lnTo>
                  <a:lnTo>
                    <a:pt x="3155" y="437"/>
                  </a:lnTo>
                  <a:lnTo>
                    <a:pt x="3190" y="415"/>
                  </a:lnTo>
                  <a:lnTo>
                    <a:pt x="3223" y="392"/>
                  </a:lnTo>
                  <a:lnTo>
                    <a:pt x="3254" y="368"/>
                  </a:lnTo>
                  <a:lnTo>
                    <a:pt x="3284" y="344"/>
                  </a:lnTo>
                  <a:lnTo>
                    <a:pt x="3311" y="321"/>
                  </a:lnTo>
                  <a:lnTo>
                    <a:pt x="3336" y="296"/>
                  </a:lnTo>
                  <a:lnTo>
                    <a:pt x="3360" y="272"/>
                  </a:lnTo>
                  <a:lnTo>
                    <a:pt x="3381" y="246"/>
                  </a:lnTo>
                  <a:lnTo>
                    <a:pt x="3401" y="221"/>
                  </a:lnTo>
                  <a:lnTo>
                    <a:pt x="3419" y="195"/>
                  </a:lnTo>
                  <a:lnTo>
                    <a:pt x="3435" y="167"/>
                  </a:lnTo>
                  <a:lnTo>
                    <a:pt x="3448" y="141"/>
                  </a:lnTo>
                  <a:lnTo>
                    <a:pt x="3459" y="114"/>
                  </a:lnTo>
                  <a:lnTo>
                    <a:pt x="3467" y="85"/>
                  </a:lnTo>
                  <a:lnTo>
                    <a:pt x="3474" y="57"/>
                  </a:lnTo>
                  <a:lnTo>
                    <a:pt x="3478" y="28"/>
                  </a:lnTo>
                  <a:lnTo>
                    <a:pt x="3479" y="0"/>
                  </a:lnTo>
                  <a:lnTo>
                    <a:pt x="33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16" name="Freeform 43"/>
            <p:cNvSpPr>
              <a:spLocks/>
            </p:cNvSpPr>
            <p:nvPr/>
          </p:nvSpPr>
          <p:spPr bwMode="auto">
            <a:xfrm>
              <a:off x="3262" y="1906"/>
              <a:ext cx="1305" cy="341"/>
            </a:xfrm>
            <a:custGeom>
              <a:avLst/>
              <a:gdLst>
                <a:gd name="T0" fmla="*/ 0 w 3479"/>
                <a:gd name="T1" fmla="*/ 0 h 1023"/>
                <a:gd name="T2" fmla="*/ 0 w 3479"/>
                <a:gd name="T3" fmla="*/ 0 h 1023"/>
                <a:gd name="T4" fmla="*/ 0 w 3479"/>
                <a:gd name="T5" fmla="*/ 0 h 1023"/>
                <a:gd name="T6" fmla="*/ 0 w 3479"/>
                <a:gd name="T7" fmla="*/ 0 h 1023"/>
                <a:gd name="T8" fmla="*/ 0 w 3479"/>
                <a:gd name="T9" fmla="*/ 0 h 1023"/>
                <a:gd name="T10" fmla="*/ 0 w 3479"/>
                <a:gd name="T11" fmla="*/ 0 h 1023"/>
                <a:gd name="T12" fmla="*/ 0 w 3479"/>
                <a:gd name="T13" fmla="*/ 0 h 1023"/>
                <a:gd name="T14" fmla="*/ 0 w 3479"/>
                <a:gd name="T15" fmla="*/ 0 h 1023"/>
                <a:gd name="T16" fmla="*/ 0 w 3479"/>
                <a:gd name="T17" fmla="*/ 0 h 1023"/>
                <a:gd name="T18" fmla="*/ 0 w 3479"/>
                <a:gd name="T19" fmla="*/ 0 h 1023"/>
                <a:gd name="T20" fmla="*/ 0 w 3479"/>
                <a:gd name="T21" fmla="*/ 0 h 1023"/>
                <a:gd name="T22" fmla="*/ 0 w 3479"/>
                <a:gd name="T23" fmla="*/ 0 h 1023"/>
                <a:gd name="T24" fmla="*/ 0 w 3479"/>
                <a:gd name="T25" fmla="*/ 0 h 1023"/>
                <a:gd name="T26" fmla="*/ 0 w 3479"/>
                <a:gd name="T27" fmla="*/ 0 h 1023"/>
                <a:gd name="T28" fmla="*/ 0 w 3479"/>
                <a:gd name="T29" fmla="*/ 0 h 1023"/>
                <a:gd name="T30" fmla="*/ 0 w 3479"/>
                <a:gd name="T31" fmla="*/ 0 h 1023"/>
                <a:gd name="T32" fmla="*/ 0 w 3479"/>
                <a:gd name="T33" fmla="*/ 0 h 1023"/>
                <a:gd name="T34" fmla="*/ 0 w 3479"/>
                <a:gd name="T35" fmla="*/ 0 h 1023"/>
                <a:gd name="T36" fmla="*/ 0 w 3479"/>
                <a:gd name="T37" fmla="*/ 0 h 1023"/>
                <a:gd name="T38" fmla="*/ 0 w 3479"/>
                <a:gd name="T39" fmla="*/ 0 h 1023"/>
                <a:gd name="T40" fmla="*/ 0 w 3479"/>
                <a:gd name="T41" fmla="*/ 0 h 1023"/>
                <a:gd name="T42" fmla="*/ 0 w 3479"/>
                <a:gd name="T43" fmla="*/ 0 h 1023"/>
                <a:gd name="T44" fmla="*/ 0 w 3479"/>
                <a:gd name="T45" fmla="*/ 0 h 1023"/>
                <a:gd name="T46" fmla="*/ 0 w 3479"/>
                <a:gd name="T47" fmla="*/ 0 h 1023"/>
                <a:gd name="T48" fmla="*/ 0 w 3479"/>
                <a:gd name="T49" fmla="*/ 0 h 1023"/>
                <a:gd name="T50" fmla="*/ 0 w 3479"/>
                <a:gd name="T51" fmla="*/ 0 h 1023"/>
                <a:gd name="T52" fmla="*/ 0 w 3479"/>
                <a:gd name="T53" fmla="*/ 0 h 1023"/>
                <a:gd name="T54" fmla="*/ 0 w 3479"/>
                <a:gd name="T55" fmla="*/ 0 h 1023"/>
                <a:gd name="T56" fmla="*/ 0 w 3479"/>
                <a:gd name="T57" fmla="*/ 0 h 1023"/>
                <a:gd name="T58" fmla="*/ 0 w 3479"/>
                <a:gd name="T59" fmla="*/ 0 h 1023"/>
                <a:gd name="T60" fmla="*/ 0 w 3479"/>
                <a:gd name="T61" fmla="*/ 0 h 1023"/>
                <a:gd name="T62" fmla="*/ 0 w 3479"/>
                <a:gd name="T63" fmla="*/ 0 h 1023"/>
                <a:gd name="T64" fmla="*/ 0 w 3479"/>
                <a:gd name="T65" fmla="*/ 0 h 1023"/>
                <a:gd name="T66" fmla="*/ 0 w 3479"/>
                <a:gd name="T67" fmla="*/ 0 h 1023"/>
                <a:gd name="T68" fmla="*/ 0 w 3479"/>
                <a:gd name="T69" fmla="*/ 0 h 1023"/>
                <a:gd name="T70" fmla="*/ 0 w 3479"/>
                <a:gd name="T71" fmla="*/ 0 h 1023"/>
                <a:gd name="T72" fmla="*/ 0 w 3479"/>
                <a:gd name="T73" fmla="*/ 0 h 1023"/>
                <a:gd name="T74" fmla="*/ 0 w 3479"/>
                <a:gd name="T75" fmla="*/ 0 h 1023"/>
                <a:gd name="T76" fmla="*/ 0 w 3479"/>
                <a:gd name="T77" fmla="*/ 0 h 1023"/>
                <a:gd name="T78" fmla="*/ 0 w 3479"/>
                <a:gd name="T79" fmla="*/ 0 h 1023"/>
                <a:gd name="T80" fmla="*/ 0 w 3479"/>
                <a:gd name="T81" fmla="*/ 0 h 1023"/>
                <a:gd name="T82" fmla="*/ 0 w 3479"/>
                <a:gd name="T83" fmla="*/ 0 h 1023"/>
                <a:gd name="T84" fmla="*/ 0 w 3479"/>
                <a:gd name="T85" fmla="*/ 0 h 1023"/>
                <a:gd name="T86" fmla="*/ 0 w 3479"/>
                <a:gd name="T87" fmla="*/ 0 h 102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79"/>
                <a:gd name="T133" fmla="*/ 0 h 1023"/>
                <a:gd name="T134" fmla="*/ 3479 w 3479"/>
                <a:gd name="T135" fmla="*/ 1023 h 102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79" h="1023">
                  <a:moveTo>
                    <a:pt x="0" y="79"/>
                  </a:moveTo>
                  <a:lnTo>
                    <a:pt x="0" y="79"/>
                  </a:lnTo>
                  <a:lnTo>
                    <a:pt x="89" y="80"/>
                  </a:lnTo>
                  <a:lnTo>
                    <a:pt x="176" y="80"/>
                  </a:lnTo>
                  <a:lnTo>
                    <a:pt x="264" y="83"/>
                  </a:lnTo>
                  <a:lnTo>
                    <a:pt x="350" y="84"/>
                  </a:lnTo>
                  <a:lnTo>
                    <a:pt x="436" y="88"/>
                  </a:lnTo>
                  <a:lnTo>
                    <a:pt x="521" y="91"/>
                  </a:lnTo>
                  <a:lnTo>
                    <a:pt x="606" y="95"/>
                  </a:lnTo>
                  <a:lnTo>
                    <a:pt x="690" y="100"/>
                  </a:lnTo>
                  <a:lnTo>
                    <a:pt x="773" y="104"/>
                  </a:lnTo>
                  <a:lnTo>
                    <a:pt x="855" y="110"/>
                  </a:lnTo>
                  <a:lnTo>
                    <a:pt x="937" y="117"/>
                  </a:lnTo>
                  <a:lnTo>
                    <a:pt x="1018" y="123"/>
                  </a:lnTo>
                  <a:lnTo>
                    <a:pt x="1097" y="132"/>
                  </a:lnTo>
                  <a:lnTo>
                    <a:pt x="1177" y="139"/>
                  </a:lnTo>
                  <a:lnTo>
                    <a:pt x="1255" y="148"/>
                  </a:lnTo>
                  <a:lnTo>
                    <a:pt x="1333" y="157"/>
                  </a:lnTo>
                  <a:lnTo>
                    <a:pt x="1409" y="166"/>
                  </a:lnTo>
                  <a:lnTo>
                    <a:pt x="1483" y="177"/>
                  </a:lnTo>
                  <a:lnTo>
                    <a:pt x="1558" y="187"/>
                  </a:lnTo>
                  <a:lnTo>
                    <a:pt x="1631" y="198"/>
                  </a:lnTo>
                  <a:lnTo>
                    <a:pt x="1703" y="210"/>
                  </a:lnTo>
                  <a:lnTo>
                    <a:pt x="1775" y="222"/>
                  </a:lnTo>
                  <a:lnTo>
                    <a:pt x="1845" y="234"/>
                  </a:lnTo>
                  <a:lnTo>
                    <a:pt x="1914" y="247"/>
                  </a:lnTo>
                  <a:lnTo>
                    <a:pt x="1981" y="260"/>
                  </a:lnTo>
                  <a:lnTo>
                    <a:pt x="2048" y="274"/>
                  </a:lnTo>
                  <a:lnTo>
                    <a:pt x="2112" y="288"/>
                  </a:lnTo>
                  <a:lnTo>
                    <a:pt x="2176" y="304"/>
                  </a:lnTo>
                  <a:lnTo>
                    <a:pt x="2239" y="318"/>
                  </a:lnTo>
                  <a:lnTo>
                    <a:pt x="2301" y="334"/>
                  </a:lnTo>
                  <a:lnTo>
                    <a:pt x="2360" y="350"/>
                  </a:lnTo>
                  <a:lnTo>
                    <a:pt x="2419" y="367"/>
                  </a:lnTo>
                  <a:lnTo>
                    <a:pt x="2477" y="384"/>
                  </a:lnTo>
                  <a:lnTo>
                    <a:pt x="2533" y="400"/>
                  </a:lnTo>
                  <a:lnTo>
                    <a:pt x="2586" y="418"/>
                  </a:lnTo>
                  <a:lnTo>
                    <a:pt x="2640" y="436"/>
                  </a:lnTo>
                  <a:lnTo>
                    <a:pt x="2691" y="454"/>
                  </a:lnTo>
                  <a:lnTo>
                    <a:pt x="2741" y="473"/>
                  </a:lnTo>
                  <a:lnTo>
                    <a:pt x="2788" y="492"/>
                  </a:lnTo>
                  <a:lnTo>
                    <a:pt x="2835" y="511"/>
                  </a:lnTo>
                  <a:lnTo>
                    <a:pt x="2880" y="530"/>
                  </a:lnTo>
                  <a:lnTo>
                    <a:pt x="2924" y="550"/>
                  </a:lnTo>
                  <a:lnTo>
                    <a:pt x="2965" y="570"/>
                  </a:lnTo>
                  <a:lnTo>
                    <a:pt x="3005" y="590"/>
                  </a:lnTo>
                  <a:lnTo>
                    <a:pt x="3043" y="610"/>
                  </a:lnTo>
                  <a:lnTo>
                    <a:pt x="3079" y="632"/>
                  </a:lnTo>
                  <a:lnTo>
                    <a:pt x="3114" y="652"/>
                  </a:lnTo>
                  <a:lnTo>
                    <a:pt x="3146" y="673"/>
                  </a:lnTo>
                  <a:lnTo>
                    <a:pt x="3177" y="695"/>
                  </a:lnTo>
                  <a:lnTo>
                    <a:pt x="3205" y="716"/>
                  </a:lnTo>
                  <a:lnTo>
                    <a:pt x="3233" y="739"/>
                  </a:lnTo>
                  <a:lnTo>
                    <a:pt x="3258" y="760"/>
                  </a:lnTo>
                  <a:lnTo>
                    <a:pt x="3280" y="782"/>
                  </a:lnTo>
                  <a:lnTo>
                    <a:pt x="3302" y="804"/>
                  </a:lnTo>
                  <a:lnTo>
                    <a:pt x="3319" y="827"/>
                  </a:lnTo>
                  <a:lnTo>
                    <a:pt x="3337" y="848"/>
                  </a:lnTo>
                  <a:lnTo>
                    <a:pt x="3352" y="871"/>
                  </a:lnTo>
                  <a:lnTo>
                    <a:pt x="3365" y="892"/>
                  </a:lnTo>
                  <a:lnTo>
                    <a:pt x="3375" y="913"/>
                  </a:lnTo>
                  <a:lnTo>
                    <a:pt x="3384" y="936"/>
                  </a:lnTo>
                  <a:lnTo>
                    <a:pt x="3391" y="957"/>
                  </a:lnTo>
                  <a:lnTo>
                    <a:pt x="3396" y="979"/>
                  </a:lnTo>
                  <a:lnTo>
                    <a:pt x="3398" y="1001"/>
                  </a:lnTo>
                  <a:lnTo>
                    <a:pt x="3399" y="1023"/>
                  </a:lnTo>
                  <a:lnTo>
                    <a:pt x="3479" y="1023"/>
                  </a:lnTo>
                  <a:lnTo>
                    <a:pt x="3478" y="994"/>
                  </a:lnTo>
                  <a:lnTo>
                    <a:pt x="3474" y="966"/>
                  </a:lnTo>
                  <a:lnTo>
                    <a:pt x="3467" y="937"/>
                  </a:lnTo>
                  <a:lnTo>
                    <a:pt x="3459" y="909"/>
                  </a:lnTo>
                  <a:lnTo>
                    <a:pt x="3448" y="881"/>
                  </a:lnTo>
                  <a:lnTo>
                    <a:pt x="3435" y="854"/>
                  </a:lnTo>
                  <a:lnTo>
                    <a:pt x="3419" y="828"/>
                  </a:lnTo>
                  <a:lnTo>
                    <a:pt x="3401" y="802"/>
                  </a:lnTo>
                  <a:lnTo>
                    <a:pt x="3381" y="777"/>
                  </a:lnTo>
                  <a:lnTo>
                    <a:pt x="3360" y="751"/>
                  </a:lnTo>
                  <a:lnTo>
                    <a:pt x="3336" y="726"/>
                  </a:lnTo>
                  <a:lnTo>
                    <a:pt x="3311" y="702"/>
                  </a:lnTo>
                  <a:lnTo>
                    <a:pt x="3284" y="678"/>
                  </a:lnTo>
                  <a:lnTo>
                    <a:pt x="3254" y="654"/>
                  </a:lnTo>
                  <a:lnTo>
                    <a:pt x="3223" y="631"/>
                  </a:lnTo>
                  <a:lnTo>
                    <a:pt x="3190" y="608"/>
                  </a:lnTo>
                  <a:lnTo>
                    <a:pt x="3155" y="586"/>
                  </a:lnTo>
                  <a:lnTo>
                    <a:pt x="3120" y="563"/>
                  </a:lnTo>
                  <a:lnTo>
                    <a:pt x="3081" y="542"/>
                  </a:lnTo>
                  <a:lnTo>
                    <a:pt x="3041" y="520"/>
                  </a:lnTo>
                  <a:lnTo>
                    <a:pt x="3000" y="499"/>
                  </a:lnTo>
                  <a:lnTo>
                    <a:pt x="2957" y="477"/>
                  </a:lnTo>
                  <a:lnTo>
                    <a:pt x="2912" y="457"/>
                  </a:lnTo>
                  <a:lnTo>
                    <a:pt x="2866" y="437"/>
                  </a:lnTo>
                  <a:lnTo>
                    <a:pt x="2818" y="418"/>
                  </a:lnTo>
                  <a:lnTo>
                    <a:pt x="2768" y="398"/>
                  </a:lnTo>
                  <a:lnTo>
                    <a:pt x="2718" y="379"/>
                  </a:lnTo>
                  <a:lnTo>
                    <a:pt x="2665" y="361"/>
                  </a:lnTo>
                  <a:lnTo>
                    <a:pt x="2611" y="342"/>
                  </a:lnTo>
                  <a:lnTo>
                    <a:pt x="2555" y="324"/>
                  </a:lnTo>
                  <a:lnTo>
                    <a:pt x="2499" y="307"/>
                  </a:lnTo>
                  <a:lnTo>
                    <a:pt x="2441" y="290"/>
                  </a:lnTo>
                  <a:lnTo>
                    <a:pt x="2382" y="273"/>
                  </a:lnTo>
                  <a:lnTo>
                    <a:pt x="2320" y="258"/>
                  </a:lnTo>
                  <a:lnTo>
                    <a:pt x="2258" y="242"/>
                  </a:lnTo>
                  <a:lnTo>
                    <a:pt x="2194" y="227"/>
                  </a:lnTo>
                  <a:lnTo>
                    <a:pt x="2130" y="211"/>
                  </a:lnTo>
                  <a:lnTo>
                    <a:pt x="2063" y="197"/>
                  </a:lnTo>
                  <a:lnTo>
                    <a:pt x="1997" y="183"/>
                  </a:lnTo>
                  <a:lnTo>
                    <a:pt x="1928" y="170"/>
                  </a:lnTo>
                  <a:lnTo>
                    <a:pt x="1859" y="157"/>
                  </a:lnTo>
                  <a:lnTo>
                    <a:pt x="1788" y="143"/>
                  </a:lnTo>
                  <a:lnTo>
                    <a:pt x="1716" y="132"/>
                  </a:lnTo>
                  <a:lnTo>
                    <a:pt x="1644" y="120"/>
                  </a:lnTo>
                  <a:lnTo>
                    <a:pt x="1569" y="109"/>
                  </a:lnTo>
                  <a:lnTo>
                    <a:pt x="1494" y="98"/>
                  </a:lnTo>
                  <a:lnTo>
                    <a:pt x="1418" y="88"/>
                  </a:lnTo>
                  <a:lnTo>
                    <a:pt x="1342" y="78"/>
                  </a:lnTo>
                  <a:lnTo>
                    <a:pt x="1264" y="69"/>
                  </a:lnTo>
                  <a:lnTo>
                    <a:pt x="1185" y="60"/>
                  </a:lnTo>
                  <a:lnTo>
                    <a:pt x="1106" y="52"/>
                  </a:lnTo>
                  <a:lnTo>
                    <a:pt x="1025" y="45"/>
                  </a:lnTo>
                  <a:lnTo>
                    <a:pt x="943" y="38"/>
                  </a:lnTo>
                  <a:lnTo>
                    <a:pt x="861" y="32"/>
                  </a:lnTo>
                  <a:lnTo>
                    <a:pt x="778" y="26"/>
                  </a:lnTo>
                  <a:lnTo>
                    <a:pt x="694" y="20"/>
                  </a:lnTo>
                  <a:lnTo>
                    <a:pt x="610" y="15"/>
                  </a:lnTo>
                  <a:lnTo>
                    <a:pt x="524" y="12"/>
                  </a:lnTo>
                  <a:lnTo>
                    <a:pt x="439" y="8"/>
                  </a:lnTo>
                  <a:lnTo>
                    <a:pt x="352" y="6"/>
                  </a:lnTo>
                  <a:lnTo>
                    <a:pt x="265" y="3"/>
                  </a:lnTo>
                  <a:lnTo>
                    <a:pt x="177" y="2"/>
                  </a:lnTo>
                  <a:lnTo>
                    <a:pt x="89" y="1"/>
                  </a:lnTo>
                  <a:lnTo>
                    <a:pt x="0" y="0"/>
                  </a:lnTo>
                  <a:lnTo>
                    <a:pt x="0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17" name="Freeform 44"/>
            <p:cNvSpPr>
              <a:spLocks/>
            </p:cNvSpPr>
            <p:nvPr/>
          </p:nvSpPr>
          <p:spPr bwMode="auto">
            <a:xfrm>
              <a:off x="1958" y="1906"/>
              <a:ext cx="1304" cy="341"/>
            </a:xfrm>
            <a:custGeom>
              <a:avLst/>
              <a:gdLst>
                <a:gd name="T0" fmla="*/ 0 w 3478"/>
                <a:gd name="T1" fmla="*/ 0 h 1023"/>
                <a:gd name="T2" fmla="*/ 0 w 3478"/>
                <a:gd name="T3" fmla="*/ 0 h 1023"/>
                <a:gd name="T4" fmla="*/ 0 w 3478"/>
                <a:gd name="T5" fmla="*/ 0 h 1023"/>
                <a:gd name="T6" fmla="*/ 0 w 3478"/>
                <a:gd name="T7" fmla="*/ 0 h 1023"/>
                <a:gd name="T8" fmla="*/ 0 w 3478"/>
                <a:gd name="T9" fmla="*/ 0 h 1023"/>
                <a:gd name="T10" fmla="*/ 0 w 3478"/>
                <a:gd name="T11" fmla="*/ 0 h 1023"/>
                <a:gd name="T12" fmla="*/ 0 w 3478"/>
                <a:gd name="T13" fmla="*/ 0 h 1023"/>
                <a:gd name="T14" fmla="*/ 0 w 3478"/>
                <a:gd name="T15" fmla="*/ 0 h 1023"/>
                <a:gd name="T16" fmla="*/ 0 w 3478"/>
                <a:gd name="T17" fmla="*/ 0 h 1023"/>
                <a:gd name="T18" fmla="*/ 0 w 3478"/>
                <a:gd name="T19" fmla="*/ 0 h 1023"/>
                <a:gd name="T20" fmla="*/ 0 w 3478"/>
                <a:gd name="T21" fmla="*/ 0 h 1023"/>
                <a:gd name="T22" fmla="*/ 0 w 3478"/>
                <a:gd name="T23" fmla="*/ 0 h 1023"/>
                <a:gd name="T24" fmla="*/ 0 w 3478"/>
                <a:gd name="T25" fmla="*/ 0 h 1023"/>
                <a:gd name="T26" fmla="*/ 0 w 3478"/>
                <a:gd name="T27" fmla="*/ 0 h 1023"/>
                <a:gd name="T28" fmla="*/ 0 w 3478"/>
                <a:gd name="T29" fmla="*/ 0 h 1023"/>
                <a:gd name="T30" fmla="*/ 0 w 3478"/>
                <a:gd name="T31" fmla="*/ 0 h 1023"/>
                <a:gd name="T32" fmla="*/ 0 w 3478"/>
                <a:gd name="T33" fmla="*/ 0 h 1023"/>
                <a:gd name="T34" fmla="*/ 0 w 3478"/>
                <a:gd name="T35" fmla="*/ 0 h 1023"/>
                <a:gd name="T36" fmla="*/ 0 w 3478"/>
                <a:gd name="T37" fmla="*/ 0 h 1023"/>
                <a:gd name="T38" fmla="*/ 0 w 3478"/>
                <a:gd name="T39" fmla="*/ 0 h 1023"/>
                <a:gd name="T40" fmla="*/ 0 w 3478"/>
                <a:gd name="T41" fmla="*/ 0 h 1023"/>
                <a:gd name="T42" fmla="*/ 0 w 3478"/>
                <a:gd name="T43" fmla="*/ 0 h 1023"/>
                <a:gd name="T44" fmla="*/ 0 w 3478"/>
                <a:gd name="T45" fmla="*/ 0 h 1023"/>
                <a:gd name="T46" fmla="*/ 0 w 3478"/>
                <a:gd name="T47" fmla="*/ 0 h 1023"/>
                <a:gd name="T48" fmla="*/ 0 w 3478"/>
                <a:gd name="T49" fmla="*/ 0 h 1023"/>
                <a:gd name="T50" fmla="*/ 0 w 3478"/>
                <a:gd name="T51" fmla="*/ 0 h 1023"/>
                <a:gd name="T52" fmla="*/ 0 w 3478"/>
                <a:gd name="T53" fmla="*/ 0 h 1023"/>
                <a:gd name="T54" fmla="*/ 0 w 3478"/>
                <a:gd name="T55" fmla="*/ 0 h 1023"/>
                <a:gd name="T56" fmla="*/ 0 w 3478"/>
                <a:gd name="T57" fmla="*/ 0 h 1023"/>
                <a:gd name="T58" fmla="*/ 0 w 3478"/>
                <a:gd name="T59" fmla="*/ 0 h 1023"/>
                <a:gd name="T60" fmla="*/ 0 w 3478"/>
                <a:gd name="T61" fmla="*/ 0 h 1023"/>
                <a:gd name="T62" fmla="*/ 0 w 3478"/>
                <a:gd name="T63" fmla="*/ 0 h 1023"/>
                <a:gd name="T64" fmla="*/ 0 w 3478"/>
                <a:gd name="T65" fmla="*/ 0 h 1023"/>
                <a:gd name="T66" fmla="*/ 0 w 3478"/>
                <a:gd name="T67" fmla="*/ 0 h 1023"/>
                <a:gd name="T68" fmla="*/ 0 w 3478"/>
                <a:gd name="T69" fmla="*/ 0 h 1023"/>
                <a:gd name="T70" fmla="*/ 0 w 3478"/>
                <a:gd name="T71" fmla="*/ 0 h 1023"/>
                <a:gd name="T72" fmla="*/ 0 w 3478"/>
                <a:gd name="T73" fmla="*/ 0 h 1023"/>
                <a:gd name="T74" fmla="*/ 0 w 3478"/>
                <a:gd name="T75" fmla="*/ 0 h 1023"/>
                <a:gd name="T76" fmla="*/ 0 w 3478"/>
                <a:gd name="T77" fmla="*/ 0 h 1023"/>
                <a:gd name="T78" fmla="*/ 0 w 3478"/>
                <a:gd name="T79" fmla="*/ 0 h 1023"/>
                <a:gd name="T80" fmla="*/ 0 w 3478"/>
                <a:gd name="T81" fmla="*/ 0 h 1023"/>
                <a:gd name="T82" fmla="*/ 0 w 3478"/>
                <a:gd name="T83" fmla="*/ 0 h 1023"/>
                <a:gd name="T84" fmla="*/ 0 w 3478"/>
                <a:gd name="T85" fmla="*/ 0 h 1023"/>
                <a:gd name="T86" fmla="*/ 0 w 3478"/>
                <a:gd name="T87" fmla="*/ 0 h 102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78"/>
                <a:gd name="T133" fmla="*/ 0 h 1023"/>
                <a:gd name="T134" fmla="*/ 3478 w 3478"/>
                <a:gd name="T135" fmla="*/ 1023 h 102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78" h="1023">
                  <a:moveTo>
                    <a:pt x="80" y="1023"/>
                  </a:moveTo>
                  <a:lnTo>
                    <a:pt x="80" y="1023"/>
                  </a:lnTo>
                  <a:lnTo>
                    <a:pt x="81" y="1001"/>
                  </a:lnTo>
                  <a:lnTo>
                    <a:pt x="83" y="979"/>
                  </a:lnTo>
                  <a:lnTo>
                    <a:pt x="88" y="957"/>
                  </a:lnTo>
                  <a:lnTo>
                    <a:pt x="95" y="936"/>
                  </a:lnTo>
                  <a:lnTo>
                    <a:pt x="105" y="913"/>
                  </a:lnTo>
                  <a:lnTo>
                    <a:pt x="115" y="892"/>
                  </a:lnTo>
                  <a:lnTo>
                    <a:pt x="127" y="871"/>
                  </a:lnTo>
                  <a:lnTo>
                    <a:pt x="143" y="848"/>
                  </a:lnTo>
                  <a:lnTo>
                    <a:pt x="159" y="827"/>
                  </a:lnTo>
                  <a:lnTo>
                    <a:pt x="178" y="804"/>
                  </a:lnTo>
                  <a:lnTo>
                    <a:pt x="198" y="782"/>
                  </a:lnTo>
                  <a:lnTo>
                    <a:pt x="222" y="760"/>
                  </a:lnTo>
                  <a:lnTo>
                    <a:pt x="247" y="739"/>
                  </a:lnTo>
                  <a:lnTo>
                    <a:pt x="273" y="716"/>
                  </a:lnTo>
                  <a:lnTo>
                    <a:pt x="302" y="695"/>
                  </a:lnTo>
                  <a:lnTo>
                    <a:pt x="333" y="673"/>
                  </a:lnTo>
                  <a:lnTo>
                    <a:pt x="366" y="652"/>
                  </a:lnTo>
                  <a:lnTo>
                    <a:pt x="400" y="632"/>
                  </a:lnTo>
                  <a:lnTo>
                    <a:pt x="436" y="610"/>
                  </a:lnTo>
                  <a:lnTo>
                    <a:pt x="474" y="590"/>
                  </a:lnTo>
                  <a:lnTo>
                    <a:pt x="515" y="570"/>
                  </a:lnTo>
                  <a:lnTo>
                    <a:pt x="556" y="550"/>
                  </a:lnTo>
                  <a:lnTo>
                    <a:pt x="599" y="530"/>
                  </a:lnTo>
                  <a:lnTo>
                    <a:pt x="644" y="511"/>
                  </a:lnTo>
                  <a:lnTo>
                    <a:pt x="690" y="492"/>
                  </a:lnTo>
                  <a:lnTo>
                    <a:pt x="739" y="473"/>
                  </a:lnTo>
                  <a:lnTo>
                    <a:pt x="789" y="454"/>
                  </a:lnTo>
                  <a:lnTo>
                    <a:pt x="840" y="436"/>
                  </a:lnTo>
                  <a:lnTo>
                    <a:pt x="892" y="418"/>
                  </a:lnTo>
                  <a:lnTo>
                    <a:pt x="947" y="400"/>
                  </a:lnTo>
                  <a:lnTo>
                    <a:pt x="1003" y="384"/>
                  </a:lnTo>
                  <a:lnTo>
                    <a:pt x="1060" y="367"/>
                  </a:lnTo>
                  <a:lnTo>
                    <a:pt x="1118" y="350"/>
                  </a:lnTo>
                  <a:lnTo>
                    <a:pt x="1179" y="334"/>
                  </a:lnTo>
                  <a:lnTo>
                    <a:pt x="1239" y="318"/>
                  </a:lnTo>
                  <a:lnTo>
                    <a:pt x="1302" y="304"/>
                  </a:lnTo>
                  <a:lnTo>
                    <a:pt x="1367" y="288"/>
                  </a:lnTo>
                  <a:lnTo>
                    <a:pt x="1432" y="274"/>
                  </a:lnTo>
                  <a:lnTo>
                    <a:pt x="1499" y="260"/>
                  </a:lnTo>
                  <a:lnTo>
                    <a:pt x="1566" y="247"/>
                  </a:lnTo>
                  <a:lnTo>
                    <a:pt x="1635" y="234"/>
                  </a:lnTo>
                  <a:lnTo>
                    <a:pt x="1704" y="222"/>
                  </a:lnTo>
                  <a:lnTo>
                    <a:pt x="1775" y="210"/>
                  </a:lnTo>
                  <a:lnTo>
                    <a:pt x="1848" y="198"/>
                  </a:lnTo>
                  <a:lnTo>
                    <a:pt x="1922" y="187"/>
                  </a:lnTo>
                  <a:lnTo>
                    <a:pt x="1995" y="177"/>
                  </a:lnTo>
                  <a:lnTo>
                    <a:pt x="2070" y="166"/>
                  </a:lnTo>
                  <a:lnTo>
                    <a:pt x="2147" y="157"/>
                  </a:lnTo>
                  <a:lnTo>
                    <a:pt x="2225" y="148"/>
                  </a:lnTo>
                  <a:lnTo>
                    <a:pt x="2302" y="139"/>
                  </a:lnTo>
                  <a:lnTo>
                    <a:pt x="2381" y="132"/>
                  </a:lnTo>
                  <a:lnTo>
                    <a:pt x="2461" y="123"/>
                  </a:lnTo>
                  <a:lnTo>
                    <a:pt x="2542" y="117"/>
                  </a:lnTo>
                  <a:lnTo>
                    <a:pt x="2624" y="110"/>
                  </a:lnTo>
                  <a:lnTo>
                    <a:pt x="2706" y="104"/>
                  </a:lnTo>
                  <a:lnTo>
                    <a:pt x="2789" y="100"/>
                  </a:lnTo>
                  <a:lnTo>
                    <a:pt x="2873" y="95"/>
                  </a:lnTo>
                  <a:lnTo>
                    <a:pt x="2958" y="91"/>
                  </a:lnTo>
                  <a:lnTo>
                    <a:pt x="3043" y="88"/>
                  </a:lnTo>
                  <a:lnTo>
                    <a:pt x="3129" y="84"/>
                  </a:lnTo>
                  <a:lnTo>
                    <a:pt x="3216" y="83"/>
                  </a:lnTo>
                  <a:lnTo>
                    <a:pt x="3302" y="80"/>
                  </a:lnTo>
                  <a:lnTo>
                    <a:pt x="3390" y="80"/>
                  </a:lnTo>
                  <a:lnTo>
                    <a:pt x="3478" y="79"/>
                  </a:lnTo>
                  <a:lnTo>
                    <a:pt x="3478" y="0"/>
                  </a:lnTo>
                  <a:lnTo>
                    <a:pt x="3390" y="1"/>
                  </a:lnTo>
                  <a:lnTo>
                    <a:pt x="3301" y="2"/>
                  </a:lnTo>
                  <a:lnTo>
                    <a:pt x="3213" y="3"/>
                  </a:lnTo>
                  <a:lnTo>
                    <a:pt x="3127" y="6"/>
                  </a:lnTo>
                  <a:lnTo>
                    <a:pt x="3040" y="8"/>
                  </a:lnTo>
                  <a:lnTo>
                    <a:pt x="2954" y="12"/>
                  </a:lnTo>
                  <a:lnTo>
                    <a:pt x="2869" y="15"/>
                  </a:lnTo>
                  <a:lnTo>
                    <a:pt x="2784" y="20"/>
                  </a:lnTo>
                  <a:lnTo>
                    <a:pt x="2701" y="26"/>
                  </a:lnTo>
                  <a:lnTo>
                    <a:pt x="2618" y="32"/>
                  </a:lnTo>
                  <a:lnTo>
                    <a:pt x="2536" y="38"/>
                  </a:lnTo>
                  <a:lnTo>
                    <a:pt x="2455" y="45"/>
                  </a:lnTo>
                  <a:lnTo>
                    <a:pt x="2374" y="52"/>
                  </a:lnTo>
                  <a:lnTo>
                    <a:pt x="2295" y="60"/>
                  </a:lnTo>
                  <a:lnTo>
                    <a:pt x="2215" y="69"/>
                  </a:lnTo>
                  <a:lnTo>
                    <a:pt x="2138" y="78"/>
                  </a:lnTo>
                  <a:lnTo>
                    <a:pt x="2061" y="88"/>
                  </a:lnTo>
                  <a:lnTo>
                    <a:pt x="1985" y="98"/>
                  </a:lnTo>
                  <a:lnTo>
                    <a:pt x="1910" y="109"/>
                  </a:lnTo>
                  <a:lnTo>
                    <a:pt x="1836" y="120"/>
                  </a:lnTo>
                  <a:lnTo>
                    <a:pt x="1764" y="132"/>
                  </a:lnTo>
                  <a:lnTo>
                    <a:pt x="1691" y="143"/>
                  </a:lnTo>
                  <a:lnTo>
                    <a:pt x="1621" y="157"/>
                  </a:lnTo>
                  <a:lnTo>
                    <a:pt x="1551" y="170"/>
                  </a:lnTo>
                  <a:lnTo>
                    <a:pt x="1482" y="183"/>
                  </a:lnTo>
                  <a:lnTo>
                    <a:pt x="1415" y="197"/>
                  </a:lnTo>
                  <a:lnTo>
                    <a:pt x="1349" y="211"/>
                  </a:lnTo>
                  <a:lnTo>
                    <a:pt x="1285" y="227"/>
                  </a:lnTo>
                  <a:lnTo>
                    <a:pt x="1220" y="242"/>
                  </a:lnTo>
                  <a:lnTo>
                    <a:pt x="1159" y="258"/>
                  </a:lnTo>
                  <a:lnTo>
                    <a:pt x="1098" y="273"/>
                  </a:lnTo>
                  <a:lnTo>
                    <a:pt x="1039" y="290"/>
                  </a:lnTo>
                  <a:lnTo>
                    <a:pt x="980" y="307"/>
                  </a:lnTo>
                  <a:lnTo>
                    <a:pt x="923" y="324"/>
                  </a:lnTo>
                  <a:lnTo>
                    <a:pt x="867" y="342"/>
                  </a:lnTo>
                  <a:lnTo>
                    <a:pt x="814" y="361"/>
                  </a:lnTo>
                  <a:lnTo>
                    <a:pt x="762" y="379"/>
                  </a:lnTo>
                  <a:lnTo>
                    <a:pt x="711" y="398"/>
                  </a:lnTo>
                  <a:lnTo>
                    <a:pt x="661" y="418"/>
                  </a:lnTo>
                  <a:lnTo>
                    <a:pt x="613" y="437"/>
                  </a:lnTo>
                  <a:lnTo>
                    <a:pt x="567" y="457"/>
                  </a:lnTo>
                  <a:lnTo>
                    <a:pt x="523" y="477"/>
                  </a:lnTo>
                  <a:lnTo>
                    <a:pt x="479" y="499"/>
                  </a:lnTo>
                  <a:lnTo>
                    <a:pt x="437" y="520"/>
                  </a:lnTo>
                  <a:lnTo>
                    <a:pt x="398" y="542"/>
                  </a:lnTo>
                  <a:lnTo>
                    <a:pt x="360" y="563"/>
                  </a:lnTo>
                  <a:lnTo>
                    <a:pt x="323" y="586"/>
                  </a:lnTo>
                  <a:lnTo>
                    <a:pt x="289" y="608"/>
                  </a:lnTo>
                  <a:lnTo>
                    <a:pt x="257" y="631"/>
                  </a:lnTo>
                  <a:lnTo>
                    <a:pt x="225" y="654"/>
                  </a:lnTo>
                  <a:lnTo>
                    <a:pt x="196" y="678"/>
                  </a:lnTo>
                  <a:lnTo>
                    <a:pt x="169" y="702"/>
                  </a:lnTo>
                  <a:lnTo>
                    <a:pt x="143" y="726"/>
                  </a:lnTo>
                  <a:lnTo>
                    <a:pt x="119" y="751"/>
                  </a:lnTo>
                  <a:lnTo>
                    <a:pt x="97" y="777"/>
                  </a:lnTo>
                  <a:lnTo>
                    <a:pt x="78" y="802"/>
                  </a:lnTo>
                  <a:lnTo>
                    <a:pt x="61" y="828"/>
                  </a:lnTo>
                  <a:lnTo>
                    <a:pt x="45" y="854"/>
                  </a:lnTo>
                  <a:lnTo>
                    <a:pt x="32" y="881"/>
                  </a:lnTo>
                  <a:lnTo>
                    <a:pt x="20" y="909"/>
                  </a:lnTo>
                  <a:lnTo>
                    <a:pt x="12" y="937"/>
                  </a:lnTo>
                  <a:lnTo>
                    <a:pt x="6" y="966"/>
                  </a:lnTo>
                  <a:lnTo>
                    <a:pt x="1" y="994"/>
                  </a:lnTo>
                  <a:lnTo>
                    <a:pt x="0" y="1023"/>
                  </a:lnTo>
                  <a:lnTo>
                    <a:pt x="80" y="10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18" name="Freeform 45"/>
            <p:cNvSpPr>
              <a:spLocks/>
            </p:cNvSpPr>
            <p:nvPr/>
          </p:nvSpPr>
          <p:spPr bwMode="auto">
            <a:xfrm>
              <a:off x="1958" y="2247"/>
              <a:ext cx="1304" cy="341"/>
            </a:xfrm>
            <a:custGeom>
              <a:avLst/>
              <a:gdLst>
                <a:gd name="T0" fmla="*/ 0 w 3478"/>
                <a:gd name="T1" fmla="*/ 0 h 1022"/>
                <a:gd name="T2" fmla="*/ 0 w 3478"/>
                <a:gd name="T3" fmla="*/ 0 h 1022"/>
                <a:gd name="T4" fmla="*/ 0 w 3478"/>
                <a:gd name="T5" fmla="*/ 0 h 1022"/>
                <a:gd name="T6" fmla="*/ 0 w 3478"/>
                <a:gd name="T7" fmla="*/ 0 h 1022"/>
                <a:gd name="T8" fmla="*/ 0 w 3478"/>
                <a:gd name="T9" fmla="*/ 0 h 1022"/>
                <a:gd name="T10" fmla="*/ 0 w 3478"/>
                <a:gd name="T11" fmla="*/ 0 h 1022"/>
                <a:gd name="T12" fmla="*/ 0 w 3478"/>
                <a:gd name="T13" fmla="*/ 0 h 1022"/>
                <a:gd name="T14" fmla="*/ 0 w 3478"/>
                <a:gd name="T15" fmla="*/ 0 h 1022"/>
                <a:gd name="T16" fmla="*/ 0 w 3478"/>
                <a:gd name="T17" fmla="*/ 0 h 1022"/>
                <a:gd name="T18" fmla="*/ 0 w 3478"/>
                <a:gd name="T19" fmla="*/ 0 h 1022"/>
                <a:gd name="T20" fmla="*/ 0 w 3478"/>
                <a:gd name="T21" fmla="*/ 0 h 1022"/>
                <a:gd name="T22" fmla="*/ 0 w 3478"/>
                <a:gd name="T23" fmla="*/ 0 h 1022"/>
                <a:gd name="T24" fmla="*/ 0 w 3478"/>
                <a:gd name="T25" fmla="*/ 0 h 1022"/>
                <a:gd name="T26" fmla="*/ 0 w 3478"/>
                <a:gd name="T27" fmla="*/ 0 h 1022"/>
                <a:gd name="T28" fmla="*/ 0 w 3478"/>
                <a:gd name="T29" fmla="*/ 0 h 1022"/>
                <a:gd name="T30" fmla="*/ 0 w 3478"/>
                <a:gd name="T31" fmla="*/ 0 h 1022"/>
                <a:gd name="T32" fmla="*/ 0 w 3478"/>
                <a:gd name="T33" fmla="*/ 0 h 1022"/>
                <a:gd name="T34" fmla="*/ 0 w 3478"/>
                <a:gd name="T35" fmla="*/ 0 h 1022"/>
                <a:gd name="T36" fmla="*/ 0 w 3478"/>
                <a:gd name="T37" fmla="*/ 0 h 1022"/>
                <a:gd name="T38" fmla="*/ 0 w 3478"/>
                <a:gd name="T39" fmla="*/ 0 h 1022"/>
                <a:gd name="T40" fmla="*/ 0 w 3478"/>
                <a:gd name="T41" fmla="*/ 0 h 1022"/>
                <a:gd name="T42" fmla="*/ 0 w 3478"/>
                <a:gd name="T43" fmla="*/ 0 h 1022"/>
                <a:gd name="T44" fmla="*/ 0 w 3478"/>
                <a:gd name="T45" fmla="*/ 0 h 1022"/>
                <a:gd name="T46" fmla="*/ 0 w 3478"/>
                <a:gd name="T47" fmla="*/ 0 h 1022"/>
                <a:gd name="T48" fmla="*/ 0 w 3478"/>
                <a:gd name="T49" fmla="*/ 0 h 1022"/>
                <a:gd name="T50" fmla="*/ 0 w 3478"/>
                <a:gd name="T51" fmla="*/ 0 h 1022"/>
                <a:gd name="T52" fmla="*/ 0 w 3478"/>
                <a:gd name="T53" fmla="*/ 0 h 1022"/>
                <a:gd name="T54" fmla="*/ 0 w 3478"/>
                <a:gd name="T55" fmla="*/ 0 h 1022"/>
                <a:gd name="T56" fmla="*/ 0 w 3478"/>
                <a:gd name="T57" fmla="*/ 0 h 1022"/>
                <a:gd name="T58" fmla="*/ 0 w 3478"/>
                <a:gd name="T59" fmla="*/ 0 h 1022"/>
                <a:gd name="T60" fmla="*/ 0 w 3478"/>
                <a:gd name="T61" fmla="*/ 0 h 1022"/>
                <a:gd name="T62" fmla="*/ 0 w 3478"/>
                <a:gd name="T63" fmla="*/ 0 h 1022"/>
                <a:gd name="T64" fmla="*/ 0 w 3478"/>
                <a:gd name="T65" fmla="*/ 0 h 1022"/>
                <a:gd name="T66" fmla="*/ 0 w 3478"/>
                <a:gd name="T67" fmla="*/ 0 h 1022"/>
                <a:gd name="T68" fmla="*/ 0 w 3478"/>
                <a:gd name="T69" fmla="*/ 0 h 1022"/>
                <a:gd name="T70" fmla="*/ 0 w 3478"/>
                <a:gd name="T71" fmla="*/ 0 h 1022"/>
                <a:gd name="T72" fmla="*/ 0 w 3478"/>
                <a:gd name="T73" fmla="*/ 0 h 1022"/>
                <a:gd name="T74" fmla="*/ 0 w 3478"/>
                <a:gd name="T75" fmla="*/ 0 h 1022"/>
                <a:gd name="T76" fmla="*/ 0 w 3478"/>
                <a:gd name="T77" fmla="*/ 0 h 1022"/>
                <a:gd name="T78" fmla="*/ 0 w 3478"/>
                <a:gd name="T79" fmla="*/ 0 h 1022"/>
                <a:gd name="T80" fmla="*/ 0 w 3478"/>
                <a:gd name="T81" fmla="*/ 0 h 1022"/>
                <a:gd name="T82" fmla="*/ 0 w 3478"/>
                <a:gd name="T83" fmla="*/ 0 h 1022"/>
                <a:gd name="T84" fmla="*/ 0 w 3478"/>
                <a:gd name="T85" fmla="*/ 0 h 1022"/>
                <a:gd name="T86" fmla="*/ 0 w 3478"/>
                <a:gd name="T87" fmla="*/ 0 h 10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478"/>
                <a:gd name="T133" fmla="*/ 0 h 1022"/>
                <a:gd name="T134" fmla="*/ 3478 w 3478"/>
                <a:gd name="T135" fmla="*/ 1022 h 10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478" h="1022">
                  <a:moveTo>
                    <a:pt x="3478" y="943"/>
                  </a:moveTo>
                  <a:lnTo>
                    <a:pt x="3478" y="943"/>
                  </a:lnTo>
                  <a:lnTo>
                    <a:pt x="3390" y="942"/>
                  </a:lnTo>
                  <a:lnTo>
                    <a:pt x="3302" y="942"/>
                  </a:lnTo>
                  <a:lnTo>
                    <a:pt x="3216" y="940"/>
                  </a:lnTo>
                  <a:lnTo>
                    <a:pt x="3129" y="937"/>
                  </a:lnTo>
                  <a:lnTo>
                    <a:pt x="3043" y="935"/>
                  </a:lnTo>
                  <a:lnTo>
                    <a:pt x="2958" y="931"/>
                  </a:lnTo>
                  <a:lnTo>
                    <a:pt x="2873" y="928"/>
                  </a:lnTo>
                  <a:lnTo>
                    <a:pt x="2789" y="923"/>
                  </a:lnTo>
                  <a:lnTo>
                    <a:pt x="2706" y="917"/>
                  </a:lnTo>
                  <a:lnTo>
                    <a:pt x="2624" y="912"/>
                  </a:lnTo>
                  <a:lnTo>
                    <a:pt x="2542" y="905"/>
                  </a:lnTo>
                  <a:lnTo>
                    <a:pt x="2461" y="899"/>
                  </a:lnTo>
                  <a:lnTo>
                    <a:pt x="2381" y="891"/>
                  </a:lnTo>
                  <a:lnTo>
                    <a:pt x="2302" y="884"/>
                  </a:lnTo>
                  <a:lnTo>
                    <a:pt x="2225" y="874"/>
                  </a:lnTo>
                  <a:lnTo>
                    <a:pt x="2147" y="866"/>
                  </a:lnTo>
                  <a:lnTo>
                    <a:pt x="2070" y="857"/>
                  </a:lnTo>
                  <a:lnTo>
                    <a:pt x="1995" y="846"/>
                  </a:lnTo>
                  <a:lnTo>
                    <a:pt x="1922" y="835"/>
                  </a:lnTo>
                  <a:lnTo>
                    <a:pt x="1848" y="824"/>
                  </a:lnTo>
                  <a:lnTo>
                    <a:pt x="1775" y="813"/>
                  </a:lnTo>
                  <a:lnTo>
                    <a:pt x="1704" y="801"/>
                  </a:lnTo>
                  <a:lnTo>
                    <a:pt x="1635" y="789"/>
                  </a:lnTo>
                  <a:lnTo>
                    <a:pt x="1566" y="776"/>
                  </a:lnTo>
                  <a:lnTo>
                    <a:pt x="1499" y="762"/>
                  </a:lnTo>
                  <a:lnTo>
                    <a:pt x="1432" y="748"/>
                  </a:lnTo>
                  <a:lnTo>
                    <a:pt x="1367" y="734"/>
                  </a:lnTo>
                  <a:lnTo>
                    <a:pt x="1302" y="719"/>
                  </a:lnTo>
                  <a:lnTo>
                    <a:pt x="1239" y="704"/>
                  </a:lnTo>
                  <a:lnTo>
                    <a:pt x="1179" y="688"/>
                  </a:lnTo>
                  <a:lnTo>
                    <a:pt x="1118" y="672"/>
                  </a:lnTo>
                  <a:lnTo>
                    <a:pt x="1060" y="656"/>
                  </a:lnTo>
                  <a:lnTo>
                    <a:pt x="1003" y="639"/>
                  </a:lnTo>
                  <a:lnTo>
                    <a:pt x="947" y="622"/>
                  </a:lnTo>
                  <a:lnTo>
                    <a:pt x="892" y="605"/>
                  </a:lnTo>
                  <a:lnTo>
                    <a:pt x="840" y="587"/>
                  </a:lnTo>
                  <a:lnTo>
                    <a:pt x="789" y="569"/>
                  </a:lnTo>
                  <a:lnTo>
                    <a:pt x="739" y="550"/>
                  </a:lnTo>
                  <a:lnTo>
                    <a:pt x="690" y="531"/>
                  </a:lnTo>
                  <a:lnTo>
                    <a:pt x="644" y="512"/>
                  </a:lnTo>
                  <a:lnTo>
                    <a:pt x="599" y="493"/>
                  </a:lnTo>
                  <a:lnTo>
                    <a:pt x="556" y="473"/>
                  </a:lnTo>
                  <a:lnTo>
                    <a:pt x="515" y="453"/>
                  </a:lnTo>
                  <a:lnTo>
                    <a:pt x="474" y="432"/>
                  </a:lnTo>
                  <a:lnTo>
                    <a:pt x="436" y="412"/>
                  </a:lnTo>
                  <a:lnTo>
                    <a:pt x="400" y="391"/>
                  </a:lnTo>
                  <a:lnTo>
                    <a:pt x="366" y="371"/>
                  </a:lnTo>
                  <a:lnTo>
                    <a:pt x="333" y="349"/>
                  </a:lnTo>
                  <a:lnTo>
                    <a:pt x="302" y="328"/>
                  </a:lnTo>
                  <a:lnTo>
                    <a:pt x="273" y="305"/>
                  </a:lnTo>
                  <a:lnTo>
                    <a:pt x="247" y="284"/>
                  </a:lnTo>
                  <a:lnTo>
                    <a:pt x="222" y="262"/>
                  </a:lnTo>
                  <a:lnTo>
                    <a:pt x="198" y="240"/>
                  </a:lnTo>
                  <a:lnTo>
                    <a:pt x="178" y="218"/>
                  </a:lnTo>
                  <a:lnTo>
                    <a:pt x="159" y="196"/>
                  </a:lnTo>
                  <a:lnTo>
                    <a:pt x="143" y="174"/>
                  </a:lnTo>
                  <a:lnTo>
                    <a:pt x="127" y="152"/>
                  </a:lnTo>
                  <a:lnTo>
                    <a:pt x="115" y="131"/>
                  </a:lnTo>
                  <a:lnTo>
                    <a:pt x="105" y="108"/>
                  </a:lnTo>
                  <a:lnTo>
                    <a:pt x="95" y="87"/>
                  </a:lnTo>
                  <a:lnTo>
                    <a:pt x="88" y="65"/>
                  </a:lnTo>
                  <a:lnTo>
                    <a:pt x="83" y="44"/>
                  </a:lnTo>
                  <a:lnTo>
                    <a:pt x="81" y="2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1" y="28"/>
                  </a:lnTo>
                  <a:lnTo>
                    <a:pt x="6" y="57"/>
                  </a:lnTo>
                  <a:lnTo>
                    <a:pt x="12" y="85"/>
                  </a:lnTo>
                  <a:lnTo>
                    <a:pt x="20" y="114"/>
                  </a:lnTo>
                  <a:lnTo>
                    <a:pt x="32" y="141"/>
                  </a:lnTo>
                  <a:lnTo>
                    <a:pt x="45" y="167"/>
                  </a:lnTo>
                  <a:lnTo>
                    <a:pt x="61" y="195"/>
                  </a:lnTo>
                  <a:lnTo>
                    <a:pt x="78" y="221"/>
                  </a:lnTo>
                  <a:lnTo>
                    <a:pt x="97" y="246"/>
                  </a:lnTo>
                  <a:lnTo>
                    <a:pt x="119" y="272"/>
                  </a:lnTo>
                  <a:lnTo>
                    <a:pt x="143" y="296"/>
                  </a:lnTo>
                  <a:lnTo>
                    <a:pt x="169" y="321"/>
                  </a:lnTo>
                  <a:lnTo>
                    <a:pt x="196" y="344"/>
                  </a:lnTo>
                  <a:lnTo>
                    <a:pt x="225" y="368"/>
                  </a:lnTo>
                  <a:lnTo>
                    <a:pt x="257" y="392"/>
                  </a:lnTo>
                  <a:lnTo>
                    <a:pt x="289" y="415"/>
                  </a:lnTo>
                  <a:lnTo>
                    <a:pt x="323" y="437"/>
                  </a:lnTo>
                  <a:lnTo>
                    <a:pt x="360" y="460"/>
                  </a:lnTo>
                  <a:lnTo>
                    <a:pt x="398" y="481"/>
                  </a:lnTo>
                  <a:lnTo>
                    <a:pt x="437" y="502"/>
                  </a:lnTo>
                  <a:lnTo>
                    <a:pt x="479" y="524"/>
                  </a:lnTo>
                  <a:lnTo>
                    <a:pt x="523" y="544"/>
                  </a:lnTo>
                  <a:lnTo>
                    <a:pt x="567" y="565"/>
                  </a:lnTo>
                  <a:lnTo>
                    <a:pt x="613" y="586"/>
                  </a:lnTo>
                  <a:lnTo>
                    <a:pt x="661" y="605"/>
                  </a:lnTo>
                  <a:lnTo>
                    <a:pt x="711" y="624"/>
                  </a:lnTo>
                  <a:lnTo>
                    <a:pt x="762" y="643"/>
                  </a:lnTo>
                  <a:lnTo>
                    <a:pt x="814" y="662"/>
                  </a:lnTo>
                  <a:lnTo>
                    <a:pt x="867" y="680"/>
                  </a:lnTo>
                  <a:lnTo>
                    <a:pt x="923" y="697"/>
                  </a:lnTo>
                  <a:lnTo>
                    <a:pt x="980" y="715"/>
                  </a:lnTo>
                  <a:lnTo>
                    <a:pt x="1039" y="732"/>
                  </a:lnTo>
                  <a:lnTo>
                    <a:pt x="1098" y="748"/>
                  </a:lnTo>
                  <a:lnTo>
                    <a:pt x="1159" y="765"/>
                  </a:lnTo>
                  <a:lnTo>
                    <a:pt x="1220" y="781"/>
                  </a:lnTo>
                  <a:lnTo>
                    <a:pt x="1285" y="796"/>
                  </a:lnTo>
                  <a:lnTo>
                    <a:pt x="1349" y="811"/>
                  </a:lnTo>
                  <a:lnTo>
                    <a:pt x="1415" y="826"/>
                  </a:lnTo>
                  <a:lnTo>
                    <a:pt x="1482" y="840"/>
                  </a:lnTo>
                  <a:lnTo>
                    <a:pt x="1551" y="853"/>
                  </a:lnTo>
                  <a:lnTo>
                    <a:pt x="1621" y="866"/>
                  </a:lnTo>
                  <a:lnTo>
                    <a:pt x="1691" y="879"/>
                  </a:lnTo>
                  <a:lnTo>
                    <a:pt x="1764" y="891"/>
                  </a:lnTo>
                  <a:lnTo>
                    <a:pt x="1836" y="903"/>
                  </a:lnTo>
                  <a:lnTo>
                    <a:pt x="1910" y="914"/>
                  </a:lnTo>
                  <a:lnTo>
                    <a:pt x="1985" y="924"/>
                  </a:lnTo>
                  <a:lnTo>
                    <a:pt x="2061" y="935"/>
                  </a:lnTo>
                  <a:lnTo>
                    <a:pt x="2138" y="945"/>
                  </a:lnTo>
                  <a:lnTo>
                    <a:pt x="2215" y="954"/>
                  </a:lnTo>
                  <a:lnTo>
                    <a:pt x="2295" y="962"/>
                  </a:lnTo>
                  <a:lnTo>
                    <a:pt x="2374" y="971"/>
                  </a:lnTo>
                  <a:lnTo>
                    <a:pt x="2455" y="978"/>
                  </a:lnTo>
                  <a:lnTo>
                    <a:pt x="2536" y="985"/>
                  </a:lnTo>
                  <a:lnTo>
                    <a:pt x="2618" y="991"/>
                  </a:lnTo>
                  <a:lnTo>
                    <a:pt x="2701" y="997"/>
                  </a:lnTo>
                  <a:lnTo>
                    <a:pt x="2784" y="1002"/>
                  </a:lnTo>
                  <a:lnTo>
                    <a:pt x="2869" y="1006"/>
                  </a:lnTo>
                  <a:lnTo>
                    <a:pt x="2954" y="1011"/>
                  </a:lnTo>
                  <a:lnTo>
                    <a:pt x="3040" y="1015"/>
                  </a:lnTo>
                  <a:lnTo>
                    <a:pt x="3127" y="1017"/>
                  </a:lnTo>
                  <a:lnTo>
                    <a:pt x="3213" y="1019"/>
                  </a:lnTo>
                  <a:lnTo>
                    <a:pt x="3301" y="1021"/>
                  </a:lnTo>
                  <a:lnTo>
                    <a:pt x="3390" y="1022"/>
                  </a:lnTo>
                  <a:lnTo>
                    <a:pt x="3478" y="1022"/>
                  </a:lnTo>
                  <a:lnTo>
                    <a:pt x="3478" y="9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9367" name="Rectangle 46"/>
            <p:cNvSpPr>
              <a:spLocks noChangeArrowheads="1"/>
            </p:cNvSpPr>
            <p:nvPr/>
          </p:nvSpPr>
          <p:spPr bwMode="auto">
            <a:xfrm>
              <a:off x="2138" y="2077"/>
              <a:ext cx="2191" cy="284"/>
            </a:xfrm>
            <a:prstGeom prst="rect">
              <a:avLst/>
            </a:prstGeom>
            <a:noFill/>
            <a:ln>
              <a:noFill/>
            </a:ln>
            <a:effectLst>
              <a:outerShdw blurRad="63500" dist="38099" dir="2700000" algn="ctr" rotWithShape="0">
                <a:schemeClr val="tx1">
                  <a:alpha val="74998"/>
                </a:schemeClr>
              </a:outerShdw>
            </a:effectLst>
          </p:spPr>
          <p:txBody>
            <a:bodyPr lIns="0" tIns="0" rIns="0" bIns="0">
              <a:spAutoFit/>
            </a:bodyPr>
            <a:lstStyle/>
            <a:p>
              <a:pPr algn="ctr">
                <a:defRPr/>
              </a:pPr>
              <a:r>
                <a:rPr lang="en-US" sz="2489" b="1">
                  <a:solidFill>
                    <a:srgbClr val="FFFFFF"/>
                  </a:solidFill>
                  <a:latin typeface="Arial" charset="0"/>
                  <a:ea typeface="MS PGothic" charset="0"/>
                  <a:cs typeface="MS PGothic" charset="0"/>
                </a:rPr>
                <a:t>HYPERGLYCEMIA</a:t>
              </a:r>
              <a:endParaRPr lang="en-US" sz="2489">
                <a:latin typeface="Times" charset="0"/>
                <a:ea typeface="MS PGothic" charset="0"/>
                <a:cs typeface="MS PGothic" charset="0"/>
              </a:endParaRPr>
            </a:p>
          </p:txBody>
        </p:sp>
      </p:grpSp>
      <p:sp>
        <p:nvSpPr>
          <p:cNvPr id="515128" name="Rectangle 56"/>
          <p:cNvSpPr>
            <a:spLocks noChangeArrowheads="1"/>
          </p:cNvSpPr>
          <p:nvPr/>
        </p:nvSpPr>
        <p:spPr bwMode="auto">
          <a:xfrm>
            <a:off x="3854450" y="1066800"/>
            <a:ext cx="2154238" cy="49212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</p:spPr>
        <p:txBody>
          <a:bodyPr lIns="0" tIns="0" rIns="0" bIns="0"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  <a:t>Decreased</a:t>
            </a:r>
            <a:b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</a:br>
            <a: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  <a:t>Incretin Effect</a:t>
            </a:r>
            <a:endParaRPr lang="en-US" sz="1778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/>
              <a:ea typeface="ＭＳ Ｐゴシック"/>
              <a:cs typeface="ＭＳ Ｐゴシック"/>
            </a:endParaRPr>
          </a:p>
        </p:txBody>
      </p:sp>
      <p:sp>
        <p:nvSpPr>
          <p:cNvPr id="430088" name="Freeform 57"/>
          <p:cNvSpPr>
            <a:spLocks/>
          </p:cNvSpPr>
          <p:nvPr/>
        </p:nvSpPr>
        <p:spPr bwMode="auto">
          <a:xfrm>
            <a:off x="4806950" y="2101850"/>
            <a:ext cx="142875" cy="936625"/>
          </a:xfrm>
          <a:custGeom>
            <a:avLst/>
            <a:gdLst>
              <a:gd name="T0" fmla="*/ 2147483646 w 106"/>
              <a:gd name="T1" fmla="*/ 0 h 692"/>
              <a:gd name="T2" fmla="*/ 2147483646 w 106"/>
              <a:gd name="T3" fmla="*/ 2147483646 h 692"/>
              <a:gd name="T4" fmla="*/ 2147483646 w 106"/>
              <a:gd name="T5" fmla="*/ 2147483646 h 692"/>
              <a:gd name="T6" fmla="*/ 2147483646 w 106"/>
              <a:gd name="T7" fmla="*/ 2147483646 h 692"/>
              <a:gd name="T8" fmla="*/ 2147483646 w 106"/>
              <a:gd name="T9" fmla="*/ 2147483646 h 692"/>
              <a:gd name="T10" fmla="*/ 2147483646 w 106"/>
              <a:gd name="T11" fmla="*/ 2147483646 h 692"/>
              <a:gd name="T12" fmla="*/ 2147483646 w 106"/>
              <a:gd name="T13" fmla="*/ 2147483646 h 692"/>
              <a:gd name="T14" fmla="*/ 2147483646 w 106"/>
              <a:gd name="T15" fmla="*/ 2147483646 h 692"/>
              <a:gd name="T16" fmla="*/ 2147483646 w 106"/>
              <a:gd name="T17" fmla="*/ 2147483646 h 69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06"/>
              <a:gd name="T28" fmla="*/ 0 h 692"/>
              <a:gd name="T29" fmla="*/ 106 w 106"/>
              <a:gd name="T30" fmla="*/ 692 h 69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06" h="692">
                <a:moveTo>
                  <a:pt x="40" y="0"/>
                </a:moveTo>
                <a:cubicBezTo>
                  <a:pt x="74" y="14"/>
                  <a:pt x="106" y="27"/>
                  <a:pt x="104" y="53"/>
                </a:cubicBezTo>
                <a:cubicBezTo>
                  <a:pt x="103" y="79"/>
                  <a:pt x="33" y="125"/>
                  <a:pt x="30" y="153"/>
                </a:cubicBezTo>
                <a:cubicBezTo>
                  <a:pt x="28" y="180"/>
                  <a:pt x="91" y="195"/>
                  <a:pt x="90" y="221"/>
                </a:cubicBezTo>
                <a:cubicBezTo>
                  <a:pt x="88" y="248"/>
                  <a:pt x="22" y="289"/>
                  <a:pt x="20" y="315"/>
                </a:cubicBezTo>
                <a:cubicBezTo>
                  <a:pt x="19" y="341"/>
                  <a:pt x="88" y="352"/>
                  <a:pt x="84" y="377"/>
                </a:cubicBezTo>
                <a:cubicBezTo>
                  <a:pt x="82" y="402"/>
                  <a:pt x="11" y="441"/>
                  <a:pt x="5" y="464"/>
                </a:cubicBezTo>
                <a:cubicBezTo>
                  <a:pt x="0" y="487"/>
                  <a:pt x="50" y="482"/>
                  <a:pt x="51" y="520"/>
                </a:cubicBezTo>
                <a:cubicBezTo>
                  <a:pt x="52" y="558"/>
                  <a:pt x="17" y="656"/>
                  <a:pt x="8" y="692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089" name="Freeform 55"/>
          <p:cNvSpPr>
            <a:spLocks/>
          </p:cNvSpPr>
          <p:nvPr/>
        </p:nvSpPr>
        <p:spPr bwMode="auto">
          <a:xfrm rot="5261489">
            <a:off x="2313781" y="2274094"/>
            <a:ext cx="1014413" cy="796925"/>
          </a:xfrm>
          <a:custGeom>
            <a:avLst/>
            <a:gdLst>
              <a:gd name="T0" fmla="*/ 2147483646 w 767"/>
              <a:gd name="T1" fmla="*/ 2147483646 h 715"/>
              <a:gd name="T2" fmla="*/ 2147483646 w 767"/>
              <a:gd name="T3" fmla="*/ 2147483646 h 715"/>
              <a:gd name="T4" fmla="*/ 2147483646 w 767"/>
              <a:gd name="T5" fmla="*/ 2147483646 h 715"/>
              <a:gd name="T6" fmla="*/ 2147483646 w 767"/>
              <a:gd name="T7" fmla="*/ 2147483646 h 715"/>
              <a:gd name="T8" fmla="*/ 2147483646 w 767"/>
              <a:gd name="T9" fmla="*/ 2147483646 h 715"/>
              <a:gd name="T10" fmla="*/ 2147483646 w 767"/>
              <a:gd name="T11" fmla="*/ 2147483646 h 715"/>
              <a:gd name="T12" fmla="*/ 2147483646 w 767"/>
              <a:gd name="T13" fmla="*/ 2147483646 h 715"/>
              <a:gd name="T14" fmla="*/ 2147483646 w 767"/>
              <a:gd name="T15" fmla="*/ 2147483646 h 715"/>
              <a:gd name="T16" fmla="*/ 2147483646 w 767"/>
              <a:gd name="T17" fmla="*/ 0 h 7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7"/>
              <a:gd name="T28" fmla="*/ 0 h 715"/>
              <a:gd name="T29" fmla="*/ 767 w 767"/>
              <a:gd name="T30" fmla="*/ 715 h 71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7" h="715">
                <a:moveTo>
                  <a:pt x="31" y="715"/>
                </a:moveTo>
                <a:cubicBezTo>
                  <a:pt x="15" y="653"/>
                  <a:pt x="0" y="592"/>
                  <a:pt x="31" y="566"/>
                </a:cubicBezTo>
                <a:cubicBezTo>
                  <a:pt x="61" y="539"/>
                  <a:pt x="178" y="583"/>
                  <a:pt x="212" y="555"/>
                </a:cubicBezTo>
                <a:cubicBezTo>
                  <a:pt x="245" y="526"/>
                  <a:pt x="202" y="423"/>
                  <a:pt x="234" y="395"/>
                </a:cubicBezTo>
                <a:cubicBezTo>
                  <a:pt x="266" y="366"/>
                  <a:pt x="373" y="412"/>
                  <a:pt x="404" y="384"/>
                </a:cubicBezTo>
                <a:cubicBezTo>
                  <a:pt x="434" y="355"/>
                  <a:pt x="384" y="248"/>
                  <a:pt x="415" y="224"/>
                </a:cubicBezTo>
                <a:cubicBezTo>
                  <a:pt x="445" y="199"/>
                  <a:pt x="554" y="254"/>
                  <a:pt x="586" y="235"/>
                </a:cubicBezTo>
                <a:cubicBezTo>
                  <a:pt x="617" y="215"/>
                  <a:pt x="576" y="146"/>
                  <a:pt x="607" y="107"/>
                </a:cubicBezTo>
                <a:cubicBezTo>
                  <a:pt x="637" y="67"/>
                  <a:pt x="702" y="33"/>
                  <a:pt x="767" y="0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endParaRPr lang="en-US"/>
          </a:p>
        </p:txBody>
      </p:sp>
      <p:sp>
        <p:nvSpPr>
          <p:cNvPr id="430090" name="Freeform 58"/>
          <p:cNvSpPr>
            <a:spLocks/>
          </p:cNvSpPr>
          <p:nvPr/>
        </p:nvSpPr>
        <p:spPr bwMode="auto">
          <a:xfrm>
            <a:off x="623888" y="1392238"/>
            <a:ext cx="2679700" cy="1050925"/>
          </a:xfrm>
          <a:custGeom>
            <a:avLst/>
            <a:gdLst>
              <a:gd name="T0" fmla="*/ 2147483646 w 6317"/>
              <a:gd name="T1" fmla="*/ 2147483646 h 2779"/>
              <a:gd name="T2" fmla="*/ 2147483646 w 6317"/>
              <a:gd name="T3" fmla="*/ 2147483646 h 2779"/>
              <a:gd name="T4" fmla="*/ 2147483646 w 6317"/>
              <a:gd name="T5" fmla="*/ 2147483646 h 2779"/>
              <a:gd name="T6" fmla="*/ 2147483646 w 6317"/>
              <a:gd name="T7" fmla="*/ 2147483646 h 2779"/>
              <a:gd name="T8" fmla="*/ 2147483646 w 6317"/>
              <a:gd name="T9" fmla="*/ 2147483646 h 2779"/>
              <a:gd name="T10" fmla="*/ 2147483646 w 6317"/>
              <a:gd name="T11" fmla="*/ 2147483646 h 2779"/>
              <a:gd name="T12" fmla="*/ 2147483646 w 6317"/>
              <a:gd name="T13" fmla="*/ 2147483646 h 2779"/>
              <a:gd name="T14" fmla="*/ 2147483646 w 6317"/>
              <a:gd name="T15" fmla="*/ 2147483646 h 2779"/>
              <a:gd name="T16" fmla="*/ 2147483646 w 6317"/>
              <a:gd name="T17" fmla="*/ 2147483646 h 2779"/>
              <a:gd name="T18" fmla="*/ 2147483646 w 6317"/>
              <a:gd name="T19" fmla="*/ 2147483646 h 2779"/>
              <a:gd name="T20" fmla="*/ 2147483646 w 6317"/>
              <a:gd name="T21" fmla="*/ 2147483646 h 2779"/>
              <a:gd name="T22" fmla="*/ 2147483646 w 6317"/>
              <a:gd name="T23" fmla="*/ 2147483646 h 2779"/>
              <a:gd name="T24" fmla="*/ 2147483646 w 6317"/>
              <a:gd name="T25" fmla="*/ 2147483646 h 2779"/>
              <a:gd name="T26" fmla="*/ 2147483646 w 6317"/>
              <a:gd name="T27" fmla="*/ 2147483646 h 2779"/>
              <a:gd name="T28" fmla="*/ 2147483646 w 6317"/>
              <a:gd name="T29" fmla="*/ 2147483646 h 2779"/>
              <a:gd name="T30" fmla="*/ 2147483646 w 6317"/>
              <a:gd name="T31" fmla="*/ 2147483646 h 2779"/>
              <a:gd name="T32" fmla="*/ 2147483646 w 6317"/>
              <a:gd name="T33" fmla="*/ 2147483646 h 2779"/>
              <a:gd name="T34" fmla="*/ 2147483646 w 6317"/>
              <a:gd name="T35" fmla="*/ 2147483646 h 2779"/>
              <a:gd name="T36" fmla="*/ 2147483646 w 6317"/>
              <a:gd name="T37" fmla="*/ 2147483646 h 2779"/>
              <a:gd name="T38" fmla="*/ 2147483646 w 6317"/>
              <a:gd name="T39" fmla="*/ 2147483646 h 2779"/>
              <a:gd name="T40" fmla="*/ 2147483646 w 6317"/>
              <a:gd name="T41" fmla="*/ 2147483646 h 2779"/>
              <a:gd name="T42" fmla="*/ 2147483646 w 6317"/>
              <a:gd name="T43" fmla="*/ 2147483646 h 2779"/>
              <a:gd name="T44" fmla="*/ 2147483646 w 6317"/>
              <a:gd name="T45" fmla="*/ 2147483646 h 2779"/>
              <a:gd name="T46" fmla="*/ 2147483646 w 6317"/>
              <a:gd name="T47" fmla="*/ 2147483646 h 2779"/>
              <a:gd name="T48" fmla="*/ 2147483646 w 6317"/>
              <a:gd name="T49" fmla="*/ 2147483646 h 2779"/>
              <a:gd name="T50" fmla="*/ 2147483646 w 6317"/>
              <a:gd name="T51" fmla="*/ 2147483646 h 2779"/>
              <a:gd name="T52" fmla="*/ 2147483646 w 6317"/>
              <a:gd name="T53" fmla="*/ 2147483646 h 2779"/>
              <a:gd name="T54" fmla="*/ 2147483646 w 6317"/>
              <a:gd name="T55" fmla="*/ 2147483646 h 2779"/>
              <a:gd name="T56" fmla="*/ 2147483646 w 6317"/>
              <a:gd name="T57" fmla="*/ 2147483646 h 2779"/>
              <a:gd name="T58" fmla="*/ 2147483646 w 6317"/>
              <a:gd name="T59" fmla="*/ 2147483646 h 2779"/>
              <a:gd name="T60" fmla="*/ 2147483646 w 6317"/>
              <a:gd name="T61" fmla="*/ 2147483646 h 2779"/>
              <a:gd name="T62" fmla="*/ 2147483646 w 6317"/>
              <a:gd name="T63" fmla="*/ 2147483646 h 2779"/>
              <a:gd name="T64" fmla="*/ 2147483646 w 6317"/>
              <a:gd name="T65" fmla="*/ 2147483646 h 2779"/>
              <a:gd name="T66" fmla="*/ 2147483646 w 6317"/>
              <a:gd name="T67" fmla="*/ 2147483646 h 2779"/>
              <a:gd name="T68" fmla="*/ 2147483646 w 6317"/>
              <a:gd name="T69" fmla="*/ 2147483646 h 2779"/>
              <a:gd name="T70" fmla="*/ 2147483646 w 6317"/>
              <a:gd name="T71" fmla="*/ 2147483646 h 2779"/>
              <a:gd name="T72" fmla="*/ 2147483646 w 6317"/>
              <a:gd name="T73" fmla="*/ 2147483646 h 2779"/>
              <a:gd name="T74" fmla="*/ 2147483646 w 6317"/>
              <a:gd name="T75" fmla="*/ 2147483646 h 2779"/>
              <a:gd name="T76" fmla="*/ 2147483646 w 6317"/>
              <a:gd name="T77" fmla="*/ 2147483646 h 2779"/>
              <a:gd name="T78" fmla="*/ 2147483646 w 6317"/>
              <a:gd name="T79" fmla="*/ 2147483646 h 2779"/>
              <a:gd name="T80" fmla="*/ 2147483646 w 6317"/>
              <a:gd name="T81" fmla="*/ 2147483646 h 2779"/>
              <a:gd name="T82" fmla="*/ 2147483646 w 6317"/>
              <a:gd name="T83" fmla="*/ 2147483646 h 2779"/>
              <a:gd name="T84" fmla="*/ 2147483646 w 6317"/>
              <a:gd name="T85" fmla="*/ 2147483646 h 2779"/>
              <a:gd name="T86" fmla="*/ 2147483646 w 6317"/>
              <a:gd name="T87" fmla="*/ 2147483646 h 2779"/>
              <a:gd name="T88" fmla="*/ 2147483646 w 6317"/>
              <a:gd name="T89" fmla="*/ 2147483646 h 2779"/>
              <a:gd name="T90" fmla="*/ 2147483646 w 6317"/>
              <a:gd name="T91" fmla="*/ 2147483646 h 2779"/>
              <a:gd name="T92" fmla="*/ 2147483646 w 6317"/>
              <a:gd name="T93" fmla="*/ 2147483646 h 2779"/>
              <a:gd name="T94" fmla="*/ 2147483646 w 6317"/>
              <a:gd name="T95" fmla="*/ 2147483646 h 2779"/>
              <a:gd name="T96" fmla="*/ 2147483646 w 6317"/>
              <a:gd name="T97" fmla="*/ 2147483646 h 2779"/>
              <a:gd name="T98" fmla="*/ 2147483646 w 6317"/>
              <a:gd name="T99" fmla="*/ 2147483646 h 2779"/>
              <a:gd name="T100" fmla="*/ 2147483646 w 6317"/>
              <a:gd name="T101" fmla="*/ 2147483646 h 2779"/>
              <a:gd name="T102" fmla="*/ 2147483646 w 6317"/>
              <a:gd name="T103" fmla="*/ 2147483646 h 2779"/>
              <a:gd name="T104" fmla="*/ 2147483646 w 6317"/>
              <a:gd name="T105" fmla="*/ 2147483646 h 2779"/>
              <a:gd name="T106" fmla="*/ 2147483646 w 6317"/>
              <a:gd name="T107" fmla="*/ 2147483646 h 2779"/>
              <a:gd name="T108" fmla="*/ 2147483646 w 6317"/>
              <a:gd name="T109" fmla="*/ 2147483646 h 2779"/>
              <a:gd name="T110" fmla="*/ 2147483646 w 6317"/>
              <a:gd name="T111" fmla="*/ 2147483646 h 2779"/>
              <a:gd name="T112" fmla="*/ 2147483646 w 6317"/>
              <a:gd name="T113" fmla="*/ 2147483646 h 2779"/>
              <a:gd name="T114" fmla="*/ 2147483646 w 6317"/>
              <a:gd name="T115" fmla="*/ 2147483646 h 2779"/>
              <a:gd name="T116" fmla="*/ 2147483646 w 6317"/>
              <a:gd name="T117" fmla="*/ 2147483646 h 2779"/>
              <a:gd name="T118" fmla="*/ 2147483646 w 6317"/>
              <a:gd name="T119" fmla="*/ 2147483646 h 2779"/>
              <a:gd name="T120" fmla="*/ 2147483646 w 6317"/>
              <a:gd name="T121" fmla="*/ 2147483646 h 2779"/>
              <a:gd name="T122" fmla="*/ 2147483646 w 6317"/>
              <a:gd name="T123" fmla="*/ 2147483646 h 2779"/>
              <a:gd name="T124" fmla="*/ 2147483646 w 6317"/>
              <a:gd name="T125" fmla="*/ 2147483646 h 2779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317"/>
              <a:gd name="T190" fmla="*/ 0 h 2779"/>
              <a:gd name="T191" fmla="*/ 6317 w 6317"/>
              <a:gd name="T192" fmla="*/ 2779 h 2779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317" h="2779">
                <a:moveTo>
                  <a:pt x="4701" y="444"/>
                </a:moveTo>
                <a:lnTo>
                  <a:pt x="4678" y="439"/>
                </a:lnTo>
                <a:lnTo>
                  <a:pt x="4654" y="435"/>
                </a:lnTo>
                <a:lnTo>
                  <a:pt x="4631" y="431"/>
                </a:lnTo>
                <a:lnTo>
                  <a:pt x="4609" y="429"/>
                </a:lnTo>
                <a:lnTo>
                  <a:pt x="4587" y="428"/>
                </a:lnTo>
                <a:lnTo>
                  <a:pt x="4567" y="427"/>
                </a:lnTo>
                <a:lnTo>
                  <a:pt x="4547" y="425"/>
                </a:lnTo>
                <a:lnTo>
                  <a:pt x="4528" y="427"/>
                </a:lnTo>
                <a:lnTo>
                  <a:pt x="4490" y="428"/>
                </a:lnTo>
                <a:lnTo>
                  <a:pt x="4454" y="431"/>
                </a:lnTo>
                <a:lnTo>
                  <a:pt x="4421" y="437"/>
                </a:lnTo>
                <a:lnTo>
                  <a:pt x="4389" y="443"/>
                </a:lnTo>
                <a:lnTo>
                  <a:pt x="4326" y="456"/>
                </a:lnTo>
                <a:lnTo>
                  <a:pt x="4265" y="468"/>
                </a:lnTo>
                <a:lnTo>
                  <a:pt x="4234" y="473"/>
                </a:lnTo>
                <a:lnTo>
                  <a:pt x="4203" y="477"/>
                </a:lnTo>
                <a:lnTo>
                  <a:pt x="4171" y="478"/>
                </a:lnTo>
                <a:lnTo>
                  <a:pt x="4138" y="478"/>
                </a:lnTo>
                <a:lnTo>
                  <a:pt x="4117" y="475"/>
                </a:lnTo>
                <a:lnTo>
                  <a:pt x="4098" y="473"/>
                </a:lnTo>
                <a:lnTo>
                  <a:pt x="4080" y="471"/>
                </a:lnTo>
                <a:lnTo>
                  <a:pt x="4062" y="466"/>
                </a:lnTo>
                <a:lnTo>
                  <a:pt x="4031" y="458"/>
                </a:lnTo>
                <a:lnTo>
                  <a:pt x="4001" y="447"/>
                </a:lnTo>
                <a:lnTo>
                  <a:pt x="3948" y="422"/>
                </a:lnTo>
                <a:lnTo>
                  <a:pt x="3892" y="397"/>
                </a:lnTo>
                <a:lnTo>
                  <a:pt x="3877" y="391"/>
                </a:lnTo>
                <a:lnTo>
                  <a:pt x="3860" y="386"/>
                </a:lnTo>
                <a:lnTo>
                  <a:pt x="3843" y="380"/>
                </a:lnTo>
                <a:lnTo>
                  <a:pt x="3825" y="376"/>
                </a:lnTo>
                <a:lnTo>
                  <a:pt x="3805" y="371"/>
                </a:lnTo>
                <a:lnTo>
                  <a:pt x="3785" y="367"/>
                </a:lnTo>
                <a:lnTo>
                  <a:pt x="3762" y="364"/>
                </a:lnTo>
                <a:lnTo>
                  <a:pt x="3739" y="361"/>
                </a:lnTo>
                <a:lnTo>
                  <a:pt x="3713" y="359"/>
                </a:lnTo>
                <a:lnTo>
                  <a:pt x="3685" y="358"/>
                </a:lnTo>
                <a:lnTo>
                  <a:pt x="3656" y="357"/>
                </a:lnTo>
                <a:lnTo>
                  <a:pt x="3623" y="358"/>
                </a:lnTo>
                <a:lnTo>
                  <a:pt x="3589" y="359"/>
                </a:lnTo>
                <a:lnTo>
                  <a:pt x="3552" y="361"/>
                </a:lnTo>
                <a:lnTo>
                  <a:pt x="3513" y="364"/>
                </a:lnTo>
                <a:lnTo>
                  <a:pt x="3471" y="368"/>
                </a:lnTo>
                <a:lnTo>
                  <a:pt x="3448" y="371"/>
                </a:lnTo>
                <a:lnTo>
                  <a:pt x="3426" y="371"/>
                </a:lnTo>
                <a:lnTo>
                  <a:pt x="3407" y="370"/>
                </a:lnTo>
                <a:lnTo>
                  <a:pt x="3388" y="367"/>
                </a:lnTo>
                <a:lnTo>
                  <a:pt x="3371" y="364"/>
                </a:lnTo>
                <a:lnTo>
                  <a:pt x="3355" y="359"/>
                </a:lnTo>
                <a:lnTo>
                  <a:pt x="3339" y="353"/>
                </a:lnTo>
                <a:lnTo>
                  <a:pt x="3325" y="347"/>
                </a:lnTo>
                <a:lnTo>
                  <a:pt x="3297" y="332"/>
                </a:lnTo>
                <a:lnTo>
                  <a:pt x="3268" y="314"/>
                </a:lnTo>
                <a:lnTo>
                  <a:pt x="3240" y="296"/>
                </a:lnTo>
                <a:lnTo>
                  <a:pt x="3209" y="276"/>
                </a:lnTo>
                <a:lnTo>
                  <a:pt x="3192" y="266"/>
                </a:lnTo>
                <a:lnTo>
                  <a:pt x="3173" y="257"/>
                </a:lnTo>
                <a:lnTo>
                  <a:pt x="3154" y="248"/>
                </a:lnTo>
                <a:lnTo>
                  <a:pt x="3134" y="240"/>
                </a:lnTo>
                <a:lnTo>
                  <a:pt x="3111" y="232"/>
                </a:lnTo>
                <a:lnTo>
                  <a:pt x="3086" y="225"/>
                </a:lnTo>
                <a:lnTo>
                  <a:pt x="3060" y="218"/>
                </a:lnTo>
                <a:lnTo>
                  <a:pt x="3032" y="212"/>
                </a:lnTo>
                <a:lnTo>
                  <a:pt x="3001" y="207"/>
                </a:lnTo>
                <a:lnTo>
                  <a:pt x="2967" y="203"/>
                </a:lnTo>
                <a:lnTo>
                  <a:pt x="2932" y="201"/>
                </a:lnTo>
                <a:lnTo>
                  <a:pt x="2893" y="198"/>
                </a:lnTo>
                <a:lnTo>
                  <a:pt x="2851" y="200"/>
                </a:lnTo>
                <a:lnTo>
                  <a:pt x="2805" y="201"/>
                </a:lnTo>
                <a:lnTo>
                  <a:pt x="2757" y="204"/>
                </a:lnTo>
                <a:lnTo>
                  <a:pt x="2704" y="209"/>
                </a:lnTo>
                <a:lnTo>
                  <a:pt x="2683" y="208"/>
                </a:lnTo>
                <a:lnTo>
                  <a:pt x="2648" y="209"/>
                </a:lnTo>
                <a:lnTo>
                  <a:pt x="2639" y="210"/>
                </a:lnTo>
                <a:lnTo>
                  <a:pt x="2631" y="212"/>
                </a:lnTo>
                <a:lnTo>
                  <a:pt x="2623" y="213"/>
                </a:lnTo>
                <a:lnTo>
                  <a:pt x="2616" y="215"/>
                </a:lnTo>
                <a:lnTo>
                  <a:pt x="2610" y="219"/>
                </a:lnTo>
                <a:lnTo>
                  <a:pt x="2605" y="222"/>
                </a:lnTo>
                <a:lnTo>
                  <a:pt x="2601" y="227"/>
                </a:lnTo>
                <a:lnTo>
                  <a:pt x="2600" y="232"/>
                </a:lnTo>
                <a:lnTo>
                  <a:pt x="2572" y="210"/>
                </a:lnTo>
                <a:lnTo>
                  <a:pt x="2546" y="191"/>
                </a:lnTo>
                <a:lnTo>
                  <a:pt x="2521" y="176"/>
                </a:lnTo>
                <a:lnTo>
                  <a:pt x="2496" y="160"/>
                </a:lnTo>
                <a:lnTo>
                  <a:pt x="2470" y="147"/>
                </a:lnTo>
                <a:lnTo>
                  <a:pt x="2442" y="136"/>
                </a:lnTo>
                <a:lnTo>
                  <a:pt x="2414" y="124"/>
                </a:lnTo>
                <a:lnTo>
                  <a:pt x="2380" y="112"/>
                </a:lnTo>
                <a:lnTo>
                  <a:pt x="2368" y="108"/>
                </a:lnTo>
                <a:lnTo>
                  <a:pt x="2357" y="106"/>
                </a:lnTo>
                <a:lnTo>
                  <a:pt x="2344" y="105"/>
                </a:lnTo>
                <a:lnTo>
                  <a:pt x="2332" y="103"/>
                </a:lnTo>
                <a:lnTo>
                  <a:pt x="2319" y="103"/>
                </a:lnTo>
                <a:lnTo>
                  <a:pt x="2307" y="105"/>
                </a:lnTo>
                <a:lnTo>
                  <a:pt x="2294" y="107"/>
                </a:lnTo>
                <a:lnTo>
                  <a:pt x="2281" y="108"/>
                </a:lnTo>
                <a:lnTo>
                  <a:pt x="2256" y="114"/>
                </a:lnTo>
                <a:lnTo>
                  <a:pt x="2229" y="121"/>
                </a:lnTo>
                <a:lnTo>
                  <a:pt x="2204" y="130"/>
                </a:lnTo>
                <a:lnTo>
                  <a:pt x="2178" y="139"/>
                </a:lnTo>
                <a:lnTo>
                  <a:pt x="2153" y="146"/>
                </a:lnTo>
                <a:lnTo>
                  <a:pt x="2128" y="155"/>
                </a:lnTo>
                <a:lnTo>
                  <a:pt x="2103" y="160"/>
                </a:lnTo>
                <a:lnTo>
                  <a:pt x="2080" y="164"/>
                </a:lnTo>
                <a:lnTo>
                  <a:pt x="2068" y="164"/>
                </a:lnTo>
                <a:lnTo>
                  <a:pt x="2056" y="164"/>
                </a:lnTo>
                <a:lnTo>
                  <a:pt x="2044" y="164"/>
                </a:lnTo>
                <a:lnTo>
                  <a:pt x="2032" y="163"/>
                </a:lnTo>
                <a:lnTo>
                  <a:pt x="2020" y="159"/>
                </a:lnTo>
                <a:lnTo>
                  <a:pt x="2010" y="156"/>
                </a:lnTo>
                <a:lnTo>
                  <a:pt x="1999" y="151"/>
                </a:lnTo>
                <a:lnTo>
                  <a:pt x="1987" y="145"/>
                </a:lnTo>
                <a:lnTo>
                  <a:pt x="1950" y="124"/>
                </a:lnTo>
                <a:lnTo>
                  <a:pt x="1913" y="103"/>
                </a:lnTo>
                <a:lnTo>
                  <a:pt x="1879" y="86"/>
                </a:lnTo>
                <a:lnTo>
                  <a:pt x="1846" y="69"/>
                </a:lnTo>
                <a:lnTo>
                  <a:pt x="1812" y="56"/>
                </a:lnTo>
                <a:lnTo>
                  <a:pt x="1781" y="43"/>
                </a:lnTo>
                <a:lnTo>
                  <a:pt x="1751" y="32"/>
                </a:lnTo>
                <a:lnTo>
                  <a:pt x="1722" y="24"/>
                </a:lnTo>
                <a:lnTo>
                  <a:pt x="1693" y="17"/>
                </a:lnTo>
                <a:lnTo>
                  <a:pt x="1665" y="11"/>
                </a:lnTo>
                <a:lnTo>
                  <a:pt x="1639" y="6"/>
                </a:lnTo>
                <a:lnTo>
                  <a:pt x="1613" y="2"/>
                </a:lnTo>
                <a:lnTo>
                  <a:pt x="1587" y="1"/>
                </a:lnTo>
                <a:lnTo>
                  <a:pt x="1562" y="0"/>
                </a:lnTo>
                <a:lnTo>
                  <a:pt x="1537" y="0"/>
                </a:lnTo>
                <a:lnTo>
                  <a:pt x="1513" y="1"/>
                </a:lnTo>
                <a:lnTo>
                  <a:pt x="1489" y="4"/>
                </a:lnTo>
                <a:lnTo>
                  <a:pt x="1465" y="6"/>
                </a:lnTo>
                <a:lnTo>
                  <a:pt x="1442" y="8"/>
                </a:lnTo>
                <a:lnTo>
                  <a:pt x="1419" y="13"/>
                </a:lnTo>
                <a:lnTo>
                  <a:pt x="1371" y="21"/>
                </a:lnTo>
                <a:lnTo>
                  <a:pt x="1325" y="32"/>
                </a:lnTo>
                <a:lnTo>
                  <a:pt x="1276" y="42"/>
                </a:lnTo>
                <a:lnTo>
                  <a:pt x="1228" y="52"/>
                </a:lnTo>
                <a:lnTo>
                  <a:pt x="1175" y="61"/>
                </a:lnTo>
                <a:lnTo>
                  <a:pt x="1121" y="69"/>
                </a:lnTo>
                <a:lnTo>
                  <a:pt x="1095" y="73"/>
                </a:lnTo>
                <a:lnTo>
                  <a:pt x="1067" y="80"/>
                </a:lnTo>
                <a:lnTo>
                  <a:pt x="1040" y="88"/>
                </a:lnTo>
                <a:lnTo>
                  <a:pt x="1013" y="99"/>
                </a:lnTo>
                <a:lnTo>
                  <a:pt x="985" y="111"/>
                </a:lnTo>
                <a:lnTo>
                  <a:pt x="958" y="124"/>
                </a:lnTo>
                <a:lnTo>
                  <a:pt x="931" y="138"/>
                </a:lnTo>
                <a:lnTo>
                  <a:pt x="903" y="152"/>
                </a:lnTo>
                <a:lnTo>
                  <a:pt x="891" y="158"/>
                </a:lnTo>
                <a:lnTo>
                  <a:pt x="879" y="163"/>
                </a:lnTo>
                <a:lnTo>
                  <a:pt x="866" y="166"/>
                </a:lnTo>
                <a:lnTo>
                  <a:pt x="853" y="169"/>
                </a:lnTo>
                <a:lnTo>
                  <a:pt x="826" y="172"/>
                </a:lnTo>
                <a:lnTo>
                  <a:pt x="797" y="175"/>
                </a:lnTo>
                <a:lnTo>
                  <a:pt x="768" y="176"/>
                </a:lnTo>
                <a:lnTo>
                  <a:pt x="739" y="178"/>
                </a:lnTo>
                <a:lnTo>
                  <a:pt x="724" y="181"/>
                </a:lnTo>
                <a:lnTo>
                  <a:pt x="710" y="183"/>
                </a:lnTo>
                <a:lnTo>
                  <a:pt x="695" y="187"/>
                </a:lnTo>
                <a:lnTo>
                  <a:pt x="681" y="191"/>
                </a:lnTo>
                <a:lnTo>
                  <a:pt x="657" y="201"/>
                </a:lnTo>
                <a:lnTo>
                  <a:pt x="633" y="212"/>
                </a:lnTo>
                <a:lnTo>
                  <a:pt x="610" y="222"/>
                </a:lnTo>
                <a:lnTo>
                  <a:pt x="586" y="233"/>
                </a:lnTo>
                <a:lnTo>
                  <a:pt x="563" y="246"/>
                </a:lnTo>
                <a:lnTo>
                  <a:pt x="541" y="258"/>
                </a:lnTo>
                <a:lnTo>
                  <a:pt x="518" y="271"/>
                </a:lnTo>
                <a:lnTo>
                  <a:pt x="497" y="285"/>
                </a:lnTo>
                <a:lnTo>
                  <a:pt x="475" y="299"/>
                </a:lnTo>
                <a:lnTo>
                  <a:pt x="454" y="315"/>
                </a:lnTo>
                <a:lnTo>
                  <a:pt x="434" y="330"/>
                </a:lnTo>
                <a:lnTo>
                  <a:pt x="414" y="346"/>
                </a:lnTo>
                <a:lnTo>
                  <a:pt x="393" y="362"/>
                </a:lnTo>
                <a:lnTo>
                  <a:pt x="374" y="380"/>
                </a:lnTo>
                <a:lnTo>
                  <a:pt x="355" y="397"/>
                </a:lnTo>
                <a:lnTo>
                  <a:pt x="338" y="416"/>
                </a:lnTo>
                <a:lnTo>
                  <a:pt x="320" y="434"/>
                </a:lnTo>
                <a:lnTo>
                  <a:pt x="303" y="453"/>
                </a:lnTo>
                <a:lnTo>
                  <a:pt x="285" y="473"/>
                </a:lnTo>
                <a:lnTo>
                  <a:pt x="270" y="493"/>
                </a:lnTo>
                <a:lnTo>
                  <a:pt x="253" y="513"/>
                </a:lnTo>
                <a:lnTo>
                  <a:pt x="239" y="535"/>
                </a:lnTo>
                <a:lnTo>
                  <a:pt x="223" y="556"/>
                </a:lnTo>
                <a:lnTo>
                  <a:pt x="209" y="579"/>
                </a:lnTo>
                <a:lnTo>
                  <a:pt x="196" y="601"/>
                </a:lnTo>
                <a:lnTo>
                  <a:pt x="183" y="624"/>
                </a:lnTo>
                <a:lnTo>
                  <a:pt x="170" y="648"/>
                </a:lnTo>
                <a:lnTo>
                  <a:pt x="158" y="671"/>
                </a:lnTo>
                <a:lnTo>
                  <a:pt x="147" y="696"/>
                </a:lnTo>
                <a:lnTo>
                  <a:pt x="137" y="721"/>
                </a:lnTo>
                <a:lnTo>
                  <a:pt x="126" y="746"/>
                </a:lnTo>
                <a:lnTo>
                  <a:pt x="117" y="772"/>
                </a:lnTo>
                <a:lnTo>
                  <a:pt x="114" y="780"/>
                </a:lnTo>
                <a:lnTo>
                  <a:pt x="114" y="787"/>
                </a:lnTo>
                <a:lnTo>
                  <a:pt x="114" y="795"/>
                </a:lnTo>
                <a:lnTo>
                  <a:pt x="114" y="803"/>
                </a:lnTo>
                <a:lnTo>
                  <a:pt x="117" y="821"/>
                </a:lnTo>
                <a:lnTo>
                  <a:pt x="121" y="840"/>
                </a:lnTo>
                <a:lnTo>
                  <a:pt x="124" y="858"/>
                </a:lnTo>
                <a:lnTo>
                  <a:pt x="126" y="875"/>
                </a:lnTo>
                <a:lnTo>
                  <a:pt x="126" y="883"/>
                </a:lnTo>
                <a:lnTo>
                  <a:pt x="125" y="891"/>
                </a:lnTo>
                <a:lnTo>
                  <a:pt x="122" y="898"/>
                </a:lnTo>
                <a:lnTo>
                  <a:pt x="120" y="904"/>
                </a:lnTo>
                <a:lnTo>
                  <a:pt x="87" y="957"/>
                </a:lnTo>
                <a:lnTo>
                  <a:pt x="57" y="1008"/>
                </a:lnTo>
                <a:lnTo>
                  <a:pt x="44" y="1033"/>
                </a:lnTo>
                <a:lnTo>
                  <a:pt x="32" y="1058"/>
                </a:lnTo>
                <a:lnTo>
                  <a:pt x="21" y="1083"/>
                </a:lnTo>
                <a:lnTo>
                  <a:pt x="13" y="1108"/>
                </a:lnTo>
                <a:lnTo>
                  <a:pt x="7" y="1134"/>
                </a:lnTo>
                <a:lnTo>
                  <a:pt x="2" y="1160"/>
                </a:lnTo>
                <a:lnTo>
                  <a:pt x="1" y="1173"/>
                </a:lnTo>
                <a:lnTo>
                  <a:pt x="0" y="1187"/>
                </a:lnTo>
                <a:lnTo>
                  <a:pt x="0" y="1201"/>
                </a:lnTo>
                <a:lnTo>
                  <a:pt x="1" y="1216"/>
                </a:lnTo>
                <a:lnTo>
                  <a:pt x="2" y="1230"/>
                </a:lnTo>
                <a:lnTo>
                  <a:pt x="4" y="1244"/>
                </a:lnTo>
                <a:lnTo>
                  <a:pt x="7" y="1260"/>
                </a:lnTo>
                <a:lnTo>
                  <a:pt x="10" y="1275"/>
                </a:lnTo>
                <a:lnTo>
                  <a:pt x="14" y="1291"/>
                </a:lnTo>
                <a:lnTo>
                  <a:pt x="19" y="1307"/>
                </a:lnTo>
                <a:lnTo>
                  <a:pt x="25" y="1324"/>
                </a:lnTo>
                <a:lnTo>
                  <a:pt x="32" y="1340"/>
                </a:lnTo>
                <a:lnTo>
                  <a:pt x="42" y="1362"/>
                </a:lnTo>
                <a:lnTo>
                  <a:pt x="51" y="1384"/>
                </a:lnTo>
                <a:lnTo>
                  <a:pt x="61" y="1408"/>
                </a:lnTo>
                <a:lnTo>
                  <a:pt x="69" y="1432"/>
                </a:lnTo>
                <a:lnTo>
                  <a:pt x="76" y="1456"/>
                </a:lnTo>
                <a:lnTo>
                  <a:pt x="81" y="1481"/>
                </a:lnTo>
                <a:lnTo>
                  <a:pt x="82" y="1493"/>
                </a:lnTo>
                <a:lnTo>
                  <a:pt x="83" y="1504"/>
                </a:lnTo>
                <a:lnTo>
                  <a:pt x="82" y="1517"/>
                </a:lnTo>
                <a:lnTo>
                  <a:pt x="81" y="1529"/>
                </a:lnTo>
                <a:lnTo>
                  <a:pt x="78" y="1544"/>
                </a:lnTo>
                <a:lnTo>
                  <a:pt x="77" y="1558"/>
                </a:lnTo>
                <a:lnTo>
                  <a:pt x="77" y="1571"/>
                </a:lnTo>
                <a:lnTo>
                  <a:pt x="77" y="1584"/>
                </a:lnTo>
                <a:lnTo>
                  <a:pt x="77" y="1597"/>
                </a:lnTo>
                <a:lnTo>
                  <a:pt x="78" y="1609"/>
                </a:lnTo>
                <a:lnTo>
                  <a:pt x="81" y="1621"/>
                </a:lnTo>
                <a:lnTo>
                  <a:pt x="83" y="1633"/>
                </a:lnTo>
                <a:lnTo>
                  <a:pt x="89" y="1655"/>
                </a:lnTo>
                <a:lnTo>
                  <a:pt x="96" y="1677"/>
                </a:lnTo>
                <a:lnTo>
                  <a:pt x="106" y="1698"/>
                </a:lnTo>
                <a:lnTo>
                  <a:pt x="115" y="1718"/>
                </a:lnTo>
                <a:lnTo>
                  <a:pt x="137" y="1756"/>
                </a:lnTo>
                <a:lnTo>
                  <a:pt x="158" y="1793"/>
                </a:lnTo>
                <a:lnTo>
                  <a:pt x="166" y="1812"/>
                </a:lnTo>
                <a:lnTo>
                  <a:pt x="176" y="1830"/>
                </a:lnTo>
                <a:lnTo>
                  <a:pt x="182" y="1849"/>
                </a:lnTo>
                <a:lnTo>
                  <a:pt x="188" y="1869"/>
                </a:lnTo>
                <a:lnTo>
                  <a:pt x="195" y="1894"/>
                </a:lnTo>
                <a:lnTo>
                  <a:pt x="203" y="1919"/>
                </a:lnTo>
                <a:lnTo>
                  <a:pt x="214" y="1943"/>
                </a:lnTo>
                <a:lnTo>
                  <a:pt x="226" y="1964"/>
                </a:lnTo>
                <a:lnTo>
                  <a:pt x="239" y="1986"/>
                </a:lnTo>
                <a:lnTo>
                  <a:pt x="253" y="2005"/>
                </a:lnTo>
                <a:lnTo>
                  <a:pt x="270" y="2024"/>
                </a:lnTo>
                <a:lnTo>
                  <a:pt x="288" y="2042"/>
                </a:lnTo>
                <a:lnTo>
                  <a:pt x="307" y="2058"/>
                </a:lnTo>
                <a:lnTo>
                  <a:pt x="328" y="2074"/>
                </a:lnTo>
                <a:lnTo>
                  <a:pt x="349" y="2089"/>
                </a:lnTo>
                <a:lnTo>
                  <a:pt x="373" y="2103"/>
                </a:lnTo>
                <a:lnTo>
                  <a:pt x="398" y="2116"/>
                </a:lnTo>
                <a:lnTo>
                  <a:pt x="424" y="2128"/>
                </a:lnTo>
                <a:lnTo>
                  <a:pt x="452" y="2141"/>
                </a:lnTo>
                <a:lnTo>
                  <a:pt x="480" y="2152"/>
                </a:lnTo>
                <a:lnTo>
                  <a:pt x="478" y="2159"/>
                </a:lnTo>
                <a:lnTo>
                  <a:pt x="477" y="2167"/>
                </a:lnTo>
                <a:lnTo>
                  <a:pt x="475" y="2175"/>
                </a:lnTo>
                <a:lnTo>
                  <a:pt x="475" y="2184"/>
                </a:lnTo>
                <a:lnTo>
                  <a:pt x="475" y="2202"/>
                </a:lnTo>
                <a:lnTo>
                  <a:pt x="478" y="2220"/>
                </a:lnTo>
                <a:lnTo>
                  <a:pt x="481" y="2236"/>
                </a:lnTo>
                <a:lnTo>
                  <a:pt x="487" y="2252"/>
                </a:lnTo>
                <a:lnTo>
                  <a:pt x="490" y="2259"/>
                </a:lnTo>
                <a:lnTo>
                  <a:pt x="493" y="2265"/>
                </a:lnTo>
                <a:lnTo>
                  <a:pt x="497" y="2271"/>
                </a:lnTo>
                <a:lnTo>
                  <a:pt x="500" y="2274"/>
                </a:lnTo>
                <a:lnTo>
                  <a:pt x="522" y="2298"/>
                </a:lnTo>
                <a:lnTo>
                  <a:pt x="544" y="2320"/>
                </a:lnTo>
                <a:lnTo>
                  <a:pt x="567" y="2341"/>
                </a:lnTo>
                <a:lnTo>
                  <a:pt x="591" y="2360"/>
                </a:lnTo>
                <a:lnTo>
                  <a:pt x="613" y="2378"/>
                </a:lnTo>
                <a:lnTo>
                  <a:pt x="637" y="2396"/>
                </a:lnTo>
                <a:lnTo>
                  <a:pt x="661" y="2411"/>
                </a:lnTo>
                <a:lnTo>
                  <a:pt x="685" y="2425"/>
                </a:lnTo>
                <a:lnTo>
                  <a:pt x="708" y="2438"/>
                </a:lnTo>
                <a:lnTo>
                  <a:pt x="732" y="2450"/>
                </a:lnTo>
                <a:lnTo>
                  <a:pt x="756" y="2461"/>
                </a:lnTo>
                <a:lnTo>
                  <a:pt x="780" y="2471"/>
                </a:lnTo>
                <a:lnTo>
                  <a:pt x="805" y="2479"/>
                </a:lnTo>
                <a:lnTo>
                  <a:pt x="828" y="2486"/>
                </a:lnTo>
                <a:lnTo>
                  <a:pt x="853" y="2491"/>
                </a:lnTo>
                <a:lnTo>
                  <a:pt x="877" y="2495"/>
                </a:lnTo>
                <a:lnTo>
                  <a:pt x="900" y="2499"/>
                </a:lnTo>
                <a:lnTo>
                  <a:pt x="922" y="2505"/>
                </a:lnTo>
                <a:lnTo>
                  <a:pt x="944" y="2512"/>
                </a:lnTo>
                <a:lnTo>
                  <a:pt x="964" y="2520"/>
                </a:lnTo>
                <a:lnTo>
                  <a:pt x="984" y="2530"/>
                </a:lnTo>
                <a:lnTo>
                  <a:pt x="1003" y="2539"/>
                </a:lnTo>
                <a:lnTo>
                  <a:pt x="1022" y="2551"/>
                </a:lnTo>
                <a:lnTo>
                  <a:pt x="1040" y="2563"/>
                </a:lnTo>
                <a:lnTo>
                  <a:pt x="1076" y="2589"/>
                </a:lnTo>
                <a:lnTo>
                  <a:pt x="1109" y="2618"/>
                </a:lnTo>
                <a:lnTo>
                  <a:pt x="1142" y="2646"/>
                </a:lnTo>
                <a:lnTo>
                  <a:pt x="1173" y="2674"/>
                </a:lnTo>
                <a:lnTo>
                  <a:pt x="1205" y="2701"/>
                </a:lnTo>
                <a:lnTo>
                  <a:pt x="1237" y="2725"/>
                </a:lnTo>
                <a:lnTo>
                  <a:pt x="1253" y="2737"/>
                </a:lnTo>
                <a:lnTo>
                  <a:pt x="1269" y="2746"/>
                </a:lnTo>
                <a:lnTo>
                  <a:pt x="1286" y="2756"/>
                </a:lnTo>
                <a:lnTo>
                  <a:pt x="1303" y="2763"/>
                </a:lnTo>
                <a:lnTo>
                  <a:pt x="1319" y="2770"/>
                </a:lnTo>
                <a:lnTo>
                  <a:pt x="1337" y="2775"/>
                </a:lnTo>
                <a:lnTo>
                  <a:pt x="1355" y="2778"/>
                </a:lnTo>
                <a:lnTo>
                  <a:pt x="1374" y="2779"/>
                </a:lnTo>
                <a:lnTo>
                  <a:pt x="1392" y="2779"/>
                </a:lnTo>
                <a:lnTo>
                  <a:pt x="1412" y="2777"/>
                </a:lnTo>
                <a:lnTo>
                  <a:pt x="1432" y="2774"/>
                </a:lnTo>
                <a:lnTo>
                  <a:pt x="1452" y="2766"/>
                </a:lnTo>
                <a:lnTo>
                  <a:pt x="1475" y="2759"/>
                </a:lnTo>
                <a:lnTo>
                  <a:pt x="1496" y="2752"/>
                </a:lnTo>
                <a:lnTo>
                  <a:pt x="1515" y="2747"/>
                </a:lnTo>
                <a:lnTo>
                  <a:pt x="1534" y="2743"/>
                </a:lnTo>
                <a:lnTo>
                  <a:pt x="1553" y="2740"/>
                </a:lnTo>
                <a:lnTo>
                  <a:pt x="1570" y="2738"/>
                </a:lnTo>
                <a:lnTo>
                  <a:pt x="1587" y="2736"/>
                </a:lnTo>
                <a:lnTo>
                  <a:pt x="1602" y="2734"/>
                </a:lnTo>
                <a:lnTo>
                  <a:pt x="1631" y="2734"/>
                </a:lnTo>
                <a:lnTo>
                  <a:pt x="1658" y="2737"/>
                </a:lnTo>
                <a:lnTo>
                  <a:pt x="1682" y="2740"/>
                </a:lnTo>
                <a:lnTo>
                  <a:pt x="1705" y="2745"/>
                </a:lnTo>
                <a:lnTo>
                  <a:pt x="1749" y="2755"/>
                </a:lnTo>
                <a:lnTo>
                  <a:pt x="1792" y="2763"/>
                </a:lnTo>
                <a:lnTo>
                  <a:pt x="1815" y="2764"/>
                </a:lnTo>
                <a:lnTo>
                  <a:pt x="1838" y="2764"/>
                </a:lnTo>
                <a:lnTo>
                  <a:pt x="1852" y="2763"/>
                </a:lnTo>
                <a:lnTo>
                  <a:pt x="1865" y="2760"/>
                </a:lnTo>
                <a:lnTo>
                  <a:pt x="1879" y="2758"/>
                </a:lnTo>
                <a:lnTo>
                  <a:pt x="1893" y="2755"/>
                </a:lnTo>
                <a:lnTo>
                  <a:pt x="1899" y="2751"/>
                </a:lnTo>
                <a:lnTo>
                  <a:pt x="1905" y="2747"/>
                </a:lnTo>
                <a:lnTo>
                  <a:pt x="1911" y="2741"/>
                </a:lnTo>
                <a:lnTo>
                  <a:pt x="1916" y="2734"/>
                </a:lnTo>
                <a:lnTo>
                  <a:pt x="1925" y="2718"/>
                </a:lnTo>
                <a:lnTo>
                  <a:pt x="1934" y="2700"/>
                </a:lnTo>
                <a:lnTo>
                  <a:pt x="1942" y="2681"/>
                </a:lnTo>
                <a:lnTo>
                  <a:pt x="1951" y="2664"/>
                </a:lnTo>
                <a:lnTo>
                  <a:pt x="1956" y="2657"/>
                </a:lnTo>
                <a:lnTo>
                  <a:pt x="1962" y="2651"/>
                </a:lnTo>
                <a:lnTo>
                  <a:pt x="1968" y="2646"/>
                </a:lnTo>
                <a:lnTo>
                  <a:pt x="1974" y="2644"/>
                </a:lnTo>
                <a:lnTo>
                  <a:pt x="1992" y="2639"/>
                </a:lnTo>
                <a:lnTo>
                  <a:pt x="2011" y="2637"/>
                </a:lnTo>
                <a:lnTo>
                  <a:pt x="2030" y="2637"/>
                </a:lnTo>
                <a:lnTo>
                  <a:pt x="2050" y="2636"/>
                </a:lnTo>
                <a:lnTo>
                  <a:pt x="2069" y="2634"/>
                </a:lnTo>
                <a:lnTo>
                  <a:pt x="2088" y="2631"/>
                </a:lnTo>
                <a:lnTo>
                  <a:pt x="2098" y="2629"/>
                </a:lnTo>
                <a:lnTo>
                  <a:pt x="2106" y="2625"/>
                </a:lnTo>
                <a:lnTo>
                  <a:pt x="2114" y="2620"/>
                </a:lnTo>
                <a:lnTo>
                  <a:pt x="2122" y="2615"/>
                </a:lnTo>
                <a:lnTo>
                  <a:pt x="2133" y="2607"/>
                </a:lnTo>
                <a:lnTo>
                  <a:pt x="2146" y="2601"/>
                </a:lnTo>
                <a:lnTo>
                  <a:pt x="2159" y="2594"/>
                </a:lnTo>
                <a:lnTo>
                  <a:pt x="2172" y="2588"/>
                </a:lnTo>
                <a:lnTo>
                  <a:pt x="2187" y="2582"/>
                </a:lnTo>
                <a:lnTo>
                  <a:pt x="2199" y="2575"/>
                </a:lnTo>
                <a:lnTo>
                  <a:pt x="2210" y="2568"/>
                </a:lnTo>
                <a:lnTo>
                  <a:pt x="2221" y="2560"/>
                </a:lnTo>
                <a:lnTo>
                  <a:pt x="2241" y="2539"/>
                </a:lnTo>
                <a:lnTo>
                  <a:pt x="2259" y="2519"/>
                </a:lnTo>
                <a:lnTo>
                  <a:pt x="2277" y="2499"/>
                </a:lnTo>
                <a:lnTo>
                  <a:pt x="2295" y="2476"/>
                </a:lnTo>
                <a:lnTo>
                  <a:pt x="2313" y="2450"/>
                </a:lnTo>
                <a:lnTo>
                  <a:pt x="2333" y="2419"/>
                </a:lnTo>
                <a:lnTo>
                  <a:pt x="2354" y="2381"/>
                </a:lnTo>
                <a:lnTo>
                  <a:pt x="2380" y="2336"/>
                </a:lnTo>
                <a:lnTo>
                  <a:pt x="2385" y="2328"/>
                </a:lnTo>
                <a:lnTo>
                  <a:pt x="2391" y="2321"/>
                </a:lnTo>
                <a:lnTo>
                  <a:pt x="2398" y="2312"/>
                </a:lnTo>
                <a:lnTo>
                  <a:pt x="2408" y="2304"/>
                </a:lnTo>
                <a:lnTo>
                  <a:pt x="2429" y="2285"/>
                </a:lnTo>
                <a:lnTo>
                  <a:pt x="2454" y="2264"/>
                </a:lnTo>
                <a:lnTo>
                  <a:pt x="2481" y="2240"/>
                </a:lnTo>
                <a:lnTo>
                  <a:pt x="2511" y="2213"/>
                </a:lnTo>
                <a:lnTo>
                  <a:pt x="2527" y="2197"/>
                </a:lnTo>
                <a:lnTo>
                  <a:pt x="2542" y="2182"/>
                </a:lnTo>
                <a:lnTo>
                  <a:pt x="2557" y="2165"/>
                </a:lnTo>
                <a:lnTo>
                  <a:pt x="2573" y="2147"/>
                </a:lnTo>
                <a:lnTo>
                  <a:pt x="2576" y="2141"/>
                </a:lnTo>
                <a:lnTo>
                  <a:pt x="2580" y="2134"/>
                </a:lnTo>
                <a:lnTo>
                  <a:pt x="2584" y="2128"/>
                </a:lnTo>
                <a:lnTo>
                  <a:pt x="2586" y="2121"/>
                </a:lnTo>
                <a:lnTo>
                  <a:pt x="2590" y="2106"/>
                </a:lnTo>
                <a:lnTo>
                  <a:pt x="2591" y="2091"/>
                </a:lnTo>
                <a:lnTo>
                  <a:pt x="2592" y="2076"/>
                </a:lnTo>
                <a:lnTo>
                  <a:pt x="2591" y="2061"/>
                </a:lnTo>
                <a:lnTo>
                  <a:pt x="2590" y="2046"/>
                </a:lnTo>
                <a:lnTo>
                  <a:pt x="2587" y="2033"/>
                </a:lnTo>
                <a:lnTo>
                  <a:pt x="2584" y="2014"/>
                </a:lnTo>
                <a:lnTo>
                  <a:pt x="2580" y="2001"/>
                </a:lnTo>
                <a:lnTo>
                  <a:pt x="2576" y="1992"/>
                </a:lnTo>
                <a:lnTo>
                  <a:pt x="2572" y="1985"/>
                </a:lnTo>
                <a:lnTo>
                  <a:pt x="2568" y="1976"/>
                </a:lnTo>
                <a:lnTo>
                  <a:pt x="2565" y="1965"/>
                </a:lnTo>
                <a:lnTo>
                  <a:pt x="2560" y="1951"/>
                </a:lnTo>
                <a:lnTo>
                  <a:pt x="2556" y="1930"/>
                </a:lnTo>
                <a:lnTo>
                  <a:pt x="2568" y="1939"/>
                </a:lnTo>
                <a:lnTo>
                  <a:pt x="2580" y="1948"/>
                </a:lnTo>
                <a:lnTo>
                  <a:pt x="2592" y="1956"/>
                </a:lnTo>
                <a:lnTo>
                  <a:pt x="2605" y="1963"/>
                </a:lnTo>
                <a:lnTo>
                  <a:pt x="2618" y="1969"/>
                </a:lnTo>
                <a:lnTo>
                  <a:pt x="2631" y="1975"/>
                </a:lnTo>
                <a:lnTo>
                  <a:pt x="2644" y="1980"/>
                </a:lnTo>
                <a:lnTo>
                  <a:pt x="2658" y="1983"/>
                </a:lnTo>
                <a:lnTo>
                  <a:pt x="2673" y="1988"/>
                </a:lnTo>
                <a:lnTo>
                  <a:pt x="2688" y="1990"/>
                </a:lnTo>
                <a:lnTo>
                  <a:pt x="2702" y="1993"/>
                </a:lnTo>
                <a:lnTo>
                  <a:pt x="2718" y="1995"/>
                </a:lnTo>
                <a:lnTo>
                  <a:pt x="2749" y="1996"/>
                </a:lnTo>
                <a:lnTo>
                  <a:pt x="2781" y="1996"/>
                </a:lnTo>
                <a:lnTo>
                  <a:pt x="2814" y="1995"/>
                </a:lnTo>
                <a:lnTo>
                  <a:pt x="2847" y="1992"/>
                </a:lnTo>
                <a:lnTo>
                  <a:pt x="2881" y="1987"/>
                </a:lnTo>
                <a:lnTo>
                  <a:pt x="2915" y="1981"/>
                </a:lnTo>
                <a:lnTo>
                  <a:pt x="2950" y="1973"/>
                </a:lnTo>
                <a:lnTo>
                  <a:pt x="2984" y="1964"/>
                </a:lnTo>
                <a:lnTo>
                  <a:pt x="3019" y="1956"/>
                </a:lnTo>
                <a:lnTo>
                  <a:pt x="3053" y="1945"/>
                </a:lnTo>
                <a:lnTo>
                  <a:pt x="3059" y="1944"/>
                </a:lnTo>
                <a:lnTo>
                  <a:pt x="3065" y="1939"/>
                </a:lnTo>
                <a:lnTo>
                  <a:pt x="3072" y="1935"/>
                </a:lnTo>
                <a:lnTo>
                  <a:pt x="3079" y="1930"/>
                </a:lnTo>
                <a:lnTo>
                  <a:pt x="3096" y="1916"/>
                </a:lnTo>
                <a:lnTo>
                  <a:pt x="3114" y="1901"/>
                </a:lnTo>
                <a:lnTo>
                  <a:pt x="3133" y="1886"/>
                </a:lnTo>
                <a:lnTo>
                  <a:pt x="3154" y="1873"/>
                </a:lnTo>
                <a:lnTo>
                  <a:pt x="3165" y="1867"/>
                </a:lnTo>
                <a:lnTo>
                  <a:pt x="3177" y="1862"/>
                </a:lnTo>
                <a:lnTo>
                  <a:pt x="3188" y="1859"/>
                </a:lnTo>
                <a:lnTo>
                  <a:pt x="3200" y="1855"/>
                </a:lnTo>
                <a:lnTo>
                  <a:pt x="3246" y="1849"/>
                </a:lnTo>
                <a:lnTo>
                  <a:pt x="3287" y="1844"/>
                </a:lnTo>
                <a:lnTo>
                  <a:pt x="3325" y="1841"/>
                </a:lnTo>
                <a:lnTo>
                  <a:pt x="3364" y="1835"/>
                </a:lnTo>
                <a:lnTo>
                  <a:pt x="3383" y="1830"/>
                </a:lnTo>
                <a:lnTo>
                  <a:pt x="3404" y="1826"/>
                </a:lnTo>
                <a:lnTo>
                  <a:pt x="3424" y="1821"/>
                </a:lnTo>
                <a:lnTo>
                  <a:pt x="3445" y="1813"/>
                </a:lnTo>
                <a:lnTo>
                  <a:pt x="3468" y="1805"/>
                </a:lnTo>
                <a:lnTo>
                  <a:pt x="3492" y="1794"/>
                </a:lnTo>
                <a:lnTo>
                  <a:pt x="3518" y="1784"/>
                </a:lnTo>
                <a:lnTo>
                  <a:pt x="3544" y="1769"/>
                </a:lnTo>
                <a:lnTo>
                  <a:pt x="3557" y="1763"/>
                </a:lnTo>
                <a:lnTo>
                  <a:pt x="3570" y="1760"/>
                </a:lnTo>
                <a:lnTo>
                  <a:pt x="3583" y="1756"/>
                </a:lnTo>
                <a:lnTo>
                  <a:pt x="3596" y="1754"/>
                </a:lnTo>
                <a:lnTo>
                  <a:pt x="3623" y="1752"/>
                </a:lnTo>
                <a:lnTo>
                  <a:pt x="3652" y="1752"/>
                </a:lnTo>
                <a:lnTo>
                  <a:pt x="3680" y="1752"/>
                </a:lnTo>
                <a:lnTo>
                  <a:pt x="3709" y="1753"/>
                </a:lnTo>
                <a:lnTo>
                  <a:pt x="3739" y="1753"/>
                </a:lnTo>
                <a:lnTo>
                  <a:pt x="3767" y="1750"/>
                </a:lnTo>
                <a:lnTo>
                  <a:pt x="3783" y="1747"/>
                </a:lnTo>
                <a:lnTo>
                  <a:pt x="3798" y="1741"/>
                </a:lnTo>
                <a:lnTo>
                  <a:pt x="3812" y="1733"/>
                </a:lnTo>
                <a:lnTo>
                  <a:pt x="3827" y="1724"/>
                </a:lnTo>
                <a:lnTo>
                  <a:pt x="3840" y="1717"/>
                </a:lnTo>
                <a:lnTo>
                  <a:pt x="3853" y="1709"/>
                </a:lnTo>
                <a:lnTo>
                  <a:pt x="3866" y="1703"/>
                </a:lnTo>
                <a:lnTo>
                  <a:pt x="3879" y="1699"/>
                </a:lnTo>
                <a:lnTo>
                  <a:pt x="3892" y="1698"/>
                </a:lnTo>
                <a:lnTo>
                  <a:pt x="3905" y="1697"/>
                </a:lnTo>
                <a:lnTo>
                  <a:pt x="3918" y="1697"/>
                </a:lnTo>
                <a:lnTo>
                  <a:pt x="3930" y="1697"/>
                </a:lnTo>
                <a:lnTo>
                  <a:pt x="3954" y="1699"/>
                </a:lnTo>
                <a:lnTo>
                  <a:pt x="3978" y="1703"/>
                </a:lnTo>
                <a:lnTo>
                  <a:pt x="4025" y="1714"/>
                </a:lnTo>
                <a:lnTo>
                  <a:pt x="4073" y="1725"/>
                </a:lnTo>
                <a:lnTo>
                  <a:pt x="4096" y="1731"/>
                </a:lnTo>
                <a:lnTo>
                  <a:pt x="4121" y="1734"/>
                </a:lnTo>
                <a:lnTo>
                  <a:pt x="4134" y="1735"/>
                </a:lnTo>
                <a:lnTo>
                  <a:pt x="4147" y="1736"/>
                </a:lnTo>
                <a:lnTo>
                  <a:pt x="4161" y="1736"/>
                </a:lnTo>
                <a:lnTo>
                  <a:pt x="4174" y="1735"/>
                </a:lnTo>
                <a:lnTo>
                  <a:pt x="4188" y="1734"/>
                </a:lnTo>
                <a:lnTo>
                  <a:pt x="4201" y="1731"/>
                </a:lnTo>
                <a:lnTo>
                  <a:pt x="4215" y="1728"/>
                </a:lnTo>
                <a:lnTo>
                  <a:pt x="4231" y="1723"/>
                </a:lnTo>
                <a:lnTo>
                  <a:pt x="4245" y="1718"/>
                </a:lnTo>
                <a:lnTo>
                  <a:pt x="4260" y="1711"/>
                </a:lnTo>
                <a:lnTo>
                  <a:pt x="4277" y="1704"/>
                </a:lnTo>
                <a:lnTo>
                  <a:pt x="4292" y="1696"/>
                </a:lnTo>
                <a:lnTo>
                  <a:pt x="4303" y="1690"/>
                </a:lnTo>
                <a:lnTo>
                  <a:pt x="4315" y="1685"/>
                </a:lnTo>
                <a:lnTo>
                  <a:pt x="4326" y="1683"/>
                </a:lnTo>
                <a:lnTo>
                  <a:pt x="4336" y="1680"/>
                </a:lnTo>
                <a:lnTo>
                  <a:pt x="4348" y="1678"/>
                </a:lnTo>
                <a:lnTo>
                  <a:pt x="4360" y="1677"/>
                </a:lnTo>
                <a:lnTo>
                  <a:pt x="4372" y="1677"/>
                </a:lnTo>
                <a:lnTo>
                  <a:pt x="4385" y="1678"/>
                </a:lnTo>
                <a:lnTo>
                  <a:pt x="4410" y="1680"/>
                </a:lnTo>
                <a:lnTo>
                  <a:pt x="4436" y="1684"/>
                </a:lnTo>
                <a:lnTo>
                  <a:pt x="4462" y="1690"/>
                </a:lnTo>
                <a:lnTo>
                  <a:pt x="4490" y="1695"/>
                </a:lnTo>
                <a:lnTo>
                  <a:pt x="4518" y="1700"/>
                </a:lnTo>
                <a:lnTo>
                  <a:pt x="4548" y="1705"/>
                </a:lnTo>
                <a:lnTo>
                  <a:pt x="4578" y="1708"/>
                </a:lnTo>
                <a:lnTo>
                  <a:pt x="4609" y="1709"/>
                </a:lnTo>
                <a:lnTo>
                  <a:pt x="4624" y="1709"/>
                </a:lnTo>
                <a:lnTo>
                  <a:pt x="4641" y="1708"/>
                </a:lnTo>
                <a:lnTo>
                  <a:pt x="4656" y="1705"/>
                </a:lnTo>
                <a:lnTo>
                  <a:pt x="4673" y="1703"/>
                </a:lnTo>
                <a:lnTo>
                  <a:pt x="4688" y="1699"/>
                </a:lnTo>
                <a:lnTo>
                  <a:pt x="4705" y="1695"/>
                </a:lnTo>
                <a:lnTo>
                  <a:pt x="4723" y="1689"/>
                </a:lnTo>
                <a:lnTo>
                  <a:pt x="4739" y="1681"/>
                </a:lnTo>
                <a:lnTo>
                  <a:pt x="4752" y="1677"/>
                </a:lnTo>
                <a:lnTo>
                  <a:pt x="4765" y="1674"/>
                </a:lnTo>
                <a:lnTo>
                  <a:pt x="4780" y="1674"/>
                </a:lnTo>
                <a:lnTo>
                  <a:pt x="4794" y="1676"/>
                </a:lnTo>
                <a:lnTo>
                  <a:pt x="4808" y="1678"/>
                </a:lnTo>
                <a:lnTo>
                  <a:pt x="4822" y="1683"/>
                </a:lnTo>
                <a:lnTo>
                  <a:pt x="4837" y="1687"/>
                </a:lnTo>
                <a:lnTo>
                  <a:pt x="4851" y="1692"/>
                </a:lnTo>
                <a:lnTo>
                  <a:pt x="4880" y="1704"/>
                </a:lnTo>
                <a:lnTo>
                  <a:pt x="4906" y="1716"/>
                </a:lnTo>
                <a:lnTo>
                  <a:pt x="4918" y="1721"/>
                </a:lnTo>
                <a:lnTo>
                  <a:pt x="4929" y="1724"/>
                </a:lnTo>
                <a:lnTo>
                  <a:pt x="4939" y="1727"/>
                </a:lnTo>
                <a:lnTo>
                  <a:pt x="4948" y="1728"/>
                </a:lnTo>
                <a:lnTo>
                  <a:pt x="4962" y="1728"/>
                </a:lnTo>
                <a:lnTo>
                  <a:pt x="4976" y="1727"/>
                </a:lnTo>
                <a:lnTo>
                  <a:pt x="4992" y="1724"/>
                </a:lnTo>
                <a:lnTo>
                  <a:pt x="5009" y="1721"/>
                </a:lnTo>
                <a:lnTo>
                  <a:pt x="5026" y="1717"/>
                </a:lnTo>
                <a:lnTo>
                  <a:pt x="5041" y="1711"/>
                </a:lnTo>
                <a:lnTo>
                  <a:pt x="5057" y="1706"/>
                </a:lnTo>
                <a:lnTo>
                  <a:pt x="5070" y="1700"/>
                </a:lnTo>
                <a:lnTo>
                  <a:pt x="5072" y="1699"/>
                </a:lnTo>
                <a:lnTo>
                  <a:pt x="5074" y="1699"/>
                </a:lnTo>
                <a:lnTo>
                  <a:pt x="5077" y="1699"/>
                </a:lnTo>
                <a:lnTo>
                  <a:pt x="5080" y="1700"/>
                </a:lnTo>
                <a:lnTo>
                  <a:pt x="5087" y="1704"/>
                </a:lnTo>
                <a:lnTo>
                  <a:pt x="5095" y="1708"/>
                </a:lnTo>
                <a:lnTo>
                  <a:pt x="5102" y="1712"/>
                </a:lnTo>
                <a:lnTo>
                  <a:pt x="5109" y="1717"/>
                </a:lnTo>
                <a:lnTo>
                  <a:pt x="5117" y="1721"/>
                </a:lnTo>
                <a:lnTo>
                  <a:pt x="5124" y="1724"/>
                </a:lnTo>
                <a:lnTo>
                  <a:pt x="5133" y="1724"/>
                </a:lnTo>
                <a:lnTo>
                  <a:pt x="5143" y="1723"/>
                </a:lnTo>
                <a:lnTo>
                  <a:pt x="5154" y="1722"/>
                </a:lnTo>
                <a:lnTo>
                  <a:pt x="5166" y="1718"/>
                </a:lnTo>
                <a:lnTo>
                  <a:pt x="5190" y="1711"/>
                </a:lnTo>
                <a:lnTo>
                  <a:pt x="5216" y="1703"/>
                </a:lnTo>
                <a:lnTo>
                  <a:pt x="5241" y="1695"/>
                </a:lnTo>
                <a:lnTo>
                  <a:pt x="5262" y="1690"/>
                </a:lnTo>
                <a:lnTo>
                  <a:pt x="5272" y="1689"/>
                </a:lnTo>
                <a:lnTo>
                  <a:pt x="5280" y="1689"/>
                </a:lnTo>
                <a:lnTo>
                  <a:pt x="5287" y="1691"/>
                </a:lnTo>
                <a:lnTo>
                  <a:pt x="5292" y="1695"/>
                </a:lnTo>
                <a:lnTo>
                  <a:pt x="5303" y="1704"/>
                </a:lnTo>
                <a:lnTo>
                  <a:pt x="5314" y="1711"/>
                </a:lnTo>
                <a:lnTo>
                  <a:pt x="5325" y="1718"/>
                </a:lnTo>
                <a:lnTo>
                  <a:pt x="5338" y="1724"/>
                </a:lnTo>
                <a:lnTo>
                  <a:pt x="5350" y="1728"/>
                </a:lnTo>
                <a:lnTo>
                  <a:pt x="5363" y="1731"/>
                </a:lnTo>
                <a:lnTo>
                  <a:pt x="5376" y="1734"/>
                </a:lnTo>
                <a:lnTo>
                  <a:pt x="5389" y="1734"/>
                </a:lnTo>
                <a:lnTo>
                  <a:pt x="5402" y="1734"/>
                </a:lnTo>
                <a:lnTo>
                  <a:pt x="5415" y="1731"/>
                </a:lnTo>
                <a:lnTo>
                  <a:pt x="5430" y="1729"/>
                </a:lnTo>
                <a:lnTo>
                  <a:pt x="5444" y="1725"/>
                </a:lnTo>
                <a:lnTo>
                  <a:pt x="5458" y="1721"/>
                </a:lnTo>
                <a:lnTo>
                  <a:pt x="5471" y="1715"/>
                </a:lnTo>
                <a:lnTo>
                  <a:pt x="5486" y="1709"/>
                </a:lnTo>
                <a:lnTo>
                  <a:pt x="5500" y="1700"/>
                </a:lnTo>
                <a:lnTo>
                  <a:pt x="5541" y="1678"/>
                </a:lnTo>
                <a:lnTo>
                  <a:pt x="5582" y="1654"/>
                </a:lnTo>
                <a:lnTo>
                  <a:pt x="5622" y="1633"/>
                </a:lnTo>
                <a:lnTo>
                  <a:pt x="5661" y="1610"/>
                </a:lnTo>
                <a:lnTo>
                  <a:pt x="5701" y="1586"/>
                </a:lnTo>
                <a:lnTo>
                  <a:pt x="5739" y="1561"/>
                </a:lnTo>
                <a:lnTo>
                  <a:pt x="5758" y="1548"/>
                </a:lnTo>
                <a:lnTo>
                  <a:pt x="5776" y="1534"/>
                </a:lnTo>
                <a:lnTo>
                  <a:pt x="5793" y="1519"/>
                </a:lnTo>
                <a:lnTo>
                  <a:pt x="5811" y="1503"/>
                </a:lnTo>
                <a:lnTo>
                  <a:pt x="5821" y="1493"/>
                </a:lnTo>
                <a:lnTo>
                  <a:pt x="5830" y="1479"/>
                </a:lnTo>
                <a:lnTo>
                  <a:pt x="5837" y="1464"/>
                </a:lnTo>
                <a:lnTo>
                  <a:pt x="5846" y="1446"/>
                </a:lnTo>
                <a:lnTo>
                  <a:pt x="5859" y="1407"/>
                </a:lnTo>
                <a:lnTo>
                  <a:pt x="5871" y="1365"/>
                </a:lnTo>
                <a:lnTo>
                  <a:pt x="5881" y="1325"/>
                </a:lnTo>
                <a:lnTo>
                  <a:pt x="5891" y="1289"/>
                </a:lnTo>
                <a:lnTo>
                  <a:pt x="5896" y="1275"/>
                </a:lnTo>
                <a:lnTo>
                  <a:pt x="5899" y="1263"/>
                </a:lnTo>
                <a:lnTo>
                  <a:pt x="5904" y="1254"/>
                </a:lnTo>
                <a:lnTo>
                  <a:pt x="5907" y="1248"/>
                </a:lnTo>
                <a:lnTo>
                  <a:pt x="5948" y="1212"/>
                </a:lnTo>
                <a:lnTo>
                  <a:pt x="5986" y="1178"/>
                </a:lnTo>
                <a:lnTo>
                  <a:pt x="6023" y="1143"/>
                </a:lnTo>
                <a:lnTo>
                  <a:pt x="6058" y="1108"/>
                </a:lnTo>
                <a:lnTo>
                  <a:pt x="6092" y="1073"/>
                </a:lnTo>
                <a:lnTo>
                  <a:pt x="6123" y="1039"/>
                </a:lnTo>
                <a:lnTo>
                  <a:pt x="6152" y="1003"/>
                </a:lnTo>
                <a:lnTo>
                  <a:pt x="6181" y="966"/>
                </a:lnTo>
                <a:lnTo>
                  <a:pt x="6193" y="947"/>
                </a:lnTo>
                <a:lnTo>
                  <a:pt x="6206" y="928"/>
                </a:lnTo>
                <a:lnTo>
                  <a:pt x="6218" y="909"/>
                </a:lnTo>
                <a:lnTo>
                  <a:pt x="6228" y="890"/>
                </a:lnTo>
                <a:lnTo>
                  <a:pt x="6239" y="870"/>
                </a:lnTo>
                <a:lnTo>
                  <a:pt x="6250" y="850"/>
                </a:lnTo>
                <a:lnTo>
                  <a:pt x="6259" y="828"/>
                </a:lnTo>
                <a:lnTo>
                  <a:pt x="6269" y="807"/>
                </a:lnTo>
                <a:lnTo>
                  <a:pt x="6277" y="786"/>
                </a:lnTo>
                <a:lnTo>
                  <a:pt x="6284" y="763"/>
                </a:lnTo>
                <a:lnTo>
                  <a:pt x="6291" y="740"/>
                </a:lnTo>
                <a:lnTo>
                  <a:pt x="6298" y="718"/>
                </a:lnTo>
                <a:lnTo>
                  <a:pt x="6303" y="694"/>
                </a:lnTo>
                <a:lnTo>
                  <a:pt x="6309" y="669"/>
                </a:lnTo>
                <a:lnTo>
                  <a:pt x="6313" y="644"/>
                </a:lnTo>
                <a:lnTo>
                  <a:pt x="6317" y="618"/>
                </a:lnTo>
                <a:lnTo>
                  <a:pt x="6316" y="612"/>
                </a:lnTo>
                <a:lnTo>
                  <a:pt x="6314" y="605"/>
                </a:lnTo>
                <a:lnTo>
                  <a:pt x="6310" y="598"/>
                </a:lnTo>
                <a:lnTo>
                  <a:pt x="6304" y="589"/>
                </a:lnTo>
                <a:lnTo>
                  <a:pt x="6289" y="569"/>
                </a:lnTo>
                <a:lnTo>
                  <a:pt x="6268" y="545"/>
                </a:lnTo>
                <a:lnTo>
                  <a:pt x="6260" y="537"/>
                </a:lnTo>
                <a:lnTo>
                  <a:pt x="6252" y="530"/>
                </a:lnTo>
                <a:lnTo>
                  <a:pt x="6244" y="523"/>
                </a:lnTo>
                <a:lnTo>
                  <a:pt x="6234" y="517"/>
                </a:lnTo>
                <a:lnTo>
                  <a:pt x="6226" y="512"/>
                </a:lnTo>
                <a:lnTo>
                  <a:pt x="6216" y="507"/>
                </a:lnTo>
                <a:lnTo>
                  <a:pt x="6207" y="504"/>
                </a:lnTo>
                <a:lnTo>
                  <a:pt x="6197" y="500"/>
                </a:lnTo>
                <a:lnTo>
                  <a:pt x="6177" y="494"/>
                </a:lnTo>
                <a:lnTo>
                  <a:pt x="6156" y="491"/>
                </a:lnTo>
                <a:lnTo>
                  <a:pt x="6134" y="488"/>
                </a:lnTo>
                <a:lnTo>
                  <a:pt x="6113" y="487"/>
                </a:lnTo>
                <a:lnTo>
                  <a:pt x="6069" y="487"/>
                </a:lnTo>
                <a:lnTo>
                  <a:pt x="6024" y="488"/>
                </a:lnTo>
                <a:lnTo>
                  <a:pt x="6003" y="490"/>
                </a:lnTo>
                <a:lnTo>
                  <a:pt x="5981" y="490"/>
                </a:lnTo>
                <a:lnTo>
                  <a:pt x="5960" y="488"/>
                </a:lnTo>
                <a:lnTo>
                  <a:pt x="5940" y="486"/>
                </a:lnTo>
                <a:lnTo>
                  <a:pt x="5921" y="485"/>
                </a:lnTo>
                <a:lnTo>
                  <a:pt x="5904" y="484"/>
                </a:lnTo>
                <a:lnTo>
                  <a:pt x="5887" y="484"/>
                </a:lnTo>
                <a:lnTo>
                  <a:pt x="5871" y="484"/>
                </a:lnTo>
                <a:lnTo>
                  <a:pt x="5855" y="485"/>
                </a:lnTo>
                <a:lnTo>
                  <a:pt x="5841" y="487"/>
                </a:lnTo>
                <a:lnTo>
                  <a:pt x="5827" y="490"/>
                </a:lnTo>
                <a:lnTo>
                  <a:pt x="5814" y="493"/>
                </a:lnTo>
                <a:lnTo>
                  <a:pt x="5789" y="500"/>
                </a:lnTo>
                <a:lnTo>
                  <a:pt x="5766" y="510"/>
                </a:lnTo>
                <a:lnTo>
                  <a:pt x="5745" y="519"/>
                </a:lnTo>
                <a:lnTo>
                  <a:pt x="5726" y="530"/>
                </a:lnTo>
                <a:lnTo>
                  <a:pt x="5707" y="540"/>
                </a:lnTo>
                <a:lnTo>
                  <a:pt x="5689" y="549"/>
                </a:lnTo>
                <a:lnTo>
                  <a:pt x="5671" y="557"/>
                </a:lnTo>
                <a:lnTo>
                  <a:pt x="5653" y="563"/>
                </a:lnTo>
                <a:lnTo>
                  <a:pt x="5645" y="566"/>
                </a:lnTo>
                <a:lnTo>
                  <a:pt x="5635" y="567"/>
                </a:lnTo>
                <a:lnTo>
                  <a:pt x="5626" y="568"/>
                </a:lnTo>
                <a:lnTo>
                  <a:pt x="5618" y="568"/>
                </a:lnTo>
                <a:lnTo>
                  <a:pt x="5608" y="567"/>
                </a:lnTo>
                <a:lnTo>
                  <a:pt x="5598" y="564"/>
                </a:lnTo>
                <a:lnTo>
                  <a:pt x="5588" y="562"/>
                </a:lnTo>
                <a:lnTo>
                  <a:pt x="5578" y="559"/>
                </a:lnTo>
                <a:lnTo>
                  <a:pt x="5568" y="555"/>
                </a:lnTo>
                <a:lnTo>
                  <a:pt x="5544" y="551"/>
                </a:lnTo>
                <a:lnTo>
                  <a:pt x="5526" y="551"/>
                </a:lnTo>
                <a:lnTo>
                  <a:pt x="5507" y="550"/>
                </a:lnTo>
                <a:lnTo>
                  <a:pt x="5483" y="551"/>
                </a:lnTo>
                <a:lnTo>
                  <a:pt x="5458" y="555"/>
                </a:lnTo>
                <a:lnTo>
                  <a:pt x="5431" y="561"/>
                </a:lnTo>
                <a:lnTo>
                  <a:pt x="5401" y="568"/>
                </a:lnTo>
                <a:lnTo>
                  <a:pt x="5386" y="574"/>
                </a:lnTo>
                <a:lnTo>
                  <a:pt x="5370" y="580"/>
                </a:lnTo>
                <a:lnTo>
                  <a:pt x="5354" y="586"/>
                </a:lnTo>
                <a:lnTo>
                  <a:pt x="5337" y="594"/>
                </a:lnTo>
                <a:lnTo>
                  <a:pt x="5319" y="603"/>
                </a:lnTo>
                <a:lnTo>
                  <a:pt x="5303" y="612"/>
                </a:lnTo>
                <a:lnTo>
                  <a:pt x="5285" y="623"/>
                </a:lnTo>
                <a:lnTo>
                  <a:pt x="5267" y="635"/>
                </a:lnTo>
                <a:lnTo>
                  <a:pt x="5248" y="648"/>
                </a:lnTo>
                <a:lnTo>
                  <a:pt x="5230" y="662"/>
                </a:lnTo>
                <a:lnTo>
                  <a:pt x="5211" y="677"/>
                </a:lnTo>
                <a:lnTo>
                  <a:pt x="5193" y="694"/>
                </a:lnTo>
                <a:lnTo>
                  <a:pt x="5137" y="658"/>
                </a:lnTo>
                <a:lnTo>
                  <a:pt x="5078" y="623"/>
                </a:lnTo>
                <a:lnTo>
                  <a:pt x="5017" y="588"/>
                </a:lnTo>
                <a:lnTo>
                  <a:pt x="4954" y="554"/>
                </a:lnTo>
                <a:lnTo>
                  <a:pt x="4890" y="522"/>
                </a:lnTo>
                <a:lnTo>
                  <a:pt x="4826" y="492"/>
                </a:lnTo>
                <a:lnTo>
                  <a:pt x="4794" y="479"/>
                </a:lnTo>
                <a:lnTo>
                  <a:pt x="4763" y="466"/>
                </a:lnTo>
                <a:lnTo>
                  <a:pt x="4732" y="454"/>
                </a:lnTo>
                <a:lnTo>
                  <a:pt x="4701" y="444"/>
                </a:lnTo>
                <a:close/>
              </a:path>
            </a:pathLst>
          </a:custGeom>
          <a:solidFill>
            <a:srgbClr val="FFCC99"/>
          </a:solidFill>
          <a:ln w="28575">
            <a:solidFill>
              <a:srgbClr val="6633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44427" name="Rectangle 59"/>
          <p:cNvSpPr>
            <a:spLocks noChangeArrowheads="1"/>
          </p:cNvSpPr>
          <p:nvPr/>
        </p:nvSpPr>
        <p:spPr bwMode="auto">
          <a:xfrm>
            <a:off x="730250" y="1581150"/>
            <a:ext cx="1954213" cy="492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1778">
                <a:solidFill>
                  <a:schemeClr val="tx1"/>
                </a:solidFill>
                <a:latin typeface="Arial" panose="020B0604020202020204" pitchFamily="34" charset="0"/>
              </a:rPr>
              <a:t>Decreased Insulin</a:t>
            </a:r>
            <a:br>
              <a:rPr lang="en-US" altLang="en-US" sz="1778">
                <a:solidFill>
                  <a:schemeClr val="tx1"/>
                </a:solidFill>
                <a:latin typeface="Arial" panose="020B0604020202020204" pitchFamily="34" charset="0"/>
              </a:rPr>
            </a:br>
            <a:r>
              <a:rPr lang="en-US" altLang="en-US" sz="1778">
                <a:solidFill>
                  <a:schemeClr val="tx1"/>
                </a:solidFill>
                <a:latin typeface="Arial" panose="020B0604020202020204" pitchFamily="34" charset="0"/>
              </a:rPr>
              <a:t>Secretion</a:t>
            </a:r>
            <a:endParaRPr lang="en-US" altLang="en-US" sz="1778" b="0">
              <a:solidFill>
                <a:schemeClr val="tx1"/>
              </a:solidFill>
              <a:latin typeface="Times" panose="02020603050405020304" pitchFamily="18" charset="0"/>
            </a:endParaRPr>
          </a:p>
        </p:txBody>
      </p:sp>
      <p:sp>
        <p:nvSpPr>
          <p:cNvPr id="515110" name="Rectangle 38"/>
          <p:cNvSpPr>
            <a:spLocks noChangeArrowheads="1"/>
          </p:cNvSpPr>
          <p:nvPr/>
        </p:nvSpPr>
        <p:spPr bwMode="auto">
          <a:xfrm>
            <a:off x="1568450" y="4960938"/>
            <a:ext cx="1065213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>
              <a:defRPr/>
            </a:pPr>
            <a: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  <a:t>Increased</a:t>
            </a:r>
            <a:endParaRPr lang="en-US" sz="1778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/>
              <a:ea typeface="ＭＳ Ｐゴシック"/>
              <a:cs typeface="ＭＳ Ｐゴシック"/>
            </a:endParaRPr>
          </a:p>
        </p:txBody>
      </p:sp>
      <p:sp>
        <p:nvSpPr>
          <p:cNvPr id="515111" name="Rectangle 39"/>
          <p:cNvSpPr>
            <a:spLocks noChangeArrowheads="1"/>
          </p:cNvSpPr>
          <p:nvPr/>
        </p:nvSpPr>
        <p:spPr bwMode="auto">
          <a:xfrm>
            <a:off x="1846263" y="5275263"/>
            <a:ext cx="4953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>
              <a:defRPr/>
            </a:pPr>
            <a: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  <a:t>HGP</a:t>
            </a:r>
            <a:endParaRPr lang="en-US" sz="1778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/>
              <a:ea typeface="ＭＳ Ｐゴシック"/>
              <a:cs typeface="ＭＳ Ｐゴシック"/>
            </a:endParaRPr>
          </a:p>
        </p:txBody>
      </p:sp>
      <p:sp>
        <p:nvSpPr>
          <p:cNvPr id="430094" name="Freeform 52"/>
          <p:cNvSpPr>
            <a:spLocks/>
          </p:cNvSpPr>
          <p:nvPr/>
        </p:nvSpPr>
        <p:spPr bwMode="auto">
          <a:xfrm rot="-1475969">
            <a:off x="2141538" y="4160838"/>
            <a:ext cx="1250950" cy="430212"/>
          </a:xfrm>
          <a:custGeom>
            <a:avLst/>
            <a:gdLst>
              <a:gd name="T0" fmla="*/ 0 w 924"/>
              <a:gd name="T1" fmla="*/ 2147483646 h 317"/>
              <a:gd name="T2" fmla="*/ 2147483646 w 924"/>
              <a:gd name="T3" fmla="*/ 2147483646 h 317"/>
              <a:gd name="T4" fmla="*/ 2147483646 w 924"/>
              <a:gd name="T5" fmla="*/ 2147483646 h 317"/>
              <a:gd name="T6" fmla="*/ 2147483646 w 924"/>
              <a:gd name="T7" fmla="*/ 2147483646 h 317"/>
              <a:gd name="T8" fmla="*/ 2147483646 w 924"/>
              <a:gd name="T9" fmla="*/ 2147483646 h 317"/>
              <a:gd name="T10" fmla="*/ 2147483646 w 924"/>
              <a:gd name="T11" fmla="*/ 2147483646 h 317"/>
              <a:gd name="T12" fmla="*/ 2147483646 w 924"/>
              <a:gd name="T13" fmla="*/ 2147483646 h 317"/>
              <a:gd name="T14" fmla="*/ 2147483646 w 924"/>
              <a:gd name="T15" fmla="*/ 2147483646 h 317"/>
              <a:gd name="T16" fmla="*/ 2147483646 w 924"/>
              <a:gd name="T17" fmla="*/ 0 h 3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24"/>
              <a:gd name="T28" fmla="*/ 0 h 317"/>
              <a:gd name="T29" fmla="*/ 924 w 924"/>
              <a:gd name="T30" fmla="*/ 317 h 31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24" h="317">
                <a:moveTo>
                  <a:pt x="0" y="315"/>
                </a:moveTo>
                <a:cubicBezTo>
                  <a:pt x="27" y="305"/>
                  <a:pt x="119" y="259"/>
                  <a:pt x="168" y="259"/>
                </a:cubicBezTo>
                <a:cubicBezTo>
                  <a:pt x="216" y="258"/>
                  <a:pt x="264" y="317"/>
                  <a:pt x="291" y="311"/>
                </a:cubicBezTo>
                <a:cubicBezTo>
                  <a:pt x="317" y="304"/>
                  <a:pt x="295" y="229"/>
                  <a:pt x="330" y="218"/>
                </a:cubicBezTo>
                <a:cubicBezTo>
                  <a:pt x="365" y="206"/>
                  <a:pt x="469" y="253"/>
                  <a:pt x="503" y="241"/>
                </a:cubicBezTo>
                <a:cubicBezTo>
                  <a:pt x="537" y="229"/>
                  <a:pt x="498" y="156"/>
                  <a:pt x="531" y="147"/>
                </a:cubicBezTo>
                <a:cubicBezTo>
                  <a:pt x="564" y="137"/>
                  <a:pt x="669" y="190"/>
                  <a:pt x="703" y="184"/>
                </a:cubicBezTo>
                <a:cubicBezTo>
                  <a:pt x="737" y="178"/>
                  <a:pt x="701" y="142"/>
                  <a:pt x="738" y="111"/>
                </a:cubicBezTo>
                <a:cubicBezTo>
                  <a:pt x="775" y="81"/>
                  <a:pt x="886" y="23"/>
                  <a:pt x="924" y="0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3" name="Rectangle 60"/>
          <p:cNvSpPr>
            <a:spLocks noChangeArrowheads="1"/>
          </p:cNvSpPr>
          <p:nvPr/>
        </p:nvSpPr>
        <p:spPr bwMode="auto">
          <a:xfrm>
            <a:off x="-139700" y="2589213"/>
            <a:ext cx="2154238" cy="246062"/>
          </a:xfrm>
          <a:prstGeom prst="rect">
            <a:avLst/>
          </a:prstGeom>
          <a:noFill/>
          <a:ln>
            <a:noFill/>
          </a:ln>
          <a:effectLst>
            <a:outerShdw blurRad="63500" dist="38099" dir="2700000" algn="ctr" rotWithShape="0">
              <a:schemeClr val="tx1">
                <a:alpha val="74998"/>
              </a:schemeClr>
            </a:outerShdw>
          </a:effectLst>
        </p:spPr>
        <p:txBody>
          <a:bodyPr lIns="0" tIns="0" rIns="0" bIns="0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9pPr>
          </a:lstStyle>
          <a:p>
            <a:pPr algn="ctr">
              <a:lnSpc>
                <a:spcPct val="90000"/>
              </a:lnSpc>
              <a:defRPr/>
            </a:pPr>
            <a:r>
              <a:rPr lang="en-US" altLang="en-US" sz="1778" b="1">
                <a:solidFill>
                  <a:schemeClr val="bg1"/>
                </a:solidFill>
                <a:latin typeface="Arial" pitchFamily="34" charset="0"/>
              </a:rPr>
              <a:t>Islet–</a:t>
            </a:r>
            <a:r>
              <a:rPr lang="en-US" altLang="en-US" sz="1778" b="1">
                <a:solidFill>
                  <a:schemeClr val="bg1"/>
                </a:solidFill>
                <a:latin typeface="Symbol" pitchFamily="18" charset="2"/>
              </a:rPr>
              <a:t>a </a:t>
            </a:r>
            <a:r>
              <a:rPr lang="en-US" altLang="en-US" sz="1778" b="1">
                <a:solidFill>
                  <a:schemeClr val="bg1"/>
                </a:solidFill>
                <a:latin typeface="Arial" pitchFamily="34" charset="0"/>
              </a:rPr>
              <a:t>cell</a:t>
            </a:r>
            <a:endParaRPr lang="en-US" altLang="en-US" sz="1778">
              <a:solidFill>
                <a:schemeClr val="bg1"/>
              </a:solidFill>
              <a:latin typeface="Times" pitchFamily="1" charset="0"/>
            </a:endParaRPr>
          </a:p>
        </p:txBody>
      </p:sp>
      <p:sp>
        <p:nvSpPr>
          <p:cNvPr id="515133" name="Rectangle 61"/>
          <p:cNvSpPr>
            <a:spLocks noChangeArrowheads="1"/>
          </p:cNvSpPr>
          <p:nvPr/>
        </p:nvSpPr>
        <p:spPr bwMode="auto">
          <a:xfrm>
            <a:off x="260350" y="4411663"/>
            <a:ext cx="1065213" cy="738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>
              <a:lnSpc>
                <a:spcPct val="90000"/>
              </a:lnSpc>
              <a:defRPr/>
            </a:pPr>
            <a: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  <a:t>Increased</a:t>
            </a:r>
            <a:b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</a:br>
            <a: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  <a:t>Glucagon</a:t>
            </a:r>
            <a:b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</a:br>
            <a: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  <a:t>Secretion</a:t>
            </a:r>
            <a:endParaRPr lang="en-US" sz="1778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/>
              <a:ea typeface="ＭＳ Ｐゴシック"/>
              <a:cs typeface="ＭＳ Ｐゴシック"/>
            </a:endParaRPr>
          </a:p>
        </p:txBody>
      </p:sp>
      <p:sp>
        <p:nvSpPr>
          <p:cNvPr id="430097" name="Freeform 62"/>
          <p:cNvSpPr>
            <a:spLocks/>
          </p:cNvSpPr>
          <p:nvPr/>
        </p:nvSpPr>
        <p:spPr bwMode="auto">
          <a:xfrm rot="18357658" flipV="1">
            <a:off x="2034382" y="3501231"/>
            <a:ext cx="711200" cy="500063"/>
          </a:xfrm>
          <a:custGeom>
            <a:avLst/>
            <a:gdLst>
              <a:gd name="T0" fmla="*/ 2147483646 w 767"/>
              <a:gd name="T1" fmla="*/ 2147483646 h 715"/>
              <a:gd name="T2" fmla="*/ 2147483646 w 767"/>
              <a:gd name="T3" fmla="*/ 2147483646 h 715"/>
              <a:gd name="T4" fmla="*/ 2147483646 w 767"/>
              <a:gd name="T5" fmla="*/ 2147483646 h 715"/>
              <a:gd name="T6" fmla="*/ 2147483646 w 767"/>
              <a:gd name="T7" fmla="*/ 2147483646 h 715"/>
              <a:gd name="T8" fmla="*/ 2147483646 w 767"/>
              <a:gd name="T9" fmla="*/ 2147483646 h 715"/>
              <a:gd name="T10" fmla="*/ 2147483646 w 767"/>
              <a:gd name="T11" fmla="*/ 2147483646 h 715"/>
              <a:gd name="T12" fmla="*/ 2147483646 w 767"/>
              <a:gd name="T13" fmla="*/ 2147483646 h 715"/>
              <a:gd name="T14" fmla="*/ 2147483646 w 767"/>
              <a:gd name="T15" fmla="*/ 2147483646 h 715"/>
              <a:gd name="T16" fmla="*/ 2147483646 w 767"/>
              <a:gd name="T17" fmla="*/ 0 h 7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7"/>
              <a:gd name="T28" fmla="*/ 0 h 715"/>
              <a:gd name="T29" fmla="*/ 767 w 767"/>
              <a:gd name="T30" fmla="*/ 715 h 71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7" h="715">
                <a:moveTo>
                  <a:pt x="31" y="715"/>
                </a:moveTo>
                <a:cubicBezTo>
                  <a:pt x="15" y="653"/>
                  <a:pt x="0" y="592"/>
                  <a:pt x="31" y="566"/>
                </a:cubicBezTo>
                <a:cubicBezTo>
                  <a:pt x="61" y="539"/>
                  <a:pt x="178" y="583"/>
                  <a:pt x="212" y="555"/>
                </a:cubicBezTo>
                <a:cubicBezTo>
                  <a:pt x="245" y="526"/>
                  <a:pt x="202" y="423"/>
                  <a:pt x="234" y="395"/>
                </a:cubicBezTo>
                <a:cubicBezTo>
                  <a:pt x="266" y="366"/>
                  <a:pt x="373" y="412"/>
                  <a:pt x="404" y="384"/>
                </a:cubicBezTo>
                <a:cubicBezTo>
                  <a:pt x="434" y="355"/>
                  <a:pt x="384" y="248"/>
                  <a:pt x="415" y="224"/>
                </a:cubicBezTo>
                <a:cubicBezTo>
                  <a:pt x="445" y="199"/>
                  <a:pt x="554" y="254"/>
                  <a:pt x="586" y="235"/>
                </a:cubicBezTo>
                <a:cubicBezTo>
                  <a:pt x="617" y="215"/>
                  <a:pt x="576" y="146"/>
                  <a:pt x="607" y="107"/>
                </a:cubicBezTo>
                <a:cubicBezTo>
                  <a:pt x="637" y="67"/>
                  <a:pt x="702" y="33"/>
                  <a:pt x="767" y="0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/>
          <a:lstStyle/>
          <a:p>
            <a:endParaRPr lang="en-US"/>
          </a:p>
        </p:txBody>
      </p:sp>
      <p:sp>
        <p:nvSpPr>
          <p:cNvPr id="444434" name="Rectangle 166"/>
          <p:cNvSpPr>
            <a:spLocks noChangeArrowheads="1"/>
          </p:cNvSpPr>
          <p:nvPr/>
        </p:nvSpPr>
        <p:spPr bwMode="auto">
          <a:xfrm>
            <a:off x="2103438" y="407988"/>
            <a:ext cx="5557837" cy="657225"/>
          </a:xfrm>
          <a:prstGeom prst="rect">
            <a:avLst/>
          </a:prstGeom>
          <a:solidFill>
            <a:srgbClr val="FF7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4267"/>
              <a:t>OMINOUS OCTET</a:t>
            </a:r>
          </a:p>
        </p:txBody>
      </p:sp>
      <p:sp>
        <p:nvSpPr>
          <p:cNvPr id="430099" name="Freeform 177"/>
          <p:cNvSpPr>
            <a:spLocks/>
          </p:cNvSpPr>
          <p:nvPr/>
        </p:nvSpPr>
        <p:spPr bwMode="auto">
          <a:xfrm>
            <a:off x="7224713" y="3173413"/>
            <a:ext cx="1379537" cy="1771650"/>
          </a:xfrm>
          <a:custGeom>
            <a:avLst/>
            <a:gdLst>
              <a:gd name="T0" fmla="*/ 2147483646 w 978"/>
              <a:gd name="T1" fmla="*/ 2147483646 h 1255"/>
              <a:gd name="T2" fmla="*/ 2147483646 w 978"/>
              <a:gd name="T3" fmla="*/ 2147483646 h 1255"/>
              <a:gd name="T4" fmla="*/ 2147483646 w 978"/>
              <a:gd name="T5" fmla="*/ 2147483646 h 1255"/>
              <a:gd name="T6" fmla="*/ 2147483646 w 978"/>
              <a:gd name="T7" fmla="*/ 2147483646 h 1255"/>
              <a:gd name="T8" fmla="*/ 2147483646 w 978"/>
              <a:gd name="T9" fmla="*/ 2147483646 h 1255"/>
              <a:gd name="T10" fmla="*/ 2147483646 w 978"/>
              <a:gd name="T11" fmla="*/ 2147483646 h 1255"/>
              <a:gd name="T12" fmla="*/ 2147483646 w 978"/>
              <a:gd name="T13" fmla="*/ 2147483646 h 1255"/>
              <a:gd name="T14" fmla="*/ 2147483646 w 978"/>
              <a:gd name="T15" fmla="*/ 2147483646 h 1255"/>
              <a:gd name="T16" fmla="*/ 2147483646 w 978"/>
              <a:gd name="T17" fmla="*/ 2147483646 h 1255"/>
              <a:gd name="T18" fmla="*/ 2147483646 w 978"/>
              <a:gd name="T19" fmla="*/ 2147483646 h 1255"/>
              <a:gd name="T20" fmla="*/ 2147483646 w 978"/>
              <a:gd name="T21" fmla="*/ 2147483646 h 1255"/>
              <a:gd name="T22" fmla="*/ 2147483646 w 978"/>
              <a:gd name="T23" fmla="*/ 2147483646 h 1255"/>
              <a:gd name="T24" fmla="*/ 2147483646 w 978"/>
              <a:gd name="T25" fmla="*/ 2147483646 h 1255"/>
              <a:gd name="T26" fmla="*/ 2147483646 w 978"/>
              <a:gd name="T27" fmla="*/ 2147483646 h 1255"/>
              <a:gd name="T28" fmla="*/ 2147483646 w 978"/>
              <a:gd name="T29" fmla="*/ 2147483646 h 1255"/>
              <a:gd name="T30" fmla="*/ 2147483646 w 978"/>
              <a:gd name="T31" fmla="*/ 2147483646 h 1255"/>
              <a:gd name="T32" fmla="*/ 2147483646 w 978"/>
              <a:gd name="T33" fmla="*/ 2147483646 h 1255"/>
              <a:gd name="T34" fmla="*/ 2147483646 w 978"/>
              <a:gd name="T35" fmla="*/ 2147483646 h 1255"/>
              <a:gd name="T36" fmla="*/ 2147483646 w 978"/>
              <a:gd name="T37" fmla="*/ 2147483646 h 1255"/>
              <a:gd name="T38" fmla="*/ 2147483646 w 978"/>
              <a:gd name="T39" fmla="*/ 2147483646 h 1255"/>
              <a:gd name="T40" fmla="*/ 2147483646 w 978"/>
              <a:gd name="T41" fmla="*/ 2147483646 h 1255"/>
              <a:gd name="T42" fmla="*/ 2147483646 w 978"/>
              <a:gd name="T43" fmla="*/ 2147483646 h 12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978"/>
              <a:gd name="T67" fmla="*/ 0 h 1255"/>
              <a:gd name="T68" fmla="*/ 978 w 978"/>
              <a:gd name="T69" fmla="*/ 1255 h 125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978" h="1255">
                <a:moveTo>
                  <a:pt x="386" y="436"/>
                </a:moveTo>
                <a:cubicBezTo>
                  <a:pt x="408" y="393"/>
                  <a:pt x="280" y="456"/>
                  <a:pt x="234" y="431"/>
                </a:cubicBezTo>
                <a:cubicBezTo>
                  <a:pt x="188" y="406"/>
                  <a:pt x="117" y="345"/>
                  <a:pt x="112" y="287"/>
                </a:cubicBezTo>
                <a:cubicBezTo>
                  <a:pt x="107" y="229"/>
                  <a:pt x="146" y="127"/>
                  <a:pt x="202" y="81"/>
                </a:cubicBezTo>
                <a:cubicBezTo>
                  <a:pt x="258" y="35"/>
                  <a:pt x="354" y="0"/>
                  <a:pt x="445" y="9"/>
                </a:cubicBezTo>
                <a:cubicBezTo>
                  <a:pt x="536" y="18"/>
                  <a:pt x="664" y="56"/>
                  <a:pt x="746" y="135"/>
                </a:cubicBezTo>
                <a:cubicBezTo>
                  <a:pt x="828" y="214"/>
                  <a:pt x="901" y="365"/>
                  <a:pt x="935" y="481"/>
                </a:cubicBezTo>
                <a:cubicBezTo>
                  <a:pt x="969" y="597"/>
                  <a:pt x="978" y="731"/>
                  <a:pt x="953" y="831"/>
                </a:cubicBezTo>
                <a:cubicBezTo>
                  <a:pt x="928" y="931"/>
                  <a:pt x="865" y="1021"/>
                  <a:pt x="786" y="1083"/>
                </a:cubicBezTo>
                <a:cubicBezTo>
                  <a:pt x="707" y="1145"/>
                  <a:pt x="573" y="1199"/>
                  <a:pt x="481" y="1204"/>
                </a:cubicBezTo>
                <a:cubicBezTo>
                  <a:pt x="389" y="1209"/>
                  <a:pt x="290" y="1166"/>
                  <a:pt x="234" y="1114"/>
                </a:cubicBezTo>
                <a:cubicBezTo>
                  <a:pt x="178" y="1062"/>
                  <a:pt x="116" y="940"/>
                  <a:pt x="144" y="894"/>
                </a:cubicBezTo>
                <a:cubicBezTo>
                  <a:pt x="172" y="848"/>
                  <a:pt x="361" y="862"/>
                  <a:pt x="404" y="840"/>
                </a:cubicBezTo>
                <a:cubicBezTo>
                  <a:pt x="447" y="818"/>
                  <a:pt x="429" y="775"/>
                  <a:pt x="404" y="759"/>
                </a:cubicBezTo>
                <a:cubicBezTo>
                  <a:pt x="379" y="743"/>
                  <a:pt x="302" y="733"/>
                  <a:pt x="256" y="746"/>
                </a:cubicBezTo>
                <a:cubicBezTo>
                  <a:pt x="210" y="759"/>
                  <a:pt x="155" y="794"/>
                  <a:pt x="126" y="836"/>
                </a:cubicBezTo>
                <a:cubicBezTo>
                  <a:pt x="97" y="878"/>
                  <a:pt x="83" y="933"/>
                  <a:pt x="81" y="997"/>
                </a:cubicBezTo>
                <a:cubicBezTo>
                  <a:pt x="79" y="1061"/>
                  <a:pt x="117" y="1189"/>
                  <a:pt x="112" y="1222"/>
                </a:cubicBezTo>
                <a:cubicBezTo>
                  <a:pt x="107" y="1255"/>
                  <a:pt x="66" y="1245"/>
                  <a:pt x="49" y="1195"/>
                </a:cubicBezTo>
                <a:cubicBezTo>
                  <a:pt x="32" y="1145"/>
                  <a:pt x="0" y="1006"/>
                  <a:pt x="9" y="921"/>
                </a:cubicBezTo>
                <a:cubicBezTo>
                  <a:pt x="18" y="836"/>
                  <a:pt x="41" y="766"/>
                  <a:pt x="103" y="687"/>
                </a:cubicBezTo>
                <a:cubicBezTo>
                  <a:pt x="165" y="608"/>
                  <a:pt x="364" y="479"/>
                  <a:pt x="386" y="436"/>
                </a:cubicBezTo>
                <a:close/>
              </a:path>
            </a:pathLst>
          </a:custGeom>
          <a:solidFill>
            <a:srgbClr val="D26969"/>
          </a:solidFill>
          <a:ln w="19050">
            <a:solidFill>
              <a:srgbClr val="663300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44436" name="Rectangle 50"/>
          <p:cNvSpPr>
            <a:spLocks noChangeArrowheads="1"/>
          </p:cNvSpPr>
          <p:nvPr/>
        </p:nvSpPr>
        <p:spPr bwMode="auto">
          <a:xfrm>
            <a:off x="7264400" y="1846263"/>
            <a:ext cx="1063625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1778">
                <a:solidFill>
                  <a:schemeClr val="tx1"/>
                </a:solidFill>
                <a:latin typeface="Arial" panose="020B0604020202020204" pitchFamily="34" charset="0"/>
              </a:rPr>
              <a:t>Increased</a:t>
            </a:r>
            <a:endParaRPr lang="en-US" altLang="en-US" sz="1778" b="0">
              <a:solidFill>
                <a:schemeClr val="tx1"/>
              </a:solidFill>
              <a:latin typeface="Times" panose="02020603050405020304" pitchFamily="18" charset="0"/>
            </a:endParaRPr>
          </a:p>
        </p:txBody>
      </p:sp>
      <p:sp>
        <p:nvSpPr>
          <p:cNvPr id="430101" name="Freeform 51"/>
          <p:cNvSpPr>
            <a:spLocks/>
          </p:cNvSpPr>
          <p:nvPr/>
        </p:nvSpPr>
        <p:spPr bwMode="auto">
          <a:xfrm>
            <a:off x="5934075" y="2328863"/>
            <a:ext cx="925513" cy="850900"/>
          </a:xfrm>
          <a:custGeom>
            <a:avLst/>
            <a:gdLst>
              <a:gd name="T0" fmla="*/ 2147483646 w 686"/>
              <a:gd name="T1" fmla="*/ 0 h 629"/>
              <a:gd name="T2" fmla="*/ 2147483646 w 686"/>
              <a:gd name="T3" fmla="*/ 2147483646 h 629"/>
              <a:gd name="T4" fmla="*/ 2147483646 w 686"/>
              <a:gd name="T5" fmla="*/ 2147483646 h 629"/>
              <a:gd name="T6" fmla="*/ 2147483646 w 686"/>
              <a:gd name="T7" fmla="*/ 2147483646 h 629"/>
              <a:gd name="T8" fmla="*/ 2147483646 w 686"/>
              <a:gd name="T9" fmla="*/ 2147483646 h 629"/>
              <a:gd name="T10" fmla="*/ 2147483646 w 686"/>
              <a:gd name="T11" fmla="*/ 2147483646 h 629"/>
              <a:gd name="T12" fmla="*/ 2147483646 w 686"/>
              <a:gd name="T13" fmla="*/ 2147483646 h 629"/>
              <a:gd name="T14" fmla="*/ 2147483646 w 686"/>
              <a:gd name="T15" fmla="*/ 2147483646 h 629"/>
              <a:gd name="T16" fmla="*/ 0 w 686"/>
              <a:gd name="T17" fmla="*/ 2147483646 h 62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86"/>
              <a:gd name="T28" fmla="*/ 0 h 629"/>
              <a:gd name="T29" fmla="*/ 686 w 686"/>
              <a:gd name="T30" fmla="*/ 629 h 62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86" h="629">
                <a:moveTo>
                  <a:pt x="648" y="0"/>
                </a:moveTo>
                <a:cubicBezTo>
                  <a:pt x="667" y="43"/>
                  <a:pt x="686" y="86"/>
                  <a:pt x="661" y="108"/>
                </a:cubicBezTo>
                <a:cubicBezTo>
                  <a:pt x="635" y="131"/>
                  <a:pt x="526" y="112"/>
                  <a:pt x="498" y="135"/>
                </a:cubicBezTo>
                <a:cubicBezTo>
                  <a:pt x="469" y="161"/>
                  <a:pt x="518" y="231"/>
                  <a:pt x="490" y="255"/>
                </a:cubicBezTo>
                <a:cubicBezTo>
                  <a:pt x="464" y="279"/>
                  <a:pt x="364" y="257"/>
                  <a:pt x="337" y="281"/>
                </a:cubicBezTo>
                <a:cubicBezTo>
                  <a:pt x="313" y="305"/>
                  <a:pt x="368" y="377"/>
                  <a:pt x="341" y="398"/>
                </a:cubicBezTo>
                <a:cubicBezTo>
                  <a:pt x="316" y="419"/>
                  <a:pt x="212" y="391"/>
                  <a:pt x="185" y="408"/>
                </a:cubicBezTo>
                <a:cubicBezTo>
                  <a:pt x="159" y="426"/>
                  <a:pt x="208" y="467"/>
                  <a:pt x="177" y="504"/>
                </a:cubicBezTo>
                <a:cubicBezTo>
                  <a:pt x="146" y="541"/>
                  <a:pt x="37" y="603"/>
                  <a:pt x="0" y="629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102" name="Freeform 53"/>
          <p:cNvSpPr>
            <a:spLocks/>
          </p:cNvSpPr>
          <p:nvPr/>
        </p:nvSpPr>
        <p:spPr bwMode="auto">
          <a:xfrm rot="1964039">
            <a:off x="5753100" y="4222750"/>
            <a:ext cx="1203325" cy="517525"/>
          </a:xfrm>
          <a:custGeom>
            <a:avLst/>
            <a:gdLst>
              <a:gd name="T0" fmla="*/ 2147483646 w 891"/>
              <a:gd name="T1" fmla="*/ 2147483646 h 381"/>
              <a:gd name="T2" fmla="*/ 2147483646 w 891"/>
              <a:gd name="T3" fmla="*/ 2147483646 h 381"/>
              <a:gd name="T4" fmla="*/ 2147483646 w 891"/>
              <a:gd name="T5" fmla="*/ 2147483646 h 381"/>
              <a:gd name="T6" fmla="*/ 2147483646 w 891"/>
              <a:gd name="T7" fmla="*/ 2147483646 h 381"/>
              <a:gd name="T8" fmla="*/ 2147483646 w 891"/>
              <a:gd name="T9" fmla="*/ 2147483646 h 381"/>
              <a:gd name="T10" fmla="*/ 2147483646 w 891"/>
              <a:gd name="T11" fmla="*/ 2147483646 h 381"/>
              <a:gd name="T12" fmla="*/ 2147483646 w 891"/>
              <a:gd name="T13" fmla="*/ 2147483646 h 381"/>
              <a:gd name="T14" fmla="*/ 2147483646 w 891"/>
              <a:gd name="T15" fmla="*/ 2147483646 h 381"/>
              <a:gd name="T16" fmla="*/ 0 w 891"/>
              <a:gd name="T17" fmla="*/ 0 h 38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891"/>
              <a:gd name="T28" fmla="*/ 0 h 381"/>
              <a:gd name="T29" fmla="*/ 891 w 891"/>
              <a:gd name="T30" fmla="*/ 381 h 381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891" h="381">
                <a:moveTo>
                  <a:pt x="891" y="381"/>
                </a:moveTo>
                <a:cubicBezTo>
                  <a:pt x="867" y="363"/>
                  <a:pt x="790" y="287"/>
                  <a:pt x="747" y="277"/>
                </a:cubicBezTo>
                <a:cubicBezTo>
                  <a:pt x="703" y="266"/>
                  <a:pt x="655" y="324"/>
                  <a:pt x="630" y="316"/>
                </a:cubicBezTo>
                <a:cubicBezTo>
                  <a:pt x="604" y="307"/>
                  <a:pt x="627" y="235"/>
                  <a:pt x="593" y="223"/>
                </a:cubicBezTo>
                <a:cubicBezTo>
                  <a:pt x="557" y="211"/>
                  <a:pt x="453" y="257"/>
                  <a:pt x="419" y="245"/>
                </a:cubicBezTo>
                <a:cubicBezTo>
                  <a:pt x="385" y="232"/>
                  <a:pt x="425" y="160"/>
                  <a:pt x="392" y="150"/>
                </a:cubicBezTo>
                <a:cubicBezTo>
                  <a:pt x="359" y="141"/>
                  <a:pt x="254" y="193"/>
                  <a:pt x="219" y="186"/>
                </a:cubicBezTo>
                <a:cubicBezTo>
                  <a:pt x="186" y="180"/>
                  <a:pt x="222" y="144"/>
                  <a:pt x="185" y="113"/>
                </a:cubicBezTo>
                <a:cubicBezTo>
                  <a:pt x="148" y="82"/>
                  <a:pt x="38" y="24"/>
                  <a:pt x="0" y="0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4439" name="Rectangle 54"/>
          <p:cNvSpPr>
            <a:spLocks noChangeArrowheads="1"/>
          </p:cNvSpPr>
          <p:nvPr/>
        </p:nvSpPr>
        <p:spPr bwMode="auto">
          <a:xfrm>
            <a:off x="7327900" y="2105025"/>
            <a:ext cx="990600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90000"/>
              </a:lnSpc>
              <a:spcBef>
                <a:spcPct val="0"/>
              </a:spcBef>
              <a:buFontTx/>
              <a:buNone/>
              <a:defRPr/>
            </a:pPr>
            <a:r>
              <a:rPr lang="en-US" altLang="en-US" sz="1778">
                <a:solidFill>
                  <a:schemeClr val="tx1"/>
                </a:solidFill>
                <a:latin typeface="Arial" panose="020B0604020202020204" pitchFamily="34" charset="0"/>
              </a:rPr>
              <a:t>Lipolysis</a:t>
            </a:r>
            <a:endParaRPr lang="en-US" altLang="en-US" sz="1778" b="0">
              <a:solidFill>
                <a:schemeClr val="tx1"/>
              </a:solidFill>
              <a:latin typeface="Times" panose="02020603050405020304" pitchFamily="18" charset="0"/>
            </a:endParaRPr>
          </a:p>
        </p:txBody>
      </p:sp>
      <p:sp>
        <p:nvSpPr>
          <p:cNvPr id="430104" name="Freeform 165"/>
          <p:cNvSpPr>
            <a:spLocks/>
          </p:cNvSpPr>
          <p:nvPr/>
        </p:nvSpPr>
        <p:spPr bwMode="auto">
          <a:xfrm rot="3242342" flipH="1" flipV="1">
            <a:off x="6507163" y="3402012"/>
            <a:ext cx="711200" cy="498475"/>
          </a:xfrm>
          <a:custGeom>
            <a:avLst/>
            <a:gdLst>
              <a:gd name="T0" fmla="*/ 2147483646 w 767"/>
              <a:gd name="T1" fmla="*/ 2147483646 h 715"/>
              <a:gd name="T2" fmla="*/ 2147483646 w 767"/>
              <a:gd name="T3" fmla="*/ 2147483646 h 715"/>
              <a:gd name="T4" fmla="*/ 2147483646 w 767"/>
              <a:gd name="T5" fmla="*/ 2147483646 h 715"/>
              <a:gd name="T6" fmla="*/ 2147483646 w 767"/>
              <a:gd name="T7" fmla="*/ 2147483646 h 715"/>
              <a:gd name="T8" fmla="*/ 2147483646 w 767"/>
              <a:gd name="T9" fmla="*/ 2147483646 h 715"/>
              <a:gd name="T10" fmla="*/ 2147483646 w 767"/>
              <a:gd name="T11" fmla="*/ 2147483646 h 715"/>
              <a:gd name="T12" fmla="*/ 2147483646 w 767"/>
              <a:gd name="T13" fmla="*/ 2147483646 h 715"/>
              <a:gd name="T14" fmla="*/ 2147483646 w 767"/>
              <a:gd name="T15" fmla="*/ 2147483646 h 715"/>
              <a:gd name="T16" fmla="*/ 2147483646 w 767"/>
              <a:gd name="T17" fmla="*/ 0 h 7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7"/>
              <a:gd name="T28" fmla="*/ 0 h 715"/>
              <a:gd name="T29" fmla="*/ 767 w 767"/>
              <a:gd name="T30" fmla="*/ 715 h 71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7" h="715">
                <a:moveTo>
                  <a:pt x="31" y="715"/>
                </a:moveTo>
                <a:cubicBezTo>
                  <a:pt x="15" y="653"/>
                  <a:pt x="0" y="592"/>
                  <a:pt x="31" y="566"/>
                </a:cubicBezTo>
                <a:cubicBezTo>
                  <a:pt x="61" y="539"/>
                  <a:pt x="178" y="583"/>
                  <a:pt x="212" y="555"/>
                </a:cubicBezTo>
                <a:cubicBezTo>
                  <a:pt x="245" y="526"/>
                  <a:pt x="202" y="423"/>
                  <a:pt x="234" y="395"/>
                </a:cubicBezTo>
                <a:cubicBezTo>
                  <a:pt x="266" y="366"/>
                  <a:pt x="373" y="412"/>
                  <a:pt x="404" y="384"/>
                </a:cubicBezTo>
                <a:cubicBezTo>
                  <a:pt x="434" y="355"/>
                  <a:pt x="384" y="248"/>
                  <a:pt x="415" y="224"/>
                </a:cubicBezTo>
                <a:cubicBezTo>
                  <a:pt x="445" y="199"/>
                  <a:pt x="554" y="254"/>
                  <a:pt x="586" y="235"/>
                </a:cubicBezTo>
                <a:cubicBezTo>
                  <a:pt x="617" y="215"/>
                  <a:pt x="576" y="146"/>
                  <a:pt x="607" y="107"/>
                </a:cubicBezTo>
                <a:cubicBezTo>
                  <a:pt x="637" y="67"/>
                  <a:pt x="702" y="33"/>
                  <a:pt x="767" y="0"/>
                </a:cubicBezTo>
              </a:path>
            </a:pathLst>
          </a:cu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/>
          <a:p>
            <a:endParaRPr lang="en-US"/>
          </a:p>
        </p:txBody>
      </p:sp>
      <p:sp>
        <p:nvSpPr>
          <p:cNvPr id="515248" name="Rectangle 176"/>
          <p:cNvSpPr>
            <a:spLocks noChangeArrowheads="1"/>
          </p:cNvSpPr>
          <p:nvPr/>
        </p:nvSpPr>
        <p:spPr bwMode="auto">
          <a:xfrm>
            <a:off x="7296150" y="3559175"/>
            <a:ext cx="1470025" cy="820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algn="ctr">
              <a:defRPr/>
            </a:pPr>
            <a: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  <a:t>Increased</a:t>
            </a:r>
          </a:p>
          <a:p>
            <a:pPr algn="ctr">
              <a:defRPr/>
            </a:pPr>
            <a: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  <a:t>Glucose</a:t>
            </a:r>
          </a:p>
          <a:p>
            <a:pPr algn="ctr">
              <a:defRPr/>
            </a:pPr>
            <a:r>
              <a:rPr lang="en-US" sz="1778" b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pitchFamily="34" charset="0"/>
                <a:ea typeface="ＭＳ Ｐゴシック"/>
                <a:cs typeface="ＭＳ Ｐゴシック"/>
              </a:rPr>
              <a:t>Reabsorption</a:t>
            </a:r>
            <a:endParaRPr lang="en-US" sz="1778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Times"/>
              <a:ea typeface="ＭＳ Ｐゴシック"/>
              <a:cs typeface="ＭＳ Ｐゴシック"/>
            </a:endParaRPr>
          </a:p>
        </p:txBody>
      </p:sp>
      <p:pic>
        <p:nvPicPr>
          <p:cNvPr id="430106" name="Picture 177" descr="Ominous Octet-slide.png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138" y="2844800"/>
            <a:ext cx="1797050" cy="153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37"/>
          <p:cNvGrpSpPr>
            <a:grpSpLocks/>
          </p:cNvGrpSpPr>
          <p:nvPr/>
        </p:nvGrpSpPr>
        <p:grpSpPr bwMode="auto">
          <a:xfrm>
            <a:off x="3603625" y="4146550"/>
            <a:ext cx="1857375" cy="2335213"/>
            <a:chOff x="4054475" y="4237038"/>
            <a:chExt cx="2089372" cy="2625675"/>
          </a:xfrm>
        </p:grpSpPr>
        <p:sp>
          <p:nvSpPr>
            <p:cNvPr id="444447" name="Rectangle 164"/>
            <p:cNvSpPr>
              <a:spLocks noChangeArrowheads="1"/>
            </p:cNvSpPr>
            <p:nvPr/>
          </p:nvSpPr>
          <p:spPr bwMode="auto">
            <a:xfrm>
              <a:off x="4066976" y="6309376"/>
              <a:ext cx="2076871" cy="553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90000"/>
                </a:lnSpc>
                <a:spcBef>
                  <a:spcPct val="0"/>
                </a:spcBef>
                <a:buFontTx/>
                <a:buNone/>
                <a:defRPr/>
              </a:pPr>
              <a:r>
                <a:rPr lang="en-US" altLang="en-US" sz="1778">
                  <a:solidFill>
                    <a:srgbClr val="FFFFFF"/>
                  </a:solidFill>
                  <a:latin typeface="Arial" panose="020B0604020202020204" pitchFamily="34" charset="0"/>
                </a:rPr>
                <a:t>Neurotransmitter</a:t>
              </a:r>
              <a:br>
                <a:rPr lang="en-US" altLang="en-US" sz="1778">
                  <a:solidFill>
                    <a:srgbClr val="FFFFFF"/>
                  </a:solidFill>
                  <a:latin typeface="Arial" panose="020B0604020202020204" pitchFamily="34" charset="0"/>
                </a:rPr>
              </a:br>
              <a:r>
                <a:rPr lang="en-US" altLang="en-US" sz="1778">
                  <a:solidFill>
                    <a:srgbClr val="FFFFFF"/>
                  </a:solidFill>
                  <a:latin typeface="Arial" panose="020B0604020202020204" pitchFamily="34" charset="0"/>
                </a:rPr>
                <a:t>Dysfunction</a:t>
              </a:r>
              <a:endParaRPr lang="en-US" altLang="en-US" sz="1778" b="0">
                <a:solidFill>
                  <a:schemeClr val="tx1"/>
                </a:solidFill>
                <a:latin typeface="Times" panose="02020603050405020304" pitchFamily="18" charset="0"/>
              </a:endParaRPr>
            </a:p>
          </p:txBody>
        </p:sp>
        <p:sp>
          <p:nvSpPr>
            <p:cNvPr id="430112" name="Freeform 177"/>
            <p:cNvSpPr>
              <a:spLocks/>
            </p:cNvSpPr>
            <p:nvPr/>
          </p:nvSpPr>
          <p:spPr bwMode="auto">
            <a:xfrm rot="8642342" flipH="1" flipV="1">
              <a:off x="4298950" y="4237038"/>
              <a:ext cx="800100" cy="561975"/>
            </a:xfrm>
            <a:custGeom>
              <a:avLst/>
              <a:gdLst>
                <a:gd name="T0" fmla="*/ 2147483646 w 767"/>
                <a:gd name="T1" fmla="*/ 2147483646 h 715"/>
                <a:gd name="T2" fmla="*/ 2147483646 w 767"/>
                <a:gd name="T3" fmla="*/ 2147483646 h 715"/>
                <a:gd name="T4" fmla="*/ 2147483646 w 767"/>
                <a:gd name="T5" fmla="*/ 2147483646 h 715"/>
                <a:gd name="T6" fmla="*/ 2147483646 w 767"/>
                <a:gd name="T7" fmla="*/ 2147483646 h 715"/>
                <a:gd name="T8" fmla="*/ 2147483646 w 767"/>
                <a:gd name="T9" fmla="*/ 2147483646 h 715"/>
                <a:gd name="T10" fmla="*/ 2147483646 w 767"/>
                <a:gd name="T11" fmla="*/ 2147483646 h 715"/>
                <a:gd name="T12" fmla="*/ 2147483646 w 767"/>
                <a:gd name="T13" fmla="*/ 2147483646 h 715"/>
                <a:gd name="T14" fmla="*/ 2147483646 w 767"/>
                <a:gd name="T15" fmla="*/ 2147483646 h 715"/>
                <a:gd name="T16" fmla="*/ 2147483646 w 767"/>
                <a:gd name="T17" fmla="*/ 0 h 7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7"/>
                <a:gd name="T28" fmla="*/ 0 h 715"/>
                <a:gd name="T29" fmla="*/ 767 w 767"/>
                <a:gd name="T30" fmla="*/ 715 h 7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7" h="715">
                  <a:moveTo>
                    <a:pt x="31" y="715"/>
                  </a:moveTo>
                  <a:cubicBezTo>
                    <a:pt x="15" y="653"/>
                    <a:pt x="0" y="592"/>
                    <a:pt x="31" y="566"/>
                  </a:cubicBezTo>
                  <a:cubicBezTo>
                    <a:pt x="61" y="539"/>
                    <a:pt x="178" y="583"/>
                    <a:pt x="212" y="555"/>
                  </a:cubicBezTo>
                  <a:cubicBezTo>
                    <a:pt x="245" y="526"/>
                    <a:pt x="202" y="423"/>
                    <a:pt x="234" y="395"/>
                  </a:cubicBezTo>
                  <a:cubicBezTo>
                    <a:pt x="266" y="366"/>
                    <a:pt x="373" y="412"/>
                    <a:pt x="404" y="384"/>
                  </a:cubicBezTo>
                  <a:cubicBezTo>
                    <a:pt x="434" y="355"/>
                    <a:pt x="384" y="248"/>
                    <a:pt x="415" y="224"/>
                  </a:cubicBezTo>
                  <a:cubicBezTo>
                    <a:pt x="445" y="199"/>
                    <a:pt x="554" y="254"/>
                    <a:pt x="586" y="235"/>
                  </a:cubicBezTo>
                  <a:cubicBezTo>
                    <a:pt x="617" y="215"/>
                    <a:pt x="576" y="146"/>
                    <a:pt x="607" y="107"/>
                  </a:cubicBezTo>
                  <a:cubicBezTo>
                    <a:pt x="637" y="67"/>
                    <a:pt x="702" y="33"/>
                    <a:pt x="767" y="0"/>
                  </a:cubicBezTo>
                </a:path>
              </a:pathLst>
            </a:custGeom>
            <a:noFill/>
            <a:ln w="76200">
              <a:solidFill>
                <a:schemeClr val="bg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pic>
          <p:nvPicPr>
            <p:cNvPr id="430113" name="Picture 178" descr="Brain.png"/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54475" y="4887913"/>
              <a:ext cx="1755775" cy="1476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30108" name="Picture 181" descr="Artery.png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346923">
            <a:off x="3843338" y="1589088"/>
            <a:ext cx="1871662" cy="709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4445" name="Rectangle 47"/>
          <p:cNvSpPr>
            <a:spLocks noChangeArrowheads="1"/>
          </p:cNvSpPr>
          <p:nvPr/>
        </p:nvSpPr>
        <p:spPr bwMode="auto">
          <a:xfrm>
            <a:off x="6005513" y="5280025"/>
            <a:ext cx="2117725" cy="820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1778">
                <a:solidFill>
                  <a:schemeClr val="tx1"/>
                </a:solidFill>
                <a:latin typeface="Arial" panose="020B0604020202020204" pitchFamily="34" charset="0"/>
              </a:rPr>
              <a:t>Decreased Glucose</a:t>
            </a:r>
          </a:p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altLang="en-US" sz="1778">
                <a:solidFill>
                  <a:schemeClr val="tx1"/>
                </a:solidFill>
                <a:latin typeface="Arial" panose="020B0604020202020204" pitchFamily="34" charset="0"/>
              </a:rPr>
              <a:t>Uptake</a:t>
            </a:r>
            <a:endParaRPr lang="en-US" altLang="en-US" sz="1778" b="0">
              <a:solidFill>
                <a:schemeClr val="tx1"/>
              </a:solidFill>
              <a:latin typeface="Times" panose="02020603050405020304" pitchFamily="18" charset="0"/>
            </a:endParaRPr>
          </a:p>
          <a:p>
            <a:pPr algn="ctr">
              <a:spcBef>
                <a:spcPct val="0"/>
              </a:spcBef>
              <a:buFontTx/>
              <a:buNone/>
              <a:defRPr/>
            </a:pPr>
            <a:endParaRPr lang="en-US" altLang="en-US" sz="1778" b="0">
              <a:solidFill>
                <a:schemeClr val="tx1"/>
              </a:solidFill>
              <a:latin typeface="Times" panose="02020603050405020304" pitchFamily="18" charset="0"/>
            </a:endParaRPr>
          </a:p>
        </p:txBody>
      </p:sp>
      <p:sp>
        <p:nvSpPr>
          <p:cNvPr id="444446" name="TextBox 38"/>
          <p:cNvSpPr txBox="1">
            <a:spLocks noChangeArrowheads="1"/>
          </p:cNvSpPr>
          <p:nvPr/>
        </p:nvSpPr>
        <p:spPr bwMode="auto">
          <a:xfrm>
            <a:off x="6269038" y="6081713"/>
            <a:ext cx="2430462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sz="1422">
                <a:solidFill>
                  <a:srgbClr val="FFCCFF"/>
                </a:solidFill>
              </a:rPr>
              <a:t>Diabetes 58:773-795, 2009</a:t>
            </a:r>
          </a:p>
        </p:txBody>
      </p:sp>
    </p:spTree>
    <p:custDataLst>
      <p:tags r:id="rId2"/>
    </p:custDataLst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146" name="Rectangle 2"/>
          <p:cNvSpPr>
            <a:spLocks noGrp="1" noChangeArrowheads="1"/>
          </p:cNvSpPr>
          <p:nvPr>
            <p:ph type="ctrTitle"/>
          </p:nvPr>
        </p:nvSpPr>
        <p:spPr bwMode="auto">
          <a:xfrm>
            <a:off x="293277" y="165315"/>
            <a:ext cx="8557446" cy="942764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 vert="horz" wrap="square" lIns="81280" tIns="40640" rIns="81280" bIns="40640" numCol="1" anchor="t" anchorCtr="0" compatLnSpc="1">
            <a:prstTxWarp prst="textNoShape">
              <a:avLst/>
            </a:prstTxWarp>
          </a:bodyPr>
          <a:lstStyle/>
          <a:p>
            <a:pPr algn="ctr">
              <a:defRPr/>
            </a:pPr>
            <a:r>
              <a:rPr lang="en-US" altLang="en-US" sz="3200" b="1" dirty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PIOGLITAZONE AND CARDIOVASCULAR PROTECTION:  MECHANISMS OF ACTION</a:t>
            </a:r>
          </a:p>
        </p:txBody>
      </p:sp>
      <p:sp>
        <p:nvSpPr>
          <p:cNvPr id="11776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20716" y="1342089"/>
            <a:ext cx="8412326" cy="1022736"/>
          </a:xfrm>
        </p:spPr>
        <p:txBody>
          <a:bodyPr/>
          <a:lstStyle/>
          <a:p>
            <a:pPr marL="506596" indent="-506596" algn="l">
              <a:spcBef>
                <a:spcPct val="0"/>
              </a:spcBef>
              <a:spcAft>
                <a:spcPts val="533"/>
              </a:spcAft>
              <a:buClr>
                <a:srgbClr val="FF0000"/>
              </a:buClr>
              <a:buFont typeface="Times" pitchFamily="18" charset="0"/>
              <a:buChar char="●"/>
              <a:defRPr/>
            </a:pPr>
            <a:r>
              <a:rPr lang="en-US" altLang="en-US" sz="2800" b="1" dirty="0" err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PPAR</a:t>
            </a:r>
            <a:r>
              <a:rPr lang="en-US" altLang="en-US" sz="2800" b="1" dirty="0" err="1">
                <a:solidFill>
                  <a:srgbClr val="FFFF00"/>
                </a:solidFill>
                <a:latin typeface="Symbol" panose="05050102010706020507" pitchFamily="18" charset="2"/>
                <a:cs typeface="Arial" panose="020B0604020202020204" pitchFamily="34" charset="0"/>
              </a:rPr>
              <a:t>g</a:t>
            </a:r>
            <a:r>
              <a:rPr lang="en-US" altLang="en-US" sz="2800" b="1" dirty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activation</a:t>
            </a:r>
          </a:p>
          <a:p>
            <a:pPr marL="506596" indent="-506596" algn="l">
              <a:spcBef>
                <a:spcPct val="0"/>
              </a:spcBef>
              <a:spcAft>
                <a:spcPts val="533"/>
              </a:spcAft>
              <a:buClr>
                <a:srgbClr val="FF0000"/>
              </a:buClr>
              <a:buFont typeface="Times" pitchFamily="18" charset="0"/>
              <a:buChar char="●"/>
              <a:defRPr/>
            </a:pPr>
            <a:r>
              <a:rPr lang="en-US" altLang="en-US" sz="2800" b="1" dirty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Improves insulin resistance and IRS</a:t>
            </a:r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220716" y="2364825"/>
            <a:ext cx="8412326" cy="16396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80038"/>
              </a:buClr>
              <a:buNone/>
              <a:defRPr sz="17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406405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None/>
              <a:defRPr sz="24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812810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None/>
              <a:defRPr sz="14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219215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DA2CC"/>
              </a:buClr>
              <a:buNone/>
              <a:defRPr sz="12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1625620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032025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6pPr>
            <a:lvl7pPr marL="2438430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7pPr>
            <a:lvl8pPr marL="2844836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8pPr>
            <a:lvl9pPr marL="3251241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9pPr>
          </a:lstStyle>
          <a:p>
            <a:pPr marL="506596" marR="0" lvl="0" indent="-506596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533"/>
              </a:spcAft>
              <a:buClr>
                <a:srgbClr val="FF0000"/>
              </a:buClr>
              <a:buSzTx/>
              <a:buFont typeface="Times" pitchFamily="18" charset="0"/>
              <a:buChar char="●"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Improves endothelial function (    NO)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533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	 IRS-1/PI-3kinase/</a:t>
            </a:r>
            <a:r>
              <a:rPr kumimoji="0" lang="en-US" alt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AkT</a:t>
            </a:r>
            <a:endParaRPr kumimoji="0" lang="en-US" altLang="en-US" sz="2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  <a:p>
            <a:pPr marL="506596" marR="0" lvl="0" indent="-506596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533"/>
              </a:spcAft>
              <a:buClr>
                <a:srgbClr val="FF0000"/>
              </a:buClr>
              <a:buSzTx/>
              <a:buFont typeface="Times" pitchFamily="18" charset="0"/>
              <a:buChar char="●"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Inhibits inflammation (    </a:t>
            </a:r>
            <a:r>
              <a:rPr kumimoji="0" lang="en-US" alt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hsCRP</a:t>
            </a: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)</a:t>
            </a:r>
          </a:p>
        </p:txBody>
      </p:sp>
      <p:sp>
        <p:nvSpPr>
          <p:cNvPr id="5" name="Rectangle 3"/>
          <p:cNvSpPr txBox="1">
            <a:spLocks noChangeArrowheads="1"/>
          </p:cNvSpPr>
          <p:nvPr/>
        </p:nvSpPr>
        <p:spPr bwMode="auto">
          <a:xfrm>
            <a:off x="220716" y="3860519"/>
            <a:ext cx="8923283" cy="11666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80038"/>
              </a:buClr>
              <a:buNone/>
              <a:defRPr sz="17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406405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None/>
              <a:defRPr sz="24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812810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None/>
              <a:defRPr sz="14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219215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DA2CC"/>
              </a:buClr>
              <a:buNone/>
              <a:defRPr sz="12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1625620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032025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6pPr>
            <a:lvl7pPr marL="2438430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7pPr>
            <a:lvl8pPr marL="2844836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8pPr>
            <a:lvl9pPr marL="3251241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9pPr>
          </a:lstStyle>
          <a:p>
            <a:pPr marL="506596" marR="0" lvl="0" indent="-506596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FF0000"/>
              </a:buClr>
              <a:buSzTx/>
              <a:buFont typeface="Times" pitchFamily="18" charset="0"/>
              <a:buChar char="●"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Reverses lipotoxicity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533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	  arterial fat;     visceral fat</a:t>
            </a:r>
          </a:p>
          <a:p>
            <a:pPr marL="506596" marR="0" lvl="0" indent="-506596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533"/>
              </a:spcAft>
              <a:buClr>
                <a:srgbClr val="FF0000"/>
              </a:buClr>
              <a:buSzTx/>
              <a:buFont typeface="Times" pitchFamily="18" charset="0"/>
              <a:buChar char="●"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Decreases PAI-1</a:t>
            </a: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220716" y="5261185"/>
            <a:ext cx="9151884" cy="1786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80038"/>
              </a:buClr>
              <a:buNone/>
              <a:defRPr sz="17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406405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1"/>
              </a:buClr>
              <a:buNone/>
              <a:defRPr sz="24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812810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None/>
              <a:defRPr sz="14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219215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8DA2CC"/>
              </a:buClr>
              <a:buNone/>
              <a:defRPr sz="12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1625620" indent="0" algn="ctr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00">
                <a:solidFill>
                  <a:schemeClr val="bg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032025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6pPr>
            <a:lvl7pPr marL="2438430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7pPr>
            <a:lvl8pPr marL="2844836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8pPr>
            <a:lvl9pPr marL="3251241" indent="0" algn="ctr" rtl="0" eaLnBrk="1" fontAlgn="base" hangingPunct="1">
              <a:spcBef>
                <a:spcPct val="20000"/>
              </a:spcBef>
              <a:spcAft>
                <a:spcPct val="0"/>
              </a:spcAft>
              <a:buClr>
                <a:srgbClr val="ECCCDA"/>
              </a:buClr>
              <a:buNone/>
              <a:defRPr sz="1244">
                <a:solidFill>
                  <a:srgbClr val="001965"/>
                </a:solidFill>
                <a:latin typeface="+mn-lt"/>
              </a:defRPr>
            </a:lvl9pPr>
          </a:lstStyle>
          <a:p>
            <a:pPr marL="506596" marR="0" lvl="0" indent="-506596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533"/>
              </a:spcAft>
              <a:buClr>
                <a:srgbClr val="FF0000"/>
              </a:buClr>
              <a:buSzTx/>
              <a:buFont typeface="Times" pitchFamily="18" charset="0"/>
              <a:buChar char="●"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CC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Reduces blood pressure</a:t>
            </a:r>
          </a:p>
          <a:p>
            <a:pPr marL="506596" marR="0" lvl="0" indent="-506596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533"/>
              </a:spcAft>
              <a:buClr>
                <a:srgbClr val="FF0000"/>
              </a:buClr>
              <a:buSzTx/>
              <a:buFont typeface="Times" pitchFamily="18" charset="0"/>
              <a:buChar char="●"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CC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Corrects diabetic dyslipidemia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ts val="533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0" cap="none" spc="0" normalizeH="0" baseline="0" noProof="0" dirty="0">
                <a:ln>
                  <a:noFill/>
                </a:ln>
                <a:solidFill>
                  <a:srgbClr val="FFCC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	  TG,      HDL,    small dense LDL,    PP </a:t>
            </a:r>
            <a:r>
              <a:rPr kumimoji="0" lang="en-US" altLang="en-US" sz="2800" b="1" i="0" u="none" strike="noStrike" kern="0" cap="none" spc="0" normalizeH="0" baseline="0" noProof="0" dirty="0" err="1">
                <a:ln>
                  <a:noFill/>
                </a:ln>
                <a:solidFill>
                  <a:srgbClr val="FFCCFF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lipemia</a:t>
            </a:r>
            <a:endParaRPr kumimoji="0" lang="en-US" altLang="en-US" sz="2800" b="1" i="0" u="none" strike="noStrike" kern="0" cap="none" spc="0" normalizeH="0" baseline="0" noProof="0" dirty="0">
              <a:ln>
                <a:noFill/>
              </a:ln>
              <a:solidFill>
                <a:srgbClr val="FFCCFF"/>
              </a:solidFill>
              <a:effectLst/>
              <a:uLnTx/>
              <a:uFillTx/>
              <a:latin typeface="Arial" panose="020B0604020202020204" pitchFamily="34" charset="0"/>
              <a:ea typeface="MS PGothic" pitchFamily="34" charset="-128"/>
              <a:cs typeface="Arial" panose="020B0604020202020204" pitchFamily="34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>
            <a:off x="1056288" y="4326620"/>
            <a:ext cx="315311" cy="409906"/>
          </a:xfrm>
          <a:prstGeom prst="downArrow">
            <a:avLst/>
          </a:prstGeom>
          <a:solidFill>
            <a:srgbClr val="66FFFF"/>
          </a:solidFill>
          <a:ln w="9525" cap="flat" cmpd="sng" algn="ctr">
            <a:solidFill>
              <a:srgbClr val="66FF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8" name="Down Arrow 7"/>
          <p:cNvSpPr/>
          <p:nvPr/>
        </p:nvSpPr>
        <p:spPr bwMode="auto">
          <a:xfrm>
            <a:off x="3321268" y="4310854"/>
            <a:ext cx="315311" cy="409906"/>
          </a:xfrm>
          <a:prstGeom prst="downArrow">
            <a:avLst/>
          </a:prstGeom>
          <a:solidFill>
            <a:srgbClr val="66FFFF"/>
          </a:solidFill>
          <a:ln w="9525" cap="flat" cmpd="sng" algn="ctr">
            <a:solidFill>
              <a:srgbClr val="66FF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9" name="Down Arrow 8"/>
          <p:cNvSpPr/>
          <p:nvPr/>
        </p:nvSpPr>
        <p:spPr bwMode="auto">
          <a:xfrm>
            <a:off x="6768195" y="6300125"/>
            <a:ext cx="315311" cy="409906"/>
          </a:xfrm>
          <a:prstGeom prst="downArrow">
            <a:avLst/>
          </a:prstGeom>
          <a:solidFill>
            <a:srgbClr val="FFCCFF"/>
          </a:solidFill>
          <a:ln w="9525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0" name="Down Arrow 9"/>
          <p:cNvSpPr/>
          <p:nvPr/>
        </p:nvSpPr>
        <p:spPr bwMode="auto">
          <a:xfrm>
            <a:off x="1056288" y="6317916"/>
            <a:ext cx="315311" cy="409906"/>
          </a:xfrm>
          <a:prstGeom prst="downArrow">
            <a:avLst/>
          </a:prstGeom>
          <a:solidFill>
            <a:srgbClr val="FFCCFF"/>
          </a:solidFill>
          <a:ln w="9525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1" name="Down Arrow 10"/>
          <p:cNvSpPr/>
          <p:nvPr/>
        </p:nvSpPr>
        <p:spPr bwMode="auto">
          <a:xfrm flipV="1">
            <a:off x="2222937" y="6266569"/>
            <a:ext cx="315311" cy="409906"/>
          </a:xfrm>
          <a:prstGeom prst="downArrow">
            <a:avLst/>
          </a:prstGeom>
          <a:solidFill>
            <a:srgbClr val="FFCCFF"/>
          </a:solidFill>
          <a:ln w="9525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2" name="Down Arrow 11"/>
          <p:cNvSpPr/>
          <p:nvPr/>
        </p:nvSpPr>
        <p:spPr bwMode="auto">
          <a:xfrm flipV="1">
            <a:off x="6106524" y="2364825"/>
            <a:ext cx="315311" cy="409906"/>
          </a:xfrm>
          <a:prstGeom prst="downArrow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3" name="Down Arrow 12"/>
          <p:cNvSpPr/>
          <p:nvPr/>
        </p:nvSpPr>
        <p:spPr bwMode="auto">
          <a:xfrm>
            <a:off x="4682357" y="3450613"/>
            <a:ext cx="315311" cy="409906"/>
          </a:xfrm>
          <a:prstGeom prst="downArrow">
            <a:avLst/>
          </a:prstGeom>
          <a:solidFill>
            <a:srgbClr val="66FFFF"/>
          </a:solidFill>
          <a:ln w="9525" cap="flat" cmpd="sng" algn="ctr">
            <a:solidFill>
              <a:srgbClr val="66FF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MS PGothic" pitchFamily="34" charset="-128"/>
              <a:cs typeface="+mn-cs"/>
            </a:endParaRPr>
          </a:p>
        </p:txBody>
      </p:sp>
      <p:sp>
        <p:nvSpPr>
          <p:cNvPr id="14" name="Down Arrow 13"/>
          <p:cNvSpPr/>
          <p:nvPr/>
        </p:nvSpPr>
        <p:spPr bwMode="auto">
          <a:xfrm>
            <a:off x="3489423" y="6266569"/>
            <a:ext cx="315311" cy="409906"/>
          </a:xfrm>
          <a:prstGeom prst="downArrow">
            <a:avLst/>
          </a:prstGeom>
          <a:solidFill>
            <a:srgbClr val="FFCCFF"/>
          </a:solidFill>
          <a:ln w="9525" cap="flat" cmpd="sng" algn="ctr">
            <a:solidFill>
              <a:srgbClr val="FFCC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1965"/>
              </a:solidFill>
              <a:effectLst/>
              <a:uLnTx/>
              <a:uFillTx/>
              <a:latin typeface="Verdana" pitchFamily="34" charset="0"/>
              <a:ea typeface="MS PGothic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5558876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524933" y="1758245"/>
            <a:ext cx="8229600" cy="3515078"/>
          </a:xfrm>
          <a:solidFill>
            <a:srgbClr val="FF7F00"/>
          </a:solidFill>
          <a:ln>
            <a:solidFill>
              <a:srgbClr val="FF7F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z="5333" b="1">
                <a:solidFill>
                  <a:srgbClr val="FFFFFF"/>
                </a:solidFill>
              </a:rPr>
              <a:t>THIAZOLIDINEDIONES AND DIABETIC DYSLIPIDEMIA</a:t>
            </a:r>
          </a:p>
        </p:txBody>
      </p:sp>
    </p:spTree>
    <p:extLst>
      <p:ext uri="{BB962C8B-B14F-4D97-AF65-F5344CB8AC3E}">
        <p14:creationId xmlns:p14="http://schemas.microsoft.com/office/powerpoint/2010/main" val="1960351136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0" name="Group 2"/>
          <p:cNvGrpSpPr>
            <a:grpSpLocks/>
          </p:cNvGrpSpPr>
          <p:nvPr/>
        </p:nvGrpSpPr>
        <p:grpSpPr bwMode="auto">
          <a:xfrm>
            <a:off x="1302456" y="2452511"/>
            <a:ext cx="124178" cy="3217333"/>
            <a:chOff x="952" y="1508"/>
            <a:chExt cx="88" cy="2280"/>
          </a:xfrm>
        </p:grpSpPr>
        <p:sp>
          <p:nvSpPr>
            <p:cNvPr id="94265" name="Line 3"/>
            <p:cNvSpPr>
              <a:spLocks noChangeShapeType="1"/>
            </p:cNvSpPr>
            <p:nvPr/>
          </p:nvSpPr>
          <p:spPr bwMode="auto">
            <a:xfrm>
              <a:off x="952" y="3407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66" name="Line 4"/>
            <p:cNvSpPr>
              <a:spLocks noChangeShapeType="1"/>
            </p:cNvSpPr>
            <p:nvPr/>
          </p:nvSpPr>
          <p:spPr bwMode="auto">
            <a:xfrm>
              <a:off x="952" y="3027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67" name="Line 5"/>
            <p:cNvSpPr>
              <a:spLocks noChangeShapeType="1"/>
            </p:cNvSpPr>
            <p:nvPr/>
          </p:nvSpPr>
          <p:spPr bwMode="auto">
            <a:xfrm>
              <a:off x="952" y="2647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68" name="Line 6"/>
            <p:cNvSpPr>
              <a:spLocks noChangeShapeType="1"/>
            </p:cNvSpPr>
            <p:nvPr/>
          </p:nvSpPr>
          <p:spPr bwMode="auto">
            <a:xfrm>
              <a:off x="952" y="2266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69" name="Line 7"/>
            <p:cNvSpPr>
              <a:spLocks noChangeShapeType="1"/>
            </p:cNvSpPr>
            <p:nvPr/>
          </p:nvSpPr>
          <p:spPr bwMode="auto">
            <a:xfrm>
              <a:off x="952" y="1886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70" name="Freeform 8"/>
            <p:cNvSpPr>
              <a:spLocks/>
            </p:cNvSpPr>
            <p:nvPr/>
          </p:nvSpPr>
          <p:spPr bwMode="auto">
            <a:xfrm>
              <a:off x="952" y="1508"/>
              <a:ext cx="88" cy="2280"/>
            </a:xfrm>
            <a:custGeom>
              <a:avLst/>
              <a:gdLst>
                <a:gd name="T0" fmla="*/ 88 w 88"/>
                <a:gd name="T1" fmla="*/ 0 h 2280"/>
                <a:gd name="T2" fmla="*/ 0 w 88"/>
                <a:gd name="T3" fmla="*/ 0 h 2280"/>
                <a:gd name="T4" fmla="*/ 0 w 88"/>
                <a:gd name="T5" fmla="*/ 2280 h 2280"/>
                <a:gd name="T6" fmla="*/ 88 w 88"/>
                <a:gd name="T7" fmla="*/ 2280 h 22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2280"/>
                <a:gd name="T14" fmla="*/ 88 w 88"/>
                <a:gd name="T15" fmla="*/ 2280 h 22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2280">
                  <a:moveTo>
                    <a:pt x="88" y="0"/>
                  </a:moveTo>
                  <a:lnTo>
                    <a:pt x="0" y="0"/>
                  </a:lnTo>
                  <a:lnTo>
                    <a:pt x="0" y="2280"/>
                  </a:lnTo>
                  <a:lnTo>
                    <a:pt x="88" y="2280"/>
                  </a:lnTo>
                </a:path>
              </a:pathLst>
            </a:custGeom>
            <a:noFill/>
            <a:ln w="38100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4211" name="Rectangle 9"/>
          <p:cNvSpPr>
            <a:spLocks noChangeArrowheads="1"/>
          </p:cNvSpPr>
          <p:nvPr/>
        </p:nvSpPr>
        <p:spPr bwMode="auto">
          <a:xfrm>
            <a:off x="381000" y="591256"/>
            <a:ext cx="8462434" cy="1205089"/>
          </a:xfrm>
          <a:prstGeom prst="rect">
            <a:avLst/>
          </a:prstGeom>
          <a:solidFill>
            <a:srgbClr val="FF7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56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THIAZOLIDINEDIONES AND BLOOD LIPIDS IN T2DM: SUMMARY OF ALL PUBLISHED, DOUBLE BLIND, PLACEBO-CONTROLLED STUDIES</a:t>
            </a:r>
          </a:p>
        </p:txBody>
      </p:sp>
      <p:sp>
        <p:nvSpPr>
          <p:cNvPr id="94212" name="Rectangle 10"/>
          <p:cNvSpPr>
            <a:spLocks noChangeArrowheads="1"/>
          </p:cNvSpPr>
          <p:nvPr/>
        </p:nvSpPr>
        <p:spPr bwMode="auto">
          <a:xfrm rot="16200000">
            <a:off x="-1068210" y="4020015"/>
            <a:ext cx="3117144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mg/dl</a:t>
            </a: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13" name="Rectangle 11"/>
          <p:cNvSpPr>
            <a:spLocks noChangeArrowheads="1"/>
          </p:cNvSpPr>
          <p:nvPr/>
        </p:nvSpPr>
        <p:spPr bwMode="auto">
          <a:xfrm>
            <a:off x="2661356" y="1899356"/>
            <a:ext cx="4181123" cy="17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JPH van Wijk, </a:t>
            </a:r>
            <a:r>
              <a:rPr kumimoji="0" lang="en-US" altLang="en-US" sz="1244" b="1" i="1" u="none" strike="noStrike" kern="1200" cap="none" spc="0" normalizeH="0" baseline="0" noProof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Art Thromb Vasc Biol</a:t>
            </a:r>
            <a:r>
              <a:rPr kumimoji="0" lang="en-US" altLang="en-US" sz="1244" b="1" i="0" u="none" strike="noStrike" kern="1200" cap="none" spc="0" normalizeH="0" baseline="0" noProof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  23:1744-49, 2003</a:t>
            </a:r>
            <a:endParaRPr kumimoji="0" lang="en-US" altLang="en-US" sz="1244" b="0" i="0" u="none" strike="noStrike" kern="1200" cap="none" spc="0" normalizeH="0" baseline="0" noProof="0">
              <a:ln>
                <a:noFill/>
              </a:ln>
              <a:solidFill>
                <a:srgbClr val="FF99CC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14" name="Rectangle 13"/>
          <p:cNvSpPr>
            <a:spLocks noChangeArrowheads="1"/>
          </p:cNvSpPr>
          <p:nvPr/>
        </p:nvSpPr>
        <p:spPr bwMode="auto">
          <a:xfrm>
            <a:off x="1480256" y="2508956"/>
            <a:ext cx="763411" cy="485422"/>
          </a:xfrm>
          <a:prstGeom prst="rect">
            <a:avLst/>
          </a:prstGeom>
          <a:solidFill>
            <a:srgbClr val="FFFF00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15" name="Rectangle 14"/>
          <p:cNvSpPr>
            <a:spLocks noChangeArrowheads="1"/>
          </p:cNvSpPr>
          <p:nvPr/>
        </p:nvSpPr>
        <p:spPr bwMode="auto">
          <a:xfrm>
            <a:off x="2243666" y="2994378"/>
            <a:ext cx="756356" cy="2631723"/>
          </a:xfrm>
          <a:prstGeom prst="rect">
            <a:avLst/>
          </a:prstGeom>
          <a:solidFill>
            <a:srgbClr val="FF7F00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4216" name="Group 15"/>
          <p:cNvGrpSpPr>
            <a:grpSpLocks/>
          </p:cNvGrpSpPr>
          <p:nvPr/>
        </p:nvGrpSpPr>
        <p:grpSpPr bwMode="auto">
          <a:xfrm>
            <a:off x="825500" y="2283178"/>
            <a:ext cx="396521" cy="3547533"/>
            <a:chOff x="834" y="1484"/>
            <a:chExt cx="281" cy="2514"/>
          </a:xfrm>
        </p:grpSpPr>
        <p:sp>
          <p:nvSpPr>
            <p:cNvPr id="94258" name="Rectangle 16"/>
            <p:cNvSpPr>
              <a:spLocks noChangeArrowheads="1"/>
            </p:cNvSpPr>
            <p:nvPr/>
          </p:nvSpPr>
          <p:spPr bwMode="auto">
            <a:xfrm>
              <a:off x="834" y="3765"/>
              <a:ext cx="28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-50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59" name="Rectangle 17"/>
            <p:cNvSpPr>
              <a:spLocks noChangeArrowheads="1"/>
            </p:cNvSpPr>
            <p:nvPr/>
          </p:nvSpPr>
          <p:spPr bwMode="auto">
            <a:xfrm>
              <a:off x="834" y="3385"/>
              <a:ext cx="28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-40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60" name="Rectangle 18"/>
            <p:cNvSpPr>
              <a:spLocks noChangeArrowheads="1"/>
            </p:cNvSpPr>
            <p:nvPr/>
          </p:nvSpPr>
          <p:spPr bwMode="auto">
            <a:xfrm>
              <a:off x="834" y="3005"/>
              <a:ext cx="28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-30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61" name="Rectangle 19"/>
            <p:cNvSpPr>
              <a:spLocks noChangeArrowheads="1"/>
            </p:cNvSpPr>
            <p:nvPr/>
          </p:nvSpPr>
          <p:spPr bwMode="auto">
            <a:xfrm>
              <a:off x="834" y="2625"/>
              <a:ext cx="28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-20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62" name="Rectangle 20"/>
            <p:cNvSpPr>
              <a:spLocks noChangeArrowheads="1"/>
            </p:cNvSpPr>
            <p:nvPr/>
          </p:nvSpPr>
          <p:spPr bwMode="auto">
            <a:xfrm>
              <a:off x="834" y="2245"/>
              <a:ext cx="281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-10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63" name="Rectangle 21"/>
            <p:cNvSpPr>
              <a:spLocks noChangeArrowheads="1"/>
            </p:cNvSpPr>
            <p:nvPr/>
          </p:nvSpPr>
          <p:spPr bwMode="auto">
            <a:xfrm>
              <a:off x="1007" y="1864"/>
              <a:ext cx="10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64" name="Rectangle 22"/>
            <p:cNvSpPr>
              <a:spLocks noChangeArrowheads="1"/>
            </p:cNvSpPr>
            <p:nvPr/>
          </p:nvSpPr>
          <p:spPr bwMode="auto">
            <a:xfrm>
              <a:off x="899" y="1484"/>
              <a:ext cx="2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10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4217" name="Rectangle 23"/>
          <p:cNvSpPr>
            <a:spLocks noChangeArrowheads="1"/>
          </p:cNvSpPr>
          <p:nvPr/>
        </p:nvSpPr>
        <p:spPr bwMode="auto">
          <a:xfrm>
            <a:off x="4608689" y="3108679"/>
            <a:ext cx="774700" cy="2565400"/>
          </a:xfrm>
          <a:prstGeom prst="rect">
            <a:avLst/>
          </a:prstGeom>
          <a:solidFill>
            <a:srgbClr val="FFFF00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18" name="Rectangle 24"/>
          <p:cNvSpPr>
            <a:spLocks noChangeArrowheads="1"/>
          </p:cNvSpPr>
          <p:nvPr/>
        </p:nvSpPr>
        <p:spPr bwMode="auto">
          <a:xfrm>
            <a:off x="5383390" y="5657145"/>
            <a:ext cx="774700" cy="16933"/>
          </a:xfrm>
          <a:prstGeom prst="rect">
            <a:avLst/>
          </a:prstGeom>
          <a:solidFill>
            <a:srgbClr val="FF7F00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4219" name="Group 25"/>
          <p:cNvGrpSpPr>
            <a:grpSpLocks/>
          </p:cNvGrpSpPr>
          <p:nvPr/>
        </p:nvGrpSpPr>
        <p:grpSpPr bwMode="auto">
          <a:xfrm>
            <a:off x="4047072" y="2311400"/>
            <a:ext cx="304800" cy="3539067"/>
            <a:chOff x="2883" y="1468"/>
            <a:chExt cx="216" cy="2508"/>
          </a:xfrm>
        </p:grpSpPr>
        <p:sp>
          <p:nvSpPr>
            <p:cNvPr id="94253" name="Rectangle 26"/>
            <p:cNvSpPr>
              <a:spLocks noChangeArrowheads="1"/>
            </p:cNvSpPr>
            <p:nvPr/>
          </p:nvSpPr>
          <p:spPr bwMode="auto">
            <a:xfrm>
              <a:off x="2991" y="3743"/>
              <a:ext cx="10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54" name="Rectangle 27"/>
            <p:cNvSpPr>
              <a:spLocks noChangeArrowheads="1"/>
            </p:cNvSpPr>
            <p:nvPr/>
          </p:nvSpPr>
          <p:spPr bwMode="auto">
            <a:xfrm>
              <a:off x="2991" y="3173"/>
              <a:ext cx="10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55" name="Rectangle 28"/>
            <p:cNvSpPr>
              <a:spLocks noChangeArrowheads="1"/>
            </p:cNvSpPr>
            <p:nvPr/>
          </p:nvSpPr>
          <p:spPr bwMode="auto">
            <a:xfrm>
              <a:off x="2883" y="2609"/>
              <a:ext cx="2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10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56" name="Rectangle 29"/>
            <p:cNvSpPr>
              <a:spLocks noChangeArrowheads="1"/>
            </p:cNvSpPr>
            <p:nvPr/>
          </p:nvSpPr>
          <p:spPr bwMode="auto">
            <a:xfrm>
              <a:off x="2883" y="2038"/>
              <a:ext cx="2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15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57" name="Rectangle 30"/>
            <p:cNvSpPr>
              <a:spLocks noChangeArrowheads="1"/>
            </p:cNvSpPr>
            <p:nvPr/>
          </p:nvSpPr>
          <p:spPr bwMode="auto">
            <a:xfrm>
              <a:off x="2883" y="1468"/>
              <a:ext cx="21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20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4220" name="Rectangle 31"/>
          <p:cNvSpPr>
            <a:spLocks noChangeArrowheads="1"/>
          </p:cNvSpPr>
          <p:nvPr/>
        </p:nvSpPr>
        <p:spPr bwMode="auto">
          <a:xfrm>
            <a:off x="7188200" y="4200879"/>
            <a:ext cx="802923" cy="1474611"/>
          </a:xfrm>
          <a:prstGeom prst="rect">
            <a:avLst/>
          </a:prstGeom>
          <a:solidFill>
            <a:srgbClr val="FFFF00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21" name="Rectangle 32"/>
          <p:cNvSpPr>
            <a:spLocks noChangeArrowheads="1"/>
          </p:cNvSpPr>
          <p:nvPr/>
        </p:nvSpPr>
        <p:spPr bwMode="auto">
          <a:xfrm>
            <a:off x="7991123" y="3429000"/>
            <a:ext cx="793044" cy="2246489"/>
          </a:xfrm>
          <a:prstGeom prst="rect">
            <a:avLst/>
          </a:prstGeom>
          <a:solidFill>
            <a:srgbClr val="FF7F00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4222" name="Group 33"/>
          <p:cNvGrpSpPr>
            <a:grpSpLocks/>
          </p:cNvGrpSpPr>
          <p:nvPr/>
        </p:nvGrpSpPr>
        <p:grpSpPr bwMode="auto">
          <a:xfrm>
            <a:off x="6781782" y="2295879"/>
            <a:ext cx="152400" cy="3539067"/>
            <a:chOff x="4992" y="1464"/>
            <a:chExt cx="108" cy="2508"/>
          </a:xfrm>
        </p:grpSpPr>
        <p:sp>
          <p:nvSpPr>
            <p:cNvPr id="94247" name="Rectangle 34"/>
            <p:cNvSpPr>
              <a:spLocks noChangeArrowheads="1"/>
            </p:cNvSpPr>
            <p:nvPr/>
          </p:nvSpPr>
          <p:spPr bwMode="auto">
            <a:xfrm>
              <a:off x="4992" y="3739"/>
              <a:ext cx="10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0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48" name="Rectangle 35"/>
            <p:cNvSpPr>
              <a:spLocks noChangeArrowheads="1"/>
            </p:cNvSpPr>
            <p:nvPr/>
          </p:nvSpPr>
          <p:spPr bwMode="auto">
            <a:xfrm>
              <a:off x="4992" y="3282"/>
              <a:ext cx="10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49" name="Rectangle 36"/>
            <p:cNvSpPr>
              <a:spLocks noChangeArrowheads="1"/>
            </p:cNvSpPr>
            <p:nvPr/>
          </p:nvSpPr>
          <p:spPr bwMode="auto">
            <a:xfrm>
              <a:off x="4992" y="2831"/>
              <a:ext cx="10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50" name="Rectangle 37"/>
            <p:cNvSpPr>
              <a:spLocks noChangeArrowheads="1"/>
            </p:cNvSpPr>
            <p:nvPr/>
          </p:nvSpPr>
          <p:spPr bwMode="auto">
            <a:xfrm>
              <a:off x="4992" y="2373"/>
              <a:ext cx="10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51" name="Rectangle 38"/>
            <p:cNvSpPr>
              <a:spLocks noChangeArrowheads="1"/>
            </p:cNvSpPr>
            <p:nvPr/>
          </p:nvSpPr>
          <p:spPr bwMode="auto">
            <a:xfrm>
              <a:off x="4992" y="1922"/>
              <a:ext cx="10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52" name="Rectangle 39"/>
            <p:cNvSpPr>
              <a:spLocks noChangeArrowheads="1"/>
            </p:cNvSpPr>
            <p:nvPr/>
          </p:nvSpPr>
          <p:spPr bwMode="auto">
            <a:xfrm>
              <a:off x="4992" y="1464"/>
              <a:ext cx="10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1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r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4223" name="Rectangle 40"/>
          <p:cNvSpPr>
            <a:spLocks noChangeArrowheads="1"/>
          </p:cNvSpPr>
          <p:nvPr/>
        </p:nvSpPr>
        <p:spPr bwMode="auto">
          <a:xfrm rot="16200000">
            <a:off x="2157589" y="3933937"/>
            <a:ext cx="3117145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mg/dl</a:t>
            </a: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24" name="Rectangle 41"/>
          <p:cNvSpPr>
            <a:spLocks noChangeArrowheads="1"/>
          </p:cNvSpPr>
          <p:nvPr/>
        </p:nvSpPr>
        <p:spPr bwMode="auto">
          <a:xfrm rot="16200000">
            <a:off x="4875389" y="4018604"/>
            <a:ext cx="3117145" cy="2954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mg/dl</a:t>
            </a: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25" name="Rectangle 42"/>
          <p:cNvSpPr>
            <a:spLocks noChangeArrowheads="1"/>
          </p:cNvSpPr>
          <p:nvPr/>
        </p:nvSpPr>
        <p:spPr bwMode="auto">
          <a:xfrm>
            <a:off x="1564923" y="2621845"/>
            <a:ext cx="588433" cy="24622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ROSI</a:t>
            </a: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26" name="Rectangle 43"/>
          <p:cNvSpPr>
            <a:spLocks noChangeArrowheads="1"/>
          </p:cNvSpPr>
          <p:nvPr/>
        </p:nvSpPr>
        <p:spPr bwMode="auto">
          <a:xfrm>
            <a:off x="2333978" y="4507089"/>
            <a:ext cx="587022" cy="24622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PIO</a:t>
            </a: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4227" name="Group 44"/>
          <p:cNvGrpSpPr>
            <a:grpSpLocks/>
          </p:cNvGrpSpPr>
          <p:nvPr/>
        </p:nvGrpSpPr>
        <p:grpSpPr bwMode="auto">
          <a:xfrm>
            <a:off x="4426656" y="2458156"/>
            <a:ext cx="122766" cy="3217333"/>
            <a:chOff x="2983" y="1492"/>
            <a:chExt cx="88" cy="2280"/>
          </a:xfrm>
        </p:grpSpPr>
        <p:sp>
          <p:nvSpPr>
            <p:cNvPr id="94243" name="Line 45"/>
            <p:cNvSpPr>
              <a:spLocks noChangeShapeType="1"/>
            </p:cNvSpPr>
            <p:nvPr/>
          </p:nvSpPr>
          <p:spPr bwMode="auto">
            <a:xfrm>
              <a:off x="2983" y="3195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44" name="Line 46"/>
            <p:cNvSpPr>
              <a:spLocks noChangeShapeType="1"/>
            </p:cNvSpPr>
            <p:nvPr/>
          </p:nvSpPr>
          <p:spPr bwMode="auto">
            <a:xfrm>
              <a:off x="2983" y="2631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45" name="Line 47"/>
            <p:cNvSpPr>
              <a:spLocks noChangeShapeType="1"/>
            </p:cNvSpPr>
            <p:nvPr/>
          </p:nvSpPr>
          <p:spPr bwMode="auto">
            <a:xfrm>
              <a:off x="2983" y="2060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46" name="Freeform 48"/>
            <p:cNvSpPr>
              <a:spLocks/>
            </p:cNvSpPr>
            <p:nvPr/>
          </p:nvSpPr>
          <p:spPr bwMode="auto">
            <a:xfrm>
              <a:off x="2983" y="1492"/>
              <a:ext cx="88" cy="2280"/>
            </a:xfrm>
            <a:custGeom>
              <a:avLst/>
              <a:gdLst>
                <a:gd name="T0" fmla="*/ 88 w 88"/>
                <a:gd name="T1" fmla="*/ 0 h 2280"/>
                <a:gd name="T2" fmla="*/ 0 w 88"/>
                <a:gd name="T3" fmla="*/ 0 h 2280"/>
                <a:gd name="T4" fmla="*/ 0 w 88"/>
                <a:gd name="T5" fmla="*/ 2280 h 2280"/>
                <a:gd name="T6" fmla="*/ 88 w 88"/>
                <a:gd name="T7" fmla="*/ 2280 h 22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2280"/>
                <a:gd name="T14" fmla="*/ 88 w 88"/>
                <a:gd name="T15" fmla="*/ 2280 h 22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2280">
                  <a:moveTo>
                    <a:pt x="88" y="0"/>
                  </a:moveTo>
                  <a:lnTo>
                    <a:pt x="0" y="0"/>
                  </a:lnTo>
                  <a:lnTo>
                    <a:pt x="0" y="2280"/>
                  </a:lnTo>
                  <a:lnTo>
                    <a:pt x="88" y="2280"/>
                  </a:lnTo>
                </a:path>
              </a:pathLst>
            </a:custGeom>
            <a:noFill/>
            <a:ln w="38100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4228" name="Group 49"/>
          <p:cNvGrpSpPr>
            <a:grpSpLocks/>
          </p:cNvGrpSpPr>
          <p:nvPr/>
        </p:nvGrpSpPr>
        <p:grpSpPr bwMode="auto">
          <a:xfrm>
            <a:off x="7011811" y="2459567"/>
            <a:ext cx="124178" cy="3217333"/>
            <a:chOff x="5055" y="1488"/>
            <a:chExt cx="88" cy="2280"/>
          </a:xfrm>
        </p:grpSpPr>
        <p:sp>
          <p:nvSpPr>
            <p:cNvPr id="94238" name="Line 50"/>
            <p:cNvSpPr>
              <a:spLocks noChangeShapeType="1"/>
            </p:cNvSpPr>
            <p:nvPr/>
          </p:nvSpPr>
          <p:spPr bwMode="auto">
            <a:xfrm>
              <a:off x="5055" y="3304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39" name="Line 51"/>
            <p:cNvSpPr>
              <a:spLocks noChangeShapeType="1"/>
            </p:cNvSpPr>
            <p:nvPr/>
          </p:nvSpPr>
          <p:spPr bwMode="auto">
            <a:xfrm>
              <a:off x="5055" y="2852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40" name="Line 52"/>
            <p:cNvSpPr>
              <a:spLocks noChangeShapeType="1"/>
            </p:cNvSpPr>
            <p:nvPr/>
          </p:nvSpPr>
          <p:spPr bwMode="auto">
            <a:xfrm>
              <a:off x="5055" y="2395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41" name="Line 53"/>
            <p:cNvSpPr>
              <a:spLocks noChangeShapeType="1"/>
            </p:cNvSpPr>
            <p:nvPr/>
          </p:nvSpPr>
          <p:spPr bwMode="auto">
            <a:xfrm>
              <a:off x="5055" y="1943"/>
              <a:ext cx="8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242" name="Freeform 54"/>
            <p:cNvSpPr>
              <a:spLocks/>
            </p:cNvSpPr>
            <p:nvPr/>
          </p:nvSpPr>
          <p:spPr bwMode="auto">
            <a:xfrm>
              <a:off x="5055" y="1488"/>
              <a:ext cx="88" cy="2280"/>
            </a:xfrm>
            <a:custGeom>
              <a:avLst/>
              <a:gdLst>
                <a:gd name="T0" fmla="*/ 88 w 88"/>
                <a:gd name="T1" fmla="*/ 0 h 2280"/>
                <a:gd name="T2" fmla="*/ 0 w 88"/>
                <a:gd name="T3" fmla="*/ 0 h 2280"/>
                <a:gd name="T4" fmla="*/ 0 w 88"/>
                <a:gd name="T5" fmla="*/ 2280 h 2280"/>
                <a:gd name="T6" fmla="*/ 88 w 88"/>
                <a:gd name="T7" fmla="*/ 2280 h 22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8"/>
                <a:gd name="T13" fmla="*/ 0 h 2280"/>
                <a:gd name="T14" fmla="*/ 88 w 88"/>
                <a:gd name="T15" fmla="*/ 2280 h 22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8" h="2280">
                  <a:moveTo>
                    <a:pt x="88" y="0"/>
                  </a:moveTo>
                  <a:lnTo>
                    <a:pt x="0" y="0"/>
                  </a:lnTo>
                  <a:lnTo>
                    <a:pt x="0" y="2280"/>
                  </a:lnTo>
                  <a:lnTo>
                    <a:pt x="88" y="2280"/>
                  </a:lnTo>
                </a:path>
              </a:pathLst>
            </a:custGeom>
            <a:noFill/>
            <a:ln w="38100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4229" name="Rectangle 55"/>
          <p:cNvSpPr>
            <a:spLocks noChangeArrowheads="1"/>
          </p:cNvSpPr>
          <p:nvPr/>
        </p:nvSpPr>
        <p:spPr bwMode="auto">
          <a:xfrm>
            <a:off x="1477434" y="5778501"/>
            <a:ext cx="1514122" cy="273601"/>
          </a:xfrm>
          <a:prstGeom prst="rect">
            <a:avLst/>
          </a:prstGeom>
          <a:solidFill>
            <a:srgbClr val="66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TRIGLY</a:t>
            </a: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30" name="Rectangle 56"/>
          <p:cNvSpPr>
            <a:spLocks noChangeArrowheads="1"/>
          </p:cNvSpPr>
          <p:nvPr/>
        </p:nvSpPr>
        <p:spPr bwMode="auto">
          <a:xfrm>
            <a:off x="2325511" y="2719212"/>
            <a:ext cx="102164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</a:t>
            </a: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&lt;0.001</a:t>
            </a: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31" name="Rectangle 57"/>
          <p:cNvSpPr>
            <a:spLocks noChangeArrowheads="1"/>
          </p:cNvSpPr>
          <p:nvPr/>
        </p:nvSpPr>
        <p:spPr bwMode="auto">
          <a:xfrm>
            <a:off x="4497212" y="2840568"/>
            <a:ext cx="102164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</a:t>
            </a: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&lt;0.001</a:t>
            </a: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32" name="Rectangle 58"/>
          <p:cNvSpPr>
            <a:spLocks noChangeArrowheads="1"/>
          </p:cNvSpPr>
          <p:nvPr/>
        </p:nvSpPr>
        <p:spPr bwMode="auto">
          <a:xfrm>
            <a:off x="7885289" y="3165123"/>
            <a:ext cx="102164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</a:t>
            </a: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&lt;0.001</a:t>
            </a: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33" name="Rectangle 59"/>
          <p:cNvSpPr>
            <a:spLocks noChangeArrowheads="1"/>
          </p:cNvSpPr>
          <p:nvPr/>
        </p:nvSpPr>
        <p:spPr bwMode="auto">
          <a:xfrm>
            <a:off x="4697589" y="4507089"/>
            <a:ext cx="587022" cy="24622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ROSI</a:t>
            </a: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34" name="Rectangle 60"/>
          <p:cNvSpPr>
            <a:spLocks noChangeArrowheads="1"/>
          </p:cNvSpPr>
          <p:nvPr/>
        </p:nvSpPr>
        <p:spPr bwMode="auto">
          <a:xfrm>
            <a:off x="8098367" y="4507089"/>
            <a:ext cx="587022" cy="24622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PIO</a:t>
            </a: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35" name="Rectangle 61"/>
          <p:cNvSpPr>
            <a:spLocks noChangeArrowheads="1"/>
          </p:cNvSpPr>
          <p:nvPr/>
        </p:nvSpPr>
        <p:spPr bwMode="auto">
          <a:xfrm>
            <a:off x="7299678" y="4507089"/>
            <a:ext cx="587022" cy="246221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ROSI</a:t>
            </a: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36" name="Rectangle 62"/>
          <p:cNvSpPr>
            <a:spLocks noChangeArrowheads="1"/>
          </p:cNvSpPr>
          <p:nvPr/>
        </p:nvSpPr>
        <p:spPr bwMode="auto">
          <a:xfrm>
            <a:off x="4617156" y="5778501"/>
            <a:ext cx="1515533" cy="273601"/>
          </a:xfrm>
          <a:prstGeom prst="rect">
            <a:avLst/>
          </a:prstGeom>
          <a:solidFill>
            <a:srgbClr val="66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  LDL CHOL</a:t>
            </a: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237" name="Rectangle 63"/>
          <p:cNvSpPr>
            <a:spLocks noChangeArrowheads="1"/>
          </p:cNvSpPr>
          <p:nvPr/>
        </p:nvSpPr>
        <p:spPr bwMode="auto">
          <a:xfrm>
            <a:off x="7241823" y="5778501"/>
            <a:ext cx="1516945" cy="273601"/>
          </a:xfrm>
          <a:prstGeom prst="rect">
            <a:avLst/>
          </a:prstGeom>
          <a:solidFill>
            <a:srgbClr val="66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778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  HDL CHOL</a:t>
            </a: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7870930"/>
      </p:ext>
    </p:extLst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3"/>
          <p:cNvSpPr>
            <a:spLocks noChangeArrowheads="1"/>
          </p:cNvSpPr>
          <p:nvPr/>
        </p:nvSpPr>
        <p:spPr bwMode="auto">
          <a:xfrm>
            <a:off x="1169812" y="2473679"/>
            <a:ext cx="6644922" cy="635000"/>
          </a:xfrm>
          <a:prstGeom prst="rect">
            <a:avLst/>
          </a:prstGeom>
          <a:solidFill>
            <a:srgbClr val="FAFD00"/>
          </a:solidFill>
          <a:ln w="9525">
            <a:solidFill>
              <a:srgbClr val="FAFD00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3556">
                <a:solidFill>
                  <a:srgbClr val="000000"/>
                </a:solidFill>
              </a:rPr>
              <a:t>TRIPOD (52%   )</a:t>
            </a:r>
          </a:p>
        </p:txBody>
      </p:sp>
      <p:sp>
        <p:nvSpPr>
          <p:cNvPr id="79875" name="Rectangle 4"/>
          <p:cNvSpPr>
            <a:spLocks noChangeArrowheads="1"/>
          </p:cNvSpPr>
          <p:nvPr/>
        </p:nvSpPr>
        <p:spPr bwMode="auto">
          <a:xfrm>
            <a:off x="1169811" y="4945945"/>
            <a:ext cx="6688667" cy="579966"/>
          </a:xfrm>
          <a:prstGeom prst="rect">
            <a:avLst/>
          </a:prstGeom>
          <a:solidFill>
            <a:srgbClr val="66FFFF"/>
          </a:solidFill>
          <a:ln w="9525">
            <a:solidFill>
              <a:srgbClr val="66FFFF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3911">
                <a:solidFill>
                  <a:srgbClr val="000000"/>
                </a:solidFill>
              </a:rPr>
              <a:t>ACT NOW (72%    )</a:t>
            </a:r>
          </a:p>
        </p:txBody>
      </p:sp>
      <p:sp>
        <p:nvSpPr>
          <p:cNvPr id="79876" name="Rectangle 5"/>
          <p:cNvSpPr>
            <a:spLocks noChangeArrowheads="1"/>
          </p:cNvSpPr>
          <p:nvPr/>
        </p:nvSpPr>
        <p:spPr bwMode="auto">
          <a:xfrm>
            <a:off x="1169812" y="4216400"/>
            <a:ext cx="6690077" cy="544689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3911">
                <a:solidFill>
                  <a:srgbClr val="FFFFFF"/>
                </a:solidFill>
              </a:rPr>
              <a:t>DREAM (62%   )</a:t>
            </a:r>
          </a:p>
        </p:txBody>
      </p:sp>
      <p:sp>
        <p:nvSpPr>
          <p:cNvPr id="79877" name="AutoShape 8"/>
          <p:cNvSpPr>
            <a:spLocks noChangeArrowheads="1"/>
          </p:cNvSpPr>
          <p:nvPr/>
        </p:nvSpPr>
        <p:spPr bwMode="auto">
          <a:xfrm>
            <a:off x="5678312" y="2595034"/>
            <a:ext cx="381000" cy="462844"/>
          </a:xfrm>
          <a:prstGeom prst="downArrow">
            <a:avLst>
              <a:gd name="adj1" fmla="val 50000"/>
              <a:gd name="adj2" fmla="val 3037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067" b="0">
              <a:solidFill>
                <a:srgbClr val="000000"/>
              </a:solidFill>
            </a:endParaRPr>
          </a:p>
        </p:txBody>
      </p:sp>
      <p:sp>
        <p:nvSpPr>
          <p:cNvPr id="78858" name="Text Box 10"/>
          <p:cNvSpPr txBox="1">
            <a:spLocks noChangeArrowheads="1"/>
          </p:cNvSpPr>
          <p:nvPr/>
        </p:nvSpPr>
        <p:spPr bwMode="auto">
          <a:xfrm>
            <a:off x="441997" y="818445"/>
            <a:ext cx="8291052" cy="1186735"/>
          </a:xfrm>
          <a:prstGeom prst="rect">
            <a:avLst/>
          </a:prstGeom>
          <a:solidFill>
            <a:srgbClr val="FF6600"/>
          </a:solidFill>
          <a:ln w="9525">
            <a:solidFill>
              <a:srgbClr val="FF6600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defTabSz="812810">
              <a:defRPr/>
            </a:pPr>
            <a:r>
              <a:rPr lang="en-US" sz="3556" b="1">
                <a:solidFill>
                  <a:srgbClr val="FFFFFF"/>
                </a:solidFill>
                <a:latin typeface="Helvetica"/>
                <a:ea typeface="ＭＳ Ｐゴシック"/>
              </a:rPr>
              <a:t>TZDs PREVENT THE PROGRESSION </a:t>
            </a:r>
          </a:p>
          <a:p>
            <a:pPr algn="ctr" defTabSz="812810">
              <a:defRPr/>
            </a:pPr>
            <a:r>
              <a:rPr lang="en-US" sz="3556" b="1">
                <a:solidFill>
                  <a:srgbClr val="FFFFFF"/>
                </a:solidFill>
                <a:latin typeface="Helvetica"/>
                <a:ea typeface="ＭＳ Ｐゴシック"/>
              </a:rPr>
              <a:t>OF IGT TO T2DM</a:t>
            </a:r>
          </a:p>
        </p:txBody>
      </p:sp>
      <p:sp>
        <p:nvSpPr>
          <p:cNvPr id="79879" name="AutoShape 8"/>
          <p:cNvSpPr>
            <a:spLocks noChangeArrowheads="1"/>
          </p:cNvSpPr>
          <p:nvPr/>
        </p:nvSpPr>
        <p:spPr bwMode="auto">
          <a:xfrm>
            <a:off x="5781323" y="4267200"/>
            <a:ext cx="381000" cy="462844"/>
          </a:xfrm>
          <a:prstGeom prst="downArrow">
            <a:avLst>
              <a:gd name="adj1" fmla="val 50000"/>
              <a:gd name="adj2" fmla="val 30370"/>
            </a:avLst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067" b="0">
              <a:solidFill>
                <a:srgbClr val="000000"/>
              </a:solidFill>
            </a:endParaRPr>
          </a:p>
        </p:txBody>
      </p:sp>
      <p:sp>
        <p:nvSpPr>
          <p:cNvPr id="79880" name="AutoShape 8"/>
          <p:cNvSpPr>
            <a:spLocks noChangeArrowheads="1"/>
          </p:cNvSpPr>
          <p:nvPr/>
        </p:nvSpPr>
        <p:spPr bwMode="auto">
          <a:xfrm>
            <a:off x="6067778" y="5026378"/>
            <a:ext cx="381000" cy="462844"/>
          </a:xfrm>
          <a:prstGeom prst="downArrow">
            <a:avLst>
              <a:gd name="adj1" fmla="val 50000"/>
              <a:gd name="adj2" fmla="val 3037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067" b="0">
              <a:solidFill>
                <a:srgbClr val="000000"/>
              </a:solidFill>
            </a:endParaRPr>
          </a:p>
        </p:txBody>
      </p:sp>
      <p:sp>
        <p:nvSpPr>
          <p:cNvPr id="79881" name="Rectangle 3"/>
          <p:cNvSpPr>
            <a:spLocks noChangeArrowheads="1"/>
          </p:cNvSpPr>
          <p:nvPr/>
        </p:nvSpPr>
        <p:spPr bwMode="auto">
          <a:xfrm>
            <a:off x="1198034" y="3345745"/>
            <a:ext cx="6644922" cy="635000"/>
          </a:xfrm>
          <a:prstGeom prst="rect">
            <a:avLst/>
          </a:prstGeom>
          <a:solidFill>
            <a:srgbClr val="FFCCFF"/>
          </a:solidFill>
          <a:ln w="9525">
            <a:solidFill>
              <a:srgbClr val="FFCCFF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3556">
                <a:solidFill>
                  <a:srgbClr val="000000"/>
                </a:solidFill>
              </a:rPr>
              <a:t>PIPOD (62%   )</a:t>
            </a:r>
          </a:p>
        </p:txBody>
      </p:sp>
      <p:sp>
        <p:nvSpPr>
          <p:cNvPr id="79882" name="AutoShape 8"/>
          <p:cNvSpPr>
            <a:spLocks noChangeArrowheads="1"/>
          </p:cNvSpPr>
          <p:nvPr/>
        </p:nvSpPr>
        <p:spPr bwMode="auto">
          <a:xfrm>
            <a:off x="5551312" y="3451578"/>
            <a:ext cx="381000" cy="462844"/>
          </a:xfrm>
          <a:prstGeom prst="downArrow">
            <a:avLst>
              <a:gd name="adj1" fmla="val 50000"/>
              <a:gd name="adj2" fmla="val 30370"/>
            </a:avLst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067" b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4003145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idx="1"/>
          </p:nvPr>
        </p:nvSpPr>
        <p:spPr>
          <a:xfrm>
            <a:off x="697089" y="2439767"/>
            <a:ext cx="7598834" cy="862189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pPr marL="0" indent="0" algn="ctr">
              <a:spcBef>
                <a:spcPct val="0"/>
              </a:spcBef>
              <a:buClr>
                <a:srgbClr val="FFFFFF"/>
              </a:buClr>
              <a:buNone/>
            </a:pPr>
            <a:r>
              <a:rPr lang="en-US" altLang="en-US" sz="2489" b="1"/>
              <a:t>TOTAL NUMBER OF</a:t>
            </a:r>
          </a:p>
          <a:p>
            <a:pPr marL="0" indent="0" algn="ctr">
              <a:spcBef>
                <a:spcPct val="0"/>
              </a:spcBef>
              <a:buClr>
                <a:srgbClr val="FFFFFF"/>
              </a:buClr>
              <a:buNone/>
            </a:pPr>
            <a:r>
              <a:rPr lang="en-US" altLang="en-US" sz="2489" b="1"/>
              <a:t>SUBJECTS SCREENED (n=1,850)</a:t>
            </a:r>
          </a:p>
        </p:txBody>
      </p:sp>
      <p:sp>
        <p:nvSpPr>
          <p:cNvPr id="35843" name="Rectangle 3"/>
          <p:cNvSpPr>
            <a:spLocks noChangeArrowheads="1"/>
          </p:cNvSpPr>
          <p:nvPr/>
        </p:nvSpPr>
        <p:spPr bwMode="auto">
          <a:xfrm>
            <a:off x="489656" y="5432734"/>
            <a:ext cx="2000956" cy="801511"/>
          </a:xfrm>
          <a:prstGeom prst="rect">
            <a:avLst/>
          </a:prstGeom>
          <a:solidFill>
            <a:srgbClr val="CCFF99"/>
          </a:solidFill>
          <a:ln w="9525">
            <a:solidFill>
              <a:srgbClr val="CCFF99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>
                <a:srgbClr val="FFFFFF"/>
              </a:buClr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Placebo</a:t>
            </a:r>
          </a:p>
          <a:p>
            <a:pPr algn="ctr" defTabSz="812810">
              <a:spcBef>
                <a:spcPct val="0"/>
              </a:spcBef>
              <a:buClr>
                <a:srgbClr val="FFFFFF"/>
              </a:buClr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(n=299)</a:t>
            </a:r>
          </a:p>
        </p:txBody>
      </p:sp>
      <p:sp>
        <p:nvSpPr>
          <p:cNvPr id="35844" name="Rectangle 4"/>
          <p:cNvSpPr>
            <a:spLocks noChangeArrowheads="1"/>
          </p:cNvSpPr>
          <p:nvPr/>
        </p:nvSpPr>
        <p:spPr bwMode="auto">
          <a:xfrm>
            <a:off x="3651955" y="4039967"/>
            <a:ext cx="1779412" cy="815622"/>
          </a:xfrm>
          <a:prstGeom prst="rect">
            <a:avLst/>
          </a:prstGeom>
          <a:solidFill>
            <a:srgbClr val="FAFD00"/>
          </a:solidFill>
          <a:ln w="9525">
            <a:solidFill>
              <a:srgbClr val="FAFD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>
                <a:srgbClr val="FFFFFF"/>
              </a:buClr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IGT*</a:t>
            </a:r>
          </a:p>
          <a:p>
            <a:pPr algn="ctr" defTabSz="812810">
              <a:spcBef>
                <a:spcPct val="0"/>
              </a:spcBef>
              <a:buClr>
                <a:srgbClr val="FFFFFF"/>
              </a:buClr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(n=602)</a:t>
            </a:r>
          </a:p>
        </p:txBody>
      </p:sp>
      <p:sp>
        <p:nvSpPr>
          <p:cNvPr id="35845" name="Rectangle 5"/>
          <p:cNvSpPr>
            <a:spLocks noChangeArrowheads="1"/>
          </p:cNvSpPr>
          <p:nvPr/>
        </p:nvSpPr>
        <p:spPr bwMode="auto">
          <a:xfrm>
            <a:off x="6276622" y="5497644"/>
            <a:ext cx="2686756" cy="788811"/>
          </a:xfrm>
          <a:prstGeom prst="rect">
            <a:avLst/>
          </a:prstGeom>
          <a:solidFill>
            <a:srgbClr val="CCFF99"/>
          </a:solidFill>
          <a:ln w="9525">
            <a:solidFill>
              <a:srgbClr val="CCFF99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>
                <a:srgbClr val="FFFFFF"/>
              </a:buClr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Pioglitazone</a:t>
            </a:r>
          </a:p>
          <a:p>
            <a:pPr algn="ctr" defTabSz="812810">
              <a:spcBef>
                <a:spcPct val="0"/>
              </a:spcBef>
              <a:buClr>
                <a:srgbClr val="FFFFFF"/>
              </a:buClr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(n=303)</a:t>
            </a:r>
          </a:p>
        </p:txBody>
      </p:sp>
      <p:sp>
        <p:nvSpPr>
          <p:cNvPr id="35846" name="Line 6"/>
          <p:cNvSpPr>
            <a:spLocks noChangeShapeType="1"/>
          </p:cNvSpPr>
          <p:nvPr/>
        </p:nvSpPr>
        <p:spPr bwMode="auto">
          <a:xfrm flipH="1">
            <a:off x="4553656" y="3380978"/>
            <a:ext cx="0" cy="592667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847" name="Text Box 11"/>
          <p:cNvSpPr txBox="1">
            <a:spLocks noChangeArrowheads="1"/>
          </p:cNvSpPr>
          <p:nvPr/>
        </p:nvSpPr>
        <p:spPr bwMode="auto">
          <a:xfrm>
            <a:off x="2155752" y="6319048"/>
            <a:ext cx="4578497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r>
              <a:rPr lang="en-US" altLang="en-US" sz="1244" b="1" dirty="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*Diagnosed with single OGTT (2-hour PG = 140-199 mg/dl)</a:t>
            </a:r>
          </a:p>
        </p:txBody>
      </p:sp>
      <p:sp>
        <p:nvSpPr>
          <p:cNvPr id="35848" name="Line 12"/>
          <p:cNvSpPr>
            <a:spLocks noChangeShapeType="1"/>
          </p:cNvSpPr>
          <p:nvPr/>
        </p:nvSpPr>
        <p:spPr bwMode="auto">
          <a:xfrm flipH="1">
            <a:off x="2579511" y="5005167"/>
            <a:ext cx="1394178" cy="749300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849" name="Line 13"/>
          <p:cNvSpPr>
            <a:spLocks noChangeShapeType="1"/>
          </p:cNvSpPr>
          <p:nvPr/>
        </p:nvSpPr>
        <p:spPr bwMode="auto">
          <a:xfrm>
            <a:off x="5005212" y="4941667"/>
            <a:ext cx="1148644" cy="773289"/>
          </a:xfrm>
          <a:prstGeom prst="line">
            <a:avLst/>
          </a:prstGeom>
          <a:noFill/>
          <a:ln w="76200">
            <a:solidFill>
              <a:schemeClr val="bg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35851" name="TextBox 9"/>
          <p:cNvSpPr txBox="1">
            <a:spLocks noChangeArrowheads="1"/>
          </p:cNvSpPr>
          <p:nvPr/>
        </p:nvSpPr>
        <p:spPr bwMode="auto">
          <a:xfrm>
            <a:off x="1612900" y="1433644"/>
            <a:ext cx="6067778" cy="858440"/>
          </a:xfrm>
          <a:prstGeom prst="rect">
            <a:avLst/>
          </a:prstGeom>
          <a:solidFill>
            <a:srgbClr val="66FFFF"/>
          </a:solidFill>
          <a:ln w="9525">
            <a:solidFill>
              <a:srgbClr val="66FFFF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ACTos NOW for the Prevention of </a:t>
            </a:r>
          </a:p>
          <a:p>
            <a:pPr algn="ctr"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Type 2 Diabetes Mellitus</a:t>
            </a:r>
          </a:p>
        </p:txBody>
      </p:sp>
      <p:sp>
        <p:nvSpPr>
          <p:cNvPr id="35852" name="Rectangle 3"/>
          <p:cNvSpPr>
            <a:spLocks noChangeArrowheads="1"/>
          </p:cNvSpPr>
          <p:nvPr/>
        </p:nvSpPr>
        <p:spPr bwMode="auto">
          <a:xfrm>
            <a:off x="475545" y="4017389"/>
            <a:ext cx="2338211" cy="801511"/>
          </a:xfrm>
          <a:prstGeom prst="rect">
            <a:avLst/>
          </a:prstGeom>
          <a:solidFill>
            <a:srgbClr val="FF66FF"/>
          </a:solidFill>
          <a:ln w="9525">
            <a:solidFill>
              <a:srgbClr val="FF66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>
                <a:srgbClr val="FFFFFF"/>
              </a:buClr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ISOLATED</a:t>
            </a:r>
          </a:p>
          <a:p>
            <a:pPr algn="ctr" defTabSz="812810">
              <a:spcBef>
                <a:spcPct val="0"/>
              </a:spcBef>
              <a:buClr>
                <a:srgbClr val="FFFFFF"/>
              </a:buClr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 IGT (n = 195)</a:t>
            </a:r>
          </a:p>
        </p:txBody>
      </p:sp>
      <p:sp>
        <p:nvSpPr>
          <p:cNvPr id="35853" name="Rectangle 3"/>
          <p:cNvSpPr>
            <a:spLocks noChangeArrowheads="1"/>
          </p:cNvSpPr>
          <p:nvPr/>
        </p:nvSpPr>
        <p:spPr bwMode="auto">
          <a:xfrm>
            <a:off x="6512279" y="4003278"/>
            <a:ext cx="2113844" cy="801511"/>
          </a:xfrm>
          <a:prstGeom prst="rect">
            <a:avLst/>
          </a:prstGeom>
          <a:solidFill>
            <a:srgbClr val="FF66FF"/>
          </a:solidFill>
          <a:ln w="9525">
            <a:solidFill>
              <a:srgbClr val="FF66FF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>
                <a:srgbClr val="FFFFFF"/>
              </a:buClr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IGT + IFG</a:t>
            </a:r>
          </a:p>
          <a:p>
            <a:pPr algn="ctr" defTabSz="812810">
              <a:spcBef>
                <a:spcPct val="0"/>
              </a:spcBef>
              <a:buClr>
                <a:srgbClr val="FFFFFF"/>
              </a:buClr>
              <a:buSzTx/>
              <a:buNone/>
            </a:pPr>
            <a:r>
              <a:rPr lang="en-US" altLang="en-US" sz="2489" b="1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  (n = 407)</a:t>
            </a:r>
          </a:p>
        </p:txBody>
      </p:sp>
      <p:sp>
        <p:nvSpPr>
          <p:cNvPr id="14" name="Text Box 10"/>
          <p:cNvSpPr txBox="1">
            <a:spLocks noChangeArrowheads="1"/>
          </p:cNvSpPr>
          <p:nvPr/>
        </p:nvSpPr>
        <p:spPr bwMode="auto">
          <a:xfrm>
            <a:off x="426474" y="123643"/>
            <a:ext cx="8291052" cy="1186735"/>
          </a:xfrm>
          <a:prstGeom prst="rect">
            <a:avLst/>
          </a:prstGeom>
          <a:solidFill>
            <a:srgbClr val="FF6600"/>
          </a:solidFill>
          <a:ln w="9525">
            <a:solidFill>
              <a:srgbClr val="FF6600"/>
            </a:solidFill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defTabSz="812810">
              <a:defRPr/>
            </a:pPr>
            <a:r>
              <a:rPr lang="en-US" sz="3556" b="1">
                <a:solidFill>
                  <a:srgbClr val="FFFFFF"/>
                </a:solidFill>
                <a:latin typeface="Helvetica"/>
                <a:ea typeface="ＭＳ Ｐゴシック"/>
              </a:rPr>
              <a:t>TZDs PREVENT THE PROGRESSION </a:t>
            </a:r>
          </a:p>
          <a:p>
            <a:pPr algn="ctr" defTabSz="812810">
              <a:defRPr/>
            </a:pPr>
            <a:r>
              <a:rPr lang="en-US" sz="3556" b="1">
                <a:solidFill>
                  <a:srgbClr val="FFFFFF"/>
                </a:solidFill>
                <a:latin typeface="Helvetica"/>
                <a:ea typeface="ＭＳ Ｐゴシック"/>
              </a:rPr>
              <a:t>OF IGT TO T2DM</a:t>
            </a: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auto">
          <a:xfrm>
            <a:off x="19322" y="6574204"/>
            <a:ext cx="3187155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r>
              <a:rPr lang="en-US" altLang="en-US" sz="1244" b="1" dirty="0">
                <a:solidFill>
                  <a:srgbClr val="F4AEE8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DeFronzo et al, NEJM 364:1104-15, 2011</a:t>
            </a:r>
          </a:p>
        </p:txBody>
      </p:sp>
    </p:spTree>
    <p:extLst>
      <p:ext uri="{BB962C8B-B14F-4D97-AF65-F5344CB8AC3E}">
        <p14:creationId xmlns:p14="http://schemas.microsoft.com/office/powerpoint/2010/main" val="3388967015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8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2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5842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58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584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0"/>
                                        <p:tgtEl>
                                          <p:spTgt spid="358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358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0"/>
                                        <p:tgtEl>
                                          <p:spTgt spid="358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0"/>
                                        <p:tgtEl>
                                          <p:spTgt spid="358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35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0"/>
                                        <p:tgtEl>
                                          <p:spTgt spid="358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0"/>
                                        <p:tgtEl>
                                          <p:spTgt spid="358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358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358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2" grpId="0" build="p" animBg="1"/>
      <p:bldP spid="35843" grpId="0" animBg="1"/>
      <p:bldP spid="35844" grpId="0" animBg="1"/>
      <p:bldP spid="35845" grpId="0" animBg="1"/>
      <p:bldP spid="35847" grpId="0"/>
      <p:bldP spid="35851" grpId="0" animBg="1"/>
      <p:bldP spid="35852" grpId="0" animBg="1"/>
      <p:bldP spid="35853" grpId="0" animBg="1"/>
      <p:bldP spid="1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Picture 42" descr="figure1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6123" y="1614312"/>
            <a:ext cx="6519333" cy="48358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Rectangle 263"/>
          <p:cNvSpPr>
            <a:spLocks noChangeArrowheads="1"/>
          </p:cNvSpPr>
          <p:nvPr/>
        </p:nvSpPr>
        <p:spPr bwMode="auto">
          <a:xfrm>
            <a:off x="821267" y="440267"/>
            <a:ext cx="7721600" cy="1076678"/>
          </a:xfrm>
          <a:prstGeom prst="rect">
            <a:avLst/>
          </a:prstGeom>
          <a:solidFill>
            <a:srgbClr val="FF7F00"/>
          </a:solidFill>
          <a:ln w="9525">
            <a:solidFill>
              <a:srgbClr val="FF7F00"/>
            </a:solidFill>
            <a:miter lim="800000"/>
            <a:headEnd/>
            <a:tailEnd/>
          </a:ln>
        </p:spPr>
        <p:txBody>
          <a:bodyPr anchor="ctr"/>
          <a:lstStyle/>
          <a:p>
            <a:pPr algn="ctr" defTabSz="812810" eaLnBrk="1" hangingPunct="1">
              <a:defRPr/>
            </a:pPr>
            <a:r>
              <a:rPr lang="en-US" sz="3556" b="1" dirty="0">
                <a:solidFill>
                  <a:srgbClr val="FFFFFF"/>
                </a:solidFill>
                <a:latin typeface="Arial" charset="0"/>
                <a:ea typeface="ＭＳ Ｐゴシック" pitchFamily="48" charset="-128"/>
              </a:rPr>
              <a:t>TIME TO OCCURRENCE OF </a:t>
            </a:r>
          </a:p>
          <a:p>
            <a:pPr algn="ctr" defTabSz="812810" eaLnBrk="1" hangingPunct="1">
              <a:defRPr/>
            </a:pPr>
            <a:r>
              <a:rPr lang="en-US" sz="3556" b="1" dirty="0">
                <a:solidFill>
                  <a:srgbClr val="FFFFFF"/>
                </a:solidFill>
                <a:latin typeface="Arial" charset="0"/>
                <a:ea typeface="ＭＳ Ｐゴシック" pitchFamily="48" charset="-128"/>
              </a:rPr>
              <a:t>DIABETES (KAPLAN MEIER</a:t>
            </a:r>
            <a:r>
              <a:rPr lang="en-US" sz="3556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pitchFamily="48" charset="-128"/>
              </a:rPr>
              <a:t>)</a:t>
            </a:r>
          </a:p>
        </p:txBody>
      </p:sp>
      <p:sp>
        <p:nvSpPr>
          <p:cNvPr id="47135" name="Text Box 8"/>
          <p:cNvSpPr txBox="1">
            <a:spLocks noChangeArrowheads="1"/>
          </p:cNvSpPr>
          <p:nvPr/>
        </p:nvSpPr>
        <p:spPr bwMode="auto">
          <a:xfrm>
            <a:off x="2860323" y="2534356"/>
            <a:ext cx="2098651" cy="830997"/>
          </a:xfrm>
          <a:prstGeom prst="rect">
            <a:avLst/>
          </a:prstGeom>
          <a:solidFill>
            <a:schemeClr val="tx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812810" eaLnBrk="1" hangingPunct="1">
              <a:defRPr/>
            </a:pPr>
            <a:r>
              <a:rPr lang="it-IT" sz="1600" b="1" dirty="0">
                <a:solidFill>
                  <a:srgbClr val="FF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HR=0.28</a:t>
            </a:r>
          </a:p>
          <a:p>
            <a:pPr defTabSz="812810" eaLnBrk="1" hangingPunct="1">
              <a:defRPr/>
            </a:pPr>
            <a:r>
              <a:rPr lang="it-IT" sz="1600" b="1" dirty="0">
                <a:solidFill>
                  <a:srgbClr val="FF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95% CI = (0.16-0.49)</a:t>
            </a:r>
          </a:p>
          <a:p>
            <a:pPr defTabSz="812810" eaLnBrk="1" hangingPunct="1">
              <a:defRPr/>
            </a:pPr>
            <a:r>
              <a:rPr lang="it-IT" sz="1600" b="1" dirty="0">
                <a:solidFill>
                  <a:srgbClr val="FF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P&lt;0.00001</a:t>
            </a:r>
            <a:endParaRPr lang="en-US" sz="1600" b="1" dirty="0">
              <a:solidFill>
                <a:srgbClr val="FF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5" name="Text Box 8"/>
          <p:cNvSpPr txBox="1">
            <a:spLocks noChangeArrowheads="1"/>
          </p:cNvSpPr>
          <p:nvPr/>
        </p:nvSpPr>
        <p:spPr bwMode="auto">
          <a:xfrm>
            <a:off x="7309556" y="1831623"/>
            <a:ext cx="1212145" cy="584775"/>
          </a:xfrm>
          <a:prstGeom prst="rect">
            <a:avLst/>
          </a:prstGeom>
          <a:solidFill>
            <a:schemeClr val="tx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812810" eaLnBrk="1" hangingPunct="1">
              <a:defRPr/>
            </a:pPr>
            <a:r>
              <a:rPr lang="it-IT" sz="1600" b="1" dirty="0">
                <a:solidFill>
                  <a:srgbClr val="FF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7.6%</a:t>
            </a:r>
          </a:p>
          <a:p>
            <a:pPr defTabSz="812810" eaLnBrk="1" hangingPunct="1">
              <a:defRPr/>
            </a:pPr>
            <a:r>
              <a:rPr lang="it-IT" sz="1600" b="1" dirty="0">
                <a:solidFill>
                  <a:srgbClr val="FF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per year</a:t>
            </a:r>
            <a:endParaRPr lang="en-US" sz="1600" b="1" dirty="0">
              <a:solidFill>
                <a:srgbClr val="FF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6" name="Text Box 8"/>
          <p:cNvSpPr txBox="1">
            <a:spLocks noChangeArrowheads="1"/>
          </p:cNvSpPr>
          <p:nvPr/>
        </p:nvSpPr>
        <p:spPr bwMode="auto">
          <a:xfrm>
            <a:off x="7339189" y="4229101"/>
            <a:ext cx="1212144" cy="584775"/>
          </a:xfrm>
          <a:prstGeom prst="rect">
            <a:avLst/>
          </a:prstGeom>
          <a:solidFill>
            <a:schemeClr val="tx1">
              <a:lumMod val="95000"/>
            </a:schemeClr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812810" eaLnBrk="1" hangingPunct="1">
              <a:defRPr/>
            </a:pPr>
            <a:r>
              <a:rPr lang="it-IT" sz="1600" b="1" dirty="0">
                <a:solidFill>
                  <a:srgbClr val="FF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2.1%</a:t>
            </a:r>
          </a:p>
          <a:p>
            <a:pPr defTabSz="812810" eaLnBrk="1" hangingPunct="1">
              <a:defRPr/>
            </a:pPr>
            <a:r>
              <a:rPr lang="it-IT" sz="1600" b="1" dirty="0">
                <a:solidFill>
                  <a:srgbClr val="FF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per year</a:t>
            </a:r>
            <a:endParaRPr lang="en-US" sz="1600" b="1" dirty="0">
              <a:solidFill>
                <a:srgbClr val="FF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9878" y="6450190"/>
            <a:ext cx="45321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DeFronzo et al, NEJM 364:1104-15, 2011</a:t>
            </a:r>
          </a:p>
        </p:txBody>
      </p:sp>
    </p:spTree>
    <p:extLst>
      <p:ext uri="{BB962C8B-B14F-4D97-AF65-F5344CB8AC3E}">
        <p14:creationId xmlns:p14="http://schemas.microsoft.com/office/powerpoint/2010/main" val="608218256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72156" y="719667"/>
            <a:ext cx="8856133" cy="1016000"/>
          </a:xfrm>
          <a:solidFill>
            <a:srgbClr val="FF7F00"/>
          </a:solidFill>
        </p:spPr>
        <p:txBody>
          <a:bodyPr/>
          <a:lstStyle/>
          <a:p>
            <a:pPr eaLnBrk="1" hangingPunct="1"/>
            <a:r>
              <a:rPr lang="en-US" altLang="en-US" sz="2844" b="1">
                <a:solidFill>
                  <a:schemeClr val="bg1"/>
                </a:solidFill>
              </a:rPr>
              <a:t>RATE OF CHANGE:</a:t>
            </a:r>
            <a:br>
              <a:rPr lang="en-US" altLang="en-US" sz="2844" b="1">
                <a:solidFill>
                  <a:schemeClr val="bg1"/>
                </a:solidFill>
              </a:rPr>
            </a:br>
            <a:r>
              <a:rPr lang="en-US" altLang="en-US" sz="2844" b="1">
                <a:solidFill>
                  <a:schemeClr val="bg1"/>
                </a:solidFill>
              </a:rPr>
              <a:t>CAROTID INTIMAL MEDIA THICKNESS</a:t>
            </a:r>
          </a:p>
        </p:txBody>
      </p:sp>
      <p:sp>
        <p:nvSpPr>
          <p:cNvPr id="83971" name="Rectangle 24"/>
          <p:cNvSpPr>
            <a:spLocks noChangeArrowheads="1"/>
          </p:cNvSpPr>
          <p:nvPr/>
        </p:nvSpPr>
        <p:spPr bwMode="auto">
          <a:xfrm>
            <a:off x="1924756" y="5630334"/>
            <a:ext cx="15228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81281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0</a:t>
            </a: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3972" name="Group 31"/>
          <p:cNvGrpSpPr>
            <a:grpSpLocks/>
          </p:cNvGrpSpPr>
          <p:nvPr/>
        </p:nvGrpSpPr>
        <p:grpSpPr bwMode="auto">
          <a:xfrm>
            <a:off x="1124304" y="1902177"/>
            <a:ext cx="6495696" cy="4236156"/>
            <a:chOff x="380" y="1083"/>
            <a:chExt cx="4092" cy="3002"/>
          </a:xfrm>
        </p:grpSpPr>
        <p:sp>
          <p:nvSpPr>
            <p:cNvPr id="83973" name="Text Box 5"/>
            <p:cNvSpPr txBox="1">
              <a:spLocks noChangeArrowheads="1"/>
            </p:cNvSpPr>
            <p:nvPr/>
          </p:nvSpPr>
          <p:spPr bwMode="auto">
            <a:xfrm rot="16200000">
              <a:off x="79" y="2213"/>
              <a:ext cx="867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anose="05050102010706020507" pitchFamily="18" charset="2"/>
                  <a:ea typeface="ＭＳ Ｐゴシック" panose="020B0600070205080204" pitchFamily="34" charset="-128"/>
                  <a:cs typeface="+mn-cs"/>
                  <a:sym typeface="Symbol" panose="05050102010706020507" pitchFamily="18" charset="2"/>
                </a:rPr>
                <a:t></a:t>
              </a: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m/year</a:t>
              </a:r>
            </a:p>
          </p:txBody>
        </p:sp>
        <p:sp>
          <p:nvSpPr>
            <p:cNvPr id="83974" name="Rectangle 7"/>
            <p:cNvSpPr>
              <a:spLocks noChangeArrowheads="1"/>
            </p:cNvSpPr>
            <p:nvPr/>
          </p:nvSpPr>
          <p:spPr bwMode="auto">
            <a:xfrm>
              <a:off x="1477" y="2697"/>
              <a:ext cx="923" cy="1159"/>
            </a:xfrm>
            <a:prstGeom prst="rect">
              <a:avLst/>
            </a:pr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83975" name="Group 11"/>
            <p:cNvGrpSpPr>
              <a:grpSpLocks/>
            </p:cNvGrpSpPr>
            <p:nvPr/>
          </p:nvGrpSpPr>
          <p:grpSpPr bwMode="auto">
            <a:xfrm>
              <a:off x="1878" y="2427"/>
              <a:ext cx="121" cy="337"/>
              <a:chOff x="2409" y="2427"/>
              <a:chExt cx="121" cy="337"/>
            </a:xfrm>
          </p:grpSpPr>
          <p:sp>
            <p:nvSpPr>
              <p:cNvPr id="83995" name="Line 9"/>
              <p:cNvSpPr>
                <a:spLocks noChangeShapeType="1"/>
              </p:cNvSpPr>
              <p:nvPr/>
            </p:nvSpPr>
            <p:spPr bwMode="auto">
              <a:xfrm>
                <a:off x="2470" y="2427"/>
                <a:ext cx="0" cy="337"/>
              </a:xfrm>
              <a:prstGeom prst="line">
                <a:avLst/>
              </a:prstGeom>
              <a:noFill/>
              <a:ln w="19050">
                <a:solidFill>
                  <a:srgbClr val="FF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81281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96" name="Line 10"/>
              <p:cNvSpPr>
                <a:spLocks noChangeShapeType="1"/>
              </p:cNvSpPr>
              <p:nvPr/>
            </p:nvSpPr>
            <p:spPr bwMode="auto">
              <a:xfrm>
                <a:off x="2409" y="2431"/>
                <a:ext cx="121" cy="0"/>
              </a:xfrm>
              <a:prstGeom prst="line">
                <a:avLst/>
              </a:prstGeom>
              <a:noFill/>
              <a:ln w="19050">
                <a:solidFill>
                  <a:srgbClr val="FF7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81281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83976" name="Group 12"/>
            <p:cNvGrpSpPr>
              <a:grpSpLocks/>
            </p:cNvGrpSpPr>
            <p:nvPr/>
          </p:nvGrpSpPr>
          <p:grpSpPr bwMode="auto">
            <a:xfrm>
              <a:off x="3399" y="1727"/>
              <a:ext cx="121" cy="337"/>
              <a:chOff x="2409" y="2427"/>
              <a:chExt cx="121" cy="337"/>
            </a:xfrm>
          </p:grpSpPr>
          <p:sp>
            <p:nvSpPr>
              <p:cNvPr id="83993" name="Line 13"/>
              <p:cNvSpPr>
                <a:spLocks noChangeShapeType="1"/>
              </p:cNvSpPr>
              <p:nvPr/>
            </p:nvSpPr>
            <p:spPr bwMode="auto">
              <a:xfrm>
                <a:off x="2470" y="2427"/>
                <a:ext cx="0" cy="337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81281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94" name="Line 14"/>
              <p:cNvSpPr>
                <a:spLocks noChangeShapeType="1"/>
              </p:cNvSpPr>
              <p:nvPr/>
            </p:nvSpPr>
            <p:spPr bwMode="auto">
              <a:xfrm>
                <a:off x="2409" y="2431"/>
                <a:ext cx="121" cy="0"/>
              </a:xfrm>
              <a:prstGeom prst="line">
                <a:avLst/>
              </a:prstGeom>
              <a:noFill/>
              <a:ln w="19050">
                <a:solidFill>
                  <a:srgbClr val="FFFF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81281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83977" name="Rectangle 8"/>
            <p:cNvSpPr>
              <a:spLocks noChangeArrowheads="1"/>
            </p:cNvSpPr>
            <p:nvPr/>
          </p:nvSpPr>
          <p:spPr bwMode="auto">
            <a:xfrm>
              <a:off x="2998" y="1975"/>
              <a:ext cx="923" cy="186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FFFF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978" name="Text Box 15"/>
            <p:cNvSpPr txBox="1">
              <a:spLocks noChangeArrowheads="1"/>
            </p:cNvSpPr>
            <p:nvPr/>
          </p:nvSpPr>
          <p:spPr bwMode="auto">
            <a:xfrm>
              <a:off x="2849" y="3842"/>
              <a:ext cx="1228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Placebo</a:t>
              </a:r>
            </a:p>
          </p:txBody>
        </p:sp>
        <p:sp>
          <p:nvSpPr>
            <p:cNvPr id="83979" name="Text Box 16"/>
            <p:cNvSpPr txBox="1">
              <a:spLocks noChangeArrowheads="1"/>
            </p:cNvSpPr>
            <p:nvPr/>
          </p:nvSpPr>
          <p:spPr bwMode="auto">
            <a:xfrm>
              <a:off x="1330" y="3842"/>
              <a:ext cx="1228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7F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Pioglitazone</a:t>
              </a:r>
            </a:p>
          </p:txBody>
        </p:sp>
        <p:sp>
          <p:nvSpPr>
            <p:cNvPr id="83980" name="Text Box 17"/>
            <p:cNvSpPr txBox="1">
              <a:spLocks noChangeArrowheads="1"/>
            </p:cNvSpPr>
            <p:nvPr/>
          </p:nvSpPr>
          <p:spPr bwMode="auto">
            <a:xfrm>
              <a:off x="2508" y="1083"/>
              <a:ext cx="576" cy="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P&lt;0.05</a:t>
              </a:r>
            </a:p>
          </p:txBody>
        </p:sp>
        <p:sp>
          <p:nvSpPr>
            <p:cNvPr id="83981" name="Line 18"/>
            <p:cNvSpPr>
              <a:spLocks noChangeShapeType="1"/>
            </p:cNvSpPr>
            <p:nvPr/>
          </p:nvSpPr>
          <p:spPr bwMode="auto">
            <a:xfrm>
              <a:off x="1075" y="1277"/>
              <a:ext cx="1" cy="2568"/>
            </a:xfrm>
            <a:prstGeom prst="line">
              <a:avLst/>
            </a:prstGeom>
            <a:noFill/>
            <a:ln w="254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982" name="Line 19"/>
            <p:cNvSpPr>
              <a:spLocks noChangeShapeType="1"/>
            </p:cNvSpPr>
            <p:nvPr/>
          </p:nvSpPr>
          <p:spPr bwMode="auto">
            <a:xfrm>
              <a:off x="1011" y="3845"/>
              <a:ext cx="64" cy="1"/>
            </a:xfrm>
            <a:prstGeom prst="line">
              <a:avLst/>
            </a:prstGeom>
            <a:noFill/>
            <a:ln w="254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983" name="Line 20"/>
            <p:cNvSpPr>
              <a:spLocks noChangeShapeType="1"/>
            </p:cNvSpPr>
            <p:nvPr/>
          </p:nvSpPr>
          <p:spPr bwMode="auto">
            <a:xfrm>
              <a:off x="1011" y="2989"/>
              <a:ext cx="64" cy="1"/>
            </a:xfrm>
            <a:prstGeom prst="line">
              <a:avLst/>
            </a:prstGeom>
            <a:noFill/>
            <a:ln w="254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984" name="Line 21"/>
            <p:cNvSpPr>
              <a:spLocks noChangeShapeType="1"/>
            </p:cNvSpPr>
            <p:nvPr/>
          </p:nvSpPr>
          <p:spPr bwMode="auto">
            <a:xfrm>
              <a:off x="1011" y="2133"/>
              <a:ext cx="64" cy="1"/>
            </a:xfrm>
            <a:prstGeom prst="line">
              <a:avLst/>
            </a:prstGeom>
            <a:noFill/>
            <a:ln w="254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985" name="Line 22"/>
            <p:cNvSpPr>
              <a:spLocks noChangeShapeType="1"/>
            </p:cNvSpPr>
            <p:nvPr/>
          </p:nvSpPr>
          <p:spPr bwMode="auto">
            <a:xfrm>
              <a:off x="1011" y="1277"/>
              <a:ext cx="64" cy="1"/>
            </a:xfrm>
            <a:prstGeom prst="line">
              <a:avLst/>
            </a:prstGeom>
            <a:noFill/>
            <a:ln w="254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986" name="Line 23"/>
            <p:cNvSpPr>
              <a:spLocks noChangeShapeType="1"/>
            </p:cNvSpPr>
            <p:nvPr/>
          </p:nvSpPr>
          <p:spPr bwMode="auto">
            <a:xfrm>
              <a:off x="1075" y="3845"/>
              <a:ext cx="3397" cy="1"/>
            </a:xfrm>
            <a:prstGeom prst="line">
              <a:avLst/>
            </a:prstGeom>
            <a:noFill/>
            <a:ln w="254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987" name="Rectangle 25"/>
            <p:cNvSpPr>
              <a:spLocks noChangeArrowheads="1"/>
            </p:cNvSpPr>
            <p:nvPr/>
          </p:nvSpPr>
          <p:spPr bwMode="auto">
            <a:xfrm>
              <a:off x="839" y="2864"/>
              <a:ext cx="9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988" name="Rectangle 26"/>
            <p:cNvSpPr>
              <a:spLocks noChangeArrowheads="1"/>
            </p:cNvSpPr>
            <p:nvPr/>
          </p:nvSpPr>
          <p:spPr bwMode="auto">
            <a:xfrm>
              <a:off x="839" y="2008"/>
              <a:ext cx="96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989" name="Rectangle 27"/>
            <p:cNvSpPr>
              <a:spLocks noChangeArrowheads="1"/>
            </p:cNvSpPr>
            <p:nvPr/>
          </p:nvSpPr>
          <p:spPr bwMode="auto">
            <a:xfrm>
              <a:off x="735" y="1152"/>
              <a:ext cx="19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81281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133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12</a:t>
              </a:r>
              <a:endParaRPr kumimoji="0" lang="en-US" altLang="en-US" sz="2133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83990" name="Group 30"/>
            <p:cNvGrpSpPr>
              <a:grpSpLocks/>
            </p:cNvGrpSpPr>
            <p:nvPr/>
          </p:nvGrpSpPr>
          <p:grpSpPr bwMode="auto">
            <a:xfrm>
              <a:off x="1843" y="1315"/>
              <a:ext cx="1636" cy="325"/>
              <a:chOff x="1843" y="1315"/>
              <a:chExt cx="1636" cy="325"/>
            </a:xfrm>
          </p:grpSpPr>
          <p:sp>
            <p:nvSpPr>
              <p:cNvPr id="83991" name="Rectangle 28"/>
              <p:cNvSpPr>
                <a:spLocks noChangeArrowheads="1"/>
              </p:cNvSpPr>
              <p:nvPr/>
            </p:nvSpPr>
            <p:spPr bwMode="auto">
              <a:xfrm>
                <a:off x="1936" y="1315"/>
                <a:ext cx="1498" cy="261"/>
              </a:xfrm>
              <a:prstGeom prst="rect">
                <a:avLst/>
              </a:prstGeom>
              <a:noFill/>
              <a:ln w="28575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1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3992" name="Rectangle 29"/>
              <p:cNvSpPr>
                <a:spLocks noChangeArrowheads="1"/>
              </p:cNvSpPr>
              <p:nvPr/>
            </p:nvSpPr>
            <p:spPr bwMode="auto">
              <a:xfrm>
                <a:off x="1843" y="1488"/>
                <a:ext cx="1636" cy="152"/>
              </a:xfrm>
              <a:prstGeom prst="rect">
                <a:avLst/>
              </a:prstGeom>
              <a:solidFill>
                <a:srgbClr val="0000FF"/>
              </a:solidFill>
              <a:ln w="9525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81281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133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55579427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541866" y="678745"/>
            <a:ext cx="8078612" cy="1296811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4267" b="1">
                <a:solidFill>
                  <a:srgbClr val="FFFFFF"/>
                </a:solidFill>
              </a:rPr>
              <a:t>NUMBER NEEDED TO TREAT</a:t>
            </a:r>
          </a:p>
        </p:txBody>
      </p:sp>
      <p:sp>
        <p:nvSpPr>
          <p:cNvPr id="84995" name="Rectangle 3"/>
          <p:cNvSpPr>
            <a:spLocks noGrp="1" noChangeArrowheads="1"/>
          </p:cNvSpPr>
          <p:nvPr>
            <p:ph type="body" idx="4294967295"/>
          </p:nvPr>
        </p:nvSpPr>
        <p:spPr>
          <a:xfrm>
            <a:off x="478367" y="2301523"/>
            <a:ext cx="8198556" cy="3657600"/>
          </a:xfrm>
        </p:spPr>
        <p:txBody>
          <a:bodyPr/>
          <a:lstStyle/>
          <a:p>
            <a:pPr marL="406405" indent="-366893">
              <a:buClr>
                <a:srgbClr val="FF0000"/>
              </a:buClr>
              <a:buFont typeface="Times New Roman" panose="02020603050405020304" pitchFamily="18" charset="0"/>
              <a:buChar char="●"/>
            </a:pPr>
            <a:r>
              <a:rPr lang="en-US" altLang="en-US" sz="4267" b="1">
                <a:solidFill>
                  <a:srgbClr val="FFFF00"/>
                </a:solidFill>
              </a:rPr>
              <a:t>18 IGT subjects need to be treated for one year to prevent the development of one case of T2DM</a:t>
            </a:r>
          </a:p>
        </p:txBody>
      </p:sp>
    </p:spTree>
    <p:extLst>
      <p:ext uri="{BB962C8B-B14F-4D97-AF65-F5344CB8AC3E}">
        <p14:creationId xmlns:p14="http://schemas.microsoft.com/office/powerpoint/2010/main" val="4212522533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16" descr="Wide upward diagonal">
            <a:extLst>
              <a:ext uri="{FF2B5EF4-FFF2-40B4-BE49-F238E27FC236}">
                <a16:creationId xmlns:a16="http://schemas.microsoft.com/office/drawing/2014/main" id="{4A4589BB-97FE-F9CD-FD6A-C574B026EC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82245" y="3975101"/>
            <a:ext cx="1579034" cy="1649588"/>
          </a:xfrm>
          <a:prstGeom prst="rect">
            <a:avLst/>
          </a:prstGeom>
          <a:blipFill dpi="0" rotWithShape="0">
            <a:blip r:embed="rId3"/>
            <a:srcRect/>
            <a:tile tx="0" ty="0" sx="100000" sy="100000" flip="none" algn="tl"/>
          </a:blipFill>
          <a:ln w="25400">
            <a:solidFill>
              <a:srgbClr val="FFFF00"/>
            </a:solidFill>
            <a:miter lim="800000"/>
            <a:headEnd/>
            <a:tailEnd/>
          </a:ln>
        </p:spPr>
        <p:txBody>
          <a:bodyPr anchor="ctr"/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endParaRPr lang="en-US" altLang="en-US" sz="2133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358403" name="Title 1">
            <a:extLst>
              <a:ext uri="{FF2B5EF4-FFF2-40B4-BE49-F238E27FC236}">
                <a16:creationId xmlns:a16="http://schemas.microsoft.com/office/drawing/2014/main" id="{AC9A437B-607C-6210-BE76-CDEBF92E1B0B}"/>
              </a:ext>
            </a:extLst>
          </p:cNvPr>
          <p:cNvSpPr>
            <a:spLocks noGrp="1"/>
          </p:cNvSpPr>
          <p:nvPr>
            <p:ph type="ctrTitle" idx="4294967295"/>
          </p:nvPr>
        </p:nvSpPr>
        <p:spPr bwMode="auto">
          <a:xfrm>
            <a:off x="637823" y="685800"/>
            <a:ext cx="8012289" cy="845256"/>
          </a:xfrm>
          <a:prstGeom prst="rect">
            <a:avLst/>
          </a:prstGeom>
          <a:solidFill>
            <a:srgbClr val="FF7308"/>
          </a:solidFill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r>
              <a:rPr lang="en-US" altLang="en-US" sz="2489" b="1">
                <a:solidFill>
                  <a:schemeClr val="tx1"/>
                </a:solidFill>
                <a:cs typeface="Arial" panose="020B0604020202020204" pitchFamily="34" charset="0"/>
              </a:rPr>
              <a:t>EFFECT OF PIOGLITAZONE AND PLACEBO </a:t>
            </a:r>
            <a:br>
              <a:rPr lang="en-US" altLang="en-US" sz="2489" b="1">
                <a:solidFill>
                  <a:schemeClr val="tx1"/>
                </a:solidFill>
                <a:cs typeface="Arial" panose="020B0604020202020204" pitchFamily="34" charset="0"/>
              </a:rPr>
            </a:br>
            <a:r>
              <a:rPr lang="en-US" altLang="en-US" sz="2489" b="1">
                <a:solidFill>
                  <a:schemeClr val="tx1"/>
                </a:solidFill>
                <a:cs typeface="Arial" panose="020B0604020202020204" pitchFamily="34" charset="0"/>
              </a:rPr>
              <a:t>ON MATSUDA INDEX OF INSULIN SENSITIVITY</a:t>
            </a:r>
          </a:p>
        </p:txBody>
      </p:sp>
      <p:sp>
        <p:nvSpPr>
          <p:cNvPr id="358404" name="Rectangle 32">
            <a:extLst>
              <a:ext uri="{FF2B5EF4-FFF2-40B4-BE49-F238E27FC236}">
                <a16:creationId xmlns:a16="http://schemas.microsoft.com/office/drawing/2014/main" id="{AAD25ACC-A8C8-FFD2-1F76-51007F7343F7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71034" y="4093634"/>
            <a:ext cx="39511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/>
            <a:r>
              <a:rPr lang="en-US" altLang="en-US" sz="2133">
                <a:solidFill>
                  <a:srgbClr val="FFFFFF"/>
                </a:solidFill>
              </a:rPr>
              <a:t>4</a:t>
            </a:r>
          </a:p>
        </p:txBody>
      </p:sp>
      <p:sp>
        <p:nvSpPr>
          <p:cNvPr id="358405" name="Rectangle 32">
            <a:extLst>
              <a:ext uri="{FF2B5EF4-FFF2-40B4-BE49-F238E27FC236}">
                <a16:creationId xmlns:a16="http://schemas.microsoft.com/office/drawing/2014/main" id="{7FB90DBC-0971-F1B6-4A02-9B63CCDE9AF8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71034" y="3382434"/>
            <a:ext cx="39511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/>
            <a:r>
              <a:rPr lang="en-US" altLang="en-US" sz="2133">
                <a:solidFill>
                  <a:srgbClr val="FFFFFF"/>
                </a:solidFill>
              </a:rPr>
              <a:t>6</a:t>
            </a:r>
          </a:p>
        </p:txBody>
      </p:sp>
      <p:sp>
        <p:nvSpPr>
          <p:cNvPr id="358406" name="Rectangle 32">
            <a:extLst>
              <a:ext uri="{FF2B5EF4-FFF2-40B4-BE49-F238E27FC236}">
                <a16:creationId xmlns:a16="http://schemas.microsoft.com/office/drawing/2014/main" id="{E2FD7BC4-B54E-1BD8-FDA7-A8E18A50E75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71034" y="2688168"/>
            <a:ext cx="39511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/>
            <a:r>
              <a:rPr lang="en-US" altLang="en-US" sz="2133">
                <a:solidFill>
                  <a:srgbClr val="FFFFFF"/>
                </a:solidFill>
              </a:rPr>
              <a:t>8</a:t>
            </a:r>
          </a:p>
        </p:txBody>
      </p:sp>
      <p:sp>
        <p:nvSpPr>
          <p:cNvPr id="358407" name="Rectangle 32">
            <a:extLst>
              <a:ext uri="{FF2B5EF4-FFF2-40B4-BE49-F238E27FC236}">
                <a16:creationId xmlns:a16="http://schemas.microsoft.com/office/drawing/2014/main" id="{AB876AEA-4CD9-D4D1-6176-30A4F2D20EED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71034" y="2010834"/>
            <a:ext cx="39511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/>
            <a:r>
              <a:rPr lang="en-US" altLang="en-US" sz="2133">
                <a:solidFill>
                  <a:srgbClr val="FFFFFF"/>
                </a:solidFill>
              </a:rPr>
              <a:t>10</a:t>
            </a:r>
          </a:p>
        </p:txBody>
      </p:sp>
      <p:sp>
        <p:nvSpPr>
          <p:cNvPr id="358408" name="Rectangle 32">
            <a:extLst>
              <a:ext uri="{FF2B5EF4-FFF2-40B4-BE49-F238E27FC236}">
                <a16:creationId xmlns:a16="http://schemas.microsoft.com/office/drawing/2014/main" id="{8E72AD81-C78A-5843-9557-817DBA4B4D03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71034" y="4821768"/>
            <a:ext cx="39511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/>
            <a:r>
              <a:rPr lang="en-US" altLang="en-US" sz="2133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358409" name="Rectangle 32">
            <a:extLst>
              <a:ext uri="{FF2B5EF4-FFF2-40B4-BE49-F238E27FC236}">
                <a16:creationId xmlns:a16="http://schemas.microsoft.com/office/drawing/2014/main" id="{776493A7-0309-8848-1758-FF42C3A98F10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1071034" y="5343879"/>
            <a:ext cx="39511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 defTabSz="812810"/>
            <a:r>
              <a:rPr lang="en-US" altLang="en-US" sz="2133">
                <a:solidFill>
                  <a:srgbClr val="FFFFFF"/>
                </a:solidFill>
              </a:rPr>
              <a:t>0</a:t>
            </a: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D57C2159-9F09-4AD5-86BA-2AF392275B03}"/>
              </a:ext>
            </a:extLst>
          </p:cNvPr>
          <p:cNvCxnSpPr/>
          <p:nvPr/>
        </p:nvCxnSpPr>
        <p:spPr>
          <a:xfrm rot="5400000">
            <a:off x="2101145" y="4432301"/>
            <a:ext cx="711200" cy="564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1E7BFCA-0F89-4966-AEA8-DEE209007351}"/>
              </a:ext>
            </a:extLst>
          </p:cNvPr>
          <p:cNvCxnSpPr/>
          <p:nvPr/>
        </p:nvCxnSpPr>
        <p:spPr>
          <a:xfrm>
            <a:off x="2308578" y="4083755"/>
            <a:ext cx="320323" cy="1412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6C9730DB-E995-45EB-8E0F-C99DA2BA4E87}"/>
              </a:ext>
            </a:extLst>
          </p:cNvPr>
          <p:cNvCxnSpPr/>
          <p:nvPr/>
        </p:nvCxnSpPr>
        <p:spPr>
          <a:xfrm rot="5400000">
            <a:off x="3706284" y="4194528"/>
            <a:ext cx="711200" cy="4233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AEB69FA0-CF10-4003-BDF8-B73E5D51E25B}"/>
              </a:ext>
            </a:extLst>
          </p:cNvPr>
          <p:cNvCxnSpPr/>
          <p:nvPr/>
        </p:nvCxnSpPr>
        <p:spPr>
          <a:xfrm>
            <a:off x="3913012" y="3831167"/>
            <a:ext cx="321733" cy="141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10DBBA9F-2E3F-4CAF-A008-75CAA88F979C}"/>
              </a:ext>
            </a:extLst>
          </p:cNvPr>
          <p:cNvCxnSpPr/>
          <p:nvPr/>
        </p:nvCxnSpPr>
        <p:spPr>
          <a:xfrm rot="5400000">
            <a:off x="5497689" y="4363156"/>
            <a:ext cx="711200" cy="564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>
            <a:extLst>
              <a:ext uri="{FF2B5EF4-FFF2-40B4-BE49-F238E27FC236}">
                <a16:creationId xmlns:a16="http://schemas.microsoft.com/office/drawing/2014/main" id="{1128E8B1-3886-4447-A340-05DD71CFAFC3}"/>
              </a:ext>
            </a:extLst>
          </p:cNvPr>
          <p:cNvCxnSpPr/>
          <p:nvPr/>
        </p:nvCxnSpPr>
        <p:spPr>
          <a:xfrm>
            <a:off x="5703711" y="4000501"/>
            <a:ext cx="321733" cy="141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>
            <a:extLst>
              <a:ext uri="{FF2B5EF4-FFF2-40B4-BE49-F238E27FC236}">
                <a16:creationId xmlns:a16="http://schemas.microsoft.com/office/drawing/2014/main" id="{DF7C86C7-C85E-4D87-889B-365CB750AD74}"/>
              </a:ext>
            </a:extLst>
          </p:cNvPr>
          <p:cNvCxnSpPr/>
          <p:nvPr/>
        </p:nvCxnSpPr>
        <p:spPr>
          <a:xfrm rot="5400000">
            <a:off x="7089422" y="3313289"/>
            <a:ext cx="711200" cy="5644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9CA08009-F726-4858-95ED-EDAD44A8ACE8}"/>
              </a:ext>
            </a:extLst>
          </p:cNvPr>
          <p:cNvCxnSpPr/>
          <p:nvPr/>
        </p:nvCxnSpPr>
        <p:spPr>
          <a:xfrm>
            <a:off x="7296856" y="2950634"/>
            <a:ext cx="320322" cy="1411"/>
          </a:xfrm>
          <a:prstGeom prst="line">
            <a:avLst/>
          </a:prstGeom>
          <a:ln w="2857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418" name="Rectangle 17">
            <a:extLst>
              <a:ext uri="{FF2B5EF4-FFF2-40B4-BE49-F238E27FC236}">
                <a16:creationId xmlns:a16="http://schemas.microsoft.com/office/drawing/2014/main" id="{4E60FB3D-6EF9-7994-9941-57A646676B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99756" y="4144434"/>
            <a:ext cx="1579034" cy="1464733"/>
          </a:xfrm>
          <a:prstGeom prst="rect">
            <a:avLst/>
          </a:prstGeom>
          <a:solidFill>
            <a:srgbClr val="FF7308"/>
          </a:solidFill>
          <a:ln w="25400">
            <a:solidFill>
              <a:srgbClr val="FF7308"/>
            </a:solidFill>
            <a:miter lim="800000"/>
            <a:headEnd/>
            <a:tailEnd/>
          </a:ln>
        </p:spPr>
        <p:txBody>
          <a:bodyPr anchor="ctr"/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endParaRPr lang="en-US" altLang="en-US" sz="2133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358419" name="Rectangle 18" descr="Wide upward diagonal">
            <a:extLst>
              <a:ext uri="{FF2B5EF4-FFF2-40B4-BE49-F238E27FC236}">
                <a16:creationId xmlns:a16="http://schemas.microsoft.com/office/drawing/2014/main" id="{F48323AD-240D-8397-DA16-C76E167C8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67500" y="3119967"/>
            <a:ext cx="1579033" cy="2497667"/>
          </a:xfrm>
          <a:prstGeom prst="rect">
            <a:avLst/>
          </a:prstGeom>
          <a:blipFill dpi="0" rotWithShape="0">
            <a:blip r:embed="rId4"/>
            <a:srcRect/>
            <a:tile tx="0" ty="0" sx="100000" sy="100000" flip="none" algn="tl"/>
          </a:blipFill>
          <a:ln w="25400">
            <a:solidFill>
              <a:srgbClr val="FF7308"/>
            </a:solidFill>
            <a:miter lim="800000"/>
            <a:headEnd/>
            <a:tailEnd/>
          </a:ln>
        </p:spPr>
        <p:txBody>
          <a:bodyPr anchor="ctr"/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endParaRPr lang="en-US" altLang="en-US" sz="2133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358420" name="Rectangle 15">
            <a:extLst>
              <a:ext uri="{FF2B5EF4-FFF2-40B4-BE49-F238E27FC236}">
                <a16:creationId xmlns:a16="http://schemas.microsoft.com/office/drawing/2014/main" id="{17CDF655-33FF-CF96-ADC1-54FB4F7752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9901" y="4244622"/>
            <a:ext cx="1580444" cy="1373012"/>
          </a:xfrm>
          <a:prstGeom prst="rect">
            <a:avLst/>
          </a:prstGeom>
          <a:solidFill>
            <a:srgbClr val="FFFF00"/>
          </a:solidFill>
          <a:ln w="25400">
            <a:solidFill>
              <a:srgbClr val="FFFF00"/>
            </a:solidFill>
            <a:miter lim="800000"/>
            <a:headEnd/>
            <a:tailEnd/>
          </a:ln>
        </p:spPr>
        <p:txBody>
          <a:bodyPr anchor="ctr"/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endParaRPr lang="en-US" altLang="en-US" sz="2133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358421" name="Text Box 42">
            <a:extLst>
              <a:ext uri="{FF2B5EF4-FFF2-40B4-BE49-F238E27FC236}">
                <a16:creationId xmlns:a16="http://schemas.microsoft.com/office/drawing/2014/main" id="{4AFDB315-1475-195C-B0AF-5C1DB122B9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4090" y="1693334"/>
            <a:ext cx="1410964" cy="4753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2489">
                <a:solidFill>
                  <a:srgbClr val="000000"/>
                </a:solidFill>
              </a:rPr>
              <a:t>Placebo</a:t>
            </a:r>
          </a:p>
        </p:txBody>
      </p:sp>
      <p:sp>
        <p:nvSpPr>
          <p:cNvPr id="358422" name="Text Box 43">
            <a:extLst>
              <a:ext uri="{FF2B5EF4-FFF2-40B4-BE49-F238E27FC236}">
                <a16:creationId xmlns:a16="http://schemas.microsoft.com/office/drawing/2014/main" id="{0296EB20-FA88-C02B-AC0E-C7BE1B041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4956" y="1693334"/>
            <a:ext cx="2066591" cy="475387"/>
          </a:xfrm>
          <a:prstGeom prst="rect">
            <a:avLst/>
          </a:prstGeom>
          <a:solidFill>
            <a:srgbClr val="FF7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2489">
                <a:solidFill>
                  <a:srgbClr val="000000"/>
                </a:solidFill>
              </a:rPr>
              <a:t>Pioglitazone</a:t>
            </a:r>
          </a:p>
        </p:txBody>
      </p:sp>
      <p:sp>
        <p:nvSpPr>
          <p:cNvPr id="358423" name="Text Box 58">
            <a:extLst>
              <a:ext uri="{FF2B5EF4-FFF2-40B4-BE49-F238E27FC236}">
                <a16:creationId xmlns:a16="http://schemas.microsoft.com/office/drawing/2014/main" id="{0E184642-94C6-B275-CF32-955E34384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22123" y="5561190"/>
            <a:ext cx="973667" cy="475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50000"/>
              </a:spcBef>
            </a:pPr>
            <a:r>
              <a:rPr lang="en-US" altLang="en-US" sz="2489">
                <a:solidFill>
                  <a:srgbClr val="FFFF00"/>
                </a:solidFill>
              </a:rPr>
              <a:t>Pre</a:t>
            </a:r>
          </a:p>
        </p:txBody>
      </p:sp>
      <p:sp>
        <p:nvSpPr>
          <p:cNvPr id="358424" name="Text Box 59">
            <a:extLst>
              <a:ext uri="{FF2B5EF4-FFF2-40B4-BE49-F238E27FC236}">
                <a16:creationId xmlns:a16="http://schemas.microsoft.com/office/drawing/2014/main" id="{406F51F4-3588-7422-CBA9-36D2297B58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7045" y="5561190"/>
            <a:ext cx="1123244" cy="475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50000"/>
              </a:spcBef>
            </a:pPr>
            <a:r>
              <a:rPr lang="en-US" altLang="en-US" sz="2489">
                <a:solidFill>
                  <a:srgbClr val="FFFF00"/>
                </a:solidFill>
              </a:rPr>
              <a:t>Post</a:t>
            </a:r>
          </a:p>
        </p:txBody>
      </p:sp>
      <p:sp>
        <p:nvSpPr>
          <p:cNvPr id="358425" name="Text Box 60">
            <a:extLst>
              <a:ext uri="{FF2B5EF4-FFF2-40B4-BE49-F238E27FC236}">
                <a16:creationId xmlns:a16="http://schemas.microsoft.com/office/drawing/2014/main" id="{38A648A2-6D2C-5CA2-003C-797B5DF61F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21489" y="5561190"/>
            <a:ext cx="973667" cy="475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50000"/>
              </a:spcBef>
            </a:pPr>
            <a:r>
              <a:rPr lang="en-US" altLang="en-US" sz="2489">
                <a:solidFill>
                  <a:srgbClr val="FF7308"/>
                </a:solidFill>
              </a:rPr>
              <a:t>Pre</a:t>
            </a:r>
          </a:p>
        </p:txBody>
      </p:sp>
      <p:sp>
        <p:nvSpPr>
          <p:cNvPr id="358426" name="Text Box 61">
            <a:extLst>
              <a:ext uri="{FF2B5EF4-FFF2-40B4-BE49-F238E27FC236}">
                <a16:creationId xmlns:a16="http://schemas.microsoft.com/office/drawing/2014/main" id="{CE8C4E7E-D180-C90D-17EC-16C22A0DA3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9533" y="5561190"/>
            <a:ext cx="1124656" cy="475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50000"/>
              </a:spcBef>
            </a:pPr>
            <a:r>
              <a:rPr lang="en-US" altLang="en-US" sz="2489">
                <a:solidFill>
                  <a:srgbClr val="FF7F00"/>
                </a:solidFill>
              </a:rPr>
              <a:t>Post</a:t>
            </a:r>
          </a:p>
        </p:txBody>
      </p: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93610949-4FD7-4BF9-993F-232EC24E90F1}"/>
              </a:ext>
            </a:extLst>
          </p:cNvPr>
          <p:cNvCxnSpPr/>
          <p:nvPr/>
        </p:nvCxnSpPr>
        <p:spPr>
          <a:xfrm>
            <a:off x="1502834" y="2153355"/>
            <a:ext cx="84667" cy="141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9A890C59-47EC-432F-8BD8-868BB4CBB0A2}"/>
              </a:ext>
            </a:extLst>
          </p:cNvPr>
          <p:cNvCxnSpPr/>
          <p:nvPr/>
        </p:nvCxnSpPr>
        <p:spPr>
          <a:xfrm>
            <a:off x="1490133" y="2809523"/>
            <a:ext cx="84667" cy="141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33C98945-8B7B-4602-9EAC-881D9816C4DC}"/>
              </a:ext>
            </a:extLst>
          </p:cNvPr>
          <p:cNvCxnSpPr/>
          <p:nvPr/>
        </p:nvCxnSpPr>
        <p:spPr>
          <a:xfrm>
            <a:off x="1476022" y="3506612"/>
            <a:ext cx="84667" cy="141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BE1B6EA6-C7C5-40F1-9669-CF20F74D6D2A}"/>
              </a:ext>
            </a:extLst>
          </p:cNvPr>
          <p:cNvCxnSpPr/>
          <p:nvPr/>
        </p:nvCxnSpPr>
        <p:spPr>
          <a:xfrm>
            <a:off x="1498600" y="4234745"/>
            <a:ext cx="87489" cy="141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F80DE718-6A04-4123-BF99-779F66A7B117}"/>
              </a:ext>
            </a:extLst>
          </p:cNvPr>
          <p:cNvCxnSpPr/>
          <p:nvPr/>
        </p:nvCxnSpPr>
        <p:spPr>
          <a:xfrm>
            <a:off x="1488723" y="4967111"/>
            <a:ext cx="84667" cy="1412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6050A384-9EEA-41D3-8304-4257BA9608BD}"/>
              </a:ext>
            </a:extLst>
          </p:cNvPr>
          <p:cNvCxnSpPr/>
          <p:nvPr/>
        </p:nvCxnSpPr>
        <p:spPr>
          <a:xfrm>
            <a:off x="1481667" y="5487812"/>
            <a:ext cx="86078" cy="1411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8433" name="Text Box 15">
            <a:extLst>
              <a:ext uri="{FF2B5EF4-FFF2-40B4-BE49-F238E27FC236}">
                <a16:creationId xmlns:a16="http://schemas.microsoft.com/office/drawing/2014/main" id="{C712E31B-3EF8-1274-3F40-434604AA9649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-222865" y="3644874"/>
            <a:ext cx="2082622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2133">
                <a:solidFill>
                  <a:srgbClr val="FFFFFF"/>
                </a:solidFill>
              </a:rPr>
              <a:t>Matsuda Index</a:t>
            </a:r>
          </a:p>
        </p:txBody>
      </p:sp>
      <p:sp>
        <p:nvSpPr>
          <p:cNvPr id="358434" name="TextBox 46">
            <a:extLst>
              <a:ext uri="{FF2B5EF4-FFF2-40B4-BE49-F238E27FC236}">
                <a16:creationId xmlns:a16="http://schemas.microsoft.com/office/drawing/2014/main" id="{33BD8045-4528-A2B3-2F2C-0F4B5AE90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2815" y="2569634"/>
            <a:ext cx="1040671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1778">
                <a:solidFill>
                  <a:srgbClr val="FFFFFF"/>
                </a:solidFill>
              </a:rPr>
              <a:t>P&lt;0.001</a:t>
            </a:r>
          </a:p>
        </p:txBody>
      </p:sp>
      <p:sp>
        <p:nvSpPr>
          <p:cNvPr id="358435" name="Freeform 28">
            <a:extLst>
              <a:ext uri="{FF2B5EF4-FFF2-40B4-BE49-F238E27FC236}">
                <a16:creationId xmlns:a16="http://schemas.microsoft.com/office/drawing/2014/main" id="{537D2A21-0B84-305F-01FB-53B0E572AA7E}"/>
              </a:ext>
            </a:extLst>
          </p:cNvPr>
          <p:cNvSpPr>
            <a:spLocks/>
          </p:cNvSpPr>
          <p:nvPr/>
        </p:nvSpPr>
        <p:spPr bwMode="auto">
          <a:xfrm>
            <a:off x="1567745" y="2146301"/>
            <a:ext cx="6924322" cy="3479800"/>
          </a:xfrm>
          <a:custGeom>
            <a:avLst/>
            <a:gdLst>
              <a:gd name="T0" fmla="*/ 0 w 33"/>
              <a:gd name="T1" fmla="*/ 0 h 1246"/>
              <a:gd name="T2" fmla="*/ 0 w 33"/>
              <a:gd name="T3" fmla="*/ 2147483646 h 1246"/>
              <a:gd name="T4" fmla="*/ 2147483646 w 33"/>
              <a:gd name="T5" fmla="*/ 2147483646 h 1246"/>
              <a:gd name="T6" fmla="*/ 0 60000 65536"/>
              <a:gd name="T7" fmla="*/ 0 60000 65536"/>
              <a:gd name="T8" fmla="*/ 0 60000 65536"/>
              <a:gd name="T9" fmla="*/ 0 w 33"/>
              <a:gd name="T10" fmla="*/ 0 h 1246"/>
              <a:gd name="T11" fmla="*/ 33 w 33"/>
              <a:gd name="T12" fmla="*/ 1246 h 124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3" h="1246">
                <a:moveTo>
                  <a:pt x="0" y="0"/>
                </a:moveTo>
                <a:lnTo>
                  <a:pt x="0" y="1246"/>
                </a:lnTo>
                <a:lnTo>
                  <a:pt x="33" y="1246"/>
                </a:lnTo>
              </a:path>
            </a:pathLst>
          </a:cu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/>
            <a:endParaRPr lang="en-US" sz="2133" b="1">
              <a:solidFill>
                <a:srgbClr val="FFFFFF"/>
              </a:solidFill>
              <a:latin typeface="Helvetica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9">
            <a:extLst>
              <a:ext uri="{FF2B5EF4-FFF2-40B4-BE49-F238E27FC236}">
                <a16:creationId xmlns:a16="http://schemas.microsoft.com/office/drawing/2014/main" id="{3C59CE34-0029-EB3E-D0EF-97ECDB01192A}"/>
              </a:ext>
            </a:extLst>
          </p:cNvPr>
          <p:cNvGrpSpPr>
            <a:grpSpLocks/>
          </p:cNvGrpSpPr>
          <p:nvPr/>
        </p:nvGrpSpPr>
        <p:grpSpPr bwMode="auto">
          <a:xfrm>
            <a:off x="272345" y="575733"/>
            <a:ext cx="8562622" cy="5665927"/>
            <a:chOff x="306388" y="219075"/>
            <a:chExt cx="9632950" cy="6372658"/>
          </a:xfrm>
        </p:grpSpPr>
        <p:sp>
          <p:nvSpPr>
            <p:cNvPr id="360476" name="Text Box 5">
              <a:extLst>
                <a:ext uri="{FF2B5EF4-FFF2-40B4-BE49-F238E27FC236}">
                  <a16:creationId xmlns:a16="http://schemas.microsoft.com/office/drawing/2014/main" id="{DC0B8D4C-BA05-5D13-7456-92A65A93A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6388" y="219075"/>
              <a:ext cx="9632950" cy="842195"/>
            </a:xfrm>
            <a:prstGeom prst="rect">
              <a:avLst/>
            </a:prstGeom>
            <a:solidFill>
              <a:srgbClr val="FF7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FFFFFF"/>
                  </a:solidFill>
                  <a:latin typeface="Arial" panose="020B0604020202020204" pitchFamily="34" charset="0"/>
                </a:rPr>
                <a:t>EFFECT OF PIOGLITAZONE ON INSULIN SECRETION / INSULIN RESISTANCE (DISPOSITION) INDEX</a:t>
              </a:r>
            </a:p>
          </p:txBody>
        </p:sp>
        <p:sp>
          <p:nvSpPr>
            <p:cNvPr id="360477" name="Rectangle 28">
              <a:extLst>
                <a:ext uri="{FF2B5EF4-FFF2-40B4-BE49-F238E27FC236}">
                  <a16:creationId xmlns:a16="http://schemas.microsoft.com/office/drawing/2014/main" id="{3C598843-2B6B-84EA-D7EC-1F8025F9E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438" y="4101375"/>
              <a:ext cx="1700212" cy="2085586"/>
            </a:xfrm>
            <a:prstGeom prst="rect">
              <a:avLst/>
            </a:prstGeom>
            <a:solidFill>
              <a:srgbClr val="FFA953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360478" name="Group 54">
              <a:extLst>
                <a:ext uri="{FF2B5EF4-FFF2-40B4-BE49-F238E27FC236}">
                  <a16:creationId xmlns:a16="http://schemas.microsoft.com/office/drawing/2014/main" id="{6AC6E475-8338-722C-E6E2-52C02321F6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87538" y="4044950"/>
              <a:ext cx="100012" cy="57150"/>
              <a:chOff x="856" y="2403"/>
              <a:chExt cx="56" cy="36"/>
            </a:xfrm>
          </p:grpSpPr>
          <p:sp>
            <p:nvSpPr>
              <p:cNvPr id="360498" name="Line 30">
                <a:extLst>
                  <a:ext uri="{FF2B5EF4-FFF2-40B4-BE49-F238E27FC236}">
                    <a16:creationId xmlns:a16="http://schemas.microsoft.com/office/drawing/2014/main" id="{727D8643-2938-C50A-F4C6-DDB5FA07B2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3" y="2403"/>
                <a:ext cx="4" cy="36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/>
                <a:endParaRPr lang="en-US" sz="2133" b="1">
                  <a:solidFill>
                    <a:srgbClr val="FFFFFF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360499" name="Line 31">
                <a:extLst>
                  <a:ext uri="{FF2B5EF4-FFF2-40B4-BE49-F238E27FC236}">
                    <a16:creationId xmlns:a16="http://schemas.microsoft.com/office/drawing/2014/main" id="{4F1D9E89-5465-ED04-0E19-87AE460979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6" y="2403"/>
                <a:ext cx="56" cy="1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/>
                <a:endParaRPr lang="en-US" sz="2133" b="1">
                  <a:solidFill>
                    <a:srgbClr val="FFFFFF"/>
                  </a:solidFill>
                  <a:latin typeface="Helvetica" panose="020B0604020202020204" pitchFamily="34" charset="0"/>
                </a:endParaRPr>
              </a:p>
            </p:txBody>
          </p:sp>
        </p:grpSp>
        <p:grpSp>
          <p:nvGrpSpPr>
            <p:cNvPr id="360479" name="Group 48">
              <a:extLst>
                <a:ext uri="{FF2B5EF4-FFF2-40B4-BE49-F238E27FC236}">
                  <a16:creationId xmlns:a16="http://schemas.microsoft.com/office/drawing/2014/main" id="{6236868E-C8DE-91D6-F69A-4DE7DAA2C3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800" y="2308225"/>
              <a:ext cx="423863" cy="4056063"/>
              <a:chOff x="372" y="1309"/>
              <a:chExt cx="237" cy="2555"/>
            </a:xfrm>
          </p:grpSpPr>
          <p:sp>
            <p:nvSpPr>
              <p:cNvPr id="360489" name="Line 38">
                <a:extLst>
                  <a:ext uri="{FF2B5EF4-FFF2-40B4-BE49-F238E27FC236}">
                    <a16:creationId xmlns:a16="http://schemas.microsoft.com/office/drawing/2014/main" id="{A1116EAD-17EF-98E0-EEAF-47D1C13442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08" y="1422"/>
                <a:ext cx="1" cy="2335"/>
              </a:xfrm>
              <a:prstGeom prst="lin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/>
                <a:endParaRPr lang="en-US" sz="2133" b="1">
                  <a:solidFill>
                    <a:srgbClr val="FFFFFF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360490" name="Line 39">
                <a:extLst>
                  <a:ext uri="{FF2B5EF4-FFF2-40B4-BE49-F238E27FC236}">
                    <a16:creationId xmlns:a16="http://schemas.microsoft.com/office/drawing/2014/main" id="{AF712A9E-D87A-E706-511F-AC4B0D4DD0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4" y="3744"/>
                <a:ext cx="64" cy="1"/>
              </a:xfrm>
              <a:prstGeom prst="lin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/>
                <a:endParaRPr lang="en-US" sz="2133" b="1">
                  <a:solidFill>
                    <a:srgbClr val="FFFFFF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360491" name="Line 40">
                <a:extLst>
                  <a:ext uri="{FF2B5EF4-FFF2-40B4-BE49-F238E27FC236}">
                    <a16:creationId xmlns:a16="http://schemas.microsoft.com/office/drawing/2014/main" id="{85A70FEA-EB3B-0769-842A-C1F12A8945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4" y="2973"/>
                <a:ext cx="64" cy="1"/>
              </a:xfrm>
              <a:prstGeom prst="lin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/>
                <a:endParaRPr lang="en-US" sz="2133" b="1">
                  <a:solidFill>
                    <a:srgbClr val="FFFFFF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360492" name="Line 41">
                <a:extLst>
                  <a:ext uri="{FF2B5EF4-FFF2-40B4-BE49-F238E27FC236}">
                    <a16:creationId xmlns:a16="http://schemas.microsoft.com/office/drawing/2014/main" id="{A39EFF78-ED99-E57D-2D38-32B421A69E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4" y="2196"/>
                <a:ext cx="64" cy="1"/>
              </a:xfrm>
              <a:prstGeom prst="lin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/>
                <a:endParaRPr lang="en-US" sz="2133" b="1">
                  <a:solidFill>
                    <a:srgbClr val="FFFFFF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360493" name="Line 42">
                <a:extLst>
                  <a:ext uri="{FF2B5EF4-FFF2-40B4-BE49-F238E27FC236}">
                    <a16:creationId xmlns:a16="http://schemas.microsoft.com/office/drawing/2014/main" id="{B0F7E690-DDFB-76A5-C1B9-6D1F69A4C5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44" y="1422"/>
                <a:ext cx="64" cy="1"/>
              </a:xfrm>
              <a:prstGeom prst="line">
                <a:avLst/>
              </a:prstGeom>
              <a:noFill/>
              <a:ln w="25400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/>
                <a:endParaRPr lang="en-US" sz="2133" b="1">
                  <a:solidFill>
                    <a:srgbClr val="FFFFFF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360494" name="Rectangle 43">
                <a:extLst>
                  <a:ext uri="{FF2B5EF4-FFF2-40B4-BE49-F238E27FC236}">
                    <a16:creationId xmlns:a16="http://schemas.microsoft.com/office/drawing/2014/main" id="{C168FB34-E87E-2409-6914-ADB546598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" y="3631"/>
                <a:ext cx="96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r>
                  <a:rPr lang="en-US" altLang="en-US" sz="2133">
                    <a:solidFill>
                      <a:srgbClr val="FFFFFF"/>
                    </a:solidFill>
                    <a:latin typeface="Arial" panose="020B0604020202020204" pitchFamily="34" charset="0"/>
                  </a:rPr>
                  <a:t>0</a:t>
                </a:r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60495" name="Rectangle 44">
                <a:extLst>
                  <a:ext uri="{FF2B5EF4-FFF2-40B4-BE49-F238E27FC236}">
                    <a16:creationId xmlns:a16="http://schemas.microsoft.com/office/drawing/2014/main" id="{E56E6121-9985-D29D-7A86-9EE33527B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" y="2860"/>
                <a:ext cx="96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r>
                  <a:rPr lang="en-US" altLang="en-US" sz="2133">
                    <a:solidFill>
                      <a:srgbClr val="FFFFFF"/>
                    </a:solidFill>
                    <a:latin typeface="Arial" panose="020B0604020202020204" pitchFamily="34" charset="0"/>
                  </a:rPr>
                  <a:t>2</a:t>
                </a:r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60496" name="Rectangle 45">
                <a:extLst>
                  <a:ext uri="{FF2B5EF4-FFF2-40B4-BE49-F238E27FC236}">
                    <a16:creationId xmlns:a16="http://schemas.microsoft.com/office/drawing/2014/main" id="{9951E674-590F-36E9-A162-7B893D4ED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" y="2083"/>
                <a:ext cx="96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r>
                  <a:rPr lang="en-US" altLang="en-US" sz="2133">
                    <a:solidFill>
                      <a:srgbClr val="FFFFFF"/>
                    </a:solidFill>
                    <a:latin typeface="Arial" panose="020B0604020202020204" pitchFamily="34" charset="0"/>
                  </a:rPr>
                  <a:t>4</a:t>
                </a:r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60497" name="Rectangle 46">
                <a:extLst>
                  <a:ext uri="{FF2B5EF4-FFF2-40B4-BE49-F238E27FC236}">
                    <a16:creationId xmlns:a16="http://schemas.microsoft.com/office/drawing/2014/main" id="{51F26301-06D2-76D3-437A-17A64253F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" y="1309"/>
                <a:ext cx="96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r>
                  <a:rPr lang="en-US" altLang="en-US" sz="2133">
                    <a:solidFill>
                      <a:srgbClr val="FFFFFF"/>
                    </a:solidFill>
                    <a:latin typeface="Arial" panose="020B0604020202020204" pitchFamily="34" charset="0"/>
                  </a:rPr>
                  <a:t>6</a:t>
                </a:r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360480" name="Group 58">
              <a:extLst>
                <a:ext uri="{FF2B5EF4-FFF2-40B4-BE49-F238E27FC236}">
                  <a16:creationId xmlns:a16="http://schemas.microsoft.com/office/drawing/2014/main" id="{F05CFD97-07A5-772F-8DC8-2AAD4002C6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7663" y="2668588"/>
              <a:ext cx="1697037" cy="3519487"/>
              <a:chOff x="1786" y="1536"/>
              <a:chExt cx="950" cy="2217"/>
            </a:xfrm>
          </p:grpSpPr>
          <p:grpSp>
            <p:nvGrpSpPr>
              <p:cNvPr id="360485" name="Group 51">
                <a:extLst>
                  <a:ext uri="{FF2B5EF4-FFF2-40B4-BE49-F238E27FC236}">
                    <a16:creationId xmlns:a16="http://schemas.microsoft.com/office/drawing/2014/main" id="{C13C3A24-87CF-8EE7-9FAD-E123F15B3D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37" y="1536"/>
                <a:ext cx="48" cy="144"/>
                <a:chOff x="3409" y="2541"/>
                <a:chExt cx="56" cy="252"/>
              </a:xfrm>
            </p:grpSpPr>
            <p:sp>
              <p:nvSpPr>
                <p:cNvPr id="360487" name="Line 52">
                  <a:extLst>
                    <a:ext uri="{FF2B5EF4-FFF2-40B4-BE49-F238E27FC236}">
                      <a16:creationId xmlns:a16="http://schemas.microsoft.com/office/drawing/2014/main" id="{CCF89381-C1E9-14B1-31E1-E27A98B5A05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36" y="2539"/>
                  <a:ext cx="1" cy="252"/>
                </a:xfrm>
                <a:prstGeom prst="line">
                  <a:avLst/>
                </a:prstGeom>
                <a:noFill/>
                <a:ln w="12700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/>
                  <a:endParaRPr lang="en-US" sz="2133" b="1">
                    <a:solidFill>
                      <a:srgbClr val="FFFFFF"/>
                    </a:solidFill>
                    <a:latin typeface="Helvetica" panose="020B0604020202020204" pitchFamily="34" charset="0"/>
                  </a:endParaRPr>
                </a:p>
              </p:txBody>
            </p:sp>
            <p:sp>
              <p:nvSpPr>
                <p:cNvPr id="360488" name="Line 53">
                  <a:extLst>
                    <a:ext uri="{FF2B5EF4-FFF2-40B4-BE49-F238E27FC236}">
                      <a16:creationId xmlns:a16="http://schemas.microsoft.com/office/drawing/2014/main" id="{5C001293-B0A9-1051-05FB-6DBAF15434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87" y="2539"/>
                  <a:ext cx="87" cy="3"/>
                </a:xfrm>
                <a:prstGeom prst="line">
                  <a:avLst/>
                </a:prstGeom>
                <a:noFill/>
                <a:ln w="12700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/>
                  <a:endParaRPr lang="en-US" sz="2133" b="1">
                    <a:solidFill>
                      <a:srgbClr val="FFFFFF"/>
                    </a:solidFill>
                    <a:latin typeface="Helvetica" panose="020B0604020202020204" pitchFamily="34" charset="0"/>
                  </a:endParaRPr>
                </a:p>
              </p:txBody>
            </p:sp>
          </p:grpSp>
          <p:sp>
            <p:nvSpPr>
              <p:cNvPr id="360486" name="Rectangle 29">
                <a:extLst>
                  <a:ext uri="{FF2B5EF4-FFF2-40B4-BE49-F238E27FC236}">
                    <a16:creationId xmlns:a16="http://schemas.microsoft.com/office/drawing/2014/main" id="{AF31AD88-37F7-9F14-C432-C4D08A58E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" y="1629"/>
                <a:ext cx="950" cy="2137"/>
              </a:xfrm>
              <a:prstGeom prst="rect">
                <a:avLst/>
              </a:prstGeom>
              <a:solidFill>
                <a:srgbClr val="FF7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360481" name="Text Box 59">
              <a:extLst>
                <a:ext uri="{FF2B5EF4-FFF2-40B4-BE49-F238E27FC236}">
                  <a16:creationId xmlns:a16="http://schemas.microsoft.com/office/drawing/2014/main" id="{BFC9C7DA-68AF-E0F1-7786-8B4DB77C9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393" y="1320594"/>
              <a:ext cx="2837076" cy="47302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FF0000"/>
                  </a:solidFill>
                  <a:latin typeface="Symbol" panose="05050102010706020507" pitchFamily="18" charset="2"/>
                  <a:sym typeface="Symbol" panose="05050102010706020507" pitchFamily="18" charset="2"/>
                </a:rPr>
                <a:t></a:t>
              </a:r>
              <a:r>
                <a:rPr lang="en-US" altLang="en-US" sz="2133">
                  <a:solidFill>
                    <a:srgbClr val="FF0000"/>
                  </a:solidFill>
                  <a:latin typeface="Arial" panose="020B0604020202020204" pitchFamily="34" charset="0"/>
                </a:rPr>
                <a:t>I/ </a:t>
              </a:r>
              <a:r>
                <a:rPr lang="en-US" altLang="en-US" sz="2133">
                  <a:solidFill>
                    <a:srgbClr val="FF0000"/>
                  </a:solidFill>
                  <a:latin typeface="Symbol" panose="05050102010706020507" pitchFamily="18" charset="2"/>
                  <a:sym typeface="Symbol" panose="05050102010706020507" pitchFamily="18" charset="2"/>
                </a:rPr>
                <a:t></a:t>
              </a:r>
              <a:r>
                <a:rPr lang="en-US" altLang="en-US" sz="2133">
                  <a:solidFill>
                    <a:srgbClr val="FF0000"/>
                  </a:solidFill>
                  <a:latin typeface="Arial" panose="020B0604020202020204" pitchFamily="34" charset="0"/>
                </a:rPr>
                <a:t>G x MI (0-120)</a:t>
              </a:r>
            </a:p>
          </p:txBody>
        </p:sp>
        <p:sp>
          <p:nvSpPr>
            <p:cNvPr id="360482" name="Text Box 61">
              <a:extLst>
                <a:ext uri="{FF2B5EF4-FFF2-40B4-BE49-F238E27FC236}">
                  <a16:creationId xmlns:a16="http://schemas.microsoft.com/office/drawing/2014/main" id="{5937B1EF-67E0-329D-07EE-11DC83893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35202" y="2352277"/>
              <a:ext cx="1073370" cy="3807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P&lt;0.005</a:t>
              </a:r>
            </a:p>
          </p:txBody>
        </p:sp>
        <p:sp>
          <p:nvSpPr>
            <p:cNvPr id="360483" name="Text Box 63">
              <a:extLst>
                <a:ext uri="{FF2B5EF4-FFF2-40B4-BE49-F238E27FC236}">
                  <a16:creationId xmlns:a16="http://schemas.microsoft.com/office/drawing/2014/main" id="{8D85C71C-C3C8-AE4D-C2C2-FA3EB9C4A2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9701" y="6118711"/>
              <a:ext cx="840735" cy="473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FFFFFF"/>
                  </a:solidFill>
                  <a:latin typeface="Arial" panose="020B0604020202020204" pitchFamily="34" charset="0"/>
                </a:rPr>
                <a:t>PRE</a:t>
              </a:r>
            </a:p>
          </p:txBody>
        </p:sp>
        <p:sp>
          <p:nvSpPr>
            <p:cNvPr id="360484" name="Text Box 65">
              <a:extLst>
                <a:ext uri="{FF2B5EF4-FFF2-40B4-BE49-F238E27FC236}">
                  <a16:creationId xmlns:a16="http://schemas.microsoft.com/office/drawing/2014/main" id="{29306C5B-1688-B9C9-F79B-9DFF809F9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7459" y="6118711"/>
              <a:ext cx="1046321" cy="473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FFFFFF"/>
                  </a:solidFill>
                  <a:latin typeface="Arial" panose="020B0604020202020204" pitchFamily="34" charset="0"/>
                </a:rPr>
                <a:t>POST</a:t>
              </a:r>
            </a:p>
          </p:txBody>
        </p:sp>
      </p:grpSp>
      <p:grpSp>
        <p:nvGrpSpPr>
          <p:cNvPr id="7" name="Group 50">
            <a:extLst>
              <a:ext uri="{FF2B5EF4-FFF2-40B4-BE49-F238E27FC236}">
                <a16:creationId xmlns:a16="http://schemas.microsoft.com/office/drawing/2014/main" id="{27FF73B4-962B-F068-C134-7AB32A5FA527}"/>
              </a:ext>
            </a:extLst>
          </p:cNvPr>
          <p:cNvGrpSpPr>
            <a:grpSpLocks/>
          </p:cNvGrpSpPr>
          <p:nvPr/>
        </p:nvGrpSpPr>
        <p:grpSpPr bwMode="auto">
          <a:xfrm>
            <a:off x="4595989" y="1550812"/>
            <a:ext cx="4064000" cy="4690850"/>
            <a:chOff x="5170488" y="1316038"/>
            <a:chExt cx="4572000" cy="5275689"/>
          </a:xfrm>
        </p:grpSpPr>
        <p:grpSp>
          <p:nvGrpSpPr>
            <p:cNvPr id="360452" name="Group 56">
              <a:extLst>
                <a:ext uri="{FF2B5EF4-FFF2-40B4-BE49-F238E27FC236}">
                  <a16:creationId xmlns:a16="http://schemas.microsoft.com/office/drawing/2014/main" id="{1F3258D4-46BC-918C-623C-1C1FCD05CD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24463" y="4264025"/>
              <a:ext cx="1695450" cy="1928813"/>
              <a:chOff x="2962" y="2541"/>
              <a:chExt cx="950" cy="1215"/>
            </a:xfrm>
          </p:grpSpPr>
          <p:sp>
            <p:nvSpPr>
              <p:cNvPr id="360472" name="Rectangle 8">
                <a:extLst>
                  <a:ext uri="{FF2B5EF4-FFF2-40B4-BE49-F238E27FC236}">
                    <a16:creationId xmlns:a16="http://schemas.microsoft.com/office/drawing/2014/main" id="{EEA08579-2112-821A-D9F1-1AA2613DA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2793"/>
                <a:ext cx="950" cy="976"/>
              </a:xfrm>
              <a:prstGeom prst="rect">
                <a:avLst/>
              </a:prstGeom>
              <a:solidFill>
                <a:srgbClr val="FFFF91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360473" name="Group 50">
                <a:extLst>
                  <a:ext uri="{FF2B5EF4-FFF2-40B4-BE49-F238E27FC236}">
                    <a16:creationId xmlns:a16="http://schemas.microsoft.com/office/drawing/2014/main" id="{AE0DE579-30FC-8C4E-7D3E-C87FD465A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9" y="2541"/>
                <a:ext cx="56" cy="252"/>
                <a:chOff x="3409" y="2541"/>
                <a:chExt cx="56" cy="252"/>
              </a:xfrm>
            </p:grpSpPr>
            <p:sp>
              <p:nvSpPr>
                <p:cNvPr id="360474" name="Line 10">
                  <a:extLst>
                    <a:ext uri="{FF2B5EF4-FFF2-40B4-BE49-F238E27FC236}">
                      <a16:creationId xmlns:a16="http://schemas.microsoft.com/office/drawing/2014/main" id="{F35D232B-B1C3-9307-159D-199D3D6EF3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436" y="2541"/>
                  <a:ext cx="1" cy="252"/>
                </a:xfrm>
                <a:prstGeom prst="line">
                  <a:avLst/>
                </a:prstGeom>
                <a:noFill/>
                <a:ln w="12700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/>
                  <a:endParaRPr lang="en-US" sz="2133" b="1">
                    <a:solidFill>
                      <a:srgbClr val="FFFFFF"/>
                    </a:solidFill>
                    <a:latin typeface="Helvetica" panose="020B0604020202020204" pitchFamily="34" charset="0"/>
                  </a:endParaRPr>
                </a:p>
              </p:txBody>
            </p:sp>
            <p:sp>
              <p:nvSpPr>
                <p:cNvPr id="360475" name="Line 11">
                  <a:extLst>
                    <a:ext uri="{FF2B5EF4-FFF2-40B4-BE49-F238E27FC236}">
                      <a16:creationId xmlns:a16="http://schemas.microsoft.com/office/drawing/2014/main" id="{18BD7C03-E2A6-F37C-F4ED-8FE215E784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409" y="2541"/>
                  <a:ext cx="52" cy="1"/>
                </a:xfrm>
                <a:prstGeom prst="line">
                  <a:avLst/>
                </a:prstGeom>
                <a:noFill/>
                <a:ln w="12700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/>
                  <a:endParaRPr lang="en-US" sz="2133" b="1">
                    <a:solidFill>
                      <a:srgbClr val="FFFFFF"/>
                    </a:solidFill>
                    <a:latin typeface="Helvetica" panose="020B0604020202020204" pitchFamily="34" charset="0"/>
                  </a:endParaRPr>
                </a:p>
              </p:txBody>
            </p:sp>
          </p:grpSp>
        </p:grpSp>
        <p:grpSp>
          <p:nvGrpSpPr>
            <p:cNvPr id="360453" name="Group 55">
              <a:extLst>
                <a:ext uri="{FF2B5EF4-FFF2-40B4-BE49-F238E27FC236}">
                  <a16:creationId xmlns:a16="http://schemas.microsoft.com/office/drawing/2014/main" id="{A75D03FD-C6C0-648C-E64A-8CBE063E27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263" y="2057400"/>
              <a:ext cx="100012" cy="566738"/>
              <a:chOff x="4728" y="1151"/>
              <a:chExt cx="56" cy="357"/>
            </a:xfrm>
          </p:grpSpPr>
          <p:sp>
            <p:nvSpPr>
              <p:cNvPr id="360470" name="Line 14">
                <a:extLst>
                  <a:ext uri="{FF2B5EF4-FFF2-40B4-BE49-F238E27FC236}">
                    <a16:creationId xmlns:a16="http://schemas.microsoft.com/office/drawing/2014/main" id="{602138D2-C987-34F0-AE3C-B91F338AAA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56" y="1157"/>
                <a:ext cx="1" cy="351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/>
                <a:endParaRPr lang="en-US" sz="2133" b="1">
                  <a:solidFill>
                    <a:srgbClr val="FFFFFF"/>
                  </a:solidFill>
                  <a:latin typeface="Helvetica" panose="020B0604020202020204" pitchFamily="34" charset="0"/>
                </a:endParaRPr>
              </a:p>
            </p:txBody>
          </p:sp>
          <p:sp>
            <p:nvSpPr>
              <p:cNvPr id="360471" name="Line 15">
                <a:extLst>
                  <a:ext uri="{FF2B5EF4-FFF2-40B4-BE49-F238E27FC236}">
                    <a16:creationId xmlns:a16="http://schemas.microsoft.com/office/drawing/2014/main" id="{CC450F51-061B-DF21-E4C9-C1237ED0F7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28" y="1151"/>
                <a:ext cx="56" cy="1"/>
              </a:xfrm>
              <a:prstGeom prst="line">
                <a:avLst/>
              </a:prstGeom>
              <a:noFill/>
              <a:ln w="127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defTabSz="812810"/>
                <a:endParaRPr lang="en-US" sz="2133" b="1">
                  <a:solidFill>
                    <a:srgbClr val="FFFFFF"/>
                  </a:solidFill>
                  <a:latin typeface="Helvetica" panose="020B0604020202020204" pitchFamily="34" charset="0"/>
                </a:endParaRPr>
              </a:p>
            </p:txBody>
          </p:sp>
        </p:grpSp>
        <p:grpSp>
          <p:nvGrpSpPr>
            <p:cNvPr id="360454" name="Group 47">
              <a:extLst>
                <a:ext uri="{FF2B5EF4-FFF2-40B4-BE49-F238E27FC236}">
                  <a16:creationId xmlns:a16="http://schemas.microsoft.com/office/drawing/2014/main" id="{784C26CC-0670-19FB-CA40-BFCD2510FF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42388" y="2287588"/>
              <a:ext cx="800100" cy="4060824"/>
              <a:chOff x="5120" y="1296"/>
              <a:chExt cx="448" cy="2558"/>
            </a:xfrm>
          </p:grpSpPr>
          <p:grpSp>
            <p:nvGrpSpPr>
              <p:cNvPr id="360460" name="Group 27">
                <a:extLst>
                  <a:ext uri="{FF2B5EF4-FFF2-40B4-BE49-F238E27FC236}">
                    <a16:creationId xmlns:a16="http://schemas.microsoft.com/office/drawing/2014/main" id="{208AA8E6-D73D-C57A-D981-93E7004D58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 flipV="1">
                <a:off x="5120" y="1422"/>
                <a:ext cx="65" cy="2323"/>
                <a:chOff x="5120" y="1422"/>
                <a:chExt cx="65" cy="2323"/>
              </a:xfrm>
            </p:grpSpPr>
            <p:sp>
              <p:nvSpPr>
                <p:cNvPr id="360465" name="Line 18">
                  <a:extLst>
                    <a:ext uri="{FF2B5EF4-FFF2-40B4-BE49-F238E27FC236}">
                      <a16:creationId xmlns:a16="http://schemas.microsoft.com/office/drawing/2014/main" id="{53EE1969-43D8-8C9B-BF44-FD9E756181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184" y="1422"/>
                  <a:ext cx="1" cy="2325"/>
                </a:xfrm>
                <a:prstGeom prst="line">
                  <a:avLst/>
                </a:prstGeom>
                <a:noFill/>
                <a:ln w="254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/>
                  <a:endParaRPr lang="en-US" sz="2133" b="1">
                    <a:solidFill>
                      <a:srgbClr val="FFFFFF"/>
                    </a:solidFill>
                    <a:latin typeface="Helvetica" panose="020B0604020202020204" pitchFamily="34" charset="0"/>
                  </a:endParaRPr>
                </a:p>
              </p:txBody>
            </p:sp>
            <p:sp>
              <p:nvSpPr>
                <p:cNvPr id="360466" name="Line 19">
                  <a:extLst>
                    <a:ext uri="{FF2B5EF4-FFF2-40B4-BE49-F238E27FC236}">
                      <a16:creationId xmlns:a16="http://schemas.microsoft.com/office/drawing/2014/main" id="{6E450F6B-7A0B-EEE3-754C-020E7CA585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120" y="3744"/>
                  <a:ext cx="64" cy="1"/>
                </a:xfrm>
                <a:prstGeom prst="line">
                  <a:avLst/>
                </a:prstGeom>
                <a:noFill/>
                <a:ln w="254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/>
                  <a:endParaRPr lang="en-US" sz="2133" b="1">
                    <a:solidFill>
                      <a:srgbClr val="FFFFFF"/>
                    </a:solidFill>
                    <a:latin typeface="Helvetica" panose="020B0604020202020204" pitchFamily="34" charset="0"/>
                  </a:endParaRPr>
                </a:p>
              </p:txBody>
            </p:sp>
            <p:sp>
              <p:nvSpPr>
                <p:cNvPr id="360467" name="Line 20">
                  <a:extLst>
                    <a:ext uri="{FF2B5EF4-FFF2-40B4-BE49-F238E27FC236}">
                      <a16:creationId xmlns:a16="http://schemas.microsoft.com/office/drawing/2014/main" id="{0310CF15-51CC-5231-0767-95DBB6625A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120" y="2970"/>
                  <a:ext cx="64" cy="1"/>
                </a:xfrm>
                <a:prstGeom prst="line">
                  <a:avLst/>
                </a:prstGeom>
                <a:noFill/>
                <a:ln w="254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/>
                  <a:endParaRPr lang="en-US" sz="2133" b="1">
                    <a:solidFill>
                      <a:srgbClr val="FFFFFF"/>
                    </a:solidFill>
                    <a:latin typeface="Helvetica" panose="020B0604020202020204" pitchFamily="34" charset="0"/>
                  </a:endParaRPr>
                </a:p>
              </p:txBody>
            </p:sp>
            <p:sp>
              <p:nvSpPr>
                <p:cNvPr id="360468" name="Line 21">
                  <a:extLst>
                    <a:ext uri="{FF2B5EF4-FFF2-40B4-BE49-F238E27FC236}">
                      <a16:creationId xmlns:a16="http://schemas.microsoft.com/office/drawing/2014/main" id="{445EC275-5EC5-19E8-4676-253921E4B4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120" y="2193"/>
                  <a:ext cx="64" cy="1"/>
                </a:xfrm>
                <a:prstGeom prst="line">
                  <a:avLst/>
                </a:prstGeom>
                <a:noFill/>
                <a:ln w="254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/>
                  <a:endParaRPr lang="en-US" sz="2133" b="1">
                    <a:solidFill>
                      <a:srgbClr val="FFFFFF"/>
                    </a:solidFill>
                    <a:latin typeface="Helvetica" panose="020B0604020202020204" pitchFamily="34" charset="0"/>
                  </a:endParaRPr>
                </a:p>
              </p:txBody>
            </p:sp>
            <p:sp>
              <p:nvSpPr>
                <p:cNvPr id="360469" name="Line 22">
                  <a:extLst>
                    <a:ext uri="{FF2B5EF4-FFF2-40B4-BE49-F238E27FC236}">
                      <a16:creationId xmlns:a16="http://schemas.microsoft.com/office/drawing/2014/main" id="{3A3D69B3-DB80-BAEF-4CAB-1C2B5EA65C4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5120" y="1422"/>
                  <a:ext cx="64" cy="1"/>
                </a:xfrm>
                <a:prstGeom prst="line">
                  <a:avLst/>
                </a:prstGeom>
                <a:noFill/>
                <a:ln w="25400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/>
                  <a:endParaRPr lang="en-US" sz="2133" b="1">
                    <a:solidFill>
                      <a:srgbClr val="FFFFFF"/>
                    </a:solidFill>
                    <a:latin typeface="Helvetica" panose="020B0604020202020204" pitchFamily="34" charset="0"/>
                  </a:endParaRPr>
                </a:p>
              </p:txBody>
            </p:sp>
          </p:grpSp>
          <p:sp>
            <p:nvSpPr>
              <p:cNvPr id="360461" name="Rectangle 23">
                <a:extLst>
                  <a:ext uri="{FF2B5EF4-FFF2-40B4-BE49-F238E27FC236}">
                    <a16:creationId xmlns:a16="http://schemas.microsoft.com/office/drawing/2014/main" id="{73301C68-EBD0-1765-A3B8-CDB9B80FA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5184" y="3621"/>
                <a:ext cx="288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r>
                  <a:rPr lang="en-US" altLang="en-US" sz="2133">
                    <a:solidFill>
                      <a:srgbClr val="FFFFFF"/>
                    </a:solidFill>
                    <a:latin typeface="Arial" panose="020B0604020202020204" pitchFamily="34" charset="0"/>
                  </a:rPr>
                  <a:t>600</a:t>
                </a:r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60462" name="Rectangle 24">
                <a:extLst>
                  <a:ext uri="{FF2B5EF4-FFF2-40B4-BE49-F238E27FC236}">
                    <a16:creationId xmlns:a16="http://schemas.microsoft.com/office/drawing/2014/main" id="{9954630E-1A91-BF56-D5F0-5D9FECD2F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5184" y="2857"/>
                <a:ext cx="288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r>
                  <a:rPr lang="en-US" altLang="en-US" sz="2133">
                    <a:solidFill>
                      <a:srgbClr val="FFFFFF"/>
                    </a:solidFill>
                    <a:latin typeface="Arial" panose="020B0604020202020204" pitchFamily="34" charset="0"/>
                  </a:rPr>
                  <a:t>800</a:t>
                </a:r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60463" name="Rectangle 25">
                <a:extLst>
                  <a:ext uri="{FF2B5EF4-FFF2-40B4-BE49-F238E27FC236}">
                    <a16:creationId xmlns:a16="http://schemas.microsoft.com/office/drawing/2014/main" id="{C1237B09-02D3-7318-040E-C09C9889E7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5184" y="2070"/>
                <a:ext cx="384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r>
                  <a:rPr lang="en-US" altLang="en-US" sz="2133">
                    <a:solidFill>
                      <a:srgbClr val="FFFFFF"/>
                    </a:solidFill>
                    <a:latin typeface="Arial" panose="020B0604020202020204" pitchFamily="34" charset="0"/>
                  </a:rPr>
                  <a:t>1000</a:t>
                </a:r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60464" name="Rectangle 26">
                <a:extLst>
                  <a:ext uri="{FF2B5EF4-FFF2-40B4-BE49-F238E27FC236}">
                    <a16:creationId xmlns:a16="http://schemas.microsoft.com/office/drawing/2014/main" id="{DDC927DB-6E9E-2290-DB27-6CCE11BA7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H="1">
                <a:off x="5184" y="1296"/>
                <a:ext cx="384" cy="2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r>
                  <a:rPr lang="en-US" altLang="en-US" sz="2133">
                    <a:solidFill>
                      <a:srgbClr val="FFFFFF"/>
                    </a:solidFill>
                    <a:latin typeface="Arial" panose="020B0604020202020204" pitchFamily="34" charset="0"/>
                  </a:rPr>
                  <a:t>1200</a:t>
                </a:r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360455" name="Rectangle 9">
              <a:extLst>
                <a:ext uri="{FF2B5EF4-FFF2-40B4-BE49-F238E27FC236}">
                  <a16:creationId xmlns:a16="http://schemas.microsoft.com/office/drawing/2014/main" id="{49FE2843-4747-85B1-2C71-4106CFA20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16750" y="2592100"/>
              <a:ext cx="1697038" cy="3599638"/>
            </a:xfrm>
            <a:prstGeom prst="rect">
              <a:avLst/>
            </a:prstGeom>
            <a:solidFill>
              <a:srgbClr val="FFFF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0456" name="Text Box 60">
              <a:extLst>
                <a:ext uri="{FF2B5EF4-FFF2-40B4-BE49-F238E27FC236}">
                  <a16:creationId xmlns:a16="http://schemas.microsoft.com/office/drawing/2014/main" id="{BB6C8EFD-9E49-2F67-5894-EB4EB767AB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70488" y="1316038"/>
              <a:ext cx="3770312" cy="47299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FF0000"/>
                  </a:solidFill>
                  <a:latin typeface="Arial" panose="020B0604020202020204" pitchFamily="34" charset="0"/>
                </a:rPr>
                <a:t>AIR x S</a:t>
              </a:r>
              <a:r>
                <a:rPr lang="en-US" altLang="en-US" sz="2133" baseline="-25000">
                  <a:solidFill>
                    <a:srgbClr val="FF0000"/>
                  </a:solidFill>
                  <a:latin typeface="Arial" panose="020B0604020202020204" pitchFamily="34" charset="0"/>
                </a:rPr>
                <a:t>I</a:t>
              </a:r>
              <a:endParaRPr lang="en-US" altLang="en-US" sz="2133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0457" name="Text Box 62">
              <a:extLst>
                <a:ext uri="{FF2B5EF4-FFF2-40B4-BE49-F238E27FC236}">
                  <a16:creationId xmlns:a16="http://schemas.microsoft.com/office/drawing/2014/main" id="{242C0FEA-635B-13D1-DDB7-D5E0CA3D8C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3066" y="1763612"/>
              <a:ext cx="945332" cy="3807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P&lt;0.01</a:t>
              </a:r>
            </a:p>
          </p:txBody>
        </p:sp>
        <p:sp>
          <p:nvSpPr>
            <p:cNvPr id="360458" name="Text Box 64">
              <a:extLst>
                <a:ext uri="{FF2B5EF4-FFF2-40B4-BE49-F238E27FC236}">
                  <a16:creationId xmlns:a16="http://schemas.microsoft.com/office/drawing/2014/main" id="{5FE5582E-DB99-9BEB-24A5-309D412B9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0063" y="6118729"/>
              <a:ext cx="840735" cy="472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FFFFFF"/>
                  </a:solidFill>
                  <a:latin typeface="Arial" panose="020B0604020202020204" pitchFamily="34" charset="0"/>
                </a:rPr>
                <a:t>PRE</a:t>
              </a:r>
            </a:p>
          </p:txBody>
        </p:sp>
        <p:sp>
          <p:nvSpPr>
            <p:cNvPr id="360459" name="Text Box 66">
              <a:extLst>
                <a:ext uri="{FF2B5EF4-FFF2-40B4-BE49-F238E27FC236}">
                  <a16:creationId xmlns:a16="http://schemas.microsoft.com/office/drawing/2014/main" id="{DCB1186B-C51B-A282-AB3C-CC383C0F8E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45282" y="6118729"/>
              <a:ext cx="1046321" cy="472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FFFFFF"/>
                  </a:solidFill>
                  <a:latin typeface="Arial" panose="020B0604020202020204" pitchFamily="34" charset="0"/>
                </a:rPr>
                <a:t>POST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50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914400" y="588963"/>
            <a:ext cx="7340600" cy="742950"/>
          </a:xfrm>
          <a:solidFill>
            <a:srgbClr val="FF6600"/>
          </a:solidFill>
          <a:ln>
            <a:solidFill>
              <a:srgbClr val="FF66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4800">
                <a:solidFill>
                  <a:schemeClr val="bg1"/>
                </a:solidFill>
              </a:rPr>
              <a:t>TREATMENT OF T2DM</a:t>
            </a:r>
          </a:p>
        </p:txBody>
      </p:sp>
      <p:sp>
        <p:nvSpPr>
          <p:cNvPr id="75779" name="Rectangle 4"/>
          <p:cNvSpPr>
            <a:spLocks noGrp="1" noChangeArrowheads="1"/>
          </p:cNvSpPr>
          <p:nvPr>
            <p:ph type="subTitle" idx="4294967295"/>
          </p:nvPr>
        </p:nvSpPr>
        <p:spPr>
          <a:xfrm>
            <a:off x="717550" y="1863725"/>
            <a:ext cx="8066088" cy="3722688"/>
          </a:xfrm>
        </p:spPr>
        <p:txBody>
          <a:bodyPr/>
          <a:lstStyle/>
          <a:p>
            <a:pPr marL="812810" indent="-812810">
              <a:spcBef>
                <a:spcPct val="0"/>
              </a:spcBef>
              <a:spcAft>
                <a:spcPct val="50000"/>
              </a:spcAft>
              <a:buFontTx/>
              <a:buNone/>
              <a:defRPr/>
            </a:pPr>
            <a:r>
              <a:rPr lang="en-US" altLang="en-US" sz="2844">
                <a:solidFill>
                  <a:srgbClr val="FFFF00"/>
                </a:solidFill>
              </a:rPr>
              <a:t>(1)</a:t>
            </a:r>
            <a:r>
              <a:rPr lang="en-US" altLang="en-US" sz="2844">
                <a:solidFill>
                  <a:srgbClr val="FFFFFF"/>
                </a:solidFill>
              </a:rPr>
              <a:t>	</a:t>
            </a:r>
            <a:r>
              <a:rPr lang="en-US" altLang="en-US" sz="2844">
                <a:solidFill>
                  <a:srgbClr val="FFFF00"/>
                </a:solidFill>
              </a:rPr>
              <a:t>Will require multiple drugs in </a:t>
            </a:r>
            <a:r>
              <a:rPr lang="en-US" altLang="en-US" sz="2844" i="1">
                <a:solidFill>
                  <a:srgbClr val="FFFF00"/>
                </a:solidFill>
              </a:rPr>
              <a:t>combination</a:t>
            </a:r>
            <a:r>
              <a:rPr lang="en-US" altLang="en-US" sz="2844">
                <a:solidFill>
                  <a:srgbClr val="FFFF00"/>
                </a:solidFill>
              </a:rPr>
              <a:t> to correct multiple pathophysiologic defects</a:t>
            </a:r>
          </a:p>
          <a:p>
            <a:pPr marL="812810" indent="-812810">
              <a:spcBef>
                <a:spcPct val="0"/>
              </a:spcBef>
              <a:spcAft>
                <a:spcPct val="50000"/>
              </a:spcAft>
              <a:buFontTx/>
              <a:buNone/>
              <a:defRPr/>
            </a:pPr>
            <a:r>
              <a:rPr lang="en-US" altLang="en-US" sz="2844">
                <a:solidFill>
                  <a:srgbClr val="00FE00"/>
                </a:solidFill>
              </a:rPr>
              <a:t>(2)</a:t>
            </a:r>
            <a:r>
              <a:rPr lang="en-US" altLang="en-US" sz="2844">
                <a:solidFill>
                  <a:srgbClr val="FFFFFF"/>
                </a:solidFill>
              </a:rPr>
              <a:t>	</a:t>
            </a:r>
            <a:r>
              <a:rPr lang="en-US" altLang="en-US" sz="2844">
                <a:solidFill>
                  <a:srgbClr val="00FE00"/>
                </a:solidFill>
              </a:rPr>
              <a:t>Should be based upon </a:t>
            </a:r>
            <a:r>
              <a:rPr lang="en-US" altLang="en-US" sz="2844" i="1">
                <a:solidFill>
                  <a:srgbClr val="00FE00"/>
                </a:solidFill>
              </a:rPr>
              <a:t>known pathogenic abnormalities</a:t>
            </a:r>
            <a:r>
              <a:rPr lang="en-US" altLang="en-US" sz="2844">
                <a:solidFill>
                  <a:srgbClr val="00FE00"/>
                </a:solidFill>
              </a:rPr>
              <a:t>, and NOT simply on the reduction in HbA1c</a:t>
            </a:r>
          </a:p>
          <a:p>
            <a:pPr marL="812810" indent="-812810">
              <a:spcBef>
                <a:spcPct val="0"/>
              </a:spcBef>
              <a:spcAft>
                <a:spcPct val="50000"/>
              </a:spcAft>
              <a:buFontTx/>
              <a:buNone/>
              <a:defRPr/>
            </a:pPr>
            <a:r>
              <a:rPr lang="en-US" altLang="en-US" sz="2844">
                <a:solidFill>
                  <a:srgbClr val="FF99FF"/>
                </a:solidFill>
              </a:rPr>
              <a:t>(3)	Must be started </a:t>
            </a:r>
            <a:r>
              <a:rPr lang="en-US" altLang="en-US" sz="2844" i="1">
                <a:solidFill>
                  <a:srgbClr val="FF99FF"/>
                </a:solidFill>
              </a:rPr>
              <a:t>early</a:t>
            </a:r>
            <a:r>
              <a:rPr lang="en-US" altLang="en-US" sz="2844">
                <a:solidFill>
                  <a:srgbClr val="FF99FF"/>
                </a:solidFill>
              </a:rPr>
              <a:t> in the natural history of T2DM, if progressive beta cell failure is to be prevented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7796108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57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7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577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79" grpId="0" build="p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Text Box 18">
            <a:extLst>
              <a:ext uri="{FF2B5EF4-FFF2-40B4-BE49-F238E27FC236}">
                <a16:creationId xmlns:a16="http://schemas.microsoft.com/office/drawing/2014/main" id="{7EDE8A69-2F36-1B5F-B9DB-3B40F76011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01" y="448734"/>
            <a:ext cx="9000067" cy="74879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2133">
                <a:solidFill>
                  <a:srgbClr val="FF0000"/>
                </a:solidFill>
                <a:latin typeface="Arial" panose="020B0604020202020204" pitchFamily="34" charset="0"/>
              </a:rPr>
              <a:t>PREDICTORS OF REVERSION TO NORMAL GLUCOSE TOLERANCE BASED UPON CHANGE FROM BASELINE TO STUDY END</a:t>
            </a:r>
          </a:p>
        </p:txBody>
      </p:sp>
      <p:sp>
        <p:nvSpPr>
          <p:cNvPr id="362499" name="Text Box 78">
            <a:extLst>
              <a:ext uri="{FF2B5EF4-FFF2-40B4-BE49-F238E27FC236}">
                <a16:creationId xmlns:a16="http://schemas.microsoft.com/office/drawing/2014/main" id="{BAD0C36F-BE42-C9D7-E2C9-6609A566F4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460" y="5877279"/>
            <a:ext cx="708848" cy="584775"/>
          </a:xfrm>
          <a:prstGeom prst="rect">
            <a:avLst/>
          </a:pr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1600">
                <a:solidFill>
                  <a:srgbClr val="000000"/>
                </a:solidFill>
                <a:latin typeface="Arial" panose="020B0604020202020204" pitchFamily="34" charset="0"/>
              </a:rPr>
              <a:t>P </a:t>
            </a:r>
          </a:p>
          <a:p>
            <a:pPr algn="ctr" defTabSz="812810"/>
            <a:r>
              <a:rPr lang="en-US" altLang="en-US" sz="1600">
                <a:solidFill>
                  <a:srgbClr val="000000"/>
                </a:solidFill>
                <a:latin typeface="Arial" panose="020B0604020202020204" pitchFamily="34" charset="0"/>
              </a:rPr>
              <a:t>value</a:t>
            </a:r>
          </a:p>
        </p:txBody>
      </p:sp>
      <p:grpSp>
        <p:nvGrpSpPr>
          <p:cNvPr id="362500" name="Group 59">
            <a:extLst>
              <a:ext uri="{FF2B5EF4-FFF2-40B4-BE49-F238E27FC236}">
                <a16:creationId xmlns:a16="http://schemas.microsoft.com/office/drawing/2014/main" id="{BAE9DE3E-F3F2-778C-7531-B7EAA53FABBE}"/>
              </a:ext>
            </a:extLst>
          </p:cNvPr>
          <p:cNvGrpSpPr>
            <a:grpSpLocks/>
          </p:cNvGrpSpPr>
          <p:nvPr/>
        </p:nvGrpSpPr>
        <p:grpSpPr bwMode="auto">
          <a:xfrm>
            <a:off x="103516" y="1603022"/>
            <a:ext cx="846163" cy="3609644"/>
            <a:chOff x="83130" y="1374775"/>
            <a:chExt cx="599495" cy="4059645"/>
          </a:xfrm>
        </p:grpSpPr>
        <p:sp>
          <p:nvSpPr>
            <p:cNvPr id="362527" name="Rectangle 68">
              <a:extLst>
                <a:ext uri="{FF2B5EF4-FFF2-40B4-BE49-F238E27FC236}">
                  <a16:creationId xmlns:a16="http://schemas.microsoft.com/office/drawing/2014/main" id="{EC90F579-FF11-6856-44AC-FC5395C1C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38" y="5126710"/>
              <a:ext cx="89721" cy="307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778">
                  <a:solidFill>
                    <a:srgbClr val="FFFFFF"/>
                  </a:solidFill>
                  <a:latin typeface="Arial" panose="020B0604020202020204" pitchFamily="34" charset="0"/>
                </a:rPr>
                <a:t>1</a:t>
              </a:r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2528" name="Freeform 65">
              <a:extLst>
                <a:ext uri="{FF2B5EF4-FFF2-40B4-BE49-F238E27FC236}">
                  <a16:creationId xmlns:a16="http://schemas.microsoft.com/office/drawing/2014/main" id="{F9BB75CD-ACD4-11DC-D540-2BB0BAE26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650" y="1541422"/>
              <a:ext cx="44987" cy="3666231"/>
            </a:xfrm>
            <a:custGeom>
              <a:avLst/>
              <a:gdLst>
                <a:gd name="T0" fmla="*/ 0 w 56"/>
                <a:gd name="T1" fmla="*/ 0 h 1503"/>
                <a:gd name="T2" fmla="*/ 0 w 56"/>
                <a:gd name="T3" fmla="*/ 2147483646 h 1503"/>
                <a:gd name="T4" fmla="*/ 2147483646 w 56"/>
                <a:gd name="T5" fmla="*/ 2147483646 h 1503"/>
                <a:gd name="T6" fmla="*/ 0 60000 65536"/>
                <a:gd name="T7" fmla="*/ 0 60000 65536"/>
                <a:gd name="T8" fmla="*/ 0 60000 65536"/>
                <a:gd name="T9" fmla="*/ 0 w 56"/>
                <a:gd name="T10" fmla="*/ 0 h 1503"/>
                <a:gd name="T11" fmla="*/ 56 w 56"/>
                <a:gd name="T12" fmla="*/ 1503 h 150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6" h="1503">
                  <a:moveTo>
                    <a:pt x="0" y="0"/>
                  </a:moveTo>
                  <a:lnTo>
                    <a:pt x="0" y="1503"/>
                  </a:lnTo>
                  <a:lnTo>
                    <a:pt x="56" y="1503"/>
                  </a:lnTo>
                </a:path>
              </a:pathLst>
            </a:cu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FFFFFF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362529" name="Line 66">
              <a:extLst>
                <a:ext uri="{FF2B5EF4-FFF2-40B4-BE49-F238E27FC236}">
                  <a16:creationId xmlns:a16="http://schemas.microsoft.com/office/drawing/2014/main" id="{2BCFFF39-C172-970B-DB5C-B395C83D56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3650" y="3885588"/>
              <a:ext cx="88975" cy="1588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FFFFFF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362530" name="Line 67">
              <a:extLst>
                <a:ext uri="{FF2B5EF4-FFF2-40B4-BE49-F238E27FC236}">
                  <a16:creationId xmlns:a16="http://schemas.microsoft.com/office/drawing/2014/main" id="{90FD4479-24FE-AF03-C4CC-A959D35B2C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3650" y="2563523"/>
              <a:ext cx="88975" cy="1587"/>
            </a:xfrm>
            <a:prstGeom prst="line">
              <a:avLst/>
            </a:pr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FFFFFF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362531" name="Rectangle 69">
              <a:extLst>
                <a:ext uri="{FF2B5EF4-FFF2-40B4-BE49-F238E27FC236}">
                  <a16:creationId xmlns:a16="http://schemas.microsoft.com/office/drawing/2014/main" id="{FC3FE73D-C7CC-C6B6-28D4-B56FA1532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38" y="3790361"/>
              <a:ext cx="89721" cy="307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778">
                  <a:solidFill>
                    <a:srgbClr val="FFFFFF"/>
                  </a:solidFill>
                  <a:latin typeface="Arial" panose="020B0604020202020204" pitchFamily="34" charset="0"/>
                </a:rPr>
                <a:t>2</a:t>
              </a:r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2532" name="Rectangle 70">
              <a:extLst>
                <a:ext uri="{FF2B5EF4-FFF2-40B4-BE49-F238E27FC236}">
                  <a16:creationId xmlns:a16="http://schemas.microsoft.com/office/drawing/2014/main" id="{E5482040-5595-68C2-CC49-EB836291F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38" y="2466709"/>
              <a:ext cx="89721" cy="3077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778">
                  <a:solidFill>
                    <a:srgbClr val="FFFFFF"/>
                  </a:solidFill>
                  <a:latin typeface="Arial" panose="020B0604020202020204" pitchFamily="34" charset="0"/>
                </a:rPr>
                <a:t>3</a:t>
              </a:r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2533" name="Text Box 21">
              <a:extLst>
                <a:ext uri="{FF2B5EF4-FFF2-40B4-BE49-F238E27FC236}">
                  <a16:creationId xmlns:a16="http://schemas.microsoft.com/office/drawing/2014/main" id="{BFC7C36D-2FEF-4C69-6A67-80CBB942C6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-576165" y="3101232"/>
              <a:ext cx="1577849" cy="2592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778">
                  <a:solidFill>
                    <a:srgbClr val="FFFFFF"/>
                  </a:solidFill>
                  <a:latin typeface="Arial" panose="020B0604020202020204" pitchFamily="34" charset="0"/>
                </a:rPr>
                <a:t>Odds Ratio</a:t>
              </a:r>
            </a:p>
          </p:txBody>
        </p:sp>
        <p:sp>
          <p:nvSpPr>
            <p:cNvPr id="362534" name="Line 43">
              <a:extLst>
                <a:ext uri="{FF2B5EF4-FFF2-40B4-BE49-F238E27FC236}">
                  <a16:creationId xmlns:a16="http://schemas.microsoft.com/office/drawing/2014/main" id="{82902103-E473-86F9-A18E-3115B25FC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94650" y="1546183"/>
              <a:ext cx="63982" cy="1588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FFFFFF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362535" name="Rectangle 57">
              <a:extLst>
                <a:ext uri="{FF2B5EF4-FFF2-40B4-BE49-F238E27FC236}">
                  <a16:creationId xmlns:a16="http://schemas.microsoft.com/office/drawing/2014/main" id="{99734666-A187-0739-234A-B0EE6279C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885" y="1374775"/>
              <a:ext cx="80636" cy="276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8</a:t>
              </a:r>
              <a:endParaRPr lang="en-US" altLang="en-US" sz="2133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grpSp>
          <p:nvGrpSpPr>
            <p:cNvPr id="362536" name="Group 87">
              <a:extLst>
                <a:ext uri="{FF2B5EF4-FFF2-40B4-BE49-F238E27FC236}">
                  <a16:creationId xmlns:a16="http://schemas.microsoft.com/office/drawing/2014/main" id="{ABB68D63-EF85-91CC-0CAF-8ECAB6248D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3875" y="1844675"/>
              <a:ext cx="146050" cy="312738"/>
              <a:chOff x="483" y="1373"/>
              <a:chExt cx="92" cy="178"/>
            </a:xfrm>
          </p:grpSpPr>
          <p:sp>
            <p:nvSpPr>
              <p:cNvPr id="362537" name="Rectangle 73">
                <a:extLst>
                  <a:ext uri="{FF2B5EF4-FFF2-40B4-BE49-F238E27FC236}">
                    <a16:creationId xmlns:a16="http://schemas.microsoft.com/office/drawing/2014/main" id="{72673607-8288-7726-A57F-4BFCCA37C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" y="1373"/>
                <a:ext cx="52" cy="178"/>
              </a:xfrm>
              <a:prstGeom prst="rect">
                <a:avLst/>
              </a:prstGeom>
              <a:solidFill>
                <a:srgbClr val="00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857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grpSp>
            <p:nvGrpSpPr>
              <p:cNvPr id="362538" name="Group 74">
                <a:extLst>
                  <a:ext uri="{FF2B5EF4-FFF2-40B4-BE49-F238E27FC236}">
                    <a16:creationId xmlns:a16="http://schemas.microsoft.com/office/drawing/2014/main" id="{DB424B6D-E8D8-E95A-ACCC-C1297E4168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83" y="1399"/>
                <a:ext cx="92" cy="130"/>
                <a:chOff x="367" y="1845"/>
                <a:chExt cx="92" cy="130"/>
              </a:xfrm>
            </p:grpSpPr>
            <p:sp>
              <p:nvSpPr>
                <p:cNvPr id="362539" name="Line 75">
                  <a:extLst>
                    <a:ext uri="{FF2B5EF4-FFF2-40B4-BE49-F238E27FC236}">
                      <a16:creationId xmlns:a16="http://schemas.microsoft.com/office/drawing/2014/main" id="{C28056FB-40D3-C536-CBC9-9346DD4060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67" y="1899"/>
                  <a:ext cx="84" cy="76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/>
                  <a:endParaRPr lang="en-US" sz="2133" b="1">
                    <a:solidFill>
                      <a:srgbClr val="FFFFFF"/>
                    </a:solidFill>
                    <a:latin typeface="Helvetica" panose="020B0604020202020204" pitchFamily="34" charset="0"/>
                  </a:endParaRPr>
                </a:p>
              </p:txBody>
            </p:sp>
            <p:sp>
              <p:nvSpPr>
                <p:cNvPr id="362540" name="Line 76">
                  <a:extLst>
                    <a:ext uri="{FF2B5EF4-FFF2-40B4-BE49-F238E27FC236}">
                      <a16:creationId xmlns:a16="http://schemas.microsoft.com/office/drawing/2014/main" id="{87FB9C49-5A06-5078-D297-67519FA8AB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75" y="1845"/>
                  <a:ext cx="84" cy="76"/>
                </a:xfrm>
                <a:prstGeom prst="line">
                  <a:avLst/>
                </a:prstGeom>
                <a:noFill/>
                <a:ln w="28575">
                  <a:solidFill>
                    <a:srgbClr val="FF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defTabSz="812810"/>
                  <a:endParaRPr lang="en-US" sz="2133" b="1">
                    <a:solidFill>
                      <a:srgbClr val="FFFFFF"/>
                    </a:solidFill>
                    <a:latin typeface="Helvetica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362501" name="Group 97">
            <a:extLst>
              <a:ext uri="{FF2B5EF4-FFF2-40B4-BE49-F238E27FC236}">
                <a16:creationId xmlns:a16="http://schemas.microsoft.com/office/drawing/2014/main" id="{A8F82E43-AF1C-3809-A4E0-46A17D554CF0}"/>
              </a:ext>
            </a:extLst>
          </p:cNvPr>
          <p:cNvGrpSpPr>
            <a:grpSpLocks/>
          </p:cNvGrpSpPr>
          <p:nvPr/>
        </p:nvGrpSpPr>
        <p:grpSpPr bwMode="auto">
          <a:xfrm>
            <a:off x="1117097" y="1807634"/>
            <a:ext cx="2486881" cy="4639733"/>
            <a:chOff x="575" y="1011"/>
            <a:chExt cx="1109" cy="3288"/>
          </a:xfrm>
        </p:grpSpPr>
        <p:sp>
          <p:nvSpPr>
            <p:cNvPr id="362523" name="Text Box 4">
              <a:extLst>
                <a:ext uri="{FF2B5EF4-FFF2-40B4-BE49-F238E27FC236}">
                  <a16:creationId xmlns:a16="http://schemas.microsoft.com/office/drawing/2014/main" id="{DF236D59-99C4-670E-1806-6E1AA203A7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223058">
              <a:off x="634" y="3553"/>
              <a:ext cx="1050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I/G (0-120) x MI</a:t>
              </a:r>
            </a:p>
          </p:txBody>
        </p:sp>
        <p:sp>
          <p:nvSpPr>
            <p:cNvPr id="362524" name="Text Box 79">
              <a:extLst>
                <a:ext uri="{FF2B5EF4-FFF2-40B4-BE49-F238E27FC236}">
                  <a16:creationId xmlns:a16="http://schemas.microsoft.com/office/drawing/2014/main" id="{B0784FB4-98ED-83CA-7FBC-9BE7663553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5" y="4001"/>
              <a:ext cx="595" cy="298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rPr>
                <a:t>&lt;0.00001</a:t>
              </a:r>
            </a:p>
          </p:txBody>
        </p:sp>
        <p:sp>
          <p:nvSpPr>
            <p:cNvPr id="362525" name="Rectangle 71" descr="Wide upward diagonal">
              <a:extLst>
                <a:ext uri="{FF2B5EF4-FFF2-40B4-BE49-F238E27FC236}">
                  <a16:creationId xmlns:a16="http://schemas.microsoft.com/office/drawing/2014/main" id="{8DA6DB8F-3FAE-BB28-EAEE-A2C28E76B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" y="1011"/>
              <a:ext cx="541" cy="228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2526" name="Text Box 88">
              <a:extLst>
                <a:ext uri="{FF2B5EF4-FFF2-40B4-BE49-F238E27FC236}">
                  <a16:creationId xmlns:a16="http://schemas.microsoft.com/office/drawing/2014/main" id="{847E9744-0E07-339C-71E4-D977618681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8" y="1078"/>
              <a:ext cx="260" cy="2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7.33</a:t>
              </a:r>
            </a:p>
          </p:txBody>
        </p:sp>
      </p:grpSp>
      <p:grpSp>
        <p:nvGrpSpPr>
          <p:cNvPr id="362502" name="Group 98">
            <a:extLst>
              <a:ext uri="{FF2B5EF4-FFF2-40B4-BE49-F238E27FC236}">
                <a16:creationId xmlns:a16="http://schemas.microsoft.com/office/drawing/2014/main" id="{00F9F76D-88EB-23A1-081E-154659296CAB}"/>
              </a:ext>
            </a:extLst>
          </p:cNvPr>
          <p:cNvGrpSpPr>
            <a:grpSpLocks/>
          </p:cNvGrpSpPr>
          <p:nvPr/>
        </p:nvGrpSpPr>
        <p:grpSpPr bwMode="auto">
          <a:xfrm>
            <a:off x="2854429" y="2343856"/>
            <a:ext cx="2582584" cy="4103511"/>
            <a:chOff x="1350" y="1391"/>
            <a:chExt cx="1152" cy="2908"/>
          </a:xfrm>
        </p:grpSpPr>
        <p:sp>
          <p:nvSpPr>
            <p:cNvPr id="362519" name="Text Box 10">
              <a:extLst>
                <a:ext uri="{FF2B5EF4-FFF2-40B4-BE49-F238E27FC236}">
                  <a16:creationId xmlns:a16="http://schemas.microsoft.com/office/drawing/2014/main" id="{0723135B-9F19-BC8D-44B3-5928E507CC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220000">
              <a:off x="1352" y="3746"/>
              <a:ext cx="1150" cy="3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Matsuda </a:t>
              </a:r>
              <a:b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</a:br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Index</a:t>
              </a:r>
            </a:p>
          </p:txBody>
        </p:sp>
        <p:sp>
          <p:nvSpPr>
            <p:cNvPr id="362520" name="Text Box 80">
              <a:extLst>
                <a:ext uri="{FF2B5EF4-FFF2-40B4-BE49-F238E27FC236}">
                  <a16:creationId xmlns:a16="http://schemas.microsoft.com/office/drawing/2014/main" id="{7205B65D-D0C4-DFAB-F09F-5A990035DA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0" y="4001"/>
              <a:ext cx="527" cy="298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rPr>
                <a:t>&lt;0.0001</a:t>
              </a:r>
            </a:p>
          </p:txBody>
        </p:sp>
        <p:sp>
          <p:nvSpPr>
            <p:cNvPr id="362521" name="Rectangle 72">
              <a:extLst>
                <a:ext uri="{FF2B5EF4-FFF2-40B4-BE49-F238E27FC236}">
                  <a16:creationId xmlns:a16="http://schemas.microsoft.com/office/drawing/2014/main" id="{A4827FC4-CC45-A977-D34C-73FA68D67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1391"/>
              <a:ext cx="541" cy="1893"/>
            </a:xfrm>
            <a:prstGeom prst="rect">
              <a:avLst/>
            </a:prstGeom>
            <a:solidFill>
              <a:srgbClr val="FF7F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2522" name="Text Box 89">
              <a:extLst>
                <a:ext uri="{FF2B5EF4-FFF2-40B4-BE49-F238E27FC236}">
                  <a16:creationId xmlns:a16="http://schemas.microsoft.com/office/drawing/2014/main" id="{1638A8F2-360D-2462-9F72-4BF2CF5C24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6" y="1474"/>
              <a:ext cx="260" cy="240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3.29</a:t>
              </a:r>
            </a:p>
          </p:txBody>
        </p:sp>
      </p:grpSp>
      <p:sp>
        <p:nvSpPr>
          <p:cNvPr id="362503" name="Text Box 81">
            <a:extLst>
              <a:ext uri="{FF2B5EF4-FFF2-40B4-BE49-F238E27FC236}">
                <a16:creationId xmlns:a16="http://schemas.microsoft.com/office/drawing/2014/main" id="{A818356E-1D38-5571-3C55-A66132278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3911" y="6026856"/>
            <a:ext cx="1181734" cy="420564"/>
          </a:xfrm>
          <a:prstGeom prst="rect">
            <a:avLst/>
          </a:pr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2133">
                <a:solidFill>
                  <a:srgbClr val="000000"/>
                </a:solidFill>
                <a:latin typeface="Arial" panose="020B0604020202020204" pitchFamily="34" charset="0"/>
              </a:rPr>
              <a:t>&lt;0.0001</a:t>
            </a:r>
          </a:p>
        </p:txBody>
      </p:sp>
      <p:grpSp>
        <p:nvGrpSpPr>
          <p:cNvPr id="362504" name="Group 45">
            <a:extLst>
              <a:ext uri="{FF2B5EF4-FFF2-40B4-BE49-F238E27FC236}">
                <a16:creationId xmlns:a16="http://schemas.microsoft.com/office/drawing/2014/main" id="{67B5B636-1ECA-12A5-4051-97369E4DAFC8}"/>
              </a:ext>
            </a:extLst>
          </p:cNvPr>
          <p:cNvGrpSpPr>
            <a:grpSpLocks/>
          </p:cNvGrpSpPr>
          <p:nvPr/>
        </p:nvGrpSpPr>
        <p:grpSpPr bwMode="auto">
          <a:xfrm>
            <a:off x="5815190" y="3797301"/>
            <a:ext cx="2046111" cy="2067643"/>
            <a:chOff x="4924425" y="3871913"/>
            <a:chExt cx="2301875" cy="2326099"/>
          </a:xfrm>
        </p:grpSpPr>
        <p:sp>
          <p:nvSpPr>
            <p:cNvPr id="362516" name="Text Box 6">
              <a:extLst>
                <a:ext uri="{FF2B5EF4-FFF2-40B4-BE49-F238E27FC236}">
                  <a16:creationId xmlns:a16="http://schemas.microsoft.com/office/drawing/2014/main" id="{5D08FEC5-D82D-9117-B925-58553A24C4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220000">
              <a:off x="4941887" y="5847940"/>
              <a:ext cx="2284413" cy="3500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I/G (30) x MI</a:t>
              </a:r>
            </a:p>
          </p:txBody>
        </p:sp>
        <p:sp>
          <p:nvSpPr>
            <p:cNvPr id="362517" name="Rectangle 11">
              <a:extLst>
                <a:ext uri="{FF2B5EF4-FFF2-40B4-BE49-F238E27FC236}">
                  <a16:creationId xmlns:a16="http://schemas.microsoft.com/office/drawing/2014/main" id="{CD429F26-29D1-6777-64D8-0F80027CA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425" y="3871913"/>
              <a:ext cx="1371600" cy="1384301"/>
            </a:xfrm>
            <a:prstGeom prst="rect">
              <a:avLst/>
            </a:prstGeom>
            <a:solidFill>
              <a:srgbClr val="FFA953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2518" name="Text Box 90">
              <a:extLst>
                <a:ext uri="{FF2B5EF4-FFF2-40B4-BE49-F238E27FC236}">
                  <a16:creationId xmlns:a16="http://schemas.microsoft.com/office/drawing/2014/main" id="{0026B848-AD5C-4CC3-BF1D-DBE84E5C17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9918" y="3941763"/>
              <a:ext cx="656791" cy="38087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2.06</a:t>
              </a:r>
            </a:p>
          </p:txBody>
        </p:sp>
      </p:grpSp>
      <p:sp>
        <p:nvSpPr>
          <p:cNvPr id="362505" name="Text Box 86">
            <a:extLst>
              <a:ext uri="{FF2B5EF4-FFF2-40B4-BE49-F238E27FC236}">
                <a16:creationId xmlns:a16="http://schemas.microsoft.com/office/drawing/2014/main" id="{3CFE9828-562E-E548-3CC6-172D5AC6AD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8522" y="6026856"/>
            <a:ext cx="1181734" cy="420564"/>
          </a:xfrm>
          <a:prstGeom prst="rect">
            <a:avLst/>
          </a:pr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2133">
                <a:solidFill>
                  <a:srgbClr val="000000"/>
                </a:solidFill>
                <a:latin typeface="Arial" panose="020B0604020202020204" pitchFamily="34" charset="0"/>
              </a:rPr>
              <a:t>&lt;0.0001</a:t>
            </a:r>
          </a:p>
        </p:txBody>
      </p:sp>
      <p:grpSp>
        <p:nvGrpSpPr>
          <p:cNvPr id="362506" name="Group 44">
            <a:extLst>
              <a:ext uri="{FF2B5EF4-FFF2-40B4-BE49-F238E27FC236}">
                <a16:creationId xmlns:a16="http://schemas.microsoft.com/office/drawing/2014/main" id="{514146AD-4CB3-A035-D652-A8CA6074BA51}"/>
              </a:ext>
            </a:extLst>
          </p:cNvPr>
          <p:cNvGrpSpPr>
            <a:grpSpLocks/>
          </p:cNvGrpSpPr>
          <p:nvPr/>
        </p:nvGrpSpPr>
        <p:grpSpPr bwMode="auto">
          <a:xfrm>
            <a:off x="4450646" y="4340578"/>
            <a:ext cx="1395769" cy="1420463"/>
            <a:chOff x="6581775" y="4483100"/>
            <a:chExt cx="1568006" cy="1598881"/>
          </a:xfrm>
        </p:grpSpPr>
        <p:sp>
          <p:nvSpPr>
            <p:cNvPr id="362513" name="Text Box 7">
              <a:extLst>
                <a:ext uri="{FF2B5EF4-FFF2-40B4-BE49-F238E27FC236}">
                  <a16:creationId xmlns:a16="http://schemas.microsoft.com/office/drawing/2014/main" id="{81602E20-8549-8196-AF8C-8BCC233AE1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220000">
              <a:off x="6951880" y="5731721"/>
              <a:ext cx="1197901" cy="350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I/G (0-120)</a:t>
              </a:r>
            </a:p>
          </p:txBody>
        </p:sp>
        <p:sp>
          <p:nvSpPr>
            <p:cNvPr id="362514" name="Rectangle 12" descr="Large confetti">
              <a:extLst>
                <a:ext uri="{FF2B5EF4-FFF2-40B4-BE49-F238E27FC236}">
                  <a16:creationId xmlns:a16="http://schemas.microsoft.com/office/drawing/2014/main" id="{7C9BAD1E-1CFA-0FD9-151F-38CD691AE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1775" y="4483100"/>
              <a:ext cx="1373493" cy="773416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2515" name="Text Box 91">
              <a:extLst>
                <a:ext uri="{FF2B5EF4-FFF2-40B4-BE49-F238E27FC236}">
                  <a16:creationId xmlns:a16="http://schemas.microsoft.com/office/drawing/2014/main" id="{DE8BBF3A-48A0-7B47-2D5B-00185F8477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7946" y="4565682"/>
              <a:ext cx="655856" cy="381078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1.58</a:t>
              </a:r>
            </a:p>
          </p:txBody>
        </p:sp>
      </p:grpSp>
      <p:grpSp>
        <p:nvGrpSpPr>
          <p:cNvPr id="362507" name="Group 104">
            <a:extLst>
              <a:ext uri="{FF2B5EF4-FFF2-40B4-BE49-F238E27FC236}">
                <a16:creationId xmlns:a16="http://schemas.microsoft.com/office/drawing/2014/main" id="{D28FFF2E-54FD-2E70-30DD-B986616D5DB8}"/>
              </a:ext>
            </a:extLst>
          </p:cNvPr>
          <p:cNvGrpSpPr>
            <a:grpSpLocks/>
          </p:cNvGrpSpPr>
          <p:nvPr/>
        </p:nvGrpSpPr>
        <p:grpSpPr bwMode="auto">
          <a:xfrm>
            <a:off x="7240412" y="4572001"/>
            <a:ext cx="1217788" cy="1875367"/>
            <a:chOff x="3306" y="2970"/>
            <a:chExt cx="544" cy="1329"/>
          </a:xfrm>
        </p:grpSpPr>
        <p:sp>
          <p:nvSpPr>
            <p:cNvPr id="362509" name="Text Box 8">
              <a:extLst>
                <a:ext uri="{FF2B5EF4-FFF2-40B4-BE49-F238E27FC236}">
                  <a16:creationId xmlns:a16="http://schemas.microsoft.com/office/drawing/2014/main" id="{9DDDF87A-0925-2A48-47B2-DA93F9EC19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220000">
              <a:off x="3477" y="3479"/>
              <a:ext cx="359" cy="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I/G (30)</a:t>
              </a:r>
            </a:p>
          </p:txBody>
        </p:sp>
        <p:sp>
          <p:nvSpPr>
            <p:cNvPr id="362510" name="Text Box 82">
              <a:extLst>
                <a:ext uri="{FF2B5EF4-FFF2-40B4-BE49-F238E27FC236}">
                  <a16:creationId xmlns:a16="http://schemas.microsoft.com/office/drawing/2014/main" id="{1324B12D-7E17-0396-92AA-5024DE6793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4" y="4001"/>
              <a:ext cx="320" cy="298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rPr>
                <a:t>0.01</a:t>
              </a:r>
            </a:p>
          </p:txBody>
        </p:sp>
        <p:sp>
          <p:nvSpPr>
            <p:cNvPr id="362511" name="Rectangle 13">
              <a:extLst>
                <a:ext uri="{FF2B5EF4-FFF2-40B4-BE49-F238E27FC236}">
                  <a16:creationId xmlns:a16="http://schemas.microsoft.com/office/drawing/2014/main" id="{74945D74-05A7-7BDA-B12A-4EB71E6E6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970"/>
              <a:ext cx="544" cy="306"/>
            </a:xfrm>
            <a:prstGeom prst="rect">
              <a:avLst/>
            </a:prstGeom>
            <a:gradFill rotWithShape="0">
              <a:gsLst>
                <a:gs pos="0">
                  <a:srgbClr val="FF5A00"/>
                </a:gs>
                <a:gs pos="100000">
                  <a:srgbClr val="FFCC66"/>
                </a:gs>
              </a:gsLst>
              <a:lin ang="5400000" scaled="1"/>
            </a:gra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2512" name="Text Box 92">
              <a:extLst>
                <a:ext uri="{FF2B5EF4-FFF2-40B4-BE49-F238E27FC236}">
                  <a16:creationId xmlns:a16="http://schemas.microsoft.com/office/drawing/2014/main" id="{AE513BF5-E653-F169-7443-DD8FEFDBC9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90" y="3026"/>
              <a:ext cx="261" cy="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1.35</a:t>
              </a:r>
            </a:p>
          </p:txBody>
        </p:sp>
      </p:grpSp>
      <p:sp>
        <p:nvSpPr>
          <p:cNvPr id="362508" name="Line 46">
            <a:extLst>
              <a:ext uri="{FF2B5EF4-FFF2-40B4-BE49-F238E27FC236}">
                <a16:creationId xmlns:a16="http://schemas.microsoft.com/office/drawing/2014/main" id="{807DCEEE-BC29-0C0C-5BB0-B8AD017E512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8500" y="5013678"/>
            <a:ext cx="8205611" cy="4233"/>
          </a:xfrm>
          <a:prstGeom prst="line">
            <a:avLst/>
          </a:prstGeom>
          <a:noFill/>
          <a:ln w="57150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/>
            <a:endParaRPr lang="en-US" sz="2133" b="1">
              <a:solidFill>
                <a:srgbClr val="FFFFFF"/>
              </a:solidFill>
              <a:latin typeface="Helvetica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Text Box 4">
            <a:extLst>
              <a:ext uri="{FF2B5EF4-FFF2-40B4-BE49-F238E27FC236}">
                <a16:creationId xmlns:a16="http://schemas.microsoft.com/office/drawing/2014/main" id="{D1CB7ABD-AC1D-4689-A918-38703305D0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956" y="461434"/>
            <a:ext cx="8943622" cy="74879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2133">
                <a:solidFill>
                  <a:srgbClr val="FF0000"/>
                </a:solidFill>
                <a:latin typeface="Arial" panose="020B0604020202020204" pitchFamily="34" charset="0"/>
              </a:rPr>
              <a:t>REDUCTION IN RISK OF CONVERSION TO DIABETES BASED UPON CHANGE FROM BASELINE TO STUDY END</a:t>
            </a:r>
          </a:p>
        </p:txBody>
      </p:sp>
      <p:sp>
        <p:nvSpPr>
          <p:cNvPr id="363523" name="Text Box 68">
            <a:extLst>
              <a:ext uri="{FF2B5EF4-FFF2-40B4-BE49-F238E27FC236}">
                <a16:creationId xmlns:a16="http://schemas.microsoft.com/office/drawing/2014/main" id="{976BCBD1-A9D6-1B6F-02A6-B366CC7B99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4448" y="6094589"/>
            <a:ext cx="1029449" cy="420564"/>
          </a:xfrm>
          <a:prstGeom prst="rect">
            <a:avLst/>
          </a:pr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2133">
                <a:solidFill>
                  <a:srgbClr val="000000"/>
                </a:solidFill>
                <a:latin typeface="Arial" panose="020B0604020202020204" pitchFamily="34" charset="0"/>
              </a:rPr>
              <a:t>&lt;0.001</a:t>
            </a:r>
          </a:p>
        </p:txBody>
      </p:sp>
      <p:grpSp>
        <p:nvGrpSpPr>
          <p:cNvPr id="363524" name="Group 43">
            <a:extLst>
              <a:ext uri="{FF2B5EF4-FFF2-40B4-BE49-F238E27FC236}">
                <a16:creationId xmlns:a16="http://schemas.microsoft.com/office/drawing/2014/main" id="{DCEB8D86-B14F-3CBB-47F3-0EEBE121C598}"/>
              </a:ext>
            </a:extLst>
          </p:cNvPr>
          <p:cNvGrpSpPr>
            <a:grpSpLocks/>
          </p:cNvGrpSpPr>
          <p:nvPr/>
        </p:nvGrpSpPr>
        <p:grpSpPr bwMode="auto">
          <a:xfrm>
            <a:off x="5918199" y="1706034"/>
            <a:ext cx="1714861" cy="2801942"/>
            <a:chOff x="5041900" y="1514475"/>
            <a:chExt cx="1926969" cy="3153031"/>
          </a:xfrm>
        </p:grpSpPr>
        <p:sp>
          <p:nvSpPr>
            <p:cNvPr id="363560" name="Rectangle 47">
              <a:extLst>
                <a:ext uri="{FF2B5EF4-FFF2-40B4-BE49-F238E27FC236}">
                  <a16:creationId xmlns:a16="http://schemas.microsoft.com/office/drawing/2014/main" id="{AC3CBC76-A981-8FB4-E316-39F37FD9E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1900" y="1514475"/>
              <a:ext cx="1330881" cy="2403952"/>
            </a:xfrm>
            <a:prstGeom prst="rect">
              <a:avLst/>
            </a:prstGeom>
            <a:solidFill>
              <a:srgbClr val="FFA953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3561" name="Text Box 89">
              <a:extLst>
                <a:ext uri="{FF2B5EF4-FFF2-40B4-BE49-F238E27FC236}">
                  <a16:creationId xmlns:a16="http://schemas.microsoft.com/office/drawing/2014/main" id="{5CB6D0FF-E961-CFC4-AE50-F19B693C8F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220000">
              <a:off x="5608545" y="4317340"/>
              <a:ext cx="1360324" cy="350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I/G (30) x MI</a:t>
              </a:r>
            </a:p>
          </p:txBody>
        </p:sp>
        <p:sp>
          <p:nvSpPr>
            <p:cNvPr id="363562" name="Text Box 92">
              <a:extLst>
                <a:ext uri="{FF2B5EF4-FFF2-40B4-BE49-F238E27FC236}">
                  <a16:creationId xmlns:a16="http://schemas.microsoft.com/office/drawing/2014/main" id="{5A1004DF-4FF8-DD46-874C-F5B36189EA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8602" y="3481778"/>
              <a:ext cx="656025" cy="380976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0.39</a:t>
              </a:r>
            </a:p>
          </p:txBody>
        </p:sp>
      </p:grpSp>
      <p:sp>
        <p:nvSpPr>
          <p:cNvPr id="363525" name="Text Box 69">
            <a:extLst>
              <a:ext uri="{FF2B5EF4-FFF2-40B4-BE49-F238E27FC236}">
                <a16:creationId xmlns:a16="http://schemas.microsoft.com/office/drawing/2014/main" id="{E4D594B1-33DC-EB5E-5063-87411B2D1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31137" y="6094589"/>
            <a:ext cx="869149" cy="420564"/>
          </a:xfrm>
          <a:prstGeom prst="rect">
            <a:avLst/>
          </a:pr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2133">
                <a:solidFill>
                  <a:srgbClr val="000000"/>
                </a:solidFill>
                <a:latin typeface="Arial" panose="020B0604020202020204" pitchFamily="34" charset="0"/>
              </a:rPr>
              <a:t>0.003</a:t>
            </a:r>
          </a:p>
        </p:txBody>
      </p:sp>
      <p:grpSp>
        <p:nvGrpSpPr>
          <p:cNvPr id="363526" name="Group 42">
            <a:extLst>
              <a:ext uri="{FF2B5EF4-FFF2-40B4-BE49-F238E27FC236}">
                <a16:creationId xmlns:a16="http://schemas.microsoft.com/office/drawing/2014/main" id="{11D965AC-502B-F64E-60AA-E03695B035F6}"/>
              </a:ext>
            </a:extLst>
          </p:cNvPr>
          <p:cNvGrpSpPr>
            <a:grpSpLocks/>
          </p:cNvGrpSpPr>
          <p:nvPr/>
        </p:nvGrpSpPr>
        <p:grpSpPr bwMode="auto">
          <a:xfrm>
            <a:off x="4484510" y="1714500"/>
            <a:ext cx="1549594" cy="2013130"/>
            <a:chOff x="6581775" y="1514475"/>
            <a:chExt cx="1744692" cy="2265322"/>
          </a:xfrm>
        </p:grpSpPr>
        <p:sp>
          <p:nvSpPr>
            <p:cNvPr id="363557" name="Rectangle 48" descr="Large confetti">
              <a:extLst>
                <a:ext uri="{FF2B5EF4-FFF2-40B4-BE49-F238E27FC236}">
                  <a16:creationId xmlns:a16="http://schemas.microsoft.com/office/drawing/2014/main" id="{F60CC98F-93BA-2A30-A69B-DEC8FC2B1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81775" y="1514475"/>
              <a:ext cx="1332629" cy="1549622"/>
            </a:xfrm>
            <a:prstGeom prst="rect">
              <a:avLst/>
            </a:prstGeom>
            <a:blipFill dpi="0" rotWithShape="0">
              <a:blip r:embed="rId2"/>
              <a:srcRect/>
              <a:tile tx="0" ty="0" sx="100000" sy="100000" flip="none" algn="tl"/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3558" name="Text Box 84">
              <a:extLst>
                <a:ext uri="{FF2B5EF4-FFF2-40B4-BE49-F238E27FC236}">
                  <a16:creationId xmlns:a16="http://schemas.microsoft.com/office/drawing/2014/main" id="{07BE1A35-336A-1072-62B7-A6FECD183D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220000">
              <a:off x="7125897" y="3429640"/>
              <a:ext cx="1200570" cy="3501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I/G (0-120)</a:t>
              </a:r>
            </a:p>
          </p:txBody>
        </p:sp>
        <p:sp>
          <p:nvSpPr>
            <p:cNvPr id="363559" name="Text Box 93">
              <a:extLst>
                <a:ext uri="{FF2B5EF4-FFF2-40B4-BE49-F238E27FC236}">
                  <a16:creationId xmlns:a16="http://schemas.microsoft.com/office/drawing/2014/main" id="{B51464B6-4FA4-8C13-3EAD-A6368068F0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3853" y="2646524"/>
              <a:ext cx="657318" cy="380966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0.61</a:t>
              </a:r>
            </a:p>
          </p:txBody>
        </p:sp>
      </p:grpSp>
      <p:grpSp>
        <p:nvGrpSpPr>
          <p:cNvPr id="363527" name="Group 54">
            <a:extLst>
              <a:ext uri="{FF2B5EF4-FFF2-40B4-BE49-F238E27FC236}">
                <a16:creationId xmlns:a16="http://schemas.microsoft.com/office/drawing/2014/main" id="{73938806-6AFF-684D-44C0-B6395DB29220}"/>
              </a:ext>
            </a:extLst>
          </p:cNvPr>
          <p:cNvGrpSpPr>
            <a:grpSpLocks/>
          </p:cNvGrpSpPr>
          <p:nvPr/>
        </p:nvGrpSpPr>
        <p:grpSpPr bwMode="auto">
          <a:xfrm>
            <a:off x="7229127" y="1742723"/>
            <a:ext cx="1225395" cy="4772694"/>
            <a:chOff x="5102225" y="1531938"/>
            <a:chExt cx="896535" cy="5367450"/>
          </a:xfrm>
        </p:grpSpPr>
        <p:grpSp>
          <p:nvGrpSpPr>
            <p:cNvPr id="363552" name="Group 50">
              <a:extLst>
                <a:ext uri="{FF2B5EF4-FFF2-40B4-BE49-F238E27FC236}">
                  <a16:creationId xmlns:a16="http://schemas.microsoft.com/office/drawing/2014/main" id="{3C2EE0F0-38FE-9A81-8218-B229474B85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2225" y="1531938"/>
              <a:ext cx="864732" cy="5367450"/>
              <a:chOff x="5102225" y="1531938"/>
              <a:chExt cx="864732" cy="5367450"/>
            </a:xfrm>
          </p:grpSpPr>
          <p:sp>
            <p:nvSpPr>
              <p:cNvPr id="363554" name="Text Box 70">
                <a:extLst>
                  <a:ext uri="{FF2B5EF4-FFF2-40B4-BE49-F238E27FC236}">
                    <a16:creationId xmlns:a16="http://schemas.microsoft.com/office/drawing/2014/main" id="{73FF4E33-825C-0BC9-7639-FC1BFD0136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95922" y="6426415"/>
                <a:ext cx="513454" cy="472973"/>
              </a:xfrm>
              <a:prstGeom prst="rect">
                <a:avLst/>
              </a:prstGeom>
              <a:solidFill>
                <a:srgbClr val="FF9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r>
                  <a:rPr lang="en-US" altLang="en-US" sz="2133">
                    <a:solidFill>
                      <a:srgbClr val="000000"/>
                    </a:solidFill>
                    <a:latin typeface="Arial" panose="020B0604020202020204" pitchFamily="34" charset="0"/>
                  </a:rPr>
                  <a:t>0.11</a:t>
                </a:r>
              </a:p>
            </p:txBody>
          </p:sp>
          <p:sp>
            <p:nvSpPr>
              <p:cNvPr id="363555" name="Rectangle 49">
                <a:extLst>
                  <a:ext uri="{FF2B5EF4-FFF2-40B4-BE49-F238E27FC236}">
                    <a16:creationId xmlns:a16="http://schemas.microsoft.com/office/drawing/2014/main" id="{097EDBC6-8942-71BC-92A5-9B1355CB7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2225" y="1531938"/>
                <a:ext cx="864732" cy="1031586"/>
              </a:xfrm>
              <a:prstGeom prst="rect">
                <a:avLst/>
              </a:prstGeom>
              <a:gradFill rotWithShape="0">
                <a:gsLst>
                  <a:gs pos="0">
                    <a:srgbClr val="FF5A00"/>
                  </a:gs>
                  <a:gs pos="100000">
                    <a:srgbClr val="FFCC66"/>
                  </a:gs>
                </a:gsLst>
                <a:lin ang="5400000" scaled="1"/>
              </a:gra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endPara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endParaRPr>
              </a:p>
            </p:txBody>
          </p:sp>
          <p:sp>
            <p:nvSpPr>
              <p:cNvPr id="363556" name="Text Box 94">
                <a:extLst>
                  <a:ext uri="{FF2B5EF4-FFF2-40B4-BE49-F238E27FC236}">
                    <a16:creationId xmlns:a16="http://schemas.microsoft.com/office/drawing/2014/main" id="{1DCC9B8A-5993-F9A9-14A9-B18FDB1A0E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92643" y="2144541"/>
                <a:ext cx="427136" cy="380743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>
                <a:lvl1pPr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 b="1">
                    <a:solidFill>
                      <a:schemeClr val="tx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defTabSz="812810"/>
                <a:r>
                  <a:rPr lang="en-US" altLang="en-US" sz="1600">
                    <a:solidFill>
                      <a:srgbClr val="000000"/>
                    </a:solidFill>
                    <a:latin typeface="Arial" panose="020B0604020202020204" pitchFamily="34" charset="0"/>
                  </a:rPr>
                  <a:t>0.74</a:t>
                </a:r>
              </a:p>
            </p:txBody>
          </p:sp>
        </p:grpSp>
        <p:sp>
          <p:nvSpPr>
            <p:cNvPr id="363553" name="Text Box 97">
              <a:extLst>
                <a:ext uri="{FF2B5EF4-FFF2-40B4-BE49-F238E27FC236}">
                  <a16:creationId xmlns:a16="http://schemas.microsoft.com/office/drawing/2014/main" id="{E2CA2641-3CB7-0420-9652-E3699E1DD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220000">
              <a:off x="5410951" y="2761502"/>
              <a:ext cx="587809" cy="3499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I/G (30)</a:t>
              </a:r>
            </a:p>
          </p:txBody>
        </p:sp>
      </p:grpSp>
      <p:grpSp>
        <p:nvGrpSpPr>
          <p:cNvPr id="363528" name="Group 47">
            <a:extLst>
              <a:ext uri="{FF2B5EF4-FFF2-40B4-BE49-F238E27FC236}">
                <a16:creationId xmlns:a16="http://schemas.microsoft.com/office/drawing/2014/main" id="{F12F96E3-B040-0A74-FBBC-91924C1CF656}"/>
              </a:ext>
            </a:extLst>
          </p:cNvPr>
          <p:cNvGrpSpPr>
            <a:grpSpLocks/>
          </p:cNvGrpSpPr>
          <p:nvPr/>
        </p:nvGrpSpPr>
        <p:grpSpPr bwMode="auto">
          <a:xfrm>
            <a:off x="3043768" y="1715912"/>
            <a:ext cx="2767188" cy="4799506"/>
            <a:chOff x="2051050" y="1501775"/>
            <a:chExt cx="2016510" cy="5397614"/>
          </a:xfrm>
        </p:grpSpPr>
        <p:sp>
          <p:nvSpPr>
            <p:cNvPr id="363548" name="Text Box 67">
              <a:extLst>
                <a:ext uri="{FF2B5EF4-FFF2-40B4-BE49-F238E27FC236}">
                  <a16:creationId xmlns:a16="http://schemas.microsoft.com/office/drawing/2014/main" id="{77214F01-5A65-721C-8B22-2C2E0822E1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5256" y="6426415"/>
              <a:ext cx="972129" cy="472974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rPr>
                <a:t>&lt;0.00001</a:t>
              </a:r>
            </a:p>
          </p:txBody>
        </p:sp>
        <p:sp>
          <p:nvSpPr>
            <p:cNvPr id="363549" name="Text Box 13">
              <a:extLst>
                <a:ext uri="{FF2B5EF4-FFF2-40B4-BE49-F238E27FC236}">
                  <a16:creationId xmlns:a16="http://schemas.microsoft.com/office/drawing/2014/main" id="{00030419-B8A3-463A-8EB4-BCF23DEFDD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220000">
              <a:off x="2241286" y="5106316"/>
              <a:ext cx="1826274" cy="5960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Matsuda </a:t>
              </a:r>
              <a:b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</a:br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Index</a:t>
              </a:r>
            </a:p>
          </p:txBody>
        </p:sp>
        <p:sp>
          <p:nvSpPr>
            <p:cNvPr id="363550" name="Rectangle 46">
              <a:extLst>
                <a:ext uri="{FF2B5EF4-FFF2-40B4-BE49-F238E27FC236}">
                  <a16:creationId xmlns:a16="http://schemas.microsoft.com/office/drawing/2014/main" id="{06C0993B-2AF6-BE79-F8B9-5BB7D9E17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1050" y="1501775"/>
              <a:ext cx="862749" cy="2963037"/>
            </a:xfrm>
            <a:prstGeom prst="rect">
              <a:avLst/>
            </a:prstGeom>
            <a:solidFill>
              <a:srgbClr val="FF7F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3551" name="Text Box 91">
              <a:extLst>
                <a:ext uri="{FF2B5EF4-FFF2-40B4-BE49-F238E27FC236}">
                  <a16:creationId xmlns:a16="http://schemas.microsoft.com/office/drawing/2014/main" id="{10891217-181D-269D-1C90-F98E5BC74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37829" y="4020436"/>
              <a:ext cx="425438" cy="38074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0.25</a:t>
              </a:r>
            </a:p>
          </p:txBody>
        </p:sp>
      </p:grpSp>
      <p:sp>
        <p:nvSpPr>
          <p:cNvPr id="363529" name="Text Box 65">
            <a:extLst>
              <a:ext uri="{FF2B5EF4-FFF2-40B4-BE49-F238E27FC236}">
                <a16:creationId xmlns:a16="http://schemas.microsoft.com/office/drawing/2014/main" id="{4DFDC6B7-6840-0884-61DA-857842D27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1416" y="5873045"/>
            <a:ext cx="708848" cy="584775"/>
          </a:xfrm>
          <a:prstGeom prst="rect">
            <a:avLst/>
          </a:pr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1600">
                <a:solidFill>
                  <a:srgbClr val="000000"/>
                </a:solidFill>
                <a:latin typeface="Arial" panose="020B0604020202020204" pitchFamily="34" charset="0"/>
              </a:rPr>
              <a:t>P </a:t>
            </a:r>
          </a:p>
          <a:p>
            <a:pPr algn="ctr" defTabSz="812810"/>
            <a:r>
              <a:rPr lang="en-US" altLang="en-US" sz="1600">
                <a:solidFill>
                  <a:srgbClr val="000000"/>
                </a:solidFill>
                <a:latin typeface="Arial" panose="020B0604020202020204" pitchFamily="34" charset="0"/>
              </a:rPr>
              <a:t>value</a:t>
            </a:r>
          </a:p>
        </p:txBody>
      </p:sp>
      <p:grpSp>
        <p:nvGrpSpPr>
          <p:cNvPr id="363530" name="Group 46">
            <a:extLst>
              <a:ext uri="{FF2B5EF4-FFF2-40B4-BE49-F238E27FC236}">
                <a16:creationId xmlns:a16="http://schemas.microsoft.com/office/drawing/2014/main" id="{DCC89050-5C36-BC0F-4BC8-A4B5343B6FDB}"/>
              </a:ext>
            </a:extLst>
          </p:cNvPr>
          <p:cNvGrpSpPr>
            <a:grpSpLocks/>
          </p:cNvGrpSpPr>
          <p:nvPr/>
        </p:nvGrpSpPr>
        <p:grpSpPr bwMode="auto">
          <a:xfrm>
            <a:off x="888912" y="1603023"/>
            <a:ext cx="7711811" cy="3757789"/>
            <a:chOff x="478229" y="1374775"/>
            <a:chExt cx="5624923" cy="4232213"/>
          </a:xfrm>
        </p:grpSpPr>
        <p:sp>
          <p:nvSpPr>
            <p:cNvPr id="363537" name="Freeform 52">
              <a:extLst>
                <a:ext uri="{FF2B5EF4-FFF2-40B4-BE49-F238E27FC236}">
                  <a16:creationId xmlns:a16="http://schemas.microsoft.com/office/drawing/2014/main" id="{42C04572-23FE-800D-CD5C-7F7D7B71B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484" y="1500303"/>
              <a:ext cx="89547" cy="3954905"/>
            </a:xfrm>
            <a:custGeom>
              <a:avLst/>
              <a:gdLst>
                <a:gd name="T0" fmla="*/ 0 w 56"/>
                <a:gd name="T1" fmla="*/ 0 h 2144"/>
                <a:gd name="T2" fmla="*/ 0 w 56"/>
                <a:gd name="T3" fmla="*/ 2147483646 h 2144"/>
                <a:gd name="T4" fmla="*/ 2147483646 w 56"/>
                <a:gd name="T5" fmla="*/ 2147483646 h 2144"/>
                <a:gd name="T6" fmla="*/ 0 60000 65536"/>
                <a:gd name="T7" fmla="*/ 0 60000 65536"/>
                <a:gd name="T8" fmla="*/ 0 60000 65536"/>
                <a:gd name="T9" fmla="*/ 0 w 56"/>
                <a:gd name="T10" fmla="*/ 0 h 2144"/>
                <a:gd name="T11" fmla="*/ 56 w 56"/>
                <a:gd name="T12" fmla="*/ 2144 h 21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6" h="2144">
                  <a:moveTo>
                    <a:pt x="0" y="0"/>
                  </a:moveTo>
                  <a:lnTo>
                    <a:pt x="0" y="2144"/>
                  </a:lnTo>
                  <a:lnTo>
                    <a:pt x="56" y="2144"/>
                  </a:lnTo>
                </a:path>
              </a:pathLst>
            </a:cu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FFFFFF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363538" name="Line 53">
              <a:extLst>
                <a:ext uri="{FF2B5EF4-FFF2-40B4-BE49-F238E27FC236}">
                  <a16:creationId xmlns:a16="http://schemas.microsoft.com/office/drawing/2014/main" id="{D9A1CB5D-B576-CCE2-C192-8B18F2C3B9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484" y="4466879"/>
              <a:ext cx="89547" cy="1589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FFFFFF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363539" name="Line 54">
              <a:extLst>
                <a:ext uri="{FF2B5EF4-FFF2-40B4-BE49-F238E27FC236}">
                  <a16:creationId xmlns:a16="http://schemas.microsoft.com/office/drawing/2014/main" id="{E808EE6E-5FCD-03AC-1D9F-E164A58B6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484" y="3478550"/>
              <a:ext cx="89547" cy="1589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FFFFFF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363540" name="Line 55">
              <a:extLst>
                <a:ext uri="{FF2B5EF4-FFF2-40B4-BE49-F238E27FC236}">
                  <a16:creationId xmlns:a16="http://schemas.microsoft.com/office/drawing/2014/main" id="{42EA5DF8-DCC0-237F-415C-F3ED6E5FA2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484" y="2488632"/>
              <a:ext cx="89547" cy="1588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FFFFFF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363541" name="Line 56">
              <a:extLst>
                <a:ext uri="{FF2B5EF4-FFF2-40B4-BE49-F238E27FC236}">
                  <a16:creationId xmlns:a16="http://schemas.microsoft.com/office/drawing/2014/main" id="{F3277BBA-67C0-3E3F-25CB-376D21DA81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484" y="1500303"/>
              <a:ext cx="89547" cy="1588"/>
            </a:xfrm>
            <a:prstGeom prst="line">
              <a:avLst/>
            </a:prstGeom>
            <a:noFill/>
            <a:ln w="38100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FFFFFF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363542" name="Rectangle 57">
              <a:extLst>
                <a:ext uri="{FF2B5EF4-FFF2-40B4-BE49-F238E27FC236}">
                  <a16:creationId xmlns:a16="http://schemas.microsoft.com/office/drawing/2014/main" id="{E5C5A91D-71B5-AEA5-6BE1-AE193FF74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14" y="5329681"/>
              <a:ext cx="83015" cy="27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0</a:t>
              </a:r>
              <a:endParaRPr lang="en-US" altLang="en-US" sz="2133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3543" name="Rectangle 58">
              <a:extLst>
                <a:ext uri="{FF2B5EF4-FFF2-40B4-BE49-F238E27FC236}">
                  <a16:creationId xmlns:a16="http://schemas.microsoft.com/office/drawing/2014/main" id="{8A04642E-FE79-0A16-AD75-8664B6677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232" y="4341352"/>
              <a:ext cx="291135" cy="27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0.25</a:t>
              </a:r>
              <a:endParaRPr lang="en-US" altLang="en-US" sz="2133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3544" name="Rectangle 59">
              <a:extLst>
                <a:ext uri="{FF2B5EF4-FFF2-40B4-BE49-F238E27FC236}">
                  <a16:creationId xmlns:a16="http://schemas.microsoft.com/office/drawing/2014/main" id="{EDFD9A71-6FE1-47F3-7FCB-EB23EB275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229" y="3353023"/>
              <a:ext cx="291135" cy="27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0.50</a:t>
              </a:r>
              <a:endParaRPr lang="en-US" altLang="en-US" sz="2133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3545" name="Rectangle 60">
              <a:extLst>
                <a:ext uri="{FF2B5EF4-FFF2-40B4-BE49-F238E27FC236}">
                  <a16:creationId xmlns:a16="http://schemas.microsoft.com/office/drawing/2014/main" id="{F02B6C95-9655-6330-0C03-6E27E1F9B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230" y="2363104"/>
              <a:ext cx="291135" cy="27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0.75</a:t>
              </a:r>
              <a:endParaRPr lang="en-US" altLang="en-US" sz="2133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3546" name="Rectangle 61">
              <a:extLst>
                <a:ext uri="{FF2B5EF4-FFF2-40B4-BE49-F238E27FC236}">
                  <a16:creationId xmlns:a16="http://schemas.microsoft.com/office/drawing/2014/main" id="{5C34B252-C7FC-985B-84F5-C6E30800E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220" y="1374775"/>
              <a:ext cx="83015" cy="2773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FFFFFF"/>
                  </a:solidFill>
                  <a:latin typeface="Arial" panose="020B0604020202020204" pitchFamily="34" charset="0"/>
                </a:rPr>
                <a:t>1</a:t>
              </a:r>
              <a:endParaRPr lang="en-US" altLang="en-US" sz="2133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3547" name="Line 74">
              <a:extLst>
                <a:ext uri="{FF2B5EF4-FFF2-40B4-BE49-F238E27FC236}">
                  <a16:creationId xmlns:a16="http://schemas.microsoft.com/office/drawing/2014/main" id="{F626C43C-9697-5AFF-F749-C03FE2FAC0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6325" y="1493947"/>
              <a:ext cx="5056827" cy="19067"/>
            </a:xfrm>
            <a:prstGeom prst="line">
              <a:avLst/>
            </a:prstGeom>
            <a:noFill/>
            <a:ln w="57150">
              <a:solidFill>
                <a:schemeClr val="bg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/>
              <a:endParaRPr lang="en-US" sz="2133" b="1">
                <a:solidFill>
                  <a:srgbClr val="FFFFFF"/>
                </a:solidFill>
                <a:latin typeface="Helvetica" panose="020B0604020202020204" pitchFamily="34" charset="0"/>
              </a:endParaRPr>
            </a:p>
          </p:txBody>
        </p:sp>
      </p:grpSp>
      <p:grpSp>
        <p:nvGrpSpPr>
          <p:cNvPr id="363531" name="Group 56">
            <a:extLst>
              <a:ext uri="{FF2B5EF4-FFF2-40B4-BE49-F238E27FC236}">
                <a16:creationId xmlns:a16="http://schemas.microsoft.com/office/drawing/2014/main" id="{BF643C05-9271-87E4-5945-275D7A110470}"/>
              </a:ext>
            </a:extLst>
          </p:cNvPr>
          <p:cNvGrpSpPr>
            <a:grpSpLocks/>
          </p:cNvGrpSpPr>
          <p:nvPr/>
        </p:nvGrpSpPr>
        <p:grpSpPr bwMode="auto">
          <a:xfrm>
            <a:off x="1466117" y="1727200"/>
            <a:ext cx="2415849" cy="4788218"/>
            <a:chOff x="1649430" y="1514475"/>
            <a:chExt cx="2717304" cy="5385322"/>
          </a:xfrm>
        </p:grpSpPr>
        <p:sp>
          <p:nvSpPr>
            <p:cNvPr id="363533" name="Rectangle 45" descr="Wide upward diagonal">
              <a:extLst>
                <a:ext uri="{FF2B5EF4-FFF2-40B4-BE49-F238E27FC236}">
                  <a16:creationId xmlns:a16="http://schemas.microsoft.com/office/drawing/2014/main" id="{E34605A2-1752-C6C0-1E79-B4EB1011E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269" y="1514475"/>
              <a:ext cx="1331517" cy="3642571"/>
            </a:xfrm>
            <a:prstGeom prst="rect">
              <a:avLst/>
            </a:prstGeom>
            <a:blipFill dpi="0" rotWithShape="0">
              <a:blip r:embed="rId3"/>
              <a:srcRect/>
              <a:tile tx="0" ty="0" sx="100000" sy="100000" flip="none" algn="tl"/>
            </a:blip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endParaRPr lang="en-US" altLang="en-US" sz="2133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63534" name="Text Box 66">
              <a:extLst>
                <a:ext uri="{FF2B5EF4-FFF2-40B4-BE49-F238E27FC236}">
                  <a16:creationId xmlns:a16="http://schemas.microsoft.com/office/drawing/2014/main" id="{5B021699-5BAB-6AC8-C1AD-FDCB1F5BB3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49430" y="6426787"/>
              <a:ext cx="1671769" cy="473010"/>
            </a:xfrm>
            <a:prstGeom prst="rect">
              <a:avLst/>
            </a:prstGeom>
            <a:solidFill>
              <a:srgbClr val="FF99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2133">
                  <a:solidFill>
                    <a:srgbClr val="000000"/>
                  </a:solidFill>
                  <a:latin typeface="Arial" panose="020B0604020202020204" pitchFamily="34" charset="0"/>
                </a:rPr>
                <a:t>&lt;0.000001</a:t>
              </a:r>
            </a:p>
          </p:txBody>
        </p:sp>
        <p:sp>
          <p:nvSpPr>
            <p:cNvPr id="363535" name="Text Box 79">
              <a:extLst>
                <a:ext uri="{FF2B5EF4-FFF2-40B4-BE49-F238E27FC236}">
                  <a16:creationId xmlns:a16="http://schemas.microsoft.com/office/drawing/2014/main" id="{D053C5D3-0E51-7A4B-FF60-1B259EB3E0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223058">
              <a:off x="1794159" y="5491540"/>
              <a:ext cx="2572575" cy="3499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422">
                  <a:solidFill>
                    <a:srgbClr val="FFFFFF"/>
                  </a:solidFill>
                  <a:latin typeface="Arial" panose="020B0604020202020204" pitchFamily="34" charset="0"/>
                </a:rPr>
                <a:t>I/G (0-120) x MI</a:t>
              </a:r>
            </a:p>
          </p:txBody>
        </p:sp>
        <p:sp>
          <p:nvSpPr>
            <p:cNvPr id="363536" name="Text Box 80">
              <a:extLst>
                <a:ext uri="{FF2B5EF4-FFF2-40B4-BE49-F238E27FC236}">
                  <a16:creationId xmlns:a16="http://schemas.microsoft.com/office/drawing/2014/main" id="{6B0D1F42-47C1-E260-F41C-3C15BD0C0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91908" y="4742793"/>
              <a:ext cx="656664" cy="38077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 b="1">
                  <a:solidFill>
                    <a:schemeClr val="tx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/>
              <a:r>
                <a:rPr lang="en-US" altLang="en-US" sz="1600">
                  <a:solidFill>
                    <a:srgbClr val="000000"/>
                  </a:solidFill>
                  <a:latin typeface="Arial" panose="020B0604020202020204" pitchFamily="34" charset="0"/>
                </a:rPr>
                <a:t>0.08</a:t>
              </a:r>
            </a:p>
          </p:txBody>
        </p:sp>
      </p:grpSp>
      <p:sp>
        <p:nvSpPr>
          <p:cNvPr id="363532" name="TextBox 41">
            <a:extLst>
              <a:ext uri="{FF2B5EF4-FFF2-40B4-BE49-F238E27FC236}">
                <a16:creationId xmlns:a16="http://schemas.microsoft.com/office/drawing/2014/main" id="{5404CF01-8E3C-489D-C007-C5703D03A6B9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-413959" y="3385734"/>
            <a:ext cx="1604030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r>
              <a:rPr lang="en-US" altLang="en-US" sz="1778">
                <a:solidFill>
                  <a:srgbClr val="FFFFFF"/>
                </a:solidFill>
              </a:rPr>
              <a:t>ODDS RATIO</a:t>
            </a:r>
          </a:p>
        </p:txBody>
      </p:sp>
    </p:spTree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>
            <a:extLst>
              <a:ext uri="{FF2B5EF4-FFF2-40B4-BE49-F238E27FC236}">
                <a16:creationId xmlns:a16="http://schemas.microsoft.com/office/drawing/2014/main" id="{AB461B27-3992-694A-B171-4994F3697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911" y="1030111"/>
            <a:ext cx="8506178" cy="5006622"/>
          </a:xfrm>
          <a:prstGeom prst="rect">
            <a:avLst/>
          </a:prstGeom>
          <a:solidFill>
            <a:srgbClr val="FF6600"/>
          </a:solidFill>
          <a:ln w="9525">
            <a:solidFill>
              <a:srgbClr val="FF6600"/>
            </a:solidFill>
            <a:miter lim="800000"/>
            <a:headEnd/>
            <a:tailEnd/>
          </a:ln>
        </p:spPr>
        <p:txBody>
          <a:bodyPr anchor="ctr"/>
          <a:lstStyle/>
          <a:p>
            <a:pPr algn="ctr" defTabSz="812810" eaLnBrk="1" hangingPunct="1">
              <a:defRPr/>
            </a:pPr>
            <a:r>
              <a:rPr lang="en-US" sz="4800" b="1" kern="0" dirty="0">
                <a:solidFill>
                  <a:srgbClr val="FFFFFF"/>
                </a:solidFill>
                <a:latin typeface="Helvetica"/>
              </a:rPr>
              <a:t>Is there evidence that treatment of the underlying insulin resistance can reduce the risk for cardiovascular events in </a:t>
            </a:r>
            <a:r>
              <a:rPr lang="en-US" sz="4800" b="1" kern="0">
                <a:solidFill>
                  <a:srgbClr val="FFFFFF"/>
                </a:solidFill>
                <a:latin typeface="Helvetica"/>
              </a:rPr>
              <a:t>PREDIABETIC individuals?</a:t>
            </a:r>
            <a:endParaRPr lang="en-US" sz="4800" b="1" kern="0" dirty="0">
              <a:solidFill>
                <a:srgbClr val="FFFFFF"/>
              </a:solidFill>
              <a:latin typeface="Helvetica"/>
            </a:endParaRPr>
          </a:p>
        </p:txBody>
      </p:sp>
    </p:spTree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293">
            <a:extLst>
              <a:ext uri="{FF2B5EF4-FFF2-40B4-BE49-F238E27FC236}">
                <a16:creationId xmlns:a16="http://schemas.microsoft.com/office/drawing/2014/main" id="{34826E8E-C332-C9A8-BCB5-0C2FA6C738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1111" y="3829755"/>
            <a:ext cx="2109612" cy="327378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370691" name="Rectangle 43">
            <a:extLst>
              <a:ext uri="{FF2B5EF4-FFF2-40B4-BE49-F238E27FC236}">
                <a16:creationId xmlns:a16="http://schemas.microsoft.com/office/drawing/2014/main" id="{6BDA2426-A312-2EA1-5B65-F5C75EBFD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0645" y="3369734"/>
            <a:ext cx="1114778" cy="325967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370692" name="Rectangle 293">
            <a:extLst>
              <a:ext uri="{FF2B5EF4-FFF2-40B4-BE49-F238E27FC236}">
                <a16:creationId xmlns:a16="http://schemas.microsoft.com/office/drawing/2014/main" id="{14060699-A7AE-7F34-08EE-692EC68CDF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3934" y="3623733"/>
            <a:ext cx="2109612" cy="32737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509957" name="TextBox 90">
            <a:extLst>
              <a:ext uri="{FF2B5EF4-FFF2-40B4-BE49-F238E27FC236}">
                <a16:creationId xmlns:a16="http://schemas.microsoft.com/office/drawing/2014/main" id="{C7982D91-1150-D144-A36B-4269EC70BB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01374" y="3381023"/>
            <a:ext cx="2087431" cy="821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58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HR = 0.76</a:t>
            </a:r>
          </a:p>
          <a:p>
            <a:pPr algn="ctr" defTabSz="812810" eaLnBrk="1" hangingPunct="1">
              <a:defRPr/>
            </a:pPr>
            <a:r>
              <a:rPr lang="en-US" altLang="en-US" sz="158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95% CI = 0.62 – 0.93</a:t>
            </a:r>
          </a:p>
          <a:p>
            <a:pPr algn="ctr" defTabSz="812810" eaLnBrk="1" hangingPunct="1">
              <a:defRPr/>
            </a:pPr>
            <a:r>
              <a:rPr lang="en-US" altLang="en-US" sz="158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 = 0.007</a:t>
            </a:r>
          </a:p>
        </p:txBody>
      </p:sp>
      <p:sp>
        <p:nvSpPr>
          <p:cNvPr id="509958" name="TextBox 2">
            <a:extLst>
              <a:ext uri="{FF2B5EF4-FFF2-40B4-BE49-F238E27FC236}">
                <a16:creationId xmlns:a16="http://schemas.microsoft.com/office/drawing/2014/main" id="{81F13948-39CF-0F4D-BD2C-DDD687DE0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034" y="773290"/>
            <a:ext cx="7428089" cy="870495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457200" eaLnBrk="0" hangingPunct="0"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457200" eaLnBrk="0" hangingPunct="0"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457200" eaLnBrk="0" hangingPunct="0"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457200" eaLnBrk="0" hangingPunct="0"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457200" eaLnBrk="0" hangingPunct="0"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838200" algn="l"/>
                <a:tab pos="889000" algn="l"/>
                <a:tab pos="965200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406405" eaLnBrk="1" hangingPunct="1">
              <a:lnSpc>
                <a:spcPts val="3161"/>
              </a:lnSpc>
              <a:tabLst>
                <a:tab pos="745076" algn="l"/>
                <a:tab pos="790232" algn="l"/>
                <a:tab pos="857966" algn="l"/>
              </a:tabLst>
              <a:defRPr/>
            </a:pPr>
            <a:r>
              <a:rPr lang="en-US" altLang="zh-CN" sz="2054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EFFECT OF PIOGLITAZONE VERSUS PLACEBO ON RECURRENT STROKE / MI IN IRIS STUDY</a:t>
            </a:r>
          </a:p>
        </p:txBody>
      </p:sp>
      <p:sp>
        <p:nvSpPr>
          <p:cNvPr id="21" name="Freeform 79">
            <a:extLst>
              <a:ext uri="{FF2B5EF4-FFF2-40B4-BE49-F238E27FC236}">
                <a16:creationId xmlns:a16="http://schemas.microsoft.com/office/drawing/2014/main" id="{CCEE3D15-1D28-7B41-8700-9A8FDBC4E716}"/>
              </a:ext>
            </a:extLst>
          </p:cNvPr>
          <p:cNvSpPr>
            <a:spLocks/>
          </p:cNvSpPr>
          <p:nvPr/>
        </p:nvSpPr>
        <p:spPr bwMode="auto">
          <a:xfrm flipH="1">
            <a:off x="2411589" y="1989667"/>
            <a:ext cx="0" cy="3053644"/>
          </a:xfrm>
          <a:custGeom>
            <a:avLst/>
            <a:gdLst>
              <a:gd name="T0" fmla="*/ 0 w 58"/>
              <a:gd name="T1" fmla="*/ 0 h 1360"/>
              <a:gd name="T2" fmla="*/ 2147483647 w 58"/>
              <a:gd name="T3" fmla="*/ 0 h 1360"/>
              <a:gd name="T4" fmla="*/ 2147483647 w 58"/>
              <a:gd name="T5" fmla="*/ 2147483647 h 1360"/>
              <a:gd name="T6" fmla="*/ 0 w 58"/>
              <a:gd name="T7" fmla="*/ 2147483647 h 1360"/>
              <a:gd name="T8" fmla="*/ 0 60000 65536"/>
              <a:gd name="T9" fmla="*/ 0 60000 65536"/>
              <a:gd name="T10" fmla="*/ 0 60000 65536"/>
              <a:gd name="T11" fmla="*/ 0 60000 65536"/>
              <a:gd name="T12" fmla="*/ 0 w 58"/>
              <a:gd name="T13" fmla="*/ 0 h 1360"/>
              <a:gd name="T14" fmla="*/ 58 w 58"/>
              <a:gd name="T15" fmla="*/ 1360 h 13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8" h="1360">
                <a:moveTo>
                  <a:pt x="0" y="0"/>
                </a:moveTo>
                <a:lnTo>
                  <a:pt x="58" y="0"/>
                </a:lnTo>
                <a:lnTo>
                  <a:pt x="58" y="1360"/>
                </a:lnTo>
                <a:lnTo>
                  <a:pt x="0" y="1360"/>
                </a:lnTo>
              </a:path>
            </a:pathLst>
          </a:custGeom>
          <a:noFill/>
          <a:ln w="38100">
            <a:solidFill>
              <a:schemeClr val="bg1"/>
            </a:solidFill>
            <a:round/>
            <a:headEnd/>
            <a:tailEnd/>
          </a:ln>
        </p:spPr>
        <p:txBody>
          <a:bodyPr wrap="none" anchor="ctr"/>
          <a:lstStyle/>
          <a:p>
            <a:pPr defTabSz="812810">
              <a:defRPr/>
            </a:pPr>
            <a:endParaRPr lang="en-US" sz="1580">
              <a:solidFill>
                <a:srgbClr val="FF0000"/>
              </a:solidFill>
              <a:effectLst>
                <a:outerShdw blurRad="38100" dist="38100" dir="2700000" algn="tl">
                  <a:srgbClr val="000000"/>
                </a:outerShdw>
              </a:effectLst>
              <a:ea typeface="ＭＳ Ｐゴシック" charset="0"/>
              <a:cs typeface="MS PGothic" charset="0"/>
            </a:endParaRPr>
          </a:p>
        </p:txBody>
      </p:sp>
      <p:sp>
        <p:nvSpPr>
          <p:cNvPr id="509960" name="TextBox 66">
            <a:extLst>
              <a:ext uri="{FF2B5EF4-FFF2-40B4-BE49-F238E27FC236}">
                <a16:creationId xmlns:a16="http://schemas.microsoft.com/office/drawing/2014/main" id="{1893FCF3-43C8-D945-87DB-A5156AD15F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5245" y="2535767"/>
            <a:ext cx="700833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0.95 -</a:t>
            </a:r>
          </a:p>
        </p:txBody>
      </p:sp>
      <p:sp>
        <p:nvSpPr>
          <p:cNvPr id="509961" name="TextBox 66">
            <a:extLst>
              <a:ext uri="{FF2B5EF4-FFF2-40B4-BE49-F238E27FC236}">
                <a16:creationId xmlns:a16="http://schemas.microsoft.com/office/drawing/2014/main" id="{DCEAEF1D-BF98-DF4E-92F7-7EFFD9CAE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1067" y="3153834"/>
            <a:ext cx="824265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0.90 - -</a:t>
            </a:r>
          </a:p>
        </p:txBody>
      </p:sp>
      <p:sp>
        <p:nvSpPr>
          <p:cNvPr id="509962" name="TextBox 66">
            <a:extLst>
              <a:ext uri="{FF2B5EF4-FFF2-40B4-BE49-F238E27FC236}">
                <a16:creationId xmlns:a16="http://schemas.microsoft.com/office/drawing/2014/main" id="{0B6C37C9-0702-5147-B868-20632AE2A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1689" y="1886656"/>
            <a:ext cx="644728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100 -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BEB1907C-F2B0-0144-BA1F-8809EB9F9833}"/>
              </a:ext>
            </a:extLst>
          </p:cNvPr>
          <p:cNvCxnSpPr/>
          <p:nvPr/>
        </p:nvCxnSpPr>
        <p:spPr bwMode="auto">
          <a:xfrm flipH="1">
            <a:off x="2379134" y="5027789"/>
            <a:ext cx="5201356" cy="0"/>
          </a:xfrm>
          <a:prstGeom prst="line">
            <a:avLst/>
          </a:prstGeom>
          <a:ln w="38100" cmpd="sng">
            <a:solidFill>
              <a:srgbClr val="FFFFFF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70700" name="Straight Connector 61">
            <a:extLst>
              <a:ext uri="{FF2B5EF4-FFF2-40B4-BE49-F238E27FC236}">
                <a16:creationId xmlns:a16="http://schemas.microsoft.com/office/drawing/2014/main" id="{1075AC98-D776-62A2-1FCB-2DFAC53E45E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34644" y="4937478"/>
            <a:ext cx="0" cy="84667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0701" name="Straight Connector 63">
            <a:extLst>
              <a:ext uri="{FF2B5EF4-FFF2-40B4-BE49-F238E27FC236}">
                <a16:creationId xmlns:a16="http://schemas.microsoft.com/office/drawing/2014/main" id="{6A9EF044-DBB0-D52C-093C-3AD36338A23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19600" y="4923367"/>
            <a:ext cx="0" cy="83255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0702" name="Straight Connector 64">
            <a:extLst>
              <a:ext uri="{FF2B5EF4-FFF2-40B4-BE49-F238E27FC236}">
                <a16:creationId xmlns:a16="http://schemas.microsoft.com/office/drawing/2014/main" id="{98A156B8-7E69-091D-D295-43AB37A225A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52533" y="4938889"/>
            <a:ext cx="0" cy="83256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0703" name="Straight Connector 66">
            <a:extLst>
              <a:ext uri="{FF2B5EF4-FFF2-40B4-BE49-F238E27FC236}">
                <a16:creationId xmlns:a16="http://schemas.microsoft.com/office/drawing/2014/main" id="{05D61290-63A7-80F2-FB52-C3A068C54BC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563556" y="4947356"/>
            <a:ext cx="0" cy="81844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09968" name="TextBox 66">
            <a:extLst>
              <a:ext uri="{FF2B5EF4-FFF2-40B4-BE49-F238E27FC236}">
                <a16:creationId xmlns:a16="http://schemas.microsoft.com/office/drawing/2014/main" id="{37390575-B7BB-6549-A05F-ABAB67447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3289" y="4985456"/>
            <a:ext cx="296876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1</a:t>
            </a:r>
          </a:p>
        </p:txBody>
      </p:sp>
      <p:sp>
        <p:nvSpPr>
          <p:cNvPr id="509969" name="TextBox 66">
            <a:extLst>
              <a:ext uri="{FF2B5EF4-FFF2-40B4-BE49-F238E27FC236}">
                <a16:creationId xmlns:a16="http://schemas.microsoft.com/office/drawing/2014/main" id="{0703802F-FD57-244D-A99A-A1C84CDF8C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8000" y="4985456"/>
            <a:ext cx="296876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2</a:t>
            </a:r>
          </a:p>
        </p:txBody>
      </p:sp>
      <p:sp>
        <p:nvSpPr>
          <p:cNvPr id="509970" name="TextBox 66">
            <a:extLst>
              <a:ext uri="{FF2B5EF4-FFF2-40B4-BE49-F238E27FC236}">
                <a16:creationId xmlns:a16="http://schemas.microsoft.com/office/drawing/2014/main" id="{748810E5-F8F4-A64E-AE00-1DD9D6C4FD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22711" y="4985456"/>
            <a:ext cx="309034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3</a:t>
            </a:r>
          </a:p>
        </p:txBody>
      </p:sp>
      <p:sp>
        <p:nvSpPr>
          <p:cNvPr id="509971" name="TextBox 66">
            <a:extLst>
              <a:ext uri="{FF2B5EF4-FFF2-40B4-BE49-F238E27FC236}">
                <a16:creationId xmlns:a16="http://schemas.microsoft.com/office/drawing/2014/main" id="{5C875955-9573-F54F-B043-BD3F263EF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8800" y="3780367"/>
            <a:ext cx="756938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 0.85 -</a:t>
            </a:r>
          </a:p>
        </p:txBody>
      </p:sp>
      <p:sp>
        <p:nvSpPr>
          <p:cNvPr id="509972" name="TextBox 89">
            <a:extLst>
              <a:ext uri="{FF2B5EF4-FFF2-40B4-BE49-F238E27FC236}">
                <a16:creationId xmlns:a16="http://schemas.microsoft.com/office/drawing/2014/main" id="{100E93C2-4F47-7947-B389-15C0DB2D7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1345" y="5240867"/>
            <a:ext cx="2799228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Years since Randomization</a:t>
            </a:r>
          </a:p>
        </p:txBody>
      </p:sp>
      <p:sp>
        <p:nvSpPr>
          <p:cNvPr id="509973" name="TextBox 90">
            <a:extLst>
              <a:ext uri="{FF2B5EF4-FFF2-40B4-BE49-F238E27FC236}">
                <a16:creationId xmlns:a16="http://schemas.microsoft.com/office/drawing/2014/main" id="{4CD0D1E2-1447-BD48-9974-54612D5E98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50736" y="3697111"/>
            <a:ext cx="958917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580" b="1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Placebo</a:t>
            </a:r>
          </a:p>
        </p:txBody>
      </p:sp>
      <p:sp>
        <p:nvSpPr>
          <p:cNvPr id="509974" name="TextBox 66">
            <a:extLst>
              <a:ext uri="{FF2B5EF4-FFF2-40B4-BE49-F238E27FC236}">
                <a16:creationId xmlns:a16="http://schemas.microsoft.com/office/drawing/2014/main" id="{91670B48-DEED-DB41-B896-D84FB27D78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4889" y="4841523"/>
            <a:ext cx="420308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0 -</a:t>
            </a:r>
          </a:p>
        </p:txBody>
      </p:sp>
      <p:sp>
        <p:nvSpPr>
          <p:cNvPr id="509975" name="TextBox 66">
            <a:extLst>
              <a:ext uri="{FF2B5EF4-FFF2-40B4-BE49-F238E27FC236}">
                <a16:creationId xmlns:a16="http://schemas.microsoft.com/office/drawing/2014/main" id="{3C45C3A3-ECFA-C342-9623-0E50171ECD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9634" y="4981222"/>
            <a:ext cx="262467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4</a:t>
            </a:r>
          </a:p>
        </p:txBody>
      </p:sp>
      <p:sp>
        <p:nvSpPr>
          <p:cNvPr id="509976" name="TextBox 90">
            <a:extLst>
              <a:ext uri="{FF2B5EF4-FFF2-40B4-BE49-F238E27FC236}">
                <a16:creationId xmlns:a16="http://schemas.microsoft.com/office/drawing/2014/main" id="{0475B8BC-C670-C94B-9B2D-34A8064755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5010" y="2390422"/>
            <a:ext cx="1374094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580" b="1">
                <a:solidFill>
                  <a:srgbClr val="FF66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Pioglitazone</a:t>
            </a:r>
          </a:p>
        </p:txBody>
      </p:sp>
      <p:sp>
        <p:nvSpPr>
          <p:cNvPr id="509977" name="TextBox 66">
            <a:extLst>
              <a:ext uri="{FF2B5EF4-FFF2-40B4-BE49-F238E27FC236}">
                <a16:creationId xmlns:a16="http://schemas.microsoft.com/office/drawing/2014/main" id="{FA197C1F-16A9-F841-B504-F06FADAFAE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85245" y="4415367"/>
            <a:ext cx="700833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0.80 -</a:t>
            </a:r>
          </a:p>
        </p:txBody>
      </p:sp>
      <p:sp>
        <p:nvSpPr>
          <p:cNvPr id="509978" name="TextBox 6">
            <a:extLst>
              <a:ext uri="{FF2B5EF4-FFF2-40B4-BE49-F238E27FC236}">
                <a16:creationId xmlns:a16="http://schemas.microsoft.com/office/drawing/2014/main" id="{18A99A57-03E6-6C4D-9B07-B1273A056A9C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153637" y="3260340"/>
            <a:ext cx="2428870" cy="5786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Cumulative Probability </a:t>
            </a:r>
          </a:p>
          <a:p>
            <a:pPr algn="ctr"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of Events-free Survival</a:t>
            </a:r>
          </a:p>
        </p:txBody>
      </p:sp>
      <p:pic>
        <p:nvPicPr>
          <p:cNvPr id="370715" name="Picture 2">
            <a:extLst>
              <a:ext uri="{FF2B5EF4-FFF2-40B4-BE49-F238E27FC236}">
                <a16:creationId xmlns:a16="http://schemas.microsoft.com/office/drawing/2014/main" id="{475C5F24-D698-B5FE-49FE-0D3944D79BF4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12068" flipV="1">
            <a:off x="5600701" y="3365501"/>
            <a:ext cx="376766" cy="4868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0716" name="Picture 226">
            <a:extLst>
              <a:ext uri="{FF2B5EF4-FFF2-40B4-BE49-F238E27FC236}">
                <a16:creationId xmlns:a16="http://schemas.microsoft.com/office/drawing/2014/main" id="{2630BD77-1603-D2F2-8D23-8ADD11D6FE8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1385389" flipV="1">
            <a:off x="5813778" y="2652889"/>
            <a:ext cx="389467" cy="447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9981" name="TextBox 66">
            <a:extLst>
              <a:ext uri="{FF2B5EF4-FFF2-40B4-BE49-F238E27FC236}">
                <a16:creationId xmlns:a16="http://schemas.microsoft.com/office/drawing/2014/main" id="{586521C3-64CC-4E4E-9B42-3A7814814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9378" y="4985456"/>
            <a:ext cx="318911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5</a:t>
            </a:r>
          </a:p>
        </p:txBody>
      </p:sp>
      <p:sp>
        <p:nvSpPr>
          <p:cNvPr id="509982" name="Rectangle 42">
            <a:extLst>
              <a:ext uri="{FF2B5EF4-FFF2-40B4-BE49-F238E27FC236}">
                <a16:creationId xmlns:a16="http://schemas.microsoft.com/office/drawing/2014/main" id="{F42EC342-1C41-1B47-AD02-682DC0449D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901" y="5312834"/>
            <a:ext cx="1176925" cy="262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>
              <a:defRPr/>
            </a:pPr>
            <a:r>
              <a:rPr lang="en-US" altLang="en-US" sz="1106" b="1">
                <a:solidFill>
                  <a:srgbClr val="FFFFFF"/>
                </a:solidFill>
              </a:rPr>
              <a:t>Number at risk</a:t>
            </a:r>
          </a:p>
        </p:txBody>
      </p:sp>
      <p:sp>
        <p:nvSpPr>
          <p:cNvPr id="509983" name="TextBox 66">
            <a:extLst>
              <a:ext uri="{FF2B5EF4-FFF2-40B4-BE49-F238E27FC236}">
                <a16:creationId xmlns:a16="http://schemas.microsoft.com/office/drawing/2014/main" id="{7C773AF4-D8CB-E54D-BDDC-659804F3FF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07167" y="4985456"/>
            <a:ext cx="296876" cy="3354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580" b="1">
                <a:solidFill>
                  <a:srgbClr val="FFFFFF"/>
                </a:solidFill>
              </a:rPr>
              <a:t>0</a:t>
            </a:r>
          </a:p>
        </p:txBody>
      </p:sp>
      <p:sp>
        <p:nvSpPr>
          <p:cNvPr id="509984" name="Rectangle 267">
            <a:extLst>
              <a:ext uri="{FF2B5EF4-FFF2-40B4-BE49-F238E27FC236}">
                <a16:creationId xmlns:a16="http://schemas.microsoft.com/office/drawing/2014/main" id="{A58F1D11-BC2B-674A-B927-010ECB79D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78945" y="5552723"/>
            <a:ext cx="6421966" cy="262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>
              <a:tabLst>
                <a:tab pos="915823" algn="l"/>
                <a:tab pos="1934658" algn="l"/>
                <a:tab pos="2942204" algn="l"/>
                <a:tab pos="4064051" algn="l"/>
                <a:tab pos="5128042" algn="l"/>
              </a:tabLst>
              <a:defRPr/>
            </a:pPr>
            <a:r>
              <a:rPr lang="en-US" altLang="en-US" sz="1106" b="1" dirty="0">
                <a:solidFill>
                  <a:srgbClr val="FFFFFF"/>
                </a:solidFill>
              </a:rPr>
              <a:t>1939	1793	1701	1491	1196	481</a:t>
            </a:r>
          </a:p>
        </p:txBody>
      </p:sp>
      <p:cxnSp>
        <p:nvCxnSpPr>
          <p:cNvPr id="370721" name="Straight Connector 66">
            <a:extLst>
              <a:ext uri="{FF2B5EF4-FFF2-40B4-BE49-F238E27FC236}">
                <a16:creationId xmlns:a16="http://schemas.microsoft.com/office/drawing/2014/main" id="{4E4C675B-3415-D125-41AA-4119FD5AA45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513689" y="4955823"/>
            <a:ext cx="0" cy="81844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0722" name="Rectangle 6">
            <a:extLst>
              <a:ext uri="{FF2B5EF4-FFF2-40B4-BE49-F238E27FC236}">
                <a16:creationId xmlns:a16="http://schemas.microsoft.com/office/drawing/2014/main" id="{15FB2892-21EA-0ACB-713C-7BB68A0B56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7600" y="4701823"/>
            <a:ext cx="39511" cy="166511"/>
          </a:xfrm>
          <a:prstGeom prst="rect">
            <a:avLst/>
          </a:prstGeom>
          <a:solidFill>
            <a:srgbClr val="0000FF"/>
          </a:solidFill>
          <a:ln w="9525">
            <a:solidFill>
              <a:srgbClr val="0000FF"/>
            </a:solidFill>
            <a:round/>
            <a:headEnd/>
            <a:tailEnd/>
          </a:ln>
        </p:spPr>
        <p:txBody>
          <a:bodyPr/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/>
            <a:endParaRPr lang="en-US" altLang="en-US" sz="1600" b="0">
              <a:solidFill>
                <a:srgbClr val="000000"/>
              </a:solidFill>
            </a:endParaRPr>
          </a:p>
        </p:txBody>
      </p:sp>
      <p:cxnSp>
        <p:nvCxnSpPr>
          <p:cNvPr id="370723" name="Straight Connector 276">
            <a:extLst>
              <a:ext uri="{FF2B5EF4-FFF2-40B4-BE49-F238E27FC236}">
                <a16:creationId xmlns:a16="http://schemas.microsoft.com/office/drawing/2014/main" id="{1E99BCDE-5E1D-C966-4E96-5D33880EE49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89200" y="4871156"/>
            <a:ext cx="242711" cy="234244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0724" name="Straight Connector 5">
            <a:extLst>
              <a:ext uri="{FF2B5EF4-FFF2-40B4-BE49-F238E27FC236}">
                <a16:creationId xmlns:a16="http://schemas.microsoft.com/office/drawing/2014/main" id="{55823301-AC85-98D4-0BEB-03B5DC9312C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247901" y="4631267"/>
            <a:ext cx="242711" cy="234244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70725" name="Straight Connector 274">
            <a:extLst>
              <a:ext uri="{FF2B5EF4-FFF2-40B4-BE49-F238E27FC236}">
                <a16:creationId xmlns:a16="http://schemas.microsoft.com/office/drawing/2014/main" id="{DBF1AB03-4337-56AD-C990-72BD67BFE4D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280356" y="4691945"/>
            <a:ext cx="242711" cy="235655"/>
          </a:xfrm>
          <a:prstGeom prst="line">
            <a:avLst/>
          </a:prstGeom>
          <a:noFill/>
          <a:ln w="38100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34" name="Freeform 7">
            <a:extLst>
              <a:ext uri="{FF2B5EF4-FFF2-40B4-BE49-F238E27FC236}">
                <a16:creationId xmlns:a16="http://schemas.microsoft.com/office/drawing/2014/main" id="{549E4F84-616A-E446-9DF4-8E32BA938A20}"/>
              </a:ext>
            </a:extLst>
          </p:cNvPr>
          <p:cNvSpPr>
            <a:spLocks/>
          </p:cNvSpPr>
          <p:nvPr/>
        </p:nvSpPr>
        <p:spPr bwMode="auto">
          <a:xfrm>
            <a:off x="2398889" y="2079978"/>
            <a:ext cx="1343378" cy="460022"/>
          </a:xfrm>
          <a:custGeom>
            <a:avLst/>
            <a:gdLst>
              <a:gd name="T0" fmla="*/ 0 w 1701800"/>
              <a:gd name="T1" fmla="*/ 0 h 579966"/>
              <a:gd name="T2" fmla="*/ 0 w 1701800"/>
              <a:gd name="T3" fmla="*/ 0 h 579966"/>
              <a:gd name="T4" fmla="*/ 10341 w 1701800"/>
              <a:gd name="T5" fmla="*/ 5631 h 579966"/>
              <a:gd name="T6" fmla="*/ 14221 w 1701800"/>
              <a:gd name="T7" fmla="*/ 9855 h 579966"/>
              <a:gd name="T8" fmla="*/ 16806 w 1701800"/>
              <a:gd name="T9" fmla="*/ 11261 h 579966"/>
              <a:gd name="T10" fmla="*/ 21978 w 1701800"/>
              <a:gd name="T11" fmla="*/ 23932 h 579966"/>
              <a:gd name="T12" fmla="*/ 25855 w 1701800"/>
              <a:gd name="T13" fmla="*/ 25338 h 579966"/>
              <a:gd name="T14" fmla="*/ 33611 w 1701800"/>
              <a:gd name="T15" fmla="*/ 26745 h 579966"/>
              <a:gd name="T16" fmla="*/ 37489 w 1701800"/>
              <a:gd name="T17" fmla="*/ 30970 h 579966"/>
              <a:gd name="T18" fmla="*/ 38782 w 1701800"/>
              <a:gd name="T19" fmla="*/ 35193 h 579966"/>
              <a:gd name="T20" fmla="*/ 42661 w 1701800"/>
              <a:gd name="T21" fmla="*/ 38008 h 579966"/>
              <a:gd name="T22" fmla="*/ 58172 w 1701800"/>
              <a:gd name="T23" fmla="*/ 39416 h 579966"/>
              <a:gd name="T24" fmla="*/ 60758 w 1701800"/>
              <a:gd name="T25" fmla="*/ 43640 h 579966"/>
              <a:gd name="T26" fmla="*/ 72394 w 1701800"/>
              <a:gd name="T27" fmla="*/ 46454 h 579966"/>
              <a:gd name="T28" fmla="*/ 76272 w 1701800"/>
              <a:gd name="T29" fmla="*/ 49270 h 579966"/>
              <a:gd name="T30" fmla="*/ 81442 w 1701800"/>
              <a:gd name="T31" fmla="*/ 50677 h 579966"/>
              <a:gd name="T32" fmla="*/ 87906 w 1701800"/>
              <a:gd name="T33" fmla="*/ 49270 h 579966"/>
              <a:gd name="T34" fmla="*/ 102127 w 1701800"/>
              <a:gd name="T35" fmla="*/ 53493 h 579966"/>
              <a:gd name="T36" fmla="*/ 111176 w 1701800"/>
              <a:gd name="T37" fmla="*/ 56308 h 579966"/>
              <a:gd name="T38" fmla="*/ 115053 w 1701800"/>
              <a:gd name="T39" fmla="*/ 57716 h 579966"/>
              <a:gd name="T40" fmla="*/ 118933 w 1701800"/>
              <a:gd name="T41" fmla="*/ 63347 h 579966"/>
              <a:gd name="T42" fmla="*/ 130567 w 1701800"/>
              <a:gd name="T43" fmla="*/ 64753 h 579966"/>
              <a:gd name="T44" fmla="*/ 134444 w 1701800"/>
              <a:gd name="T45" fmla="*/ 66161 h 579966"/>
              <a:gd name="T46" fmla="*/ 138323 w 1701800"/>
              <a:gd name="T47" fmla="*/ 68978 h 579966"/>
              <a:gd name="T48" fmla="*/ 142201 w 1701800"/>
              <a:gd name="T49" fmla="*/ 70384 h 579966"/>
              <a:gd name="T50" fmla="*/ 147372 w 1701800"/>
              <a:gd name="T51" fmla="*/ 74608 h 579966"/>
              <a:gd name="T52" fmla="*/ 162884 w 1701800"/>
              <a:gd name="T53" fmla="*/ 77424 h 579966"/>
              <a:gd name="T54" fmla="*/ 179690 w 1701800"/>
              <a:gd name="T55" fmla="*/ 78831 h 579966"/>
              <a:gd name="T56" fmla="*/ 179690 w 1701800"/>
              <a:gd name="T57" fmla="*/ 78831 h 579966"/>
              <a:gd name="T58" fmla="*/ 183568 w 1701800"/>
              <a:gd name="T59" fmla="*/ 90093 h 579966"/>
              <a:gd name="T60" fmla="*/ 197789 w 1701800"/>
              <a:gd name="T61" fmla="*/ 91500 h 579966"/>
              <a:gd name="T62" fmla="*/ 201667 w 1701800"/>
              <a:gd name="T63" fmla="*/ 92909 h 579966"/>
              <a:gd name="T64" fmla="*/ 208130 w 1701800"/>
              <a:gd name="T65" fmla="*/ 94316 h 579966"/>
              <a:gd name="T66" fmla="*/ 213302 w 1701800"/>
              <a:gd name="T67" fmla="*/ 95724 h 579966"/>
              <a:gd name="T68" fmla="*/ 219765 w 1701800"/>
              <a:gd name="T69" fmla="*/ 101356 h 579966"/>
              <a:gd name="T70" fmla="*/ 222352 w 1701800"/>
              <a:gd name="T71" fmla="*/ 105578 h 579966"/>
              <a:gd name="T72" fmla="*/ 232693 w 1701800"/>
              <a:gd name="T73" fmla="*/ 109801 h 579966"/>
              <a:gd name="T74" fmla="*/ 236570 w 1701800"/>
              <a:gd name="T75" fmla="*/ 111208 h 579966"/>
              <a:gd name="T76" fmla="*/ 236570 w 1701800"/>
              <a:gd name="T77" fmla="*/ 122471 h 579966"/>
              <a:gd name="T78" fmla="*/ 240449 w 1701800"/>
              <a:gd name="T79" fmla="*/ 123878 h 579966"/>
              <a:gd name="T80" fmla="*/ 244327 w 1701800"/>
              <a:gd name="T81" fmla="*/ 128101 h 579966"/>
              <a:gd name="T82" fmla="*/ 253376 w 1701800"/>
              <a:gd name="T83" fmla="*/ 130917 h 579966"/>
              <a:gd name="T84" fmla="*/ 258547 w 1701800"/>
              <a:gd name="T85" fmla="*/ 135140 h 579966"/>
              <a:gd name="T86" fmla="*/ 310256 w 1701800"/>
              <a:gd name="T87" fmla="*/ 143586 h 579966"/>
              <a:gd name="T88" fmla="*/ 311549 w 1701800"/>
              <a:gd name="T89" fmla="*/ 154847 h 579966"/>
              <a:gd name="T90" fmla="*/ 319305 w 1701800"/>
              <a:gd name="T91" fmla="*/ 157663 h 579966"/>
              <a:gd name="T92" fmla="*/ 337404 w 1701800"/>
              <a:gd name="T93" fmla="*/ 161885 h 579966"/>
              <a:gd name="T94" fmla="*/ 347746 w 1701800"/>
              <a:gd name="T95" fmla="*/ 164701 h 579966"/>
              <a:gd name="T96" fmla="*/ 394285 w 1701800"/>
              <a:gd name="T97" fmla="*/ 167517 h 579966"/>
              <a:gd name="T98" fmla="*/ 408504 w 1701800"/>
              <a:gd name="T99" fmla="*/ 168926 h 579966"/>
              <a:gd name="T100" fmla="*/ 418845 w 1701800"/>
              <a:gd name="T101" fmla="*/ 174555 h 579966"/>
              <a:gd name="T102" fmla="*/ 425310 w 1701800"/>
              <a:gd name="T103" fmla="*/ 175963 h 579966"/>
              <a:gd name="T104" fmla="*/ 470556 w 1701800"/>
              <a:gd name="T105" fmla="*/ 177371 h 579966"/>
              <a:gd name="T106" fmla="*/ 483484 w 1701800"/>
              <a:gd name="T107" fmla="*/ 181593 h 579966"/>
              <a:gd name="T108" fmla="*/ 487361 w 1701800"/>
              <a:gd name="T109" fmla="*/ 183001 h 579966"/>
              <a:gd name="T110" fmla="*/ 493825 w 1701800"/>
              <a:gd name="T111" fmla="*/ 184409 h 579966"/>
              <a:gd name="T112" fmla="*/ 511923 w 1701800"/>
              <a:gd name="T113" fmla="*/ 187224 h 579966"/>
              <a:gd name="T114" fmla="*/ 519679 w 1701800"/>
              <a:gd name="T115" fmla="*/ 192855 h 57996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701800" h="579966">
                <a:moveTo>
                  <a:pt x="0" y="0"/>
                </a:moveTo>
                <a:lnTo>
                  <a:pt x="0" y="0"/>
                </a:lnTo>
                <a:cubicBezTo>
                  <a:pt x="11289" y="5644"/>
                  <a:pt x="23904" y="9184"/>
                  <a:pt x="33867" y="16933"/>
                </a:cubicBezTo>
                <a:cubicBezTo>
                  <a:pt x="53638" y="32311"/>
                  <a:pt x="24374" y="29633"/>
                  <a:pt x="46567" y="29633"/>
                </a:cubicBezTo>
                <a:lnTo>
                  <a:pt x="55034" y="33866"/>
                </a:lnTo>
                <a:cubicBezTo>
                  <a:pt x="60678" y="46566"/>
                  <a:pt x="63997" y="60580"/>
                  <a:pt x="71967" y="71966"/>
                </a:cubicBezTo>
                <a:cubicBezTo>
                  <a:pt x="74526" y="75622"/>
                  <a:pt x="80311" y="75232"/>
                  <a:pt x="84667" y="76200"/>
                </a:cubicBezTo>
                <a:cubicBezTo>
                  <a:pt x="93046" y="78062"/>
                  <a:pt x="101600" y="79022"/>
                  <a:pt x="110067" y="80433"/>
                </a:cubicBezTo>
                <a:cubicBezTo>
                  <a:pt x="114300" y="84666"/>
                  <a:pt x="119446" y="88152"/>
                  <a:pt x="122767" y="93133"/>
                </a:cubicBezTo>
                <a:cubicBezTo>
                  <a:pt x="125242" y="96846"/>
                  <a:pt x="124212" y="102348"/>
                  <a:pt x="127000" y="105833"/>
                </a:cubicBezTo>
                <a:cubicBezTo>
                  <a:pt x="130178" y="109806"/>
                  <a:pt x="134742" y="113156"/>
                  <a:pt x="139700" y="114300"/>
                </a:cubicBezTo>
                <a:cubicBezTo>
                  <a:pt x="159260" y="118814"/>
                  <a:pt x="172943" y="118533"/>
                  <a:pt x="190500" y="118533"/>
                </a:cubicBezTo>
                <a:lnTo>
                  <a:pt x="198967" y="131233"/>
                </a:lnTo>
                <a:cubicBezTo>
                  <a:pt x="211667" y="134055"/>
                  <a:pt x="224725" y="135586"/>
                  <a:pt x="237067" y="139700"/>
                </a:cubicBezTo>
                <a:cubicBezTo>
                  <a:pt x="241894" y="141309"/>
                  <a:pt x="245091" y="146162"/>
                  <a:pt x="249767" y="148166"/>
                </a:cubicBezTo>
                <a:cubicBezTo>
                  <a:pt x="255115" y="150458"/>
                  <a:pt x="261056" y="150989"/>
                  <a:pt x="266700" y="152400"/>
                </a:cubicBezTo>
                <a:cubicBezTo>
                  <a:pt x="273756" y="150989"/>
                  <a:pt x="280672" y="148166"/>
                  <a:pt x="287867" y="148166"/>
                </a:cubicBezTo>
                <a:cubicBezTo>
                  <a:pt x="318595" y="148166"/>
                  <a:pt x="311834" y="151181"/>
                  <a:pt x="334434" y="160866"/>
                </a:cubicBezTo>
                <a:cubicBezTo>
                  <a:pt x="344592" y="165219"/>
                  <a:pt x="353315" y="166261"/>
                  <a:pt x="364067" y="169333"/>
                </a:cubicBezTo>
                <a:cubicBezTo>
                  <a:pt x="368358" y="170559"/>
                  <a:pt x="372534" y="172155"/>
                  <a:pt x="376767" y="173566"/>
                </a:cubicBezTo>
                <a:cubicBezTo>
                  <a:pt x="381000" y="179211"/>
                  <a:pt x="382954" y="187786"/>
                  <a:pt x="389467" y="190500"/>
                </a:cubicBezTo>
                <a:cubicBezTo>
                  <a:pt x="401262" y="195415"/>
                  <a:pt x="414963" y="192632"/>
                  <a:pt x="427567" y="194733"/>
                </a:cubicBezTo>
                <a:cubicBezTo>
                  <a:pt x="431969" y="195467"/>
                  <a:pt x="436034" y="197555"/>
                  <a:pt x="440267" y="198966"/>
                </a:cubicBezTo>
                <a:cubicBezTo>
                  <a:pt x="444500" y="201788"/>
                  <a:pt x="448416" y="205158"/>
                  <a:pt x="452967" y="207433"/>
                </a:cubicBezTo>
                <a:cubicBezTo>
                  <a:pt x="456958" y="209429"/>
                  <a:pt x="461793" y="209452"/>
                  <a:pt x="465667" y="211666"/>
                </a:cubicBezTo>
                <a:cubicBezTo>
                  <a:pt x="471793" y="215166"/>
                  <a:pt x="476474" y="220865"/>
                  <a:pt x="482600" y="224366"/>
                </a:cubicBezTo>
                <a:cubicBezTo>
                  <a:pt x="494648" y="231251"/>
                  <a:pt x="527443" y="232089"/>
                  <a:pt x="533400" y="232833"/>
                </a:cubicBezTo>
                <a:cubicBezTo>
                  <a:pt x="576846" y="238263"/>
                  <a:pt x="548448" y="237066"/>
                  <a:pt x="588434" y="237066"/>
                </a:cubicBezTo>
                <a:cubicBezTo>
                  <a:pt x="592667" y="248355"/>
                  <a:pt x="590992" y="264413"/>
                  <a:pt x="601134" y="270933"/>
                </a:cubicBezTo>
                <a:cubicBezTo>
                  <a:pt x="614245" y="279361"/>
                  <a:pt x="632271" y="272962"/>
                  <a:pt x="647700" y="275166"/>
                </a:cubicBezTo>
                <a:cubicBezTo>
                  <a:pt x="652118" y="275797"/>
                  <a:pt x="656071" y="278318"/>
                  <a:pt x="660400" y="279400"/>
                </a:cubicBezTo>
                <a:cubicBezTo>
                  <a:pt x="667381" y="281145"/>
                  <a:pt x="674543" y="282072"/>
                  <a:pt x="681567" y="283633"/>
                </a:cubicBezTo>
                <a:cubicBezTo>
                  <a:pt x="687247" y="284895"/>
                  <a:pt x="692856" y="286455"/>
                  <a:pt x="698500" y="287866"/>
                </a:cubicBezTo>
                <a:cubicBezTo>
                  <a:pt x="722765" y="324262"/>
                  <a:pt x="690455" y="281430"/>
                  <a:pt x="719667" y="304800"/>
                </a:cubicBezTo>
                <a:cubicBezTo>
                  <a:pt x="723640" y="307978"/>
                  <a:pt x="724225" y="314243"/>
                  <a:pt x="728134" y="317500"/>
                </a:cubicBezTo>
                <a:cubicBezTo>
                  <a:pt x="738425" y="326075"/>
                  <a:pt x="749867" y="326733"/>
                  <a:pt x="762000" y="330200"/>
                </a:cubicBezTo>
                <a:cubicBezTo>
                  <a:pt x="766291" y="331426"/>
                  <a:pt x="770467" y="333022"/>
                  <a:pt x="774700" y="334433"/>
                </a:cubicBezTo>
                <a:cubicBezTo>
                  <a:pt x="772012" y="345184"/>
                  <a:pt x="766099" y="357549"/>
                  <a:pt x="774700" y="368300"/>
                </a:cubicBezTo>
                <a:cubicBezTo>
                  <a:pt x="777488" y="371785"/>
                  <a:pt x="783167" y="371122"/>
                  <a:pt x="787400" y="372533"/>
                </a:cubicBezTo>
                <a:cubicBezTo>
                  <a:pt x="791633" y="376766"/>
                  <a:pt x="795119" y="381912"/>
                  <a:pt x="800100" y="385233"/>
                </a:cubicBezTo>
                <a:cubicBezTo>
                  <a:pt x="803742" y="387661"/>
                  <a:pt x="827479" y="393136"/>
                  <a:pt x="829734" y="393700"/>
                </a:cubicBezTo>
                <a:cubicBezTo>
                  <a:pt x="835378" y="397933"/>
                  <a:pt x="840887" y="402354"/>
                  <a:pt x="846667" y="406400"/>
                </a:cubicBezTo>
                <a:cubicBezTo>
                  <a:pt x="908656" y="449792"/>
                  <a:pt x="877970" y="423680"/>
                  <a:pt x="1016000" y="431800"/>
                </a:cubicBezTo>
                <a:cubicBezTo>
                  <a:pt x="1017411" y="443089"/>
                  <a:pt x="1013710" y="456346"/>
                  <a:pt x="1020234" y="465666"/>
                </a:cubicBezTo>
                <a:cubicBezTo>
                  <a:pt x="1025352" y="472977"/>
                  <a:pt x="1036976" y="471968"/>
                  <a:pt x="1045634" y="474133"/>
                </a:cubicBezTo>
                <a:cubicBezTo>
                  <a:pt x="1154472" y="501344"/>
                  <a:pt x="1018861" y="468396"/>
                  <a:pt x="1104900" y="486833"/>
                </a:cubicBezTo>
                <a:cubicBezTo>
                  <a:pt x="1116278" y="489271"/>
                  <a:pt x="1127148" y="494655"/>
                  <a:pt x="1138767" y="495300"/>
                </a:cubicBezTo>
                <a:lnTo>
                  <a:pt x="1291167" y="503766"/>
                </a:lnTo>
                <a:cubicBezTo>
                  <a:pt x="1306722" y="504759"/>
                  <a:pt x="1322212" y="506589"/>
                  <a:pt x="1337734" y="508000"/>
                </a:cubicBezTo>
                <a:cubicBezTo>
                  <a:pt x="1400401" y="520533"/>
                  <a:pt x="1324165" y="501216"/>
                  <a:pt x="1371600" y="524933"/>
                </a:cubicBezTo>
                <a:cubicBezTo>
                  <a:pt x="1378036" y="528151"/>
                  <a:pt x="1385581" y="528807"/>
                  <a:pt x="1392767" y="529166"/>
                </a:cubicBezTo>
                <a:cubicBezTo>
                  <a:pt x="1442115" y="531633"/>
                  <a:pt x="1491545" y="531989"/>
                  <a:pt x="1540934" y="533400"/>
                </a:cubicBezTo>
                <a:cubicBezTo>
                  <a:pt x="1564101" y="548843"/>
                  <a:pt x="1544353" y="538317"/>
                  <a:pt x="1583267" y="546100"/>
                </a:cubicBezTo>
                <a:cubicBezTo>
                  <a:pt x="1587643" y="546975"/>
                  <a:pt x="1591638" y="549251"/>
                  <a:pt x="1595967" y="550333"/>
                </a:cubicBezTo>
                <a:cubicBezTo>
                  <a:pt x="1602948" y="552078"/>
                  <a:pt x="1610055" y="553279"/>
                  <a:pt x="1617134" y="554566"/>
                </a:cubicBezTo>
                <a:cubicBezTo>
                  <a:pt x="1644005" y="559452"/>
                  <a:pt x="1646940" y="559351"/>
                  <a:pt x="1676400" y="563033"/>
                </a:cubicBezTo>
                <a:lnTo>
                  <a:pt x="1701800" y="579966"/>
                </a:lnTo>
              </a:path>
            </a:pathLst>
          </a:custGeom>
          <a:noFill/>
          <a:ln w="38100" cmpd="sng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itchFamily="2" charset="0"/>
            </a:endParaRPr>
          </a:p>
        </p:txBody>
      </p:sp>
      <p:sp>
        <p:nvSpPr>
          <p:cNvPr id="80935" name="Freeform 8">
            <a:extLst>
              <a:ext uri="{FF2B5EF4-FFF2-40B4-BE49-F238E27FC236}">
                <a16:creationId xmlns:a16="http://schemas.microsoft.com/office/drawing/2014/main" id="{D9D8234E-12B9-1442-AD01-A5AAEC87D268}"/>
              </a:ext>
            </a:extLst>
          </p:cNvPr>
          <p:cNvSpPr>
            <a:spLocks/>
          </p:cNvSpPr>
          <p:nvPr/>
        </p:nvSpPr>
        <p:spPr bwMode="auto">
          <a:xfrm>
            <a:off x="3729567" y="2521656"/>
            <a:ext cx="2177344" cy="587022"/>
          </a:xfrm>
          <a:custGeom>
            <a:avLst/>
            <a:gdLst>
              <a:gd name="T0" fmla="*/ 0 w 2755900"/>
              <a:gd name="T1" fmla="*/ 0 h 742784"/>
              <a:gd name="T2" fmla="*/ 7816 w 2755900"/>
              <a:gd name="T3" fmla="*/ 11817 h 742784"/>
              <a:gd name="T4" fmla="*/ 16937 w 2755900"/>
              <a:gd name="T5" fmla="*/ 14436 h 742784"/>
              <a:gd name="T6" fmla="*/ 46901 w 2755900"/>
              <a:gd name="T7" fmla="*/ 18376 h 742784"/>
              <a:gd name="T8" fmla="*/ 71653 w 2755900"/>
              <a:gd name="T9" fmla="*/ 22314 h 742784"/>
              <a:gd name="T10" fmla="*/ 80773 w 2755900"/>
              <a:gd name="T11" fmla="*/ 32820 h 742784"/>
              <a:gd name="T12" fmla="*/ 96407 w 2755900"/>
              <a:gd name="T13" fmla="*/ 39379 h 742784"/>
              <a:gd name="T14" fmla="*/ 140702 w 2755900"/>
              <a:gd name="T15" fmla="*/ 45944 h 742784"/>
              <a:gd name="T16" fmla="*/ 151125 w 2755900"/>
              <a:gd name="T17" fmla="*/ 52509 h 742784"/>
              <a:gd name="T18" fmla="*/ 183693 w 2755900"/>
              <a:gd name="T19" fmla="*/ 56448 h 742784"/>
              <a:gd name="T20" fmla="*/ 198024 w 2755900"/>
              <a:gd name="T21" fmla="*/ 63010 h 742784"/>
              <a:gd name="T22" fmla="*/ 209750 w 2755900"/>
              <a:gd name="T23" fmla="*/ 66946 h 742784"/>
              <a:gd name="T24" fmla="*/ 242319 w 2755900"/>
              <a:gd name="T25" fmla="*/ 70884 h 742784"/>
              <a:gd name="T26" fmla="*/ 254044 w 2755900"/>
              <a:gd name="T27" fmla="*/ 73511 h 742784"/>
              <a:gd name="T28" fmla="*/ 284008 w 2755900"/>
              <a:gd name="T29" fmla="*/ 77449 h 742784"/>
              <a:gd name="T30" fmla="*/ 311368 w 2755900"/>
              <a:gd name="T31" fmla="*/ 84014 h 742784"/>
              <a:gd name="T32" fmla="*/ 329606 w 2755900"/>
              <a:gd name="T33" fmla="*/ 93199 h 742784"/>
              <a:gd name="T34" fmla="*/ 347845 w 2755900"/>
              <a:gd name="T35" fmla="*/ 95826 h 742784"/>
              <a:gd name="T36" fmla="*/ 356964 w 2755900"/>
              <a:gd name="T37" fmla="*/ 105016 h 742784"/>
              <a:gd name="T38" fmla="*/ 372598 w 2755900"/>
              <a:gd name="T39" fmla="*/ 111580 h 742784"/>
              <a:gd name="T40" fmla="*/ 386929 w 2755900"/>
              <a:gd name="T41" fmla="*/ 114205 h 742784"/>
              <a:gd name="T42" fmla="*/ 467703 w 2755900"/>
              <a:gd name="T43" fmla="*/ 120767 h 742784"/>
              <a:gd name="T44" fmla="*/ 497666 w 2755900"/>
              <a:gd name="T45" fmla="*/ 123394 h 742784"/>
              <a:gd name="T46" fmla="*/ 509392 w 2755900"/>
              <a:gd name="T47" fmla="*/ 127332 h 742784"/>
              <a:gd name="T48" fmla="*/ 525025 w 2755900"/>
              <a:gd name="T49" fmla="*/ 131271 h 742784"/>
              <a:gd name="T50" fmla="*/ 539356 w 2755900"/>
              <a:gd name="T51" fmla="*/ 136521 h 742784"/>
              <a:gd name="T52" fmla="*/ 551080 w 2755900"/>
              <a:gd name="T53" fmla="*/ 133897 h 742784"/>
              <a:gd name="T54" fmla="*/ 570622 w 2755900"/>
              <a:gd name="T55" fmla="*/ 139147 h 742784"/>
              <a:gd name="T56" fmla="*/ 587559 w 2755900"/>
              <a:gd name="T57" fmla="*/ 144396 h 742784"/>
              <a:gd name="T58" fmla="*/ 597981 w 2755900"/>
              <a:gd name="T59" fmla="*/ 147021 h 742784"/>
              <a:gd name="T60" fmla="*/ 603194 w 2755900"/>
              <a:gd name="T61" fmla="*/ 158838 h 742784"/>
              <a:gd name="T62" fmla="*/ 609706 w 2755900"/>
              <a:gd name="T63" fmla="*/ 165401 h 742784"/>
              <a:gd name="T64" fmla="*/ 660516 w 2755900"/>
              <a:gd name="T65" fmla="*/ 169337 h 742784"/>
              <a:gd name="T66" fmla="*/ 686572 w 2755900"/>
              <a:gd name="T67" fmla="*/ 179840 h 742784"/>
              <a:gd name="T68" fmla="*/ 715234 w 2755900"/>
              <a:gd name="T69" fmla="*/ 191653 h 742784"/>
              <a:gd name="T70" fmla="*/ 724351 w 2755900"/>
              <a:gd name="T71" fmla="*/ 199529 h 742784"/>
              <a:gd name="T72" fmla="*/ 751711 w 2755900"/>
              <a:gd name="T73" fmla="*/ 204782 h 742784"/>
              <a:gd name="T74" fmla="*/ 793400 w 2755900"/>
              <a:gd name="T75" fmla="*/ 208720 h 742784"/>
              <a:gd name="T76" fmla="*/ 807731 w 2755900"/>
              <a:gd name="T77" fmla="*/ 216595 h 742784"/>
              <a:gd name="T78" fmla="*/ 818153 w 2755900"/>
              <a:gd name="T79" fmla="*/ 228411 h 74278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755900" h="742784">
                <a:moveTo>
                  <a:pt x="0" y="0"/>
                </a:moveTo>
                <a:lnTo>
                  <a:pt x="0" y="0"/>
                </a:lnTo>
                <a:cubicBezTo>
                  <a:pt x="4233" y="11289"/>
                  <a:pt x="6012" y="23835"/>
                  <a:pt x="12700" y="33866"/>
                </a:cubicBezTo>
                <a:cubicBezTo>
                  <a:pt x="15175" y="37579"/>
                  <a:pt x="21109" y="36874"/>
                  <a:pt x="25400" y="38100"/>
                </a:cubicBezTo>
                <a:cubicBezTo>
                  <a:pt x="30994" y="39698"/>
                  <a:pt x="36739" y="40735"/>
                  <a:pt x="42333" y="42333"/>
                </a:cubicBezTo>
                <a:cubicBezTo>
                  <a:pt x="46624" y="43559"/>
                  <a:pt x="50742" y="45340"/>
                  <a:pt x="55033" y="46566"/>
                </a:cubicBezTo>
                <a:cubicBezTo>
                  <a:pt x="80231" y="53765"/>
                  <a:pt x="79568" y="51377"/>
                  <a:pt x="114300" y="55033"/>
                </a:cubicBezTo>
                <a:cubicBezTo>
                  <a:pt x="127008" y="56371"/>
                  <a:pt x="139750" y="57459"/>
                  <a:pt x="152400" y="59266"/>
                </a:cubicBezTo>
                <a:cubicBezTo>
                  <a:pt x="159523" y="60284"/>
                  <a:pt x="166460" y="62378"/>
                  <a:pt x="173567" y="63500"/>
                </a:cubicBezTo>
                <a:cubicBezTo>
                  <a:pt x="193279" y="66612"/>
                  <a:pt x="213078" y="69144"/>
                  <a:pt x="232833" y="71966"/>
                </a:cubicBezTo>
                <a:cubicBezTo>
                  <a:pt x="238478" y="80433"/>
                  <a:pt x="241300" y="91721"/>
                  <a:pt x="249767" y="97366"/>
                </a:cubicBezTo>
                <a:cubicBezTo>
                  <a:pt x="254000" y="100188"/>
                  <a:pt x="257818" y="103767"/>
                  <a:pt x="262467" y="105833"/>
                </a:cubicBezTo>
                <a:cubicBezTo>
                  <a:pt x="270622" y="109458"/>
                  <a:pt x="280441" y="109350"/>
                  <a:pt x="287867" y="114300"/>
                </a:cubicBezTo>
                <a:cubicBezTo>
                  <a:pt x="295714" y="119531"/>
                  <a:pt x="303254" y="126166"/>
                  <a:pt x="313267" y="127000"/>
                </a:cubicBezTo>
                <a:cubicBezTo>
                  <a:pt x="342831" y="129464"/>
                  <a:pt x="372534" y="129822"/>
                  <a:pt x="402167" y="131233"/>
                </a:cubicBezTo>
                <a:cubicBezTo>
                  <a:pt x="428848" y="149021"/>
                  <a:pt x="404198" y="134916"/>
                  <a:pt x="457200" y="148166"/>
                </a:cubicBezTo>
                <a:cubicBezTo>
                  <a:pt x="465858" y="150331"/>
                  <a:pt x="482600" y="156633"/>
                  <a:pt x="482600" y="156633"/>
                </a:cubicBezTo>
                <a:cubicBezTo>
                  <a:pt x="485422" y="160866"/>
                  <a:pt x="487094" y="166155"/>
                  <a:pt x="491067" y="169333"/>
                </a:cubicBezTo>
                <a:cubicBezTo>
                  <a:pt x="494552" y="172121"/>
                  <a:pt x="499377" y="172768"/>
                  <a:pt x="503767" y="173566"/>
                </a:cubicBezTo>
                <a:cubicBezTo>
                  <a:pt x="529749" y="178290"/>
                  <a:pt x="574225" y="180414"/>
                  <a:pt x="596900" y="182033"/>
                </a:cubicBezTo>
                <a:cubicBezTo>
                  <a:pt x="622637" y="199192"/>
                  <a:pt x="595292" y="183018"/>
                  <a:pt x="626533" y="194733"/>
                </a:cubicBezTo>
                <a:cubicBezTo>
                  <a:pt x="632442" y="196949"/>
                  <a:pt x="637988" y="200069"/>
                  <a:pt x="643467" y="203200"/>
                </a:cubicBezTo>
                <a:cubicBezTo>
                  <a:pt x="647884" y="205724"/>
                  <a:pt x="651340" y="210057"/>
                  <a:pt x="656167" y="211666"/>
                </a:cubicBezTo>
                <a:cubicBezTo>
                  <a:pt x="664310" y="214380"/>
                  <a:pt x="673240" y="213818"/>
                  <a:pt x="681567" y="215900"/>
                </a:cubicBezTo>
                <a:cubicBezTo>
                  <a:pt x="690225" y="218065"/>
                  <a:pt x="698055" y="223897"/>
                  <a:pt x="706967" y="224366"/>
                </a:cubicBezTo>
                <a:lnTo>
                  <a:pt x="787400" y="228600"/>
                </a:lnTo>
                <a:cubicBezTo>
                  <a:pt x="795867" y="230011"/>
                  <a:pt x="804421" y="230971"/>
                  <a:pt x="812800" y="232833"/>
                </a:cubicBezTo>
                <a:cubicBezTo>
                  <a:pt x="817156" y="233801"/>
                  <a:pt x="821077" y="236476"/>
                  <a:pt x="825500" y="237066"/>
                </a:cubicBezTo>
                <a:cubicBezTo>
                  <a:pt x="842343" y="239312"/>
                  <a:pt x="859412" y="239423"/>
                  <a:pt x="876300" y="241300"/>
                </a:cubicBezTo>
                <a:cubicBezTo>
                  <a:pt x="969352" y="251639"/>
                  <a:pt x="842521" y="239722"/>
                  <a:pt x="922867" y="249766"/>
                </a:cubicBezTo>
                <a:cubicBezTo>
                  <a:pt x="938333" y="251699"/>
                  <a:pt x="953911" y="252589"/>
                  <a:pt x="969433" y="254000"/>
                </a:cubicBezTo>
                <a:cubicBezTo>
                  <a:pt x="1000820" y="264462"/>
                  <a:pt x="986851" y="258475"/>
                  <a:pt x="1011767" y="270933"/>
                </a:cubicBezTo>
                <a:cubicBezTo>
                  <a:pt x="1025183" y="291059"/>
                  <a:pt x="1015407" y="282025"/>
                  <a:pt x="1045633" y="292100"/>
                </a:cubicBezTo>
                <a:lnTo>
                  <a:pt x="1071033" y="300566"/>
                </a:lnTo>
                <a:cubicBezTo>
                  <a:pt x="1075266" y="301977"/>
                  <a:pt x="1079289" y="304396"/>
                  <a:pt x="1083733" y="304800"/>
                </a:cubicBezTo>
                <a:lnTo>
                  <a:pt x="1130300" y="309033"/>
                </a:lnTo>
                <a:cubicBezTo>
                  <a:pt x="1131711" y="314677"/>
                  <a:pt x="1131306" y="321125"/>
                  <a:pt x="1134533" y="325966"/>
                </a:cubicBezTo>
                <a:cubicBezTo>
                  <a:pt x="1140181" y="334438"/>
                  <a:pt x="1151847" y="334991"/>
                  <a:pt x="1159933" y="338666"/>
                </a:cubicBezTo>
                <a:cubicBezTo>
                  <a:pt x="1171423" y="343889"/>
                  <a:pt x="1181555" y="352539"/>
                  <a:pt x="1193800" y="355600"/>
                </a:cubicBezTo>
                <a:cubicBezTo>
                  <a:pt x="1199444" y="357011"/>
                  <a:pt x="1205139" y="358235"/>
                  <a:pt x="1210733" y="359833"/>
                </a:cubicBezTo>
                <a:cubicBezTo>
                  <a:pt x="1215024" y="361059"/>
                  <a:pt x="1219043" y="363268"/>
                  <a:pt x="1223433" y="364066"/>
                </a:cubicBezTo>
                <a:cubicBezTo>
                  <a:pt x="1234626" y="366101"/>
                  <a:pt x="1245928" y="367970"/>
                  <a:pt x="1257300" y="368300"/>
                </a:cubicBezTo>
                <a:cubicBezTo>
                  <a:pt x="1343353" y="370794"/>
                  <a:pt x="1429455" y="371122"/>
                  <a:pt x="1515533" y="372533"/>
                </a:cubicBezTo>
                <a:cubicBezTo>
                  <a:pt x="1516944" y="378177"/>
                  <a:pt x="1516132" y="384923"/>
                  <a:pt x="1519767" y="389466"/>
                </a:cubicBezTo>
                <a:cubicBezTo>
                  <a:pt x="1522555" y="392951"/>
                  <a:pt x="1528021" y="393313"/>
                  <a:pt x="1532467" y="393700"/>
                </a:cubicBezTo>
                <a:cubicBezTo>
                  <a:pt x="1560618" y="396148"/>
                  <a:pt x="1588911" y="396522"/>
                  <a:pt x="1617133" y="397933"/>
                </a:cubicBezTo>
                <a:cubicBezTo>
                  <a:pt x="1625600" y="399344"/>
                  <a:pt x="1634390" y="399452"/>
                  <a:pt x="1642533" y="402166"/>
                </a:cubicBezTo>
                <a:cubicBezTo>
                  <a:pt x="1647360" y="403775"/>
                  <a:pt x="1650682" y="408358"/>
                  <a:pt x="1655233" y="410633"/>
                </a:cubicBezTo>
                <a:cubicBezTo>
                  <a:pt x="1659224" y="412629"/>
                  <a:pt x="1663604" y="413784"/>
                  <a:pt x="1667933" y="414866"/>
                </a:cubicBezTo>
                <a:cubicBezTo>
                  <a:pt x="1680554" y="418021"/>
                  <a:pt x="1693412" y="420178"/>
                  <a:pt x="1706033" y="423333"/>
                </a:cubicBezTo>
                <a:cubicBezTo>
                  <a:pt x="1727062" y="428590"/>
                  <a:pt x="1711430" y="426944"/>
                  <a:pt x="1735667" y="436033"/>
                </a:cubicBezTo>
                <a:cubicBezTo>
                  <a:pt x="1741115" y="438076"/>
                  <a:pt x="1746956" y="438855"/>
                  <a:pt x="1752600" y="440266"/>
                </a:cubicBezTo>
                <a:cubicBezTo>
                  <a:pt x="1761067" y="438855"/>
                  <a:pt x="1769621" y="437895"/>
                  <a:pt x="1778000" y="436033"/>
                </a:cubicBezTo>
                <a:cubicBezTo>
                  <a:pt x="1782356" y="435065"/>
                  <a:pt x="1786238" y="431800"/>
                  <a:pt x="1790700" y="431800"/>
                </a:cubicBezTo>
                <a:cubicBezTo>
                  <a:pt x="1803608" y="431800"/>
                  <a:pt x="1812876" y="436926"/>
                  <a:pt x="1824567" y="440266"/>
                </a:cubicBezTo>
                <a:cubicBezTo>
                  <a:pt x="1861776" y="450898"/>
                  <a:pt x="1823750" y="438584"/>
                  <a:pt x="1854200" y="448733"/>
                </a:cubicBezTo>
                <a:cubicBezTo>
                  <a:pt x="1867014" y="446598"/>
                  <a:pt x="1892186" y="439580"/>
                  <a:pt x="1905000" y="448733"/>
                </a:cubicBezTo>
                <a:cubicBezTo>
                  <a:pt x="1909734" y="452115"/>
                  <a:pt x="1905599" y="461123"/>
                  <a:pt x="1909233" y="465666"/>
                </a:cubicBezTo>
                <a:cubicBezTo>
                  <a:pt x="1912021" y="469151"/>
                  <a:pt x="1917604" y="468818"/>
                  <a:pt x="1921933" y="469900"/>
                </a:cubicBezTo>
                <a:cubicBezTo>
                  <a:pt x="1928914" y="471645"/>
                  <a:pt x="1936044" y="472722"/>
                  <a:pt x="1943100" y="474133"/>
                </a:cubicBezTo>
                <a:cubicBezTo>
                  <a:pt x="1945922" y="478366"/>
                  <a:pt x="1949501" y="482184"/>
                  <a:pt x="1951567" y="486833"/>
                </a:cubicBezTo>
                <a:cubicBezTo>
                  <a:pt x="1955192" y="494988"/>
                  <a:pt x="1951566" y="509411"/>
                  <a:pt x="1960033" y="512233"/>
                </a:cubicBezTo>
                <a:lnTo>
                  <a:pt x="1972733" y="516466"/>
                </a:lnTo>
                <a:cubicBezTo>
                  <a:pt x="1975555" y="522111"/>
                  <a:pt x="1976737" y="528937"/>
                  <a:pt x="1981200" y="533400"/>
                </a:cubicBezTo>
                <a:cubicBezTo>
                  <a:pt x="1983201" y="535401"/>
                  <a:pt x="2010717" y="541860"/>
                  <a:pt x="2010833" y="541866"/>
                </a:cubicBezTo>
                <a:cubicBezTo>
                  <a:pt x="2055941" y="544372"/>
                  <a:pt x="2101144" y="544689"/>
                  <a:pt x="2146300" y="546100"/>
                </a:cubicBezTo>
                <a:cubicBezTo>
                  <a:pt x="2151248" y="560947"/>
                  <a:pt x="2148352" y="562236"/>
                  <a:pt x="2167467" y="567266"/>
                </a:cubicBezTo>
                <a:cubicBezTo>
                  <a:pt x="2188342" y="572759"/>
                  <a:pt x="2230967" y="579966"/>
                  <a:pt x="2230967" y="579966"/>
                </a:cubicBezTo>
                <a:cubicBezTo>
                  <a:pt x="2233789" y="585611"/>
                  <a:pt x="2237217" y="590991"/>
                  <a:pt x="2239433" y="596900"/>
                </a:cubicBezTo>
                <a:cubicBezTo>
                  <a:pt x="2255658" y="640168"/>
                  <a:pt x="2212576" y="612197"/>
                  <a:pt x="2324100" y="618066"/>
                </a:cubicBezTo>
                <a:cubicBezTo>
                  <a:pt x="2325511" y="622299"/>
                  <a:pt x="2325545" y="627281"/>
                  <a:pt x="2328333" y="630766"/>
                </a:cubicBezTo>
                <a:cubicBezTo>
                  <a:pt x="2334302" y="638227"/>
                  <a:pt x="2345366" y="640677"/>
                  <a:pt x="2353733" y="643466"/>
                </a:cubicBezTo>
                <a:cubicBezTo>
                  <a:pt x="2377810" y="635441"/>
                  <a:pt x="2380049" y="632842"/>
                  <a:pt x="2417233" y="643466"/>
                </a:cubicBezTo>
                <a:cubicBezTo>
                  <a:pt x="2475915" y="660232"/>
                  <a:pt x="2367032" y="655818"/>
                  <a:pt x="2442633" y="660400"/>
                </a:cubicBezTo>
                <a:cubicBezTo>
                  <a:pt x="2483505" y="662877"/>
                  <a:pt x="2524478" y="663222"/>
                  <a:pt x="2565400" y="664633"/>
                </a:cubicBezTo>
                <a:cubicBezTo>
                  <a:pt x="2569633" y="667455"/>
                  <a:pt x="2573273" y="671491"/>
                  <a:pt x="2578100" y="673100"/>
                </a:cubicBezTo>
                <a:cubicBezTo>
                  <a:pt x="2623728" y="688309"/>
                  <a:pt x="2587343" y="666561"/>
                  <a:pt x="2616200" y="685800"/>
                </a:cubicBezTo>
                <a:cubicBezTo>
                  <a:pt x="2619022" y="690033"/>
                  <a:pt x="2622143" y="694082"/>
                  <a:pt x="2624667" y="698500"/>
                </a:cubicBezTo>
                <a:cubicBezTo>
                  <a:pt x="2627798" y="703979"/>
                  <a:pt x="2629465" y="710298"/>
                  <a:pt x="2633133" y="715433"/>
                </a:cubicBezTo>
                <a:cubicBezTo>
                  <a:pt x="2637620" y="721715"/>
                  <a:pt x="2650889" y="733324"/>
                  <a:pt x="2658533" y="736600"/>
                </a:cubicBezTo>
                <a:cubicBezTo>
                  <a:pt x="2683582" y="747335"/>
                  <a:pt x="2752114" y="740833"/>
                  <a:pt x="2755900" y="740833"/>
                </a:cubicBezTo>
              </a:path>
            </a:pathLst>
          </a:custGeom>
          <a:noFill/>
          <a:ln w="38100" cmpd="sng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itchFamily="2" charset="0"/>
            </a:endParaRPr>
          </a:p>
        </p:txBody>
      </p:sp>
      <p:sp>
        <p:nvSpPr>
          <p:cNvPr id="80936" name="Freeform 9">
            <a:extLst>
              <a:ext uri="{FF2B5EF4-FFF2-40B4-BE49-F238E27FC236}">
                <a16:creationId xmlns:a16="http://schemas.microsoft.com/office/drawing/2014/main" id="{2BEE4D4F-BD92-444E-9F9B-42FB1DBD5060}"/>
              </a:ext>
            </a:extLst>
          </p:cNvPr>
          <p:cNvSpPr>
            <a:spLocks/>
          </p:cNvSpPr>
          <p:nvPr/>
        </p:nvSpPr>
        <p:spPr bwMode="auto">
          <a:xfrm>
            <a:off x="5873045" y="3111501"/>
            <a:ext cx="1161345" cy="227188"/>
          </a:xfrm>
          <a:custGeom>
            <a:avLst/>
            <a:gdLst>
              <a:gd name="T0" fmla="*/ 0 w 1468966"/>
              <a:gd name="T1" fmla="*/ 0 h 288462"/>
              <a:gd name="T2" fmla="*/ 0 w 1468966"/>
              <a:gd name="T3" fmla="*/ 0 h 288462"/>
              <a:gd name="T4" fmla="*/ 54629 w 1468966"/>
              <a:gd name="T5" fmla="*/ 1158 h 288462"/>
              <a:gd name="T6" fmla="*/ 58627 w 1468966"/>
              <a:gd name="T7" fmla="*/ 3472 h 288462"/>
              <a:gd name="T8" fmla="*/ 63957 w 1468966"/>
              <a:gd name="T9" fmla="*/ 6946 h 288462"/>
              <a:gd name="T10" fmla="*/ 90605 w 1468966"/>
              <a:gd name="T11" fmla="*/ 10419 h 288462"/>
              <a:gd name="T12" fmla="*/ 91939 w 1468966"/>
              <a:gd name="T13" fmla="*/ 15048 h 288462"/>
              <a:gd name="T14" fmla="*/ 95935 w 1468966"/>
              <a:gd name="T15" fmla="*/ 16207 h 288462"/>
              <a:gd name="T16" fmla="*/ 138573 w 1468966"/>
              <a:gd name="T17" fmla="*/ 18522 h 288462"/>
              <a:gd name="T18" fmla="*/ 139906 w 1468966"/>
              <a:gd name="T19" fmla="*/ 21994 h 288462"/>
              <a:gd name="T20" fmla="*/ 175882 w 1468966"/>
              <a:gd name="T21" fmla="*/ 24309 h 288462"/>
              <a:gd name="T22" fmla="*/ 178545 w 1468966"/>
              <a:gd name="T23" fmla="*/ 27782 h 288462"/>
              <a:gd name="T24" fmla="*/ 179878 w 1468966"/>
              <a:gd name="T25" fmla="*/ 31255 h 288462"/>
              <a:gd name="T26" fmla="*/ 185208 w 1468966"/>
              <a:gd name="T27" fmla="*/ 35885 h 288462"/>
              <a:gd name="T28" fmla="*/ 193203 w 1468966"/>
              <a:gd name="T29" fmla="*/ 39358 h 288462"/>
              <a:gd name="T30" fmla="*/ 203863 w 1468966"/>
              <a:gd name="T31" fmla="*/ 40515 h 288462"/>
              <a:gd name="T32" fmla="*/ 219852 w 1468966"/>
              <a:gd name="T33" fmla="*/ 42831 h 288462"/>
              <a:gd name="T34" fmla="*/ 229179 w 1468966"/>
              <a:gd name="T35" fmla="*/ 43989 h 288462"/>
              <a:gd name="T36" fmla="*/ 233176 w 1468966"/>
              <a:gd name="T37" fmla="*/ 45145 h 288462"/>
              <a:gd name="T38" fmla="*/ 254495 w 1468966"/>
              <a:gd name="T39" fmla="*/ 46303 h 288462"/>
              <a:gd name="T40" fmla="*/ 255827 w 1468966"/>
              <a:gd name="T41" fmla="*/ 49776 h 288462"/>
              <a:gd name="T42" fmla="*/ 273149 w 1468966"/>
              <a:gd name="T43" fmla="*/ 53249 h 288462"/>
              <a:gd name="T44" fmla="*/ 274482 w 1468966"/>
              <a:gd name="T45" fmla="*/ 60194 h 288462"/>
              <a:gd name="T46" fmla="*/ 349099 w 1468966"/>
              <a:gd name="T47" fmla="*/ 61353 h 288462"/>
              <a:gd name="T48" fmla="*/ 353096 w 1468966"/>
              <a:gd name="T49" fmla="*/ 62509 h 288462"/>
              <a:gd name="T50" fmla="*/ 375746 w 1468966"/>
              <a:gd name="T51" fmla="*/ 63667 h 288462"/>
              <a:gd name="T52" fmla="*/ 399732 w 1468966"/>
              <a:gd name="T53" fmla="*/ 64824 h 288462"/>
              <a:gd name="T54" fmla="*/ 425048 w 1468966"/>
              <a:gd name="T55" fmla="*/ 65981 h 288462"/>
              <a:gd name="T56" fmla="*/ 433041 w 1468966"/>
              <a:gd name="T57" fmla="*/ 68297 h 288462"/>
              <a:gd name="T58" fmla="*/ 450363 w 1468966"/>
              <a:gd name="T59" fmla="*/ 69454 h 288462"/>
              <a:gd name="T60" fmla="*/ 451695 w 1468966"/>
              <a:gd name="T61" fmla="*/ 72927 h 288462"/>
              <a:gd name="T62" fmla="*/ 458357 w 1468966"/>
              <a:gd name="T63" fmla="*/ 78715 h 288462"/>
              <a:gd name="T64" fmla="*/ 462355 w 1468966"/>
              <a:gd name="T65" fmla="*/ 78715 h 28846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68966" h="288462">
                <a:moveTo>
                  <a:pt x="0" y="0"/>
                </a:moveTo>
                <a:lnTo>
                  <a:pt x="0" y="0"/>
                </a:lnTo>
                <a:cubicBezTo>
                  <a:pt x="57855" y="1411"/>
                  <a:pt x="115828" y="297"/>
                  <a:pt x="173566" y="4234"/>
                </a:cubicBezTo>
                <a:cubicBezTo>
                  <a:pt x="178642" y="4580"/>
                  <a:pt x="182126" y="9743"/>
                  <a:pt x="186266" y="12700"/>
                </a:cubicBezTo>
                <a:cubicBezTo>
                  <a:pt x="192008" y="16801"/>
                  <a:pt x="196889" y="22245"/>
                  <a:pt x="203200" y="25400"/>
                </a:cubicBezTo>
                <a:cubicBezTo>
                  <a:pt x="230206" y="38903"/>
                  <a:pt x="257831" y="35955"/>
                  <a:pt x="287866" y="38100"/>
                </a:cubicBezTo>
                <a:cubicBezTo>
                  <a:pt x="289277" y="43745"/>
                  <a:pt x="288465" y="50491"/>
                  <a:pt x="292100" y="55034"/>
                </a:cubicBezTo>
                <a:cubicBezTo>
                  <a:pt x="294888" y="58518"/>
                  <a:pt x="300354" y="58886"/>
                  <a:pt x="304800" y="59267"/>
                </a:cubicBezTo>
                <a:cubicBezTo>
                  <a:pt x="349878" y="63131"/>
                  <a:pt x="395111" y="64912"/>
                  <a:pt x="440266" y="67734"/>
                </a:cubicBezTo>
                <a:cubicBezTo>
                  <a:pt x="441677" y="71967"/>
                  <a:pt x="440107" y="79650"/>
                  <a:pt x="444500" y="80434"/>
                </a:cubicBezTo>
                <a:cubicBezTo>
                  <a:pt x="482109" y="87150"/>
                  <a:pt x="558800" y="88900"/>
                  <a:pt x="558800" y="88900"/>
                </a:cubicBezTo>
                <a:cubicBezTo>
                  <a:pt x="561622" y="93133"/>
                  <a:pt x="564991" y="97049"/>
                  <a:pt x="567266" y="101600"/>
                </a:cubicBezTo>
                <a:cubicBezTo>
                  <a:pt x="569262" y="105591"/>
                  <a:pt x="568906" y="110669"/>
                  <a:pt x="571500" y="114300"/>
                </a:cubicBezTo>
                <a:cubicBezTo>
                  <a:pt x="576140" y="120796"/>
                  <a:pt x="582372" y="126039"/>
                  <a:pt x="588433" y="131234"/>
                </a:cubicBezTo>
                <a:cubicBezTo>
                  <a:pt x="595731" y="137489"/>
                  <a:pt x="604302" y="142201"/>
                  <a:pt x="613833" y="143934"/>
                </a:cubicBezTo>
                <a:cubicBezTo>
                  <a:pt x="625026" y="145969"/>
                  <a:pt x="636411" y="146756"/>
                  <a:pt x="647700" y="148167"/>
                </a:cubicBezTo>
                <a:cubicBezTo>
                  <a:pt x="690033" y="162278"/>
                  <a:pt x="673100" y="165100"/>
                  <a:pt x="698500" y="156634"/>
                </a:cubicBezTo>
                <a:cubicBezTo>
                  <a:pt x="708378" y="158045"/>
                  <a:pt x="718349" y="158910"/>
                  <a:pt x="728133" y="160867"/>
                </a:cubicBezTo>
                <a:cubicBezTo>
                  <a:pt x="732509" y="161742"/>
                  <a:pt x="736395" y="164633"/>
                  <a:pt x="740833" y="165100"/>
                </a:cubicBezTo>
                <a:cubicBezTo>
                  <a:pt x="763330" y="167468"/>
                  <a:pt x="785988" y="167923"/>
                  <a:pt x="808566" y="169334"/>
                </a:cubicBezTo>
                <a:cubicBezTo>
                  <a:pt x="809977" y="173567"/>
                  <a:pt x="810012" y="178550"/>
                  <a:pt x="812800" y="182034"/>
                </a:cubicBezTo>
                <a:cubicBezTo>
                  <a:pt x="824872" y="197123"/>
                  <a:pt x="855079" y="193458"/>
                  <a:pt x="867833" y="194734"/>
                </a:cubicBezTo>
                <a:cubicBezTo>
                  <a:pt x="869244" y="203201"/>
                  <a:pt x="863547" y="219088"/>
                  <a:pt x="872066" y="220134"/>
                </a:cubicBezTo>
                <a:cubicBezTo>
                  <a:pt x="950512" y="229768"/>
                  <a:pt x="1030143" y="221690"/>
                  <a:pt x="1109133" y="224367"/>
                </a:cubicBezTo>
                <a:cubicBezTo>
                  <a:pt x="1113593" y="224518"/>
                  <a:pt x="1117393" y="228156"/>
                  <a:pt x="1121833" y="228600"/>
                </a:cubicBezTo>
                <a:cubicBezTo>
                  <a:pt x="1145744" y="230991"/>
                  <a:pt x="1169811" y="231423"/>
                  <a:pt x="1193800" y="232834"/>
                </a:cubicBezTo>
                <a:cubicBezTo>
                  <a:pt x="1250331" y="248985"/>
                  <a:pt x="1195131" y="237067"/>
                  <a:pt x="1270000" y="237067"/>
                </a:cubicBezTo>
                <a:cubicBezTo>
                  <a:pt x="1296848" y="237067"/>
                  <a:pt x="1323622" y="239889"/>
                  <a:pt x="1350433" y="241300"/>
                </a:cubicBezTo>
                <a:cubicBezTo>
                  <a:pt x="1358900" y="244122"/>
                  <a:pt x="1367018" y="248375"/>
                  <a:pt x="1375833" y="249767"/>
                </a:cubicBezTo>
                <a:cubicBezTo>
                  <a:pt x="1394006" y="252636"/>
                  <a:pt x="1413175" y="248946"/>
                  <a:pt x="1430866" y="254000"/>
                </a:cubicBezTo>
                <a:cubicBezTo>
                  <a:pt x="1435157" y="255226"/>
                  <a:pt x="1433104" y="262709"/>
                  <a:pt x="1435100" y="266700"/>
                </a:cubicBezTo>
                <a:cubicBezTo>
                  <a:pt x="1439616" y="275732"/>
                  <a:pt x="1446105" y="284480"/>
                  <a:pt x="1456266" y="287867"/>
                </a:cubicBezTo>
                <a:cubicBezTo>
                  <a:pt x="1460282" y="289206"/>
                  <a:pt x="1464733" y="287867"/>
                  <a:pt x="1468966" y="287867"/>
                </a:cubicBezTo>
              </a:path>
            </a:pathLst>
          </a:custGeom>
          <a:noFill/>
          <a:ln w="38100" cmpd="sng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itchFamily="2" charset="0"/>
            </a:endParaRPr>
          </a:p>
        </p:txBody>
      </p:sp>
      <p:sp>
        <p:nvSpPr>
          <p:cNvPr id="80937" name="Freeform 10">
            <a:extLst>
              <a:ext uri="{FF2B5EF4-FFF2-40B4-BE49-F238E27FC236}">
                <a16:creationId xmlns:a16="http://schemas.microsoft.com/office/drawing/2014/main" id="{D5A43A93-EC57-7A49-9556-451982EBE26E}"/>
              </a:ext>
            </a:extLst>
          </p:cNvPr>
          <p:cNvSpPr>
            <a:spLocks/>
          </p:cNvSpPr>
          <p:nvPr/>
        </p:nvSpPr>
        <p:spPr bwMode="auto">
          <a:xfrm>
            <a:off x="7016045" y="3328811"/>
            <a:ext cx="596900" cy="117122"/>
          </a:xfrm>
          <a:custGeom>
            <a:avLst/>
            <a:gdLst>
              <a:gd name="T0" fmla="*/ 0 w 752893"/>
              <a:gd name="T1" fmla="*/ 0 h 148167"/>
              <a:gd name="T2" fmla="*/ 0 w 752893"/>
              <a:gd name="T3" fmla="*/ 0 h 148167"/>
              <a:gd name="T4" fmla="*/ 11143 w 752893"/>
              <a:gd name="T5" fmla="*/ 4822 h 148167"/>
              <a:gd name="T6" fmla="*/ 29251 w 752893"/>
              <a:gd name="T7" fmla="*/ 8438 h 148167"/>
              <a:gd name="T8" fmla="*/ 39001 w 752893"/>
              <a:gd name="T9" fmla="*/ 7233 h 148167"/>
              <a:gd name="T10" fmla="*/ 44574 w 752893"/>
              <a:gd name="T11" fmla="*/ 6028 h 148167"/>
              <a:gd name="T12" fmla="*/ 51536 w 752893"/>
              <a:gd name="T13" fmla="*/ 4822 h 148167"/>
              <a:gd name="T14" fmla="*/ 59895 w 752893"/>
              <a:gd name="T15" fmla="*/ 6028 h 148167"/>
              <a:gd name="T16" fmla="*/ 66858 w 752893"/>
              <a:gd name="T17" fmla="*/ 10848 h 148167"/>
              <a:gd name="T18" fmla="*/ 100287 w 752893"/>
              <a:gd name="T19" fmla="*/ 12054 h 148167"/>
              <a:gd name="T20" fmla="*/ 105860 w 752893"/>
              <a:gd name="T21" fmla="*/ 16876 h 148167"/>
              <a:gd name="T22" fmla="*/ 172719 w 752893"/>
              <a:gd name="T23" fmla="*/ 15672 h 148167"/>
              <a:gd name="T24" fmla="*/ 181076 w 752893"/>
              <a:gd name="T25" fmla="*/ 16876 h 148167"/>
              <a:gd name="T26" fmla="*/ 186648 w 752893"/>
              <a:gd name="T27" fmla="*/ 19288 h 148167"/>
              <a:gd name="T28" fmla="*/ 207540 w 752893"/>
              <a:gd name="T29" fmla="*/ 20493 h 148167"/>
              <a:gd name="T30" fmla="*/ 211719 w 752893"/>
              <a:gd name="T31" fmla="*/ 22904 h 148167"/>
              <a:gd name="T32" fmla="*/ 245148 w 752893"/>
              <a:gd name="T33" fmla="*/ 24109 h 148167"/>
              <a:gd name="T34" fmla="*/ 245148 w 752893"/>
              <a:gd name="T35" fmla="*/ 42191 h 14816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752893" h="148167">
                <a:moveTo>
                  <a:pt x="0" y="0"/>
                </a:moveTo>
                <a:lnTo>
                  <a:pt x="0" y="0"/>
                </a:lnTo>
                <a:cubicBezTo>
                  <a:pt x="11289" y="5644"/>
                  <a:pt x="21705" y="13555"/>
                  <a:pt x="33866" y="16933"/>
                </a:cubicBezTo>
                <a:cubicBezTo>
                  <a:pt x="102931" y="36118"/>
                  <a:pt x="56626" y="8119"/>
                  <a:pt x="88900" y="29633"/>
                </a:cubicBezTo>
                <a:cubicBezTo>
                  <a:pt x="98778" y="28222"/>
                  <a:pt x="108716" y="27185"/>
                  <a:pt x="118533" y="25400"/>
                </a:cubicBezTo>
                <a:cubicBezTo>
                  <a:pt x="124257" y="24359"/>
                  <a:pt x="129787" y="22429"/>
                  <a:pt x="135466" y="21167"/>
                </a:cubicBezTo>
                <a:cubicBezTo>
                  <a:pt x="142490" y="19606"/>
                  <a:pt x="149577" y="18344"/>
                  <a:pt x="156633" y="16933"/>
                </a:cubicBezTo>
                <a:cubicBezTo>
                  <a:pt x="165100" y="18344"/>
                  <a:pt x="174356" y="17328"/>
                  <a:pt x="182033" y="21167"/>
                </a:cubicBezTo>
                <a:cubicBezTo>
                  <a:pt x="206500" y="33401"/>
                  <a:pt x="173811" y="35923"/>
                  <a:pt x="203200" y="38100"/>
                </a:cubicBezTo>
                <a:cubicBezTo>
                  <a:pt x="237003" y="40604"/>
                  <a:pt x="270933" y="40922"/>
                  <a:pt x="304800" y="42333"/>
                </a:cubicBezTo>
                <a:cubicBezTo>
                  <a:pt x="308562" y="53621"/>
                  <a:pt x="306681" y="59267"/>
                  <a:pt x="321733" y="59267"/>
                </a:cubicBezTo>
                <a:cubicBezTo>
                  <a:pt x="389481" y="59267"/>
                  <a:pt x="457200" y="56444"/>
                  <a:pt x="524933" y="55033"/>
                </a:cubicBezTo>
                <a:cubicBezTo>
                  <a:pt x="533400" y="56444"/>
                  <a:pt x="542112" y="56801"/>
                  <a:pt x="550333" y="59267"/>
                </a:cubicBezTo>
                <a:cubicBezTo>
                  <a:pt x="556377" y="61080"/>
                  <a:pt x="561033" y="66749"/>
                  <a:pt x="567266" y="67733"/>
                </a:cubicBezTo>
                <a:cubicBezTo>
                  <a:pt x="588220" y="71042"/>
                  <a:pt x="609599" y="70556"/>
                  <a:pt x="630766" y="71967"/>
                </a:cubicBezTo>
                <a:cubicBezTo>
                  <a:pt x="634999" y="74789"/>
                  <a:pt x="638409" y="79871"/>
                  <a:pt x="643466" y="80433"/>
                </a:cubicBezTo>
                <a:cubicBezTo>
                  <a:pt x="677155" y="84176"/>
                  <a:pt x="716863" y="65865"/>
                  <a:pt x="745066" y="84667"/>
                </a:cubicBezTo>
                <a:cubicBezTo>
                  <a:pt x="762678" y="96408"/>
                  <a:pt x="745066" y="127000"/>
                  <a:pt x="745066" y="148167"/>
                </a:cubicBezTo>
              </a:path>
            </a:pathLst>
          </a:custGeom>
          <a:noFill/>
          <a:ln w="38100" cmpd="sng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itchFamily="2" charset="0"/>
            </a:endParaRPr>
          </a:p>
        </p:txBody>
      </p:sp>
      <p:sp>
        <p:nvSpPr>
          <p:cNvPr id="80938" name="Freeform 11">
            <a:extLst>
              <a:ext uri="{FF2B5EF4-FFF2-40B4-BE49-F238E27FC236}">
                <a16:creationId xmlns:a16="http://schemas.microsoft.com/office/drawing/2014/main" id="{B4EEE109-2951-BD49-82F0-3F62FFC54D38}"/>
              </a:ext>
            </a:extLst>
          </p:cNvPr>
          <p:cNvSpPr>
            <a:spLocks/>
          </p:cNvSpPr>
          <p:nvPr/>
        </p:nvSpPr>
        <p:spPr bwMode="auto">
          <a:xfrm>
            <a:off x="2418644" y="2084212"/>
            <a:ext cx="1818923" cy="776111"/>
          </a:xfrm>
          <a:custGeom>
            <a:avLst/>
            <a:gdLst>
              <a:gd name="T0" fmla="*/ 0 w 2302934"/>
              <a:gd name="T1" fmla="*/ 0 h 982133"/>
              <a:gd name="T2" fmla="*/ 9001 w 2302934"/>
              <a:gd name="T3" fmla="*/ 18490 h 982133"/>
              <a:gd name="T4" fmla="*/ 27009 w 2302934"/>
              <a:gd name="T5" fmla="*/ 27735 h 982133"/>
              <a:gd name="T6" fmla="*/ 43730 w 2302934"/>
              <a:gd name="T7" fmla="*/ 39625 h 982133"/>
              <a:gd name="T8" fmla="*/ 46302 w 2302934"/>
              <a:gd name="T9" fmla="*/ 50191 h 982133"/>
              <a:gd name="T10" fmla="*/ 56593 w 2302934"/>
              <a:gd name="T11" fmla="*/ 55474 h 982133"/>
              <a:gd name="T12" fmla="*/ 70741 w 2302934"/>
              <a:gd name="T13" fmla="*/ 60757 h 982133"/>
              <a:gd name="T14" fmla="*/ 81029 w 2302934"/>
              <a:gd name="T15" fmla="*/ 73965 h 982133"/>
              <a:gd name="T16" fmla="*/ 110612 w 2302934"/>
              <a:gd name="T17" fmla="*/ 80570 h 982133"/>
              <a:gd name="T18" fmla="*/ 118328 w 2302934"/>
              <a:gd name="T19" fmla="*/ 85852 h 982133"/>
              <a:gd name="T20" fmla="*/ 140195 w 2302934"/>
              <a:gd name="T21" fmla="*/ 103023 h 982133"/>
              <a:gd name="T22" fmla="*/ 147911 w 2302934"/>
              <a:gd name="T23" fmla="*/ 103023 h 982133"/>
              <a:gd name="T24" fmla="*/ 163345 w 2302934"/>
              <a:gd name="T25" fmla="*/ 112268 h 982133"/>
              <a:gd name="T26" fmla="*/ 167204 w 2302934"/>
              <a:gd name="T27" fmla="*/ 120193 h 982133"/>
              <a:gd name="T28" fmla="*/ 178780 w 2302934"/>
              <a:gd name="T29" fmla="*/ 128119 h 982133"/>
              <a:gd name="T30" fmla="*/ 185211 w 2302934"/>
              <a:gd name="T31" fmla="*/ 130759 h 982133"/>
              <a:gd name="T32" fmla="*/ 192928 w 2302934"/>
              <a:gd name="T33" fmla="*/ 136043 h 982133"/>
              <a:gd name="T34" fmla="*/ 221223 w 2302934"/>
              <a:gd name="T35" fmla="*/ 141328 h 982133"/>
              <a:gd name="T36" fmla="*/ 228941 w 2302934"/>
              <a:gd name="T37" fmla="*/ 155855 h 982133"/>
              <a:gd name="T38" fmla="*/ 253378 w 2302934"/>
              <a:gd name="T39" fmla="*/ 162460 h 982133"/>
              <a:gd name="T40" fmla="*/ 271385 w 2302934"/>
              <a:gd name="T41" fmla="*/ 171706 h 982133"/>
              <a:gd name="T42" fmla="*/ 299681 w 2302934"/>
              <a:gd name="T43" fmla="*/ 180951 h 982133"/>
              <a:gd name="T44" fmla="*/ 315114 w 2302934"/>
              <a:gd name="T45" fmla="*/ 183592 h 982133"/>
              <a:gd name="T46" fmla="*/ 322832 w 2302934"/>
              <a:gd name="T47" fmla="*/ 190197 h 982133"/>
              <a:gd name="T48" fmla="*/ 354986 w 2302934"/>
              <a:gd name="T49" fmla="*/ 204725 h 982133"/>
              <a:gd name="T50" fmla="*/ 366563 w 2302934"/>
              <a:gd name="T51" fmla="*/ 213970 h 982133"/>
              <a:gd name="T52" fmla="*/ 384569 w 2302934"/>
              <a:gd name="T53" fmla="*/ 219254 h 982133"/>
              <a:gd name="T54" fmla="*/ 410292 w 2302934"/>
              <a:gd name="T55" fmla="*/ 225859 h 982133"/>
              <a:gd name="T56" fmla="*/ 424440 w 2302934"/>
              <a:gd name="T57" fmla="*/ 232462 h 982133"/>
              <a:gd name="T58" fmla="*/ 433443 w 2302934"/>
              <a:gd name="T59" fmla="*/ 240387 h 982133"/>
              <a:gd name="T60" fmla="*/ 455309 w 2302934"/>
              <a:gd name="T61" fmla="*/ 245671 h 982133"/>
              <a:gd name="T62" fmla="*/ 461740 w 2302934"/>
              <a:gd name="T63" fmla="*/ 250953 h 982133"/>
              <a:gd name="T64" fmla="*/ 479747 w 2302934"/>
              <a:gd name="T65" fmla="*/ 256237 h 982133"/>
              <a:gd name="T66" fmla="*/ 490036 w 2302934"/>
              <a:gd name="T67" fmla="*/ 260200 h 982133"/>
              <a:gd name="T68" fmla="*/ 518332 w 2302934"/>
              <a:gd name="T69" fmla="*/ 268125 h 982133"/>
              <a:gd name="T70" fmla="*/ 529907 w 2302934"/>
              <a:gd name="T71" fmla="*/ 274729 h 982133"/>
              <a:gd name="T72" fmla="*/ 573638 w 2302934"/>
              <a:gd name="T73" fmla="*/ 280012 h 982133"/>
              <a:gd name="T74" fmla="*/ 587786 w 2302934"/>
              <a:gd name="T75" fmla="*/ 281332 h 982133"/>
              <a:gd name="T76" fmla="*/ 596789 w 2302934"/>
              <a:gd name="T77" fmla="*/ 285295 h 982133"/>
              <a:gd name="T78" fmla="*/ 640519 w 2302934"/>
              <a:gd name="T79" fmla="*/ 299823 h 982133"/>
              <a:gd name="T80" fmla="*/ 672673 w 2302934"/>
              <a:gd name="T81" fmla="*/ 305107 h 9821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302934" h="982133">
                <a:moveTo>
                  <a:pt x="0" y="0"/>
                </a:moveTo>
                <a:lnTo>
                  <a:pt x="0" y="0"/>
                </a:lnTo>
                <a:cubicBezTo>
                  <a:pt x="1411" y="12700"/>
                  <a:pt x="1135" y="25703"/>
                  <a:pt x="4234" y="38100"/>
                </a:cubicBezTo>
                <a:cubicBezTo>
                  <a:pt x="8226" y="54066"/>
                  <a:pt x="18042" y="50987"/>
                  <a:pt x="29634" y="59267"/>
                </a:cubicBezTo>
                <a:cubicBezTo>
                  <a:pt x="34506" y="62747"/>
                  <a:pt x="38101" y="67734"/>
                  <a:pt x="42334" y="71967"/>
                </a:cubicBezTo>
                <a:cubicBezTo>
                  <a:pt x="53994" y="106951"/>
                  <a:pt x="32773" y="56160"/>
                  <a:pt x="88900" y="88900"/>
                </a:cubicBezTo>
                <a:cubicBezTo>
                  <a:pt x="132592" y="114387"/>
                  <a:pt x="70777" y="112052"/>
                  <a:pt x="110067" y="122767"/>
                </a:cubicBezTo>
                <a:cubicBezTo>
                  <a:pt x="121043" y="125760"/>
                  <a:pt x="132645" y="125589"/>
                  <a:pt x="143934" y="127000"/>
                </a:cubicBezTo>
                <a:cubicBezTo>
                  <a:pt x="145345" y="131233"/>
                  <a:pt x="147085" y="135371"/>
                  <a:pt x="148167" y="139700"/>
                </a:cubicBezTo>
                <a:cubicBezTo>
                  <a:pt x="149912" y="146681"/>
                  <a:pt x="146644" y="156550"/>
                  <a:pt x="152400" y="160867"/>
                </a:cubicBezTo>
                <a:cubicBezTo>
                  <a:pt x="160383" y="166854"/>
                  <a:pt x="172156" y="163689"/>
                  <a:pt x="182034" y="165100"/>
                </a:cubicBezTo>
                <a:cubicBezTo>
                  <a:pt x="183445" y="169333"/>
                  <a:pt x="183479" y="174315"/>
                  <a:pt x="186267" y="177800"/>
                </a:cubicBezTo>
                <a:cubicBezTo>
                  <a:pt x="189445" y="181773"/>
                  <a:pt x="194416" y="183992"/>
                  <a:pt x="198967" y="186267"/>
                </a:cubicBezTo>
                <a:cubicBezTo>
                  <a:pt x="207644" y="190606"/>
                  <a:pt x="224785" y="193123"/>
                  <a:pt x="232834" y="194733"/>
                </a:cubicBezTo>
                <a:cubicBezTo>
                  <a:pt x="236561" y="205916"/>
                  <a:pt x="243082" y="229193"/>
                  <a:pt x="254000" y="232833"/>
                </a:cubicBezTo>
                <a:lnTo>
                  <a:pt x="266700" y="237067"/>
                </a:lnTo>
                <a:cubicBezTo>
                  <a:pt x="292100" y="235656"/>
                  <a:pt x="317490" y="231623"/>
                  <a:pt x="342900" y="232833"/>
                </a:cubicBezTo>
                <a:cubicBezTo>
                  <a:pt x="359566" y="233627"/>
                  <a:pt x="354918" y="250609"/>
                  <a:pt x="364067" y="258233"/>
                </a:cubicBezTo>
                <a:cubicBezTo>
                  <a:pt x="368537" y="261958"/>
                  <a:pt x="375356" y="261056"/>
                  <a:pt x="381000" y="262467"/>
                </a:cubicBezTo>
                <a:cubicBezTo>
                  <a:pt x="383822" y="266700"/>
                  <a:pt x="385558" y="271910"/>
                  <a:pt x="389467" y="275167"/>
                </a:cubicBezTo>
                <a:cubicBezTo>
                  <a:pt x="404738" y="287892"/>
                  <a:pt x="426637" y="285882"/>
                  <a:pt x="444500" y="287867"/>
                </a:cubicBezTo>
                <a:cubicBezTo>
                  <a:pt x="446201" y="301473"/>
                  <a:pt x="440683" y="326741"/>
                  <a:pt x="461434" y="330200"/>
                </a:cubicBezTo>
                <a:cubicBezTo>
                  <a:pt x="465836" y="330934"/>
                  <a:pt x="469901" y="327378"/>
                  <a:pt x="474134" y="325967"/>
                </a:cubicBezTo>
                <a:cubicBezTo>
                  <a:pt x="478367" y="327378"/>
                  <a:pt x="482933" y="328033"/>
                  <a:pt x="486834" y="330200"/>
                </a:cubicBezTo>
                <a:cubicBezTo>
                  <a:pt x="495729" y="335142"/>
                  <a:pt x="502581" y="343915"/>
                  <a:pt x="512234" y="347133"/>
                </a:cubicBezTo>
                <a:cubicBezTo>
                  <a:pt x="529761" y="352976"/>
                  <a:pt x="521221" y="348892"/>
                  <a:pt x="537634" y="359833"/>
                </a:cubicBezTo>
                <a:cubicBezTo>
                  <a:pt x="540456" y="364066"/>
                  <a:pt x="543825" y="367982"/>
                  <a:pt x="546100" y="372533"/>
                </a:cubicBezTo>
                <a:cubicBezTo>
                  <a:pt x="548096" y="376524"/>
                  <a:pt x="547859" y="381520"/>
                  <a:pt x="550334" y="385233"/>
                </a:cubicBezTo>
                <a:cubicBezTo>
                  <a:pt x="555015" y="392254"/>
                  <a:pt x="567925" y="402496"/>
                  <a:pt x="575734" y="406400"/>
                </a:cubicBezTo>
                <a:cubicBezTo>
                  <a:pt x="579725" y="408396"/>
                  <a:pt x="584201" y="409222"/>
                  <a:pt x="588434" y="410633"/>
                </a:cubicBezTo>
                <a:cubicBezTo>
                  <a:pt x="592667" y="409222"/>
                  <a:pt x="596991" y="404743"/>
                  <a:pt x="601134" y="406400"/>
                </a:cubicBezTo>
                <a:cubicBezTo>
                  <a:pt x="605858" y="408290"/>
                  <a:pt x="605627" y="415922"/>
                  <a:pt x="609600" y="419100"/>
                </a:cubicBezTo>
                <a:cubicBezTo>
                  <a:pt x="613084" y="421888"/>
                  <a:pt x="618067" y="421922"/>
                  <a:pt x="622300" y="423333"/>
                </a:cubicBezTo>
                <a:cubicBezTo>
                  <a:pt x="626533" y="427566"/>
                  <a:pt x="630019" y="432712"/>
                  <a:pt x="635000" y="436033"/>
                </a:cubicBezTo>
                <a:cubicBezTo>
                  <a:pt x="644074" y="442083"/>
                  <a:pt x="680032" y="444258"/>
                  <a:pt x="681567" y="444500"/>
                </a:cubicBezTo>
                <a:cubicBezTo>
                  <a:pt x="697151" y="446961"/>
                  <a:pt x="712612" y="450145"/>
                  <a:pt x="728134" y="452967"/>
                </a:cubicBezTo>
                <a:cubicBezTo>
                  <a:pt x="730972" y="469996"/>
                  <a:pt x="728928" y="479162"/>
                  <a:pt x="740834" y="491067"/>
                </a:cubicBezTo>
                <a:cubicBezTo>
                  <a:pt x="744432" y="494664"/>
                  <a:pt x="749117" y="497009"/>
                  <a:pt x="753534" y="499533"/>
                </a:cubicBezTo>
                <a:cubicBezTo>
                  <a:pt x="777609" y="513290"/>
                  <a:pt x="777344" y="509376"/>
                  <a:pt x="812800" y="516467"/>
                </a:cubicBezTo>
                <a:cubicBezTo>
                  <a:pt x="819856" y="517878"/>
                  <a:pt x="826986" y="518955"/>
                  <a:pt x="833967" y="520700"/>
                </a:cubicBezTo>
                <a:cubicBezTo>
                  <a:pt x="874814" y="530912"/>
                  <a:pt x="856423" y="526885"/>
                  <a:pt x="889000" y="533400"/>
                </a:cubicBezTo>
                <a:cubicBezTo>
                  <a:pt x="890411" y="539044"/>
                  <a:pt x="887714" y="548493"/>
                  <a:pt x="893234" y="550333"/>
                </a:cubicBezTo>
                <a:cubicBezTo>
                  <a:pt x="1020084" y="592616"/>
                  <a:pt x="934606" y="538403"/>
                  <a:pt x="977900" y="567267"/>
                </a:cubicBezTo>
                <a:cubicBezTo>
                  <a:pt x="980722" y="571500"/>
                  <a:pt x="982394" y="576789"/>
                  <a:pt x="986367" y="579967"/>
                </a:cubicBezTo>
                <a:cubicBezTo>
                  <a:pt x="989852" y="582755"/>
                  <a:pt x="994665" y="583466"/>
                  <a:pt x="999067" y="584200"/>
                </a:cubicBezTo>
                <a:cubicBezTo>
                  <a:pt x="1011671" y="586301"/>
                  <a:pt x="1024467" y="587022"/>
                  <a:pt x="1037167" y="588433"/>
                </a:cubicBezTo>
                <a:cubicBezTo>
                  <a:pt x="1041400" y="594078"/>
                  <a:pt x="1044447" y="600850"/>
                  <a:pt x="1049867" y="605367"/>
                </a:cubicBezTo>
                <a:cubicBezTo>
                  <a:pt x="1053295" y="608224"/>
                  <a:pt x="1059973" y="605969"/>
                  <a:pt x="1062567" y="609600"/>
                </a:cubicBezTo>
                <a:cubicBezTo>
                  <a:pt x="1067754" y="616862"/>
                  <a:pt x="1068212" y="626533"/>
                  <a:pt x="1071034" y="635000"/>
                </a:cubicBezTo>
                <a:cubicBezTo>
                  <a:pt x="1085203" y="677508"/>
                  <a:pt x="1070268" y="645653"/>
                  <a:pt x="1168400" y="656167"/>
                </a:cubicBezTo>
                <a:cubicBezTo>
                  <a:pt x="1176935" y="657081"/>
                  <a:pt x="1185333" y="658989"/>
                  <a:pt x="1193800" y="660400"/>
                </a:cubicBezTo>
                <a:cubicBezTo>
                  <a:pt x="1195803" y="666409"/>
                  <a:pt x="1199937" y="682518"/>
                  <a:pt x="1206500" y="685800"/>
                </a:cubicBezTo>
                <a:cubicBezTo>
                  <a:pt x="1214177" y="689639"/>
                  <a:pt x="1223433" y="688622"/>
                  <a:pt x="1231900" y="690033"/>
                </a:cubicBezTo>
                <a:cubicBezTo>
                  <a:pt x="1240340" y="692847"/>
                  <a:pt x="1259988" y="699121"/>
                  <a:pt x="1265767" y="702733"/>
                </a:cubicBezTo>
                <a:cubicBezTo>
                  <a:pt x="1282857" y="713414"/>
                  <a:pt x="1271867" y="717396"/>
                  <a:pt x="1291167" y="719667"/>
                </a:cubicBezTo>
                <a:cubicBezTo>
                  <a:pt x="1310837" y="721981"/>
                  <a:pt x="1330678" y="722489"/>
                  <a:pt x="1350434" y="723900"/>
                </a:cubicBezTo>
                <a:cubicBezTo>
                  <a:pt x="1380218" y="743757"/>
                  <a:pt x="1342451" y="720906"/>
                  <a:pt x="1384300" y="736600"/>
                </a:cubicBezTo>
                <a:cubicBezTo>
                  <a:pt x="1389064" y="738387"/>
                  <a:pt x="1392767" y="742245"/>
                  <a:pt x="1397000" y="745067"/>
                </a:cubicBezTo>
                <a:cubicBezTo>
                  <a:pt x="1398411" y="750711"/>
                  <a:pt x="1396817" y="758214"/>
                  <a:pt x="1401234" y="762000"/>
                </a:cubicBezTo>
                <a:cubicBezTo>
                  <a:pt x="1408010" y="767808"/>
                  <a:pt x="1418167" y="767645"/>
                  <a:pt x="1426634" y="770467"/>
                </a:cubicBezTo>
                <a:cubicBezTo>
                  <a:pt x="1435101" y="773289"/>
                  <a:pt x="1443231" y="777466"/>
                  <a:pt x="1452034" y="778933"/>
                </a:cubicBezTo>
                <a:cubicBezTo>
                  <a:pt x="1484531" y="784350"/>
                  <a:pt x="1469017" y="781484"/>
                  <a:pt x="1498600" y="787400"/>
                </a:cubicBezTo>
                <a:cubicBezTo>
                  <a:pt x="1500011" y="791633"/>
                  <a:pt x="1499349" y="797312"/>
                  <a:pt x="1502834" y="800100"/>
                </a:cubicBezTo>
                <a:cubicBezTo>
                  <a:pt x="1507377" y="803734"/>
                  <a:pt x="1514419" y="802041"/>
                  <a:pt x="1519767" y="804333"/>
                </a:cubicBezTo>
                <a:cubicBezTo>
                  <a:pt x="1524444" y="806337"/>
                  <a:pt x="1527575" y="811402"/>
                  <a:pt x="1532467" y="812800"/>
                </a:cubicBezTo>
                <a:cubicBezTo>
                  <a:pt x="1547637" y="817134"/>
                  <a:pt x="1563512" y="818445"/>
                  <a:pt x="1579034" y="821267"/>
                </a:cubicBezTo>
                <a:cubicBezTo>
                  <a:pt x="1583267" y="824089"/>
                  <a:pt x="1586970" y="827947"/>
                  <a:pt x="1591734" y="829733"/>
                </a:cubicBezTo>
                <a:cubicBezTo>
                  <a:pt x="1598471" y="832259"/>
                  <a:pt x="1605732" y="833344"/>
                  <a:pt x="1612900" y="833967"/>
                </a:cubicBezTo>
                <a:cubicBezTo>
                  <a:pt x="1638244" y="836171"/>
                  <a:pt x="1663700" y="836789"/>
                  <a:pt x="1689100" y="838200"/>
                </a:cubicBezTo>
                <a:cubicBezTo>
                  <a:pt x="1719550" y="848349"/>
                  <a:pt x="1684771" y="832789"/>
                  <a:pt x="1706034" y="859367"/>
                </a:cubicBezTo>
                <a:cubicBezTo>
                  <a:pt x="1708822" y="862851"/>
                  <a:pt x="1714501" y="862189"/>
                  <a:pt x="1718734" y="863600"/>
                </a:cubicBezTo>
                <a:cubicBezTo>
                  <a:pt x="1727201" y="869244"/>
                  <a:pt x="1734481" y="877315"/>
                  <a:pt x="1744134" y="880533"/>
                </a:cubicBezTo>
                <a:cubicBezTo>
                  <a:pt x="1761661" y="886376"/>
                  <a:pt x="1753121" y="882292"/>
                  <a:pt x="1769534" y="893233"/>
                </a:cubicBezTo>
                <a:cubicBezTo>
                  <a:pt x="1815167" y="878023"/>
                  <a:pt x="1782875" y="886948"/>
                  <a:pt x="1888067" y="897467"/>
                </a:cubicBezTo>
                <a:cubicBezTo>
                  <a:pt x="1902664" y="898927"/>
                  <a:pt x="1909196" y="901687"/>
                  <a:pt x="1921934" y="905933"/>
                </a:cubicBezTo>
                <a:cubicBezTo>
                  <a:pt x="1926167" y="904522"/>
                  <a:pt x="1930232" y="900966"/>
                  <a:pt x="1934634" y="901700"/>
                </a:cubicBezTo>
                <a:cubicBezTo>
                  <a:pt x="1939653" y="902537"/>
                  <a:pt x="1942657" y="908163"/>
                  <a:pt x="1947334" y="910167"/>
                </a:cubicBezTo>
                <a:cubicBezTo>
                  <a:pt x="1952682" y="912459"/>
                  <a:pt x="1958623" y="912989"/>
                  <a:pt x="1964267" y="914400"/>
                </a:cubicBezTo>
                <a:cubicBezTo>
                  <a:pt x="1976747" y="926880"/>
                  <a:pt x="1989848" y="950079"/>
                  <a:pt x="2010834" y="952500"/>
                </a:cubicBezTo>
                <a:cubicBezTo>
                  <a:pt x="2043197" y="956234"/>
                  <a:pt x="2108200" y="960967"/>
                  <a:pt x="2108200" y="960967"/>
                </a:cubicBezTo>
                <a:cubicBezTo>
                  <a:pt x="2138105" y="966947"/>
                  <a:pt x="2141584" y="967880"/>
                  <a:pt x="2180167" y="973667"/>
                </a:cubicBezTo>
                <a:cubicBezTo>
                  <a:pt x="2191418" y="975355"/>
                  <a:pt x="2202684" y="977117"/>
                  <a:pt x="2214034" y="977900"/>
                </a:cubicBezTo>
                <a:cubicBezTo>
                  <a:pt x="2243631" y="979941"/>
                  <a:pt x="2302934" y="982133"/>
                  <a:pt x="2302934" y="982133"/>
                </a:cubicBezTo>
              </a:path>
            </a:pathLst>
          </a:custGeom>
          <a:noFill/>
          <a:ln w="38100" cmpd="sng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itchFamily="2" charset="0"/>
            </a:endParaRPr>
          </a:p>
        </p:txBody>
      </p:sp>
      <p:sp>
        <p:nvSpPr>
          <p:cNvPr id="80939" name="Freeform 12">
            <a:extLst>
              <a:ext uri="{FF2B5EF4-FFF2-40B4-BE49-F238E27FC236}">
                <a16:creationId xmlns:a16="http://schemas.microsoft.com/office/drawing/2014/main" id="{48B9EADB-7FB5-2044-B4B3-D94DBCCA0FC9}"/>
              </a:ext>
            </a:extLst>
          </p:cNvPr>
          <p:cNvSpPr>
            <a:spLocks/>
          </p:cNvSpPr>
          <p:nvPr/>
        </p:nvSpPr>
        <p:spPr bwMode="auto">
          <a:xfrm>
            <a:off x="4200878" y="2853267"/>
            <a:ext cx="1435100" cy="389467"/>
          </a:xfrm>
          <a:custGeom>
            <a:avLst/>
            <a:gdLst>
              <a:gd name="T0" fmla="*/ 0 w 1816100"/>
              <a:gd name="T1" fmla="*/ 0 h 491066"/>
              <a:gd name="T2" fmla="*/ 0 w 1816100"/>
              <a:gd name="T3" fmla="*/ 0 h 491066"/>
              <a:gd name="T4" fmla="*/ 10439 w 1816100"/>
              <a:gd name="T5" fmla="*/ 4252 h 491066"/>
              <a:gd name="T6" fmla="*/ 15659 w 1816100"/>
              <a:gd name="T7" fmla="*/ 5668 h 491066"/>
              <a:gd name="T8" fmla="*/ 23489 w 1816100"/>
              <a:gd name="T9" fmla="*/ 11337 h 491066"/>
              <a:gd name="T10" fmla="*/ 27403 w 1816100"/>
              <a:gd name="T11" fmla="*/ 15587 h 491066"/>
              <a:gd name="T12" fmla="*/ 44367 w 1816100"/>
              <a:gd name="T13" fmla="*/ 17005 h 491066"/>
              <a:gd name="T14" fmla="*/ 52196 w 1816100"/>
              <a:gd name="T15" fmla="*/ 22674 h 491066"/>
              <a:gd name="T16" fmla="*/ 56111 w 1816100"/>
              <a:gd name="T17" fmla="*/ 25507 h 491066"/>
              <a:gd name="T18" fmla="*/ 61332 w 1816100"/>
              <a:gd name="T19" fmla="*/ 26924 h 491066"/>
              <a:gd name="T20" fmla="*/ 66550 w 1816100"/>
              <a:gd name="T21" fmla="*/ 31176 h 491066"/>
              <a:gd name="T22" fmla="*/ 71770 w 1816100"/>
              <a:gd name="T23" fmla="*/ 32592 h 491066"/>
              <a:gd name="T24" fmla="*/ 82211 w 1816100"/>
              <a:gd name="T25" fmla="*/ 36844 h 491066"/>
              <a:gd name="T26" fmla="*/ 92648 w 1816100"/>
              <a:gd name="T27" fmla="*/ 41095 h 491066"/>
              <a:gd name="T28" fmla="*/ 95259 w 1816100"/>
              <a:gd name="T29" fmla="*/ 45346 h 491066"/>
              <a:gd name="T30" fmla="*/ 100479 w 1816100"/>
              <a:gd name="T31" fmla="*/ 46764 h 491066"/>
              <a:gd name="T32" fmla="*/ 112223 w 1816100"/>
              <a:gd name="T33" fmla="*/ 48180 h 491066"/>
              <a:gd name="T34" fmla="*/ 120052 w 1816100"/>
              <a:gd name="T35" fmla="*/ 51016 h 491066"/>
              <a:gd name="T36" fmla="*/ 123967 w 1816100"/>
              <a:gd name="T37" fmla="*/ 52432 h 491066"/>
              <a:gd name="T38" fmla="*/ 140931 w 1816100"/>
              <a:gd name="T39" fmla="*/ 56683 h 491066"/>
              <a:gd name="T40" fmla="*/ 144845 w 1816100"/>
              <a:gd name="T41" fmla="*/ 58100 h 491066"/>
              <a:gd name="T42" fmla="*/ 169639 w 1816100"/>
              <a:gd name="T43" fmla="*/ 62351 h 491066"/>
              <a:gd name="T44" fmla="*/ 170944 w 1816100"/>
              <a:gd name="T45" fmla="*/ 66602 h 491066"/>
              <a:gd name="T46" fmla="*/ 174859 w 1816100"/>
              <a:gd name="T47" fmla="*/ 69435 h 491066"/>
              <a:gd name="T48" fmla="*/ 194433 w 1816100"/>
              <a:gd name="T49" fmla="*/ 72273 h 491066"/>
              <a:gd name="T50" fmla="*/ 204871 w 1816100"/>
              <a:gd name="T51" fmla="*/ 75105 h 491066"/>
              <a:gd name="T52" fmla="*/ 208787 w 1816100"/>
              <a:gd name="T53" fmla="*/ 77938 h 491066"/>
              <a:gd name="T54" fmla="*/ 219226 w 1816100"/>
              <a:gd name="T55" fmla="*/ 79356 h 491066"/>
              <a:gd name="T56" fmla="*/ 241409 w 1816100"/>
              <a:gd name="T57" fmla="*/ 83608 h 491066"/>
              <a:gd name="T58" fmla="*/ 244019 w 1816100"/>
              <a:gd name="T59" fmla="*/ 87859 h 491066"/>
              <a:gd name="T60" fmla="*/ 251849 w 1816100"/>
              <a:gd name="T61" fmla="*/ 89276 h 491066"/>
              <a:gd name="T62" fmla="*/ 266203 w 1816100"/>
              <a:gd name="T63" fmla="*/ 90693 h 491066"/>
              <a:gd name="T64" fmla="*/ 268813 w 1816100"/>
              <a:gd name="T65" fmla="*/ 94944 h 491066"/>
              <a:gd name="T66" fmla="*/ 272728 w 1816100"/>
              <a:gd name="T67" fmla="*/ 96361 h 491066"/>
              <a:gd name="T68" fmla="*/ 281863 w 1816100"/>
              <a:gd name="T69" fmla="*/ 102030 h 491066"/>
              <a:gd name="T70" fmla="*/ 287081 w 1816100"/>
              <a:gd name="T71" fmla="*/ 103447 h 491066"/>
              <a:gd name="T72" fmla="*/ 292302 w 1816100"/>
              <a:gd name="T73" fmla="*/ 106282 h 491066"/>
              <a:gd name="T74" fmla="*/ 300131 w 1816100"/>
              <a:gd name="T75" fmla="*/ 110533 h 491066"/>
              <a:gd name="T76" fmla="*/ 310571 w 1816100"/>
              <a:gd name="T77" fmla="*/ 111950 h 491066"/>
              <a:gd name="T78" fmla="*/ 318400 w 1816100"/>
              <a:gd name="T79" fmla="*/ 113367 h 491066"/>
              <a:gd name="T80" fmla="*/ 331449 w 1816100"/>
              <a:gd name="T81" fmla="*/ 114783 h 491066"/>
              <a:gd name="T82" fmla="*/ 343193 w 1816100"/>
              <a:gd name="T83" fmla="*/ 117618 h 491066"/>
              <a:gd name="T84" fmla="*/ 351022 w 1816100"/>
              <a:gd name="T85" fmla="*/ 123286 h 491066"/>
              <a:gd name="T86" fmla="*/ 352328 w 1816100"/>
              <a:gd name="T87" fmla="*/ 127537 h 491066"/>
              <a:gd name="T88" fmla="*/ 362768 w 1816100"/>
              <a:gd name="T89" fmla="*/ 128953 h 491066"/>
              <a:gd name="T90" fmla="*/ 367987 w 1816100"/>
              <a:gd name="T91" fmla="*/ 130371 h 491066"/>
              <a:gd name="T92" fmla="*/ 381035 w 1816100"/>
              <a:gd name="T93" fmla="*/ 131789 h 491066"/>
              <a:gd name="T94" fmla="*/ 391476 w 1816100"/>
              <a:gd name="T95" fmla="*/ 133206 h 491066"/>
              <a:gd name="T96" fmla="*/ 399305 w 1816100"/>
              <a:gd name="T97" fmla="*/ 134622 h 491066"/>
              <a:gd name="T98" fmla="*/ 409745 w 1816100"/>
              <a:gd name="T99" fmla="*/ 137458 h 491066"/>
              <a:gd name="T100" fmla="*/ 442367 w 1816100"/>
              <a:gd name="T101" fmla="*/ 138872 h 491066"/>
              <a:gd name="T102" fmla="*/ 459331 w 1816100"/>
              <a:gd name="T103" fmla="*/ 147375 h 491066"/>
              <a:gd name="T104" fmla="*/ 512833 w 1816100"/>
              <a:gd name="T105" fmla="*/ 148793 h 491066"/>
              <a:gd name="T106" fmla="*/ 515443 w 1816100"/>
              <a:gd name="T107" fmla="*/ 155879 h 491066"/>
              <a:gd name="T108" fmla="*/ 524578 w 1816100"/>
              <a:gd name="T109" fmla="*/ 157296 h 491066"/>
              <a:gd name="T110" fmla="*/ 536322 w 1816100"/>
              <a:gd name="T111" fmla="*/ 161548 h 491066"/>
              <a:gd name="T112" fmla="*/ 544150 w 1816100"/>
              <a:gd name="T113" fmla="*/ 164381 h 491066"/>
              <a:gd name="T114" fmla="*/ 554590 w 1816100"/>
              <a:gd name="T115" fmla="*/ 162965 h 491066"/>
              <a:gd name="T116" fmla="*/ 559809 w 1816100"/>
              <a:gd name="T117" fmla="*/ 161548 h 49106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16100" h="491066">
                <a:moveTo>
                  <a:pt x="0" y="0"/>
                </a:moveTo>
                <a:lnTo>
                  <a:pt x="0" y="0"/>
                </a:lnTo>
                <a:cubicBezTo>
                  <a:pt x="11289" y="4233"/>
                  <a:pt x="22429" y="8887"/>
                  <a:pt x="33867" y="12700"/>
                </a:cubicBezTo>
                <a:cubicBezTo>
                  <a:pt x="39386" y="14540"/>
                  <a:pt x="45596" y="14331"/>
                  <a:pt x="50800" y="16933"/>
                </a:cubicBezTo>
                <a:cubicBezTo>
                  <a:pt x="59901" y="21484"/>
                  <a:pt x="69005" y="26671"/>
                  <a:pt x="76200" y="33866"/>
                </a:cubicBezTo>
                <a:cubicBezTo>
                  <a:pt x="80433" y="38099"/>
                  <a:pt x="83092" y="45114"/>
                  <a:pt x="88900" y="46566"/>
                </a:cubicBezTo>
                <a:cubicBezTo>
                  <a:pt x="106749" y="51028"/>
                  <a:pt x="125589" y="49389"/>
                  <a:pt x="143933" y="50800"/>
                </a:cubicBezTo>
                <a:lnTo>
                  <a:pt x="169333" y="67733"/>
                </a:lnTo>
                <a:cubicBezTo>
                  <a:pt x="173566" y="70555"/>
                  <a:pt x="177097" y="74966"/>
                  <a:pt x="182033" y="76200"/>
                </a:cubicBezTo>
                <a:lnTo>
                  <a:pt x="198967" y="80433"/>
                </a:lnTo>
                <a:cubicBezTo>
                  <a:pt x="204611" y="84666"/>
                  <a:pt x="209589" y="89978"/>
                  <a:pt x="215900" y="93133"/>
                </a:cubicBezTo>
                <a:cubicBezTo>
                  <a:pt x="221104" y="95735"/>
                  <a:pt x="227239" y="95768"/>
                  <a:pt x="232833" y="97366"/>
                </a:cubicBezTo>
                <a:cubicBezTo>
                  <a:pt x="253614" y="103304"/>
                  <a:pt x="239905" y="101134"/>
                  <a:pt x="266700" y="110066"/>
                </a:cubicBezTo>
                <a:cubicBezTo>
                  <a:pt x="301281" y="121593"/>
                  <a:pt x="265927" y="105448"/>
                  <a:pt x="300567" y="122766"/>
                </a:cubicBezTo>
                <a:cubicBezTo>
                  <a:pt x="303389" y="126999"/>
                  <a:pt x="304800" y="132644"/>
                  <a:pt x="309033" y="135466"/>
                </a:cubicBezTo>
                <a:cubicBezTo>
                  <a:pt x="313874" y="138694"/>
                  <a:pt x="320216" y="138815"/>
                  <a:pt x="325967" y="139700"/>
                </a:cubicBezTo>
                <a:cubicBezTo>
                  <a:pt x="338597" y="141643"/>
                  <a:pt x="351367" y="142522"/>
                  <a:pt x="364067" y="143933"/>
                </a:cubicBezTo>
                <a:lnTo>
                  <a:pt x="389467" y="152400"/>
                </a:lnTo>
                <a:cubicBezTo>
                  <a:pt x="393700" y="153811"/>
                  <a:pt x="397791" y="155758"/>
                  <a:pt x="402167" y="156633"/>
                </a:cubicBezTo>
                <a:cubicBezTo>
                  <a:pt x="418963" y="159992"/>
                  <a:pt x="441875" y="164225"/>
                  <a:pt x="457200" y="169333"/>
                </a:cubicBezTo>
                <a:lnTo>
                  <a:pt x="469900" y="173566"/>
                </a:lnTo>
                <a:cubicBezTo>
                  <a:pt x="507981" y="198955"/>
                  <a:pt x="448359" y="162273"/>
                  <a:pt x="550333" y="186266"/>
                </a:cubicBezTo>
                <a:cubicBezTo>
                  <a:pt x="554677" y="187288"/>
                  <a:pt x="551779" y="195481"/>
                  <a:pt x="554567" y="198966"/>
                </a:cubicBezTo>
                <a:cubicBezTo>
                  <a:pt x="557745" y="202939"/>
                  <a:pt x="562716" y="205158"/>
                  <a:pt x="567267" y="207433"/>
                </a:cubicBezTo>
                <a:cubicBezTo>
                  <a:pt x="584557" y="216078"/>
                  <a:pt x="619426" y="214955"/>
                  <a:pt x="630767" y="215900"/>
                </a:cubicBezTo>
                <a:cubicBezTo>
                  <a:pt x="638815" y="217510"/>
                  <a:pt x="655956" y="220028"/>
                  <a:pt x="664633" y="224366"/>
                </a:cubicBezTo>
                <a:cubicBezTo>
                  <a:pt x="669184" y="226641"/>
                  <a:pt x="672424" y="231494"/>
                  <a:pt x="677333" y="232833"/>
                </a:cubicBezTo>
                <a:cubicBezTo>
                  <a:pt x="688309" y="235826"/>
                  <a:pt x="699938" y="235457"/>
                  <a:pt x="711200" y="237066"/>
                </a:cubicBezTo>
                <a:cubicBezTo>
                  <a:pt x="765744" y="244858"/>
                  <a:pt x="750183" y="241521"/>
                  <a:pt x="783167" y="249766"/>
                </a:cubicBezTo>
                <a:cubicBezTo>
                  <a:pt x="785989" y="253999"/>
                  <a:pt x="787082" y="260191"/>
                  <a:pt x="791633" y="262466"/>
                </a:cubicBezTo>
                <a:cubicBezTo>
                  <a:pt x="799310" y="266305"/>
                  <a:pt x="808508" y="265697"/>
                  <a:pt x="817033" y="266700"/>
                </a:cubicBezTo>
                <a:cubicBezTo>
                  <a:pt x="832513" y="268521"/>
                  <a:pt x="848078" y="269522"/>
                  <a:pt x="863600" y="270933"/>
                </a:cubicBezTo>
                <a:cubicBezTo>
                  <a:pt x="866422" y="275166"/>
                  <a:pt x="868094" y="280455"/>
                  <a:pt x="872067" y="283633"/>
                </a:cubicBezTo>
                <a:cubicBezTo>
                  <a:pt x="875552" y="286421"/>
                  <a:pt x="880776" y="285870"/>
                  <a:pt x="884767" y="287866"/>
                </a:cubicBezTo>
                <a:cubicBezTo>
                  <a:pt x="909332" y="300148"/>
                  <a:pt x="884712" y="293667"/>
                  <a:pt x="914400" y="304800"/>
                </a:cubicBezTo>
                <a:cubicBezTo>
                  <a:pt x="919848" y="306843"/>
                  <a:pt x="925689" y="307622"/>
                  <a:pt x="931333" y="309033"/>
                </a:cubicBezTo>
                <a:cubicBezTo>
                  <a:pt x="936978" y="311855"/>
                  <a:pt x="942788" y="314369"/>
                  <a:pt x="948267" y="317500"/>
                </a:cubicBezTo>
                <a:cubicBezTo>
                  <a:pt x="960917" y="324728"/>
                  <a:pt x="959441" y="327613"/>
                  <a:pt x="973667" y="330200"/>
                </a:cubicBezTo>
                <a:cubicBezTo>
                  <a:pt x="984860" y="332235"/>
                  <a:pt x="996271" y="332824"/>
                  <a:pt x="1007533" y="334433"/>
                </a:cubicBezTo>
                <a:cubicBezTo>
                  <a:pt x="1016030" y="335647"/>
                  <a:pt x="1024416" y="337601"/>
                  <a:pt x="1032933" y="338666"/>
                </a:cubicBezTo>
                <a:cubicBezTo>
                  <a:pt x="1047005" y="340425"/>
                  <a:pt x="1061210" y="341026"/>
                  <a:pt x="1075267" y="342900"/>
                </a:cubicBezTo>
                <a:cubicBezTo>
                  <a:pt x="1086782" y="344435"/>
                  <a:pt x="1101871" y="348492"/>
                  <a:pt x="1113367" y="351366"/>
                </a:cubicBezTo>
                <a:cubicBezTo>
                  <a:pt x="1140083" y="391444"/>
                  <a:pt x="1099717" y="337059"/>
                  <a:pt x="1138767" y="368300"/>
                </a:cubicBezTo>
                <a:cubicBezTo>
                  <a:pt x="1142251" y="371088"/>
                  <a:pt x="1138922" y="379188"/>
                  <a:pt x="1143000" y="381000"/>
                </a:cubicBezTo>
                <a:cubicBezTo>
                  <a:pt x="1153396" y="385620"/>
                  <a:pt x="1165578" y="383822"/>
                  <a:pt x="1176867" y="385233"/>
                </a:cubicBezTo>
                <a:cubicBezTo>
                  <a:pt x="1182511" y="386644"/>
                  <a:pt x="1188040" y="388643"/>
                  <a:pt x="1193800" y="389466"/>
                </a:cubicBezTo>
                <a:cubicBezTo>
                  <a:pt x="1207839" y="391472"/>
                  <a:pt x="1222038" y="392134"/>
                  <a:pt x="1236133" y="393700"/>
                </a:cubicBezTo>
                <a:cubicBezTo>
                  <a:pt x="1247440" y="394956"/>
                  <a:pt x="1258737" y="396324"/>
                  <a:pt x="1270000" y="397933"/>
                </a:cubicBezTo>
                <a:cubicBezTo>
                  <a:pt x="1278497" y="399147"/>
                  <a:pt x="1287007" y="400368"/>
                  <a:pt x="1295400" y="402166"/>
                </a:cubicBezTo>
                <a:cubicBezTo>
                  <a:pt x="1306778" y="404604"/>
                  <a:pt x="1317678" y="409579"/>
                  <a:pt x="1329267" y="410633"/>
                </a:cubicBezTo>
                <a:cubicBezTo>
                  <a:pt x="1364428" y="413829"/>
                  <a:pt x="1399822" y="413455"/>
                  <a:pt x="1435100" y="414866"/>
                </a:cubicBezTo>
                <a:cubicBezTo>
                  <a:pt x="1442440" y="451567"/>
                  <a:pt x="1432695" y="438098"/>
                  <a:pt x="1490133" y="440266"/>
                </a:cubicBezTo>
                <a:cubicBezTo>
                  <a:pt x="1547965" y="442448"/>
                  <a:pt x="1605844" y="443089"/>
                  <a:pt x="1663700" y="444500"/>
                </a:cubicBezTo>
                <a:cubicBezTo>
                  <a:pt x="1666522" y="451555"/>
                  <a:pt x="1665844" y="461451"/>
                  <a:pt x="1672167" y="465666"/>
                </a:cubicBezTo>
                <a:cubicBezTo>
                  <a:pt x="1680469" y="471201"/>
                  <a:pt x="1691983" y="468115"/>
                  <a:pt x="1701800" y="469900"/>
                </a:cubicBezTo>
                <a:cubicBezTo>
                  <a:pt x="1721064" y="473403"/>
                  <a:pt x="1719916" y="475333"/>
                  <a:pt x="1739900" y="482600"/>
                </a:cubicBezTo>
                <a:cubicBezTo>
                  <a:pt x="1748287" y="485650"/>
                  <a:pt x="1756833" y="488244"/>
                  <a:pt x="1765300" y="491066"/>
                </a:cubicBezTo>
                <a:cubicBezTo>
                  <a:pt x="1776589" y="489655"/>
                  <a:pt x="1787945" y="488703"/>
                  <a:pt x="1799167" y="486833"/>
                </a:cubicBezTo>
                <a:cubicBezTo>
                  <a:pt x="1804906" y="485877"/>
                  <a:pt x="1816100" y="482600"/>
                  <a:pt x="1816100" y="482600"/>
                </a:cubicBezTo>
              </a:path>
            </a:pathLst>
          </a:custGeom>
          <a:noFill/>
          <a:ln w="38100" cmpd="sng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itchFamily="2" charset="0"/>
            </a:endParaRPr>
          </a:p>
        </p:txBody>
      </p:sp>
      <p:sp>
        <p:nvSpPr>
          <p:cNvPr id="80940" name="Freeform 13">
            <a:extLst>
              <a:ext uri="{FF2B5EF4-FFF2-40B4-BE49-F238E27FC236}">
                <a16:creationId xmlns:a16="http://schemas.microsoft.com/office/drawing/2014/main" id="{2BAB04FC-A4EE-4D41-9A72-DB111032DD98}"/>
              </a:ext>
            </a:extLst>
          </p:cNvPr>
          <p:cNvSpPr>
            <a:spLocks/>
          </p:cNvSpPr>
          <p:nvPr/>
        </p:nvSpPr>
        <p:spPr bwMode="auto">
          <a:xfrm>
            <a:off x="5609167" y="3238501"/>
            <a:ext cx="1271411" cy="357011"/>
          </a:xfrm>
          <a:custGeom>
            <a:avLst/>
            <a:gdLst>
              <a:gd name="T0" fmla="*/ 0 w 1608667"/>
              <a:gd name="T1" fmla="*/ 0 h 452969"/>
              <a:gd name="T2" fmla="*/ 0 w 1608667"/>
              <a:gd name="T3" fmla="*/ 0 h 452969"/>
              <a:gd name="T4" fmla="*/ 18161 w 1608667"/>
              <a:gd name="T5" fmla="*/ 1240 h 452969"/>
              <a:gd name="T6" fmla="*/ 23349 w 1608667"/>
              <a:gd name="T7" fmla="*/ 9925 h 452969"/>
              <a:gd name="T8" fmla="*/ 37619 w 1608667"/>
              <a:gd name="T9" fmla="*/ 13649 h 452969"/>
              <a:gd name="T10" fmla="*/ 45398 w 1608667"/>
              <a:gd name="T11" fmla="*/ 17371 h 452969"/>
              <a:gd name="T12" fmla="*/ 53183 w 1608667"/>
              <a:gd name="T13" fmla="*/ 22334 h 452969"/>
              <a:gd name="T14" fmla="*/ 77830 w 1608667"/>
              <a:gd name="T15" fmla="*/ 23575 h 452969"/>
              <a:gd name="T16" fmla="*/ 81719 w 1608667"/>
              <a:gd name="T17" fmla="*/ 26057 h 452969"/>
              <a:gd name="T18" fmla="*/ 86909 w 1608667"/>
              <a:gd name="T19" fmla="*/ 31021 h 452969"/>
              <a:gd name="T20" fmla="*/ 94691 w 1608667"/>
              <a:gd name="T21" fmla="*/ 35983 h 452969"/>
              <a:gd name="T22" fmla="*/ 98584 w 1608667"/>
              <a:gd name="T23" fmla="*/ 38466 h 452969"/>
              <a:gd name="T24" fmla="*/ 105068 w 1608667"/>
              <a:gd name="T25" fmla="*/ 44668 h 452969"/>
              <a:gd name="T26" fmla="*/ 112851 w 1608667"/>
              <a:gd name="T27" fmla="*/ 47151 h 452969"/>
              <a:gd name="T28" fmla="*/ 121932 w 1608667"/>
              <a:gd name="T29" fmla="*/ 43429 h 452969"/>
              <a:gd name="T30" fmla="*/ 134904 w 1608667"/>
              <a:gd name="T31" fmla="*/ 45909 h 452969"/>
              <a:gd name="T32" fmla="*/ 138795 w 1608667"/>
              <a:gd name="T33" fmla="*/ 49632 h 452969"/>
              <a:gd name="T34" fmla="*/ 162143 w 1608667"/>
              <a:gd name="T35" fmla="*/ 53354 h 452969"/>
              <a:gd name="T36" fmla="*/ 167332 w 1608667"/>
              <a:gd name="T37" fmla="*/ 60799 h 452969"/>
              <a:gd name="T38" fmla="*/ 168630 w 1608667"/>
              <a:gd name="T39" fmla="*/ 64523 h 452969"/>
              <a:gd name="T40" fmla="*/ 173816 w 1608667"/>
              <a:gd name="T41" fmla="*/ 65762 h 452969"/>
              <a:gd name="T42" fmla="*/ 175114 w 1608667"/>
              <a:gd name="T43" fmla="*/ 69484 h 452969"/>
              <a:gd name="T44" fmla="*/ 180303 w 1608667"/>
              <a:gd name="T45" fmla="*/ 76928 h 452969"/>
              <a:gd name="T46" fmla="*/ 190680 w 1608667"/>
              <a:gd name="T47" fmla="*/ 79412 h 452969"/>
              <a:gd name="T48" fmla="*/ 204950 w 1608667"/>
              <a:gd name="T49" fmla="*/ 79412 h 452969"/>
              <a:gd name="T50" fmla="*/ 212731 w 1608667"/>
              <a:gd name="T51" fmla="*/ 76928 h 452969"/>
              <a:gd name="T52" fmla="*/ 227000 w 1608667"/>
              <a:gd name="T53" fmla="*/ 88097 h 452969"/>
              <a:gd name="T54" fmla="*/ 238674 w 1608667"/>
              <a:gd name="T55" fmla="*/ 90578 h 452969"/>
              <a:gd name="T56" fmla="*/ 259429 w 1608667"/>
              <a:gd name="T57" fmla="*/ 93059 h 452969"/>
              <a:gd name="T58" fmla="*/ 263321 w 1608667"/>
              <a:gd name="T59" fmla="*/ 95541 h 452969"/>
              <a:gd name="T60" fmla="*/ 267213 w 1608667"/>
              <a:gd name="T61" fmla="*/ 96783 h 452969"/>
              <a:gd name="T62" fmla="*/ 277589 w 1608667"/>
              <a:gd name="T63" fmla="*/ 102986 h 452969"/>
              <a:gd name="T64" fmla="*/ 332069 w 1608667"/>
              <a:gd name="T65" fmla="*/ 102986 h 452969"/>
              <a:gd name="T66" fmla="*/ 335960 w 1608667"/>
              <a:gd name="T67" fmla="*/ 105468 h 452969"/>
              <a:gd name="T68" fmla="*/ 367092 w 1608667"/>
              <a:gd name="T69" fmla="*/ 109190 h 452969"/>
              <a:gd name="T70" fmla="*/ 368389 w 1608667"/>
              <a:gd name="T71" fmla="*/ 112913 h 452969"/>
              <a:gd name="T72" fmla="*/ 372280 w 1608667"/>
              <a:gd name="T73" fmla="*/ 114153 h 452969"/>
              <a:gd name="T74" fmla="*/ 390441 w 1608667"/>
              <a:gd name="T75" fmla="*/ 111672 h 452969"/>
              <a:gd name="T76" fmla="*/ 394333 w 1608667"/>
              <a:gd name="T77" fmla="*/ 119116 h 452969"/>
              <a:gd name="T78" fmla="*/ 439732 w 1608667"/>
              <a:gd name="T79" fmla="*/ 125320 h 452969"/>
              <a:gd name="T80" fmla="*/ 447515 w 1608667"/>
              <a:gd name="T81" fmla="*/ 127802 h 452969"/>
              <a:gd name="T82" fmla="*/ 451407 w 1608667"/>
              <a:gd name="T83" fmla="*/ 129042 h 452969"/>
              <a:gd name="T84" fmla="*/ 474754 w 1608667"/>
              <a:gd name="T85" fmla="*/ 131524 h 452969"/>
              <a:gd name="T86" fmla="*/ 492916 w 1608667"/>
              <a:gd name="T87" fmla="*/ 132765 h 45296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08667" h="452969">
                <a:moveTo>
                  <a:pt x="0" y="0"/>
                </a:moveTo>
                <a:lnTo>
                  <a:pt x="0" y="0"/>
                </a:lnTo>
                <a:cubicBezTo>
                  <a:pt x="19756" y="1411"/>
                  <a:pt x="40052" y="-571"/>
                  <a:pt x="59267" y="4233"/>
                </a:cubicBezTo>
                <a:cubicBezTo>
                  <a:pt x="62783" y="5112"/>
                  <a:pt x="75942" y="33557"/>
                  <a:pt x="76200" y="33867"/>
                </a:cubicBezTo>
                <a:cubicBezTo>
                  <a:pt x="87367" y="47268"/>
                  <a:pt x="108447" y="44777"/>
                  <a:pt x="122767" y="46567"/>
                </a:cubicBezTo>
                <a:cubicBezTo>
                  <a:pt x="135496" y="50810"/>
                  <a:pt x="137224" y="50148"/>
                  <a:pt x="148167" y="59267"/>
                </a:cubicBezTo>
                <a:cubicBezTo>
                  <a:pt x="159530" y="68736"/>
                  <a:pt x="158536" y="74834"/>
                  <a:pt x="173567" y="76200"/>
                </a:cubicBezTo>
                <a:cubicBezTo>
                  <a:pt x="200305" y="78631"/>
                  <a:pt x="227189" y="79022"/>
                  <a:pt x="254000" y="80433"/>
                </a:cubicBezTo>
                <a:cubicBezTo>
                  <a:pt x="258233" y="83255"/>
                  <a:pt x="263522" y="84927"/>
                  <a:pt x="266700" y="88900"/>
                </a:cubicBezTo>
                <a:cubicBezTo>
                  <a:pt x="283120" y="109425"/>
                  <a:pt x="255926" y="96598"/>
                  <a:pt x="283634" y="105833"/>
                </a:cubicBezTo>
                <a:lnTo>
                  <a:pt x="309034" y="122767"/>
                </a:lnTo>
                <a:lnTo>
                  <a:pt x="321734" y="131233"/>
                </a:lnTo>
                <a:cubicBezTo>
                  <a:pt x="329458" y="142819"/>
                  <a:pt x="329532" y="146458"/>
                  <a:pt x="342900" y="152400"/>
                </a:cubicBezTo>
                <a:cubicBezTo>
                  <a:pt x="351055" y="156025"/>
                  <a:pt x="368300" y="160867"/>
                  <a:pt x="368300" y="160867"/>
                </a:cubicBezTo>
                <a:cubicBezTo>
                  <a:pt x="371607" y="159213"/>
                  <a:pt x="391704" y="148167"/>
                  <a:pt x="397934" y="148167"/>
                </a:cubicBezTo>
                <a:cubicBezTo>
                  <a:pt x="408314" y="148167"/>
                  <a:pt x="429078" y="153836"/>
                  <a:pt x="440267" y="156633"/>
                </a:cubicBezTo>
                <a:cubicBezTo>
                  <a:pt x="444500" y="160866"/>
                  <a:pt x="447734" y="166425"/>
                  <a:pt x="452967" y="169333"/>
                </a:cubicBezTo>
                <a:cubicBezTo>
                  <a:pt x="474949" y="181546"/>
                  <a:pt x="506672" y="180159"/>
                  <a:pt x="529167" y="182033"/>
                </a:cubicBezTo>
                <a:cubicBezTo>
                  <a:pt x="534811" y="190500"/>
                  <a:pt x="542882" y="197780"/>
                  <a:pt x="546100" y="207433"/>
                </a:cubicBezTo>
                <a:cubicBezTo>
                  <a:pt x="547511" y="211666"/>
                  <a:pt x="546849" y="217345"/>
                  <a:pt x="550334" y="220133"/>
                </a:cubicBezTo>
                <a:cubicBezTo>
                  <a:pt x="554877" y="223768"/>
                  <a:pt x="561623" y="222956"/>
                  <a:pt x="567267" y="224367"/>
                </a:cubicBezTo>
                <a:cubicBezTo>
                  <a:pt x="568678" y="228600"/>
                  <a:pt x="570274" y="232776"/>
                  <a:pt x="571500" y="237067"/>
                </a:cubicBezTo>
                <a:cubicBezTo>
                  <a:pt x="575901" y="252469"/>
                  <a:pt x="571827" y="256428"/>
                  <a:pt x="588434" y="262467"/>
                </a:cubicBezTo>
                <a:cubicBezTo>
                  <a:pt x="599369" y="266444"/>
                  <a:pt x="622300" y="270933"/>
                  <a:pt x="622300" y="270933"/>
                </a:cubicBezTo>
                <a:cubicBezTo>
                  <a:pt x="675123" y="257729"/>
                  <a:pt x="588528" y="277112"/>
                  <a:pt x="668867" y="270933"/>
                </a:cubicBezTo>
                <a:cubicBezTo>
                  <a:pt x="677765" y="270249"/>
                  <a:pt x="685800" y="265289"/>
                  <a:pt x="694267" y="262467"/>
                </a:cubicBezTo>
                <a:cubicBezTo>
                  <a:pt x="712677" y="280877"/>
                  <a:pt x="718201" y="290508"/>
                  <a:pt x="740834" y="300567"/>
                </a:cubicBezTo>
                <a:cubicBezTo>
                  <a:pt x="745997" y="302861"/>
                  <a:pt x="775252" y="308215"/>
                  <a:pt x="778934" y="309033"/>
                </a:cubicBezTo>
                <a:cubicBezTo>
                  <a:pt x="819043" y="317946"/>
                  <a:pt x="770527" y="311155"/>
                  <a:pt x="846667" y="317500"/>
                </a:cubicBezTo>
                <a:cubicBezTo>
                  <a:pt x="850900" y="320322"/>
                  <a:pt x="854816" y="323692"/>
                  <a:pt x="859367" y="325967"/>
                </a:cubicBezTo>
                <a:cubicBezTo>
                  <a:pt x="863358" y="327963"/>
                  <a:pt x="868283" y="327835"/>
                  <a:pt x="872067" y="330200"/>
                </a:cubicBezTo>
                <a:cubicBezTo>
                  <a:pt x="911513" y="354853"/>
                  <a:pt x="877356" y="341839"/>
                  <a:pt x="905934" y="351367"/>
                </a:cubicBezTo>
                <a:cubicBezTo>
                  <a:pt x="978306" y="346843"/>
                  <a:pt x="1003009" y="343016"/>
                  <a:pt x="1083734" y="351367"/>
                </a:cubicBezTo>
                <a:cubicBezTo>
                  <a:pt x="1088795" y="351891"/>
                  <a:pt x="1091571" y="358337"/>
                  <a:pt x="1096434" y="359833"/>
                </a:cubicBezTo>
                <a:cubicBezTo>
                  <a:pt x="1130044" y="370174"/>
                  <a:pt x="1163149" y="370041"/>
                  <a:pt x="1198034" y="372533"/>
                </a:cubicBezTo>
                <a:cubicBezTo>
                  <a:pt x="1199445" y="376766"/>
                  <a:pt x="1199112" y="382078"/>
                  <a:pt x="1202267" y="385233"/>
                </a:cubicBezTo>
                <a:cubicBezTo>
                  <a:pt x="1205422" y="388388"/>
                  <a:pt x="1210505" y="389467"/>
                  <a:pt x="1214967" y="389467"/>
                </a:cubicBezTo>
                <a:cubicBezTo>
                  <a:pt x="1235072" y="389467"/>
                  <a:pt x="1254697" y="384907"/>
                  <a:pt x="1274234" y="381000"/>
                </a:cubicBezTo>
                <a:cubicBezTo>
                  <a:pt x="1276344" y="387331"/>
                  <a:pt x="1280246" y="402752"/>
                  <a:pt x="1286934" y="406400"/>
                </a:cubicBezTo>
                <a:cubicBezTo>
                  <a:pt x="1326889" y="428194"/>
                  <a:pt x="1402542" y="425062"/>
                  <a:pt x="1435100" y="427567"/>
                </a:cubicBezTo>
                <a:lnTo>
                  <a:pt x="1460500" y="436033"/>
                </a:lnTo>
                <a:cubicBezTo>
                  <a:pt x="1464733" y="437444"/>
                  <a:pt x="1468765" y="439774"/>
                  <a:pt x="1473200" y="440267"/>
                </a:cubicBezTo>
                <a:lnTo>
                  <a:pt x="1549400" y="448733"/>
                </a:lnTo>
                <a:cubicBezTo>
                  <a:pt x="1594084" y="453201"/>
                  <a:pt x="1584691" y="452967"/>
                  <a:pt x="1608667" y="452967"/>
                </a:cubicBezTo>
              </a:path>
            </a:pathLst>
          </a:custGeom>
          <a:noFill/>
          <a:ln w="38100" cmpd="sng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itchFamily="2" charset="0"/>
            </a:endParaRPr>
          </a:p>
        </p:txBody>
      </p:sp>
      <p:sp>
        <p:nvSpPr>
          <p:cNvPr id="80941" name="Freeform 14">
            <a:extLst>
              <a:ext uri="{FF2B5EF4-FFF2-40B4-BE49-F238E27FC236}">
                <a16:creationId xmlns:a16="http://schemas.microsoft.com/office/drawing/2014/main" id="{199E7DEE-44AB-F64E-BC3A-FC6768C9DCEE}"/>
              </a:ext>
            </a:extLst>
          </p:cNvPr>
          <p:cNvSpPr>
            <a:spLocks/>
          </p:cNvSpPr>
          <p:nvPr/>
        </p:nvSpPr>
        <p:spPr bwMode="auto">
          <a:xfrm>
            <a:off x="6866467" y="3595512"/>
            <a:ext cx="759178" cy="235656"/>
          </a:xfrm>
          <a:custGeom>
            <a:avLst/>
            <a:gdLst>
              <a:gd name="T0" fmla="*/ 0 w 960966"/>
              <a:gd name="T1" fmla="*/ 0 h 298142"/>
              <a:gd name="T2" fmla="*/ 0 w 960966"/>
              <a:gd name="T3" fmla="*/ 0 h 298142"/>
              <a:gd name="T4" fmla="*/ 10684 w 960966"/>
              <a:gd name="T5" fmla="*/ 6697 h 298142"/>
              <a:gd name="T6" fmla="*/ 56088 w 960966"/>
              <a:gd name="T7" fmla="*/ 13394 h 298142"/>
              <a:gd name="T8" fmla="*/ 68106 w 960966"/>
              <a:gd name="T9" fmla="*/ 20092 h 298142"/>
              <a:gd name="T10" fmla="*/ 76121 w 960966"/>
              <a:gd name="T11" fmla="*/ 25449 h 298142"/>
              <a:gd name="T12" fmla="*/ 109506 w 960966"/>
              <a:gd name="T13" fmla="*/ 30806 h 298142"/>
              <a:gd name="T14" fmla="*/ 113512 w 960966"/>
              <a:gd name="T15" fmla="*/ 33485 h 298142"/>
              <a:gd name="T16" fmla="*/ 126867 w 960966"/>
              <a:gd name="T17" fmla="*/ 38843 h 298142"/>
              <a:gd name="T18" fmla="*/ 168265 w 960966"/>
              <a:gd name="T19" fmla="*/ 40182 h 298142"/>
              <a:gd name="T20" fmla="*/ 181619 w 960966"/>
              <a:gd name="T21" fmla="*/ 45540 h 298142"/>
              <a:gd name="T22" fmla="*/ 182954 w 960966"/>
              <a:gd name="T23" fmla="*/ 52237 h 298142"/>
              <a:gd name="T24" fmla="*/ 188297 w 960966"/>
              <a:gd name="T25" fmla="*/ 53576 h 298142"/>
              <a:gd name="T26" fmla="*/ 206994 w 960966"/>
              <a:gd name="T27" fmla="*/ 57595 h 298142"/>
              <a:gd name="T28" fmla="*/ 211000 w 960966"/>
              <a:gd name="T29" fmla="*/ 58934 h 298142"/>
              <a:gd name="T30" fmla="*/ 216341 w 960966"/>
              <a:gd name="T31" fmla="*/ 66971 h 298142"/>
              <a:gd name="T32" fmla="*/ 232366 w 960966"/>
              <a:gd name="T33" fmla="*/ 73669 h 298142"/>
              <a:gd name="T34" fmla="*/ 260411 w 960966"/>
              <a:gd name="T35" fmla="*/ 77686 h 298142"/>
              <a:gd name="T36" fmla="*/ 261745 w 960966"/>
              <a:gd name="T37" fmla="*/ 81705 h 298142"/>
              <a:gd name="T38" fmla="*/ 263080 w 960966"/>
              <a:gd name="T39" fmla="*/ 89741 h 298142"/>
              <a:gd name="T40" fmla="*/ 264416 w 960966"/>
              <a:gd name="T41" fmla="*/ 93759 h 298142"/>
              <a:gd name="T42" fmla="*/ 303144 w 960966"/>
              <a:gd name="T43" fmla="*/ 93759 h 29814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960966" h="298142">
                <a:moveTo>
                  <a:pt x="0" y="0"/>
                </a:moveTo>
                <a:lnTo>
                  <a:pt x="0" y="0"/>
                </a:lnTo>
                <a:cubicBezTo>
                  <a:pt x="11289" y="7055"/>
                  <a:pt x="20701" y="19191"/>
                  <a:pt x="33866" y="21166"/>
                </a:cubicBezTo>
                <a:cubicBezTo>
                  <a:pt x="184741" y="43797"/>
                  <a:pt x="147857" y="-17550"/>
                  <a:pt x="177800" y="42333"/>
                </a:cubicBezTo>
                <a:cubicBezTo>
                  <a:pt x="186084" y="75470"/>
                  <a:pt x="173734" y="48441"/>
                  <a:pt x="215900" y="63500"/>
                </a:cubicBezTo>
                <a:cubicBezTo>
                  <a:pt x="225483" y="66922"/>
                  <a:pt x="241300" y="80433"/>
                  <a:pt x="241300" y="80433"/>
                </a:cubicBezTo>
                <a:cubicBezTo>
                  <a:pt x="256587" y="126297"/>
                  <a:pt x="238525" y="85298"/>
                  <a:pt x="347133" y="97366"/>
                </a:cubicBezTo>
                <a:cubicBezTo>
                  <a:pt x="352190" y="97928"/>
                  <a:pt x="355416" y="103309"/>
                  <a:pt x="359833" y="105833"/>
                </a:cubicBezTo>
                <a:cubicBezTo>
                  <a:pt x="369056" y="111104"/>
                  <a:pt x="392971" y="122469"/>
                  <a:pt x="402166" y="122766"/>
                </a:cubicBezTo>
                <a:lnTo>
                  <a:pt x="533400" y="127000"/>
                </a:lnTo>
                <a:cubicBezTo>
                  <a:pt x="544699" y="160900"/>
                  <a:pt x="524534" y="113213"/>
                  <a:pt x="575733" y="143933"/>
                </a:cubicBezTo>
                <a:cubicBezTo>
                  <a:pt x="581903" y="147635"/>
                  <a:pt x="575360" y="159572"/>
                  <a:pt x="579966" y="165100"/>
                </a:cubicBezTo>
                <a:cubicBezTo>
                  <a:pt x="583691" y="169570"/>
                  <a:pt x="591211" y="168114"/>
                  <a:pt x="596900" y="169333"/>
                </a:cubicBezTo>
                <a:cubicBezTo>
                  <a:pt x="616329" y="173496"/>
                  <a:pt x="636839" y="176511"/>
                  <a:pt x="656166" y="182033"/>
                </a:cubicBezTo>
                <a:cubicBezTo>
                  <a:pt x="660457" y="183259"/>
                  <a:pt x="664633" y="184855"/>
                  <a:pt x="668866" y="186266"/>
                </a:cubicBezTo>
                <a:cubicBezTo>
                  <a:pt x="715094" y="217086"/>
                  <a:pt x="647528" y="167927"/>
                  <a:pt x="685800" y="211666"/>
                </a:cubicBezTo>
                <a:cubicBezTo>
                  <a:pt x="702469" y="230716"/>
                  <a:pt x="714552" y="229159"/>
                  <a:pt x="736600" y="232833"/>
                </a:cubicBezTo>
                <a:cubicBezTo>
                  <a:pt x="775989" y="259093"/>
                  <a:pt x="716607" y="222609"/>
                  <a:pt x="825500" y="245533"/>
                </a:cubicBezTo>
                <a:cubicBezTo>
                  <a:pt x="829867" y="246452"/>
                  <a:pt x="828765" y="253877"/>
                  <a:pt x="829733" y="258233"/>
                </a:cubicBezTo>
                <a:cubicBezTo>
                  <a:pt x="831595" y="266612"/>
                  <a:pt x="832104" y="275254"/>
                  <a:pt x="833966" y="283633"/>
                </a:cubicBezTo>
                <a:cubicBezTo>
                  <a:pt x="834934" y="287989"/>
                  <a:pt x="833760" y="295889"/>
                  <a:pt x="838200" y="296333"/>
                </a:cubicBezTo>
                <a:cubicBezTo>
                  <a:pt x="878919" y="300405"/>
                  <a:pt x="920044" y="296333"/>
                  <a:pt x="960966" y="296333"/>
                </a:cubicBezTo>
              </a:path>
            </a:pathLst>
          </a:custGeom>
          <a:noFill/>
          <a:ln w="38100" cmpd="sng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>
              <a:defRPr/>
            </a:pPr>
            <a:endParaRPr lang="en-US" sz="1778">
              <a:solidFill>
                <a:srgbClr val="000000"/>
              </a:solidFill>
              <a:latin typeface="Helvetica" pitchFamily="2" charset="0"/>
            </a:endParaRPr>
          </a:p>
        </p:txBody>
      </p:sp>
      <p:sp>
        <p:nvSpPr>
          <p:cNvPr id="509998" name="Rectangle 285">
            <a:extLst>
              <a:ext uri="{FF2B5EF4-FFF2-40B4-BE49-F238E27FC236}">
                <a16:creationId xmlns:a16="http://schemas.microsoft.com/office/drawing/2014/main" id="{5395C51C-0277-BF45-89C3-1379EF94D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1" y="5823656"/>
            <a:ext cx="6414911" cy="262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tabLst>
                <a:tab pos="1195388" algn="l"/>
                <a:tab pos="2459038" algn="l"/>
                <a:tab pos="2513013" algn="l"/>
                <a:tab pos="3773488" algn="l"/>
                <a:tab pos="5089525" algn="l"/>
                <a:tab pos="6461125" algn="l"/>
              </a:tabLs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>
              <a:tabLst>
                <a:tab pos="915823" algn="l"/>
                <a:tab pos="1934658" algn="l"/>
                <a:tab pos="2942204" algn="l"/>
                <a:tab pos="4064051" algn="l"/>
                <a:tab pos="5128042" algn="l"/>
              </a:tabLst>
              <a:defRPr/>
            </a:pPr>
            <a:r>
              <a:rPr lang="en-US" altLang="en-US" sz="1106" b="1" dirty="0">
                <a:solidFill>
                  <a:srgbClr val="FFFFFF"/>
                </a:solidFill>
              </a:rPr>
              <a:t>1937	1778	1690	1476	1182	459</a:t>
            </a:r>
          </a:p>
        </p:txBody>
      </p:sp>
      <p:sp>
        <p:nvSpPr>
          <p:cNvPr id="509999" name="TextBox 90">
            <a:extLst>
              <a:ext uri="{FF2B5EF4-FFF2-40B4-BE49-F238E27FC236}">
                <a16:creationId xmlns:a16="http://schemas.microsoft.com/office/drawing/2014/main" id="{33E9C858-7258-C643-8CB9-421A741A0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26" y="5825067"/>
            <a:ext cx="728084" cy="262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106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Placebo</a:t>
            </a:r>
          </a:p>
        </p:txBody>
      </p:sp>
      <p:sp>
        <p:nvSpPr>
          <p:cNvPr id="510000" name="TextBox 90">
            <a:extLst>
              <a:ext uri="{FF2B5EF4-FFF2-40B4-BE49-F238E27FC236}">
                <a16:creationId xmlns:a16="http://schemas.microsoft.com/office/drawing/2014/main" id="{17108AB3-5000-214E-81E5-E1C68F3AF3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6891" y="5542845"/>
            <a:ext cx="1019831" cy="262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106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Pioglitazone</a:t>
            </a:r>
          </a:p>
        </p:txBody>
      </p:sp>
      <p:sp>
        <p:nvSpPr>
          <p:cNvPr id="510001" name="TextBox 66">
            <a:extLst>
              <a:ext uri="{FF2B5EF4-FFF2-40B4-BE49-F238E27FC236}">
                <a16:creationId xmlns:a16="http://schemas.microsoft.com/office/drawing/2014/main" id="{0ED7B2B8-6712-EA4A-A6A4-E1005AC08E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6533" y="1694745"/>
            <a:ext cx="2824812" cy="2625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defRPr/>
            </a:pPr>
            <a:r>
              <a:rPr lang="en-US" altLang="en-US" sz="1106" b="1" i="1">
                <a:solidFill>
                  <a:srgbClr val="FFFFFF"/>
                </a:solidFill>
              </a:rPr>
              <a:t>Kernan et al, NEJM, February 17, 20016</a:t>
            </a:r>
          </a:p>
        </p:txBody>
      </p:sp>
      <p:sp>
        <p:nvSpPr>
          <p:cNvPr id="370738" name="TextBox 1">
            <a:extLst>
              <a:ext uri="{FF2B5EF4-FFF2-40B4-BE49-F238E27FC236}">
                <a16:creationId xmlns:a16="http://schemas.microsoft.com/office/drawing/2014/main" id="{3C616520-5661-4469-0B49-C79CF65B4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9657" y="4363156"/>
            <a:ext cx="1080745" cy="338554"/>
          </a:xfrm>
          <a:prstGeom prst="rect">
            <a:avLst/>
          </a:prstGeom>
          <a:solidFill>
            <a:srgbClr val="FFCCFF"/>
          </a:solidFill>
          <a:ln w="9525">
            <a:solidFill>
              <a:srgbClr val="FFCCFF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/>
            <a:r>
              <a:rPr lang="en-US" altLang="en-US" sz="1600">
                <a:solidFill>
                  <a:srgbClr val="000000"/>
                </a:solidFill>
              </a:rPr>
              <a:t>N = 3,876</a:t>
            </a:r>
          </a:p>
        </p:txBody>
      </p:sp>
    </p:spTree>
  </p:cSld>
  <p:clrMapOvr>
    <a:masterClrMapping/>
  </p:clrMapOvr>
  <p:transition spd="slow"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Box 22">
            <a:extLst>
              <a:ext uri="{FF2B5EF4-FFF2-40B4-BE49-F238E27FC236}">
                <a16:creationId xmlns:a16="http://schemas.microsoft.com/office/drawing/2014/main" id="{770B4B58-4189-494D-850A-879C4FC02D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1657" y="2634545"/>
            <a:ext cx="1690511" cy="338554"/>
          </a:xfrm>
          <a:prstGeom prst="rect">
            <a:avLst/>
          </a:prstGeom>
          <a:solidFill>
            <a:srgbClr val="FFCCFF"/>
          </a:solidFill>
          <a:ln w="9525">
            <a:solidFill>
              <a:srgbClr val="FFCCFF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1022 ineligible</a:t>
            </a:r>
          </a:p>
        </p:txBody>
      </p:sp>
      <p:sp>
        <p:nvSpPr>
          <p:cNvPr id="285" name="Title 1">
            <a:extLst>
              <a:ext uri="{FF2B5EF4-FFF2-40B4-BE49-F238E27FC236}">
                <a16:creationId xmlns:a16="http://schemas.microsoft.com/office/drawing/2014/main" id="{C474F9BD-C8E0-0339-115D-4F419DAA96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0156" y="474133"/>
            <a:ext cx="7673622" cy="812800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2133">
                <a:solidFill>
                  <a:schemeClr val="bg1"/>
                </a:solidFill>
              </a:rPr>
              <a:t>PREVENTION OF DIABETES IN CLINICAL PRACTICE USING PHYSIOLOGICAL ASSESSMENT: STOP DIABETES</a:t>
            </a:r>
          </a:p>
        </p:txBody>
      </p:sp>
      <p:sp>
        <p:nvSpPr>
          <p:cNvPr id="403460" name="TextBox 1">
            <a:extLst>
              <a:ext uri="{FF2B5EF4-FFF2-40B4-BE49-F238E27FC236}">
                <a16:creationId xmlns:a16="http://schemas.microsoft.com/office/drawing/2014/main" id="{98198FCF-6737-5ADA-DF96-C62475F7A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1867" y="1261533"/>
            <a:ext cx="574330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244" i="1">
                <a:solidFill>
                  <a:srgbClr val="FFFFFF"/>
                </a:solidFill>
              </a:rPr>
              <a:t>Armato, DeFronzo, Abdul-Ghani, Ruby, Lancet Diab Endo 6:781-790, 2018</a:t>
            </a:r>
          </a:p>
        </p:txBody>
      </p:sp>
      <p:sp>
        <p:nvSpPr>
          <p:cNvPr id="358" name="Text Box 22">
            <a:extLst>
              <a:ext uri="{FF2B5EF4-FFF2-40B4-BE49-F238E27FC236}">
                <a16:creationId xmlns:a16="http://schemas.microsoft.com/office/drawing/2014/main" id="{47536004-ABCF-4D75-B5A2-7F4543CF6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1657" y="3865034"/>
            <a:ext cx="1690511" cy="584775"/>
          </a:xfrm>
          <a:prstGeom prst="rect">
            <a:avLst/>
          </a:prstGeom>
          <a:solidFill>
            <a:srgbClr val="FFCCFF"/>
          </a:solidFill>
          <a:ln w="9525">
            <a:solidFill>
              <a:srgbClr val="FFCCFF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325 excluded and untreated</a:t>
            </a:r>
          </a:p>
        </p:txBody>
      </p:sp>
      <p:sp>
        <p:nvSpPr>
          <p:cNvPr id="364" name="Text Box 22">
            <a:extLst>
              <a:ext uri="{FF2B5EF4-FFF2-40B4-BE49-F238E27FC236}">
                <a16:creationId xmlns:a16="http://schemas.microsoft.com/office/drawing/2014/main" id="{5A5731F3-022C-4162-8A65-2B7F948F5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1145" y="5463823"/>
            <a:ext cx="1690511" cy="830997"/>
          </a:xfrm>
          <a:prstGeom prst="rect">
            <a:avLst/>
          </a:prstGeom>
          <a:solidFill>
            <a:srgbClr val="99FF99"/>
          </a:solidFill>
          <a:ln w="9525">
            <a:solidFill>
              <a:srgbClr val="99FF99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200 assigned lifestyle modification</a:t>
            </a:r>
          </a:p>
        </p:txBody>
      </p:sp>
      <p:sp>
        <p:nvSpPr>
          <p:cNvPr id="365" name="Text Box 22">
            <a:extLst>
              <a:ext uri="{FF2B5EF4-FFF2-40B4-BE49-F238E27FC236}">
                <a16:creationId xmlns:a16="http://schemas.microsoft.com/office/drawing/2014/main" id="{E1AD390E-7062-41C1-A506-52C2D8181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7168" y="5463823"/>
            <a:ext cx="1690511" cy="830997"/>
          </a:xfrm>
          <a:prstGeom prst="rect">
            <a:avLst/>
          </a:prstGeom>
          <a:solidFill>
            <a:srgbClr val="FFFF00"/>
          </a:solidFill>
          <a:ln w="9525">
            <a:solidFill>
              <a:srgbClr val="FFFF00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141 assigned </a:t>
            </a:r>
            <a:r>
              <a:rPr lang="en-US" sz="1600" b="1" dirty="0">
                <a:solidFill>
                  <a:srgbClr val="000000"/>
                </a:solidFill>
              </a:rPr>
              <a:t>pioglitazone</a:t>
            </a: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 and metformin</a:t>
            </a:r>
          </a:p>
        </p:txBody>
      </p:sp>
      <p:sp>
        <p:nvSpPr>
          <p:cNvPr id="366" name="Text Box 22">
            <a:extLst>
              <a:ext uri="{FF2B5EF4-FFF2-40B4-BE49-F238E27FC236}">
                <a16:creationId xmlns:a16="http://schemas.microsoft.com/office/drawing/2014/main" id="{597D7DF4-1665-49AE-B179-78E0DAF44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712" y="5463823"/>
            <a:ext cx="2826456" cy="830997"/>
          </a:xfrm>
          <a:prstGeom prst="rect">
            <a:avLst/>
          </a:prstGeom>
          <a:solidFill>
            <a:srgbClr val="FF9933"/>
          </a:solidFill>
          <a:ln w="9525">
            <a:solidFill>
              <a:srgbClr val="FF9933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81 assigned </a:t>
            </a:r>
            <a:r>
              <a:rPr lang="en-US" altLang="en-US" sz="1600" b="1">
                <a:solidFill>
                  <a:srgbClr val="000000"/>
                </a:solidFill>
              </a:rPr>
              <a:t>pioglitazone</a:t>
            </a:r>
            <a:r>
              <a:rPr lang="en-US" altLang="en-US" sz="1600" b="1">
                <a:solidFill>
                  <a:srgbClr val="000000"/>
                </a:solidFill>
                <a:latin typeface="Arial" panose="020B0604020202020204" pitchFamily="34" charset="0"/>
              </a:rPr>
              <a:t>, metformin and  GLP-1 receptor agonist</a:t>
            </a:r>
          </a:p>
        </p:txBody>
      </p:sp>
      <p:cxnSp>
        <p:nvCxnSpPr>
          <p:cNvPr id="403465" name="Straight Arrow Connector 3">
            <a:extLst>
              <a:ext uri="{FF2B5EF4-FFF2-40B4-BE49-F238E27FC236}">
                <a16:creationId xmlns:a16="http://schemas.microsoft.com/office/drawing/2014/main" id="{ECB8DB79-A148-DD90-DB88-35F6B08EB8B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22422" y="2154767"/>
            <a:ext cx="0" cy="976489"/>
          </a:xfrm>
          <a:prstGeom prst="straightConnector1">
            <a:avLst/>
          </a:prstGeom>
          <a:noFill/>
          <a:ln w="28575" algn="ctr">
            <a:solidFill>
              <a:schemeClr val="bg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3466" name="Straight Arrow Connector 366">
            <a:extLst>
              <a:ext uri="{FF2B5EF4-FFF2-40B4-BE49-F238E27FC236}">
                <a16:creationId xmlns:a16="http://schemas.microsoft.com/office/drawing/2014/main" id="{41AF31AA-48E2-B28C-A505-58C82BA2F3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09723" y="3337278"/>
            <a:ext cx="0" cy="1303867"/>
          </a:xfrm>
          <a:prstGeom prst="straightConnector1">
            <a:avLst/>
          </a:prstGeom>
          <a:noFill/>
          <a:ln w="28575" algn="ctr">
            <a:solidFill>
              <a:schemeClr val="bg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3467" name="Straight Arrow Connector 367">
            <a:extLst>
              <a:ext uri="{FF2B5EF4-FFF2-40B4-BE49-F238E27FC236}">
                <a16:creationId xmlns:a16="http://schemas.microsoft.com/office/drawing/2014/main" id="{C64920A7-C6F0-DDBB-39F1-DF6BB3B45AB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409723" y="4937479"/>
            <a:ext cx="0" cy="488244"/>
          </a:xfrm>
          <a:prstGeom prst="straightConnector1">
            <a:avLst/>
          </a:prstGeom>
          <a:noFill/>
          <a:ln w="28575" algn="ctr">
            <a:solidFill>
              <a:schemeClr val="bg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3468" name="Straight Arrow Connector 368">
            <a:extLst>
              <a:ext uri="{FF2B5EF4-FFF2-40B4-BE49-F238E27FC236}">
                <a16:creationId xmlns:a16="http://schemas.microsoft.com/office/drawing/2014/main" id="{EF7FD62C-E1CC-29F4-9AA1-5DD88E801F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22422" y="4151489"/>
            <a:ext cx="560212" cy="2822"/>
          </a:xfrm>
          <a:prstGeom prst="straightConnector1">
            <a:avLst/>
          </a:prstGeom>
          <a:noFill/>
          <a:ln w="28575" algn="ctr">
            <a:solidFill>
              <a:schemeClr val="bg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3469" name="Straight Arrow Connector 369">
            <a:extLst>
              <a:ext uri="{FF2B5EF4-FFF2-40B4-BE49-F238E27FC236}">
                <a16:creationId xmlns:a16="http://schemas.microsoft.com/office/drawing/2014/main" id="{10182309-0ABF-7389-A809-94E081E1C8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22422" y="2796823"/>
            <a:ext cx="560212" cy="2822"/>
          </a:xfrm>
          <a:prstGeom prst="straightConnector1">
            <a:avLst/>
          </a:prstGeom>
          <a:noFill/>
          <a:ln w="28575" algn="ctr">
            <a:solidFill>
              <a:schemeClr val="bg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3470" name="Straight Arrow Connector 371">
            <a:extLst>
              <a:ext uri="{FF2B5EF4-FFF2-40B4-BE49-F238E27FC236}">
                <a16:creationId xmlns:a16="http://schemas.microsoft.com/office/drawing/2014/main" id="{C75A0089-E177-45A6-93FF-6AD055419D4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10078" y="5147734"/>
            <a:ext cx="0" cy="277989"/>
          </a:xfrm>
          <a:prstGeom prst="straightConnector1">
            <a:avLst/>
          </a:prstGeom>
          <a:noFill/>
          <a:ln w="28575" algn="ctr">
            <a:solidFill>
              <a:schemeClr val="bg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3471" name="Straight Arrow Connector 373">
            <a:extLst>
              <a:ext uri="{FF2B5EF4-FFF2-40B4-BE49-F238E27FC236}">
                <a16:creationId xmlns:a16="http://schemas.microsoft.com/office/drawing/2014/main" id="{A76FF548-DC0F-4201-10B0-BF2188442E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07767" y="5147734"/>
            <a:ext cx="0" cy="277989"/>
          </a:xfrm>
          <a:prstGeom prst="straightConnector1">
            <a:avLst/>
          </a:prstGeom>
          <a:noFill/>
          <a:ln w="28575" algn="ctr">
            <a:solidFill>
              <a:schemeClr val="bg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3472" name="Straight Connector 10">
            <a:extLst>
              <a:ext uri="{FF2B5EF4-FFF2-40B4-BE49-F238E27FC236}">
                <a16:creationId xmlns:a16="http://schemas.microsoft.com/office/drawing/2014/main" id="{E5839056-6E5B-1D6F-F372-6D448910CC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01612" y="5147733"/>
            <a:ext cx="5516033" cy="0"/>
          </a:xfrm>
          <a:prstGeom prst="line">
            <a:avLst/>
          </a:prstGeom>
          <a:noFill/>
          <a:ln w="28575" algn="ctr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2" name="Text Box 22">
            <a:extLst>
              <a:ext uri="{FF2B5EF4-FFF2-40B4-BE49-F238E27FC236}">
                <a16:creationId xmlns:a16="http://schemas.microsoft.com/office/drawing/2014/main" id="{0A7580B3-0AF0-4EE0-A92D-C5060BF5CD70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3347156" y="1569936"/>
            <a:ext cx="2151945" cy="830997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1769 patients assessed for </a:t>
            </a:r>
            <a:r>
              <a:rPr lang="en-US" sz="1600" b="1" dirty="0" err="1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eligibiliy</a:t>
            </a:r>
            <a:endParaRPr lang="en-US" sz="1600" b="1" dirty="0">
              <a:solidFill>
                <a:srgbClr val="FFFFFF"/>
              </a:solidFill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57" name="Text Box 22">
            <a:extLst>
              <a:ext uri="{FF2B5EF4-FFF2-40B4-BE49-F238E27FC236}">
                <a16:creationId xmlns:a16="http://schemas.microsoft.com/office/drawing/2014/main" id="{A7608751-B4EF-4A0F-BD70-6D6F97C8B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7601" y="3173589"/>
            <a:ext cx="1690511" cy="338554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747 enrolled</a:t>
            </a:r>
          </a:p>
        </p:txBody>
      </p:sp>
      <p:sp>
        <p:nvSpPr>
          <p:cNvPr id="363" name="Text Box 22">
            <a:extLst>
              <a:ext uri="{FF2B5EF4-FFF2-40B4-BE49-F238E27FC236}">
                <a16:creationId xmlns:a16="http://schemas.microsoft.com/office/drawing/2014/main" id="{E4141A94-BD6C-458E-92EB-26DA1F92F6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7168" y="4682067"/>
            <a:ext cx="1690511" cy="338554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422 stratified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5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Title 1">
            <a:extLst>
              <a:ext uri="{FF2B5EF4-FFF2-40B4-BE49-F238E27FC236}">
                <a16:creationId xmlns:a16="http://schemas.microsoft.com/office/drawing/2014/main" id="{E4FE9B3D-A6AB-D31C-B9EE-0B8D42BCA1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0156" y="640645"/>
            <a:ext cx="7673622" cy="649111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2844">
                <a:solidFill>
                  <a:schemeClr val="bg1"/>
                </a:solidFill>
              </a:rPr>
              <a:t>RISK STRATIFICATION BASED ON OGTT</a:t>
            </a:r>
          </a:p>
        </p:txBody>
      </p:sp>
      <p:sp>
        <p:nvSpPr>
          <p:cNvPr id="365" name="Text Box 22">
            <a:extLst>
              <a:ext uri="{FF2B5EF4-FFF2-40B4-BE49-F238E27FC236}">
                <a16:creationId xmlns:a16="http://schemas.microsoft.com/office/drawing/2014/main" id="{58B68EAE-A863-4C37-932D-ABCDF775E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956" y="1830212"/>
            <a:ext cx="1353256" cy="338554"/>
          </a:xfrm>
          <a:prstGeom prst="rect">
            <a:avLst/>
          </a:prstGeom>
          <a:solidFill>
            <a:srgbClr val="66FFFF"/>
          </a:solidFill>
          <a:ln w="9525">
            <a:solidFill>
              <a:srgbClr val="66FFFF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FF0000"/>
                </a:solidFill>
                <a:latin typeface="Arial" charset="0"/>
                <a:ea typeface="ＭＳ Ｐゴシック" charset="0"/>
                <a:cs typeface="ＭＳ Ｐゴシック" charset="0"/>
              </a:rPr>
              <a:t>GRADING</a:t>
            </a:r>
          </a:p>
        </p:txBody>
      </p:sp>
      <p:sp>
        <p:nvSpPr>
          <p:cNvPr id="366" name="Text Box 22">
            <a:extLst>
              <a:ext uri="{FF2B5EF4-FFF2-40B4-BE49-F238E27FC236}">
                <a16:creationId xmlns:a16="http://schemas.microsoft.com/office/drawing/2014/main" id="{145BD8FC-67E3-4DAB-8A3E-3E6CA8D1B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0690" y="1796345"/>
            <a:ext cx="2030589" cy="338554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0000"/>
                </a:solidFill>
                <a:latin typeface="Arial" panose="020B0604020202020204" pitchFamily="34" charset="0"/>
              </a:rPr>
              <a:t>RANDOMIZATION</a:t>
            </a:r>
          </a:p>
        </p:txBody>
      </p:sp>
      <p:sp>
        <p:nvSpPr>
          <p:cNvPr id="272" name="Text Box 22">
            <a:extLst>
              <a:ext uri="{FF2B5EF4-FFF2-40B4-BE49-F238E27FC236}">
                <a16:creationId xmlns:a16="http://schemas.microsoft.com/office/drawing/2014/main" id="{CD071B44-CC08-488D-9E23-7729FDF9A34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112889" y="1790757"/>
            <a:ext cx="2151945" cy="338554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FFFFFF"/>
                </a:solidFill>
                <a:latin typeface="Arial" charset="0"/>
                <a:ea typeface="ＭＳ Ｐゴシック" charset="0"/>
                <a:cs typeface="ＭＳ Ｐゴシック" charset="0"/>
              </a:rPr>
              <a:t>MEASUREMENT</a:t>
            </a:r>
          </a:p>
        </p:txBody>
      </p:sp>
      <p:sp>
        <p:nvSpPr>
          <p:cNvPr id="20" name="Text Box 22">
            <a:extLst>
              <a:ext uri="{FF2B5EF4-FFF2-40B4-BE49-F238E27FC236}">
                <a16:creationId xmlns:a16="http://schemas.microsoft.com/office/drawing/2014/main" id="{CB3A9C23-3CBA-4EF1-A84B-BFA13242ABB0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112889" y="2424002"/>
            <a:ext cx="2151945" cy="584775"/>
          </a:xfrm>
          <a:prstGeom prst="rect">
            <a:avLst/>
          </a:prstGeom>
          <a:solidFill>
            <a:srgbClr val="FF99CC"/>
          </a:solidFill>
          <a:ln w="9525">
            <a:solidFill>
              <a:srgbClr val="FF99CC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Glycemic Response</a:t>
            </a:r>
          </a:p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(2-h PG &gt; 155)</a:t>
            </a:r>
          </a:p>
        </p:txBody>
      </p:sp>
      <p:sp>
        <p:nvSpPr>
          <p:cNvPr id="21" name="Text Box 22">
            <a:extLst>
              <a:ext uri="{FF2B5EF4-FFF2-40B4-BE49-F238E27FC236}">
                <a16:creationId xmlns:a16="http://schemas.microsoft.com/office/drawing/2014/main" id="{8595B40B-1724-420E-904B-04B199B6500E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112889" y="3280185"/>
            <a:ext cx="2151945" cy="338554"/>
          </a:xfrm>
          <a:prstGeom prst="rect">
            <a:avLst/>
          </a:prstGeom>
          <a:solidFill>
            <a:srgbClr val="FF99CC"/>
          </a:solidFill>
          <a:ln w="9525">
            <a:solidFill>
              <a:srgbClr val="FF99CC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Insulin Sensitivity</a:t>
            </a:r>
          </a:p>
        </p:txBody>
      </p:sp>
      <p:sp>
        <p:nvSpPr>
          <p:cNvPr id="22" name="Text Box 22">
            <a:extLst>
              <a:ext uri="{FF2B5EF4-FFF2-40B4-BE49-F238E27FC236}">
                <a16:creationId xmlns:a16="http://schemas.microsoft.com/office/drawing/2014/main" id="{996D0474-DB64-41F4-BC15-BE6A04B93482}"/>
              </a:ext>
            </a:extLst>
          </p:cNvPr>
          <p:cNvSpPr txBox="1">
            <a:spLocks noChangeArrowheads="1"/>
          </p:cNvSpPr>
          <p:nvPr/>
        </p:nvSpPr>
        <p:spPr bwMode="auto">
          <a:xfrm rot="10800000" flipV="1">
            <a:off x="112889" y="4190351"/>
            <a:ext cx="2151945" cy="338554"/>
          </a:xfrm>
          <a:prstGeom prst="rect">
            <a:avLst/>
          </a:prstGeom>
          <a:solidFill>
            <a:srgbClr val="FF99CC"/>
          </a:solidFill>
          <a:ln w="9525">
            <a:solidFill>
              <a:srgbClr val="FF99CC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Insulin Secretion</a:t>
            </a:r>
          </a:p>
        </p:txBody>
      </p:sp>
      <p:sp>
        <p:nvSpPr>
          <p:cNvPr id="23" name="Text Box 22">
            <a:extLst>
              <a:ext uri="{FF2B5EF4-FFF2-40B4-BE49-F238E27FC236}">
                <a16:creationId xmlns:a16="http://schemas.microsoft.com/office/drawing/2014/main" id="{70C2ADAF-565F-4540-9758-563D2C15B5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5712" y="2552700"/>
            <a:ext cx="1059745" cy="338554"/>
          </a:xfrm>
          <a:prstGeom prst="rect">
            <a:avLst/>
          </a:prstGeom>
          <a:solidFill>
            <a:srgbClr val="66FFFF"/>
          </a:solidFill>
          <a:ln w="9525">
            <a:solidFill>
              <a:srgbClr val="66FFFF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Mild</a:t>
            </a:r>
          </a:p>
        </p:txBody>
      </p:sp>
      <p:sp>
        <p:nvSpPr>
          <p:cNvPr id="24" name="Text Box 22">
            <a:extLst>
              <a:ext uri="{FF2B5EF4-FFF2-40B4-BE49-F238E27FC236}">
                <a16:creationId xmlns:a16="http://schemas.microsoft.com/office/drawing/2014/main" id="{1A8A9E2A-221B-4EC8-8FF1-FA20D7B30F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6323" y="3285067"/>
            <a:ext cx="1158522" cy="338554"/>
          </a:xfrm>
          <a:prstGeom prst="rect">
            <a:avLst/>
          </a:prstGeom>
          <a:solidFill>
            <a:srgbClr val="66FFFF"/>
          </a:solidFill>
          <a:ln w="9525">
            <a:solidFill>
              <a:srgbClr val="66FFFF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Moderate</a:t>
            </a:r>
          </a:p>
        </p:txBody>
      </p:sp>
      <p:sp>
        <p:nvSpPr>
          <p:cNvPr id="25" name="Text Box 22">
            <a:extLst>
              <a:ext uri="{FF2B5EF4-FFF2-40B4-BE49-F238E27FC236}">
                <a16:creationId xmlns:a16="http://schemas.microsoft.com/office/drawing/2014/main" id="{57A491AA-7111-435E-88EF-31C9762926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6323" y="4195234"/>
            <a:ext cx="1158522" cy="338554"/>
          </a:xfrm>
          <a:prstGeom prst="rect">
            <a:avLst/>
          </a:prstGeom>
          <a:solidFill>
            <a:srgbClr val="66FFFF"/>
          </a:solidFill>
          <a:ln w="9525">
            <a:solidFill>
              <a:srgbClr val="66FFFF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/>
          <a:p>
            <a:pPr algn="ctr" defTabSz="812810" eaLnBrk="1" hangingPunct="1">
              <a:defRPr/>
            </a:pPr>
            <a:r>
              <a:rPr lang="en-US" sz="1600" b="1" dirty="0">
                <a:solidFill>
                  <a:srgbClr val="000000"/>
                </a:solidFill>
                <a:latin typeface="Arial" charset="0"/>
                <a:ea typeface="ＭＳ Ｐゴシック" charset="0"/>
                <a:cs typeface="ＭＳ Ｐゴシック" charset="0"/>
              </a:rPr>
              <a:t>Severe</a:t>
            </a:r>
          </a:p>
        </p:txBody>
      </p:sp>
      <p:sp>
        <p:nvSpPr>
          <p:cNvPr id="26" name="Text Box 22">
            <a:extLst>
              <a:ext uri="{FF2B5EF4-FFF2-40B4-BE49-F238E27FC236}">
                <a16:creationId xmlns:a16="http://schemas.microsoft.com/office/drawing/2014/main" id="{D6044EAF-90B6-4DCB-84C2-C0E4E65304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1089" y="1785056"/>
            <a:ext cx="1744133" cy="338554"/>
          </a:xfrm>
          <a:prstGeom prst="rect">
            <a:avLst/>
          </a:prstGeom>
          <a:solidFill>
            <a:srgbClr val="CC6600"/>
          </a:solidFill>
          <a:ln w="9525">
            <a:solidFill>
              <a:srgbClr val="CC6600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FF00"/>
                </a:solidFill>
                <a:latin typeface="Arial" panose="020B0604020202020204" pitchFamily="34" charset="0"/>
              </a:rPr>
              <a:t>MEDICATION</a:t>
            </a:r>
          </a:p>
        </p:txBody>
      </p:sp>
      <p:sp>
        <p:nvSpPr>
          <p:cNvPr id="27" name="Text Box 22">
            <a:extLst>
              <a:ext uri="{FF2B5EF4-FFF2-40B4-BE49-F238E27FC236}">
                <a16:creationId xmlns:a16="http://schemas.microsoft.com/office/drawing/2014/main" id="{FFF1F7ED-33C7-4428-A467-B7A2F9BE2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1790" y="2552701"/>
            <a:ext cx="2208388" cy="1323439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0000"/>
                </a:solidFill>
                <a:latin typeface="Arial" panose="020B0604020202020204" pitchFamily="34" charset="0"/>
              </a:rPr>
              <a:t>Severe defect in two</a:t>
            </a:r>
          </a:p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0000"/>
                </a:solidFill>
                <a:latin typeface="Arial" panose="020B0604020202020204" pitchFamily="34" charset="0"/>
              </a:rPr>
              <a:t>or </a:t>
            </a:r>
          </a:p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0000"/>
                </a:solidFill>
                <a:latin typeface="Arial" panose="020B0604020202020204" pitchFamily="34" charset="0"/>
              </a:rPr>
              <a:t>Severe defect in one plus moderate defect in other two </a:t>
            </a:r>
          </a:p>
        </p:txBody>
      </p:sp>
      <p:sp>
        <p:nvSpPr>
          <p:cNvPr id="28" name="Text Box 22">
            <a:extLst>
              <a:ext uri="{FF2B5EF4-FFF2-40B4-BE49-F238E27FC236}">
                <a16:creationId xmlns:a16="http://schemas.microsoft.com/office/drawing/2014/main" id="{AA19074B-12CA-4DEE-979A-6345896D1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1790" y="4195234"/>
            <a:ext cx="2208388" cy="338554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0000"/>
                </a:solidFill>
                <a:latin typeface="Arial" panose="020B0604020202020204" pitchFamily="34" charset="0"/>
              </a:rPr>
              <a:t>Low Risk</a:t>
            </a:r>
          </a:p>
        </p:txBody>
      </p:sp>
      <p:sp>
        <p:nvSpPr>
          <p:cNvPr id="29" name="Text Box 22">
            <a:extLst>
              <a:ext uri="{FF2B5EF4-FFF2-40B4-BE49-F238E27FC236}">
                <a16:creationId xmlns:a16="http://schemas.microsoft.com/office/drawing/2014/main" id="{39092038-2BE4-4EAD-B4FB-545CC1AD5E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1790" y="5075767"/>
            <a:ext cx="2208388" cy="338554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0000"/>
                </a:solidFill>
                <a:latin typeface="Arial" panose="020B0604020202020204" pitchFamily="34" charset="0"/>
              </a:rPr>
              <a:t>All Others</a:t>
            </a:r>
          </a:p>
        </p:txBody>
      </p:sp>
      <p:sp>
        <p:nvSpPr>
          <p:cNvPr id="30" name="Text Box 22">
            <a:extLst>
              <a:ext uri="{FF2B5EF4-FFF2-40B4-BE49-F238E27FC236}">
                <a16:creationId xmlns:a16="http://schemas.microsoft.com/office/drawing/2014/main" id="{34BA4ADF-8B55-4760-BC74-4D0589462D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0478" y="2634545"/>
            <a:ext cx="1646766" cy="830997"/>
          </a:xfrm>
          <a:prstGeom prst="rect">
            <a:avLst/>
          </a:prstGeom>
          <a:solidFill>
            <a:srgbClr val="CC6600"/>
          </a:solidFill>
          <a:ln w="9525">
            <a:solidFill>
              <a:srgbClr val="CC6600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FF00"/>
                </a:solidFill>
                <a:latin typeface="Arial" panose="020B0604020202020204" pitchFamily="34" charset="0"/>
              </a:rPr>
              <a:t>Pioglitazone</a:t>
            </a:r>
          </a:p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FF00"/>
                </a:solidFill>
                <a:latin typeface="Arial" panose="020B0604020202020204" pitchFamily="34" charset="0"/>
              </a:rPr>
              <a:t>+ Metformin</a:t>
            </a:r>
          </a:p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FF00"/>
                </a:solidFill>
                <a:latin typeface="Arial" panose="020B0604020202020204" pitchFamily="34" charset="0"/>
              </a:rPr>
              <a:t>+ Exenatide</a:t>
            </a:r>
          </a:p>
        </p:txBody>
      </p:sp>
      <p:sp>
        <p:nvSpPr>
          <p:cNvPr id="31" name="Text Box 22">
            <a:extLst>
              <a:ext uri="{FF2B5EF4-FFF2-40B4-BE49-F238E27FC236}">
                <a16:creationId xmlns:a16="http://schemas.microsoft.com/office/drawing/2014/main" id="{C5C3B697-A4A2-4EC1-BB6E-4182C9D3DE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1089" y="5084234"/>
            <a:ext cx="1646767" cy="584775"/>
          </a:xfrm>
          <a:prstGeom prst="rect">
            <a:avLst/>
          </a:prstGeom>
          <a:solidFill>
            <a:srgbClr val="CC6600"/>
          </a:solidFill>
          <a:ln w="9525">
            <a:solidFill>
              <a:srgbClr val="CC6600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FF00"/>
                </a:solidFill>
                <a:latin typeface="Arial" panose="020B0604020202020204" pitchFamily="34" charset="0"/>
              </a:rPr>
              <a:t>Pioglitazone</a:t>
            </a:r>
          </a:p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FF00"/>
                </a:solidFill>
                <a:latin typeface="Arial" panose="020B0604020202020204" pitchFamily="34" charset="0"/>
              </a:rPr>
              <a:t>+ Metformin</a:t>
            </a:r>
          </a:p>
        </p:txBody>
      </p:sp>
      <p:sp>
        <p:nvSpPr>
          <p:cNvPr id="32" name="Text Box 22">
            <a:extLst>
              <a:ext uri="{FF2B5EF4-FFF2-40B4-BE49-F238E27FC236}">
                <a16:creationId xmlns:a16="http://schemas.microsoft.com/office/drawing/2014/main" id="{269AB67A-C9E6-42AF-AD7A-37E39DECE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1889" y="4224867"/>
            <a:ext cx="1519767" cy="338554"/>
          </a:xfrm>
          <a:prstGeom prst="rect">
            <a:avLst/>
          </a:prstGeom>
          <a:solidFill>
            <a:srgbClr val="CC6600"/>
          </a:solidFill>
          <a:ln w="9525">
            <a:solidFill>
              <a:srgbClr val="CC6600"/>
            </a:solidFill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  <a:alpha val="74998"/>
              </a:schemeClr>
            </a:prstShdw>
          </a:effec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defTabSz="812810" eaLnBrk="1" hangingPunct="1">
              <a:defRPr/>
            </a:pPr>
            <a:r>
              <a:rPr lang="en-US" altLang="en-US" sz="1600" b="1" dirty="0">
                <a:solidFill>
                  <a:srgbClr val="FFFF00"/>
                </a:solidFill>
                <a:latin typeface="Arial" panose="020B0604020202020204" pitchFamily="34" charset="0"/>
              </a:rPr>
              <a:t>Lifestyle</a:t>
            </a:r>
          </a:p>
        </p:txBody>
      </p:sp>
      <p:sp>
        <p:nvSpPr>
          <p:cNvPr id="404499" name="Right Arrow 1">
            <a:extLst>
              <a:ext uri="{FF2B5EF4-FFF2-40B4-BE49-F238E27FC236}">
                <a16:creationId xmlns:a16="http://schemas.microsoft.com/office/drawing/2014/main" id="{1ABFE3A1-F36B-09F1-953D-21446E60D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6812" y="2830689"/>
            <a:ext cx="874889" cy="478367"/>
          </a:xfrm>
          <a:prstGeom prst="rightArrow">
            <a:avLst>
              <a:gd name="adj1" fmla="val 50000"/>
              <a:gd name="adj2" fmla="val 49897"/>
            </a:avLst>
          </a:prstGeom>
          <a:solidFill>
            <a:schemeClr val="bg1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4500" name="Right Arrow 33">
            <a:extLst>
              <a:ext uri="{FF2B5EF4-FFF2-40B4-BE49-F238E27FC236}">
                <a16:creationId xmlns:a16="http://schemas.microsoft.com/office/drawing/2014/main" id="{BD1BB1B2-C557-E1BB-1847-A1B93B8B2B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6812" y="4120445"/>
            <a:ext cx="874889" cy="478367"/>
          </a:xfrm>
          <a:prstGeom prst="rightArrow">
            <a:avLst>
              <a:gd name="adj1" fmla="val 50000"/>
              <a:gd name="adj2" fmla="val 49897"/>
            </a:avLst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4501" name="Right Arrow 34">
            <a:extLst>
              <a:ext uri="{FF2B5EF4-FFF2-40B4-BE49-F238E27FC236}">
                <a16:creationId xmlns:a16="http://schemas.microsoft.com/office/drawing/2014/main" id="{7C47F171-6094-4A59-99DB-0BF1C8110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6812" y="5033434"/>
            <a:ext cx="874889" cy="478366"/>
          </a:xfrm>
          <a:prstGeom prst="rightArrow">
            <a:avLst>
              <a:gd name="adj1" fmla="val 50000"/>
              <a:gd name="adj2" fmla="val 49897"/>
            </a:avLst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4502" name="TextBox 2">
            <a:extLst>
              <a:ext uri="{FF2B5EF4-FFF2-40B4-BE49-F238E27FC236}">
                <a16:creationId xmlns:a16="http://schemas.microsoft.com/office/drawing/2014/main" id="{392F0E8E-07F2-9390-314E-22819C8CB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4911" y="2468034"/>
            <a:ext cx="760144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high</a:t>
            </a:r>
          </a:p>
        </p:txBody>
      </p:sp>
      <p:sp>
        <p:nvSpPr>
          <p:cNvPr id="404503" name="TextBox 36">
            <a:extLst>
              <a:ext uri="{FF2B5EF4-FFF2-40B4-BE49-F238E27FC236}">
                <a16:creationId xmlns:a16="http://schemas.microsoft.com/office/drawing/2014/main" id="{EA378C9F-E0D4-7470-83E8-EB6C95601C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44545" y="3261078"/>
            <a:ext cx="67037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risk</a:t>
            </a:r>
          </a:p>
        </p:txBody>
      </p:sp>
      <p:sp>
        <p:nvSpPr>
          <p:cNvPr id="404504" name="TextBox 37">
            <a:extLst>
              <a:ext uri="{FF2B5EF4-FFF2-40B4-BE49-F238E27FC236}">
                <a16:creationId xmlns:a16="http://schemas.microsoft.com/office/drawing/2014/main" id="{B0F45E70-EA54-3B13-253B-D0FC8015C8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4911" y="5451123"/>
            <a:ext cx="67037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risk</a:t>
            </a:r>
          </a:p>
        </p:txBody>
      </p:sp>
      <p:sp>
        <p:nvSpPr>
          <p:cNvPr id="404505" name="TextBox 38">
            <a:extLst>
              <a:ext uri="{FF2B5EF4-FFF2-40B4-BE49-F238E27FC236}">
                <a16:creationId xmlns:a16="http://schemas.microsoft.com/office/drawing/2014/main" id="{406F4418-151F-CE64-954F-5AEC8DFBD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6812" y="4766733"/>
            <a:ext cx="761747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mod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5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5506" name="Picture 7">
            <a:extLst>
              <a:ext uri="{FF2B5EF4-FFF2-40B4-BE49-F238E27FC236}">
                <a16:creationId xmlns:a16="http://schemas.microsoft.com/office/drawing/2014/main" id="{CFB5812E-9FCF-126C-34D6-D1AEFFBF526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0789" y="1916289"/>
            <a:ext cx="4158544" cy="363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5507" name="Freeform 27">
            <a:extLst>
              <a:ext uri="{FF2B5EF4-FFF2-40B4-BE49-F238E27FC236}">
                <a16:creationId xmlns:a16="http://schemas.microsoft.com/office/drawing/2014/main" id="{3C6D915E-9AC8-ABDD-147A-065BE8B55231}"/>
              </a:ext>
            </a:extLst>
          </p:cNvPr>
          <p:cNvSpPr>
            <a:spLocks/>
          </p:cNvSpPr>
          <p:nvPr/>
        </p:nvSpPr>
        <p:spPr bwMode="auto">
          <a:xfrm>
            <a:off x="2123723" y="1730023"/>
            <a:ext cx="40922" cy="3920067"/>
          </a:xfrm>
          <a:custGeom>
            <a:avLst/>
            <a:gdLst>
              <a:gd name="T0" fmla="*/ 0 w 48"/>
              <a:gd name="T1" fmla="*/ 0 h 2448"/>
              <a:gd name="T2" fmla="*/ 0 w 48"/>
              <a:gd name="T3" fmla="*/ 2147483646 h 2448"/>
              <a:gd name="T4" fmla="*/ 2147483646 w 48"/>
              <a:gd name="T5" fmla="*/ 2147483646 h 2448"/>
              <a:gd name="T6" fmla="*/ 0 60000 65536"/>
              <a:gd name="T7" fmla="*/ 0 60000 65536"/>
              <a:gd name="T8" fmla="*/ 0 60000 65536"/>
              <a:gd name="T9" fmla="*/ 0 w 48"/>
              <a:gd name="T10" fmla="*/ 0 h 2448"/>
              <a:gd name="T11" fmla="*/ 48 w 48"/>
              <a:gd name="T12" fmla="*/ 2448 h 244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" h="2448">
                <a:moveTo>
                  <a:pt x="0" y="0"/>
                </a:moveTo>
                <a:lnTo>
                  <a:pt x="0" y="2448"/>
                </a:lnTo>
                <a:lnTo>
                  <a:pt x="48" y="2448"/>
                </a:lnTo>
              </a:path>
            </a:pathLst>
          </a:cu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/>
            <a:endParaRPr lang="en-US" sz="2133" b="1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405508" name="Rectangle 31">
            <a:extLst>
              <a:ext uri="{FF2B5EF4-FFF2-40B4-BE49-F238E27FC236}">
                <a16:creationId xmlns:a16="http://schemas.microsoft.com/office/drawing/2014/main" id="{054D6672-B8A6-D952-7878-1B8E8AA510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2818" y="5487812"/>
            <a:ext cx="266099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0 -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09" name="Rectangle 32">
            <a:extLst>
              <a:ext uri="{FF2B5EF4-FFF2-40B4-BE49-F238E27FC236}">
                <a16:creationId xmlns:a16="http://schemas.microsoft.com/office/drawing/2014/main" id="{1171DB88-464F-B8BB-F473-3275A71AF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894" y="2946400"/>
            <a:ext cx="456856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0.4 -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10" name="Rectangle 33">
            <a:extLst>
              <a:ext uri="{FF2B5EF4-FFF2-40B4-BE49-F238E27FC236}">
                <a16:creationId xmlns:a16="http://schemas.microsoft.com/office/drawing/2014/main" id="{2083C408-7001-AF1D-6998-7FA9883CA3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894" y="2298701"/>
            <a:ext cx="456856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0.5 -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11" name="Rectangle 34">
            <a:extLst>
              <a:ext uri="{FF2B5EF4-FFF2-40B4-BE49-F238E27FC236}">
                <a16:creationId xmlns:a16="http://schemas.microsoft.com/office/drawing/2014/main" id="{208A7AEF-2FF5-CC1D-C852-5550577972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894" y="1652412"/>
            <a:ext cx="456856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0.6 -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12" name="Text Box 7">
            <a:extLst>
              <a:ext uri="{FF2B5EF4-FFF2-40B4-BE49-F238E27FC236}">
                <a16:creationId xmlns:a16="http://schemas.microsoft.com/office/drawing/2014/main" id="{CC9A5915-FC46-536A-24C0-054E70F79194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-352629" y="3520695"/>
            <a:ext cx="3401893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  <a:cs typeface="Arial" panose="020B0604020202020204" pitchFamily="34" charset="0"/>
              </a:rPr>
              <a:t>Cumulative Hazard Ratio</a:t>
            </a:r>
          </a:p>
        </p:txBody>
      </p:sp>
      <p:sp>
        <p:nvSpPr>
          <p:cNvPr id="405513" name="Line 60">
            <a:extLst>
              <a:ext uri="{FF2B5EF4-FFF2-40B4-BE49-F238E27FC236}">
                <a16:creationId xmlns:a16="http://schemas.microsoft.com/office/drawing/2014/main" id="{D403EAF7-DA23-310E-DA5D-42BCCD8858E0}"/>
              </a:ext>
            </a:extLst>
          </p:cNvPr>
          <p:cNvSpPr>
            <a:spLocks noChangeShapeType="1"/>
          </p:cNvSpPr>
          <p:nvPr/>
        </p:nvSpPr>
        <p:spPr bwMode="auto">
          <a:xfrm>
            <a:off x="-3228622" y="1872545"/>
            <a:ext cx="0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/>
            <a:endParaRPr lang="en-US" sz="2133" b="1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grpSp>
        <p:nvGrpSpPr>
          <p:cNvPr id="405514" name="Group 64">
            <a:extLst>
              <a:ext uri="{FF2B5EF4-FFF2-40B4-BE49-F238E27FC236}">
                <a16:creationId xmlns:a16="http://schemas.microsoft.com/office/drawing/2014/main" id="{BF58E94A-8B89-7D82-C27C-7B5335D91F65}"/>
              </a:ext>
            </a:extLst>
          </p:cNvPr>
          <p:cNvGrpSpPr>
            <a:grpSpLocks/>
          </p:cNvGrpSpPr>
          <p:nvPr/>
        </p:nvGrpSpPr>
        <p:grpSpPr bwMode="auto">
          <a:xfrm>
            <a:off x="3925712" y="-443089"/>
            <a:ext cx="111478" cy="0"/>
            <a:chOff x="4044" y="1764"/>
            <a:chExt cx="89" cy="163"/>
          </a:xfrm>
        </p:grpSpPr>
        <p:sp>
          <p:nvSpPr>
            <p:cNvPr id="405543" name="Line 65">
              <a:extLst>
                <a:ext uri="{FF2B5EF4-FFF2-40B4-BE49-F238E27FC236}">
                  <a16:creationId xmlns:a16="http://schemas.microsoft.com/office/drawing/2014/main" id="{2DEDB6D7-E015-51FF-4950-0F54339829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44" y="1768"/>
              <a:ext cx="89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405544" name="Line 66">
              <a:extLst>
                <a:ext uri="{FF2B5EF4-FFF2-40B4-BE49-F238E27FC236}">
                  <a16:creationId xmlns:a16="http://schemas.microsoft.com/office/drawing/2014/main" id="{4AD1AE9E-FA5F-92FF-E014-E284AB0EF8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764"/>
              <a:ext cx="1" cy="163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sp>
        <p:nvSpPr>
          <p:cNvPr id="55" name="Title 1">
            <a:extLst>
              <a:ext uri="{FF2B5EF4-FFF2-40B4-BE49-F238E27FC236}">
                <a16:creationId xmlns:a16="http://schemas.microsoft.com/office/drawing/2014/main" id="{CBCF2C20-41D0-433F-1098-D159538BA4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69622" y="485422"/>
            <a:ext cx="7030156" cy="812800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2133">
                <a:solidFill>
                  <a:schemeClr val="bg1"/>
                </a:solidFill>
              </a:rPr>
              <a:t>CUMULATIVE HAZARD RATIO FOR DEVELOPMENT </a:t>
            </a:r>
            <a:br>
              <a:rPr lang="en-US" altLang="en-US" sz="2133">
                <a:solidFill>
                  <a:schemeClr val="bg1"/>
                </a:solidFill>
              </a:rPr>
            </a:br>
            <a:r>
              <a:rPr lang="en-US" altLang="en-US" sz="2133">
                <a:solidFill>
                  <a:schemeClr val="bg1"/>
                </a:solidFill>
              </a:rPr>
              <a:t>OF T2DM IN STOP DIABETES</a:t>
            </a:r>
          </a:p>
        </p:txBody>
      </p:sp>
      <p:sp>
        <p:nvSpPr>
          <p:cNvPr id="405516" name="TextBox 55">
            <a:extLst>
              <a:ext uri="{FF2B5EF4-FFF2-40B4-BE49-F238E27FC236}">
                <a16:creationId xmlns:a16="http://schemas.microsoft.com/office/drawing/2014/main" id="{4B5884FD-3738-D8B5-CE5A-9E4A732AB4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1867" y="1261533"/>
            <a:ext cx="574330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244" i="1">
                <a:solidFill>
                  <a:srgbClr val="FFFFFF"/>
                </a:solidFill>
              </a:rPr>
              <a:t>Armato, DeFronzo, Abdul-Ghani, Ruby, Lancet Diab Endo 6:781-790, 2018</a:t>
            </a:r>
          </a:p>
        </p:txBody>
      </p:sp>
      <p:sp>
        <p:nvSpPr>
          <p:cNvPr id="405517" name="Rectangle 32">
            <a:extLst>
              <a:ext uri="{FF2B5EF4-FFF2-40B4-BE49-F238E27FC236}">
                <a16:creationId xmlns:a16="http://schemas.microsoft.com/office/drawing/2014/main" id="{3AABD783-C8AB-FC66-6839-CC9F96439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894" y="3594101"/>
            <a:ext cx="456856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0.3 -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18" name="Rectangle 32">
            <a:extLst>
              <a:ext uri="{FF2B5EF4-FFF2-40B4-BE49-F238E27FC236}">
                <a16:creationId xmlns:a16="http://schemas.microsoft.com/office/drawing/2014/main" id="{666D147C-925B-4FF6-FDBC-AB22560CFC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894" y="4241800"/>
            <a:ext cx="456856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0.2 -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19" name="Rectangle 32">
            <a:extLst>
              <a:ext uri="{FF2B5EF4-FFF2-40B4-BE49-F238E27FC236}">
                <a16:creationId xmlns:a16="http://schemas.microsoft.com/office/drawing/2014/main" id="{B1DD8B98-F67F-7C77-976D-4985643F07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894" y="4888089"/>
            <a:ext cx="456856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0.1 -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20" name="Freeform 27">
            <a:extLst>
              <a:ext uri="{FF2B5EF4-FFF2-40B4-BE49-F238E27FC236}">
                <a16:creationId xmlns:a16="http://schemas.microsoft.com/office/drawing/2014/main" id="{F760EBBB-2F83-AF64-0B7A-5A6D3AE5E0AD}"/>
              </a:ext>
            </a:extLst>
          </p:cNvPr>
          <p:cNvSpPr>
            <a:spLocks/>
          </p:cNvSpPr>
          <p:nvPr/>
        </p:nvSpPr>
        <p:spPr bwMode="auto">
          <a:xfrm rot="5400000" flipV="1">
            <a:off x="4660901" y="3091745"/>
            <a:ext cx="39511" cy="5113867"/>
          </a:xfrm>
          <a:custGeom>
            <a:avLst/>
            <a:gdLst>
              <a:gd name="T0" fmla="*/ 0 w 48"/>
              <a:gd name="T1" fmla="*/ 0 h 2448"/>
              <a:gd name="T2" fmla="*/ 0 w 48"/>
              <a:gd name="T3" fmla="*/ 2147483646 h 2448"/>
              <a:gd name="T4" fmla="*/ 2147483646 w 48"/>
              <a:gd name="T5" fmla="*/ 2147483646 h 2448"/>
              <a:gd name="T6" fmla="*/ 0 60000 65536"/>
              <a:gd name="T7" fmla="*/ 0 60000 65536"/>
              <a:gd name="T8" fmla="*/ 0 60000 65536"/>
              <a:gd name="T9" fmla="*/ 0 w 48"/>
              <a:gd name="T10" fmla="*/ 0 h 2448"/>
              <a:gd name="T11" fmla="*/ 48 w 48"/>
              <a:gd name="T12" fmla="*/ 2448 h 244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" h="2448">
                <a:moveTo>
                  <a:pt x="0" y="0"/>
                </a:moveTo>
                <a:lnTo>
                  <a:pt x="0" y="2448"/>
                </a:lnTo>
                <a:lnTo>
                  <a:pt x="48" y="2448"/>
                </a:lnTo>
              </a:path>
            </a:pathLst>
          </a:cu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/>
            <a:endParaRPr lang="en-US" sz="2133" b="1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405521" name="Rectangle 32">
            <a:extLst>
              <a:ext uri="{FF2B5EF4-FFF2-40B4-BE49-F238E27FC236}">
                <a16:creationId xmlns:a16="http://schemas.microsoft.com/office/drawing/2014/main" id="{3D0544DB-A712-F5A6-E4B3-B5170E23816F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6144407" y="5549272"/>
            <a:ext cx="75342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22" name="Rectangle 32">
            <a:extLst>
              <a:ext uri="{FF2B5EF4-FFF2-40B4-BE49-F238E27FC236}">
                <a16:creationId xmlns:a16="http://schemas.microsoft.com/office/drawing/2014/main" id="{C3B79CD0-C352-7242-F1F7-2DB841206006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5125585" y="5549272"/>
            <a:ext cx="75342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23" name="Rectangle 32">
            <a:extLst>
              <a:ext uri="{FF2B5EF4-FFF2-40B4-BE49-F238E27FC236}">
                <a16:creationId xmlns:a16="http://schemas.microsoft.com/office/drawing/2014/main" id="{001221AF-0A41-08B3-0696-1B1758FB1AF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106762" y="5549272"/>
            <a:ext cx="75342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24" name="Rectangle 32">
            <a:extLst>
              <a:ext uri="{FF2B5EF4-FFF2-40B4-BE49-F238E27FC236}">
                <a16:creationId xmlns:a16="http://schemas.microsoft.com/office/drawing/2014/main" id="{7C1A25D1-7421-0D07-146F-29ECA74A7C09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3087940" y="5549272"/>
            <a:ext cx="75342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25" name="Rectangle 32">
            <a:extLst>
              <a:ext uri="{FF2B5EF4-FFF2-40B4-BE49-F238E27FC236}">
                <a16:creationId xmlns:a16="http://schemas.microsoft.com/office/drawing/2014/main" id="{B3BCCB79-ED99-4B09-14A0-343B80B12B37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7181574" y="5549272"/>
            <a:ext cx="75342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26" name="Rectangle 32">
            <a:extLst>
              <a:ext uri="{FF2B5EF4-FFF2-40B4-BE49-F238E27FC236}">
                <a16:creationId xmlns:a16="http://schemas.microsoft.com/office/drawing/2014/main" id="{819D76C4-68EC-C019-5599-88F4A5353014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070530" y="5539394"/>
            <a:ext cx="75342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27" name="Rectangle 31">
            <a:extLst>
              <a:ext uri="{FF2B5EF4-FFF2-40B4-BE49-F238E27FC236}">
                <a16:creationId xmlns:a16="http://schemas.microsoft.com/office/drawing/2014/main" id="{32DFDB1D-46AD-6D08-05EF-28E8207B35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1326" y="5713590"/>
            <a:ext cx="126638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0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28" name="Rectangle 31">
            <a:extLst>
              <a:ext uri="{FF2B5EF4-FFF2-40B4-BE49-F238E27FC236}">
                <a16:creationId xmlns:a16="http://schemas.microsoft.com/office/drawing/2014/main" id="{A3CC62F8-3670-D54C-47B1-96F9CA5BBB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9558" y="5713590"/>
            <a:ext cx="253274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20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29" name="Rectangle 31">
            <a:extLst>
              <a:ext uri="{FF2B5EF4-FFF2-40B4-BE49-F238E27FC236}">
                <a16:creationId xmlns:a16="http://schemas.microsoft.com/office/drawing/2014/main" id="{33A2045F-3FF1-EEDC-E076-D47573B4F4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7552" y="5713590"/>
            <a:ext cx="253274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40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30" name="Rectangle 31">
            <a:extLst>
              <a:ext uri="{FF2B5EF4-FFF2-40B4-BE49-F238E27FC236}">
                <a16:creationId xmlns:a16="http://schemas.microsoft.com/office/drawing/2014/main" id="{AC802C3D-0654-C63B-EAF7-8FF1FA2D8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72602" y="5713590"/>
            <a:ext cx="253274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60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31" name="Rectangle 31">
            <a:extLst>
              <a:ext uri="{FF2B5EF4-FFF2-40B4-BE49-F238E27FC236}">
                <a16:creationId xmlns:a16="http://schemas.microsoft.com/office/drawing/2014/main" id="{FDA2E597-CE25-0048-813E-26C5E284D7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23175" y="5713590"/>
            <a:ext cx="253274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80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32" name="Rectangle 31">
            <a:extLst>
              <a:ext uri="{FF2B5EF4-FFF2-40B4-BE49-F238E27FC236}">
                <a16:creationId xmlns:a16="http://schemas.microsoft.com/office/drawing/2014/main" id="{E944FFB0-969E-7B1E-CF4E-943D32DF7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9994" y="5713590"/>
            <a:ext cx="379912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100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5533" name="TextBox 1">
            <a:extLst>
              <a:ext uri="{FF2B5EF4-FFF2-40B4-BE49-F238E27FC236}">
                <a16:creationId xmlns:a16="http://schemas.microsoft.com/office/drawing/2014/main" id="{C697B658-ECB3-1AB6-BA52-6D302097D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2244" y="5987345"/>
            <a:ext cx="2566728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Follow-up (month)</a:t>
            </a:r>
          </a:p>
        </p:txBody>
      </p:sp>
      <p:sp>
        <p:nvSpPr>
          <p:cNvPr id="405534" name="TextBox 2">
            <a:extLst>
              <a:ext uri="{FF2B5EF4-FFF2-40B4-BE49-F238E27FC236}">
                <a16:creationId xmlns:a16="http://schemas.microsoft.com/office/drawing/2014/main" id="{63F24BCA-BA57-374D-963B-84B6D8345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6556" y="1816101"/>
            <a:ext cx="2181578" cy="830997"/>
          </a:xfrm>
          <a:prstGeom prst="rect">
            <a:avLst/>
          </a:prstGeom>
          <a:solidFill>
            <a:srgbClr val="FF00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HR=0.29 (0.11-0.78)</a:t>
            </a:r>
          </a:p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P=0.0009</a:t>
            </a:r>
          </a:p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Met/Pio vs Lifestyle</a:t>
            </a:r>
          </a:p>
        </p:txBody>
      </p:sp>
      <p:sp>
        <p:nvSpPr>
          <p:cNvPr id="405535" name="TextBox 75">
            <a:extLst>
              <a:ext uri="{FF2B5EF4-FFF2-40B4-BE49-F238E27FC236}">
                <a16:creationId xmlns:a16="http://schemas.microsoft.com/office/drawing/2014/main" id="{8893C9EB-BB8B-D4E3-2FCA-7C4FDC9671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1208" y="2700867"/>
            <a:ext cx="2208041" cy="830997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0000"/>
                </a:solidFill>
              </a:rPr>
              <a:t>HR=0.12 (0.12-0.94)</a:t>
            </a:r>
          </a:p>
          <a:p>
            <a:pPr algn="ctr"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0000"/>
                </a:solidFill>
              </a:rPr>
              <a:t>Met/Pio/GLP-1RA vs </a:t>
            </a:r>
          </a:p>
          <a:p>
            <a:pPr algn="ctr"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0000"/>
                </a:solidFill>
              </a:rPr>
              <a:t>Lifestyle</a:t>
            </a:r>
          </a:p>
        </p:txBody>
      </p:sp>
      <p:sp>
        <p:nvSpPr>
          <p:cNvPr id="405536" name="TextBox 76">
            <a:extLst>
              <a:ext uri="{FF2B5EF4-FFF2-40B4-BE49-F238E27FC236}">
                <a16:creationId xmlns:a16="http://schemas.microsoft.com/office/drawing/2014/main" id="{5E28DC1D-B447-6DB0-AFE5-D6CB2F403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6556" y="1816101"/>
            <a:ext cx="2092239" cy="830997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HR=0.29 (0.11-0.78)</a:t>
            </a:r>
          </a:p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P=0.0009</a:t>
            </a:r>
          </a:p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Met/Pio vs Lifestyle</a:t>
            </a:r>
          </a:p>
        </p:txBody>
      </p:sp>
      <p:sp>
        <p:nvSpPr>
          <p:cNvPr id="405537" name="Rectangle 8">
            <a:extLst>
              <a:ext uri="{FF2B5EF4-FFF2-40B4-BE49-F238E27FC236}">
                <a16:creationId xmlns:a16="http://schemas.microsoft.com/office/drawing/2014/main" id="{032A2795-036A-F637-61D3-38C1B9590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6845" y="1516945"/>
            <a:ext cx="101822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99FF99"/>
                </a:solidFill>
              </a:rPr>
              <a:t>Lifestyle</a:t>
            </a:r>
          </a:p>
        </p:txBody>
      </p:sp>
      <p:sp>
        <p:nvSpPr>
          <p:cNvPr id="405538" name="Rectangle 9">
            <a:extLst>
              <a:ext uri="{FF2B5EF4-FFF2-40B4-BE49-F238E27FC236}">
                <a16:creationId xmlns:a16="http://schemas.microsoft.com/office/drawing/2014/main" id="{7632FEE9-448D-DBDB-5987-94EADBEBC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4146" y="3591278"/>
            <a:ext cx="10935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00"/>
                </a:solidFill>
              </a:rPr>
              <a:t>Pio + Met</a:t>
            </a:r>
            <a:endParaRPr lang="en-US" altLang="en-US" sz="1600" b="0">
              <a:solidFill>
                <a:srgbClr val="FFFF00"/>
              </a:solidFill>
            </a:endParaRPr>
          </a:p>
        </p:txBody>
      </p:sp>
      <p:sp>
        <p:nvSpPr>
          <p:cNvPr id="405539" name="Rectangle 85">
            <a:extLst>
              <a:ext uri="{FF2B5EF4-FFF2-40B4-BE49-F238E27FC236}">
                <a16:creationId xmlns:a16="http://schemas.microsoft.com/office/drawing/2014/main" id="{2C61ADD2-3927-41B5-0FC9-5704C01CC2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4146" y="4435123"/>
            <a:ext cx="115127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6600"/>
                </a:solidFill>
              </a:rPr>
              <a:t>Pio + Met </a:t>
            </a:r>
            <a:br>
              <a:rPr lang="en-US" altLang="en-US" sz="1600">
                <a:solidFill>
                  <a:srgbClr val="FF6600"/>
                </a:solidFill>
              </a:rPr>
            </a:br>
            <a:r>
              <a:rPr lang="en-US" altLang="en-US" sz="1600">
                <a:solidFill>
                  <a:srgbClr val="FF6600"/>
                </a:solidFill>
              </a:rPr>
              <a:t>+ Exen</a:t>
            </a:r>
            <a:endParaRPr lang="en-US" altLang="en-US" sz="1600" b="0">
              <a:solidFill>
                <a:srgbClr val="FF6600"/>
              </a:solidFill>
            </a:endParaRPr>
          </a:p>
        </p:txBody>
      </p:sp>
      <p:pic>
        <p:nvPicPr>
          <p:cNvPr id="405540" name="Picture 10">
            <a:extLst>
              <a:ext uri="{FF2B5EF4-FFF2-40B4-BE49-F238E27FC236}">
                <a16:creationId xmlns:a16="http://schemas.microsoft.com/office/drawing/2014/main" id="{B4AB6BCA-FF93-55B4-1590-8B8C975D1BE6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6634" y="4632679"/>
            <a:ext cx="608188" cy="4092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5541" name="Picture 11">
            <a:extLst>
              <a:ext uri="{FF2B5EF4-FFF2-40B4-BE49-F238E27FC236}">
                <a16:creationId xmlns:a16="http://schemas.microsoft.com/office/drawing/2014/main" id="{13D2A2CE-3CA7-FF47-E04B-AD0688E287B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6634" y="3756378"/>
            <a:ext cx="608188" cy="4092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5542" name="Picture 12">
            <a:extLst>
              <a:ext uri="{FF2B5EF4-FFF2-40B4-BE49-F238E27FC236}">
                <a16:creationId xmlns:a16="http://schemas.microsoft.com/office/drawing/2014/main" id="{2D995AEE-B811-8EDA-62CB-A71C71127A37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6634" y="1689101"/>
            <a:ext cx="609600" cy="4120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530" name="Text Box 7">
            <a:extLst>
              <a:ext uri="{FF2B5EF4-FFF2-40B4-BE49-F238E27FC236}">
                <a16:creationId xmlns:a16="http://schemas.microsoft.com/office/drawing/2014/main" id="{5280433A-505F-6705-96A1-2017739172E3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-1434845" y="3450141"/>
            <a:ext cx="4237058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  <a:cs typeface="Arial" panose="020B0604020202020204" pitchFamily="34" charset="0"/>
              </a:rPr>
              <a:t>Incidence of T2DM (% per year)</a:t>
            </a:r>
          </a:p>
        </p:txBody>
      </p:sp>
      <p:sp>
        <p:nvSpPr>
          <p:cNvPr id="406531" name="Line 60">
            <a:extLst>
              <a:ext uri="{FF2B5EF4-FFF2-40B4-BE49-F238E27FC236}">
                <a16:creationId xmlns:a16="http://schemas.microsoft.com/office/drawing/2014/main" id="{E9FFE108-0236-21DD-84D6-9CCBF737CCDD}"/>
              </a:ext>
            </a:extLst>
          </p:cNvPr>
          <p:cNvSpPr>
            <a:spLocks noChangeShapeType="1"/>
          </p:cNvSpPr>
          <p:nvPr/>
        </p:nvSpPr>
        <p:spPr bwMode="auto">
          <a:xfrm>
            <a:off x="-3228622" y="1872545"/>
            <a:ext cx="0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/>
            <a:endParaRPr lang="en-US" sz="2133" b="1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grpSp>
        <p:nvGrpSpPr>
          <p:cNvPr id="406532" name="Group 64">
            <a:extLst>
              <a:ext uri="{FF2B5EF4-FFF2-40B4-BE49-F238E27FC236}">
                <a16:creationId xmlns:a16="http://schemas.microsoft.com/office/drawing/2014/main" id="{CD24B0A5-ED98-7D14-3D76-2B0540542636}"/>
              </a:ext>
            </a:extLst>
          </p:cNvPr>
          <p:cNvGrpSpPr>
            <a:grpSpLocks/>
          </p:cNvGrpSpPr>
          <p:nvPr/>
        </p:nvGrpSpPr>
        <p:grpSpPr bwMode="auto">
          <a:xfrm>
            <a:off x="3925712" y="-443089"/>
            <a:ext cx="111478" cy="0"/>
            <a:chOff x="4044" y="1764"/>
            <a:chExt cx="89" cy="163"/>
          </a:xfrm>
        </p:grpSpPr>
        <p:sp>
          <p:nvSpPr>
            <p:cNvPr id="406556" name="Line 65">
              <a:extLst>
                <a:ext uri="{FF2B5EF4-FFF2-40B4-BE49-F238E27FC236}">
                  <a16:creationId xmlns:a16="http://schemas.microsoft.com/office/drawing/2014/main" id="{275994E9-BD59-3518-4039-A2719EC680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44" y="1768"/>
              <a:ext cx="89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406557" name="Line 66">
              <a:extLst>
                <a:ext uri="{FF2B5EF4-FFF2-40B4-BE49-F238E27FC236}">
                  <a16:creationId xmlns:a16="http://schemas.microsoft.com/office/drawing/2014/main" id="{A9DF4E1A-03F9-7322-DFE4-5A3E8222E1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764"/>
              <a:ext cx="1" cy="163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sp>
        <p:nvSpPr>
          <p:cNvPr id="55" name="Title 1">
            <a:extLst>
              <a:ext uri="{FF2B5EF4-FFF2-40B4-BE49-F238E27FC236}">
                <a16:creationId xmlns:a16="http://schemas.microsoft.com/office/drawing/2014/main" id="{8C6F3BBB-6920-7DED-0612-B44F77B2D62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0156" y="529168"/>
            <a:ext cx="7861300" cy="627944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2489">
                <a:solidFill>
                  <a:schemeClr val="bg1"/>
                </a:solidFill>
              </a:rPr>
              <a:t>ANNUAL INCIDENCE OF T2DM IN STOP DIABETES</a:t>
            </a:r>
          </a:p>
        </p:txBody>
      </p:sp>
      <p:sp>
        <p:nvSpPr>
          <p:cNvPr id="406534" name="Freeform 27">
            <a:extLst>
              <a:ext uri="{FF2B5EF4-FFF2-40B4-BE49-F238E27FC236}">
                <a16:creationId xmlns:a16="http://schemas.microsoft.com/office/drawing/2014/main" id="{A5D45332-7542-D595-A2CA-CD2EDC2371A1}"/>
              </a:ext>
            </a:extLst>
          </p:cNvPr>
          <p:cNvSpPr>
            <a:spLocks/>
          </p:cNvSpPr>
          <p:nvPr/>
        </p:nvSpPr>
        <p:spPr bwMode="auto">
          <a:xfrm>
            <a:off x="1154289" y="1691923"/>
            <a:ext cx="0" cy="3982156"/>
          </a:xfrm>
          <a:custGeom>
            <a:avLst/>
            <a:gdLst>
              <a:gd name="T0" fmla="*/ 0 w 48"/>
              <a:gd name="T1" fmla="*/ 0 h 2448"/>
              <a:gd name="T2" fmla="*/ 0 w 48"/>
              <a:gd name="T3" fmla="*/ 2147483646 h 2448"/>
              <a:gd name="T4" fmla="*/ 0 w 48"/>
              <a:gd name="T5" fmla="*/ 2147483646 h 2448"/>
              <a:gd name="T6" fmla="*/ 0 60000 65536"/>
              <a:gd name="T7" fmla="*/ 0 60000 65536"/>
              <a:gd name="T8" fmla="*/ 0 60000 65536"/>
              <a:gd name="T9" fmla="*/ 0 w 48"/>
              <a:gd name="T10" fmla="*/ 0 h 2448"/>
              <a:gd name="T11" fmla="*/ 0 w 48"/>
              <a:gd name="T12" fmla="*/ 2448 h 244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" h="2448">
                <a:moveTo>
                  <a:pt x="0" y="0"/>
                </a:moveTo>
                <a:lnTo>
                  <a:pt x="0" y="2448"/>
                </a:lnTo>
                <a:lnTo>
                  <a:pt x="48" y="2448"/>
                </a:lnTo>
              </a:path>
            </a:pathLst>
          </a:cu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/>
            <a:endParaRPr lang="en-US" sz="2133" b="1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406535" name="Rectangle 32">
            <a:extLst>
              <a:ext uri="{FF2B5EF4-FFF2-40B4-BE49-F238E27FC236}">
                <a16:creationId xmlns:a16="http://schemas.microsoft.com/office/drawing/2014/main" id="{E5FA0DAF-9688-9E9F-D8A8-E70641332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51" y="1547990"/>
            <a:ext cx="266099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5 -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6536" name="Rectangle 32">
            <a:extLst>
              <a:ext uri="{FF2B5EF4-FFF2-40B4-BE49-F238E27FC236}">
                <a16:creationId xmlns:a16="http://schemas.microsoft.com/office/drawing/2014/main" id="{8062BA4D-97D5-290E-9D3D-41F93AB446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51" y="2342445"/>
            <a:ext cx="266099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4 -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6537" name="Rectangle 32">
            <a:extLst>
              <a:ext uri="{FF2B5EF4-FFF2-40B4-BE49-F238E27FC236}">
                <a16:creationId xmlns:a16="http://schemas.microsoft.com/office/drawing/2014/main" id="{28662869-3D3A-5669-48B4-97714AA43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51" y="3136901"/>
            <a:ext cx="266099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3 -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6538" name="TextBox 55">
            <a:extLst>
              <a:ext uri="{FF2B5EF4-FFF2-40B4-BE49-F238E27FC236}">
                <a16:creationId xmlns:a16="http://schemas.microsoft.com/office/drawing/2014/main" id="{B85C6F8E-2D23-5CEB-D282-7AA05D0C3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79222" y="1216378"/>
            <a:ext cx="574330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244" i="1">
                <a:solidFill>
                  <a:srgbClr val="FFFFFF"/>
                </a:solidFill>
              </a:rPr>
              <a:t>Armato, DeFronzo, Abdul-Ghani, Ruby. Lancet Diab Endo 6:781-789, 2018</a:t>
            </a:r>
          </a:p>
        </p:txBody>
      </p:sp>
      <p:sp>
        <p:nvSpPr>
          <p:cNvPr id="406539" name="Rectangle 32">
            <a:extLst>
              <a:ext uri="{FF2B5EF4-FFF2-40B4-BE49-F238E27FC236}">
                <a16:creationId xmlns:a16="http://schemas.microsoft.com/office/drawing/2014/main" id="{6540A83D-CE67-AC85-795B-481354AA4B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51" y="5521679"/>
            <a:ext cx="266099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0 -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6540" name="Rectangle 37">
            <a:extLst>
              <a:ext uri="{FF2B5EF4-FFF2-40B4-BE49-F238E27FC236}">
                <a16:creationId xmlns:a16="http://schemas.microsoft.com/office/drawing/2014/main" id="{3161C7E5-45B4-4878-B245-E17948A95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2467" y="2441223"/>
            <a:ext cx="1463323" cy="3232856"/>
          </a:xfrm>
          <a:prstGeom prst="rect">
            <a:avLst/>
          </a:prstGeom>
          <a:solidFill>
            <a:srgbClr val="99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6541" name="Rectangle 41">
            <a:extLst>
              <a:ext uri="{FF2B5EF4-FFF2-40B4-BE49-F238E27FC236}">
                <a16:creationId xmlns:a16="http://schemas.microsoft.com/office/drawing/2014/main" id="{6E8A41C1-3BFF-AB6A-A29A-82CD5127B2F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171723" y="5667022"/>
            <a:ext cx="1461911" cy="40923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6542" name="Rectangle 41">
            <a:extLst>
              <a:ext uri="{FF2B5EF4-FFF2-40B4-BE49-F238E27FC236}">
                <a16:creationId xmlns:a16="http://schemas.microsoft.com/office/drawing/2014/main" id="{171ECF02-0489-8116-9E7F-E16EDC2B3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8323" y="4323645"/>
            <a:ext cx="1463322" cy="1384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6543" name="TextBox 6">
            <a:extLst>
              <a:ext uri="{FF2B5EF4-FFF2-40B4-BE49-F238E27FC236}">
                <a16:creationId xmlns:a16="http://schemas.microsoft.com/office/drawing/2014/main" id="{17D761E9-5000-8E2E-7A97-EAF5B6D833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9329" y="5801078"/>
            <a:ext cx="1109599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99FF99"/>
                </a:solidFill>
              </a:rPr>
              <a:t>Lifestyle</a:t>
            </a:r>
          </a:p>
        </p:txBody>
      </p:sp>
      <p:sp>
        <p:nvSpPr>
          <p:cNvPr id="406544" name="TextBox 40">
            <a:extLst>
              <a:ext uri="{FF2B5EF4-FFF2-40B4-BE49-F238E27FC236}">
                <a16:creationId xmlns:a16="http://schemas.microsoft.com/office/drawing/2014/main" id="{91C89F2C-BD7A-9171-06F7-B106DE56A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8879" y="5801078"/>
            <a:ext cx="1192955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00"/>
                </a:solidFill>
              </a:rPr>
              <a:t>Pio + Met</a:t>
            </a:r>
          </a:p>
        </p:txBody>
      </p:sp>
      <p:sp>
        <p:nvSpPr>
          <p:cNvPr id="406545" name="TextBox 41">
            <a:extLst>
              <a:ext uri="{FF2B5EF4-FFF2-40B4-BE49-F238E27FC236}">
                <a16:creationId xmlns:a16="http://schemas.microsoft.com/office/drawing/2014/main" id="{49B85DCD-A66E-12D0-F920-C2CC5F8F8B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0022" y="5771444"/>
            <a:ext cx="138371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6600"/>
                </a:solidFill>
              </a:rPr>
              <a:t>Pio + Met</a:t>
            </a:r>
          </a:p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6600"/>
                </a:solidFill>
              </a:rPr>
              <a:t>+GLP-1 RA</a:t>
            </a:r>
          </a:p>
        </p:txBody>
      </p:sp>
      <p:sp>
        <p:nvSpPr>
          <p:cNvPr id="406546" name="Rectangle 2">
            <a:extLst>
              <a:ext uri="{FF2B5EF4-FFF2-40B4-BE49-F238E27FC236}">
                <a16:creationId xmlns:a16="http://schemas.microsoft.com/office/drawing/2014/main" id="{5DC5814E-5466-D11E-09EB-F706B40C25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3711" y="5151967"/>
            <a:ext cx="1463323" cy="555978"/>
          </a:xfrm>
          <a:prstGeom prst="rect">
            <a:avLst/>
          </a:prstGeom>
          <a:solidFill>
            <a:srgbClr val="FF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6547" name="TextBox 40">
            <a:extLst>
              <a:ext uri="{FF2B5EF4-FFF2-40B4-BE49-F238E27FC236}">
                <a16:creationId xmlns:a16="http://schemas.microsoft.com/office/drawing/2014/main" id="{91004840-F331-1E35-F4FE-21397B305E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70557" y="5801078"/>
            <a:ext cx="1476687" cy="913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CCFF"/>
                </a:solidFill>
              </a:rPr>
              <a:t>Prediabetes</a:t>
            </a:r>
          </a:p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CCFF"/>
                </a:solidFill>
              </a:rPr>
              <a:t>Low Risk</a:t>
            </a:r>
          </a:p>
          <a:p>
            <a:pPr algn="ctr" defTabSz="812810">
              <a:spcBef>
                <a:spcPct val="0"/>
              </a:spcBef>
              <a:buNone/>
            </a:pPr>
            <a:endParaRPr lang="en-US" altLang="en-US" sz="1778">
              <a:solidFill>
                <a:srgbClr val="FFCCFF"/>
              </a:solidFill>
            </a:endParaRPr>
          </a:p>
        </p:txBody>
      </p:sp>
      <p:sp>
        <p:nvSpPr>
          <p:cNvPr id="406548" name="TextBox 53">
            <a:extLst>
              <a:ext uri="{FF2B5EF4-FFF2-40B4-BE49-F238E27FC236}">
                <a16:creationId xmlns:a16="http://schemas.microsoft.com/office/drawing/2014/main" id="{DD0F086F-5091-0262-ED55-7AA4171BA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9764" y="3055056"/>
            <a:ext cx="13035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P&lt;0.001</a:t>
            </a:r>
          </a:p>
          <a:p>
            <a:pPr algn="ctr" defTabSz="812810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vs Lifestyle</a:t>
            </a:r>
          </a:p>
        </p:txBody>
      </p:sp>
      <p:sp>
        <p:nvSpPr>
          <p:cNvPr id="406549" name="TextBox 55">
            <a:extLst>
              <a:ext uri="{FF2B5EF4-FFF2-40B4-BE49-F238E27FC236}">
                <a16:creationId xmlns:a16="http://schemas.microsoft.com/office/drawing/2014/main" id="{40DB75AB-4A9A-CA1E-F5EB-334AF53682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8319" y="3083279"/>
            <a:ext cx="13035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P&lt;0.0001</a:t>
            </a:r>
          </a:p>
          <a:p>
            <a:pPr algn="ctr" defTabSz="812810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vs Lifestyle</a:t>
            </a:r>
          </a:p>
        </p:txBody>
      </p:sp>
      <p:sp>
        <p:nvSpPr>
          <p:cNvPr id="406550" name="Rectangle 32">
            <a:extLst>
              <a:ext uri="{FF2B5EF4-FFF2-40B4-BE49-F238E27FC236}">
                <a16:creationId xmlns:a16="http://schemas.microsoft.com/office/drawing/2014/main" id="{CFDAAA2D-32A0-7CE3-458A-BE7BBC8272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51" y="4727223"/>
            <a:ext cx="266099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1 -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6551" name="Rectangle 32">
            <a:extLst>
              <a:ext uri="{FF2B5EF4-FFF2-40B4-BE49-F238E27FC236}">
                <a16:creationId xmlns:a16="http://schemas.microsoft.com/office/drawing/2014/main" id="{BD9DFF9D-9CB0-7ECC-93B0-C70460190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1851" y="3932768"/>
            <a:ext cx="266099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2 -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6552" name="TextBox 6">
            <a:extLst>
              <a:ext uri="{FF2B5EF4-FFF2-40B4-BE49-F238E27FC236}">
                <a16:creationId xmlns:a16="http://schemas.microsoft.com/office/drawing/2014/main" id="{38E7B301-24FD-88EB-D687-8DC079590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0011" y="1967089"/>
            <a:ext cx="80823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99FF99"/>
                </a:solidFill>
              </a:rPr>
              <a:t>4.1%</a:t>
            </a:r>
          </a:p>
        </p:txBody>
      </p:sp>
      <p:sp>
        <p:nvSpPr>
          <p:cNvPr id="406553" name="TextBox 40">
            <a:extLst>
              <a:ext uri="{FF2B5EF4-FFF2-40B4-BE49-F238E27FC236}">
                <a16:creationId xmlns:a16="http://schemas.microsoft.com/office/drawing/2014/main" id="{83640AE4-3720-E27E-3A1B-FEB4B1ECA1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7861" y="3921478"/>
            <a:ext cx="80823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00"/>
                </a:solidFill>
              </a:rPr>
              <a:t>1.7%</a:t>
            </a:r>
          </a:p>
        </p:txBody>
      </p:sp>
      <p:sp>
        <p:nvSpPr>
          <p:cNvPr id="406554" name="TextBox 41">
            <a:extLst>
              <a:ext uri="{FF2B5EF4-FFF2-40B4-BE49-F238E27FC236}">
                <a16:creationId xmlns:a16="http://schemas.microsoft.com/office/drawing/2014/main" id="{9EDFF7D9-1074-4208-71DE-06BB59062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9797" y="5156200"/>
            <a:ext cx="580608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6600"/>
                </a:solidFill>
              </a:rPr>
              <a:t>0%</a:t>
            </a:r>
          </a:p>
        </p:txBody>
      </p:sp>
      <p:sp>
        <p:nvSpPr>
          <p:cNvPr id="406555" name="TextBox 40">
            <a:extLst>
              <a:ext uri="{FF2B5EF4-FFF2-40B4-BE49-F238E27FC236}">
                <a16:creationId xmlns:a16="http://schemas.microsoft.com/office/drawing/2014/main" id="{F6125C29-9E5F-2A68-2DCF-D436DC1568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3353" y="4686300"/>
            <a:ext cx="704039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CCFF"/>
                </a:solidFill>
              </a:rPr>
              <a:t>0.6%</a:t>
            </a:r>
          </a:p>
          <a:p>
            <a:pPr algn="ctr" defTabSz="812810">
              <a:spcBef>
                <a:spcPct val="0"/>
              </a:spcBef>
              <a:buNone/>
            </a:pPr>
            <a:endParaRPr lang="en-US" altLang="en-US" sz="1778">
              <a:solidFill>
                <a:srgbClr val="FFCCFF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78" name="Rectangle 31">
            <a:extLst>
              <a:ext uri="{FF2B5EF4-FFF2-40B4-BE49-F238E27FC236}">
                <a16:creationId xmlns:a16="http://schemas.microsoft.com/office/drawing/2014/main" id="{CEC733CA-7935-C758-9E05-B9F95D3C47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9733" y="5854701"/>
            <a:ext cx="468078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-15 -</a:t>
            </a:r>
            <a:endParaRPr lang="en-US" altLang="en-US" sz="1244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408579" name="Rectangle 32">
            <a:extLst>
              <a:ext uri="{FF2B5EF4-FFF2-40B4-BE49-F238E27FC236}">
                <a16:creationId xmlns:a16="http://schemas.microsoft.com/office/drawing/2014/main" id="{CD8BBA39-4A3B-38EE-4BFC-CD9CD4F3B8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951" y="1930400"/>
            <a:ext cx="525786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+45 -</a:t>
            </a:r>
            <a:endParaRPr lang="en-US" altLang="en-US" sz="1244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408580" name="Text Box 7">
            <a:extLst>
              <a:ext uri="{FF2B5EF4-FFF2-40B4-BE49-F238E27FC236}">
                <a16:creationId xmlns:a16="http://schemas.microsoft.com/office/drawing/2014/main" id="{593F6674-D39D-755D-3536-146D2121B39F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-1090204" y="3852811"/>
            <a:ext cx="3712876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Change in Insulin Sensitivity (%)</a:t>
            </a:r>
          </a:p>
        </p:txBody>
      </p:sp>
      <p:sp>
        <p:nvSpPr>
          <p:cNvPr id="408581" name="Line 60">
            <a:extLst>
              <a:ext uri="{FF2B5EF4-FFF2-40B4-BE49-F238E27FC236}">
                <a16:creationId xmlns:a16="http://schemas.microsoft.com/office/drawing/2014/main" id="{88C6B35E-9DDC-5FF3-A090-64149CDEE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-3228622" y="1872545"/>
            <a:ext cx="0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/>
            <a:endParaRPr lang="en-US" sz="2133" b="1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grpSp>
        <p:nvGrpSpPr>
          <p:cNvPr id="408582" name="Group 64">
            <a:extLst>
              <a:ext uri="{FF2B5EF4-FFF2-40B4-BE49-F238E27FC236}">
                <a16:creationId xmlns:a16="http://schemas.microsoft.com/office/drawing/2014/main" id="{DCADE440-4F7F-2488-CD9F-34D172EE7123}"/>
              </a:ext>
            </a:extLst>
          </p:cNvPr>
          <p:cNvGrpSpPr>
            <a:grpSpLocks/>
          </p:cNvGrpSpPr>
          <p:nvPr/>
        </p:nvGrpSpPr>
        <p:grpSpPr bwMode="auto">
          <a:xfrm>
            <a:off x="3925712" y="-443089"/>
            <a:ext cx="111478" cy="0"/>
            <a:chOff x="4044" y="1764"/>
            <a:chExt cx="89" cy="163"/>
          </a:xfrm>
        </p:grpSpPr>
        <p:sp>
          <p:nvSpPr>
            <p:cNvPr id="408603" name="Line 65">
              <a:extLst>
                <a:ext uri="{FF2B5EF4-FFF2-40B4-BE49-F238E27FC236}">
                  <a16:creationId xmlns:a16="http://schemas.microsoft.com/office/drawing/2014/main" id="{A356495E-F57B-33E2-5A87-390DBB9C99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44" y="1768"/>
              <a:ext cx="89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408604" name="Line 66">
              <a:extLst>
                <a:ext uri="{FF2B5EF4-FFF2-40B4-BE49-F238E27FC236}">
                  <a16:creationId xmlns:a16="http://schemas.microsoft.com/office/drawing/2014/main" id="{E5B6BC99-E8FB-34AD-36CC-AF75AF937D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764"/>
              <a:ext cx="1" cy="163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sp>
        <p:nvSpPr>
          <p:cNvPr id="55" name="Title 1">
            <a:extLst>
              <a:ext uri="{FF2B5EF4-FFF2-40B4-BE49-F238E27FC236}">
                <a16:creationId xmlns:a16="http://schemas.microsoft.com/office/drawing/2014/main" id="{8F425320-7FF5-4286-803B-E4C0F3A173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0589" y="515056"/>
            <a:ext cx="7337778" cy="728133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r>
              <a:rPr lang="en-US" altLang="en-US" sz="2133" cap="all" dirty="0">
                <a:solidFill>
                  <a:schemeClr val="bg1"/>
                </a:solidFill>
                <a:ea typeface="ＭＳ Ｐゴシック" panose="020B0600070205080204" pitchFamily="34" charset="-128"/>
              </a:rPr>
              <a:t>CHANGE IN MATSUDA INDEX OF INSULIN SENSITIVITY IN STOP DIABETES</a:t>
            </a:r>
            <a:endParaRPr lang="en-US" altLang="en-US" sz="2133" dirty="0">
              <a:solidFill>
                <a:schemeClr val="bg1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408584" name="TextBox 55">
            <a:extLst>
              <a:ext uri="{FF2B5EF4-FFF2-40B4-BE49-F238E27FC236}">
                <a16:creationId xmlns:a16="http://schemas.microsoft.com/office/drawing/2014/main" id="{F6A11184-C624-F641-EF16-8E275B7C61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3333" y="1243189"/>
            <a:ext cx="574330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244" i="1">
                <a:solidFill>
                  <a:srgbClr val="FFFFFF"/>
                </a:solidFill>
              </a:rPr>
              <a:t>Armato, DeFronzo, Abdul-Ghani, Ruby. Lancet Diab Endo 6:781-789, 2018</a:t>
            </a:r>
          </a:p>
        </p:txBody>
      </p:sp>
      <p:sp>
        <p:nvSpPr>
          <p:cNvPr id="408585" name="Rectangle 32">
            <a:extLst>
              <a:ext uri="{FF2B5EF4-FFF2-40B4-BE49-F238E27FC236}">
                <a16:creationId xmlns:a16="http://schemas.microsoft.com/office/drawing/2014/main" id="{8F0F8AF5-F127-7FCA-727F-4FFFFA76C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951" y="2911123"/>
            <a:ext cx="525786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+30 -</a:t>
            </a:r>
            <a:endParaRPr lang="en-US" altLang="en-US" sz="1244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408586" name="Rectangle 32">
            <a:extLst>
              <a:ext uri="{FF2B5EF4-FFF2-40B4-BE49-F238E27FC236}">
                <a16:creationId xmlns:a16="http://schemas.microsoft.com/office/drawing/2014/main" id="{928BEDAC-5273-CCCF-F05B-698A089144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951" y="3891845"/>
            <a:ext cx="525786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+15 -</a:t>
            </a:r>
            <a:endParaRPr lang="en-US" altLang="en-US" sz="1244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408587" name="Rectangle 32">
            <a:extLst>
              <a:ext uri="{FF2B5EF4-FFF2-40B4-BE49-F238E27FC236}">
                <a16:creationId xmlns:a16="http://schemas.microsoft.com/office/drawing/2014/main" id="{BA5A9ACA-A0ED-B3F4-7745-6F56B8EDAE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1740" y="4873978"/>
            <a:ext cx="266099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0 -</a:t>
            </a:r>
            <a:endParaRPr lang="en-US" altLang="en-US" sz="1244">
              <a:solidFill>
                <a:srgbClr val="FFFFFF"/>
              </a:solidFill>
              <a:cs typeface="Arial" panose="020B0604020202020204" pitchFamily="34" charset="0"/>
            </a:endParaRPr>
          </a:p>
        </p:txBody>
      </p:sp>
      <p:sp>
        <p:nvSpPr>
          <p:cNvPr id="408588" name="Rectangle 37">
            <a:extLst>
              <a:ext uri="{FF2B5EF4-FFF2-40B4-BE49-F238E27FC236}">
                <a16:creationId xmlns:a16="http://schemas.microsoft.com/office/drawing/2014/main" id="{5E90632B-1BF8-CB6F-2364-BDFB076D1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2778" y="5029200"/>
            <a:ext cx="1415345" cy="825500"/>
          </a:xfrm>
          <a:prstGeom prst="rect">
            <a:avLst/>
          </a:prstGeom>
          <a:solidFill>
            <a:srgbClr val="99FF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8589" name="Rectangle 41">
            <a:extLst>
              <a:ext uri="{FF2B5EF4-FFF2-40B4-BE49-F238E27FC236}">
                <a16:creationId xmlns:a16="http://schemas.microsoft.com/office/drawing/2014/main" id="{1B6B3099-2FE0-4E0D-51D8-59295B1ADE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6845" y="2053167"/>
            <a:ext cx="1381478" cy="2954867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8590" name="Rectangle 41">
            <a:extLst>
              <a:ext uri="{FF2B5EF4-FFF2-40B4-BE49-F238E27FC236}">
                <a16:creationId xmlns:a16="http://schemas.microsoft.com/office/drawing/2014/main" id="{19A8BF90-9088-5572-7017-83B1A4C11E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01534" y="3891845"/>
            <a:ext cx="1381478" cy="1130300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8591" name="TextBox 6">
            <a:extLst>
              <a:ext uri="{FF2B5EF4-FFF2-40B4-BE49-F238E27FC236}">
                <a16:creationId xmlns:a16="http://schemas.microsoft.com/office/drawing/2014/main" id="{0ADA34B6-7782-7C0C-0294-30D00500DE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9057" y="4652434"/>
            <a:ext cx="1109599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99FF99"/>
                </a:solidFill>
              </a:rPr>
              <a:t>Lifestyle</a:t>
            </a:r>
          </a:p>
        </p:txBody>
      </p:sp>
      <p:sp>
        <p:nvSpPr>
          <p:cNvPr id="408592" name="TextBox 40">
            <a:extLst>
              <a:ext uri="{FF2B5EF4-FFF2-40B4-BE49-F238E27FC236}">
                <a16:creationId xmlns:a16="http://schemas.microsoft.com/office/drawing/2014/main" id="{F91A271A-4703-9D8B-AC52-CE6036E1E9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623" y="5022145"/>
            <a:ext cx="1192955" cy="365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00"/>
                </a:solidFill>
              </a:rPr>
              <a:t>Pio + Met</a:t>
            </a:r>
          </a:p>
        </p:txBody>
      </p:sp>
      <p:sp>
        <p:nvSpPr>
          <p:cNvPr id="408593" name="TextBox 41">
            <a:extLst>
              <a:ext uri="{FF2B5EF4-FFF2-40B4-BE49-F238E27FC236}">
                <a16:creationId xmlns:a16="http://schemas.microsoft.com/office/drawing/2014/main" id="{2B43C69F-BFCA-0B8B-DDFA-B74DA3E66E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6433" y="5022145"/>
            <a:ext cx="138371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6600"/>
                </a:solidFill>
              </a:rPr>
              <a:t>Pio + Met</a:t>
            </a:r>
          </a:p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6600"/>
                </a:solidFill>
              </a:rPr>
              <a:t>+GLP-1 RA</a:t>
            </a:r>
          </a:p>
        </p:txBody>
      </p:sp>
      <p:grpSp>
        <p:nvGrpSpPr>
          <p:cNvPr id="408594" name="Group 34">
            <a:extLst>
              <a:ext uri="{FF2B5EF4-FFF2-40B4-BE49-F238E27FC236}">
                <a16:creationId xmlns:a16="http://schemas.microsoft.com/office/drawing/2014/main" id="{15803F7C-7DD4-5D54-F585-B361B3A0B040}"/>
              </a:ext>
            </a:extLst>
          </p:cNvPr>
          <p:cNvGrpSpPr>
            <a:grpSpLocks/>
          </p:cNvGrpSpPr>
          <p:nvPr/>
        </p:nvGrpSpPr>
        <p:grpSpPr bwMode="auto">
          <a:xfrm>
            <a:off x="1247500" y="2068689"/>
            <a:ext cx="273601" cy="3983139"/>
            <a:chOff x="833034" y="1474452"/>
            <a:chExt cx="307801" cy="4481031"/>
          </a:xfrm>
        </p:grpSpPr>
        <p:sp>
          <p:nvSpPr>
            <p:cNvPr id="408601" name="Freeform 27">
              <a:extLst>
                <a:ext uri="{FF2B5EF4-FFF2-40B4-BE49-F238E27FC236}">
                  <a16:creationId xmlns:a16="http://schemas.microsoft.com/office/drawing/2014/main" id="{263C134F-ADA6-0A6C-2C65-8C9611DC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985" y="1474452"/>
              <a:ext cx="0" cy="4389438"/>
            </a:xfrm>
            <a:custGeom>
              <a:avLst/>
              <a:gdLst>
                <a:gd name="T0" fmla="*/ 0 w 48"/>
                <a:gd name="T1" fmla="*/ 0 h 2448"/>
                <a:gd name="T2" fmla="*/ 0 w 48"/>
                <a:gd name="T3" fmla="*/ 2147483646 h 2448"/>
                <a:gd name="T4" fmla="*/ 0 w 48"/>
                <a:gd name="T5" fmla="*/ 2147483646 h 2448"/>
                <a:gd name="T6" fmla="*/ 0 60000 65536"/>
                <a:gd name="T7" fmla="*/ 0 60000 65536"/>
                <a:gd name="T8" fmla="*/ 0 60000 65536"/>
                <a:gd name="T9" fmla="*/ 0 w 48"/>
                <a:gd name="T10" fmla="*/ 0 h 2448"/>
                <a:gd name="T11" fmla="*/ 0 w 48"/>
                <a:gd name="T12" fmla="*/ 2448 h 24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" h="2448">
                  <a:moveTo>
                    <a:pt x="0" y="0"/>
                  </a:moveTo>
                  <a:lnTo>
                    <a:pt x="0" y="2448"/>
                  </a:lnTo>
                  <a:lnTo>
                    <a:pt x="48" y="2448"/>
                  </a:lnTo>
                </a:path>
              </a:pathLst>
            </a:custGeom>
            <a:noFill/>
            <a:ln w="28575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408602" name="Rectangle 32">
              <a:extLst>
                <a:ext uri="{FF2B5EF4-FFF2-40B4-BE49-F238E27FC236}">
                  <a16:creationId xmlns:a16="http://schemas.microsoft.com/office/drawing/2014/main" id="{9B2DFB39-5634-CA65-75A9-1B921FD70DD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944555" y="5759202"/>
              <a:ext cx="84760" cy="3078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</a:pPr>
              <a:r>
                <a:rPr lang="en-US" altLang="en-US" sz="1778">
                  <a:solidFill>
                    <a:srgbClr val="FFFFFF"/>
                  </a:solidFill>
                  <a:cs typeface="Arial" panose="020B0604020202020204" pitchFamily="34" charset="0"/>
                </a:rPr>
                <a:t>-</a:t>
              </a:r>
              <a:endParaRPr lang="en-US" altLang="en-US" sz="1244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</p:grpSp>
      <p:cxnSp>
        <p:nvCxnSpPr>
          <p:cNvPr id="408595" name="Straight Connector 2">
            <a:extLst>
              <a:ext uri="{FF2B5EF4-FFF2-40B4-BE49-F238E27FC236}">
                <a16:creationId xmlns:a16="http://schemas.microsoft.com/office/drawing/2014/main" id="{F1369345-BBC7-CC76-E080-2C28FFC694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401234" y="5029200"/>
            <a:ext cx="6096000" cy="0"/>
          </a:xfrm>
          <a:prstGeom prst="line">
            <a:avLst/>
          </a:prstGeom>
          <a:noFill/>
          <a:ln w="28575" algn="ctr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08596" name="TextBox 3">
            <a:extLst>
              <a:ext uri="{FF2B5EF4-FFF2-40B4-BE49-F238E27FC236}">
                <a16:creationId xmlns:a16="http://schemas.microsoft.com/office/drawing/2014/main" id="{F49A6FE3-9EB1-B5DA-C5FD-DB0BF320D6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069" y="2693812"/>
            <a:ext cx="13035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P&lt;0.001</a:t>
            </a:r>
          </a:p>
          <a:p>
            <a:pPr algn="ctr" defTabSz="812810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vs Lifestyle</a:t>
            </a:r>
          </a:p>
        </p:txBody>
      </p:sp>
      <p:sp>
        <p:nvSpPr>
          <p:cNvPr id="408597" name="TextBox 48">
            <a:extLst>
              <a:ext uri="{FF2B5EF4-FFF2-40B4-BE49-F238E27FC236}">
                <a16:creationId xmlns:a16="http://schemas.microsoft.com/office/drawing/2014/main" id="{A9435347-49DE-2663-B6E1-7430974B9E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86942" y="2693812"/>
            <a:ext cx="130356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P&lt;0.0001</a:t>
            </a:r>
          </a:p>
          <a:p>
            <a:pPr algn="ctr" defTabSz="812810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</a:rPr>
              <a:t>vs Lifestyle</a:t>
            </a:r>
          </a:p>
        </p:txBody>
      </p:sp>
      <p:sp>
        <p:nvSpPr>
          <p:cNvPr id="408598" name="TextBox 6">
            <a:extLst>
              <a:ext uri="{FF2B5EF4-FFF2-40B4-BE49-F238E27FC236}">
                <a16:creationId xmlns:a16="http://schemas.microsoft.com/office/drawing/2014/main" id="{9AE765DA-8C5E-633E-530A-9C5B81D992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8317" y="5861755"/>
            <a:ext cx="82426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99FF99"/>
                </a:solidFill>
              </a:rPr>
              <a:t>-12%</a:t>
            </a:r>
          </a:p>
        </p:txBody>
      </p:sp>
      <p:sp>
        <p:nvSpPr>
          <p:cNvPr id="408599" name="TextBox 40">
            <a:extLst>
              <a:ext uri="{FF2B5EF4-FFF2-40B4-BE49-F238E27FC236}">
                <a16:creationId xmlns:a16="http://schemas.microsoft.com/office/drawing/2014/main" id="{AE431E2E-7B2B-6791-DEE8-2DD0781AAF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17177" y="3458634"/>
            <a:ext cx="96853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00"/>
                </a:solidFill>
              </a:rPr>
              <a:t>+ 17%</a:t>
            </a:r>
          </a:p>
        </p:txBody>
      </p:sp>
      <p:sp>
        <p:nvSpPr>
          <p:cNvPr id="408600" name="TextBox 41">
            <a:extLst>
              <a:ext uri="{FF2B5EF4-FFF2-40B4-BE49-F238E27FC236}">
                <a16:creationId xmlns:a16="http://schemas.microsoft.com/office/drawing/2014/main" id="{328AD0E9-A7C4-1520-91C2-181DA32D4E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53499" y="1593145"/>
            <a:ext cx="893194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6600"/>
                </a:solidFill>
              </a:rPr>
              <a:t>+47%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Freeform 27">
            <a:extLst>
              <a:ext uri="{FF2B5EF4-FFF2-40B4-BE49-F238E27FC236}">
                <a16:creationId xmlns:a16="http://schemas.microsoft.com/office/drawing/2014/main" id="{03EBE4C6-308B-AA1F-FB8F-710964D91DC3}"/>
              </a:ext>
            </a:extLst>
          </p:cNvPr>
          <p:cNvSpPr>
            <a:spLocks/>
          </p:cNvSpPr>
          <p:nvPr/>
        </p:nvSpPr>
        <p:spPr bwMode="auto">
          <a:xfrm>
            <a:off x="2133600" y="1824568"/>
            <a:ext cx="40923" cy="3918655"/>
          </a:xfrm>
          <a:custGeom>
            <a:avLst/>
            <a:gdLst>
              <a:gd name="T0" fmla="*/ 0 w 48"/>
              <a:gd name="T1" fmla="*/ 0 h 2448"/>
              <a:gd name="T2" fmla="*/ 0 w 48"/>
              <a:gd name="T3" fmla="*/ 2147483646 h 2448"/>
              <a:gd name="T4" fmla="*/ 2147483646 w 48"/>
              <a:gd name="T5" fmla="*/ 2147483646 h 2448"/>
              <a:gd name="T6" fmla="*/ 0 60000 65536"/>
              <a:gd name="T7" fmla="*/ 0 60000 65536"/>
              <a:gd name="T8" fmla="*/ 0 60000 65536"/>
              <a:gd name="T9" fmla="*/ 0 w 48"/>
              <a:gd name="T10" fmla="*/ 0 h 2448"/>
              <a:gd name="T11" fmla="*/ 48 w 48"/>
              <a:gd name="T12" fmla="*/ 2448 h 244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" h="2448">
                <a:moveTo>
                  <a:pt x="0" y="0"/>
                </a:moveTo>
                <a:lnTo>
                  <a:pt x="0" y="2448"/>
                </a:lnTo>
                <a:lnTo>
                  <a:pt x="48" y="2448"/>
                </a:lnTo>
              </a:path>
            </a:pathLst>
          </a:cu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/>
            <a:endParaRPr lang="en-US" sz="2133" b="1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sp>
        <p:nvSpPr>
          <p:cNvPr id="409603" name="Rectangle 31">
            <a:extLst>
              <a:ext uri="{FF2B5EF4-FFF2-40B4-BE49-F238E27FC236}">
                <a16:creationId xmlns:a16="http://schemas.microsoft.com/office/drawing/2014/main" id="{F9F18378-1508-8E21-0E29-AA8DD92AC6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696" y="5580945"/>
            <a:ext cx="266099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0 -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9604" name="Rectangle 32">
            <a:extLst>
              <a:ext uri="{FF2B5EF4-FFF2-40B4-BE49-F238E27FC236}">
                <a16:creationId xmlns:a16="http://schemas.microsoft.com/office/drawing/2014/main" id="{B6AC9C0C-24E8-013E-BAA4-D608D2394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5877" y="1718734"/>
            <a:ext cx="392736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16 -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9605" name="Text Box 7">
            <a:extLst>
              <a:ext uri="{FF2B5EF4-FFF2-40B4-BE49-F238E27FC236}">
                <a16:creationId xmlns:a16="http://schemas.microsoft.com/office/drawing/2014/main" id="{B022C3E1-0457-E0A5-7747-C4D649996133}"/>
              </a:ext>
            </a:extLst>
          </p:cNvPr>
          <p:cNvSpPr txBox="1">
            <a:spLocks noChangeArrowheads="1"/>
          </p:cNvSpPr>
          <p:nvPr/>
        </p:nvSpPr>
        <p:spPr bwMode="auto">
          <a:xfrm rot="16200000">
            <a:off x="-682845" y="3614535"/>
            <a:ext cx="408208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  <a:cs typeface="Arial" panose="020B0604020202020204" pitchFamily="34" charset="0"/>
              </a:rPr>
              <a:t>Type 2 Diabetes Incidence (%)</a:t>
            </a:r>
          </a:p>
        </p:txBody>
      </p:sp>
      <p:sp>
        <p:nvSpPr>
          <p:cNvPr id="409606" name="Line 60">
            <a:extLst>
              <a:ext uri="{FF2B5EF4-FFF2-40B4-BE49-F238E27FC236}">
                <a16:creationId xmlns:a16="http://schemas.microsoft.com/office/drawing/2014/main" id="{65380269-DF41-F698-D427-B871BEFDC37E}"/>
              </a:ext>
            </a:extLst>
          </p:cNvPr>
          <p:cNvSpPr>
            <a:spLocks noChangeShapeType="1"/>
          </p:cNvSpPr>
          <p:nvPr/>
        </p:nvSpPr>
        <p:spPr bwMode="auto">
          <a:xfrm>
            <a:off x="-3228622" y="1872545"/>
            <a:ext cx="0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/>
            <a:endParaRPr lang="en-US" sz="2133" b="1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  <p:grpSp>
        <p:nvGrpSpPr>
          <p:cNvPr id="409607" name="Group 64">
            <a:extLst>
              <a:ext uri="{FF2B5EF4-FFF2-40B4-BE49-F238E27FC236}">
                <a16:creationId xmlns:a16="http://schemas.microsoft.com/office/drawing/2014/main" id="{697A3652-13C3-8776-1833-A08A7E890D35}"/>
              </a:ext>
            </a:extLst>
          </p:cNvPr>
          <p:cNvGrpSpPr>
            <a:grpSpLocks/>
          </p:cNvGrpSpPr>
          <p:nvPr/>
        </p:nvGrpSpPr>
        <p:grpSpPr bwMode="auto">
          <a:xfrm>
            <a:off x="3925712" y="-443089"/>
            <a:ext cx="111478" cy="0"/>
            <a:chOff x="4044" y="1764"/>
            <a:chExt cx="89" cy="163"/>
          </a:xfrm>
        </p:grpSpPr>
        <p:sp>
          <p:nvSpPr>
            <p:cNvPr id="409626" name="Line 65">
              <a:extLst>
                <a:ext uri="{FF2B5EF4-FFF2-40B4-BE49-F238E27FC236}">
                  <a16:creationId xmlns:a16="http://schemas.microsoft.com/office/drawing/2014/main" id="{976C7AE3-6112-53BD-C812-819ECD0D4E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044" y="1768"/>
              <a:ext cx="89" cy="0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  <p:sp>
          <p:nvSpPr>
            <p:cNvPr id="409627" name="Line 66">
              <a:extLst>
                <a:ext uri="{FF2B5EF4-FFF2-40B4-BE49-F238E27FC236}">
                  <a16:creationId xmlns:a16="http://schemas.microsoft.com/office/drawing/2014/main" id="{01DD578C-AA4E-AD53-D262-7FC583D4A0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9" y="1764"/>
              <a:ext cx="1" cy="163"/>
            </a:xfrm>
            <a:prstGeom prst="line">
              <a:avLst/>
            </a:prstGeom>
            <a:noFill/>
            <a:ln w="127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/>
              <a:endParaRPr lang="en-US" sz="2133" b="1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sp>
        <p:nvSpPr>
          <p:cNvPr id="55" name="Title 1">
            <a:extLst>
              <a:ext uri="{FF2B5EF4-FFF2-40B4-BE49-F238E27FC236}">
                <a16:creationId xmlns:a16="http://schemas.microsoft.com/office/drawing/2014/main" id="{9C8452E1-E890-3B6E-4BD2-A0365A2395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2000" y="443089"/>
            <a:ext cx="7337778" cy="982133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2133">
                <a:solidFill>
                  <a:schemeClr val="bg1"/>
                </a:solidFill>
              </a:rPr>
              <a:t>ASSOCIATION BETWEEN INCIDENCE OF T2DM AND CHANGE IN DISPOSITION INDEX, INDEPENDENT OF THERAPY IN STOP DIABETES</a:t>
            </a:r>
          </a:p>
        </p:txBody>
      </p:sp>
      <p:sp>
        <p:nvSpPr>
          <p:cNvPr id="409609" name="TextBox 55">
            <a:extLst>
              <a:ext uri="{FF2B5EF4-FFF2-40B4-BE49-F238E27FC236}">
                <a16:creationId xmlns:a16="http://schemas.microsoft.com/office/drawing/2014/main" id="{797B4AB4-B254-99CE-E778-780CFF1747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2845" y="1384301"/>
            <a:ext cx="574330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244" i="1">
                <a:solidFill>
                  <a:srgbClr val="FFFFFF"/>
                </a:solidFill>
              </a:rPr>
              <a:t>Armato, DeFronzo, Abdul-Ghani, Ruby, Lancet Diab Endo 6:781-790, 2018</a:t>
            </a:r>
          </a:p>
        </p:txBody>
      </p:sp>
      <p:sp>
        <p:nvSpPr>
          <p:cNvPr id="409610" name="Rectangle 32">
            <a:extLst>
              <a:ext uri="{FF2B5EF4-FFF2-40B4-BE49-F238E27FC236}">
                <a16:creationId xmlns:a16="http://schemas.microsoft.com/office/drawing/2014/main" id="{E0AD124C-F4D0-DA24-6778-B3174C399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5877" y="2685345"/>
            <a:ext cx="392736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12 -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9611" name="Rectangle 32">
            <a:extLst>
              <a:ext uri="{FF2B5EF4-FFF2-40B4-BE49-F238E27FC236}">
                <a16:creationId xmlns:a16="http://schemas.microsoft.com/office/drawing/2014/main" id="{9C3E7E6B-0322-2DB7-92D1-763A4A1E80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696" y="3650545"/>
            <a:ext cx="266099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8 -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9612" name="Rectangle 32">
            <a:extLst>
              <a:ext uri="{FF2B5EF4-FFF2-40B4-BE49-F238E27FC236}">
                <a16:creationId xmlns:a16="http://schemas.microsoft.com/office/drawing/2014/main" id="{789C64E6-C4E2-B0CB-A624-E91B45B8A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2696" y="4615745"/>
            <a:ext cx="266099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4 -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9613" name="Rectangle 32">
            <a:extLst>
              <a:ext uri="{FF2B5EF4-FFF2-40B4-BE49-F238E27FC236}">
                <a16:creationId xmlns:a16="http://schemas.microsoft.com/office/drawing/2014/main" id="{2A0487FE-7A00-3C8E-74EE-B939D1E1B725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4302908" y="5643112"/>
            <a:ext cx="75342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9614" name="Rectangle 32">
            <a:extLst>
              <a:ext uri="{FF2B5EF4-FFF2-40B4-BE49-F238E27FC236}">
                <a16:creationId xmlns:a16="http://schemas.microsoft.com/office/drawing/2014/main" id="{D97096F4-FB15-0D17-6514-E5156A2E6BCE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6684863" y="5617712"/>
            <a:ext cx="75342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9615" name="Rectangle 32">
            <a:extLst>
              <a:ext uri="{FF2B5EF4-FFF2-40B4-BE49-F238E27FC236}">
                <a16:creationId xmlns:a16="http://schemas.microsoft.com/office/drawing/2014/main" id="{40A1B8D1-F0A7-71C0-93E2-F0787D05BA9C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2079701" y="5633233"/>
            <a:ext cx="75342" cy="2736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FFFF"/>
                </a:solidFill>
                <a:cs typeface="Arial" panose="020B0604020202020204" pitchFamily="34" charset="0"/>
              </a:rPr>
              <a:t>-</a:t>
            </a:r>
            <a:endParaRPr lang="en-US" altLang="en-US" sz="1244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9616" name="Rectangle 31">
            <a:extLst>
              <a:ext uri="{FF2B5EF4-FFF2-40B4-BE49-F238E27FC236}">
                <a16:creationId xmlns:a16="http://schemas.microsoft.com/office/drawing/2014/main" id="{96463FA5-BF13-DF81-F0A1-73FF80F86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63298" y="5744634"/>
            <a:ext cx="471284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  <a:cs typeface="Arial" panose="020B0604020202020204" pitchFamily="34" charset="0"/>
              </a:rPr>
              <a:t>-0.4</a:t>
            </a:r>
            <a:endParaRPr lang="en-US" altLang="en-US" sz="2133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9617" name="Rectangle 31">
            <a:extLst>
              <a:ext uri="{FF2B5EF4-FFF2-40B4-BE49-F238E27FC236}">
                <a16:creationId xmlns:a16="http://schemas.microsoft.com/office/drawing/2014/main" id="{807099AB-BA3A-4BF7-2890-5D9077C17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9958" y="5758745"/>
            <a:ext cx="15228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  <a:cs typeface="Arial" panose="020B0604020202020204" pitchFamily="34" charset="0"/>
              </a:rPr>
              <a:t>0</a:t>
            </a:r>
            <a:endParaRPr lang="en-US" altLang="en-US" sz="2133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9618" name="TextBox 1">
            <a:extLst>
              <a:ext uri="{FF2B5EF4-FFF2-40B4-BE49-F238E27FC236}">
                <a16:creationId xmlns:a16="http://schemas.microsoft.com/office/drawing/2014/main" id="{9C2D44E4-700B-AF17-EF0D-60ADA8840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355" y="6021211"/>
            <a:ext cx="4355680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</a:rPr>
              <a:t>Change in Disposition Index (%)</a:t>
            </a:r>
          </a:p>
        </p:txBody>
      </p:sp>
      <p:sp>
        <p:nvSpPr>
          <p:cNvPr id="409619" name="Rectangle 31">
            <a:extLst>
              <a:ext uri="{FF2B5EF4-FFF2-40B4-BE49-F238E27FC236}">
                <a16:creationId xmlns:a16="http://schemas.microsoft.com/office/drawing/2014/main" id="{836E9F1F-313E-82A5-3459-728A891052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122" y="5754512"/>
            <a:ext cx="540212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r>
              <a:rPr lang="en-US" altLang="en-US" sz="2133">
                <a:solidFill>
                  <a:srgbClr val="FFFFFF"/>
                </a:solidFill>
                <a:cs typeface="Arial" panose="020B0604020202020204" pitchFamily="34" charset="0"/>
              </a:rPr>
              <a:t>+0.6</a:t>
            </a:r>
            <a:endParaRPr lang="en-US" altLang="en-US" sz="2133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sp>
        <p:nvSpPr>
          <p:cNvPr id="409620" name="Rectangle 37">
            <a:extLst>
              <a:ext uri="{FF2B5EF4-FFF2-40B4-BE49-F238E27FC236}">
                <a16:creationId xmlns:a16="http://schemas.microsoft.com/office/drawing/2014/main" id="{09F86F81-0723-5689-FF8D-8337D64B26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84778" y="2151945"/>
            <a:ext cx="928511" cy="3578578"/>
          </a:xfrm>
          <a:prstGeom prst="rect">
            <a:avLst/>
          </a:prstGeom>
          <a:solidFill>
            <a:srgbClr val="FF6600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9621" name="Rectangle 38">
            <a:extLst>
              <a:ext uri="{FF2B5EF4-FFF2-40B4-BE49-F238E27FC236}">
                <a16:creationId xmlns:a16="http://schemas.microsoft.com/office/drawing/2014/main" id="{073492B7-DEDE-3D46-95D1-E77E8EB1F7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8079" y="3077634"/>
            <a:ext cx="928511" cy="2652889"/>
          </a:xfrm>
          <a:prstGeom prst="rect">
            <a:avLst/>
          </a:prstGeom>
          <a:blipFill dpi="0" rotWithShape="0">
            <a:blip r:embed="rId2"/>
            <a:srcRect/>
            <a:tile tx="0" ty="0" sx="100000" sy="100000" flip="none" algn="tl"/>
          </a:blip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9622" name="Rectangle 39">
            <a:extLst>
              <a:ext uri="{FF2B5EF4-FFF2-40B4-BE49-F238E27FC236}">
                <a16:creationId xmlns:a16="http://schemas.microsoft.com/office/drawing/2014/main" id="{5D84AE48-6E1B-2C5D-ED4C-DE06B49FFD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1378" y="3659012"/>
            <a:ext cx="928511" cy="2071511"/>
          </a:xfrm>
          <a:prstGeom prst="rect">
            <a:avLst/>
          </a:prstGeom>
          <a:solidFill>
            <a:srgbClr val="FF9933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9623" name="Rectangle 40">
            <a:extLst>
              <a:ext uri="{FF2B5EF4-FFF2-40B4-BE49-F238E27FC236}">
                <a16:creationId xmlns:a16="http://schemas.microsoft.com/office/drawing/2014/main" id="{DE043C04-B887-E4C6-5079-31A9F1228A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00323" y="5404556"/>
            <a:ext cx="928511" cy="325967"/>
          </a:xfrm>
          <a:prstGeom prst="rect">
            <a:avLst/>
          </a:prstGeom>
          <a:solidFill>
            <a:srgbClr val="FFFF00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9624" name="Rectangle 41">
            <a:extLst>
              <a:ext uri="{FF2B5EF4-FFF2-40B4-BE49-F238E27FC236}">
                <a16:creationId xmlns:a16="http://schemas.microsoft.com/office/drawing/2014/main" id="{5A822EFC-BBA5-ED0F-5024-0B6432066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7978" y="5650089"/>
            <a:ext cx="927100" cy="80434"/>
          </a:xfrm>
          <a:prstGeom prst="rect">
            <a:avLst/>
          </a:prstGeom>
          <a:solidFill>
            <a:srgbClr val="FFFF99"/>
          </a:solidFill>
          <a:ln w="9525" algn="ctr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600" b="0">
              <a:solidFill>
                <a:srgbClr val="000000"/>
              </a:solidFill>
            </a:endParaRPr>
          </a:p>
        </p:txBody>
      </p:sp>
      <p:sp>
        <p:nvSpPr>
          <p:cNvPr id="409625" name="Freeform 27">
            <a:extLst>
              <a:ext uri="{FF2B5EF4-FFF2-40B4-BE49-F238E27FC236}">
                <a16:creationId xmlns:a16="http://schemas.microsoft.com/office/drawing/2014/main" id="{E534FDCD-2DFE-F262-839F-2F64A407F335}"/>
              </a:ext>
            </a:extLst>
          </p:cNvPr>
          <p:cNvSpPr>
            <a:spLocks/>
          </p:cNvSpPr>
          <p:nvPr/>
        </p:nvSpPr>
        <p:spPr bwMode="auto">
          <a:xfrm rot="5400000" flipV="1">
            <a:off x="4816123" y="3043767"/>
            <a:ext cx="0" cy="5365044"/>
          </a:xfrm>
          <a:custGeom>
            <a:avLst/>
            <a:gdLst>
              <a:gd name="T0" fmla="*/ 0 w 48"/>
              <a:gd name="T1" fmla="*/ 0 h 2448"/>
              <a:gd name="T2" fmla="*/ 0 w 48"/>
              <a:gd name="T3" fmla="*/ 2147483646 h 2448"/>
              <a:gd name="T4" fmla="*/ 0 w 48"/>
              <a:gd name="T5" fmla="*/ 2147483646 h 2448"/>
              <a:gd name="T6" fmla="*/ 0 60000 65536"/>
              <a:gd name="T7" fmla="*/ 0 60000 65536"/>
              <a:gd name="T8" fmla="*/ 0 60000 65536"/>
              <a:gd name="T9" fmla="*/ 0 w 48"/>
              <a:gd name="T10" fmla="*/ 0 h 2448"/>
              <a:gd name="T11" fmla="*/ 0 w 48"/>
              <a:gd name="T12" fmla="*/ 2448 h 244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" h="2448">
                <a:moveTo>
                  <a:pt x="0" y="0"/>
                </a:moveTo>
                <a:lnTo>
                  <a:pt x="0" y="2448"/>
                </a:lnTo>
                <a:lnTo>
                  <a:pt x="48" y="2448"/>
                </a:lnTo>
              </a:path>
            </a:pathLst>
          </a:custGeom>
          <a:noFill/>
          <a:ln w="28575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/>
            <a:endParaRPr lang="en-US" sz="2133" b="1">
              <a:solidFill>
                <a:srgbClr val="000000"/>
              </a:solidFill>
              <a:latin typeface="Helvetica" panose="020B0604020202020204" pitchFamily="34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82"/>
          <p:cNvGrpSpPr/>
          <p:nvPr/>
        </p:nvGrpSpPr>
        <p:grpSpPr>
          <a:xfrm>
            <a:off x="3442646" y="2662296"/>
            <a:ext cx="1823237" cy="1127212"/>
            <a:chOff x="3871338" y="2555346"/>
            <a:chExt cx="2051140" cy="1268114"/>
          </a:xfrm>
          <a:solidFill>
            <a:srgbClr val="B0FF89"/>
          </a:solidFill>
        </p:grpSpPr>
        <p:grpSp>
          <p:nvGrpSpPr>
            <p:cNvPr id="3" name="Group 33"/>
            <p:cNvGrpSpPr>
              <a:grpSpLocks/>
            </p:cNvGrpSpPr>
            <p:nvPr/>
          </p:nvGrpSpPr>
          <p:grpSpPr bwMode="auto">
            <a:xfrm>
              <a:off x="3871338" y="2617354"/>
              <a:ext cx="2051140" cy="1206106"/>
              <a:chOff x="2353" y="1629"/>
              <a:chExt cx="1022" cy="676"/>
            </a:xfrm>
            <a:grpFill/>
          </p:grpSpPr>
          <p:sp>
            <p:nvSpPr>
              <p:cNvPr id="145" name="Line 34"/>
              <p:cNvSpPr>
                <a:spLocks noChangeShapeType="1"/>
              </p:cNvSpPr>
              <p:nvPr/>
            </p:nvSpPr>
            <p:spPr bwMode="auto">
              <a:xfrm flipV="1">
                <a:off x="2755" y="1841"/>
                <a:ext cx="208" cy="100"/>
              </a:xfrm>
              <a:prstGeom prst="line">
                <a:avLst/>
              </a:prstGeom>
              <a:grpFill/>
              <a:ln w="38100">
                <a:solidFill>
                  <a:srgbClr val="B0FF89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itchFamily="48" charset="0"/>
                  <a:ea typeface="ＭＳ Ｐゴシック" pitchFamily="48" charset="-128"/>
                  <a:cs typeface="Arial" pitchFamily="34" charset="0"/>
                </a:endParaRPr>
              </a:p>
            </p:txBody>
          </p:sp>
          <p:grpSp>
            <p:nvGrpSpPr>
              <p:cNvPr id="4" name="Group 35"/>
              <p:cNvGrpSpPr>
                <a:grpSpLocks/>
              </p:cNvGrpSpPr>
              <p:nvPr/>
            </p:nvGrpSpPr>
            <p:grpSpPr bwMode="auto">
              <a:xfrm>
                <a:off x="2353" y="1629"/>
                <a:ext cx="1022" cy="676"/>
                <a:chOff x="2353" y="1629"/>
                <a:chExt cx="1022" cy="676"/>
              </a:xfrm>
              <a:grpFill/>
            </p:grpSpPr>
            <p:sp>
              <p:nvSpPr>
                <p:cNvPr id="152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2353" y="2234"/>
                  <a:ext cx="218" cy="71"/>
                </a:xfrm>
                <a:prstGeom prst="line">
                  <a:avLst/>
                </a:prstGeom>
                <a:grpFill/>
                <a:ln w="38100">
                  <a:solidFill>
                    <a:srgbClr val="B0FF8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778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itchFamily="48" charset="0"/>
                    <a:ea typeface="ＭＳ Ｐゴシック" pitchFamily="48" charset="-128"/>
                    <a:cs typeface="Arial" pitchFamily="34" charset="0"/>
                  </a:endParaRPr>
                </a:p>
              </p:txBody>
            </p:sp>
            <p:sp>
              <p:nvSpPr>
                <p:cNvPr id="153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2552" y="1936"/>
                  <a:ext cx="208" cy="312"/>
                </a:xfrm>
                <a:prstGeom prst="line">
                  <a:avLst/>
                </a:prstGeom>
                <a:grpFill/>
                <a:ln w="38100">
                  <a:solidFill>
                    <a:srgbClr val="B0FF8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778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itchFamily="48" charset="0"/>
                    <a:ea typeface="ＭＳ Ｐゴシック" pitchFamily="48" charset="-128"/>
                    <a:cs typeface="Arial" pitchFamily="34" charset="0"/>
                  </a:endParaRPr>
                </a:p>
              </p:txBody>
            </p:sp>
            <p:sp>
              <p:nvSpPr>
                <p:cNvPr id="154" name="Line 43"/>
                <p:cNvSpPr>
                  <a:spLocks noChangeShapeType="1"/>
                </p:cNvSpPr>
                <p:nvPr/>
              </p:nvSpPr>
              <p:spPr bwMode="auto">
                <a:xfrm flipV="1">
                  <a:off x="2959" y="1652"/>
                  <a:ext cx="217" cy="204"/>
                </a:xfrm>
                <a:prstGeom prst="line">
                  <a:avLst/>
                </a:prstGeom>
                <a:grpFill/>
                <a:ln w="38100">
                  <a:solidFill>
                    <a:srgbClr val="B0FF8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778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itchFamily="48" charset="0"/>
                    <a:ea typeface="ＭＳ Ｐゴシック" pitchFamily="48" charset="-128"/>
                    <a:cs typeface="Arial" pitchFamily="34" charset="0"/>
                  </a:endParaRPr>
                </a:p>
              </p:txBody>
            </p:sp>
            <p:sp>
              <p:nvSpPr>
                <p:cNvPr id="155" name="Line 44"/>
                <p:cNvSpPr>
                  <a:spLocks noChangeShapeType="1"/>
                </p:cNvSpPr>
                <p:nvPr/>
              </p:nvSpPr>
              <p:spPr bwMode="auto">
                <a:xfrm flipV="1">
                  <a:off x="3153" y="1629"/>
                  <a:ext cx="222" cy="43"/>
                </a:xfrm>
                <a:prstGeom prst="line">
                  <a:avLst/>
                </a:prstGeom>
                <a:grpFill/>
                <a:ln w="38100">
                  <a:solidFill>
                    <a:srgbClr val="B0FF89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778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pitchFamily="48" charset="0"/>
                    <a:ea typeface="ＭＳ Ｐゴシック" pitchFamily="48" charset="-128"/>
                    <a:cs typeface="Arial" pitchFamily="34" charset="0"/>
                  </a:endParaRPr>
                </a:p>
              </p:txBody>
            </p:sp>
          </p:grpSp>
        </p:grpSp>
        <p:sp>
          <p:nvSpPr>
            <p:cNvPr id="179" name="AutoShape 120"/>
            <p:cNvSpPr>
              <a:spLocks noChangeArrowheads="1"/>
            </p:cNvSpPr>
            <p:nvPr/>
          </p:nvSpPr>
          <p:spPr bwMode="auto">
            <a:xfrm>
              <a:off x="4144434" y="3571347"/>
              <a:ext cx="239713" cy="219075"/>
            </a:xfrm>
            <a:prstGeom prst="triangle">
              <a:avLst>
                <a:gd name="adj" fmla="val 50000"/>
              </a:avLst>
            </a:prstGeom>
            <a:grpFill/>
            <a:ln w="9525">
              <a:solidFill>
                <a:srgbClr val="B0FF8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48" charset="0"/>
                <a:ea typeface="ＭＳ Ｐゴシック" pitchFamily="48" charset="-128"/>
                <a:cs typeface="Arial" pitchFamily="34" charset="0"/>
              </a:endParaRPr>
            </a:p>
          </p:txBody>
        </p:sp>
        <p:sp>
          <p:nvSpPr>
            <p:cNvPr id="180" name="AutoShape 120"/>
            <p:cNvSpPr>
              <a:spLocks noChangeArrowheads="1"/>
            </p:cNvSpPr>
            <p:nvPr/>
          </p:nvSpPr>
          <p:spPr bwMode="auto">
            <a:xfrm>
              <a:off x="4584700" y="3046413"/>
              <a:ext cx="239713" cy="219075"/>
            </a:xfrm>
            <a:prstGeom prst="triangle">
              <a:avLst>
                <a:gd name="adj" fmla="val 50000"/>
              </a:avLst>
            </a:prstGeom>
            <a:grpFill/>
            <a:ln w="9525">
              <a:solidFill>
                <a:srgbClr val="B0FF8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48" charset="0"/>
                <a:ea typeface="ＭＳ Ｐゴシック" pitchFamily="48" charset="-128"/>
                <a:cs typeface="Arial" pitchFamily="34" charset="0"/>
              </a:endParaRPr>
            </a:p>
          </p:txBody>
        </p:sp>
        <p:sp>
          <p:nvSpPr>
            <p:cNvPr id="181" name="AutoShape 120"/>
            <p:cNvSpPr>
              <a:spLocks noChangeArrowheads="1"/>
            </p:cNvSpPr>
            <p:nvPr/>
          </p:nvSpPr>
          <p:spPr bwMode="auto">
            <a:xfrm>
              <a:off x="4974167" y="2843213"/>
              <a:ext cx="239713" cy="219075"/>
            </a:xfrm>
            <a:prstGeom prst="triangle">
              <a:avLst>
                <a:gd name="adj" fmla="val 50000"/>
              </a:avLst>
            </a:prstGeom>
            <a:grpFill/>
            <a:ln w="9525">
              <a:solidFill>
                <a:srgbClr val="B0FF8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48" charset="0"/>
                <a:ea typeface="ＭＳ Ｐゴシック" pitchFamily="48" charset="-128"/>
                <a:cs typeface="Arial" pitchFamily="34" charset="0"/>
              </a:endParaRPr>
            </a:p>
          </p:txBody>
        </p:sp>
        <p:sp>
          <p:nvSpPr>
            <p:cNvPr id="182" name="AutoShape 120"/>
            <p:cNvSpPr>
              <a:spLocks noChangeArrowheads="1"/>
            </p:cNvSpPr>
            <p:nvPr/>
          </p:nvSpPr>
          <p:spPr bwMode="auto">
            <a:xfrm>
              <a:off x="5346700" y="2555346"/>
              <a:ext cx="239713" cy="219075"/>
            </a:xfrm>
            <a:prstGeom prst="triangle">
              <a:avLst>
                <a:gd name="adj" fmla="val 50000"/>
              </a:avLst>
            </a:prstGeom>
            <a:grpFill/>
            <a:ln w="9525">
              <a:solidFill>
                <a:srgbClr val="B0FF89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48" charset="0"/>
                <a:ea typeface="ＭＳ Ｐゴシック" pitchFamily="48" charset="-128"/>
                <a:cs typeface="Arial" pitchFamily="34" charset="0"/>
              </a:endParaRPr>
            </a:p>
          </p:txBody>
        </p:sp>
      </p:grpSp>
      <p:grpSp>
        <p:nvGrpSpPr>
          <p:cNvPr id="5" name="Group 162"/>
          <p:cNvGrpSpPr>
            <a:grpSpLocks/>
          </p:cNvGrpSpPr>
          <p:nvPr/>
        </p:nvGrpSpPr>
        <p:grpSpPr bwMode="auto">
          <a:xfrm>
            <a:off x="2055813" y="2352675"/>
            <a:ext cx="5024437" cy="3128963"/>
            <a:chOff x="1421" y="1390"/>
            <a:chExt cx="3560" cy="2218"/>
          </a:xfrm>
        </p:grpSpPr>
        <p:sp>
          <p:nvSpPr>
            <p:cNvPr id="494731" name="Freeform 159"/>
            <p:cNvSpPr>
              <a:spLocks/>
            </p:cNvSpPr>
            <p:nvPr/>
          </p:nvSpPr>
          <p:spPr bwMode="auto">
            <a:xfrm>
              <a:off x="1428" y="1390"/>
              <a:ext cx="3553" cy="2218"/>
            </a:xfrm>
            <a:custGeom>
              <a:avLst/>
              <a:gdLst>
                <a:gd name="T0" fmla="*/ 138 w 3553"/>
                <a:gd name="T1" fmla="*/ 2107 h 2218"/>
                <a:gd name="T2" fmla="*/ 71 w 3553"/>
                <a:gd name="T3" fmla="*/ 1987 h 2218"/>
                <a:gd name="T4" fmla="*/ 210 w 3553"/>
                <a:gd name="T5" fmla="*/ 1863 h 2218"/>
                <a:gd name="T6" fmla="*/ 488 w 3553"/>
                <a:gd name="T7" fmla="*/ 1705 h 2218"/>
                <a:gd name="T8" fmla="*/ 761 w 3553"/>
                <a:gd name="T9" fmla="*/ 1638 h 2218"/>
                <a:gd name="T10" fmla="*/ 1015 w 3553"/>
                <a:gd name="T11" fmla="*/ 1451 h 2218"/>
                <a:gd name="T12" fmla="*/ 1293 w 3553"/>
                <a:gd name="T13" fmla="*/ 1250 h 2218"/>
                <a:gd name="T14" fmla="*/ 1561 w 3553"/>
                <a:gd name="T15" fmla="*/ 1120 h 2218"/>
                <a:gd name="T16" fmla="*/ 1849 w 3553"/>
                <a:gd name="T17" fmla="*/ 814 h 2218"/>
                <a:gd name="T18" fmla="*/ 2055 w 3553"/>
                <a:gd name="T19" fmla="*/ 823 h 2218"/>
                <a:gd name="T20" fmla="*/ 2227 w 3553"/>
                <a:gd name="T21" fmla="*/ 636 h 2218"/>
                <a:gd name="T22" fmla="*/ 2490 w 3553"/>
                <a:gd name="T23" fmla="*/ 478 h 2218"/>
                <a:gd name="T24" fmla="*/ 2601 w 3553"/>
                <a:gd name="T25" fmla="*/ 454 h 2218"/>
                <a:gd name="T26" fmla="*/ 2811 w 3553"/>
                <a:gd name="T27" fmla="*/ 402 h 2218"/>
                <a:gd name="T28" fmla="*/ 3080 w 3553"/>
                <a:gd name="T29" fmla="*/ 325 h 2218"/>
                <a:gd name="T30" fmla="*/ 3472 w 3553"/>
                <a:gd name="T31" fmla="*/ 215 h 2218"/>
                <a:gd name="T32" fmla="*/ 3496 w 3553"/>
                <a:gd name="T33" fmla="*/ 311 h 2218"/>
                <a:gd name="T34" fmla="*/ 3506 w 3553"/>
                <a:gd name="T35" fmla="*/ 2083 h 2218"/>
                <a:gd name="T36" fmla="*/ 3214 w 3553"/>
                <a:gd name="T37" fmla="*/ 1120 h 2218"/>
                <a:gd name="T38" fmla="*/ 2888 w 3553"/>
                <a:gd name="T39" fmla="*/ 2011 h 2218"/>
                <a:gd name="T40" fmla="*/ 900 w 3553"/>
                <a:gd name="T41" fmla="*/ 2026 h 2218"/>
                <a:gd name="T42" fmla="*/ 138 w 3553"/>
                <a:gd name="T43" fmla="*/ 2107 h 221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553"/>
                <a:gd name="T67" fmla="*/ 0 h 2218"/>
                <a:gd name="T68" fmla="*/ 3553 w 3553"/>
                <a:gd name="T69" fmla="*/ 2218 h 221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553" h="2218">
                  <a:moveTo>
                    <a:pt x="138" y="2107"/>
                  </a:moveTo>
                  <a:cubicBezTo>
                    <a:pt x="0" y="2101"/>
                    <a:pt x="59" y="2028"/>
                    <a:pt x="71" y="1987"/>
                  </a:cubicBezTo>
                  <a:cubicBezTo>
                    <a:pt x="83" y="1946"/>
                    <a:pt x="140" y="1910"/>
                    <a:pt x="210" y="1863"/>
                  </a:cubicBezTo>
                  <a:cubicBezTo>
                    <a:pt x="280" y="1816"/>
                    <a:pt x="396" y="1742"/>
                    <a:pt x="488" y="1705"/>
                  </a:cubicBezTo>
                  <a:cubicBezTo>
                    <a:pt x="580" y="1668"/>
                    <a:pt x="673" y="1680"/>
                    <a:pt x="761" y="1638"/>
                  </a:cubicBezTo>
                  <a:cubicBezTo>
                    <a:pt x="849" y="1596"/>
                    <a:pt x="926" y="1516"/>
                    <a:pt x="1015" y="1451"/>
                  </a:cubicBezTo>
                  <a:cubicBezTo>
                    <a:pt x="1104" y="1386"/>
                    <a:pt x="1202" y="1305"/>
                    <a:pt x="1293" y="1250"/>
                  </a:cubicBezTo>
                  <a:cubicBezTo>
                    <a:pt x="1384" y="1195"/>
                    <a:pt x="1469" y="1193"/>
                    <a:pt x="1561" y="1120"/>
                  </a:cubicBezTo>
                  <a:cubicBezTo>
                    <a:pt x="1653" y="1047"/>
                    <a:pt x="1767" y="863"/>
                    <a:pt x="1849" y="814"/>
                  </a:cubicBezTo>
                  <a:cubicBezTo>
                    <a:pt x="1931" y="765"/>
                    <a:pt x="1992" y="853"/>
                    <a:pt x="2055" y="823"/>
                  </a:cubicBezTo>
                  <a:cubicBezTo>
                    <a:pt x="2118" y="793"/>
                    <a:pt x="2155" y="693"/>
                    <a:pt x="2227" y="636"/>
                  </a:cubicBezTo>
                  <a:cubicBezTo>
                    <a:pt x="2299" y="579"/>
                    <a:pt x="2428" y="508"/>
                    <a:pt x="2490" y="478"/>
                  </a:cubicBezTo>
                  <a:cubicBezTo>
                    <a:pt x="2552" y="448"/>
                    <a:pt x="2548" y="467"/>
                    <a:pt x="2601" y="454"/>
                  </a:cubicBezTo>
                  <a:cubicBezTo>
                    <a:pt x="2654" y="441"/>
                    <a:pt x="2731" y="424"/>
                    <a:pt x="2811" y="402"/>
                  </a:cubicBezTo>
                  <a:cubicBezTo>
                    <a:pt x="2891" y="380"/>
                    <a:pt x="2970" y="356"/>
                    <a:pt x="3080" y="325"/>
                  </a:cubicBezTo>
                  <a:cubicBezTo>
                    <a:pt x="3190" y="294"/>
                    <a:pt x="3403" y="217"/>
                    <a:pt x="3472" y="215"/>
                  </a:cubicBezTo>
                  <a:cubicBezTo>
                    <a:pt x="3541" y="213"/>
                    <a:pt x="3490" y="0"/>
                    <a:pt x="3496" y="311"/>
                  </a:cubicBezTo>
                  <a:cubicBezTo>
                    <a:pt x="3502" y="622"/>
                    <a:pt x="3553" y="1948"/>
                    <a:pt x="3506" y="2083"/>
                  </a:cubicBezTo>
                  <a:cubicBezTo>
                    <a:pt x="3459" y="2218"/>
                    <a:pt x="3317" y="1132"/>
                    <a:pt x="3214" y="1120"/>
                  </a:cubicBezTo>
                  <a:cubicBezTo>
                    <a:pt x="3111" y="1108"/>
                    <a:pt x="3274" y="1860"/>
                    <a:pt x="2888" y="2011"/>
                  </a:cubicBezTo>
                  <a:cubicBezTo>
                    <a:pt x="2502" y="2162"/>
                    <a:pt x="1357" y="2008"/>
                    <a:pt x="900" y="2026"/>
                  </a:cubicBezTo>
                  <a:cubicBezTo>
                    <a:pt x="443" y="2044"/>
                    <a:pt x="276" y="2113"/>
                    <a:pt x="138" y="2107"/>
                  </a:cubicBezTo>
                  <a:close/>
                </a:path>
              </a:pathLst>
            </a:custGeom>
            <a:solidFill>
              <a:srgbClr val="FF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grpSp>
          <p:nvGrpSpPr>
            <p:cNvPr id="494732" name="Group 161"/>
            <p:cNvGrpSpPr>
              <a:grpSpLocks/>
            </p:cNvGrpSpPr>
            <p:nvPr/>
          </p:nvGrpSpPr>
          <p:grpSpPr bwMode="auto">
            <a:xfrm>
              <a:off x="1421" y="1471"/>
              <a:ext cx="3541" cy="2036"/>
              <a:chOff x="1421" y="1471"/>
              <a:chExt cx="3541" cy="2036"/>
            </a:xfrm>
          </p:grpSpPr>
          <p:sp>
            <p:nvSpPr>
              <p:cNvPr id="489613" name="AutoShape 160"/>
              <p:cNvSpPr>
                <a:spLocks noChangeArrowheads="1"/>
              </p:cNvSpPr>
              <p:nvPr/>
            </p:nvSpPr>
            <p:spPr bwMode="auto">
              <a:xfrm>
                <a:off x="1421" y="3209"/>
                <a:ext cx="516" cy="285"/>
              </a:xfrm>
              <a:prstGeom prst="triangle">
                <a:avLst>
                  <a:gd name="adj" fmla="val 50000"/>
                </a:avLst>
              </a:prstGeom>
              <a:solidFill>
                <a:srgbClr val="FF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614" name="AutoShape 154"/>
              <p:cNvSpPr>
                <a:spLocks noChangeArrowheads="1"/>
              </p:cNvSpPr>
              <p:nvPr/>
            </p:nvSpPr>
            <p:spPr bwMode="auto">
              <a:xfrm flipH="1">
                <a:off x="1576" y="1471"/>
                <a:ext cx="3386" cy="2036"/>
              </a:xfrm>
              <a:prstGeom prst="rtTriangle">
                <a:avLst/>
              </a:prstGeom>
              <a:solidFill>
                <a:srgbClr val="FF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15394" name="AutoShape 123"/>
          <p:cNvSpPr>
            <a:spLocks noChangeArrowheads="1"/>
          </p:cNvSpPr>
          <p:nvPr/>
        </p:nvSpPr>
        <p:spPr bwMode="auto">
          <a:xfrm>
            <a:off x="1885950" y="4921250"/>
            <a:ext cx="212725" cy="195263"/>
          </a:xfrm>
          <a:prstGeom prst="triangle">
            <a:avLst>
              <a:gd name="adj" fmla="val 50000"/>
            </a:avLst>
          </a:prstGeom>
          <a:solidFill>
            <a:srgbClr val="B0FF89"/>
          </a:solidFill>
          <a:ln w="9525">
            <a:solidFill>
              <a:srgbClr val="B0FF89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grpSp>
        <p:nvGrpSpPr>
          <p:cNvPr id="7" name="Group 164"/>
          <p:cNvGrpSpPr>
            <a:grpSpLocks/>
          </p:cNvGrpSpPr>
          <p:nvPr/>
        </p:nvGrpSpPr>
        <p:grpSpPr bwMode="auto">
          <a:xfrm>
            <a:off x="-990600" y="593725"/>
            <a:ext cx="9747250" cy="5770563"/>
            <a:chOff x="-702" y="151"/>
            <a:chExt cx="6906" cy="4089"/>
          </a:xfrm>
        </p:grpSpPr>
        <p:sp>
          <p:nvSpPr>
            <p:cNvPr id="489580" name="Text Box 3"/>
            <p:cNvSpPr>
              <a:spLocks noChangeArrowheads="1"/>
            </p:cNvSpPr>
            <p:nvPr/>
          </p:nvSpPr>
          <p:spPr bwMode="auto">
            <a:xfrm rot="-5400000">
              <a:off x="-1481" y="1957"/>
              <a:ext cx="4032" cy="4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44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Median HbA</a:t>
              </a:r>
              <a:r>
                <a:rPr kumimoji="0" lang="en-US" altLang="en-US" sz="2844" b="1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1c</a:t>
              </a:r>
              <a:r>
                <a:rPr kumimoji="0" lang="en-US" altLang="en-US" sz="2844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 (%)</a:t>
              </a:r>
            </a:p>
          </p:txBody>
        </p:sp>
        <p:grpSp>
          <p:nvGrpSpPr>
            <p:cNvPr id="494701" name="Group 163"/>
            <p:cNvGrpSpPr>
              <a:grpSpLocks/>
            </p:cNvGrpSpPr>
            <p:nvPr/>
          </p:nvGrpSpPr>
          <p:grpSpPr bwMode="auto">
            <a:xfrm>
              <a:off x="-702" y="732"/>
              <a:ext cx="6014" cy="3508"/>
              <a:chOff x="-702" y="732"/>
              <a:chExt cx="6014" cy="3508"/>
            </a:xfrm>
          </p:grpSpPr>
          <p:sp>
            <p:nvSpPr>
              <p:cNvPr id="494703" name="Line 129"/>
              <p:cNvSpPr>
                <a:spLocks noChangeShapeType="1"/>
              </p:cNvSpPr>
              <p:nvPr/>
            </p:nvSpPr>
            <p:spPr bwMode="auto">
              <a:xfrm>
                <a:off x="1043" y="876"/>
                <a:ext cx="0" cy="2713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704" name="Line 130"/>
              <p:cNvSpPr>
                <a:spLocks noChangeShapeType="1"/>
              </p:cNvSpPr>
              <p:nvPr/>
            </p:nvSpPr>
            <p:spPr bwMode="auto">
              <a:xfrm>
                <a:off x="971" y="3589"/>
                <a:ext cx="4027" cy="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705" name="Line 131"/>
              <p:cNvSpPr>
                <a:spLocks noChangeShapeType="1"/>
              </p:cNvSpPr>
              <p:nvPr/>
            </p:nvSpPr>
            <p:spPr bwMode="auto">
              <a:xfrm>
                <a:off x="951" y="887"/>
                <a:ext cx="94" cy="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706" name="Line 132"/>
              <p:cNvSpPr>
                <a:spLocks noChangeShapeType="1"/>
              </p:cNvSpPr>
              <p:nvPr/>
            </p:nvSpPr>
            <p:spPr bwMode="auto">
              <a:xfrm>
                <a:off x="951" y="1665"/>
                <a:ext cx="94" cy="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707" name="Line 133"/>
              <p:cNvSpPr>
                <a:spLocks noChangeShapeType="1"/>
              </p:cNvSpPr>
              <p:nvPr/>
            </p:nvSpPr>
            <p:spPr bwMode="auto">
              <a:xfrm>
                <a:off x="951" y="2464"/>
                <a:ext cx="94" cy="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708" name="Line 134"/>
              <p:cNvSpPr>
                <a:spLocks noChangeShapeType="1"/>
              </p:cNvSpPr>
              <p:nvPr/>
            </p:nvSpPr>
            <p:spPr bwMode="auto">
              <a:xfrm>
                <a:off x="951" y="3291"/>
                <a:ext cx="94" cy="0"/>
              </a:xfrm>
              <a:prstGeom prst="line">
                <a:avLst/>
              </a:prstGeom>
              <a:noFill/>
              <a:ln w="3810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grpSp>
            <p:nvGrpSpPr>
              <p:cNvPr id="494709" name="Group 135"/>
              <p:cNvGrpSpPr>
                <a:grpSpLocks/>
              </p:cNvGrpSpPr>
              <p:nvPr/>
            </p:nvGrpSpPr>
            <p:grpSpPr bwMode="auto">
              <a:xfrm>
                <a:off x="1175" y="3586"/>
                <a:ext cx="3800" cy="111"/>
                <a:chOff x="1344" y="3358"/>
                <a:chExt cx="3005" cy="99"/>
              </a:xfrm>
            </p:grpSpPr>
            <p:sp>
              <p:nvSpPr>
                <p:cNvPr id="494725" name="Line 136"/>
                <p:cNvSpPr>
                  <a:spLocks noChangeShapeType="1"/>
                </p:cNvSpPr>
                <p:nvPr/>
              </p:nvSpPr>
              <p:spPr bwMode="auto">
                <a:xfrm>
                  <a:off x="1344" y="3358"/>
                  <a:ext cx="0" cy="99"/>
                </a:xfrm>
                <a:prstGeom prst="line">
                  <a:avLst/>
                </a:prstGeom>
                <a:noFill/>
                <a:ln w="38100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726" name="Line 137"/>
                <p:cNvSpPr>
                  <a:spLocks noChangeShapeType="1"/>
                </p:cNvSpPr>
                <p:nvPr/>
              </p:nvSpPr>
              <p:spPr bwMode="auto">
                <a:xfrm>
                  <a:off x="1943" y="3358"/>
                  <a:ext cx="0" cy="99"/>
                </a:xfrm>
                <a:prstGeom prst="line">
                  <a:avLst/>
                </a:prstGeom>
                <a:noFill/>
                <a:ln w="38100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727" name="Line 138"/>
                <p:cNvSpPr>
                  <a:spLocks noChangeShapeType="1"/>
                </p:cNvSpPr>
                <p:nvPr/>
              </p:nvSpPr>
              <p:spPr bwMode="auto">
                <a:xfrm>
                  <a:off x="2531" y="3358"/>
                  <a:ext cx="0" cy="99"/>
                </a:xfrm>
                <a:prstGeom prst="line">
                  <a:avLst/>
                </a:prstGeom>
                <a:noFill/>
                <a:ln w="38100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728" name="Line 139"/>
                <p:cNvSpPr>
                  <a:spLocks noChangeShapeType="1"/>
                </p:cNvSpPr>
                <p:nvPr/>
              </p:nvSpPr>
              <p:spPr bwMode="auto">
                <a:xfrm>
                  <a:off x="3152" y="3358"/>
                  <a:ext cx="0" cy="99"/>
                </a:xfrm>
                <a:prstGeom prst="line">
                  <a:avLst/>
                </a:prstGeom>
                <a:noFill/>
                <a:ln w="38100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729" name="Line 140"/>
                <p:cNvSpPr>
                  <a:spLocks noChangeShapeType="1"/>
                </p:cNvSpPr>
                <p:nvPr/>
              </p:nvSpPr>
              <p:spPr bwMode="auto">
                <a:xfrm>
                  <a:off x="3746" y="3358"/>
                  <a:ext cx="0" cy="99"/>
                </a:xfrm>
                <a:prstGeom prst="line">
                  <a:avLst/>
                </a:prstGeom>
                <a:noFill/>
                <a:ln w="38100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730" name="Line 141"/>
                <p:cNvSpPr>
                  <a:spLocks noChangeShapeType="1"/>
                </p:cNvSpPr>
                <p:nvPr/>
              </p:nvSpPr>
              <p:spPr bwMode="auto">
                <a:xfrm>
                  <a:off x="4349" y="3358"/>
                  <a:ext cx="0" cy="99"/>
                </a:xfrm>
                <a:prstGeom prst="line">
                  <a:avLst/>
                </a:prstGeom>
                <a:noFill/>
                <a:ln w="38100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</p:grpSp>
          <p:grpSp>
            <p:nvGrpSpPr>
              <p:cNvPr id="494710" name="Group 142"/>
              <p:cNvGrpSpPr>
                <a:grpSpLocks/>
              </p:cNvGrpSpPr>
              <p:nvPr/>
            </p:nvGrpSpPr>
            <p:grpSpPr bwMode="auto">
              <a:xfrm>
                <a:off x="930" y="3357"/>
                <a:ext cx="203" cy="180"/>
                <a:chOff x="1161" y="3154"/>
                <a:chExt cx="160" cy="160"/>
              </a:xfrm>
            </p:grpSpPr>
            <p:sp>
              <p:nvSpPr>
                <p:cNvPr id="494723" name="Line 143"/>
                <p:cNvSpPr>
                  <a:spLocks noChangeShapeType="1"/>
                </p:cNvSpPr>
                <p:nvPr/>
              </p:nvSpPr>
              <p:spPr bwMode="auto">
                <a:xfrm flipV="1">
                  <a:off x="1183" y="3209"/>
                  <a:ext cx="138" cy="105"/>
                </a:xfrm>
                <a:prstGeom prst="line">
                  <a:avLst/>
                </a:prstGeom>
                <a:noFill/>
                <a:ln w="28575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724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1161" y="3154"/>
                  <a:ext cx="138" cy="105"/>
                </a:xfrm>
                <a:prstGeom prst="line">
                  <a:avLst/>
                </a:prstGeom>
                <a:noFill/>
                <a:ln w="28575">
                  <a:solidFill>
                    <a:schemeClr val="bg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</p:grpSp>
          <p:sp>
            <p:nvSpPr>
              <p:cNvPr id="489591" name="Text Box 149"/>
              <p:cNvSpPr txBox="1">
                <a:spLocks noChangeArrowheads="1"/>
              </p:cNvSpPr>
              <p:nvPr/>
            </p:nvSpPr>
            <p:spPr bwMode="auto">
              <a:xfrm>
                <a:off x="2348" y="3903"/>
                <a:ext cx="1459" cy="3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89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Time (years)</a:t>
                </a:r>
              </a:p>
            </p:txBody>
          </p:sp>
          <p:sp>
            <p:nvSpPr>
              <p:cNvPr id="489592" name="Text Box 155"/>
              <p:cNvSpPr txBox="1">
                <a:spLocks noChangeArrowheads="1"/>
              </p:cNvSpPr>
              <p:nvPr/>
            </p:nvSpPr>
            <p:spPr bwMode="auto">
              <a:xfrm>
                <a:off x="-702" y="728"/>
                <a:ext cx="238" cy="2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9</a:t>
                </a:r>
              </a:p>
            </p:txBody>
          </p:sp>
          <p:sp>
            <p:nvSpPr>
              <p:cNvPr id="489593" name="Text Box 156"/>
              <p:cNvSpPr>
                <a:spLocks noChangeArrowheads="1"/>
              </p:cNvSpPr>
              <p:nvPr/>
            </p:nvSpPr>
            <p:spPr bwMode="auto">
              <a:xfrm>
                <a:off x="738" y="1547"/>
                <a:ext cx="296" cy="2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8</a:t>
                </a:r>
              </a:p>
            </p:txBody>
          </p:sp>
          <p:sp>
            <p:nvSpPr>
              <p:cNvPr id="489594" name="Text Box 157"/>
              <p:cNvSpPr txBox="1">
                <a:spLocks noChangeArrowheads="1"/>
              </p:cNvSpPr>
              <p:nvPr/>
            </p:nvSpPr>
            <p:spPr bwMode="auto">
              <a:xfrm>
                <a:off x="738" y="2386"/>
                <a:ext cx="296" cy="2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7</a:t>
                </a:r>
              </a:p>
            </p:txBody>
          </p:sp>
          <p:sp>
            <p:nvSpPr>
              <p:cNvPr id="489595" name="Text Box 158"/>
              <p:cNvSpPr txBox="1">
                <a:spLocks noChangeArrowheads="1"/>
              </p:cNvSpPr>
              <p:nvPr/>
            </p:nvSpPr>
            <p:spPr bwMode="auto">
              <a:xfrm>
                <a:off x="738" y="3153"/>
                <a:ext cx="296" cy="25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6</a:t>
                </a:r>
              </a:p>
            </p:txBody>
          </p:sp>
          <p:sp>
            <p:nvSpPr>
              <p:cNvPr id="489596" name="Text Box 159"/>
              <p:cNvSpPr txBox="1">
                <a:spLocks noChangeArrowheads="1"/>
              </p:cNvSpPr>
              <p:nvPr/>
            </p:nvSpPr>
            <p:spPr bwMode="auto">
              <a:xfrm>
                <a:off x="738" y="3496"/>
                <a:ext cx="296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0</a:t>
                </a:r>
              </a:p>
            </p:txBody>
          </p:sp>
          <p:sp>
            <p:nvSpPr>
              <p:cNvPr id="489597" name="Text Box 160"/>
              <p:cNvSpPr txBox="1">
                <a:spLocks noChangeArrowheads="1"/>
              </p:cNvSpPr>
              <p:nvPr/>
            </p:nvSpPr>
            <p:spPr bwMode="auto">
              <a:xfrm>
                <a:off x="1032" y="3708"/>
                <a:ext cx="290" cy="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0</a:t>
                </a:r>
              </a:p>
            </p:txBody>
          </p:sp>
          <p:sp>
            <p:nvSpPr>
              <p:cNvPr id="489598" name="Text Box 161"/>
              <p:cNvSpPr txBox="1">
                <a:spLocks noChangeArrowheads="1"/>
              </p:cNvSpPr>
              <p:nvPr/>
            </p:nvSpPr>
            <p:spPr bwMode="auto">
              <a:xfrm>
                <a:off x="1798" y="3708"/>
                <a:ext cx="290" cy="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3</a:t>
                </a:r>
              </a:p>
            </p:txBody>
          </p:sp>
          <p:sp>
            <p:nvSpPr>
              <p:cNvPr id="489599" name="Text Box 162"/>
              <p:cNvSpPr txBox="1">
                <a:spLocks noChangeArrowheads="1"/>
              </p:cNvSpPr>
              <p:nvPr/>
            </p:nvSpPr>
            <p:spPr bwMode="auto">
              <a:xfrm>
                <a:off x="2540" y="3708"/>
                <a:ext cx="297" cy="2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6</a:t>
                </a:r>
              </a:p>
            </p:txBody>
          </p:sp>
          <p:sp>
            <p:nvSpPr>
              <p:cNvPr id="489600" name="Text Box 163"/>
              <p:cNvSpPr txBox="1">
                <a:spLocks noChangeArrowheads="1"/>
              </p:cNvSpPr>
              <p:nvPr/>
            </p:nvSpPr>
            <p:spPr bwMode="auto">
              <a:xfrm>
                <a:off x="3291" y="3703"/>
                <a:ext cx="292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9</a:t>
                </a:r>
              </a:p>
            </p:txBody>
          </p:sp>
          <p:sp>
            <p:nvSpPr>
              <p:cNvPr id="489601" name="Text Box 164"/>
              <p:cNvSpPr txBox="1">
                <a:spLocks noChangeArrowheads="1"/>
              </p:cNvSpPr>
              <p:nvPr/>
            </p:nvSpPr>
            <p:spPr bwMode="auto">
              <a:xfrm>
                <a:off x="3996" y="3720"/>
                <a:ext cx="546" cy="1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12</a:t>
                </a:r>
              </a:p>
            </p:txBody>
          </p:sp>
          <p:sp>
            <p:nvSpPr>
              <p:cNvPr id="489602" name="Text Box 165"/>
              <p:cNvSpPr txBox="1">
                <a:spLocks noChangeArrowheads="1"/>
              </p:cNvSpPr>
              <p:nvPr/>
            </p:nvSpPr>
            <p:spPr bwMode="auto">
              <a:xfrm>
                <a:off x="4767" y="3720"/>
                <a:ext cx="549" cy="1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133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+mn-cs"/>
                  </a:rPr>
                  <a:t>15</a:t>
                </a:r>
              </a:p>
            </p:txBody>
          </p:sp>
        </p:grpSp>
        <p:sp>
          <p:nvSpPr>
            <p:cNvPr id="489582" name="Text Box 169"/>
            <p:cNvSpPr txBox="1">
              <a:spLocks noChangeArrowheads="1"/>
            </p:cNvSpPr>
            <p:nvPr/>
          </p:nvSpPr>
          <p:spPr bwMode="auto">
            <a:xfrm>
              <a:off x="311" y="151"/>
              <a:ext cx="5893" cy="376"/>
            </a:xfrm>
            <a:prstGeom prst="rect">
              <a:avLst/>
            </a:prstGeom>
            <a:solidFill>
              <a:srgbClr val="FF7F00"/>
            </a:solidFill>
            <a:ln w="9525">
              <a:solidFill>
                <a:srgbClr val="FF7F00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44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UKPDS:  Effect of SU &amp; Metformin Rx on HbA</a:t>
              </a:r>
              <a:r>
                <a:rPr kumimoji="0" lang="en-US" altLang="en-US" sz="2844" b="1" i="0" u="none" strike="noStrike" kern="1200" cap="none" spc="0" normalizeH="0" baseline="-2500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1c</a:t>
              </a:r>
              <a:endPara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</p:grpSp>
      <p:grpSp>
        <p:nvGrpSpPr>
          <p:cNvPr id="13" name="Group 156"/>
          <p:cNvGrpSpPr>
            <a:grpSpLocks/>
          </p:cNvGrpSpPr>
          <p:nvPr/>
        </p:nvGrpSpPr>
        <p:grpSpPr bwMode="auto">
          <a:xfrm>
            <a:off x="1484313" y="1516063"/>
            <a:ext cx="7472362" cy="3670300"/>
            <a:chOff x="1670050" y="1274763"/>
            <a:chExt cx="8405524" cy="4129087"/>
          </a:xfrm>
        </p:grpSpPr>
        <p:grpSp>
          <p:nvGrpSpPr>
            <p:cNvPr id="494606" name="Group 136"/>
            <p:cNvGrpSpPr>
              <a:grpSpLocks/>
            </p:cNvGrpSpPr>
            <p:nvPr/>
          </p:nvGrpSpPr>
          <p:grpSpPr bwMode="auto">
            <a:xfrm>
              <a:off x="1708150" y="1522413"/>
              <a:ext cx="6305550" cy="2755900"/>
              <a:chOff x="1076" y="953"/>
              <a:chExt cx="3972" cy="1736"/>
            </a:xfrm>
          </p:grpSpPr>
          <p:grpSp>
            <p:nvGrpSpPr>
              <p:cNvPr id="494667" name="Group 4"/>
              <p:cNvGrpSpPr>
                <a:grpSpLocks/>
              </p:cNvGrpSpPr>
              <p:nvPr/>
            </p:nvGrpSpPr>
            <p:grpSpPr bwMode="auto">
              <a:xfrm>
                <a:off x="1121" y="972"/>
                <a:ext cx="3866" cy="1686"/>
                <a:chOff x="1311" y="1032"/>
                <a:chExt cx="3058" cy="1500"/>
              </a:xfrm>
            </p:grpSpPr>
            <p:sp>
              <p:nvSpPr>
                <p:cNvPr id="494684" name="Line 5"/>
                <p:cNvSpPr>
                  <a:spLocks noChangeShapeType="1"/>
                </p:cNvSpPr>
                <p:nvPr/>
              </p:nvSpPr>
              <p:spPr bwMode="auto">
                <a:xfrm>
                  <a:off x="1310" y="2430"/>
                  <a:ext cx="240" cy="96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85" name="Line 6"/>
                <p:cNvSpPr>
                  <a:spLocks noChangeShapeType="1"/>
                </p:cNvSpPr>
                <p:nvPr/>
              </p:nvSpPr>
              <p:spPr bwMode="auto">
                <a:xfrm flipV="1">
                  <a:off x="1547" y="2021"/>
                  <a:ext cx="615" cy="511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86" name="Line 7"/>
                <p:cNvSpPr>
                  <a:spLocks noChangeShapeType="1"/>
                </p:cNvSpPr>
                <p:nvPr/>
              </p:nvSpPr>
              <p:spPr bwMode="auto">
                <a:xfrm flipV="1">
                  <a:off x="2125" y="1970"/>
                  <a:ext cx="246" cy="69"/>
                </a:xfrm>
                <a:prstGeom prst="line">
                  <a:avLst/>
                </a:prstGeom>
                <a:noFill/>
                <a:ln w="38100">
                  <a:solidFill>
                    <a:srgbClr val="FFF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grpSp>
              <p:nvGrpSpPr>
                <p:cNvPr id="494687" name="Group 8"/>
                <p:cNvGrpSpPr>
                  <a:grpSpLocks/>
                </p:cNvGrpSpPr>
                <p:nvPr/>
              </p:nvGrpSpPr>
              <p:grpSpPr bwMode="auto">
                <a:xfrm>
                  <a:off x="2367" y="1032"/>
                  <a:ext cx="2002" cy="937"/>
                  <a:chOff x="2367" y="1032"/>
                  <a:chExt cx="2002" cy="937"/>
                </a:xfrm>
              </p:grpSpPr>
              <p:sp>
                <p:nvSpPr>
                  <p:cNvPr id="494688" name="Line 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367" y="1661"/>
                    <a:ext cx="208" cy="308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Helvetica" charset="0"/>
                      <a:ea typeface="MS PGothic" pitchFamily="34" charset="-128"/>
                      <a:cs typeface="+mn-cs"/>
                    </a:endParaRPr>
                  </a:p>
                </p:txBody>
              </p:sp>
              <p:sp>
                <p:nvSpPr>
                  <p:cNvPr id="494689" name="Line 10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523" y="1600"/>
                    <a:ext cx="252" cy="77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Helvetica" charset="0"/>
                      <a:ea typeface="MS PGothic" pitchFamily="34" charset="-128"/>
                      <a:cs typeface="+mn-cs"/>
                    </a:endParaRPr>
                  </a:p>
                </p:txBody>
              </p:sp>
              <p:sp>
                <p:nvSpPr>
                  <p:cNvPr id="494690" name="Line 1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2779" y="1439"/>
                    <a:ext cx="180" cy="157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Helvetica" charset="0"/>
                      <a:ea typeface="MS PGothic" pitchFamily="34" charset="-128"/>
                      <a:cs typeface="+mn-cs"/>
                    </a:endParaRPr>
                  </a:p>
                </p:txBody>
              </p:sp>
              <p:sp>
                <p:nvSpPr>
                  <p:cNvPr id="494691" name="Line 12"/>
                  <p:cNvSpPr>
                    <a:spLocks noChangeShapeType="1"/>
                  </p:cNvSpPr>
                  <p:nvPr/>
                </p:nvSpPr>
                <p:spPr bwMode="auto">
                  <a:xfrm>
                    <a:off x="2963" y="1439"/>
                    <a:ext cx="199" cy="0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Helvetica" charset="0"/>
                      <a:ea typeface="MS PGothic" pitchFamily="34" charset="-128"/>
                      <a:cs typeface="+mn-cs"/>
                    </a:endParaRPr>
                  </a:p>
                </p:txBody>
              </p:sp>
              <p:sp>
                <p:nvSpPr>
                  <p:cNvPr id="494692" name="Line 1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81" y="1373"/>
                    <a:ext cx="204" cy="61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Helvetica" charset="0"/>
                      <a:ea typeface="MS PGothic" pitchFamily="34" charset="-128"/>
                      <a:cs typeface="+mn-cs"/>
                    </a:endParaRPr>
                  </a:p>
                </p:txBody>
              </p:sp>
              <p:sp>
                <p:nvSpPr>
                  <p:cNvPr id="494693" name="Line 1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75" y="1283"/>
                    <a:ext cx="214" cy="99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Helvetica" charset="0"/>
                      <a:ea typeface="MS PGothic" pitchFamily="34" charset="-128"/>
                      <a:cs typeface="+mn-cs"/>
                    </a:endParaRPr>
                  </a:p>
                </p:txBody>
              </p:sp>
              <p:sp>
                <p:nvSpPr>
                  <p:cNvPr id="494694" name="Line 1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569" y="1141"/>
                    <a:ext cx="204" cy="157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Helvetica" charset="0"/>
                      <a:ea typeface="MS PGothic" pitchFamily="34" charset="-128"/>
                      <a:cs typeface="+mn-cs"/>
                    </a:endParaRPr>
                  </a:p>
                </p:txBody>
              </p:sp>
              <p:sp>
                <p:nvSpPr>
                  <p:cNvPr id="494695" name="Line 16"/>
                  <p:cNvSpPr>
                    <a:spLocks noChangeShapeType="1"/>
                  </p:cNvSpPr>
                  <p:nvPr/>
                </p:nvSpPr>
                <p:spPr bwMode="auto">
                  <a:xfrm>
                    <a:off x="3749" y="1151"/>
                    <a:ext cx="223" cy="0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Helvetica" charset="0"/>
                      <a:ea typeface="MS PGothic" pitchFamily="34" charset="-128"/>
                      <a:cs typeface="+mn-cs"/>
                    </a:endParaRPr>
                  </a:p>
                </p:txBody>
              </p:sp>
              <p:sp>
                <p:nvSpPr>
                  <p:cNvPr id="494696" name="Line 1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967" y="1051"/>
                    <a:ext cx="199" cy="109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Helvetica" charset="0"/>
                      <a:ea typeface="MS PGothic" pitchFamily="34" charset="-128"/>
                      <a:cs typeface="+mn-cs"/>
                    </a:endParaRPr>
                  </a:p>
                </p:txBody>
              </p:sp>
              <p:sp>
                <p:nvSpPr>
                  <p:cNvPr id="494697" name="Line 18"/>
                  <p:cNvSpPr>
                    <a:spLocks noChangeShapeType="1"/>
                  </p:cNvSpPr>
                  <p:nvPr/>
                </p:nvSpPr>
                <p:spPr bwMode="auto">
                  <a:xfrm>
                    <a:off x="4147" y="1032"/>
                    <a:ext cx="222" cy="118"/>
                  </a:xfrm>
                  <a:prstGeom prst="line">
                    <a:avLst/>
                  </a:prstGeom>
                  <a:noFill/>
                  <a:ln w="38100">
                    <a:solidFill>
                      <a:srgbClr val="FFFF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Helvetica" charset="0"/>
                      <a:ea typeface="MS PGothic" pitchFamily="34" charset="-128"/>
                      <a:cs typeface="+mn-cs"/>
                    </a:endParaRPr>
                  </a:p>
                </p:txBody>
              </p:sp>
            </p:grpSp>
          </p:grpSp>
          <p:sp>
            <p:nvSpPr>
              <p:cNvPr id="489548" name="Oval 65"/>
              <p:cNvSpPr>
                <a:spLocks noChangeArrowheads="1"/>
              </p:cNvSpPr>
              <p:nvPr/>
            </p:nvSpPr>
            <p:spPr bwMode="auto">
              <a:xfrm>
                <a:off x="4915" y="1079"/>
                <a:ext cx="133" cy="111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49" name="Oval 66"/>
              <p:cNvSpPr>
                <a:spLocks noChangeArrowheads="1"/>
              </p:cNvSpPr>
              <p:nvPr/>
            </p:nvSpPr>
            <p:spPr bwMode="auto">
              <a:xfrm>
                <a:off x="4664" y="953"/>
                <a:ext cx="133" cy="111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50" name="Oval 67"/>
              <p:cNvSpPr>
                <a:spLocks noChangeArrowheads="1"/>
              </p:cNvSpPr>
              <p:nvPr/>
            </p:nvSpPr>
            <p:spPr bwMode="auto">
              <a:xfrm>
                <a:off x="4419" y="1066"/>
                <a:ext cx="133" cy="109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51" name="Oval 68"/>
              <p:cNvSpPr>
                <a:spLocks noChangeArrowheads="1"/>
              </p:cNvSpPr>
              <p:nvPr/>
            </p:nvSpPr>
            <p:spPr bwMode="auto">
              <a:xfrm>
                <a:off x="4160" y="1060"/>
                <a:ext cx="135" cy="111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52" name="Oval 69"/>
              <p:cNvSpPr>
                <a:spLocks noChangeArrowheads="1"/>
              </p:cNvSpPr>
              <p:nvPr/>
            </p:nvSpPr>
            <p:spPr bwMode="auto">
              <a:xfrm>
                <a:off x="3905" y="1228"/>
                <a:ext cx="133" cy="108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53" name="Oval 70"/>
              <p:cNvSpPr>
                <a:spLocks noChangeArrowheads="1"/>
              </p:cNvSpPr>
              <p:nvPr/>
            </p:nvSpPr>
            <p:spPr bwMode="auto">
              <a:xfrm>
                <a:off x="3654" y="1309"/>
                <a:ext cx="133" cy="108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54" name="Oval 71"/>
              <p:cNvSpPr>
                <a:spLocks noChangeArrowheads="1"/>
              </p:cNvSpPr>
              <p:nvPr/>
            </p:nvSpPr>
            <p:spPr bwMode="auto">
              <a:xfrm>
                <a:off x="3409" y="1372"/>
                <a:ext cx="133" cy="108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55" name="Oval 72"/>
              <p:cNvSpPr>
                <a:spLocks noChangeArrowheads="1"/>
              </p:cNvSpPr>
              <p:nvPr/>
            </p:nvSpPr>
            <p:spPr bwMode="auto">
              <a:xfrm>
                <a:off x="3152" y="1390"/>
                <a:ext cx="134" cy="108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56" name="Oval 73"/>
              <p:cNvSpPr>
                <a:spLocks noChangeArrowheads="1"/>
              </p:cNvSpPr>
              <p:nvPr/>
            </p:nvSpPr>
            <p:spPr bwMode="auto">
              <a:xfrm>
                <a:off x="2899" y="1561"/>
                <a:ext cx="133" cy="109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57" name="Oval 74"/>
              <p:cNvSpPr>
                <a:spLocks noChangeArrowheads="1"/>
              </p:cNvSpPr>
              <p:nvPr/>
            </p:nvSpPr>
            <p:spPr bwMode="auto">
              <a:xfrm>
                <a:off x="2636" y="1642"/>
                <a:ext cx="133" cy="110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58" name="Oval 75"/>
              <p:cNvSpPr>
                <a:spLocks noChangeArrowheads="1"/>
              </p:cNvSpPr>
              <p:nvPr/>
            </p:nvSpPr>
            <p:spPr bwMode="auto">
              <a:xfrm>
                <a:off x="2393" y="1967"/>
                <a:ext cx="133" cy="111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59" name="Oval 76"/>
              <p:cNvSpPr>
                <a:spLocks noChangeArrowheads="1"/>
              </p:cNvSpPr>
              <p:nvPr/>
            </p:nvSpPr>
            <p:spPr bwMode="auto">
              <a:xfrm>
                <a:off x="2106" y="2046"/>
                <a:ext cx="134" cy="112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60" name="Oval 77"/>
              <p:cNvSpPr>
                <a:spLocks noChangeArrowheads="1"/>
              </p:cNvSpPr>
              <p:nvPr/>
            </p:nvSpPr>
            <p:spPr bwMode="auto">
              <a:xfrm>
                <a:off x="1846" y="2222"/>
                <a:ext cx="134" cy="111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61" name="Oval 78"/>
              <p:cNvSpPr>
                <a:spLocks noChangeArrowheads="1"/>
              </p:cNvSpPr>
              <p:nvPr/>
            </p:nvSpPr>
            <p:spPr bwMode="auto">
              <a:xfrm>
                <a:off x="1611" y="2433"/>
                <a:ext cx="135" cy="108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62" name="Oval 79"/>
              <p:cNvSpPr>
                <a:spLocks noChangeArrowheads="1"/>
              </p:cNvSpPr>
              <p:nvPr/>
            </p:nvSpPr>
            <p:spPr bwMode="auto">
              <a:xfrm>
                <a:off x="1350" y="2578"/>
                <a:ext cx="135" cy="111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63" name="Oval 80"/>
              <p:cNvSpPr>
                <a:spLocks noChangeArrowheads="1"/>
              </p:cNvSpPr>
              <p:nvPr/>
            </p:nvSpPr>
            <p:spPr bwMode="auto">
              <a:xfrm>
                <a:off x="1076" y="2489"/>
                <a:ext cx="132" cy="111"/>
              </a:xfrm>
              <a:prstGeom prst="ellipse">
                <a:avLst/>
              </a:prstGeom>
              <a:solidFill>
                <a:srgbClr val="FFFF00"/>
              </a:solidFill>
              <a:ln w="9525">
                <a:solidFill>
                  <a:srgbClr val="FFFF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89487" name="Text Box 150"/>
            <p:cNvSpPr txBox="1">
              <a:spLocks noChangeArrowheads="1"/>
            </p:cNvSpPr>
            <p:nvPr/>
          </p:nvSpPr>
          <p:spPr bwMode="auto">
            <a:xfrm>
              <a:off x="2436136" y="1765895"/>
              <a:ext cx="1835751" cy="410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Conventional</a:t>
              </a:r>
            </a:p>
          </p:txBody>
        </p:sp>
        <p:pic>
          <p:nvPicPr>
            <p:cNvPr id="494608" name="Picture 145" descr="yellowarrow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247690" flipH="1">
              <a:off x="4192910" y="1897034"/>
              <a:ext cx="703262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489" name="Text Box 151"/>
            <p:cNvSpPr txBox="1">
              <a:spLocks noChangeArrowheads="1"/>
            </p:cNvSpPr>
            <p:nvPr/>
          </p:nvSpPr>
          <p:spPr bwMode="auto">
            <a:xfrm>
              <a:off x="8020176" y="1274763"/>
              <a:ext cx="1964325" cy="412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B0FF89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Glibenclamide</a:t>
              </a:r>
            </a:p>
          </p:txBody>
        </p:sp>
        <p:pic>
          <p:nvPicPr>
            <p:cNvPr id="494610" name="Picture 146" descr="green arroew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6630251" flipH="1" flipV="1">
              <a:off x="7932738" y="1425575"/>
              <a:ext cx="920750" cy="895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94611" name="Group 135"/>
            <p:cNvGrpSpPr>
              <a:grpSpLocks/>
            </p:cNvGrpSpPr>
            <p:nvPr/>
          </p:nvGrpSpPr>
          <p:grpSpPr bwMode="auto">
            <a:xfrm>
              <a:off x="1670050" y="1920875"/>
              <a:ext cx="6348413" cy="3346450"/>
              <a:chOff x="1052" y="1210"/>
              <a:chExt cx="3999" cy="2108"/>
            </a:xfrm>
          </p:grpSpPr>
          <p:sp>
            <p:nvSpPr>
              <p:cNvPr id="494646" name="Line 36"/>
              <p:cNvSpPr>
                <a:spLocks noChangeShapeType="1"/>
              </p:cNvSpPr>
              <p:nvPr/>
            </p:nvSpPr>
            <p:spPr bwMode="auto">
              <a:xfrm>
                <a:off x="1139" y="2547"/>
                <a:ext cx="282" cy="771"/>
              </a:xfrm>
              <a:prstGeom prst="line">
                <a:avLst/>
              </a:prstGeom>
              <a:noFill/>
              <a:ln w="38100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647" name="Line 37"/>
              <p:cNvSpPr>
                <a:spLocks noChangeShapeType="1"/>
              </p:cNvSpPr>
              <p:nvPr/>
            </p:nvSpPr>
            <p:spPr bwMode="auto">
              <a:xfrm flipV="1">
                <a:off x="1421" y="3004"/>
                <a:ext cx="240" cy="298"/>
              </a:xfrm>
              <a:prstGeom prst="line">
                <a:avLst/>
              </a:prstGeom>
              <a:noFill/>
              <a:ln w="38100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648" name="Line 38"/>
              <p:cNvSpPr>
                <a:spLocks noChangeShapeType="1"/>
              </p:cNvSpPr>
              <p:nvPr/>
            </p:nvSpPr>
            <p:spPr bwMode="auto">
              <a:xfrm flipV="1">
                <a:off x="1684" y="2898"/>
                <a:ext cx="258" cy="106"/>
              </a:xfrm>
              <a:prstGeom prst="line">
                <a:avLst/>
              </a:prstGeom>
              <a:noFill/>
              <a:ln w="38100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649" name="Line 39"/>
              <p:cNvSpPr>
                <a:spLocks noChangeShapeType="1"/>
              </p:cNvSpPr>
              <p:nvPr/>
            </p:nvSpPr>
            <p:spPr bwMode="auto">
              <a:xfrm flipV="1">
                <a:off x="1942" y="2638"/>
                <a:ext cx="245" cy="271"/>
              </a:xfrm>
              <a:prstGeom prst="line">
                <a:avLst/>
              </a:prstGeom>
              <a:noFill/>
              <a:ln w="38100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650" name="Line 40"/>
              <p:cNvSpPr>
                <a:spLocks noChangeShapeType="1"/>
              </p:cNvSpPr>
              <p:nvPr/>
            </p:nvSpPr>
            <p:spPr bwMode="auto">
              <a:xfrm flipV="1">
                <a:off x="2198" y="2403"/>
                <a:ext cx="258" cy="229"/>
              </a:xfrm>
              <a:prstGeom prst="line">
                <a:avLst/>
              </a:prstGeom>
              <a:noFill/>
              <a:ln w="38100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651" name="Line 45"/>
              <p:cNvSpPr>
                <a:spLocks noChangeShapeType="1"/>
              </p:cNvSpPr>
              <p:nvPr/>
            </p:nvSpPr>
            <p:spPr bwMode="auto">
              <a:xfrm flipV="1">
                <a:off x="3713" y="1574"/>
                <a:ext cx="252" cy="74"/>
              </a:xfrm>
              <a:prstGeom prst="line">
                <a:avLst/>
              </a:prstGeom>
              <a:noFill/>
              <a:ln w="38100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652" name="Line 46"/>
              <p:cNvSpPr>
                <a:spLocks noChangeShapeType="1"/>
              </p:cNvSpPr>
              <p:nvPr/>
            </p:nvSpPr>
            <p:spPr bwMode="auto">
              <a:xfrm>
                <a:off x="3958" y="1558"/>
                <a:ext cx="283" cy="133"/>
              </a:xfrm>
              <a:prstGeom prst="line">
                <a:avLst/>
              </a:prstGeom>
              <a:noFill/>
              <a:ln w="38100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653" name="Line 47"/>
              <p:cNvSpPr>
                <a:spLocks noChangeShapeType="1"/>
              </p:cNvSpPr>
              <p:nvPr/>
            </p:nvSpPr>
            <p:spPr bwMode="auto">
              <a:xfrm flipV="1">
                <a:off x="4216" y="1457"/>
                <a:ext cx="275" cy="255"/>
              </a:xfrm>
              <a:prstGeom prst="line">
                <a:avLst/>
              </a:prstGeom>
              <a:noFill/>
              <a:ln w="38100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654" name="Line 48"/>
              <p:cNvSpPr>
                <a:spLocks noChangeShapeType="1"/>
              </p:cNvSpPr>
              <p:nvPr/>
            </p:nvSpPr>
            <p:spPr bwMode="auto">
              <a:xfrm flipV="1">
                <a:off x="4468" y="1414"/>
                <a:ext cx="256" cy="43"/>
              </a:xfrm>
              <a:prstGeom prst="line">
                <a:avLst/>
              </a:prstGeom>
              <a:noFill/>
              <a:ln w="38100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94655" name="Line 49"/>
              <p:cNvSpPr>
                <a:spLocks noChangeShapeType="1"/>
              </p:cNvSpPr>
              <p:nvPr/>
            </p:nvSpPr>
            <p:spPr bwMode="auto">
              <a:xfrm flipV="1">
                <a:off x="4743" y="1286"/>
                <a:ext cx="258" cy="138"/>
              </a:xfrm>
              <a:prstGeom prst="line">
                <a:avLst/>
              </a:prstGeom>
              <a:noFill/>
              <a:ln w="38100">
                <a:solidFill>
                  <a:srgbClr val="B0FF89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charset="0"/>
                  <a:ea typeface="MS PGothic" pitchFamily="34" charset="-128"/>
                  <a:cs typeface="+mn-cs"/>
                </a:endParaRPr>
              </a:p>
            </p:txBody>
          </p:sp>
          <p:sp>
            <p:nvSpPr>
              <p:cNvPr id="489536" name="AutoShape 109"/>
              <p:cNvSpPr>
                <a:spLocks noChangeArrowheads="1"/>
              </p:cNvSpPr>
              <p:nvPr/>
            </p:nvSpPr>
            <p:spPr bwMode="auto">
              <a:xfrm>
                <a:off x="4901" y="1210"/>
                <a:ext cx="150" cy="138"/>
              </a:xfrm>
              <a:prstGeom prst="triangle">
                <a:avLst>
                  <a:gd name="adj" fmla="val 50000"/>
                </a:avLst>
              </a:prstGeom>
              <a:solidFill>
                <a:srgbClr val="B0FF89"/>
              </a:solidFill>
              <a:ln w="9525">
                <a:solidFill>
                  <a:srgbClr val="B0FF8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37" name="AutoShape 110"/>
              <p:cNvSpPr>
                <a:spLocks noChangeArrowheads="1"/>
              </p:cNvSpPr>
              <p:nvPr/>
            </p:nvSpPr>
            <p:spPr bwMode="auto">
              <a:xfrm>
                <a:off x="4663" y="1318"/>
                <a:ext cx="151" cy="138"/>
              </a:xfrm>
              <a:prstGeom prst="triangle">
                <a:avLst>
                  <a:gd name="adj" fmla="val 50000"/>
                </a:avLst>
              </a:prstGeom>
              <a:solidFill>
                <a:srgbClr val="B0FF89"/>
              </a:solidFill>
              <a:ln w="9525">
                <a:solidFill>
                  <a:srgbClr val="B0FF8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38" name="AutoShape 111"/>
              <p:cNvSpPr>
                <a:spLocks noChangeArrowheads="1"/>
              </p:cNvSpPr>
              <p:nvPr/>
            </p:nvSpPr>
            <p:spPr bwMode="auto">
              <a:xfrm>
                <a:off x="4402" y="1389"/>
                <a:ext cx="150" cy="138"/>
              </a:xfrm>
              <a:prstGeom prst="triangle">
                <a:avLst>
                  <a:gd name="adj" fmla="val 50000"/>
                </a:avLst>
              </a:prstGeom>
              <a:solidFill>
                <a:srgbClr val="B0FF89"/>
              </a:solidFill>
              <a:ln w="9525">
                <a:solidFill>
                  <a:srgbClr val="B0FF8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39" name="AutoShape 112"/>
              <p:cNvSpPr>
                <a:spLocks noChangeArrowheads="1"/>
              </p:cNvSpPr>
              <p:nvPr/>
            </p:nvSpPr>
            <p:spPr bwMode="auto">
              <a:xfrm>
                <a:off x="4145" y="1604"/>
                <a:ext cx="151" cy="138"/>
              </a:xfrm>
              <a:prstGeom prst="triangle">
                <a:avLst>
                  <a:gd name="adj" fmla="val 50000"/>
                </a:avLst>
              </a:prstGeom>
              <a:solidFill>
                <a:srgbClr val="B0FF89"/>
              </a:solidFill>
              <a:ln w="9525">
                <a:solidFill>
                  <a:srgbClr val="B0FF8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40" name="AutoShape 113"/>
              <p:cNvSpPr>
                <a:spLocks noChangeArrowheads="1"/>
              </p:cNvSpPr>
              <p:nvPr/>
            </p:nvSpPr>
            <p:spPr bwMode="auto">
              <a:xfrm>
                <a:off x="3904" y="1461"/>
                <a:ext cx="152" cy="138"/>
              </a:xfrm>
              <a:prstGeom prst="triangle">
                <a:avLst>
                  <a:gd name="adj" fmla="val 50000"/>
                </a:avLst>
              </a:prstGeom>
              <a:solidFill>
                <a:srgbClr val="B0FF89"/>
              </a:solidFill>
              <a:ln w="9525">
                <a:solidFill>
                  <a:srgbClr val="B0FF8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41" name="AutoShape 114"/>
              <p:cNvSpPr>
                <a:spLocks noChangeArrowheads="1"/>
              </p:cNvSpPr>
              <p:nvPr/>
            </p:nvSpPr>
            <p:spPr bwMode="auto">
              <a:xfrm>
                <a:off x="3641" y="1552"/>
                <a:ext cx="151" cy="138"/>
              </a:xfrm>
              <a:prstGeom prst="triangle">
                <a:avLst>
                  <a:gd name="adj" fmla="val 50000"/>
                </a:avLst>
              </a:prstGeom>
              <a:solidFill>
                <a:srgbClr val="B0FF89"/>
              </a:solidFill>
              <a:ln w="9525">
                <a:solidFill>
                  <a:srgbClr val="B0FF8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42" name="AutoShape 120"/>
              <p:cNvSpPr>
                <a:spLocks noChangeArrowheads="1"/>
              </p:cNvSpPr>
              <p:nvPr/>
            </p:nvSpPr>
            <p:spPr bwMode="auto">
              <a:xfrm>
                <a:off x="2376" y="2335"/>
                <a:ext cx="151" cy="138"/>
              </a:xfrm>
              <a:prstGeom prst="triangle">
                <a:avLst>
                  <a:gd name="adj" fmla="val 50000"/>
                </a:avLst>
              </a:prstGeom>
              <a:solidFill>
                <a:srgbClr val="B0FF89"/>
              </a:solidFill>
              <a:ln w="9525">
                <a:solidFill>
                  <a:srgbClr val="B0FF8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43" name="AutoShape 121"/>
              <p:cNvSpPr>
                <a:spLocks noChangeArrowheads="1"/>
              </p:cNvSpPr>
              <p:nvPr/>
            </p:nvSpPr>
            <p:spPr bwMode="auto">
              <a:xfrm>
                <a:off x="2106" y="2541"/>
                <a:ext cx="151" cy="138"/>
              </a:xfrm>
              <a:prstGeom prst="triangle">
                <a:avLst>
                  <a:gd name="adj" fmla="val 50000"/>
                </a:avLst>
              </a:prstGeom>
              <a:solidFill>
                <a:srgbClr val="B0FF89"/>
              </a:solidFill>
              <a:ln w="9525">
                <a:solidFill>
                  <a:srgbClr val="B0FF8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44" name="AutoShape 122"/>
              <p:cNvSpPr>
                <a:spLocks noChangeArrowheads="1"/>
              </p:cNvSpPr>
              <p:nvPr/>
            </p:nvSpPr>
            <p:spPr bwMode="auto">
              <a:xfrm>
                <a:off x="1052" y="2461"/>
                <a:ext cx="151" cy="138"/>
              </a:xfrm>
              <a:prstGeom prst="triangle">
                <a:avLst>
                  <a:gd name="adj" fmla="val 50000"/>
                </a:avLst>
              </a:prstGeom>
              <a:solidFill>
                <a:srgbClr val="B0FF89"/>
              </a:solidFill>
              <a:ln w="9525">
                <a:solidFill>
                  <a:srgbClr val="B0FF8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45" name="AutoShape 124"/>
              <p:cNvSpPr>
                <a:spLocks noChangeArrowheads="1"/>
              </p:cNvSpPr>
              <p:nvPr/>
            </p:nvSpPr>
            <p:spPr bwMode="auto">
              <a:xfrm>
                <a:off x="1595" y="2936"/>
                <a:ext cx="151" cy="138"/>
              </a:xfrm>
              <a:prstGeom prst="triangle">
                <a:avLst>
                  <a:gd name="adj" fmla="val 50000"/>
                </a:avLst>
              </a:prstGeom>
              <a:solidFill>
                <a:srgbClr val="B0FF89"/>
              </a:solidFill>
              <a:ln w="9525">
                <a:solidFill>
                  <a:srgbClr val="B0FF8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46" name="AutoShape 125"/>
              <p:cNvSpPr>
                <a:spLocks noChangeArrowheads="1"/>
              </p:cNvSpPr>
              <p:nvPr/>
            </p:nvSpPr>
            <p:spPr bwMode="auto">
              <a:xfrm>
                <a:off x="1848" y="2812"/>
                <a:ext cx="151" cy="138"/>
              </a:xfrm>
              <a:prstGeom prst="triangle">
                <a:avLst>
                  <a:gd name="adj" fmla="val 50000"/>
                </a:avLst>
              </a:prstGeom>
              <a:solidFill>
                <a:srgbClr val="B0FF89"/>
              </a:solidFill>
              <a:ln w="9525">
                <a:solidFill>
                  <a:srgbClr val="B0FF89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94612" name="Group 147"/>
            <p:cNvGrpSpPr>
              <a:grpSpLocks/>
            </p:cNvGrpSpPr>
            <p:nvPr/>
          </p:nvGrpSpPr>
          <p:grpSpPr bwMode="auto">
            <a:xfrm>
              <a:off x="1754188" y="2241550"/>
              <a:ext cx="6242050" cy="3162300"/>
              <a:chOff x="1105" y="1412"/>
              <a:chExt cx="3932" cy="1992"/>
            </a:xfrm>
          </p:grpSpPr>
          <p:grpSp>
            <p:nvGrpSpPr>
              <p:cNvPr id="494615" name="Group 155"/>
              <p:cNvGrpSpPr>
                <a:grpSpLocks/>
              </p:cNvGrpSpPr>
              <p:nvPr/>
            </p:nvGrpSpPr>
            <p:grpSpPr bwMode="auto">
              <a:xfrm>
                <a:off x="1119" y="1473"/>
                <a:ext cx="3853" cy="1920"/>
                <a:chOff x="1126" y="1473"/>
                <a:chExt cx="3853" cy="1920"/>
              </a:xfrm>
            </p:grpSpPr>
            <p:sp>
              <p:nvSpPr>
                <p:cNvPr id="494632" name="Line 51"/>
                <p:cNvSpPr>
                  <a:spLocks noChangeShapeType="1"/>
                </p:cNvSpPr>
                <p:nvPr/>
              </p:nvSpPr>
              <p:spPr bwMode="auto">
                <a:xfrm>
                  <a:off x="1126" y="2558"/>
                  <a:ext cx="300" cy="835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33" name="Line 52"/>
                <p:cNvSpPr>
                  <a:spLocks noChangeShapeType="1"/>
                </p:cNvSpPr>
                <p:nvPr/>
              </p:nvSpPr>
              <p:spPr bwMode="auto">
                <a:xfrm flipV="1">
                  <a:off x="1419" y="3068"/>
                  <a:ext cx="509" cy="292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34" name="Line 53"/>
                <p:cNvSpPr>
                  <a:spLocks noChangeShapeType="1"/>
                </p:cNvSpPr>
                <p:nvPr/>
              </p:nvSpPr>
              <p:spPr bwMode="auto">
                <a:xfrm flipV="1">
                  <a:off x="1928" y="2977"/>
                  <a:ext cx="258" cy="97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35" name="Line 54"/>
                <p:cNvSpPr>
                  <a:spLocks noChangeShapeType="1"/>
                </p:cNvSpPr>
                <p:nvPr/>
              </p:nvSpPr>
              <p:spPr bwMode="auto">
                <a:xfrm flipV="1">
                  <a:off x="2169" y="2813"/>
                  <a:ext cx="262" cy="181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36" name="Line 55"/>
                <p:cNvSpPr>
                  <a:spLocks noChangeShapeType="1"/>
                </p:cNvSpPr>
                <p:nvPr/>
              </p:nvSpPr>
              <p:spPr bwMode="auto">
                <a:xfrm flipV="1">
                  <a:off x="2444" y="2578"/>
                  <a:ext cx="251" cy="256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37" name="Line 56"/>
                <p:cNvSpPr>
                  <a:spLocks noChangeShapeType="1"/>
                </p:cNvSpPr>
                <p:nvPr/>
              </p:nvSpPr>
              <p:spPr bwMode="auto">
                <a:xfrm flipV="1">
                  <a:off x="2701" y="2494"/>
                  <a:ext cx="258" cy="68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38" name="Line 57"/>
                <p:cNvSpPr>
                  <a:spLocks noChangeShapeType="1"/>
                </p:cNvSpPr>
                <p:nvPr/>
              </p:nvSpPr>
              <p:spPr bwMode="auto">
                <a:xfrm flipV="1">
                  <a:off x="2964" y="2159"/>
                  <a:ext cx="252" cy="324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39" name="Line 58"/>
                <p:cNvSpPr>
                  <a:spLocks noChangeShapeType="1"/>
                </p:cNvSpPr>
                <p:nvPr/>
              </p:nvSpPr>
              <p:spPr bwMode="auto">
                <a:xfrm>
                  <a:off x="3198" y="2170"/>
                  <a:ext cx="258" cy="0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40" name="Line 59"/>
                <p:cNvSpPr>
                  <a:spLocks noChangeShapeType="1"/>
                </p:cNvSpPr>
                <p:nvPr/>
              </p:nvSpPr>
              <p:spPr bwMode="auto">
                <a:xfrm flipV="1">
                  <a:off x="3461" y="1823"/>
                  <a:ext cx="276" cy="346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41" name="Line 60"/>
                <p:cNvSpPr>
                  <a:spLocks noChangeShapeType="1"/>
                </p:cNvSpPr>
                <p:nvPr/>
              </p:nvSpPr>
              <p:spPr bwMode="auto">
                <a:xfrm flipV="1">
                  <a:off x="3719" y="1759"/>
                  <a:ext cx="276" cy="91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42" name="Line 61"/>
                <p:cNvSpPr>
                  <a:spLocks noChangeShapeType="1"/>
                </p:cNvSpPr>
                <p:nvPr/>
              </p:nvSpPr>
              <p:spPr bwMode="auto">
                <a:xfrm flipV="1">
                  <a:off x="3983" y="1536"/>
                  <a:ext cx="256" cy="223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43" name="Line 62"/>
                <p:cNvSpPr>
                  <a:spLocks noChangeShapeType="1"/>
                </p:cNvSpPr>
                <p:nvPr/>
              </p:nvSpPr>
              <p:spPr bwMode="auto">
                <a:xfrm>
                  <a:off x="4227" y="1536"/>
                  <a:ext cx="251" cy="160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44" name="Line 63"/>
                <p:cNvSpPr>
                  <a:spLocks noChangeShapeType="1"/>
                </p:cNvSpPr>
                <p:nvPr/>
              </p:nvSpPr>
              <p:spPr bwMode="auto">
                <a:xfrm flipV="1">
                  <a:off x="4497" y="1525"/>
                  <a:ext cx="234" cy="165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  <p:sp>
              <p:nvSpPr>
                <p:cNvPr id="494645" name="Line 64"/>
                <p:cNvSpPr>
                  <a:spLocks noChangeShapeType="1"/>
                </p:cNvSpPr>
                <p:nvPr/>
              </p:nvSpPr>
              <p:spPr bwMode="auto">
                <a:xfrm flipV="1">
                  <a:off x="4706" y="1473"/>
                  <a:ext cx="273" cy="100"/>
                </a:xfrm>
                <a:prstGeom prst="line">
                  <a:avLst/>
                </a:prstGeom>
                <a:noFill/>
                <a:ln w="38100">
                  <a:solidFill>
                    <a:srgbClr val="FF7F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Helvetica" charset="0"/>
                    <a:ea typeface="MS PGothic" pitchFamily="34" charset="-128"/>
                    <a:cs typeface="+mn-cs"/>
                  </a:endParaRPr>
                </a:p>
              </p:txBody>
            </p:sp>
          </p:grpSp>
          <p:sp>
            <p:nvSpPr>
              <p:cNvPr id="489496" name="Rectangle 83"/>
              <p:cNvSpPr>
                <a:spLocks noChangeArrowheads="1"/>
              </p:cNvSpPr>
              <p:nvPr/>
            </p:nvSpPr>
            <p:spPr bwMode="auto">
              <a:xfrm>
                <a:off x="4917" y="1412"/>
                <a:ext cx="120" cy="112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497" name="Rectangle 84"/>
              <p:cNvSpPr>
                <a:spLocks noChangeArrowheads="1"/>
              </p:cNvSpPr>
              <p:nvPr/>
            </p:nvSpPr>
            <p:spPr bwMode="auto">
              <a:xfrm>
                <a:off x="4648" y="1479"/>
                <a:ext cx="121" cy="108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498" name="Rectangle 85"/>
              <p:cNvSpPr>
                <a:spLocks noChangeArrowheads="1"/>
              </p:cNvSpPr>
              <p:nvPr/>
            </p:nvSpPr>
            <p:spPr bwMode="auto">
              <a:xfrm>
                <a:off x="4404" y="1609"/>
                <a:ext cx="121" cy="111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499" name="Rectangle 89"/>
              <p:cNvSpPr>
                <a:spLocks noChangeArrowheads="1"/>
              </p:cNvSpPr>
              <p:nvPr/>
            </p:nvSpPr>
            <p:spPr bwMode="auto">
              <a:xfrm>
                <a:off x="4159" y="1497"/>
                <a:ext cx="120" cy="110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00" name="Rectangle 90"/>
              <p:cNvSpPr>
                <a:spLocks noChangeArrowheads="1"/>
              </p:cNvSpPr>
              <p:nvPr/>
            </p:nvSpPr>
            <p:spPr bwMode="auto">
              <a:xfrm>
                <a:off x="3915" y="1713"/>
                <a:ext cx="119" cy="110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01" name="Rectangle 94"/>
              <p:cNvSpPr>
                <a:spLocks noChangeArrowheads="1"/>
              </p:cNvSpPr>
              <p:nvPr/>
            </p:nvSpPr>
            <p:spPr bwMode="auto">
              <a:xfrm>
                <a:off x="2638" y="2538"/>
                <a:ext cx="120" cy="111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02" name="Rectangle 95"/>
              <p:cNvSpPr>
                <a:spLocks noChangeArrowheads="1"/>
              </p:cNvSpPr>
              <p:nvPr/>
            </p:nvSpPr>
            <p:spPr bwMode="auto">
              <a:xfrm>
                <a:off x="3645" y="1795"/>
                <a:ext cx="120" cy="108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03" name="Rectangle 96"/>
              <p:cNvSpPr>
                <a:spLocks noChangeArrowheads="1"/>
              </p:cNvSpPr>
              <p:nvPr/>
            </p:nvSpPr>
            <p:spPr bwMode="auto">
              <a:xfrm>
                <a:off x="2891" y="2440"/>
                <a:ext cx="120" cy="111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04" name="Rectangle 99"/>
              <p:cNvSpPr>
                <a:spLocks noChangeArrowheads="1"/>
              </p:cNvSpPr>
              <p:nvPr/>
            </p:nvSpPr>
            <p:spPr bwMode="auto">
              <a:xfrm>
                <a:off x="3394" y="2104"/>
                <a:ext cx="120" cy="111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05" name="Rectangle 100"/>
              <p:cNvSpPr>
                <a:spLocks noChangeArrowheads="1"/>
              </p:cNvSpPr>
              <p:nvPr/>
            </p:nvSpPr>
            <p:spPr bwMode="auto">
              <a:xfrm>
                <a:off x="3162" y="2127"/>
                <a:ext cx="119" cy="109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06" name="Rectangle 102"/>
              <p:cNvSpPr>
                <a:spLocks noChangeArrowheads="1"/>
              </p:cNvSpPr>
              <p:nvPr/>
            </p:nvSpPr>
            <p:spPr bwMode="auto">
              <a:xfrm>
                <a:off x="1873" y="3002"/>
                <a:ext cx="120" cy="109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07" name="Rectangle 103"/>
              <p:cNvSpPr>
                <a:spLocks noChangeArrowheads="1"/>
              </p:cNvSpPr>
              <p:nvPr/>
            </p:nvSpPr>
            <p:spPr bwMode="auto">
              <a:xfrm>
                <a:off x="1594" y="3164"/>
                <a:ext cx="119" cy="109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08" name="Rectangle 106"/>
              <p:cNvSpPr>
                <a:spLocks noChangeArrowheads="1"/>
              </p:cNvSpPr>
              <p:nvPr/>
            </p:nvSpPr>
            <p:spPr bwMode="auto">
              <a:xfrm>
                <a:off x="2133" y="2932"/>
                <a:ext cx="119" cy="111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09" name="Rectangle 107"/>
              <p:cNvSpPr>
                <a:spLocks noChangeArrowheads="1"/>
              </p:cNvSpPr>
              <p:nvPr/>
            </p:nvSpPr>
            <p:spPr bwMode="auto">
              <a:xfrm>
                <a:off x="2378" y="2776"/>
                <a:ext cx="120" cy="109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10" name="Rectangle 126"/>
              <p:cNvSpPr>
                <a:spLocks noChangeArrowheads="1"/>
              </p:cNvSpPr>
              <p:nvPr/>
            </p:nvSpPr>
            <p:spPr bwMode="auto">
              <a:xfrm>
                <a:off x="1353" y="3293"/>
                <a:ext cx="117" cy="111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  <p:sp>
            <p:nvSpPr>
              <p:cNvPr id="489511" name="Rectangle 128"/>
              <p:cNvSpPr>
                <a:spLocks noChangeArrowheads="1"/>
              </p:cNvSpPr>
              <p:nvPr/>
            </p:nvSpPr>
            <p:spPr bwMode="auto">
              <a:xfrm>
                <a:off x="1105" y="2565"/>
                <a:ext cx="120" cy="111"/>
              </a:xfrm>
              <a:prstGeom prst="rect">
                <a:avLst/>
              </a:prstGeom>
              <a:solidFill>
                <a:srgbClr val="FF7F00"/>
              </a:solidFill>
              <a:ln w="9525">
                <a:solidFill>
                  <a:srgbClr val="FF7F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 eaLnBrk="0" hangingPunct="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 eaLnBrk="0" hangingPunct="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 eaLnBrk="0" hangingPunct="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 eaLnBrk="0" hangingPunct="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778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89493" name="Text Box 153"/>
            <p:cNvSpPr txBox="1">
              <a:spLocks noChangeArrowheads="1"/>
            </p:cNvSpPr>
            <p:nvPr/>
          </p:nvSpPr>
          <p:spPr bwMode="auto">
            <a:xfrm>
              <a:off x="8630903" y="2719586"/>
              <a:ext cx="1444671" cy="410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778" b="1" i="0" u="none" strike="noStrike" kern="1200" cap="none" spc="0" normalizeH="0" baseline="0" noProof="0">
                  <a:ln>
                    <a:noFill/>
                  </a:ln>
                  <a:solidFill>
                    <a:srgbClr val="FF7F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Metformin</a:t>
              </a:r>
            </a:p>
          </p:txBody>
        </p:sp>
        <p:pic>
          <p:nvPicPr>
            <p:cNvPr id="494614" name="Picture 147" descr="Orangearrow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0952247" flipH="1">
              <a:off x="8054182" y="2297906"/>
              <a:ext cx="649288" cy="62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43" name="TextBox 142"/>
          <p:cNvSpPr txBox="1">
            <a:spLocks noChangeArrowheads="1"/>
          </p:cNvSpPr>
          <p:nvPr/>
        </p:nvSpPr>
        <p:spPr bwMode="auto">
          <a:xfrm>
            <a:off x="-9525" y="6153150"/>
            <a:ext cx="3084513" cy="28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44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UKPDS 352:837-853 and 853-865, 1998</a:t>
            </a:r>
          </a:p>
        </p:txBody>
      </p:sp>
      <p:grpSp>
        <p:nvGrpSpPr>
          <p:cNvPr id="11" name="Group 140"/>
          <p:cNvGrpSpPr>
            <a:grpSpLocks/>
          </p:cNvGrpSpPr>
          <p:nvPr/>
        </p:nvGrpSpPr>
        <p:grpSpPr bwMode="auto">
          <a:xfrm>
            <a:off x="3521075" y="2627313"/>
            <a:ext cx="2747963" cy="960437"/>
            <a:chOff x="2488" y="1592"/>
            <a:chExt cx="1948" cy="680"/>
          </a:xfrm>
        </p:grpSpPr>
        <p:sp>
          <p:nvSpPr>
            <p:cNvPr id="489484" name="AutoShape 138"/>
            <p:cNvSpPr>
              <a:spLocks noChangeArrowheads="1"/>
            </p:cNvSpPr>
            <p:nvPr/>
          </p:nvSpPr>
          <p:spPr bwMode="auto">
            <a:xfrm rot="2351593">
              <a:off x="2488" y="1919"/>
              <a:ext cx="673" cy="353"/>
            </a:xfrm>
            <a:prstGeom prst="leftRightArrow">
              <a:avLst>
                <a:gd name="adj1" fmla="val 40778"/>
                <a:gd name="adj2" fmla="val 46189"/>
              </a:avLst>
            </a:prstGeom>
            <a:solidFill>
              <a:srgbClr val="FF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778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489485" name="Text Box 139"/>
            <p:cNvSpPr txBox="1">
              <a:spLocks noChangeArrowheads="1"/>
            </p:cNvSpPr>
            <p:nvPr/>
          </p:nvSpPr>
          <p:spPr bwMode="auto">
            <a:xfrm rot="20594736">
              <a:off x="3852" y="1592"/>
              <a:ext cx="584" cy="337"/>
            </a:xfrm>
            <a:prstGeom prst="rect">
              <a:avLst/>
            </a:prstGeom>
            <a:solidFill>
              <a:srgbClr val="FF66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89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</a:rPr>
                <a:t>37%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907690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5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4" presetClass="entr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94" grpId="0" animBg="1"/>
      <p:bldP spid="143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2">
            <a:extLst>
              <a:ext uri="{FF2B5EF4-FFF2-40B4-BE49-F238E27FC236}">
                <a16:creationId xmlns:a16="http://schemas.microsoft.com/office/drawing/2014/main" id="{A74301ED-111A-6D43-A563-E9EDE8BAD1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234" y="738011"/>
            <a:ext cx="8459611" cy="584840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defRPr/>
            </a:pPr>
            <a:r>
              <a:rPr lang="en-US" altLang="en-US" sz="3556" b="1">
                <a:solidFill>
                  <a:srgbClr val="FFFFFF"/>
                </a:solidFill>
              </a:rPr>
              <a:t>INSULIN SENSITIVITY IN THE IRS</a:t>
            </a:r>
          </a:p>
        </p:txBody>
      </p:sp>
      <p:grpSp>
        <p:nvGrpSpPr>
          <p:cNvPr id="434179" name="Group 3">
            <a:extLst>
              <a:ext uri="{FF2B5EF4-FFF2-40B4-BE49-F238E27FC236}">
                <a16:creationId xmlns:a16="http://schemas.microsoft.com/office/drawing/2014/main" id="{24F18B2B-59E6-04A0-F032-FFDD4CC5F584}"/>
              </a:ext>
            </a:extLst>
          </p:cNvPr>
          <p:cNvGrpSpPr>
            <a:grpSpLocks/>
          </p:cNvGrpSpPr>
          <p:nvPr/>
        </p:nvGrpSpPr>
        <p:grpSpPr bwMode="auto">
          <a:xfrm>
            <a:off x="3197578" y="3246968"/>
            <a:ext cx="218723" cy="582788"/>
            <a:chOff x="1889" y="1083"/>
            <a:chExt cx="155" cy="413"/>
          </a:xfrm>
        </p:grpSpPr>
        <p:sp>
          <p:nvSpPr>
            <p:cNvPr id="68674" name="Line 4">
              <a:extLst>
                <a:ext uri="{FF2B5EF4-FFF2-40B4-BE49-F238E27FC236}">
                  <a16:creationId xmlns:a16="http://schemas.microsoft.com/office/drawing/2014/main" id="{D7C475D5-AC0B-1448-8788-2229AA0095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9" y="1085"/>
              <a:ext cx="155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  <p:sp>
          <p:nvSpPr>
            <p:cNvPr id="68675" name="Line 5">
              <a:extLst>
                <a:ext uri="{FF2B5EF4-FFF2-40B4-BE49-F238E27FC236}">
                  <a16:creationId xmlns:a16="http://schemas.microsoft.com/office/drawing/2014/main" id="{434425A7-B1EF-E745-B85C-5E344C238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7" y="1083"/>
              <a:ext cx="0" cy="413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</p:grpSp>
      <p:sp>
        <p:nvSpPr>
          <p:cNvPr id="68612" name="Rectangle 6">
            <a:extLst>
              <a:ext uri="{FF2B5EF4-FFF2-40B4-BE49-F238E27FC236}">
                <a16:creationId xmlns:a16="http://schemas.microsoft.com/office/drawing/2014/main" id="{069BE66D-A38D-9D42-8E52-98BA2A422F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5545" y="3465689"/>
            <a:ext cx="635000" cy="836789"/>
          </a:xfrm>
          <a:prstGeom prst="rect">
            <a:avLst/>
          </a:prstGeom>
          <a:solidFill>
            <a:srgbClr val="B0FF89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>
              <a:solidFill>
                <a:srgbClr val="000000"/>
              </a:solidFill>
            </a:endParaRPr>
          </a:p>
        </p:txBody>
      </p:sp>
      <p:sp>
        <p:nvSpPr>
          <p:cNvPr id="68613" name="Rectangle 7">
            <a:extLst>
              <a:ext uri="{FF2B5EF4-FFF2-40B4-BE49-F238E27FC236}">
                <a16:creationId xmlns:a16="http://schemas.microsoft.com/office/drawing/2014/main" id="{C73E6700-3CB4-0D41-ACD5-8FE648D55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5545" y="4312355"/>
            <a:ext cx="635000" cy="802923"/>
          </a:xfrm>
          <a:prstGeom prst="rect">
            <a:avLst/>
          </a:prstGeom>
          <a:solidFill>
            <a:srgbClr val="5FFF0F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>
              <a:solidFill>
                <a:srgbClr val="000000"/>
              </a:solidFill>
            </a:endParaRPr>
          </a:p>
        </p:txBody>
      </p:sp>
      <p:grpSp>
        <p:nvGrpSpPr>
          <p:cNvPr id="434182" name="Group 8">
            <a:extLst>
              <a:ext uri="{FF2B5EF4-FFF2-40B4-BE49-F238E27FC236}">
                <a16:creationId xmlns:a16="http://schemas.microsoft.com/office/drawing/2014/main" id="{0774C292-2D5E-97FA-74FB-58FBE6D19FAA}"/>
              </a:ext>
            </a:extLst>
          </p:cNvPr>
          <p:cNvGrpSpPr>
            <a:grpSpLocks/>
          </p:cNvGrpSpPr>
          <p:nvPr/>
        </p:nvGrpSpPr>
        <p:grpSpPr bwMode="auto">
          <a:xfrm>
            <a:off x="4131734" y="3285067"/>
            <a:ext cx="218723" cy="582789"/>
            <a:chOff x="1889" y="1083"/>
            <a:chExt cx="155" cy="413"/>
          </a:xfrm>
        </p:grpSpPr>
        <p:sp>
          <p:nvSpPr>
            <p:cNvPr id="68672" name="Line 9">
              <a:extLst>
                <a:ext uri="{FF2B5EF4-FFF2-40B4-BE49-F238E27FC236}">
                  <a16:creationId xmlns:a16="http://schemas.microsoft.com/office/drawing/2014/main" id="{CA04C7D0-0E9F-4D48-B0B4-A1332A9E78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9" y="1085"/>
              <a:ext cx="155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  <p:sp>
          <p:nvSpPr>
            <p:cNvPr id="68673" name="Line 10">
              <a:extLst>
                <a:ext uri="{FF2B5EF4-FFF2-40B4-BE49-F238E27FC236}">
                  <a16:creationId xmlns:a16="http://schemas.microsoft.com/office/drawing/2014/main" id="{0425F340-E43E-A14A-9A75-DBC1228D90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7" y="1083"/>
              <a:ext cx="0" cy="413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</p:grpSp>
      <p:sp>
        <p:nvSpPr>
          <p:cNvPr id="68615" name="Rectangle 11">
            <a:extLst>
              <a:ext uri="{FF2B5EF4-FFF2-40B4-BE49-F238E27FC236}">
                <a16:creationId xmlns:a16="http://schemas.microsoft.com/office/drawing/2014/main" id="{CC71BF3D-2B0C-714A-A929-CE4E42668B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8411" y="3495323"/>
            <a:ext cx="654756" cy="760588"/>
          </a:xfrm>
          <a:prstGeom prst="rect">
            <a:avLst/>
          </a:prstGeom>
          <a:solidFill>
            <a:srgbClr val="CCFFFF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>
              <a:solidFill>
                <a:srgbClr val="000000"/>
              </a:solidFill>
            </a:endParaRPr>
          </a:p>
        </p:txBody>
      </p:sp>
      <p:sp>
        <p:nvSpPr>
          <p:cNvPr id="68616" name="Rectangle 12">
            <a:extLst>
              <a:ext uri="{FF2B5EF4-FFF2-40B4-BE49-F238E27FC236}">
                <a16:creationId xmlns:a16="http://schemas.microsoft.com/office/drawing/2014/main" id="{EEF53439-6EB4-BA46-ADA0-3CC040DCC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38411" y="4262967"/>
            <a:ext cx="654756" cy="852311"/>
          </a:xfrm>
          <a:prstGeom prst="rect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>
              <a:solidFill>
                <a:srgbClr val="000000"/>
              </a:solidFill>
            </a:endParaRPr>
          </a:p>
        </p:txBody>
      </p:sp>
      <p:grpSp>
        <p:nvGrpSpPr>
          <p:cNvPr id="434185" name="Group 13">
            <a:extLst>
              <a:ext uri="{FF2B5EF4-FFF2-40B4-BE49-F238E27FC236}">
                <a16:creationId xmlns:a16="http://schemas.microsoft.com/office/drawing/2014/main" id="{92011B09-D3C0-E2C8-A9BA-46028033A732}"/>
              </a:ext>
            </a:extLst>
          </p:cNvPr>
          <p:cNvGrpSpPr>
            <a:grpSpLocks/>
          </p:cNvGrpSpPr>
          <p:nvPr/>
        </p:nvGrpSpPr>
        <p:grpSpPr bwMode="auto">
          <a:xfrm>
            <a:off x="7006168" y="3173590"/>
            <a:ext cx="695677" cy="1916289"/>
            <a:chOff x="5586" y="1997"/>
            <a:chExt cx="576" cy="1358"/>
          </a:xfrm>
        </p:grpSpPr>
        <p:grpSp>
          <p:nvGrpSpPr>
            <p:cNvPr id="434235" name="Group 14">
              <a:extLst>
                <a:ext uri="{FF2B5EF4-FFF2-40B4-BE49-F238E27FC236}">
                  <a16:creationId xmlns:a16="http://schemas.microsoft.com/office/drawing/2014/main" id="{0100A87C-D8DB-6D16-AB19-48D130B2D3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6" y="1997"/>
              <a:ext cx="155" cy="413"/>
              <a:chOff x="1889" y="1083"/>
              <a:chExt cx="155" cy="413"/>
            </a:xfrm>
          </p:grpSpPr>
          <p:sp>
            <p:nvSpPr>
              <p:cNvPr id="68670" name="Line 15">
                <a:extLst>
                  <a:ext uri="{FF2B5EF4-FFF2-40B4-BE49-F238E27FC236}">
                    <a16:creationId xmlns:a16="http://schemas.microsoft.com/office/drawing/2014/main" id="{F7AC9B6C-9F99-6348-A407-B481551F7F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9" y="1085"/>
                <a:ext cx="151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 type="none" w="med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itchFamily="2" charset="0"/>
                </a:endParaRPr>
              </a:p>
            </p:txBody>
          </p:sp>
          <p:sp>
            <p:nvSpPr>
              <p:cNvPr id="68671" name="Line 16">
                <a:extLst>
                  <a:ext uri="{FF2B5EF4-FFF2-40B4-BE49-F238E27FC236}">
                    <a16:creationId xmlns:a16="http://schemas.microsoft.com/office/drawing/2014/main" id="{7CAF27A8-0920-7C4A-80BF-341EA4D4B0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6" y="1083"/>
                <a:ext cx="0" cy="41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 type="none" w="med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itchFamily="2" charset="0"/>
                </a:endParaRPr>
              </a:p>
            </p:txBody>
          </p:sp>
        </p:grpSp>
        <p:sp>
          <p:nvSpPr>
            <p:cNvPr id="68668" name="Rectangle 17">
              <a:extLst>
                <a:ext uri="{FF2B5EF4-FFF2-40B4-BE49-F238E27FC236}">
                  <a16:creationId xmlns:a16="http://schemas.microsoft.com/office/drawing/2014/main" id="{2171EBC7-5C33-524B-9825-2EEA44BAC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" y="2185"/>
              <a:ext cx="576" cy="423"/>
            </a:xfrm>
            <a:prstGeom prst="rect">
              <a:avLst/>
            </a:prstGeom>
            <a:solidFill>
              <a:srgbClr val="F4AEE8"/>
            </a:solidFill>
            <a:ln w="12700">
              <a:solidFill>
                <a:schemeClr val="tx1"/>
              </a:solidFill>
              <a:miter lim="800000"/>
              <a:headEnd/>
              <a:tailEnd type="none" w="med" len="sm"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Helvetica" pitchFamily="2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Helvetica" pitchFamily="2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Helvetica" pitchFamily="2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Helvetica" pitchFamily="2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endParaRPr lang="en-US" altLang="en-US" sz="1778">
                <a:solidFill>
                  <a:srgbClr val="000000"/>
                </a:solidFill>
              </a:endParaRPr>
            </a:p>
          </p:txBody>
        </p:sp>
        <p:sp>
          <p:nvSpPr>
            <p:cNvPr id="68669" name="Rectangle 18">
              <a:extLst>
                <a:ext uri="{FF2B5EF4-FFF2-40B4-BE49-F238E27FC236}">
                  <a16:creationId xmlns:a16="http://schemas.microsoft.com/office/drawing/2014/main" id="{0B46DA31-4B51-DC4E-A18C-748576185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" y="2601"/>
              <a:ext cx="576" cy="754"/>
            </a:xfrm>
            <a:prstGeom prst="rect">
              <a:avLst/>
            </a:prstGeom>
            <a:solidFill>
              <a:srgbClr val="FF00FF"/>
            </a:solidFill>
            <a:ln w="12700">
              <a:solidFill>
                <a:schemeClr val="tx1"/>
              </a:solidFill>
              <a:miter lim="800000"/>
              <a:headEnd/>
              <a:tailEnd type="none" w="med" len="sm"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Helvetica" pitchFamily="2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Helvetica" pitchFamily="2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Helvetica" pitchFamily="2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Helvetica" pitchFamily="2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endParaRPr lang="en-US" altLang="en-US" sz="1778">
                <a:solidFill>
                  <a:srgbClr val="000000"/>
                </a:solidFill>
              </a:endParaRPr>
            </a:p>
          </p:txBody>
        </p:sp>
      </p:grpSp>
      <p:grpSp>
        <p:nvGrpSpPr>
          <p:cNvPr id="434186" name="Group 19">
            <a:extLst>
              <a:ext uri="{FF2B5EF4-FFF2-40B4-BE49-F238E27FC236}">
                <a16:creationId xmlns:a16="http://schemas.microsoft.com/office/drawing/2014/main" id="{C6EC6BEC-97FC-FF3C-A44C-91210CA83F5D}"/>
              </a:ext>
            </a:extLst>
          </p:cNvPr>
          <p:cNvGrpSpPr>
            <a:grpSpLocks/>
          </p:cNvGrpSpPr>
          <p:nvPr/>
        </p:nvGrpSpPr>
        <p:grpSpPr bwMode="auto">
          <a:xfrm>
            <a:off x="2338211" y="1909234"/>
            <a:ext cx="218722" cy="582788"/>
            <a:chOff x="1889" y="1083"/>
            <a:chExt cx="155" cy="413"/>
          </a:xfrm>
        </p:grpSpPr>
        <p:sp>
          <p:nvSpPr>
            <p:cNvPr id="68665" name="Line 20">
              <a:extLst>
                <a:ext uri="{FF2B5EF4-FFF2-40B4-BE49-F238E27FC236}">
                  <a16:creationId xmlns:a16="http://schemas.microsoft.com/office/drawing/2014/main" id="{03711F55-07A8-CB40-92BB-A259EB90CE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9" y="1085"/>
              <a:ext cx="155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  <p:sp>
          <p:nvSpPr>
            <p:cNvPr id="68666" name="Line 21">
              <a:extLst>
                <a:ext uri="{FF2B5EF4-FFF2-40B4-BE49-F238E27FC236}">
                  <a16:creationId xmlns:a16="http://schemas.microsoft.com/office/drawing/2014/main" id="{A0E3903B-E6A2-8E44-AF78-4DB6315DC4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7" y="1083"/>
              <a:ext cx="0" cy="413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</p:grpSp>
      <p:sp>
        <p:nvSpPr>
          <p:cNvPr id="68619" name="Rectangle 22">
            <a:extLst>
              <a:ext uri="{FF2B5EF4-FFF2-40B4-BE49-F238E27FC236}">
                <a16:creationId xmlns:a16="http://schemas.microsoft.com/office/drawing/2014/main" id="{DE1A5F1E-9C49-5C49-8E06-0B57DC99C0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0467" y="2242257"/>
            <a:ext cx="681567" cy="1792111"/>
          </a:xfrm>
          <a:prstGeom prst="rect">
            <a:avLst/>
          </a:prstGeom>
          <a:solidFill>
            <a:srgbClr val="FFFF91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>
              <a:solidFill>
                <a:srgbClr val="000000"/>
              </a:solidFill>
            </a:endParaRPr>
          </a:p>
        </p:txBody>
      </p:sp>
      <p:sp>
        <p:nvSpPr>
          <p:cNvPr id="68620" name="Rectangle 23">
            <a:extLst>
              <a:ext uri="{FF2B5EF4-FFF2-40B4-BE49-F238E27FC236}">
                <a16:creationId xmlns:a16="http://schemas.microsoft.com/office/drawing/2014/main" id="{D4933D9B-572B-924F-A257-CD826B093A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0467" y="4035778"/>
            <a:ext cx="681567" cy="107950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>
              <a:solidFill>
                <a:srgbClr val="000000"/>
              </a:solidFill>
            </a:endParaRPr>
          </a:p>
        </p:txBody>
      </p:sp>
      <p:sp>
        <p:nvSpPr>
          <p:cNvPr id="68621" name="Rectangle 24">
            <a:extLst>
              <a:ext uri="{FF2B5EF4-FFF2-40B4-BE49-F238E27FC236}">
                <a16:creationId xmlns:a16="http://schemas.microsoft.com/office/drawing/2014/main" id="{5BB38D9B-0D5B-5941-A7D2-DB997035E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9279" y="5173134"/>
            <a:ext cx="1683455" cy="437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r>
              <a:rPr lang="en-US" altLang="en-US" sz="2133" b="1">
                <a:solidFill>
                  <a:srgbClr val="FFFF00"/>
                </a:solidFill>
              </a:rPr>
              <a:t>CON</a:t>
            </a:r>
          </a:p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endParaRPr lang="en-US" altLang="en-US" sz="2133" b="1">
              <a:solidFill>
                <a:srgbClr val="FFFF00"/>
              </a:solidFill>
            </a:endParaRPr>
          </a:p>
        </p:txBody>
      </p:sp>
      <p:sp>
        <p:nvSpPr>
          <p:cNvPr id="68622" name="Rectangle 25">
            <a:extLst>
              <a:ext uri="{FF2B5EF4-FFF2-40B4-BE49-F238E27FC236}">
                <a16:creationId xmlns:a16="http://schemas.microsoft.com/office/drawing/2014/main" id="{66FFA0F3-1994-2F4F-9886-487AC2F380BB}"/>
              </a:ext>
            </a:extLst>
          </p:cNvPr>
          <p:cNvSpPr>
            <a:spLocks noChangeArrowheads="1"/>
          </p:cNvSpPr>
          <p:nvPr/>
        </p:nvSpPr>
        <p:spPr bwMode="auto">
          <a:xfrm rot="16200000">
            <a:off x="-1867605" y="3591984"/>
            <a:ext cx="4584700" cy="437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r>
              <a:rPr lang="en-US" altLang="en-US" sz="2844" b="1">
                <a:solidFill>
                  <a:srgbClr val="FFFFFF"/>
                </a:solidFill>
              </a:rPr>
              <a:t>Glucose Uptake</a:t>
            </a:r>
            <a:br>
              <a:rPr lang="en-US" altLang="en-US" sz="2844" b="1">
                <a:solidFill>
                  <a:srgbClr val="FFFFFF"/>
                </a:solidFill>
              </a:rPr>
            </a:br>
            <a:r>
              <a:rPr lang="en-US" altLang="en-US" sz="2844" b="1">
                <a:solidFill>
                  <a:srgbClr val="FFFFFF"/>
                </a:solidFill>
              </a:rPr>
              <a:t>(mg/m</a:t>
            </a:r>
            <a:r>
              <a:rPr lang="en-US" altLang="en-US" sz="2844" b="1" baseline="30000">
                <a:solidFill>
                  <a:srgbClr val="FFFFFF"/>
                </a:solidFill>
              </a:rPr>
              <a:t>2</a:t>
            </a:r>
            <a:r>
              <a:rPr lang="en-US" altLang="en-US" sz="2844" b="1">
                <a:solidFill>
                  <a:srgbClr val="FFFFFF"/>
                </a:solidFill>
              </a:rPr>
              <a:t>-min)</a:t>
            </a:r>
          </a:p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endParaRPr lang="en-US" altLang="en-US" sz="2844" b="1">
              <a:solidFill>
                <a:srgbClr val="FFFFFF"/>
              </a:solidFill>
            </a:endParaRPr>
          </a:p>
        </p:txBody>
      </p:sp>
      <p:grpSp>
        <p:nvGrpSpPr>
          <p:cNvPr id="434191" name="Group 26">
            <a:extLst>
              <a:ext uri="{FF2B5EF4-FFF2-40B4-BE49-F238E27FC236}">
                <a16:creationId xmlns:a16="http://schemas.microsoft.com/office/drawing/2014/main" id="{43467A09-9982-FB5D-ABC2-EB500021A978}"/>
              </a:ext>
            </a:extLst>
          </p:cNvPr>
          <p:cNvGrpSpPr>
            <a:grpSpLocks/>
          </p:cNvGrpSpPr>
          <p:nvPr/>
        </p:nvGrpSpPr>
        <p:grpSpPr bwMode="auto">
          <a:xfrm>
            <a:off x="1778000" y="1792112"/>
            <a:ext cx="191911" cy="3344333"/>
            <a:chOff x="1618" y="1209"/>
            <a:chExt cx="127" cy="2033"/>
          </a:xfrm>
        </p:grpSpPr>
        <p:sp>
          <p:nvSpPr>
            <p:cNvPr id="68659" name="Freeform 27">
              <a:extLst>
                <a:ext uri="{FF2B5EF4-FFF2-40B4-BE49-F238E27FC236}">
                  <a16:creationId xmlns:a16="http://schemas.microsoft.com/office/drawing/2014/main" id="{71D038AF-E590-2541-B6B2-337B8E687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8" y="1209"/>
              <a:ext cx="127" cy="2033"/>
            </a:xfrm>
            <a:custGeom>
              <a:avLst/>
              <a:gdLst>
                <a:gd name="T0" fmla="*/ 64 w 128"/>
                <a:gd name="T1" fmla="*/ 0 h 2032"/>
                <a:gd name="T2" fmla="*/ 0 w 128"/>
                <a:gd name="T3" fmla="*/ 0 h 2032"/>
                <a:gd name="T4" fmla="*/ 0 w 128"/>
                <a:gd name="T5" fmla="*/ 2098 h 2032"/>
                <a:gd name="T6" fmla="*/ 64 w 128"/>
                <a:gd name="T7" fmla="*/ 2098 h 20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8"/>
                <a:gd name="T13" fmla="*/ 0 h 2032"/>
                <a:gd name="T14" fmla="*/ 128 w 128"/>
                <a:gd name="T15" fmla="*/ 2032 h 20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8" h="2032">
                  <a:moveTo>
                    <a:pt x="128" y="0"/>
                  </a:moveTo>
                  <a:lnTo>
                    <a:pt x="0" y="0"/>
                  </a:lnTo>
                  <a:lnTo>
                    <a:pt x="0" y="2032"/>
                  </a:lnTo>
                  <a:lnTo>
                    <a:pt x="120" y="2032"/>
                  </a:lnTo>
                </a:path>
              </a:pathLst>
            </a:custGeom>
            <a:noFill/>
            <a:ln w="38100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  <p:sp>
          <p:nvSpPr>
            <p:cNvPr id="68660" name="Line 28">
              <a:extLst>
                <a:ext uri="{FF2B5EF4-FFF2-40B4-BE49-F238E27FC236}">
                  <a16:creationId xmlns:a16="http://schemas.microsoft.com/office/drawing/2014/main" id="{45AFE2A3-14FF-CC44-854E-0642754D49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8" y="2552"/>
              <a:ext cx="97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  <p:sp>
          <p:nvSpPr>
            <p:cNvPr id="68661" name="Line 29">
              <a:extLst>
                <a:ext uri="{FF2B5EF4-FFF2-40B4-BE49-F238E27FC236}">
                  <a16:creationId xmlns:a16="http://schemas.microsoft.com/office/drawing/2014/main" id="{215D20B9-16DB-074D-8B29-1D64EDF835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8" y="1880"/>
              <a:ext cx="97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  <p:sp>
          <p:nvSpPr>
            <p:cNvPr id="68662" name="Line 30">
              <a:extLst>
                <a:ext uri="{FF2B5EF4-FFF2-40B4-BE49-F238E27FC236}">
                  <a16:creationId xmlns:a16="http://schemas.microsoft.com/office/drawing/2014/main" id="{FEB2F79D-287F-F844-9D70-B01CC61CA4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8" y="2896"/>
              <a:ext cx="69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  <p:sp>
          <p:nvSpPr>
            <p:cNvPr id="68663" name="Line 31">
              <a:extLst>
                <a:ext uri="{FF2B5EF4-FFF2-40B4-BE49-F238E27FC236}">
                  <a16:creationId xmlns:a16="http://schemas.microsoft.com/office/drawing/2014/main" id="{C1E66171-F1B6-CB41-8AE4-DFB4A0169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8" y="2224"/>
              <a:ext cx="69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  <p:sp>
          <p:nvSpPr>
            <p:cNvPr id="68664" name="Line 32">
              <a:extLst>
                <a:ext uri="{FF2B5EF4-FFF2-40B4-BE49-F238E27FC236}">
                  <a16:creationId xmlns:a16="http://schemas.microsoft.com/office/drawing/2014/main" id="{766B3314-367A-CE4A-BFC3-A2E6755B6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18" y="1544"/>
              <a:ext cx="69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</p:grpSp>
      <p:sp>
        <p:nvSpPr>
          <p:cNvPr id="68624" name="Rectangle 33">
            <a:extLst>
              <a:ext uri="{FF2B5EF4-FFF2-40B4-BE49-F238E27FC236}">
                <a16:creationId xmlns:a16="http://schemas.microsoft.com/office/drawing/2014/main" id="{2F01013E-5E85-EB41-A3DD-55A8B4FA55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1012" y="5173134"/>
            <a:ext cx="1683455" cy="437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r>
              <a:rPr lang="en-US" altLang="en-US" sz="2133" b="1">
                <a:solidFill>
                  <a:srgbClr val="FF7F00"/>
                </a:solidFill>
              </a:rPr>
              <a:t>HTN</a:t>
            </a:r>
          </a:p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endParaRPr lang="en-US" altLang="en-US" sz="2133" b="1">
              <a:solidFill>
                <a:srgbClr val="FF7F00"/>
              </a:solidFill>
            </a:endParaRPr>
          </a:p>
        </p:txBody>
      </p:sp>
      <p:sp>
        <p:nvSpPr>
          <p:cNvPr id="68625" name="Rectangle 34">
            <a:extLst>
              <a:ext uri="{FF2B5EF4-FFF2-40B4-BE49-F238E27FC236}">
                <a16:creationId xmlns:a16="http://schemas.microsoft.com/office/drawing/2014/main" id="{7999B94E-5709-1A4D-8BC4-C143648E71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7101" y="5173134"/>
            <a:ext cx="1683455" cy="716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r>
              <a:rPr lang="en-US" altLang="en-US" sz="2133" b="1">
                <a:solidFill>
                  <a:srgbClr val="66FFFF"/>
                </a:solidFill>
              </a:rPr>
              <a:t>Obese</a:t>
            </a:r>
          </a:p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r>
              <a:rPr lang="en-US" altLang="en-US" sz="2133" b="1">
                <a:solidFill>
                  <a:srgbClr val="66FFFF"/>
                </a:solidFill>
              </a:rPr>
              <a:t>NGT</a:t>
            </a:r>
          </a:p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endParaRPr lang="en-US" altLang="en-US" sz="2133" b="1">
              <a:solidFill>
                <a:srgbClr val="66FFFF"/>
              </a:solidFill>
            </a:endParaRPr>
          </a:p>
        </p:txBody>
      </p:sp>
      <p:sp>
        <p:nvSpPr>
          <p:cNvPr id="68626" name="Rectangle 35">
            <a:extLst>
              <a:ext uri="{FF2B5EF4-FFF2-40B4-BE49-F238E27FC236}">
                <a16:creationId xmlns:a16="http://schemas.microsoft.com/office/drawing/2014/main" id="{EE96C72A-0373-9247-A1EF-B643DDFE87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2511" y="5173134"/>
            <a:ext cx="1683456" cy="437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r>
              <a:rPr lang="en-US" altLang="en-US" sz="2133" b="1">
                <a:solidFill>
                  <a:srgbClr val="B0FF89"/>
                </a:solidFill>
              </a:rPr>
              <a:t>Lean</a:t>
            </a:r>
            <a:br>
              <a:rPr lang="en-US" altLang="en-US" sz="2133" b="1">
                <a:solidFill>
                  <a:srgbClr val="B0FF89"/>
                </a:solidFill>
              </a:rPr>
            </a:br>
            <a:r>
              <a:rPr lang="en-US" altLang="en-US" sz="2133" b="1">
                <a:solidFill>
                  <a:srgbClr val="B0FF89"/>
                </a:solidFill>
              </a:rPr>
              <a:t>T2DM</a:t>
            </a:r>
          </a:p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endParaRPr lang="en-US" altLang="en-US" sz="2133" b="1">
              <a:solidFill>
                <a:srgbClr val="B0FF89"/>
              </a:solidFill>
            </a:endParaRPr>
          </a:p>
        </p:txBody>
      </p:sp>
      <p:grpSp>
        <p:nvGrpSpPr>
          <p:cNvPr id="434195" name="Group 36">
            <a:extLst>
              <a:ext uri="{FF2B5EF4-FFF2-40B4-BE49-F238E27FC236}">
                <a16:creationId xmlns:a16="http://schemas.microsoft.com/office/drawing/2014/main" id="{7D7A717E-DB8F-2202-983C-3D080DEEF507}"/>
              </a:ext>
            </a:extLst>
          </p:cNvPr>
          <p:cNvGrpSpPr>
            <a:grpSpLocks/>
          </p:cNvGrpSpPr>
          <p:nvPr/>
        </p:nvGrpSpPr>
        <p:grpSpPr bwMode="auto">
          <a:xfrm>
            <a:off x="770467" y="1610078"/>
            <a:ext cx="960967" cy="3774722"/>
            <a:chOff x="699" y="871"/>
            <a:chExt cx="681" cy="2675"/>
          </a:xfrm>
        </p:grpSpPr>
        <p:sp>
          <p:nvSpPr>
            <p:cNvPr id="68655" name="Rectangle 37">
              <a:extLst>
                <a:ext uri="{FF2B5EF4-FFF2-40B4-BE49-F238E27FC236}">
                  <a16:creationId xmlns:a16="http://schemas.microsoft.com/office/drawing/2014/main" id="{CD0FB342-48C4-C340-AEC7-CA6482805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" y="3236"/>
              <a:ext cx="681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3200">
                  <a:solidFill>
                    <a:schemeClr val="tx1"/>
                  </a:solidFill>
                  <a:latin typeface="Helvetica" pitchFamily="2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800">
                  <a:solidFill>
                    <a:schemeClr val="tx1"/>
                  </a:solidFill>
                  <a:latin typeface="Helvetica" pitchFamily="2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400">
                  <a:solidFill>
                    <a:schemeClr val="tx1"/>
                  </a:solidFill>
                  <a:latin typeface="Helvetica" pitchFamily="2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9pPr>
            </a:lstStyle>
            <a:p>
              <a:pPr algn="r" defTabSz="812810" eaLnBrk="1" hangingPunct="1">
                <a:lnSpc>
                  <a:spcPct val="90000"/>
                </a:lnSpc>
                <a:spcBef>
                  <a:spcPct val="0"/>
                </a:spcBef>
                <a:buNone/>
                <a:tabLst>
                  <a:tab pos="2483587" algn="dec"/>
                  <a:tab pos="3206085" algn="dec"/>
                  <a:tab pos="3867904" algn="dec"/>
                  <a:tab pos="4725871" algn="dec"/>
                  <a:tab pos="5644515" algn="dec"/>
                  <a:tab pos="6502481" algn="dec"/>
                  <a:tab pos="7360448" algn="dec"/>
                </a:tabLst>
                <a:defRPr/>
              </a:pPr>
              <a:r>
                <a:rPr lang="en-US" altLang="en-US" sz="2489" b="1">
                  <a:solidFill>
                    <a:srgbClr val="FFFFFF"/>
                  </a:solidFill>
                </a:rPr>
                <a:t>0</a:t>
              </a:r>
            </a:p>
            <a:p>
              <a:pPr algn="r" defTabSz="812810" eaLnBrk="1" hangingPunct="1">
                <a:lnSpc>
                  <a:spcPct val="90000"/>
                </a:lnSpc>
                <a:spcBef>
                  <a:spcPct val="0"/>
                </a:spcBef>
                <a:buNone/>
                <a:tabLst>
                  <a:tab pos="2483587" algn="dec"/>
                  <a:tab pos="3206085" algn="dec"/>
                  <a:tab pos="3867904" algn="dec"/>
                  <a:tab pos="4725871" algn="dec"/>
                  <a:tab pos="5644515" algn="dec"/>
                  <a:tab pos="6502481" algn="dec"/>
                  <a:tab pos="7360448" algn="dec"/>
                </a:tabLst>
                <a:defRPr/>
              </a:pPr>
              <a:endParaRPr lang="en-US" altLang="en-US" sz="2489" b="1">
                <a:solidFill>
                  <a:srgbClr val="FFFFFF"/>
                </a:solidFill>
              </a:endParaRPr>
            </a:p>
          </p:txBody>
        </p:sp>
        <p:sp>
          <p:nvSpPr>
            <p:cNvPr id="68656" name="Rectangle 38">
              <a:extLst>
                <a:ext uri="{FF2B5EF4-FFF2-40B4-BE49-F238E27FC236}">
                  <a16:creationId xmlns:a16="http://schemas.microsoft.com/office/drawing/2014/main" id="{5774CA1A-790D-9A44-824E-7A9A930E7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" y="871"/>
              <a:ext cx="681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3200">
                  <a:solidFill>
                    <a:schemeClr val="tx1"/>
                  </a:solidFill>
                  <a:latin typeface="Helvetica" pitchFamily="2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800">
                  <a:solidFill>
                    <a:schemeClr val="tx1"/>
                  </a:solidFill>
                  <a:latin typeface="Helvetica" pitchFamily="2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400">
                  <a:solidFill>
                    <a:schemeClr val="tx1"/>
                  </a:solidFill>
                  <a:latin typeface="Helvetica" pitchFamily="2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9pPr>
            </a:lstStyle>
            <a:p>
              <a:pPr algn="r" defTabSz="812810" eaLnBrk="1" hangingPunct="1">
                <a:lnSpc>
                  <a:spcPct val="90000"/>
                </a:lnSpc>
                <a:spcBef>
                  <a:spcPct val="0"/>
                </a:spcBef>
                <a:buNone/>
                <a:tabLst>
                  <a:tab pos="2483587" algn="dec"/>
                  <a:tab pos="3206085" algn="dec"/>
                  <a:tab pos="3867904" algn="dec"/>
                  <a:tab pos="4725871" algn="dec"/>
                  <a:tab pos="5644515" algn="dec"/>
                  <a:tab pos="6502481" algn="dec"/>
                  <a:tab pos="7360448" algn="dec"/>
                </a:tabLst>
                <a:defRPr/>
              </a:pPr>
              <a:r>
                <a:rPr lang="en-US" altLang="en-US" sz="2489" b="1">
                  <a:solidFill>
                    <a:srgbClr val="FFFFFF"/>
                  </a:solidFill>
                </a:rPr>
                <a:t>300</a:t>
              </a:r>
            </a:p>
            <a:p>
              <a:pPr algn="r" defTabSz="812810" eaLnBrk="1" hangingPunct="1">
                <a:lnSpc>
                  <a:spcPct val="90000"/>
                </a:lnSpc>
                <a:spcBef>
                  <a:spcPct val="0"/>
                </a:spcBef>
                <a:buNone/>
                <a:tabLst>
                  <a:tab pos="2483587" algn="dec"/>
                  <a:tab pos="3206085" algn="dec"/>
                  <a:tab pos="3867904" algn="dec"/>
                  <a:tab pos="4725871" algn="dec"/>
                  <a:tab pos="5644515" algn="dec"/>
                  <a:tab pos="6502481" algn="dec"/>
                  <a:tab pos="7360448" algn="dec"/>
                </a:tabLst>
                <a:defRPr/>
              </a:pPr>
              <a:endParaRPr lang="en-US" altLang="en-US" sz="2489" b="1">
                <a:solidFill>
                  <a:srgbClr val="FFFFFF"/>
                </a:solidFill>
              </a:endParaRPr>
            </a:p>
          </p:txBody>
        </p:sp>
        <p:sp>
          <p:nvSpPr>
            <p:cNvPr id="68657" name="Rectangle 39">
              <a:extLst>
                <a:ext uri="{FF2B5EF4-FFF2-40B4-BE49-F238E27FC236}">
                  <a16:creationId xmlns:a16="http://schemas.microsoft.com/office/drawing/2014/main" id="{39580049-A713-8545-AE0C-2DE533CA2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" y="1659"/>
              <a:ext cx="681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3200">
                  <a:solidFill>
                    <a:schemeClr val="tx1"/>
                  </a:solidFill>
                  <a:latin typeface="Helvetica" pitchFamily="2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800">
                  <a:solidFill>
                    <a:schemeClr val="tx1"/>
                  </a:solidFill>
                  <a:latin typeface="Helvetica" pitchFamily="2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400">
                  <a:solidFill>
                    <a:schemeClr val="tx1"/>
                  </a:solidFill>
                  <a:latin typeface="Helvetica" pitchFamily="2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9pPr>
            </a:lstStyle>
            <a:p>
              <a:pPr algn="r" defTabSz="812810" eaLnBrk="1" hangingPunct="1">
                <a:lnSpc>
                  <a:spcPct val="90000"/>
                </a:lnSpc>
                <a:spcBef>
                  <a:spcPct val="0"/>
                </a:spcBef>
                <a:buNone/>
                <a:tabLst>
                  <a:tab pos="2483587" algn="dec"/>
                  <a:tab pos="3206085" algn="dec"/>
                  <a:tab pos="3867904" algn="dec"/>
                  <a:tab pos="4725871" algn="dec"/>
                  <a:tab pos="5644515" algn="dec"/>
                  <a:tab pos="6502481" algn="dec"/>
                  <a:tab pos="7360448" algn="dec"/>
                </a:tabLst>
                <a:defRPr/>
              </a:pPr>
              <a:r>
                <a:rPr lang="en-US" altLang="en-US" sz="2489" b="1">
                  <a:solidFill>
                    <a:srgbClr val="FFFFFF"/>
                  </a:solidFill>
                </a:rPr>
                <a:t>200</a:t>
              </a:r>
            </a:p>
            <a:p>
              <a:pPr algn="r" defTabSz="812810" eaLnBrk="1" hangingPunct="1">
                <a:lnSpc>
                  <a:spcPct val="90000"/>
                </a:lnSpc>
                <a:spcBef>
                  <a:spcPct val="0"/>
                </a:spcBef>
                <a:buNone/>
                <a:tabLst>
                  <a:tab pos="2483587" algn="dec"/>
                  <a:tab pos="3206085" algn="dec"/>
                  <a:tab pos="3867904" algn="dec"/>
                  <a:tab pos="4725871" algn="dec"/>
                  <a:tab pos="5644515" algn="dec"/>
                  <a:tab pos="6502481" algn="dec"/>
                  <a:tab pos="7360448" algn="dec"/>
                </a:tabLst>
                <a:defRPr/>
              </a:pPr>
              <a:endParaRPr lang="en-US" altLang="en-US" sz="2489" b="1">
                <a:solidFill>
                  <a:srgbClr val="FFFFFF"/>
                </a:solidFill>
              </a:endParaRPr>
            </a:p>
          </p:txBody>
        </p:sp>
        <p:sp>
          <p:nvSpPr>
            <p:cNvPr id="68658" name="Rectangle 40">
              <a:extLst>
                <a:ext uri="{FF2B5EF4-FFF2-40B4-BE49-F238E27FC236}">
                  <a16:creationId xmlns:a16="http://schemas.microsoft.com/office/drawing/2014/main" id="{B84BBD34-706C-824B-B0B4-0641C5EDF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" y="2422"/>
              <a:ext cx="681" cy="3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3200">
                  <a:solidFill>
                    <a:schemeClr val="tx1"/>
                  </a:solidFill>
                  <a:latin typeface="Helvetica" pitchFamily="2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800">
                  <a:solidFill>
                    <a:schemeClr val="tx1"/>
                  </a:solidFill>
                  <a:latin typeface="Helvetica" pitchFamily="2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400">
                  <a:solidFill>
                    <a:schemeClr val="tx1"/>
                  </a:solidFill>
                  <a:latin typeface="Helvetica" pitchFamily="2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tabLst>
                  <a:tab pos="2794000" algn="dec"/>
                  <a:tab pos="3606800" algn="dec"/>
                  <a:tab pos="4351338" algn="dec"/>
                  <a:tab pos="5316538" algn="dec"/>
                  <a:tab pos="6350000" algn="dec"/>
                  <a:tab pos="7315200" algn="dec"/>
                  <a:tab pos="8280400" algn="dec"/>
                </a:tabLst>
                <a:defRPr sz="2000">
                  <a:solidFill>
                    <a:schemeClr val="tx1"/>
                  </a:solidFill>
                  <a:latin typeface="Helvetica" pitchFamily="2" charset="0"/>
                </a:defRPr>
              </a:lvl9pPr>
            </a:lstStyle>
            <a:p>
              <a:pPr algn="r" defTabSz="812810" eaLnBrk="1" hangingPunct="1">
                <a:lnSpc>
                  <a:spcPct val="90000"/>
                </a:lnSpc>
                <a:spcBef>
                  <a:spcPct val="0"/>
                </a:spcBef>
                <a:buNone/>
                <a:tabLst>
                  <a:tab pos="2483587" algn="dec"/>
                  <a:tab pos="3206085" algn="dec"/>
                  <a:tab pos="3867904" algn="dec"/>
                  <a:tab pos="4725871" algn="dec"/>
                  <a:tab pos="5644515" algn="dec"/>
                  <a:tab pos="6502481" algn="dec"/>
                  <a:tab pos="7360448" algn="dec"/>
                </a:tabLst>
                <a:defRPr/>
              </a:pPr>
              <a:r>
                <a:rPr lang="en-US" altLang="en-US" sz="2489" b="1">
                  <a:solidFill>
                    <a:srgbClr val="FFFFFF"/>
                  </a:solidFill>
                </a:rPr>
                <a:t>100</a:t>
              </a:r>
            </a:p>
            <a:p>
              <a:pPr algn="r" defTabSz="812810" eaLnBrk="1" hangingPunct="1">
                <a:lnSpc>
                  <a:spcPct val="90000"/>
                </a:lnSpc>
                <a:spcBef>
                  <a:spcPct val="0"/>
                </a:spcBef>
                <a:buNone/>
                <a:tabLst>
                  <a:tab pos="2483587" algn="dec"/>
                  <a:tab pos="3206085" algn="dec"/>
                  <a:tab pos="3867904" algn="dec"/>
                  <a:tab pos="4725871" algn="dec"/>
                  <a:tab pos="5644515" algn="dec"/>
                  <a:tab pos="6502481" algn="dec"/>
                  <a:tab pos="7360448" algn="dec"/>
                </a:tabLst>
                <a:defRPr/>
              </a:pPr>
              <a:endParaRPr lang="en-US" altLang="en-US" sz="2489" b="1">
                <a:solidFill>
                  <a:srgbClr val="FFFFFF"/>
                </a:solidFill>
              </a:endParaRPr>
            </a:p>
          </p:txBody>
        </p:sp>
      </p:grpSp>
      <p:sp>
        <p:nvSpPr>
          <p:cNvPr id="51221" name="Rectangle 41">
            <a:extLst>
              <a:ext uri="{FF2B5EF4-FFF2-40B4-BE49-F238E27FC236}">
                <a16:creationId xmlns:a16="http://schemas.microsoft.com/office/drawing/2014/main" id="{DC7ABD04-C69A-FC4D-93E8-804B562BA0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5277" y="5186049"/>
            <a:ext cx="1082322" cy="437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 defTabSz="812810" eaLnBrk="1" hangingPunct="1">
              <a:lnSpc>
                <a:spcPct val="90000"/>
              </a:lnSpc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r>
              <a:rPr lang="en-US" sz="2133" b="1" dirty="0">
                <a:ln w="12700">
                  <a:solidFill>
                    <a:srgbClr val="000000">
                      <a:satMod val="155000"/>
                    </a:srgbClr>
                  </a:solidFill>
                  <a:prstDash val="solid"/>
                </a:ln>
                <a:solidFill>
                  <a:srgbClr val="808080">
                    <a:lumMod val="60000"/>
                    <a:lumOff val="40000"/>
                  </a:srgbClr>
                </a:solidFill>
                <a:effectLst>
                  <a:outerShdw blurRad="41275" dist="20320" dir="1800000" algn="tl" rotWithShape="0">
                    <a:srgbClr val="000000">
                      <a:alpha val="40000"/>
                    </a:srgbClr>
                  </a:outerShdw>
                </a:effectLst>
                <a:latin typeface="Helvetica" panose="020B0604020202020204" pitchFamily="34" charset="0"/>
              </a:rPr>
              <a:t>IGT</a:t>
            </a:r>
          </a:p>
          <a:p>
            <a:pPr algn="ctr" defTabSz="812810" eaLnBrk="1" hangingPunct="1">
              <a:lnSpc>
                <a:spcPct val="90000"/>
              </a:lnSpc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endParaRPr lang="en-US" sz="2133" b="1" dirty="0">
              <a:solidFill>
                <a:srgbClr val="FF45FF"/>
              </a:solidFill>
              <a:latin typeface="Helvetica" panose="020B0604020202020204" pitchFamily="34" charset="0"/>
            </a:endParaRPr>
          </a:p>
        </p:txBody>
      </p:sp>
      <p:sp>
        <p:nvSpPr>
          <p:cNvPr id="68629" name="Rectangle 42">
            <a:extLst>
              <a:ext uri="{FF2B5EF4-FFF2-40B4-BE49-F238E27FC236}">
                <a16:creationId xmlns:a16="http://schemas.microsoft.com/office/drawing/2014/main" id="{76F28E79-40D8-4442-ABDA-0D16ADC7A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7444" y="5173134"/>
            <a:ext cx="1683456" cy="437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r>
              <a:rPr lang="en-US" altLang="en-US" sz="2133" b="1">
                <a:solidFill>
                  <a:srgbClr val="FF4141"/>
                </a:solidFill>
              </a:rPr>
              <a:t>Hyper-</a:t>
            </a:r>
            <a:br>
              <a:rPr lang="en-US" altLang="en-US" sz="2133" b="1">
                <a:solidFill>
                  <a:srgbClr val="FF4141"/>
                </a:solidFill>
              </a:rPr>
            </a:br>
            <a:r>
              <a:rPr lang="en-US" altLang="en-US" sz="2133" b="1">
                <a:solidFill>
                  <a:srgbClr val="FF4141"/>
                </a:solidFill>
              </a:rPr>
              <a:t>Trigly</a:t>
            </a:r>
          </a:p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endParaRPr lang="en-US" altLang="en-US" sz="2133" b="1">
              <a:solidFill>
                <a:srgbClr val="FF4141"/>
              </a:solidFill>
            </a:endParaRPr>
          </a:p>
        </p:txBody>
      </p:sp>
      <p:grpSp>
        <p:nvGrpSpPr>
          <p:cNvPr id="434198" name="Group 43">
            <a:extLst>
              <a:ext uri="{FF2B5EF4-FFF2-40B4-BE49-F238E27FC236}">
                <a16:creationId xmlns:a16="http://schemas.microsoft.com/office/drawing/2014/main" id="{BA107367-B1C5-089D-F12E-83A14446E532}"/>
              </a:ext>
            </a:extLst>
          </p:cNvPr>
          <p:cNvGrpSpPr>
            <a:grpSpLocks/>
          </p:cNvGrpSpPr>
          <p:nvPr/>
        </p:nvGrpSpPr>
        <p:grpSpPr bwMode="auto">
          <a:xfrm>
            <a:off x="6235700" y="3198990"/>
            <a:ext cx="218722" cy="582788"/>
            <a:chOff x="1889" y="1083"/>
            <a:chExt cx="155" cy="413"/>
          </a:xfrm>
        </p:grpSpPr>
        <p:sp>
          <p:nvSpPr>
            <p:cNvPr id="68653" name="Line 44">
              <a:extLst>
                <a:ext uri="{FF2B5EF4-FFF2-40B4-BE49-F238E27FC236}">
                  <a16:creationId xmlns:a16="http://schemas.microsoft.com/office/drawing/2014/main" id="{C7665D7B-8C70-9841-BFC4-AD51BF02F6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9" y="1085"/>
              <a:ext cx="155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  <p:sp>
          <p:nvSpPr>
            <p:cNvPr id="68654" name="Line 45">
              <a:extLst>
                <a:ext uri="{FF2B5EF4-FFF2-40B4-BE49-F238E27FC236}">
                  <a16:creationId xmlns:a16="http://schemas.microsoft.com/office/drawing/2014/main" id="{00142F7F-245A-2C43-A683-DF24BD03EC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7" y="1083"/>
              <a:ext cx="0" cy="413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</p:grpSp>
      <p:sp>
        <p:nvSpPr>
          <p:cNvPr id="68631" name="Rectangle 46">
            <a:extLst>
              <a:ext uri="{FF2B5EF4-FFF2-40B4-BE49-F238E27FC236}">
                <a16:creationId xmlns:a16="http://schemas.microsoft.com/office/drawing/2014/main" id="{37A26079-6C97-E14E-8736-741A6E7581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3790" y="3397956"/>
            <a:ext cx="651933" cy="685800"/>
          </a:xfrm>
          <a:prstGeom prst="rect">
            <a:avLst/>
          </a:prstGeom>
          <a:solidFill>
            <a:srgbClr val="FF7979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>
              <a:solidFill>
                <a:srgbClr val="000000"/>
              </a:solidFill>
            </a:endParaRPr>
          </a:p>
        </p:txBody>
      </p:sp>
      <p:sp>
        <p:nvSpPr>
          <p:cNvPr id="68632" name="Rectangle 47">
            <a:extLst>
              <a:ext uri="{FF2B5EF4-FFF2-40B4-BE49-F238E27FC236}">
                <a16:creationId xmlns:a16="http://schemas.microsoft.com/office/drawing/2014/main" id="{DD22197D-D68E-C746-9D6C-FD8630D705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3790" y="4075289"/>
            <a:ext cx="651933" cy="1039989"/>
          </a:xfrm>
          <a:prstGeom prst="rect">
            <a:avLst/>
          </a:prstGeom>
          <a:solidFill>
            <a:srgbClr val="FF0000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>
              <a:solidFill>
                <a:srgbClr val="000000"/>
              </a:solidFill>
            </a:endParaRPr>
          </a:p>
        </p:txBody>
      </p:sp>
      <p:grpSp>
        <p:nvGrpSpPr>
          <p:cNvPr id="434201" name="Group 48">
            <a:extLst>
              <a:ext uri="{FF2B5EF4-FFF2-40B4-BE49-F238E27FC236}">
                <a16:creationId xmlns:a16="http://schemas.microsoft.com/office/drawing/2014/main" id="{D72BA384-9730-2AAC-0CFF-6FCDDB3E4F08}"/>
              </a:ext>
            </a:extLst>
          </p:cNvPr>
          <p:cNvGrpSpPr>
            <a:grpSpLocks/>
          </p:cNvGrpSpPr>
          <p:nvPr/>
        </p:nvGrpSpPr>
        <p:grpSpPr bwMode="auto">
          <a:xfrm>
            <a:off x="5170311" y="2867378"/>
            <a:ext cx="218723" cy="582789"/>
            <a:chOff x="1889" y="1083"/>
            <a:chExt cx="155" cy="413"/>
          </a:xfrm>
        </p:grpSpPr>
        <p:sp>
          <p:nvSpPr>
            <p:cNvPr id="68651" name="Line 49">
              <a:extLst>
                <a:ext uri="{FF2B5EF4-FFF2-40B4-BE49-F238E27FC236}">
                  <a16:creationId xmlns:a16="http://schemas.microsoft.com/office/drawing/2014/main" id="{9AD80D31-0435-5D43-BB69-B742B177FC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9" y="1085"/>
              <a:ext cx="155" cy="0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  <p:sp>
          <p:nvSpPr>
            <p:cNvPr id="68652" name="Line 50">
              <a:extLst>
                <a:ext uri="{FF2B5EF4-FFF2-40B4-BE49-F238E27FC236}">
                  <a16:creationId xmlns:a16="http://schemas.microsoft.com/office/drawing/2014/main" id="{D0398CCB-9EAA-1B4D-82BC-ECAC80555C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7" y="1083"/>
              <a:ext cx="0" cy="413"/>
            </a:xfrm>
            <a:prstGeom prst="line">
              <a:avLst/>
            </a:prstGeom>
            <a:noFill/>
            <a:ln w="28575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>
                <a:defRPr/>
              </a:pPr>
              <a:endParaRPr lang="en-US" sz="1778">
                <a:solidFill>
                  <a:srgbClr val="000000"/>
                </a:solidFill>
                <a:latin typeface="Helvetica" pitchFamily="2" charset="0"/>
              </a:endParaRPr>
            </a:p>
          </p:txBody>
        </p:sp>
      </p:grpSp>
      <p:sp>
        <p:nvSpPr>
          <p:cNvPr id="68634" name="Rectangle 51">
            <a:extLst>
              <a:ext uri="{FF2B5EF4-FFF2-40B4-BE49-F238E27FC236}">
                <a16:creationId xmlns:a16="http://schemas.microsoft.com/office/drawing/2014/main" id="{B559DA8A-C3A9-9E42-9E55-55441022D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0178" y="3080456"/>
            <a:ext cx="699911" cy="880533"/>
          </a:xfrm>
          <a:prstGeom prst="rect">
            <a:avLst/>
          </a:prstGeom>
          <a:solidFill>
            <a:srgbClr val="FFA953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>
              <a:solidFill>
                <a:srgbClr val="000000"/>
              </a:solidFill>
            </a:endParaRPr>
          </a:p>
        </p:txBody>
      </p:sp>
      <p:sp>
        <p:nvSpPr>
          <p:cNvPr id="68635" name="Rectangle 52">
            <a:extLst>
              <a:ext uri="{FF2B5EF4-FFF2-40B4-BE49-F238E27FC236}">
                <a16:creationId xmlns:a16="http://schemas.microsoft.com/office/drawing/2014/main" id="{9AEDB19A-71B9-DC40-8C12-2974C31D4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51589" y="3960990"/>
            <a:ext cx="699911" cy="1154289"/>
          </a:xfrm>
          <a:prstGeom prst="rect">
            <a:avLst/>
          </a:prstGeom>
          <a:solidFill>
            <a:srgbClr val="FF7F00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endParaRPr lang="en-US" altLang="en-US" sz="1778">
              <a:solidFill>
                <a:srgbClr val="000000"/>
              </a:solidFill>
            </a:endParaRPr>
          </a:p>
        </p:txBody>
      </p:sp>
      <p:sp>
        <p:nvSpPr>
          <p:cNvPr id="68636" name="Text Box 53">
            <a:extLst>
              <a:ext uri="{FF2B5EF4-FFF2-40B4-BE49-F238E27FC236}">
                <a16:creationId xmlns:a16="http://schemas.microsoft.com/office/drawing/2014/main" id="{66B6183E-8101-394C-A696-7E3C547D0E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53356" y="1363134"/>
            <a:ext cx="4665060" cy="3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defTabSz="812810">
              <a:spcBef>
                <a:spcPct val="0"/>
              </a:spcBef>
              <a:buNone/>
              <a:defRPr/>
            </a:pPr>
            <a:r>
              <a:rPr lang="en-US" altLang="en-US" sz="1422" b="1">
                <a:solidFill>
                  <a:srgbClr val="FFCCFF"/>
                </a:solidFill>
              </a:rPr>
              <a:t>Bressler &amp; DeFronzo, Diabetologia 39:1345-50, 1996</a:t>
            </a:r>
          </a:p>
        </p:txBody>
      </p:sp>
      <p:sp>
        <p:nvSpPr>
          <p:cNvPr id="68637" name="TextBox 54">
            <a:extLst>
              <a:ext uri="{FF2B5EF4-FFF2-40B4-BE49-F238E27FC236}">
                <a16:creationId xmlns:a16="http://schemas.microsoft.com/office/drawing/2014/main" id="{027B8C88-FD5E-AC4C-AC2C-899D6938C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4212" y="1813279"/>
            <a:ext cx="3547533" cy="803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311" b="1">
                <a:solidFill>
                  <a:srgbClr val="FFFFFF"/>
                </a:solidFill>
              </a:rPr>
              <a:t>   * p &lt; 0.001 vs CON</a:t>
            </a:r>
          </a:p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2311" b="1">
                <a:solidFill>
                  <a:srgbClr val="FFFFFF"/>
                </a:solidFill>
              </a:rPr>
              <a:t>** p &lt; 0.01 vs CON</a:t>
            </a:r>
          </a:p>
        </p:txBody>
      </p:sp>
      <p:sp>
        <p:nvSpPr>
          <p:cNvPr id="68638" name="TextBox 55">
            <a:extLst>
              <a:ext uri="{FF2B5EF4-FFF2-40B4-BE49-F238E27FC236}">
                <a16:creationId xmlns:a16="http://schemas.microsoft.com/office/drawing/2014/main" id="{D4E4DDD1-E57A-4F45-9F5D-5EB09BB67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8678" y="2871612"/>
            <a:ext cx="426156" cy="612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3378" b="1">
                <a:solidFill>
                  <a:srgbClr val="FFFFFF"/>
                </a:solidFill>
              </a:rPr>
              <a:t>*</a:t>
            </a:r>
          </a:p>
        </p:txBody>
      </p:sp>
      <p:sp>
        <p:nvSpPr>
          <p:cNvPr id="68639" name="TextBox 56">
            <a:extLst>
              <a:ext uri="{FF2B5EF4-FFF2-40B4-BE49-F238E27FC236}">
                <a16:creationId xmlns:a16="http://schemas.microsoft.com/office/drawing/2014/main" id="{4E08C926-C886-5845-99F6-E7F72A0835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2101" y="2922412"/>
            <a:ext cx="245533" cy="612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3378" b="1">
                <a:solidFill>
                  <a:srgbClr val="FFFFFF"/>
                </a:solidFill>
              </a:rPr>
              <a:t>*</a:t>
            </a:r>
          </a:p>
        </p:txBody>
      </p:sp>
      <p:sp>
        <p:nvSpPr>
          <p:cNvPr id="68640" name="TextBox 57">
            <a:extLst>
              <a:ext uri="{FF2B5EF4-FFF2-40B4-BE49-F238E27FC236}">
                <a16:creationId xmlns:a16="http://schemas.microsoft.com/office/drawing/2014/main" id="{42231B71-F0A0-0E4B-AA38-941E2D5549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3856" y="2857501"/>
            <a:ext cx="426156" cy="612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3378" b="1">
                <a:solidFill>
                  <a:srgbClr val="FFFFFF"/>
                </a:solidFill>
              </a:rPr>
              <a:t>*</a:t>
            </a:r>
          </a:p>
        </p:txBody>
      </p:sp>
      <p:sp>
        <p:nvSpPr>
          <p:cNvPr id="68641" name="TextBox 58">
            <a:extLst>
              <a:ext uri="{FF2B5EF4-FFF2-40B4-BE49-F238E27FC236}">
                <a16:creationId xmlns:a16="http://schemas.microsoft.com/office/drawing/2014/main" id="{19D88597-B38F-534E-AACB-60A1BD3BF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9978" y="2844800"/>
            <a:ext cx="426156" cy="612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3378" b="1">
                <a:solidFill>
                  <a:srgbClr val="FFFFFF"/>
                </a:solidFill>
              </a:rPr>
              <a:t>*</a:t>
            </a:r>
          </a:p>
        </p:txBody>
      </p:sp>
      <p:sp>
        <p:nvSpPr>
          <p:cNvPr id="68642" name="TextBox 59">
            <a:extLst>
              <a:ext uri="{FF2B5EF4-FFF2-40B4-BE49-F238E27FC236}">
                <a16:creationId xmlns:a16="http://schemas.microsoft.com/office/drawing/2014/main" id="{1385DAB0-28F6-F444-8C53-39715B1579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4412" y="2535767"/>
            <a:ext cx="747889" cy="612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3378" b="1">
                <a:solidFill>
                  <a:srgbClr val="FFFFFF"/>
                </a:solidFill>
              </a:rPr>
              <a:t>**</a:t>
            </a:r>
          </a:p>
        </p:txBody>
      </p:sp>
      <p:grpSp>
        <p:nvGrpSpPr>
          <p:cNvPr id="434211" name="Group 13">
            <a:extLst>
              <a:ext uri="{FF2B5EF4-FFF2-40B4-BE49-F238E27FC236}">
                <a16:creationId xmlns:a16="http://schemas.microsoft.com/office/drawing/2014/main" id="{29F08D6A-5363-2134-AE92-AA67E3721761}"/>
              </a:ext>
            </a:extLst>
          </p:cNvPr>
          <p:cNvGrpSpPr>
            <a:grpSpLocks/>
          </p:cNvGrpSpPr>
          <p:nvPr/>
        </p:nvGrpSpPr>
        <p:grpSpPr bwMode="auto">
          <a:xfrm>
            <a:off x="7954434" y="3166534"/>
            <a:ext cx="695677" cy="1916289"/>
            <a:chOff x="5586" y="1997"/>
            <a:chExt cx="576" cy="1358"/>
          </a:xfrm>
        </p:grpSpPr>
        <p:grpSp>
          <p:nvGrpSpPr>
            <p:cNvPr id="434214" name="Group 14">
              <a:extLst>
                <a:ext uri="{FF2B5EF4-FFF2-40B4-BE49-F238E27FC236}">
                  <a16:creationId xmlns:a16="http://schemas.microsoft.com/office/drawing/2014/main" id="{96A660C7-5B15-16EB-026E-AEDBF54E2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96" y="1997"/>
              <a:ext cx="155" cy="413"/>
              <a:chOff x="1889" y="1083"/>
              <a:chExt cx="155" cy="413"/>
            </a:xfrm>
          </p:grpSpPr>
          <p:sp>
            <p:nvSpPr>
              <p:cNvPr id="68649" name="Line 15">
                <a:extLst>
                  <a:ext uri="{FF2B5EF4-FFF2-40B4-BE49-F238E27FC236}">
                    <a16:creationId xmlns:a16="http://schemas.microsoft.com/office/drawing/2014/main" id="{708151EF-E2CC-3B4E-A01A-BD3D17BD77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9" y="1085"/>
                <a:ext cx="151" cy="0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 type="none" w="med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itchFamily="2" charset="0"/>
                </a:endParaRPr>
              </a:p>
            </p:txBody>
          </p:sp>
          <p:sp>
            <p:nvSpPr>
              <p:cNvPr id="68650" name="Line 16">
                <a:extLst>
                  <a:ext uri="{FF2B5EF4-FFF2-40B4-BE49-F238E27FC236}">
                    <a16:creationId xmlns:a16="http://schemas.microsoft.com/office/drawing/2014/main" id="{FE307703-9828-E94B-AA50-3987490632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66" y="1083"/>
                <a:ext cx="0" cy="413"/>
              </a:xfrm>
              <a:prstGeom prst="line">
                <a:avLst/>
              </a:prstGeom>
              <a:noFill/>
              <a:ln w="28575">
                <a:solidFill>
                  <a:schemeClr val="bg1"/>
                </a:solidFill>
                <a:round/>
                <a:headEnd/>
                <a:tailEnd type="none" w="med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defTabSz="812810">
                  <a:defRPr/>
                </a:pPr>
                <a:endParaRPr lang="en-US" sz="1778">
                  <a:solidFill>
                    <a:srgbClr val="000000"/>
                  </a:solidFill>
                  <a:latin typeface="Helvetica" pitchFamily="2" charset="0"/>
                </a:endParaRPr>
              </a:p>
            </p:txBody>
          </p:sp>
        </p:grpSp>
        <p:sp>
          <p:nvSpPr>
            <p:cNvPr id="68647" name="Rectangle 17">
              <a:extLst>
                <a:ext uri="{FF2B5EF4-FFF2-40B4-BE49-F238E27FC236}">
                  <a16:creationId xmlns:a16="http://schemas.microsoft.com/office/drawing/2014/main" id="{4EA08B92-FB9E-3248-A51B-60BD8D472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" y="2185"/>
              <a:ext cx="576" cy="423"/>
            </a:xfrm>
            <a:prstGeom prst="rect">
              <a:avLst/>
            </a:prstGeom>
            <a:solidFill>
              <a:srgbClr val="CCFF99"/>
            </a:solidFill>
            <a:ln w="12700">
              <a:solidFill>
                <a:schemeClr val="tx1"/>
              </a:solidFill>
              <a:miter lim="800000"/>
              <a:headEnd/>
              <a:tailEnd type="none" w="med" len="sm"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Helvetica" pitchFamily="2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Helvetica" pitchFamily="2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Helvetica" pitchFamily="2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Helvetica" pitchFamily="2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Helvetica" pitchFamily="2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None/>
                <a:defRPr/>
              </a:pPr>
              <a:endParaRPr lang="en-US" altLang="en-US" sz="1778">
                <a:solidFill>
                  <a:srgbClr val="000000"/>
                </a:solidFill>
              </a:endParaRPr>
            </a:p>
          </p:txBody>
        </p:sp>
        <p:sp>
          <p:nvSpPr>
            <p:cNvPr id="64" name="Rectangle 18">
              <a:extLst>
                <a:ext uri="{FF2B5EF4-FFF2-40B4-BE49-F238E27FC236}">
                  <a16:creationId xmlns:a16="http://schemas.microsoft.com/office/drawing/2014/main" id="{190A4C24-A975-F34C-B33D-8DA2926B40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86" y="2601"/>
              <a:ext cx="576" cy="754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tx1"/>
              </a:solidFill>
              <a:miter lim="800000"/>
              <a:headEnd/>
              <a:tailEnd type="none" w="med" len="sm"/>
            </a:ln>
          </p:spPr>
          <p:txBody>
            <a:bodyPr wrap="none" anchor="ctr"/>
            <a:lstStyle/>
            <a:p>
              <a:pPr algn="ctr" defTabSz="812810">
                <a:defRPr/>
              </a:pPr>
              <a:endParaRPr lang="en-US" sz="1778" dirty="0">
                <a:solidFill>
                  <a:srgbClr val="000000"/>
                </a:solidFill>
                <a:latin typeface="Helvetica" panose="020B0604020202020204" pitchFamily="34" charset="0"/>
              </a:endParaRPr>
            </a:p>
          </p:txBody>
        </p:sp>
      </p:grpSp>
      <p:sp>
        <p:nvSpPr>
          <p:cNvPr id="68644" name="Rectangle 41">
            <a:extLst>
              <a:ext uri="{FF2B5EF4-FFF2-40B4-BE49-F238E27FC236}">
                <a16:creationId xmlns:a16="http://schemas.microsoft.com/office/drawing/2014/main" id="{656EE698-C480-E24A-91AE-F08A405912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6589" y="5205590"/>
            <a:ext cx="1082322" cy="437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2794000" algn="dec"/>
                <a:tab pos="3606800" algn="dec"/>
                <a:tab pos="4351338" algn="dec"/>
                <a:tab pos="5316538" algn="dec"/>
                <a:tab pos="6350000" algn="dec"/>
                <a:tab pos="7315200" algn="dec"/>
                <a:tab pos="8280400" algn="dec"/>
              </a:tabLst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r>
              <a:rPr lang="en-US" altLang="en-US" sz="2133" b="1">
                <a:solidFill>
                  <a:srgbClr val="FF45FF"/>
                </a:solidFill>
              </a:rPr>
              <a:t>CAD</a:t>
            </a:r>
          </a:p>
          <a:p>
            <a:pPr algn="ctr" defTabSz="812810" eaLnBrk="1" hangingPunct="1">
              <a:lnSpc>
                <a:spcPct val="90000"/>
              </a:lnSpc>
              <a:spcBef>
                <a:spcPct val="0"/>
              </a:spcBef>
              <a:buNone/>
              <a:tabLst>
                <a:tab pos="2483587" algn="dec"/>
                <a:tab pos="3206085" algn="dec"/>
                <a:tab pos="3867904" algn="dec"/>
                <a:tab pos="4725871" algn="dec"/>
                <a:tab pos="5644515" algn="dec"/>
                <a:tab pos="6502481" algn="dec"/>
                <a:tab pos="7360448" algn="dec"/>
              </a:tabLst>
              <a:defRPr/>
            </a:pPr>
            <a:endParaRPr lang="en-US" altLang="en-US" sz="2133" b="1">
              <a:solidFill>
                <a:srgbClr val="FF45FF"/>
              </a:solidFill>
            </a:endParaRPr>
          </a:p>
        </p:txBody>
      </p:sp>
      <p:sp>
        <p:nvSpPr>
          <p:cNvPr id="68645" name="TextBox 67">
            <a:extLst>
              <a:ext uri="{FF2B5EF4-FFF2-40B4-BE49-F238E27FC236}">
                <a16:creationId xmlns:a16="http://schemas.microsoft.com/office/drawing/2014/main" id="{D70B281F-9043-BD49-8359-EE8C00C223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5545" y="2826456"/>
            <a:ext cx="426156" cy="612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Helvetica" pitchFamily="2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Helvetica" pitchFamily="2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Helvetica" pitchFamily="2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Helvetica" pitchFamily="2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Helvetica" pitchFamily="2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  <a:defRPr/>
            </a:pPr>
            <a:r>
              <a:rPr lang="en-US" altLang="en-US" sz="3378" b="1">
                <a:solidFill>
                  <a:srgbClr val="FFFFFF"/>
                </a:solidFill>
              </a:rPr>
              <a:t>*</a:t>
            </a:r>
          </a:p>
        </p:txBody>
      </p:sp>
    </p:spTree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226" name="Rectangle 2">
            <a:extLst>
              <a:ext uri="{FF2B5EF4-FFF2-40B4-BE49-F238E27FC236}">
                <a16:creationId xmlns:a16="http://schemas.microsoft.com/office/drawing/2014/main" id="{B58AA5F2-81DE-25F1-6FAC-1D60A7B18B4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0578" y="922867"/>
            <a:ext cx="8147756" cy="5161844"/>
          </a:xfrm>
          <a:solidFill>
            <a:srgbClr val="FF7F00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3733">
                <a:solidFill>
                  <a:schemeClr val="bg1"/>
                </a:solidFill>
              </a:rPr>
              <a:t>MULTIPLE PROSPECTIVE EPIDEMIOLOGIC STUDIES HAVE DEMONSTRATED THAT BOTH IR AND IRS PREDICT CVD, AS WELL AS FUTURE DIABETES (Botnia, Verona, Framingham, SAHS, Bruneck, Malmo, IRAS, ARIC, Reaven, Gast meta-analysis of 17 studies [HOMA-IR]</a:t>
            </a:r>
          </a:p>
        </p:txBody>
      </p:sp>
    </p:spTree>
  </p:cSld>
  <p:clrMapOvr>
    <a:masterClrMapping/>
  </p:clrMapOvr>
  <p:transition spd="slow"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title"/>
          </p:nvPr>
        </p:nvSpPr>
        <p:spPr>
          <a:xfrm>
            <a:off x="788812" y="1219200"/>
            <a:ext cx="7772400" cy="4330700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5333">
                <a:solidFill>
                  <a:srgbClr val="FFFFFF"/>
                </a:solidFill>
              </a:rPr>
              <a:t>THIAZOLIDINEDIONES</a:t>
            </a:r>
            <a:br>
              <a:rPr lang="en-US" altLang="en-US" sz="5333">
                <a:solidFill>
                  <a:srgbClr val="FFFFFF"/>
                </a:solidFill>
              </a:rPr>
            </a:br>
            <a:r>
              <a:rPr lang="en-US" altLang="en-US" sz="5333">
                <a:solidFill>
                  <a:srgbClr val="FFFFFF"/>
                </a:solidFill>
              </a:rPr>
              <a:t>AND PREVENTION</a:t>
            </a:r>
            <a:br>
              <a:rPr lang="en-US" altLang="en-US" sz="5333">
                <a:solidFill>
                  <a:srgbClr val="FFFFFF"/>
                </a:solidFill>
              </a:rPr>
            </a:br>
            <a:r>
              <a:rPr lang="en-US" altLang="en-US" sz="5333">
                <a:solidFill>
                  <a:srgbClr val="FFFFFF"/>
                </a:solidFill>
              </a:rPr>
              <a:t>OF NON-ALCOHOLIC</a:t>
            </a:r>
            <a:br>
              <a:rPr lang="en-US" altLang="en-US" sz="5333">
                <a:solidFill>
                  <a:srgbClr val="FFFFFF"/>
                </a:solidFill>
              </a:rPr>
            </a:br>
            <a:r>
              <a:rPr lang="en-US" altLang="en-US" sz="5333">
                <a:solidFill>
                  <a:srgbClr val="FFFFFF"/>
                </a:solidFill>
              </a:rPr>
              <a:t>STEATOHEPATITIS (NASH)</a:t>
            </a:r>
          </a:p>
        </p:txBody>
      </p:sp>
    </p:spTree>
    <p:extLst>
      <p:ext uri="{BB962C8B-B14F-4D97-AF65-F5344CB8AC3E}">
        <p14:creationId xmlns:p14="http://schemas.microsoft.com/office/powerpoint/2010/main" val="182149682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437445" y="2106789"/>
            <a:ext cx="1356078" cy="349956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8547" name="Rectangle 3"/>
          <p:cNvSpPr>
            <a:spLocks noGrp="1" noChangeArrowheads="1"/>
          </p:cNvSpPr>
          <p:nvPr>
            <p:ph type="title"/>
          </p:nvPr>
        </p:nvSpPr>
        <p:spPr>
          <a:xfrm>
            <a:off x="505178" y="804334"/>
            <a:ext cx="8133644" cy="524933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2311">
                <a:solidFill>
                  <a:srgbClr val="FFFFFF"/>
                </a:solidFill>
              </a:rPr>
              <a:t>EFFECT OF PIOGLITAZONE IN PATIENTS WITH NASH</a:t>
            </a:r>
          </a:p>
        </p:txBody>
      </p:sp>
      <p:sp>
        <p:nvSpPr>
          <p:cNvPr id="108548" name="Rectangle 4"/>
          <p:cNvSpPr>
            <a:spLocks noGrp="1" noChangeArrowheads="1"/>
          </p:cNvSpPr>
          <p:nvPr>
            <p:ph type="body" idx="1"/>
          </p:nvPr>
        </p:nvSpPr>
        <p:spPr>
          <a:xfrm>
            <a:off x="452967" y="2084212"/>
            <a:ext cx="7868356" cy="2600677"/>
          </a:xfrm>
        </p:spPr>
        <p:txBody>
          <a:bodyPr/>
          <a:lstStyle/>
          <a:p>
            <a:pPr marL="1728633" indent="-1728633">
              <a:lnSpc>
                <a:spcPct val="90000"/>
              </a:lnSpc>
              <a:buNone/>
            </a:pPr>
            <a:r>
              <a:rPr lang="en-US" altLang="en-US" sz="1956"/>
              <a:t>Subjects: 	</a:t>
            </a:r>
            <a:r>
              <a:rPr lang="en-US" altLang="en-US" sz="1956">
                <a:solidFill>
                  <a:srgbClr val="B0FF89"/>
                </a:solidFill>
              </a:rPr>
              <a:t>55 T2DM/IGT with biopsy proven NASH</a:t>
            </a:r>
          </a:p>
          <a:p>
            <a:pPr marL="1728633" indent="-1728633">
              <a:lnSpc>
                <a:spcPct val="90000"/>
              </a:lnSpc>
              <a:buNone/>
            </a:pPr>
            <a:r>
              <a:rPr lang="en-US" altLang="en-US" sz="1956"/>
              <a:t>                 	</a:t>
            </a:r>
            <a:r>
              <a:rPr lang="en-US" altLang="en-US" sz="1956">
                <a:solidFill>
                  <a:srgbClr val="FFFF00"/>
                </a:solidFill>
              </a:rPr>
              <a:t>Age = 55 y, BMI = 32.1, % Body Fat = 35</a:t>
            </a:r>
          </a:p>
          <a:p>
            <a:pPr marL="1728633" indent="-1728633">
              <a:lnSpc>
                <a:spcPct val="90000"/>
              </a:lnSpc>
              <a:buNone/>
            </a:pPr>
            <a:r>
              <a:rPr lang="en-US" altLang="en-US" sz="1956"/>
              <a:t>                 	</a:t>
            </a:r>
            <a:r>
              <a:rPr lang="en-US" altLang="en-US" sz="1956">
                <a:solidFill>
                  <a:srgbClr val="66FFFF"/>
                </a:solidFill>
              </a:rPr>
              <a:t>FPG = 117 mg/dl, HbA</a:t>
            </a:r>
            <a:r>
              <a:rPr lang="en-US" altLang="en-US" sz="1956" baseline="-25000">
                <a:solidFill>
                  <a:srgbClr val="66FFFF"/>
                </a:solidFill>
              </a:rPr>
              <a:t>1c</a:t>
            </a:r>
            <a:r>
              <a:rPr lang="en-US" altLang="en-US" sz="1956">
                <a:solidFill>
                  <a:srgbClr val="66FFFF"/>
                </a:solidFill>
              </a:rPr>
              <a:t> = 6.2%</a:t>
            </a:r>
          </a:p>
          <a:p>
            <a:pPr marL="1728633" indent="-1728633">
              <a:lnSpc>
                <a:spcPct val="90000"/>
              </a:lnSpc>
              <a:buNone/>
            </a:pPr>
            <a:r>
              <a:rPr lang="en-US" altLang="en-US" sz="1956"/>
              <a:t>                	 </a:t>
            </a:r>
            <a:r>
              <a:rPr lang="en-US" altLang="en-US" sz="1956">
                <a:solidFill>
                  <a:srgbClr val="FF7F00"/>
                </a:solidFill>
              </a:rPr>
              <a:t>ALT = 53 U/L, AST = 39 U/L</a:t>
            </a:r>
          </a:p>
          <a:p>
            <a:pPr marL="1728633" indent="-1728633">
              <a:lnSpc>
                <a:spcPct val="90000"/>
              </a:lnSpc>
              <a:buNone/>
            </a:pPr>
            <a:endParaRPr lang="en-US" altLang="en-US" sz="1956">
              <a:solidFill>
                <a:srgbClr val="FF7F00"/>
              </a:solidFill>
            </a:endParaRPr>
          </a:p>
        </p:txBody>
      </p:sp>
      <p:sp>
        <p:nvSpPr>
          <p:cNvPr id="108549" name="Text Box 5"/>
          <p:cNvSpPr txBox="1">
            <a:spLocks noChangeArrowheads="1"/>
          </p:cNvSpPr>
          <p:nvPr/>
        </p:nvSpPr>
        <p:spPr bwMode="auto">
          <a:xfrm>
            <a:off x="2214034" y="1600200"/>
            <a:ext cx="55242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4AEE8"/>
                </a:solidFill>
                <a:ea typeface="ＭＳ Ｐゴシック" panose="020B0600070205080204" pitchFamily="34" charset="-128"/>
              </a:rPr>
              <a:t>Belfort, DeFronzo, Cusi et al, NEJM 355:2297-301, 2006</a:t>
            </a:r>
          </a:p>
        </p:txBody>
      </p:sp>
      <p:sp>
        <p:nvSpPr>
          <p:cNvPr id="108550" name="Rectangle 6"/>
          <p:cNvSpPr>
            <a:spLocks noChangeArrowheads="1"/>
          </p:cNvSpPr>
          <p:nvPr/>
        </p:nvSpPr>
        <p:spPr bwMode="auto">
          <a:xfrm>
            <a:off x="2436989" y="3955345"/>
            <a:ext cx="6090356" cy="361244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8551" name="Rectangle 7"/>
          <p:cNvSpPr>
            <a:spLocks noChangeArrowheads="1"/>
          </p:cNvSpPr>
          <p:nvPr/>
        </p:nvSpPr>
        <p:spPr bwMode="auto">
          <a:xfrm>
            <a:off x="413456" y="4953000"/>
            <a:ext cx="1974144" cy="388056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8552" name="Rectangle 8"/>
          <p:cNvSpPr>
            <a:spLocks noChangeArrowheads="1"/>
          </p:cNvSpPr>
          <p:nvPr/>
        </p:nvSpPr>
        <p:spPr bwMode="auto">
          <a:xfrm>
            <a:off x="426156" y="3554589"/>
            <a:ext cx="1831622" cy="337255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8553" name="Rectangle 9"/>
          <p:cNvSpPr>
            <a:spLocks noChangeArrowheads="1"/>
          </p:cNvSpPr>
          <p:nvPr/>
        </p:nvSpPr>
        <p:spPr bwMode="auto">
          <a:xfrm>
            <a:off x="414867" y="3571523"/>
            <a:ext cx="8444089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304804" indent="-304804" defTabSz="812810">
              <a:lnSpc>
                <a:spcPct val="90000"/>
              </a:lnSpc>
              <a:spcAft>
                <a:spcPct val="20000"/>
              </a:spcAft>
              <a:buNone/>
            </a:pPr>
            <a:r>
              <a:rPr lang="en-US" altLang="en-US" sz="1956">
                <a:solidFill>
                  <a:srgbClr val="FFFFFF"/>
                </a:solidFill>
                <a:ea typeface="ＭＳ Ｐゴシック" panose="020B0600070205080204" pitchFamily="34" charset="-128"/>
              </a:rPr>
              <a:t>Study Design:    </a:t>
            </a:r>
            <a:r>
              <a:rPr lang="en-US" altLang="en-US" sz="1956">
                <a:solidFill>
                  <a:srgbClr val="B0FF89"/>
                </a:solidFill>
                <a:ea typeface="ＭＳ Ｐゴシック" panose="020B0600070205080204" pitchFamily="34" charset="-128"/>
              </a:rPr>
              <a:t>Randomized, placebo-controlled, double blind</a:t>
            </a:r>
          </a:p>
          <a:p>
            <a:pPr marL="304804" indent="-304804" defTabSz="812810">
              <a:lnSpc>
                <a:spcPct val="90000"/>
              </a:lnSpc>
              <a:spcAft>
                <a:spcPct val="20000"/>
              </a:spcAft>
              <a:buNone/>
            </a:pPr>
            <a:r>
              <a:rPr lang="en-US" altLang="en-US" sz="1956">
                <a:solidFill>
                  <a:srgbClr val="FFFFFF"/>
                </a:solidFill>
                <a:ea typeface="ＭＳ Ｐゴシック" panose="020B0600070205080204" pitchFamily="34" charset="-128"/>
              </a:rPr>
              <a:t>                             Diet (-500 cal) + Placebo vs Diet + PIOGLITAZONE</a:t>
            </a:r>
          </a:p>
          <a:p>
            <a:pPr marL="304804" indent="-304804" defTabSz="812810">
              <a:lnSpc>
                <a:spcPct val="90000"/>
              </a:lnSpc>
              <a:spcAft>
                <a:spcPct val="100000"/>
              </a:spcAft>
              <a:buNone/>
            </a:pPr>
            <a:r>
              <a:rPr lang="en-US" altLang="en-US" sz="1956">
                <a:solidFill>
                  <a:srgbClr val="FFFFFF"/>
                </a:solidFill>
                <a:ea typeface="ＭＳ Ｐゴシック" panose="020B0600070205080204" pitchFamily="34" charset="-128"/>
              </a:rPr>
              <a:t>                             </a:t>
            </a:r>
            <a:r>
              <a:rPr lang="en-US" altLang="en-US" sz="1956">
                <a:solidFill>
                  <a:srgbClr val="FFFF00"/>
                </a:solidFill>
                <a:ea typeface="ＭＳ Ｐゴシック" panose="020B0600070205080204" pitchFamily="34" charset="-128"/>
              </a:rPr>
              <a:t>Placebo run-in (4 wks)         PIO, 45 mg/d x 24 wks</a:t>
            </a:r>
          </a:p>
          <a:p>
            <a:pPr marL="304804" indent="-304804" defTabSz="812810">
              <a:lnSpc>
                <a:spcPct val="90000"/>
              </a:lnSpc>
              <a:buNone/>
            </a:pPr>
            <a:r>
              <a:rPr lang="en-US" altLang="en-US" sz="1956">
                <a:solidFill>
                  <a:srgbClr val="FFFFFF"/>
                </a:solidFill>
                <a:ea typeface="ＭＳ Ｐゴシック" panose="020B0600070205080204" pitchFamily="34" charset="-128"/>
              </a:rPr>
              <a:t>Measurements:  </a:t>
            </a:r>
            <a:r>
              <a:rPr lang="en-US" altLang="en-US" sz="1956">
                <a:solidFill>
                  <a:srgbClr val="B0FF89"/>
                </a:solidFill>
                <a:ea typeface="ＭＳ Ｐゴシック" panose="020B0600070205080204" pitchFamily="34" charset="-128"/>
              </a:rPr>
              <a:t>Before and after 24 weeks</a:t>
            </a:r>
          </a:p>
          <a:p>
            <a:pPr marL="304804" indent="-304804" defTabSz="812810">
              <a:lnSpc>
                <a:spcPct val="90000"/>
              </a:lnSpc>
              <a:buNone/>
            </a:pPr>
            <a:r>
              <a:rPr lang="en-US" altLang="en-US" sz="1956">
                <a:solidFill>
                  <a:srgbClr val="FFFFFF"/>
                </a:solidFill>
                <a:ea typeface="ＭＳ Ｐゴシック" panose="020B0600070205080204" pitchFamily="34" charset="-128"/>
              </a:rPr>
              <a:t>                             </a:t>
            </a:r>
            <a:r>
              <a:rPr lang="en-US" altLang="en-US" sz="1956">
                <a:solidFill>
                  <a:srgbClr val="FFFF00"/>
                </a:solidFill>
                <a:ea typeface="ＭＳ Ｐゴシック" panose="020B0600070205080204" pitchFamily="34" charset="-128"/>
              </a:rPr>
              <a:t>Liver biopsy</a:t>
            </a:r>
          </a:p>
          <a:p>
            <a:pPr marL="304804" indent="-304804" defTabSz="812810">
              <a:lnSpc>
                <a:spcPct val="90000"/>
              </a:lnSpc>
              <a:buNone/>
            </a:pPr>
            <a:r>
              <a:rPr lang="en-US" altLang="en-US" sz="1956">
                <a:solidFill>
                  <a:srgbClr val="FFFFFF"/>
                </a:solidFill>
                <a:ea typeface="ＭＳ Ｐゴシック" panose="020B0600070205080204" pitchFamily="34" charset="-128"/>
              </a:rPr>
              <a:t>                             </a:t>
            </a:r>
            <a:r>
              <a:rPr lang="en-US" altLang="en-US" sz="1956">
                <a:solidFill>
                  <a:srgbClr val="66FFFF"/>
                </a:solidFill>
                <a:ea typeface="ＭＳ Ｐゴシック" panose="020B0600070205080204" pitchFamily="34" charset="-128"/>
              </a:rPr>
              <a:t>LFTs, Liver fat (MRS)</a:t>
            </a:r>
          </a:p>
          <a:p>
            <a:pPr marL="304804" indent="-304804" defTabSz="812810">
              <a:lnSpc>
                <a:spcPct val="90000"/>
              </a:lnSpc>
              <a:buNone/>
            </a:pPr>
            <a:r>
              <a:rPr lang="en-US" altLang="en-US" sz="1956">
                <a:solidFill>
                  <a:srgbClr val="FFFFFF"/>
                </a:solidFill>
                <a:ea typeface="ＭＳ Ｐゴシック" panose="020B0600070205080204" pitchFamily="34" charset="-128"/>
              </a:rPr>
              <a:t>                             </a:t>
            </a:r>
            <a:r>
              <a:rPr lang="en-US" altLang="en-US" sz="1956">
                <a:solidFill>
                  <a:srgbClr val="FF7F00"/>
                </a:solidFill>
                <a:ea typeface="ＭＳ Ｐゴシック" panose="020B0600070205080204" pitchFamily="34" charset="-128"/>
              </a:rPr>
              <a:t>OGTT, Adipocytokines</a:t>
            </a:r>
          </a:p>
        </p:txBody>
      </p:sp>
      <p:sp>
        <p:nvSpPr>
          <p:cNvPr id="108554" name="AutoShape 10"/>
          <p:cNvSpPr>
            <a:spLocks noChangeArrowheads="1"/>
          </p:cNvSpPr>
          <p:nvPr/>
        </p:nvSpPr>
        <p:spPr bwMode="auto">
          <a:xfrm>
            <a:off x="5199945" y="4392789"/>
            <a:ext cx="464255" cy="258233"/>
          </a:xfrm>
          <a:prstGeom prst="rightArrow">
            <a:avLst>
              <a:gd name="adj1" fmla="val 50000"/>
              <a:gd name="adj2" fmla="val 44945"/>
            </a:avLst>
          </a:prstGeom>
          <a:solidFill>
            <a:srgbClr val="FFFF0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4997838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ChangeArrowheads="1"/>
          </p:cNvSpPr>
          <p:nvPr/>
        </p:nvSpPr>
        <p:spPr bwMode="auto">
          <a:xfrm>
            <a:off x="5616222" y="1878189"/>
            <a:ext cx="2445456" cy="3187700"/>
          </a:xfrm>
          <a:prstGeom prst="rect">
            <a:avLst/>
          </a:prstGeom>
          <a:solidFill>
            <a:srgbClr val="B2B2B2">
              <a:alpha val="16862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71" name="Freeform 3"/>
          <p:cNvSpPr>
            <a:spLocks/>
          </p:cNvSpPr>
          <p:nvPr/>
        </p:nvSpPr>
        <p:spPr bwMode="auto">
          <a:xfrm>
            <a:off x="5185834" y="2741789"/>
            <a:ext cx="3084689" cy="1347611"/>
          </a:xfrm>
          <a:custGeom>
            <a:avLst/>
            <a:gdLst>
              <a:gd name="T0" fmla="*/ 0 w 525"/>
              <a:gd name="T1" fmla="*/ 0 h 147"/>
              <a:gd name="T2" fmla="*/ 2147483647 w 525"/>
              <a:gd name="T3" fmla="*/ 2147483647 h 147"/>
              <a:gd name="T4" fmla="*/ 2147483647 w 525"/>
              <a:gd name="T5" fmla="*/ 2147483647 h 147"/>
              <a:gd name="T6" fmla="*/ 2147483647 w 525"/>
              <a:gd name="T7" fmla="*/ 2147483647 h 147"/>
              <a:gd name="T8" fmla="*/ 2147483647 w 525"/>
              <a:gd name="T9" fmla="*/ 2147483647 h 147"/>
              <a:gd name="T10" fmla="*/ 2147483647 w 525"/>
              <a:gd name="T11" fmla="*/ 2147483647 h 147"/>
              <a:gd name="T12" fmla="*/ 2147483647 w 525"/>
              <a:gd name="T13" fmla="*/ 2147483647 h 147"/>
              <a:gd name="T14" fmla="*/ 2147483647 w 525"/>
              <a:gd name="T15" fmla="*/ 2147483647 h 147"/>
              <a:gd name="T16" fmla="*/ 2147483647 w 525"/>
              <a:gd name="T17" fmla="*/ 2147483647 h 147"/>
              <a:gd name="T18" fmla="*/ 2147483647 w 525"/>
              <a:gd name="T19" fmla="*/ 2147483647 h 147"/>
              <a:gd name="T20" fmla="*/ 2147483647 w 525"/>
              <a:gd name="T21" fmla="*/ 2147483647 h 147"/>
              <a:gd name="T22" fmla="*/ 2147483647 w 525"/>
              <a:gd name="T23" fmla="*/ 2147483647 h 147"/>
              <a:gd name="T24" fmla="*/ 2147483647 w 525"/>
              <a:gd name="T25" fmla="*/ 2147483647 h 147"/>
              <a:gd name="T26" fmla="*/ 2147483647 w 525"/>
              <a:gd name="T27" fmla="*/ 2147483647 h 147"/>
              <a:gd name="T28" fmla="*/ 2147483647 w 525"/>
              <a:gd name="T29" fmla="*/ 2147483647 h 147"/>
              <a:gd name="T30" fmla="*/ 2147483647 w 525"/>
              <a:gd name="T31" fmla="*/ 2147483647 h 14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5"/>
              <a:gd name="T49" fmla="*/ 0 h 147"/>
              <a:gd name="T50" fmla="*/ 525 w 525"/>
              <a:gd name="T51" fmla="*/ 147 h 14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5" h="147">
                <a:moveTo>
                  <a:pt x="0" y="0"/>
                </a:moveTo>
                <a:lnTo>
                  <a:pt x="35" y="35"/>
                </a:lnTo>
                <a:lnTo>
                  <a:pt x="70" y="77"/>
                </a:lnTo>
                <a:lnTo>
                  <a:pt x="105" y="91"/>
                </a:lnTo>
                <a:lnTo>
                  <a:pt x="140" y="63"/>
                </a:lnTo>
                <a:lnTo>
                  <a:pt x="175" y="98"/>
                </a:lnTo>
                <a:lnTo>
                  <a:pt x="210" y="119"/>
                </a:lnTo>
                <a:lnTo>
                  <a:pt x="245" y="112"/>
                </a:lnTo>
                <a:lnTo>
                  <a:pt x="280" y="133"/>
                </a:lnTo>
                <a:lnTo>
                  <a:pt x="315" y="119"/>
                </a:lnTo>
                <a:lnTo>
                  <a:pt x="350" y="112"/>
                </a:lnTo>
                <a:lnTo>
                  <a:pt x="385" y="112"/>
                </a:lnTo>
                <a:lnTo>
                  <a:pt x="420" y="112"/>
                </a:lnTo>
                <a:lnTo>
                  <a:pt x="455" y="126"/>
                </a:lnTo>
                <a:lnTo>
                  <a:pt x="490" y="147"/>
                </a:lnTo>
                <a:lnTo>
                  <a:pt x="525" y="126"/>
                </a:lnTo>
              </a:path>
            </a:pathLst>
          </a:cu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72" name="Freeform 4"/>
          <p:cNvSpPr>
            <a:spLocks/>
          </p:cNvSpPr>
          <p:nvPr/>
        </p:nvSpPr>
        <p:spPr bwMode="auto">
          <a:xfrm>
            <a:off x="5185834" y="2348089"/>
            <a:ext cx="3084689" cy="2521656"/>
          </a:xfrm>
          <a:custGeom>
            <a:avLst/>
            <a:gdLst>
              <a:gd name="T0" fmla="*/ 0 w 525"/>
              <a:gd name="T1" fmla="*/ 0 h 275"/>
              <a:gd name="T2" fmla="*/ 2147483647 w 525"/>
              <a:gd name="T3" fmla="*/ 2147483647 h 275"/>
              <a:gd name="T4" fmla="*/ 2147483647 w 525"/>
              <a:gd name="T5" fmla="*/ 2147483647 h 275"/>
              <a:gd name="T6" fmla="*/ 2147483647 w 525"/>
              <a:gd name="T7" fmla="*/ 2147483647 h 275"/>
              <a:gd name="T8" fmla="*/ 2147483647 w 525"/>
              <a:gd name="T9" fmla="*/ 2147483647 h 275"/>
              <a:gd name="T10" fmla="*/ 2147483647 w 525"/>
              <a:gd name="T11" fmla="*/ 2147483647 h 275"/>
              <a:gd name="T12" fmla="*/ 2147483647 w 525"/>
              <a:gd name="T13" fmla="*/ 2147483647 h 275"/>
              <a:gd name="T14" fmla="*/ 2147483647 w 525"/>
              <a:gd name="T15" fmla="*/ 2147483647 h 275"/>
              <a:gd name="T16" fmla="*/ 2147483647 w 525"/>
              <a:gd name="T17" fmla="*/ 2147483647 h 275"/>
              <a:gd name="T18" fmla="*/ 2147483647 w 525"/>
              <a:gd name="T19" fmla="*/ 2147483647 h 275"/>
              <a:gd name="T20" fmla="*/ 2147483647 w 525"/>
              <a:gd name="T21" fmla="*/ 2147483647 h 275"/>
              <a:gd name="T22" fmla="*/ 2147483647 w 525"/>
              <a:gd name="T23" fmla="*/ 2147483647 h 275"/>
              <a:gd name="T24" fmla="*/ 2147483647 w 525"/>
              <a:gd name="T25" fmla="*/ 2147483647 h 275"/>
              <a:gd name="T26" fmla="*/ 2147483647 w 525"/>
              <a:gd name="T27" fmla="*/ 2147483647 h 275"/>
              <a:gd name="T28" fmla="*/ 2147483647 w 525"/>
              <a:gd name="T29" fmla="*/ 2147483647 h 275"/>
              <a:gd name="T30" fmla="*/ 2147483647 w 525"/>
              <a:gd name="T31" fmla="*/ 2147483647 h 27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5"/>
              <a:gd name="T49" fmla="*/ 0 h 275"/>
              <a:gd name="T50" fmla="*/ 525 w 525"/>
              <a:gd name="T51" fmla="*/ 275 h 27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5" h="275">
                <a:moveTo>
                  <a:pt x="0" y="0"/>
                </a:moveTo>
                <a:lnTo>
                  <a:pt x="35" y="64"/>
                </a:lnTo>
                <a:lnTo>
                  <a:pt x="70" y="92"/>
                </a:lnTo>
                <a:lnTo>
                  <a:pt x="105" y="148"/>
                </a:lnTo>
                <a:lnTo>
                  <a:pt x="140" y="183"/>
                </a:lnTo>
                <a:lnTo>
                  <a:pt x="175" y="176"/>
                </a:lnTo>
                <a:lnTo>
                  <a:pt x="210" y="190"/>
                </a:lnTo>
                <a:lnTo>
                  <a:pt x="245" y="219"/>
                </a:lnTo>
                <a:lnTo>
                  <a:pt x="280" y="219"/>
                </a:lnTo>
                <a:lnTo>
                  <a:pt x="315" y="240"/>
                </a:lnTo>
                <a:lnTo>
                  <a:pt x="350" y="240"/>
                </a:lnTo>
                <a:lnTo>
                  <a:pt x="385" y="254"/>
                </a:lnTo>
                <a:lnTo>
                  <a:pt x="420" y="261"/>
                </a:lnTo>
                <a:lnTo>
                  <a:pt x="455" y="275"/>
                </a:lnTo>
                <a:lnTo>
                  <a:pt x="490" y="275"/>
                </a:lnTo>
                <a:lnTo>
                  <a:pt x="525" y="233"/>
                </a:lnTo>
              </a:path>
            </a:pathLst>
          </a:cu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73" name="Line 5"/>
          <p:cNvSpPr>
            <a:spLocks noChangeAspect="1" noChangeShapeType="1"/>
          </p:cNvSpPr>
          <p:nvPr/>
        </p:nvSpPr>
        <p:spPr bwMode="auto">
          <a:xfrm>
            <a:off x="8240889" y="4586112"/>
            <a:ext cx="53622" cy="282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74" name="Line 6"/>
          <p:cNvSpPr>
            <a:spLocks noChangeAspect="1" noChangeShapeType="1"/>
          </p:cNvSpPr>
          <p:nvPr/>
        </p:nvSpPr>
        <p:spPr bwMode="auto">
          <a:xfrm flipV="1">
            <a:off x="8264879" y="4447823"/>
            <a:ext cx="1411" cy="134056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75" name="Rectangle 7"/>
          <p:cNvSpPr>
            <a:spLocks noChangeArrowheads="1"/>
          </p:cNvSpPr>
          <p:nvPr/>
        </p:nvSpPr>
        <p:spPr bwMode="auto">
          <a:xfrm>
            <a:off x="1444978" y="1895123"/>
            <a:ext cx="2569634" cy="3184877"/>
          </a:xfrm>
          <a:prstGeom prst="rect">
            <a:avLst/>
          </a:prstGeom>
          <a:solidFill>
            <a:srgbClr val="B2B2B2">
              <a:alpha val="16862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76" name="Line 8"/>
          <p:cNvSpPr>
            <a:spLocks noChangeAspect="1" noChangeShapeType="1"/>
          </p:cNvSpPr>
          <p:nvPr/>
        </p:nvSpPr>
        <p:spPr bwMode="auto">
          <a:xfrm>
            <a:off x="5799667" y="3337279"/>
            <a:ext cx="0" cy="255411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77" name="Line 9"/>
          <p:cNvSpPr>
            <a:spLocks noChangeAspect="1" noChangeShapeType="1"/>
          </p:cNvSpPr>
          <p:nvPr/>
        </p:nvSpPr>
        <p:spPr bwMode="auto">
          <a:xfrm flipV="1">
            <a:off x="5803900" y="3659012"/>
            <a:ext cx="0" cy="220133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78" name="Line 10"/>
          <p:cNvSpPr>
            <a:spLocks noChangeAspect="1" noChangeShapeType="1"/>
          </p:cNvSpPr>
          <p:nvPr/>
        </p:nvSpPr>
        <p:spPr bwMode="auto">
          <a:xfrm>
            <a:off x="5778500" y="3886200"/>
            <a:ext cx="55033" cy="141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79" name="Line 11"/>
          <p:cNvSpPr>
            <a:spLocks noChangeAspect="1" noChangeShapeType="1"/>
          </p:cNvSpPr>
          <p:nvPr/>
        </p:nvSpPr>
        <p:spPr bwMode="auto">
          <a:xfrm flipV="1">
            <a:off x="5393267" y="2747434"/>
            <a:ext cx="0" cy="266700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9580" name="Group 12"/>
          <p:cNvGrpSpPr>
            <a:grpSpLocks/>
          </p:cNvGrpSpPr>
          <p:nvPr/>
        </p:nvGrpSpPr>
        <p:grpSpPr bwMode="auto">
          <a:xfrm rot="10800000">
            <a:off x="2714978" y="4320823"/>
            <a:ext cx="55034" cy="122767"/>
            <a:chOff x="1595" y="830"/>
            <a:chExt cx="39" cy="56"/>
          </a:xfrm>
        </p:grpSpPr>
        <p:sp>
          <p:nvSpPr>
            <p:cNvPr id="109888" name="Line 13"/>
            <p:cNvSpPr>
              <a:spLocks noChangeAspect="1" noChangeShapeType="1"/>
            </p:cNvSpPr>
            <p:nvPr/>
          </p:nvSpPr>
          <p:spPr bwMode="auto">
            <a:xfrm flipV="1">
              <a:off x="1613" y="831"/>
              <a:ext cx="1" cy="55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89" name="Line 14"/>
            <p:cNvSpPr>
              <a:spLocks noChangeAspect="1" noChangeShapeType="1"/>
            </p:cNvSpPr>
            <p:nvPr/>
          </p:nvSpPr>
          <p:spPr bwMode="auto">
            <a:xfrm>
              <a:off x="1595" y="824"/>
              <a:ext cx="39" cy="0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09581" name="Group 15"/>
          <p:cNvGrpSpPr>
            <a:grpSpLocks/>
          </p:cNvGrpSpPr>
          <p:nvPr/>
        </p:nvGrpSpPr>
        <p:grpSpPr bwMode="auto">
          <a:xfrm rot="10800000">
            <a:off x="1212145" y="2331156"/>
            <a:ext cx="55033" cy="303389"/>
            <a:chOff x="543" y="311"/>
            <a:chExt cx="39" cy="138"/>
          </a:xfrm>
        </p:grpSpPr>
        <p:sp>
          <p:nvSpPr>
            <p:cNvPr id="109886" name="Line 16"/>
            <p:cNvSpPr>
              <a:spLocks noChangeAspect="1" noChangeShapeType="1"/>
            </p:cNvSpPr>
            <p:nvPr/>
          </p:nvSpPr>
          <p:spPr bwMode="auto">
            <a:xfrm flipV="1">
              <a:off x="560" y="311"/>
              <a:ext cx="1" cy="138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87" name="Line 17"/>
            <p:cNvSpPr>
              <a:spLocks noChangeAspect="1" noChangeShapeType="1"/>
            </p:cNvSpPr>
            <p:nvPr/>
          </p:nvSpPr>
          <p:spPr bwMode="auto">
            <a:xfrm>
              <a:off x="543" y="309"/>
              <a:ext cx="39" cy="1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09582" name="Group 18"/>
          <p:cNvGrpSpPr>
            <a:grpSpLocks/>
          </p:cNvGrpSpPr>
          <p:nvPr/>
        </p:nvGrpSpPr>
        <p:grpSpPr bwMode="auto">
          <a:xfrm rot="10800000">
            <a:off x="1429456" y="3316111"/>
            <a:ext cx="55033" cy="170745"/>
            <a:chOff x="690" y="559"/>
            <a:chExt cx="39" cy="78"/>
          </a:xfrm>
        </p:grpSpPr>
        <p:sp>
          <p:nvSpPr>
            <p:cNvPr id="109884" name="Line 19"/>
            <p:cNvSpPr>
              <a:spLocks noChangeAspect="1" noChangeShapeType="1"/>
            </p:cNvSpPr>
            <p:nvPr/>
          </p:nvSpPr>
          <p:spPr bwMode="auto">
            <a:xfrm flipV="1">
              <a:off x="709" y="559"/>
              <a:ext cx="1" cy="78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85" name="Line 20"/>
            <p:cNvSpPr>
              <a:spLocks noChangeAspect="1" noChangeShapeType="1"/>
            </p:cNvSpPr>
            <p:nvPr/>
          </p:nvSpPr>
          <p:spPr bwMode="auto">
            <a:xfrm>
              <a:off x="697" y="557"/>
              <a:ext cx="39" cy="1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09583" name="Line 21"/>
          <p:cNvSpPr>
            <a:spLocks noChangeAspect="1" noChangeShapeType="1"/>
          </p:cNvSpPr>
          <p:nvPr/>
        </p:nvSpPr>
        <p:spPr bwMode="auto">
          <a:xfrm flipV="1">
            <a:off x="1676400" y="3403600"/>
            <a:ext cx="1412" cy="18062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84" name="Line 22"/>
          <p:cNvSpPr>
            <a:spLocks noChangeAspect="1" noChangeShapeType="1"/>
          </p:cNvSpPr>
          <p:nvPr/>
        </p:nvSpPr>
        <p:spPr bwMode="auto">
          <a:xfrm>
            <a:off x="1653823" y="3403600"/>
            <a:ext cx="53622" cy="0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85" name="Line 23"/>
          <p:cNvSpPr>
            <a:spLocks noChangeAspect="1" noChangeShapeType="1"/>
          </p:cNvSpPr>
          <p:nvPr/>
        </p:nvSpPr>
        <p:spPr bwMode="auto">
          <a:xfrm rot="10800000" flipV="1">
            <a:off x="1031523" y="2350911"/>
            <a:ext cx="0" cy="182034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86" name="Line 24"/>
          <p:cNvSpPr>
            <a:spLocks noChangeAspect="1" noChangeShapeType="1"/>
          </p:cNvSpPr>
          <p:nvPr/>
        </p:nvSpPr>
        <p:spPr bwMode="auto">
          <a:xfrm rot="10800000">
            <a:off x="1008945" y="2531533"/>
            <a:ext cx="55033" cy="141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87" name="Line 25"/>
          <p:cNvSpPr>
            <a:spLocks noChangeAspect="1" noChangeShapeType="1"/>
          </p:cNvSpPr>
          <p:nvPr/>
        </p:nvSpPr>
        <p:spPr bwMode="auto">
          <a:xfrm rot="10800000">
            <a:off x="1237545" y="3230034"/>
            <a:ext cx="1411" cy="241300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88" name="Line 26"/>
          <p:cNvSpPr>
            <a:spLocks noChangeAspect="1" noChangeShapeType="1"/>
          </p:cNvSpPr>
          <p:nvPr/>
        </p:nvSpPr>
        <p:spPr bwMode="auto">
          <a:xfrm rot="10800000">
            <a:off x="1210734" y="3230034"/>
            <a:ext cx="55034" cy="282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89" name="Line 27"/>
          <p:cNvSpPr>
            <a:spLocks noChangeAspect="1" noChangeShapeType="1"/>
          </p:cNvSpPr>
          <p:nvPr/>
        </p:nvSpPr>
        <p:spPr bwMode="auto">
          <a:xfrm>
            <a:off x="1676400" y="3584222"/>
            <a:ext cx="1412" cy="244123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90" name="Line 28"/>
          <p:cNvSpPr>
            <a:spLocks noChangeAspect="1" noChangeShapeType="1"/>
          </p:cNvSpPr>
          <p:nvPr/>
        </p:nvSpPr>
        <p:spPr bwMode="auto">
          <a:xfrm>
            <a:off x="1653823" y="3828345"/>
            <a:ext cx="53622" cy="0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91" name="Line 29"/>
          <p:cNvSpPr>
            <a:spLocks noChangeAspect="1" noChangeShapeType="1"/>
          </p:cNvSpPr>
          <p:nvPr/>
        </p:nvSpPr>
        <p:spPr bwMode="auto">
          <a:xfrm rot="10800000">
            <a:off x="1882422" y="3275189"/>
            <a:ext cx="1412" cy="241300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92" name="Line 30"/>
          <p:cNvSpPr>
            <a:spLocks noChangeAspect="1" noChangeShapeType="1"/>
          </p:cNvSpPr>
          <p:nvPr/>
        </p:nvSpPr>
        <p:spPr bwMode="auto">
          <a:xfrm rot="10800000">
            <a:off x="1855612" y="3269545"/>
            <a:ext cx="55033" cy="1411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9593" name="Group 31"/>
          <p:cNvGrpSpPr>
            <a:grpSpLocks/>
          </p:cNvGrpSpPr>
          <p:nvPr/>
        </p:nvGrpSpPr>
        <p:grpSpPr bwMode="auto">
          <a:xfrm rot="10800000">
            <a:off x="2064457" y="3684412"/>
            <a:ext cx="53622" cy="183444"/>
            <a:chOff x="1145" y="774"/>
            <a:chExt cx="38" cy="84"/>
          </a:xfrm>
        </p:grpSpPr>
        <p:sp>
          <p:nvSpPr>
            <p:cNvPr id="109882" name="Line 32"/>
            <p:cNvSpPr>
              <a:spLocks noChangeAspect="1" noChangeShapeType="1"/>
            </p:cNvSpPr>
            <p:nvPr/>
          </p:nvSpPr>
          <p:spPr bwMode="auto">
            <a:xfrm>
              <a:off x="1175" y="774"/>
              <a:ext cx="1" cy="83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83" name="Line 33"/>
            <p:cNvSpPr>
              <a:spLocks noChangeAspect="1" noChangeShapeType="1"/>
            </p:cNvSpPr>
            <p:nvPr/>
          </p:nvSpPr>
          <p:spPr bwMode="auto">
            <a:xfrm>
              <a:off x="1152" y="857"/>
              <a:ext cx="38" cy="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09594" name="Group 34"/>
          <p:cNvGrpSpPr>
            <a:grpSpLocks/>
          </p:cNvGrpSpPr>
          <p:nvPr/>
        </p:nvGrpSpPr>
        <p:grpSpPr bwMode="auto">
          <a:xfrm rot="10800000">
            <a:off x="2286001" y="3651956"/>
            <a:ext cx="53622" cy="184856"/>
            <a:chOff x="1294" y="774"/>
            <a:chExt cx="38" cy="84"/>
          </a:xfrm>
        </p:grpSpPr>
        <p:sp>
          <p:nvSpPr>
            <p:cNvPr id="109880" name="Line 35"/>
            <p:cNvSpPr>
              <a:spLocks noChangeAspect="1" noChangeShapeType="1"/>
            </p:cNvSpPr>
            <p:nvPr/>
          </p:nvSpPr>
          <p:spPr bwMode="auto">
            <a:xfrm>
              <a:off x="1324" y="774"/>
              <a:ext cx="1" cy="83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81" name="Line 36"/>
            <p:cNvSpPr>
              <a:spLocks noChangeAspect="1" noChangeShapeType="1"/>
            </p:cNvSpPr>
            <p:nvPr/>
          </p:nvSpPr>
          <p:spPr bwMode="auto">
            <a:xfrm>
              <a:off x="1301" y="856"/>
              <a:ext cx="38" cy="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09595" name="Group 37"/>
          <p:cNvGrpSpPr>
            <a:grpSpLocks/>
          </p:cNvGrpSpPr>
          <p:nvPr/>
        </p:nvGrpSpPr>
        <p:grpSpPr bwMode="auto">
          <a:xfrm rot="10800000">
            <a:off x="2492023" y="3656189"/>
            <a:ext cx="55034" cy="184855"/>
            <a:chOff x="1438" y="774"/>
            <a:chExt cx="39" cy="84"/>
          </a:xfrm>
        </p:grpSpPr>
        <p:sp>
          <p:nvSpPr>
            <p:cNvPr id="109878" name="Line 38"/>
            <p:cNvSpPr>
              <a:spLocks noChangeAspect="1" noChangeShapeType="1"/>
            </p:cNvSpPr>
            <p:nvPr/>
          </p:nvSpPr>
          <p:spPr bwMode="auto">
            <a:xfrm>
              <a:off x="1461" y="774"/>
              <a:ext cx="1" cy="83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79" name="Line 39"/>
            <p:cNvSpPr>
              <a:spLocks noChangeAspect="1" noChangeShapeType="1"/>
            </p:cNvSpPr>
            <p:nvPr/>
          </p:nvSpPr>
          <p:spPr bwMode="auto">
            <a:xfrm>
              <a:off x="1445" y="856"/>
              <a:ext cx="39" cy="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09596" name="Group 40"/>
          <p:cNvGrpSpPr>
            <a:grpSpLocks/>
          </p:cNvGrpSpPr>
          <p:nvPr/>
        </p:nvGrpSpPr>
        <p:grpSpPr bwMode="auto">
          <a:xfrm rot="10800000">
            <a:off x="2922412" y="3776133"/>
            <a:ext cx="53622" cy="180622"/>
            <a:chOff x="1743" y="802"/>
            <a:chExt cx="38" cy="83"/>
          </a:xfrm>
        </p:grpSpPr>
        <p:sp>
          <p:nvSpPr>
            <p:cNvPr id="109876" name="Line 41"/>
            <p:cNvSpPr>
              <a:spLocks noChangeAspect="1" noChangeShapeType="1"/>
            </p:cNvSpPr>
            <p:nvPr/>
          </p:nvSpPr>
          <p:spPr bwMode="auto">
            <a:xfrm>
              <a:off x="1772" y="802"/>
              <a:ext cx="1" cy="83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77" name="Line 42"/>
            <p:cNvSpPr>
              <a:spLocks noChangeAspect="1" noChangeShapeType="1"/>
            </p:cNvSpPr>
            <p:nvPr/>
          </p:nvSpPr>
          <p:spPr bwMode="auto">
            <a:xfrm>
              <a:off x="1750" y="885"/>
              <a:ext cx="38" cy="0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09597" name="Line 43"/>
          <p:cNvSpPr>
            <a:spLocks noChangeAspect="1" noChangeShapeType="1"/>
          </p:cNvSpPr>
          <p:nvPr/>
        </p:nvSpPr>
        <p:spPr bwMode="auto">
          <a:xfrm rot="10800000">
            <a:off x="4013200" y="3893256"/>
            <a:ext cx="1412" cy="18062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98" name="Line 44"/>
          <p:cNvSpPr>
            <a:spLocks noChangeAspect="1" noChangeShapeType="1"/>
          </p:cNvSpPr>
          <p:nvPr/>
        </p:nvSpPr>
        <p:spPr bwMode="auto">
          <a:xfrm rot="10800000">
            <a:off x="3987801" y="3886200"/>
            <a:ext cx="53622" cy="141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599" name="Line 45"/>
          <p:cNvSpPr>
            <a:spLocks noChangeAspect="1" noChangeShapeType="1"/>
          </p:cNvSpPr>
          <p:nvPr/>
        </p:nvSpPr>
        <p:spPr bwMode="auto">
          <a:xfrm rot="10800000">
            <a:off x="3814234" y="3889023"/>
            <a:ext cx="0" cy="183444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00" name="Line 46"/>
          <p:cNvSpPr>
            <a:spLocks noChangeAspect="1" noChangeShapeType="1"/>
          </p:cNvSpPr>
          <p:nvPr/>
        </p:nvSpPr>
        <p:spPr bwMode="auto">
          <a:xfrm rot="10800000">
            <a:off x="3787423" y="3887612"/>
            <a:ext cx="55034" cy="1411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01" name="Line 47"/>
          <p:cNvSpPr>
            <a:spLocks noChangeAspect="1" noChangeShapeType="1"/>
          </p:cNvSpPr>
          <p:nvPr/>
        </p:nvSpPr>
        <p:spPr bwMode="auto">
          <a:xfrm rot="10800000">
            <a:off x="3591279" y="3553178"/>
            <a:ext cx="1411" cy="183444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02" name="Line 48"/>
          <p:cNvSpPr>
            <a:spLocks noChangeAspect="1" noChangeShapeType="1"/>
          </p:cNvSpPr>
          <p:nvPr/>
        </p:nvSpPr>
        <p:spPr bwMode="auto">
          <a:xfrm rot="10800000">
            <a:off x="3567289" y="3554589"/>
            <a:ext cx="53622" cy="0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03" name="Line 49"/>
          <p:cNvSpPr>
            <a:spLocks noChangeAspect="1" noChangeShapeType="1"/>
          </p:cNvSpPr>
          <p:nvPr/>
        </p:nvSpPr>
        <p:spPr bwMode="auto">
          <a:xfrm rot="10800000">
            <a:off x="3378200" y="3405012"/>
            <a:ext cx="0" cy="182033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04" name="Line 50"/>
          <p:cNvSpPr>
            <a:spLocks noChangeAspect="1" noChangeShapeType="1"/>
          </p:cNvSpPr>
          <p:nvPr/>
        </p:nvSpPr>
        <p:spPr bwMode="auto">
          <a:xfrm rot="10800000">
            <a:off x="3349978" y="3402190"/>
            <a:ext cx="55034" cy="1411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05" name="Line 51"/>
          <p:cNvSpPr>
            <a:spLocks noChangeAspect="1" noChangeShapeType="1"/>
          </p:cNvSpPr>
          <p:nvPr/>
        </p:nvSpPr>
        <p:spPr bwMode="auto">
          <a:xfrm rot="10800000">
            <a:off x="3175000" y="3484034"/>
            <a:ext cx="0" cy="119944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06" name="Line 52"/>
          <p:cNvSpPr>
            <a:spLocks noChangeAspect="1" noChangeShapeType="1"/>
          </p:cNvSpPr>
          <p:nvPr/>
        </p:nvSpPr>
        <p:spPr bwMode="auto">
          <a:xfrm rot="10800000">
            <a:off x="3149601" y="3472745"/>
            <a:ext cx="53622" cy="4233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9607" name="Group 53"/>
          <p:cNvGrpSpPr>
            <a:grpSpLocks/>
          </p:cNvGrpSpPr>
          <p:nvPr/>
        </p:nvGrpSpPr>
        <p:grpSpPr bwMode="auto">
          <a:xfrm rot="10800000">
            <a:off x="3565879" y="4686300"/>
            <a:ext cx="53622" cy="124178"/>
            <a:chOff x="2197" y="912"/>
            <a:chExt cx="38" cy="56"/>
          </a:xfrm>
        </p:grpSpPr>
        <p:sp>
          <p:nvSpPr>
            <p:cNvPr id="109874" name="Line 54"/>
            <p:cNvSpPr>
              <a:spLocks noChangeAspect="1" noChangeShapeType="1"/>
            </p:cNvSpPr>
            <p:nvPr/>
          </p:nvSpPr>
          <p:spPr bwMode="auto">
            <a:xfrm flipV="1">
              <a:off x="2226" y="912"/>
              <a:ext cx="1" cy="56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75" name="Line 55"/>
            <p:cNvSpPr>
              <a:spLocks noChangeAspect="1" noChangeShapeType="1"/>
            </p:cNvSpPr>
            <p:nvPr/>
          </p:nvSpPr>
          <p:spPr bwMode="auto">
            <a:xfrm>
              <a:off x="2204" y="912"/>
              <a:ext cx="38" cy="1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09608" name="Line 56"/>
          <p:cNvSpPr>
            <a:spLocks noChangeAspect="1" noChangeShapeType="1"/>
          </p:cNvSpPr>
          <p:nvPr/>
        </p:nvSpPr>
        <p:spPr bwMode="auto">
          <a:xfrm>
            <a:off x="1864078" y="4066823"/>
            <a:ext cx="55033" cy="282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9609" name="Group 57"/>
          <p:cNvGrpSpPr>
            <a:grpSpLocks/>
          </p:cNvGrpSpPr>
          <p:nvPr/>
        </p:nvGrpSpPr>
        <p:grpSpPr bwMode="auto">
          <a:xfrm rot="10800000">
            <a:off x="2067279" y="3953933"/>
            <a:ext cx="53622" cy="119945"/>
            <a:chOff x="1145" y="747"/>
            <a:chExt cx="38" cy="55"/>
          </a:xfrm>
        </p:grpSpPr>
        <p:sp>
          <p:nvSpPr>
            <p:cNvPr id="109872" name="Line 58"/>
            <p:cNvSpPr>
              <a:spLocks noChangeAspect="1" noChangeShapeType="1"/>
            </p:cNvSpPr>
            <p:nvPr/>
          </p:nvSpPr>
          <p:spPr bwMode="auto">
            <a:xfrm flipV="1">
              <a:off x="1174" y="747"/>
              <a:ext cx="1" cy="55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73" name="Line 59"/>
            <p:cNvSpPr>
              <a:spLocks noChangeAspect="1" noChangeShapeType="1"/>
            </p:cNvSpPr>
            <p:nvPr/>
          </p:nvSpPr>
          <p:spPr bwMode="auto">
            <a:xfrm>
              <a:off x="1152" y="745"/>
              <a:ext cx="38" cy="1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09610" name="Group 60"/>
          <p:cNvGrpSpPr>
            <a:grpSpLocks/>
          </p:cNvGrpSpPr>
          <p:nvPr/>
        </p:nvGrpSpPr>
        <p:grpSpPr bwMode="auto">
          <a:xfrm rot="10800000">
            <a:off x="2284590" y="4199467"/>
            <a:ext cx="53622" cy="121356"/>
            <a:chOff x="1294" y="802"/>
            <a:chExt cx="38" cy="55"/>
          </a:xfrm>
        </p:grpSpPr>
        <p:sp>
          <p:nvSpPr>
            <p:cNvPr id="109870" name="Line 61"/>
            <p:cNvSpPr>
              <a:spLocks noChangeAspect="1" noChangeShapeType="1"/>
            </p:cNvSpPr>
            <p:nvPr/>
          </p:nvSpPr>
          <p:spPr bwMode="auto">
            <a:xfrm flipV="1">
              <a:off x="1323" y="802"/>
              <a:ext cx="1" cy="55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71" name="Line 62"/>
            <p:cNvSpPr>
              <a:spLocks noChangeAspect="1" noChangeShapeType="1"/>
            </p:cNvSpPr>
            <p:nvPr/>
          </p:nvSpPr>
          <p:spPr bwMode="auto">
            <a:xfrm>
              <a:off x="1301" y="802"/>
              <a:ext cx="38" cy="1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09611" name="Line 63"/>
          <p:cNvSpPr>
            <a:spLocks noChangeAspect="1" noChangeShapeType="1"/>
          </p:cNvSpPr>
          <p:nvPr/>
        </p:nvSpPr>
        <p:spPr bwMode="auto">
          <a:xfrm rot="5400000" flipV="1">
            <a:off x="2517423" y="4381500"/>
            <a:ext cx="1411" cy="5221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12" name="Line 64"/>
          <p:cNvSpPr>
            <a:spLocks noChangeAspect="1" noChangeShapeType="1"/>
          </p:cNvSpPr>
          <p:nvPr/>
        </p:nvSpPr>
        <p:spPr bwMode="auto">
          <a:xfrm rot="5400000">
            <a:off x="2473678" y="4358923"/>
            <a:ext cx="84667" cy="0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13" name="Line 65"/>
          <p:cNvSpPr>
            <a:spLocks noChangeAspect="1" noChangeShapeType="1"/>
          </p:cNvSpPr>
          <p:nvPr/>
        </p:nvSpPr>
        <p:spPr bwMode="auto">
          <a:xfrm rot="16200000" flipV="1">
            <a:off x="2949928" y="4739217"/>
            <a:ext cx="1412" cy="39511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14" name="Line 66"/>
          <p:cNvSpPr>
            <a:spLocks noChangeAspect="1" noChangeShapeType="1"/>
          </p:cNvSpPr>
          <p:nvPr/>
        </p:nvSpPr>
        <p:spPr bwMode="auto">
          <a:xfrm rot="16200000">
            <a:off x="2910417" y="4722283"/>
            <a:ext cx="84667" cy="141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15" name="Line 67"/>
          <p:cNvSpPr>
            <a:spLocks noChangeAspect="1" noChangeShapeType="1"/>
          </p:cNvSpPr>
          <p:nvPr/>
        </p:nvSpPr>
        <p:spPr bwMode="auto">
          <a:xfrm rot="16200000" flipV="1">
            <a:off x="3164417" y="4568473"/>
            <a:ext cx="2822" cy="38100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16" name="Line 68"/>
          <p:cNvSpPr>
            <a:spLocks noChangeAspect="1" noChangeShapeType="1"/>
          </p:cNvSpPr>
          <p:nvPr/>
        </p:nvSpPr>
        <p:spPr bwMode="auto">
          <a:xfrm rot="16200000">
            <a:off x="3125611" y="4553656"/>
            <a:ext cx="81844" cy="0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9617" name="Group 69"/>
          <p:cNvGrpSpPr>
            <a:grpSpLocks/>
          </p:cNvGrpSpPr>
          <p:nvPr/>
        </p:nvGrpSpPr>
        <p:grpSpPr bwMode="auto">
          <a:xfrm>
            <a:off x="3357034" y="4683478"/>
            <a:ext cx="39511" cy="84667"/>
            <a:chOff x="2048" y="985"/>
            <a:chExt cx="28" cy="39"/>
          </a:xfrm>
        </p:grpSpPr>
        <p:sp>
          <p:nvSpPr>
            <p:cNvPr id="109868" name="Line 70"/>
            <p:cNvSpPr>
              <a:spLocks noChangeAspect="1" noChangeShapeType="1"/>
            </p:cNvSpPr>
            <p:nvPr/>
          </p:nvSpPr>
          <p:spPr bwMode="auto">
            <a:xfrm rot="16200000" flipV="1">
              <a:off x="2062" y="1006"/>
              <a:ext cx="0" cy="28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69" name="Line 71"/>
            <p:cNvSpPr>
              <a:spLocks noChangeAspect="1" noChangeShapeType="1"/>
            </p:cNvSpPr>
            <p:nvPr/>
          </p:nvSpPr>
          <p:spPr bwMode="auto">
            <a:xfrm rot="-5400000">
              <a:off x="2043" y="1004"/>
              <a:ext cx="39" cy="1"/>
            </a:xfrm>
            <a:prstGeom prst="line">
              <a:avLst/>
            </a:prstGeom>
            <a:noFill/>
            <a:ln w="12700">
              <a:solidFill>
                <a:srgbClr val="FE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09618" name="Line 72"/>
          <p:cNvSpPr>
            <a:spLocks noChangeAspect="1" noChangeShapeType="1"/>
          </p:cNvSpPr>
          <p:nvPr/>
        </p:nvSpPr>
        <p:spPr bwMode="auto">
          <a:xfrm rot="16200000" flipV="1">
            <a:off x="3807178" y="5009445"/>
            <a:ext cx="0" cy="395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19" name="Line 73"/>
          <p:cNvSpPr>
            <a:spLocks noChangeAspect="1" noChangeShapeType="1"/>
          </p:cNvSpPr>
          <p:nvPr/>
        </p:nvSpPr>
        <p:spPr bwMode="auto">
          <a:xfrm rot="16200000">
            <a:off x="3764139" y="4996039"/>
            <a:ext cx="87489" cy="141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20" name="Line 74"/>
          <p:cNvSpPr>
            <a:spLocks noChangeAspect="1" noChangeShapeType="1"/>
          </p:cNvSpPr>
          <p:nvPr/>
        </p:nvSpPr>
        <p:spPr bwMode="auto">
          <a:xfrm rot="16200000" flipV="1">
            <a:off x="3997678" y="4792133"/>
            <a:ext cx="0" cy="39511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21" name="Line 75"/>
          <p:cNvSpPr>
            <a:spLocks noChangeAspect="1" noChangeShapeType="1"/>
          </p:cNvSpPr>
          <p:nvPr/>
        </p:nvSpPr>
        <p:spPr bwMode="auto">
          <a:xfrm rot="16200000">
            <a:off x="3955346" y="4773790"/>
            <a:ext cx="86077" cy="1411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22" name="Line 76"/>
          <p:cNvSpPr>
            <a:spLocks noChangeAspect="1" noChangeShapeType="1"/>
          </p:cNvSpPr>
          <p:nvPr/>
        </p:nvSpPr>
        <p:spPr bwMode="auto">
          <a:xfrm rot="5400000" flipH="1">
            <a:off x="4215695" y="4687006"/>
            <a:ext cx="2822" cy="46567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23" name="Line 77"/>
          <p:cNvSpPr>
            <a:spLocks noChangeAspect="1" noChangeShapeType="1"/>
          </p:cNvSpPr>
          <p:nvPr/>
        </p:nvSpPr>
        <p:spPr bwMode="auto">
          <a:xfrm rot="16200000" flipH="1">
            <a:off x="4177595" y="4660195"/>
            <a:ext cx="83255" cy="0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9624" name="Group 78"/>
          <p:cNvGrpSpPr>
            <a:grpSpLocks/>
          </p:cNvGrpSpPr>
          <p:nvPr/>
        </p:nvGrpSpPr>
        <p:grpSpPr bwMode="auto">
          <a:xfrm rot="10800000">
            <a:off x="1429456" y="3007078"/>
            <a:ext cx="55033" cy="304800"/>
            <a:chOff x="688" y="664"/>
            <a:chExt cx="39" cy="139"/>
          </a:xfrm>
        </p:grpSpPr>
        <p:sp>
          <p:nvSpPr>
            <p:cNvPr id="109866" name="Line 79"/>
            <p:cNvSpPr>
              <a:spLocks noChangeAspect="1" noChangeShapeType="1"/>
            </p:cNvSpPr>
            <p:nvPr/>
          </p:nvSpPr>
          <p:spPr bwMode="auto">
            <a:xfrm>
              <a:off x="712" y="664"/>
              <a:ext cx="1" cy="138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67" name="Line 80"/>
            <p:cNvSpPr>
              <a:spLocks noChangeAspect="1" noChangeShapeType="1"/>
            </p:cNvSpPr>
            <p:nvPr/>
          </p:nvSpPr>
          <p:spPr bwMode="auto">
            <a:xfrm>
              <a:off x="695" y="802"/>
              <a:ext cx="39" cy="1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109625" name="Group 81"/>
          <p:cNvGrpSpPr>
            <a:grpSpLocks/>
          </p:cNvGrpSpPr>
          <p:nvPr/>
        </p:nvGrpSpPr>
        <p:grpSpPr bwMode="auto">
          <a:xfrm rot="10800000">
            <a:off x="4206523" y="3204634"/>
            <a:ext cx="53622" cy="304800"/>
            <a:chOff x="2651" y="692"/>
            <a:chExt cx="38" cy="138"/>
          </a:xfrm>
        </p:grpSpPr>
        <p:sp>
          <p:nvSpPr>
            <p:cNvPr id="109864" name="Line 82"/>
            <p:cNvSpPr>
              <a:spLocks noChangeAspect="1" noChangeShapeType="1"/>
            </p:cNvSpPr>
            <p:nvPr/>
          </p:nvSpPr>
          <p:spPr bwMode="auto">
            <a:xfrm rot="10800000">
              <a:off x="2680" y="692"/>
              <a:ext cx="1" cy="138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65" name="Line 83"/>
            <p:cNvSpPr>
              <a:spLocks noChangeAspect="1" noChangeShapeType="1"/>
            </p:cNvSpPr>
            <p:nvPr/>
          </p:nvSpPr>
          <p:spPr bwMode="auto">
            <a:xfrm rot="10800000">
              <a:off x="2658" y="830"/>
              <a:ext cx="38" cy="0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09626" name="Rectangle 84"/>
          <p:cNvSpPr>
            <a:spLocks noChangeArrowheads="1"/>
          </p:cNvSpPr>
          <p:nvPr/>
        </p:nvSpPr>
        <p:spPr bwMode="auto">
          <a:xfrm>
            <a:off x="2057401" y="3105856"/>
            <a:ext cx="1436511" cy="218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r>
              <a:rPr lang="en-US" altLang="en-US" sz="1422" b="1">
                <a:solidFill>
                  <a:srgbClr val="FFFF00"/>
                </a:solidFill>
                <a:ea typeface="ＭＳ Ｐゴシック" panose="020B0600070205080204" pitchFamily="34" charset="-128"/>
              </a:rPr>
              <a:t>Placebo</a:t>
            </a:r>
            <a:endParaRPr lang="en-US" altLang="en-US" sz="1422">
              <a:solidFill>
                <a:srgbClr val="FFFF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9627" name="Rectangle 85"/>
          <p:cNvSpPr>
            <a:spLocks noChangeArrowheads="1"/>
          </p:cNvSpPr>
          <p:nvPr/>
        </p:nvSpPr>
        <p:spPr bwMode="auto">
          <a:xfrm>
            <a:off x="1340556" y="4332111"/>
            <a:ext cx="1436511" cy="218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r>
              <a:rPr lang="en-US" altLang="en-US" sz="1422" b="1">
                <a:solidFill>
                  <a:srgbClr val="FE7F00"/>
                </a:solidFill>
                <a:ea typeface="ＭＳ Ｐゴシック" panose="020B0600070205080204" pitchFamily="34" charset="-128"/>
              </a:rPr>
              <a:t>Pioglitazone</a:t>
            </a:r>
          </a:p>
        </p:txBody>
      </p:sp>
      <p:sp>
        <p:nvSpPr>
          <p:cNvPr id="109628" name="Rectangle 86"/>
          <p:cNvSpPr>
            <a:spLocks noChangeArrowheads="1"/>
          </p:cNvSpPr>
          <p:nvPr/>
        </p:nvSpPr>
        <p:spPr bwMode="auto">
          <a:xfrm>
            <a:off x="1893712" y="1452034"/>
            <a:ext cx="1436511" cy="328231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AST (U/L)</a:t>
            </a:r>
          </a:p>
        </p:txBody>
      </p:sp>
      <p:sp>
        <p:nvSpPr>
          <p:cNvPr id="109629" name="Line 87"/>
          <p:cNvSpPr>
            <a:spLocks noChangeAspect="1" noChangeShapeType="1"/>
          </p:cNvSpPr>
          <p:nvPr/>
        </p:nvSpPr>
        <p:spPr bwMode="auto">
          <a:xfrm>
            <a:off x="7234767" y="3527778"/>
            <a:ext cx="1411" cy="217311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30" name="Line 88"/>
          <p:cNvSpPr>
            <a:spLocks noChangeAspect="1" noChangeShapeType="1"/>
          </p:cNvSpPr>
          <p:nvPr/>
        </p:nvSpPr>
        <p:spPr bwMode="auto">
          <a:xfrm>
            <a:off x="7643990" y="3550356"/>
            <a:ext cx="1411" cy="167923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31" name="Line 89"/>
          <p:cNvSpPr>
            <a:spLocks noChangeAspect="1" noChangeShapeType="1"/>
          </p:cNvSpPr>
          <p:nvPr/>
        </p:nvSpPr>
        <p:spPr bwMode="auto">
          <a:xfrm>
            <a:off x="7617178" y="3554589"/>
            <a:ext cx="53622" cy="4233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32" name="Line 90"/>
          <p:cNvSpPr>
            <a:spLocks noChangeAspect="1" noChangeShapeType="1"/>
          </p:cNvSpPr>
          <p:nvPr/>
        </p:nvSpPr>
        <p:spPr bwMode="auto">
          <a:xfrm>
            <a:off x="7852834" y="3678768"/>
            <a:ext cx="1411" cy="170744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33" name="Line 91"/>
          <p:cNvSpPr>
            <a:spLocks noChangeAspect="1" noChangeShapeType="1"/>
          </p:cNvSpPr>
          <p:nvPr/>
        </p:nvSpPr>
        <p:spPr bwMode="auto">
          <a:xfrm>
            <a:off x="7827434" y="3677356"/>
            <a:ext cx="53622" cy="0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34" name="Line 92"/>
          <p:cNvSpPr>
            <a:spLocks noChangeAspect="1" noChangeShapeType="1"/>
          </p:cNvSpPr>
          <p:nvPr/>
        </p:nvSpPr>
        <p:spPr bwMode="auto">
          <a:xfrm>
            <a:off x="8074378" y="3763434"/>
            <a:ext cx="1412" cy="169333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35" name="Line 93"/>
          <p:cNvSpPr>
            <a:spLocks noChangeAspect="1" noChangeShapeType="1"/>
          </p:cNvSpPr>
          <p:nvPr/>
        </p:nvSpPr>
        <p:spPr bwMode="auto">
          <a:xfrm>
            <a:off x="8047568" y="3762022"/>
            <a:ext cx="53622" cy="141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36" name="Line 94"/>
          <p:cNvSpPr>
            <a:spLocks noChangeAspect="1" noChangeShapeType="1"/>
          </p:cNvSpPr>
          <p:nvPr/>
        </p:nvSpPr>
        <p:spPr bwMode="auto">
          <a:xfrm>
            <a:off x="6211711" y="3939823"/>
            <a:ext cx="1412" cy="207434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37" name="Line 95"/>
          <p:cNvSpPr>
            <a:spLocks noChangeAspect="1" noChangeShapeType="1"/>
          </p:cNvSpPr>
          <p:nvPr/>
        </p:nvSpPr>
        <p:spPr bwMode="auto">
          <a:xfrm>
            <a:off x="6190545" y="3390901"/>
            <a:ext cx="53622" cy="282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38" name="Line 96"/>
          <p:cNvSpPr>
            <a:spLocks noChangeAspect="1" noChangeShapeType="1"/>
          </p:cNvSpPr>
          <p:nvPr/>
        </p:nvSpPr>
        <p:spPr bwMode="auto">
          <a:xfrm>
            <a:off x="6417733" y="3572934"/>
            <a:ext cx="0" cy="220133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39" name="Line 97"/>
          <p:cNvSpPr>
            <a:spLocks noChangeAspect="1" noChangeShapeType="1"/>
          </p:cNvSpPr>
          <p:nvPr/>
        </p:nvSpPr>
        <p:spPr bwMode="auto">
          <a:xfrm>
            <a:off x="6390923" y="4244622"/>
            <a:ext cx="55033" cy="0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40" name="Line 98"/>
          <p:cNvSpPr>
            <a:spLocks noChangeAspect="1" noChangeShapeType="1"/>
          </p:cNvSpPr>
          <p:nvPr/>
        </p:nvSpPr>
        <p:spPr bwMode="auto">
          <a:xfrm>
            <a:off x="6623755" y="3502378"/>
            <a:ext cx="1412" cy="218723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41" name="Line 99"/>
          <p:cNvSpPr>
            <a:spLocks noChangeAspect="1" noChangeShapeType="1"/>
          </p:cNvSpPr>
          <p:nvPr/>
        </p:nvSpPr>
        <p:spPr bwMode="auto">
          <a:xfrm>
            <a:off x="6596945" y="4492978"/>
            <a:ext cx="53622" cy="4234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42" name="Line 100"/>
          <p:cNvSpPr>
            <a:spLocks noChangeAspect="1" noChangeShapeType="1"/>
          </p:cNvSpPr>
          <p:nvPr/>
        </p:nvSpPr>
        <p:spPr bwMode="auto">
          <a:xfrm>
            <a:off x="6824133" y="3723923"/>
            <a:ext cx="1412" cy="217311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43" name="Line 101"/>
          <p:cNvSpPr>
            <a:spLocks noChangeAspect="1" noChangeShapeType="1"/>
          </p:cNvSpPr>
          <p:nvPr/>
        </p:nvSpPr>
        <p:spPr bwMode="auto">
          <a:xfrm>
            <a:off x="6797323" y="4535312"/>
            <a:ext cx="53622" cy="282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44" name="Line 102"/>
          <p:cNvSpPr>
            <a:spLocks noChangeAspect="1" noChangeShapeType="1"/>
          </p:cNvSpPr>
          <p:nvPr/>
        </p:nvSpPr>
        <p:spPr bwMode="auto">
          <a:xfrm>
            <a:off x="7028745" y="3584222"/>
            <a:ext cx="1411" cy="220133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45" name="Line 103"/>
          <p:cNvSpPr>
            <a:spLocks noChangeAspect="1" noChangeShapeType="1"/>
          </p:cNvSpPr>
          <p:nvPr/>
        </p:nvSpPr>
        <p:spPr bwMode="auto">
          <a:xfrm>
            <a:off x="7001934" y="3584222"/>
            <a:ext cx="53622" cy="0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46" name="Line 104"/>
          <p:cNvSpPr>
            <a:spLocks noChangeAspect="1" noChangeShapeType="1"/>
          </p:cNvSpPr>
          <p:nvPr/>
        </p:nvSpPr>
        <p:spPr bwMode="auto">
          <a:xfrm>
            <a:off x="7209367" y="3529190"/>
            <a:ext cx="55033" cy="1411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47" name="Line 105"/>
          <p:cNvSpPr>
            <a:spLocks noChangeAspect="1" noChangeShapeType="1"/>
          </p:cNvSpPr>
          <p:nvPr/>
        </p:nvSpPr>
        <p:spPr bwMode="auto">
          <a:xfrm>
            <a:off x="7443612" y="3517900"/>
            <a:ext cx="0" cy="21872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48" name="Line 106"/>
          <p:cNvSpPr>
            <a:spLocks noChangeAspect="1" noChangeShapeType="1"/>
          </p:cNvSpPr>
          <p:nvPr/>
        </p:nvSpPr>
        <p:spPr bwMode="auto">
          <a:xfrm>
            <a:off x="7416800" y="3520723"/>
            <a:ext cx="55034" cy="1411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49" name="Line 107"/>
          <p:cNvSpPr>
            <a:spLocks noChangeAspect="1" noChangeShapeType="1"/>
          </p:cNvSpPr>
          <p:nvPr/>
        </p:nvSpPr>
        <p:spPr bwMode="auto">
          <a:xfrm>
            <a:off x="8262056" y="3643489"/>
            <a:ext cx="1411" cy="220133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50" name="Line 108"/>
          <p:cNvSpPr>
            <a:spLocks noChangeAspect="1" noChangeShapeType="1"/>
          </p:cNvSpPr>
          <p:nvPr/>
        </p:nvSpPr>
        <p:spPr bwMode="auto">
          <a:xfrm>
            <a:off x="8233834" y="3639256"/>
            <a:ext cx="53622" cy="0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51" name="Line 109"/>
          <p:cNvSpPr>
            <a:spLocks noChangeAspect="1" noChangeShapeType="1"/>
          </p:cNvSpPr>
          <p:nvPr/>
        </p:nvSpPr>
        <p:spPr bwMode="auto">
          <a:xfrm>
            <a:off x="5602111" y="3036712"/>
            <a:ext cx="0" cy="213078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52" name="Line 110"/>
          <p:cNvSpPr>
            <a:spLocks noChangeAspect="1" noChangeShapeType="1"/>
          </p:cNvSpPr>
          <p:nvPr/>
        </p:nvSpPr>
        <p:spPr bwMode="auto">
          <a:xfrm>
            <a:off x="5575300" y="3028245"/>
            <a:ext cx="55033" cy="282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53" name="Line 111"/>
          <p:cNvSpPr>
            <a:spLocks noChangeAspect="1" noChangeShapeType="1"/>
          </p:cNvSpPr>
          <p:nvPr/>
        </p:nvSpPr>
        <p:spPr bwMode="auto">
          <a:xfrm>
            <a:off x="5774267" y="3334456"/>
            <a:ext cx="55034" cy="1411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54" name="Line 112"/>
          <p:cNvSpPr>
            <a:spLocks noChangeAspect="1" noChangeShapeType="1"/>
          </p:cNvSpPr>
          <p:nvPr/>
        </p:nvSpPr>
        <p:spPr bwMode="auto">
          <a:xfrm>
            <a:off x="5377745" y="3042356"/>
            <a:ext cx="1411" cy="303389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55" name="Line 113"/>
          <p:cNvSpPr>
            <a:spLocks noChangeAspect="1" noChangeShapeType="1"/>
          </p:cNvSpPr>
          <p:nvPr/>
        </p:nvSpPr>
        <p:spPr bwMode="auto">
          <a:xfrm>
            <a:off x="5348112" y="3349978"/>
            <a:ext cx="53622" cy="141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56" name="Line 114"/>
          <p:cNvSpPr>
            <a:spLocks noChangeAspect="1" noChangeShapeType="1"/>
          </p:cNvSpPr>
          <p:nvPr/>
        </p:nvSpPr>
        <p:spPr bwMode="auto">
          <a:xfrm>
            <a:off x="6001456" y="2959101"/>
            <a:ext cx="1411" cy="303388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57" name="Line 115"/>
          <p:cNvSpPr>
            <a:spLocks noChangeAspect="1" noChangeShapeType="1"/>
          </p:cNvSpPr>
          <p:nvPr/>
        </p:nvSpPr>
        <p:spPr bwMode="auto">
          <a:xfrm>
            <a:off x="5977467" y="4148666"/>
            <a:ext cx="53622" cy="141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58" name="Line 116"/>
          <p:cNvSpPr>
            <a:spLocks noChangeAspect="1" noChangeShapeType="1"/>
          </p:cNvSpPr>
          <p:nvPr/>
        </p:nvSpPr>
        <p:spPr bwMode="auto">
          <a:xfrm flipV="1">
            <a:off x="7852834" y="4876800"/>
            <a:ext cx="1411" cy="84667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59" name="Line 117"/>
          <p:cNvSpPr>
            <a:spLocks noChangeAspect="1" noChangeShapeType="1"/>
          </p:cNvSpPr>
          <p:nvPr/>
        </p:nvSpPr>
        <p:spPr bwMode="auto">
          <a:xfrm>
            <a:off x="7826023" y="4969934"/>
            <a:ext cx="53622" cy="4234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60" name="Line 118"/>
          <p:cNvSpPr>
            <a:spLocks noChangeAspect="1" noChangeShapeType="1"/>
          </p:cNvSpPr>
          <p:nvPr/>
        </p:nvSpPr>
        <p:spPr bwMode="auto">
          <a:xfrm flipV="1">
            <a:off x="8058856" y="4878212"/>
            <a:ext cx="0" cy="87489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61" name="Line 119"/>
          <p:cNvSpPr>
            <a:spLocks noChangeAspect="1" noChangeShapeType="1"/>
          </p:cNvSpPr>
          <p:nvPr/>
        </p:nvSpPr>
        <p:spPr bwMode="auto">
          <a:xfrm>
            <a:off x="8032045" y="4969934"/>
            <a:ext cx="55034" cy="4234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62" name="Line 120"/>
          <p:cNvSpPr>
            <a:spLocks noChangeAspect="1" noChangeShapeType="1"/>
          </p:cNvSpPr>
          <p:nvPr/>
        </p:nvSpPr>
        <p:spPr bwMode="auto">
          <a:xfrm flipV="1">
            <a:off x="7028745" y="4564945"/>
            <a:ext cx="0" cy="134055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63" name="Line 121"/>
          <p:cNvSpPr>
            <a:spLocks noChangeAspect="1" noChangeShapeType="1"/>
          </p:cNvSpPr>
          <p:nvPr/>
        </p:nvSpPr>
        <p:spPr bwMode="auto">
          <a:xfrm>
            <a:off x="7000523" y="4699000"/>
            <a:ext cx="55033" cy="141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64" name="Line 122"/>
          <p:cNvSpPr>
            <a:spLocks noChangeAspect="1" noChangeShapeType="1"/>
          </p:cNvSpPr>
          <p:nvPr/>
        </p:nvSpPr>
        <p:spPr bwMode="auto">
          <a:xfrm flipV="1">
            <a:off x="7236178" y="4515556"/>
            <a:ext cx="1412" cy="134056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65" name="Line 123"/>
          <p:cNvSpPr>
            <a:spLocks noChangeAspect="1" noChangeShapeType="1"/>
          </p:cNvSpPr>
          <p:nvPr/>
        </p:nvSpPr>
        <p:spPr bwMode="auto">
          <a:xfrm>
            <a:off x="7209367" y="4648200"/>
            <a:ext cx="55033" cy="141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66" name="Line 124"/>
          <p:cNvSpPr>
            <a:spLocks noChangeAspect="1" noChangeShapeType="1"/>
          </p:cNvSpPr>
          <p:nvPr/>
        </p:nvSpPr>
        <p:spPr bwMode="auto">
          <a:xfrm flipV="1">
            <a:off x="7446434" y="4663723"/>
            <a:ext cx="0" cy="131233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67" name="Line 125"/>
          <p:cNvSpPr>
            <a:spLocks noChangeAspect="1" noChangeShapeType="1"/>
          </p:cNvSpPr>
          <p:nvPr/>
        </p:nvSpPr>
        <p:spPr bwMode="auto">
          <a:xfrm>
            <a:off x="7419623" y="4789311"/>
            <a:ext cx="55034" cy="0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68" name="Line 126"/>
          <p:cNvSpPr>
            <a:spLocks noChangeAspect="1" noChangeShapeType="1"/>
          </p:cNvSpPr>
          <p:nvPr/>
        </p:nvSpPr>
        <p:spPr bwMode="auto">
          <a:xfrm flipV="1">
            <a:off x="7646812" y="4735689"/>
            <a:ext cx="1411" cy="121356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69" name="Line 127"/>
          <p:cNvSpPr>
            <a:spLocks noChangeAspect="1" noChangeShapeType="1"/>
          </p:cNvSpPr>
          <p:nvPr/>
        </p:nvSpPr>
        <p:spPr bwMode="auto">
          <a:xfrm>
            <a:off x="7621412" y="4861279"/>
            <a:ext cx="53622" cy="282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70" name="Line 128"/>
          <p:cNvSpPr>
            <a:spLocks noChangeAspect="1" noChangeShapeType="1"/>
          </p:cNvSpPr>
          <p:nvPr/>
        </p:nvSpPr>
        <p:spPr bwMode="auto">
          <a:xfrm flipV="1">
            <a:off x="6004279" y="3986390"/>
            <a:ext cx="1411" cy="169333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71" name="Line 129"/>
          <p:cNvSpPr>
            <a:spLocks noChangeAspect="1" noChangeShapeType="1"/>
          </p:cNvSpPr>
          <p:nvPr/>
        </p:nvSpPr>
        <p:spPr bwMode="auto">
          <a:xfrm>
            <a:off x="5976056" y="2953456"/>
            <a:ext cx="55033" cy="0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72" name="Line 130"/>
          <p:cNvSpPr>
            <a:spLocks noChangeAspect="1" noChangeShapeType="1"/>
          </p:cNvSpPr>
          <p:nvPr/>
        </p:nvSpPr>
        <p:spPr bwMode="auto">
          <a:xfrm flipV="1">
            <a:off x="6417733" y="4052712"/>
            <a:ext cx="0" cy="183444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73" name="Line 131"/>
          <p:cNvSpPr>
            <a:spLocks noChangeAspect="1" noChangeShapeType="1"/>
          </p:cNvSpPr>
          <p:nvPr/>
        </p:nvSpPr>
        <p:spPr bwMode="auto">
          <a:xfrm>
            <a:off x="6390923" y="3564467"/>
            <a:ext cx="55033" cy="282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74" name="Line 132"/>
          <p:cNvSpPr>
            <a:spLocks noChangeAspect="1" noChangeShapeType="1"/>
          </p:cNvSpPr>
          <p:nvPr/>
        </p:nvSpPr>
        <p:spPr bwMode="auto">
          <a:xfrm flipV="1">
            <a:off x="6620933" y="4325056"/>
            <a:ext cx="1412" cy="16792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75" name="Line 133"/>
          <p:cNvSpPr>
            <a:spLocks noChangeAspect="1" noChangeShapeType="1"/>
          </p:cNvSpPr>
          <p:nvPr/>
        </p:nvSpPr>
        <p:spPr bwMode="auto">
          <a:xfrm>
            <a:off x="6598356" y="3499555"/>
            <a:ext cx="53622" cy="141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76" name="Line 134"/>
          <p:cNvSpPr>
            <a:spLocks noChangeAspect="1" noChangeShapeType="1"/>
          </p:cNvSpPr>
          <p:nvPr/>
        </p:nvSpPr>
        <p:spPr bwMode="auto">
          <a:xfrm flipV="1">
            <a:off x="6822723" y="4371622"/>
            <a:ext cx="0" cy="169333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77" name="Line 135"/>
          <p:cNvSpPr>
            <a:spLocks noChangeAspect="1" noChangeShapeType="1"/>
          </p:cNvSpPr>
          <p:nvPr/>
        </p:nvSpPr>
        <p:spPr bwMode="auto">
          <a:xfrm>
            <a:off x="6798734" y="3722511"/>
            <a:ext cx="55034" cy="141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78" name="Line 136"/>
          <p:cNvSpPr>
            <a:spLocks noChangeAspect="1" noChangeShapeType="1"/>
          </p:cNvSpPr>
          <p:nvPr/>
        </p:nvSpPr>
        <p:spPr bwMode="auto">
          <a:xfrm>
            <a:off x="5369278" y="2747434"/>
            <a:ext cx="55033" cy="0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79" name="Line 137"/>
          <p:cNvSpPr>
            <a:spLocks noChangeAspect="1" noChangeShapeType="1"/>
          </p:cNvSpPr>
          <p:nvPr/>
        </p:nvSpPr>
        <p:spPr bwMode="auto">
          <a:xfrm flipV="1">
            <a:off x="5588000" y="3427589"/>
            <a:ext cx="0" cy="21872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80" name="Line 138"/>
          <p:cNvSpPr>
            <a:spLocks noChangeAspect="1" noChangeShapeType="1"/>
          </p:cNvSpPr>
          <p:nvPr/>
        </p:nvSpPr>
        <p:spPr bwMode="auto">
          <a:xfrm>
            <a:off x="5558367" y="3647723"/>
            <a:ext cx="55033" cy="282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81" name="Line 139"/>
          <p:cNvSpPr>
            <a:spLocks noChangeAspect="1" noChangeShapeType="1"/>
          </p:cNvSpPr>
          <p:nvPr/>
        </p:nvSpPr>
        <p:spPr bwMode="auto">
          <a:xfrm flipV="1">
            <a:off x="6214533" y="3395134"/>
            <a:ext cx="1412" cy="207434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82" name="Line 140"/>
          <p:cNvSpPr>
            <a:spLocks noChangeAspect="1" noChangeShapeType="1"/>
          </p:cNvSpPr>
          <p:nvPr/>
        </p:nvSpPr>
        <p:spPr bwMode="auto">
          <a:xfrm>
            <a:off x="6187723" y="4144434"/>
            <a:ext cx="53622" cy="2822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83" name="Rectangle 141"/>
          <p:cNvSpPr>
            <a:spLocks noChangeArrowheads="1"/>
          </p:cNvSpPr>
          <p:nvPr/>
        </p:nvSpPr>
        <p:spPr bwMode="auto">
          <a:xfrm>
            <a:off x="6141156" y="1452034"/>
            <a:ext cx="1436511" cy="328231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ALT (U/L)</a:t>
            </a:r>
          </a:p>
        </p:txBody>
      </p:sp>
      <p:sp>
        <p:nvSpPr>
          <p:cNvPr id="109684" name="Line 142"/>
          <p:cNvSpPr>
            <a:spLocks noChangeShapeType="1"/>
          </p:cNvSpPr>
          <p:nvPr/>
        </p:nvSpPr>
        <p:spPr bwMode="auto">
          <a:xfrm>
            <a:off x="893234" y="5094111"/>
            <a:ext cx="22578" cy="14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85" name="Line 143"/>
          <p:cNvSpPr>
            <a:spLocks noChangeShapeType="1"/>
          </p:cNvSpPr>
          <p:nvPr/>
        </p:nvSpPr>
        <p:spPr bwMode="auto">
          <a:xfrm flipV="1">
            <a:off x="915812" y="5094111"/>
            <a:ext cx="1411" cy="3527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86" name="Line 144"/>
          <p:cNvSpPr>
            <a:spLocks noChangeShapeType="1"/>
          </p:cNvSpPr>
          <p:nvPr/>
        </p:nvSpPr>
        <p:spPr bwMode="auto">
          <a:xfrm flipV="1">
            <a:off x="1021644" y="5094111"/>
            <a:ext cx="1412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87" name="Line 145"/>
          <p:cNvSpPr>
            <a:spLocks noChangeShapeType="1"/>
          </p:cNvSpPr>
          <p:nvPr/>
        </p:nvSpPr>
        <p:spPr bwMode="auto">
          <a:xfrm flipV="1">
            <a:off x="1234723" y="5094111"/>
            <a:ext cx="1411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88" name="Line 146"/>
          <p:cNvSpPr>
            <a:spLocks noChangeShapeType="1"/>
          </p:cNvSpPr>
          <p:nvPr/>
        </p:nvSpPr>
        <p:spPr bwMode="auto">
          <a:xfrm flipV="1">
            <a:off x="1453444" y="5094111"/>
            <a:ext cx="1412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89" name="Line 147"/>
          <p:cNvSpPr>
            <a:spLocks noChangeShapeType="1"/>
          </p:cNvSpPr>
          <p:nvPr/>
        </p:nvSpPr>
        <p:spPr bwMode="auto">
          <a:xfrm flipV="1">
            <a:off x="1663701" y="5094111"/>
            <a:ext cx="1411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90" name="Line 148"/>
          <p:cNvSpPr>
            <a:spLocks noChangeShapeType="1"/>
          </p:cNvSpPr>
          <p:nvPr/>
        </p:nvSpPr>
        <p:spPr bwMode="auto">
          <a:xfrm flipV="1">
            <a:off x="1878190" y="5094111"/>
            <a:ext cx="1411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91" name="Line 149"/>
          <p:cNvSpPr>
            <a:spLocks noChangeShapeType="1"/>
          </p:cNvSpPr>
          <p:nvPr/>
        </p:nvSpPr>
        <p:spPr bwMode="auto">
          <a:xfrm flipV="1">
            <a:off x="2091266" y="5087056"/>
            <a:ext cx="1412" cy="3668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92" name="Line 150"/>
          <p:cNvSpPr>
            <a:spLocks noChangeShapeType="1"/>
          </p:cNvSpPr>
          <p:nvPr/>
        </p:nvSpPr>
        <p:spPr bwMode="auto">
          <a:xfrm flipV="1">
            <a:off x="2307167" y="5087056"/>
            <a:ext cx="1411" cy="3668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93" name="Line 151"/>
          <p:cNvSpPr>
            <a:spLocks noChangeShapeType="1"/>
          </p:cNvSpPr>
          <p:nvPr/>
        </p:nvSpPr>
        <p:spPr bwMode="auto">
          <a:xfrm flipV="1">
            <a:off x="2521656" y="5094111"/>
            <a:ext cx="1411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94" name="Line 152"/>
          <p:cNvSpPr>
            <a:spLocks noChangeShapeType="1"/>
          </p:cNvSpPr>
          <p:nvPr/>
        </p:nvSpPr>
        <p:spPr bwMode="auto">
          <a:xfrm flipV="1">
            <a:off x="2740378" y="5087056"/>
            <a:ext cx="1412" cy="3668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95" name="Line 153"/>
          <p:cNvSpPr>
            <a:spLocks noChangeShapeType="1"/>
          </p:cNvSpPr>
          <p:nvPr/>
        </p:nvSpPr>
        <p:spPr bwMode="auto">
          <a:xfrm flipV="1">
            <a:off x="2954866" y="5094111"/>
            <a:ext cx="1412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96" name="Line 154"/>
          <p:cNvSpPr>
            <a:spLocks noChangeShapeType="1"/>
          </p:cNvSpPr>
          <p:nvPr/>
        </p:nvSpPr>
        <p:spPr bwMode="auto">
          <a:xfrm flipV="1">
            <a:off x="3172178" y="5094111"/>
            <a:ext cx="1412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97" name="Line 155"/>
          <p:cNvSpPr>
            <a:spLocks noChangeShapeType="1"/>
          </p:cNvSpPr>
          <p:nvPr/>
        </p:nvSpPr>
        <p:spPr bwMode="auto">
          <a:xfrm flipV="1">
            <a:off x="3375378" y="5094111"/>
            <a:ext cx="1412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98" name="Line 156"/>
          <p:cNvSpPr>
            <a:spLocks noChangeShapeType="1"/>
          </p:cNvSpPr>
          <p:nvPr/>
        </p:nvSpPr>
        <p:spPr bwMode="auto">
          <a:xfrm flipV="1">
            <a:off x="3588456" y="5094111"/>
            <a:ext cx="1411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699" name="Line 157"/>
          <p:cNvSpPr>
            <a:spLocks noChangeShapeType="1"/>
          </p:cNvSpPr>
          <p:nvPr/>
        </p:nvSpPr>
        <p:spPr bwMode="auto">
          <a:xfrm flipV="1">
            <a:off x="3802945" y="5094111"/>
            <a:ext cx="1411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00" name="Line 158"/>
          <p:cNvSpPr>
            <a:spLocks noChangeShapeType="1"/>
          </p:cNvSpPr>
          <p:nvPr/>
        </p:nvSpPr>
        <p:spPr bwMode="auto">
          <a:xfrm flipV="1">
            <a:off x="4017434" y="5094111"/>
            <a:ext cx="1411" cy="3527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01" name="Line 159"/>
          <p:cNvSpPr>
            <a:spLocks noChangeShapeType="1"/>
          </p:cNvSpPr>
          <p:nvPr/>
        </p:nvSpPr>
        <p:spPr bwMode="auto">
          <a:xfrm flipV="1">
            <a:off x="4264378" y="5080000"/>
            <a:ext cx="1412" cy="3668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02" name="AutoShape 160"/>
          <p:cNvSpPr>
            <a:spLocks noChangeArrowheads="1"/>
          </p:cNvSpPr>
          <p:nvPr/>
        </p:nvSpPr>
        <p:spPr bwMode="auto">
          <a:xfrm>
            <a:off x="1631245" y="3502378"/>
            <a:ext cx="86078" cy="136878"/>
          </a:xfrm>
          <a:prstGeom prst="triangle">
            <a:avLst>
              <a:gd name="adj" fmla="val 50000"/>
            </a:avLst>
          </a:prstGeom>
          <a:solidFill>
            <a:srgbClr val="000000"/>
          </a:solidFill>
          <a:ln w="635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03" name="Oval 161"/>
          <p:cNvSpPr>
            <a:spLocks noChangeArrowheads="1"/>
          </p:cNvSpPr>
          <p:nvPr/>
        </p:nvSpPr>
        <p:spPr bwMode="auto">
          <a:xfrm>
            <a:off x="1193800" y="3410656"/>
            <a:ext cx="87489" cy="135467"/>
          </a:xfrm>
          <a:prstGeom prst="ellipse">
            <a:avLst/>
          </a:prstGeom>
          <a:solidFill>
            <a:schemeClr val="tx1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04" name="Oval 162"/>
          <p:cNvSpPr>
            <a:spLocks noChangeArrowheads="1"/>
          </p:cNvSpPr>
          <p:nvPr/>
        </p:nvSpPr>
        <p:spPr bwMode="auto">
          <a:xfrm>
            <a:off x="2270479" y="3776134"/>
            <a:ext cx="86077" cy="134056"/>
          </a:xfrm>
          <a:prstGeom prst="ellipse">
            <a:avLst/>
          </a:prstGeom>
          <a:solidFill>
            <a:schemeClr val="tx1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05" name="Oval 163"/>
          <p:cNvSpPr>
            <a:spLocks noChangeArrowheads="1"/>
          </p:cNvSpPr>
          <p:nvPr/>
        </p:nvSpPr>
        <p:spPr bwMode="auto">
          <a:xfrm>
            <a:off x="2479323" y="3776134"/>
            <a:ext cx="87489" cy="134056"/>
          </a:xfrm>
          <a:prstGeom prst="ellipse">
            <a:avLst/>
          </a:prstGeom>
          <a:solidFill>
            <a:schemeClr val="tx1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06" name="Rectangle 164"/>
          <p:cNvSpPr>
            <a:spLocks noChangeArrowheads="1"/>
          </p:cNvSpPr>
          <p:nvPr/>
        </p:nvSpPr>
        <p:spPr bwMode="auto">
          <a:xfrm>
            <a:off x="901701" y="5123745"/>
            <a:ext cx="24365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-4</a:t>
            </a:r>
            <a:endParaRPr lang="en-US" altLang="en-US" sz="2133" b="1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07" name="Rectangle 165"/>
          <p:cNvSpPr>
            <a:spLocks noChangeArrowheads="1"/>
          </p:cNvSpPr>
          <p:nvPr/>
        </p:nvSpPr>
        <p:spPr bwMode="auto">
          <a:xfrm>
            <a:off x="1380067" y="5123745"/>
            <a:ext cx="15228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0</a:t>
            </a:r>
            <a:endParaRPr lang="en-US" altLang="en-US" sz="2133" b="1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08" name="Rectangle 166"/>
          <p:cNvSpPr>
            <a:spLocks noChangeArrowheads="1"/>
          </p:cNvSpPr>
          <p:nvPr/>
        </p:nvSpPr>
        <p:spPr bwMode="auto">
          <a:xfrm>
            <a:off x="2233790" y="5123745"/>
            <a:ext cx="15228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8</a:t>
            </a:r>
            <a:endParaRPr lang="en-US" altLang="en-US" sz="2133" b="1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09" name="Rectangle 167"/>
          <p:cNvSpPr>
            <a:spLocks noChangeArrowheads="1"/>
          </p:cNvSpPr>
          <p:nvPr/>
        </p:nvSpPr>
        <p:spPr bwMode="auto">
          <a:xfrm>
            <a:off x="3059289" y="5123745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16</a:t>
            </a:r>
            <a:endParaRPr lang="en-US" altLang="en-US" sz="2133" b="1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10" name="Rectangle 168"/>
          <p:cNvSpPr>
            <a:spLocks noChangeArrowheads="1"/>
          </p:cNvSpPr>
          <p:nvPr/>
        </p:nvSpPr>
        <p:spPr bwMode="auto">
          <a:xfrm>
            <a:off x="3908778" y="5123745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24</a:t>
            </a:r>
            <a:endParaRPr lang="en-US" altLang="en-US" sz="2133" b="1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11" name="Rectangle 169"/>
          <p:cNvSpPr>
            <a:spLocks noChangeArrowheads="1"/>
          </p:cNvSpPr>
          <p:nvPr/>
        </p:nvSpPr>
        <p:spPr bwMode="auto">
          <a:xfrm>
            <a:off x="6510867" y="3024012"/>
            <a:ext cx="1436511" cy="218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r>
              <a:rPr lang="en-US" altLang="en-US" sz="1422" b="1">
                <a:solidFill>
                  <a:srgbClr val="FFFF00"/>
                </a:solidFill>
                <a:ea typeface="ＭＳ Ｐゴシック" panose="020B0600070205080204" pitchFamily="34" charset="-128"/>
              </a:rPr>
              <a:t>Placebo</a:t>
            </a:r>
            <a:endParaRPr lang="en-US" altLang="en-US" sz="1422">
              <a:solidFill>
                <a:srgbClr val="FFFF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9712" name="Line 170"/>
          <p:cNvSpPr>
            <a:spLocks noChangeShapeType="1"/>
          </p:cNvSpPr>
          <p:nvPr/>
        </p:nvSpPr>
        <p:spPr bwMode="auto">
          <a:xfrm>
            <a:off x="5063067" y="5077178"/>
            <a:ext cx="28222" cy="1412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13" name="Line 171"/>
          <p:cNvSpPr>
            <a:spLocks noChangeShapeType="1"/>
          </p:cNvSpPr>
          <p:nvPr/>
        </p:nvSpPr>
        <p:spPr bwMode="auto">
          <a:xfrm flipV="1">
            <a:off x="5184422" y="5077178"/>
            <a:ext cx="1412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14" name="Line 172"/>
          <p:cNvSpPr>
            <a:spLocks noChangeShapeType="1"/>
          </p:cNvSpPr>
          <p:nvPr/>
        </p:nvSpPr>
        <p:spPr bwMode="auto">
          <a:xfrm flipV="1">
            <a:off x="5389034" y="5077178"/>
            <a:ext cx="1411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15" name="Line 173"/>
          <p:cNvSpPr>
            <a:spLocks noChangeShapeType="1"/>
          </p:cNvSpPr>
          <p:nvPr/>
        </p:nvSpPr>
        <p:spPr bwMode="auto">
          <a:xfrm flipV="1">
            <a:off x="5595056" y="5077178"/>
            <a:ext cx="1411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16" name="Line 174"/>
          <p:cNvSpPr>
            <a:spLocks noChangeShapeType="1"/>
          </p:cNvSpPr>
          <p:nvPr/>
        </p:nvSpPr>
        <p:spPr bwMode="auto">
          <a:xfrm flipV="1">
            <a:off x="5799666" y="5077178"/>
            <a:ext cx="1412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17" name="Line 175"/>
          <p:cNvSpPr>
            <a:spLocks noChangeShapeType="1"/>
          </p:cNvSpPr>
          <p:nvPr/>
        </p:nvSpPr>
        <p:spPr bwMode="auto">
          <a:xfrm flipV="1">
            <a:off x="6002866" y="5077178"/>
            <a:ext cx="1412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18" name="Line 176"/>
          <p:cNvSpPr>
            <a:spLocks noChangeShapeType="1"/>
          </p:cNvSpPr>
          <p:nvPr/>
        </p:nvSpPr>
        <p:spPr bwMode="auto">
          <a:xfrm flipV="1">
            <a:off x="6207479" y="5077178"/>
            <a:ext cx="1411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19" name="Line 177"/>
          <p:cNvSpPr>
            <a:spLocks noChangeShapeType="1"/>
          </p:cNvSpPr>
          <p:nvPr/>
        </p:nvSpPr>
        <p:spPr bwMode="auto">
          <a:xfrm flipV="1">
            <a:off x="6412089" y="5077178"/>
            <a:ext cx="1412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20" name="Line 178"/>
          <p:cNvSpPr>
            <a:spLocks noChangeShapeType="1"/>
          </p:cNvSpPr>
          <p:nvPr/>
        </p:nvSpPr>
        <p:spPr bwMode="auto">
          <a:xfrm flipV="1">
            <a:off x="6622345" y="5077178"/>
            <a:ext cx="1411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21" name="Line 179"/>
          <p:cNvSpPr>
            <a:spLocks noChangeShapeType="1"/>
          </p:cNvSpPr>
          <p:nvPr/>
        </p:nvSpPr>
        <p:spPr bwMode="auto">
          <a:xfrm flipV="1">
            <a:off x="6824133" y="5077178"/>
            <a:ext cx="1412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22" name="Line 180"/>
          <p:cNvSpPr>
            <a:spLocks noChangeShapeType="1"/>
          </p:cNvSpPr>
          <p:nvPr/>
        </p:nvSpPr>
        <p:spPr bwMode="auto">
          <a:xfrm flipV="1">
            <a:off x="7031567" y="5077178"/>
            <a:ext cx="1411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23" name="Line 181"/>
          <p:cNvSpPr>
            <a:spLocks noChangeShapeType="1"/>
          </p:cNvSpPr>
          <p:nvPr/>
        </p:nvSpPr>
        <p:spPr bwMode="auto">
          <a:xfrm flipV="1">
            <a:off x="7234767" y="5077178"/>
            <a:ext cx="1411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24" name="Line 182"/>
          <p:cNvSpPr>
            <a:spLocks noChangeShapeType="1"/>
          </p:cNvSpPr>
          <p:nvPr/>
        </p:nvSpPr>
        <p:spPr bwMode="auto">
          <a:xfrm flipV="1">
            <a:off x="7447844" y="5074356"/>
            <a:ext cx="1412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25" name="Line 183"/>
          <p:cNvSpPr>
            <a:spLocks noChangeShapeType="1"/>
          </p:cNvSpPr>
          <p:nvPr/>
        </p:nvSpPr>
        <p:spPr bwMode="auto">
          <a:xfrm flipV="1">
            <a:off x="7652456" y="5071534"/>
            <a:ext cx="1411" cy="649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26" name="Line 184"/>
          <p:cNvSpPr>
            <a:spLocks noChangeShapeType="1"/>
          </p:cNvSpPr>
          <p:nvPr/>
        </p:nvSpPr>
        <p:spPr bwMode="auto">
          <a:xfrm flipV="1">
            <a:off x="7844367" y="5077178"/>
            <a:ext cx="1411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27" name="Line 185"/>
          <p:cNvSpPr>
            <a:spLocks noChangeShapeType="1"/>
          </p:cNvSpPr>
          <p:nvPr/>
        </p:nvSpPr>
        <p:spPr bwMode="auto">
          <a:xfrm flipV="1">
            <a:off x="8057444" y="5077178"/>
            <a:ext cx="1412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28" name="Line 186"/>
          <p:cNvSpPr>
            <a:spLocks noChangeShapeType="1"/>
          </p:cNvSpPr>
          <p:nvPr/>
        </p:nvSpPr>
        <p:spPr bwMode="auto">
          <a:xfrm flipV="1">
            <a:off x="8269111" y="5077178"/>
            <a:ext cx="1412" cy="635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29" name="Oval 187"/>
          <p:cNvSpPr>
            <a:spLocks noChangeArrowheads="1"/>
          </p:cNvSpPr>
          <p:nvPr/>
        </p:nvSpPr>
        <p:spPr bwMode="auto">
          <a:xfrm>
            <a:off x="8221134" y="3838223"/>
            <a:ext cx="87489" cy="134056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30" name="Line 188"/>
          <p:cNvSpPr>
            <a:spLocks noChangeAspect="1" noChangeShapeType="1"/>
          </p:cNvSpPr>
          <p:nvPr/>
        </p:nvSpPr>
        <p:spPr bwMode="auto">
          <a:xfrm>
            <a:off x="1889479" y="3896079"/>
            <a:ext cx="1411" cy="183444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9731" name="Group 189"/>
          <p:cNvGrpSpPr>
            <a:grpSpLocks/>
          </p:cNvGrpSpPr>
          <p:nvPr/>
        </p:nvGrpSpPr>
        <p:grpSpPr bwMode="auto">
          <a:xfrm rot="10800000">
            <a:off x="2709334" y="3753555"/>
            <a:ext cx="55034" cy="182034"/>
            <a:chOff x="1562" y="789"/>
            <a:chExt cx="39" cy="83"/>
          </a:xfrm>
        </p:grpSpPr>
        <p:sp>
          <p:nvSpPr>
            <p:cNvPr id="109862" name="Line 190"/>
            <p:cNvSpPr>
              <a:spLocks noChangeAspect="1" noChangeShapeType="1"/>
            </p:cNvSpPr>
            <p:nvPr/>
          </p:nvSpPr>
          <p:spPr bwMode="auto">
            <a:xfrm>
              <a:off x="1589" y="789"/>
              <a:ext cx="1" cy="83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63" name="Line 191"/>
            <p:cNvSpPr>
              <a:spLocks noChangeAspect="1" noChangeShapeType="1"/>
            </p:cNvSpPr>
            <p:nvPr/>
          </p:nvSpPr>
          <p:spPr bwMode="auto">
            <a:xfrm>
              <a:off x="1569" y="866"/>
              <a:ext cx="39" cy="0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09732" name="Line 192"/>
          <p:cNvSpPr>
            <a:spLocks noChangeShapeType="1"/>
          </p:cNvSpPr>
          <p:nvPr/>
        </p:nvSpPr>
        <p:spPr bwMode="auto">
          <a:xfrm>
            <a:off x="5015089" y="5077178"/>
            <a:ext cx="3261078" cy="1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33" name="AutoShape 193"/>
          <p:cNvSpPr>
            <a:spLocks noChangeArrowheads="1"/>
          </p:cNvSpPr>
          <p:nvPr/>
        </p:nvSpPr>
        <p:spPr bwMode="auto">
          <a:xfrm>
            <a:off x="8222545" y="4425245"/>
            <a:ext cx="87489" cy="138289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34" name="AutoShape 194"/>
          <p:cNvSpPr>
            <a:spLocks noChangeArrowheads="1"/>
          </p:cNvSpPr>
          <p:nvPr/>
        </p:nvSpPr>
        <p:spPr bwMode="auto">
          <a:xfrm>
            <a:off x="8019345" y="4814711"/>
            <a:ext cx="87489" cy="136878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35" name="AutoShape 195"/>
          <p:cNvSpPr>
            <a:spLocks noChangeArrowheads="1"/>
          </p:cNvSpPr>
          <p:nvPr/>
        </p:nvSpPr>
        <p:spPr bwMode="auto">
          <a:xfrm>
            <a:off x="7196667" y="4491567"/>
            <a:ext cx="87489" cy="135467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36" name="AutoShape 196"/>
          <p:cNvSpPr>
            <a:spLocks noChangeArrowheads="1"/>
          </p:cNvSpPr>
          <p:nvPr/>
        </p:nvSpPr>
        <p:spPr bwMode="auto">
          <a:xfrm>
            <a:off x="7401279" y="4618568"/>
            <a:ext cx="87489" cy="138289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37" name="AutoShape 197"/>
          <p:cNvSpPr>
            <a:spLocks noChangeArrowheads="1"/>
          </p:cNvSpPr>
          <p:nvPr/>
        </p:nvSpPr>
        <p:spPr bwMode="auto">
          <a:xfrm>
            <a:off x="7811912" y="4811889"/>
            <a:ext cx="87489" cy="136878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38" name="AutoShape 198"/>
          <p:cNvSpPr>
            <a:spLocks noChangeArrowheads="1"/>
          </p:cNvSpPr>
          <p:nvPr/>
        </p:nvSpPr>
        <p:spPr bwMode="auto">
          <a:xfrm>
            <a:off x="6990645" y="4491567"/>
            <a:ext cx="87489" cy="135467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39" name="Oval 199"/>
          <p:cNvSpPr>
            <a:spLocks noChangeArrowheads="1"/>
          </p:cNvSpPr>
          <p:nvPr/>
        </p:nvSpPr>
        <p:spPr bwMode="auto">
          <a:xfrm>
            <a:off x="6987823" y="3769078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40" name="Oval 200"/>
          <p:cNvSpPr>
            <a:spLocks noChangeArrowheads="1"/>
          </p:cNvSpPr>
          <p:nvPr/>
        </p:nvSpPr>
        <p:spPr bwMode="auto">
          <a:xfrm>
            <a:off x="7193845" y="3709811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41" name="Oval 201"/>
          <p:cNvSpPr>
            <a:spLocks noChangeArrowheads="1"/>
          </p:cNvSpPr>
          <p:nvPr/>
        </p:nvSpPr>
        <p:spPr bwMode="auto">
          <a:xfrm>
            <a:off x="7402689" y="3709811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42" name="Oval 202"/>
          <p:cNvSpPr>
            <a:spLocks noChangeArrowheads="1"/>
          </p:cNvSpPr>
          <p:nvPr/>
        </p:nvSpPr>
        <p:spPr bwMode="auto">
          <a:xfrm>
            <a:off x="7604479" y="3709811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43" name="Oval 203"/>
          <p:cNvSpPr>
            <a:spLocks noChangeArrowheads="1"/>
          </p:cNvSpPr>
          <p:nvPr/>
        </p:nvSpPr>
        <p:spPr bwMode="auto">
          <a:xfrm>
            <a:off x="7811912" y="3836812"/>
            <a:ext cx="87489" cy="134055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44" name="Oval 204"/>
          <p:cNvSpPr>
            <a:spLocks noChangeArrowheads="1"/>
          </p:cNvSpPr>
          <p:nvPr/>
        </p:nvSpPr>
        <p:spPr bwMode="auto">
          <a:xfrm>
            <a:off x="8033456" y="3927123"/>
            <a:ext cx="87489" cy="13687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45" name="AutoShape 205"/>
          <p:cNvSpPr>
            <a:spLocks noChangeArrowheads="1"/>
          </p:cNvSpPr>
          <p:nvPr/>
        </p:nvSpPr>
        <p:spPr bwMode="auto">
          <a:xfrm>
            <a:off x="5349523" y="2881489"/>
            <a:ext cx="87489" cy="134056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46" name="Oval 206"/>
          <p:cNvSpPr>
            <a:spLocks noChangeArrowheads="1"/>
          </p:cNvSpPr>
          <p:nvPr/>
        </p:nvSpPr>
        <p:spPr bwMode="auto">
          <a:xfrm>
            <a:off x="5545667" y="3330223"/>
            <a:ext cx="87489" cy="138289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47" name="Oval 207"/>
          <p:cNvSpPr>
            <a:spLocks noChangeArrowheads="1"/>
          </p:cNvSpPr>
          <p:nvPr/>
        </p:nvSpPr>
        <p:spPr bwMode="auto">
          <a:xfrm>
            <a:off x="5346701" y="2978857"/>
            <a:ext cx="87489" cy="13687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48" name="AutoShape 208"/>
          <p:cNvSpPr>
            <a:spLocks noChangeArrowheads="1"/>
          </p:cNvSpPr>
          <p:nvPr/>
        </p:nvSpPr>
        <p:spPr bwMode="auto">
          <a:xfrm>
            <a:off x="5758745" y="3647723"/>
            <a:ext cx="87489" cy="136877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49" name="AutoShape 209"/>
          <p:cNvSpPr>
            <a:spLocks noChangeArrowheads="1"/>
          </p:cNvSpPr>
          <p:nvPr/>
        </p:nvSpPr>
        <p:spPr bwMode="auto">
          <a:xfrm>
            <a:off x="5963356" y="3963812"/>
            <a:ext cx="87489" cy="136877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50" name="AutoShape 210"/>
          <p:cNvSpPr>
            <a:spLocks noChangeArrowheads="1"/>
          </p:cNvSpPr>
          <p:nvPr/>
        </p:nvSpPr>
        <p:spPr bwMode="auto">
          <a:xfrm>
            <a:off x="6167968" y="3907368"/>
            <a:ext cx="87489" cy="136877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51" name="AutoShape 211"/>
          <p:cNvSpPr>
            <a:spLocks noChangeArrowheads="1"/>
          </p:cNvSpPr>
          <p:nvPr/>
        </p:nvSpPr>
        <p:spPr bwMode="auto">
          <a:xfrm>
            <a:off x="6375400" y="4035778"/>
            <a:ext cx="87489" cy="135467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52" name="AutoShape 212"/>
          <p:cNvSpPr>
            <a:spLocks noChangeArrowheads="1"/>
          </p:cNvSpPr>
          <p:nvPr/>
        </p:nvSpPr>
        <p:spPr bwMode="auto">
          <a:xfrm>
            <a:off x="6578600" y="4299656"/>
            <a:ext cx="87489" cy="138289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53" name="Oval 213"/>
          <p:cNvSpPr>
            <a:spLocks noChangeArrowheads="1"/>
          </p:cNvSpPr>
          <p:nvPr/>
        </p:nvSpPr>
        <p:spPr bwMode="auto">
          <a:xfrm>
            <a:off x="5960534" y="3232856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54" name="Oval 214"/>
          <p:cNvSpPr>
            <a:spLocks noChangeArrowheads="1"/>
          </p:cNvSpPr>
          <p:nvPr/>
        </p:nvSpPr>
        <p:spPr bwMode="auto">
          <a:xfrm>
            <a:off x="6169378" y="3579989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55" name="Oval 215"/>
          <p:cNvSpPr>
            <a:spLocks noChangeArrowheads="1"/>
          </p:cNvSpPr>
          <p:nvPr/>
        </p:nvSpPr>
        <p:spPr bwMode="auto">
          <a:xfrm>
            <a:off x="6372578" y="3773311"/>
            <a:ext cx="87489" cy="136878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56" name="Oval 216"/>
          <p:cNvSpPr>
            <a:spLocks noChangeArrowheads="1"/>
          </p:cNvSpPr>
          <p:nvPr/>
        </p:nvSpPr>
        <p:spPr bwMode="auto">
          <a:xfrm>
            <a:off x="6578600" y="3709811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57" name="AutoShape 217"/>
          <p:cNvSpPr>
            <a:spLocks noChangeArrowheads="1"/>
          </p:cNvSpPr>
          <p:nvPr/>
        </p:nvSpPr>
        <p:spPr bwMode="auto">
          <a:xfrm>
            <a:off x="6784623" y="4299656"/>
            <a:ext cx="87489" cy="138289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58" name="Oval 218"/>
          <p:cNvSpPr>
            <a:spLocks noChangeArrowheads="1"/>
          </p:cNvSpPr>
          <p:nvPr/>
        </p:nvSpPr>
        <p:spPr bwMode="auto">
          <a:xfrm>
            <a:off x="6780390" y="3896078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59" name="Text Box 219"/>
          <p:cNvSpPr txBox="1">
            <a:spLocks noChangeArrowheads="1"/>
          </p:cNvSpPr>
          <p:nvPr/>
        </p:nvSpPr>
        <p:spPr bwMode="auto">
          <a:xfrm>
            <a:off x="3246967" y="4203700"/>
            <a:ext cx="28645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09760" name="Text Box 220"/>
          <p:cNvSpPr txBox="1">
            <a:spLocks noChangeArrowheads="1"/>
          </p:cNvSpPr>
          <p:nvPr/>
        </p:nvSpPr>
        <p:spPr bwMode="auto">
          <a:xfrm>
            <a:off x="3467101" y="4262967"/>
            <a:ext cx="28645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09761" name="Text Box 221"/>
          <p:cNvSpPr txBox="1">
            <a:spLocks noChangeArrowheads="1"/>
          </p:cNvSpPr>
          <p:nvPr/>
        </p:nvSpPr>
        <p:spPr bwMode="auto">
          <a:xfrm>
            <a:off x="3673123" y="4525434"/>
            <a:ext cx="28645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09762" name="Text Box 222"/>
          <p:cNvSpPr txBox="1">
            <a:spLocks noChangeArrowheads="1"/>
          </p:cNvSpPr>
          <p:nvPr/>
        </p:nvSpPr>
        <p:spPr bwMode="auto">
          <a:xfrm>
            <a:off x="3890434" y="4261555"/>
            <a:ext cx="28645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09763" name="Text Box 223"/>
          <p:cNvSpPr txBox="1">
            <a:spLocks noChangeArrowheads="1"/>
          </p:cNvSpPr>
          <p:nvPr/>
        </p:nvSpPr>
        <p:spPr bwMode="auto">
          <a:xfrm>
            <a:off x="4104923" y="4131733"/>
            <a:ext cx="28645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09764" name="Text Box 224"/>
          <p:cNvSpPr txBox="1">
            <a:spLocks noChangeArrowheads="1"/>
          </p:cNvSpPr>
          <p:nvPr/>
        </p:nvSpPr>
        <p:spPr bwMode="auto">
          <a:xfrm>
            <a:off x="4082345" y="5438423"/>
            <a:ext cx="1337033" cy="5300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844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Weeks</a:t>
            </a:r>
          </a:p>
        </p:txBody>
      </p:sp>
      <p:sp>
        <p:nvSpPr>
          <p:cNvPr id="109765" name="Text Box 225"/>
          <p:cNvSpPr txBox="1">
            <a:spLocks noChangeArrowheads="1"/>
          </p:cNvSpPr>
          <p:nvPr/>
        </p:nvSpPr>
        <p:spPr bwMode="auto">
          <a:xfrm>
            <a:off x="7113412" y="4161367"/>
            <a:ext cx="28645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09766" name="Text Box 226"/>
          <p:cNvSpPr txBox="1">
            <a:spLocks noChangeArrowheads="1"/>
          </p:cNvSpPr>
          <p:nvPr/>
        </p:nvSpPr>
        <p:spPr bwMode="auto">
          <a:xfrm>
            <a:off x="7728656" y="4459111"/>
            <a:ext cx="286455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09767" name="Text Box 227"/>
          <p:cNvSpPr txBox="1">
            <a:spLocks noChangeArrowheads="1"/>
          </p:cNvSpPr>
          <p:nvPr/>
        </p:nvSpPr>
        <p:spPr bwMode="auto">
          <a:xfrm>
            <a:off x="7323667" y="4282723"/>
            <a:ext cx="28645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09768" name="Text Box 228"/>
          <p:cNvSpPr txBox="1">
            <a:spLocks noChangeArrowheads="1"/>
          </p:cNvSpPr>
          <p:nvPr/>
        </p:nvSpPr>
        <p:spPr bwMode="auto">
          <a:xfrm>
            <a:off x="7524045" y="4343400"/>
            <a:ext cx="28645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09769" name="Text Box 229"/>
          <p:cNvSpPr txBox="1">
            <a:spLocks noChangeArrowheads="1"/>
          </p:cNvSpPr>
          <p:nvPr/>
        </p:nvSpPr>
        <p:spPr bwMode="auto">
          <a:xfrm>
            <a:off x="7933267" y="4463345"/>
            <a:ext cx="28645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09770" name="Text Box 230"/>
          <p:cNvSpPr txBox="1">
            <a:spLocks noChangeArrowheads="1"/>
          </p:cNvSpPr>
          <p:nvPr/>
        </p:nvSpPr>
        <p:spPr bwMode="auto">
          <a:xfrm>
            <a:off x="8130823" y="4106333"/>
            <a:ext cx="286456" cy="4205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09771" name="Line 231"/>
          <p:cNvSpPr>
            <a:spLocks noChangeShapeType="1"/>
          </p:cNvSpPr>
          <p:nvPr/>
        </p:nvSpPr>
        <p:spPr bwMode="auto">
          <a:xfrm>
            <a:off x="924279" y="2002368"/>
            <a:ext cx="1411" cy="307763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72" name="Line 232"/>
          <p:cNvSpPr>
            <a:spLocks noChangeShapeType="1"/>
          </p:cNvSpPr>
          <p:nvPr/>
        </p:nvSpPr>
        <p:spPr bwMode="auto">
          <a:xfrm>
            <a:off x="870656" y="5054601"/>
            <a:ext cx="49388" cy="2822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73" name="Line 233"/>
          <p:cNvSpPr>
            <a:spLocks noChangeShapeType="1"/>
          </p:cNvSpPr>
          <p:nvPr/>
        </p:nvSpPr>
        <p:spPr bwMode="auto">
          <a:xfrm>
            <a:off x="870656" y="4463345"/>
            <a:ext cx="49388" cy="282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74" name="Line 234"/>
          <p:cNvSpPr>
            <a:spLocks noChangeShapeType="1"/>
          </p:cNvSpPr>
          <p:nvPr/>
        </p:nvSpPr>
        <p:spPr bwMode="auto">
          <a:xfrm>
            <a:off x="870656" y="3845279"/>
            <a:ext cx="49388" cy="282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75" name="Line 235"/>
          <p:cNvSpPr>
            <a:spLocks noChangeShapeType="1"/>
          </p:cNvSpPr>
          <p:nvPr/>
        </p:nvSpPr>
        <p:spPr bwMode="auto">
          <a:xfrm>
            <a:off x="870656" y="3237089"/>
            <a:ext cx="49388" cy="1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76" name="Line 236"/>
          <p:cNvSpPr>
            <a:spLocks noChangeShapeType="1"/>
          </p:cNvSpPr>
          <p:nvPr/>
        </p:nvSpPr>
        <p:spPr bwMode="auto">
          <a:xfrm>
            <a:off x="870656" y="2619023"/>
            <a:ext cx="49388" cy="282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77" name="Line 237"/>
          <p:cNvSpPr>
            <a:spLocks noChangeShapeType="1"/>
          </p:cNvSpPr>
          <p:nvPr/>
        </p:nvSpPr>
        <p:spPr bwMode="auto">
          <a:xfrm>
            <a:off x="870656" y="2009422"/>
            <a:ext cx="49388" cy="1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78" name="Line 238"/>
          <p:cNvSpPr>
            <a:spLocks noChangeShapeType="1"/>
          </p:cNvSpPr>
          <p:nvPr/>
        </p:nvSpPr>
        <p:spPr bwMode="auto">
          <a:xfrm flipV="1">
            <a:off x="920044" y="5080000"/>
            <a:ext cx="1412" cy="66323"/>
          </a:xfrm>
          <a:prstGeom prst="line">
            <a:avLst/>
          </a:prstGeom>
          <a:noFill/>
          <a:ln w="14288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79" name="Freeform 239"/>
          <p:cNvSpPr>
            <a:spLocks/>
          </p:cNvSpPr>
          <p:nvPr/>
        </p:nvSpPr>
        <p:spPr bwMode="auto">
          <a:xfrm>
            <a:off x="1030111" y="2370667"/>
            <a:ext cx="3208867" cy="2587978"/>
          </a:xfrm>
          <a:custGeom>
            <a:avLst/>
            <a:gdLst>
              <a:gd name="T0" fmla="*/ 0 w 525"/>
              <a:gd name="T1" fmla="*/ 0 h 272"/>
              <a:gd name="T2" fmla="*/ 2147483647 w 525"/>
              <a:gd name="T3" fmla="*/ 0 h 272"/>
              <a:gd name="T4" fmla="*/ 2147483647 w 525"/>
              <a:gd name="T5" fmla="*/ 2147483647 h 272"/>
              <a:gd name="T6" fmla="*/ 2147483647 w 525"/>
              <a:gd name="T7" fmla="*/ 2147483647 h 272"/>
              <a:gd name="T8" fmla="*/ 2147483647 w 525"/>
              <a:gd name="T9" fmla="*/ 2147483647 h 272"/>
              <a:gd name="T10" fmla="*/ 2147483647 w 525"/>
              <a:gd name="T11" fmla="*/ 2147483647 h 272"/>
              <a:gd name="T12" fmla="*/ 2147483647 w 525"/>
              <a:gd name="T13" fmla="*/ 2147483647 h 272"/>
              <a:gd name="T14" fmla="*/ 2147483647 w 525"/>
              <a:gd name="T15" fmla="*/ 2147483647 h 272"/>
              <a:gd name="T16" fmla="*/ 2147483647 w 525"/>
              <a:gd name="T17" fmla="*/ 2147483647 h 272"/>
              <a:gd name="T18" fmla="*/ 2147483647 w 525"/>
              <a:gd name="T19" fmla="*/ 2147483647 h 272"/>
              <a:gd name="T20" fmla="*/ 2147483647 w 525"/>
              <a:gd name="T21" fmla="*/ 2147483647 h 272"/>
              <a:gd name="T22" fmla="*/ 2147483647 w 525"/>
              <a:gd name="T23" fmla="*/ 2147483647 h 272"/>
              <a:gd name="T24" fmla="*/ 2147483647 w 525"/>
              <a:gd name="T25" fmla="*/ 2147483647 h 272"/>
              <a:gd name="T26" fmla="*/ 2147483647 w 525"/>
              <a:gd name="T27" fmla="*/ 2147483647 h 272"/>
              <a:gd name="T28" fmla="*/ 2147483647 w 525"/>
              <a:gd name="T29" fmla="*/ 2147483647 h 272"/>
              <a:gd name="T30" fmla="*/ 2147483647 w 525"/>
              <a:gd name="T31" fmla="*/ 2147483647 h 2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5"/>
              <a:gd name="T49" fmla="*/ 0 h 272"/>
              <a:gd name="T50" fmla="*/ 525 w 525"/>
              <a:gd name="T51" fmla="*/ 272 h 27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5" h="272">
                <a:moveTo>
                  <a:pt x="0" y="0"/>
                </a:moveTo>
                <a:lnTo>
                  <a:pt x="35" y="0"/>
                </a:lnTo>
                <a:lnTo>
                  <a:pt x="70" y="91"/>
                </a:lnTo>
                <a:lnTo>
                  <a:pt x="105" y="129"/>
                </a:lnTo>
                <a:lnTo>
                  <a:pt x="140" y="168"/>
                </a:lnTo>
                <a:lnTo>
                  <a:pt x="175" y="168"/>
                </a:lnTo>
                <a:lnTo>
                  <a:pt x="210" y="194"/>
                </a:lnTo>
                <a:lnTo>
                  <a:pt x="245" y="207"/>
                </a:lnTo>
                <a:lnTo>
                  <a:pt x="280" y="207"/>
                </a:lnTo>
                <a:lnTo>
                  <a:pt x="315" y="246"/>
                </a:lnTo>
                <a:lnTo>
                  <a:pt x="350" y="220"/>
                </a:lnTo>
                <a:lnTo>
                  <a:pt x="385" y="246"/>
                </a:lnTo>
                <a:lnTo>
                  <a:pt x="420" y="246"/>
                </a:lnTo>
                <a:lnTo>
                  <a:pt x="455" y="272"/>
                </a:lnTo>
                <a:lnTo>
                  <a:pt x="490" y="246"/>
                </a:lnTo>
                <a:lnTo>
                  <a:pt x="525" y="233"/>
                </a:lnTo>
              </a:path>
            </a:pathLst>
          </a:custGeom>
          <a:noFill/>
          <a:ln w="14288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80" name="Freeform 240"/>
          <p:cNvSpPr>
            <a:spLocks/>
          </p:cNvSpPr>
          <p:nvPr/>
        </p:nvSpPr>
        <p:spPr bwMode="auto">
          <a:xfrm>
            <a:off x="1037167" y="2998612"/>
            <a:ext cx="3201811" cy="1092200"/>
          </a:xfrm>
          <a:custGeom>
            <a:avLst/>
            <a:gdLst>
              <a:gd name="T0" fmla="*/ 0 w 525"/>
              <a:gd name="T1" fmla="*/ 0 h 116"/>
              <a:gd name="T2" fmla="*/ 2147483647 w 525"/>
              <a:gd name="T3" fmla="*/ 2147483647 h 116"/>
              <a:gd name="T4" fmla="*/ 2147483647 w 525"/>
              <a:gd name="T5" fmla="*/ 2147483647 h 116"/>
              <a:gd name="T6" fmla="*/ 2147483647 w 525"/>
              <a:gd name="T7" fmla="*/ 2147483647 h 116"/>
              <a:gd name="T8" fmla="*/ 2147483647 w 525"/>
              <a:gd name="T9" fmla="*/ 2147483647 h 116"/>
              <a:gd name="T10" fmla="*/ 2147483647 w 525"/>
              <a:gd name="T11" fmla="*/ 2147483647 h 116"/>
              <a:gd name="T12" fmla="*/ 2147483647 w 525"/>
              <a:gd name="T13" fmla="*/ 2147483647 h 116"/>
              <a:gd name="T14" fmla="*/ 2147483647 w 525"/>
              <a:gd name="T15" fmla="*/ 2147483647 h 116"/>
              <a:gd name="T16" fmla="*/ 2147483647 w 525"/>
              <a:gd name="T17" fmla="*/ 2147483647 h 116"/>
              <a:gd name="T18" fmla="*/ 2147483647 w 525"/>
              <a:gd name="T19" fmla="*/ 2147483647 h 116"/>
              <a:gd name="T20" fmla="*/ 2147483647 w 525"/>
              <a:gd name="T21" fmla="*/ 2147483647 h 116"/>
              <a:gd name="T22" fmla="*/ 2147483647 w 525"/>
              <a:gd name="T23" fmla="*/ 2147483647 h 116"/>
              <a:gd name="T24" fmla="*/ 2147483647 w 525"/>
              <a:gd name="T25" fmla="*/ 2147483647 h 116"/>
              <a:gd name="T26" fmla="*/ 2147483647 w 525"/>
              <a:gd name="T27" fmla="*/ 2147483647 h 116"/>
              <a:gd name="T28" fmla="*/ 2147483647 w 525"/>
              <a:gd name="T29" fmla="*/ 2147483647 h 116"/>
              <a:gd name="T30" fmla="*/ 2147483647 w 525"/>
              <a:gd name="T31" fmla="*/ 2147483647 h 1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525"/>
              <a:gd name="T49" fmla="*/ 0 h 116"/>
              <a:gd name="T50" fmla="*/ 525 w 525"/>
              <a:gd name="T51" fmla="*/ 116 h 11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525" h="116">
                <a:moveTo>
                  <a:pt x="0" y="0"/>
                </a:moveTo>
                <a:lnTo>
                  <a:pt x="35" y="52"/>
                </a:lnTo>
                <a:lnTo>
                  <a:pt x="70" y="39"/>
                </a:lnTo>
                <a:lnTo>
                  <a:pt x="105" y="64"/>
                </a:lnTo>
                <a:lnTo>
                  <a:pt x="140" y="52"/>
                </a:lnTo>
                <a:lnTo>
                  <a:pt x="175" y="90"/>
                </a:lnTo>
                <a:lnTo>
                  <a:pt x="210" y="90"/>
                </a:lnTo>
                <a:lnTo>
                  <a:pt x="245" y="90"/>
                </a:lnTo>
                <a:lnTo>
                  <a:pt x="280" y="103"/>
                </a:lnTo>
                <a:lnTo>
                  <a:pt x="315" y="103"/>
                </a:lnTo>
                <a:lnTo>
                  <a:pt x="350" y="64"/>
                </a:lnTo>
                <a:lnTo>
                  <a:pt x="385" y="64"/>
                </a:lnTo>
                <a:lnTo>
                  <a:pt x="420" y="77"/>
                </a:lnTo>
                <a:lnTo>
                  <a:pt x="455" y="116"/>
                </a:lnTo>
                <a:lnTo>
                  <a:pt x="490" y="116"/>
                </a:lnTo>
                <a:lnTo>
                  <a:pt x="525" y="52"/>
                </a:lnTo>
              </a:path>
            </a:pathLst>
          </a:cu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81" name="Freeform 241"/>
          <p:cNvSpPr>
            <a:spLocks/>
          </p:cNvSpPr>
          <p:nvPr/>
        </p:nvSpPr>
        <p:spPr bwMode="auto">
          <a:xfrm>
            <a:off x="976489" y="2277534"/>
            <a:ext cx="97367" cy="150989"/>
          </a:xfrm>
          <a:custGeom>
            <a:avLst/>
            <a:gdLst>
              <a:gd name="T0" fmla="*/ 2147483647 w 69"/>
              <a:gd name="T1" fmla="*/ 0 h 69"/>
              <a:gd name="T2" fmla="*/ 2147483647 w 69"/>
              <a:gd name="T3" fmla="*/ 2147483647 h 69"/>
              <a:gd name="T4" fmla="*/ 0 w 69"/>
              <a:gd name="T5" fmla="*/ 2147483647 h 69"/>
              <a:gd name="T6" fmla="*/ 2147483647 w 69"/>
              <a:gd name="T7" fmla="*/ 0 h 69"/>
              <a:gd name="T8" fmla="*/ 0 60000 65536"/>
              <a:gd name="T9" fmla="*/ 0 60000 65536"/>
              <a:gd name="T10" fmla="*/ 0 60000 65536"/>
              <a:gd name="T11" fmla="*/ 0 60000 65536"/>
              <a:gd name="T12" fmla="*/ 0 w 69"/>
              <a:gd name="T13" fmla="*/ 0 h 69"/>
              <a:gd name="T14" fmla="*/ 69 w 69"/>
              <a:gd name="T15" fmla="*/ 69 h 6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" h="69">
                <a:moveTo>
                  <a:pt x="35" y="0"/>
                </a:moveTo>
                <a:lnTo>
                  <a:pt x="69" y="69"/>
                </a:lnTo>
                <a:lnTo>
                  <a:pt x="0" y="69"/>
                </a:lnTo>
                <a:lnTo>
                  <a:pt x="35" y="0"/>
                </a:lnTo>
                <a:close/>
              </a:path>
            </a:pathLst>
          </a:custGeom>
          <a:solidFill>
            <a:srgbClr val="FE7F00"/>
          </a:solidFill>
          <a:ln w="6350">
            <a:solidFill>
              <a:srgbClr val="FE7F00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82" name="Freeform 242"/>
          <p:cNvSpPr>
            <a:spLocks/>
          </p:cNvSpPr>
          <p:nvPr/>
        </p:nvSpPr>
        <p:spPr bwMode="auto">
          <a:xfrm>
            <a:off x="1195212" y="2295878"/>
            <a:ext cx="97366" cy="152400"/>
          </a:xfrm>
          <a:custGeom>
            <a:avLst/>
            <a:gdLst>
              <a:gd name="T0" fmla="*/ 2147483647 w 69"/>
              <a:gd name="T1" fmla="*/ 0 h 69"/>
              <a:gd name="T2" fmla="*/ 2147483647 w 69"/>
              <a:gd name="T3" fmla="*/ 2147483647 h 69"/>
              <a:gd name="T4" fmla="*/ 0 w 69"/>
              <a:gd name="T5" fmla="*/ 2147483647 h 69"/>
              <a:gd name="T6" fmla="*/ 2147483647 w 69"/>
              <a:gd name="T7" fmla="*/ 0 h 69"/>
              <a:gd name="T8" fmla="*/ 0 60000 65536"/>
              <a:gd name="T9" fmla="*/ 0 60000 65536"/>
              <a:gd name="T10" fmla="*/ 0 60000 65536"/>
              <a:gd name="T11" fmla="*/ 0 60000 65536"/>
              <a:gd name="T12" fmla="*/ 0 w 69"/>
              <a:gd name="T13" fmla="*/ 0 h 69"/>
              <a:gd name="T14" fmla="*/ 69 w 69"/>
              <a:gd name="T15" fmla="*/ 69 h 6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" h="69">
                <a:moveTo>
                  <a:pt x="34" y="0"/>
                </a:moveTo>
                <a:lnTo>
                  <a:pt x="69" y="69"/>
                </a:lnTo>
                <a:lnTo>
                  <a:pt x="0" y="69"/>
                </a:lnTo>
                <a:lnTo>
                  <a:pt x="34" y="0"/>
                </a:lnTo>
                <a:close/>
              </a:path>
            </a:pathLst>
          </a:custGeom>
          <a:solidFill>
            <a:srgbClr val="FE7F00"/>
          </a:solidFill>
          <a:ln w="6350">
            <a:solidFill>
              <a:srgbClr val="FE7F00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83" name="Rectangle 243"/>
          <p:cNvSpPr>
            <a:spLocks noChangeArrowheads="1"/>
          </p:cNvSpPr>
          <p:nvPr/>
        </p:nvSpPr>
        <p:spPr bwMode="auto">
          <a:xfrm>
            <a:off x="547511" y="4914901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25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84" name="Rectangle 244"/>
          <p:cNvSpPr>
            <a:spLocks noChangeArrowheads="1"/>
          </p:cNvSpPr>
          <p:nvPr/>
        </p:nvSpPr>
        <p:spPr bwMode="auto">
          <a:xfrm>
            <a:off x="547511" y="4282723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30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85" name="Rectangle 245"/>
          <p:cNvSpPr>
            <a:spLocks noChangeArrowheads="1"/>
          </p:cNvSpPr>
          <p:nvPr/>
        </p:nvSpPr>
        <p:spPr bwMode="auto">
          <a:xfrm>
            <a:off x="547511" y="3671712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35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86" name="Rectangle 246"/>
          <p:cNvSpPr>
            <a:spLocks noChangeArrowheads="1"/>
          </p:cNvSpPr>
          <p:nvPr/>
        </p:nvSpPr>
        <p:spPr bwMode="auto">
          <a:xfrm>
            <a:off x="547511" y="3069168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40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87" name="Rectangle 247"/>
          <p:cNvSpPr>
            <a:spLocks noChangeArrowheads="1"/>
          </p:cNvSpPr>
          <p:nvPr/>
        </p:nvSpPr>
        <p:spPr bwMode="auto">
          <a:xfrm>
            <a:off x="547511" y="2425701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45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88" name="Line 248"/>
          <p:cNvSpPr>
            <a:spLocks noChangeShapeType="1"/>
          </p:cNvSpPr>
          <p:nvPr/>
        </p:nvSpPr>
        <p:spPr bwMode="auto">
          <a:xfrm>
            <a:off x="938390" y="5080001"/>
            <a:ext cx="3331633" cy="282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89" name="AutoShape 249"/>
          <p:cNvSpPr>
            <a:spLocks noChangeArrowheads="1"/>
          </p:cNvSpPr>
          <p:nvPr/>
        </p:nvSpPr>
        <p:spPr bwMode="auto">
          <a:xfrm>
            <a:off x="7611534" y="4684889"/>
            <a:ext cx="87489" cy="135467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90" name="Line 250"/>
          <p:cNvSpPr>
            <a:spLocks noChangeShapeType="1"/>
          </p:cNvSpPr>
          <p:nvPr/>
        </p:nvSpPr>
        <p:spPr bwMode="auto">
          <a:xfrm>
            <a:off x="5081412" y="1838678"/>
            <a:ext cx="1411" cy="32272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91" name="Line 251"/>
          <p:cNvSpPr>
            <a:spLocks noChangeShapeType="1"/>
          </p:cNvSpPr>
          <p:nvPr/>
        </p:nvSpPr>
        <p:spPr bwMode="auto">
          <a:xfrm>
            <a:off x="5033434" y="4418189"/>
            <a:ext cx="47978" cy="423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92" name="Line 252"/>
          <p:cNvSpPr>
            <a:spLocks noChangeShapeType="1"/>
          </p:cNvSpPr>
          <p:nvPr/>
        </p:nvSpPr>
        <p:spPr bwMode="auto">
          <a:xfrm>
            <a:off x="5033434" y="3769079"/>
            <a:ext cx="47978" cy="1411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93" name="Line 253"/>
          <p:cNvSpPr>
            <a:spLocks noChangeShapeType="1"/>
          </p:cNvSpPr>
          <p:nvPr/>
        </p:nvSpPr>
        <p:spPr bwMode="auto">
          <a:xfrm>
            <a:off x="5033434" y="3127022"/>
            <a:ext cx="47978" cy="14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94" name="Line 254"/>
          <p:cNvSpPr>
            <a:spLocks noChangeShapeType="1"/>
          </p:cNvSpPr>
          <p:nvPr/>
        </p:nvSpPr>
        <p:spPr bwMode="auto">
          <a:xfrm>
            <a:off x="5033434" y="2476501"/>
            <a:ext cx="47978" cy="2822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95" name="Line 255"/>
          <p:cNvSpPr>
            <a:spLocks noChangeShapeType="1"/>
          </p:cNvSpPr>
          <p:nvPr/>
        </p:nvSpPr>
        <p:spPr bwMode="auto">
          <a:xfrm>
            <a:off x="5033434" y="1834445"/>
            <a:ext cx="47978" cy="282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796" name="Rectangle 256"/>
          <p:cNvSpPr>
            <a:spLocks noChangeArrowheads="1"/>
          </p:cNvSpPr>
          <p:nvPr/>
        </p:nvSpPr>
        <p:spPr bwMode="auto">
          <a:xfrm>
            <a:off x="4700412" y="4913489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25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97" name="Rectangle 257"/>
          <p:cNvSpPr>
            <a:spLocks noChangeArrowheads="1"/>
          </p:cNvSpPr>
          <p:nvPr/>
        </p:nvSpPr>
        <p:spPr bwMode="auto">
          <a:xfrm>
            <a:off x="4700412" y="4251679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35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98" name="Rectangle 258"/>
          <p:cNvSpPr>
            <a:spLocks noChangeArrowheads="1"/>
          </p:cNvSpPr>
          <p:nvPr/>
        </p:nvSpPr>
        <p:spPr bwMode="auto">
          <a:xfrm>
            <a:off x="4700412" y="3602568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45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799" name="Rectangle 259"/>
          <p:cNvSpPr>
            <a:spLocks noChangeArrowheads="1"/>
          </p:cNvSpPr>
          <p:nvPr/>
        </p:nvSpPr>
        <p:spPr bwMode="auto">
          <a:xfrm>
            <a:off x="4700412" y="2959101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55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800" name="Rectangle 260"/>
          <p:cNvSpPr>
            <a:spLocks noChangeArrowheads="1"/>
          </p:cNvSpPr>
          <p:nvPr/>
        </p:nvSpPr>
        <p:spPr bwMode="auto">
          <a:xfrm>
            <a:off x="4700412" y="2308578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65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801" name="Line 261"/>
          <p:cNvSpPr>
            <a:spLocks noChangeAspect="1" noChangeShapeType="1"/>
          </p:cNvSpPr>
          <p:nvPr/>
        </p:nvSpPr>
        <p:spPr bwMode="auto">
          <a:xfrm flipV="1">
            <a:off x="5174545" y="2264834"/>
            <a:ext cx="0" cy="26670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02" name="Line 262"/>
          <p:cNvSpPr>
            <a:spLocks noChangeAspect="1" noChangeShapeType="1"/>
          </p:cNvSpPr>
          <p:nvPr/>
        </p:nvSpPr>
        <p:spPr bwMode="auto">
          <a:xfrm>
            <a:off x="5175955" y="2348089"/>
            <a:ext cx="1412" cy="301978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03" name="Line 263"/>
          <p:cNvSpPr>
            <a:spLocks noChangeAspect="1" noChangeShapeType="1"/>
          </p:cNvSpPr>
          <p:nvPr/>
        </p:nvSpPr>
        <p:spPr bwMode="auto">
          <a:xfrm>
            <a:off x="5122334" y="3079044"/>
            <a:ext cx="53622" cy="1412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04" name="Line 264"/>
          <p:cNvSpPr>
            <a:spLocks noChangeAspect="1" noChangeShapeType="1"/>
          </p:cNvSpPr>
          <p:nvPr/>
        </p:nvSpPr>
        <p:spPr bwMode="auto">
          <a:xfrm>
            <a:off x="5146323" y="2659945"/>
            <a:ext cx="55033" cy="0"/>
          </a:xfrm>
          <a:prstGeom prst="line">
            <a:avLst/>
          </a:prstGeom>
          <a:noFill/>
          <a:ln w="12700">
            <a:solidFill>
              <a:srgbClr val="FE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05" name="AutoShape 265"/>
          <p:cNvSpPr>
            <a:spLocks noChangeArrowheads="1"/>
          </p:cNvSpPr>
          <p:nvPr/>
        </p:nvSpPr>
        <p:spPr bwMode="auto">
          <a:xfrm>
            <a:off x="5135034" y="2249312"/>
            <a:ext cx="87489" cy="134056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06" name="Oval 266"/>
          <p:cNvSpPr>
            <a:spLocks noChangeArrowheads="1"/>
          </p:cNvSpPr>
          <p:nvPr/>
        </p:nvSpPr>
        <p:spPr bwMode="auto">
          <a:xfrm>
            <a:off x="5103990" y="2853267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07" name="Oval 267"/>
          <p:cNvSpPr>
            <a:spLocks noChangeArrowheads="1"/>
          </p:cNvSpPr>
          <p:nvPr/>
        </p:nvSpPr>
        <p:spPr bwMode="auto">
          <a:xfrm>
            <a:off x="5761568" y="3472745"/>
            <a:ext cx="87489" cy="138289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08" name="AutoShape 268"/>
          <p:cNvSpPr>
            <a:spLocks noChangeArrowheads="1"/>
          </p:cNvSpPr>
          <p:nvPr/>
        </p:nvSpPr>
        <p:spPr bwMode="auto">
          <a:xfrm>
            <a:off x="5554134" y="3125611"/>
            <a:ext cx="87489" cy="135467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09" name="Rectangle 269"/>
          <p:cNvSpPr>
            <a:spLocks noChangeArrowheads="1"/>
          </p:cNvSpPr>
          <p:nvPr/>
        </p:nvSpPr>
        <p:spPr bwMode="auto">
          <a:xfrm>
            <a:off x="5314245" y="4460523"/>
            <a:ext cx="1436511" cy="2188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r>
              <a:rPr lang="en-US" altLang="en-US" sz="1422" b="1">
                <a:solidFill>
                  <a:srgbClr val="FE7F00"/>
                </a:solidFill>
                <a:ea typeface="ＭＳ Ｐゴシック" panose="020B0600070205080204" pitchFamily="34" charset="-128"/>
              </a:rPr>
              <a:t>Pioglitazone</a:t>
            </a:r>
          </a:p>
        </p:txBody>
      </p:sp>
      <p:sp>
        <p:nvSpPr>
          <p:cNvPr id="109810" name="Text Box 270"/>
          <p:cNvSpPr txBox="1">
            <a:spLocks noChangeArrowheads="1"/>
          </p:cNvSpPr>
          <p:nvPr/>
        </p:nvSpPr>
        <p:spPr bwMode="auto">
          <a:xfrm>
            <a:off x="3039534" y="4027311"/>
            <a:ext cx="461434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1244">
                <a:solidFill>
                  <a:srgbClr val="FFFFFF"/>
                </a:solidFill>
                <a:latin typeface="Times" panose="02020603050405020304" pitchFamily="18" charset="0"/>
                <a:ea typeface="ＭＳ Ｐゴシック" panose="020B0600070205080204" pitchFamily="34" charset="-128"/>
              </a:rPr>
              <a:t>¶</a:t>
            </a:r>
          </a:p>
        </p:txBody>
      </p:sp>
      <p:sp>
        <p:nvSpPr>
          <p:cNvPr id="109811" name="Text Box 271"/>
          <p:cNvSpPr txBox="1">
            <a:spLocks noChangeArrowheads="1"/>
          </p:cNvSpPr>
          <p:nvPr/>
        </p:nvSpPr>
        <p:spPr bwMode="auto">
          <a:xfrm>
            <a:off x="6915856" y="4096456"/>
            <a:ext cx="461433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1244">
                <a:solidFill>
                  <a:srgbClr val="FFFFFF"/>
                </a:solidFill>
                <a:latin typeface="Times" panose="02020603050405020304" pitchFamily="18" charset="0"/>
                <a:ea typeface="ＭＳ Ｐゴシック" panose="020B0600070205080204" pitchFamily="34" charset="-128"/>
              </a:rPr>
              <a:t>¶</a:t>
            </a:r>
          </a:p>
        </p:txBody>
      </p:sp>
      <p:sp>
        <p:nvSpPr>
          <p:cNvPr id="109812" name="AutoShape 272"/>
          <p:cNvSpPr>
            <a:spLocks noChangeArrowheads="1"/>
          </p:cNvSpPr>
          <p:nvPr/>
        </p:nvSpPr>
        <p:spPr bwMode="auto">
          <a:xfrm>
            <a:off x="2266245" y="4128911"/>
            <a:ext cx="86078" cy="136878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13" name="AutoShape 273"/>
          <p:cNvSpPr>
            <a:spLocks noChangeArrowheads="1"/>
          </p:cNvSpPr>
          <p:nvPr/>
        </p:nvSpPr>
        <p:spPr bwMode="auto">
          <a:xfrm>
            <a:off x="2458156" y="4238978"/>
            <a:ext cx="87489" cy="134056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14" name="AutoShape 274"/>
          <p:cNvSpPr>
            <a:spLocks noChangeArrowheads="1"/>
          </p:cNvSpPr>
          <p:nvPr/>
        </p:nvSpPr>
        <p:spPr bwMode="auto">
          <a:xfrm>
            <a:off x="2682523" y="4257323"/>
            <a:ext cx="87489" cy="134055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15" name="AutoShape 275"/>
          <p:cNvSpPr>
            <a:spLocks noChangeArrowheads="1"/>
          </p:cNvSpPr>
          <p:nvPr/>
        </p:nvSpPr>
        <p:spPr bwMode="auto">
          <a:xfrm>
            <a:off x="2891368" y="4594578"/>
            <a:ext cx="87489" cy="136878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16" name="AutoShape 276"/>
          <p:cNvSpPr>
            <a:spLocks noChangeArrowheads="1"/>
          </p:cNvSpPr>
          <p:nvPr/>
        </p:nvSpPr>
        <p:spPr bwMode="auto">
          <a:xfrm>
            <a:off x="3105856" y="4415367"/>
            <a:ext cx="87489" cy="134055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17" name="AutoShape 277"/>
          <p:cNvSpPr>
            <a:spLocks noChangeArrowheads="1"/>
          </p:cNvSpPr>
          <p:nvPr/>
        </p:nvSpPr>
        <p:spPr bwMode="auto">
          <a:xfrm>
            <a:off x="3314701" y="4594578"/>
            <a:ext cx="87489" cy="136878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18" name="AutoShape 278"/>
          <p:cNvSpPr>
            <a:spLocks noChangeArrowheads="1"/>
          </p:cNvSpPr>
          <p:nvPr/>
        </p:nvSpPr>
        <p:spPr bwMode="auto">
          <a:xfrm>
            <a:off x="3534834" y="4627034"/>
            <a:ext cx="87489" cy="138289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19" name="AutoShape 279"/>
          <p:cNvSpPr>
            <a:spLocks noChangeArrowheads="1"/>
          </p:cNvSpPr>
          <p:nvPr/>
        </p:nvSpPr>
        <p:spPr bwMode="auto">
          <a:xfrm>
            <a:off x="3745089" y="4868334"/>
            <a:ext cx="87489" cy="134056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20" name="Oval 280"/>
          <p:cNvSpPr>
            <a:spLocks noChangeArrowheads="1"/>
          </p:cNvSpPr>
          <p:nvPr/>
        </p:nvSpPr>
        <p:spPr bwMode="auto">
          <a:xfrm>
            <a:off x="2693812" y="3889023"/>
            <a:ext cx="87489" cy="134056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21" name="Oval 281"/>
          <p:cNvSpPr>
            <a:spLocks noChangeArrowheads="1"/>
          </p:cNvSpPr>
          <p:nvPr/>
        </p:nvSpPr>
        <p:spPr bwMode="auto">
          <a:xfrm>
            <a:off x="2904067" y="3893256"/>
            <a:ext cx="87489" cy="134055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22" name="Oval 282"/>
          <p:cNvSpPr>
            <a:spLocks noChangeArrowheads="1"/>
          </p:cNvSpPr>
          <p:nvPr/>
        </p:nvSpPr>
        <p:spPr bwMode="auto">
          <a:xfrm>
            <a:off x="3131256" y="3543300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23" name="Oval 283"/>
          <p:cNvSpPr>
            <a:spLocks noChangeArrowheads="1"/>
          </p:cNvSpPr>
          <p:nvPr/>
        </p:nvSpPr>
        <p:spPr bwMode="auto">
          <a:xfrm>
            <a:off x="3331634" y="3536244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24" name="Oval 284"/>
          <p:cNvSpPr>
            <a:spLocks noChangeArrowheads="1"/>
          </p:cNvSpPr>
          <p:nvPr/>
        </p:nvSpPr>
        <p:spPr bwMode="auto">
          <a:xfrm>
            <a:off x="3547534" y="3659012"/>
            <a:ext cx="87489" cy="13687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25" name="Oval 285"/>
          <p:cNvSpPr>
            <a:spLocks noChangeArrowheads="1"/>
          </p:cNvSpPr>
          <p:nvPr/>
        </p:nvSpPr>
        <p:spPr bwMode="auto">
          <a:xfrm>
            <a:off x="3770489" y="4027311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26" name="Freeform 286"/>
          <p:cNvSpPr>
            <a:spLocks/>
          </p:cNvSpPr>
          <p:nvPr/>
        </p:nvSpPr>
        <p:spPr bwMode="auto">
          <a:xfrm>
            <a:off x="3959578" y="4634089"/>
            <a:ext cx="97367" cy="152400"/>
          </a:xfrm>
          <a:custGeom>
            <a:avLst/>
            <a:gdLst>
              <a:gd name="T0" fmla="*/ 2147483647 w 69"/>
              <a:gd name="T1" fmla="*/ 0 h 69"/>
              <a:gd name="T2" fmla="*/ 2147483647 w 69"/>
              <a:gd name="T3" fmla="*/ 2147483647 h 69"/>
              <a:gd name="T4" fmla="*/ 0 w 69"/>
              <a:gd name="T5" fmla="*/ 2147483647 h 69"/>
              <a:gd name="T6" fmla="*/ 2147483647 w 69"/>
              <a:gd name="T7" fmla="*/ 0 h 69"/>
              <a:gd name="T8" fmla="*/ 0 60000 65536"/>
              <a:gd name="T9" fmla="*/ 0 60000 65536"/>
              <a:gd name="T10" fmla="*/ 0 60000 65536"/>
              <a:gd name="T11" fmla="*/ 0 60000 65536"/>
              <a:gd name="T12" fmla="*/ 0 w 69"/>
              <a:gd name="T13" fmla="*/ 0 h 69"/>
              <a:gd name="T14" fmla="*/ 69 w 69"/>
              <a:gd name="T15" fmla="*/ 69 h 6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" h="69">
                <a:moveTo>
                  <a:pt x="35" y="0"/>
                </a:moveTo>
                <a:lnTo>
                  <a:pt x="69" y="69"/>
                </a:lnTo>
                <a:lnTo>
                  <a:pt x="0" y="69"/>
                </a:lnTo>
                <a:lnTo>
                  <a:pt x="35" y="0"/>
                </a:lnTo>
                <a:close/>
              </a:path>
            </a:pathLst>
          </a:custGeom>
          <a:solidFill>
            <a:srgbClr val="FE7F00"/>
          </a:solidFill>
          <a:ln w="6350">
            <a:solidFill>
              <a:srgbClr val="FE7F00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27" name="Freeform 287"/>
          <p:cNvSpPr>
            <a:spLocks/>
          </p:cNvSpPr>
          <p:nvPr/>
        </p:nvSpPr>
        <p:spPr bwMode="auto">
          <a:xfrm>
            <a:off x="4174067" y="4512734"/>
            <a:ext cx="97367" cy="150989"/>
          </a:xfrm>
          <a:custGeom>
            <a:avLst/>
            <a:gdLst>
              <a:gd name="T0" fmla="*/ 2147483647 w 69"/>
              <a:gd name="T1" fmla="*/ 0 h 69"/>
              <a:gd name="T2" fmla="*/ 2147483647 w 69"/>
              <a:gd name="T3" fmla="*/ 2147483647 h 69"/>
              <a:gd name="T4" fmla="*/ 0 w 69"/>
              <a:gd name="T5" fmla="*/ 2147483647 h 69"/>
              <a:gd name="T6" fmla="*/ 2147483647 w 69"/>
              <a:gd name="T7" fmla="*/ 0 h 69"/>
              <a:gd name="T8" fmla="*/ 0 60000 65536"/>
              <a:gd name="T9" fmla="*/ 0 60000 65536"/>
              <a:gd name="T10" fmla="*/ 0 60000 65536"/>
              <a:gd name="T11" fmla="*/ 0 60000 65536"/>
              <a:gd name="T12" fmla="*/ 0 w 69"/>
              <a:gd name="T13" fmla="*/ 0 h 69"/>
              <a:gd name="T14" fmla="*/ 69 w 69"/>
              <a:gd name="T15" fmla="*/ 69 h 6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69" h="69">
                <a:moveTo>
                  <a:pt x="34" y="0"/>
                </a:moveTo>
                <a:lnTo>
                  <a:pt x="69" y="69"/>
                </a:lnTo>
                <a:lnTo>
                  <a:pt x="0" y="69"/>
                </a:lnTo>
                <a:lnTo>
                  <a:pt x="34" y="0"/>
                </a:lnTo>
                <a:close/>
              </a:path>
            </a:pathLst>
          </a:custGeom>
          <a:solidFill>
            <a:srgbClr val="FE7F00"/>
          </a:solidFill>
          <a:ln w="6350">
            <a:solidFill>
              <a:srgbClr val="FE7F00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28" name="Oval 288"/>
          <p:cNvSpPr>
            <a:spLocks noChangeArrowheads="1"/>
          </p:cNvSpPr>
          <p:nvPr/>
        </p:nvSpPr>
        <p:spPr bwMode="auto">
          <a:xfrm>
            <a:off x="2264834" y="3769079"/>
            <a:ext cx="91722" cy="142522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29" name="Oval 289"/>
          <p:cNvSpPr>
            <a:spLocks noChangeArrowheads="1"/>
          </p:cNvSpPr>
          <p:nvPr/>
        </p:nvSpPr>
        <p:spPr bwMode="auto">
          <a:xfrm>
            <a:off x="2477911" y="3769079"/>
            <a:ext cx="91723" cy="142522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30" name="Oval 290"/>
          <p:cNvSpPr>
            <a:spLocks noChangeArrowheads="1"/>
          </p:cNvSpPr>
          <p:nvPr/>
        </p:nvSpPr>
        <p:spPr bwMode="auto">
          <a:xfrm>
            <a:off x="3976511" y="4016023"/>
            <a:ext cx="91723" cy="145345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31" name="Oval 291"/>
          <p:cNvSpPr>
            <a:spLocks noChangeArrowheads="1"/>
          </p:cNvSpPr>
          <p:nvPr/>
        </p:nvSpPr>
        <p:spPr bwMode="auto">
          <a:xfrm>
            <a:off x="4191000" y="3409244"/>
            <a:ext cx="91723" cy="142523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32" name="AutoShape 292"/>
          <p:cNvSpPr>
            <a:spLocks noChangeArrowheads="1"/>
          </p:cNvSpPr>
          <p:nvPr/>
        </p:nvSpPr>
        <p:spPr bwMode="auto">
          <a:xfrm>
            <a:off x="1845734" y="3879145"/>
            <a:ext cx="87489" cy="134055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33" name="AutoShape 293"/>
          <p:cNvSpPr>
            <a:spLocks noChangeArrowheads="1"/>
          </p:cNvSpPr>
          <p:nvPr/>
        </p:nvSpPr>
        <p:spPr bwMode="auto">
          <a:xfrm>
            <a:off x="2051756" y="3881967"/>
            <a:ext cx="87489" cy="134055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34" name="Oval 294"/>
          <p:cNvSpPr>
            <a:spLocks noChangeArrowheads="1"/>
          </p:cNvSpPr>
          <p:nvPr/>
        </p:nvSpPr>
        <p:spPr bwMode="auto">
          <a:xfrm>
            <a:off x="1634067" y="3522133"/>
            <a:ext cx="86078" cy="136878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35" name="Oval 295"/>
          <p:cNvSpPr>
            <a:spLocks noChangeArrowheads="1"/>
          </p:cNvSpPr>
          <p:nvPr/>
        </p:nvSpPr>
        <p:spPr bwMode="auto">
          <a:xfrm>
            <a:off x="1837267" y="3424767"/>
            <a:ext cx="87489" cy="135467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36" name="Oval 296"/>
          <p:cNvSpPr>
            <a:spLocks noChangeArrowheads="1"/>
          </p:cNvSpPr>
          <p:nvPr/>
        </p:nvSpPr>
        <p:spPr bwMode="auto">
          <a:xfrm>
            <a:off x="2044701" y="3790245"/>
            <a:ext cx="87489" cy="134056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37" name="AutoShape 297"/>
          <p:cNvSpPr>
            <a:spLocks noChangeArrowheads="1"/>
          </p:cNvSpPr>
          <p:nvPr/>
        </p:nvSpPr>
        <p:spPr bwMode="auto">
          <a:xfrm>
            <a:off x="1411112" y="3200400"/>
            <a:ext cx="87489" cy="134056"/>
          </a:xfrm>
          <a:prstGeom prst="triangle">
            <a:avLst>
              <a:gd name="adj" fmla="val 50000"/>
            </a:avLst>
          </a:prstGeom>
          <a:solidFill>
            <a:srgbClr val="FE7F00"/>
          </a:solidFill>
          <a:ln w="6350">
            <a:solidFill>
              <a:srgbClr val="FE7F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38" name="Oval 298"/>
          <p:cNvSpPr>
            <a:spLocks noChangeArrowheads="1"/>
          </p:cNvSpPr>
          <p:nvPr/>
        </p:nvSpPr>
        <p:spPr bwMode="auto">
          <a:xfrm>
            <a:off x="1411112" y="3262489"/>
            <a:ext cx="87489" cy="134056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39" name="Rectangle 299"/>
          <p:cNvSpPr>
            <a:spLocks noChangeArrowheads="1"/>
          </p:cNvSpPr>
          <p:nvPr/>
        </p:nvSpPr>
        <p:spPr bwMode="auto">
          <a:xfrm>
            <a:off x="5065889" y="5137856"/>
            <a:ext cx="24365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-4</a:t>
            </a:r>
            <a:endParaRPr lang="en-US" altLang="en-US" sz="2133" b="1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840" name="Rectangle 300"/>
          <p:cNvSpPr>
            <a:spLocks noChangeArrowheads="1"/>
          </p:cNvSpPr>
          <p:nvPr/>
        </p:nvSpPr>
        <p:spPr bwMode="auto">
          <a:xfrm>
            <a:off x="5532967" y="5137856"/>
            <a:ext cx="15228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0</a:t>
            </a:r>
            <a:endParaRPr lang="en-US" altLang="en-US" sz="2133" b="1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841" name="Rectangle 301"/>
          <p:cNvSpPr>
            <a:spLocks noChangeArrowheads="1"/>
          </p:cNvSpPr>
          <p:nvPr/>
        </p:nvSpPr>
        <p:spPr bwMode="auto">
          <a:xfrm>
            <a:off x="6364111" y="5137856"/>
            <a:ext cx="152286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8</a:t>
            </a:r>
            <a:endParaRPr lang="en-US" altLang="en-US" sz="2133" b="1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842" name="Rectangle 302"/>
          <p:cNvSpPr>
            <a:spLocks noChangeArrowheads="1"/>
          </p:cNvSpPr>
          <p:nvPr/>
        </p:nvSpPr>
        <p:spPr bwMode="auto">
          <a:xfrm>
            <a:off x="7133167" y="5137856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16</a:t>
            </a:r>
            <a:endParaRPr lang="en-US" altLang="en-US" sz="2133" b="1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843" name="Rectangle 303"/>
          <p:cNvSpPr>
            <a:spLocks noChangeArrowheads="1"/>
          </p:cNvSpPr>
          <p:nvPr/>
        </p:nvSpPr>
        <p:spPr bwMode="auto">
          <a:xfrm>
            <a:off x="7978423" y="5137856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24</a:t>
            </a:r>
            <a:endParaRPr lang="en-US" altLang="en-US" sz="2133" b="1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960816" name="Rectangle 304"/>
          <p:cNvSpPr>
            <a:spLocks noChangeArrowheads="1"/>
          </p:cNvSpPr>
          <p:nvPr/>
        </p:nvSpPr>
        <p:spPr bwMode="auto">
          <a:xfrm>
            <a:off x="608190" y="577145"/>
            <a:ext cx="7909277" cy="492443"/>
          </a:xfrm>
          <a:prstGeom prst="rect">
            <a:avLst/>
          </a:prstGeom>
          <a:solidFill>
            <a:srgbClr val="FE7F00"/>
          </a:solidFill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12810">
              <a:defRPr/>
            </a:pPr>
            <a:r>
              <a:rPr lang="en-US" sz="3200" b="1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Helvetica" panose="020B0604020202020204" pitchFamily="34" charset="0"/>
                <a:ea typeface="ＭＳ Ｐゴシック" pitchFamily="16" charset="-128"/>
              </a:rPr>
              <a:t>EFFECT OF PIOGLITZONE ON LFTs</a:t>
            </a:r>
          </a:p>
        </p:txBody>
      </p:sp>
      <p:sp>
        <p:nvSpPr>
          <p:cNvPr id="109845" name="Freeform 305"/>
          <p:cNvSpPr>
            <a:spLocks/>
          </p:cNvSpPr>
          <p:nvPr/>
        </p:nvSpPr>
        <p:spPr bwMode="auto">
          <a:xfrm>
            <a:off x="1674990" y="4150079"/>
            <a:ext cx="469900" cy="176388"/>
          </a:xfrm>
          <a:custGeom>
            <a:avLst/>
            <a:gdLst>
              <a:gd name="T0" fmla="*/ 2147483647 w 297"/>
              <a:gd name="T1" fmla="*/ 2147483647 h 125"/>
              <a:gd name="T2" fmla="*/ 2147483647 w 297"/>
              <a:gd name="T3" fmla="*/ 2147483647 h 125"/>
              <a:gd name="T4" fmla="*/ 2147483647 w 297"/>
              <a:gd name="T5" fmla="*/ 2147483647 h 125"/>
              <a:gd name="T6" fmla="*/ 2147483647 w 297"/>
              <a:gd name="T7" fmla="*/ 2147483647 h 125"/>
              <a:gd name="T8" fmla="*/ 2147483647 w 297"/>
              <a:gd name="T9" fmla="*/ 2147483647 h 125"/>
              <a:gd name="T10" fmla="*/ 2147483647 w 297"/>
              <a:gd name="T11" fmla="*/ 0 h 1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97"/>
              <a:gd name="T19" fmla="*/ 0 h 125"/>
              <a:gd name="T20" fmla="*/ 297 w 297"/>
              <a:gd name="T21" fmla="*/ 125 h 12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97" h="125">
                <a:moveTo>
                  <a:pt x="26" y="125"/>
                </a:moveTo>
                <a:cubicBezTo>
                  <a:pt x="13" y="92"/>
                  <a:pt x="0" y="59"/>
                  <a:pt x="13" y="53"/>
                </a:cubicBezTo>
                <a:cubicBezTo>
                  <a:pt x="26" y="47"/>
                  <a:pt x="89" y="96"/>
                  <a:pt x="102" y="89"/>
                </a:cubicBezTo>
                <a:cubicBezTo>
                  <a:pt x="115" y="82"/>
                  <a:pt x="73" y="20"/>
                  <a:pt x="89" y="13"/>
                </a:cubicBezTo>
                <a:cubicBezTo>
                  <a:pt x="105" y="6"/>
                  <a:pt x="165" y="51"/>
                  <a:pt x="200" y="49"/>
                </a:cubicBezTo>
                <a:cubicBezTo>
                  <a:pt x="235" y="47"/>
                  <a:pt x="266" y="23"/>
                  <a:pt x="297" y="0"/>
                </a:cubicBezTo>
              </a:path>
            </a:pathLst>
          </a:custGeom>
          <a:noFill/>
          <a:ln w="19050">
            <a:solidFill>
              <a:srgbClr val="FE7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46" name="Freeform 306"/>
          <p:cNvSpPr>
            <a:spLocks/>
          </p:cNvSpPr>
          <p:nvPr/>
        </p:nvSpPr>
        <p:spPr bwMode="auto">
          <a:xfrm rot="19914479">
            <a:off x="5912556" y="4203701"/>
            <a:ext cx="469900" cy="176388"/>
          </a:xfrm>
          <a:custGeom>
            <a:avLst/>
            <a:gdLst>
              <a:gd name="T0" fmla="*/ 2147483647 w 297"/>
              <a:gd name="T1" fmla="*/ 2147483647 h 125"/>
              <a:gd name="T2" fmla="*/ 2147483647 w 297"/>
              <a:gd name="T3" fmla="*/ 2147483647 h 125"/>
              <a:gd name="T4" fmla="*/ 2147483647 w 297"/>
              <a:gd name="T5" fmla="*/ 2147483647 h 125"/>
              <a:gd name="T6" fmla="*/ 2147483647 w 297"/>
              <a:gd name="T7" fmla="*/ 2147483647 h 125"/>
              <a:gd name="T8" fmla="*/ 2147483647 w 297"/>
              <a:gd name="T9" fmla="*/ 2147483647 h 125"/>
              <a:gd name="T10" fmla="*/ 2147483647 w 297"/>
              <a:gd name="T11" fmla="*/ 0 h 1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97"/>
              <a:gd name="T19" fmla="*/ 0 h 125"/>
              <a:gd name="T20" fmla="*/ 297 w 297"/>
              <a:gd name="T21" fmla="*/ 125 h 12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97" h="125">
                <a:moveTo>
                  <a:pt x="26" y="125"/>
                </a:moveTo>
                <a:cubicBezTo>
                  <a:pt x="13" y="92"/>
                  <a:pt x="0" y="59"/>
                  <a:pt x="13" y="53"/>
                </a:cubicBezTo>
                <a:cubicBezTo>
                  <a:pt x="26" y="47"/>
                  <a:pt x="89" y="96"/>
                  <a:pt x="102" y="89"/>
                </a:cubicBezTo>
                <a:cubicBezTo>
                  <a:pt x="115" y="82"/>
                  <a:pt x="73" y="20"/>
                  <a:pt x="89" y="13"/>
                </a:cubicBezTo>
                <a:cubicBezTo>
                  <a:pt x="105" y="6"/>
                  <a:pt x="165" y="51"/>
                  <a:pt x="200" y="49"/>
                </a:cubicBezTo>
                <a:cubicBezTo>
                  <a:pt x="235" y="47"/>
                  <a:pt x="266" y="23"/>
                  <a:pt x="297" y="0"/>
                </a:cubicBezTo>
              </a:path>
            </a:pathLst>
          </a:custGeom>
          <a:noFill/>
          <a:ln w="19050">
            <a:solidFill>
              <a:srgbClr val="FE7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47" name="Freeform 307"/>
          <p:cNvSpPr>
            <a:spLocks/>
          </p:cNvSpPr>
          <p:nvPr/>
        </p:nvSpPr>
        <p:spPr bwMode="auto">
          <a:xfrm rot="12275050" flipH="1">
            <a:off x="2619022" y="3409245"/>
            <a:ext cx="469900" cy="176389"/>
          </a:xfrm>
          <a:custGeom>
            <a:avLst/>
            <a:gdLst>
              <a:gd name="T0" fmla="*/ 2147483647 w 297"/>
              <a:gd name="T1" fmla="*/ 2147483647 h 125"/>
              <a:gd name="T2" fmla="*/ 2147483647 w 297"/>
              <a:gd name="T3" fmla="*/ 2147483647 h 125"/>
              <a:gd name="T4" fmla="*/ 2147483647 w 297"/>
              <a:gd name="T5" fmla="*/ 2147483647 h 125"/>
              <a:gd name="T6" fmla="*/ 2147483647 w 297"/>
              <a:gd name="T7" fmla="*/ 2147483647 h 125"/>
              <a:gd name="T8" fmla="*/ 2147483647 w 297"/>
              <a:gd name="T9" fmla="*/ 2147483647 h 125"/>
              <a:gd name="T10" fmla="*/ 2147483647 w 297"/>
              <a:gd name="T11" fmla="*/ 0 h 1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97"/>
              <a:gd name="T19" fmla="*/ 0 h 125"/>
              <a:gd name="T20" fmla="*/ 297 w 297"/>
              <a:gd name="T21" fmla="*/ 125 h 12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97" h="125">
                <a:moveTo>
                  <a:pt x="26" y="125"/>
                </a:moveTo>
                <a:cubicBezTo>
                  <a:pt x="13" y="92"/>
                  <a:pt x="0" y="59"/>
                  <a:pt x="13" y="53"/>
                </a:cubicBezTo>
                <a:cubicBezTo>
                  <a:pt x="26" y="47"/>
                  <a:pt x="89" y="96"/>
                  <a:pt x="102" y="89"/>
                </a:cubicBezTo>
                <a:cubicBezTo>
                  <a:pt x="115" y="82"/>
                  <a:pt x="73" y="20"/>
                  <a:pt x="89" y="13"/>
                </a:cubicBezTo>
                <a:cubicBezTo>
                  <a:pt x="105" y="6"/>
                  <a:pt x="165" y="51"/>
                  <a:pt x="200" y="49"/>
                </a:cubicBezTo>
                <a:cubicBezTo>
                  <a:pt x="235" y="47"/>
                  <a:pt x="266" y="23"/>
                  <a:pt x="297" y="0"/>
                </a:cubicBezTo>
              </a:path>
            </a:pathLst>
          </a:custGeom>
          <a:noFill/>
          <a:ln w="19050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48" name="Freeform 308"/>
          <p:cNvSpPr>
            <a:spLocks/>
          </p:cNvSpPr>
          <p:nvPr/>
        </p:nvSpPr>
        <p:spPr bwMode="auto">
          <a:xfrm rot="15466891" flipH="1">
            <a:off x="6513689" y="3331634"/>
            <a:ext cx="531989" cy="246944"/>
          </a:xfrm>
          <a:custGeom>
            <a:avLst/>
            <a:gdLst>
              <a:gd name="T0" fmla="*/ 2147483647 w 297"/>
              <a:gd name="T1" fmla="*/ 2147483647 h 125"/>
              <a:gd name="T2" fmla="*/ 2147483647 w 297"/>
              <a:gd name="T3" fmla="*/ 2147483647 h 125"/>
              <a:gd name="T4" fmla="*/ 2147483647 w 297"/>
              <a:gd name="T5" fmla="*/ 2147483647 h 125"/>
              <a:gd name="T6" fmla="*/ 2147483647 w 297"/>
              <a:gd name="T7" fmla="*/ 2147483647 h 125"/>
              <a:gd name="T8" fmla="*/ 2147483647 w 297"/>
              <a:gd name="T9" fmla="*/ 2147483647 h 125"/>
              <a:gd name="T10" fmla="*/ 2147483647 w 297"/>
              <a:gd name="T11" fmla="*/ 0 h 1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97"/>
              <a:gd name="T19" fmla="*/ 0 h 125"/>
              <a:gd name="T20" fmla="*/ 297 w 297"/>
              <a:gd name="T21" fmla="*/ 125 h 12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97" h="125">
                <a:moveTo>
                  <a:pt x="26" y="125"/>
                </a:moveTo>
                <a:cubicBezTo>
                  <a:pt x="13" y="92"/>
                  <a:pt x="0" y="59"/>
                  <a:pt x="13" y="53"/>
                </a:cubicBezTo>
                <a:cubicBezTo>
                  <a:pt x="26" y="47"/>
                  <a:pt x="89" y="96"/>
                  <a:pt x="102" y="89"/>
                </a:cubicBezTo>
                <a:cubicBezTo>
                  <a:pt x="115" y="82"/>
                  <a:pt x="73" y="20"/>
                  <a:pt x="89" y="13"/>
                </a:cubicBezTo>
                <a:cubicBezTo>
                  <a:pt x="105" y="6"/>
                  <a:pt x="165" y="51"/>
                  <a:pt x="200" y="49"/>
                </a:cubicBezTo>
                <a:cubicBezTo>
                  <a:pt x="235" y="47"/>
                  <a:pt x="266" y="23"/>
                  <a:pt x="297" y="0"/>
                </a:cubicBezTo>
              </a:path>
            </a:pathLst>
          </a:custGeom>
          <a:noFill/>
          <a:ln w="19050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49" name="Line 309"/>
          <p:cNvSpPr>
            <a:spLocks noChangeShapeType="1"/>
          </p:cNvSpPr>
          <p:nvPr/>
        </p:nvSpPr>
        <p:spPr bwMode="auto">
          <a:xfrm flipH="1" flipV="1">
            <a:off x="977901" y="3230034"/>
            <a:ext cx="275166" cy="262467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50" name="Line 310"/>
          <p:cNvSpPr>
            <a:spLocks noChangeShapeType="1"/>
          </p:cNvSpPr>
          <p:nvPr/>
        </p:nvSpPr>
        <p:spPr bwMode="auto">
          <a:xfrm>
            <a:off x="984956" y="2899834"/>
            <a:ext cx="262467" cy="558800"/>
          </a:xfrm>
          <a:prstGeom prst="line">
            <a:avLst/>
          </a:prstGeom>
          <a:noFill/>
          <a:ln w="57150">
            <a:solidFill>
              <a:srgbClr val="00008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51" name="Oval 311"/>
          <p:cNvSpPr>
            <a:spLocks noChangeArrowheads="1"/>
          </p:cNvSpPr>
          <p:nvPr/>
        </p:nvSpPr>
        <p:spPr bwMode="auto">
          <a:xfrm>
            <a:off x="1195212" y="3409244"/>
            <a:ext cx="91722" cy="142523"/>
          </a:xfrm>
          <a:prstGeom prst="ellipse">
            <a:avLst/>
          </a:prstGeom>
          <a:solidFill>
            <a:srgbClr val="FFFF00"/>
          </a:solidFill>
          <a:ln w="6350">
            <a:solidFill>
              <a:srgbClr val="FFFF00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812810">
              <a:spcBef>
                <a:spcPct val="0"/>
              </a:spcBef>
              <a:buClrTx/>
              <a:buSzTx/>
              <a:buNone/>
            </a:pPr>
            <a:endParaRPr lang="en-US" altLang="en-US" sz="1778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9852" name="Group 312"/>
          <p:cNvGrpSpPr>
            <a:grpSpLocks/>
          </p:cNvGrpSpPr>
          <p:nvPr/>
        </p:nvGrpSpPr>
        <p:grpSpPr bwMode="auto">
          <a:xfrm>
            <a:off x="945444" y="2977444"/>
            <a:ext cx="91723" cy="306212"/>
            <a:chOff x="695" y="1679"/>
            <a:chExt cx="65" cy="217"/>
          </a:xfrm>
        </p:grpSpPr>
        <p:sp>
          <p:nvSpPr>
            <p:cNvPr id="109859" name="Line 313"/>
            <p:cNvSpPr>
              <a:spLocks noChangeAspect="1" noChangeShapeType="1"/>
            </p:cNvSpPr>
            <p:nvPr/>
          </p:nvSpPr>
          <p:spPr bwMode="auto">
            <a:xfrm rot="10800000">
              <a:off x="730" y="1679"/>
              <a:ext cx="0" cy="164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60" name="Line 314"/>
            <p:cNvSpPr>
              <a:spLocks noChangeAspect="1" noChangeShapeType="1"/>
            </p:cNvSpPr>
            <p:nvPr/>
          </p:nvSpPr>
          <p:spPr bwMode="auto">
            <a:xfrm rot="10800000">
              <a:off x="709" y="1682"/>
              <a:ext cx="39" cy="0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9861" name="Oval 315"/>
            <p:cNvSpPr>
              <a:spLocks noChangeArrowheads="1"/>
            </p:cNvSpPr>
            <p:nvPr/>
          </p:nvSpPr>
          <p:spPr bwMode="auto">
            <a:xfrm>
              <a:off x="695" y="1795"/>
              <a:ext cx="65" cy="101"/>
            </a:xfrm>
            <a:prstGeom prst="ellipse">
              <a:avLst/>
            </a:prstGeom>
            <a:solidFill>
              <a:srgbClr val="FFFF00"/>
            </a:solidFill>
            <a:ln w="6350">
              <a:solidFill>
                <a:srgbClr val="FFFF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30000"/>
                </a:spcBef>
                <a:buClr>
                  <a:schemeClr val="tx2"/>
                </a:buClr>
                <a:buSzPct val="85000"/>
                <a:buFont typeface="Symbol" panose="05050102010706020507" pitchFamily="18" charset="2"/>
                <a:buChar char="·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30000"/>
                </a:spcBef>
                <a:buClr>
                  <a:schemeClr val="tx2"/>
                </a:buClr>
                <a:buFont typeface="Arial" panose="020B0604020202020204" pitchFamily="34" charset="0"/>
                <a:buChar char="–"/>
                <a:defRPr sz="26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30000"/>
                </a:spcBef>
                <a:buClr>
                  <a:schemeClr val="tx2"/>
                </a:buClr>
                <a:buSzPct val="85000"/>
                <a:buFont typeface="Symbol" panose="05050102010706020507" pitchFamily="18" charset="2"/>
                <a:buChar char="·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30000"/>
                </a:spcBef>
                <a:buClr>
                  <a:schemeClr val="tx2"/>
                </a:buClr>
                <a:buChar char="–"/>
                <a:defRPr sz="22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30000"/>
                </a:spcBef>
                <a:buClr>
                  <a:schemeClr val="tx2"/>
                </a:buClr>
                <a:buSzPct val="85000"/>
                <a:buFont typeface="Symbol" panose="05050102010706020507" pitchFamily="18" charset="2"/>
                <a:buChar char="·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30000"/>
                </a:spcBef>
                <a:spcAft>
                  <a:spcPct val="0"/>
                </a:spcAft>
                <a:buClr>
                  <a:schemeClr val="tx2"/>
                </a:buClr>
                <a:buSzPct val="85000"/>
                <a:buFont typeface="Symbol" panose="05050102010706020507" pitchFamily="18" charset="2"/>
                <a:buChar char="·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30000"/>
                </a:spcBef>
                <a:spcAft>
                  <a:spcPct val="0"/>
                </a:spcAft>
                <a:buClr>
                  <a:schemeClr val="tx2"/>
                </a:buClr>
                <a:buSzPct val="85000"/>
                <a:buFont typeface="Symbol" panose="05050102010706020507" pitchFamily="18" charset="2"/>
                <a:buChar char="·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30000"/>
                </a:spcBef>
                <a:spcAft>
                  <a:spcPct val="0"/>
                </a:spcAft>
                <a:buClr>
                  <a:schemeClr val="tx2"/>
                </a:buClr>
                <a:buSzPct val="85000"/>
                <a:buFont typeface="Symbol" panose="05050102010706020507" pitchFamily="18" charset="2"/>
                <a:buChar char="·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30000"/>
                </a:spcBef>
                <a:spcAft>
                  <a:spcPct val="0"/>
                </a:spcAft>
                <a:buClr>
                  <a:schemeClr val="tx2"/>
                </a:buClr>
                <a:buSzPct val="85000"/>
                <a:buFont typeface="Symbol" panose="05050102010706020507" pitchFamily="18" charset="2"/>
                <a:buChar char="·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812810">
                <a:spcBef>
                  <a:spcPct val="0"/>
                </a:spcBef>
                <a:buClrTx/>
                <a:buSzTx/>
                <a:buNone/>
              </a:pPr>
              <a:endParaRPr lang="en-US" altLang="en-US" sz="1778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09853" name="Line 316"/>
          <p:cNvSpPr>
            <a:spLocks noChangeShapeType="1"/>
          </p:cNvSpPr>
          <p:nvPr/>
        </p:nvSpPr>
        <p:spPr bwMode="auto">
          <a:xfrm flipH="1" flipV="1">
            <a:off x="5149146" y="2935111"/>
            <a:ext cx="234244" cy="95956"/>
          </a:xfrm>
          <a:prstGeom prst="line">
            <a:avLst/>
          </a:prstGeom>
          <a:noFill/>
          <a:ln w="1905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54" name="Line 317"/>
          <p:cNvSpPr>
            <a:spLocks noChangeShapeType="1"/>
          </p:cNvSpPr>
          <p:nvPr/>
        </p:nvSpPr>
        <p:spPr bwMode="auto">
          <a:xfrm rot="21212057">
            <a:off x="5175956" y="2707923"/>
            <a:ext cx="159456" cy="289277"/>
          </a:xfrm>
          <a:prstGeom prst="line">
            <a:avLst/>
          </a:prstGeom>
          <a:noFill/>
          <a:ln w="38100">
            <a:solidFill>
              <a:srgbClr val="00008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55" name="Line 318"/>
          <p:cNvSpPr>
            <a:spLocks noChangeAspect="1" noChangeShapeType="1"/>
          </p:cNvSpPr>
          <p:nvPr/>
        </p:nvSpPr>
        <p:spPr bwMode="auto">
          <a:xfrm>
            <a:off x="5142089" y="2915356"/>
            <a:ext cx="1412" cy="159456"/>
          </a:xfrm>
          <a:prstGeom prst="line">
            <a:avLst/>
          </a:prstGeom>
          <a:noFill/>
          <a:ln w="127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9856" name="Rectangle 319"/>
          <p:cNvSpPr>
            <a:spLocks noChangeArrowheads="1"/>
          </p:cNvSpPr>
          <p:nvPr/>
        </p:nvSpPr>
        <p:spPr bwMode="auto">
          <a:xfrm>
            <a:off x="531990" y="1876778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50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857" name="Rectangle 320"/>
          <p:cNvSpPr>
            <a:spLocks noChangeArrowheads="1"/>
          </p:cNvSpPr>
          <p:nvPr/>
        </p:nvSpPr>
        <p:spPr bwMode="auto">
          <a:xfrm>
            <a:off x="4693356" y="1721556"/>
            <a:ext cx="304571" cy="328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2133" b="1">
                <a:solidFill>
                  <a:srgbClr val="FFFFFF"/>
                </a:solidFill>
                <a:ea typeface="ＭＳ Ｐゴシック" panose="020B0600070205080204" pitchFamily="34" charset="-128"/>
              </a:rPr>
              <a:t>75</a:t>
            </a:r>
            <a:endParaRPr lang="en-US" altLang="en-US" sz="2133">
              <a:solidFill>
                <a:srgbClr val="FFFFFF"/>
              </a:solidFill>
              <a:latin typeface="Times" panose="02020603050405020304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09858" name="Text Box 5"/>
          <p:cNvSpPr txBox="1">
            <a:spLocks noChangeArrowheads="1"/>
          </p:cNvSpPr>
          <p:nvPr/>
        </p:nvSpPr>
        <p:spPr bwMode="auto">
          <a:xfrm>
            <a:off x="547512" y="5959123"/>
            <a:ext cx="55242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30000"/>
              </a:spcBef>
              <a:buClr>
                <a:schemeClr val="tx2"/>
              </a:buClr>
              <a:buFont typeface="Arial" panose="020B0604020202020204" pitchFamily="34" charset="0"/>
              <a:buChar char="–"/>
              <a:defRPr sz="26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30000"/>
              </a:spcBef>
              <a:buClr>
                <a:schemeClr val="tx2"/>
              </a:buClr>
              <a:buChar char="–"/>
              <a:defRPr sz="22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30000"/>
              </a:spcBef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Pct val="85000"/>
              <a:buFont typeface="Symbol" panose="05050102010706020507" pitchFamily="18" charset="2"/>
              <a:buChar char="·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1600" b="1">
                <a:solidFill>
                  <a:srgbClr val="F4AEE8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Belfort, DeFronzo, Cusi et al, NEJM 355:2297-301, 2006</a:t>
            </a:r>
          </a:p>
        </p:txBody>
      </p:sp>
    </p:spTree>
    <p:extLst>
      <p:ext uri="{BB962C8B-B14F-4D97-AF65-F5344CB8AC3E}">
        <p14:creationId xmlns:p14="http://schemas.microsoft.com/office/powerpoint/2010/main" val="238406475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52"/>
          <p:cNvSpPr txBox="1">
            <a:spLocks noChangeArrowheads="1"/>
          </p:cNvSpPr>
          <p:nvPr/>
        </p:nvSpPr>
        <p:spPr bwMode="auto">
          <a:xfrm>
            <a:off x="2733471" y="1031523"/>
            <a:ext cx="1669048" cy="74879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defTabSz="812810">
              <a:defRPr/>
            </a:pPr>
            <a:r>
              <a:rPr lang="en-US" sz="2133" b="1">
                <a:solidFill>
                  <a:srgbClr val="FF0000"/>
                </a:solidFill>
                <a:latin typeface="Arial" pitchFamily="34" charset="0"/>
                <a:ea typeface="ＭＳ Ｐゴシック" panose="020B0600070205080204" pitchFamily="34" charset="-128"/>
              </a:rPr>
              <a:t>Ballooning </a:t>
            </a:r>
          </a:p>
          <a:p>
            <a:pPr algn="ctr" defTabSz="812810">
              <a:defRPr/>
            </a:pPr>
            <a:r>
              <a:rPr lang="en-US" sz="2133" b="1">
                <a:solidFill>
                  <a:srgbClr val="FF0000"/>
                </a:solidFill>
                <a:latin typeface="Arial" pitchFamily="34" charset="0"/>
                <a:ea typeface="ＭＳ Ｐゴシック" panose="020B0600070205080204" pitchFamily="34" charset="-128"/>
              </a:rPr>
              <a:t>Necrosis</a:t>
            </a:r>
          </a:p>
        </p:txBody>
      </p:sp>
      <p:sp>
        <p:nvSpPr>
          <p:cNvPr id="164867" name="Line 8"/>
          <p:cNvSpPr>
            <a:spLocks noChangeShapeType="1"/>
          </p:cNvSpPr>
          <p:nvPr/>
        </p:nvSpPr>
        <p:spPr bwMode="auto">
          <a:xfrm>
            <a:off x="1364545" y="2719212"/>
            <a:ext cx="1411" cy="183444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68" name="Line 9"/>
          <p:cNvSpPr>
            <a:spLocks noChangeShapeType="1"/>
          </p:cNvSpPr>
          <p:nvPr/>
        </p:nvSpPr>
        <p:spPr bwMode="auto">
          <a:xfrm>
            <a:off x="1337734" y="2719212"/>
            <a:ext cx="64911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69" name="Line 12"/>
          <p:cNvSpPr>
            <a:spLocks noChangeShapeType="1"/>
          </p:cNvSpPr>
          <p:nvPr/>
        </p:nvSpPr>
        <p:spPr bwMode="auto">
          <a:xfrm>
            <a:off x="2030590" y="4049890"/>
            <a:ext cx="1411" cy="183444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70" name="Line 13"/>
          <p:cNvSpPr>
            <a:spLocks noChangeShapeType="1"/>
          </p:cNvSpPr>
          <p:nvPr/>
        </p:nvSpPr>
        <p:spPr bwMode="auto">
          <a:xfrm>
            <a:off x="1998134" y="4049889"/>
            <a:ext cx="64911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71" name="Rectangle 17"/>
          <p:cNvSpPr>
            <a:spLocks noChangeArrowheads="1"/>
          </p:cNvSpPr>
          <p:nvPr/>
        </p:nvSpPr>
        <p:spPr bwMode="auto">
          <a:xfrm>
            <a:off x="1090790" y="2902656"/>
            <a:ext cx="619477" cy="313266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white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72" name="Rectangle 18"/>
          <p:cNvSpPr>
            <a:spLocks noChangeArrowheads="1"/>
          </p:cNvSpPr>
          <p:nvPr/>
        </p:nvSpPr>
        <p:spPr bwMode="auto">
          <a:xfrm>
            <a:off x="1721556" y="4233334"/>
            <a:ext cx="619478" cy="1801989"/>
          </a:xfrm>
          <a:prstGeom prst="rect">
            <a:avLst/>
          </a:prstGeom>
          <a:solidFill>
            <a:srgbClr val="FF7F00"/>
          </a:solidFill>
          <a:ln w="12700">
            <a:solidFill>
              <a:srgbClr val="FF7F00"/>
            </a:solidFill>
            <a:miter lim="800000"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white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73" name="Line 19"/>
          <p:cNvSpPr>
            <a:spLocks noChangeShapeType="1"/>
          </p:cNvSpPr>
          <p:nvPr/>
        </p:nvSpPr>
        <p:spPr bwMode="auto">
          <a:xfrm>
            <a:off x="917222" y="6035323"/>
            <a:ext cx="28222" cy="282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74" name="Line 20"/>
          <p:cNvSpPr>
            <a:spLocks noChangeShapeType="1"/>
          </p:cNvSpPr>
          <p:nvPr/>
        </p:nvSpPr>
        <p:spPr bwMode="auto">
          <a:xfrm>
            <a:off x="917222" y="5592234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75" name="Line 21"/>
          <p:cNvSpPr>
            <a:spLocks noChangeShapeType="1"/>
          </p:cNvSpPr>
          <p:nvPr/>
        </p:nvSpPr>
        <p:spPr bwMode="auto">
          <a:xfrm>
            <a:off x="917222" y="5126568"/>
            <a:ext cx="28222" cy="282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76" name="Line 22"/>
          <p:cNvSpPr>
            <a:spLocks noChangeShapeType="1"/>
          </p:cNvSpPr>
          <p:nvPr/>
        </p:nvSpPr>
        <p:spPr bwMode="auto">
          <a:xfrm>
            <a:off x="917222" y="4683479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77" name="Line 23"/>
          <p:cNvSpPr>
            <a:spLocks noChangeShapeType="1"/>
          </p:cNvSpPr>
          <p:nvPr/>
        </p:nvSpPr>
        <p:spPr bwMode="auto">
          <a:xfrm>
            <a:off x="917222" y="4220634"/>
            <a:ext cx="2822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78" name="Line 24"/>
          <p:cNvSpPr>
            <a:spLocks noChangeShapeType="1"/>
          </p:cNvSpPr>
          <p:nvPr/>
        </p:nvSpPr>
        <p:spPr bwMode="auto">
          <a:xfrm>
            <a:off x="917222" y="3777545"/>
            <a:ext cx="28222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79" name="Line 25"/>
          <p:cNvSpPr>
            <a:spLocks noChangeShapeType="1"/>
          </p:cNvSpPr>
          <p:nvPr/>
        </p:nvSpPr>
        <p:spPr bwMode="auto">
          <a:xfrm>
            <a:off x="917222" y="3313289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80" name="Line 26"/>
          <p:cNvSpPr>
            <a:spLocks noChangeShapeType="1"/>
          </p:cNvSpPr>
          <p:nvPr/>
        </p:nvSpPr>
        <p:spPr bwMode="auto">
          <a:xfrm>
            <a:off x="917222" y="2868790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81" name="Line 27"/>
          <p:cNvSpPr>
            <a:spLocks noChangeShapeType="1"/>
          </p:cNvSpPr>
          <p:nvPr/>
        </p:nvSpPr>
        <p:spPr bwMode="auto">
          <a:xfrm>
            <a:off x="917222" y="2404534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82" name="Line 28"/>
          <p:cNvSpPr>
            <a:spLocks noChangeShapeType="1"/>
          </p:cNvSpPr>
          <p:nvPr/>
        </p:nvSpPr>
        <p:spPr bwMode="auto">
          <a:xfrm>
            <a:off x="890412" y="6035323"/>
            <a:ext cx="55033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83" name="Line 29"/>
          <p:cNvSpPr>
            <a:spLocks noChangeShapeType="1"/>
          </p:cNvSpPr>
          <p:nvPr/>
        </p:nvSpPr>
        <p:spPr bwMode="auto">
          <a:xfrm>
            <a:off x="890412" y="5126568"/>
            <a:ext cx="55033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84" name="Line 30"/>
          <p:cNvSpPr>
            <a:spLocks noChangeShapeType="1"/>
          </p:cNvSpPr>
          <p:nvPr/>
        </p:nvSpPr>
        <p:spPr bwMode="auto">
          <a:xfrm>
            <a:off x="890412" y="4220634"/>
            <a:ext cx="55033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85" name="Line 31"/>
          <p:cNvSpPr>
            <a:spLocks noChangeShapeType="1"/>
          </p:cNvSpPr>
          <p:nvPr/>
        </p:nvSpPr>
        <p:spPr bwMode="auto">
          <a:xfrm>
            <a:off x="890412" y="3313289"/>
            <a:ext cx="55033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86" name="Line 32"/>
          <p:cNvSpPr>
            <a:spLocks noChangeShapeType="1"/>
          </p:cNvSpPr>
          <p:nvPr/>
        </p:nvSpPr>
        <p:spPr bwMode="auto">
          <a:xfrm>
            <a:off x="890412" y="2404534"/>
            <a:ext cx="55033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87" name="Line 33"/>
          <p:cNvSpPr>
            <a:spLocks noChangeShapeType="1"/>
          </p:cNvSpPr>
          <p:nvPr/>
        </p:nvSpPr>
        <p:spPr bwMode="auto">
          <a:xfrm flipV="1">
            <a:off x="945444" y="2404534"/>
            <a:ext cx="1412" cy="3630789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888" name="Rectangle 35"/>
          <p:cNvSpPr>
            <a:spLocks noChangeArrowheads="1"/>
          </p:cNvSpPr>
          <p:nvPr/>
        </p:nvSpPr>
        <p:spPr bwMode="auto">
          <a:xfrm>
            <a:off x="732367" y="5913968"/>
            <a:ext cx="126638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889" name="Rectangle 36"/>
          <p:cNvSpPr>
            <a:spLocks noChangeArrowheads="1"/>
          </p:cNvSpPr>
          <p:nvPr/>
        </p:nvSpPr>
        <p:spPr bwMode="auto">
          <a:xfrm>
            <a:off x="560212" y="5008034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0.5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890" name="Rectangle 37"/>
          <p:cNvSpPr>
            <a:spLocks noChangeArrowheads="1"/>
          </p:cNvSpPr>
          <p:nvPr/>
        </p:nvSpPr>
        <p:spPr bwMode="auto">
          <a:xfrm>
            <a:off x="560212" y="4100689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1.0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891" name="Rectangle 38"/>
          <p:cNvSpPr>
            <a:spLocks noChangeArrowheads="1"/>
          </p:cNvSpPr>
          <p:nvPr/>
        </p:nvSpPr>
        <p:spPr bwMode="auto">
          <a:xfrm>
            <a:off x="560212" y="3191934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1.5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892" name="Rectangle 39"/>
          <p:cNvSpPr>
            <a:spLocks noChangeArrowheads="1"/>
          </p:cNvSpPr>
          <p:nvPr/>
        </p:nvSpPr>
        <p:spPr bwMode="auto">
          <a:xfrm>
            <a:off x="560212" y="2242256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2.0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893" name="Rectangle 48"/>
          <p:cNvSpPr>
            <a:spLocks noChangeArrowheads="1"/>
          </p:cNvSpPr>
          <p:nvPr/>
        </p:nvSpPr>
        <p:spPr bwMode="auto">
          <a:xfrm>
            <a:off x="1960034" y="3740856"/>
            <a:ext cx="142668" cy="4376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2844" b="1">
                <a:solidFill>
                  <a:prstClr val="white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  <a:endParaRPr lang="en-US" sz="2844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894" name="Text Box 50"/>
          <p:cNvSpPr txBox="1">
            <a:spLocks noChangeArrowheads="1"/>
          </p:cNvSpPr>
          <p:nvPr/>
        </p:nvSpPr>
        <p:spPr bwMode="auto">
          <a:xfrm>
            <a:off x="1746956" y="3450167"/>
            <a:ext cx="914033" cy="3659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P&lt;0.01</a:t>
            </a:r>
          </a:p>
        </p:txBody>
      </p:sp>
      <p:sp>
        <p:nvSpPr>
          <p:cNvPr id="158850" name="Rectangle 40"/>
          <p:cNvSpPr>
            <a:spLocks noChangeArrowheads="1"/>
          </p:cNvSpPr>
          <p:nvPr/>
        </p:nvSpPr>
        <p:spPr bwMode="auto">
          <a:xfrm rot="16200000">
            <a:off x="1077332" y="5225001"/>
            <a:ext cx="649217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600" b="1" dirty="0">
                <a:solidFill>
                  <a:prstClr val="black">
                    <a:lumMod val="95000"/>
                    <a:lumOff val="5000"/>
                  </a:prstClr>
                </a:solidFill>
                <a:latin typeface="Arial" charset="0"/>
                <a:ea typeface="ＭＳ Ｐゴシック" panose="020B0600070205080204" pitchFamily="34" charset="-128"/>
              </a:rPr>
              <a:t>Before</a:t>
            </a:r>
            <a:endParaRPr lang="en-US" sz="1600" dirty="0">
              <a:solidFill>
                <a:prstClr val="black">
                  <a:lumMod val="95000"/>
                  <a:lumOff val="5000"/>
                </a:prstClr>
              </a:solidFill>
              <a:latin typeface="Times" pitchFamily="-64" charset="0"/>
              <a:ea typeface="ＭＳ Ｐゴシック" panose="020B0600070205080204" pitchFamily="34" charset="-128"/>
            </a:endParaRPr>
          </a:p>
        </p:txBody>
      </p:sp>
      <p:sp>
        <p:nvSpPr>
          <p:cNvPr id="158851" name="Rectangle 41"/>
          <p:cNvSpPr>
            <a:spLocks noChangeArrowheads="1"/>
          </p:cNvSpPr>
          <p:nvPr/>
        </p:nvSpPr>
        <p:spPr bwMode="auto">
          <a:xfrm rot="16200000">
            <a:off x="1791647" y="5253223"/>
            <a:ext cx="479298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600" b="1" dirty="0">
                <a:solidFill>
                  <a:prstClr val="black">
                    <a:lumMod val="95000"/>
                    <a:lumOff val="5000"/>
                  </a:prstClr>
                </a:solidFill>
                <a:latin typeface="Arial" charset="0"/>
                <a:ea typeface="ＭＳ Ｐゴシック" panose="020B0600070205080204" pitchFamily="34" charset="-128"/>
              </a:rPr>
              <a:t>After</a:t>
            </a:r>
            <a:endParaRPr lang="en-US" sz="1600" dirty="0">
              <a:solidFill>
                <a:prstClr val="black">
                  <a:lumMod val="95000"/>
                  <a:lumOff val="5000"/>
                </a:prstClr>
              </a:solidFill>
              <a:latin typeface="Times" pitchFamily="-64" charset="0"/>
              <a:ea typeface="ＭＳ Ｐゴシック" panose="020B0600070205080204" pitchFamily="34" charset="-128"/>
            </a:endParaRPr>
          </a:p>
        </p:txBody>
      </p:sp>
      <p:sp>
        <p:nvSpPr>
          <p:cNvPr id="164897" name="Text Box 105"/>
          <p:cNvSpPr txBox="1">
            <a:spLocks noChangeArrowheads="1"/>
          </p:cNvSpPr>
          <p:nvPr/>
        </p:nvSpPr>
        <p:spPr bwMode="auto">
          <a:xfrm>
            <a:off x="5734755" y="455790"/>
            <a:ext cx="615874" cy="2291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812810">
              <a:defRPr/>
            </a:pPr>
            <a:r>
              <a:rPr lang="en-US" sz="889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P=0.003</a:t>
            </a:r>
          </a:p>
        </p:txBody>
      </p:sp>
      <p:sp>
        <p:nvSpPr>
          <p:cNvPr id="1390781" name="Text Box 189"/>
          <p:cNvSpPr txBox="1">
            <a:spLocks noChangeArrowheads="1"/>
          </p:cNvSpPr>
          <p:nvPr/>
        </p:nvSpPr>
        <p:spPr bwMode="auto">
          <a:xfrm>
            <a:off x="276578" y="516467"/>
            <a:ext cx="8576733" cy="502766"/>
          </a:xfrm>
          <a:prstGeom prst="rect">
            <a:avLst/>
          </a:prstGeom>
          <a:solidFill>
            <a:srgbClr val="FF7F00"/>
          </a:solidFill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defTabSz="812810">
              <a:defRPr/>
            </a:pPr>
            <a:r>
              <a:rPr lang="en-US" sz="2667" b="1" dirty="0">
                <a:solidFill>
                  <a:prstClr val="white"/>
                </a:solidFill>
                <a:latin typeface="Helvetica" pitchFamily="-64" charset="0"/>
                <a:ea typeface="ＭＳ Ｐゴシック" panose="020B0600070205080204" pitchFamily="34" charset="-128"/>
              </a:rPr>
              <a:t>EFFECT OF PIOGLITAZONE ON LIVER HISTOLOGY</a:t>
            </a:r>
          </a:p>
        </p:txBody>
      </p:sp>
      <p:sp>
        <p:nvSpPr>
          <p:cNvPr id="164899" name="Line 66"/>
          <p:cNvSpPr>
            <a:spLocks noChangeShapeType="1"/>
          </p:cNvSpPr>
          <p:nvPr/>
        </p:nvSpPr>
        <p:spPr bwMode="auto">
          <a:xfrm>
            <a:off x="2995789" y="5555545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00" name="Line 67"/>
          <p:cNvSpPr>
            <a:spLocks noChangeShapeType="1"/>
          </p:cNvSpPr>
          <p:nvPr/>
        </p:nvSpPr>
        <p:spPr bwMode="auto">
          <a:xfrm>
            <a:off x="2995789" y="5092701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01" name="Line 68"/>
          <p:cNvSpPr>
            <a:spLocks noChangeShapeType="1"/>
          </p:cNvSpPr>
          <p:nvPr/>
        </p:nvSpPr>
        <p:spPr bwMode="auto">
          <a:xfrm>
            <a:off x="2995789" y="4649612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02" name="Line 69"/>
          <p:cNvSpPr>
            <a:spLocks noChangeShapeType="1"/>
          </p:cNvSpPr>
          <p:nvPr/>
        </p:nvSpPr>
        <p:spPr bwMode="auto">
          <a:xfrm>
            <a:off x="2995789" y="4233333"/>
            <a:ext cx="28222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03" name="Line 70"/>
          <p:cNvSpPr>
            <a:spLocks noChangeShapeType="1"/>
          </p:cNvSpPr>
          <p:nvPr/>
        </p:nvSpPr>
        <p:spPr bwMode="auto">
          <a:xfrm>
            <a:off x="2995789" y="3746500"/>
            <a:ext cx="28222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04" name="Line 71"/>
          <p:cNvSpPr>
            <a:spLocks noChangeShapeType="1"/>
          </p:cNvSpPr>
          <p:nvPr/>
        </p:nvSpPr>
        <p:spPr bwMode="auto">
          <a:xfrm>
            <a:off x="2995789" y="3283657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05" name="Line 72"/>
          <p:cNvSpPr>
            <a:spLocks noChangeShapeType="1"/>
          </p:cNvSpPr>
          <p:nvPr/>
        </p:nvSpPr>
        <p:spPr bwMode="auto">
          <a:xfrm>
            <a:off x="2995789" y="2840568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06" name="Line 73"/>
          <p:cNvSpPr>
            <a:spLocks noChangeShapeType="1"/>
          </p:cNvSpPr>
          <p:nvPr/>
        </p:nvSpPr>
        <p:spPr bwMode="auto">
          <a:xfrm>
            <a:off x="2995789" y="2380545"/>
            <a:ext cx="28222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07" name="Line 74"/>
          <p:cNvSpPr>
            <a:spLocks noChangeShapeType="1"/>
          </p:cNvSpPr>
          <p:nvPr/>
        </p:nvSpPr>
        <p:spPr bwMode="auto">
          <a:xfrm>
            <a:off x="2967567" y="5998634"/>
            <a:ext cx="56444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08" name="Line 75"/>
          <p:cNvSpPr>
            <a:spLocks noChangeShapeType="1"/>
          </p:cNvSpPr>
          <p:nvPr/>
        </p:nvSpPr>
        <p:spPr bwMode="auto">
          <a:xfrm>
            <a:off x="2967567" y="5092701"/>
            <a:ext cx="56444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09" name="Line 76"/>
          <p:cNvSpPr>
            <a:spLocks noChangeShapeType="1"/>
          </p:cNvSpPr>
          <p:nvPr/>
        </p:nvSpPr>
        <p:spPr bwMode="auto">
          <a:xfrm>
            <a:off x="2967567" y="4233333"/>
            <a:ext cx="56444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10" name="Line 77"/>
          <p:cNvSpPr>
            <a:spLocks noChangeShapeType="1"/>
          </p:cNvSpPr>
          <p:nvPr/>
        </p:nvSpPr>
        <p:spPr bwMode="auto">
          <a:xfrm>
            <a:off x="2967567" y="3283657"/>
            <a:ext cx="56444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11" name="Line 78"/>
          <p:cNvSpPr>
            <a:spLocks noChangeShapeType="1"/>
          </p:cNvSpPr>
          <p:nvPr/>
        </p:nvSpPr>
        <p:spPr bwMode="auto">
          <a:xfrm>
            <a:off x="2967567" y="2380545"/>
            <a:ext cx="56444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12" name="Line 79"/>
          <p:cNvSpPr>
            <a:spLocks noChangeShapeType="1"/>
          </p:cNvSpPr>
          <p:nvPr/>
        </p:nvSpPr>
        <p:spPr bwMode="auto">
          <a:xfrm flipV="1">
            <a:off x="3024012" y="2380545"/>
            <a:ext cx="0" cy="3618089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13" name="Rectangle 80"/>
          <p:cNvSpPr>
            <a:spLocks noChangeArrowheads="1"/>
          </p:cNvSpPr>
          <p:nvPr/>
        </p:nvSpPr>
        <p:spPr bwMode="auto">
          <a:xfrm>
            <a:off x="2809523" y="5877279"/>
            <a:ext cx="126638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14" name="Rectangle 81"/>
          <p:cNvSpPr>
            <a:spLocks noChangeArrowheads="1"/>
          </p:cNvSpPr>
          <p:nvPr/>
        </p:nvSpPr>
        <p:spPr bwMode="auto">
          <a:xfrm>
            <a:off x="2626079" y="4964289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0.5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15" name="Rectangle 82"/>
          <p:cNvSpPr>
            <a:spLocks noChangeArrowheads="1"/>
          </p:cNvSpPr>
          <p:nvPr/>
        </p:nvSpPr>
        <p:spPr bwMode="auto">
          <a:xfrm>
            <a:off x="2633134" y="4104923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1.0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16" name="Rectangle 83"/>
          <p:cNvSpPr>
            <a:spLocks noChangeArrowheads="1"/>
          </p:cNvSpPr>
          <p:nvPr/>
        </p:nvSpPr>
        <p:spPr bwMode="auto">
          <a:xfrm>
            <a:off x="2626079" y="3155245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1.5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17" name="Rectangle 84"/>
          <p:cNvSpPr>
            <a:spLocks noChangeArrowheads="1"/>
          </p:cNvSpPr>
          <p:nvPr/>
        </p:nvSpPr>
        <p:spPr bwMode="auto">
          <a:xfrm>
            <a:off x="2626079" y="2252134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2.0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18" name="Line 85"/>
          <p:cNvSpPr>
            <a:spLocks noChangeShapeType="1"/>
          </p:cNvSpPr>
          <p:nvPr/>
        </p:nvSpPr>
        <p:spPr bwMode="auto">
          <a:xfrm>
            <a:off x="2995789" y="5998634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19" name="Line 56"/>
          <p:cNvSpPr>
            <a:spLocks noChangeShapeType="1"/>
          </p:cNvSpPr>
          <p:nvPr/>
        </p:nvSpPr>
        <p:spPr bwMode="auto">
          <a:xfrm>
            <a:off x="3441701" y="3060700"/>
            <a:ext cx="1411" cy="35983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20" name="Line 57"/>
          <p:cNvSpPr>
            <a:spLocks noChangeShapeType="1"/>
          </p:cNvSpPr>
          <p:nvPr/>
        </p:nvSpPr>
        <p:spPr bwMode="auto">
          <a:xfrm>
            <a:off x="3320345" y="3002845"/>
            <a:ext cx="64911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21" name="Line 60"/>
          <p:cNvSpPr>
            <a:spLocks noChangeShapeType="1"/>
          </p:cNvSpPr>
          <p:nvPr/>
        </p:nvSpPr>
        <p:spPr bwMode="auto">
          <a:xfrm>
            <a:off x="4092222" y="4308123"/>
            <a:ext cx="1412" cy="362655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22" name="Line 61"/>
          <p:cNvSpPr>
            <a:spLocks noChangeShapeType="1"/>
          </p:cNvSpPr>
          <p:nvPr/>
        </p:nvSpPr>
        <p:spPr bwMode="auto">
          <a:xfrm>
            <a:off x="4059768" y="4308123"/>
            <a:ext cx="64911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23" name="Rectangle 64"/>
          <p:cNvSpPr>
            <a:spLocks noChangeArrowheads="1"/>
          </p:cNvSpPr>
          <p:nvPr/>
        </p:nvSpPr>
        <p:spPr bwMode="auto">
          <a:xfrm>
            <a:off x="3152422" y="3362679"/>
            <a:ext cx="620889" cy="2626077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white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24" name="Rectangle 65"/>
          <p:cNvSpPr>
            <a:spLocks noChangeArrowheads="1"/>
          </p:cNvSpPr>
          <p:nvPr/>
        </p:nvSpPr>
        <p:spPr bwMode="auto">
          <a:xfrm>
            <a:off x="3783190" y="4670778"/>
            <a:ext cx="619477" cy="1317978"/>
          </a:xfrm>
          <a:prstGeom prst="rect">
            <a:avLst/>
          </a:prstGeom>
          <a:solidFill>
            <a:srgbClr val="FF7F00"/>
          </a:solidFill>
          <a:ln w="12700">
            <a:solidFill>
              <a:srgbClr val="FF7F00"/>
            </a:solidFill>
            <a:miter lim="800000"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white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25" name="Rectangle 95"/>
          <p:cNvSpPr>
            <a:spLocks noChangeArrowheads="1"/>
          </p:cNvSpPr>
          <p:nvPr/>
        </p:nvSpPr>
        <p:spPr bwMode="auto">
          <a:xfrm>
            <a:off x="3952523" y="4001911"/>
            <a:ext cx="285335" cy="4376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2844" b="1">
                <a:solidFill>
                  <a:prstClr val="white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**</a:t>
            </a:r>
            <a:endParaRPr lang="en-US" sz="2844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26" name="Text Box 50"/>
          <p:cNvSpPr txBox="1">
            <a:spLocks noChangeArrowheads="1"/>
          </p:cNvSpPr>
          <p:nvPr/>
        </p:nvSpPr>
        <p:spPr bwMode="auto">
          <a:xfrm>
            <a:off x="3769079" y="3644900"/>
            <a:ext cx="914033" cy="3659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P=0.02</a:t>
            </a:r>
          </a:p>
        </p:txBody>
      </p:sp>
      <p:sp>
        <p:nvSpPr>
          <p:cNvPr id="164927" name="Line 100"/>
          <p:cNvSpPr>
            <a:spLocks noChangeShapeType="1"/>
          </p:cNvSpPr>
          <p:nvPr/>
        </p:nvSpPr>
        <p:spPr bwMode="auto">
          <a:xfrm>
            <a:off x="5295901" y="1897945"/>
            <a:ext cx="1411" cy="3330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28" name="Line 101"/>
          <p:cNvSpPr>
            <a:spLocks noChangeShapeType="1"/>
          </p:cNvSpPr>
          <p:nvPr/>
        </p:nvSpPr>
        <p:spPr bwMode="auto">
          <a:xfrm>
            <a:off x="5269089" y="1897945"/>
            <a:ext cx="64911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29" name="Line 102"/>
          <p:cNvSpPr>
            <a:spLocks noChangeShapeType="1"/>
          </p:cNvSpPr>
          <p:nvPr/>
        </p:nvSpPr>
        <p:spPr bwMode="auto">
          <a:xfrm>
            <a:off x="6038145" y="3716867"/>
            <a:ext cx="1411" cy="334434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30" name="Line 103"/>
          <p:cNvSpPr>
            <a:spLocks noChangeShapeType="1"/>
          </p:cNvSpPr>
          <p:nvPr/>
        </p:nvSpPr>
        <p:spPr bwMode="auto">
          <a:xfrm>
            <a:off x="6005689" y="3716867"/>
            <a:ext cx="66323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31" name="Rectangle 108"/>
          <p:cNvSpPr>
            <a:spLocks noChangeArrowheads="1"/>
          </p:cNvSpPr>
          <p:nvPr/>
        </p:nvSpPr>
        <p:spPr bwMode="auto">
          <a:xfrm>
            <a:off x="5101167" y="2230967"/>
            <a:ext cx="619477" cy="3859388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600">
              <a:solidFill>
                <a:prstClr val="white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32" name="Rectangle 109"/>
          <p:cNvSpPr>
            <a:spLocks noChangeArrowheads="1"/>
          </p:cNvSpPr>
          <p:nvPr/>
        </p:nvSpPr>
        <p:spPr bwMode="auto">
          <a:xfrm>
            <a:off x="5729112" y="4051301"/>
            <a:ext cx="619478" cy="2039055"/>
          </a:xfrm>
          <a:prstGeom prst="rect">
            <a:avLst/>
          </a:prstGeom>
          <a:solidFill>
            <a:srgbClr val="FF7F00"/>
          </a:solidFill>
          <a:ln w="12700">
            <a:solidFill>
              <a:srgbClr val="FF7F00"/>
            </a:solidFill>
            <a:miter lim="800000"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600">
              <a:solidFill>
                <a:prstClr val="white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33" name="Line 114"/>
          <p:cNvSpPr>
            <a:spLocks noChangeShapeType="1"/>
          </p:cNvSpPr>
          <p:nvPr/>
        </p:nvSpPr>
        <p:spPr bwMode="auto">
          <a:xfrm>
            <a:off x="4936067" y="5997223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34" name="Line 115"/>
          <p:cNvSpPr>
            <a:spLocks noChangeShapeType="1"/>
          </p:cNvSpPr>
          <p:nvPr/>
        </p:nvSpPr>
        <p:spPr bwMode="auto">
          <a:xfrm>
            <a:off x="4936067" y="5588001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35" name="Line 116"/>
          <p:cNvSpPr>
            <a:spLocks noChangeShapeType="1"/>
          </p:cNvSpPr>
          <p:nvPr/>
        </p:nvSpPr>
        <p:spPr bwMode="auto">
          <a:xfrm>
            <a:off x="4936067" y="5159023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36" name="Line 117"/>
          <p:cNvSpPr>
            <a:spLocks noChangeShapeType="1"/>
          </p:cNvSpPr>
          <p:nvPr/>
        </p:nvSpPr>
        <p:spPr bwMode="auto">
          <a:xfrm>
            <a:off x="4936067" y="4754034"/>
            <a:ext cx="28222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37" name="Line 118"/>
          <p:cNvSpPr>
            <a:spLocks noChangeShapeType="1"/>
          </p:cNvSpPr>
          <p:nvPr/>
        </p:nvSpPr>
        <p:spPr bwMode="auto">
          <a:xfrm>
            <a:off x="4936067" y="4244623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38" name="Line 119"/>
          <p:cNvSpPr>
            <a:spLocks noChangeShapeType="1"/>
          </p:cNvSpPr>
          <p:nvPr/>
        </p:nvSpPr>
        <p:spPr bwMode="auto">
          <a:xfrm>
            <a:off x="4936067" y="3754968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39" name="Line 120"/>
          <p:cNvSpPr>
            <a:spLocks noChangeShapeType="1"/>
          </p:cNvSpPr>
          <p:nvPr/>
        </p:nvSpPr>
        <p:spPr bwMode="auto">
          <a:xfrm>
            <a:off x="4936067" y="3325990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40" name="Line 121"/>
          <p:cNvSpPr>
            <a:spLocks noChangeShapeType="1"/>
          </p:cNvSpPr>
          <p:nvPr/>
        </p:nvSpPr>
        <p:spPr bwMode="auto">
          <a:xfrm>
            <a:off x="4936067" y="2858912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41" name="Line 123"/>
          <p:cNvSpPr>
            <a:spLocks noChangeShapeType="1"/>
          </p:cNvSpPr>
          <p:nvPr/>
        </p:nvSpPr>
        <p:spPr bwMode="auto">
          <a:xfrm>
            <a:off x="4909256" y="5997223"/>
            <a:ext cx="55033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42" name="Line 124"/>
          <p:cNvSpPr>
            <a:spLocks noChangeShapeType="1"/>
          </p:cNvSpPr>
          <p:nvPr/>
        </p:nvSpPr>
        <p:spPr bwMode="auto">
          <a:xfrm>
            <a:off x="4909256" y="5159023"/>
            <a:ext cx="55033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43" name="Line 125"/>
          <p:cNvSpPr>
            <a:spLocks noChangeShapeType="1"/>
          </p:cNvSpPr>
          <p:nvPr/>
        </p:nvSpPr>
        <p:spPr bwMode="auto">
          <a:xfrm>
            <a:off x="4909256" y="4244623"/>
            <a:ext cx="55033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44" name="Line 126"/>
          <p:cNvSpPr>
            <a:spLocks noChangeShapeType="1"/>
          </p:cNvSpPr>
          <p:nvPr/>
        </p:nvSpPr>
        <p:spPr bwMode="auto">
          <a:xfrm>
            <a:off x="4909256" y="3325990"/>
            <a:ext cx="55033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45" name="Line 127"/>
          <p:cNvSpPr>
            <a:spLocks noChangeShapeType="1"/>
          </p:cNvSpPr>
          <p:nvPr/>
        </p:nvSpPr>
        <p:spPr bwMode="auto">
          <a:xfrm>
            <a:off x="4916311" y="2404534"/>
            <a:ext cx="55034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46" name="Rectangle 130"/>
          <p:cNvSpPr>
            <a:spLocks noChangeArrowheads="1"/>
          </p:cNvSpPr>
          <p:nvPr/>
        </p:nvSpPr>
        <p:spPr bwMode="auto">
          <a:xfrm>
            <a:off x="4770967" y="5846234"/>
            <a:ext cx="126638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47" name="Rectangle 131"/>
          <p:cNvSpPr>
            <a:spLocks noChangeArrowheads="1"/>
          </p:cNvSpPr>
          <p:nvPr/>
        </p:nvSpPr>
        <p:spPr bwMode="auto">
          <a:xfrm>
            <a:off x="4581879" y="5015089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0.5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48" name="Rectangle 132"/>
          <p:cNvSpPr>
            <a:spLocks noChangeArrowheads="1"/>
          </p:cNvSpPr>
          <p:nvPr/>
        </p:nvSpPr>
        <p:spPr bwMode="auto">
          <a:xfrm>
            <a:off x="4581879" y="4093634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1.0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49" name="Rectangle 133"/>
          <p:cNvSpPr>
            <a:spLocks noChangeArrowheads="1"/>
          </p:cNvSpPr>
          <p:nvPr/>
        </p:nvSpPr>
        <p:spPr bwMode="auto">
          <a:xfrm>
            <a:off x="4581879" y="3179234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1.5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50" name="Rectangle 134"/>
          <p:cNvSpPr>
            <a:spLocks noChangeArrowheads="1"/>
          </p:cNvSpPr>
          <p:nvPr/>
        </p:nvSpPr>
        <p:spPr bwMode="auto">
          <a:xfrm>
            <a:off x="4581879" y="2283178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2.0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51" name="Rectangle 135"/>
          <p:cNvSpPr>
            <a:spLocks noChangeArrowheads="1"/>
          </p:cNvSpPr>
          <p:nvPr/>
        </p:nvSpPr>
        <p:spPr bwMode="auto">
          <a:xfrm>
            <a:off x="5967589" y="3406422"/>
            <a:ext cx="142668" cy="4376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2844" b="1">
                <a:solidFill>
                  <a:prstClr val="white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  <a:endParaRPr lang="en-US" sz="2844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52" name="Text Box 50"/>
          <p:cNvSpPr txBox="1">
            <a:spLocks noChangeArrowheads="1"/>
          </p:cNvSpPr>
          <p:nvPr/>
        </p:nvSpPr>
        <p:spPr bwMode="auto">
          <a:xfrm>
            <a:off x="5688189" y="2407355"/>
            <a:ext cx="1040670" cy="3659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P=0.003</a:t>
            </a:r>
          </a:p>
        </p:txBody>
      </p:sp>
      <p:sp>
        <p:nvSpPr>
          <p:cNvPr id="164953" name="Line 79"/>
          <p:cNvSpPr>
            <a:spLocks noChangeShapeType="1"/>
          </p:cNvSpPr>
          <p:nvPr/>
        </p:nvSpPr>
        <p:spPr bwMode="auto">
          <a:xfrm flipV="1">
            <a:off x="4975578" y="2400301"/>
            <a:ext cx="0" cy="361950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54" name="Line 157"/>
          <p:cNvSpPr>
            <a:spLocks noChangeShapeType="1"/>
          </p:cNvSpPr>
          <p:nvPr/>
        </p:nvSpPr>
        <p:spPr bwMode="auto">
          <a:xfrm>
            <a:off x="7112000" y="6008512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55" name="Line 158"/>
          <p:cNvSpPr>
            <a:spLocks noChangeShapeType="1"/>
          </p:cNvSpPr>
          <p:nvPr/>
        </p:nvSpPr>
        <p:spPr bwMode="auto">
          <a:xfrm>
            <a:off x="7112000" y="5562601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56" name="Line 159"/>
          <p:cNvSpPr>
            <a:spLocks noChangeShapeType="1"/>
          </p:cNvSpPr>
          <p:nvPr/>
        </p:nvSpPr>
        <p:spPr bwMode="auto">
          <a:xfrm>
            <a:off x="7112000" y="5095523"/>
            <a:ext cx="28222" cy="423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57" name="Line 160"/>
          <p:cNvSpPr>
            <a:spLocks noChangeShapeType="1"/>
          </p:cNvSpPr>
          <p:nvPr/>
        </p:nvSpPr>
        <p:spPr bwMode="auto">
          <a:xfrm>
            <a:off x="7112000" y="4653844"/>
            <a:ext cx="28222" cy="0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58" name="Line 161"/>
          <p:cNvSpPr>
            <a:spLocks noChangeShapeType="1"/>
          </p:cNvSpPr>
          <p:nvPr/>
        </p:nvSpPr>
        <p:spPr bwMode="auto">
          <a:xfrm>
            <a:off x="7112000" y="4186768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59" name="Line 162"/>
          <p:cNvSpPr>
            <a:spLocks noChangeShapeType="1"/>
          </p:cNvSpPr>
          <p:nvPr/>
        </p:nvSpPr>
        <p:spPr bwMode="auto">
          <a:xfrm>
            <a:off x="7112000" y="3742267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60" name="Line 163"/>
          <p:cNvSpPr>
            <a:spLocks noChangeShapeType="1"/>
          </p:cNvSpPr>
          <p:nvPr/>
        </p:nvSpPr>
        <p:spPr bwMode="auto">
          <a:xfrm>
            <a:off x="7112000" y="3275190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61" name="Line 164"/>
          <p:cNvSpPr>
            <a:spLocks noChangeShapeType="1"/>
          </p:cNvSpPr>
          <p:nvPr/>
        </p:nvSpPr>
        <p:spPr bwMode="auto">
          <a:xfrm>
            <a:off x="7112000" y="2829278"/>
            <a:ext cx="28222" cy="423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62" name="Line 165"/>
          <p:cNvSpPr>
            <a:spLocks noChangeShapeType="1"/>
          </p:cNvSpPr>
          <p:nvPr/>
        </p:nvSpPr>
        <p:spPr bwMode="auto">
          <a:xfrm>
            <a:off x="7112000" y="2366434"/>
            <a:ext cx="28222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63" name="Line 166"/>
          <p:cNvSpPr>
            <a:spLocks noChangeShapeType="1"/>
          </p:cNvSpPr>
          <p:nvPr/>
        </p:nvSpPr>
        <p:spPr bwMode="auto">
          <a:xfrm>
            <a:off x="7083778" y="6008512"/>
            <a:ext cx="56444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64" name="Line 167"/>
          <p:cNvSpPr>
            <a:spLocks noChangeShapeType="1"/>
          </p:cNvSpPr>
          <p:nvPr/>
        </p:nvSpPr>
        <p:spPr bwMode="auto">
          <a:xfrm>
            <a:off x="7083778" y="5095523"/>
            <a:ext cx="56444" cy="4233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65" name="Line 168"/>
          <p:cNvSpPr>
            <a:spLocks noChangeShapeType="1"/>
          </p:cNvSpPr>
          <p:nvPr/>
        </p:nvSpPr>
        <p:spPr bwMode="auto">
          <a:xfrm>
            <a:off x="7083778" y="4186768"/>
            <a:ext cx="56444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66" name="Line 169"/>
          <p:cNvSpPr>
            <a:spLocks noChangeShapeType="1"/>
          </p:cNvSpPr>
          <p:nvPr/>
        </p:nvSpPr>
        <p:spPr bwMode="auto">
          <a:xfrm>
            <a:off x="7083778" y="3275190"/>
            <a:ext cx="56444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67" name="Line 170"/>
          <p:cNvSpPr>
            <a:spLocks noChangeShapeType="1"/>
          </p:cNvSpPr>
          <p:nvPr/>
        </p:nvSpPr>
        <p:spPr bwMode="auto">
          <a:xfrm>
            <a:off x="7083778" y="2366434"/>
            <a:ext cx="56444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68" name="Line 171"/>
          <p:cNvSpPr>
            <a:spLocks noChangeShapeType="1"/>
          </p:cNvSpPr>
          <p:nvPr/>
        </p:nvSpPr>
        <p:spPr bwMode="auto">
          <a:xfrm flipV="1">
            <a:off x="7140222" y="2366434"/>
            <a:ext cx="0" cy="3642077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69" name="Line 147"/>
          <p:cNvSpPr>
            <a:spLocks noChangeShapeType="1"/>
          </p:cNvSpPr>
          <p:nvPr/>
        </p:nvSpPr>
        <p:spPr bwMode="auto">
          <a:xfrm>
            <a:off x="7443612" y="2661356"/>
            <a:ext cx="1411" cy="365478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70" name="Line 148"/>
          <p:cNvSpPr>
            <a:spLocks noChangeShapeType="1"/>
          </p:cNvSpPr>
          <p:nvPr/>
        </p:nvSpPr>
        <p:spPr bwMode="auto">
          <a:xfrm>
            <a:off x="7415390" y="2661356"/>
            <a:ext cx="64911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71" name="Line 151"/>
          <p:cNvSpPr>
            <a:spLocks noChangeShapeType="1"/>
          </p:cNvSpPr>
          <p:nvPr/>
        </p:nvSpPr>
        <p:spPr bwMode="auto">
          <a:xfrm>
            <a:off x="8194323" y="3956755"/>
            <a:ext cx="1411" cy="182034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72" name="Line 152"/>
          <p:cNvSpPr>
            <a:spLocks noChangeShapeType="1"/>
          </p:cNvSpPr>
          <p:nvPr/>
        </p:nvSpPr>
        <p:spPr bwMode="auto">
          <a:xfrm>
            <a:off x="8161867" y="3956756"/>
            <a:ext cx="64911" cy="2822"/>
          </a:xfrm>
          <a:prstGeom prst="line">
            <a:avLst/>
          </a:prstGeom>
          <a:noFill/>
          <a:ln w="12700">
            <a:solidFill>
              <a:schemeClr val="bg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778">
              <a:solidFill>
                <a:prstClr val="black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73" name="Rectangle 155"/>
          <p:cNvSpPr>
            <a:spLocks noChangeArrowheads="1"/>
          </p:cNvSpPr>
          <p:nvPr/>
        </p:nvSpPr>
        <p:spPr bwMode="auto">
          <a:xfrm>
            <a:off x="7247467" y="3026834"/>
            <a:ext cx="620889" cy="2987322"/>
          </a:xfrm>
          <a:prstGeom prst="rect">
            <a:avLst/>
          </a:prstGeom>
          <a:solidFill>
            <a:srgbClr val="FFFF00"/>
          </a:solidFill>
          <a:ln w="12700">
            <a:solidFill>
              <a:srgbClr val="FFFF00"/>
            </a:solidFill>
            <a:miter lim="800000"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600">
              <a:solidFill>
                <a:prstClr val="white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74" name="Rectangle 156"/>
          <p:cNvSpPr>
            <a:spLocks noChangeArrowheads="1"/>
          </p:cNvSpPr>
          <p:nvPr/>
        </p:nvSpPr>
        <p:spPr bwMode="auto">
          <a:xfrm>
            <a:off x="7885289" y="4138790"/>
            <a:ext cx="619478" cy="1875366"/>
          </a:xfrm>
          <a:prstGeom prst="rect">
            <a:avLst/>
          </a:prstGeom>
          <a:solidFill>
            <a:srgbClr val="FF7F00"/>
          </a:solidFill>
          <a:ln w="12700">
            <a:solidFill>
              <a:srgbClr val="FF7F00"/>
            </a:solidFill>
            <a:miter lim="800000"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600">
              <a:solidFill>
                <a:prstClr val="white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75" name="Text Box 186"/>
          <p:cNvSpPr txBox="1">
            <a:spLocks noChangeArrowheads="1"/>
          </p:cNvSpPr>
          <p:nvPr/>
        </p:nvSpPr>
        <p:spPr bwMode="auto">
          <a:xfrm>
            <a:off x="7868356" y="3613857"/>
            <a:ext cx="630767" cy="5300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defTabSz="812810">
              <a:defRPr/>
            </a:pPr>
            <a:r>
              <a:rPr lang="en-US" sz="2844" b="1">
                <a:solidFill>
                  <a:prstClr val="white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*</a:t>
            </a:r>
          </a:p>
        </p:txBody>
      </p:sp>
      <p:sp>
        <p:nvSpPr>
          <p:cNvPr id="164976" name="Text Box 50"/>
          <p:cNvSpPr txBox="1">
            <a:spLocks noChangeArrowheads="1"/>
          </p:cNvSpPr>
          <p:nvPr/>
        </p:nvSpPr>
        <p:spPr bwMode="auto">
          <a:xfrm>
            <a:off x="7813323" y="3235678"/>
            <a:ext cx="914033" cy="3659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P=0.08</a:t>
            </a:r>
          </a:p>
        </p:txBody>
      </p:sp>
      <p:sp>
        <p:nvSpPr>
          <p:cNvPr id="164977" name="Rectangle 130"/>
          <p:cNvSpPr>
            <a:spLocks noChangeArrowheads="1"/>
          </p:cNvSpPr>
          <p:nvPr/>
        </p:nvSpPr>
        <p:spPr bwMode="auto">
          <a:xfrm>
            <a:off x="6929967" y="5860345"/>
            <a:ext cx="126638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78" name="Rectangle 131"/>
          <p:cNvSpPr>
            <a:spLocks noChangeArrowheads="1"/>
          </p:cNvSpPr>
          <p:nvPr/>
        </p:nvSpPr>
        <p:spPr bwMode="auto">
          <a:xfrm>
            <a:off x="6732412" y="4978400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0.5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79" name="Rectangle 132"/>
          <p:cNvSpPr>
            <a:spLocks noChangeArrowheads="1"/>
          </p:cNvSpPr>
          <p:nvPr/>
        </p:nvSpPr>
        <p:spPr bwMode="auto">
          <a:xfrm>
            <a:off x="6732412" y="4056945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1.0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80" name="Rectangle 133"/>
          <p:cNvSpPr>
            <a:spLocks noChangeArrowheads="1"/>
          </p:cNvSpPr>
          <p:nvPr/>
        </p:nvSpPr>
        <p:spPr bwMode="auto">
          <a:xfrm>
            <a:off x="6732412" y="3142545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1.5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81" name="Rectangle 134"/>
          <p:cNvSpPr>
            <a:spLocks noChangeArrowheads="1"/>
          </p:cNvSpPr>
          <p:nvPr/>
        </p:nvSpPr>
        <p:spPr bwMode="auto">
          <a:xfrm>
            <a:off x="6732412" y="2246489"/>
            <a:ext cx="317395" cy="2736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778" b="1">
                <a:solidFill>
                  <a:prstClr val="white"/>
                </a:solidFill>
                <a:latin typeface="Arial" pitchFamily="34" charset="0"/>
                <a:ea typeface="ＭＳ Ｐゴシック" panose="020B0600070205080204" pitchFamily="34" charset="-128"/>
              </a:rPr>
              <a:t>2.0</a:t>
            </a:r>
            <a:endParaRPr lang="en-US" sz="1778">
              <a:solidFill>
                <a:prstClr val="white"/>
              </a:solidFill>
              <a:latin typeface="Times" pitchFamily="18" charset="0"/>
              <a:ea typeface="ＭＳ Ｐゴシック" panose="020B0600070205080204" pitchFamily="34" charset="-128"/>
            </a:endParaRPr>
          </a:p>
        </p:txBody>
      </p:sp>
      <p:sp>
        <p:nvSpPr>
          <p:cNvPr id="164982" name="Rectangle 224"/>
          <p:cNvSpPr>
            <a:spLocks noChangeArrowheads="1"/>
          </p:cNvSpPr>
          <p:nvPr/>
        </p:nvSpPr>
        <p:spPr bwMode="auto">
          <a:xfrm>
            <a:off x="555978" y="1241778"/>
            <a:ext cx="1718733" cy="338667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600">
              <a:solidFill>
                <a:srgbClr val="FF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83" name="Text Box 4"/>
          <p:cNvSpPr txBox="1">
            <a:spLocks noChangeArrowheads="1"/>
          </p:cNvSpPr>
          <p:nvPr/>
        </p:nvSpPr>
        <p:spPr bwMode="auto">
          <a:xfrm>
            <a:off x="491067" y="1209323"/>
            <a:ext cx="1885453" cy="4205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812810">
              <a:defRPr/>
            </a:pPr>
            <a:r>
              <a:rPr lang="en-US" sz="2133" b="1">
                <a:solidFill>
                  <a:srgbClr val="FF0000"/>
                </a:solidFill>
                <a:latin typeface="Arial" pitchFamily="34" charset="0"/>
                <a:ea typeface="ＭＳ Ｐゴシック" panose="020B0600070205080204" pitchFamily="34" charset="-128"/>
              </a:rPr>
              <a:t>Inflammation</a:t>
            </a:r>
          </a:p>
        </p:txBody>
      </p:sp>
      <p:sp>
        <p:nvSpPr>
          <p:cNvPr id="237" name="Rectangle 40"/>
          <p:cNvSpPr>
            <a:spLocks noChangeArrowheads="1"/>
          </p:cNvSpPr>
          <p:nvPr/>
        </p:nvSpPr>
        <p:spPr bwMode="auto">
          <a:xfrm rot="16200000">
            <a:off x="3038776" y="5229234"/>
            <a:ext cx="649217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600" b="1" dirty="0">
                <a:solidFill>
                  <a:prstClr val="black">
                    <a:lumMod val="95000"/>
                    <a:lumOff val="5000"/>
                  </a:prstClr>
                </a:solidFill>
                <a:latin typeface="Arial" charset="0"/>
                <a:ea typeface="ＭＳ Ｐゴシック" panose="020B0600070205080204" pitchFamily="34" charset="-128"/>
              </a:rPr>
              <a:t>Before</a:t>
            </a:r>
            <a:endParaRPr lang="en-US" sz="1600" dirty="0">
              <a:solidFill>
                <a:prstClr val="black">
                  <a:lumMod val="95000"/>
                  <a:lumOff val="5000"/>
                </a:prstClr>
              </a:solidFill>
              <a:latin typeface="Times" pitchFamily="-64" charset="0"/>
              <a:ea typeface="ＭＳ Ｐゴシック" panose="020B0600070205080204" pitchFamily="34" charset="-128"/>
            </a:endParaRPr>
          </a:p>
        </p:txBody>
      </p:sp>
      <p:sp>
        <p:nvSpPr>
          <p:cNvPr id="238" name="Rectangle 41"/>
          <p:cNvSpPr>
            <a:spLocks noChangeArrowheads="1"/>
          </p:cNvSpPr>
          <p:nvPr/>
        </p:nvSpPr>
        <p:spPr bwMode="auto">
          <a:xfrm rot="16200000">
            <a:off x="3909724" y="5257457"/>
            <a:ext cx="479298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600" b="1" dirty="0">
                <a:solidFill>
                  <a:prstClr val="black">
                    <a:lumMod val="95000"/>
                    <a:lumOff val="5000"/>
                  </a:prstClr>
                </a:solidFill>
                <a:latin typeface="Arial" charset="0"/>
                <a:ea typeface="ＭＳ Ｐゴシック" panose="020B0600070205080204" pitchFamily="34" charset="-128"/>
              </a:rPr>
              <a:t>After</a:t>
            </a:r>
            <a:endParaRPr lang="en-US" sz="1600" dirty="0">
              <a:solidFill>
                <a:prstClr val="black">
                  <a:lumMod val="95000"/>
                  <a:lumOff val="5000"/>
                </a:prstClr>
              </a:solidFill>
              <a:latin typeface="Times" pitchFamily="-64" charset="0"/>
              <a:ea typeface="ＭＳ Ｐゴシック" panose="020B0600070205080204" pitchFamily="34" charset="-128"/>
            </a:endParaRPr>
          </a:p>
        </p:txBody>
      </p:sp>
      <p:sp>
        <p:nvSpPr>
          <p:cNvPr id="239" name="Rectangle 40"/>
          <p:cNvSpPr>
            <a:spLocks noChangeArrowheads="1"/>
          </p:cNvSpPr>
          <p:nvPr/>
        </p:nvSpPr>
        <p:spPr bwMode="auto">
          <a:xfrm rot="16200000">
            <a:off x="5031265" y="5291323"/>
            <a:ext cx="649217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600" b="1" dirty="0">
                <a:solidFill>
                  <a:prstClr val="black">
                    <a:lumMod val="95000"/>
                    <a:lumOff val="5000"/>
                  </a:prstClr>
                </a:solidFill>
                <a:latin typeface="Arial" charset="0"/>
                <a:ea typeface="ＭＳ Ｐゴシック" panose="020B0600070205080204" pitchFamily="34" charset="-128"/>
              </a:rPr>
              <a:t>Before</a:t>
            </a:r>
            <a:endParaRPr lang="en-US" sz="1600" dirty="0">
              <a:solidFill>
                <a:prstClr val="black">
                  <a:lumMod val="95000"/>
                  <a:lumOff val="5000"/>
                </a:prstClr>
              </a:solidFill>
              <a:latin typeface="Times" pitchFamily="-64" charset="0"/>
              <a:ea typeface="ＭＳ Ｐゴシック" panose="020B0600070205080204" pitchFamily="34" charset="-128"/>
            </a:endParaRPr>
          </a:p>
        </p:txBody>
      </p:sp>
      <p:sp>
        <p:nvSpPr>
          <p:cNvPr id="240" name="Rectangle 41"/>
          <p:cNvSpPr>
            <a:spLocks noChangeArrowheads="1"/>
          </p:cNvSpPr>
          <p:nvPr/>
        </p:nvSpPr>
        <p:spPr bwMode="auto">
          <a:xfrm rot="16200000">
            <a:off x="5799202" y="5319546"/>
            <a:ext cx="479298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600" b="1" dirty="0">
                <a:solidFill>
                  <a:prstClr val="black">
                    <a:lumMod val="95000"/>
                    <a:lumOff val="5000"/>
                  </a:prstClr>
                </a:solidFill>
                <a:latin typeface="Arial" charset="0"/>
                <a:ea typeface="ＭＳ Ｐゴシック" panose="020B0600070205080204" pitchFamily="34" charset="-128"/>
              </a:rPr>
              <a:t>After</a:t>
            </a:r>
            <a:endParaRPr lang="en-US" sz="1600" dirty="0">
              <a:solidFill>
                <a:prstClr val="black">
                  <a:lumMod val="95000"/>
                  <a:lumOff val="5000"/>
                </a:prstClr>
              </a:solidFill>
              <a:latin typeface="Times" pitchFamily="-64" charset="0"/>
              <a:ea typeface="ＭＳ Ｐゴシック" panose="020B0600070205080204" pitchFamily="34" charset="-128"/>
            </a:endParaRPr>
          </a:p>
        </p:txBody>
      </p:sp>
      <p:sp>
        <p:nvSpPr>
          <p:cNvPr id="241" name="Rectangle 40"/>
          <p:cNvSpPr>
            <a:spLocks noChangeArrowheads="1"/>
          </p:cNvSpPr>
          <p:nvPr/>
        </p:nvSpPr>
        <p:spPr bwMode="auto">
          <a:xfrm rot="16200000">
            <a:off x="7092898" y="5353412"/>
            <a:ext cx="649217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600" b="1" dirty="0">
                <a:solidFill>
                  <a:prstClr val="black">
                    <a:lumMod val="95000"/>
                    <a:lumOff val="5000"/>
                  </a:prstClr>
                </a:solidFill>
                <a:latin typeface="Arial" charset="0"/>
                <a:ea typeface="ＭＳ Ｐゴシック" panose="020B0600070205080204" pitchFamily="34" charset="-128"/>
              </a:rPr>
              <a:t>Before</a:t>
            </a:r>
            <a:endParaRPr lang="en-US" sz="1600" dirty="0">
              <a:solidFill>
                <a:prstClr val="black">
                  <a:lumMod val="95000"/>
                  <a:lumOff val="5000"/>
                </a:prstClr>
              </a:solidFill>
              <a:latin typeface="Times" pitchFamily="-64" charset="0"/>
              <a:ea typeface="ＭＳ Ｐゴシック" panose="020B0600070205080204" pitchFamily="34" charset="-128"/>
            </a:endParaRPr>
          </a:p>
        </p:txBody>
      </p:sp>
      <p:sp>
        <p:nvSpPr>
          <p:cNvPr id="242" name="Rectangle 41"/>
          <p:cNvSpPr>
            <a:spLocks noChangeArrowheads="1"/>
          </p:cNvSpPr>
          <p:nvPr/>
        </p:nvSpPr>
        <p:spPr bwMode="auto">
          <a:xfrm rot="16200000">
            <a:off x="7955380" y="5381634"/>
            <a:ext cx="479298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812810">
              <a:defRPr/>
            </a:pPr>
            <a:r>
              <a:rPr lang="en-US" sz="1600" b="1" dirty="0">
                <a:solidFill>
                  <a:prstClr val="black">
                    <a:lumMod val="95000"/>
                    <a:lumOff val="5000"/>
                  </a:prstClr>
                </a:solidFill>
                <a:latin typeface="Arial" charset="0"/>
                <a:ea typeface="ＭＳ Ｐゴシック" panose="020B0600070205080204" pitchFamily="34" charset="-128"/>
              </a:rPr>
              <a:t>After</a:t>
            </a:r>
            <a:endParaRPr lang="en-US" sz="1600" dirty="0">
              <a:solidFill>
                <a:prstClr val="black">
                  <a:lumMod val="95000"/>
                  <a:lumOff val="5000"/>
                </a:prstClr>
              </a:solidFill>
              <a:latin typeface="Times" pitchFamily="-64" charset="0"/>
              <a:ea typeface="ＭＳ Ｐゴシック" panose="020B0600070205080204" pitchFamily="34" charset="-128"/>
            </a:endParaRPr>
          </a:p>
        </p:txBody>
      </p:sp>
      <p:sp>
        <p:nvSpPr>
          <p:cNvPr id="164990" name="Rectangle 224"/>
          <p:cNvSpPr>
            <a:spLocks noChangeArrowheads="1"/>
          </p:cNvSpPr>
          <p:nvPr/>
        </p:nvSpPr>
        <p:spPr bwMode="auto">
          <a:xfrm>
            <a:off x="4710290" y="1185333"/>
            <a:ext cx="1718733" cy="338667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600">
              <a:solidFill>
                <a:srgbClr val="FF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91" name="Rectangle 224"/>
          <p:cNvSpPr>
            <a:spLocks noChangeArrowheads="1"/>
          </p:cNvSpPr>
          <p:nvPr/>
        </p:nvSpPr>
        <p:spPr bwMode="auto">
          <a:xfrm>
            <a:off x="6859412" y="1185333"/>
            <a:ext cx="1718733" cy="338667"/>
          </a:xfrm>
          <a:prstGeom prst="rect">
            <a:avLst/>
          </a:prstGeom>
          <a:solidFill>
            <a:schemeClr val="bg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algn="ctr" defTabSz="812810">
              <a:defRPr/>
            </a:pPr>
            <a:endParaRPr lang="en-US" sz="1600">
              <a:solidFill>
                <a:srgbClr val="FF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4992" name="Text Box 3"/>
          <p:cNvSpPr txBox="1">
            <a:spLocks noChangeArrowheads="1"/>
          </p:cNvSpPr>
          <p:nvPr/>
        </p:nvSpPr>
        <p:spPr bwMode="auto">
          <a:xfrm>
            <a:off x="4971345" y="1150056"/>
            <a:ext cx="1449211" cy="4205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defTabSz="812810">
              <a:defRPr/>
            </a:pPr>
            <a:r>
              <a:rPr lang="en-US" sz="2133" b="1">
                <a:solidFill>
                  <a:srgbClr val="FF0000"/>
                </a:solidFill>
                <a:latin typeface="Arial" pitchFamily="34" charset="0"/>
                <a:ea typeface="ＭＳ Ｐゴシック" panose="020B0600070205080204" pitchFamily="34" charset="-128"/>
              </a:rPr>
              <a:t>Steatosis</a:t>
            </a:r>
          </a:p>
        </p:txBody>
      </p:sp>
      <p:sp>
        <p:nvSpPr>
          <p:cNvPr id="164993" name="Text Box 98"/>
          <p:cNvSpPr txBox="1">
            <a:spLocks noChangeArrowheads="1"/>
          </p:cNvSpPr>
          <p:nvPr/>
        </p:nvSpPr>
        <p:spPr bwMode="auto">
          <a:xfrm>
            <a:off x="7041444" y="1150056"/>
            <a:ext cx="1245854" cy="4205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812810">
              <a:defRPr/>
            </a:pPr>
            <a:r>
              <a:rPr lang="en-US" sz="2133" b="1">
                <a:solidFill>
                  <a:srgbClr val="FF0000"/>
                </a:solidFill>
                <a:latin typeface="Arial" pitchFamily="34" charset="0"/>
                <a:ea typeface="ＭＳ Ｐゴシック" panose="020B0600070205080204" pitchFamily="34" charset="-128"/>
              </a:rPr>
              <a:t>Fibrosis</a:t>
            </a:r>
          </a:p>
        </p:txBody>
      </p:sp>
      <p:sp>
        <p:nvSpPr>
          <p:cNvPr id="110722" name="Text Box 5"/>
          <p:cNvSpPr txBox="1">
            <a:spLocks noChangeArrowheads="1"/>
          </p:cNvSpPr>
          <p:nvPr/>
        </p:nvSpPr>
        <p:spPr bwMode="auto">
          <a:xfrm>
            <a:off x="197556" y="6148212"/>
            <a:ext cx="55242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4AEE8"/>
                </a:solidFill>
                <a:ea typeface="ＭＳ Ｐゴシック" panose="020B0600070205080204" pitchFamily="34" charset="-128"/>
              </a:rPr>
              <a:t>Belfort, DeFronzo, Cusi et al, NEJM 355:2297-301, 2006</a:t>
            </a:r>
          </a:p>
        </p:txBody>
      </p:sp>
    </p:spTree>
    <p:extLst>
      <p:ext uri="{BB962C8B-B14F-4D97-AF65-F5344CB8AC3E}">
        <p14:creationId xmlns:p14="http://schemas.microsoft.com/office/powerpoint/2010/main" val="3901054328"/>
      </p:ext>
    </p:extLst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564445" y="5461000"/>
            <a:ext cx="7992533" cy="541867"/>
          </a:xfrm>
        </p:spPr>
        <p:txBody>
          <a:bodyPr/>
          <a:lstStyle/>
          <a:p>
            <a:r>
              <a:rPr lang="en-US" altLang="en-US" sz="1778"/>
              <a:t>Patient with 2 grade steatosis and inflammation-necrosis improvement</a:t>
            </a:r>
            <a:endParaRPr lang="en-US" altLang="en-US" sz="1600" b="0"/>
          </a:p>
        </p:txBody>
      </p:sp>
      <p:sp>
        <p:nvSpPr>
          <p:cNvPr id="111619" name="Rectangle 3"/>
          <p:cNvSpPr>
            <a:spLocks noGrp="1" noChangeArrowheads="1"/>
          </p:cNvSpPr>
          <p:nvPr>
            <p:ph type="ctrTitle"/>
          </p:nvPr>
        </p:nvSpPr>
        <p:spPr>
          <a:xfrm>
            <a:off x="711200" y="675923"/>
            <a:ext cx="7789333" cy="677333"/>
          </a:xfrm>
        </p:spPr>
        <p:txBody>
          <a:bodyPr/>
          <a:lstStyle/>
          <a:p>
            <a:r>
              <a:rPr lang="en-US" altLang="en-US" sz="2489">
                <a:effectLst/>
              </a:rPr>
              <a:t>EFFECT OF PIOGLITAZONE ON LIVER </a:t>
            </a:r>
            <a:r>
              <a:rPr lang="en-US" altLang="en-US" sz="2489" u="sng">
                <a:effectLst/>
              </a:rPr>
              <a:t>STEATOSIS</a:t>
            </a:r>
            <a:r>
              <a:rPr lang="en-US" altLang="en-US" sz="2489">
                <a:effectLst/>
              </a:rPr>
              <a:t> IN NASH</a:t>
            </a:r>
          </a:p>
        </p:txBody>
      </p:sp>
      <p:sp>
        <p:nvSpPr>
          <p:cNvPr id="111620" name="Rectangle 4"/>
          <p:cNvSpPr>
            <a:spLocks noChangeArrowheads="1"/>
          </p:cNvSpPr>
          <p:nvPr/>
        </p:nvSpPr>
        <p:spPr bwMode="auto">
          <a:xfrm>
            <a:off x="1083733" y="1464733"/>
            <a:ext cx="2235200" cy="338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433" tIns="39511" rIns="80433" bIns="39511"/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Monotype Sorts"/>
              <a:buChar char="l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9pPr>
          </a:lstStyle>
          <a:p>
            <a:pPr algn="ctr" defTabSz="812810">
              <a:buClr>
                <a:srgbClr val="FC0128"/>
              </a:buClr>
              <a:buNone/>
            </a:pPr>
            <a:r>
              <a:rPr lang="en-US" altLang="en-US" sz="1600" b="0">
                <a:ea typeface="ＭＳ Ｐゴシック" panose="020B0600070205080204" pitchFamily="34" charset="-128"/>
              </a:rPr>
              <a:t>Pre-treatment biopsy</a:t>
            </a:r>
          </a:p>
        </p:txBody>
      </p:sp>
      <p:sp>
        <p:nvSpPr>
          <p:cNvPr id="111621" name="Rectangle 5"/>
          <p:cNvSpPr>
            <a:spLocks noChangeArrowheads="1"/>
          </p:cNvSpPr>
          <p:nvPr/>
        </p:nvSpPr>
        <p:spPr bwMode="auto">
          <a:xfrm>
            <a:off x="5757333" y="1464733"/>
            <a:ext cx="2235200" cy="338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433" tIns="39511" rIns="80433" bIns="39511"/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Monotype Sorts"/>
              <a:buChar char="l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9pPr>
          </a:lstStyle>
          <a:p>
            <a:pPr algn="ctr" defTabSz="812810">
              <a:buClr>
                <a:srgbClr val="FC0128"/>
              </a:buClr>
              <a:buNone/>
            </a:pPr>
            <a:r>
              <a:rPr lang="en-US" altLang="en-US" sz="1600" b="0">
                <a:ea typeface="ＭＳ Ｐゴシック" panose="020B0600070205080204" pitchFamily="34" charset="-128"/>
              </a:rPr>
              <a:t>After treatment biopsy</a:t>
            </a:r>
          </a:p>
        </p:txBody>
      </p:sp>
      <p:sp>
        <p:nvSpPr>
          <p:cNvPr id="111622" name="Rectangle 6"/>
          <p:cNvSpPr>
            <a:spLocks noChangeArrowheads="1"/>
          </p:cNvSpPr>
          <p:nvPr/>
        </p:nvSpPr>
        <p:spPr bwMode="auto">
          <a:xfrm>
            <a:off x="0" y="6002867"/>
            <a:ext cx="2912533" cy="3386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0433" tIns="39511" rIns="80433" bIns="39511"/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Monotype Sorts"/>
              <a:buChar char="l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9pPr>
          </a:lstStyle>
          <a:p>
            <a:pPr defTabSz="812810">
              <a:buClr>
                <a:srgbClr val="FC0128"/>
              </a:buClr>
              <a:buNone/>
            </a:pPr>
            <a:r>
              <a:rPr lang="en-US" altLang="en-US" sz="1600" b="0">
                <a:ea typeface="ＭＳ Ｐゴシック" panose="020B0600070205080204" pitchFamily="34" charset="-128"/>
              </a:rPr>
              <a:t>100x, H&amp;E stain</a:t>
            </a:r>
          </a:p>
        </p:txBody>
      </p:sp>
      <p:pic>
        <p:nvPicPr>
          <p:cNvPr id="111623" name="Picture 7" descr="Fi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55800"/>
            <a:ext cx="4131733" cy="309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1624" name="Picture 8" descr="Fi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75200" y="1938867"/>
            <a:ext cx="4131733" cy="309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1625" name="Text Box 5"/>
          <p:cNvSpPr txBox="1">
            <a:spLocks noChangeArrowheads="1"/>
          </p:cNvSpPr>
          <p:nvPr/>
        </p:nvSpPr>
        <p:spPr bwMode="auto">
          <a:xfrm>
            <a:off x="2912534" y="6002867"/>
            <a:ext cx="55242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lr>
                <a:schemeClr val="hlink"/>
              </a:buClr>
              <a:buSzPct val="70000"/>
              <a:buFont typeface="Monotype Sorts"/>
              <a:buChar char="l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1pPr>
            <a:lvl2pPr marL="742950" indent="-28575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2pPr>
            <a:lvl3pPr marL="11430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3pPr>
            <a:lvl4pPr marL="16002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4pPr>
            <a:lvl5pPr marL="2057400" indent="-228600" eaLnBrk="0" hangingPunct="0">
              <a:spcBef>
                <a:spcPct val="20000"/>
              </a:spcBef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FFFF00"/>
              </a:buClr>
              <a:buSzPct val="50000"/>
              <a:buFont typeface="Monotype Sorts"/>
              <a:buChar char="u"/>
              <a:defRPr sz="2800" b="1">
                <a:solidFill>
                  <a:srgbClr val="FFFFFF"/>
                </a:solidFill>
                <a:latin typeface="Arial" panose="020B0604020202020204" pitchFamily="34" charset="0"/>
                <a:ea typeface="Osaka" pitchFamily="1" charset="-128"/>
              </a:defRPr>
            </a:lvl9pPr>
          </a:lstStyle>
          <a:p>
            <a:pPr defTabSz="812810">
              <a:spcBef>
                <a:spcPct val="0"/>
              </a:spcBef>
              <a:buClrTx/>
              <a:buSzTx/>
              <a:buNone/>
            </a:pPr>
            <a:r>
              <a:rPr lang="en-US" altLang="en-US" sz="1600">
                <a:solidFill>
                  <a:srgbClr val="F4AEE8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Belfort, DeFronzo, Cusi et al, NEJM 355:2297-301, 2006</a:t>
            </a:r>
          </a:p>
        </p:txBody>
      </p:sp>
    </p:spTree>
    <p:extLst>
      <p:ext uri="{BB962C8B-B14F-4D97-AF65-F5344CB8AC3E}">
        <p14:creationId xmlns:p14="http://schemas.microsoft.com/office/powerpoint/2010/main" val="858012366"/>
      </p:ext>
    </p:extLst>
  </p:cSld>
  <p:clrMapOvr>
    <a:masterClrMapping/>
  </p:clrMapOvr>
  <p:transition spd="med"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365955" y="5238044"/>
            <a:ext cx="6434667" cy="541867"/>
          </a:xfrm>
        </p:spPr>
        <p:txBody>
          <a:bodyPr/>
          <a:lstStyle/>
          <a:p>
            <a:r>
              <a:rPr lang="en-US" altLang="en-US" sz="1778"/>
              <a:t>Same patient with 2 stage fibrosis improvement</a:t>
            </a:r>
            <a:endParaRPr lang="en-US" altLang="en-US" sz="1778" b="0">
              <a:solidFill>
                <a:schemeClr val="tx1"/>
              </a:solidFill>
            </a:endParaRPr>
          </a:p>
        </p:txBody>
      </p:sp>
      <p:sp>
        <p:nvSpPr>
          <p:cNvPr id="112643" name="Rectangle 3"/>
          <p:cNvSpPr>
            <a:spLocks noGrp="1" noChangeArrowheads="1"/>
          </p:cNvSpPr>
          <p:nvPr>
            <p:ph type="ctrTitle"/>
          </p:nvPr>
        </p:nvSpPr>
        <p:spPr>
          <a:xfrm>
            <a:off x="276578" y="551745"/>
            <a:ext cx="8490656" cy="889000"/>
          </a:xfrm>
          <a:solidFill>
            <a:srgbClr val="FF7308"/>
          </a:solidFill>
        </p:spPr>
        <p:txBody>
          <a:bodyPr/>
          <a:lstStyle/>
          <a:p>
            <a:r>
              <a:rPr lang="en-US" altLang="en-US" sz="2844">
                <a:solidFill>
                  <a:schemeClr val="bg1"/>
                </a:solidFill>
              </a:rPr>
              <a:t>PIOGLITAZONE REDUCES LIVER FAT </a:t>
            </a:r>
            <a:br>
              <a:rPr lang="en-US" altLang="en-US" sz="2844">
                <a:solidFill>
                  <a:schemeClr val="bg1"/>
                </a:solidFill>
              </a:rPr>
            </a:br>
            <a:r>
              <a:rPr lang="en-US" altLang="en-US" sz="2844">
                <a:solidFill>
                  <a:schemeClr val="bg1"/>
                </a:solidFill>
              </a:rPr>
              <a:t>AND </a:t>
            </a:r>
            <a:r>
              <a:rPr lang="en-US" altLang="en-US" sz="2844" u="sng">
                <a:solidFill>
                  <a:schemeClr val="bg1"/>
                </a:solidFill>
              </a:rPr>
              <a:t>FIBROSIS</a:t>
            </a:r>
            <a:r>
              <a:rPr lang="en-US" altLang="en-US" sz="2844">
                <a:solidFill>
                  <a:schemeClr val="bg1"/>
                </a:solidFill>
              </a:rPr>
              <a:t> IN NASH</a:t>
            </a:r>
          </a:p>
        </p:txBody>
      </p:sp>
      <p:sp>
        <p:nvSpPr>
          <p:cNvPr id="165892" name="Rectangle 4"/>
          <p:cNvSpPr>
            <a:spLocks noChangeArrowheads="1"/>
          </p:cNvSpPr>
          <p:nvPr/>
        </p:nvSpPr>
        <p:spPr bwMode="auto">
          <a:xfrm>
            <a:off x="1083733" y="1395589"/>
            <a:ext cx="2235200" cy="33866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80433" tIns="39511" rIns="80433" bIns="39511"/>
          <a:lstStyle/>
          <a:p>
            <a:pPr algn="ctr" defTabSz="812810">
              <a:spcBef>
                <a:spcPct val="20000"/>
              </a:spcBef>
              <a:buClr>
                <a:srgbClr val="0000FF"/>
              </a:buClr>
              <a:buSzPct val="70000"/>
              <a:defRPr/>
            </a:pPr>
            <a:r>
              <a:rPr lang="en-US" sz="1778">
                <a:solidFill>
                  <a:srgbClr val="FFFFFF"/>
                </a:solidFill>
                <a:latin typeface="Arial" pitchFamily="34" charset="0"/>
                <a:ea typeface="ＭＳ Ｐゴシック" panose="020B0600070205080204" pitchFamily="34" charset="-128"/>
              </a:rPr>
              <a:t>Pre-treatment biopsy</a:t>
            </a:r>
          </a:p>
        </p:txBody>
      </p:sp>
      <p:sp>
        <p:nvSpPr>
          <p:cNvPr id="165893" name="Rectangle 5"/>
          <p:cNvSpPr>
            <a:spLocks noChangeArrowheads="1"/>
          </p:cNvSpPr>
          <p:nvPr/>
        </p:nvSpPr>
        <p:spPr bwMode="auto">
          <a:xfrm>
            <a:off x="5757333" y="1395589"/>
            <a:ext cx="2235200" cy="338667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80433" tIns="39511" rIns="80433" bIns="39511"/>
          <a:lstStyle/>
          <a:p>
            <a:pPr algn="ctr" defTabSz="812810">
              <a:spcBef>
                <a:spcPct val="20000"/>
              </a:spcBef>
              <a:buClr>
                <a:srgbClr val="0000FF"/>
              </a:buClr>
              <a:buSzPct val="70000"/>
              <a:defRPr/>
            </a:pPr>
            <a:r>
              <a:rPr lang="en-US" sz="1778">
                <a:solidFill>
                  <a:srgbClr val="FFFFFF"/>
                </a:solidFill>
                <a:latin typeface="Arial" pitchFamily="34" charset="0"/>
                <a:ea typeface="ＭＳ Ｐゴシック" panose="020B0600070205080204" pitchFamily="34" charset="-128"/>
              </a:rPr>
              <a:t>After treatment biopsy</a:t>
            </a:r>
          </a:p>
        </p:txBody>
      </p:sp>
      <p:sp>
        <p:nvSpPr>
          <p:cNvPr id="165894" name="Rectangle 6"/>
          <p:cNvSpPr>
            <a:spLocks noChangeArrowheads="1"/>
          </p:cNvSpPr>
          <p:nvPr/>
        </p:nvSpPr>
        <p:spPr bwMode="auto">
          <a:xfrm>
            <a:off x="1" y="6070600"/>
            <a:ext cx="3366911" cy="259644"/>
          </a:xfrm>
          <a:prstGeom prst="rect">
            <a:avLst/>
          </a:prstGeom>
          <a:noFill/>
          <a:ln w="12700">
            <a:noFill/>
            <a:miter lim="800000"/>
            <a:headEnd/>
            <a:tailEnd/>
          </a:ln>
        </p:spPr>
        <p:txBody>
          <a:bodyPr lIns="80433" tIns="39511" rIns="80433" bIns="39511"/>
          <a:lstStyle/>
          <a:p>
            <a:pPr defTabSz="812810">
              <a:spcBef>
                <a:spcPct val="20000"/>
              </a:spcBef>
              <a:buClr>
                <a:srgbClr val="0000FF"/>
              </a:buClr>
              <a:buSzPct val="70000"/>
              <a:defRPr/>
            </a:pPr>
            <a:r>
              <a:rPr lang="en-US" sz="1422" b="1">
                <a:solidFill>
                  <a:srgbClr val="FFFFFF"/>
                </a:solidFill>
                <a:latin typeface="Arial" pitchFamily="34" charset="0"/>
                <a:ea typeface="ＭＳ Ｐゴシック" panose="020B0600070205080204" pitchFamily="34" charset="-128"/>
              </a:rPr>
              <a:t>(100x, Masson's trichrome stain)</a:t>
            </a:r>
            <a:endParaRPr lang="en-US" sz="1778" b="1">
              <a:solidFill>
                <a:prstClr val="black"/>
              </a:solidFill>
              <a:latin typeface="Arial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65895" name="Text Box 7"/>
          <p:cNvSpPr txBox="1">
            <a:spLocks noChangeArrowheads="1"/>
          </p:cNvSpPr>
          <p:nvPr/>
        </p:nvSpPr>
        <p:spPr bwMode="auto">
          <a:xfrm>
            <a:off x="4530451" y="6138333"/>
            <a:ext cx="4482317" cy="2837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r" defTabSz="812810">
              <a:defRPr/>
            </a:pPr>
            <a:r>
              <a:rPr lang="en-US" sz="1244" b="1">
                <a:solidFill>
                  <a:prstClr val="white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Belfort, DeFronzo, Cusi et al (NEJM, </a:t>
            </a:r>
            <a:r>
              <a:rPr lang="en-US" sz="1244" b="1" i="1">
                <a:solidFill>
                  <a:prstClr val="white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355:2297-2301,2006</a:t>
            </a:r>
            <a:r>
              <a:rPr lang="en-US" sz="1244" b="1">
                <a:solidFill>
                  <a:prstClr val="white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)</a:t>
            </a:r>
          </a:p>
        </p:txBody>
      </p:sp>
      <p:pic>
        <p:nvPicPr>
          <p:cNvPr id="112648" name="Picture 8" descr="Fi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067" y="2006600"/>
            <a:ext cx="4199467" cy="314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49" name="Picture 9" descr="Fi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2006600"/>
            <a:ext cx="4199467" cy="314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94336291"/>
      </p:ext>
    </p:extLst>
  </p:cSld>
  <p:clrMapOvr>
    <a:masterClrMapping/>
  </p:clrMapOvr>
  <p:transition spd="med"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727690"/>
            <a:ext cx="7772400" cy="5402621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7200" dirty="0">
                <a:solidFill>
                  <a:srgbClr val="FFFFFF"/>
                </a:solidFill>
              </a:rPr>
              <a:t>PIOGLITAZONE, INSULIN RESISTANCE, and the</a:t>
            </a:r>
            <a:br>
              <a:rPr lang="en-US" altLang="en-US" sz="7200" dirty="0">
                <a:solidFill>
                  <a:srgbClr val="FFFFFF"/>
                </a:solidFill>
              </a:rPr>
            </a:br>
            <a:r>
              <a:rPr lang="en-US" altLang="en-US" sz="7200" dirty="0">
                <a:solidFill>
                  <a:srgbClr val="FFFFFF"/>
                </a:solidFill>
              </a:rPr>
              <a:t>KIDNEY</a:t>
            </a:r>
          </a:p>
        </p:txBody>
      </p:sp>
    </p:spTree>
    <p:extLst>
      <p:ext uri="{BB962C8B-B14F-4D97-AF65-F5344CB8AC3E}">
        <p14:creationId xmlns:p14="http://schemas.microsoft.com/office/powerpoint/2010/main" val="161355005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Google Shape;460;p14">
            <a:extLst>
              <a:ext uri="{FF2B5EF4-FFF2-40B4-BE49-F238E27FC236}">
                <a16:creationId xmlns:a16="http://schemas.microsoft.com/office/drawing/2014/main" id="{12033EB3-545A-12A4-8A41-914B41BE33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245" y="455790"/>
            <a:ext cx="7535333" cy="769055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40622" rIns="81267" bIns="40622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FFFFFF"/>
              </a:buClr>
              <a:buSzPts val="2500"/>
            </a:pP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PODOCYTE INJURY CAUSES ALBUMINURIA, WHICH </a:t>
            </a:r>
          </a:p>
          <a:p>
            <a:pPr algn="ctr" defTabSz="812810" eaLnBrk="1" hangingPunct="1">
              <a:buClr>
                <a:srgbClr val="FFFFFF"/>
              </a:buClr>
              <a:buSzPts val="2500"/>
            </a:pP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IS TOXIC TO THE KIDNEY</a:t>
            </a:r>
            <a:endParaRPr lang="en-US" altLang="en-US" sz="2133" b="1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pic>
        <p:nvPicPr>
          <p:cNvPr id="140291" name="Google Shape;461;p14">
            <a:extLst>
              <a:ext uri="{FF2B5EF4-FFF2-40B4-BE49-F238E27FC236}">
                <a16:creationId xmlns:a16="http://schemas.microsoft.com/office/drawing/2014/main" id="{47A209EF-226C-31C5-9065-A39BFF925C36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84123" y="1608667"/>
            <a:ext cx="3410655" cy="4868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2" name="Google Shape;462;p14">
            <a:extLst>
              <a:ext uri="{FF2B5EF4-FFF2-40B4-BE49-F238E27FC236}">
                <a16:creationId xmlns:a16="http://schemas.microsoft.com/office/drawing/2014/main" id="{E552F5F1-A5BD-691B-C520-8A6413D67D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24845" y="1608667"/>
            <a:ext cx="1875367" cy="989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F4CCCC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Efferent</a:t>
            </a:r>
          </a:p>
          <a:p>
            <a:pPr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F4CCCC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arteriole</a:t>
            </a:r>
          </a:p>
        </p:txBody>
      </p:sp>
      <p:sp>
        <p:nvSpPr>
          <p:cNvPr id="140293" name="Google Shape;463;p14">
            <a:extLst>
              <a:ext uri="{FF2B5EF4-FFF2-40B4-BE49-F238E27FC236}">
                <a16:creationId xmlns:a16="http://schemas.microsoft.com/office/drawing/2014/main" id="{37605B84-C431-C883-0AE7-F4D8DD8666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1811" y="5291667"/>
            <a:ext cx="1619956" cy="47695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FFFFFF"/>
              </a:buClr>
              <a:buSzPts val="2500"/>
            </a:pPr>
            <a:r>
              <a:rPr lang="en-US" altLang="en-US" sz="2133" b="1" u="none">
                <a:solidFill>
                  <a:srgbClr val="0000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ALBUMIN</a:t>
            </a:r>
            <a:endParaRPr lang="en-US" altLang="en-US" sz="1244" u="none">
              <a:solidFill>
                <a:srgbClr val="0000FF"/>
              </a:solidFill>
              <a:latin typeface="Helvetica Neue" charset="0"/>
              <a:ea typeface="+mn-ea"/>
              <a:cs typeface="Helvetica Neue" charset="0"/>
              <a:sym typeface="Helvetica Neue" charset="0"/>
            </a:endParaRPr>
          </a:p>
        </p:txBody>
      </p:sp>
      <p:sp>
        <p:nvSpPr>
          <p:cNvPr id="140294" name="Google Shape;464;p14">
            <a:extLst>
              <a:ext uri="{FF2B5EF4-FFF2-40B4-BE49-F238E27FC236}">
                <a16:creationId xmlns:a16="http://schemas.microsoft.com/office/drawing/2014/main" id="{3B7E991F-A082-DAE7-2C60-78A4FF45F6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4778" y="1893711"/>
            <a:ext cx="1875367" cy="989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F4CCCC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Afferent</a:t>
            </a:r>
          </a:p>
          <a:p>
            <a:pPr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F4CCCC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arteriole</a:t>
            </a:r>
          </a:p>
        </p:txBody>
      </p:sp>
      <p:sp>
        <p:nvSpPr>
          <p:cNvPr id="140295" name="Google Shape;465;p14">
            <a:extLst>
              <a:ext uri="{FF2B5EF4-FFF2-40B4-BE49-F238E27FC236}">
                <a16:creationId xmlns:a16="http://schemas.microsoft.com/office/drawing/2014/main" id="{486612AE-5C60-C6D9-92ED-A01D810D0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2822" y="4731456"/>
            <a:ext cx="1875367" cy="47836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CC0000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PODOCYTE</a:t>
            </a:r>
            <a:endParaRPr lang="en-US" altLang="en-US" sz="1244" u="none">
              <a:solidFill>
                <a:srgbClr val="CC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6" name="Google Shape;466;p14">
            <a:extLst>
              <a:ext uri="{FF2B5EF4-FFF2-40B4-BE49-F238E27FC236}">
                <a16:creationId xmlns:a16="http://schemas.microsoft.com/office/drawing/2014/main" id="{7054703A-7DC3-81A2-DCEC-B0AF35C778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5667" y="1236134"/>
            <a:ext cx="4910667" cy="57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1244" b="1" i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Wolf et al, Diabetes 54:1626-34, 2005</a:t>
            </a:r>
          </a:p>
        </p:txBody>
      </p:sp>
      <p:sp>
        <p:nvSpPr>
          <p:cNvPr id="140297" name="Google Shape;467;p14">
            <a:extLst>
              <a:ext uri="{FF2B5EF4-FFF2-40B4-BE49-F238E27FC236}">
                <a16:creationId xmlns:a16="http://schemas.microsoft.com/office/drawing/2014/main" id="{90E6EB1A-E84D-B4E7-761E-22286F32B7C7}"/>
              </a:ext>
            </a:extLst>
          </p:cNvPr>
          <p:cNvSpPr>
            <a:spLocks/>
          </p:cNvSpPr>
          <p:nvPr/>
        </p:nvSpPr>
        <p:spPr bwMode="auto">
          <a:xfrm rot="16200000">
            <a:off x="5842706" y="1932516"/>
            <a:ext cx="101600" cy="740834"/>
          </a:xfrm>
          <a:custGeom>
            <a:avLst/>
            <a:gdLst>
              <a:gd name="T0" fmla="*/ 0 w 40285"/>
              <a:gd name="T1" fmla="*/ 2147483646 h 13428"/>
              <a:gd name="T2" fmla="*/ 2147483646 w 40285"/>
              <a:gd name="T3" fmla="*/ 2147483646 h 13428"/>
              <a:gd name="T4" fmla="*/ 2147483646 w 40285"/>
              <a:gd name="T5" fmla="*/ 0 h 134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285" h="13428" extrusionOk="0">
                <a:moveTo>
                  <a:pt x="0" y="13428"/>
                </a:moveTo>
                <a:cubicBezTo>
                  <a:pt x="2046" y="12149"/>
                  <a:pt x="5563" y="7993"/>
                  <a:pt x="12277" y="5755"/>
                </a:cubicBezTo>
                <a:cubicBezTo>
                  <a:pt x="18991" y="3517"/>
                  <a:pt x="35617" y="959"/>
                  <a:pt x="40285" y="0"/>
                </a:cubicBezTo>
              </a:path>
            </a:pathLst>
          </a:custGeom>
          <a:noFill/>
          <a:ln w="76200" cap="flat" cmpd="sng">
            <a:solidFill>
              <a:srgbClr val="F4CC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/>
            <a:endParaRPr lang="en-US" sz="1778" u="sng">
              <a:solidFill>
                <a:srgbClr val="000000"/>
              </a:solidFill>
              <a:latin typeface="Helvetica" panose="020B0604020202020204" pitchFamily="34" charset="0"/>
              <a:ea typeface="+mn-ea"/>
            </a:endParaRPr>
          </a:p>
        </p:txBody>
      </p:sp>
      <p:sp>
        <p:nvSpPr>
          <p:cNvPr id="140298" name="Google Shape;468;p14">
            <a:extLst>
              <a:ext uri="{FF2B5EF4-FFF2-40B4-BE49-F238E27FC236}">
                <a16:creationId xmlns:a16="http://schemas.microsoft.com/office/drawing/2014/main" id="{6FB737EC-0930-5AAC-E212-BD4293995A68}"/>
              </a:ext>
            </a:extLst>
          </p:cNvPr>
          <p:cNvSpPr>
            <a:spLocks/>
          </p:cNvSpPr>
          <p:nvPr/>
        </p:nvSpPr>
        <p:spPr bwMode="auto">
          <a:xfrm flipH="1">
            <a:off x="2458156" y="2081389"/>
            <a:ext cx="894644" cy="297744"/>
          </a:xfrm>
          <a:custGeom>
            <a:avLst/>
            <a:gdLst>
              <a:gd name="T0" fmla="*/ 0 w 40285"/>
              <a:gd name="T1" fmla="*/ 2147483646 h 13428"/>
              <a:gd name="T2" fmla="*/ 2147483646 w 40285"/>
              <a:gd name="T3" fmla="*/ 2147483646 h 13428"/>
              <a:gd name="T4" fmla="*/ 2147483646 w 40285"/>
              <a:gd name="T5" fmla="*/ 0 h 134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285" h="13428" extrusionOk="0">
                <a:moveTo>
                  <a:pt x="0" y="13428"/>
                </a:moveTo>
                <a:cubicBezTo>
                  <a:pt x="2046" y="12149"/>
                  <a:pt x="5563" y="7993"/>
                  <a:pt x="12277" y="5755"/>
                </a:cubicBezTo>
                <a:cubicBezTo>
                  <a:pt x="18991" y="3517"/>
                  <a:pt x="35617" y="959"/>
                  <a:pt x="40285" y="0"/>
                </a:cubicBezTo>
              </a:path>
            </a:pathLst>
          </a:custGeom>
          <a:noFill/>
          <a:ln w="76200" cap="flat" cmpd="sng">
            <a:solidFill>
              <a:srgbClr val="F4CC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/>
            <a:endParaRPr lang="en-US" sz="1778" u="sng">
              <a:solidFill>
                <a:srgbClr val="000000"/>
              </a:solidFill>
              <a:latin typeface="Helvetica" panose="020B0604020202020204" pitchFamily="34" charset="0"/>
              <a:ea typeface="+mn-ea"/>
            </a:endParaRPr>
          </a:p>
        </p:txBody>
      </p:sp>
      <p:sp>
        <p:nvSpPr>
          <p:cNvPr id="140299" name="Google Shape;469;p14">
            <a:extLst>
              <a:ext uri="{FF2B5EF4-FFF2-40B4-BE49-F238E27FC236}">
                <a16:creationId xmlns:a16="http://schemas.microsoft.com/office/drawing/2014/main" id="{591ECDCB-92F8-FFED-CF88-589627420BB6}"/>
              </a:ext>
            </a:extLst>
          </p:cNvPr>
          <p:cNvSpPr>
            <a:spLocks/>
          </p:cNvSpPr>
          <p:nvPr/>
        </p:nvSpPr>
        <p:spPr bwMode="auto">
          <a:xfrm flipH="1">
            <a:off x="5458178" y="4433712"/>
            <a:ext cx="894644" cy="297745"/>
          </a:xfrm>
          <a:custGeom>
            <a:avLst/>
            <a:gdLst>
              <a:gd name="T0" fmla="*/ 0 w 40285"/>
              <a:gd name="T1" fmla="*/ 2147483646 h 13428"/>
              <a:gd name="T2" fmla="*/ 2147483646 w 40285"/>
              <a:gd name="T3" fmla="*/ 2147483646 h 13428"/>
              <a:gd name="T4" fmla="*/ 2147483646 w 40285"/>
              <a:gd name="T5" fmla="*/ 0 h 134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285" h="13428" extrusionOk="0">
                <a:moveTo>
                  <a:pt x="0" y="13428"/>
                </a:moveTo>
                <a:cubicBezTo>
                  <a:pt x="2046" y="12149"/>
                  <a:pt x="5563" y="7993"/>
                  <a:pt x="12277" y="5755"/>
                </a:cubicBezTo>
                <a:cubicBezTo>
                  <a:pt x="18991" y="3517"/>
                  <a:pt x="35617" y="959"/>
                  <a:pt x="40285" y="0"/>
                </a:cubicBezTo>
              </a:path>
            </a:pathLst>
          </a:custGeom>
          <a:noFill/>
          <a:ln w="76200" cap="flat" cmpd="sng">
            <a:solidFill>
              <a:srgbClr val="CC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/>
            <a:endParaRPr lang="en-US" sz="1778" u="sng">
              <a:solidFill>
                <a:srgbClr val="000000"/>
              </a:solidFill>
              <a:latin typeface="Helvetica" panose="020B0604020202020204" pitchFamily="34" charset="0"/>
              <a:ea typeface="+mn-ea"/>
            </a:endParaRPr>
          </a:p>
        </p:txBody>
      </p:sp>
      <p:sp>
        <p:nvSpPr>
          <p:cNvPr id="140300" name="Google Shape;470;p14">
            <a:extLst>
              <a:ext uri="{FF2B5EF4-FFF2-40B4-BE49-F238E27FC236}">
                <a16:creationId xmlns:a16="http://schemas.microsoft.com/office/drawing/2014/main" id="{6948EE80-372A-4586-EAA8-E03CA41766C1}"/>
              </a:ext>
            </a:extLst>
          </p:cNvPr>
          <p:cNvSpPr>
            <a:spLocks/>
          </p:cNvSpPr>
          <p:nvPr/>
        </p:nvSpPr>
        <p:spPr bwMode="auto">
          <a:xfrm rot="1496641">
            <a:off x="3568701" y="5542845"/>
            <a:ext cx="1032933" cy="297745"/>
          </a:xfrm>
          <a:custGeom>
            <a:avLst/>
            <a:gdLst>
              <a:gd name="T0" fmla="*/ 0 w 40285"/>
              <a:gd name="T1" fmla="*/ 2147483646 h 13428"/>
              <a:gd name="T2" fmla="*/ 2147483646 w 40285"/>
              <a:gd name="T3" fmla="*/ 2147483646 h 13428"/>
              <a:gd name="T4" fmla="*/ 2147483646 w 40285"/>
              <a:gd name="T5" fmla="*/ 0 h 134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285" h="13428" extrusionOk="0">
                <a:moveTo>
                  <a:pt x="0" y="13428"/>
                </a:moveTo>
                <a:cubicBezTo>
                  <a:pt x="2046" y="12149"/>
                  <a:pt x="5563" y="7993"/>
                  <a:pt x="12277" y="5755"/>
                </a:cubicBezTo>
                <a:cubicBezTo>
                  <a:pt x="18991" y="3517"/>
                  <a:pt x="35617" y="959"/>
                  <a:pt x="40285" y="0"/>
                </a:cubicBezTo>
              </a:path>
            </a:pathLst>
          </a:custGeom>
          <a:noFill/>
          <a:ln w="76200" cap="flat" cmpd="sng">
            <a:solidFill>
              <a:schemeClr val="bg1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/>
            <a:endParaRPr lang="en-US" sz="1778" u="sng">
              <a:solidFill>
                <a:srgbClr val="000000"/>
              </a:solidFill>
              <a:latin typeface="Helvetica" panose="020B0604020202020204" pitchFamily="34" charset="0"/>
              <a:ea typeface="+mn-ea"/>
            </a:endParaRPr>
          </a:p>
        </p:txBody>
      </p:sp>
      <p:sp>
        <p:nvSpPr>
          <p:cNvPr id="140301" name="Google Shape;471;p14">
            <a:extLst>
              <a:ext uri="{FF2B5EF4-FFF2-40B4-BE49-F238E27FC236}">
                <a16:creationId xmlns:a16="http://schemas.microsoft.com/office/drawing/2014/main" id="{4D2504EC-6760-005D-DCB6-F885C0DC3071}"/>
              </a:ext>
            </a:extLst>
          </p:cNvPr>
          <p:cNvSpPr>
            <a:spLocks/>
          </p:cNvSpPr>
          <p:nvPr/>
        </p:nvSpPr>
        <p:spPr bwMode="auto">
          <a:xfrm rot="7720578" flipH="1">
            <a:off x="3487561" y="5197828"/>
            <a:ext cx="972255" cy="299156"/>
          </a:xfrm>
          <a:custGeom>
            <a:avLst/>
            <a:gdLst>
              <a:gd name="T0" fmla="*/ 0 w 40285"/>
              <a:gd name="T1" fmla="*/ 2147483646 h 13428"/>
              <a:gd name="T2" fmla="*/ 2147483646 w 40285"/>
              <a:gd name="T3" fmla="*/ 2147483646 h 13428"/>
              <a:gd name="T4" fmla="*/ 2147483646 w 40285"/>
              <a:gd name="T5" fmla="*/ 0 h 13428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40285" h="13428" extrusionOk="0">
                <a:moveTo>
                  <a:pt x="0" y="13428"/>
                </a:moveTo>
                <a:cubicBezTo>
                  <a:pt x="2046" y="12149"/>
                  <a:pt x="5563" y="7993"/>
                  <a:pt x="12277" y="5755"/>
                </a:cubicBezTo>
                <a:cubicBezTo>
                  <a:pt x="18991" y="3517"/>
                  <a:pt x="35617" y="959"/>
                  <a:pt x="40285" y="0"/>
                </a:cubicBezTo>
              </a:path>
            </a:pathLst>
          </a:custGeom>
          <a:noFill/>
          <a:ln w="76200" cap="flat" cmpd="sng">
            <a:solidFill>
              <a:schemeClr val="bg1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/>
            <a:endParaRPr lang="en-US" sz="1778" u="sng">
              <a:solidFill>
                <a:srgbClr val="000000"/>
              </a:solidFill>
              <a:latin typeface="Helvetica" panose="020B0604020202020204" pitchFamily="34" charset="0"/>
              <a:ea typeface="+mn-ea"/>
            </a:endParaRPr>
          </a:p>
        </p:txBody>
      </p:sp>
      <p:sp>
        <p:nvSpPr>
          <p:cNvPr id="14" name="Google Shape;462;p14">
            <a:extLst>
              <a:ext uri="{FF2B5EF4-FFF2-40B4-BE49-F238E27FC236}">
                <a16:creationId xmlns:a16="http://schemas.microsoft.com/office/drawing/2014/main" id="{35F7DFFE-5B49-3986-B812-DE043B961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8723" y="2882901"/>
            <a:ext cx="2676877" cy="1848556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buClr>
                <a:srgbClr val="000000"/>
              </a:buClr>
            </a:pPr>
            <a:r>
              <a:rPr lang="en-US" altLang="en-US" sz="1422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Albumin within the glomerulus is toxic and causes glomerulosclerosis.  </a:t>
            </a:r>
            <a:br>
              <a:rPr lang="en-US" altLang="en-US" sz="1422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</a:br>
            <a:r>
              <a:rPr lang="en-US" altLang="en-US" sz="1422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Each 30% decrease in albuminuria reduces risk of ESKD by 27% (Heerspink, Lancet Diab Endo 7:128-139, 2019)</a:t>
            </a:r>
            <a:endParaRPr lang="en-US" altLang="en-US" sz="2133" b="1" u="none">
              <a:solidFill>
                <a:srgbClr val="FFFFFF"/>
              </a:solidFill>
              <a:latin typeface="Helvetica Neue" charset="0"/>
              <a:ea typeface="+mn-ea"/>
              <a:cs typeface="Helvetica Neue" charset="0"/>
              <a:sym typeface="Helvetica Neue" charset="0"/>
            </a:endParaRPr>
          </a:p>
        </p:txBody>
      </p:sp>
      <p:sp>
        <p:nvSpPr>
          <p:cNvPr id="15" name="Google Shape;462;p14">
            <a:extLst>
              <a:ext uri="{FF2B5EF4-FFF2-40B4-BE49-F238E27FC236}">
                <a16:creationId xmlns:a16="http://schemas.microsoft.com/office/drawing/2014/main" id="{C6076B2C-C130-9C90-D7A6-89B85F6F9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8834" y="2877257"/>
            <a:ext cx="2357966" cy="1683455"/>
          </a:xfrm>
          <a:prstGeom prst="rect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buClr>
                <a:srgbClr val="000000"/>
              </a:buClr>
            </a:pPr>
            <a:r>
              <a:rPr lang="en-US" altLang="en-US" sz="1422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Podocytes are an integral component of the glomerular filtration barrier.</a:t>
            </a:r>
            <a:br>
              <a:rPr lang="en-US" altLang="en-US" sz="1422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</a:br>
            <a:r>
              <a:rPr lang="en-US" altLang="en-US" sz="1422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In DN podocyte number and attachment to GBM is reduced.</a:t>
            </a:r>
            <a:endParaRPr lang="en-US" altLang="en-US" sz="2133" b="1" u="none">
              <a:solidFill>
                <a:srgbClr val="FFFFFF"/>
              </a:solidFill>
              <a:latin typeface="Helvetica Neue" charset="0"/>
              <a:ea typeface="+mn-ea"/>
              <a:cs typeface="Helvetica Neue" charset="0"/>
              <a:sym typeface="Helvetica Neue" charset="0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Right Arrow 142"/>
          <p:cNvSpPr>
            <a:spLocks noChangeArrowheads="1"/>
          </p:cNvSpPr>
          <p:nvPr/>
        </p:nvSpPr>
        <p:spPr bwMode="auto">
          <a:xfrm>
            <a:off x="1649413" y="3497263"/>
            <a:ext cx="6022975" cy="1292225"/>
          </a:xfrm>
          <a:prstGeom prst="rightArrow">
            <a:avLst>
              <a:gd name="adj1" fmla="val 50000"/>
              <a:gd name="adj2" fmla="val 50040"/>
            </a:avLst>
          </a:prstGeom>
          <a:solidFill>
            <a:srgbClr val="C0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51" name="Freeform 103"/>
          <p:cNvSpPr>
            <a:spLocks/>
          </p:cNvSpPr>
          <p:nvPr/>
        </p:nvSpPr>
        <p:spPr bwMode="auto">
          <a:xfrm>
            <a:off x="1795463" y="3055938"/>
            <a:ext cx="1884362" cy="931862"/>
          </a:xfrm>
          <a:custGeom>
            <a:avLst/>
            <a:gdLst>
              <a:gd name="T0" fmla="*/ 0 w 1336"/>
              <a:gd name="T1" fmla="*/ 0 h 660"/>
              <a:gd name="T2" fmla="*/ 2147483646 w 1336"/>
              <a:gd name="T3" fmla="*/ 2147483646 h 660"/>
              <a:gd name="T4" fmla="*/ 2147483646 w 1336"/>
              <a:gd name="T5" fmla="*/ 2147483646 h 660"/>
              <a:gd name="T6" fmla="*/ 2147483646 w 1336"/>
              <a:gd name="T7" fmla="*/ 2147483646 h 660"/>
              <a:gd name="T8" fmla="*/ 2147483646 w 1336"/>
              <a:gd name="T9" fmla="*/ 2147483646 h 6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336"/>
              <a:gd name="T16" fmla="*/ 0 h 660"/>
              <a:gd name="T17" fmla="*/ 1336 w 1336"/>
              <a:gd name="T18" fmla="*/ 660 h 66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336" h="660">
                <a:moveTo>
                  <a:pt x="0" y="0"/>
                </a:moveTo>
                <a:lnTo>
                  <a:pt x="328" y="624"/>
                </a:lnTo>
                <a:lnTo>
                  <a:pt x="720" y="660"/>
                </a:lnTo>
                <a:lnTo>
                  <a:pt x="976" y="632"/>
                </a:lnTo>
                <a:lnTo>
                  <a:pt x="1336" y="592"/>
                </a:lnTo>
              </a:path>
            </a:pathLst>
          </a:custGeom>
          <a:noFill/>
          <a:ln w="38100">
            <a:solidFill>
              <a:srgbClr val="F4AEE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52" name="Freeform 2"/>
          <p:cNvSpPr>
            <a:spLocks/>
          </p:cNvSpPr>
          <p:nvPr/>
        </p:nvSpPr>
        <p:spPr bwMode="auto">
          <a:xfrm>
            <a:off x="1460500" y="1771650"/>
            <a:ext cx="76200" cy="4027488"/>
          </a:xfrm>
          <a:custGeom>
            <a:avLst/>
            <a:gdLst>
              <a:gd name="T0" fmla="*/ 0 w 48"/>
              <a:gd name="T1" fmla="*/ 0 h 2854"/>
              <a:gd name="T2" fmla="*/ 0 w 48"/>
              <a:gd name="T3" fmla="*/ 2147483646 h 2854"/>
              <a:gd name="T4" fmla="*/ 2147483646 w 48"/>
              <a:gd name="T5" fmla="*/ 2147483646 h 2854"/>
              <a:gd name="T6" fmla="*/ 0 60000 65536"/>
              <a:gd name="T7" fmla="*/ 0 60000 65536"/>
              <a:gd name="T8" fmla="*/ 0 60000 65536"/>
              <a:gd name="T9" fmla="*/ 0 w 48"/>
              <a:gd name="T10" fmla="*/ 0 h 2854"/>
              <a:gd name="T11" fmla="*/ 48 w 48"/>
              <a:gd name="T12" fmla="*/ 2854 h 285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8" h="2854">
                <a:moveTo>
                  <a:pt x="0" y="0"/>
                </a:moveTo>
                <a:lnTo>
                  <a:pt x="0" y="2854"/>
                </a:lnTo>
                <a:lnTo>
                  <a:pt x="48" y="2854"/>
                </a:lnTo>
              </a:path>
            </a:pathLst>
          </a:cu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53" name="Line 3"/>
          <p:cNvSpPr>
            <a:spLocks noChangeShapeType="1"/>
          </p:cNvSpPr>
          <p:nvPr/>
        </p:nvSpPr>
        <p:spPr bwMode="auto">
          <a:xfrm>
            <a:off x="1460500" y="4464050"/>
            <a:ext cx="76200" cy="0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54" name="Line 4"/>
          <p:cNvSpPr>
            <a:spLocks noChangeShapeType="1"/>
          </p:cNvSpPr>
          <p:nvPr/>
        </p:nvSpPr>
        <p:spPr bwMode="auto">
          <a:xfrm>
            <a:off x="1460500" y="3109913"/>
            <a:ext cx="76200" cy="1587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55" name="Line 5"/>
          <p:cNvSpPr>
            <a:spLocks noChangeShapeType="1"/>
          </p:cNvSpPr>
          <p:nvPr/>
        </p:nvSpPr>
        <p:spPr bwMode="auto">
          <a:xfrm>
            <a:off x="1460500" y="1771650"/>
            <a:ext cx="76200" cy="1588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1768" name="Rectangle 6"/>
          <p:cNvSpPr>
            <a:spLocks noChangeArrowheads="1"/>
          </p:cNvSpPr>
          <p:nvPr/>
        </p:nvSpPr>
        <p:spPr bwMode="auto">
          <a:xfrm>
            <a:off x="1168400" y="5649913"/>
            <a:ext cx="284163" cy="38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89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-2</a:t>
            </a:r>
            <a:endParaRPr kumimoji="0" lang="en-US" altLang="en-US" sz="2489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69" name="Rectangle 7"/>
          <p:cNvSpPr>
            <a:spLocks noChangeArrowheads="1"/>
          </p:cNvSpPr>
          <p:nvPr/>
        </p:nvSpPr>
        <p:spPr bwMode="auto">
          <a:xfrm>
            <a:off x="1168400" y="4311650"/>
            <a:ext cx="2841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89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-1</a:t>
            </a:r>
            <a:endParaRPr kumimoji="0" lang="en-US" altLang="en-US" sz="2489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70" name="Rectangle 8"/>
          <p:cNvSpPr>
            <a:spLocks noChangeArrowheads="1"/>
          </p:cNvSpPr>
          <p:nvPr/>
        </p:nvSpPr>
        <p:spPr bwMode="auto">
          <a:xfrm>
            <a:off x="1244600" y="2959100"/>
            <a:ext cx="177800" cy="382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89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0</a:t>
            </a:r>
            <a:endParaRPr kumimoji="0" lang="en-US" altLang="en-US" sz="2489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71" name="Rectangle 9"/>
          <p:cNvSpPr>
            <a:spLocks noChangeArrowheads="1"/>
          </p:cNvSpPr>
          <p:nvPr/>
        </p:nvSpPr>
        <p:spPr bwMode="auto">
          <a:xfrm>
            <a:off x="1250950" y="1622425"/>
            <a:ext cx="179388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89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1</a:t>
            </a:r>
            <a:endParaRPr kumimoji="0" lang="en-US" altLang="en-US" sz="2489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14060" name="Line 10"/>
          <p:cNvSpPr>
            <a:spLocks noChangeShapeType="1"/>
          </p:cNvSpPr>
          <p:nvPr/>
        </p:nvSpPr>
        <p:spPr bwMode="auto">
          <a:xfrm>
            <a:off x="1797050" y="5895975"/>
            <a:ext cx="5867400" cy="1588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61" name="Line 13"/>
          <p:cNvSpPr>
            <a:spLocks noChangeShapeType="1"/>
          </p:cNvSpPr>
          <p:nvPr/>
        </p:nvSpPr>
        <p:spPr bwMode="auto">
          <a:xfrm>
            <a:off x="1797050" y="3000375"/>
            <a:ext cx="488950" cy="400050"/>
          </a:xfrm>
          <a:prstGeom prst="line">
            <a:avLst/>
          </a:pr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62" name="Line 14"/>
          <p:cNvSpPr>
            <a:spLocks noChangeShapeType="1"/>
          </p:cNvSpPr>
          <p:nvPr/>
        </p:nvSpPr>
        <p:spPr bwMode="auto">
          <a:xfrm>
            <a:off x="2254250" y="3384550"/>
            <a:ext cx="450850" cy="190500"/>
          </a:xfrm>
          <a:prstGeom prst="line">
            <a:avLst/>
          </a:pr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63" name="Line 15"/>
          <p:cNvSpPr>
            <a:spLocks noChangeShapeType="1"/>
          </p:cNvSpPr>
          <p:nvPr/>
        </p:nvSpPr>
        <p:spPr bwMode="auto">
          <a:xfrm>
            <a:off x="2724150" y="3559175"/>
            <a:ext cx="431800" cy="1588"/>
          </a:xfrm>
          <a:prstGeom prst="line">
            <a:avLst/>
          </a:prstGeom>
          <a:noFill/>
          <a:ln w="28575">
            <a:solidFill>
              <a:srgbClr val="66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1776" name="AutoShape 16"/>
          <p:cNvSpPr>
            <a:spLocks noChangeArrowheads="1"/>
          </p:cNvSpPr>
          <p:nvPr/>
        </p:nvSpPr>
        <p:spPr bwMode="auto">
          <a:xfrm>
            <a:off x="2635250" y="3486150"/>
            <a:ext cx="209550" cy="168275"/>
          </a:xfrm>
          <a:prstGeom prst="diamond">
            <a:avLst/>
          </a:prstGeom>
          <a:solidFill>
            <a:srgbClr val="66FFFF"/>
          </a:solidFill>
          <a:ln w="38100">
            <a:solidFill>
              <a:srgbClr val="66FFFF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77" name="AutoShape 17"/>
          <p:cNvSpPr>
            <a:spLocks noChangeArrowheads="1"/>
          </p:cNvSpPr>
          <p:nvPr/>
        </p:nvSpPr>
        <p:spPr bwMode="auto">
          <a:xfrm>
            <a:off x="3060700" y="3411538"/>
            <a:ext cx="209550" cy="169862"/>
          </a:xfrm>
          <a:prstGeom prst="diamond">
            <a:avLst/>
          </a:prstGeom>
          <a:solidFill>
            <a:srgbClr val="66FFFF"/>
          </a:solidFill>
          <a:ln w="38100">
            <a:solidFill>
              <a:srgbClr val="66FFFF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14066" name="Line 18"/>
          <p:cNvSpPr>
            <a:spLocks noChangeShapeType="1"/>
          </p:cNvSpPr>
          <p:nvPr/>
        </p:nvSpPr>
        <p:spPr bwMode="auto">
          <a:xfrm>
            <a:off x="1803400" y="2989263"/>
            <a:ext cx="431800" cy="828675"/>
          </a:xfrm>
          <a:prstGeom prst="line">
            <a:avLst/>
          </a:prstGeom>
          <a:noFill/>
          <a:ln w="28575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67" name="Line 19"/>
          <p:cNvSpPr>
            <a:spLocks noChangeShapeType="1"/>
          </p:cNvSpPr>
          <p:nvPr/>
        </p:nvSpPr>
        <p:spPr bwMode="auto">
          <a:xfrm>
            <a:off x="2273300" y="3817938"/>
            <a:ext cx="533400" cy="101600"/>
          </a:xfrm>
          <a:prstGeom prst="line">
            <a:avLst/>
          </a:prstGeom>
          <a:noFill/>
          <a:ln w="28575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68" name="Line 20"/>
          <p:cNvSpPr>
            <a:spLocks noChangeShapeType="1"/>
          </p:cNvSpPr>
          <p:nvPr/>
        </p:nvSpPr>
        <p:spPr bwMode="auto">
          <a:xfrm flipV="1">
            <a:off x="2825750" y="3767138"/>
            <a:ext cx="819150" cy="163512"/>
          </a:xfrm>
          <a:prstGeom prst="line">
            <a:avLst/>
          </a:prstGeom>
          <a:noFill/>
          <a:ln w="28575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69" name="Line 21"/>
          <p:cNvSpPr>
            <a:spLocks noChangeShapeType="1"/>
          </p:cNvSpPr>
          <p:nvPr/>
        </p:nvSpPr>
        <p:spPr bwMode="auto">
          <a:xfrm flipV="1">
            <a:off x="3638550" y="3683000"/>
            <a:ext cx="939800" cy="84138"/>
          </a:xfrm>
          <a:prstGeom prst="line">
            <a:avLst/>
          </a:prstGeom>
          <a:noFill/>
          <a:ln w="28575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70" name="Line 22"/>
          <p:cNvSpPr>
            <a:spLocks noChangeShapeType="1"/>
          </p:cNvSpPr>
          <p:nvPr/>
        </p:nvSpPr>
        <p:spPr bwMode="auto">
          <a:xfrm flipV="1">
            <a:off x="4578350" y="3592513"/>
            <a:ext cx="1809750" cy="96837"/>
          </a:xfrm>
          <a:prstGeom prst="line">
            <a:avLst/>
          </a:prstGeom>
          <a:noFill/>
          <a:ln w="28575">
            <a:solidFill>
              <a:srgbClr val="FFC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1783" name="AutoShape 23"/>
          <p:cNvSpPr>
            <a:spLocks noChangeArrowheads="1"/>
          </p:cNvSpPr>
          <p:nvPr/>
        </p:nvSpPr>
        <p:spPr bwMode="auto">
          <a:xfrm>
            <a:off x="6248400" y="3497263"/>
            <a:ext cx="209550" cy="168275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38100">
            <a:solidFill>
              <a:srgbClr val="FFC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84" name="AutoShape 24"/>
          <p:cNvSpPr>
            <a:spLocks noChangeArrowheads="1"/>
          </p:cNvSpPr>
          <p:nvPr/>
        </p:nvSpPr>
        <p:spPr bwMode="auto">
          <a:xfrm>
            <a:off x="5842000" y="3497263"/>
            <a:ext cx="209550" cy="168275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38100">
            <a:solidFill>
              <a:srgbClr val="FFC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85" name="AutoShape 25"/>
          <p:cNvSpPr>
            <a:spLocks noChangeArrowheads="1"/>
          </p:cNvSpPr>
          <p:nvPr/>
        </p:nvSpPr>
        <p:spPr bwMode="auto">
          <a:xfrm>
            <a:off x="5365750" y="3548063"/>
            <a:ext cx="209550" cy="168275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38100">
            <a:solidFill>
              <a:srgbClr val="FFC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86" name="AutoShape 26"/>
          <p:cNvSpPr>
            <a:spLocks noChangeArrowheads="1"/>
          </p:cNvSpPr>
          <p:nvPr/>
        </p:nvSpPr>
        <p:spPr bwMode="auto">
          <a:xfrm>
            <a:off x="4908550" y="3570288"/>
            <a:ext cx="209550" cy="169862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38100">
            <a:solidFill>
              <a:srgbClr val="FFC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87" name="AutoShape 27"/>
          <p:cNvSpPr>
            <a:spLocks noChangeArrowheads="1"/>
          </p:cNvSpPr>
          <p:nvPr/>
        </p:nvSpPr>
        <p:spPr bwMode="auto">
          <a:xfrm>
            <a:off x="4467225" y="3598863"/>
            <a:ext cx="209550" cy="168275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38100">
            <a:solidFill>
              <a:srgbClr val="FFC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88" name="AutoShape 28"/>
          <p:cNvSpPr>
            <a:spLocks noChangeArrowheads="1"/>
          </p:cNvSpPr>
          <p:nvPr/>
        </p:nvSpPr>
        <p:spPr bwMode="auto">
          <a:xfrm>
            <a:off x="3987800" y="3632200"/>
            <a:ext cx="209550" cy="169863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38100">
            <a:solidFill>
              <a:srgbClr val="FFC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89" name="AutoShape 29"/>
          <p:cNvSpPr>
            <a:spLocks noChangeArrowheads="1"/>
          </p:cNvSpPr>
          <p:nvPr/>
        </p:nvSpPr>
        <p:spPr bwMode="auto">
          <a:xfrm>
            <a:off x="3536950" y="3694113"/>
            <a:ext cx="209550" cy="169862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38100">
            <a:solidFill>
              <a:srgbClr val="FFC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90" name="AutoShape 30"/>
          <p:cNvSpPr>
            <a:spLocks noChangeArrowheads="1"/>
          </p:cNvSpPr>
          <p:nvPr/>
        </p:nvSpPr>
        <p:spPr bwMode="auto">
          <a:xfrm>
            <a:off x="3073400" y="3762375"/>
            <a:ext cx="209550" cy="168275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38100">
            <a:solidFill>
              <a:srgbClr val="FFC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91" name="AutoShape 31"/>
          <p:cNvSpPr>
            <a:spLocks noChangeArrowheads="1"/>
          </p:cNvSpPr>
          <p:nvPr/>
        </p:nvSpPr>
        <p:spPr bwMode="auto">
          <a:xfrm>
            <a:off x="2705100" y="3817938"/>
            <a:ext cx="209550" cy="169862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38100">
            <a:solidFill>
              <a:srgbClr val="FFC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92" name="AutoShape 32"/>
          <p:cNvSpPr>
            <a:spLocks noChangeArrowheads="1"/>
          </p:cNvSpPr>
          <p:nvPr/>
        </p:nvSpPr>
        <p:spPr bwMode="auto">
          <a:xfrm>
            <a:off x="2171700" y="3733800"/>
            <a:ext cx="209550" cy="169863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38100">
            <a:solidFill>
              <a:srgbClr val="FFC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793" name="AutoShape 33"/>
          <p:cNvSpPr>
            <a:spLocks noChangeArrowheads="1"/>
          </p:cNvSpPr>
          <p:nvPr/>
        </p:nvSpPr>
        <p:spPr bwMode="auto">
          <a:xfrm>
            <a:off x="2171700" y="3327400"/>
            <a:ext cx="209550" cy="169863"/>
          </a:xfrm>
          <a:prstGeom prst="diamond">
            <a:avLst/>
          </a:prstGeom>
          <a:solidFill>
            <a:srgbClr val="66FFFF"/>
          </a:solidFill>
          <a:ln w="38100">
            <a:solidFill>
              <a:srgbClr val="66FFFF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14082" name="Line 56"/>
          <p:cNvSpPr>
            <a:spLocks noChangeShapeType="1"/>
          </p:cNvSpPr>
          <p:nvPr/>
        </p:nvSpPr>
        <p:spPr bwMode="auto">
          <a:xfrm>
            <a:off x="1778000" y="3016250"/>
            <a:ext cx="501650" cy="1439863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83" name="Line 57"/>
          <p:cNvSpPr>
            <a:spLocks noChangeShapeType="1"/>
          </p:cNvSpPr>
          <p:nvPr/>
        </p:nvSpPr>
        <p:spPr bwMode="auto">
          <a:xfrm>
            <a:off x="2254250" y="4416425"/>
            <a:ext cx="457200" cy="322263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84" name="Line 58"/>
          <p:cNvSpPr>
            <a:spLocks noChangeShapeType="1"/>
          </p:cNvSpPr>
          <p:nvPr/>
        </p:nvSpPr>
        <p:spPr bwMode="auto">
          <a:xfrm flipV="1">
            <a:off x="2724150" y="4597400"/>
            <a:ext cx="444500" cy="174625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85" name="Line 59"/>
          <p:cNvSpPr>
            <a:spLocks noChangeShapeType="1"/>
          </p:cNvSpPr>
          <p:nvPr/>
        </p:nvSpPr>
        <p:spPr bwMode="auto">
          <a:xfrm flipV="1">
            <a:off x="3175000" y="4597400"/>
            <a:ext cx="412750" cy="635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86" name="Line 60"/>
          <p:cNvSpPr>
            <a:spLocks noChangeShapeType="1"/>
          </p:cNvSpPr>
          <p:nvPr/>
        </p:nvSpPr>
        <p:spPr bwMode="auto">
          <a:xfrm>
            <a:off x="3619500" y="4586288"/>
            <a:ext cx="508000" cy="192087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87" name="Line 61"/>
          <p:cNvSpPr>
            <a:spLocks noChangeShapeType="1"/>
          </p:cNvSpPr>
          <p:nvPr/>
        </p:nvSpPr>
        <p:spPr bwMode="auto">
          <a:xfrm>
            <a:off x="4083050" y="4756150"/>
            <a:ext cx="482600" cy="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88" name="Line 62"/>
          <p:cNvSpPr>
            <a:spLocks noChangeShapeType="1"/>
          </p:cNvSpPr>
          <p:nvPr/>
        </p:nvSpPr>
        <p:spPr bwMode="auto">
          <a:xfrm flipV="1">
            <a:off x="4565650" y="4597400"/>
            <a:ext cx="450850" cy="146050"/>
          </a:xfrm>
          <a:prstGeom prst="line">
            <a:avLst/>
          </a:prstGeom>
          <a:noFill/>
          <a:ln w="28575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89" name="Line 79"/>
          <p:cNvSpPr>
            <a:spLocks noChangeShapeType="1"/>
          </p:cNvSpPr>
          <p:nvPr/>
        </p:nvSpPr>
        <p:spPr bwMode="auto">
          <a:xfrm flipH="1">
            <a:off x="3143250" y="4422775"/>
            <a:ext cx="533400" cy="61913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90" name="Line 80"/>
          <p:cNvSpPr>
            <a:spLocks noChangeShapeType="1"/>
          </p:cNvSpPr>
          <p:nvPr/>
        </p:nvSpPr>
        <p:spPr bwMode="auto">
          <a:xfrm flipH="1">
            <a:off x="2679700" y="4451350"/>
            <a:ext cx="533400" cy="117475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91" name="Line 81"/>
          <p:cNvSpPr>
            <a:spLocks noChangeShapeType="1"/>
          </p:cNvSpPr>
          <p:nvPr/>
        </p:nvSpPr>
        <p:spPr bwMode="auto">
          <a:xfrm flipV="1">
            <a:off x="2260600" y="4564063"/>
            <a:ext cx="469900" cy="50800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092" name="Line 82"/>
          <p:cNvSpPr>
            <a:spLocks noChangeShapeType="1"/>
          </p:cNvSpPr>
          <p:nvPr/>
        </p:nvSpPr>
        <p:spPr bwMode="auto">
          <a:xfrm>
            <a:off x="1803400" y="3005138"/>
            <a:ext cx="450850" cy="1614487"/>
          </a:xfrm>
          <a:prstGeom prst="line">
            <a:avLst/>
          </a:prstGeom>
          <a:noFill/>
          <a:ln w="28575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1805" name="AutoShape 83"/>
          <p:cNvSpPr>
            <a:spLocks noChangeArrowheads="1"/>
          </p:cNvSpPr>
          <p:nvPr/>
        </p:nvSpPr>
        <p:spPr bwMode="auto">
          <a:xfrm>
            <a:off x="1685925" y="2932113"/>
            <a:ext cx="209550" cy="169862"/>
          </a:xfrm>
          <a:prstGeom prst="diamond">
            <a:avLst/>
          </a:prstGeom>
          <a:solidFill>
            <a:srgbClr val="000083"/>
          </a:solidFill>
          <a:ln w="9525">
            <a:solidFill>
              <a:srgbClr val="66FFFF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06" name="AutoShape 84"/>
          <p:cNvSpPr>
            <a:spLocks noChangeArrowheads="1"/>
          </p:cNvSpPr>
          <p:nvPr/>
        </p:nvSpPr>
        <p:spPr bwMode="auto">
          <a:xfrm>
            <a:off x="1685925" y="2932113"/>
            <a:ext cx="209550" cy="169862"/>
          </a:xfrm>
          <a:prstGeom prst="triangle">
            <a:avLst>
              <a:gd name="adj" fmla="val 50000"/>
            </a:avLst>
          </a:prstGeom>
          <a:solidFill>
            <a:srgbClr val="000083"/>
          </a:solidFill>
          <a:ln w="19050">
            <a:solidFill>
              <a:srgbClr val="FF7F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07" name="AutoShape 85"/>
          <p:cNvSpPr>
            <a:spLocks noChangeArrowheads="1"/>
          </p:cNvSpPr>
          <p:nvPr/>
        </p:nvSpPr>
        <p:spPr bwMode="auto">
          <a:xfrm>
            <a:off x="1685925" y="2932113"/>
            <a:ext cx="209550" cy="169862"/>
          </a:xfrm>
          <a:prstGeom prst="diamond">
            <a:avLst/>
          </a:prstGeom>
          <a:solidFill>
            <a:srgbClr val="000083"/>
          </a:solidFill>
          <a:ln w="19050">
            <a:solidFill>
              <a:srgbClr val="66FFFF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08" name="AutoShape 86"/>
          <p:cNvSpPr>
            <a:spLocks noChangeArrowheads="1"/>
          </p:cNvSpPr>
          <p:nvPr/>
        </p:nvSpPr>
        <p:spPr bwMode="auto">
          <a:xfrm>
            <a:off x="1685925" y="2932113"/>
            <a:ext cx="209550" cy="169862"/>
          </a:xfrm>
          <a:prstGeom prst="triangle">
            <a:avLst>
              <a:gd name="adj" fmla="val 50000"/>
            </a:avLst>
          </a:prstGeom>
          <a:solidFill>
            <a:srgbClr val="000083"/>
          </a:solidFill>
          <a:ln w="19050">
            <a:solidFill>
              <a:srgbClr val="FF7F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09" name="Oval 87"/>
          <p:cNvSpPr>
            <a:spLocks noChangeArrowheads="1"/>
          </p:cNvSpPr>
          <p:nvPr/>
        </p:nvSpPr>
        <p:spPr bwMode="auto">
          <a:xfrm>
            <a:off x="1685925" y="2932113"/>
            <a:ext cx="209550" cy="169862"/>
          </a:xfrm>
          <a:prstGeom prst="ellipse">
            <a:avLst/>
          </a:prstGeom>
          <a:solidFill>
            <a:srgbClr val="000083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10" name="Oval 88"/>
          <p:cNvSpPr>
            <a:spLocks noChangeArrowheads="1"/>
          </p:cNvSpPr>
          <p:nvPr/>
        </p:nvSpPr>
        <p:spPr bwMode="auto">
          <a:xfrm>
            <a:off x="1685925" y="2932113"/>
            <a:ext cx="209550" cy="169862"/>
          </a:xfrm>
          <a:prstGeom prst="ellipse">
            <a:avLst/>
          </a:prstGeom>
          <a:solidFill>
            <a:srgbClr val="000083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11" name="Oval 91"/>
          <p:cNvSpPr>
            <a:spLocks noChangeArrowheads="1"/>
          </p:cNvSpPr>
          <p:nvPr/>
        </p:nvSpPr>
        <p:spPr bwMode="auto">
          <a:xfrm>
            <a:off x="2482850" y="1885950"/>
            <a:ext cx="209550" cy="169863"/>
          </a:xfrm>
          <a:prstGeom prst="ellipse">
            <a:avLst/>
          </a:prstGeom>
          <a:solidFill>
            <a:srgbClr val="FFFF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12" name="Rectangle 93"/>
          <p:cNvSpPr>
            <a:spLocks noChangeArrowheads="1"/>
          </p:cNvSpPr>
          <p:nvPr/>
        </p:nvSpPr>
        <p:spPr bwMode="auto">
          <a:xfrm>
            <a:off x="2473325" y="2163763"/>
            <a:ext cx="209550" cy="168275"/>
          </a:xfrm>
          <a:prstGeom prst="rect">
            <a:avLst/>
          </a:prstGeom>
          <a:solidFill>
            <a:srgbClr val="00FF00"/>
          </a:solidFill>
          <a:ln w="38100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13" name="AutoShape 96"/>
          <p:cNvSpPr>
            <a:spLocks noChangeArrowheads="1"/>
          </p:cNvSpPr>
          <p:nvPr/>
        </p:nvSpPr>
        <p:spPr bwMode="auto">
          <a:xfrm>
            <a:off x="5403850" y="1912938"/>
            <a:ext cx="211138" cy="169862"/>
          </a:xfrm>
          <a:prstGeom prst="diamond">
            <a:avLst/>
          </a:prstGeom>
          <a:solidFill>
            <a:srgbClr val="66FFFF"/>
          </a:solidFill>
          <a:ln w="38100">
            <a:solidFill>
              <a:srgbClr val="66FFFF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14" name="AutoShape 97"/>
          <p:cNvSpPr>
            <a:spLocks noChangeArrowheads="1"/>
          </p:cNvSpPr>
          <p:nvPr/>
        </p:nvSpPr>
        <p:spPr bwMode="auto">
          <a:xfrm>
            <a:off x="5397500" y="2146300"/>
            <a:ext cx="209550" cy="169863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38100">
            <a:solidFill>
              <a:srgbClr val="FFC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14103" name="Line 100"/>
          <p:cNvSpPr>
            <a:spLocks noChangeShapeType="1"/>
          </p:cNvSpPr>
          <p:nvPr/>
        </p:nvSpPr>
        <p:spPr bwMode="auto">
          <a:xfrm>
            <a:off x="1473200" y="5197475"/>
            <a:ext cx="76200" cy="1588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04" name="Line 101"/>
          <p:cNvSpPr>
            <a:spLocks noChangeShapeType="1"/>
          </p:cNvSpPr>
          <p:nvPr/>
        </p:nvSpPr>
        <p:spPr bwMode="auto">
          <a:xfrm>
            <a:off x="1466850" y="3678238"/>
            <a:ext cx="76200" cy="1587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05" name="Line 102"/>
          <p:cNvSpPr>
            <a:spLocks noChangeShapeType="1"/>
          </p:cNvSpPr>
          <p:nvPr/>
        </p:nvSpPr>
        <p:spPr bwMode="auto">
          <a:xfrm>
            <a:off x="1473200" y="2368550"/>
            <a:ext cx="76200" cy="1588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06" name="Line 103"/>
          <p:cNvSpPr>
            <a:spLocks noChangeShapeType="1"/>
          </p:cNvSpPr>
          <p:nvPr/>
        </p:nvSpPr>
        <p:spPr bwMode="auto">
          <a:xfrm flipV="1">
            <a:off x="1816100" y="5816600"/>
            <a:ext cx="1588" cy="68263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07" name="Line 104"/>
          <p:cNvSpPr>
            <a:spLocks noChangeShapeType="1"/>
          </p:cNvSpPr>
          <p:nvPr/>
        </p:nvSpPr>
        <p:spPr bwMode="auto">
          <a:xfrm flipV="1">
            <a:off x="2736850" y="5816600"/>
            <a:ext cx="1588" cy="68263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08" name="Line 105"/>
          <p:cNvSpPr>
            <a:spLocks noChangeShapeType="1"/>
          </p:cNvSpPr>
          <p:nvPr/>
        </p:nvSpPr>
        <p:spPr bwMode="auto">
          <a:xfrm flipV="1">
            <a:off x="3657600" y="5816600"/>
            <a:ext cx="1588" cy="68263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09" name="Line 106"/>
          <p:cNvSpPr>
            <a:spLocks noChangeShapeType="1"/>
          </p:cNvSpPr>
          <p:nvPr/>
        </p:nvSpPr>
        <p:spPr bwMode="auto">
          <a:xfrm flipV="1">
            <a:off x="4578350" y="5816600"/>
            <a:ext cx="1588" cy="68263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10" name="Line 107"/>
          <p:cNvSpPr>
            <a:spLocks noChangeShapeType="1"/>
          </p:cNvSpPr>
          <p:nvPr/>
        </p:nvSpPr>
        <p:spPr bwMode="auto">
          <a:xfrm flipV="1">
            <a:off x="5467350" y="5816600"/>
            <a:ext cx="1588" cy="68263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11" name="Line 108"/>
          <p:cNvSpPr>
            <a:spLocks noChangeShapeType="1"/>
          </p:cNvSpPr>
          <p:nvPr/>
        </p:nvSpPr>
        <p:spPr bwMode="auto">
          <a:xfrm flipV="1">
            <a:off x="6388100" y="5816600"/>
            <a:ext cx="1588" cy="68263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12" name="Line 109"/>
          <p:cNvSpPr>
            <a:spLocks noChangeShapeType="1"/>
          </p:cNvSpPr>
          <p:nvPr/>
        </p:nvSpPr>
        <p:spPr bwMode="auto">
          <a:xfrm flipV="1">
            <a:off x="7308850" y="5816600"/>
            <a:ext cx="1588" cy="68263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1825" name="Text Box 114"/>
          <p:cNvSpPr txBox="1">
            <a:spLocks noChangeArrowheads="1"/>
          </p:cNvSpPr>
          <p:nvPr/>
        </p:nvSpPr>
        <p:spPr bwMode="auto">
          <a:xfrm rot="16200000">
            <a:off x="-920749" y="3408362"/>
            <a:ext cx="3414712" cy="474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89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Change in HbA1c (%)</a:t>
            </a:r>
          </a:p>
        </p:txBody>
      </p:sp>
      <p:sp>
        <p:nvSpPr>
          <p:cNvPr id="501826" name="Text Box 115"/>
          <p:cNvSpPr txBox="1">
            <a:spLocks noChangeArrowheads="1"/>
          </p:cNvSpPr>
          <p:nvPr/>
        </p:nvSpPr>
        <p:spPr bwMode="auto">
          <a:xfrm>
            <a:off x="3702050" y="6094413"/>
            <a:ext cx="1809750" cy="420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TIME (years)</a:t>
            </a:r>
          </a:p>
        </p:txBody>
      </p:sp>
      <p:sp>
        <p:nvSpPr>
          <p:cNvPr id="501827" name="Text Box 116"/>
          <p:cNvSpPr txBox="1">
            <a:spLocks noChangeArrowheads="1"/>
          </p:cNvSpPr>
          <p:nvPr/>
        </p:nvSpPr>
        <p:spPr bwMode="auto">
          <a:xfrm>
            <a:off x="1641475" y="5811838"/>
            <a:ext cx="3492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0</a:t>
            </a:r>
          </a:p>
        </p:txBody>
      </p:sp>
      <p:sp>
        <p:nvSpPr>
          <p:cNvPr id="501828" name="Text Box 117"/>
          <p:cNvSpPr txBox="1">
            <a:spLocks noChangeArrowheads="1"/>
          </p:cNvSpPr>
          <p:nvPr/>
        </p:nvSpPr>
        <p:spPr bwMode="auto">
          <a:xfrm>
            <a:off x="2549525" y="5811838"/>
            <a:ext cx="350838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501829" name="Text Box 118"/>
          <p:cNvSpPr txBox="1">
            <a:spLocks noChangeArrowheads="1"/>
          </p:cNvSpPr>
          <p:nvPr/>
        </p:nvSpPr>
        <p:spPr bwMode="auto">
          <a:xfrm>
            <a:off x="3457575" y="5811838"/>
            <a:ext cx="3492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501830" name="Text Box 119"/>
          <p:cNvSpPr txBox="1">
            <a:spLocks noChangeArrowheads="1"/>
          </p:cNvSpPr>
          <p:nvPr/>
        </p:nvSpPr>
        <p:spPr bwMode="auto">
          <a:xfrm>
            <a:off x="4387850" y="5811838"/>
            <a:ext cx="350838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3</a:t>
            </a:r>
          </a:p>
        </p:txBody>
      </p:sp>
      <p:sp>
        <p:nvSpPr>
          <p:cNvPr id="501831" name="Text Box 120"/>
          <p:cNvSpPr txBox="1">
            <a:spLocks noChangeArrowheads="1"/>
          </p:cNvSpPr>
          <p:nvPr/>
        </p:nvSpPr>
        <p:spPr bwMode="auto">
          <a:xfrm>
            <a:off x="5276850" y="5811838"/>
            <a:ext cx="350838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4</a:t>
            </a:r>
          </a:p>
        </p:txBody>
      </p:sp>
      <p:sp>
        <p:nvSpPr>
          <p:cNvPr id="501832" name="Text Box 121"/>
          <p:cNvSpPr txBox="1">
            <a:spLocks noChangeArrowheads="1"/>
          </p:cNvSpPr>
          <p:nvPr/>
        </p:nvSpPr>
        <p:spPr bwMode="auto">
          <a:xfrm>
            <a:off x="6203950" y="5811838"/>
            <a:ext cx="350838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5</a:t>
            </a:r>
          </a:p>
        </p:txBody>
      </p:sp>
      <p:sp>
        <p:nvSpPr>
          <p:cNvPr id="501833" name="Text Box 122"/>
          <p:cNvSpPr txBox="1">
            <a:spLocks noChangeArrowheads="1"/>
          </p:cNvSpPr>
          <p:nvPr/>
        </p:nvSpPr>
        <p:spPr bwMode="auto">
          <a:xfrm>
            <a:off x="7131050" y="5811838"/>
            <a:ext cx="350838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6</a:t>
            </a:r>
          </a:p>
        </p:txBody>
      </p:sp>
      <p:sp>
        <p:nvSpPr>
          <p:cNvPr id="4221" name="Text Box 125"/>
          <p:cNvSpPr txBox="1">
            <a:spLocks noChangeArrowheads="1"/>
          </p:cNvSpPr>
          <p:nvPr/>
        </p:nvSpPr>
        <p:spPr bwMode="auto">
          <a:xfrm>
            <a:off x="3000375" y="3154363"/>
            <a:ext cx="538163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PIO</a:t>
            </a:r>
          </a:p>
        </p:txBody>
      </p:sp>
      <p:sp>
        <p:nvSpPr>
          <p:cNvPr id="514123" name="Text Box 126"/>
          <p:cNvSpPr txBox="1">
            <a:spLocks noChangeArrowheads="1"/>
          </p:cNvSpPr>
          <p:nvPr/>
        </p:nvSpPr>
        <p:spPr bwMode="auto">
          <a:xfrm>
            <a:off x="5064125" y="4389438"/>
            <a:ext cx="5397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PIO</a:t>
            </a:r>
          </a:p>
        </p:txBody>
      </p:sp>
      <p:sp>
        <p:nvSpPr>
          <p:cNvPr id="4226" name="Text Box 130"/>
          <p:cNvSpPr txBox="1">
            <a:spLocks noChangeArrowheads="1"/>
          </p:cNvSpPr>
          <p:nvPr/>
        </p:nvSpPr>
        <p:spPr bwMode="auto">
          <a:xfrm>
            <a:off x="6102350" y="3170238"/>
            <a:ext cx="1519238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Rosiglitazone</a:t>
            </a:r>
          </a:p>
        </p:txBody>
      </p:sp>
      <p:sp>
        <p:nvSpPr>
          <p:cNvPr id="501837" name="Text Box 136"/>
          <p:cNvSpPr txBox="1">
            <a:spLocks noChangeArrowheads="1"/>
          </p:cNvSpPr>
          <p:nvPr/>
        </p:nvSpPr>
        <p:spPr bwMode="auto">
          <a:xfrm>
            <a:off x="427038" y="488950"/>
            <a:ext cx="8416925" cy="968375"/>
          </a:xfrm>
          <a:prstGeom prst="rect">
            <a:avLst/>
          </a:prstGeom>
          <a:solidFill>
            <a:srgbClr val="FF7F00"/>
          </a:solidFill>
          <a:ln w="9525">
            <a:solidFill>
              <a:srgbClr val="FF7F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DURABILITY OF GLYCEMIC CONTROL WITH THIAZOLIDINEDIONES</a:t>
            </a:r>
          </a:p>
        </p:txBody>
      </p:sp>
      <p:sp>
        <p:nvSpPr>
          <p:cNvPr id="501838" name="Oval 141"/>
          <p:cNvSpPr>
            <a:spLocks noChangeArrowheads="1"/>
          </p:cNvSpPr>
          <p:nvPr/>
        </p:nvSpPr>
        <p:spPr bwMode="auto">
          <a:xfrm>
            <a:off x="2184400" y="4321175"/>
            <a:ext cx="209550" cy="168275"/>
          </a:xfrm>
          <a:prstGeom prst="ellipse">
            <a:avLst/>
          </a:prstGeom>
          <a:solidFill>
            <a:srgbClr val="FFFF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39" name="Oval 142"/>
          <p:cNvSpPr>
            <a:spLocks noChangeArrowheads="1"/>
          </p:cNvSpPr>
          <p:nvPr/>
        </p:nvSpPr>
        <p:spPr bwMode="auto">
          <a:xfrm>
            <a:off x="2635250" y="4670425"/>
            <a:ext cx="209550" cy="169863"/>
          </a:xfrm>
          <a:prstGeom prst="ellipse">
            <a:avLst/>
          </a:prstGeom>
          <a:solidFill>
            <a:srgbClr val="FFFF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40" name="Oval 143"/>
          <p:cNvSpPr>
            <a:spLocks noChangeArrowheads="1"/>
          </p:cNvSpPr>
          <p:nvPr/>
        </p:nvSpPr>
        <p:spPr bwMode="auto">
          <a:xfrm>
            <a:off x="3067050" y="4524375"/>
            <a:ext cx="209550" cy="168275"/>
          </a:xfrm>
          <a:prstGeom prst="ellipse">
            <a:avLst/>
          </a:prstGeom>
          <a:solidFill>
            <a:srgbClr val="FFFF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41" name="Oval 144"/>
          <p:cNvSpPr>
            <a:spLocks noChangeArrowheads="1"/>
          </p:cNvSpPr>
          <p:nvPr/>
        </p:nvSpPr>
        <p:spPr bwMode="auto">
          <a:xfrm>
            <a:off x="3511550" y="4535488"/>
            <a:ext cx="209550" cy="169862"/>
          </a:xfrm>
          <a:prstGeom prst="ellipse">
            <a:avLst/>
          </a:prstGeom>
          <a:solidFill>
            <a:srgbClr val="FFFF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42" name="Oval 145"/>
          <p:cNvSpPr>
            <a:spLocks noChangeArrowheads="1"/>
          </p:cNvSpPr>
          <p:nvPr/>
        </p:nvSpPr>
        <p:spPr bwMode="auto">
          <a:xfrm>
            <a:off x="3981450" y="4665663"/>
            <a:ext cx="209550" cy="168275"/>
          </a:xfrm>
          <a:prstGeom prst="ellipse">
            <a:avLst/>
          </a:prstGeom>
          <a:solidFill>
            <a:srgbClr val="FFFF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43" name="Oval 146"/>
          <p:cNvSpPr>
            <a:spLocks noChangeArrowheads="1"/>
          </p:cNvSpPr>
          <p:nvPr/>
        </p:nvSpPr>
        <p:spPr bwMode="auto">
          <a:xfrm>
            <a:off x="4467225" y="4654550"/>
            <a:ext cx="209550" cy="168275"/>
          </a:xfrm>
          <a:prstGeom prst="ellipse">
            <a:avLst/>
          </a:prstGeom>
          <a:solidFill>
            <a:srgbClr val="FFFF00"/>
          </a:solidFill>
          <a:ln w="3810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44" name="Oval 147"/>
          <p:cNvSpPr>
            <a:spLocks noChangeArrowheads="1"/>
          </p:cNvSpPr>
          <p:nvPr/>
        </p:nvSpPr>
        <p:spPr bwMode="auto">
          <a:xfrm>
            <a:off x="4902200" y="4518025"/>
            <a:ext cx="209550" cy="169863"/>
          </a:xfrm>
          <a:prstGeom prst="ellipse">
            <a:avLst/>
          </a:prstGeom>
          <a:solidFill>
            <a:srgbClr val="FFFF00"/>
          </a:solidFill>
          <a:ln w="19050">
            <a:solidFill>
              <a:srgbClr val="FFFF00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45" name="Rectangle 155"/>
          <p:cNvSpPr>
            <a:spLocks noChangeArrowheads="1"/>
          </p:cNvSpPr>
          <p:nvPr/>
        </p:nvSpPr>
        <p:spPr bwMode="auto">
          <a:xfrm>
            <a:off x="2197100" y="4524375"/>
            <a:ext cx="209550" cy="168275"/>
          </a:xfrm>
          <a:prstGeom prst="rect">
            <a:avLst/>
          </a:prstGeom>
          <a:solidFill>
            <a:srgbClr val="00FF00"/>
          </a:solidFill>
          <a:ln w="38100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46" name="Rectangle 157"/>
          <p:cNvSpPr>
            <a:spLocks noChangeArrowheads="1"/>
          </p:cNvSpPr>
          <p:nvPr/>
        </p:nvSpPr>
        <p:spPr bwMode="auto">
          <a:xfrm>
            <a:off x="2622550" y="4473575"/>
            <a:ext cx="209550" cy="168275"/>
          </a:xfrm>
          <a:prstGeom prst="rect">
            <a:avLst/>
          </a:prstGeom>
          <a:solidFill>
            <a:srgbClr val="00FF00"/>
          </a:solidFill>
          <a:ln w="38100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47" name="Rectangle 158"/>
          <p:cNvSpPr>
            <a:spLocks noChangeArrowheads="1"/>
          </p:cNvSpPr>
          <p:nvPr/>
        </p:nvSpPr>
        <p:spPr bwMode="auto">
          <a:xfrm>
            <a:off x="3079750" y="4387850"/>
            <a:ext cx="209550" cy="169863"/>
          </a:xfrm>
          <a:prstGeom prst="rect">
            <a:avLst/>
          </a:prstGeom>
          <a:solidFill>
            <a:srgbClr val="00FF00"/>
          </a:solidFill>
          <a:ln w="38100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48" name="Rectangle 159"/>
          <p:cNvSpPr>
            <a:spLocks noChangeArrowheads="1"/>
          </p:cNvSpPr>
          <p:nvPr/>
        </p:nvSpPr>
        <p:spPr bwMode="auto">
          <a:xfrm>
            <a:off x="3517900" y="4332288"/>
            <a:ext cx="209550" cy="169862"/>
          </a:xfrm>
          <a:prstGeom prst="rect">
            <a:avLst/>
          </a:prstGeom>
          <a:solidFill>
            <a:srgbClr val="00FF00"/>
          </a:solidFill>
          <a:ln w="38100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1849" name="Text Box 184"/>
          <p:cNvSpPr txBox="1">
            <a:spLocks noChangeArrowheads="1"/>
          </p:cNvSpPr>
          <p:nvPr/>
        </p:nvSpPr>
        <p:spPr bwMode="auto">
          <a:xfrm>
            <a:off x="2628900" y="1847850"/>
            <a:ext cx="1849438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    Hanefeld (n=250)</a:t>
            </a:r>
          </a:p>
        </p:txBody>
      </p:sp>
      <p:sp>
        <p:nvSpPr>
          <p:cNvPr id="501850" name="Text Box 185"/>
          <p:cNvSpPr txBox="1">
            <a:spLocks noChangeArrowheads="1"/>
          </p:cNvSpPr>
          <p:nvPr/>
        </p:nvSpPr>
        <p:spPr bwMode="auto">
          <a:xfrm>
            <a:off x="2622550" y="2114550"/>
            <a:ext cx="2090738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    Charbonnel (n=317)</a:t>
            </a:r>
          </a:p>
        </p:txBody>
      </p:sp>
      <p:sp>
        <p:nvSpPr>
          <p:cNvPr id="501851" name="Text Box 186"/>
          <p:cNvSpPr txBox="1">
            <a:spLocks noChangeArrowheads="1"/>
          </p:cNvSpPr>
          <p:nvPr/>
        </p:nvSpPr>
        <p:spPr bwMode="auto">
          <a:xfrm>
            <a:off x="5472113" y="1851025"/>
            <a:ext cx="1798637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    Chicago (n=232)</a:t>
            </a:r>
          </a:p>
        </p:txBody>
      </p:sp>
      <p:sp>
        <p:nvSpPr>
          <p:cNvPr id="501852" name="Text Box 187"/>
          <p:cNvSpPr txBox="1">
            <a:spLocks noChangeArrowheads="1"/>
          </p:cNvSpPr>
          <p:nvPr/>
        </p:nvSpPr>
        <p:spPr bwMode="auto">
          <a:xfrm>
            <a:off x="5472113" y="2076450"/>
            <a:ext cx="1863725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    ADOPT (n=1,456)</a:t>
            </a:r>
          </a:p>
        </p:txBody>
      </p:sp>
      <p:sp>
        <p:nvSpPr>
          <p:cNvPr id="514141" name="Text Box 179"/>
          <p:cNvSpPr txBox="1">
            <a:spLocks noChangeArrowheads="1"/>
          </p:cNvSpPr>
          <p:nvPr/>
        </p:nvSpPr>
        <p:spPr bwMode="auto">
          <a:xfrm>
            <a:off x="3736975" y="4243388"/>
            <a:ext cx="5381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00FF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PIO</a:t>
            </a:r>
          </a:p>
        </p:txBody>
      </p:sp>
      <p:sp>
        <p:nvSpPr>
          <p:cNvPr id="501854" name="Text Box 187"/>
          <p:cNvSpPr txBox="1">
            <a:spLocks noChangeArrowheads="1"/>
          </p:cNvSpPr>
          <p:nvPr/>
        </p:nvSpPr>
        <p:spPr bwMode="auto">
          <a:xfrm>
            <a:off x="2617788" y="2386013"/>
            <a:ext cx="2146300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F4AEE8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    PERISCOPE (n=178)</a:t>
            </a:r>
          </a:p>
        </p:txBody>
      </p:sp>
      <p:sp>
        <p:nvSpPr>
          <p:cNvPr id="514143" name="AutoShape 98"/>
          <p:cNvSpPr>
            <a:spLocks noChangeArrowheads="1"/>
          </p:cNvSpPr>
          <p:nvPr/>
        </p:nvSpPr>
        <p:spPr bwMode="auto">
          <a:xfrm flipH="1" flipV="1">
            <a:off x="2128838" y="3832225"/>
            <a:ext cx="277812" cy="277813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1600 w 21600"/>
              <a:gd name="T13" fmla="*/ 10800 h 21600"/>
              <a:gd name="T14" fmla="*/ 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354" y="10800"/>
                </a:moveTo>
                <a:cubicBezTo>
                  <a:pt x="11354" y="11105"/>
                  <a:pt x="11105" y="11354"/>
                  <a:pt x="10800" y="11354"/>
                </a:cubicBezTo>
                <a:cubicBezTo>
                  <a:pt x="10494" y="11354"/>
                  <a:pt x="10246" y="11105"/>
                  <a:pt x="10246" y="10800"/>
                </a:cubicBezTo>
                <a:lnTo>
                  <a:pt x="0" y="10800"/>
                </a:ln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lnTo>
                  <a:pt x="11354" y="10800"/>
                </a:lnTo>
                <a:close/>
              </a:path>
            </a:pathLst>
          </a:custGeom>
          <a:solidFill>
            <a:srgbClr val="F4AEE8"/>
          </a:solidFill>
          <a:ln w="38100">
            <a:solidFill>
              <a:srgbClr val="F4AEE8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44" name="AutoShape 99"/>
          <p:cNvSpPr>
            <a:spLocks noChangeArrowheads="1"/>
          </p:cNvSpPr>
          <p:nvPr/>
        </p:nvSpPr>
        <p:spPr bwMode="auto">
          <a:xfrm flipH="1" flipV="1">
            <a:off x="2665413" y="3922713"/>
            <a:ext cx="277812" cy="277812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1600 w 21600"/>
              <a:gd name="T13" fmla="*/ 10800 h 21600"/>
              <a:gd name="T14" fmla="*/ 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354" y="10800"/>
                </a:moveTo>
                <a:cubicBezTo>
                  <a:pt x="11354" y="11105"/>
                  <a:pt x="11105" y="11354"/>
                  <a:pt x="10800" y="11354"/>
                </a:cubicBezTo>
                <a:cubicBezTo>
                  <a:pt x="10494" y="11354"/>
                  <a:pt x="10246" y="11105"/>
                  <a:pt x="10246" y="10800"/>
                </a:cubicBezTo>
                <a:lnTo>
                  <a:pt x="0" y="10800"/>
                </a:ln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lnTo>
                  <a:pt x="11354" y="10800"/>
                </a:lnTo>
                <a:close/>
              </a:path>
            </a:pathLst>
          </a:custGeom>
          <a:solidFill>
            <a:srgbClr val="F4AEE8"/>
          </a:solidFill>
          <a:ln w="38100">
            <a:solidFill>
              <a:srgbClr val="F4AEE8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45" name="AutoShape 100"/>
          <p:cNvSpPr>
            <a:spLocks noChangeArrowheads="1"/>
          </p:cNvSpPr>
          <p:nvPr/>
        </p:nvSpPr>
        <p:spPr bwMode="auto">
          <a:xfrm flipH="1" flipV="1">
            <a:off x="3038475" y="3867150"/>
            <a:ext cx="277813" cy="277813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1600 w 21600"/>
              <a:gd name="T13" fmla="*/ 10800 h 21600"/>
              <a:gd name="T14" fmla="*/ 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354" y="10800"/>
                </a:moveTo>
                <a:cubicBezTo>
                  <a:pt x="11354" y="11105"/>
                  <a:pt x="11105" y="11354"/>
                  <a:pt x="10800" y="11354"/>
                </a:cubicBezTo>
                <a:cubicBezTo>
                  <a:pt x="10494" y="11354"/>
                  <a:pt x="10246" y="11105"/>
                  <a:pt x="10246" y="10800"/>
                </a:cubicBezTo>
                <a:lnTo>
                  <a:pt x="0" y="10800"/>
                </a:ln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lnTo>
                  <a:pt x="11354" y="10800"/>
                </a:lnTo>
                <a:close/>
              </a:path>
            </a:pathLst>
          </a:custGeom>
          <a:solidFill>
            <a:srgbClr val="F4AEE8"/>
          </a:solidFill>
          <a:ln w="38100">
            <a:solidFill>
              <a:srgbClr val="F4AEE8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46" name="AutoShape 101"/>
          <p:cNvSpPr>
            <a:spLocks noChangeArrowheads="1"/>
          </p:cNvSpPr>
          <p:nvPr/>
        </p:nvSpPr>
        <p:spPr bwMode="auto">
          <a:xfrm flipH="1" flipV="1">
            <a:off x="2447925" y="2463800"/>
            <a:ext cx="279400" cy="277813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1600 w 21600"/>
              <a:gd name="T13" fmla="*/ 10800 h 21600"/>
              <a:gd name="T14" fmla="*/ 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354" y="10800"/>
                </a:moveTo>
                <a:cubicBezTo>
                  <a:pt x="11354" y="11105"/>
                  <a:pt x="11105" y="11354"/>
                  <a:pt x="10800" y="11354"/>
                </a:cubicBezTo>
                <a:cubicBezTo>
                  <a:pt x="10494" y="11354"/>
                  <a:pt x="10246" y="11105"/>
                  <a:pt x="10246" y="10800"/>
                </a:cubicBezTo>
                <a:lnTo>
                  <a:pt x="0" y="10800"/>
                </a:ln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lnTo>
                  <a:pt x="11354" y="10800"/>
                </a:lnTo>
                <a:close/>
              </a:path>
            </a:pathLst>
          </a:custGeom>
          <a:solidFill>
            <a:srgbClr val="F4AEE8"/>
          </a:solidFill>
          <a:ln w="38100">
            <a:solidFill>
              <a:srgbClr val="F4AEE8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47" name="AutoShape 102"/>
          <p:cNvSpPr>
            <a:spLocks noChangeArrowheads="1"/>
          </p:cNvSpPr>
          <p:nvPr/>
        </p:nvSpPr>
        <p:spPr bwMode="auto">
          <a:xfrm flipH="1" flipV="1">
            <a:off x="3500438" y="3798888"/>
            <a:ext cx="277812" cy="277812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1600 w 21600"/>
              <a:gd name="T13" fmla="*/ 10800 h 21600"/>
              <a:gd name="T14" fmla="*/ 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354" y="10800"/>
                </a:moveTo>
                <a:cubicBezTo>
                  <a:pt x="11354" y="11105"/>
                  <a:pt x="11105" y="11354"/>
                  <a:pt x="10800" y="11354"/>
                </a:cubicBezTo>
                <a:cubicBezTo>
                  <a:pt x="10494" y="11354"/>
                  <a:pt x="10246" y="11105"/>
                  <a:pt x="10246" y="10800"/>
                </a:cubicBezTo>
                <a:lnTo>
                  <a:pt x="0" y="10800"/>
                </a:ln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lnTo>
                  <a:pt x="11354" y="10800"/>
                </a:lnTo>
                <a:close/>
              </a:path>
            </a:pathLst>
          </a:custGeom>
          <a:solidFill>
            <a:srgbClr val="F4AEE8"/>
          </a:solidFill>
          <a:ln w="38100">
            <a:solidFill>
              <a:srgbClr val="F4AEE8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48" name="Text Box 179"/>
          <p:cNvSpPr txBox="1">
            <a:spLocks noChangeArrowheads="1"/>
          </p:cNvSpPr>
          <p:nvPr/>
        </p:nvSpPr>
        <p:spPr bwMode="auto">
          <a:xfrm>
            <a:off x="3741738" y="3768725"/>
            <a:ext cx="53975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4AEE8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PIO</a:t>
            </a:r>
          </a:p>
        </p:txBody>
      </p:sp>
      <p:cxnSp>
        <p:nvCxnSpPr>
          <p:cNvPr id="514149" name="Straight Connector 103"/>
          <p:cNvCxnSpPr>
            <a:cxnSpLocks noChangeShapeType="1"/>
          </p:cNvCxnSpPr>
          <p:nvPr/>
        </p:nvCxnSpPr>
        <p:spPr bwMode="auto">
          <a:xfrm>
            <a:off x="1885950" y="3000375"/>
            <a:ext cx="428625" cy="581025"/>
          </a:xfrm>
          <a:prstGeom prst="line">
            <a:avLst/>
          </a:prstGeom>
          <a:noFill/>
          <a:ln w="28575">
            <a:solidFill>
              <a:srgbClr val="CC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4150" name="Straight Connector 105"/>
          <p:cNvCxnSpPr>
            <a:cxnSpLocks noChangeShapeType="1"/>
          </p:cNvCxnSpPr>
          <p:nvPr/>
        </p:nvCxnSpPr>
        <p:spPr bwMode="auto">
          <a:xfrm>
            <a:off x="2328863" y="3551238"/>
            <a:ext cx="496887" cy="204787"/>
          </a:xfrm>
          <a:prstGeom prst="line">
            <a:avLst/>
          </a:prstGeom>
          <a:noFill/>
          <a:ln w="28575">
            <a:solidFill>
              <a:srgbClr val="CC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4151" name="Straight Connector 107"/>
          <p:cNvCxnSpPr>
            <a:cxnSpLocks noChangeShapeType="1"/>
          </p:cNvCxnSpPr>
          <p:nvPr/>
        </p:nvCxnSpPr>
        <p:spPr bwMode="auto">
          <a:xfrm flipV="1">
            <a:off x="2797175" y="3698875"/>
            <a:ext cx="557213" cy="42863"/>
          </a:xfrm>
          <a:prstGeom prst="line">
            <a:avLst/>
          </a:prstGeom>
          <a:noFill/>
          <a:ln w="28575">
            <a:solidFill>
              <a:srgbClr val="CC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14152" name="Hexagon 108"/>
          <p:cNvSpPr>
            <a:spLocks noChangeArrowheads="1"/>
          </p:cNvSpPr>
          <p:nvPr/>
        </p:nvSpPr>
        <p:spPr bwMode="auto">
          <a:xfrm>
            <a:off x="3221038" y="3617913"/>
            <a:ext cx="220662" cy="174625"/>
          </a:xfrm>
          <a:prstGeom prst="hexagon">
            <a:avLst>
              <a:gd name="adj" fmla="val 25273"/>
              <a:gd name="vf" fmla="val 115470"/>
            </a:avLst>
          </a:prstGeom>
          <a:solidFill>
            <a:srgbClr val="CC0099"/>
          </a:solidFill>
          <a:ln w="9525">
            <a:solidFill>
              <a:srgbClr val="CC0099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53" name="Hexagon 109"/>
          <p:cNvSpPr>
            <a:spLocks noChangeArrowheads="1"/>
          </p:cNvSpPr>
          <p:nvPr/>
        </p:nvSpPr>
        <p:spPr bwMode="auto">
          <a:xfrm>
            <a:off x="2684463" y="3651250"/>
            <a:ext cx="219075" cy="176213"/>
          </a:xfrm>
          <a:prstGeom prst="hexagon">
            <a:avLst>
              <a:gd name="adj" fmla="val 24865"/>
              <a:gd name="vf" fmla="val 115470"/>
            </a:avLst>
          </a:prstGeom>
          <a:solidFill>
            <a:srgbClr val="CC0099"/>
          </a:solidFill>
          <a:ln w="9525">
            <a:solidFill>
              <a:srgbClr val="CC0099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54" name="Hexagon 110"/>
          <p:cNvSpPr>
            <a:spLocks noChangeArrowheads="1"/>
          </p:cNvSpPr>
          <p:nvPr/>
        </p:nvSpPr>
        <p:spPr bwMode="auto">
          <a:xfrm>
            <a:off x="2247900" y="3508375"/>
            <a:ext cx="220663" cy="174625"/>
          </a:xfrm>
          <a:prstGeom prst="hexagon">
            <a:avLst>
              <a:gd name="adj" fmla="val 25273"/>
              <a:gd name="vf" fmla="val 115470"/>
            </a:avLst>
          </a:prstGeom>
          <a:solidFill>
            <a:srgbClr val="CC0099"/>
          </a:solidFill>
          <a:ln w="9525">
            <a:solidFill>
              <a:srgbClr val="CC0099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55" name="Hexagon 111"/>
          <p:cNvSpPr>
            <a:spLocks noChangeArrowheads="1"/>
          </p:cNvSpPr>
          <p:nvPr/>
        </p:nvSpPr>
        <p:spPr bwMode="auto">
          <a:xfrm>
            <a:off x="2457450" y="2757488"/>
            <a:ext cx="219075" cy="174625"/>
          </a:xfrm>
          <a:prstGeom prst="hexagon">
            <a:avLst>
              <a:gd name="adj" fmla="val 25091"/>
              <a:gd name="vf" fmla="val 115470"/>
            </a:avLst>
          </a:prstGeom>
          <a:solidFill>
            <a:srgbClr val="CC0099"/>
          </a:solidFill>
          <a:ln w="9525">
            <a:solidFill>
              <a:srgbClr val="CC0099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1868" name="TextBox 112"/>
          <p:cNvSpPr txBox="1">
            <a:spLocks noChangeArrowheads="1"/>
          </p:cNvSpPr>
          <p:nvPr/>
        </p:nvSpPr>
        <p:spPr bwMode="auto">
          <a:xfrm>
            <a:off x="2849563" y="2693988"/>
            <a:ext cx="1665287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CC0099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RECORD (n=301)</a:t>
            </a:r>
          </a:p>
        </p:txBody>
      </p:sp>
      <p:sp>
        <p:nvSpPr>
          <p:cNvPr id="514157" name="AutoShape 101"/>
          <p:cNvSpPr>
            <a:spLocks noChangeArrowheads="1"/>
          </p:cNvSpPr>
          <p:nvPr/>
        </p:nvSpPr>
        <p:spPr bwMode="auto">
          <a:xfrm rot="10800000" flipH="1" flipV="1">
            <a:off x="3549650" y="3976688"/>
            <a:ext cx="279400" cy="277812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1600 w 21600"/>
              <a:gd name="T13" fmla="*/ 10800 h 21600"/>
              <a:gd name="T14" fmla="*/ 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354" y="10800"/>
                </a:moveTo>
                <a:cubicBezTo>
                  <a:pt x="11354" y="11105"/>
                  <a:pt x="11105" y="11354"/>
                  <a:pt x="10800" y="11354"/>
                </a:cubicBezTo>
                <a:cubicBezTo>
                  <a:pt x="10494" y="11354"/>
                  <a:pt x="10246" y="11105"/>
                  <a:pt x="10246" y="10800"/>
                </a:cubicBezTo>
                <a:lnTo>
                  <a:pt x="0" y="10800"/>
                </a:ln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lnTo>
                  <a:pt x="11354" y="10800"/>
                </a:lnTo>
                <a:close/>
              </a:path>
            </a:pathLst>
          </a:custGeom>
          <a:solidFill>
            <a:srgbClr val="FF6600"/>
          </a:solidFill>
          <a:ln w="6350">
            <a:solidFill>
              <a:srgbClr val="FF66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58" name="AutoShape 101"/>
          <p:cNvSpPr>
            <a:spLocks noChangeArrowheads="1"/>
          </p:cNvSpPr>
          <p:nvPr/>
        </p:nvSpPr>
        <p:spPr bwMode="auto">
          <a:xfrm rot="10800000" flipH="1" flipV="1">
            <a:off x="3055938" y="3994150"/>
            <a:ext cx="279400" cy="279400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1600 w 21600"/>
              <a:gd name="T13" fmla="*/ 10800 h 21600"/>
              <a:gd name="T14" fmla="*/ 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354" y="10800"/>
                </a:moveTo>
                <a:cubicBezTo>
                  <a:pt x="11354" y="11105"/>
                  <a:pt x="11105" y="11354"/>
                  <a:pt x="10800" y="11354"/>
                </a:cubicBezTo>
                <a:cubicBezTo>
                  <a:pt x="10494" y="11354"/>
                  <a:pt x="10246" y="11105"/>
                  <a:pt x="10246" y="10800"/>
                </a:cubicBezTo>
                <a:lnTo>
                  <a:pt x="0" y="10800"/>
                </a:ln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lnTo>
                  <a:pt x="11354" y="10800"/>
                </a:lnTo>
                <a:close/>
              </a:path>
            </a:pathLst>
          </a:custGeom>
          <a:solidFill>
            <a:srgbClr val="FF6600"/>
          </a:solidFill>
          <a:ln w="6350">
            <a:solidFill>
              <a:srgbClr val="FF66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59" name="AutoShape 101"/>
          <p:cNvSpPr>
            <a:spLocks noChangeArrowheads="1"/>
          </p:cNvSpPr>
          <p:nvPr/>
        </p:nvSpPr>
        <p:spPr bwMode="auto">
          <a:xfrm rot="10800000" flipH="1" flipV="1">
            <a:off x="2663825" y="3997325"/>
            <a:ext cx="279400" cy="277813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1600 w 21600"/>
              <a:gd name="T13" fmla="*/ 10800 h 21600"/>
              <a:gd name="T14" fmla="*/ 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354" y="10800"/>
                </a:moveTo>
                <a:cubicBezTo>
                  <a:pt x="11354" y="11105"/>
                  <a:pt x="11105" y="11354"/>
                  <a:pt x="10800" y="11354"/>
                </a:cubicBezTo>
                <a:cubicBezTo>
                  <a:pt x="10494" y="11354"/>
                  <a:pt x="10246" y="11105"/>
                  <a:pt x="10246" y="10800"/>
                </a:cubicBezTo>
                <a:lnTo>
                  <a:pt x="0" y="10800"/>
                </a:ln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lnTo>
                  <a:pt x="11354" y="10800"/>
                </a:lnTo>
                <a:close/>
              </a:path>
            </a:pathLst>
          </a:custGeom>
          <a:solidFill>
            <a:srgbClr val="FF6600"/>
          </a:solidFill>
          <a:ln w="6350">
            <a:solidFill>
              <a:srgbClr val="FF66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4160" name="AutoShape 101"/>
          <p:cNvSpPr>
            <a:spLocks noChangeArrowheads="1"/>
          </p:cNvSpPr>
          <p:nvPr/>
        </p:nvSpPr>
        <p:spPr bwMode="auto">
          <a:xfrm rot="10800000" flipH="1" flipV="1">
            <a:off x="2200275" y="3929063"/>
            <a:ext cx="279400" cy="277812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1600 w 21600"/>
              <a:gd name="T13" fmla="*/ 10800 h 21600"/>
              <a:gd name="T14" fmla="*/ 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354" y="10800"/>
                </a:moveTo>
                <a:cubicBezTo>
                  <a:pt x="11354" y="11105"/>
                  <a:pt x="11105" y="11354"/>
                  <a:pt x="10800" y="11354"/>
                </a:cubicBezTo>
                <a:cubicBezTo>
                  <a:pt x="10494" y="11354"/>
                  <a:pt x="10246" y="11105"/>
                  <a:pt x="10246" y="10800"/>
                </a:cubicBezTo>
                <a:lnTo>
                  <a:pt x="0" y="10800"/>
                </a:ln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lnTo>
                  <a:pt x="11354" y="10800"/>
                </a:lnTo>
                <a:close/>
              </a:path>
            </a:pathLst>
          </a:custGeom>
          <a:solidFill>
            <a:srgbClr val="FF6600"/>
          </a:solidFill>
          <a:ln w="6350">
            <a:solidFill>
              <a:srgbClr val="FF66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cxnSp>
        <p:nvCxnSpPr>
          <p:cNvPr id="514161" name="Straight Connector 119"/>
          <p:cNvCxnSpPr>
            <a:cxnSpLocks noChangeShapeType="1"/>
            <a:stCxn id="501881" idx="2"/>
          </p:cNvCxnSpPr>
          <p:nvPr/>
        </p:nvCxnSpPr>
        <p:spPr bwMode="auto">
          <a:xfrm rot="16200000" flipH="1">
            <a:off x="1531938" y="3362325"/>
            <a:ext cx="1052512" cy="496888"/>
          </a:xfrm>
          <a:prstGeom prst="line">
            <a:avLst/>
          </a:prstGeom>
          <a:noFill/>
          <a:ln w="28575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4162" name="Straight Connector 121"/>
          <p:cNvCxnSpPr>
            <a:cxnSpLocks noChangeShapeType="1"/>
          </p:cNvCxnSpPr>
          <p:nvPr/>
        </p:nvCxnSpPr>
        <p:spPr bwMode="auto">
          <a:xfrm>
            <a:off x="2306638" y="4094163"/>
            <a:ext cx="482600" cy="115887"/>
          </a:xfrm>
          <a:prstGeom prst="line">
            <a:avLst/>
          </a:prstGeom>
          <a:noFill/>
          <a:ln w="28575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4163" name="Straight Connector 123"/>
          <p:cNvCxnSpPr>
            <a:cxnSpLocks noChangeShapeType="1"/>
          </p:cNvCxnSpPr>
          <p:nvPr/>
        </p:nvCxnSpPr>
        <p:spPr bwMode="auto">
          <a:xfrm flipV="1">
            <a:off x="2789238" y="4181475"/>
            <a:ext cx="938212" cy="15875"/>
          </a:xfrm>
          <a:prstGeom prst="line">
            <a:avLst/>
          </a:prstGeom>
          <a:noFill/>
          <a:ln w="28575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14164" name="AutoShape 101"/>
          <p:cNvSpPr>
            <a:spLocks noChangeArrowheads="1"/>
          </p:cNvSpPr>
          <p:nvPr/>
        </p:nvSpPr>
        <p:spPr bwMode="auto">
          <a:xfrm rot="10800000" flipH="1" flipV="1">
            <a:off x="5405438" y="2332038"/>
            <a:ext cx="279400" cy="277812"/>
          </a:xfrm>
          <a:custGeom>
            <a:avLst/>
            <a:gdLst>
              <a:gd name="T0" fmla="*/ 2147483646 w 21600"/>
              <a:gd name="T1" fmla="*/ 2147483646 h 21600"/>
              <a:gd name="T2" fmla="*/ 2147483646 w 21600"/>
              <a:gd name="T3" fmla="*/ 2147483646 h 21600"/>
              <a:gd name="T4" fmla="*/ 2147483646 w 21600"/>
              <a:gd name="T5" fmla="*/ 2147483646 h 21600"/>
              <a:gd name="T6" fmla="*/ 2147483646 w 21600"/>
              <a:gd name="T7" fmla="*/ 2147483646 h 21600"/>
              <a:gd name="T8" fmla="*/ 0 60000 65536"/>
              <a:gd name="T9" fmla="*/ 0 60000 65536"/>
              <a:gd name="T10" fmla="*/ 0 60000 65536"/>
              <a:gd name="T11" fmla="*/ 0 60000 65536"/>
              <a:gd name="T12" fmla="*/ 21600 w 21600"/>
              <a:gd name="T13" fmla="*/ 10800 h 21600"/>
              <a:gd name="T14" fmla="*/ 0 w 21600"/>
              <a:gd name="T15" fmla="*/ 216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1354" y="10800"/>
                </a:moveTo>
                <a:cubicBezTo>
                  <a:pt x="11354" y="11105"/>
                  <a:pt x="11105" y="11354"/>
                  <a:pt x="10800" y="11354"/>
                </a:cubicBezTo>
                <a:cubicBezTo>
                  <a:pt x="10494" y="11354"/>
                  <a:pt x="10246" y="11105"/>
                  <a:pt x="10246" y="10800"/>
                </a:cubicBezTo>
                <a:lnTo>
                  <a:pt x="0" y="10800"/>
                </a:lnTo>
                <a:cubicBezTo>
                  <a:pt x="0" y="16764"/>
                  <a:pt x="4835" y="21600"/>
                  <a:pt x="10800" y="21600"/>
                </a:cubicBezTo>
                <a:cubicBezTo>
                  <a:pt x="16764" y="21600"/>
                  <a:pt x="21600" y="16764"/>
                  <a:pt x="21600" y="10800"/>
                </a:cubicBezTo>
                <a:lnTo>
                  <a:pt x="11354" y="10800"/>
                </a:lnTo>
                <a:close/>
              </a:path>
            </a:pathLst>
          </a:custGeom>
          <a:solidFill>
            <a:srgbClr val="FF6600"/>
          </a:solidFill>
          <a:ln w="6350">
            <a:solidFill>
              <a:srgbClr val="FF66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1877" name="Text Box 187"/>
          <p:cNvSpPr txBox="1">
            <a:spLocks noChangeArrowheads="1"/>
          </p:cNvSpPr>
          <p:nvPr/>
        </p:nvSpPr>
        <p:spPr bwMode="auto">
          <a:xfrm>
            <a:off x="5661025" y="2382838"/>
            <a:ext cx="18970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+mn-cs"/>
              </a:rPr>
              <a:t>Rosenstock (n=115)</a:t>
            </a:r>
          </a:p>
        </p:txBody>
      </p:sp>
      <p:sp>
        <p:nvSpPr>
          <p:cNvPr id="514166" name="Text Box 179"/>
          <p:cNvSpPr txBox="1">
            <a:spLocks noChangeArrowheads="1"/>
          </p:cNvSpPr>
          <p:nvPr/>
        </p:nvSpPr>
        <p:spPr bwMode="auto">
          <a:xfrm>
            <a:off x="3803650" y="4006850"/>
            <a:ext cx="687388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ROSI</a:t>
            </a:r>
          </a:p>
        </p:txBody>
      </p:sp>
      <p:cxnSp>
        <p:nvCxnSpPr>
          <p:cNvPr id="514167" name="Straight Connector 123"/>
          <p:cNvCxnSpPr>
            <a:cxnSpLocks noChangeShapeType="1"/>
            <a:stCxn id="501881" idx="1"/>
          </p:cNvCxnSpPr>
          <p:nvPr/>
        </p:nvCxnSpPr>
        <p:spPr bwMode="auto">
          <a:xfrm rot="10800000" flipH="1" flipV="1">
            <a:off x="1704975" y="3000375"/>
            <a:ext cx="476250" cy="2041525"/>
          </a:xfrm>
          <a:prstGeom prst="line">
            <a:avLst/>
          </a:prstGeom>
          <a:noFill/>
          <a:ln w="28575">
            <a:solidFill>
              <a:srgbClr val="CC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4168" name="Straight Connector 125"/>
          <p:cNvCxnSpPr>
            <a:cxnSpLocks noChangeShapeType="1"/>
          </p:cNvCxnSpPr>
          <p:nvPr/>
        </p:nvCxnSpPr>
        <p:spPr bwMode="auto">
          <a:xfrm>
            <a:off x="2227263" y="5046663"/>
            <a:ext cx="1449387" cy="1587"/>
          </a:xfrm>
          <a:prstGeom prst="line">
            <a:avLst/>
          </a:prstGeom>
          <a:noFill/>
          <a:ln w="28575">
            <a:solidFill>
              <a:srgbClr val="CC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01881" name="Rectangle 89"/>
          <p:cNvSpPr>
            <a:spLocks noChangeArrowheads="1"/>
          </p:cNvSpPr>
          <p:nvPr/>
        </p:nvSpPr>
        <p:spPr bwMode="auto">
          <a:xfrm>
            <a:off x="1704975" y="2914650"/>
            <a:ext cx="209550" cy="169863"/>
          </a:xfrm>
          <a:prstGeom prst="rect">
            <a:avLst/>
          </a:prstGeom>
          <a:solidFill>
            <a:srgbClr val="00FF00"/>
          </a:solidFill>
          <a:ln w="38100">
            <a:solidFill>
              <a:srgbClr val="00FF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grpSp>
        <p:nvGrpSpPr>
          <p:cNvPr id="514170" name="Group 133"/>
          <p:cNvGrpSpPr>
            <a:grpSpLocks/>
          </p:cNvGrpSpPr>
          <p:nvPr/>
        </p:nvGrpSpPr>
        <p:grpSpPr bwMode="auto">
          <a:xfrm>
            <a:off x="3511550" y="4908550"/>
            <a:ext cx="238125" cy="241300"/>
            <a:chOff x="6984206" y="4748214"/>
            <a:chExt cx="266700" cy="271461"/>
          </a:xfrm>
        </p:grpSpPr>
        <p:sp>
          <p:nvSpPr>
            <p:cNvPr id="514189" name="Rectangle 126"/>
            <p:cNvSpPr>
              <a:spLocks noChangeArrowheads="1"/>
            </p:cNvSpPr>
            <p:nvPr/>
          </p:nvSpPr>
          <p:spPr bwMode="auto">
            <a:xfrm>
              <a:off x="6985688" y="4753232"/>
              <a:ext cx="263611" cy="263611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cxnSp>
          <p:nvCxnSpPr>
            <p:cNvPr id="514190" name="Straight Connector 128"/>
            <p:cNvCxnSpPr>
              <a:cxnSpLocks noChangeShapeType="1"/>
            </p:cNvCxnSpPr>
            <p:nvPr/>
          </p:nvCxnSpPr>
          <p:spPr bwMode="auto">
            <a:xfrm rot="16200000" flipH="1">
              <a:off x="6981825" y="4755356"/>
              <a:ext cx="266700" cy="261938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4191" name="Straight Connector 130"/>
            <p:cNvCxnSpPr>
              <a:cxnSpLocks noChangeShapeType="1"/>
            </p:cNvCxnSpPr>
            <p:nvPr/>
          </p:nvCxnSpPr>
          <p:spPr bwMode="auto">
            <a:xfrm rot="5400000">
              <a:off x="6988971" y="4748214"/>
              <a:ext cx="261936" cy="261935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14171" name="Group 134"/>
          <p:cNvGrpSpPr>
            <a:grpSpLocks/>
          </p:cNvGrpSpPr>
          <p:nvPr/>
        </p:nvGrpSpPr>
        <p:grpSpPr bwMode="auto">
          <a:xfrm>
            <a:off x="3090863" y="4911725"/>
            <a:ext cx="236537" cy="241300"/>
            <a:chOff x="6984206" y="4748214"/>
            <a:chExt cx="266700" cy="271461"/>
          </a:xfrm>
        </p:grpSpPr>
        <p:sp>
          <p:nvSpPr>
            <p:cNvPr id="514186" name="Rectangle 135"/>
            <p:cNvSpPr>
              <a:spLocks noChangeArrowheads="1"/>
            </p:cNvSpPr>
            <p:nvPr/>
          </p:nvSpPr>
          <p:spPr bwMode="auto">
            <a:xfrm>
              <a:off x="6985688" y="4753232"/>
              <a:ext cx="263611" cy="263611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cxnSp>
          <p:nvCxnSpPr>
            <p:cNvPr id="514187" name="Straight Connector 136"/>
            <p:cNvCxnSpPr>
              <a:cxnSpLocks noChangeShapeType="1"/>
            </p:cNvCxnSpPr>
            <p:nvPr/>
          </p:nvCxnSpPr>
          <p:spPr bwMode="auto">
            <a:xfrm rot="16200000" flipH="1">
              <a:off x="6981825" y="4755356"/>
              <a:ext cx="266700" cy="261938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4188" name="Straight Connector 137"/>
            <p:cNvCxnSpPr>
              <a:cxnSpLocks noChangeShapeType="1"/>
            </p:cNvCxnSpPr>
            <p:nvPr/>
          </p:nvCxnSpPr>
          <p:spPr bwMode="auto">
            <a:xfrm rot="5400000">
              <a:off x="6988971" y="4748214"/>
              <a:ext cx="261936" cy="261935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14172" name="Group 138"/>
          <p:cNvGrpSpPr>
            <a:grpSpLocks/>
          </p:cNvGrpSpPr>
          <p:nvPr/>
        </p:nvGrpSpPr>
        <p:grpSpPr bwMode="auto">
          <a:xfrm>
            <a:off x="2655888" y="4930775"/>
            <a:ext cx="236537" cy="241300"/>
            <a:chOff x="6984206" y="4748214"/>
            <a:chExt cx="266700" cy="271461"/>
          </a:xfrm>
        </p:grpSpPr>
        <p:sp>
          <p:nvSpPr>
            <p:cNvPr id="514183" name="Rectangle 139"/>
            <p:cNvSpPr>
              <a:spLocks noChangeArrowheads="1"/>
            </p:cNvSpPr>
            <p:nvPr/>
          </p:nvSpPr>
          <p:spPr bwMode="auto">
            <a:xfrm>
              <a:off x="6985688" y="4753232"/>
              <a:ext cx="263611" cy="263611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cxnSp>
          <p:nvCxnSpPr>
            <p:cNvPr id="514184" name="Straight Connector 140"/>
            <p:cNvCxnSpPr>
              <a:cxnSpLocks noChangeShapeType="1"/>
            </p:cNvCxnSpPr>
            <p:nvPr/>
          </p:nvCxnSpPr>
          <p:spPr bwMode="auto">
            <a:xfrm rot="16200000" flipH="1">
              <a:off x="6981825" y="4755356"/>
              <a:ext cx="266700" cy="261938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4185" name="Straight Connector 141"/>
            <p:cNvCxnSpPr>
              <a:cxnSpLocks noChangeShapeType="1"/>
            </p:cNvCxnSpPr>
            <p:nvPr/>
          </p:nvCxnSpPr>
          <p:spPr bwMode="auto">
            <a:xfrm rot="5400000">
              <a:off x="6988971" y="4748214"/>
              <a:ext cx="261936" cy="261935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14173" name="Group 142"/>
          <p:cNvGrpSpPr>
            <a:grpSpLocks/>
          </p:cNvGrpSpPr>
          <p:nvPr/>
        </p:nvGrpSpPr>
        <p:grpSpPr bwMode="auto">
          <a:xfrm>
            <a:off x="2171700" y="4914900"/>
            <a:ext cx="236538" cy="241300"/>
            <a:chOff x="6984206" y="4748214"/>
            <a:chExt cx="266700" cy="271461"/>
          </a:xfrm>
        </p:grpSpPr>
        <p:sp>
          <p:nvSpPr>
            <p:cNvPr id="514180" name="Rectangle 143"/>
            <p:cNvSpPr>
              <a:spLocks noChangeArrowheads="1"/>
            </p:cNvSpPr>
            <p:nvPr/>
          </p:nvSpPr>
          <p:spPr bwMode="auto">
            <a:xfrm>
              <a:off x="6985688" y="4753232"/>
              <a:ext cx="263611" cy="263611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cxnSp>
          <p:nvCxnSpPr>
            <p:cNvPr id="514181" name="Straight Connector 144"/>
            <p:cNvCxnSpPr>
              <a:cxnSpLocks noChangeShapeType="1"/>
            </p:cNvCxnSpPr>
            <p:nvPr/>
          </p:nvCxnSpPr>
          <p:spPr bwMode="auto">
            <a:xfrm rot="16200000" flipH="1">
              <a:off x="6981825" y="4755356"/>
              <a:ext cx="266700" cy="261938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4182" name="Straight Connector 145"/>
            <p:cNvCxnSpPr>
              <a:cxnSpLocks noChangeShapeType="1"/>
            </p:cNvCxnSpPr>
            <p:nvPr/>
          </p:nvCxnSpPr>
          <p:spPr bwMode="auto">
            <a:xfrm rot="5400000">
              <a:off x="6988971" y="4748214"/>
              <a:ext cx="261936" cy="261935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14174" name="Group 146"/>
          <p:cNvGrpSpPr>
            <a:grpSpLocks/>
          </p:cNvGrpSpPr>
          <p:nvPr/>
        </p:nvGrpSpPr>
        <p:grpSpPr bwMode="auto">
          <a:xfrm>
            <a:off x="5434013" y="2728913"/>
            <a:ext cx="236537" cy="241300"/>
            <a:chOff x="6984206" y="4748214"/>
            <a:chExt cx="266700" cy="271461"/>
          </a:xfrm>
        </p:grpSpPr>
        <p:sp>
          <p:nvSpPr>
            <p:cNvPr id="514177" name="Rectangle 147"/>
            <p:cNvSpPr>
              <a:spLocks noChangeArrowheads="1"/>
            </p:cNvSpPr>
            <p:nvPr/>
          </p:nvSpPr>
          <p:spPr bwMode="auto">
            <a:xfrm>
              <a:off x="6985688" y="4753232"/>
              <a:ext cx="263611" cy="263611"/>
            </a:xfrm>
            <a:prstGeom prst="rect">
              <a:avLst/>
            </a:prstGeom>
            <a:solidFill>
              <a:srgbClr val="CCFF33"/>
            </a:solidFill>
            <a:ln w="9525">
              <a:solidFill>
                <a:srgbClr val="FF66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8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4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1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700" b="1">
                  <a:solidFill>
                    <a:schemeClr val="bg1"/>
                  </a:solidFill>
                  <a:latin typeface="Helvetica" charset="0"/>
                  <a:ea typeface="MS PGothic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cxnSp>
          <p:nvCxnSpPr>
            <p:cNvPr id="514178" name="Straight Connector 148"/>
            <p:cNvCxnSpPr>
              <a:cxnSpLocks noChangeShapeType="1"/>
            </p:cNvCxnSpPr>
            <p:nvPr/>
          </p:nvCxnSpPr>
          <p:spPr bwMode="auto">
            <a:xfrm rot="16200000" flipH="1">
              <a:off x="6981825" y="4755356"/>
              <a:ext cx="266700" cy="261938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4179" name="Straight Connector 149"/>
            <p:cNvCxnSpPr>
              <a:cxnSpLocks noChangeShapeType="1"/>
            </p:cNvCxnSpPr>
            <p:nvPr/>
          </p:nvCxnSpPr>
          <p:spPr bwMode="auto">
            <a:xfrm rot="5400000">
              <a:off x="6988971" y="4748214"/>
              <a:ext cx="261936" cy="261935"/>
            </a:xfrm>
            <a:prstGeom prst="line">
              <a:avLst/>
            </a:prstGeom>
            <a:noFill/>
            <a:ln w="9525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501887" name="TextBox 150"/>
          <p:cNvSpPr txBox="1">
            <a:spLocks noChangeArrowheads="1"/>
          </p:cNvSpPr>
          <p:nvPr/>
        </p:nvSpPr>
        <p:spPr bwMode="auto">
          <a:xfrm>
            <a:off x="5683250" y="2687638"/>
            <a:ext cx="1185863" cy="31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22" b="1" i="0" u="none" strike="noStrike" kern="1200" cap="none" spc="0" normalizeH="0" baseline="0" noProof="0">
                <a:ln>
                  <a:noFill/>
                </a:ln>
                <a:solidFill>
                  <a:srgbClr val="CCFF33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Tan (n=249)</a:t>
            </a:r>
          </a:p>
        </p:txBody>
      </p:sp>
      <p:sp>
        <p:nvSpPr>
          <p:cNvPr id="514176" name="Text Box 126"/>
          <p:cNvSpPr txBox="1">
            <a:spLocks noChangeArrowheads="1"/>
          </p:cNvSpPr>
          <p:nvPr/>
        </p:nvSpPr>
        <p:spPr bwMode="auto">
          <a:xfrm>
            <a:off x="3778250" y="4906963"/>
            <a:ext cx="539750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CFF33"/>
                </a:solidFill>
                <a:effectLst/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PIO</a:t>
            </a:r>
          </a:p>
        </p:txBody>
      </p:sp>
    </p:spTree>
    <p:extLst>
      <p:ext uri="{BB962C8B-B14F-4D97-AF65-F5344CB8AC3E}">
        <p14:creationId xmlns:p14="http://schemas.microsoft.com/office/powerpoint/2010/main" val="342470361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>
          <a:extLst>
            <a:ext uri="{FF2B5EF4-FFF2-40B4-BE49-F238E27FC236}">
              <a16:creationId xmlns:a16="http://schemas.microsoft.com/office/drawing/2014/main" id="{64FDE621-D547-CE21-AAB3-FEE1B3A16F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>
            <a:extLst>
              <a:ext uri="{FF2B5EF4-FFF2-40B4-BE49-F238E27FC236}">
                <a16:creationId xmlns:a16="http://schemas.microsoft.com/office/drawing/2014/main" id="{74B9D066-144A-D2E3-11C3-1CC381DAE37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727690"/>
            <a:ext cx="7772400" cy="5402621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7200" dirty="0">
                <a:solidFill>
                  <a:srgbClr val="FFFFFF"/>
                </a:solidFill>
              </a:rPr>
              <a:t>PIOGLITAZONE and</a:t>
            </a:r>
            <a:br>
              <a:rPr lang="en-US" altLang="en-US" sz="7200" dirty="0">
                <a:solidFill>
                  <a:srgbClr val="FFFFFF"/>
                </a:solidFill>
              </a:rPr>
            </a:br>
            <a:r>
              <a:rPr lang="en-US" altLang="en-US" sz="7200" dirty="0">
                <a:solidFill>
                  <a:srgbClr val="FFFFFF"/>
                </a:solidFill>
              </a:rPr>
              <a:t>FATTY KIDNEY</a:t>
            </a:r>
            <a:br>
              <a:rPr lang="en-US" altLang="en-US" sz="7200" dirty="0">
                <a:solidFill>
                  <a:srgbClr val="FFFFFF"/>
                </a:solidFill>
              </a:rPr>
            </a:br>
            <a:r>
              <a:rPr lang="en-US" altLang="en-US" sz="7200" dirty="0">
                <a:solidFill>
                  <a:srgbClr val="FFFFFF"/>
                </a:solidFill>
              </a:rPr>
              <a:t>DISEASE</a:t>
            </a:r>
          </a:p>
        </p:txBody>
      </p:sp>
    </p:spTree>
    <p:extLst>
      <p:ext uri="{BB962C8B-B14F-4D97-AF65-F5344CB8AC3E}">
        <p14:creationId xmlns:p14="http://schemas.microsoft.com/office/powerpoint/2010/main" val="4044730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Google Shape;87;p5">
            <a:extLst>
              <a:ext uri="{FF2B5EF4-FFF2-40B4-BE49-F238E27FC236}">
                <a16:creationId xmlns:a16="http://schemas.microsoft.com/office/drawing/2014/main" id="{04242144-1A39-0E5E-1611-8620801501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245" y="455790"/>
            <a:ext cx="7535333" cy="39228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40622" rIns="81267" bIns="40622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FFFFFF"/>
              </a:buClr>
              <a:buSzPts val="2500"/>
            </a:pPr>
            <a:r>
              <a:rPr lang="en-US" altLang="en-US" sz="1778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BODY MASS INDEX AND RISK FOR END-STAGE RENAL DISEASE</a:t>
            </a:r>
            <a:endParaRPr lang="en-US" altLang="en-US" sz="1778" b="1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1555" name="Google Shape;88;p5">
            <a:extLst>
              <a:ext uri="{FF2B5EF4-FFF2-40B4-BE49-F238E27FC236}">
                <a16:creationId xmlns:a16="http://schemas.microsoft.com/office/drawing/2014/main" id="{56D6C49B-0C62-2757-670A-514D18C538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4578" y="770467"/>
            <a:ext cx="4910667" cy="57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1244" b="1" i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Hsu et al, Ann Int Med 144:21-25, 2006</a:t>
            </a:r>
          </a:p>
        </p:txBody>
      </p:sp>
      <p:sp>
        <p:nvSpPr>
          <p:cNvPr id="151556" name="Google Shape;89;p5">
            <a:extLst>
              <a:ext uri="{FF2B5EF4-FFF2-40B4-BE49-F238E27FC236}">
                <a16:creationId xmlns:a16="http://schemas.microsoft.com/office/drawing/2014/main" id="{DD41BA0D-587E-C176-F852-9620F90198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245" y="1343378"/>
            <a:ext cx="7535333" cy="392289"/>
          </a:xfrm>
          <a:prstGeom prst="rect">
            <a:avLst/>
          </a:prstGeom>
          <a:solidFill>
            <a:srgbClr val="FF0000"/>
          </a:solidFill>
          <a:ln w="19050">
            <a:solidFill>
              <a:srgbClr val="FF0000"/>
            </a:solidFill>
            <a:round/>
            <a:headEnd type="none" w="sm" len="sm"/>
            <a:tailEnd type="none" w="sm" len="sm"/>
          </a:ln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1778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Longitudinal cohort study with 8 million person years of follow up</a:t>
            </a:r>
          </a:p>
        </p:txBody>
      </p:sp>
      <p:sp>
        <p:nvSpPr>
          <p:cNvPr id="90" name="Google Shape;90;p5">
            <a:extLst>
              <a:ext uri="{FF2B5EF4-FFF2-40B4-BE49-F238E27FC236}">
                <a16:creationId xmlns:a16="http://schemas.microsoft.com/office/drawing/2014/main" id="{C337264B-9545-51E6-33C2-EE85AF95CC5A}"/>
              </a:ext>
            </a:extLst>
          </p:cNvPr>
          <p:cNvSpPr/>
          <p:nvPr/>
        </p:nvSpPr>
        <p:spPr>
          <a:xfrm>
            <a:off x="1310923" y="2108200"/>
            <a:ext cx="87489" cy="3551767"/>
          </a:xfrm>
          <a:custGeom>
            <a:avLst/>
            <a:gdLst/>
            <a:ahLst/>
            <a:cxnLst/>
            <a:rect l="l" t="t" r="r" b="b"/>
            <a:pathLst>
              <a:path w="48" h="2448" extrusionOk="0">
                <a:moveTo>
                  <a:pt x="0" y="0"/>
                </a:moveTo>
                <a:lnTo>
                  <a:pt x="0" y="2448"/>
                </a:lnTo>
                <a:lnTo>
                  <a:pt x="48" y="2448"/>
                </a:lnTo>
              </a:path>
            </a:pathLst>
          </a:custGeom>
          <a:noFill/>
          <a:ln w="317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  <p:txBody>
          <a:bodyPr spcFirstLastPara="1" lIns="81267" tIns="40622" rIns="81267" bIns="40622"/>
          <a:lstStyle/>
          <a:p>
            <a:pPr defTabSz="812810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sz="1600" kern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558" name="Google Shape;91;p5">
            <a:extLst>
              <a:ext uri="{FF2B5EF4-FFF2-40B4-BE49-F238E27FC236}">
                <a16:creationId xmlns:a16="http://schemas.microsoft.com/office/drawing/2014/main" id="{C66D040C-DF28-1D74-7FB3-53E3AA9E1C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7412" y="3581401"/>
            <a:ext cx="352778" cy="245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r" defTabSz="812810" eaLnBrk="1" hangingPunct="1">
              <a:buClr>
                <a:srgbClr val="FFFFFF"/>
              </a:buClr>
              <a:buSzPts val="1800"/>
            </a:pPr>
            <a:r>
              <a:rPr lang="en-US" altLang="en-US" sz="1778" b="1" u="none">
                <a:solidFill>
                  <a:srgbClr val="FFFFFF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 panose="020B0604020202020204" pitchFamily="34" charset="0"/>
              </a:rPr>
              <a:t>4 -</a:t>
            </a:r>
            <a:endParaRPr lang="en-US" altLang="en-US" sz="1778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1559" name="Google Shape;92;p5">
            <a:extLst>
              <a:ext uri="{FF2B5EF4-FFF2-40B4-BE49-F238E27FC236}">
                <a16:creationId xmlns:a16="http://schemas.microsoft.com/office/drawing/2014/main" id="{F48698BA-89F7-9D36-F155-170DD0B06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7412" y="4464756"/>
            <a:ext cx="352778" cy="245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r" defTabSz="812810" eaLnBrk="1" hangingPunct="1">
              <a:buClr>
                <a:srgbClr val="FFFFFF"/>
              </a:buClr>
              <a:buSzPts val="1800"/>
            </a:pPr>
            <a:r>
              <a:rPr lang="en-US" altLang="en-US" sz="1778" b="1" u="none">
                <a:solidFill>
                  <a:srgbClr val="FFFFFF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 panose="020B0604020202020204" pitchFamily="34" charset="0"/>
              </a:rPr>
              <a:t>2 -</a:t>
            </a:r>
            <a:endParaRPr lang="en-US" altLang="en-US" sz="1778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1560" name="Google Shape;93;p5">
            <a:extLst>
              <a:ext uri="{FF2B5EF4-FFF2-40B4-BE49-F238E27FC236}">
                <a16:creationId xmlns:a16="http://schemas.microsoft.com/office/drawing/2014/main" id="{8BC1948D-C797-BB36-FB2C-D28F2E1445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7412" y="1982612"/>
            <a:ext cx="352778" cy="24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r" defTabSz="812810" eaLnBrk="1" hangingPunct="1">
              <a:buClr>
                <a:srgbClr val="FFFFFF"/>
              </a:buClr>
              <a:buSzPts val="1800"/>
            </a:pPr>
            <a:r>
              <a:rPr lang="en-US" altLang="en-US" sz="1778" b="1" u="none">
                <a:solidFill>
                  <a:srgbClr val="FFFFFF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 panose="020B0604020202020204" pitchFamily="34" charset="0"/>
              </a:rPr>
              <a:t>8 -</a:t>
            </a:r>
            <a:endParaRPr lang="en-US" altLang="en-US" sz="1778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1561" name="Google Shape;94;p5">
            <a:extLst>
              <a:ext uri="{FF2B5EF4-FFF2-40B4-BE49-F238E27FC236}">
                <a16:creationId xmlns:a16="http://schemas.microsoft.com/office/drawing/2014/main" id="{4A59D31C-92AA-5DA8-6423-54AFCF548D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7700" y="5517445"/>
            <a:ext cx="609600" cy="344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r" defTabSz="812810" eaLnBrk="1" hangingPunct="1">
              <a:buClr>
                <a:srgbClr val="FFFFFF"/>
              </a:buClr>
              <a:buSzPts val="1800"/>
            </a:pPr>
            <a:r>
              <a:rPr lang="en-US" altLang="en-US" sz="1778" b="1" u="none">
                <a:solidFill>
                  <a:srgbClr val="FFFFFF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 panose="020B0604020202020204" pitchFamily="34" charset="0"/>
              </a:rPr>
              <a:t>0</a:t>
            </a:r>
            <a:endParaRPr lang="en-US" altLang="en-US" sz="1778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1562" name="Google Shape;95;p5">
            <a:extLst>
              <a:ext uri="{FF2B5EF4-FFF2-40B4-BE49-F238E27FC236}">
                <a16:creationId xmlns:a16="http://schemas.microsoft.com/office/drawing/2014/main" id="{94CA1B3A-6970-BCD1-7003-04A4F00F39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8923" y="5516034"/>
            <a:ext cx="946855" cy="762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 type="none" w="sm" len="sm"/>
            <a:tailEnd type="none" w="sm" len="sm"/>
          </a:ln>
        </p:spPr>
        <p:txBody>
          <a:bodyPr lIns="81267" tIns="81267" rIns="81267" bIns="81267" anchor="b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endParaRPr lang="en-US" altLang="en-US" sz="1244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1563" name="Google Shape;96;p5">
            <a:extLst>
              <a:ext uri="{FF2B5EF4-FFF2-40B4-BE49-F238E27FC236}">
                <a16:creationId xmlns:a16="http://schemas.microsoft.com/office/drawing/2014/main" id="{5F5EB575-F4DA-068C-C4D0-823354B343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82056" y="4748390"/>
            <a:ext cx="946855" cy="843844"/>
          </a:xfrm>
          <a:prstGeom prst="rect">
            <a:avLst/>
          </a:prstGeom>
          <a:solidFill>
            <a:srgbClr val="FFF2CC"/>
          </a:solidFill>
          <a:ln w="9525">
            <a:solidFill>
              <a:srgbClr val="FFF2CC"/>
            </a:solidFill>
            <a:round/>
            <a:headEnd type="none" w="sm" len="sm"/>
            <a:tailEnd type="none" w="sm" len="sm"/>
          </a:ln>
        </p:spPr>
        <p:txBody>
          <a:bodyPr lIns="81267" tIns="81267" rIns="81267" bIns="81267" anchor="b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endParaRPr lang="en-US" altLang="en-US" sz="1244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1564" name="Google Shape;97;p5">
            <a:extLst>
              <a:ext uri="{FF2B5EF4-FFF2-40B4-BE49-F238E27FC236}">
                <a16:creationId xmlns:a16="http://schemas.microsoft.com/office/drawing/2014/main" id="{7B97F8F7-C183-495C-4E66-B9FD07BC88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4267" y="4192412"/>
            <a:ext cx="945444" cy="1399822"/>
          </a:xfrm>
          <a:prstGeom prst="rect">
            <a:avLst/>
          </a:prstGeom>
          <a:solidFill>
            <a:srgbClr val="FFFF00"/>
          </a:solidFill>
          <a:ln w="9525">
            <a:solidFill>
              <a:srgbClr val="FFFF00"/>
            </a:solidFill>
            <a:round/>
            <a:headEnd type="none" w="sm" len="sm"/>
            <a:tailEnd type="none" w="sm" len="sm"/>
          </a:ln>
        </p:spPr>
        <p:txBody>
          <a:bodyPr lIns="81267" tIns="81267" rIns="81267" bIns="81267" anchor="b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endParaRPr lang="en-US" altLang="en-US" sz="1244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1565" name="Google Shape;98;p5">
            <a:extLst>
              <a:ext uri="{FF2B5EF4-FFF2-40B4-BE49-F238E27FC236}">
                <a16:creationId xmlns:a16="http://schemas.microsoft.com/office/drawing/2014/main" id="{004C8180-8A83-4AE7-046A-C177C2BBE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0534" y="3581400"/>
            <a:ext cx="946856" cy="2010834"/>
          </a:xfrm>
          <a:prstGeom prst="rect">
            <a:avLst/>
          </a:prstGeom>
          <a:solidFill>
            <a:srgbClr val="F9CB9C"/>
          </a:solidFill>
          <a:ln w="9525">
            <a:solidFill>
              <a:srgbClr val="F9CB9C"/>
            </a:solidFill>
            <a:round/>
            <a:headEnd type="none" w="sm" len="sm"/>
            <a:tailEnd type="none" w="sm" len="sm"/>
          </a:ln>
        </p:spPr>
        <p:txBody>
          <a:bodyPr lIns="81267" tIns="81267" rIns="81267" bIns="81267" anchor="b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endParaRPr lang="en-US" altLang="en-US" sz="1244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1566" name="Google Shape;99;p5">
            <a:extLst>
              <a:ext uri="{FF2B5EF4-FFF2-40B4-BE49-F238E27FC236}">
                <a16:creationId xmlns:a16="http://schemas.microsoft.com/office/drawing/2014/main" id="{CBBBF711-B472-20E0-6A7F-02E7A69D93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6912" y="2810934"/>
            <a:ext cx="946856" cy="2781300"/>
          </a:xfrm>
          <a:prstGeom prst="rect">
            <a:avLst/>
          </a:prstGeom>
          <a:solidFill>
            <a:srgbClr val="FF9900"/>
          </a:solidFill>
          <a:ln w="9525">
            <a:solidFill>
              <a:srgbClr val="FF9900"/>
            </a:solidFill>
            <a:round/>
            <a:headEnd type="none" w="sm" len="sm"/>
            <a:tailEnd type="none" w="sm" len="sm"/>
          </a:ln>
        </p:spPr>
        <p:txBody>
          <a:bodyPr lIns="81267" tIns="81267" rIns="81267" bIns="81267" anchor="b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endParaRPr lang="en-US" altLang="en-US" sz="1244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1567" name="Google Shape;100;p5">
            <a:extLst>
              <a:ext uri="{FF2B5EF4-FFF2-40B4-BE49-F238E27FC236}">
                <a16:creationId xmlns:a16="http://schemas.microsoft.com/office/drawing/2014/main" id="{5EE7751E-359C-4D2D-60C4-5AA9FBFB3C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7412" y="2778479"/>
            <a:ext cx="352778" cy="245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r" defTabSz="812810" eaLnBrk="1" hangingPunct="1">
              <a:buClr>
                <a:srgbClr val="FFFFFF"/>
              </a:buClr>
              <a:buSzPts val="1800"/>
            </a:pPr>
            <a:r>
              <a:rPr lang="en-US" altLang="en-US" sz="1778" b="1" u="none">
                <a:solidFill>
                  <a:srgbClr val="FFFFFF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  <a:sym typeface="Arial" panose="020B0604020202020204" pitchFamily="34" charset="0"/>
              </a:rPr>
              <a:t>6 -</a:t>
            </a:r>
            <a:endParaRPr lang="en-US" altLang="en-US" sz="1778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1568" name="Google Shape;101;p5">
            <a:extLst>
              <a:ext uri="{FF2B5EF4-FFF2-40B4-BE49-F238E27FC236}">
                <a16:creationId xmlns:a16="http://schemas.microsoft.com/office/drawing/2014/main" id="{232B900A-B019-2908-D531-7045BBABE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1634" y="4831645"/>
            <a:ext cx="647700" cy="392289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round/>
            <a:headEnd type="none" w="sm" len="sm"/>
            <a:tailEnd type="none" w="sm" len="sm"/>
          </a:ln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1600" b="1" u="none">
                <a:solidFill>
                  <a:srgbClr val="000000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1.9</a:t>
            </a:r>
          </a:p>
        </p:txBody>
      </p:sp>
      <p:sp>
        <p:nvSpPr>
          <p:cNvPr id="151569" name="Google Shape;102;p5">
            <a:extLst>
              <a:ext uri="{FF2B5EF4-FFF2-40B4-BE49-F238E27FC236}">
                <a16:creationId xmlns:a16="http://schemas.microsoft.com/office/drawing/2014/main" id="{88D70C23-D227-2364-FA58-190C1AE2E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3845" y="4255912"/>
            <a:ext cx="647700" cy="392289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round/>
            <a:headEnd type="none" w="sm" len="sm"/>
            <a:tailEnd type="none" w="sm" len="sm"/>
          </a:ln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1600" b="1" u="none">
                <a:solidFill>
                  <a:srgbClr val="000000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2.8</a:t>
            </a:r>
          </a:p>
        </p:txBody>
      </p:sp>
      <p:sp>
        <p:nvSpPr>
          <p:cNvPr id="151570" name="Google Shape;103;p5">
            <a:extLst>
              <a:ext uri="{FF2B5EF4-FFF2-40B4-BE49-F238E27FC236}">
                <a16:creationId xmlns:a16="http://schemas.microsoft.com/office/drawing/2014/main" id="{912A71D9-1B12-240B-7C2B-7514008E6C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0112" y="3620912"/>
            <a:ext cx="647700" cy="392289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round/>
            <a:headEnd type="none" w="sm" len="sm"/>
            <a:tailEnd type="none" w="sm" len="sm"/>
          </a:ln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1600" b="1" u="none">
                <a:solidFill>
                  <a:srgbClr val="000000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4.2</a:t>
            </a:r>
          </a:p>
        </p:txBody>
      </p:sp>
      <p:sp>
        <p:nvSpPr>
          <p:cNvPr id="151571" name="Google Shape;104;p5">
            <a:extLst>
              <a:ext uri="{FF2B5EF4-FFF2-40B4-BE49-F238E27FC236}">
                <a16:creationId xmlns:a16="http://schemas.microsoft.com/office/drawing/2014/main" id="{F38CCEFE-4BC2-3582-4465-7D8EF3FE77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6490" y="2888545"/>
            <a:ext cx="647700" cy="392289"/>
          </a:xfrm>
          <a:prstGeom prst="rect">
            <a:avLst/>
          </a:prstGeom>
          <a:solidFill>
            <a:schemeClr val="bg1"/>
          </a:solidFill>
          <a:ln w="9525">
            <a:solidFill>
              <a:srgbClr val="000000"/>
            </a:solidFill>
            <a:round/>
            <a:headEnd type="none" w="sm" len="sm"/>
            <a:tailEnd type="none" w="sm" len="sm"/>
          </a:ln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1600" b="1" u="none">
                <a:solidFill>
                  <a:srgbClr val="000000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7.1</a:t>
            </a:r>
          </a:p>
        </p:txBody>
      </p:sp>
      <p:sp>
        <p:nvSpPr>
          <p:cNvPr id="151572" name="Google Shape;105;p5">
            <a:extLst>
              <a:ext uri="{FF2B5EF4-FFF2-40B4-BE49-F238E27FC236}">
                <a16:creationId xmlns:a16="http://schemas.microsoft.com/office/drawing/2014/main" id="{ABB1F70C-CFED-8CCF-B78C-3F12AD566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1434" y="5516034"/>
            <a:ext cx="912988" cy="392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&lt; 25</a:t>
            </a:r>
          </a:p>
        </p:txBody>
      </p:sp>
      <p:sp>
        <p:nvSpPr>
          <p:cNvPr id="151573" name="Google Shape;106;p5">
            <a:extLst>
              <a:ext uri="{FF2B5EF4-FFF2-40B4-BE49-F238E27FC236}">
                <a16:creationId xmlns:a16="http://schemas.microsoft.com/office/drawing/2014/main" id="{DD6C30FD-7AC9-B616-84CD-A123A7A99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3101" y="5516034"/>
            <a:ext cx="911578" cy="392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25-30</a:t>
            </a:r>
          </a:p>
        </p:txBody>
      </p:sp>
      <p:sp>
        <p:nvSpPr>
          <p:cNvPr id="151574" name="Google Shape;107;p5">
            <a:extLst>
              <a:ext uri="{FF2B5EF4-FFF2-40B4-BE49-F238E27FC236}">
                <a16:creationId xmlns:a16="http://schemas.microsoft.com/office/drawing/2014/main" id="{6A9BD35B-FAB9-1115-4232-B19E36D81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1200" y="5516034"/>
            <a:ext cx="911578" cy="392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30-35</a:t>
            </a:r>
          </a:p>
        </p:txBody>
      </p:sp>
      <p:sp>
        <p:nvSpPr>
          <p:cNvPr id="151575" name="Google Shape;108;p5">
            <a:extLst>
              <a:ext uri="{FF2B5EF4-FFF2-40B4-BE49-F238E27FC236}">
                <a16:creationId xmlns:a16="http://schemas.microsoft.com/office/drawing/2014/main" id="{151D0293-2B2F-90AC-1905-84868663B2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0534" y="5516034"/>
            <a:ext cx="912989" cy="392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35-40</a:t>
            </a:r>
          </a:p>
        </p:txBody>
      </p:sp>
      <p:sp>
        <p:nvSpPr>
          <p:cNvPr id="151576" name="Google Shape;109;p5">
            <a:extLst>
              <a:ext uri="{FF2B5EF4-FFF2-40B4-BE49-F238E27FC236}">
                <a16:creationId xmlns:a16="http://schemas.microsoft.com/office/drawing/2014/main" id="{321C12C6-EE6B-DC98-7F73-F5E84ADBBE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93845" y="5516034"/>
            <a:ext cx="912989" cy="392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&gt; 40</a:t>
            </a:r>
          </a:p>
        </p:txBody>
      </p:sp>
      <p:sp>
        <p:nvSpPr>
          <p:cNvPr id="151577" name="Google Shape;110;p5">
            <a:extLst>
              <a:ext uri="{FF2B5EF4-FFF2-40B4-BE49-F238E27FC236}">
                <a16:creationId xmlns:a16="http://schemas.microsoft.com/office/drawing/2014/main" id="{05DF9A44-9119-BBA8-80EA-C1E584BDE1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9556" y="5861756"/>
            <a:ext cx="2676878" cy="3922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BMI ( kg/m</a:t>
            </a:r>
            <a:r>
              <a:rPr lang="en-US" altLang="en-US" sz="2133" b="1" u="none" baseline="30000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2</a:t>
            </a: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)</a:t>
            </a:r>
          </a:p>
        </p:txBody>
      </p:sp>
      <p:sp>
        <p:nvSpPr>
          <p:cNvPr id="151578" name="Google Shape;111;p5">
            <a:extLst>
              <a:ext uri="{FF2B5EF4-FFF2-40B4-BE49-F238E27FC236}">
                <a16:creationId xmlns:a16="http://schemas.microsoft.com/office/drawing/2014/main" id="{E307F3EC-4A0A-64E5-A73D-B553CD7DA792}"/>
              </a:ext>
            </a:extLst>
          </p:cNvPr>
          <p:cNvSpPr txBox="1">
            <a:spLocks noChangeArrowheads="1"/>
          </p:cNvSpPr>
          <p:nvPr/>
        </p:nvSpPr>
        <p:spPr bwMode="auto">
          <a:xfrm rot="16200455">
            <a:off x="-244828" y="3649839"/>
            <a:ext cx="2015067" cy="447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Risk for ESRD</a:t>
            </a:r>
          </a:p>
        </p:txBody>
      </p:sp>
    </p:spTree>
  </p:cSld>
  <p:clrMapOvr>
    <a:masterClrMapping/>
  </p:clrMapOvr>
  <p:transition spd="slow"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Google Shape;252;p8">
            <a:extLst>
              <a:ext uri="{FF2B5EF4-FFF2-40B4-BE49-F238E27FC236}">
                <a16:creationId xmlns:a16="http://schemas.microsoft.com/office/drawing/2014/main" id="{FFCFCF69-9924-52E6-8D6F-DF95892A7C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600" y="1006123"/>
            <a:ext cx="7597422" cy="434622"/>
          </a:xfrm>
          <a:prstGeom prst="rect">
            <a:avLst/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 anchor="ctr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buClr>
                <a:srgbClr val="000000"/>
              </a:buClr>
            </a:pPr>
            <a:endParaRPr lang="en-US" altLang="en-US" sz="1244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3603" name="Google Shape;253;p8">
            <a:extLst>
              <a:ext uri="{FF2B5EF4-FFF2-40B4-BE49-F238E27FC236}">
                <a16:creationId xmlns:a16="http://schemas.microsoft.com/office/drawing/2014/main" id="{52984067-6BE8-6DE7-C551-41A2C8FB5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245" y="455790"/>
            <a:ext cx="7535333" cy="39228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40622" rIns="81267" bIns="40622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FFFFFF"/>
              </a:buClr>
              <a:buSzPts val="2500"/>
            </a:pP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PATHOLOGY OF OBESITY-RELATED KIDNEY DISEASE</a:t>
            </a:r>
            <a:endParaRPr lang="en-US" altLang="en-US" sz="2133" b="1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3604" name="Google Shape;254;p8">
            <a:extLst>
              <a:ext uri="{FF2B5EF4-FFF2-40B4-BE49-F238E27FC236}">
                <a16:creationId xmlns:a16="http://schemas.microsoft.com/office/drawing/2014/main" id="{ABE6023E-1445-A561-3925-86B1F5CDF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5267" y="5904089"/>
            <a:ext cx="4910667" cy="57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1244" b="1" i="1" u="none">
                <a:solidFill>
                  <a:srgbClr val="F4CCCC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de Vries et al, Lancet Diab Endo 1:417-426, 2014</a:t>
            </a:r>
          </a:p>
        </p:txBody>
      </p:sp>
      <p:sp>
        <p:nvSpPr>
          <p:cNvPr id="153605" name="Google Shape;255;p8">
            <a:extLst>
              <a:ext uri="{FF2B5EF4-FFF2-40B4-BE49-F238E27FC236}">
                <a16:creationId xmlns:a16="http://schemas.microsoft.com/office/drawing/2014/main" id="{A127A463-B32C-5268-DE4E-55DB84529F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860778"/>
            <a:ext cx="7667978" cy="5291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lnSpc>
                <a:spcPct val="115000"/>
              </a:lnSpc>
              <a:spcBef>
                <a:spcPts val="1244"/>
              </a:spcBef>
              <a:spcAft>
                <a:spcPts val="356"/>
              </a:spcAft>
              <a:buClr>
                <a:srgbClr val="000000"/>
              </a:buClr>
            </a:pPr>
            <a:r>
              <a:rPr lang="en-US" altLang="en-US" sz="1778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Obesity-related glomerulopathy (A) and normal control glomerulus(B)</a:t>
            </a:r>
          </a:p>
        </p:txBody>
      </p:sp>
      <p:sp>
        <p:nvSpPr>
          <p:cNvPr id="153606" name="Google Shape;256;p8">
            <a:extLst>
              <a:ext uri="{FF2B5EF4-FFF2-40B4-BE49-F238E27FC236}">
                <a16:creationId xmlns:a16="http://schemas.microsoft.com/office/drawing/2014/main" id="{7C65926B-438F-8E88-CFF6-CBAF8B577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1532467"/>
            <a:ext cx="6378222" cy="434622"/>
          </a:xfrm>
          <a:prstGeom prst="rect">
            <a:avLst/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buClr>
                <a:srgbClr val="000000"/>
              </a:buClr>
            </a:pPr>
            <a:r>
              <a:rPr lang="en-US" altLang="en-US" sz="1778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 Focal glomerulosclerosis (arrow) with podocyte loss (C)</a:t>
            </a:r>
          </a:p>
        </p:txBody>
      </p:sp>
      <p:sp>
        <p:nvSpPr>
          <p:cNvPr id="153607" name="Google Shape;257;p8">
            <a:extLst>
              <a:ext uri="{FF2B5EF4-FFF2-40B4-BE49-F238E27FC236}">
                <a16:creationId xmlns:a16="http://schemas.microsoft.com/office/drawing/2014/main" id="{5D3E4258-2354-3228-3355-94F38771A7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2041879"/>
            <a:ext cx="5400323" cy="436033"/>
          </a:xfrm>
          <a:prstGeom prst="rect">
            <a:avLst/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buClr>
                <a:srgbClr val="000000"/>
              </a:buClr>
            </a:pPr>
            <a:r>
              <a:rPr lang="en-US" altLang="en-US" sz="1778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 Glomerular basement membrane thickening (D)</a:t>
            </a:r>
          </a:p>
        </p:txBody>
      </p:sp>
      <p:pic>
        <p:nvPicPr>
          <p:cNvPr id="153608" name="Google Shape;258;p8">
            <a:extLst>
              <a:ext uri="{FF2B5EF4-FFF2-40B4-BE49-F238E27FC236}">
                <a16:creationId xmlns:a16="http://schemas.microsoft.com/office/drawing/2014/main" id="{47371AE8-2C5F-1F4C-FAE8-8A7B42C419BB}"/>
              </a:ext>
            </a:extLst>
          </p:cNvPr>
          <p:cNvPicPr preferRelativeResize="0"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0355" y="2552701"/>
            <a:ext cx="4460523" cy="33499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Google Shape;264;p9">
            <a:extLst>
              <a:ext uri="{FF2B5EF4-FFF2-40B4-BE49-F238E27FC236}">
                <a16:creationId xmlns:a16="http://schemas.microsoft.com/office/drawing/2014/main" id="{9D969193-57A6-DDE2-0F11-D558139D7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2245" y="455790"/>
            <a:ext cx="7535333" cy="392289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40622" rIns="81267" bIns="40622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FFFFFF"/>
              </a:buClr>
              <a:buSzPts val="2500"/>
            </a:pPr>
            <a:r>
              <a:rPr lang="en-US" altLang="en-US" sz="2133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LIPOTOXICITY IN OBESITY-RELATED KIDNEY DISEASE</a:t>
            </a:r>
            <a:endParaRPr lang="en-US" altLang="en-US" sz="2133" b="1" u="none">
              <a:solidFill>
                <a:srgbClr val="000000"/>
              </a:solidFill>
              <a:latin typeface="Arial" panose="020B0604020202020204" pitchFamily="34" charset="0"/>
              <a:ea typeface="+mn-ea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55651" name="Google Shape;265;p9">
            <a:extLst>
              <a:ext uri="{FF2B5EF4-FFF2-40B4-BE49-F238E27FC236}">
                <a16:creationId xmlns:a16="http://schemas.microsoft.com/office/drawing/2014/main" id="{AC86B0EA-2F97-6279-AC7A-A50E144A22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5267" y="5904089"/>
            <a:ext cx="4910667" cy="572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 eaLnBrk="1" hangingPunct="1">
              <a:buClr>
                <a:srgbClr val="000000"/>
              </a:buClr>
            </a:pPr>
            <a:r>
              <a:rPr lang="en-US" altLang="en-US" sz="1244" b="1" i="1" u="none">
                <a:solidFill>
                  <a:srgbClr val="F4CCCC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de Vries et al, Lancet Diab Endo 1:417-426, 2014</a:t>
            </a:r>
          </a:p>
        </p:txBody>
      </p:sp>
      <p:sp>
        <p:nvSpPr>
          <p:cNvPr id="155652" name="Google Shape;266;p9">
            <a:extLst>
              <a:ext uri="{FF2B5EF4-FFF2-40B4-BE49-F238E27FC236}">
                <a16:creationId xmlns:a16="http://schemas.microsoft.com/office/drawing/2014/main" id="{D0D05816-008D-2FAF-187A-0059DA5ADF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356" y="1123245"/>
            <a:ext cx="8023578" cy="434622"/>
          </a:xfrm>
          <a:prstGeom prst="rect">
            <a:avLst/>
          </a:prstGeom>
          <a:solidFill>
            <a:srgbClr val="CC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1267" tIns="81267" rIns="81267" bIns="81267"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buClr>
                <a:srgbClr val="000000"/>
              </a:buClr>
            </a:pPr>
            <a:r>
              <a:rPr lang="en-US" altLang="en-US" sz="1778" b="1" u="none">
                <a:solidFill>
                  <a:srgbClr val="FFFFFF"/>
                </a:solidFill>
                <a:latin typeface="Helvetica Neue" charset="0"/>
                <a:ea typeface="+mn-ea"/>
                <a:cs typeface="Helvetica Neue" charset="0"/>
                <a:sym typeface="Helvetica Neue" charset="0"/>
              </a:rPr>
              <a:t>Lipid droplets in podocytes (E), mesangial cells (F), and tubular cells (G) </a:t>
            </a:r>
          </a:p>
        </p:txBody>
      </p:sp>
      <p:grpSp>
        <p:nvGrpSpPr>
          <p:cNvPr id="155653" name="Google Shape;267;p9">
            <a:extLst>
              <a:ext uri="{FF2B5EF4-FFF2-40B4-BE49-F238E27FC236}">
                <a16:creationId xmlns:a16="http://schemas.microsoft.com/office/drawing/2014/main" id="{33F1B409-B664-F046-1DBA-BC247B91E966}"/>
              </a:ext>
            </a:extLst>
          </p:cNvPr>
          <p:cNvGrpSpPr>
            <a:grpSpLocks/>
          </p:cNvGrpSpPr>
          <p:nvPr/>
        </p:nvGrpSpPr>
        <p:grpSpPr bwMode="auto">
          <a:xfrm>
            <a:off x="921457" y="1824567"/>
            <a:ext cx="7176911" cy="3968044"/>
            <a:chOff x="400150" y="1624657"/>
            <a:chExt cx="8074462" cy="4464003"/>
          </a:xfrm>
        </p:grpSpPr>
        <p:grpSp>
          <p:nvGrpSpPr>
            <p:cNvPr id="155654" name="Google Shape;268;p9">
              <a:extLst>
                <a:ext uri="{FF2B5EF4-FFF2-40B4-BE49-F238E27FC236}">
                  <a16:creationId xmlns:a16="http://schemas.microsoft.com/office/drawing/2014/main" id="{4C951A74-5CFC-DB72-4A00-ADCED45AE6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150" y="1624657"/>
              <a:ext cx="8074462" cy="2148703"/>
              <a:chOff x="400150" y="1624657"/>
              <a:chExt cx="8074462" cy="2148703"/>
            </a:xfrm>
          </p:grpSpPr>
          <p:pic>
            <p:nvPicPr>
              <p:cNvPr id="155656" name="Google Shape;269;p9">
                <a:extLst>
                  <a:ext uri="{FF2B5EF4-FFF2-40B4-BE49-F238E27FC236}">
                    <a16:creationId xmlns:a16="http://schemas.microsoft.com/office/drawing/2014/main" id="{68F98979-DD30-D7F8-E2A5-7BFAB5F9FB06}"/>
                  </a:ext>
                </a:extLst>
              </p:cNvPr>
              <p:cNvPicPr preferRelativeResize="0"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0150" y="1632861"/>
                <a:ext cx="3919421" cy="2132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5657" name="Google Shape;270;p9">
                <a:extLst>
                  <a:ext uri="{FF2B5EF4-FFF2-40B4-BE49-F238E27FC236}">
                    <a16:creationId xmlns:a16="http://schemas.microsoft.com/office/drawing/2014/main" id="{F7E7FA46-4C39-2767-5C31-7931D7EA0248}"/>
                  </a:ext>
                </a:extLst>
              </p:cNvPr>
              <p:cNvPicPr preferRelativeResize="0"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28374" y="1624657"/>
                <a:ext cx="4046238" cy="21487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55655" name="Google Shape;271;p9">
              <a:extLst>
                <a:ext uri="{FF2B5EF4-FFF2-40B4-BE49-F238E27FC236}">
                  <a16:creationId xmlns:a16="http://schemas.microsoft.com/office/drawing/2014/main" id="{4A6FA39F-3D59-E1EF-6A56-16F678E6AA95}"/>
                </a:ext>
              </a:extLst>
            </p:cNvPr>
            <p:cNvPicPr preferRelativeResize="0"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0982" y="3889782"/>
              <a:ext cx="4046243" cy="219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 spd="slow"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bg>
      <p:bgPr>
        <a:solidFill>
          <a:srgbClr val="0000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BB73D80-6FD3-DEAC-7307-EA357DCFAE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1" y="498123"/>
            <a:ext cx="8311444" cy="808566"/>
          </a:xfrm>
          <a:solidFill>
            <a:srgbClr val="FF6600"/>
          </a:solidFill>
          <a:ln>
            <a:solidFill>
              <a:srgbClr val="FF6600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2844">
                <a:solidFill>
                  <a:schemeClr val="bg1"/>
                </a:solidFill>
              </a:rPr>
              <a:t>SGLT2 INHIBITORS AND FATTY KIDNEY DISEASE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A3EF92E-EC83-E8B1-8C88-D97A658BD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234" y="1556456"/>
            <a:ext cx="8599311" cy="748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04800" indent="-3048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marL="270937" indent="-270937" defTabSz="722498">
              <a:spcAft>
                <a:spcPts val="945"/>
              </a:spcAft>
              <a:buClr>
                <a:srgbClr val="FF0000"/>
              </a:buClr>
              <a:buFont typeface="Wingdings" panose="05000000000000000000" pitchFamily="2" charset="2"/>
              <a:buChar char="l"/>
            </a:pPr>
            <a:r>
              <a:rPr lang="en-US" altLang="en-US" sz="2133" b="1" u="none">
                <a:solidFill>
                  <a:srgbClr val="FFFF00"/>
                </a:solidFill>
              </a:rPr>
              <a:t>SGLT2i promote a 2-3 kg weight loss within the first 3-6 months</a:t>
            </a:r>
            <a:endParaRPr lang="en-US" altLang="en-US" sz="2133" b="1" u="none">
              <a:solidFill>
                <a:srgbClr val="FFFFFF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3051A91-F01D-E62D-FCD1-A4B741104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234" y="2149123"/>
            <a:ext cx="8599311" cy="1733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04800" indent="-3048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marL="270937" indent="-270937" defTabSz="722498">
              <a:spcAft>
                <a:spcPts val="945"/>
              </a:spcAft>
              <a:buClr>
                <a:srgbClr val="FF0000"/>
              </a:buClr>
              <a:buFont typeface="Wingdings" panose="05000000000000000000" pitchFamily="2" charset="2"/>
              <a:buChar char="l"/>
            </a:pPr>
            <a:r>
              <a:rPr lang="en-US" altLang="en-US" sz="2133" b="1" u="none">
                <a:solidFill>
                  <a:srgbClr val="FFFFFF"/>
                </a:solidFill>
              </a:rPr>
              <a:t>SGLT2i cause a shift in substrate utilization from glucose to fatty acid oxidation (Merovci, DeFronzo et al, JCI 124:509-514, 2014)                  intracellular levels of toxic lipid metabolites (FACoA, DAG, Ceramides)              oxidative stress and     ER stress in podocytes, mesangial cells, and tubular cells</a:t>
            </a:r>
            <a:endParaRPr lang="en-US" altLang="en-US" sz="2133" b="1" u="none" baseline="30000">
              <a:solidFill>
                <a:srgbClr val="FFFFFF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E436322-6659-94C6-CEBD-435E4FDE1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234" y="4192412"/>
            <a:ext cx="8849077" cy="748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04800" indent="-3048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marL="270937" indent="-270937" defTabSz="722498">
              <a:spcAft>
                <a:spcPts val="945"/>
              </a:spcAft>
              <a:buClr>
                <a:srgbClr val="FF0000"/>
              </a:buClr>
              <a:buFont typeface="Wingdings" panose="05000000000000000000" pitchFamily="2" charset="2"/>
              <a:buChar char="l"/>
            </a:pPr>
            <a:r>
              <a:rPr lang="en-US" altLang="en-US" sz="2133" b="1" u="none">
                <a:solidFill>
                  <a:srgbClr val="FFFF00"/>
                </a:solidFill>
              </a:rPr>
              <a:t>SGLT2i improve mitochondrial function in renal tubular cells in vivo and in vitro (Takagi et al, J Diab Invest 9:1025-32, 2018)</a:t>
            </a:r>
            <a:endParaRPr lang="en-US" altLang="en-US" sz="2133" b="1" u="none">
              <a:solidFill>
                <a:srgbClr val="FFFFFF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DFB7C78-FB91-5095-D863-0C6E73BD7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1234" y="5278967"/>
            <a:ext cx="8849077" cy="1077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04800" indent="-3048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 defTabSz="8128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defTabSz="8128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marL="270937" indent="-270937" defTabSz="722498">
              <a:spcAft>
                <a:spcPts val="945"/>
              </a:spcAft>
              <a:buClr>
                <a:srgbClr val="FF0000"/>
              </a:buClr>
              <a:buFont typeface="Wingdings" panose="05000000000000000000" pitchFamily="2" charset="2"/>
              <a:buChar char="l"/>
            </a:pPr>
            <a:r>
              <a:rPr lang="en-US" altLang="en-US" sz="2133" b="1" u="none">
                <a:solidFill>
                  <a:srgbClr val="FFFFFF"/>
                </a:solidFill>
              </a:rPr>
              <a:t>SGLT2i (dapagliflozin) increased transcripts of genes involved in mitochondrial oxidative phosphorylation (Mulder et al, Diab Obes Metab 22:157-66, 2020)</a:t>
            </a:r>
          </a:p>
        </p:txBody>
      </p:sp>
      <p:sp>
        <p:nvSpPr>
          <p:cNvPr id="5" name="Arrow: Right 4">
            <a:extLst>
              <a:ext uri="{FF2B5EF4-FFF2-40B4-BE49-F238E27FC236}">
                <a16:creationId xmlns:a16="http://schemas.microsoft.com/office/drawing/2014/main" id="{862250D3-F235-517F-81F1-B811EB738A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8712" y="2911123"/>
            <a:ext cx="642056" cy="222956"/>
          </a:xfrm>
          <a:prstGeom prst="rightArrow">
            <a:avLst>
              <a:gd name="adj1" fmla="val 50000"/>
              <a:gd name="adj2" fmla="val 49956"/>
            </a:avLst>
          </a:prstGeom>
          <a:solidFill>
            <a:schemeClr val="bg1"/>
          </a:solidFill>
          <a:ln w="28575" algn="ctr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/>
            <a:endParaRPr lang="en-US" altLang="en-US" sz="1778" u="none">
              <a:solidFill>
                <a:srgbClr val="000000"/>
              </a:solidFill>
              <a:ea typeface="+mn-ea"/>
            </a:endParaRPr>
          </a:p>
        </p:txBody>
      </p:sp>
      <p:sp>
        <p:nvSpPr>
          <p:cNvPr id="11" name="Arrow: Right 10">
            <a:extLst>
              <a:ext uri="{FF2B5EF4-FFF2-40B4-BE49-F238E27FC236}">
                <a16:creationId xmlns:a16="http://schemas.microsoft.com/office/drawing/2014/main" id="{F24E2A2B-22F9-9F41-9C2D-99BF35EFC8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9945" y="3232856"/>
            <a:ext cx="642055" cy="222956"/>
          </a:xfrm>
          <a:prstGeom prst="rightArrow">
            <a:avLst>
              <a:gd name="adj1" fmla="val 50000"/>
              <a:gd name="adj2" fmla="val 49956"/>
            </a:avLst>
          </a:prstGeom>
          <a:solidFill>
            <a:schemeClr val="bg1"/>
          </a:solidFill>
          <a:ln w="28575" algn="ctr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/>
            <a:endParaRPr lang="en-US" altLang="en-US" sz="1778" u="none">
              <a:solidFill>
                <a:srgbClr val="000000"/>
              </a:solidFill>
              <a:ea typeface="+mn-ea"/>
            </a:endParaRPr>
          </a:p>
        </p:txBody>
      </p:sp>
      <p:sp>
        <p:nvSpPr>
          <p:cNvPr id="14" name="Arrow: Down 13">
            <a:extLst>
              <a:ext uri="{FF2B5EF4-FFF2-40B4-BE49-F238E27FC236}">
                <a16:creationId xmlns:a16="http://schemas.microsoft.com/office/drawing/2014/main" id="{25F8AE9C-A0FA-DEFC-283F-EDB52B705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0656" y="3166533"/>
            <a:ext cx="196144" cy="400756"/>
          </a:xfrm>
          <a:prstGeom prst="downArrow">
            <a:avLst>
              <a:gd name="adj1" fmla="val 50000"/>
              <a:gd name="adj2" fmla="val 50237"/>
            </a:avLst>
          </a:prstGeom>
          <a:solidFill>
            <a:schemeClr val="bg1"/>
          </a:solidFill>
          <a:ln w="28575" algn="ctr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/>
            <a:endParaRPr lang="en-US" altLang="en-US" sz="1778" u="none">
              <a:solidFill>
                <a:srgbClr val="000000"/>
              </a:solidFill>
              <a:ea typeface="+mn-ea"/>
            </a:endParaRPr>
          </a:p>
        </p:txBody>
      </p:sp>
      <p:sp>
        <p:nvSpPr>
          <p:cNvPr id="15" name="Arrow: Down 14">
            <a:extLst>
              <a:ext uri="{FF2B5EF4-FFF2-40B4-BE49-F238E27FC236}">
                <a16:creationId xmlns:a16="http://schemas.microsoft.com/office/drawing/2014/main" id="{3BDDAD5F-09D5-C4B2-A1A4-08734E351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1023" y="2816578"/>
            <a:ext cx="196145" cy="399345"/>
          </a:xfrm>
          <a:prstGeom prst="downArrow">
            <a:avLst>
              <a:gd name="adj1" fmla="val 50000"/>
              <a:gd name="adj2" fmla="val 50060"/>
            </a:avLst>
          </a:prstGeom>
          <a:solidFill>
            <a:schemeClr val="bg1"/>
          </a:solidFill>
          <a:ln w="28575" algn="ctr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/>
            <a:endParaRPr lang="en-US" altLang="en-US" sz="1778" u="none">
              <a:solidFill>
                <a:srgbClr val="000000"/>
              </a:solidFill>
              <a:ea typeface="+mn-ea"/>
            </a:endParaRPr>
          </a:p>
        </p:txBody>
      </p:sp>
      <p:sp>
        <p:nvSpPr>
          <p:cNvPr id="16" name="Arrow: Down 15">
            <a:extLst>
              <a:ext uri="{FF2B5EF4-FFF2-40B4-BE49-F238E27FC236}">
                <a16:creationId xmlns:a16="http://schemas.microsoft.com/office/drawing/2014/main" id="{2B36742F-F384-061C-52A6-FB8CB9BD3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0123" y="3166533"/>
            <a:ext cx="196144" cy="400756"/>
          </a:xfrm>
          <a:prstGeom prst="downArrow">
            <a:avLst>
              <a:gd name="adj1" fmla="val 50000"/>
              <a:gd name="adj2" fmla="val 50237"/>
            </a:avLst>
          </a:prstGeom>
          <a:solidFill>
            <a:schemeClr val="bg1"/>
          </a:solidFill>
          <a:ln w="28575" algn="ctr">
            <a:solidFill>
              <a:schemeClr val="bg1"/>
            </a:solidFill>
            <a:round/>
            <a:headEnd/>
            <a:tailEnd/>
          </a:ln>
        </p:spPr>
        <p:txBody>
          <a:bodyPr/>
          <a:lstStyle>
            <a:lvl1pPr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1pPr>
            <a:lvl2pPr marL="742950" indent="-28575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2pPr>
            <a:lvl3pPr marL="11430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3pPr>
            <a:lvl4pPr marL="16002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4pPr>
            <a:lvl5pPr marL="2057400" indent="-228600"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 u="sng">
                <a:solidFill>
                  <a:schemeClr val="tx1"/>
                </a:solidFill>
                <a:latin typeface="Helvetica" panose="020B0604020202020204" pitchFamily="34" charset="0"/>
              </a:defRPr>
            </a:lvl9pPr>
          </a:lstStyle>
          <a:p>
            <a:pPr algn="ctr" defTabSz="812810"/>
            <a:endParaRPr lang="en-US" altLang="en-US" sz="1778" u="none">
              <a:solidFill>
                <a:srgbClr val="000000"/>
              </a:solidFill>
              <a:ea typeface="+mn-ea"/>
            </a:endParaRP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/>
      <p:bldP spid="6" grpId="0"/>
      <p:bldP spid="7" grpId="0"/>
      <p:bldP spid="8" grpId="0"/>
      <p:bldP spid="5" grpId="0" animBg="1"/>
      <p:bldP spid="11" grpId="0" animBg="1"/>
      <p:bldP spid="14" grpId="0" animBg="1"/>
      <p:bldP spid="15" grpId="0" animBg="1"/>
      <p:bldP spid="16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3" name="Straight Arrow Connector 52">
            <a:extLst>
              <a:ext uri="{FF2B5EF4-FFF2-40B4-BE49-F238E27FC236}">
                <a16:creationId xmlns:a16="http://schemas.microsoft.com/office/drawing/2014/main" id="{E2459147-71A2-E766-1893-B50E14CAF669}"/>
              </a:ext>
            </a:extLst>
          </p:cNvPr>
          <p:cNvCxnSpPr>
            <a:cxnSpLocks/>
          </p:cNvCxnSpPr>
          <p:nvPr/>
        </p:nvCxnSpPr>
        <p:spPr bwMode="auto">
          <a:xfrm rot="20697154" flipH="1">
            <a:off x="5444918" y="2223188"/>
            <a:ext cx="814985" cy="562557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7" name="Straight Arrow Connector 56">
            <a:extLst>
              <a:ext uri="{FF2B5EF4-FFF2-40B4-BE49-F238E27FC236}">
                <a16:creationId xmlns:a16="http://schemas.microsoft.com/office/drawing/2014/main" id="{36293CCF-6229-0DE5-229E-1D238E2B181A}"/>
              </a:ext>
            </a:extLst>
          </p:cNvPr>
          <p:cNvCxnSpPr>
            <a:cxnSpLocks/>
          </p:cNvCxnSpPr>
          <p:nvPr/>
        </p:nvCxnSpPr>
        <p:spPr bwMode="auto">
          <a:xfrm flipH="1">
            <a:off x="5757706" y="2935069"/>
            <a:ext cx="814985" cy="562557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10659" name="Straight Arrow Connector 110658">
            <a:extLst>
              <a:ext uri="{FF2B5EF4-FFF2-40B4-BE49-F238E27FC236}">
                <a16:creationId xmlns:a16="http://schemas.microsoft.com/office/drawing/2014/main" id="{437E1B17-F254-2A3F-E2D6-A327027AE8CC}"/>
              </a:ext>
            </a:extLst>
          </p:cNvPr>
          <p:cNvCxnSpPr>
            <a:cxnSpLocks/>
          </p:cNvCxnSpPr>
          <p:nvPr/>
        </p:nvCxnSpPr>
        <p:spPr bwMode="auto">
          <a:xfrm flipH="1">
            <a:off x="5757706" y="4011975"/>
            <a:ext cx="617500" cy="0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8" name="Straight Arrow Connector 57">
            <a:extLst>
              <a:ext uri="{FF2B5EF4-FFF2-40B4-BE49-F238E27FC236}">
                <a16:creationId xmlns:a16="http://schemas.microsoft.com/office/drawing/2014/main" id="{06BDDD87-E495-8902-B963-8DC0DD322B58}"/>
              </a:ext>
            </a:extLst>
          </p:cNvPr>
          <p:cNvCxnSpPr>
            <a:cxnSpLocks/>
          </p:cNvCxnSpPr>
          <p:nvPr/>
        </p:nvCxnSpPr>
        <p:spPr bwMode="auto">
          <a:xfrm>
            <a:off x="2772471" y="2672409"/>
            <a:ext cx="910893" cy="407200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8C80FE61-9A12-9EE9-A26E-16822C21E585}"/>
              </a:ext>
            </a:extLst>
          </p:cNvPr>
          <p:cNvCxnSpPr>
            <a:cxnSpLocks/>
          </p:cNvCxnSpPr>
          <p:nvPr/>
        </p:nvCxnSpPr>
        <p:spPr bwMode="auto">
          <a:xfrm flipV="1">
            <a:off x="4541856" y="5342859"/>
            <a:ext cx="0" cy="987603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0F98A2FC-F4BA-7326-8BF2-195307500C6E}"/>
              </a:ext>
            </a:extLst>
          </p:cNvPr>
          <p:cNvCxnSpPr>
            <a:cxnSpLocks/>
          </p:cNvCxnSpPr>
          <p:nvPr/>
        </p:nvCxnSpPr>
        <p:spPr bwMode="auto">
          <a:xfrm flipH="1">
            <a:off x="4401148" y="1093470"/>
            <a:ext cx="0" cy="1023056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05860" name="TextBox 126">
            <a:extLst>
              <a:ext uri="{FF2B5EF4-FFF2-40B4-BE49-F238E27FC236}">
                <a16:creationId xmlns:a16="http://schemas.microsoft.com/office/drawing/2014/main" id="{782CDC0D-0BFF-4840-328F-FB115850B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150" y="111159"/>
            <a:ext cx="8311699" cy="461665"/>
          </a:xfrm>
          <a:prstGeom prst="rect">
            <a:avLst/>
          </a:prstGeom>
          <a:solidFill>
            <a:srgbClr val="FF9300"/>
          </a:solidFill>
          <a:ln w="9525">
            <a:solidFill>
              <a:srgbClr val="FF505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THIAZOLIDINEDIONES AND RENAL PROTECTION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F90AA04-2563-C7DD-9795-B0495B13B0A9}"/>
              </a:ext>
            </a:extLst>
          </p:cNvPr>
          <p:cNvSpPr txBox="1"/>
          <p:nvPr/>
        </p:nvSpPr>
        <p:spPr>
          <a:xfrm>
            <a:off x="6473371" y="2784340"/>
            <a:ext cx="2377574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Improved renal</a:t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endothelial function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707482A-2AF4-55C3-A138-A2384F5B877D}"/>
              </a:ext>
            </a:extLst>
          </p:cNvPr>
          <p:cNvSpPr txBox="1"/>
          <p:nvPr/>
        </p:nvSpPr>
        <p:spPr>
          <a:xfrm>
            <a:off x="6191243" y="3807278"/>
            <a:ext cx="2659702" cy="369332"/>
          </a:xfrm>
          <a:prstGeom prst="rect">
            <a:avLst/>
          </a:prstGeom>
          <a:solidFill>
            <a:srgbClr val="FF9300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Reduced inflammation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9CA0814-4849-22F1-57B6-EEA464B4FDAF}"/>
              </a:ext>
            </a:extLst>
          </p:cNvPr>
          <p:cNvSpPr txBox="1"/>
          <p:nvPr/>
        </p:nvSpPr>
        <p:spPr>
          <a:xfrm>
            <a:off x="6063041" y="5300451"/>
            <a:ext cx="2980303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Downregulation of renin-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angiotensin system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9808031-6507-191F-6EA6-727F09A5BFB8}"/>
              </a:ext>
            </a:extLst>
          </p:cNvPr>
          <p:cNvSpPr txBox="1"/>
          <p:nvPr/>
        </p:nvSpPr>
        <p:spPr>
          <a:xfrm>
            <a:off x="2990840" y="6216068"/>
            <a:ext cx="3403496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Decreased renal endothelin-1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BAADEBF-50F0-2270-E615-A4CFB3708329}"/>
              </a:ext>
            </a:extLst>
          </p:cNvPr>
          <p:cNvSpPr txBox="1"/>
          <p:nvPr/>
        </p:nvSpPr>
        <p:spPr>
          <a:xfrm>
            <a:off x="900651" y="5613226"/>
            <a:ext cx="2065630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Decreased PAI-1 </a:t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renal expression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ED647CC0-8C13-EC38-7ACA-E3D9FC696D16}"/>
              </a:ext>
            </a:extLst>
          </p:cNvPr>
          <p:cNvSpPr txBox="1"/>
          <p:nvPr/>
        </p:nvSpPr>
        <p:spPr>
          <a:xfrm>
            <a:off x="453939" y="4690604"/>
            <a:ext cx="2287806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Decreased matrix </a:t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metalloproteinases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6CD6DAC1-F2BA-A79E-D2AB-EF3D6C0242CE}"/>
              </a:ext>
            </a:extLst>
          </p:cNvPr>
          <p:cNvSpPr txBox="1"/>
          <p:nvPr/>
        </p:nvSpPr>
        <p:spPr>
          <a:xfrm>
            <a:off x="164890" y="3782669"/>
            <a:ext cx="2496196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Reduced TGF-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ymbol" pitchFamily="2" charset="2"/>
                <a:ea typeface="+mn-ea"/>
                <a:cs typeface="+mn-cs"/>
              </a:rPr>
              <a:t>b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 and </a:t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other growth factors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0E6D990A-1A2E-2EE1-08B3-8E02FFEFE51D}"/>
              </a:ext>
            </a:extLst>
          </p:cNvPr>
          <p:cNvSpPr txBox="1"/>
          <p:nvPr/>
        </p:nvSpPr>
        <p:spPr>
          <a:xfrm>
            <a:off x="40406" y="2565503"/>
            <a:ext cx="2868924" cy="923330"/>
          </a:xfrm>
          <a:prstGeom prst="rect">
            <a:avLst/>
          </a:prstGeom>
          <a:solidFill>
            <a:srgbClr val="FF9300"/>
          </a:solidFill>
        </p:spPr>
        <p:txBody>
          <a:bodyPr wrap="square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Correction of hyper-insulinemia/decreased insulin resistance</a:t>
            </a:r>
          </a:p>
        </p:txBody>
      </p:sp>
      <p:sp>
        <p:nvSpPr>
          <p:cNvPr id="110663" name="Explosion 1 110662">
            <a:extLst>
              <a:ext uri="{FF2B5EF4-FFF2-40B4-BE49-F238E27FC236}">
                <a16:creationId xmlns:a16="http://schemas.microsoft.com/office/drawing/2014/main" id="{A3356636-4DCD-529F-95BD-31DF37A2DB72}"/>
              </a:ext>
            </a:extLst>
          </p:cNvPr>
          <p:cNvSpPr/>
          <p:nvPr/>
        </p:nvSpPr>
        <p:spPr bwMode="auto">
          <a:xfrm rot="520210">
            <a:off x="5805552" y="788423"/>
            <a:ext cx="3445415" cy="1072779"/>
          </a:xfrm>
          <a:prstGeom prst="irregularSeal1">
            <a:avLst/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34" charset="0"/>
              <a:ea typeface="+mn-ea"/>
              <a:cs typeface="+mn-cs"/>
            </a:endParaRPr>
          </a:p>
        </p:txBody>
      </p:sp>
      <p:sp>
        <p:nvSpPr>
          <p:cNvPr id="110662" name="Explosion 1 110661">
            <a:extLst>
              <a:ext uri="{FF2B5EF4-FFF2-40B4-BE49-F238E27FC236}">
                <a16:creationId xmlns:a16="http://schemas.microsoft.com/office/drawing/2014/main" id="{1D78F5F2-F746-4855-F36D-9FF7B2FB4735}"/>
              </a:ext>
            </a:extLst>
          </p:cNvPr>
          <p:cNvSpPr/>
          <p:nvPr/>
        </p:nvSpPr>
        <p:spPr bwMode="auto">
          <a:xfrm rot="21066076">
            <a:off x="5805552" y="788423"/>
            <a:ext cx="3445415" cy="1072779"/>
          </a:xfrm>
          <a:prstGeom prst="irregularSeal1">
            <a:avLst/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34" charset="0"/>
              <a:ea typeface="+mn-ea"/>
              <a:cs typeface="+mn-cs"/>
            </a:endParaRPr>
          </a:p>
        </p:txBody>
      </p:sp>
      <p:sp>
        <p:nvSpPr>
          <p:cNvPr id="41" name="Explosion 1 40">
            <a:extLst>
              <a:ext uri="{FF2B5EF4-FFF2-40B4-BE49-F238E27FC236}">
                <a16:creationId xmlns:a16="http://schemas.microsoft.com/office/drawing/2014/main" id="{C5C21A93-76A1-4C1F-369F-13038B4749A2}"/>
              </a:ext>
            </a:extLst>
          </p:cNvPr>
          <p:cNvSpPr/>
          <p:nvPr/>
        </p:nvSpPr>
        <p:spPr bwMode="auto">
          <a:xfrm rot="37162">
            <a:off x="5618812" y="680815"/>
            <a:ext cx="3445415" cy="1072779"/>
          </a:xfrm>
          <a:prstGeom prst="irregularSeal1">
            <a:avLst/>
          </a:prstGeom>
          <a:solidFill>
            <a:srgbClr val="FFFF00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34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9735FD1-25E9-153E-7C8E-D9761E8ADDEF}"/>
              </a:ext>
            </a:extLst>
          </p:cNvPr>
          <p:cNvSpPr txBox="1"/>
          <p:nvPr/>
        </p:nvSpPr>
        <p:spPr>
          <a:xfrm rot="135942">
            <a:off x="5893863" y="915172"/>
            <a:ext cx="311617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* Functional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PPAR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ymbol" pitchFamily="2" charset="2"/>
                <a:ea typeface="+mn-ea"/>
                <a:cs typeface="+mn-cs"/>
              </a:rPr>
              <a:t>g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  receptors are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present in glomerulus and tubules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D824679-5896-3417-EF0E-AC186227B439}"/>
              </a:ext>
            </a:extLst>
          </p:cNvPr>
          <p:cNvSpPr txBox="1"/>
          <p:nvPr/>
        </p:nvSpPr>
        <p:spPr>
          <a:xfrm>
            <a:off x="5940623" y="2023325"/>
            <a:ext cx="2890535" cy="36576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Blood pressure lowering</a:t>
            </a:r>
          </a:p>
        </p:txBody>
      </p:sp>
      <p:cxnSp>
        <p:nvCxnSpPr>
          <p:cNvPr id="55" name="Straight Arrow Connector 54">
            <a:extLst>
              <a:ext uri="{FF2B5EF4-FFF2-40B4-BE49-F238E27FC236}">
                <a16:creationId xmlns:a16="http://schemas.microsoft.com/office/drawing/2014/main" id="{3AAFCC90-910B-8AC8-28F6-516EE5CB2216}"/>
              </a:ext>
            </a:extLst>
          </p:cNvPr>
          <p:cNvCxnSpPr>
            <a:cxnSpLocks/>
          </p:cNvCxnSpPr>
          <p:nvPr/>
        </p:nvCxnSpPr>
        <p:spPr bwMode="auto">
          <a:xfrm>
            <a:off x="3084295" y="1823277"/>
            <a:ext cx="703981" cy="686012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59" name="Straight Arrow Connector 58">
            <a:extLst>
              <a:ext uri="{FF2B5EF4-FFF2-40B4-BE49-F238E27FC236}">
                <a16:creationId xmlns:a16="http://schemas.microsoft.com/office/drawing/2014/main" id="{B40DFFD8-5474-95CD-0525-8E34C5002C5D}"/>
              </a:ext>
            </a:extLst>
          </p:cNvPr>
          <p:cNvCxnSpPr>
            <a:cxnSpLocks/>
          </p:cNvCxnSpPr>
          <p:nvPr/>
        </p:nvCxnSpPr>
        <p:spPr bwMode="auto">
          <a:xfrm flipV="1">
            <a:off x="2783022" y="4011975"/>
            <a:ext cx="845868" cy="0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C16E4D2F-B581-8D81-132F-C1E00EF68808}"/>
              </a:ext>
            </a:extLst>
          </p:cNvPr>
          <p:cNvCxnSpPr>
            <a:cxnSpLocks/>
          </p:cNvCxnSpPr>
          <p:nvPr/>
        </p:nvCxnSpPr>
        <p:spPr bwMode="auto">
          <a:xfrm flipV="1">
            <a:off x="2721734" y="5009671"/>
            <a:ext cx="845868" cy="0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2115BDA4-A2F4-1765-65E5-1D0C4C35D2AC}"/>
              </a:ext>
            </a:extLst>
          </p:cNvPr>
          <p:cNvCxnSpPr>
            <a:cxnSpLocks/>
          </p:cNvCxnSpPr>
          <p:nvPr/>
        </p:nvCxnSpPr>
        <p:spPr bwMode="auto">
          <a:xfrm flipV="1">
            <a:off x="3024474" y="5307017"/>
            <a:ext cx="1023588" cy="620191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10656" name="Straight Arrow Connector 110655">
            <a:extLst>
              <a:ext uri="{FF2B5EF4-FFF2-40B4-BE49-F238E27FC236}">
                <a16:creationId xmlns:a16="http://schemas.microsoft.com/office/drawing/2014/main" id="{033B31F7-839F-BF56-21C6-ABBF393C04D8}"/>
              </a:ext>
            </a:extLst>
          </p:cNvPr>
          <p:cNvCxnSpPr>
            <a:cxnSpLocks/>
          </p:cNvCxnSpPr>
          <p:nvPr/>
        </p:nvCxnSpPr>
        <p:spPr bwMode="auto">
          <a:xfrm flipH="1" flipV="1">
            <a:off x="5226236" y="5159606"/>
            <a:ext cx="932758" cy="567954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cxnSp>
        <p:nvCxnSpPr>
          <p:cNvPr id="110661" name="Straight Arrow Connector 110660">
            <a:extLst>
              <a:ext uri="{FF2B5EF4-FFF2-40B4-BE49-F238E27FC236}">
                <a16:creationId xmlns:a16="http://schemas.microsoft.com/office/drawing/2014/main" id="{6D0349DC-4265-7615-40BF-88B2FD103355}"/>
              </a:ext>
            </a:extLst>
          </p:cNvPr>
          <p:cNvCxnSpPr>
            <a:cxnSpLocks/>
          </p:cNvCxnSpPr>
          <p:nvPr/>
        </p:nvCxnSpPr>
        <p:spPr bwMode="auto">
          <a:xfrm flipH="1">
            <a:off x="5532730" y="4684145"/>
            <a:ext cx="814488" cy="0"/>
          </a:xfrm>
          <a:prstGeom prst="straightConnector1">
            <a:avLst/>
          </a:prstGeom>
          <a:solidFill>
            <a:schemeClr val="accent1"/>
          </a:solidFill>
          <a:ln w="104775" cap="flat" cmpd="sng" algn="ctr">
            <a:solidFill>
              <a:schemeClr val="bg1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FC9B4E11-C34D-3F8E-22B9-0E930E49F0BD}"/>
              </a:ext>
            </a:extLst>
          </p:cNvPr>
          <p:cNvSpPr txBox="1"/>
          <p:nvPr/>
        </p:nvSpPr>
        <p:spPr>
          <a:xfrm>
            <a:off x="2309424" y="917895"/>
            <a:ext cx="3618298" cy="400110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Reduction of hyperglycemia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0CED469-40F6-C470-BF69-A11EFBCCE2AD}"/>
              </a:ext>
            </a:extLst>
          </p:cNvPr>
          <p:cNvSpPr txBox="1"/>
          <p:nvPr/>
        </p:nvSpPr>
        <p:spPr>
          <a:xfrm>
            <a:off x="89879" y="1607440"/>
            <a:ext cx="3326552" cy="646331"/>
          </a:xfrm>
          <a:prstGeom prst="rect">
            <a:avLst/>
          </a:prstGeom>
          <a:solidFill>
            <a:srgbClr val="FF9300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Decreased renal fat/reversal </a:t>
            </a:r>
            <a:b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</a:b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of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lipotoxicity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itchFamily="2" charset="0"/>
              <a:ea typeface="+mn-ea"/>
              <a:cs typeface="+mn-cs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D5FF1D4-6421-B38B-98C4-F37A5E5EB32B}"/>
              </a:ext>
            </a:extLst>
          </p:cNvPr>
          <p:cNvSpPr txBox="1"/>
          <p:nvPr/>
        </p:nvSpPr>
        <p:spPr>
          <a:xfrm>
            <a:off x="5978832" y="4499480"/>
            <a:ext cx="3145072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Decreased oxidative stress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8AE6226-7CC3-4101-2855-A031DC01D2D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5768" y="2132048"/>
            <a:ext cx="2476500" cy="3136900"/>
          </a:xfrm>
          <a:prstGeom prst="rect">
            <a:avLst/>
          </a:prstGeom>
        </p:spPr>
      </p:pic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387352" y="839798"/>
            <a:ext cx="8369304" cy="707886"/>
          </a:xfrm>
          <a:prstGeom prst="rect">
            <a:avLst/>
          </a:prstGeom>
          <a:solidFill>
            <a:srgbClr val="FF7308"/>
          </a:solidFill>
          <a:ln w="9525">
            <a:solidFill>
              <a:srgbClr val="FF7308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MS PGothic" pitchFamily="34" charset="-128"/>
                <a:cs typeface="+mn-cs"/>
              </a:rPr>
              <a:t>PIOGLITAZONE – SIDE EFFECTS</a:t>
            </a:r>
          </a:p>
        </p:txBody>
      </p:sp>
      <p:sp>
        <p:nvSpPr>
          <p:cNvPr id="2051" name="TextBox 13"/>
          <p:cNvSpPr txBox="1">
            <a:spLocks noChangeArrowheads="1"/>
          </p:cNvSpPr>
          <p:nvPr/>
        </p:nvSpPr>
        <p:spPr bwMode="auto">
          <a:xfrm>
            <a:off x="1473977" y="1793881"/>
            <a:ext cx="6196189" cy="3508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6075" indent="-346075"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charset="0"/>
                <a:ea typeface="ＭＳ Ｐゴシック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charset="0"/>
                <a:ea typeface="ＭＳ Ｐゴシック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charset="0"/>
                <a:ea typeface="ＭＳ Ｐゴシック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charset="0"/>
                <a:ea typeface="ＭＳ Ｐゴシック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charset="0"/>
                <a:ea typeface="ＭＳ Ｐゴシック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charset="0"/>
                <a:ea typeface="ＭＳ Ｐゴシック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charset="0"/>
                <a:ea typeface="ＭＳ Ｐゴシック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charset="0"/>
                <a:ea typeface="ＭＳ Ｐゴシック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charset="0"/>
                <a:ea typeface="ＭＳ Ｐゴシック" pitchFamily="34" charset="-128"/>
              </a:defRPr>
            </a:lvl9pPr>
          </a:lstStyle>
          <a:p>
            <a:pPr marL="346075" marR="0" lvl="0" indent="-34607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>
                <a:srgbClr val="FF0000"/>
              </a:buClr>
              <a:buSzTx/>
              <a:buFont typeface="Symbol" pitchFamily="18" charset="2"/>
              <a:buChar char=""/>
              <a:tabLst/>
              <a:defRPr/>
            </a:pPr>
            <a:r>
              <a:rPr kumimoji="0" lang="en-US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charset="0"/>
                <a:ea typeface="ＭＳ Ｐゴシック" pitchFamily="34" charset="-128"/>
                <a:cs typeface="+mn-cs"/>
              </a:rPr>
              <a:t>Weight gain</a:t>
            </a:r>
          </a:p>
          <a:p>
            <a:pPr eaLnBrk="1" hangingPunct="1">
              <a:spcBef>
                <a:spcPct val="0"/>
              </a:spcBef>
              <a:spcAft>
                <a:spcPts val="1200"/>
              </a:spcAft>
              <a:buClr>
                <a:srgbClr val="FF0000"/>
              </a:buClr>
              <a:buFont typeface="Symbol" pitchFamily="18" charset="2"/>
              <a:buChar char=""/>
              <a:defRPr/>
            </a:pPr>
            <a:r>
              <a:rPr lang="en-US" altLang="en-US" sz="4800" dirty="0">
                <a:solidFill>
                  <a:srgbClr val="FF6600"/>
                </a:solidFill>
              </a:rPr>
              <a:t>Bladder cancer</a:t>
            </a:r>
          </a:p>
          <a:p>
            <a:pPr marL="346075" marR="0" lvl="0" indent="-34607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>
                <a:srgbClr val="FF0000"/>
              </a:buClr>
              <a:buSzTx/>
              <a:buFont typeface="Symbol" pitchFamily="18" charset="2"/>
              <a:buChar char=""/>
              <a:tabLst/>
              <a:defRPr/>
            </a:pPr>
            <a:r>
              <a:rPr kumimoji="0" lang="en-US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CC99">
                    <a:lumMod val="60000"/>
                    <a:lumOff val="40000"/>
                  </a:srgbClr>
                </a:solidFill>
                <a:effectLst/>
                <a:uLnTx/>
                <a:uFillTx/>
                <a:latin typeface="Helvetica" charset="0"/>
                <a:ea typeface="ＭＳ Ｐゴシック" pitchFamily="34" charset="-128"/>
                <a:cs typeface="+mn-cs"/>
              </a:rPr>
              <a:t>Fluid retention</a:t>
            </a:r>
          </a:p>
          <a:p>
            <a:pPr marL="346075" marR="0" lvl="0" indent="-34607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1200"/>
              </a:spcAft>
              <a:buClr>
                <a:srgbClr val="FF0000"/>
              </a:buClr>
              <a:buSzTx/>
              <a:buFont typeface="Symbol" pitchFamily="18" charset="2"/>
              <a:buChar char=""/>
              <a:tabLst/>
              <a:defRPr/>
            </a:pPr>
            <a:r>
              <a:rPr kumimoji="0" lang="en-US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ＭＳ Ｐゴシック" pitchFamily="34" charset="-128"/>
                <a:cs typeface="+mn-cs"/>
              </a:rPr>
              <a:t>Bone fractures</a:t>
            </a:r>
          </a:p>
        </p:txBody>
      </p:sp>
    </p:spTree>
    <p:extLst>
      <p:ext uri="{BB962C8B-B14F-4D97-AF65-F5344CB8AC3E}">
        <p14:creationId xmlns:p14="http://schemas.microsoft.com/office/powerpoint/2010/main" val="1502945307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051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90"/>
          <p:cNvGrpSpPr>
            <a:grpSpLocks/>
          </p:cNvGrpSpPr>
          <p:nvPr/>
        </p:nvGrpSpPr>
        <p:grpSpPr bwMode="auto">
          <a:xfrm>
            <a:off x="117123" y="468490"/>
            <a:ext cx="8909756" cy="5738989"/>
            <a:chOff x="95250" y="98853"/>
            <a:chExt cx="10021888" cy="6455935"/>
          </a:xfrm>
        </p:grpSpPr>
        <p:sp>
          <p:nvSpPr>
            <p:cNvPr id="102413" name="Freeform 5"/>
            <p:cNvSpPr>
              <a:spLocks/>
            </p:cNvSpPr>
            <p:nvPr/>
          </p:nvSpPr>
          <p:spPr bwMode="auto">
            <a:xfrm>
              <a:off x="4548188" y="1330325"/>
              <a:ext cx="677862" cy="1062038"/>
            </a:xfrm>
            <a:custGeom>
              <a:avLst/>
              <a:gdLst>
                <a:gd name="T0" fmla="*/ 2147483647 w 427"/>
                <a:gd name="T1" fmla="*/ 2147483647 h 669"/>
                <a:gd name="T2" fmla="*/ 2147483647 w 427"/>
                <a:gd name="T3" fmla="*/ 2147483647 h 669"/>
                <a:gd name="T4" fmla="*/ 2147483647 w 427"/>
                <a:gd name="T5" fmla="*/ 2147483647 h 669"/>
                <a:gd name="T6" fmla="*/ 2147483647 w 427"/>
                <a:gd name="T7" fmla="*/ 2147483647 h 669"/>
                <a:gd name="T8" fmla="*/ 2147483647 w 427"/>
                <a:gd name="T9" fmla="*/ 2147483647 h 669"/>
                <a:gd name="T10" fmla="*/ 2147483647 w 427"/>
                <a:gd name="T11" fmla="*/ 2147483647 h 669"/>
                <a:gd name="T12" fmla="*/ 2147483647 w 427"/>
                <a:gd name="T13" fmla="*/ 2147483647 h 669"/>
                <a:gd name="T14" fmla="*/ 2147483647 w 427"/>
                <a:gd name="T15" fmla="*/ 2147483647 h 669"/>
                <a:gd name="T16" fmla="*/ 2147483647 w 427"/>
                <a:gd name="T17" fmla="*/ 2147483647 h 669"/>
                <a:gd name="T18" fmla="*/ 2147483647 w 427"/>
                <a:gd name="T19" fmla="*/ 2147483647 h 669"/>
                <a:gd name="T20" fmla="*/ 2147483647 w 427"/>
                <a:gd name="T21" fmla="*/ 2147483647 h 669"/>
                <a:gd name="T22" fmla="*/ 2147483647 w 427"/>
                <a:gd name="T23" fmla="*/ 2147483647 h 669"/>
                <a:gd name="T24" fmla="*/ 2147483647 w 427"/>
                <a:gd name="T25" fmla="*/ 2147483647 h 669"/>
                <a:gd name="T26" fmla="*/ 2147483647 w 427"/>
                <a:gd name="T27" fmla="*/ 2147483647 h 669"/>
                <a:gd name="T28" fmla="*/ 2147483647 w 427"/>
                <a:gd name="T29" fmla="*/ 2147483647 h 669"/>
                <a:gd name="T30" fmla="*/ 2147483647 w 427"/>
                <a:gd name="T31" fmla="*/ 2147483647 h 669"/>
                <a:gd name="T32" fmla="*/ 2147483647 w 427"/>
                <a:gd name="T33" fmla="*/ 0 h 669"/>
                <a:gd name="T34" fmla="*/ 2147483647 w 427"/>
                <a:gd name="T35" fmla="*/ 2147483647 h 669"/>
                <a:gd name="T36" fmla="*/ 2147483647 w 427"/>
                <a:gd name="T37" fmla="*/ 2147483647 h 669"/>
                <a:gd name="T38" fmla="*/ 2147483647 w 427"/>
                <a:gd name="T39" fmla="*/ 2147483647 h 669"/>
                <a:gd name="T40" fmla="*/ 2147483647 w 427"/>
                <a:gd name="T41" fmla="*/ 2147483647 h 669"/>
                <a:gd name="T42" fmla="*/ 2147483647 w 427"/>
                <a:gd name="T43" fmla="*/ 2147483647 h 669"/>
                <a:gd name="T44" fmla="*/ 2147483647 w 427"/>
                <a:gd name="T45" fmla="*/ 2147483647 h 669"/>
                <a:gd name="T46" fmla="*/ 2147483647 w 427"/>
                <a:gd name="T47" fmla="*/ 2147483647 h 669"/>
                <a:gd name="T48" fmla="*/ 2147483647 w 427"/>
                <a:gd name="T49" fmla="*/ 2147483647 h 669"/>
                <a:gd name="T50" fmla="*/ 2147483647 w 427"/>
                <a:gd name="T51" fmla="*/ 2147483647 h 669"/>
                <a:gd name="T52" fmla="*/ 2147483647 w 427"/>
                <a:gd name="T53" fmla="*/ 2147483647 h 669"/>
                <a:gd name="T54" fmla="*/ 2147483647 w 427"/>
                <a:gd name="T55" fmla="*/ 2147483647 h 669"/>
                <a:gd name="T56" fmla="*/ 2147483647 w 427"/>
                <a:gd name="T57" fmla="*/ 2147483647 h 669"/>
                <a:gd name="T58" fmla="*/ 2147483647 w 427"/>
                <a:gd name="T59" fmla="*/ 2147483647 h 669"/>
                <a:gd name="T60" fmla="*/ 2147483647 w 427"/>
                <a:gd name="T61" fmla="*/ 2147483647 h 669"/>
                <a:gd name="T62" fmla="*/ 2147483647 w 427"/>
                <a:gd name="T63" fmla="*/ 2147483647 h 669"/>
                <a:gd name="T64" fmla="*/ 2147483647 w 427"/>
                <a:gd name="T65" fmla="*/ 2147483647 h 669"/>
                <a:gd name="T66" fmla="*/ 2147483647 w 427"/>
                <a:gd name="T67" fmla="*/ 2147483647 h 669"/>
                <a:gd name="T68" fmla="*/ 2147483647 w 427"/>
                <a:gd name="T69" fmla="*/ 2147483647 h 669"/>
                <a:gd name="T70" fmla="*/ 2147483647 w 427"/>
                <a:gd name="T71" fmla="*/ 2147483647 h 669"/>
                <a:gd name="T72" fmla="*/ 2147483647 w 427"/>
                <a:gd name="T73" fmla="*/ 2147483647 h 669"/>
                <a:gd name="T74" fmla="*/ 2147483647 w 427"/>
                <a:gd name="T75" fmla="*/ 2147483647 h 669"/>
                <a:gd name="T76" fmla="*/ 2147483647 w 427"/>
                <a:gd name="T77" fmla="*/ 2147483647 h 669"/>
                <a:gd name="T78" fmla="*/ 2147483647 w 427"/>
                <a:gd name="T79" fmla="*/ 2147483647 h 669"/>
                <a:gd name="T80" fmla="*/ 2147483647 w 427"/>
                <a:gd name="T81" fmla="*/ 2147483647 h 669"/>
                <a:gd name="T82" fmla="*/ 2147483647 w 427"/>
                <a:gd name="T83" fmla="*/ 2147483647 h 669"/>
                <a:gd name="T84" fmla="*/ 2147483647 w 427"/>
                <a:gd name="T85" fmla="*/ 2147483647 h 669"/>
                <a:gd name="T86" fmla="*/ 2147483647 w 427"/>
                <a:gd name="T87" fmla="*/ 2147483647 h 669"/>
                <a:gd name="T88" fmla="*/ 2147483647 w 427"/>
                <a:gd name="T89" fmla="*/ 2147483647 h 669"/>
                <a:gd name="T90" fmla="*/ 2147483647 w 427"/>
                <a:gd name="T91" fmla="*/ 2147483647 h 669"/>
                <a:gd name="T92" fmla="*/ 2147483647 w 427"/>
                <a:gd name="T93" fmla="*/ 2147483647 h 669"/>
                <a:gd name="T94" fmla="*/ 2147483647 w 427"/>
                <a:gd name="T95" fmla="*/ 2147483647 h 669"/>
                <a:gd name="T96" fmla="*/ 2147483647 w 427"/>
                <a:gd name="T97" fmla="*/ 2147483647 h 669"/>
                <a:gd name="T98" fmla="*/ 2147483647 w 427"/>
                <a:gd name="T99" fmla="*/ 2147483647 h 669"/>
                <a:gd name="T100" fmla="*/ 2147483647 w 427"/>
                <a:gd name="T101" fmla="*/ 2147483647 h 669"/>
                <a:gd name="T102" fmla="*/ 2147483647 w 427"/>
                <a:gd name="T103" fmla="*/ 2147483647 h 669"/>
                <a:gd name="T104" fmla="*/ 2147483647 w 427"/>
                <a:gd name="T105" fmla="*/ 2147483647 h 669"/>
                <a:gd name="T106" fmla="*/ 2147483647 w 427"/>
                <a:gd name="T107" fmla="*/ 2147483647 h 669"/>
                <a:gd name="T108" fmla="*/ 2147483647 w 427"/>
                <a:gd name="T109" fmla="*/ 2147483647 h 669"/>
                <a:gd name="T110" fmla="*/ 2147483647 w 427"/>
                <a:gd name="T111" fmla="*/ 2147483647 h 669"/>
                <a:gd name="T112" fmla="*/ 2147483647 w 427"/>
                <a:gd name="T113" fmla="*/ 2147483647 h 669"/>
                <a:gd name="T114" fmla="*/ 2147483647 w 427"/>
                <a:gd name="T115" fmla="*/ 2147483647 h 66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27"/>
                <a:gd name="T175" fmla="*/ 0 h 669"/>
                <a:gd name="T176" fmla="*/ 427 w 427"/>
                <a:gd name="T177" fmla="*/ 669 h 66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27" h="669">
                  <a:moveTo>
                    <a:pt x="12" y="329"/>
                  </a:moveTo>
                  <a:lnTo>
                    <a:pt x="5" y="217"/>
                  </a:lnTo>
                  <a:lnTo>
                    <a:pt x="6" y="216"/>
                  </a:lnTo>
                  <a:lnTo>
                    <a:pt x="7" y="214"/>
                  </a:lnTo>
                  <a:lnTo>
                    <a:pt x="9" y="212"/>
                  </a:lnTo>
                  <a:lnTo>
                    <a:pt x="12" y="207"/>
                  </a:lnTo>
                  <a:lnTo>
                    <a:pt x="15" y="203"/>
                  </a:lnTo>
                  <a:lnTo>
                    <a:pt x="19" y="197"/>
                  </a:lnTo>
                  <a:lnTo>
                    <a:pt x="23" y="190"/>
                  </a:lnTo>
                  <a:lnTo>
                    <a:pt x="28" y="183"/>
                  </a:lnTo>
                  <a:lnTo>
                    <a:pt x="33" y="176"/>
                  </a:lnTo>
                  <a:lnTo>
                    <a:pt x="38" y="167"/>
                  </a:lnTo>
                  <a:lnTo>
                    <a:pt x="43" y="159"/>
                  </a:lnTo>
                  <a:lnTo>
                    <a:pt x="48" y="150"/>
                  </a:lnTo>
                  <a:lnTo>
                    <a:pt x="53" y="140"/>
                  </a:lnTo>
                  <a:lnTo>
                    <a:pt x="58" y="131"/>
                  </a:lnTo>
                  <a:lnTo>
                    <a:pt x="63" y="122"/>
                  </a:lnTo>
                  <a:lnTo>
                    <a:pt x="67" y="112"/>
                  </a:lnTo>
                  <a:lnTo>
                    <a:pt x="72" y="102"/>
                  </a:lnTo>
                  <a:lnTo>
                    <a:pt x="81" y="92"/>
                  </a:lnTo>
                  <a:lnTo>
                    <a:pt x="92" y="83"/>
                  </a:lnTo>
                  <a:lnTo>
                    <a:pt x="105" y="73"/>
                  </a:lnTo>
                  <a:lnTo>
                    <a:pt x="119" y="64"/>
                  </a:lnTo>
                  <a:lnTo>
                    <a:pt x="135" y="54"/>
                  </a:lnTo>
                  <a:lnTo>
                    <a:pt x="151" y="45"/>
                  </a:lnTo>
                  <a:lnTo>
                    <a:pt x="167" y="36"/>
                  </a:lnTo>
                  <a:lnTo>
                    <a:pt x="183" y="29"/>
                  </a:lnTo>
                  <a:lnTo>
                    <a:pt x="198" y="21"/>
                  </a:lnTo>
                  <a:lnTo>
                    <a:pt x="213" y="16"/>
                  </a:lnTo>
                  <a:lnTo>
                    <a:pt x="226" y="10"/>
                  </a:lnTo>
                  <a:lnTo>
                    <a:pt x="236" y="5"/>
                  </a:lnTo>
                  <a:lnTo>
                    <a:pt x="245" y="2"/>
                  </a:lnTo>
                  <a:lnTo>
                    <a:pt x="250" y="0"/>
                  </a:lnTo>
                  <a:lnTo>
                    <a:pt x="251" y="0"/>
                  </a:lnTo>
                  <a:lnTo>
                    <a:pt x="254" y="11"/>
                  </a:lnTo>
                  <a:lnTo>
                    <a:pt x="259" y="23"/>
                  </a:lnTo>
                  <a:lnTo>
                    <a:pt x="265" y="37"/>
                  </a:lnTo>
                  <a:lnTo>
                    <a:pt x="273" y="52"/>
                  </a:lnTo>
                  <a:lnTo>
                    <a:pt x="281" y="67"/>
                  </a:lnTo>
                  <a:lnTo>
                    <a:pt x="290" y="83"/>
                  </a:lnTo>
                  <a:lnTo>
                    <a:pt x="300" y="99"/>
                  </a:lnTo>
                  <a:lnTo>
                    <a:pt x="310" y="114"/>
                  </a:lnTo>
                  <a:lnTo>
                    <a:pt x="319" y="129"/>
                  </a:lnTo>
                  <a:lnTo>
                    <a:pt x="328" y="142"/>
                  </a:lnTo>
                  <a:lnTo>
                    <a:pt x="337" y="155"/>
                  </a:lnTo>
                  <a:lnTo>
                    <a:pt x="344" y="166"/>
                  </a:lnTo>
                  <a:lnTo>
                    <a:pt x="351" y="175"/>
                  </a:lnTo>
                  <a:lnTo>
                    <a:pt x="356" y="182"/>
                  </a:lnTo>
                  <a:lnTo>
                    <a:pt x="359" y="186"/>
                  </a:lnTo>
                  <a:lnTo>
                    <a:pt x="360" y="188"/>
                  </a:lnTo>
                  <a:lnTo>
                    <a:pt x="382" y="278"/>
                  </a:lnTo>
                  <a:lnTo>
                    <a:pt x="395" y="383"/>
                  </a:lnTo>
                  <a:lnTo>
                    <a:pt x="395" y="385"/>
                  </a:lnTo>
                  <a:lnTo>
                    <a:pt x="395" y="390"/>
                  </a:lnTo>
                  <a:lnTo>
                    <a:pt x="395" y="399"/>
                  </a:lnTo>
                  <a:lnTo>
                    <a:pt x="395" y="409"/>
                  </a:lnTo>
                  <a:lnTo>
                    <a:pt x="395" y="422"/>
                  </a:lnTo>
                  <a:lnTo>
                    <a:pt x="395" y="436"/>
                  </a:lnTo>
                  <a:lnTo>
                    <a:pt x="396" y="451"/>
                  </a:lnTo>
                  <a:lnTo>
                    <a:pt x="397" y="467"/>
                  </a:lnTo>
                  <a:lnTo>
                    <a:pt x="394" y="472"/>
                  </a:lnTo>
                  <a:lnTo>
                    <a:pt x="388" y="479"/>
                  </a:lnTo>
                  <a:lnTo>
                    <a:pt x="379" y="486"/>
                  </a:lnTo>
                  <a:lnTo>
                    <a:pt x="369" y="494"/>
                  </a:lnTo>
                  <a:lnTo>
                    <a:pt x="359" y="502"/>
                  </a:lnTo>
                  <a:lnTo>
                    <a:pt x="350" y="509"/>
                  </a:lnTo>
                  <a:lnTo>
                    <a:pt x="344" y="516"/>
                  </a:lnTo>
                  <a:lnTo>
                    <a:pt x="342" y="521"/>
                  </a:lnTo>
                  <a:lnTo>
                    <a:pt x="346" y="533"/>
                  </a:lnTo>
                  <a:lnTo>
                    <a:pt x="355" y="540"/>
                  </a:lnTo>
                  <a:lnTo>
                    <a:pt x="365" y="544"/>
                  </a:lnTo>
                  <a:lnTo>
                    <a:pt x="377" y="545"/>
                  </a:lnTo>
                  <a:lnTo>
                    <a:pt x="389" y="544"/>
                  </a:lnTo>
                  <a:lnTo>
                    <a:pt x="399" y="544"/>
                  </a:lnTo>
                  <a:lnTo>
                    <a:pt x="406" y="544"/>
                  </a:lnTo>
                  <a:lnTo>
                    <a:pt x="410" y="546"/>
                  </a:lnTo>
                  <a:lnTo>
                    <a:pt x="416" y="559"/>
                  </a:lnTo>
                  <a:lnTo>
                    <a:pt x="421" y="572"/>
                  </a:lnTo>
                  <a:lnTo>
                    <a:pt x="425" y="583"/>
                  </a:lnTo>
                  <a:lnTo>
                    <a:pt x="427" y="593"/>
                  </a:lnTo>
                  <a:lnTo>
                    <a:pt x="425" y="604"/>
                  </a:lnTo>
                  <a:lnTo>
                    <a:pt x="420" y="614"/>
                  </a:lnTo>
                  <a:lnTo>
                    <a:pt x="410" y="624"/>
                  </a:lnTo>
                  <a:lnTo>
                    <a:pt x="395" y="636"/>
                  </a:lnTo>
                  <a:lnTo>
                    <a:pt x="385" y="642"/>
                  </a:lnTo>
                  <a:lnTo>
                    <a:pt x="371" y="648"/>
                  </a:lnTo>
                  <a:lnTo>
                    <a:pt x="355" y="653"/>
                  </a:lnTo>
                  <a:lnTo>
                    <a:pt x="337" y="657"/>
                  </a:lnTo>
                  <a:lnTo>
                    <a:pt x="317" y="661"/>
                  </a:lnTo>
                  <a:lnTo>
                    <a:pt x="295" y="665"/>
                  </a:lnTo>
                  <a:lnTo>
                    <a:pt x="273" y="667"/>
                  </a:lnTo>
                  <a:lnTo>
                    <a:pt x="250" y="669"/>
                  </a:lnTo>
                  <a:lnTo>
                    <a:pt x="227" y="669"/>
                  </a:lnTo>
                  <a:lnTo>
                    <a:pt x="205" y="668"/>
                  </a:lnTo>
                  <a:lnTo>
                    <a:pt x="185" y="667"/>
                  </a:lnTo>
                  <a:lnTo>
                    <a:pt x="165" y="664"/>
                  </a:lnTo>
                  <a:lnTo>
                    <a:pt x="147" y="659"/>
                  </a:lnTo>
                  <a:lnTo>
                    <a:pt x="132" y="653"/>
                  </a:lnTo>
                  <a:lnTo>
                    <a:pt x="120" y="645"/>
                  </a:lnTo>
                  <a:lnTo>
                    <a:pt x="110" y="636"/>
                  </a:lnTo>
                  <a:lnTo>
                    <a:pt x="102" y="626"/>
                  </a:lnTo>
                  <a:lnTo>
                    <a:pt x="92" y="614"/>
                  </a:lnTo>
                  <a:lnTo>
                    <a:pt x="82" y="603"/>
                  </a:lnTo>
                  <a:lnTo>
                    <a:pt x="71" y="589"/>
                  </a:lnTo>
                  <a:lnTo>
                    <a:pt x="60" y="576"/>
                  </a:lnTo>
                  <a:lnTo>
                    <a:pt x="49" y="561"/>
                  </a:lnTo>
                  <a:lnTo>
                    <a:pt x="38" y="544"/>
                  </a:lnTo>
                  <a:lnTo>
                    <a:pt x="29" y="527"/>
                  </a:lnTo>
                  <a:lnTo>
                    <a:pt x="19" y="508"/>
                  </a:lnTo>
                  <a:lnTo>
                    <a:pt x="12" y="488"/>
                  </a:lnTo>
                  <a:lnTo>
                    <a:pt x="6" y="466"/>
                  </a:lnTo>
                  <a:lnTo>
                    <a:pt x="2" y="442"/>
                  </a:lnTo>
                  <a:lnTo>
                    <a:pt x="0" y="417"/>
                  </a:lnTo>
                  <a:lnTo>
                    <a:pt x="1" y="390"/>
                  </a:lnTo>
                  <a:lnTo>
                    <a:pt x="6" y="361"/>
                  </a:lnTo>
                  <a:lnTo>
                    <a:pt x="12" y="329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14" name="Freeform 6"/>
            <p:cNvSpPr>
              <a:spLocks/>
            </p:cNvSpPr>
            <p:nvPr/>
          </p:nvSpPr>
          <p:spPr bwMode="auto">
            <a:xfrm>
              <a:off x="4498975" y="1666875"/>
              <a:ext cx="103188" cy="163513"/>
            </a:xfrm>
            <a:custGeom>
              <a:avLst/>
              <a:gdLst>
                <a:gd name="T0" fmla="*/ 2147483647 w 65"/>
                <a:gd name="T1" fmla="*/ 2147483647 h 103"/>
                <a:gd name="T2" fmla="*/ 2147483647 w 65"/>
                <a:gd name="T3" fmla="*/ 2147483647 h 103"/>
                <a:gd name="T4" fmla="*/ 2147483647 w 65"/>
                <a:gd name="T5" fmla="*/ 0 h 103"/>
                <a:gd name="T6" fmla="*/ 2147483647 w 65"/>
                <a:gd name="T7" fmla="*/ 0 h 103"/>
                <a:gd name="T8" fmla="*/ 2147483647 w 65"/>
                <a:gd name="T9" fmla="*/ 2147483647 h 103"/>
                <a:gd name="T10" fmla="*/ 2147483647 w 65"/>
                <a:gd name="T11" fmla="*/ 2147483647 h 103"/>
                <a:gd name="T12" fmla="*/ 2147483647 w 65"/>
                <a:gd name="T13" fmla="*/ 2147483647 h 103"/>
                <a:gd name="T14" fmla="*/ 2147483647 w 65"/>
                <a:gd name="T15" fmla="*/ 2147483647 h 103"/>
                <a:gd name="T16" fmla="*/ 0 w 65"/>
                <a:gd name="T17" fmla="*/ 2147483647 h 103"/>
                <a:gd name="T18" fmla="*/ 0 w 65"/>
                <a:gd name="T19" fmla="*/ 2147483647 h 103"/>
                <a:gd name="T20" fmla="*/ 2147483647 w 65"/>
                <a:gd name="T21" fmla="*/ 2147483647 h 103"/>
                <a:gd name="T22" fmla="*/ 2147483647 w 65"/>
                <a:gd name="T23" fmla="*/ 2147483647 h 103"/>
                <a:gd name="T24" fmla="*/ 2147483647 w 65"/>
                <a:gd name="T25" fmla="*/ 2147483647 h 103"/>
                <a:gd name="T26" fmla="*/ 2147483647 w 65"/>
                <a:gd name="T27" fmla="*/ 2147483647 h 103"/>
                <a:gd name="T28" fmla="*/ 2147483647 w 65"/>
                <a:gd name="T29" fmla="*/ 2147483647 h 103"/>
                <a:gd name="T30" fmla="*/ 2147483647 w 65"/>
                <a:gd name="T31" fmla="*/ 2147483647 h 103"/>
                <a:gd name="T32" fmla="*/ 2147483647 w 65"/>
                <a:gd name="T33" fmla="*/ 2147483647 h 103"/>
                <a:gd name="T34" fmla="*/ 2147483647 w 65"/>
                <a:gd name="T35" fmla="*/ 2147483647 h 103"/>
                <a:gd name="T36" fmla="*/ 2147483647 w 65"/>
                <a:gd name="T37" fmla="*/ 2147483647 h 103"/>
                <a:gd name="T38" fmla="*/ 2147483647 w 65"/>
                <a:gd name="T39" fmla="*/ 2147483647 h 103"/>
                <a:gd name="T40" fmla="*/ 2147483647 w 65"/>
                <a:gd name="T41" fmla="*/ 2147483647 h 103"/>
                <a:gd name="T42" fmla="*/ 2147483647 w 65"/>
                <a:gd name="T43" fmla="*/ 2147483647 h 103"/>
                <a:gd name="T44" fmla="*/ 2147483647 w 65"/>
                <a:gd name="T45" fmla="*/ 2147483647 h 103"/>
                <a:gd name="T46" fmla="*/ 2147483647 w 65"/>
                <a:gd name="T47" fmla="*/ 2147483647 h 103"/>
                <a:gd name="T48" fmla="*/ 2147483647 w 65"/>
                <a:gd name="T49" fmla="*/ 2147483647 h 103"/>
                <a:gd name="T50" fmla="*/ 2147483647 w 65"/>
                <a:gd name="T51" fmla="*/ 2147483647 h 10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5"/>
                <a:gd name="T79" fmla="*/ 0 h 103"/>
                <a:gd name="T80" fmla="*/ 65 w 65"/>
                <a:gd name="T81" fmla="*/ 103 h 10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5" h="103">
                  <a:moveTo>
                    <a:pt x="43" y="1"/>
                  </a:moveTo>
                  <a:lnTo>
                    <a:pt x="42" y="1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5" y="5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0" y="38"/>
                  </a:lnTo>
                  <a:lnTo>
                    <a:pt x="0" y="54"/>
                  </a:lnTo>
                  <a:lnTo>
                    <a:pt x="3" y="67"/>
                  </a:lnTo>
                  <a:lnTo>
                    <a:pt x="7" y="78"/>
                  </a:lnTo>
                  <a:lnTo>
                    <a:pt x="13" y="88"/>
                  </a:lnTo>
                  <a:lnTo>
                    <a:pt x="20" y="95"/>
                  </a:lnTo>
                  <a:lnTo>
                    <a:pt x="28" y="99"/>
                  </a:lnTo>
                  <a:lnTo>
                    <a:pt x="36" y="101"/>
                  </a:lnTo>
                  <a:lnTo>
                    <a:pt x="43" y="103"/>
                  </a:lnTo>
                  <a:lnTo>
                    <a:pt x="50" y="103"/>
                  </a:lnTo>
                  <a:lnTo>
                    <a:pt x="54" y="103"/>
                  </a:lnTo>
                  <a:lnTo>
                    <a:pt x="58" y="103"/>
                  </a:lnTo>
                  <a:lnTo>
                    <a:pt x="61" y="103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5" y="103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15" name="Freeform 7"/>
            <p:cNvSpPr>
              <a:spLocks/>
            </p:cNvSpPr>
            <p:nvPr/>
          </p:nvSpPr>
          <p:spPr bwMode="auto">
            <a:xfrm>
              <a:off x="3844925" y="4059238"/>
              <a:ext cx="2008188" cy="1671637"/>
            </a:xfrm>
            <a:custGeom>
              <a:avLst/>
              <a:gdLst>
                <a:gd name="T0" fmla="*/ 2147483647 w 1265"/>
                <a:gd name="T1" fmla="*/ 2147483647 h 1053"/>
                <a:gd name="T2" fmla="*/ 2147483647 w 1265"/>
                <a:gd name="T3" fmla="*/ 2147483647 h 1053"/>
                <a:gd name="T4" fmla="*/ 2147483647 w 1265"/>
                <a:gd name="T5" fmla="*/ 2147483647 h 1053"/>
                <a:gd name="T6" fmla="*/ 2147483647 w 1265"/>
                <a:gd name="T7" fmla="*/ 2147483647 h 1053"/>
                <a:gd name="T8" fmla="*/ 2147483647 w 1265"/>
                <a:gd name="T9" fmla="*/ 2147483647 h 1053"/>
                <a:gd name="T10" fmla="*/ 2147483647 w 1265"/>
                <a:gd name="T11" fmla="*/ 2147483647 h 1053"/>
                <a:gd name="T12" fmla="*/ 2147483647 w 1265"/>
                <a:gd name="T13" fmla="*/ 2147483647 h 1053"/>
                <a:gd name="T14" fmla="*/ 2147483647 w 1265"/>
                <a:gd name="T15" fmla="*/ 2147483647 h 1053"/>
                <a:gd name="T16" fmla="*/ 2147483647 w 1265"/>
                <a:gd name="T17" fmla="*/ 2147483647 h 1053"/>
                <a:gd name="T18" fmla="*/ 2147483647 w 1265"/>
                <a:gd name="T19" fmla="*/ 2147483647 h 1053"/>
                <a:gd name="T20" fmla="*/ 2147483647 w 1265"/>
                <a:gd name="T21" fmla="*/ 2147483647 h 1053"/>
                <a:gd name="T22" fmla="*/ 2147483647 w 1265"/>
                <a:gd name="T23" fmla="*/ 2147483647 h 1053"/>
                <a:gd name="T24" fmla="*/ 2147483647 w 1265"/>
                <a:gd name="T25" fmla="*/ 2147483647 h 1053"/>
                <a:gd name="T26" fmla="*/ 2147483647 w 1265"/>
                <a:gd name="T27" fmla="*/ 2147483647 h 1053"/>
                <a:gd name="T28" fmla="*/ 2147483647 w 1265"/>
                <a:gd name="T29" fmla="*/ 2147483647 h 1053"/>
                <a:gd name="T30" fmla="*/ 2147483647 w 1265"/>
                <a:gd name="T31" fmla="*/ 2147483647 h 1053"/>
                <a:gd name="T32" fmla="*/ 2147483647 w 1265"/>
                <a:gd name="T33" fmla="*/ 2147483647 h 1053"/>
                <a:gd name="T34" fmla="*/ 2147483647 w 1265"/>
                <a:gd name="T35" fmla="*/ 2147483647 h 1053"/>
                <a:gd name="T36" fmla="*/ 2147483647 w 1265"/>
                <a:gd name="T37" fmla="*/ 2147483647 h 1053"/>
                <a:gd name="T38" fmla="*/ 2147483647 w 1265"/>
                <a:gd name="T39" fmla="*/ 2147483647 h 1053"/>
                <a:gd name="T40" fmla="*/ 2147483647 w 1265"/>
                <a:gd name="T41" fmla="*/ 2147483647 h 1053"/>
                <a:gd name="T42" fmla="*/ 2147483647 w 1265"/>
                <a:gd name="T43" fmla="*/ 2147483647 h 1053"/>
                <a:gd name="T44" fmla="*/ 2147483647 w 1265"/>
                <a:gd name="T45" fmla="*/ 2147483647 h 1053"/>
                <a:gd name="T46" fmla="*/ 2147483647 w 1265"/>
                <a:gd name="T47" fmla="*/ 2147483647 h 1053"/>
                <a:gd name="T48" fmla="*/ 2147483647 w 1265"/>
                <a:gd name="T49" fmla="*/ 2147483647 h 1053"/>
                <a:gd name="T50" fmla="*/ 2147483647 w 1265"/>
                <a:gd name="T51" fmla="*/ 2147483647 h 1053"/>
                <a:gd name="T52" fmla="*/ 2147483647 w 1265"/>
                <a:gd name="T53" fmla="*/ 2147483647 h 1053"/>
                <a:gd name="T54" fmla="*/ 2147483647 w 1265"/>
                <a:gd name="T55" fmla="*/ 2147483647 h 1053"/>
                <a:gd name="T56" fmla="*/ 2147483647 w 1265"/>
                <a:gd name="T57" fmla="*/ 2147483647 h 1053"/>
                <a:gd name="T58" fmla="*/ 2147483647 w 1265"/>
                <a:gd name="T59" fmla="*/ 2147483647 h 1053"/>
                <a:gd name="T60" fmla="*/ 2147483647 w 1265"/>
                <a:gd name="T61" fmla="*/ 2147483647 h 1053"/>
                <a:gd name="T62" fmla="*/ 2147483647 w 1265"/>
                <a:gd name="T63" fmla="*/ 2147483647 h 1053"/>
                <a:gd name="T64" fmla="*/ 2147483647 w 1265"/>
                <a:gd name="T65" fmla="*/ 2147483647 h 1053"/>
                <a:gd name="T66" fmla="*/ 2147483647 w 1265"/>
                <a:gd name="T67" fmla="*/ 2147483647 h 1053"/>
                <a:gd name="T68" fmla="*/ 2147483647 w 1265"/>
                <a:gd name="T69" fmla="*/ 2147483647 h 1053"/>
                <a:gd name="T70" fmla="*/ 2147483647 w 1265"/>
                <a:gd name="T71" fmla="*/ 2147483647 h 1053"/>
                <a:gd name="T72" fmla="*/ 2147483647 w 1265"/>
                <a:gd name="T73" fmla="*/ 2147483647 h 1053"/>
                <a:gd name="T74" fmla="*/ 2147483647 w 1265"/>
                <a:gd name="T75" fmla="*/ 2147483647 h 1053"/>
                <a:gd name="T76" fmla="*/ 2147483647 w 1265"/>
                <a:gd name="T77" fmla="*/ 2147483647 h 1053"/>
                <a:gd name="T78" fmla="*/ 2147483647 w 1265"/>
                <a:gd name="T79" fmla="*/ 2147483647 h 1053"/>
                <a:gd name="T80" fmla="*/ 2147483647 w 1265"/>
                <a:gd name="T81" fmla="*/ 2147483647 h 1053"/>
                <a:gd name="T82" fmla="*/ 2147483647 w 1265"/>
                <a:gd name="T83" fmla="*/ 2147483647 h 1053"/>
                <a:gd name="T84" fmla="*/ 2147483647 w 1265"/>
                <a:gd name="T85" fmla="*/ 2147483647 h 1053"/>
                <a:gd name="T86" fmla="*/ 2147483647 w 1265"/>
                <a:gd name="T87" fmla="*/ 2147483647 h 1053"/>
                <a:gd name="T88" fmla="*/ 2147483647 w 1265"/>
                <a:gd name="T89" fmla="*/ 2147483647 h 1053"/>
                <a:gd name="T90" fmla="*/ 2147483647 w 1265"/>
                <a:gd name="T91" fmla="*/ 2147483647 h 1053"/>
                <a:gd name="T92" fmla="*/ 2147483647 w 1265"/>
                <a:gd name="T93" fmla="*/ 2147483647 h 1053"/>
                <a:gd name="T94" fmla="*/ 2147483647 w 1265"/>
                <a:gd name="T95" fmla="*/ 0 h 1053"/>
                <a:gd name="T96" fmla="*/ 2147483647 w 1265"/>
                <a:gd name="T97" fmla="*/ 2147483647 h 1053"/>
                <a:gd name="T98" fmla="*/ 2147483647 w 1265"/>
                <a:gd name="T99" fmla="*/ 2147483647 h 1053"/>
                <a:gd name="T100" fmla="*/ 2147483647 w 1265"/>
                <a:gd name="T101" fmla="*/ 2147483647 h 1053"/>
                <a:gd name="T102" fmla="*/ 2147483647 w 1265"/>
                <a:gd name="T103" fmla="*/ 2147483647 h 1053"/>
                <a:gd name="T104" fmla="*/ 2147483647 w 1265"/>
                <a:gd name="T105" fmla="*/ 2147483647 h 1053"/>
                <a:gd name="T106" fmla="*/ 2147483647 w 1265"/>
                <a:gd name="T107" fmla="*/ 2147483647 h 1053"/>
                <a:gd name="T108" fmla="*/ 2147483647 w 1265"/>
                <a:gd name="T109" fmla="*/ 2147483647 h 1053"/>
                <a:gd name="T110" fmla="*/ 2147483647 w 1265"/>
                <a:gd name="T111" fmla="*/ 2147483647 h 1053"/>
                <a:gd name="T112" fmla="*/ 2147483647 w 1265"/>
                <a:gd name="T113" fmla="*/ 2147483647 h 105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265"/>
                <a:gd name="T172" fmla="*/ 0 h 1053"/>
                <a:gd name="T173" fmla="*/ 1265 w 1265"/>
                <a:gd name="T174" fmla="*/ 1053 h 105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265" h="1053">
                  <a:moveTo>
                    <a:pt x="1265" y="330"/>
                  </a:moveTo>
                  <a:lnTo>
                    <a:pt x="1255" y="365"/>
                  </a:lnTo>
                  <a:lnTo>
                    <a:pt x="1243" y="397"/>
                  </a:lnTo>
                  <a:lnTo>
                    <a:pt x="1229" y="425"/>
                  </a:lnTo>
                  <a:lnTo>
                    <a:pt x="1214" y="451"/>
                  </a:lnTo>
                  <a:lnTo>
                    <a:pt x="1198" y="475"/>
                  </a:lnTo>
                  <a:lnTo>
                    <a:pt x="1181" y="496"/>
                  </a:lnTo>
                  <a:lnTo>
                    <a:pt x="1163" y="514"/>
                  </a:lnTo>
                  <a:lnTo>
                    <a:pt x="1144" y="531"/>
                  </a:lnTo>
                  <a:lnTo>
                    <a:pt x="1124" y="545"/>
                  </a:lnTo>
                  <a:lnTo>
                    <a:pt x="1103" y="558"/>
                  </a:lnTo>
                  <a:lnTo>
                    <a:pt x="1082" y="569"/>
                  </a:lnTo>
                  <a:lnTo>
                    <a:pt x="1061" y="579"/>
                  </a:lnTo>
                  <a:lnTo>
                    <a:pt x="1039" y="587"/>
                  </a:lnTo>
                  <a:lnTo>
                    <a:pt x="1018" y="595"/>
                  </a:lnTo>
                  <a:lnTo>
                    <a:pt x="996" y="602"/>
                  </a:lnTo>
                  <a:lnTo>
                    <a:pt x="975" y="607"/>
                  </a:lnTo>
                  <a:lnTo>
                    <a:pt x="954" y="613"/>
                  </a:lnTo>
                  <a:lnTo>
                    <a:pt x="933" y="618"/>
                  </a:lnTo>
                  <a:lnTo>
                    <a:pt x="913" y="623"/>
                  </a:lnTo>
                  <a:lnTo>
                    <a:pt x="893" y="628"/>
                  </a:lnTo>
                  <a:lnTo>
                    <a:pt x="874" y="633"/>
                  </a:lnTo>
                  <a:lnTo>
                    <a:pt x="856" y="639"/>
                  </a:lnTo>
                  <a:lnTo>
                    <a:pt x="840" y="645"/>
                  </a:lnTo>
                  <a:lnTo>
                    <a:pt x="823" y="652"/>
                  </a:lnTo>
                  <a:lnTo>
                    <a:pt x="809" y="660"/>
                  </a:lnTo>
                  <a:lnTo>
                    <a:pt x="796" y="669"/>
                  </a:lnTo>
                  <a:lnTo>
                    <a:pt x="784" y="679"/>
                  </a:lnTo>
                  <a:lnTo>
                    <a:pt x="774" y="691"/>
                  </a:lnTo>
                  <a:lnTo>
                    <a:pt x="766" y="704"/>
                  </a:lnTo>
                  <a:lnTo>
                    <a:pt x="760" y="719"/>
                  </a:lnTo>
                  <a:lnTo>
                    <a:pt x="755" y="737"/>
                  </a:lnTo>
                  <a:lnTo>
                    <a:pt x="753" y="756"/>
                  </a:lnTo>
                  <a:lnTo>
                    <a:pt x="742" y="923"/>
                  </a:lnTo>
                  <a:lnTo>
                    <a:pt x="743" y="921"/>
                  </a:lnTo>
                  <a:lnTo>
                    <a:pt x="746" y="918"/>
                  </a:lnTo>
                  <a:lnTo>
                    <a:pt x="748" y="914"/>
                  </a:lnTo>
                  <a:lnTo>
                    <a:pt x="749" y="911"/>
                  </a:lnTo>
                  <a:lnTo>
                    <a:pt x="748" y="910"/>
                  </a:lnTo>
                  <a:lnTo>
                    <a:pt x="744" y="912"/>
                  </a:lnTo>
                  <a:lnTo>
                    <a:pt x="735" y="920"/>
                  </a:lnTo>
                  <a:lnTo>
                    <a:pt x="721" y="933"/>
                  </a:lnTo>
                  <a:lnTo>
                    <a:pt x="712" y="942"/>
                  </a:lnTo>
                  <a:lnTo>
                    <a:pt x="701" y="950"/>
                  </a:lnTo>
                  <a:lnTo>
                    <a:pt x="689" y="957"/>
                  </a:lnTo>
                  <a:lnTo>
                    <a:pt x="676" y="964"/>
                  </a:lnTo>
                  <a:lnTo>
                    <a:pt x="663" y="970"/>
                  </a:lnTo>
                  <a:lnTo>
                    <a:pt x="650" y="976"/>
                  </a:lnTo>
                  <a:lnTo>
                    <a:pt x="636" y="981"/>
                  </a:lnTo>
                  <a:lnTo>
                    <a:pt x="623" y="985"/>
                  </a:lnTo>
                  <a:lnTo>
                    <a:pt x="610" y="989"/>
                  </a:lnTo>
                  <a:lnTo>
                    <a:pt x="598" y="993"/>
                  </a:lnTo>
                  <a:lnTo>
                    <a:pt x="588" y="996"/>
                  </a:lnTo>
                  <a:lnTo>
                    <a:pt x="578" y="998"/>
                  </a:lnTo>
                  <a:lnTo>
                    <a:pt x="571" y="1000"/>
                  </a:lnTo>
                  <a:lnTo>
                    <a:pt x="565" y="1001"/>
                  </a:lnTo>
                  <a:lnTo>
                    <a:pt x="561" y="1002"/>
                  </a:lnTo>
                  <a:lnTo>
                    <a:pt x="560" y="1002"/>
                  </a:lnTo>
                  <a:lnTo>
                    <a:pt x="544" y="965"/>
                  </a:lnTo>
                  <a:lnTo>
                    <a:pt x="570" y="568"/>
                  </a:lnTo>
                  <a:lnTo>
                    <a:pt x="570" y="569"/>
                  </a:lnTo>
                  <a:lnTo>
                    <a:pt x="571" y="570"/>
                  </a:lnTo>
                  <a:lnTo>
                    <a:pt x="572" y="573"/>
                  </a:lnTo>
                  <a:lnTo>
                    <a:pt x="574" y="576"/>
                  </a:lnTo>
                  <a:lnTo>
                    <a:pt x="575" y="580"/>
                  </a:lnTo>
                  <a:lnTo>
                    <a:pt x="576" y="586"/>
                  </a:lnTo>
                  <a:lnTo>
                    <a:pt x="579" y="593"/>
                  </a:lnTo>
                  <a:lnTo>
                    <a:pt x="580" y="600"/>
                  </a:lnTo>
                  <a:lnTo>
                    <a:pt x="581" y="604"/>
                  </a:lnTo>
                  <a:lnTo>
                    <a:pt x="581" y="609"/>
                  </a:lnTo>
                  <a:lnTo>
                    <a:pt x="580" y="615"/>
                  </a:lnTo>
                  <a:lnTo>
                    <a:pt x="579" y="621"/>
                  </a:lnTo>
                  <a:lnTo>
                    <a:pt x="578" y="628"/>
                  </a:lnTo>
                  <a:lnTo>
                    <a:pt x="575" y="636"/>
                  </a:lnTo>
                  <a:lnTo>
                    <a:pt x="574" y="643"/>
                  </a:lnTo>
                  <a:lnTo>
                    <a:pt x="571" y="651"/>
                  </a:lnTo>
                  <a:lnTo>
                    <a:pt x="569" y="660"/>
                  </a:lnTo>
                  <a:lnTo>
                    <a:pt x="567" y="669"/>
                  </a:lnTo>
                  <a:lnTo>
                    <a:pt x="565" y="678"/>
                  </a:lnTo>
                  <a:lnTo>
                    <a:pt x="564" y="688"/>
                  </a:lnTo>
                  <a:lnTo>
                    <a:pt x="564" y="697"/>
                  </a:lnTo>
                  <a:lnTo>
                    <a:pt x="563" y="707"/>
                  </a:lnTo>
                  <a:lnTo>
                    <a:pt x="564" y="716"/>
                  </a:lnTo>
                  <a:lnTo>
                    <a:pt x="565" y="726"/>
                  </a:lnTo>
                  <a:lnTo>
                    <a:pt x="566" y="735"/>
                  </a:lnTo>
                  <a:lnTo>
                    <a:pt x="566" y="745"/>
                  </a:lnTo>
                  <a:lnTo>
                    <a:pt x="566" y="754"/>
                  </a:lnTo>
                  <a:lnTo>
                    <a:pt x="565" y="764"/>
                  </a:lnTo>
                  <a:lnTo>
                    <a:pt x="564" y="773"/>
                  </a:lnTo>
                  <a:lnTo>
                    <a:pt x="561" y="782"/>
                  </a:lnTo>
                  <a:lnTo>
                    <a:pt x="560" y="791"/>
                  </a:lnTo>
                  <a:lnTo>
                    <a:pt x="557" y="799"/>
                  </a:lnTo>
                  <a:lnTo>
                    <a:pt x="555" y="806"/>
                  </a:lnTo>
                  <a:lnTo>
                    <a:pt x="552" y="813"/>
                  </a:lnTo>
                  <a:lnTo>
                    <a:pt x="550" y="819"/>
                  </a:lnTo>
                  <a:lnTo>
                    <a:pt x="548" y="825"/>
                  </a:lnTo>
                  <a:lnTo>
                    <a:pt x="546" y="829"/>
                  </a:lnTo>
                  <a:lnTo>
                    <a:pt x="545" y="832"/>
                  </a:lnTo>
                  <a:lnTo>
                    <a:pt x="544" y="834"/>
                  </a:lnTo>
                  <a:lnTo>
                    <a:pt x="544" y="965"/>
                  </a:lnTo>
                  <a:lnTo>
                    <a:pt x="544" y="964"/>
                  </a:lnTo>
                  <a:lnTo>
                    <a:pt x="546" y="960"/>
                  </a:lnTo>
                  <a:lnTo>
                    <a:pt x="550" y="955"/>
                  </a:lnTo>
                  <a:lnTo>
                    <a:pt x="554" y="948"/>
                  </a:lnTo>
                  <a:lnTo>
                    <a:pt x="558" y="941"/>
                  </a:lnTo>
                  <a:lnTo>
                    <a:pt x="563" y="933"/>
                  </a:lnTo>
                  <a:lnTo>
                    <a:pt x="567" y="927"/>
                  </a:lnTo>
                  <a:lnTo>
                    <a:pt x="569" y="921"/>
                  </a:lnTo>
                  <a:lnTo>
                    <a:pt x="571" y="917"/>
                  </a:lnTo>
                  <a:lnTo>
                    <a:pt x="572" y="915"/>
                  </a:lnTo>
                  <a:lnTo>
                    <a:pt x="571" y="916"/>
                  </a:lnTo>
                  <a:lnTo>
                    <a:pt x="567" y="920"/>
                  </a:lnTo>
                  <a:lnTo>
                    <a:pt x="561" y="928"/>
                  </a:lnTo>
                  <a:lnTo>
                    <a:pt x="552" y="940"/>
                  </a:lnTo>
                  <a:lnTo>
                    <a:pt x="539" y="958"/>
                  </a:lnTo>
                  <a:lnTo>
                    <a:pt x="523" y="981"/>
                  </a:lnTo>
                  <a:lnTo>
                    <a:pt x="503" y="1004"/>
                  </a:lnTo>
                  <a:lnTo>
                    <a:pt x="482" y="1022"/>
                  </a:lnTo>
                  <a:lnTo>
                    <a:pt x="459" y="1035"/>
                  </a:lnTo>
                  <a:lnTo>
                    <a:pt x="434" y="1045"/>
                  </a:lnTo>
                  <a:lnTo>
                    <a:pt x="409" y="1050"/>
                  </a:lnTo>
                  <a:lnTo>
                    <a:pt x="383" y="1053"/>
                  </a:lnTo>
                  <a:lnTo>
                    <a:pt x="358" y="1053"/>
                  </a:lnTo>
                  <a:lnTo>
                    <a:pt x="333" y="1051"/>
                  </a:lnTo>
                  <a:lnTo>
                    <a:pt x="310" y="1048"/>
                  </a:lnTo>
                  <a:lnTo>
                    <a:pt x="288" y="1043"/>
                  </a:lnTo>
                  <a:lnTo>
                    <a:pt x="268" y="1037"/>
                  </a:lnTo>
                  <a:lnTo>
                    <a:pt x="250" y="1032"/>
                  </a:lnTo>
                  <a:lnTo>
                    <a:pt x="236" y="1027"/>
                  </a:lnTo>
                  <a:lnTo>
                    <a:pt x="225" y="1022"/>
                  </a:lnTo>
                  <a:lnTo>
                    <a:pt x="218" y="1019"/>
                  </a:lnTo>
                  <a:lnTo>
                    <a:pt x="216" y="1018"/>
                  </a:lnTo>
                  <a:lnTo>
                    <a:pt x="216" y="1016"/>
                  </a:lnTo>
                  <a:lnTo>
                    <a:pt x="217" y="1012"/>
                  </a:lnTo>
                  <a:lnTo>
                    <a:pt x="218" y="1004"/>
                  </a:lnTo>
                  <a:lnTo>
                    <a:pt x="220" y="995"/>
                  </a:lnTo>
                  <a:lnTo>
                    <a:pt x="222" y="983"/>
                  </a:lnTo>
                  <a:lnTo>
                    <a:pt x="223" y="970"/>
                  </a:lnTo>
                  <a:lnTo>
                    <a:pt x="226" y="957"/>
                  </a:lnTo>
                  <a:lnTo>
                    <a:pt x="227" y="942"/>
                  </a:lnTo>
                  <a:lnTo>
                    <a:pt x="230" y="927"/>
                  </a:lnTo>
                  <a:lnTo>
                    <a:pt x="231" y="912"/>
                  </a:lnTo>
                  <a:lnTo>
                    <a:pt x="233" y="897"/>
                  </a:lnTo>
                  <a:lnTo>
                    <a:pt x="234" y="883"/>
                  </a:lnTo>
                  <a:lnTo>
                    <a:pt x="234" y="871"/>
                  </a:lnTo>
                  <a:lnTo>
                    <a:pt x="234" y="860"/>
                  </a:lnTo>
                  <a:lnTo>
                    <a:pt x="233" y="852"/>
                  </a:lnTo>
                  <a:lnTo>
                    <a:pt x="232" y="845"/>
                  </a:lnTo>
                  <a:lnTo>
                    <a:pt x="231" y="837"/>
                  </a:lnTo>
                  <a:lnTo>
                    <a:pt x="235" y="829"/>
                  </a:lnTo>
                  <a:lnTo>
                    <a:pt x="242" y="822"/>
                  </a:lnTo>
                  <a:lnTo>
                    <a:pt x="252" y="815"/>
                  </a:lnTo>
                  <a:lnTo>
                    <a:pt x="263" y="809"/>
                  </a:lnTo>
                  <a:lnTo>
                    <a:pt x="275" y="803"/>
                  </a:lnTo>
                  <a:lnTo>
                    <a:pt x="285" y="796"/>
                  </a:lnTo>
                  <a:lnTo>
                    <a:pt x="294" y="788"/>
                  </a:lnTo>
                  <a:lnTo>
                    <a:pt x="298" y="781"/>
                  </a:lnTo>
                  <a:lnTo>
                    <a:pt x="294" y="776"/>
                  </a:lnTo>
                  <a:lnTo>
                    <a:pt x="286" y="771"/>
                  </a:lnTo>
                  <a:lnTo>
                    <a:pt x="273" y="768"/>
                  </a:lnTo>
                  <a:lnTo>
                    <a:pt x="260" y="765"/>
                  </a:lnTo>
                  <a:lnTo>
                    <a:pt x="249" y="764"/>
                  </a:lnTo>
                  <a:lnTo>
                    <a:pt x="240" y="762"/>
                  </a:lnTo>
                  <a:lnTo>
                    <a:pt x="237" y="762"/>
                  </a:lnTo>
                  <a:lnTo>
                    <a:pt x="237" y="761"/>
                  </a:lnTo>
                  <a:lnTo>
                    <a:pt x="238" y="759"/>
                  </a:lnTo>
                  <a:lnTo>
                    <a:pt x="239" y="755"/>
                  </a:lnTo>
                  <a:lnTo>
                    <a:pt x="240" y="750"/>
                  </a:lnTo>
                  <a:lnTo>
                    <a:pt x="242" y="743"/>
                  </a:lnTo>
                  <a:lnTo>
                    <a:pt x="244" y="735"/>
                  </a:lnTo>
                  <a:lnTo>
                    <a:pt x="246" y="727"/>
                  </a:lnTo>
                  <a:lnTo>
                    <a:pt x="248" y="718"/>
                  </a:lnTo>
                  <a:lnTo>
                    <a:pt x="250" y="708"/>
                  </a:lnTo>
                  <a:lnTo>
                    <a:pt x="252" y="698"/>
                  </a:lnTo>
                  <a:lnTo>
                    <a:pt x="254" y="688"/>
                  </a:lnTo>
                  <a:lnTo>
                    <a:pt x="255" y="678"/>
                  </a:lnTo>
                  <a:lnTo>
                    <a:pt x="257" y="668"/>
                  </a:lnTo>
                  <a:lnTo>
                    <a:pt x="257" y="658"/>
                  </a:lnTo>
                  <a:lnTo>
                    <a:pt x="257" y="648"/>
                  </a:lnTo>
                  <a:lnTo>
                    <a:pt x="257" y="640"/>
                  </a:lnTo>
                  <a:lnTo>
                    <a:pt x="256" y="627"/>
                  </a:lnTo>
                  <a:lnTo>
                    <a:pt x="252" y="617"/>
                  </a:lnTo>
                  <a:lnTo>
                    <a:pt x="248" y="607"/>
                  </a:lnTo>
                  <a:lnTo>
                    <a:pt x="241" y="600"/>
                  </a:lnTo>
                  <a:lnTo>
                    <a:pt x="233" y="592"/>
                  </a:lnTo>
                  <a:lnTo>
                    <a:pt x="224" y="584"/>
                  </a:lnTo>
                  <a:lnTo>
                    <a:pt x="213" y="575"/>
                  </a:lnTo>
                  <a:lnTo>
                    <a:pt x="200" y="564"/>
                  </a:lnTo>
                  <a:lnTo>
                    <a:pt x="198" y="564"/>
                  </a:lnTo>
                  <a:lnTo>
                    <a:pt x="192" y="561"/>
                  </a:lnTo>
                  <a:lnTo>
                    <a:pt x="184" y="558"/>
                  </a:lnTo>
                  <a:lnTo>
                    <a:pt x="172" y="553"/>
                  </a:lnTo>
                  <a:lnTo>
                    <a:pt x="158" y="546"/>
                  </a:lnTo>
                  <a:lnTo>
                    <a:pt x="142" y="538"/>
                  </a:lnTo>
                  <a:lnTo>
                    <a:pt x="125" y="528"/>
                  </a:lnTo>
                  <a:lnTo>
                    <a:pt x="108" y="516"/>
                  </a:lnTo>
                  <a:lnTo>
                    <a:pt x="90" y="504"/>
                  </a:lnTo>
                  <a:lnTo>
                    <a:pt x="72" y="489"/>
                  </a:lnTo>
                  <a:lnTo>
                    <a:pt x="56" y="474"/>
                  </a:lnTo>
                  <a:lnTo>
                    <a:pt x="40" y="456"/>
                  </a:lnTo>
                  <a:lnTo>
                    <a:pt x="26" y="437"/>
                  </a:lnTo>
                  <a:lnTo>
                    <a:pt x="15" y="416"/>
                  </a:lnTo>
                  <a:lnTo>
                    <a:pt x="6" y="394"/>
                  </a:lnTo>
                  <a:lnTo>
                    <a:pt x="1" y="370"/>
                  </a:lnTo>
                  <a:lnTo>
                    <a:pt x="0" y="360"/>
                  </a:lnTo>
                  <a:lnTo>
                    <a:pt x="0" y="350"/>
                  </a:lnTo>
                  <a:lnTo>
                    <a:pt x="0" y="339"/>
                  </a:lnTo>
                  <a:lnTo>
                    <a:pt x="0" y="326"/>
                  </a:lnTo>
                  <a:lnTo>
                    <a:pt x="1" y="314"/>
                  </a:lnTo>
                  <a:lnTo>
                    <a:pt x="2" y="302"/>
                  </a:lnTo>
                  <a:lnTo>
                    <a:pt x="3" y="290"/>
                  </a:lnTo>
                  <a:lnTo>
                    <a:pt x="4" y="279"/>
                  </a:lnTo>
                  <a:lnTo>
                    <a:pt x="6" y="268"/>
                  </a:lnTo>
                  <a:lnTo>
                    <a:pt x="7" y="257"/>
                  </a:lnTo>
                  <a:lnTo>
                    <a:pt x="8" y="248"/>
                  </a:lnTo>
                  <a:lnTo>
                    <a:pt x="9" y="240"/>
                  </a:lnTo>
                  <a:lnTo>
                    <a:pt x="10" y="233"/>
                  </a:lnTo>
                  <a:lnTo>
                    <a:pt x="11" y="228"/>
                  </a:lnTo>
                  <a:lnTo>
                    <a:pt x="12" y="225"/>
                  </a:lnTo>
                  <a:lnTo>
                    <a:pt x="12" y="224"/>
                  </a:lnTo>
                  <a:lnTo>
                    <a:pt x="14" y="224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45" y="224"/>
                  </a:lnTo>
                  <a:lnTo>
                    <a:pt x="62" y="223"/>
                  </a:lnTo>
                  <a:lnTo>
                    <a:pt x="82" y="220"/>
                  </a:lnTo>
                  <a:lnTo>
                    <a:pt x="104" y="216"/>
                  </a:lnTo>
                  <a:lnTo>
                    <a:pt x="127" y="210"/>
                  </a:lnTo>
                  <a:lnTo>
                    <a:pt x="152" y="202"/>
                  </a:lnTo>
                  <a:lnTo>
                    <a:pt x="177" y="192"/>
                  </a:lnTo>
                  <a:lnTo>
                    <a:pt x="204" y="178"/>
                  </a:lnTo>
                  <a:lnTo>
                    <a:pt x="230" y="162"/>
                  </a:lnTo>
                  <a:lnTo>
                    <a:pt x="257" y="142"/>
                  </a:lnTo>
                  <a:lnTo>
                    <a:pt x="282" y="118"/>
                  </a:lnTo>
                  <a:lnTo>
                    <a:pt x="306" y="90"/>
                  </a:lnTo>
                  <a:lnTo>
                    <a:pt x="329" y="57"/>
                  </a:lnTo>
                  <a:lnTo>
                    <a:pt x="350" y="28"/>
                  </a:lnTo>
                  <a:lnTo>
                    <a:pt x="368" y="10"/>
                  </a:lnTo>
                  <a:lnTo>
                    <a:pt x="383" y="0"/>
                  </a:lnTo>
                  <a:lnTo>
                    <a:pt x="397" y="0"/>
                  </a:lnTo>
                  <a:lnTo>
                    <a:pt x="410" y="6"/>
                  </a:lnTo>
                  <a:lnTo>
                    <a:pt x="421" y="18"/>
                  </a:lnTo>
                  <a:lnTo>
                    <a:pt x="431" y="35"/>
                  </a:lnTo>
                  <a:lnTo>
                    <a:pt x="442" y="55"/>
                  </a:lnTo>
                  <a:lnTo>
                    <a:pt x="452" y="78"/>
                  </a:lnTo>
                  <a:lnTo>
                    <a:pt x="463" y="102"/>
                  </a:lnTo>
                  <a:lnTo>
                    <a:pt x="474" y="127"/>
                  </a:lnTo>
                  <a:lnTo>
                    <a:pt x="487" y="150"/>
                  </a:lnTo>
                  <a:lnTo>
                    <a:pt x="502" y="170"/>
                  </a:lnTo>
                  <a:lnTo>
                    <a:pt x="519" y="188"/>
                  </a:lnTo>
                  <a:lnTo>
                    <a:pt x="538" y="201"/>
                  </a:lnTo>
                  <a:lnTo>
                    <a:pt x="560" y="208"/>
                  </a:lnTo>
                  <a:lnTo>
                    <a:pt x="573" y="211"/>
                  </a:lnTo>
                  <a:lnTo>
                    <a:pt x="588" y="213"/>
                  </a:lnTo>
                  <a:lnTo>
                    <a:pt x="606" y="216"/>
                  </a:lnTo>
                  <a:lnTo>
                    <a:pt x="625" y="219"/>
                  </a:lnTo>
                  <a:lnTo>
                    <a:pt x="647" y="223"/>
                  </a:lnTo>
                  <a:lnTo>
                    <a:pt x="670" y="227"/>
                  </a:lnTo>
                  <a:lnTo>
                    <a:pt x="694" y="231"/>
                  </a:lnTo>
                  <a:lnTo>
                    <a:pt x="720" y="235"/>
                  </a:lnTo>
                  <a:lnTo>
                    <a:pt x="747" y="240"/>
                  </a:lnTo>
                  <a:lnTo>
                    <a:pt x="775" y="245"/>
                  </a:lnTo>
                  <a:lnTo>
                    <a:pt x="803" y="250"/>
                  </a:lnTo>
                  <a:lnTo>
                    <a:pt x="833" y="255"/>
                  </a:lnTo>
                  <a:lnTo>
                    <a:pt x="862" y="260"/>
                  </a:lnTo>
                  <a:lnTo>
                    <a:pt x="892" y="265"/>
                  </a:lnTo>
                  <a:lnTo>
                    <a:pt x="922" y="270"/>
                  </a:lnTo>
                  <a:lnTo>
                    <a:pt x="951" y="275"/>
                  </a:lnTo>
                  <a:lnTo>
                    <a:pt x="981" y="280"/>
                  </a:lnTo>
                  <a:lnTo>
                    <a:pt x="1010" y="285"/>
                  </a:lnTo>
                  <a:lnTo>
                    <a:pt x="1038" y="290"/>
                  </a:lnTo>
                  <a:lnTo>
                    <a:pt x="1066" y="295"/>
                  </a:lnTo>
                  <a:lnTo>
                    <a:pt x="1092" y="299"/>
                  </a:lnTo>
                  <a:lnTo>
                    <a:pt x="1117" y="304"/>
                  </a:lnTo>
                  <a:lnTo>
                    <a:pt x="1141" y="308"/>
                  </a:lnTo>
                  <a:lnTo>
                    <a:pt x="1164" y="311"/>
                  </a:lnTo>
                  <a:lnTo>
                    <a:pt x="1184" y="315"/>
                  </a:lnTo>
                  <a:lnTo>
                    <a:pt x="1203" y="318"/>
                  </a:lnTo>
                  <a:lnTo>
                    <a:pt x="1220" y="321"/>
                  </a:lnTo>
                  <a:lnTo>
                    <a:pt x="1234" y="324"/>
                  </a:lnTo>
                  <a:lnTo>
                    <a:pt x="1246" y="326"/>
                  </a:lnTo>
                  <a:lnTo>
                    <a:pt x="1255" y="328"/>
                  </a:lnTo>
                  <a:lnTo>
                    <a:pt x="1262" y="329"/>
                  </a:lnTo>
                  <a:lnTo>
                    <a:pt x="1265" y="330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16" name="Freeform 8"/>
            <p:cNvSpPr>
              <a:spLocks/>
            </p:cNvSpPr>
            <p:nvPr/>
          </p:nvSpPr>
          <p:spPr bwMode="auto">
            <a:xfrm>
              <a:off x="4498975" y="1666875"/>
              <a:ext cx="103188" cy="163513"/>
            </a:xfrm>
            <a:custGeom>
              <a:avLst/>
              <a:gdLst>
                <a:gd name="T0" fmla="*/ 2147483647 w 65"/>
                <a:gd name="T1" fmla="*/ 2147483647 h 103"/>
                <a:gd name="T2" fmla="*/ 2147483647 w 65"/>
                <a:gd name="T3" fmla="*/ 2147483647 h 103"/>
                <a:gd name="T4" fmla="*/ 2147483647 w 65"/>
                <a:gd name="T5" fmla="*/ 2147483647 h 103"/>
                <a:gd name="T6" fmla="*/ 2147483647 w 65"/>
                <a:gd name="T7" fmla="*/ 0 h 103"/>
                <a:gd name="T8" fmla="*/ 2147483647 w 65"/>
                <a:gd name="T9" fmla="*/ 0 h 103"/>
                <a:gd name="T10" fmla="*/ 2147483647 w 65"/>
                <a:gd name="T11" fmla="*/ 2147483647 h 103"/>
                <a:gd name="T12" fmla="*/ 2147483647 w 65"/>
                <a:gd name="T13" fmla="*/ 2147483647 h 103"/>
                <a:gd name="T14" fmla="*/ 2147483647 w 65"/>
                <a:gd name="T15" fmla="*/ 2147483647 h 103"/>
                <a:gd name="T16" fmla="*/ 2147483647 w 65"/>
                <a:gd name="T17" fmla="*/ 2147483647 h 103"/>
                <a:gd name="T18" fmla="*/ 0 w 65"/>
                <a:gd name="T19" fmla="*/ 2147483647 h 103"/>
                <a:gd name="T20" fmla="*/ 0 w 65"/>
                <a:gd name="T21" fmla="*/ 2147483647 h 103"/>
                <a:gd name="T22" fmla="*/ 0 w 65"/>
                <a:gd name="T23" fmla="*/ 2147483647 h 103"/>
                <a:gd name="T24" fmla="*/ 2147483647 w 65"/>
                <a:gd name="T25" fmla="*/ 2147483647 h 103"/>
                <a:gd name="T26" fmla="*/ 2147483647 w 65"/>
                <a:gd name="T27" fmla="*/ 2147483647 h 103"/>
                <a:gd name="T28" fmla="*/ 2147483647 w 65"/>
                <a:gd name="T29" fmla="*/ 2147483647 h 103"/>
                <a:gd name="T30" fmla="*/ 2147483647 w 65"/>
                <a:gd name="T31" fmla="*/ 2147483647 h 103"/>
                <a:gd name="T32" fmla="*/ 2147483647 w 65"/>
                <a:gd name="T33" fmla="*/ 2147483647 h 103"/>
                <a:gd name="T34" fmla="*/ 2147483647 w 65"/>
                <a:gd name="T35" fmla="*/ 2147483647 h 103"/>
                <a:gd name="T36" fmla="*/ 2147483647 w 65"/>
                <a:gd name="T37" fmla="*/ 2147483647 h 103"/>
                <a:gd name="T38" fmla="*/ 2147483647 w 65"/>
                <a:gd name="T39" fmla="*/ 2147483647 h 103"/>
                <a:gd name="T40" fmla="*/ 2147483647 w 65"/>
                <a:gd name="T41" fmla="*/ 2147483647 h 103"/>
                <a:gd name="T42" fmla="*/ 2147483647 w 65"/>
                <a:gd name="T43" fmla="*/ 2147483647 h 103"/>
                <a:gd name="T44" fmla="*/ 2147483647 w 65"/>
                <a:gd name="T45" fmla="*/ 2147483647 h 103"/>
                <a:gd name="T46" fmla="*/ 2147483647 w 65"/>
                <a:gd name="T47" fmla="*/ 2147483647 h 103"/>
                <a:gd name="T48" fmla="*/ 2147483647 w 65"/>
                <a:gd name="T49" fmla="*/ 2147483647 h 103"/>
                <a:gd name="T50" fmla="*/ 2147483647 w 65"/>
                <a:gd name="T51" fmla="*/ 2147483647 h 103"/>
                <a:gd name="T52" fmla="*/ 2147483647 w 65"/>
                <a:gd name="T53" fmla="*/ 2147483647 h 103"/>
                <a:gd name="T54" fmla="*/ 2147483647 w 65"/>
                <a:gd name="T55" fmla="*/ 2147483647 h 10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5"/>
                <a:gd name="T85" fmla="*/ 0 h 103"/>
                <a:gd name="T86" fmla="*/ 65 w 65"/>
                <a:gd name="T87" fmla="*/ 103 h 10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5" h="103">
                  <a:moveTo>
                    <a:pt x="43" y="1"/>
                  </a:moveTo>
                  <a:lnTo>
                    <a:pt x="43" y="1"/>
                  </a:lnTo>
                  <a:lnTo>
                    <a:pt x="42" y="1"/>
                  </a:lnTo>
                  <a:lnTo>
                    <a:pt x="37" y="0"/>
                  </a:lnTo>
                  <a:lnTo>
                    <a:pt x="31" y="0"/>
                  </a:lnTo>
                  <a:lnTo>
                    <a:pt x="23" y="2"/>
                  </a:lnTo>
                  <a:lnTo>
                    <a:pt x="15" y="5"/>
                  </a:lnTo>
                  <a:lnTo>
                    <a:pt x="8" y="12"/>
                  </a:lnTo>
                  <a:lnTo>
                    <a:pt x="3" y="23"/>
                  </a:lnTo>
                  <a:lnTo>
                    <a:pt x="0" y="38"/>
                  </a:lnTo>
                  <a:lnTo>
                    <a:pt x="0" y="54"/>
                  </a:lnTo>
                  <a:lnTo>
                    <a:pt x="3" y="67"/>
                  </a:lnTo>
                  <a:lnTo>
                    <a:pt x="7" y="78"/>
                  </a:lnTo>
                  <a:lnTo>
                    <a:pt x="13" y="88"/>
                  </a:lnTo>
                  <a:lnTo>
                    <a:pt x="20" y="95"/>
                  </a:lnTo>
                  <a:lnTo>
                    <a:pt x="28" y="99"/>
                  </a:lnTo>
                  <a:lnTo>
                    <a:pt x="36" y="101"/>
                  </a:lnTo>
                  <a:lnTo>
                    <a:pt x="43" y="103"/>
                  </a:lnTo>
                  <a:lnTo>
                    <a:pt x="50" y="103"/>
                  </a:lnTo>
                  <a:lnTo>
                    <a:pt x="54" y="103"/>
                  </a:lnTo>
                  <a:lnTo>
                    <a:pt x="58" y="103"/>
                  </a:lnTo>
                  <a:lnTo>
                    <a:pt x="61" y="103"/>
                  </a:lnTo>
                  <a:lnTo>
                    <a:pt x="63" y="103"/>
                  </a:lnTo>
                  <a:lnTo>
                    <a:pt x="64" y="103"/>
                  </a:lnTo>
                  <a:lnTo>
                    <a:pt x="65" y="103"/>
                  </a:lnTo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17" name="Freeform 9"/>
            <p:cNvSpPr>
              <a:spLocks/>
            </p:cNvSpPr>
            <p:nvPr/>
          </p:nvSpPr>
          <p:spPr bwMode="auto">
            <a:xfrm>
              <a:off x="3844925" y="4059238"/>
              <a:ext cx="2008188" cy="1671637"/>
            </a:xfrm>
            <a:custGeom>
              <a:avLst/>
              <a:gdLst>
                <a:gd name="T0" fmla="*/ 2147483647 w 1265"/>
                <a:gd name="T1" fmla="*/ 2147483647 h 1053"/>
                <a:gd name="T2" fmla="*/ 2147483647 w 1265"/>
                <a:gd name="T3" fmla="*/ 2147483647 h 1053"/>
                <a:gd name="T4" fmla="*/ 2147483647 w 1265"/>
                <a:gd name="T5" fmla="*/ 2147483647 h 1053"/>
                <a:gd name="T6" fmla="*/ 2147483647 w 1265"/>
                <a:gd name="T7" fmla="*/ 2147483647 h 1053"/>
                <a:gd name="T8" fmla="*/ 2147483647 w 1265"/>
                <a:gd name="T9" fmla="*/ 2147483647 h 1053"/>
                <a:gd name="T10" fmla="*/ 2147483647 w 1265"/>
                <a:gd name="T11" fmla="*/ 2147483647 h 1053"/>
                <a:gd name="T12" fmla="*/ 2147483647 w 1265"/>
                <a:gd name="T13" fmla="*/ 2147483647 h 1053"/>
                <a:gd name="T14" fmla="*/ 2147483647 w 1265"/>
                <a:gd name="T15" fmla="*/ 2147483647 h 1053"/>
                <a:gd name="T16" fmla="*/ 2147483647 w 1265"/>
                <a:gd name="T17" fmla="*/ 2147483647 h 1053"/>
                <a:gd name="T18" fmla="*/ 2147483647 w 1265"/>
                <a:gd name="T19" fmla="*/ 2147483647 h 1053"/>
                <a:gd name="T20" fmla="*/ 2147483647 w 1265"/>
                <a:gd name="T21" fmla="*/ 2147483647 h 1053"/>
                <a:gd name="T22" fmla="*/ 2147483647 w 1265"/>
                <a:gd name="T23" fmla="*/ 2147483647 h 1053"/>
                <a:gd name="T24" fmla="*/ 2147483647 w 1265"/>
                <a:gd name="T25" fmla="*/ 2147483647 h 1053"/>
                <a:gd name="T26" fmla="*/ 2147483647 w 1265"/>
                <a:gd name="T27" fmla="*/ 2147483647 h 1053"/>
                <a:gd name="T28" fmla="*/ 2147483647 w 1265"/>
                <a:gd name="T29" fmla="*/ 2147483647 h 1053"/>
                <a:gd name="T30" fmla="*/ 2147483647 w 1265"/>
                <a:gd name="T31" fmla="*/ 2147483647 h 1053"/>
                <a:gd name="T32" fmla="*/ 2147483647 w 1265"/>
                <a:gd name="T33" fmla="*/ 2147483647 h 1053"/>
                <a:gd name="T34" fmla="*/ 2147483647 w 1265"/>
                <a:gd name="T35" fmla="*/ 2147483647 h 1053"/>
                <a:gd name="T36" fmla="*/ 2147483647 w 1265"/>
                <a:gd name="T37" fmla="*/ 2147483647 h 1053"/>
                <a:gd name="T38" fmla="*/ 2147483647 w 1265"/>
                <a:gd name="T39" fmla="*/ 2147483647 h 1053"/>
                <a:gd name="T40" fmla="*/ 2147483647 w 1265"/>
                <a:gd name="T41" fmla="*/ 2147483647 h 1053"/>
                <a:gd name="T42" fmla="*/ 2147483647 w 1265"/>
                <a:gd name="T43" fmla="*/ 2147483647 h 1053"/>
                <a:gd name="T44" fmla="*/ 2147483647 w 1265"/>
                <a:gd name="T45" fmla="*/ 2147483647 h 1053"/>
                <a:gd name="T46" fmla="*/ 2147483647 w 1265"/>
                <a:gd name="T47" fmla="*/ 2147483647 h 1053"/>
                <a:gd name="T48" fmla="*/ 2147483647 w 1265"/>
                <a:gd name="T49" fmla="*/ 2147483647 h 1053"/>
                <a:gd name="T50" fmla="*/ 2147483647 w 1265"/>
                <a:gd name="T51" fmla="*/ 2147483647 h 1053"/>
                <a:gd name="T52" fmla="*/ 2147483647 w 1265"/>
                <a:gd name="T53" fmla="*/ 2147483647 h 1053"/>
                <a:gd name="T54" fmla="*/ 2147483647 w 1265"/>
                <a:gd name="T55" fmla="*/ 2147483647 h 1053"/>
                <a:gd name="T56" fmla="*/ 2147483647 w 1265"/>
                <a:gd name="T57" fmla="*/ 2147483647 h 1053"/>
                <a:gd name="T58" fmla="*/ 2147483647 w 1265"/>
                <a:gd name="T59" fmla="*/ 2147483647 h 1053"/>
                <a:gd name="T60" fmla="*/ 2147483647 w 1265"/>
                <a:gd name="T61" fmla="*/ 2147483647 h 1053"/>
                <a:gd name="T62" fmla="*/ 2147483647 w 1265"/>
                <a:gd name="T63" fmla="*/ 2147483647 h 1053"/>
                <a:gd name="T64" fmla="*/ 2147483647 w 1265"/>
                <a:gd name="T65" fmla="*/ 2147483647 h 1053"/>
                <a:gd name="T66" fmla="*/ 2147483647 w 1265"/>
                <a:gd name="T67" fmla="*/ 2147483647 h 1053"/>
                <a:gd name="T68" fmla="*/ 2147483647 w 1265"/>
                <a:gd name="T69" fmla="*/ 2147483647 h 1053"/>
                <a:gd name="T70" fmla="*/ 2147483647 w 1265"/>
                <a:gd name="T71" fmla="*/ 2147483647 h 1053"/>
                <a:gd name="T72" fmla="*/ 2147483647 w 1265"/>
                <a:gd name="T73" fmla="*/ 2147483647 h 1053"/>
                <a:gd name="T74" fmla="*/ 2147483647 w 1265"/>
                <a:gd name="T75" fmla="*/ 2147483647 h 1053"/>
                <a:gd name="T76" fmla="*/ 2147483647 w 1265"/>
                <a:gd name="T77" fmla="*/ 2147483647 h 1053"/>
                <a:gd name="T78" fmla="*/ 2147483647 w 1265"/>
                <a:gd name="T79" fmla="*/ 2147483647 h 1053"/>
                <a:gd name="T80" fmla="*/ 2147483647 w 1265"/>
                <a:gd name="T81" fmla="*/ 2147483647 h 1053"/>
                <a:gd name="T82" fmla="*/ 2147483647 w 1265"/>
                <a:gd name="T83" fmla="*/ 2147483647 h 1053"/>
                <a:gd name="T84" fmla="*/ 2147483647 w 1265"/>
                <a:gd name="T85" fmla="*/ 2147483647 h 1053"/>
                <a:gd name="T86" fmla="*/ 2147483647 w 1265"/>
                <a:gd name="T87" fmla="*/ 2147483647 h 1053"/>
                <a:gd name="T88" fmla="*/ 2147483647 w 1265"/>
                <a:gd name="T89" fmla="*/ 2147483647 h 1053"/>
                <a:gd name="T90" fmla="*/ 2147483647 w 1265"/>
                <a:gd name="T91" fmla="*/ 2147483647 h 1053"/>
                <a:gd name="T92" fmla="*/ 2147483647 w 1265"/>
                <a:gd name="T93" fmla="*/ 2147483647 h 1053"/>
                <a:gd name="T94" fmla="*/ 2147483647 w 1265"/>
                <a:gd name="T95" fmla="*/ 2147483647 h 1053"/>
                <a:gd name="T96" fmla="*/ 2147483647 w 1265"/>
                <a:gd name="T97" fmla="*/ 2147483647 h 1053"/>
                <a:gd name="T98" fmla="*/ 2147483647 w 1265"/>
                <a:gd name="T99" fmla="*/ 2147483647 h 1053"/>
                <a:gd name="T100" fmla="*/ 2147483647 w 1265"/>
                <a:gd name="T101" fmla="*/ 2147483647 h 1053"/>
                <a:gd name="T102" fmla="*/ 2147483647 w 1265"/>
                <a:gd name="T103" fmla="*/ 2147483647 h 1053"/>
                <a:gd name="T104" fmla="*/ 2147483647 w 1265"/>
                <a:gd name="T105" fmla="*/ 2147483647 h 1053"/>
                <a:gd name="T106" fmla="*/ 2147483647 w 1265"/>
                <a:gd name="T107" fmla="*/ 2147483647 h 1053"/>
                <a:gd name="T108" fmla="*/ 2147483647 w 1265"/>
                <a:gd name="T109" fmla="*/ 2147483647 h 1053"/>
                <a:gd name="T110" fmla="*/ 2147483647 w 1265"/>
                <a:gd name="T111" fmla="*/ 2147483647 h 1053"/>
                <a:gd name="T112" fmla="*/ 2147483647 w 1265"/>
                <a:gd name="T113" fmla="*/ 2147483647 h 1053"/>
                <a:gd name="T114" fmla="*/ 2147483647 w 1265"/>
                <a:gd name="T115" fmla="*/ 2147483647 h 1053"/>
                <a:gd name="T116" fmla="*/ 2147483647 w 1265"/>
                <a:gd name="T117" fmla="*/ 2147483647 h 1053"/>
                <a:gd name="T118" fmla="*/ 2147483647 w 1265"/>
                <a:gd name="T119" fmla="*/ 2147483647 h 105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65"/>
                <a:gd name="T181" fmla="*/ 0 h 1053"/>
                <a:gd name="T182" fmla="*/ 1265 w 1265"/>
                <a:gd name="T183" fmla="*/ 1053 h 105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65" h="1053">
                  <a:moveTo>
                    <a:pt x="1265" y="330"/>
                  </a:moveTo>
                  <a:lnTo>
                    <a:pt x="1265" y="330"/>
                  </a:lnTo>
                  <a:lnTo>
                    <a:pt x="1255" y="365"/>
                  </a:lnTo>
                  <a:lnTo>
                    <a:pt x="1243" y="397"/>
                  </a:lnTo>
                  <a:lnTo>
                    <a:pt x="1229" y="425"/>
                  </a:lnTo>
                  <a:lnTo>
                    <a:pt x="1214" y="451"/>
                  </a:lnTo>
                  <a:lnTo>
                    <a:pt x="1198" y="475"/>
                  </a:lnTo>
                  <a:lnTo>
                    <a:pt x="1181" y="496"/>
                  </a:lnTo>
                  <a:lnTo>
                    <a:pt x="1163" y="514"/>
                  </a:lnTo>
                  <a:lnTo>
                    <a:pt x="1144" y="531"/>
                  </a:lnTo>
                  <a:lnTo>
                    <a:pt x="1124" y="545"/>
                  </a:lnTo>
                  <a:lnTo>
                    <a:pt x="1103" y="558"/>
                  </a:lnTo>
                  <a:lnTo>
                    <a:pt x="1082" y="569"/>
                  </a:lnTo>
                  <a:lnTo>
                    <a:pt x="1061" y="579"/>
                  </a:lnTo>
                  <a:lnTo>
                    <a:pt x="1039" y="587"/>
                  </a:lnTo>
                  <a:lnTo>
                    <a:pt x="1018" y="595"/>
                  </a:lnTo>
                  <a:lnTo>
                    <a:pt x="996" y="602"/>
                  </a:lnTo>
                  <a:lnTo>
                    <a:pt x="975" y="607"/>
                  </a:lnTo>
                  <a:lnTo>
                    <a:pt x="954" y="613"/>
                  </a:lnTo>
                  <a:lnTo>
                    <a:pt x="933" y="618"/>
                  </a:lnTo>
                  <a:lnTo>
                    <a:pt x="913" y="623"/>
                  </a:lnTo>
                  <a:lnTo>
                    <a:pt x="893" y="628"/>
                  </a:lnTo>
                  <a:lnTo>
                    <a:pt x="874" y="633"/>
                  </a:lnTo>
                  <a:lnTo>
                    <a:pt x="856" y="639"/>
                  </a:lnTo>
                  <a:lnTo>
                    <a:pt x="840" y="645"/>
                  </a:lnTo>
                  <a:lnTo>
                    <a:pt x="823" y="652"/>
                  </a:lnTo>
                  <a:lnTo>
                    <a:pt x="809" y="660"/>
                  </a:lnTo>
                  <a:lnTo>
                    <a:pt x="796" y="669"/>
                  </a:lnTo>
                  <a:lnTo>
                    <a:pt x="784" y="679"/>
                  </a:lnTo>
                  <a:lnTo>
                    <a:pt x="774" y="691"/>
                  </a:lnTo>
                  <a:lnTo>
                    <a:pt x="766" y="704"/>
                  </a:lnTo>
                  <a:lnTo>
                    <a:pt x="760" y="719"/>
                  </a:lnTo>
                  <a:lnTo>
                    <a:pt x="755" y="737"/>
                  </a:lnTo>
                  <a:lnTo>
                    <a:pt x="753" y="756"/>
                  </a:lnTo>
                  <a:lnTo>
                    <a:pt x="742" y="923"/>
                  </a:lnTo>
                  <a:lnTo>
                    <a:pt x="743" y="921"/>
                  </a:lnTo>
                  <a:lnTo>
                    <a:pt x="746" y="918"/>
                  </a:lnTo>
                  <a:lnTo>
                    <a:pt x="748" y="914"/>
                  </a:lnTo>
                  <a:lnTo>
                    <a:pt x="749" y="911"/>
                  </a:lnTo>
                  <a:lnTo>
                    <a:pt x="748" y="910"/>
                  </a:lnTo>
                  <a:lnTo>
                    <a:pt x="744" y="912"/>
                  </a:lnTo>
                  <a:lnTo>
                    <a:pt x="735" y="920"/>
                  </a:lnTo>
                  <a:lnTo>
                    <a:pt x="721" y="933"/>
                  </a:lnTo>
                  <a:lnTo>
                    <a:pt x="712" y="942"/>
                  </a:lnTo>
                  <a:lnTo>
                    <a:pt x="701" y="950"/>
                  </a:lnTo>
                  <a:lnTo>
                    <a:pt x="689" y="957"/>
                  </a:lnTo>
                  <a:lnTo>
                    <a:pt x="676" y="964"/>
                  </a:lnTo>
                  <a:lnTo>
                    <a:pt x="663" y="970"/>
                  </a:lnTo>
                  <a:lnTo>
                    <a:pt x="650" y="976"/>
                  </a:lnTo>
                  <a:lnTo>
                    <a:pt x="636" y="981"/>
                  </a:lnTo>
                  <a:lnTo>
                    <a:pt x="623" y="985"/>
                  </a:lnTo>
                  <a:lnTo>
                    <a:pt x="610" y="989"/>
                  </a:lnTo>
                  <a:lnTo>
                    <a:pt x="598" y="993"/>
                  </a:lnTo>
                  <a:lnTo>
                    <a:pt x="588" y="996"/>
                  </a:lnTo>
                  <a:lnTo>
                    <a:pt x="578" y="998"/>
                  </a:lnTo>
                  <a:lnTo>
                    <a:pt x="571" y="1000"/>
                  </a:lnTo>
                  <a:lnTo>
                    <a:pt x="565" y="1001"/>
                  </a:lnTo>
                  <a:lnTo>
                    <a:pt x="561" y="1002"/>
                  </a:lnTo>
                  <a:lnTo>
                    <a:pt x="560" y="1002"/>
                  </a:lnTo>
                  <a:lnTo>
                    <a:pt x="544" y="965"/>
                  </a:lnTo>
                  <a:lnTo>
                    <a:pt x="570" y="568"/>
                  </a:lnTo>
                  <a:lnTo>
                    <a:pt x="570" y="569"/>
                  </a:lnTo>
                  <a:lnTo>
                    <a:pt x="571" y="570"/>
                  </a:lnTo>
                  <a:lnTo>
                    <a:pt x="572" y="573"/>
                  </a:lnTo>
                  <a:lnTo>
                    <a:pt x="574" y="576"/>
                  </a:lnTo>
                  <a:lnTo>
                    <a:pt x="575" y="580"/>
                  </a:lnTo>
                  <a:lnTo>
                    <a:pt x="576" y="586"/>
                  </a:lnTo>
                  <a:lnTo>
                    <a:pt x="579" y="593"/>
                  </a:lnTo>
                  <a:lnTo>
                    <a:pt x="580" y="600"/>
                  </a:lnTo>
                  <a:lnTo>
                    <a:pt x="581" y="604"/>
                  </a:lnTo>
                  <a:lnTo>
                    <a:pt x="581" y="609"/>
                  </a:lnTo>
                  <a:lnTo>
                    <a:pt x="580" y="615"/>
                  </a:lnTo>
                  <a:lnTo>
                    <a:pt x="579" y="621"/>
                  </a:lnTo>
                  <a:lnTo>
                    <a:pt x="578" y="628"/>
                  </a:lnTo>
                  <a:lnTo>
                    <a:pt x="575" y="636"/>
                  </a:lnTo>
                  <a:lnTo>
                    <a:pt x="574" y="643"/>
                  </a:lnTo>
                  <a:lnTo>
                    <a:pt x="571" y="651"/>
                  </a:lnTo>
                  <a:lnTo>
                    <a:pt x="569" y="660"/>
                  </a:lnTo>
                  <a:lnTo>
                    <a:pt x="567" y="669"/>
                  </a:lnTo>
                  <a:lnTo>
                    <a:pt x="565" y="678"/>
                  </a:lnTo>
                  <a:lnTo>
                    <a:pt x="564" y="688"/>
                  </a:lnTo>
                  <a:lnTo>
                    <a:pt x="564" y="697"/>
                  </a:lnTo>
                  <a:lnTo>
                    <a:pt x="563" y="707"/>
                  </a:lnTo>
                  <a:lnTo>
                    <a:pt x="564" y="716"/>
                  </a:lnTo>
                  <a:lnTo>
                    <a:pt x="565" y="726"/>
                  </a:lnTo>
                  <a:lnTo>
                    <a:pt x="566" y="735"/>
                  </a:lnTo>
                  <a:lnTo>
                    <a:pt x="566" y="745"/>
                  </a:lnTo>
                  <a:lnTo>
                    <a:pt x="566" y="754"/>
                  </a:lnTo>
                  <a:lnTo>
                    <a:pt x="565" y="764"/>
                  </a:lnTo>
                  <a:lnTo>
                    <a:pt x="564" y="773"/>
                  </a:lnTo>
                  <a:lnTo>
                    <a:pt x="561" y="782"/>
                  </a:lnTo>
                  <a:lnTo>
                    <a:pt x="560" y="791"/>
                  </a:lnTo>
                  <a:lnTo>
                    <a:pt x="557" y="799"/>
                  </a:lnTo>
                  <a:lnTo>
                    <a:pt x="555" y="806"/>
                  </a:lnTo>
                  <a:lnTo>
                    <a:pt x="552" y="813"/>
                  </a:lnTo>
                  <a:lnTo>
                    <a:pt x="550" y="819"/>
                  </a:lnTo>
                  <a:lnTo>
                    <a:pt x="548" y="825"/>
                  </a:lnTo>
                  <a:lnTo>
                    <a:pt x="546" y="829"/>
                  </a:lnTo>
                  <a:lnTo>
                    <a:pt x="545" y="832"/>
                  </a:lnTo>
                  <a:lnTo>
                    <a:pt x="544" y="834"/>
                  </a:lnTo>
                  <a:lnTo>
                    <a:pt x="544" y="965"/>
                  </a:lnTo>
                  <a:lnTo>
                    <a:pt x="544" y="964"/>
                  </a:lnTo>
                  <a:lnTo>
                    <a:pt x="546" y="960"/>
                  </a:lnTo>
                  <a:lnTo>
                    <a:pt x="550" y="955"/>
                  </a:lnTo>
                  <a:lnTo>
                    <a:pt x="554" y="948"/>
                  </a:lnTo>
                  <a:lnTo>
                    <a:pt x="558" y="941"/>
                  </a:lnTo>
                  <a:lnTo>
                    <a:pt x="563" y="933"/>
                  </a:lnTo>
                  <a:lnTo>
                    <a:pt x="567" y="927"/>
                  </a:lnTo>
                  <a:lnTo>
                    <a:pt x="569" y="921"/>
                  </a:lnTo>
                  <a:lnTo>
                    <a:pt x="571" y="917"/>
                  </a:lnTo>
                  <a:lnTo>
                    <a:pt x="572" y="915"/>
                  </a:lnTo>
                  <a:lnTo>
                    <a:pt x="571" y="916"/>
                  </a:lnTo>
                  <a:lnTo>
                    <a:pt x="567" y="920"/>
                  </a:lnTo>
                  <a:lnTo>
                    <a:pt x="561" y="928"/>
                  </a:lnTo>
                  <a:lnTo>
                    <a:pt x="552" y="940"/>
                  </a:lnTo>
                  <a:lnTo>
                    <a:pt x="539" y="958"/>
                  </a:lnTo>
                  <a:lnTo>
                    <a:pt x="523" y="981"/>
                  </a:lnTo>
                  <a:lnTo>
                    <a:pt x="503" y="1004"/>
                  </a:lnTo>
                  <a:lnTo>
                    <a:pt x="482" y="1022"/>
                  </a:lnTo>
                  <a:lnTo>
                    <a:pt x="459" y="1035"/>
                  </a:lnTo>
                  <a:lnTo>
                    <a:pt x="434" y="1045"/>
                  </a:lnTo>
                  <a:lnTo>
                    <a:pt x="409" y="1050"/>
                  </a:lnTo>
                  <a:lnTo>
                    <a:pt x="383" y="1053"/>
                  </a:lnTo>
                  <a:lnTo>
                    <a:pt x="358" y="1053"/>
                  </a:lnTo>
                  <a:lnTo>
                    <a:pt x="333" y="1051"/>
                  </a:lnTo>
                  <a:lnTo>
                    <a:pt x="310" y="1048"/>
                  </a:lnTo>
                  <a:lnTo>
                    <a:pt x="288" y="1043"/>
                  </a:lnTo>
                  <a:lnTo>
                    <a:pt x="268" y="1037"/>
                  </a:lnTo>
                  <a:lnTo>
                    <a:pt x="250" y="1032"/>
                  </a:lnTo>
                  <a:lnTo>
                    <a:pt x="236" y="1027"/>
                  </a:lnTo>
                  <a:lnTo>
                    <a:pt x="225" y="1022"/>
                  </a:lnTo>
                  <a:lnTo>
                    <a:pt x="218" y="1019"/>
                  </a:lnTo>
                  <a:lnTo>
                    <a:pt x="216" y="1018"/>
                  </a:lnTo>
                  <a:lnTo>
                    <a:pt x="216" y="1016"/>
                  </a:lnTo>
                  <a:lnTo>
                    <a:pt x="217" y="1012"/>
                  </a:lnTo>
                  <a:lnTo>
                    <a:pt x="218" y="1004"/>
                  </a:lnTo>
                  <a:lnTo>
                    <a:pt x="220" y="995"/>
                  </a:lnTo>
                  <a:lnTo>
                    <a:pt x="222" y="983"/>
                  </a:lnTo>
                  <a:lnTo>
                    <a:pt x="223" y="970"/>
                  </a:lnTo>
                  <a:lnTo>
                    <a:pt x="226" y="957"/>
                  </a:lnTo>
                  <a:lnTo>
                    <a:pt x="227" y="942"/>
                  </a:lnTo>
                  <a:lnTo>
                    <a:pt x="230" y="927"/>
                  </a:lnTo>
                  <a:lnTo>
                    <a:pt x="231" y="912"/>
                  </a:lnTo>
                  <a:lnTo>
                    <a:pt x="233" y="897"/>
                  </a:lnTo>
                  <a:lnTo>
                    <a:pt x="234" y="883"/>
                  </a:lnTo>
                  <a:lnTo>
                    <a:pt x="234" y="871"/>
                  </a:lnTo>
                  <a:lnTo>
                    <a:pt x="234" y="860"/>
                  </a:lnTo>
                  <a:lnTo>
                    <a:pt x="233" y="852"/>
                  </a:lnTo>
                  <a:lnTo>
                    <a:pt x="232" y="845"/>
                  </a:lnTo>
                  <a:lnTo>
                    <a:pt x="231" y="837"/>
                  </a:lnTo>
                  <a:lnTo>
                    <a:pt x="235" y="829"/>
                  </a:lnTo>
                  <a:lnTo>
                    <a:pt x="242" y="822"/>
                  </a:lnTo>
                  <a:lnTo>
                    <a:pt x="252" y="815"/>
                  </a:lnTo>
                  <a:lnTo>
                    <a:pt x="263" y="809"/>
                  </a:lnTo>
                  <a:lnTo>
                    <a:pt x="275" y="803"/>
                  </a:lnTo>
                  <a:lnTo>
                    <a:pt x="285" y="796"/>
                  </a:lnTo>
                  <a:lnTo>
                    <a:pt x="294" y="788"/>
                  </a:lnTo>
                  <a:lnTo>
                    <a:pt x="298" y="781"/>
                  </a:lnTo>
                  <a:lnTo>
                    <a:pt x="294" y="776"/>
                  </a:lnTo>
                  <a:lnTo>
                    <a:pt x="286" y="771"/>
                  </a:lnTo>
                  <a:lnTo>
                    <a:pt x="273" y="768"/>
                  </a:lnTo>
                  <a:lnTo>
                    <a:pt x="260" y="765"/>
                  </a:lnTo>
                  <a:lnTo>
                    <a:pt x="249" y="764"/>
                  </a:lnTo>
                  <a:lnTo>
                    <a:pt x="240" y="762"/>
                  </a:lnTo>
                  <a:lnTo>
                    <a:pt x="237" y="762"/>
                  </a:lnTo>
                  <a:lnTo>
                    <a:pt x="237" y="761"/>
                  </a:lnTo>
                  <a:lnTo>
                    <a:pt x="238" y="759"/>
                  </a:lnTo>
                  <a:lnTo>
                    <a:pt x="239" y="755"/>
                  </a:lnTo>
                  <a:lnTo>
                    <a:pt x="240" y="750"/>
                  </a:lnTo>
                  <a:lnTo>
                    <a:pt x="242" y="743"/>
                  </a:lnTo>
                  <a:lnTo>
                    <a:pt x="244" y="735"/>
                  </a:lnTo>
                  <a:lnTo>
                    <a:pt x="246" y="727"/>
                  </a:lnTo>
                  <a:lnTo>
                    <a:pt x="248" y="718"/>
                  </a:lnTo>
                  <a:lnTo>
                    <a:pt x="250" y="708"/>
                  </a:lnTo>
                  <a:lnTo>
                    <a:pt x="252" y="698"/>
                  </a:lnTo>
                  <a:lnTo>
                    <a:pt x="254" y="688"/>
                  </a:lnTo>
                  <a:lnTo>
                    <a:pt x="255" y="678"/>
                  </a:lnTo>
                  <a:lnTo>
                    <a:pt x="257" y="668"/>
                  </a:lnTo>
                  <a:lnTo>
                    <a:pt x="257" y="658"/>
                  </a:lnTo>
                  <a:lnTo>
                    <a:pt x="257" y="648"/>
                  </a:lnTo>
                  <a:lnTo>
                    <a:pt x="257" y="640"/>
                  </a:lnTo>
                  <a:lnTo>
                    <a:pt x="256" y="627"/>
                  </a:lnTo>
                  <a:lnTo>
                    <a:pt x="252" y="617"/>
                  </a:lnTo>
                  <a:lnTo>
                    <a:pt x="248" y="607"/>
                  </a:lnTo>
                  <a:lnTo>
                    <a:pt x="241" y="600"/>
                  </a:lnTo>
                  <a:lnTo>
                    <a:pt x="233" y="592"/>
                  </a:lnTo>
                  <a:lnTo>
                    <a:pt x="224" y="584"/>
                  </a:lnTo>
                  <a:lnTo>
                    <a:pt x="213" y="575"/>
                  </a:lnTo>
                  <a:lnTo>
                    <a:pt x="200" y="564"/>
                  </a:lnTo>
                  <a:lnTo>
                    <a:pt x="198" y="564"/>
                  </a:lnTo>
                  <a:lnTo>
                    <a:pt x="192" y="561"/>
                  </a:lnTo>
                  <a:lnTo>
                    <a:pt x="184" y="558"/>
                  </a:lnTo>
                  <a:lnTo>
                    <a:pt x="172" y="553"/>
                  </a:lnTo>
                  <a:lnTo>
                    <a:pt x="158" y="546"/>
                  </a:lnTo>
                  <a:lnTo>
                    <a:pt x="142" y="538"/>
                  </a:lnTo>
                  <a:lnTo>
                    <a:pt x="125" y="528"/>
                  </a:lnTo>
                  <a:lnTo>
                    <a:pt x="108" y="516"/>
                  </a:lnTo>
                  <a:lnTo>
                    <a:pt x="90" y="504"/>
                  </a:lnTo>
                  <a:lnTo>
                    <a:pt x="72" y="489"/>
                  </a:lnTo>
                  <a:lnTo>
                    <a:pt x="56" y="474"/>
                  </a:lnTo>
                  <a:lnTo>
                    <a:pt x="40" y="456"/>
                  </a:lnTo>
                  <a:lnTo>
                    <a:pt x="26" y="437"/>
                  </a:lnTo>
                  <a:lnTo>
                    <a:pt x="15" y="416"/>
                  </a:lnTo>
                  <a:lnTo>
                    <a:pt x="6" y="394"/>
                  </a:lnTo>
                  <a:lnTo>
                    <a:pt x="1" y="370"/>
                  </a:lnTo>
                  <a:lnTo>
                    <a:pt x="0" y="360"/>
                  </a:lnTo>
                  <a:lnTo>
                    <a:pt x="0" y="350"/>
                  </a:lnTo>
                  <a:lnTo>
                    <a:pt x="0" y="339"/>
                  </a:lnTo>
                  <a:lnTo>
                    <a:pt x="0" y="326"/>
                  </a:lnTo>
                  <a:lnTo>
                    <a:pt x="1" y="314"/>
                  </a:lnTo>
                  <a:lnTo>
                    <a:pt x="2" y="302"/>
                  </a:lnTo>
                  <a:lnTo>
                    <a:pt x="3" y="290"/>
                  </a:lnTo>
                  <a:lnTo>
                    <a:pt x="4" y="279"/>
                  </a:lnTo>
                  <a:lnTo>
                    <a:pt x="6" y="268"/>
                  </a:lnTo>
                  <a:lnTo>
                    <a:pt x="7" y="257"/>
                  </a:lnTo>
                  <a:lnTo>
                    <a:pt x="8" y="248"/>
                  </a:lnTo>
                  <a:lnTo>
                    <a:pt x="9" y="240"/>
                  </a:lnTo>
                  <a:lnTo>
                    <a:pt x="10" y="233"/>
                  </a:lnTo>
                  <a:lnTo>
                    <a:pt x="11" y="228"/>
                  </a:lnTo>
                  <a:lnTo>
                    <a:pt x="12" y="225"/>
                  </a:lnTo>
                  <a:lnTo>
                    <a:pt x="12" y="224"/>
                  </a:lnTo>
                  <a:lnTo>
                    <a:pt x="14" y="224"/>
                  </a:lnTo>
                  <a:lnTo>
                    <a:pt x="21" y="224"/>
                  </a:lnTo>
                  <a:lnTo>
                    <a:pt x="31" y="224"/>
                  </a:lnTo>
                  <a:lnTo>
                    <a:pt x="45" y="224"/>
                  </a:lnTo>
                  <a:lnTo>
                    <a:pt x="62" y="223"/>
                  </a:lnTo>
                  <a:lnTo>
                    <a:pt x="82" y="220"/>
                  </a:lnTo>
                  <a:lnTo>
                    <a:pt x="104" y="216"/>
                  </a:lnTo>
                  <a:lnTo>
                    <a:pt x="127" y="210"/>
                  </a:lnTo>
                  <a:lnTo>
                    <a:pt x="152" y="202"/>
                  </a:lnTo>
                  <a:lnTo>
                    <a:pt x="177" y="192"/>
                  </a:lnTo>
                  <a:lnTo>
                    <a:pt x="204" y="178"/>
                  </a:lnTo>
                  <a:lnTo>
                    <a:pt x="230" y="162"/>
                  </a:lnTo>
                  <a:lnTo>
                    <a:pt x="257" y="142"/>
                  </a:lnTo>
                  <a:lnTo>
                    <a:pt x="282" y="118"/>
                  </a:lnTo>
                  <a:lnTo>
                    <a:pt x="306" y="90"/>
                  </a:lnTo>
                  <a:lnTo>
                    <a:pt x="329" y="57"/>
                  </a:lnTo>
                  <a:lnTo>
                    <a:pt x="350" y="28"/>
                  </a:lnTo>
                  <a:lnTo>
                    <a:pt x="368" y="10"/>
                  </a:lnTo>
                  <a:lnTo>
                    <a:pt x="383" y="0"/>
                  </a:lnTo>
                  <a:lnTo>
                    <a:pt x="397" y="0"/>
                  </a:lnTo>
                  <a:lnTo>
                    <a:pt x="410" y="6"/>
                  </a:lnTo>
                  <a:lnTo>
                    <a:pt x="421" y="18"/>
                  </a:lnTo>
                  <a:lnTo>
                    <a:pt x="431" y="35"/>
                  </a:lnTo>
                  <a:lnTo>
                    <a:pt x="442" y="55"/>
                  </a:lnTo>
                  <a:lnTo>
                    <a:pt x="452" y="78"/>
                  </a:lnTo>
                  <a:lnTo>
                    <a:pt x="463" y="102"/>
                  </a:lnTo>
                  <a:lnTo>
                    <a:pt x="474" y="127"/>
                  </a:lnTo>
                  <a:lnTo>
                    <a:pt x="487" y="150"/>
                  </a:lnTo>
                  <a:lnTo>
                    <a:pt x="502" y="170"/>
                  </a:lnTo>
                  <a:lnTo>
                    <a:pt x="519" y="188"/>
                  </a:lnTo>
                  <a:lnTo>
                    <a:pt x="538" y="201"/>
                  </a:lnTo>
                  <a:lnTo>
                    <a:pt x="560" y="208"/>
                  </a:lnTo>
                  <a:lnTo>
                    <a:pt x="573" y="211"/>
                  </a:lnTo>
                  <a:lnTo>
                    <a:pt x="588" y="213"/>
                  </a:lnTo>
                  <a:lnTo>
                    <a:pt x="606" y="216"/>
                  </a:lnTo>
                  <a:lnTo>
                    <a:pt x="625" y="219"/>
                  </a:lnTo>
                  <a:lnTo>
                    <a:pt x="647" y="223"/>
                  </a:lnTo>
                  <a:lnTo>
                    <a:pt x="670" y="227"/>
                  </a:lnTo>
                  <a:lnTo>
                    <a:pt x="694" y="231"/>
                  </a:lnTo>
                  <a:lnTo>
                    <a:pt x="720" y="235"/>
                  </a:lnTo>
                  <a:lnTo>
                    <a:pt x="747" y="240"/>
                  </a:lnTo>
                  <a:lnTo>
                    <a:pt x="775" y="245"/>
                  </a:lnTo>
                  <a:lnTo>
                    <a:pt x="803" y="250"/>
                  </a:lnTo>
                  <a:lnTo>
                    <a:pt x="833" y="255"/>
                  </a:lnTo>
                  <a:lnTo>
                    <a:pt x="862" y="260"/>
                  </a:lnTo>
                  <a:lnTo>
                    <a:pt x="892" y="265"/>
                  </a:lnTo>
                  <a:lnTo>
                    <a:pt x="922" y="270"/>
                  </a:lnTo>
                  <a:lnTo>
                    <a:pt x="951" y="275"/>
                  </a:lnTo>
                  <a:lnTo>
                    <a:pt x="981" y="280"/>
                  </a:lnTo>
                  <a:lnTo>
                    <a:pt x="1010" y="285"/>
                  </a:lnTo>
                  <a:lnTo>
                    <a:pt x="1038" y="290"/>
                  </a:lnTo>
                  <a:lnTo>
                    <a:pt x="1066" y="295"/>
                  </a:lnTo>
                  <a:lnTo>
                    <a:pt x="1092" y="299"/>
                  </a:lnTo>
                  <a:lnTo>
                    <a:pt x="1117" y="304"/>
                  </a:lnTo>
                  <a:lnTo>
                    <a:pt x="1141" y="308"/>
                  </a:lnTo>
                  <a:lnTo>
                    <a:pt x="1164" y="311"/>
                  </a:lnTo>
                  <a:lnTo>
                    <a:pt x="1184" y="315"/>
                  </a:lnTo>
                  <a:lnTo>
                    <a:pt x="1203" y="318"/>
                  </a:lnTo>
                  <a:lnTo>
                    <a:pt x="1220" y="321"/>
                  </a:lnTo>
                  <a:lnTo>
                    <a:pt x="1234" y="324"/>
                  </a:lnTo>
                  <a:lnTo>
                    <a:pt x="1246" y="326"/>
                  </a:lnTo>
                  <a:lnTo>
                    <a:pt x="1255" y="328"/>
                  </a:lnTo>
                  <a:lnTo>
                    <a:pt x="1262" y="329"/>
                  </a:lnTo>
                  <a:lnTo>
                    <a:pt x="1265" y="33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18" name="Freeform 10"/>
            <p:cNvSpPr>
              <a:spLocks/>
            </p:cNvSpPr>
            <p:nvPr/>
          </p:nvSpPr>
          <p:spPr bwMode="auto">
            <a:xfrm>
              <a:off x="4565650" y="4414838"/>
              <a:ext cx="1360488" cy="341312"/>
            </a:xfrm>
            <a:custGeom>
              <a:avLst/>
              <a:gdLst>
                <a:gd name="T0" fmla="*/ 2147483647 w 858"/>
                <a:gd name="T1" fmla="*/ 2147483647 h 215"/>
                <a:gd name="T2" fmla="*/ 2147483647 w 858"/>
                <a:gd name="T3" fmla="*/ 2147483647 h 215"/>
                <a:gd name="T4" fmla="*/ 2147483647 w 858"/>
                <a:gd name="T5" fmla="*/ 2147483647 h 215"/>
                <a:gd name="T6" fmla="*/ 2147483647 w 858"/>
                <a:gd name="T7" fmla="*/ 2147483647 h 215"/>
                <a:gd name="T8" fmla="*/ 2147483647 w 858"/>
                <a:gd name="T9" fmla="*/ 2147483647 h 215"/>
                <a:gd name="T10" fmla="*/ 2147483647 w 858"/>
                <a:gd name="T11" fmla="*/ 2147483647 h 215"/>
                <a:gd name="T12" fmla="*/ 2147483647 w 858"/>
                <a:gd name="T13" fmla="*/ 2147483647 h 215"/>
                <a:gd name="T14" fmla="*/ 2147483647 w 858"/>
                <a:gd name="T15" fmla="*/ 2147483647 h 215"/>
                <a:gd name="T16" fmla="*/ 2147483647 w 858"/>
                <a:gd name="T17" fmla="*/ 2147483647 h 215"/>
                <a:gd name="T18" fmla="*/ 2147483647 w 858"/>
                <a:gd name="T19" fmla="*/ 2147483647 h 215"/>
                <a:gd name="T20" fmla="*/ 2147483647 w 858"/>
                <a:gd name="T21" fmla="*/ 2147483647 h 215"/>
                <a:gd name="T22" fmla="*/ 2147483647 w 858"/>
                <a:gd name="T23" fmla="*/ 2147483647 h 215"/>
                <a:gd name="T24" fmla="*/ 2147483647 w 858"/>
                <a:gd name="T25" fmla="*/ 2147483647 h 215"/>
                <a:gd name="T26" fmla="*/ 2147483647 w 858"/>
                <a:gd name="T27" fmla="*/ 2147483647 h 215"/>
                <a:gd name="T28" fmla="*/ 2147483647 w 858"/>
                <a:gd name="T29" fmla="*/ 2147483647 h 215"/>
                <a:gd name="T30" fmla="*/ 2147483647 w 858"/>
                <a:gd name="T31" fmla="*/ 2147483647 h 215"/>
                <a:gd name="T32" fmla="*/ 2147483647 w 858"/>
                <a:gd name="T33" fmla="*/ 2147483647 h 215"/>
                <a:gd name="T34" fmla="*/ 2147483647 w 858"/>
                <a:gd name="T35" fmla="*/ 2147483647 h 215"/>
                <a:gd name="T36" fmla="*/ 2147483647 w 858"/>
                <a:gd name="T37" fmla="*/ 2147483647 h 215"/>
                <a:gd name="T38" fmla="*/ 2147483647 w 858"/>
                <a:gd name="T39" fmla="*/ 2147483647 h 215"/>
                <a:gd name="T40" fmla="*/ 2147483647 w 858"/>
                <a:gd name="T41" fmla="*/ 2147483647 h 215"/>
                <a:gd name="T42" fmla="*/ 2147483647 w 858"/>
                <a:gd name="T43" fmla="*/ 2147483647 h 215"/>
                <a:gd name="T44" fmla="*/ 2147483647 w 858"/>
                <a:gd name="T45" fmla="*/ 2147483647 h 215"/>
                <a:gd name="T46" fmla="*/ 2147483647 w 858"/>
                <a:gd name="T47" fmla="*/ 2147483647 h 215"/>
                <a:gd name="T48" fmla="*/ 2147483647 w 858"/>
                <a:gd name="T49" fmla="*/ 2147483647 h 215"/>
                <a:gd name="T50" fmla="*/ 2147483647 w 858"/>
                <a:gd name="T51" fmla="*/ 2147483647 h 215"/>
                <a:gd name="T52" fmla="*/ 2147483647 w 858"/>
                <a:gd name="T53" fmla="*/ 2147483647 h 215"/>
                <a:gd name="T54" fmla="*/ 2147483647 w 858"/>
                <a:gd name="T55" fmla="*/ 2147483647 h 215"/>
                <a:gd name="T56" fmla="*/ 2147483647 w 858"/>
                <a:gd name="T57" fmla="*/ 2147483647 h 215"/>
                <a:gd name="T58" fmla="*/ 2147483647 w 858"/>
                <a:gd name="T59" fmla="*/ 2147483647 h 215"/>
                <a:gd name="T60" fmla="*/ 2147483647 w 858"/>
                <a:gd name="T61" fmla="*/ 2147483647 h 215"/>
                <a:gd name="T62" fmla="*/ 2147483647 w 858"/>
                <a:gd name="T63" fmla="*/ 2147483647 h 215"/>
                <a:gd name="T64" fmla="*/ 2147483647 w 858"/>
                <a:gd name="T65" fmla="*/ 2147483647 h 215"/>
                <a:gd name="T66" fmla="*/ 2147483647 w 858"/>
                <a:gd name="T67" fmla="*/ 2147483647 h 215"/>
                <a:gd name="T68" fmla="*/ 2147483647 w 858"/>
                <a:gd name="T69" fmla="*/ 2147483647 h 215"/>
                <a:gd name="T70" fmla="*/ 0 w 858"/>
                <a:gd name="T71" fmla="*/ 2147483647 h 215"/>
                <a:gd name="T72" fmla="*/ 2147483647 w 858"/>
                <a:gd name="T73" fmla="*/ 2147483647 h 215"/>
                <a:gd name="T74" fmla="*/ 2147483647 w 858"/>
                <a:gd name="T75" fmla="*/ 2147483647 h 215"/>
                <a:gd name="T76" fmla="*/ 2147483647 w 858"/>
                <a:gd name="T77" fmla="*/ 0 h 215"/>
                <a:gd name="T78" fmla="*/ 2147483647 w 858"/>
                <a:gd name="T79" fmla="*/ 0 h 215"/>
                <a:gd name="T80" fmla="*/ 2147483647 w 858"/>
                <a:gd name="T81" fmla="*/ 2147483647 h 215"/>
                <a:gd name="T82" fmla="*/ 2147483647 w 858"/>
                <a:gd name="T83" fmla="*/ 2147483647 h 215"/>
                <a:gd name="T84" fmla="*/ 2147483647 w 858"/>
                <a:gd name="T85" fmla="*/ 2147483647 h 2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58"/>
                <a:gd name="T130" fmla="*/ 0 h 215"/>
                <a:gd name="T131" fmla="*/ 858 w 858"/>
                <a:gd name="T132" fmla="*/ 215 h 21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58" h="215">
                  <a:moveTo>
                    <a:pt x="55" y="5"/>
                  </a:moveTo>
                  <a:lnTo>
                    <a:pt x="858" y="17"/>
                  </a:lnTo>
                  <a:lnTo>
                    <a:pt x="783" y="186"/>
                  </a:lnTo>
                  <a:lnTo>
                    <a:pt x="777" y="190"/>
                  </a:lnTo>
                  <a:lnTo>
                    <a:pt x="768" y="194"/>
                  </a:lnTo>
                  <a:lnTo>
                    <a:pt x="755" y="198"/>
                  </a:lnTo>
                  <a:lnTo>
                    <a:pt x="741" y="201"/>
                  </a:lnTo>
                  <a:lnTo>
                    <a:pt x="723" y="205"/>
                  </a:lnTo>
                  <a:lnTo>
                    <a:pt x="703" y="208"/>
                  </a:lnTo>
                  <a:lnTo>
                    <a:pt x="682" y="210"/>
                  </a:lnTo>
                  <a:lnTo>
                    <a:pt x="658" y="212"/>
                  </a:lnTo>
                  <a:lnTo>
                    <a:pt x="633" y="214"/>
                  </a:lnTo>
                  <a:lnTo>
                    <a:pt x="606" y="215"/>
                  </a:lnTo>
                  <a:lnTo>
                    <a:pt x="578" y="215"/>
                  </a:lnTo>
                  <a:lnTo>
                    <a:pt x="548" y="215"/>
                  </a:lnTo>
                  <a:lnTo>
                    <a:pt x="518" y="215"/>
                  </a:lnTo>
                  <a:lnTo>
                    <a:pt x="487" y="214"/>
                  </a:lnTo>
                  <a:lnTo>
                    <a:pt x="456" y="212"/>
                  </a:lnTo>
                  <a:lnTo>
                    <a:pt x="423" y="209"/>
                  </a:lnTo>
                  <a:lnTo>
                    <a:pt x="391" y="206"/>
                  </a:lnTo>
                  <a:lnTo>
                    <a:pt x="359" y="201"/>
                  </a:lnTo>
                  <a:lnTo>
                    <a:pt x="327" y="196"/>
                  </a:lnTo>
                  <a:lnTo>
                    <a:pt x="294" y="189"/>
                  </a:lnTo>
                  <a:lnTo>
                    <a:pt x="263" y="182"/>
                  </a:lnTo>
                  <a:lnTo>
                    <a:pt x="233" y="174"/>
                  </a:lnTo>
                  <a:lnTo>
                    <a:pt x="203" y="165"/>
                  </a:lnTo>
                  <a:lnTo>
                    <a:pt x="174" y="155"/>
                  </a:lnTo>
                  <a:lnTo>
                    <a:pt x="146" y="144"/>
                  </a:lnTo>
                  <a:lnTo>
                    <a:pt x="121" y="131"/>
                  </a:lnTo>
                  <a:lnTo>
                    <a:pt x="96" y="118"/>
                  </a:lnTo>
                  <a:lnTo>
                    <a:pt x="74" y="103"/>
                  </a:lnTo>
                  <a:lnTo>
                    <a:pt x="54" y="87"/>
                  </a:lnTo>
                  <a:lnTo>
                    <a:pt x="35" y="70"/>
                  </a:lnTo>
                  <a:lnTo>
                    <a:pt x="19" y="51"/>
                  </a:lnTo>
                  <a:lnTo>
                    <a:pt x="6" y="30"/>
                  </a:lnTo>
                  <a:lnTo>
                    <a:pt x="0" y="16"/>
                  </a:lnTo>
                  <a:lnTo>
                    <a:pt x="2" y="7"/>
                  </a:lnTo>
                  <a:lnTo>
                    <a:pt x="10" y="2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1" y="4"/>
                  </a:lnTo>
                  <a:lnTo>
                    <a:pt x="55" y="5"/>
                  </a:lnTo>
                  <a:close/>
                </a:path>
              </a:pathLst>
            </a:custGeom>
            <a:solidFill>
              <a:srgbClr val="33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19" name="Freeform 11"/>
            <p:cNvSpPr>
              <a:spLocks/>
            </p:cNvSpPr>
            <p:nvPr/>
          </p:nvSpPr>
          <p:spPr bwMode="auto">
            <a:xfrm>
              <a:off x="4989513" y="3013075"/>
              <a:ext cx="1004887" cy="1677988"/>
            </a:xfrm>
            <a:custGeom>
              <a:avLst/>
              <a:gdLst>
                <a:gd name="T0" fmla="*/ 2147483647 w 632"/>
                <a:gd name="T1" fmla="*/ 2147483647 h 1057"/>
                <a:gd name="T2" fmla="*/ 2147483647 w 632"/>
                <a:gd name="T3" fmla="*/ 2147483647 h 1057"/>
                <a:gd name="T4" fmla="*/ 2147483647 w 632"/>
                <a:gd name="T5" fmla="*/ 2147483647 h 1057"/>
                <a:gd name="T6" fmla="*/ 2147483647 w 632"/>
                <a:gd name="T7" fmla="*/ 2147483647 h 1057"/>
                <a:gd name="T8" fmla="*/ 2147483647 w 632"/>
                <a:gd name="T9" fmla="*/ 2147483647 h 1057"/>
                <a:gd name="T10" fmla="*/ 2147483647 w 632"/>
                <a:gd name="T11" fmla="*/ 2147483647 h 1057"/>
                <a:gd name="T12" fmla="*/ 2147483647 w 632"/>
                <a:gd name="T13" fmla="*/ 2147483647 h 1057"/>
                <a:gd name="T14" fmla="*/ 2147483647 w 632"/>
                <a:gd name="T15" fmla="*/ 2147483647 h 1057"/>
                <a:gd name="T16" fmla="*/ 2147483647 w 632"/>
                <a:gd name="T17" fmla="*/ 2147483647 h 1057"/>
                <a:gd name="T18" fmla="*/ 2147483647 w 632"/>
                <a:gd name="T19" fmla="*/ 2147483647 h 1057"/>
                <a:gd name="T20" fmla="*/ 2147483647 w 632"/>
                <a:gd name="T21" fmla="*/ 2147483647 h 1057"/>
                <a:gd name="T22" fmla="*/ 2147483647 w 632"/>
                <a:gd name="T23" fmla="*/ 2147483647 h 1057"/>
                <a:gd name="T24" fmla="*/ 2147483647 w 632"/>
                <a:gd name="T25" fmla="*/ 2147483647 h 1057"/>
                <a:gd name="T26" fmla="*/ 2147483647 w 632"/>
                <a:gd name="T27" fmla="*/ 2147483647 h 1057"/>
                <a:gd name="T28" fmla="*/ 2147483647 w 632"/>
                <a:gd name="T29" fmla="*/ 2147483647 h 1057"/>
                <a:gd name="T30" fmla="*/ 2147483647 w 632"/>
                <a:gd name="T31" fmla="*/ 2147483647 h 1057"/>
                <a:gd name="T32" fmla="*/ 2147483647 w 632"/>
                <a:gd name="T33" fmla="*/ 2147483647 h 1057"/>
                <a:gd name="T34" fmla="*/ 2147483647 w 632"/>
                <a:gd name="T35" fmla="*/ 2147483647 h 1057"/>
                <a:gd name="T36" fmla="*/ 2147483647 w 632"/>
                <a:gd name="T37" fmla="*/ 2147483647 h 1057"/>
                <a:gd name="T38" fmla="*/ 2147483647 w 632"/>
                <a:gd name="T39" fmla="*/ 2147483647 h 1057"/>
                <a:gd name="T40" fmla="*/ 2147483647 w 632"/>
                <a:gd name="T41" fmla="*/ 2147483647 h 1057"/>
                <a:gd name="T42" fmla="*/ 2147483647 w 632"/>
                <a:gd name="T43" fmla="*/ 2147483647 h 1057"/>
                <a:gd name="T44" fmla="*/ 2147483647 w 632"/>
                <a:gd name="T45" fmla="*/ 2147483647 h 1057"/>
                <a:gd name="T46" fmla="*/ 2147483647 w 632"/>
                <a:gd name="T47" fmla="*/ 2147483647 h 1057"/>
                <a:gd name="T48" fmla="*/ 2147483647 w 632"/>
                <a:gd name="T49" fmla="*/ 2147483647 h 1057"/>
                <a:gd name="T50" fmla="*/ 2147483647 w 632"/>
                <a:gd name="T51" fmla="*/ 2147483647 h 1057"/>
                <a:gd name="T52" fmla="*/ 2147483647 w 632"/>
                <a:gd name="T53" fmla="*/ 2147483647 h 1057"/>
                <a:gd name="T54" fmla="*/ 2147483647 w 632"/>
                <a:gd name="T55" fmla="*/ 2147483647 h 1057"/>
                <a:gd name="T56" fmla="*/ 2147483647 w 632"/>
                <a:gd name="T57" fmla="*/ 2147483647 h 1057"/>
                <a:gd name="T58" fmla="*/ 2147483647 w 632"/>
                <a:gd name="T59" fmla="*/ 2147483647 h 1057"/>
                <a:gd name="T60" fmla="*/ 2147483647 w 632"/>
                <a:gd name="T61" fmla="*/ 2147483647 h 1057"/>
                <a:gd name="T62" fmla="*/ 2147483647 w 632"/>
                <a:gd name="T63" fmla="*/ 2147483647 h 1057"/>
                <a:gd name="T64" fmla="*/ 2147483647 w 632"/>
                <a:gd name="T65" fmla="*/ 2147483647 h 1057"/>
                <a:gd name="T66" fmla="*/ 2147483647 w 632"/>
                <a:gd name="T67" fmla="*/ 2147483647 h 1057"/>
                <a:gd name="T68" fmla="*/ 2147483647 w 632"/>
                <a:gd name="T69" fmla="*/ 2147483647 h 1057"/>
                <a:gd name="T70" fmla="*/ 2147483647 w 632"/>
                <a:gd name="T71" fmla="*/ 2147483647 h 1057"/>
                <a:gd name="T72" fmla="*/ 2147483647 w 632"/>
                <a:gd name="T73" fmla="*/ 2147483647 h 1057"/>
                <a:gd name="T74" fmla="*/ 2147483647 w 632"/>
                <a:gd name="T75" fmla="*/ 2147483647 h 1057"/>
                <a:gd name="T76" fmla="*/ 2147483647 w 632"/>
                <a:gd name="T77" fmla="*/ 2147483647 h 1057"/>
                <a:gd name="T78" fmla="*/ 2147483647 w 632"/>
                <a:gd name="T79" fmla="*/ 2147483647 h 1057"/>
                <a:gd name="T80" fmla="*/ 2147483647 w 632"/>
                <a:gd name="T81" fmla="*/ 2147483647 h 1057"/>
                <a:gd name="T82" fmla="*/ 2147483647 w 632"/>
                <a:gd name="T83" fmla="*/ 0 h 10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32"/>
                <a:gd name="T127" fmla="*/ 0 h 1057"/>
                <a:gd name="T128" fmla="*/ 632 w 632"/>
                <a:gd name="T129" fmla="*/ 1057 h 105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32" h="1057">
                  <a:moveTo>
                    <a:pt x="22" y="0"/>
                  </a:moveTo>
                  <a:lnTo>
                    <a:pt x="25" y="3"/>
                  </a:lnTo>
                  <a:lnTo>
                    <a:pt x="30" y="11"/>
                  </a:lnTo>
                  <a:lnTo>
                    <a:pt x="40" y="24"/>
                  </a:lnTo>
                  <a:lnTo>
                    <a:pt x="53" y="41"/>
                  </a:lnTo>
                  <a:lnTo>
                    <a:pt x="68" y="62"/>
                  </a:lnTo>
                  <a:lnTo>
                    <a:pt x="85" y="85"/>
                  </a:lnTo>
                  <a:lnTo>
                    <a:pt x="103" y="110"/>
                  </a:lnTo>
                  <a:lnTo>
                    <a:pt x="123" y="136"/>
                  </a:lnTo>
                  <a:lnTo>
                    <a:pt x="142" y="164"/>
                  </a:lnTo>
                  <a:lnTo>
                    <a:pt x="162" y="190"/>
                  </a:lnTo>
                  <a:lnTo>
                    <a:pt x="181" y="216"/>
                  </a:lnTo>
                  <a:lnTo>
                    <a:pt x="200" y="241"/>
                  </a:lnTo>
                  <a:lnTo>
                    <a:pt x="216" y="263"/>
                  </a:lnTo>
                  <a:lnTo>
                    <a:pt x="231" y="282"/>
                  </a:lnTo>
                  <a:lnTo>
                    <a:pt x="244" y="298"/>
                  </a:lnTo>
                  <a:lnTo>
                    <a:pt x="253" y="309"/>
                  </a:lnTo>
                  <a:lnTo>
                    <a:pt x="263" y="320"/>
                  </a:lnTo>
                  <a:lnTo>
                    <a:pt x="275" y="332"/>
                  </a:lnTo>
                  <a:lnTo>
                    <a:pt x="290" y="347"/>
                  </a:lnTo>
                  <a:lnTo>
                    <a:pt x="307" y="363"/>
                  </a:lnTo>
                  <a:lnTo>
                    <a:pt x="326" y="381"/>
                  </a:lnTo>
                  <a:lnTo>
                    <a:pt x="346" y="400"/>
                  </a:lnTo>
                  <a:lnTo>
                    <a:pt x="367" y="419"/>
                  </a:lnTo>
                  <a:lnTo>
                    <a:pt x="389" y="439"/>
                  </a:lnTo>
                  <a:lnTo>
                    <a:pt x="411" y="460"/>
                  </a:lnTo>
                  <a:lnTo>
                    <a:pt x="432" y="480"/>
                  </a:lnTo>
                  <a:lnTo>
                    <a:pt x="454" y="500"/>
                  </a:lnTo>
                  <a:lnTo>
                    <a:pt x="474" y="519"/>
                  </a:lnTo>
                  <a:lnTo>
                    <a:pt x="492" y="537"/>
                  </a:lnTo>
                  <a:lnTo>
                    <a:pt x="509" y="553"/>
                  </a:lnTo>
                  <a:lnTo>
                    <a:pt x="523" y="568"/>
                  </a:lnTo>
                  <a:lnTo>
                    <a:pt x="535" y="582"/>
                  </a:lnTo>
                  <a:lnTo>
                    <a:pt x="549" y="599"/>
                  </a:lnTo>
                  <a:lnTo>
                    <a:pt x="562" y="616"/>
                  </a:lnTo>
                  <a:lnTo>
                    <a:pt x="574" y="634"/>
                  </a:lnTo>
                  <a:lnTo>
                    <a:pt x="584" y="650"/>
                  </a:lnTo>
                  <a:lnTo>
                    <a:pt x="594" y="667"/>
                  </a:lnTo>
                  <a:lnTo>
                    <a:pt x="602" y="684"/>
                  </a:lnTo>
                  <a:lnTo>
                    <a:pt x="609" y="700"/>
                  </a:lnTo>
                  <a:lnTo>
                    <a:pt x="615" y="716"/>
                  </a:lnTo>
                  <a:lnTo>
                    <a:pt x="620" y="732"/>
                  </a:lnTo>
                  <a:lnTo>
                    <a:pt x="624" y="748"/>
                  </a:lnTo>
                  <a:lnTo>
                    <a:pt x="627" y="764"/>
                  </a:lnTo>
                  <a:lnTo>
                    <a:pt x="629" y="779"/>
                  </a:lnTo>
                  <a:lnTo>
                    <a:pt x="631" y="794"/>
                  </a:lnTo>
                  <a:lnTo>
                    <a:pt x="632" y="810"/>
                  </a:lnTo>
                  <a:lnTo>
                    <a:pt x="632" y="824"/>
                  </a:lnTo>
                  <a:lnTo>
                    <a:pt x="631" y="839"/>
                  </a:lnTo>
                  <a:lnTo>
                    <a:pt x="629" y="854"/>
                  </a:lnTo>
                  <a:lnTo>
                    <a:pt x="627" y="868"/>
                  </a:lnTo>
                  <a:lnTo>
                    <a:pt x="624" y="882"/>
                  </a:lnTo>
                  <a:lnTo>
                    <a:pt x="620" y="896"/>
                  </a:lnTo>
                  <a:lnTo>
                    <a:pt x="616" y="910"/>
                  </a:lnTo>
                  <a:lnTo>
                    <a:pt x="612" y="923"/>
                  </a:lnTo>
                  <a:lnTo>
                    <a:pt x="606" y="937"/>
                  </a:lnTo>
                  <a:lnTo>
                    <a:pt x="601" y="950"/>
                  </a:lnTo>
                  <a:lnTo>
                    <a:pt x="595" y="963"/>
                  </a:lnTo>
                  <a:lnTo>
                    <a:pt x="589" y="976"/>
                  </a:lnTo>
                  <a:lnTo>
                    <a:pt x="582" y="988"/>
                  </a:lnTo>
                  <a:lnTo>
                    <a:pt x="575" y="1001"/>
                  </a:lnTo>
                  <a:lnTo>
                    <a:pt x="567" y="1013"/>
                  </a:lnTo>
                  <a:lnTo>
                    <a:pt x="560" y="1025"/>
                  </a:lnTo>
                  <a:lnTo>
                    <a:pt x="552" y="1037"/>
                  </a:lnTo>
                  <a:lnTo>
                    <a:pt x="544" y="1048"/>
                  </a:lnTo>
                  <a:lnTo>
                    <a:pt x="532" y="1047"/>
                  </a:lnTo>
                  <a:lnTo>
                    <a:pt x="519" y="1047"/>
                  </a:lnTo>
                  <a:lnTo>
                    <a:pt x="508" y="1048"/>
                  </a:lnTo>
                  <a:lnTo>
                    <a:pt x="496" y="1049"/>
                  </a:lnTo>
                  <a:lnTo>
                    <a:pt x="485" y="1052"/>
                  </a:lnTo>
                  <a:lnTo>
                    <a:pt x="474" y="1053"/>
                  </a:lnTo>
                  <a:lnTo>
                    <a:pt x="462" y="1056"/>
                  </a:lnTo>
                  <a:lnTo>
                    <a:pt x="451" y="1057"/>
                  </a:lnTo>
                  <a:lnTo>
                    <a:pt x="439" y="1057"/>
                  </a:lnTo>
                  <a:lnTo>
                    <a:pt x="427" y="1056"/>
                  </a:lnTo>
                  <a:lnTo>
                    <a:pt x="414" y="1053"/>
                  </a:lnTo>
                  <a:lnTo>
                    <a:pt x="401" y="1049"/>
                  </a:lnTo>
                  <a:lnTo>
                    <a:pt x="386" y="1042"/>
                  </a:lnTo>
                  <a:lnTo>
                    <a:pt x="371" y="1033"/>
                  </a:lnTo>
                  <a:lnTo>
                    <a:pt x="355" y="1021"/>
                  </a:lnTo>
                  <a:lnTo>
                    <a:pt x="338" y="1005"/>
                  </a:lnTo>
                  <a:lnTo>
                    <a:pt x="204" y="546"/>
                  </a:lnTo>
                  <a:lnTo>
                    <a:pt x="0" y="1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20" name="Freeform 12"/>
            <p:cNvSpPr>
              <a:spLocks/>
            </p:cNvSpPr>
            <p:nvPr/>
          </p:nvSpPr>
          <p:spPr bwMode="auto">
            <a:xfrm>
              <a:off x="4565650" y="4414838"/>
              <a:ext cx="1360488" cy="341312"/>
            </a:xfrm>
            <a:custGeom>
              <a:avLst/>
              <a:gdLst>
                <a:gd name="T0" fmla="*/ 2147483647 w 858"/>
                <a:gd name="T1" fmla="*/ 2147483647 h 215"/>
                <a:gd name="T2" fmla="*/ 2147483647 w 858"/>
                <a:gd name="T3" fmla="*/ 2147483647 h 215"/>
                <a:gd name="T4" fmla="*/ 2147483647 w 858"/>
                <a:gd name="T5" fmla="*/ 2147483647 h 215"/>
                <a:gd name="T6" fmla="*/ 2147483647 w 858"/>
                <a:gd name="T7" fmla="*/ 2147483647 h 215"/>
                <a:gd name="T8" fmla="*/ 2147483647 w 858"/>
                <a:gd name="T9" fmla="*/ 2147483647 h 215"/>
                <a:gd name="T10" fmla="*/ 2147483647 w 858"/>
                <a:gd name="T11" fmla="*/ 2147483647 h 215"/>
                <a:gd name="T12" fmla="*/ 2147483647 w 858"/>
                <a:gd name="T13" fmla="*/ 2147483647 h 215"/>
                <a:gd name="T14" fmla="*/ 2147483647 w 858"/>
                <a:gd name="T15" fmla="*/ 2147483647 h 215"/>
                <a:gd name="T16" fmla="*/ 2147483647 w 858"/>
                <a:gd name="T17" fmla="*/ 2147483647 h 215"/>
                <a:gd name="T18" fmla="*/ 2147483647 w 858"/>
                <a:gd name="T19" fmla="*/ 2147483647 h 215"/>
                <a:gd name="T20" fmla="*/ 2147483647 w 858"/>
                <a:gd name="T21" fmla="*/ 2147483647 h 215"/>
                <a:gd name="T22" fmla="*/ 2147483647 w 858"/>
                <a:gd name="T23" fmla="*/ 2147483647 h 215"/>
                <a:gd name="T24" fmla="*/ 2147483647 w 858"/>
                <a:gd name="T25" fmla="*/ 2147483647 h 215"/>
                <a:gd name="T26" fmla="*/ 2147483647 w 858"/>
                <a:gd name="T27" fmla="*/ 2147483647 h 215"/>
                <a:gd name="T28" fmla="*/ 2147483647 w 858"/>
                <a:gd name="T29" fmla="*/ 2147483647 h 215"/>
                <a:gd name="T30" fmla="*/ 2147483647 w 858"/>
                <a:gd name="T31" fmla="*/ 2147483647 h 215"/>
                <a:gd name="T32" fmla="*/ 2147483647 w 858"/>
                <a:gd name="T33" fmla="*/ 2147483647 h 215"/>
                <a:gd name="T34" fmla="*/ 2147483647 w 858"/>
                <a:gd name="T35" fmla="*/ 2147483647 h 215"/>
                <a:gd name="T36" fmla="*/ 2147483647 w 858"/>
                <a:gd name="T37" fmla="*/ 2147483647 h 215"/>
                <a:gd name="T38" fmla="*/ 2147483647 w 858"/>
                <a:gd name="T39" fmla="*/ 2147483647 h 215"/>
                <a:gd name="T40" fmla="*/ 2147483647 w 858"/>
                <a:gd name="T41" fmla="*/ 2147483647 h 215"/>
                <a:gd name="T42" fmla="*/ 2147483647 w 858"/>
                <a:gd name="T43" fmla="*/ 2147483647 h 215"/>
                <a:gd name="T44" fmla="*/ 2147483647 w 858"/>
                <a:gd name="T45" fmla="*/ 2147483647 h 215"/>
                <a:gd name="T46" fmla="*/ 2147483647 w 858"/>
                <a:gd name="T47" fmla="*/ 2147483647 h 215"/>
                <a:gd name="T48" fmla="*/ 2147483647 w 858"/>
                <a:gd name="T49" fmla="*/ 2147483647 h 215"/>
                <a:gd name="T50" fmla="*/ 2147483647 w 858"/>
                <a:gd name="T51" fmla="*/ 2147483647 h 215"/>
                <a:gd name="T52" fmla="*/ 2147483647 w 858"/>
                <a:gd name="T53" fmla="*/ 2147483647 h 215"/>
                <a:gd name="T54" fmla="*/ 2147483647 w 858"/>
                <a:gd name="T55" fmla="*/ 2147483647 h 215"/>
                <a:gd name="T56" fmla="*/ 2147483647 w 858"/>
                <a:gd name="T57" fmla="*/ 2147483647 h 215"/>
                <a:gd name="T58" fmla="*/ 2147483647 w 858"/>
                <a:gd name="T59" fmla="*/ 2147483647 h 215"/>
                <a:gd name="T60" fmla="*/ 2147483647 w 858"/>
                <a:gd name="T61" fmla="*/ 2147483647 h 215"/>
                <a:gd name="T62" fmla="*/ 2147483647 w 858"/>
                <a:gd name="T63" fmla="*/ 2147483647 h 215"/>
                <a:gd name="T64" fmla="*/ 2147483647 w 858"/>
                <a:gd name="T65" fmla="*/ 2147483647 h 215"/>
                <a:gd name="T66" fmla="*/ 2147483647 w 858"/>
                <a:gd name="T67" fmla="*/ 2147483647 h 215"/>
                <a:gd name="T68" fmla="*/ 2147483647 w 858"/>
                <a:gd name="T69" fmla="*/ 2147483647 h 215"/>
                <a:gd name="T70" fmla="*/ 2147483647 w 858"/>
                <a:gd name="T71" fmla="*/ 2147483647 h 215"/>
                <a:gd name="T72" fmla="*/ 2147483647 w 858"/>
                <a:gd name="T73" fmla="*/ 2147483647 h 215"/>
                <a:gd name="T74" fmla="*/ 0 w 858"/>
                <a:gd name="T75" fmla="*/ 2147483647 h 215"/>
                <a:gd name="T76" fmla="*/ 2147483647 w 858"/>
                <a:gd name="T77" fmla="*/ 2147483647 h 215"/>
                <a:gd name="T78" fmla="*/ 2147483647 w 858"/>
                <a:gd name="T79" fmla="*/ 2147483647 h 215"/>
                <a:gd name="T80" fmla="*/ 2147483647 w 858"/>
                <a:gd name="T81" fmla="*/ 0 h 215"/>
                <a:gd name="T82" fmla="*/ 2147483647 w 858"/>
                <a:gd name="T83" fmla="*/ 0 h 215"/>
                <a:gd name="T84" fmla="*/ 2147483647 w 858"/>
                <a:gd name="T85" fmla="*/ 2147483647 h 215"/>
                <a:gd name="T86" fmla="*/ 2147483647 w 858"/>
                <a:gd name="T87" fmla="*/ 2147483647 h 215"/>
                <a:gd name="T88" fmla="*/ 2147483647 w 858"/>
                <a:gd name="T89" fmla="*/ 2147483647 h 21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58"/>
                <a:gd name="T136" fmla="*/ 0 h 215"/>
                <a:gd name="T137" fmla="*/ 858 w 858"/>
                <a:gd name="T138" fmla="*/ 215 h 21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58" h="215">
                  <a:moveTo>
                    <a:pt x="55" y="5"/>
                  </a:moveTo>
                  <a:lnTo>
                    <a:pt x="858" y="17"/>
                  </a:lnTo>
                  <a:lnTo>
                    <a:pt x="783" y="186"/>
                  </a:lnTo>
                  <a:lnTo>
                    <a:pt x="777" y="190"/>
                  </a:lnTo>
                  <a:lnTo>
                    <a:pt x="768" y="194"/>
                  </a:lnTo>
                  <a:lnTo>
                    <a:pt x="755" y="198"/>
                  </a:lnTo>
                  <a:lnTo>
                    <a:pt x="741" y="201"/>
                  </a:lnTo>
                  <a:lnTo>
                    <a:pt x="723" y="205"/>
                  </a:lnTo>
                  <a:lnTo>
                    <a:pt x="703" y="208"/>
                  </a:lnTo>
                  <a:lnTo>
                    <a:pt x="682" y="210"/>
                  </a:lnTo>
                  <a:lnTo>
                    <a:pt x="658" y="212"/>
                  </a:lnTo>
                  <a:lnTo>
                    <a:pt x="633" y="214"/>
                  </a:lnTo>
                  <a:lnTo>
                    <a:pt x="606" y="215"/>
                  </a:lnTo>
                  <a:lnTo>
                    <a:pt x="578" y="215"/>
                  </a:lnTo>
                  <a:lnTo>
                    <a:pt x="548" y="215"/>
                  </a:lnTo>
                  <a:lnTo>
                    <a:pt x="518" y="215"/>
                  </a:lnTo>
                  <a:lnTo>
                    <a:pt x="487" y="214"/>
                  </a:lnTo>
                  <a:lnTo>
                    <a:pt x="456" y="212"/>
                  </a:lnTo>
                  <a:lnTo>
                    <a:pt x="423" y="209"/>
                  </a:lnTo>
                  <a:lnTo>
                    <a:pt x="391" y="206"/>
                  </a:lnTo>
                  <a:lnTo>
                    <a:pt x="359" y="201"/>
                  </a:lnTo>
                  <a:lnTo>
                    <a:pt x="327" y="196"/>
                  </a:lnTo>
                  <a:lnTo>
                    <a:pt x="294" y="189"/>
                  </a:lnTo>
                  <a:lnTo>
                    <a:pt x="263" y="182"/>
                  </a:lnTo>
                  <a:lnTo>
                    <a:pt x="233" y="174"/>
                  </a:lnTo>
                  <a:lnTo>
                    <a:pt x="203" y="165"/>
                  </a:lnTo>
                  <a:lnTo>
                    <a:pt x="174" y="155"/>
                  </a:lnTo>
                  <a:lnTo>
                    <a:pt x="146" y="144"/>
                  </a:lnTo>
                  <a:lnTo>
                    <a:pt x="121" y="131"/>
                  </a:lnTo>
                  <a:lnTo>
                    <a:pt x="96" y="118"/>
                  </a:lnTo>
                  <a:lnTo>
                    <a:pt x="74" y="103"/>
                  </a:lnTo>
                  <a:lnTo>
                    <a:pt x="54" y="87"/>
                  </a:lnTo>
                  <a:lnTo>
                    <a:pt x="35" y="70"/>
                  </a:lnTo>
                  <a:lnTo>
                    <a:pt x="19" y="51"/>
                  </a:lnTo>
                  <a:lnTo>
                    <a:pt x="6" y="30"/>
                  </a:lnTo>
                  <a:lnTo>
                    <a:pt x="0" y="16"/>
                  </a:lnTo>
                  <a:lnTo>
                    <a:pt x="2" y="7"/>
                  </a:lnTo>
                  <a:lnTo>
                    <a:pt x="10" y="2"/>
                  </a:lnTo>
                  <a:lnTo>
                    <a:pt x="20" y="0"/>
                  </a:lnTo>
                  <a:lnTo>
                    <a:pt x="32" y="0"/>
                  </a:lnTo>
                  <a:lnTo>
                    <a:pt x="43" y="2"/>
                  </a:lnTo>
                  <a:lnTo>
                    <a:pt x="51" y="4"/>
                  </a:lnTo>
                  <a:lnTo>
                    <a:pt x="55" y="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21" name="Freeform 13"/>
            <p:cNvSpPr>
              <a:spLocks/>
            </p:cNvSpPr>
            <p:nvPr/>
          </p:nvSpPr>
          <p:spPr bwMode="auto">
            <a:xfrm>
              <a:off x="4989513" y="3013075"/>
              <a:ext cx="1004887" cy="1677988"/>
            </a:xfrm>
            <a:custGeom>
              <a:avLst/>
              <a:gdLst>
                <a:gd name="T0" fmla="*/ 2147483647 w 632"/>
                <a:gd name="T1" fmla="*/ 0 h 1057"/>
                <a:gd name="T2" fmla="*/ 2147483647 w 632"/>
                <a:gd name="T3" fmla="*/ 2147483647 h 1057"/>
                <a:gd name="T4" fmla="*/ 2147483647 w 632"/>
                <a:gd name="T5" fmla="*/ 2147483647 h 1057"/>
                <a:gd name="T6" fmla="*/ 2147483647 w 632"/>
                <a:gd name="T7" fmla="*/ 2147483647 h 1057"/>
                <a:gd name="T8" fmla="*/ 2147483647 w 632"/>
                <a:gd name="T9" fmla="*/ 2147483647 h 1057"/>
                <a:gd name="T10" fmla="*/ 2147483647 w 632"/>
                <a:gd name="T11" fmla="*/ 2147483647 h 1057"/>
                <a:gd name="T12" fmla="*/ 2147483647 w 632"/>
                <a:gd name="T13" fmla="*/ 2147483647 h 1057"/>
                <a:gd name="T14" fmla="*/ 2147483647 w 632"/>
                <a:gd name="T15" fmla="*/ 2147483647 h 1057"/>
                <a:gd name="T16" fmla="*/ 2147483647 w 632"/>
                <a:gd name="T17" fmla="*/ 2147483647 h 1057"/>
                <a:gd name="T18" fmla="*/ 2147483647 w 632"/>
                <a:gd name="T19" fmla="*/ 2147483647 h 1057"/>
                <a:gd name="T20" fmla="*/ 2147483647 w 632"/>
                <a:gd name="T21" fmla="*/ 2147483647 h 1057"/>
                <a:gd name="T22" fmla="*/ 2147483647 w 632"/>
                <a:gd name="T23" fmla="*/ 2147483647 h 1057"/>
                <a:gd name="T24" fmla="*/ 2147483647 w 632"/>
                <a:gd name="T25" fmla="*/ 2147483647 h 1057"/>
                <a:gd name="T26" fmla="*/ 2147483647 w 632"/>
                <a:gd name="T27" fmla="*/ 2147483647 h 1057"/>
                <a:gd name="T28" fmla="*/ 2147483647 w 632"/>
                <a:gd name="T29" fmla="*/ 2147483647 h 1057"/>
                <a:gd name="T30" fmla="*/ 2147483647 w 632"/>
                <a:gd name="T31" fmla="*/ 2147483647 h 1057"/>
                <a:gd name="T32" fmla="*/ 2147483647 w 632"/>
                <a:gd name="T33" fmla="*/ 2147483647 h 1057"/>
                <a:gd name="T34" fmla="*/ 2147483647 w 632"/>
                <a:gd name="T35" fmla="*/ 2147483647 h 1057"/>
                <a:gd name="T36" fmla="*/ 2147483647 w 632"/>
                <a:gd name="T37" fmla="*/ 2147483647 h 1057"/>
                <a:gd name="T38" fmla="*/ 2147483647 w 632"/>
                <a:gd name="T39" fmla="*/ 2147483647 h 1057"/>
                <a:gd name="T40" fmla="*/ 2147483647 w 632"/>
                <a:gd name="T41" fmla="*/ 2147483647 h 1057"/>
                <a:gd name="T42" fmla="*/ 2147483647 w 632"/>
                <a:gd name="T43" fmla="*/ 2147483647 h 1057"/>
                <a:gd name="T44" fmla="*/ 2147483647 w 632"/>
                <a:gd name="T45" fmla="*/ 2147483647 h 1057"/>
                <a:gd name="T46" fmla="*/ 2147483647 w 632"/>
                <a:gd name="T47" fmla="*/ 2147483647 h 1057"/>
                <a:gd name="T48" fmla="*/ 2147483647 w 632"/>
                <a:gd name="T49" fmla="*/ 2147483647 h 1057"/>
                <a:gd name="T50" fmla="*/ 2147483647 w 632"/>
                <a:gd name="T51" fmla="*/ 2147483647 h 1057"/>
                <a:gd name="T52" fmla="*/ 2147483647 w 632"/>
                <a:gd name="T53" fmla="*/ 2147483647 h 1057"/>
                <a:gd name="T54" fmla="*/ 2147483647 w 632"/>
                <a:gd name="T55" fmla="*/ 2147483647 h 1057"/>
                <a:gd name="T56" fmla="*/ 2147483647 w 632"/>
                <a:gd name="T57" fmla="*/ 2147483647 h 1057"/>
                <a:gd name="T58" fmla="*/ 2147483647 w 632"/>
                <a:gd name="T59" fmla="*/ 2147483647 h 1057"/>
                <a:gd name="T60" fmla="*/ 2147483647 w 632"/>
                <a:gd name="T61" fmla="*/ 2147483647 h 1057"/>
                <a:gd name="T62" fmla="*/ 2147483647 w 632"/>
                <a:gd name="T63" fmla="*/ 2147483647 h 1057"/>
                <a:gd name="T64" fmla="*/ 2147483647 w 632"/>
                <a:gd name="T65" fmla="*/ 2147483647 h 1057"/>
                <a:gd name="T66" fmla="*/ 2147483647 w 632"/>
                <a:gd name="T67" fmla="*/ 2147483647 h 1057"/>
                <a:gd name="T68" fmla="*/ 2147483647 w 632"/>
                <a:gd name="T69" fmla="*/ 2147483647 h 1057"/>
                <a:gd name="T70" fmla="*/ 2147483647 w 632"/>
                <a:gd name="T71" fmla="*/ 2147483647 h 1057"/>
                <a:gd name="T72" fmla="*/ 2147483647 w 632"/>
                <a:gd name="T73" fmla="*/ 2147483647 h 1057"/>
                <a:gd name="T74" fmla="*/ 2147483647 w 632"/>
                <a:gd name="T75" fmla="*/ 2147483647 h 1057"/>
                <a:gd name="T76" fmla="*/ 2147483647 w 632"/>
                <a:gd name="T77" fmla="*/ 2147483647 h 1057"/>
                <a:gd name="T78" fmla="*/ 2147483647 w 632"/>
                <a:gd name="T79" fmla="*/ 2147483647 h 1057"/>
                <a:gd name="T80" fmla="*/ 2147483647 w 632"/>
                <a:gd name="T81" fmla="*/ 2147483647 h 1057"/>
                <a:gd name="T82" fmla="*/ 2147483647 w 632"/>
                <a:gd name="T83" fmla="*/ 2147483647 h 1057"/>
                <a:gd name="T84" fmla="*/ 2147483647 w 632"/>
                <a:gd name="T85" fmla="*/ 2147483647 h 1057"/>
                <a:gd name="T86" fmla="*/ 2147483647 w 632"/>
                <a:gd name="T87" fmla="*/ 0 h 105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32"/>
                <a:gd name="T133" fmla="*/ 0 h 1057"/>
                <a:gd name="T134" fmla="*/ 632 w 632"/>
                <a:gd name="T135" fmla="*/ 1057 h 105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32" h="1057">
                  <a:moveTo>
                    <a:pt x="22" y="0"/>
                  </a:moveTo>
                  <a:lnTo>
                    <a:pt x="22" y="0"/>
                  </a:lnTo>
                  <a:lnTo>
                    <a:pt x="25" y="3"/>
                  </a:lnTo>
                  <a:lnTo>
                    <a:pt x="30" y="11"/>
                  </a:lnTo>
                  <a:lnTo>
                    <a:pt x="40" y="24"/>
                  </a:lnTo>
                  <a:lnTo>
                    <a:pt x="53" y="41"/>
                  </a:lnTo>
                  <a:lnTo>
                    <a:pt x="68" y="62"/>
                  </a:lnTo>
                  <a:lnTo>
                    <a:pt x="85" y="85"/>
                  </a:lnTo>
                  <a:lnTo>
                    <a:pt x="103" y="110"/>
                  </a:lnTo>
                  <a:lnTo>
                    <a:pt x="123" y="136"/>
                  </a:lnTo>
                  <a:lnTo>
                    <a:pt x="142" y="164"/>
                  </a:lnTo>
                  <a:lnTo>
                    <a:pt x="162" y="190"/>
                  </a:lnTo>
                  <a:lnTo>
                    <a:pt x="181" y="216"/>
                  </a:lnTo>
                  <a:lnTo>
                    <a:pt x="200" y="241"/>
                  </a:lnTo>
                  <a:lnTo>
                    <a:pt x="216" y="263"/>
                  </a:lnTo>
                  <a:lnTo>
                    <a:pt x="231" y="282"/>
                  </a:lnTo>
                  <a:lnTo>
                    <a:pt x="244" y="298"/>
                  </a:lnTo>
                  <a:lnTo>
                    <a:pt x="253" y="309"/>
                  </a:lnTo>
                  <a:lnTo>
                    <a:pt x="263" y="320"/>
                  </a:lnTo>
                  <a:lnTo>
                    <a:pt x="275" y="332"/>
                  </a:lnTo>
                  <a:lnTo>
                    <a:pt x="290" y="347"/>
                  </a:lnTo>
                  <a:lnTo>
                    <a:pt x="307" y="363"/>
                  </a:lnTo>
                  <a:lnTo>
                    <a:pt x="326" y="381"/>
                  </a:lnTo>
                  <a:lnTo>
                    <a:pt x="346" y="400"/>
                  </a:lnTo>
                  <a:lnTo>
                    <a:pt x="367" y="419"/>
                  </a:lnTo>
                  <a:lnTo>
                    <a:pt x="389" y="439"/>
                  </a:lnTo>
                  <a:lnTo>
                    <a:pt x="411" y="460"/>
                  </a:lnTo>
                  <a:lnTo>
                    <a:pt x="432" y="480"/>
                  </a:lnTo>
                  <a:lnTo>
                    <a:pt x="454" y="500"/>
                  </a:lnTo>
                  <a:lnTo>
                    <a:pt x="474" y="519"/>
                  </a:lnTo>
                  <a:lnTo>
                    <a:pt x="492" y="537"/>
                  </a:lnTo>
                  <a:lnTo>
                    <a:pt x="509" y="553"/>
                  </a:lnTo>
                  <a:lnTo>
                    <a:pt x="523" y="568"/>
                  </a:lnTo>
                  <a:lnTo>
                    <a:pt x="535" y="582"/>
                  </a:lnTo>
                  <a:lnTo>
                    <a:pt x="549" y="599"/>
                  </a:lnTo>
                  <a:lnTo>
                    <a:pt x="562" y="616"/>
                  </a:lnTo>
                  <a:lnTo>
                    <a:pt x="574" y="634"/>
                  </a:lnTo>
                  <a:lnTo>
                    <a:pt x="584" y="650"/>
                  </a:lnTo>
                  <a:lnTo>
                    <a:pt x="594" y="667"/>
                  </a:lnTo>
                  <a:lnTo>
                    <a:pt x="602" y="684"/>
                  </a:lnTo>
                  <a:lnTo>
                    <a:pt x="609" y="700"/>
                  </a:lnTo>
                  <a:lnTo>
                    <a:pt x="615" y="716"/>
                  </a:lnTo>
                  <a:lnTo>
                    <a:pt x="620" y="732"/>
                  </a:lnTo>
                  <a:lnTo>
                    <a:pt x="624" y="748"/>
                  </a:lnTo>
                  <a:lnTo>
                    <a:pt x="627" y="764"/>
                  </a:lnTo>
                  <a:lnTo>
                    <a:pt x="629" y="779"/>
                  </a:lnTo>
                  <a:lnTo>
                    <a:pt x="631" y="794"/>
                  </a:lnTo>
                  <a:lnTo>
                    <a:pt x="632" y="810"/>
                  </a:lnTo>
                  <a:lnTo>
                    <a:pt x="632" y="824"/>
                  </a:lnTo>
                  <a:lnTo>
                    <a:pt x="631" y="839"/>
                  </a:lnTo>
                  <a:lnTo>
                    <a:pt x="629" y="854"/>
                  </a:lnTo>
                  <a:lnTo>
                    <a:pt x="627" y="868"/>
                  </a:lnTo>
                  <a:lnTo>
                    <a:pt x="624" y="882"/>
                  </a:lnTo>
                  <a:lnTo>
                    <a:pt x="620" y="896"/>
                  </a:lnTo>
                  <a:lnTo>
                    <a:pt x="616" y="910"/>
                  </a:lnTo>
                  <a:lnTo>
                    <a:pt x="612" y="923"/>
                  </a:lnTo>
                  <a:lnTo>
                    <a:pt x="606" y="937"/>
                  </a:lnTo>
                  <a:lnTo>
                    <a:pt x="601" y="950"/>
                  </a:lnTo>
                  <a:lnTo>
                    <a:pt x="595" y="963"/>
                  </a:lnTo>
                  <a:lnTo>
                    <a:pt x="589" y="976"/>
                  </a:lnTo>
                  <a:lnTo>
                    <a:pt x="582" y="988"/>
                  </a:lnTo>
                  <a:lnTo>
                    <a:pt x="575" y="1001"/>
                  </a:lnTo>
                  <a:lnTo>
                    <a:pt x="567" y="1013"/>
                  </a:lnTo>
                  <a:lnTo>
                    <a:pt x="560" y="1025"/>
                  </a:lnTo>
                  <a:lnTo>
                    <a:pt x="552" y="1037"/>
                  </a:lnTo>
                  <a:lnTo>
                    <a:pt x="544" y="1048"/>
                  </a:lnTo>
                  <a:lnTo>
                    <a:pt x="532" y="1047"/>
                  </a:lnTo>
                  <a:lnTo>
                    <a:pt x="519" y="1047"/>
                  </a:lnTo>
                  <a:lnTo>
                    <a:pt x="508" y="1048"/>
                  </a:lnTo>
                  <a:lnTo>
                    <a:pt x="496" y="1049"/>
                  </a:lnTo>
                  <a:lnTo>
                    <a:pt x="485" y="1052"/>
                  </a:lnTo>
                  <a:lnTo>
                    <a:pt x="474" y="1053"/>
                  </a:lnTo>
                  <a:lnTo>
                    <a:pt x="462" y="1056"/>
                  </a:lnTo>
                  <a:lnTo>
                    <a:pt x="451" y="1057"/>
                  </a:lnTo>
                  <a:lnTo>
                    <a:pt x="439" y="1057"/>
                  </a:lnTo>
                  <a:lnTo>
                    <a:pt x="427" y="1056"/>
                  </a:lnTo>
                  <a:lnTo>
                    <a:pt x="414" y="1053"/>
                  </a:lnTo>
                  <a:lnTo>
                    <a:pt x="401" y="1049"/>
                  </a:lnTo>
                  <a:lnTo>
                    <a:pt x="386" y="1042"/>
                  </a:lnTo>
                  <a:lnTo>
                    <a:pt x="371" y="1033"/>
                  </a:lnTo>
                  <a:lnTo>
                    <a:pt x="355" y="1021"/>
                  </a:lnTo>
                  <a:lnTo>
                    <a:pt x="338" y="1005"/>
                  </a:lnTo>
                  <a:lnTo>
                    <a:pt x="204" y="546"/>
                  </a:lnTo>
                  <a:lnTo>
                    <a:pt x="0" y="121"/>
                  </a:lnTo>
                  <a:lnTo>
                    <a:pt x="22" y="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22" name="Freeform 14"/>
            <p:cNvSpPr>
              <a:spLocks/>
            </p:cNvSpPr>
            <p:nvPr/>
          </p:nvSpPr>
          <p:spPr bwMode="auto">
            <a:xfrm>
              <a:off x="4691063" y="2633663"/>
              <a:ext cx="1019175" cy="2008187"/>
            </a:xfrm>
            <a:custGeom>
              <a:avLst/>
              <a:gdLst>
                <a:gd name="T0" fmla="*/ 2147483647 w 642"/>
                <a:gd name="T1" fmla="*/ 2147483647 h 1265"/>
                <a:gd name="T2" fmla="*/ 2147483647 w 642"/>
                <a:gd name="T3" fmla="*/ 2147483647 h 1265"/>
                <a:gd name="T4" fmla="*/ 2147483647 w 642"/>
                <a:gd name="T5" fmla="*/ 2147483647 h 1265"/>
                <a:gd name="T6" fmla="*/ 2147483647 w 642"/>
                <a:gd name="T7" fmla="*/ 2147483647 h 1265"/>
                <a:gd name="T8" fmla="*/ 2147483647 w 642"/>
                <a:gd name="T9" fmla="*/ 2147483647 h 1265"/>
                <a:gd name="T10" fmla="*/ 2147483647 w 642"/>
                <a:gd name="T11" fmla="*/ 2147483647 h 1265"/>
                <a:gd name="T12" fmla="*/ 2147483647 w 642"/>
                <a:gd name="T13" fmla="*/ 2147483647 h 1265"/>
                <a:gd name="T14" fmla="*/ 2147483647 w 642"/>
                <a:gd name="T15" fmla="*/ 2147483647 h 1265"/>
                <a:gd name="T16" fmla="*/ 2147483647 w 642"/>
                <a:gd name="T17" fmla="*/ 2147483647 h 1265"/>
                <a:gd name="T18" fmla="*/ 2147483647 w 642"/>
                <a:gd name="T19" fmla="*/ 2147483647 h 1265"/>
                <a:gd name="T20" fmla="*/ 2147483647 w 642"/>
                <a:gd name="T21" fmla="*/ 2147483647 h 1265"/>
                <a:gd name="T22" fmla="*/ 2147483647 w 642"/>
                <a:gd name="T23" fmla="*/ 2147483647 h 1265"/>
                <a:gd name="T24" fmla="*/ 2147483647 w 642"/>
                <a:gd name="T25" fmla="*/ 2147483647 h 1265"/>
                <a:gd name="T26" fmla="*/ 2147483647 w 642"/>
                <a:gd name="T27" fmla="*/ 2147483647 h 1265"/>
                <a:gd name="T28" fmla="*/ 2147483647 w 642"/>
                <a:gd name="T29" fmla="*/ 2147483647 h 1265"/>
                <a:gd name="T30" fmla="*/ 2147483647 w 642"/>
                <a:gd name="T31" fmla="*/ 2147483647 h 1265"/>
                <a:gd name="T32" fmla="*/ 2147483647 w 642"/>
                <a:gd name="T33" fmla="*/ 2147483647 h 1265"/>
                <a:gd name="T34" fmla="*/ 2147483647 w 642"/>
                <a:gd name="T35" fmla="*/ 2147483647 h 1265"/>
                <a:gd name="T36" fmla="*/ 2147483647 w 642"/>
                <a:gd name="T37" fmla="*/ 2147483647 h 1265"/>
                <a:gd name="T38" fmla="*/ 2147483647 w 642"/>
                <a:gd name="T39" fmla="*/ 2147483647 h 1265"/>
                <a:gd name="T40" fmla="*/ 2147483647 w 642"/>
                <a:gd name="T41" fmla="*/ 2147483647 h 1265"/>
                <a:gd name="T42" fmla="*/ 2147483647 w 642"/>
                <a:gd name="T43" fmla="*/ 2147483647 h 1265"/>
                <a:gd name="T44" fmla="*/ 2147483647 w 642"/>
                <a:gd name="T45" fmla="*/ 2147483647 h 1265"/>
                <a:gd name="T46" fmla="*/ 2147483647 w 642"/>
                <a:gd name="T47" fmla="*/ 2147483647 h 1265"/>
                <a:gd name="T48" fmla="*/ 2147483647 w 642"/>
                <a:gd name="T49" fmla="*/ 2147483647 h 1265"/>
                <a:gd name="T50" fmla="*/ 2147483647 w 642"/>
                <a:gd name="T51" fmla="*/ 2147483647 h 1265"/>
                <a:gd name="T52" fmla="*/ 2147483647 w 642"/>
                <a:gd name="T53" fmla="*/ 2147483647 h 1265"/>
                <a:gd name="T54" fmla="*/ 2147483647 w 642"/>
                <a:gd name="T55" fmla="*/ 2147483647 h 1265"/>
                <a:gd name="T56" fmla="*/ 2147483647 w 642"/>
                <a:gd name="T57" fmla="*/ 2147483647 h 1265"/>
                <a:gd name="T58" fmla="*/ 2147483647 w 642"/>
                <a:gd name="T59" fmla="*/ 2147483647 h 1265"/>
                <a:gd name="T60" fmla="*/ 2147483647 w 642"/>
                <a:gd name="T61" fmla="*/ 2147483647 h 1265"/>
                <a:gd name="T62" fmla="*/ 2147483647 w 642"/>
                <a:gd name="T63" fmla="*/ 2147483647 h 1265"/>
                <a:gd name="T64" fmla="*/ 2147483647 w 642"/>
                <a:gd name="T65" fmla="*/ 2147483647 h 1265"/>
                <a:gd name="T66" fmla="*/ 2147483647 w 642"/>
                <a:gd name="T67" fmla="*/ 2147483647 h 1265"/>
                <a:gd name="T68" fmla="*/ 2147483647 w 642"/>
                <a:gd name="T69" fmla="*/ 2147483647 h 1265"/>
                <a:gd name="T70" fmla="*/ 2147483647 w 642"/>
                <a:gd name="T71" fmla="*/ 2147483647 h 1265"/>
                <a:gd name="T72" fmla="*/ 2147483647 w 642"/>
                <a:gd name="T73" fmla="*/ 2147483647 h 1265"/>
                <a:gd name="T74" fmla="*/ 2147483647 w 642"/>
                <a:gd name="T75" fmla="*/ 2147483647 h 1265"/>
                <a:gd name="T76" fmla="*/ 2147483647 w 642"/>
                <a:gd name="T77" fmla="*/ 2147483647 h 1265"/>
                <a:gd name="T78" fmla="*/ 2147483647 w 642"/>
                <a:gd name="T79" fmla="*/ 2147483647 h 1265"/>
                <a:gd name="T80" fmla="*/ 2147483647 w 642"/>
                <a:gd name="T81" fmla="*/ 2147483647 h 1265"/>
                <a:gd name="T82" fmla="*/ 2147483647 w 642"/>
                <a:gd name="T83" fmla="*/ 2147483647 h 1265"/>
                <a:gd name="T84" fmla="*/ 2147483647 w 642"/>
                <a:gd name="T85" fmla="*/ 2147483647 h 1265"/>
                <a:gd name="T86" fmla="*/ 2147483647 w 642"/>
                <a:gd name="T87" fmla="*/ 2147483647 h 1265"/>
                <a:gd name="T88" fmla="*/ 2147483647 w 642"/>
                <a:gd name="T89" fmla="*/ 2147483647 h 1265"/>
                <a:gd name="T90" fmla="*/ 2147483647 w 642"/>
                <a:gd name="T91" fmla="*/ 2147483647 h 1265"/>
                <a:gd name="T92" fmla="*/ 2147483647 w 642"/>
                <a:gd name="T93" fmla="*/ 2147483647 h 1265"/>
                <a:gd name="T94" fmla="*/ 2147483647 w 642"/>
                <a:gd name="T95" fmla="*/ 2147483647 h 1265"/>
                <a:gd name="T96" fmla="*/ 2147483647 w 642"/>
                <a:gd name="T97" fmla="*/ 2147483647 h 1265"/>
                <a:gd name="T98" fmla="*/ 2147483647 w 642"/>
                <a:gd name="T99" fmla="*/ 2147483647 h 1265"/>
                <a:gd name="T100" fmla="*/ 2147483647 w 642"/>
                <a:gd name="T101" fmla="*/ 2147483647 h 1265"/>
                <a:gd name="T102" fmla="*/ 2147483647 w 642"/>
                <a:gd name="T103" fmla="*/ 2147483647 h 1265"/>
                <a:gd name="T104" fmla="*/ 2147483647 w 642"/>
                <a:gd name="T105" fmla="*/ 2147483647 h 1265"/>
                <a:gd name="T106" fmla="*/ 2147483647 w 642"/>
                <a:gd name="T107" fmla="*/ 2147483647 h 1265"/>
                <a:gd name="T108" fmla="*/ 2147483647 w 642"/>
                <a:gd name="T109" fmla="*/ 2147483647 h 1265"/>
                <a:gd name="T110" fmla="*/ 2147483647 w 642"/>
                <a:gd name="T111" fmla="*/ 2147483647 h 1265"/>
                <a:gd name="T112" fmla="*/ 2147483647 w 642"/>
                <a:gd name="T113" fmla="*/ 2147483647 h 1265"/>
                <a:gd name="T114" fmla="*/ 2147483647 w 642"/>
                <a:gd name="T115" fmla="*/ 2147483647 h 1265"/>
                <a:gd name="T116" fmla="*/ 2147483647 w 642"/>
                <a:gd name="T117" fmla="*/ 2147483647 h 1265"/>
                <a:gd name="T118" fmla="*/ 2147483647 w 642"/>
                <a:gd name="T119" fmla="*/ 2147483647 h 126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42"/>
                <a:gd name="T181" fmla="*/ 0 h 1265"/>
                <a:gd name="T182" fmla="*/ 642 w 642"/>
                <a:gd name="T183" fmla="*/ 1265 h 126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42" h="1265">
                  <a:moveTo>
                    <a:pt x="104" y="120"/>
                  </a:moveTo>
                  <a:lnTo>
                    <a:pt x="108" y="120"/>
                  </a:lnTo>
                  <a:lnTo>
                    <a:pt x="114" y="124"/>
                  </a:lnTo>
                  <a:lnTo>
                    <a:pt x="122" y="130"/>
                  </a:lnTo>
                  <a:lnTo>
                    <a:pt x="133" y="139"/>
                  </a:lnTo>
                  <a:lnTo>
                    <a:pt x="144" y="151"/>
                  </a:lnTo>
                  <a:lnTo>
                    <a:pt x="157" y="164"/>
                  </a:lnTo>
                  <a:lnTo>
                    <a:pt x="171" y="180"/>
                  </a:lnTo>
                  <a:lnTo>
                    <a:pt x="184" y="196"/>
                  </a:lnTo>
                  <a:lnTo>
                    <a:pt x="198" y="214"/>
                  </a:lnTo>
                  <a:lnTo>
                    <a:pt x="210" y="233"/>
                  </a:lnTo>
                  <a:lnTo>
                    <a:pt x="222" y="251"/>
                  </a:lnTo>
                  <a:lnTo>
                    <a:pt x="232" y="270"/>
                  </a:lnTo>
                  <a:lnTo>
                    <a:pt x="239" y="288"/>
                  </a:lnTo>
                  <a:lnTo>
                    <a:pt x="245" y="306"/>
                  </a:lnTo>
                  <a:lnTo>
                    <a:pt x="247" y="324"/>
                  </a:lnTo>
                  <a:lnTo>
                    <a:pt x="246" y="339"/>
                  </a:lnTo>
                  <a:lnTo>
                    <a:pt x="246" y="352"/>
                  </a:lnTo>
                  <a:lnTo>
                    <a:pt x="250" y="369"/>
                  </a:lnTo>
                  <a:lnTo>
                    <a:pt x="258" y="388"/>
                  </a:lnTo>
                  <a:lnTo>
                    <a:pt x="269" y="409"/>
                  </a:lnTo>
                  <a:lnTo>
                    <a:pt x="281" y="433"/>
                  </a:lnTo>
                  <a:lnTo>
                    <a:pt x="296" y="458"/>
                  </a:lnTo>
                  <a:lnTo>
                    <a:pt x="313" y="484"/>
                  </a:lnTo>
                  <a:lnTo>
                    <a:pt x="330" y="510"/>
                  </a:lnTo>
                  <a:lnTo>
                    <a:pt x="348" y="536"/>
                  </a:lnTo>
                  <a:lnTo>
                    <a:pt x="366" y="561"/>
                  </a:lnTo>
                  <a:lnTo>
                    <a:pt x="384" y="585"/>
                  </a:lnTo>
                  <a:lnTo>
                    <a:pt x="400" y="608"/>
                  </a:lnTo>
                  <a:lnTo>
                    <a:pt x="415" y="627"/>
                  </a:lnTo>
                  <a:lnTo>
                    <a:pt x="428" y="644"/>
                  </a:lnTo>
                  <a:lnTo>
                    <a:pt x="438" y="658"/>
                  </a:lnTo>
                  <a:lnTo>
                    <a:pt x="446" y="667"/>
                  </a:lnTo>
                  <a:lnTo>
                    <a:pt x="450" y="671"/>
                  </a:lnTo>
                  <a:lnTo>
                    <a:pt x="455" y="677"/>
                  </a:lnTo>
                  <a:lnTo>
                    <a:pt x="460" y="683"/>
                  </a:lnTo>
                  <a:lnTo>
                    <a:pt x="466" y="690"/>
                  </a:lnTo>
                  <a:lnTo>
                    <a:pt x="472" y="697"/>
                  </a:lnTo>
                  <a:lnTo>
                    <a:pt x="480" y="705"/>
                  </a:lnTo>
                  <a:lnTo>
                    <a:pt x="487" y="714"/>
                  </a:lnTo>
                  <a:lnTo>
                    <a:pt x="496" y="723"/>
                  </a:lnTo>
                  <a:lnTo>
                    <a:pt x="504" y="732"/>
                  </a:lnTo>
                  <a:lnTo>
                    <a:pt x="513" y="742"/>
                  </a:lnTo>
                  <a:lnTo>
                    <a:pt x="522" y="753"/>
                  </a:lnTo>
                  <a:lnTo>
                    <a:pt x="531" y="764"/>
                  </a:lnTo>
                  <a:lnTo>
                    <a:pt x="540" y="776"/>
                  </a:lnTo>
                  <a:lnTo>
                    <a:pt x="549" y="788"/>
                  </a:lnTo>
                  <a:lnTo>
                    <a:pt x="558" y="800"/>
                  </a:lnTo>
                  <a:lnTo>
                    <a:pt x="567" y="813"/>
                  </a:lnTo>
                  <a:lnTo>
                    <a:pt x="576" y="826"/>
                  </a:lnTo>
                  <a:lnTo>
                    <a:pt x="584" y="840"/>
                  </a:lnTo>
                  <a:lnTo>
                    <a:pt x="593" y="853"/>
                  </a:lnTo>
                  <a:lnTo>
                    <a:pt x="600" y="868"/>
                  </a:lnTo>
                  <a:lnTo>
                    <a:pt x="608" y="883"/>
                  </a:lnTo>
                  <a:lnTo>
                    <a:pt x="614" y="897"/>
                  </a:lnTo>
                  <a:lnTo>
                    <a:pt x="620" y="912"/>
                  </a:lnTo>
                  <a:lnTo>
                    <a:pt x="626" y="928"/>
                  </a:lnTo>
                  <a:lnTo>
                    <a:pt x="631" y="943"/>
                  </a:lnTo>
                  <a:lnTo>
                    <a:pt x="635" y="959"/>
                  </a:lnTo>
                  <a:lnTo>
                    <a:pt x="638" y="975"/>
                  </a:lnTo>
                  <a:lnTo>
                    <a:pt x="640" y="991"/>
                  </a:lnTo>
                  <a:lnTo>
                    <a:pt x="641" y="1007"/>
                  </a:lnTo>
                  <a:lnTo>
                    <a:pt x="642" y="1024"/>
                  </a:lnTo>
                  <a:lnTo>
                    <a:pt x="641" y="1040"/>
                  </a:lnTo>
                  <a:lnTo>
                    <a:pt x="638" y="1057"/>
                  </a:lnTo>
                  <a:lnTo>
                    <a:pt x="635" y="1077"/>
                  </a:lnTo>
                  <a:lnTo>
                    <a:pt x="630" y="1097"/>
                  </a:lnTo>
                  <a:lnTo>
                    <a:pt x="626" y="1115"/>
                  </a:lnTo>
                  <a:lnTo>
                    <a:pt x="622" y="1132"/>
                  </a:lnTo>
                  <a:lnTo>
                    <a:pt x="616" y="1148"/>
                  </a:lnTo>
                  <a:lnTo>
                    <a:pt x="611" y="1164"/>
                  </a:lnTo>
                  <a:lnTo>
                    <a:pt x="606" y="1178"/>
                  </a:lnTo>
                  <a:lnTo>
                    <a:pt x="600" y="1192"/>
                  </a:lnTo>
                  <a:lnTo>
                    <a:pt x="595" y="1203"/>
                  </a:lnTo>
                  <a:lnTo>
                    <a:pt x="588" y="1214"/>
                  </a:lnTo>
                  <a:lnTo>
                    <a:pt x="582" y="1224"/>
                  </a:lnTo>
                  <a:lnTo>
                    <a:pt x="576" y="1232"/>
                  </a:lnTo>
                  <a:lnTo>
                    <a:pt x="570" y="1239"/>
                  </a:lnTo>
                  <a:lnTo>
                    <a:pt x="563" y="1245"/>
                  </a:lnTo>
                  <a:lnTo>
                    <a:pt x="557" y="1249"/>
                  </a:lnTo>
                  <a:lnTo>
                    <a:pt x="551" y="1252"/>
                  </a:lnTo>
                  <a:lnTo>
                    <a:pt x="544" y="1254"/>
                  </a:lnTo>
                  <a:lnTo>
                    <a:pt x="536" y="1256"/>
                  </a:lnTo>
                  <a:lnTo>
                    <a:pt x="528" y="1258"/>
                  </a:lnTo>
                  <a:lnTo>
                    <a:pt x="518" y="1259"/>
                  </a:lnTo>
                  <a:lnTo>
                    <a:pt x="507" y="1261"/>
                  </a:lnTo>
                  <a:lnTo>
                    <a:pt x="495" y="1262"/>
                  </a:lnTo>
                  <a:lnTo>
                    <a:pt x="482" y="1263"/>
                  </a:lnTo>
                  <a:lnTo>
                    <a:pt x="468" y="1264"/>
                  </a:lnTo>
                  <a:lnTo>
                    <a:pt x="454" y="1264"/>
                  </a:lnTo>
                  <a:lnTo>
                    <a:pt x="439" y="1265"/>
                  </a:lnTo>
                  <a:lnTo>
                    <a:pt x="424" y="1265"/>
                  </a:lnTo>
                  <a:lnTo>
                    <a:pt x="408" y="1265"/>
                  </a:lnTo>
                  <a:lnTo>
                    <a:pt x="392" y="1265"/>
                  </a:lnTo>
                  <a:lnTo>
                    <a:pt x="375" y="1265"/>
                  </a:lnTo>
                  <a:lnTo>
                    <a:pt x="358" y="1264"/>
                  </a:lnTo>
                  <a:lnTo>
                    <a:pt x="342" y="1264"/>
                  </a:lnTo>
                  <a:lnTo>
                    <a:pt x="324" y="1262"/>
                  </a:lnTo>
                  <a:lnTo>
                    <a:pt x="308" y="1261"/>
                  </a:lnTo>
                  <a:lnTo>
                    <a:pt x="291" y="1260"/>
                  </a:lnTo>
                  <a:lnTo>
                    <a:pt x="274" y="1258"/>
                  </a:lnTo>
                  <a:lnTo>
                    <a:pt x="258" y="1256"/>
                  </a:lnTo>
                  <a:lnTo>
                    <a:pt x="242" y="1254"/>
                  </a:lnTo>
                  <a:lnTo>
                    <a:pt x="227" y="1251"/>
                  </a:lnTo>
                  <a:lnTo>
                    <a:pt x="212" y="1249"/>
                  </a:lnTo>
                  <a:lnTo>
                    <a:pt x="197" y="1246"/>
                  </a:lnTo>
                  <a:lnTo>
                    <a:pt x="184" y="1243"/>
                  </a:lnTo>
                  <a:lnTo>
                    <a:pt x="171" y="1239"/>
                  </a:lnTo>
                  <a:lnTo>
                    <a:pt x="159" y="1235"/>
                  </a:lnTo>
                  <a:lnTo>
                    <a:pt x="148" y="1231"/>
                  </a:lnTo>
                  <a:lnTo>
                    <a:pt x="137" y="1227"/>
                  </a:lnTo>
                  <a:lnTo>
                    <a:pt x="129" y="1222"/>
                  </a:lnTo>
                  <a:lnTo>
                    <a:pt x="121" y="1217"/>
                  </a:lnTo>
                  <a:lnTo>
                    <a:pt x="111" y="1210"/>
                  </a:lnTo>
                  <a:lnTo>
                    <a:pt x="102" y="1202"/>
                  </a:lnTo>
                  <a:lnTo>
                    <a:pt x="91" y="1193"/>
                  </a:lnTo>
                  <a:lnTo>
                    <a:pt x="80" y="1184"/>
                  </a:lnTo>
                  <a:lnTo>
                    <a:pt x="69" y="1173"/>
                  </a:lnTo>
                  <a:lnTo>
                    <a:pt x="58" y="1163"/>
                  </a:lnTo>
                  <a:lnTo>
                    <a:pt x="48" y="1153"/>
                  </a:lnTo>
                  <a:lnTo>
                    <a:pt x="38" y="1143"/>
                  </a:lnTo>
                  <a:lnTo>
                    <a:pt x="30" y="1133"/>
                  </a:lnTo>
                  <a:lnTo>
                    <a:pt x="22" y="1124"/>
                  </a:lnTo>
                  <a:lnTo>
                    <a:pt x="15" y="1116"/>
                  </a:lnTo>
                  <a:lnTo>
                    <a:pt x="9" y="1109"/>
                  </a:lnTo>
                  <a:lnTo>
                    <a:pt x="5" y="1103"/>
                  </a:lnTo>
                  <a:lnTo>
                    <a:pt x="4" y="1098"/>
                  </a:lnTo>
                  <a:lnTo>
                    <a:pt x="4" y="1095"/>
                  </a:lnTo>
                  <a:lnTo>
                    <a:pt x="7" y="1094"/>
                  </a:lnTo>
                  <a:lnTo>
                    <a:pt x="12" y="1091"/>
                  </a:lnTo>
                  <a:lnTo>
                    <a:pt x="19" y="1083"/>
                  </a:lnTo>
                  <a:lnTo>
                    <a:pt x="28" y="1070"/>
                  </a:lnTo>
                  <a:lnTo>
                    <a:pt x="38" y="1053"/>
                  </a:lnTo>
                  <a:lnTo>
                    <a:pt x="48" y="1033"/>
                  </a:lnTo>
                  <a:lnTo>
                    <a:pt x="58" y="1011"/>
                  </a:lnTo>
                  <a:lnTo>
                    <a:pt x="69" y="987"/>
                  </a:lnTo>
                  <a:lnTo>
                    <a:pt x="80" y="962"/>
                  </a:lnTo>
                  <a:lnTo>
                    <a:pt x="90" y="938"/>
                  </a:lnTo>
                  <a:lnTo>
                    <a:pt x="99" y="913"/>
                  </a:lnTo>
                  <a:lnTo>
                    <a:pt x="107" y="891"/>
                  </a:lnTo>
                  <a:lnTo>
                    <a:pt x="113" y="870"/>
                  </a:lnTo>
                  <a:lnTo>
                    <a:pt x="118" y="852"/>
                  </a:lnTo>
                  <a:lnTo>
                    <a:pt x="119" y="839"/>
                  </a:lnTo>
                  <a:lnTo>
                    <a:pt x="119" y="829"/>
                  </a:lnTo>
                  <a:lnTo>
                    <a:pt x="115" y="825"/>
                  </a:lnTo>
                  <a:lnTo>
                    <a:pt x="114" y="822"/>
                  </a:lnTo>
                  <a:lnTo>
                    <a:pt x="112" y="817"/>
                  </a:lnTo>
                  <a:lnTo>
                    <a:pt x="110" y="807"/>
                  </a:lnTo>
                  <a:lnTo>
                    <a:pt x="108" y="795"/>
                  </a:lnTo>
                  <a:lnTo>
                    <a:pt x="106" y="780"/>
                  </a:lnTo>
                  <a:lnTo>
                    <a:pt x="103" y="761"/>
                  </a:lnTo>
                  <a:lnTo>
                    <a:pt x="100" y="741"/>
                  </a:lnTo>
                  <a:lnTo>
                    <a:pt x="98" y="719"/>
                  </a:lnTo>
                  <a:lnTo>
                    <a:pt x="94" y="694"/>
                  </a:lnTo>
                  <a:lnTo>
                    <a:pt x="91" y="668"/>
                  </a:lnTo>
                  <a:lnTo>
                    <a:pt x="88" y="640"/>
                  </a:lnTo>
                  <a:lnTo>
                    <a:pt x="84" y="612"/>
                  </a:lnTo>
                  <a:lnTo>
                    <a:pt x="81" y="582"/>
                  </a:lnTo>
                  <a:lnTo>
                    <a:pt x="78" y="551"/>
                  </a:lnTo>
                  <a:lnTo>
                    <a:pt x="74" y="521"/>
                  </a:lnTo>
                  <a:lnTo>
                    <a:pt x="71" y="489"/>
                  </a:lnTo>
                  <a:lnTo>
                    <a:pt x="68" y="458"/>
                  </a:lnTo>
                  <a:lnTo>
                    <a:pt x="65" y="427"/>
                  </a:lnTo>
                  <a:lnTo>
                    <a:pt x="61" y="397"/>
                  </a:lnTo>
                  <a:lnTo>
                    <a:pt x="58" y="367"/>
                  </a:lnTo>
                  <a:lnTo>
                    <a:pt x="55" y="338"/>
                  </a:lnTo>
                  <a:lnTo>
                    <a:pt x="53" y="311"/>
                  </a:lnTo>
                  <a:lnTo>
                    <a:pt x="50" y="284"/>
                  </a:lnTo>
                  <a:lnTo>
                    <a:pt x="47" y="260"/>
                  </a:lnTo>
                  <a:lnTo>
                    <a:pt x="45" y="238"/>
                  </a:lnTo>
                  <a:lnTo>
                    <a:pt x="43" y="218"/>
                  </a:lnTo>
                  <a:lnTo>
                    <a:pt x="41" y="200"/>
                  </a:lnTo>
                  <a:lnTo>
                    <a:pt x="40" y="185"/>
                  </a:lnTo>
                  <a:lnTo>
                    <a:pt x="39" y="173"/>
                  </a:lnTo>
                  <a:lnTo>
                    <a:pt x="38" y="164"/>
                  </a:lnTo>
                  <a:lnTo>
                    <a:pt x="37" y="158"/>
                  </a:lnTo>
                  <a:lnTo>
                    <a:pt x="37" y="157"/>
                  </a:lnTo>
                  <a:lnTo>
                    <a:pt x="0" y="89"/>
                  </a:lnTo>
                  <a:lnTo>
                    <a:pt x="21" y="0"/>
                  </a:lnTo>
                  <a:lnTo>
                    <a:pt x="94" y="36"/>
                  </a:lnTo>
                  <a:lnTo>
                    <a:pt x="104" y="120"/>
                  </a:lnTo>
                  <a:close/>
                </a:path>
              </a:pathLst>
            </a:custGeom>
            <a:solidFill>
              <a:srgbClr val="FFF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23" name="Freeform 15"/>
            <p:cNvSpPr>
              <a:spLocks/>
            </p:cNvSpPr>
            <p:nvPr/>
          </p:nvSpPr>
          <p:spPr bwMode="auto">
            <a:xfrm>
              <a:off x="4724400" y="2533650"/>
              <a:ext cx="190500" cy="322263"/>
            </a:xfrm>
            <a:custGeom>
              <a:avLst/>
              <a:gdLst>
                <a:gd name="T0" fmla="*/ 0 w 120"/>
                <a:gd name="T1" fmla="*/ 0 h 203"/>
                <a:gd name="T2" fmla="*/ 2147483647 w 120"/>
                <a:gd name="T3" fmla="*/ 2147483647 h 203"/>
                <a:gd name="T4" fmla="*/ 2147483647 w 120"/>
                <a:gd name="T5" fmla="*/ 2147483647 h 203"/>
                <a:gd name="T6" fmla="*/ 2147483647 w 120"/>
                <a:gd name="T7" fmla="*/ 2147483647 h 203"/>
                <a:gd name="T8" fmla="*/ 2147483647 w 120"/>
                <a:gd name="T9" fmla="*/ 2147483647 h 203"/>
                <a:gd name="T10" fmla="*/ 2147483647 w 120"/>
                <a:gd name="T11" fmla="*/ 2147483647 h 203"/>
                <a:gd name="T12" fmla="*/ 2147483647 w 120"/>
                <a:gd name="T13" fmla="*/ 2147483647 h 203"/>
                <a:gd name="T14" fmla="*/ 2147483647 w 120"/>
                <a:gd name="T15" fmla="*/ 2147483647 h 203"/>
                <a:gd name="T16" fmla="*/ 2147483647 w 120"/>
                <a:gd name="T17" fmla="*/ 2147483647 h 203"/>
                <a:gd name="T18" fmla="*/ 2147483647 w 120"/>
                <a:gd name="T19" fmla="*/ 2147483647 h 203"/>
                <a:gd name="T20" fmla="*/ 2147483647 w 120"/>
                <a:gd name="T21" fmla="*/ 2147483647 h 203"/>
                <a:gd name="T22" fmla="*/ 2147483647 w 120"/>
                <a:gd name="T23" fmla="*/ 2147483647 h 203"/>
                <a:gd name="T24" fmla="*/ 2147483647 w 120"/>
                <a:gd name="T25" fmla="*/ 2147483647 h 203"/>
                <a:gd name="T26" fmla="*/ 2147483647 w 120"/>
                <a:gd name="T27" fmla="*/ 2147483647 h 203"/>
                <a:gd name="T28" fmla="*/ 2147483647 w 120"/>
                <a:gd name="T29" fmla="*/ 2147483647 h 203"/>
                <a:gd name="T30" fmla="*/ 2147483647 w 120"/>
                <a:gd name="T31" fmla="*/ 2147483647 h 203"/>
                <a:gd name="T32" fmla="*/ 2147483647 w 120"/>
                <a:gd name="T33" fmla="*/ 2147483647 h 203"/>
                <a:gd name="T34" fmla="*/ 2147483647 w 120"/>
                <a:gd name="T35" fmla="*/ 2147483647 h 203"/>
                <a:gd name="T36" fmla="*/ 2147483647 w 120"/>
                <a:gd name="T37" fmla="*/ 2147483647 h 203"/>
                <a:gd name="T38" fmla="*/ 2147483647 w 120"/>
                <a:gd name="T39" fmla="*/ 2147483647 h 203"/>
                <a:gd name="T40" fmla="*/ 2147483647 w 120"/>
                <a:gd name="T41" fmla="*/ 2147483647 h 203"/>
                <a:gd name="T42" fmla="*/ 2147483647 w 120"/>
                <a:gd name="T43" fmla="*/ 2147483647 h 203"/>
                <a:gd name="T44" fmla="*/ 2147483647 w 120"/>
                <a:gd name="T45" fmla="*/ 2147483647 h 203"/>
                <a:gd name="T46" fmla="*/ 2147483647 w 120"/>
                <a:gd name="T47" fmla="*/ 2147483647 h 203"/>
                <a:gd name="T48" fmla="*/ 2147483647 w 120"/>
                <a:gd name="T49" fmla="*/ 2147483647 h 203"/>
                <a:gd name="T50" fmla="*/ 2147483647 w 120"/>
                <a:gd name="T51" fmla="*/ 2147483647 h 203"/>
                <a:gd name="T52" fmla="*/ 2147483647 w 120"/>
                <a:gd name="T53" fmla="*/ 2147483647 h 203"/>
                <a:gd name="T54" fmla="*/ 2147483647 w 120"/>
                <a:gd name="T55" fmla="*/ 2147483647 h 203"/>
                <a:gd name="T56" fmla="*/ 2147483647 w 120"/>
                <a:gd name="T57" fmla="*/ 2147483647 h 203"/>
                <a:gd name="T58" fmla="*/ 2147483647 w 120"/>
                <a:gd name="T59" fmla="*/ 2147483647 h 203"/>
                <a:gd name="T60" fmla="*/ 2147483647 w 120"/>
                <a:gd name="T61" fmla="*/ 2147483647 h 203"/>
                <a:gd name="T62" fmla="*/ 2147483647 w 120"/>
                <a:gd name="T63" fmla="*/ 2147483647 h 203"/>
                <a:gd name="T64" fmla="*/ 2147483647 w 120"/>
                <a:gd name="T65" fmla="*/ 2147483647 h 203"/>
                <a:gd name="T66" fmla="*/ 2147483647 w 120"/>
                <a:gd name="T67" fmla="*/ 2147483647 h 203"/>
                <a:gd name="T68" fmla="*/ 2147483647 w 120"/>
                <a:gd name="T69" fmla="*/ 2147483647 h 203"/>
                <a:gd name="T70" fmla="*/ 2147483647 w 120"/>
                <a:gd name="T71" fmla="*/ 2147483647 h 203"/>
                <a:gd name="T72" fmla="*/ 2147483647 w 120"/>
                <a:gd name="T73" fmla="*/ 2147483647 h 203"/>
                <a:gd name="T74" fmla="*/ 2147483647 w 120"/>
                <a:gd name="T75" fmla="*/ 2147483647 h 203"/>
                <a:gd name="T76" fmla="*/ 2147483647 w 120"/>
                <a:gd name="T77" fmla="*/ 2147483647 h 203"/>
                <a:gd name="T78" fmla="*/ 2147483647 w 120"/>
                <a:gd name="T79" fmla="*/ 2147483647 h 203"/>
                <a:gd name="T80" fmla="*/ 2147483647 w 120"/>
                <a:gd name="T81" fmla="*/ 2147483647 h 203"/>
                <a:gd name="T82" fmla="*/ 2147483647 w 120"/>
                <a:gd name="T83" fmla="*/ 2147483647 h 203"/>
                <a:gd name="T84" fmla="*/ 2147483647 w 120"/>
                <a:gd name="T85" fmla="*/ 2147483647 h 203"/>
                <a:gd name="T86" fmla="*/ 2147483647 w 120"/>
                <a:gd name="T87" fmla="*/ 2147483647 h 203"/>
                <a:gd name="T88" fmla="*/ 2147483647 w 120"/>
                <a:gd name="T89" fmla="*/ 2147483647 h 203"/>
                <a:gd name="T90" fmla="*/ 2147483647 w 120"/>
                <a:gd name="T91" fmla="*/ 2147483647 h 203"/>
                <a:gd name="T92" fmla="*/ 2147483647 w 120"/>
                <a:gd name="T93" fmla="*/ 2147483647 h 203"/>
                <a:gd name="T94" fmla="*/ 2147483647 w 120"/>
                <a:gd name="T95" fmla="*/ 2147483647 h 203"/>
                <a:gd name="T96" fmla="*/ 0 w 120"/>
                <a:gd name="T97" fmla="*/ 0 h 2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20"/>
                <a:gd name="T148" fmla="*/ 0 h 203"/>
                <a:gd name="T149" fmla="*/ 120 w 120"/>
                <a:gd name="T150" fmla="*/ 203 h 20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20" h="203">
                  <a:moveTo>
                    <a:pt x="0" y="0"/>
                  </a:moveTo>
                  <a:lnTo>
                    <a:pt x="1" y="1"/>
                  </a:lnTo>
                  <a:lnTo>
                    <a:pt x="5" y="6"/>
                  </a:lnTo>
                  <a:lnTo>
                    <a:pt x="11" y="12"/>
                  </a:lnTo>
                  <a:lnTo>
                    <a:pt x="19" y="20"/>
                  </a:lnTo>
                  <a:lnTo>
                    <a:pt x="28" y="31"/>
                  </a:lnTo>
                  <a:lnTo>
                    <a:pt x="38" y="42"/>
                  </a:lnTo>
                  <a:lnTo>
                    <a:pt x="49" y="55"/>
                  </a:lnTo>
                  <a:lnTo>
                    <a:pt x="60" y="68"/>
                  </a:lnTo>
                  <a:lnTo>
                    <a:pt x="71" y="82"/>
                  </a:lnTo>
                  <a:lnTo>
                    <a:pt x="82" y="96"/>
                  </a:lnTo>
                  <a:lnTo>
                    <a:pt x="93" y="110"/>
                  </a:lnTo>
                  <a:lnTo>
                    <a:pt x="101" y="124"/>
                  </a:lnTo>
                  <a:lnTo>
                    <a:pt x="109" y="137"/>
                  </a:lnTo>
                  <a:lnTo>
                    <a:pt x="115" y="149"/>
                  </a:lnTo>
                  <a:lnTo>
                    <a:pt x="119" y="159"/>
                  </a:lnTo>
                  <a:lnTo>
                    <a:pt x="120" y="168"/>
                  </a:lnTo>
                  <a:lnTo>
                    <a:pt x="118" y="181"/>
                  </a:lnTo>
                  <a:lnTo>
                    <a:pt x="112" y="191"/>
                  </a:lnTo>
                  <a:lnTo>
                    <a:pt x="104" y="197"/>
                  </a:lnTo>
                  <a:lnTo>
                    <a:pt x="94" y="201"/>
                  </a:lnTo>
                  <a:lnTo>
                    <a:pt x="85" y="203"/>
                  </a:lnTo>
                  <a:lnTo>
                    <a:pt x="76" y="203"/>
                  </a:lnTo>
                  <a:lnTo>
                    <a:pt x="70" y="203"/>
                  </a:lnTo>
                  <a:lnTo>
                    <a:pt x="68" y="203"/>
                  </a:lnTo>
                  <a:lnTo>
                    <a:pt x="68" y="202"/>
                  </a:lnTo>
                  <a:lnTo>
                    <a:pt x="68" y="199"/>
                  </a:lnTo>
                  <a:lnTo>
                    <a:pt x="67" y="194"/>
                  </a:lnTo>
                  <a:lnTo>
                    <a:pt x="67" y="187"/>
                  </a:lnTo>
                  <a:lnTo>
                    <a:pt x="66" y="178"/>
                  </a:lnTo>
                  <a:lnTo>
                    <a:pt x="66" y="169"/>
                  </a:lnTo>
                  <a:lnTo>
                    <a:pt x="65" y="159"/>
                  </a:lnTo>
                  <a:lnTo>
                    <a:pt x="64" y="148"/>
                  </a:lnTo>
                  <a:lnTo>
                    <a:pt x="63" y="136"/>
                  </a:lnTo>
                  <a:lnTo>
                    <a:pt x="62" y="125"/>
                  </a:lnTo>
                  <a:lnTo>
                    <a:pt x="60" y="114"/>
                  </a:lnTo>
                  <a:lnTo>
                    <a:pt x="59" y="103"/>
                  </a:lnTo>
                  <a:lnTo>
                    <a:pt x="58" y="92"/>
                  </a:lnTo>
                  <a:lnTo>
                    <a:pt x="56" y="83"/>
                  </a:lnTo>
                  <a:lnTo>
                    <a:pt x="54" y="75"/>
                  </a:lnTo>
                  <a:lnTo>
                    <a:pt x="52" y="69"/>
                  </a:lnTo>
                  <a:lnTo>
                    <a:pt x="47" y="57"/>
                  </a:lnTo>
                  <a:lnTo>
                    <a:pt x="40" y="44"/>
                  </a:lnTo>
                  <a:lnTo>
                    <a:pt x="32" y="33"/>
                  </a:lnTo>
                  <a:lnTo>
                    <a:pt x="22" y="23"/>
                  </a:lnTo>
                  <a:lnTo>
                    <a:pt x="14" y="13"/>
                  </a:lnTo>
                  <a:lnTo>
                    <a:pt x="7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24" name="Freeform 16"/>
            <p:cNvSpPr>
              <a:spLocks/>
            </p:cNvSpPr>
            <p:nvPr/>
          </p:nvSpPr>
          <p:spPr bwMode="auto">
            <a:xfrm>
              <a:off x="4691063" y="2633663"/>
              <a:ext cx="1019175" cy="2008187"/>
            </a:xfrm>
            <a:custGeom>
              <a:avLst/>
              <a:gdLst>
                <a:gd name="T0" fmla="*/ 2147483647 w 642"/>
                <a:gd name="T1" fmla="*/ 2147483647 h 1265"/>
                <a:gd name="T2" fmla="*/ 2147483647 w 642"/>
                <a:gd name="T3" fmla="*/ 2147483647 h 1265"/>
                <a:gd name="T4" fmla="*/ 2147483647 w 642"/>
                <a:gd name="T5" fmla="*/ 2147483647 h 1265"/>
                <a:gd name="T6" fmla="*/ 2147483647 w 642"/>
                <a:gd name="T7" fmla="*/ 2147483647 h 1265"/>
                <a:gd name="T8" fmla="*/ 2147483647 w 642"/>
                <a:gd name="T9" fmla="*/ 2147483647 h 1265"/>
                <a:gd name="T10" fmla="*/ 2147483647 w 642"/>
                <a:gd name="T11" fmla="*/ 2147483647 h 1265"/>
                <a:gd name="T12" fmla="*/ 2147483647 w 642"/>
                <a:gd name="T13" fmla="*/ 2147483647 h 1265"/>
                <a:gd name="T14" fmla="*/ 2147483647 w 642"/>
                <a:gd name="T15" fmla="*/ 2147483647 h 1265"/>
                <a:gd name="T16" fmla="*/ 2147483647 w 642"/>
                <a:gd name="T17" fmla="*/ 2147483647 h 1265"/>
                <a:gd name="T18" fmla="*/ 2147483647 w 642"/>
                <a:gd name="T19" fmla="*/ 2147483647 h 1265"/>
                <a:gd name="T20" fmla="*/ 2147483647 w 642"/>
                <a:gd name="T21" fmla="*/ 2147483647 h 1265"/>
                <a:gd name="T22" fmla="*/ 2147483647 w 642"/>
                <a:gd name="T23" fmla="*/ 2147483647 h 1265"/>
                <a:gd name="T24" fmla="*/ 2147483647 w 642"/>
                <a:gd name="T25" fmla="*/ 2147483647 h 1265"/>
                <a:gd name="T26" fmla="*/ 2147483647 w 642"/>
                <a:gd name="T27" fmla="*/ 2147483647 h 1265"/>
                <a:gd name="T28" fmla="*/ 2147483647 w 642"/>
                <a:gd name="T29" fmla="*/ 2147483647 h 1265"/>
                <a:gd name="T30" fmla="*/ 2147483647 w 642"/>
                <a:gd name="T31" fmla="*/ 2147483647 h 1265"/>
                <a:gd name="T32" fmla="*/ 2147483647 w 642"/>
                <a:gd name="T33" fmla="*/ 2147483647 h 1265"/>
                <a:gd name="T34" fmla="*/ 2147483647 w 642"/>
                <a:gd name="T35" fmla="*/ 2147483647 h 1265"/>
                <a:gd name="T36" fmla="*/ 2147483647 w 642"/>
                <a:gd name="T37" fmla="*/ 2147483647 h 1265"/>
                <a:gd name="T38" fmla="*/ 2147483647 w 642"/>
                <a:gd name="T39" fmla="*/ 2147483647 h 1265"/>
                <a:gd name="T40" fmla="*/ 2147483647 w 642"/>
                <a:gd name="T41" fmla="*/ 2147483647 h 1265"/>
                <a:gd name="T42" fmla="*/ 2147483647 w 642"/>
                <a:gd name="T43" fmla="*/ 2147483647 h 1265"/>
                <a:gd name="T44" fmla="*/ 2147483647 w 642"/>
                <a:gd name="T45" fmla="*/ 2147483647 h 1265"/>
                <a:gd name="T46" fmla="*/ 2147483647 w 642"/>
                <a:gd name="T47" fmla="*/ 2147483647 h 1265"/>
                <a:gd name="T48" fmla="*/ 2147483647 w 642"/>
                <a:gd name="T49" fmla="*/ 2147483647 h 1265"/>
                <a:gd name="T50" fmla="*/ 2147483647 w 642"/>
                <a:gd name="T51" fmla="*/ 2147483647 h 1265"/>
                <a:gd name="T52" fmla="*/ 2147483647 w 642"/>
                <a:gd name="T53" fmla="*/ 2147483647 h 1265"/>
                <a:gd name="T54" fmla="*/ 2147483647 w 642"/>
                <a:gd name="T55" fmla="*/ 2147483647 h 1265"/>
                <a:gd name="T56" fmla="*/ 2147483647 w 642"/>
                <a:gd name="T57" fmla="*/ 2147483647 h 1265"/>
                <a:gd name="T58" fmla="*/ 2147483647 w 642"/>
                <a:gd name="T59" fmla="*/ 2147483647 h 1265"/>
                <a:gd name="T60" fmla="*/ 2147483647 w 642"/>
                <a:gd name="T61" fmla="*/ 2147483647 h 1265"/>
                <a:gd name="T62" fmla="*/ 2147483647 w 642"/>
                <a:gd name="T63" fmla="*/ 2147483647 h 1265"/>
                <a:gd name="T64" fmla="*/ 2147483647 w 642"/>
                <a:gd name="T65" fmla="*/ 2147483647 h 1265"/>
                <a:gd name="T66" fmla="*/ 2147483647 w 642"/>
                <a:gd name="T67" fmla="*/ 2147483647 h 1265"/>
                <a:gd name="T68" fmla="*/ 2147483647 w 642"/>
                <a:gd name="T69" fmla="*/ 2147483647 h 1265"/>
                <a:gd name="T70" fmla="*/ 2147483647 w 642"/>
                <a:gd name="T71" fmla="*/ 2147483647 h 1265"/>
                <a:gd name="T72" fmla="*/ 2147483647 w 642"/>
                <a:gd name="T73" fmla="*/ 2147483647 h 1265"/>
                <a:gd name="T74" fmla="*/ 2147483647 w 642"/>
                <a:gd name="T75" fmla="*/ 2147483647 h 1265"/>
                <a:gd name="T76" fmla="*/ 2147483647 w 642"/>
                <a:gd name="T77" fmla="*/ 2147483647 h 1265"/>
                <a:gd name="T78" fmla="*/ 2147483647 w 642"/>
                <a:gd name="T79" fmla="*/ 2147483647 h 1265"/>
                <a:gd name="T80" fmla="*/ 2147483647 w 642"/>
                <a:gd name="T81" fmla="*/ 2147483647 h 1265"/>
                <a:gd name="T82" fmla="*/ 2147483647 w 642"/>
                <a:gd name="T83" fmla="*/ 2147483647 h 1265"/>
                <a:gd name="T84" fmla="*/ 2147483647 w 642"/>
                <a:gd name="T85" fmla="*/ 2147483647 h 1265"/>
                <a:gd name="T86" fmla="*/ 2147483647 w 642"/>
                <a:gd name="T87" fmla="*/ 2147483647 h 1265"/>
                <a:gd name="T88" fmla="*/ 2147483647 w 642"/>
                <a:gd name="T89" fmla="*/ 2147483647 h 1265"/>
                <a:gd name="T90" fmla="*/ 2147483647 w 642"/>
                <a:gd name="T91" fmla="*/ 2147483647 h 1265"/>
                <a:gd name="T92" fmla="*/ 2147483647 w 642"/>
                <a:gd name="T93" fmla="*/ 2147483647 h 1265"/>
                <a:gd name="T94" fmla="*/ 2147483647 w 642"/>
                <a:gd name="T95" fmla="*/ 2147483647 h 1265"/>
                <a:gd name="T96" fmla="*/ 2147483647 w 642"/>
                <a:gd name="T97" fmla="*/ 2147483647 h 1265"/>
                <a:gd name="T98" fmla="*/ 2147483647 w 642"/>
                <a:gd name="T99" fmla="*/ 2147483647 h 1265"/>
                <a:gd name="T100" fmla="*/ 2147483647 w 642"/>
                <a:gd name="T101" fmla="*/ 2147483647 h 1265"/>
                <a:gd name="T102" fmla="*/ 2147483647 w 642"/>
                <a:gd name="T103" fmla="*/ 2147483647 h 1265"/>
                <a:gd name="T104" fmla="*/ 2147483647 w 642"/>
                <a:gd name="T105" fmla="*/ 2147483647 h 1265"/>
                <a:gd name="T106" fmla="*/ 2147483647 w 642"/>
                <a:gd name="T107" fmla="*/ 2147483647 h 1265"/>
                <a:gd name="T108" fmla="*/ 2147483647 w 642"/>
                <a:gd name="T109" fmla="*/ 2147483647 h 1265"/>
                <a:gd name="T110" fmla="*/ 2147483647 w 642"/>
                <a:gd name="T111" fmla="*/ 2147483647 h 1265"/>
                <a:gd name="T112" fmla="*/ 2147483647 w 642"/>
                <a:gd name="T113" fmla="*/ 2147483647 h 1265"/>
                <a:gd name="T114" fmla="*/ 2147483647 w 642"/>
                <a:gd name="T115" fmla="*/ 2147483647 h 1265"/>
                <a:gd name="T116" fmla="*/ 2147483647 w 642"/>
                <a:gd name="T117" fmla="*/ 2147483647 h 1265"/>
                <a:gd name="T118" fmla="*/ 2147483647 w 642"/>
                <a:gd name="T119" fmla="*/ 2147483647 h 1265"/>
                <a:gd name="T120" fmla="*/ 2147483647 w 642"/>
                <a:gd name="T121" fmla="*/ 2147483647 h 1265"/>
                <a:gd name="T122" fmla="*/ 0 w 642"/>
                <a:gd name="T123" fmla="*/ 2147483647 h 1265"/>
                <a:gd name="T124" fmla="*/ 2147483647 w 642"/>
                <a:gd name="T125" fmla="*/ 2147483647 h 12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642"/>
                <a:gd name="T190" fmla="*/ 0 h 1265"/>
                <a:gd name="T191" fmla="*/ 642 w 642"/>
                <a:gd name="T192" fmla="*/ 1265 h 12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642" h="1265">
                  <a:moveTo>
                    <a:pt x="104" y="120"/>
                  </a:moveTo>
                  <a:lnTo>
                    <a:pt x="104" y="120"/>
                  </a:lnTo>
                  <a:lnTo>
                    <a:pt x="108" y="120"/>
                  </a:lnTo>
                  <a:lnTo>
                    <a:pt x="114" y="124"/>
                  </a:lnTo>
                  <a:lnTo>
                    <a:pt x="122" y="130"/>
                  </a:lnTo>
                  <a:lnTo>
                    <a:pt x="133" y="139"/>
                  </a:lnTo>
                  <a:lnTo>
                    <a:pt x="144" y="151"/>
                  </a:lnTo>
                  <a:lnTo>
                    <a:pt x="157" y="164"/>
                  </a:lnTo>
                  <a:lnTo>
                    <a:pt x="171" y="180"/>
                  </a:lnTo>
                  <a:lnTo>
                    <a:pt x="184" y="196"/>
                  </a:lnTo>
                  <a:lnTo>
                    <a:pt x="198" y="214"/>
                  </a:lnTo>
                  <a:lnTo>
                    <a:pt x="210" y="233"/>
                  </a:lnTo>
                  <a:lnTo>
                    <a:pt x="222" y="251"/>
                  </a:lnTo>
                  <a:lnTo>
                    <a:pt x="232" y="270"/>
                  </a:lnTo>
                  <a:lnTo>
                    <a:pt x="239" y="288"/>
                  </a:lnTo>
                  <a:lnTo>
                    <a:pt x="245" y="306"/>
                  </a:lnTo>
                  <a:lnTo>
                    <a:pt x="247" y="324"/>
                  </a:lnTo>
                  <a:lnTo>
                    <a:pt x="246" y="339"/>
                  </a:lnTo>
                  <a:lnTo>
                    <a:pt x="246" y="352"/>
                  </a:lnTo>
                  <a:lnTo>
                    <a:pt x="250" y="369"/>
                  </a:lnTo>
                  <a:lnTo>
                    <a:pt x="258" y="388"/>
                  </a:lnTo>
                  <a:lnTo>
                    <a:pt x="269" y="409"/>
                  </a:lnTo>
                  <a:lnTo>
                    <a:pt x="281" y="433"/>
                  </a:lnTo>
                  <a:lnTo>
                    <a:pt x="296" y="458"/>
                  </a:lnTo>
                  <a:lnTo>
                    <a:pt x="313" y="484"/>
                  </a:lnTo>
                  <a:lnTo>
                    <a:pt x="330" y="510"/>
                  </a:lnTo>
                  <a:lnTo>
                    <a:pt x="348" y="536"/>
                  </a:lnTo>
                  <a:lnTo>
                    <a:pt x="366" y="561"/>
                  </a:lnTo>
                  <a:lnTo>
                    <a:pt x="384" y="585"/>
                  </a:lnTo>
                  <a:lnTo>
                    <a:pt x="400" y="608"/>
                  </a:lnTo>
                  <a:lnTo>
                    <a:pt x="415" y="627"/>
                  </a:lnTo>
                  <a:lnTo>
                    <a:pt x="428" y="644"/>
                  </a:lnTo>
                  <a:lnTo>
                    <a:pt x="438" y="658"/>
                  </a:lnTo>
                  <a:lnTo>
                    <a:pt x="446" y="667"/>
                  </a:lnTo>
                  <a:lnTo>
                    <a:pt x="450" y="671"/>
                  </a:lnTo>
                  <a:lnTo>
                    <a:pt x="455" y="677"/>
                  </a:lnTo>
                  <a:lnTo>
                    <a:pt x="460" y="683"/>
                  </a:lnTo>
                  <a:lnTo>
                    <a:pt x="466" y="690"/>
                  </a:lnTo>
                  <a:lnTo>
                    <a:pt x="472" y="697"/>
                  </a:lnTo>
                  <a:lnTo>
                    <a:pt x="480" y="705"/>
                  </a:lnTo>
                  <a:lnTo>
                    <a:pt x="487" y="714"/>
                  </a:lnTo>
                  <a:lnTo>
                    <a:pt x="496" y="723"/>
                  </a:lnTo>
                  <a:lnTo>
                    <a:pt x="504" y="732"/>
                  </a:lnTo>
                  <a:lnTo>
                    <a:pt x="513" y="742"/>
                  </a:lnTo>
                  <a:lnTo>
                    <a:pt x="522" y="753"/>
                  </a:lnTo>
                  <a:lnTo>
                    <a:pt x="531" y="764"/>
                  </a:lnTo>
                  <a:lnTo>
                    <a:pt x="540" y="776"/>
                  </a:lnTo>
                  <a:lnTo>
                    <a:pt x="549" y="788"/>
                  </a:lnTo>
                  <a:lnTo>
                    <a:pt x="558" y="800"/>
                  </a:lnTo>
                  <a:lnTo>
                    <a:pt x="567" y="813"/>
                  </a:lnTo>
                  <a:lnTo>
                    <a:pt x="576" y="826"/>
                  </a:lnTo>
                  <a:lnTo>
                    <a:pt x="584" y="840"/>
                  </a:lnTo>
                  <a:lnTo>
                    <a:pt x="593" y="853"/>
                  </a:lnTo>
                  <a:lnTo>
                    <a:pt x="600" y="868"/>
                  </a:lnTo>
                  <a:lnTo>
                    <a:pt x="608" y="883"/>
                  </a:lnTo>
                  <a:lnTo>
                    <a:pt x="614" y="897"/>
                  </a:lnTo>
                  <a:lnTo>
                    <a:pt x="620" y="912"/>
                  </a:lnTo>
                  <a:lnTo>
                    <a:pt x="626" y="928"/>
                  </a:lnTo>
                  <a:lnTo>
                    <a:pt x="631" y="943"/>
                  </a:lnTo>
                  <a:lnTo>
                    <a:pt x="635" y="959"/>
                  </a:lnTo>
                  <a:lnTo>
                    <a:pt x="638" y="975"/>
                  </a:lnTo>
                  <a:lnTo>
                    <a:pt x="640" y="991"/>
                  </a:lnTo>
                  <a:lnTo>
                    <a:pt x="641" y="1007"/>
                  </a:lnTo>
                  <a:lnTo>
                    <a:pt x="642" y="1024"/>
                  </a:lnTo>
                  <a:lnTo>
                    <a:pt x="641" y="1040"/>
                  </a:lnTo>
                  <a:lnTo>
                    <a:pt x="638" y="1057"/>
                  </a:lnTo>
                  <a:lnTo>
                    <a:pt x="635" y="1077"/>
                  </a:lnTo>
                  <a:lnTo>
                    <a:pt x="630" y="1097"/>
                  </a:lnTo>
                  <a:lnTo>
                    <a:pt x="626" y="1115"/>
                  </a:lnTo>
                  <a:lnTo>
                    <a:pt x="622" y="1132"/>
                  </a:lnTo>
                  <a:lnTo>
                    <a:pt x="616" y="1148"/>
                  </a:lnTo>
                  <a:lnTo>
                    <a:pt x="611" y="1164"/>
                  </a:lnTo>
                  <a:lnTo>
                    <a:pt x="606" y="1178"/>
                  </a:lnTo>
                  <a:lnTo>
                    <a:pt x="600" y="1192"/>
                  </a:lnTo>
                  <a:lnTo>
                    <a:pt x="595" y="1203"/>
                  </a:lnTo>
                  <a:lnTo>
                    <a:pt x="588" y="1214"/>
                  </a:lnTo>
                  <a:lnTo>
                    <a:pt x="582" y="1224"/>
                  </a:lnTo>
                  <a:lnTo>
                    <a:pt x="576" y="1232"/>
                  </a:lnTo>
                  <a:lnTo>
                    <a:pt x="570" y="1239"/>
                  </a:lnTo>
                  <a:lnTo>
                    <a:pt x="563" y="1245"/>
                  </a:lnTo>
                  <a:lnTo>
                    <a:pt x="557" y="1249"/>
                  </a:lnTo>
                  <a:lnTo>
                    <a:pt x="551" y="1252"/>
                  </a:lnTo>
                  <a:lnTo>
                    <a:pt x="544" y="1254"/>
                  </a:lnTo>
                  <a:lnTo>
                    <a:pt x="536" y="1256"/>
                  </a:lnTo>
                  <a:lnTo>
                    <a:pt x="528" y="1258"/>
                  </a:lnTo>
                  <a:lnTo>
                    <a:pt x="518" y="1259"/>
                  </a:lnTo>
                  <a:lnTo>
                    <a:pt x="507" y="1261"/>
                  </a:lnTo>
                  <a:lnTo>
                    <a:pt x="495" y="1262"/>
                  </a:lnTo>
                  <a:lnTo>
                    <a:pt x="482" y="1263"/>
                  </a:lnTo>
                  <a:lnTo>
                    <a:pt x="468" y="1264"/>
                  </a:lnTo>
                  <a:lnTo>
                    <a:pt x="454" y="1264"/>
                  </a:lnTo>
                  <a:lnTo>
                    <a:pt x="439" y="1265"/>
                  </a:lnTo>
                  <a:lnTo>
                    <a:pt x="424" y="1265"/>
                  </a:lnTo>
                  <a:lnTo>
                    <a:pt x="408" y="1265"/>
                  </a:lnTo>
                  <a:lnTo>
                    <a:pt x="392" y="1265"/>
                  </a:lnTo>
                  <a:lnTo>
                    <a:pt x="375" y="1265"/>
                  </a:lnTo>
                  <a:lnTo>
                    <a:pt x="358" y="1264"/>
                  </a:lnTo>
                  <a:lnTo>
                    <a:pt x="342" y="1264"/>
                  </a:lnTo>
                  <a:lnTo>
                    <a:pt x="324" y="1262"/>
                  </a:lnTo>
                  <a:lnTo>
                    <a:pt x="308" y="1261"/>
                  </a:lnTo>
                  <a:lnTo>
                    <a:pt x="291" y="1260"/>
                  </a:lnTo>
                  <a:lnTo>
                    <a:pt x="274" y="1258"/>
                  </a:lnTo>
                  <a:lnTo>
                    <a:pt x="258" y="1256"/>
                  </a:lnTo>
                  <a:lnTo>
                    <a:pt x="242" y="1254"/>
                  </a:lnTo>
                  <a:lnTo>
                    <a:pt x="227" y="1251"/>
                  </a:lnTo>
                  <a:lnTo>
                    <a:pt x="212" y="1249"/>
                  </a:lnTo>
                  <a:lnTo>
                    <a:pt x="197" y="1246"/>
                  </a:lnTo>
                  <a:lnTo>
                    <a:pt x="184" y="1243"/>
                  </a:lnTo>
                  <a:lnTo>
                    <a:pt x="171" y="1239"/>
                  </a:lnTo>
                  <a:lnTo>
                    <a:pt x="159" y="1235"/>
                  </a:lnTo>
                  <a:lnTo>
                    <a:pt x="148" y="1231"/>
                  </a:lnTo>
                  <a:lnTo>
                    <a:pt x="137" y="1227"/>
                  </a:lnTo>
                  <a:lnTo>
                    <a:pt x="129" y="1222"/>
                  </a:lnTo>
                  <a:lnTo>
                    <a:pt x="121" y="1217"/>
                  </a:lnTo>
                  <a:lnTo>
                    <a:pt x="111" y="1210"/>
                  </a:lnTo>
                  <a:lnTo>
                    <a:pt x="102" y="1202"/>
                  </a:lnTo>
                  <a:lnTo>
                    <a:pt x="91" y="1193"/>
                  </a:lnTo>
                  <a:lnTo>
                    <a:pt x="80" y="1184"/>
                  </a:lnTo>
                  <a:lnTo>
                    <a:pt x="69" y="1173"/>
                  </a:lnTo>
                  <a:lnTo>
                    <a:pt x="58" y="1163"/>
                  </a:lnTo>
                  <a:lnTo>
                    <a:pt x="48" y="1153"/>
                  </a:lnTo>
                  <a:lnTo>
                    <a:pt x="38" y="1143"/>
                  </a:lnTo>
                  <a:lnTo>
                    <a:pt x="30" y="1133"/>
                  </a:lnTo>
                  <a:lnTo>
                    <a:pt x="22" y="1124"/>
                  </a:lnTo>
                  <a:lnTo>
                    <a:pt x="15" y="1116"/>
                  </a:lnTo>
                  <a:lnTo>
                    <a:pt x="9" y="1109"/>
                  </a:lnTo>
                  <a:lnTo>
                    <a:pt x="5" y="1103"/>
                  </a:lnTo>
                  <a:lnTo>
                    <a:pt x="4" y="1098"/>
                  </a:lnTo>
                  <a:lnTo>
                    <a:pt x="4" y="1095"/>
                  </a:lnTo>
                  <a:lnTo>
                    <a:pt x="7" y="1094"/>
                  </a:lnTo>
                  <a:lnTo>
                    <a:pt x="12" y="1091"/>
                  </a:lnTo>
                  <a:lnTo>
                    <a:pt x="19" y="1083"/>
                  </a:lnTo>
                  <a:lnTo>
                    <a:pt x="28" y="1070"/>
                  </a:lnTo>
                  <a:lnTo>
                    <a:pt x="38" y="1053"/>
                  </a:lnTo>
                  <a:lnTo>
                    <a:pt x="48" y="1033"/>
                  </a:lnTo>
                  <a:lnTo>
                    <a:pt x="58" y="1011"/>
                  </a:lnTo>
                  <a:lnTo>
                    <a:pt x="69" y="987"/>
                  </a:lnTo>
                  <a:lnTo>
                    <a:pt x="80" y="962"/>
                  </a:lnTo>
                  <a:lnTo>
                    <a:pt x="90" y="938"/>
                  </a:lnTo>
                  <a:lnTo>
                    <a:pt x="99" y="913"/>
                  </a:lnTo>
                  <a:lnTo>
                    <a:pt x="107" y="891"/>
                  </a:lnTo>
                  <a:lnTo>
                    <a:pt x="113" y="870"/>
                  </a:lnTo>
                  <a:lnTo>
                    <a:pt x="118" y="852"/>
                  </a:lnTo>
                  <a:lnTo>
                    <a:pt x="119" y="839"/>
                  </a:lnTo>
                  <a:lnTo>
                    <a:pt x="119" y="829"/>
                  </a:lnTo>
                  <a:lnTo>
                    <a:pt x="115" y="825"/>
                  </a:lnTo>
                  <a:lnTo>
                    <a:pt x="114" y="822"/>
                  </a:lnTo>
                  <a:lnTo>
                    <a:pt x="112" y="817"/>
                  </a:lnTo>
                  <a:lnTo>
                    <a:pt x="110" y="807"/>
                  </a:lnTo>
                  <a:lnTo>
                    <a:pt x="108" y="795"/>
                  </a:lnTo>
                  <a:lnTo>
                    <a:pt x="106" y="780"/>
                  </a:lnTo>
                  <a:lnTo>
                    <a:pt x="103" y="761"/>
                  </a:lnTo>
                  <a:lnTo>
                    <a:pt x="100" y="741"/>
                  </a:lnTo>
                  <a:lnTo>
                    <a:pt x="98" y="719"/>
                  </a:lnTo>
                  <a:lnTo>
                    <a:pt x="94" y="694"/>
                  </a:lnTo>
                  <a:lnTo>
                    <a:pt x="91" y="668"/>
                  </a:lnTo>
                  <a:lnTo>
                    <a:pt x="88" y="640"/>
                  </a:lnTo>
                  <a:lnTo>
                    <a:pt x="84" y="612"/>
                  </a:lnTo>
                  <a:lnTo>
                    <a:pt x="81" y="582"/>
                  </a:lnTo>
                  <a:lnTo>
                    <a:pt x="78" y="551"/>
                  </a:lnTo>
                  <a:lnTo>
                    <a:pt x="74" y="521"/>
                  </a:lnTo>
                  <a:lnTo>
                    <a:pt x="71" y="489"/>
                  </a:lnTo>
                  <a:lnTo>
                    <a:pt x="68" y="458"/>
                  </a:lnTo>
                  <a:lnTo>
                    <a:pt x="65" y="427"/>
                  </a:lnTo>
                  <a:lnTo>
                    <a:pt x="61" y="397"/>
                  </a:lnTo>
                  <a:lnTo>
                    <a:pt x="58" y="367"/>
                  </a:lnTo>
                  <a:lnTo>
                    <a:pt x="55" y="338"/>
                  </a:lnTo>
                  <a:lnTo>
                    <a:pt x="53" y="311"/>
                  </a:lnTo>
                  <a:lnTo>
                    <a:pt x="50" y="284"/>
                  </a:lnTo>
                  <a:lnTo>
                    <a:pt x="47" y="260"/>
                  </a:lnTo>
                  <a:lnTo>
                    <a:pt x="45" y="238"/>
                  </a:lnTo>
                  <a:lnTo>
                    <a:pt x="43" y="218"/>
                  </a:lnTo>
                  <a:lnTo>
                    <a:pt x="41" y="200"/>
                  </a:lnTo>
                  <a:lnTo>
                    <a:pt x="40" y="185"/>
                  </a:lnTo>
                  <a:lnTo>
                    <a:pt x="39" y="173"/>
                  </a:lnTo>
                  <a:lnTo>
                    <a:pt x="38" y="164"/>
                  </a:lnTo>
                  <a:lnTo>
                    <a:pt x="37" y="158"/>
                  </a:lnTo>
                  <a:lnTo>
                    <a:pt x="37" y="157"/>
                  </a:lnTo>
                  <a:lnTo>
                    <a:pt x="0" y="89"/>
                  </a:lnTo>
                  <a:lnTo>
                    <a:pt x="21" y="0"/>
                  </a:lnTo>
                  <a:lnTo>
                    <a:pt x="94" y="36"/>
                  </a:lnTo>
                  <a:lnTo>
                    <a:pt x="104" y="12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25" name="Freeform 17"/>
            <p:cNvSpPr>
              <a:spLocks/>
            </p:cNvSpPr>
            <p:nvPr/>
          </p:nvSpPr>
          <p:spPr bwMode="auto">
            <a:xfrm>
              <a:off x="4724400" y="2533650"/>
              <a:ext cx="190500" cy="322263"/>
            </a:xfrm>
            <a:custGeom>
              <a:avLst/>
              <a:gdLst>
                <a:gd name="T0" fmla="*/ 0 w 120"/>
                <a:gd name="T1" fmla="*/ 0 h 203"/>
                <a:gd name="T2" fmla="*/ 0 w 120"/>
                <a:gd name="T3" fmla="*/ 0 h 203"/>
                <a:gd name="T4" fmla="*/ 2147483647 w 120"/>
                <a:gd name="T5" fmla="*/ 2147483647 h 203"/>
                <a:gd name="T6" fmla="*/ 2147483647 w 120"/>
                <a:gd name="T7" fmla="*/ 2147483647 h 203"/>
                <a:gd name="T8" fmla="*/ 2147483647 w 120"/>
                <a:gd name="T9" fmla="*/ 2147483647 h 203"/>
                <a:gd name="T10" fmla="*/ 2147483647 w 120"/>
                <a:gd name="T11" fmla="*/ 2147483647 h 203"/>
                <a:gd name="T12" fmla="*/ 2147483647 w 120"/>
                <a:gd name="T13" fmla="*/ 2147483647 h 203"/>
                <a:gd name="T14" fmla="*/ 2147483647 w 120"/>
                <a:gd name="T15" fmla="*/ 2147483647 h 203"/>
                <a:gd name="T16" fmla="*/ 2147483647 w 120"/>
                <a:gd name="T17" fmla="*/ 2147483647 h 203"/>
                <a:gd name="T18" fmla="*/ 2147483647 w 120"/>
                <a:gd name="T19" fmla="*/ 2147483647 h 203"/>
                <a:gd name="T20" fmla="*/ 2147483647 w 120"/>
                <a:gd name="T21" fmla="*/ 2147483647 h 203"/>
                <a:gd name="T22" fmla="*/ 2147483647 w 120"/>
                <a:gd name="T23" fmla="*/ 2147483647 h 203"/>
                <a:gd name="T24" fmla="*/ 2147483647 w 120"/>
                <a:gd name="T25" fmla="*/ 2147483647 h 203"/>
                <a:gd name="T26" fmla="*/ 2147483647 w 120"/>
                <a:gd name="T27" fmla="*/ 2147483647 h 203"/>
                <a:gd name="T28" fmla="*/ 2147483647 w 120"/>
                <a:gd name="T29" fmla="*/ 2147483647 h 203"/>
                <a:gd name="T30" fmla="*/ 2147483647 w 120"/>
                <a:gd name="T31" fmla="*/ 2147483647 h 203"/>
                <a:gd name="T32" fmla="*/ 2147483647 w 120"/>
                <a:gd name="T33" fmla="*/ 2147483647 h 203"/>
                <a:gd name="T34" fmla="*/ 2147483647 w 120"/>
                <a:gd name="T35" fmla="*/ 2147483647 h 203"/>
                <a:gd name="T36" fmla="*/ 2147483647 w 120"/>
                <a:gd name="T37" fmla="*/ 2147483647 h 203"/>
                <a:gd name="T38" fmla="*/ 2147483647 w 120"/>
                <a:gd name="T39" fmla="*/ 2147483647 h 203"/>
                <a:gd name="T40" fmla="*/ 2147483647 w 120"/>
                <a:gd name="T41" fmla="*/ 2147483647 h 203"/>
                <a:gd name="T42" fmla="*/ 2147483647 w 120"/>
                <a:gd name="T43" fmla="*/ 2147483647 h 203"/>
                <a:gd name="T44" fmla="*/ 2147483647 w 120"/>
                <a:gd name="T45" fmla="*/ 2147483647 h 203"/>
                <a:gd name="T46" fmla="*/ 2147483647 w 120"/>
                <a:gd name="T47" fmla="*/ 2147483647 h 203"/>
                <a:gd name="T48" fmla="*/ 2147483647 w 120"/>
                <a:gd name="T49" fmla="*/ 2147483647 h 203"/>
                <a:gd name="T50" fmla="*/ 2147483647 w 120"/>
                <a:gd name="T51" fmla="*/ 2147483647 h 203"/>
                <a:gd name="T52" fmla="*/ 2147483647 w 120"/>
                <a:gd name="T53" fmla="*/ 2147483647 h 203"/>
                <a:gd name="T54" fmla="*/ 2147483647 w 120"/>
                <a:gd name="T55" fmla="*/ 2147483647 h 203"/>
                <a:gd name="T56" fmla="*/ 2147483647 w 120"/>
                <a:gd name="T57" fmla="*/ 2147483647 h 203"/>
                <a:gd name="T58" fmla="*/ 2147483647 w 120"/>
                <a:gd name="T59" fmla="*/ 2147483647 h 203"/>
                <a:gd name="T60" fmla="*/ 2147483647 w 120"/>
                <a:gd name="T61" fmla="*/ 2147483647 h 203"/>
                <a:gd name="T62" fmla="*/ 2147483647 w 120"/>
                <a:gd name="T63" fmla="*/ 2147483647 h 203"/>
                <a:gd name="T64" fmla="*/ 2147483647 w 120"/>
                <a:gd name="T65" fmla="*/ 2147483647 h 203"/>
                <a:gd name="T66" fmla="*/ 2147483647 w 120"/>
                <a:gd name="T67" fmla="*/ 2147483647 h 203"/>
                <a:gd name="T68" fmla="*/ 2147483647 w 120"/>
                <a:gd name="T69" fmla="*/ 2147483647 h 203"/>
                <a:gd name="T70" fmla="*/ 2147483647 w 120"/>
                <a:gd name="T71" fmla="*/ 2147483647 h 203"/>
                <a:gd name="T72" fmla="*/ 2147483647 w 120"/>
                <a:gd name="T73" fmla="*/ 2147483647 h 203"/>
                <a:gd name="T74" fmla="*/ 2147483647 w 120"/>
                <a:gd name="T75" fmla="*/ 2147483647 h 203"/>
                <a:gd name="T76" fmla="*/ 2147483647 w 120"/>
                <a:gd name="T77" fmla="*/ 2147483647 h 203"/>
                <a:gd name="T78" fmla="*/ 2147483647 w 120"/>
                <a:gd name="T79" fmla="*/ 2147483647 h 203"/>
                <a:gd name="T80" fmla="*/ 2147483647 w 120"/>
                <a:gd name="T81" fmla="*/ 2147483647 h 203"/>
                <a:gd name="T82" fmla="*/ 2147483647 w 120"/>
                <a:gd name="T83" fmla="*/ 2147483647 h 203"/>
                <a:gd name="T84" fmla="*/ 2147483647 w 120"/>
                <a:gd name="T85" fmla="*/ 2147483647 h 203"/>
                <a:gd name="T86" fmla="*/ 2147483647 w 120"/>
                <a:gd name="T87" fmla="*/ 2147483647 h 203"/>
                <a:gd name="T88" fmla="*/ 2147483647 w 120"/>
                <a:gd name="T89" fmla="*/ 2147483647 h 203"/>
                <a:gd name="T90" fmla="*/ 2147483647 w 120"/>
                <a:gd name="T91" fmla="*/ 2147483647 h 203"/>
                <a:gd name="T92" fmla="*/ 2147483647 w 120"/>
                <a:gd name="T93" fmla="*/ 2147483647 h 203"/>
                <a:gd name="T94" fmla="*/ 2147483647 w 120"/>
                <a:gd name="T95" fmla="*/ 2147483647 h 203"/>
                <a:gd name="T96" fmla="*/ 2147483647 w 120"/>
                <a:gd name="T97" fmla="*/ 2147483647 h 203"/>
                <a:gd name="T98" fmla="*/ 2147483647 w 120"/>
                <a:gd name="T99" fmla="*/ 2147483647 h 203"/>
                <a:gd name="T100" fmla="*/ 2147483647 w 120"/>
                <a:gd name="T101" fmla="*/ 2147483647 h 203"/>
                <a:gd name="T102" fmla="*/ 2147483647 w 120"/>
                <a:gd name="T103" fmla="*/ 2147483647 h 203"/>
                <a:gd name="T104" fmla="*/ 0 w 120"/>
                <a:gd name="T105" fmla="*/ 0 h 20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0"/>
                <a:gd name="T160" fmla="*/ 0 h 203"/>
                <a:gd name="T161" fmla="*/ 120 w 120"/>
                <a:gd name="T162" fmla="*/ 203 h 203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0" h="203">
                  <a:moveTo>
                    <a:pt x="0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5" y="6"/>
                  </a:lnTo>
                  <a:lnTo>
                    <a:pt x="11" y="12"/>
                  </a:lnTo>
                  <a:lnTo>
                    <a:pt x="19" y="20"/>
                  </a:lnTo>
                  <a:lnTo>
                    <a:pt x="28" y="31"/>
                  </a:lnTo>
                  <a:lnTo>
                    <a:pt x="38" y="42"/>
                  </a:lnTo>
                  <a:lnTo>
                    <a:pt x="49" y="55"/>
                  </a:lnTo>
                  <a:lnTo>
                    <a:pt x="60" y="68"/>
                  </a:lnTo>
                  <a:lnTo>
                    <a:pt x="71" y="82"/>
                  </a:lnTo>
                  <a:lnTo>
                    <a:pt x="82" y="96"/>
                  </a:lnTo>
                  <a:lnTo>
                    <a:pt x="93" y="110"/>
                  </a:lnTo>
                  <a:lnTo>
                    <a:pt x="101" y="124"/>
                  </a:lnTo>
                  <a:lnTo>
                    <a:pt x="109" y="137"/>
                  </a:lnTo>
                  <a:lnTo>
                    <a:pt x="115" y="149"/>
                  </a:lnTo>
                  <a:lnTo>
                    <a:pt x="119" y="159"/>
                  </a:lnTo>
                  <a:lnTo>
                    <a:pt x="120" y="168"/>
                  </a:lnTo>
                  <a:lnTo>
                    <a:pt x="118" y="181"/>
                  </a:lnTo>
                  <a:lnTo>
                    <a:pt x="112" y="191"/>
                  </a:lnTo>
                  <a:lnTo>
                    <a:pt x="104" y="197"/>
                  </a:lnTo>
                  <a:lnTo>
                    <a:pt x="94" y="201"/>
                  </a:lnTo>
                  <a:lnTo>
                    <a:pt x="85" y="203"/>
                  </a:lnTo>
                  <a:lnTo>
                    <a:pt x="76" y="203"/>
                  </a:lnTo>
                  <a:lnTo>
                    <a:pt x="70" y="203"/>
                  </a:lnTo>
                  <a:lnTo>
                    <a:pt x="68" y="203"/>
                  </a:lnTo>
                  <a:lnTo>
                    <a:pt x="68" y="202"/>
                  </a:lnTo>
                  <a:lnTo>
                    <a:pt x="68" y="199"/>
                  </a:lnTo>
                  <a:lnTo>
                    <a:pt x="67" y="194"/>
                  </a:lnTo>
                  <a:lnTo>
                    <a:pt x="67" y="187"/>
                  </a:lnTo>
                  <a:lnTo>
                    <a:pt x="66" y="178"/>
                  </a:lnTo>
                  <a:lnTo>
                    <a:pt x="66" y="169"/>
                  </a:lnTo>
                  <a:lnTo>
                    <a:pt x="65" y="159"/>
                  </a:lnTo>
                  <a:lnTo>
                    <a:pt x="64" y="148"/>
                  </a:lnTo>
                  <a:lnTo>
                    <a:pt x="63" y="136"/>
                  </a:lnTo>
                  <a:lnTo>
                    <a:pt x="62" y="125"/>
                  </a:lnTo>
                  <a:lnTo>
                    <a:pt x="60" y="114"/>
                  </a:lnTo>
                  <a:lnTo>
                    <a:pt x="59" y="103"/>
                  </a:lnTo>
                  <a:lnTo>
                    <a:pt x="58" y="92"/>
                  </a:lnTo>
                  <a:lnTo>
                    <a:pt x="56" y="83"/>
                  </a:lnTo>
                  <a:lnTo>
                    <a:pt x="54" y="75"/>
                  </a:lnTo>
                  <a:lnTo>
                    <a:pt x="52" y="69"/>
                  </a:lnTo>
                  <a:lnTo>
                    <a:pt x="47" y="57"/>
                  </a:lnTo>
                  <a:lnTo>
                    <a:pt x="40" y="44"/>
                  </a:lnTo>
                  <a:lnTo>
                    <a:pt x="32" y="33"/>
                  </a:lnTo>
                  <a:lnTo>
                    <a:pt x="22" y="23"/>
                  </a:lnTo>
                  <a:lnTo>
                    <a:pt x="14" y="13"/>
                  </a:lnTo>
                  <a:lnTo>
                    <a:pt x="7" y="6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26" name="Freeform 18"/>
            <p:cNvSpPr>
              <a:spLocks/>
            </p:cNvSpPr>
            <p:nvPr/>
          </p:nvSpPr>
          <p:spPr bwMode="auto">
            <a:xfrm>
              <a:off x="4565650" y="2127250"/>
              <a:ext cx="425450" cy="539750"/>
            </a:xfrm>
            <a:custGeom>
              <a:avLst/>
              <a:gdLst>
                <a:gd name="T0" fmla="*/ 2147483647 w 269"/>
                <a:gd name="T1" fmla="*/ 2147483647 h 340"/>
                <a:gd name="T2" fmla="*/ 2147483647 w 269"/>
                <a:gd name="T3" fmla="*/ 2147483647 h 340"/>
                <a:gd name="T4" fmla="*/ 2147483647 w 269"/>
                <a:gd name="T5" fmla="*/ 2147483647 h 340"/>
                <a:gd name="T6" fmla="*/ 2147483647 w 269"/>
                <a:gd name="T7" fmla="*/ 2147483647 h 340"/>
                <a:gd name="T8" fmla="*/ 2147483647 w 269"/>
                <a:gd name="T9" fmla="*/ 2147483647 h 340"/>
                <a:gd name="T10" fmla="*/ 2147483647 w 269"/>
                <a:gd name="T11" fmla="*/ 2147483647 h 340"/>
                <a:gd name="T12" fmla="*/ 2147483647 w 269"/>
                <a:gd name="T13" fmla="*/ 2147483647 h 340"/>
                <a:gd name="T14" fmla="*/ 2147483647 w 269"/>
                <a:gd name="T15" fmla="*/ 2147483647 h 340"/>
                <a:gd name="T16" fmla="*/ 0 w 269"/>
                <a:gd name="T17" fmla="*/ 2147483647 h 340"/>
                <a:gd name="T18" fmla="*/ 2147483647 w 269"/>
                <a:gd name="T19" fmla="*/ 2147483647 h 340"/>
                <a:gd name="T20" fmla="*/ 2147483647 w 269"/>
                <a:gd name="T21" fmla="*/ 2147483647 h 340"/>
                <a:gd name="T22" fmla="*/ 2147483647 w 269"/>
                <a:gd name="T23" fmla="*/ 2147483647 h 340"/>
                <a:gd name="T24" fmla="*/ 2147483647 w 269"/>
                <a:gd name="T25" fmla="*/ 2147483647 h 340"/>
                <a:gd name="T26" fmla="*/ 2147483647 w 269"/>
                <a:gd name="T27" fmla="*/ 2147483647 h 340"/>
                <a:gd name="T28" fmla="*/ 2147483647 w 269"/>
                <a:gd name="T29" fmla="*/ 2147483647 h 340"/>
                <a:gd name="T30" fmla="*/ 2147483647 w 269"/>
                <a:gd name="T31" fmla="*/ 2147483647 h 340"/>
                <a:gd name="T32" fmla="*/ 2147483647 w 269"/>
                <a:gd name="T33" fmla="*/ 2147483647 h 340"/>
                <a:gd name="T34" fmla="*/ 2147483647 w 269"/>
                <a:gd name="T35" fmla="*/ 2147483647 h 340"/>
                <a:gd name="T36" fmla="*/ 2147483647 w 269"/>
                <a:gd name="T37" fmla="*/ 2147483647 h 340"/>
                <a:gd name="T38" fmla="*/ 2147483647 w 269"/>
                <a:gd name="T39" fmla="*/ 2147483647 h 340"/>
                <a:gd name="T40" fmla="*/ 2147483647 w 269"/>
                <a:gd name="T41" fmla="*/ 2147483647 h 340"/>
                <a:gd name="T42" fmla="*/ 2147483647 w 269"/>
                <a:gd name="T43" fmla="*/ 2147483647 h 340"/>
                <a:gd name="T44" fmla="*/ 2147483647 w 269"/>
                <a:gd name="T45" fmla="*/ 2147483647 h 340"/>
                <a:gd name="T46" fmla="*/ 2147483647 w 269"/>
                <a:gd name="T47" fmla="*/ 2147483647 h 340"/>
                <a:gd name="T48" fmla="*/ 2147483647 w 269"/>
                <a:gd name="T49" fmla="*/ 2147483647 h 340"/>
                <a:gd name="T50" fmla="*/ 2147483647 w 269"/>
                <a:gd name="T51" fmla="*/ 2147483647 h 340"/>
                <a:gd name="T52" fmla="*/ 2147483647 w 269"/>
                <a:gd name="T53" fmla="*/ 2147483647 h 340"/>
                <a:gd name="T54" fmla="*/ 2147483647 w 269"/>
                <a:gd name="T55" fmla="*/ 2147483647 h 340"/>
                <a:gd name="T56" fmla="*/ 2147483647 w 269"/>
                <a:gd name="T57" fmla="*/ 2147483647 h 340"/>
                <a:gd name="T58" fmla="*/ 2147483647 w 269"/>
                <a:gd name="T59" fmla="*/ 2147483647 h 340"/>
                <a:gd name="T60" fmla="*/ 2147483647 w 269"/>
                <a:gd name="T61" fmla="*/ 2147483647 h 340"/>
                <a:gd name="T62" fmla="*/ 2147483647 w 269"/>
                <a:gd name="T63" fmla="*/ 2147483647 h 34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69"/>
                <a:gd name="T97" fmla="*/ 0 h 340"/>
                <a:gd name="T98" fmla="*/ 269 w 269"/>
                <a:gd name="T99" fmla="*/ 340 h 34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69" h="340">
                  <a:moveTo>
                    <a:pt x="184" y="0"/>
                  </a:moveTo>
                  <a:lnTo>
                    <a:pt x="183" y="2"/>
                  </a:lnTo>
                  <a:lnTo>
                    <a:pt x="178" y="6"/>
                  </a:lnTo>
                  <a:lnTo>
                    <a:pt x="169" y="12"/>
                  </a:lnTo>
                  <a:lnTo>
                    <a:pt x="158" y="20"/>
                  </a:lnTo>
                  <a:lnTo>
                    <a:pt x="145" y="30"/>
                  </a:lnTo>
                  <a:lnTo>
                    <a:pt x="131" y="41"/>
                  </a:lnTo>
                  <a:lnTo>
                    <a:pt x="115" y="54"/>
                  </a:lnTo>
                  <a:lnTo>
                    <a:pt x="99" y="68"/>
                  </a:lnTo>
                  <a:lnTo>
                    <a:pt x="83" y="82"/>
                  </a:lnTo>
                  <a:lnTo>
                    <a:pt x="67" y="97"/>
                  </a:lnTo>
                  <a:lnTo>
                    <a:pt x="51" y="112"/>
                  </a:lnTo>
                  <a:lnTo>
                    <a:pt x="37" y="126"/>
                  </a:lnTo>
                  <a:lnTo>
                    <a:pt x="25" y="140"/>
                  </a:lnTo>
                  <a:lnTo>
                    <a:pt x="15" y="154"/>
                  </a:lnTo>
                  <a:lnTo>
                    <a:pt x="6" y="166"/>
                  </a:lnTo>
                  <a:lnTo>
                    <a:pt x="2" y="178"/>
                  </a:lnTo>
                  <a:lnTo>
                    <a:pt x="0" y="189"/>
                  </a:lnTo>
                  <a:lnTo>
                    <a:pt x="1" y="201"/>
                  </a:lnTo>
                  <a:lnTo>
                    <a:pt x="4" y="215"/>
                  </a:lnTo>
                  <a:lnTo>
                    <a:pt x="8" y="228"/>
                  </a:lnTo>
                  <a:lnTo>
                    <a:pt x="15" y="241"/>
                  </a:lnTo>
                  <a:lnTo>
                    <a:pt x="21" y="255"/>
                  </a:lnTo>
                  <a:lnTo>
                    <a:pt x="30" y="268"/>
                  </a:lnTo>
                  <a:lnTo>
                    <a:pt x="38" y="281"/>
                  </a:lnTo>
                  <a:lnTo>
                    <a:pt x="46" y="293"/>
                  </a:lnTo>
                  <a:lnTo>
                    <a:pt x="55" y="304"/>
                  </a:lnTo>
                  <a:lnTo>
                    <a:pt x="63" y="314"/>
                  </a:lnTo>
                  <a:lnTo>
                    <a:pt x="70" y="323"/>
                  </a:lnTo>
                  <a:lnTo>
                    <a:pt x="76" y="330"/>
                  </a:lnTo>
                  <a:lnTo>
                    <a:pt x="81" y="336"/>
                  </a:lnTo>
                  <a:lnTo>
                    <a:pt x="84" y="339"/>
                  </a:lnTo>
                  <a:lnTo>
                    <a:pt x="85" y="340"/>
                  </a:lnTo>
                  <a:lnTo>
                    <a:pt x="85" y="339"/>
                  </a:lnTo>
                  <a:lnTo>
                    <a:pt x="86" y="335"/>
                  </a:lnTo>
                  <a:lnTo>
                    <a:pt x="87" y="329"/>
                  </a:lnTo>
                  <a:lnTo>
                    <a:pt x="89" y="321"/>
                  </a:lnTo>
                  <a:lnTo>
                    <a:pt x="92" y="310"/>
                  </a:lnTo>
                  <a:lnTo>
                    <a:pt x="95" y="299"/>
                  </a:lnTo>
                  <a:lnTo>
                    <a:pt x="100" y="287"/>
                  </a:lnTo>
                  <a:lnTo>
                    <a:pt x="106" y="273"/>
                  </a:lnTo>
                  <a:lnTo>
                    <a:pt x="114" y="258"/>
                  </a:lnTo>
                  <a:lnTo>
                    <a:pt x="123" y="244"/>
                  </a:lnTo>
                  <a:lnTo>
                    <a:pt x="134" y="229"/>
                  </a:lnTo>
                  <a:lnTo>
                    <a:pt x="147" y="214"/>
                  </a:lnTo>
                  <a:lnTo>
                    <a:pt x="162" y="200"/>
                  </a:lnTo>
                  <a:lnTo>
                    <a:pt x="179" y="186"/>
                  </a:lnTo>
                  <a:lnTo>
                    <a:pt x="199" y="174"/>
                  </a:lnTo>
                  <a:lnTo>
                    <a:pt x="221" y="162"/>
                  </a:lnTo>
                  <a:lnTo>
                    <a:pt x="241" y="151"/>
                  </a:lnTo>
                  <a:lnTo>
                    <a:pt x="256" y="139"/>
                  </a:lnTo>
                  <a:lnTo>
                    <a:pt x="264" y="126"/>
                  </a:lnTo>
                  <a:lnTo>
                    <a:pt x="269" y="113"/>
                  </a:lnTo>
                  <a:lnTo>
                    <a:pt x="268" y="99"/>
                  </a:lnTo>
                  <a:lnTo>
                    <a:pt x="264" y="86"/>
                  </a:lnTo>
                  <a:lnTo>
                    <a:pt x="258" y="73"/>
                  </a:lnTo>
                  <a:lnTo>
                    <a:pt x="250" y="60"/>
                  </a:lnTo>
                  <a:lnTo>
                    <a:pt x="240" y="48"/>
                  </a:lnTo>
                  <a:lnTo>
                    <a:pt x="229" y="37"/>
                  </a:lnTo>
                  <a:lnTo>
                    <a:pt x="218" y="26"/>
                  </a:lnTo>
                  <a:lnTo>
                    <a:pt x="208" y="18"/>
                  </a:lnTo>
                  <a:lnTo>
                    <a:pt x="199" y="10"/>
                  </a:lnTo>
                  <a:lnTo>
                    <a:pt x="191" y="5"/>
                  </a:lnTo>
                  <a:lnTo>
                    <a:pt x="186" y="2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27" name="Freeform 19"/>
            <p:cNvSpPr>
              <a:spLocks/>
            </p:cNvSpPr>
            <p:nvPr/>
          </p:nvSpPr>
          <p:spPr bwMode="auto">
            <a:xfrm>
              <a:off x="4994275" y="1525588"/>
              <a:ext cx="352425" cy="354012"/>
            </a:xfrm>
            <a:custGeom>
              <a:avLst/>
              <a:gdLst>
                <a:gd name="T0" fmla="*/ 2147483647 w 222"/>
                <a:gd name="T1" fmla="*/ 0 h 223"/>
                <a:gd name="T2" fmla="*/ 2147483647 w 222"/>
                <a:gd name="T3" fmla="*/ 2147483647 h 223"/>
                <a:gd name="T4" fmla="*/ 2147483647 w 222"/>
                <a:gd name="T5" fmla="*/ 2147483647 h 223"/>
                <a:gd name="T6" fmla="*/ 2147483647 w 222"/>
                <a:gd name="T7" fmla="*/ 2147483647 h 223"/>
                <a:gd name="T8" fmla="*/ 2147483647 w 222"/>
                <a:gd name="T9" fmla="*/ 2147483647 h 223"/>
                <a:gd name="T10" fmla="*/ 2147483647 w 222"/>
                <a:gd name="T11" fmla="*/ 2147483647 h 223"/>
                <a:gd name="T12" fmla="*/ 2147483647 w 222"/>
                <a:gd name="T13" fmla="*/ 2147483647 h 223"/>
                <a:gd name="T14" fmla="*/ 2147483647 w 222"/>
                <a:gd name="T15" fmla="*/ 2147483647 h 223"/>
                <a:gd name="T16" fmla="*/ 2147483647 w 222"/>
                <a:gd name="T17" fmla="*/ 2147483647 h 223"/>
                <a:gd name="T18" fmla="*/ 2147483647 w 222"/>
                <a:gd name="T19" fmla="*/ 2147483647 h 223"/>
                <a:gd name="T20" fmla="*/ 2147483647 w 222"/>
                <a:gd name="T21" fmla="*/ 2147483647 h 223"/>
                <a:gd name="T22" fmla="*/ 2147483647 w 222"/>
                <a:gd name="T23" fmla="*/ 2147483647 h 223"/>
                <a:gd name="T24" fmla="*/ 2147483647 w 222"/>
                <a:gd name="T25" fmla="*/ 2147483647 h 223"/>
                <a:gd name="T26" fmla="*/ 2147483647 w 222"/>
                <a:gd name="T27" fmla="*/ 2147483647 h 223"/>
                <a:gd name="T28" fmla="*/ 2147483647 w 222"/>
                <a:gd name="T29" fmla="*/ 2147483647 h 223"/>
                <a:gd name="T30" fmla="*/ 2147483647 w 222"/>
                <a:gd name="T31" fmla="*/ 2147483647 h 223"/>
                <a:gd name="T32" fmla="*/ 2147483647 w 222"/>
                <a:gd name="T33" fmla="*/ 2147483647 h 223"/>
                <a:gd name="T34" fmla="*/ 2147483647 w 222"/>
                <a:gd name="T35" fmla="*/ 2147483647 h 223"/>
                <a:gd name="T36" fmla="*/ 2147483647 w 222"/>
                <a:gd name="T37" fmla="*/ 2147483647 h 223"/>
                <a:gd name="T38" fmla="*/ 2147483647 w 222"/>
                <a:gd name="T39" fmla="*/ 2147483647 h 223"/>
                <a:gd name="T40" fmla="*/ 2147483647 w 222"/>
                <a:gd name="T41" fmla="*/ 2147483647 h 223"/>
                <a:gd name="T42" fmla="*/ 2147483647 w 222"/>
                <a:gd name="T43" fmla="*/ 2147483647 h 223"/>
                <a:gd name="T44" fmla="*/ 2147483647 w 222"/>
                <a:gd name="T45" fmla="*/ 2147483647 h 223"/>
                <a:gd name="T46" fmla="*/ 2147483647 w 222"/>
                <a:gd name="T47" fmla="*/ 2147483647 h 223"/>
                <a:gd name="T48" fmla="*/ 2147483647 w 222"/>
                <a:gd name="T49" fmla="*/ 2147483647 h 223"/>
                <a:gd name="T50" fmla="*/ 2147483647 w 222"/>
                <a:gd name="T51" fmla="*/ 2147483647 h 223"/>
                <a:gd name="T52" fmla="*/ 2147483647 w 222"/>
                <a:gd name="T53" fmla="*/ 2147483647 h 223"/>
                <a:gd name="T54" fmla="*/ 2147483647 w 222"/>
                <a:gd name="T55" fmla="*/ 2147483647 h 223"/>
                <a:gd name="T56" fmla="*/ 2147483647 w 222"/>
                <a:gd name="T57" fmla="*/ 2147483647 h 223"/>
                <a:gd name="T58" fmla="*/ 2147483647 w 222"/>
                <a:gd name="T59" fmla="*/ 2147483647 h 223"/>
                <a:gd name="T60" fmla="*/ 2147483647 w 222"/>
                <a:gd name="T61" fmla="*/ 2147483647 h 223"/>
                <a:gd name="T62" fmla="*/ 2147483647 w 222"/>
                <a:gd name="T63" fmla="*/ 2147483647 h 223"/>
                <a:gd name="T64" fmla="*/ 2147483647 w 222"/>
                <a:gd name="T65" fmla="*/ 2147483647 h 223"/>
                <a:gd name="T66" fmla="*/ 2147483647 w 222"/>
                <a:gd name="T67" fmla="*/ 2147483647 h 223"/>
                <a:gd name="T68" fmla="*/ 2147483647 w 222"/>
                <a:gd name="T69" fmla="*/ 2147483647 h 223"/>
                <a:gd name="T70" fmla="*/ 2147483647 w 222"/>
                <a:gd name="T71" fmla="*/ 2147483647 h 223"/>
                <a:gd name="T72" fmla="*/ 2147483647 w 222"/>
                <a:gd name="T73" fmla="*/ 2147483647 h 223"/>
                <a:gd name="T74" fmla="*/ 2147483647 w 222"/>
                <a:gd name="T75" fmla="*/ 2147483647 h 223"/>
                <a:gd name="T76" fmla="*/ 2147483647 w 222"/>
                <a:gd name="T77" fmla="*/ 2147483647 h 223"/>
                <a:gd name="T78" fmla="*/ 2147483647 w 222"/>
                <a:gd name="T79" fmla="*/ 2147483647 h 223"/>
                <a:gd name="T80" fmla="*/ 2147483647 w 222"/>
                <a:gd name="T81" fmla="*/ 2147483647 h 223"/>
                <a:gd name="T82" fmla="*/ 2147483647 w 222"/>
                <a:gd name="T83" fmla="*/ 2147483647 h 223"/>
                <a:gd name="T84" fmla="*/ 2147483647 w 222"/>
                <a:gd name="T85" fmla="*/ 2147483647 h 223"/>
                <a:gd name="T86" fmla="*/ 2147483647 w 222"/>
                <a:gd name="T87" fmla="*/ 2147483647 h 223"/>
                <a:gd name="T88" fmla="*/ 2147483647 w 222"/>
                <a:gd name="T89" fmla="*/ 2147483647 h 223"/>
                <a:gd name="T90" fmla="*/ 2147483647 w 222"/>
                <a:gd name="T91" fmla="*/ 2147483647 h 223"/>
                <a:gd name="T92" fmla="*/ 2147483647 w 222"/>
                <a:gd name="T93" fmla="*/ 2147483647 h 223"/>
                <a:gd name="T94" fmla="*/ 2147483647 w 222"/>
                <a:gd name="T95" fmla="*/ 2147483647 h 223"/>
                <a:gd name="T96" fmla="*/ 2147483647 w 222"/>
                <a:gd name="T97" fmla="*/ 2147483647 h 223"/>
                <a:gd name="T98" fmla="*/ 2147483647 w 222"/>
                <a:gd name="T99" fmla="*/ 2147483647 h 223"/>
                <a:gd name="T100" fmla="*/ 2147483647 w 222"/>
                <a:gd name="T101" fmla="*/ 2147483647 h 223"/>
                <a:gd name="T102" fmla="*/ 2147483647 w 222"/>
                <a:gd name="T103" fmla="*/ 2147483647 h 223"/>
                <a:gd name="T104" fmla="*/ 0 w 222"/>
                <a:gd name="T105" fmla="*/ 2147483647 h 223"/>
                <a:gd name="T106" fmla="*/ 2147483647 w 222"/>
                <a:gd name="T107" fmla="*/ 2147483647 h 223"/>
                <a:gd name="T108" fmla="*/ 2147483647 w 222"/>
                <a:gd name="T109" fmla="*/ 2147483647 h 223"/>
                <a:gd name="T110" fmla="*/ 2147483647 w 222"/>
                <a:gd name="T111" fmla="*/ 2147483647 h 223"/>
                <a:gd name="T112" fmla="*/ 2147483647 w 222"/>
                <a:gd name="T113" fmla="*/ 2147483647 h 223"/>
                <a:gd name="T114" fmla="*/ 2147483647 w 222"/>
                <a:gd name="T115" fmla="*/ 0 h 223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22"/>
                <a:gd name="T175" fmla="*/ 0 h 223"/>
                <a:gd name="T176" fmla="*/ 222 w 222"/>
                <a:gd name="T177" fmla="*/ 223 h 223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22" h="223">
                  <a:moveTo>
                    <a:pt x="14" y="0"/>
                  </a:moveTo>
                  <a:lnTo>
                    <a:pt x="15" y="1"/>
                  </a:lnTo>
                  <a:lnTo>
                    <a:pt x="19" y="5"/>
                  </a:lnTo>
                  <a:lnTo>
                    <a:pt x="25" y="10"/>
                  </a:lnTo>
                  <a:lnTo>
                    <a:pt x="33" y="16"/>
                  </a:lnTo>
                  <a:lnTo>
                    <a:pt x="42" y="22"/>
                  </a:lnTo>
                  <a:lnTo>
                    <a:pt x="53" y="27"/>
                  </a:lnTo>
                  <a:lnTo>
                    <a:pt x="64" y="31"/>
                  </a:lnTo>
                  <a:lnTo>
                    <a:pt x="75" y="32"/>
                  </a:lnTo>
                  <a:lnTo>
                    <a:pt x="81" y="32"/>
                  </a:lnTo>
                  <a:lnTo>
                    <a:pt x="89" y="32"/>
                  </a:lnTo>
                  <a:lnTo>
                    <a:pt x="98" y="31"/>
                  </a:lnTo>
                  <a:lnTo>
                    <a:pt x="108" y="30"/>
                  </a:lnTo>
                  <a:lnTo>
                    <a:pt x="119" y="30"/>
                  </a:lnTo>
                  <a:lnTo>
                    <a:pt x="131" y="30"/>
                  </a:lnTo>
                  <a:lnTo>
                    <a:pt x="142" y="30"/>
                  </a:lnTo>
                  <a:lnTo>
                    <a:pt x="154" y="31"/>
                  </a:lnTo>
                  <a:lnTo>
                    <a:pt x="166" y="33"/>
                  </a:lnTo>
                  <a:lnTo>
                    <a:pt x="177" y="35"/>
                  </a:lnTo>
                  <a:lnTo>
                    <a:pt x="187" y="38"/>
                  </a:lnTo>
                  <a:lnTo>
                    <a:pt x="197" y="43"/>
                  </a:lnTo>
                  <a:lnTo>
                    <a:pt x="205" y="49"/>
                  </a:lnTo>
                  <a:lnTo>
                    <a:pt x="212" y="56"/>
                  </a:lnTo>
                  <a:lnTo>
                    <a:pt x="217" y="65"/>
                  </a:lnTo>
                  <a:lnTo>
                    <a:pt x="220" y="76"/>
                  </a:lnTo>
                  <a:lnTo>
                    <a:pt x="221" y="87"/>
                  </a:lnTo>
                  <a:lnTo>
                    <a:pt x="222" y="98"/>
                  </a:lnTo>
                  <a:lnTo>
                    <a:pt x="220" y="109"/>
                  </a:lnTo>
                  <a:lnTo>
                    <a:pt x="218" y="120"/>
                  </a:lnTo>
                  <a:lnTo>
                    <a:pt x="215" y="130"/>
                  </a:lnTo>
                  <a:lnTo>
                    <a:pt x="211" y="139"/>
                  </a:lnTo>
                  <a:lnTo>
                    <a:pt x="205" y="149"/>
                  </a:lnTo>
                  <a:lnTo>
                    <a:pt x="200" y="158"/>
                  </a:lnTo>
                  <a:lnTo>
                    <a:pt x="193" y="166"/>
                  </a:lnTo>
                  <a:lnTo>
                    <a:pt x="185" y="174"/>
                  </a:lnTo>
                  <a:lnTo>
                    <a:pt x="178" y="181"/>
                  </a:lnTo>
                  <a:lnTo>
                    <a:pt x="169" y="188"/>
                  </a:lnTo>
                  <a:lnTo>
                    <a:pt x="161" y="195"/>
                  </a:lnTo>
                  <a:lnTo>
                    <a:pt x="152" y="200"/>
                  </a:lnTo>
                  <a:lnTo>
                    <a:pt x="142" y="205"/>
                  </a:lnTo>
                  <a:lnTo>
                    <a:pt x="133" y="209"/>
                  </a:lnTo>
                  <a:lnTo>
                    <a:pt x="123" y="214"/>
                  </a:lnTo>
                  <a:lnTo>
                    <a:pt x="110" y="216"/>
                  </a:lnTo>
                  <a:lnTo>
                    <a:pt x="97" y="219"/>
                  </a:lnTo>
                  <a:lnTo>
                    <a:pt x="82" y="221"/>
                  </a:lnTo>
                  <a:lnTo>
                    <a:pt x="68" y="222"/>
                  </a:lnTo>
                  <a:lnTo>
                    <a:pt x="54" y="223"/>
                  </a:lnTo>
                  <a:lnTo>
                    <a:pt x="40" y="222"/>
                  </a:lnTo>
                  <a:lnTo>
                    <a:pt x="28" y="220"/>
                  </a:lnTo>
                  <a:lnTo>
                    <a:pt x="17" y="217"/>
                  </a:lnTo>
                  <a:lnTo>
                    <a:pt x="9" y="213"/>
                  </a:lnTo>
                  <a:lnTo>
                    <a:pt x="3" y="207"/>
                  </a:lnTo>
                  <a:lnTo>
                    <a:pt x="0" y="200"/>
                  </a:lnTo>
                  <a:lnTo>
                    <a:pt x="2" y="192"/>
                  </a:lnTo>
                  <a:lnTo>
                    <a:pt x="7" y="181"/>
                  </a:lnTo>
                  <a:lnTo>
                    <a:pt x="17" y="169"/>
                  </a:lnTo>
                  <a:lnTo>
                    <a:pt x="32" y="15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28" name="Freeform 20"/>
            <p:cNvSpPr>
              <a:spLocks/>
            </p:cNvSpPr>
            <p:nvPr/>
          </p:nvSpPr>
          <p:spPr bwMode="auto">
            <a:xfrm>
              <a:off x="4565650" y="2127250"/>
              <a:ext cx="425450" cy="539750"/>
            </a:xfrm>
            <a:custGeom>
              <a:avLst/>
              <a:gdLst>
                <a:gd name="T0" fmla="*/ 2147483647 w 269"/>
                <a:gd name="T1" fmla="*/ 0 h 340"/>
                <a:gd name="T2" fmla="*/ 2147483647 w 269"/>
                <a:gd name="T3" fmla="*/ 2147483647 h 340"/>
                <a:gd name="T4" fmla="*/ 2147483647 w 269"/>
                <a:gd name="T5" fmla="*/ 2147483647 h 340"/>
                <a:gd name="T6" fmla="*/ 2147483647 w 269"/>
                <a:gd name="T7" fmla="*/ 2147483647 h 340"/>
                <a:gd name="T8" fmla="*/ 2147483647 w 269"/>
                <a:gd name="T9" fmla="*/ 2147483647 h 340"/>
                <a:gd name="T10" fmla="*/ 2147483647 w 269"/>
                <a:gd name="T11" fmla="*/ 2147483647 h 340"/>
                <a:gd name="T12" fmla="*/ 2147483647 w 269"/>
                <a:gd name="T13" fmla="*/ 2147483647 h 340"/>
                <a:gd name="T14" fmla="*/ 2147483647 w 269"/>
                <a:gd name="T15" fmla="*/ 2147483647 h 340"/>
                <a:gd name="T16" fmla="*/ 2147483647 w 269"/>
                <a:gd name="T17" fmla="*/ 2147483647 h 340"/>
                <a:gd name="T18" fmla="*/ 0 w 269"/>
                <a:gd name="T19" fmla="*/ 2147483647 h 340"/>
                <a:gd name="T20" fmla="*/ 2147483647 w 269"/>
                <a:gd name="T21" fmla="*/ 2147483647 h 340"/>
                <a:gd name="T22" fmla="*/ 2147483647 w 269"/>
                <a:gd name="T23" fmla="*/ 2147483647 h 340"/>
                <a:gd name="T24" fmla="*/ 2147483647 w 269"/>
                <a:gd name="T25" fmla="*/ 2147483647 h 340"/>
                <a:gd name="T26" fmla="*/ 2147483647 w 269"/>
                <a:gd name="T27" fmla="*/ 2147483647 h 340"/>
                <a:gd name="T28" fmla="*/ 2147483647 w 269"/>
                <a:gd name="T29" fmla="*/ 2147483647 h 340"/>
                <a:gd name="T30" fmla="*/ 2147483647 w 269"/>
                <a:gd name="T31" fmla="*/ 2147483647 h 340"/>
                <a:gd name="T32" fmla="*/ 2147483647 w 269"/>
                <a:gd name="T33" fmla="*/ 2147483647 h 340"/>
                <a:gd name="T34" fmla="*/ 2147483647 w 269"/>
                <a:gd name="T35" fmla="*/ 2147483647 h 340"/>
                <a:gd name="T36" fmla="*/ 2147483647 w 269"/>
                <a:gd name="T37" fmla="*/ 2147483647 h 340"/>
                <a:gd name="T38" fmla="*/ 2147483647 w 269"/>
                <a:gd name="T39" fmla="*/ 2147483647 h 340"/>
                <a:gd name="T40" fmla="*/ 2147483647 w 269"/>
                <a:gd name="T41" fmla="*/ 2147483647 h 340"/>
                <a:gd name="T42" fmla="*/ 2147483647 w 269"/>
                <a:gd name="T43" fmla="*/ 2147483647 h 340"/>
                <a:gd name="T44" fmla="*/ 2147483647 w 269"/>
                <a:gd name="T45" fmla="*/ 2147483647 h 340"/>
                <a:gd name="T46" fmla="*/ 2147483647 w 269"/>
                <a:gd name="T47" fmla="*/ 2147483647 h 340"/>
                <a:gd name="T48" fmla="*/ 2147483647 w 269"/>
                <a:gd name="T49" fmla="*/ 2147483647 h 340"/>
                <a:gd name="T50" fmla="*/ 2147483647 w 269"/>
                <a:gd name="T51" fmla="*/ 2147483647 h 340"/>
                <a:gd name="T52" fmla="*/ 2147483647 w 269"/>
                <a:gd name="T53" fmla="*/ 2147483647 h 340"/>
                <a:gd name="T54" fmla="*/ 2147483647 w 269"/>
                <a:gd name="T55" fmla="*/ 2147483647 h 340"/>
                <a:gd name="T56" fmla="*/ 2147483647 w 269"/>
                <a:gd name="T57" fmla="*/ 2147483647 h 340"/>
                <a:gd name="T58" fmla="*/ 2147483647 w 269"/>
                <a:gd name="T59" fmla="*/ 2147483647 h 340"/>
                <a:gd name="T60" fmla="*/ 2147483647 w 269"/>
                <a:gd name="T61" fmla="*/ 2147483647 h 340"/>
                <a:gd name="T62" fmla="*/ 2147483647 w 269"/>
                <a:gd name="T63" fmla="*/ 2147483647 h 340"/>
                <a:gd name="T64" fmla="*/ 2147483647 w 269"/>
                <a:gd name="T65" fmla="*/ 2147483647 h 340"/>
                <a:gd name="T66" fmla="*/ 2147483647 w 269"/>
                <a:gd name="T67" fmla="*/ 2147483647 h 3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69"/>
                <a:gd name="T103" fmla="*/ 0 h 340"/>
                <a:gd name="T104" fmla="*/ 269 w 269"/>
                <a:gd name="T105" fmla="*/ 340 h 3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69" h="340">
                  <a:moveTo>
                    <a:pt x="184" y="0"/>
                  </a:moveTo>
                  <a:lnTo>
                    <a:pt x="184" y="0"/>
                  </a:lnTo>
                  <a:lnTo>
                    <a:pt x="183" y="2"/>
                  </a:lnTo>
                  <a:lnTo>
                    <a:pt x="178" y="6"/>
                  </a:lnTo>
                  <a:lnTo>
                    <a:pt x="169" y="12"/>
                  </a:lnTo>
                  <a:lnTo>
                    <a:pt x="158" y="20"/>
                  </a:lnTo>
                  <a:lnTo>
                    <a:pt x="145" y="30"/>
                  </a:lnTo>
                  <a:lnTo>
                    <a:pt x="131" y="41"/>
                  </a:lnTo>
                  <a:lnTo>
                    <a:pt x="115" y="54"/>
                  </a:lnTo>
                  <a:lnTo>
                    <a:pt x="99" y="68"/>
                  </a:lnTo>
                  <a:lnTo>
                    <a:pt x="83" y="82"/>
                  </a:lnTo>
                  <a:lnTo>
                    <a:pt x="67" y="97"/>
                  </a:lnTo>
                  <a:lnTo>
                    <a:pt x="51" y="112"/>
                  </a:lnTo>
                  <a:lnTo>
                    <a:pt x="37" y="126"/>
                  </a:lnTo>
                  <a:lnTo>
                    <a:pt x="25" y="140"/>
                  </a:lnTo>
                  <a:lnTo>
                    <a:pt x="15" y="154"/>
                  </a:lnTo>
                  <a:lnTo>
                    <a:pt x="6" y="166"/>
                  </a:lnTo>
                  <a:lnTo>
                    <a:pt x="2" y="178"/>
                  </a:lnTo>
                  <a:lnTo>
                    <a:pt x="0" y="189"/>
                  </a:lnTo>
                  <a:lnTo>
                    <a:pt x="1" y="201"/>
                  </a:lnTo>
                  <a:lnTo>
                    <a:pt x="4" y="215"/>
                  </a:lnTo>
                  <a:lnTo>
                    <a:pt x="8" y="228"/>
                  </a:lnTo>
                  <a:lnTo>
                    <a:pt x="15" y="241"/>
                  </a:lnTo>
                  <a:lnTo>
                    <a:pt x="21" y="255"/>
                  </a:lnTo>
                  <a:lnTo>
                    <a:pt x="30" y="268"/>
                  </a:lnTo>
                  <a:lnTo>
                    <a:pt x="38" y="281"/>
                  </a:lnTo>
                  <a:lnTo>
                    <a:pt x="46" y="293"/>
                  </a:lnTo>
                  <a:lnTo>
                    <a:pt x="55" y="304"/>
                  </a:lnTo>
                  <a:lnTo>
                    <a:pt x="63" y="314"/>
                  </a:lnTo>
                  <a:lnTo>
                    <a:pt x="70" y="323"/>
                  </a:lnTo>
                  <a:lnTo>
                    <a:pt x="76" y="330"/>
                  </a:lnTo>
                  <a:lnTo>
                    <a:pt x="81" y="336"/>
                  </a:lnTo>
                  <a:lnTo>
                    <a:pt x="84" y="339"/>
                  </a:lnTo>
                  <a:lnTo>
                    <a:pt x="85" y="340"/>
                  </a:lnTo>
                  <a:lnTo>
                    <a:pt x="85" y="339"/>
                  </a:lnTo>
                  <a:lnTo>
                    <a:pt x="86" y="335"/>
                  </a:lnTo>
                  <a:lnTo>
                    <a:pt x="87" y="329"/>
                  </a:lnTo>
                  <a:lnTo>
                    <a:pt x="89" y="321"/>
                  </a:lnTo>
                  <a:lnTo>
                    <a:pt x="92" y="310"/>
                  </a:lnTo>
                  <a:lnTo>
                    <a:pt x="95" y="299"/>
                  </a:lnTo>
                  <a:lnTo>
                    <a:pt x="100" y="287"/>
                  </a:lnTo>
                  <a:lnTo>
                    <a:pt x="106" y="273"/>
                  </a:lnTo>
                  <a:lnTo>
                    <a:pt x="114" y="258"/>
                  </a:lnTo>
                  <a:lnTo>
                    <a:pt x="123" y="244"/>
                  </a:lnTo>
                  <a:lnTo>
                    <a:pt x="134" y="229"/>
                  </a:lnTo>
                  <a:lnTo>
                    <a:pt x="147" y="214"/>
                  </a:lnTo>
                  <a:lnTo>
                    <a:pt x="162" y="200"/>
                  </a:lnTo>
                  <a:lnTo>
                    <a:pt x="179" y="186"/>
                  </a:lnTo>
                  <a:lnTo>
                    <a:pt x="199" y="174"/>
                  </a:lnTo>
                  <a:lnTo>
                    <a:pt x="221" y="162"/>
                  </a:lnTo>
                  <a:lnTo>
                    <a:pt x="241" y="151"/>
                  </a:lnTo>
                  <a:lnTo>
                    <a:pt x="256" y="139"/>
                  </a:lnTo>
                  <a:lnTo>
                    <a:pt x="264" y="126"/>
                  </a:lnTo>
                  <a:lnTo>
                    <a:pt x="269" y="113"/>
                  </a:lnTo>
                  <a:lnTo>
                    <a:pt x="268" y="99"/>
                  </a:lnTo>
                  <a:lnTo>
                    <a:pt x="264" y="86"/>
                  </a:lnTo>
                  <a:lnTo>
                    <a:pt x="258" y="73"/>
                  </a:lnTo>
                  <a:lnTo>
                    <a:pt x="250" y="60"/>
                  </a:lnTo>
                  <a:lnTo>
                    <a:pt x="240" y="48"/>
                  </a:lnTo>
                  <a:lnTo>
                    <a:pt x="229" y="37"/>
                  </a:lnTo>
                  <a:lnTo>
                    <a:pt x="218" y="26"/>
                  </a:lnTo>
                  <a:lnTo>
                    <a:pt x="208" y="18"/>
                  </a:lnTo>
                  <a:lnTo>
                    <a:pt x="199" y="10"/>
                  </a:lnTo>
                  <a:lnTo>
                    <a:pt x="191" y="5"/>
                  </a:lnTo>
                  <a:lnTo>
                    <a:pt x="186" y="2"/>
                  </a:lnTo>
                  <a:lnTo>
                    <a:pt x="184" y="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29" name="Freeform 21"/>
            <p:cNvSpPr>
              <a:spLocks/>
            </p:cNvSpPr>
            <p:nvPr/>
          </p:nvSpPr>
          <p:spPr bwMode="auto">
            <a:xfrm>
              <a:off x="4994275" y="1525588"/>
              <a:ext cx="352425" cy="354012"/>
            </a:xfrm>
            <a:custGeom>
              <a:avLst/>
              <a:gdLst>
                <a:gd name="T0" fmla="*/ 2147483647 w 222"/>
                <a:gd name="T1" fmla="*/ 0 h 223"/>
                <a:gd name="T2" fmla="*/ 2147483647 w 222"/>
                <a:gd name="T3" fmla="*/ 0 h 223"/>
                <a:gd name="T4" fmla="*/ 2147483647 w 222"/>
                <a:gd name="T5" fmla="*/ 2147483647 h 223"/>
                <a:gd name="T6" fmla="*/ 2147483647 w 222"/>
                <a:gd name="T7" fmla="*/ 2147483647 h 223"/>
                <a:gd name="T8" fmla="*/ 2147483647 w 222"/>
                <a:gd name="T9" fmla="*/ 2147483647 h 223"/>
                <a:gd name="T10" fmla="*/ 2147483647 w 222"/>
                <a:gd name="T11" fmla="*/ 2147483647 h 223"/>
                <a:gd name="T12" fmla="*/ 2147483647 w 222"/>
                <a:gd name="T13" fmla="*/ 2147483647 h 223"/>
                <a:gd name="T14" fmla="*/ 2147483647 w 222"/>
                <a:gd name="T15" fmla="*/ 2147483647 h 223"/>
                <a:gd name="T16" fmla="*/ 2147483647 w 222"/>
                <a:gd name="T17" fmla="*/ 2147483647 h 223"/>
                <a:gd name="T18" fmla="*/ 2147483647 w 222"/>
                <a:gd name="T19" fmla="*/ 2147483647 h 223"/>
                <a:gd name="T20" fmla="*/ 2147483647 w 222"/>
                <a:gd name="T21" fmla="*/ 2147483647 h 223"/>
                <a:gd name="T22" fmla="*/ 2147483647 w 222"/>
                <a:gd name="T23" fmla="*/ 2147483647 h 223"/>
                <a:gd name="T24" fmla="*/ 2147483647 w 222"/>
                <a:gd name="T25" fmla="*/ 2147483647 h 223"/>
                <a:gd name="T26" fmla="*/ 2147483647 w 222"/>
                <a:gd name="T27" fmla="*/ 2147483647 h 223"/>
                <a:gd name="T28" fmla="*/ 2147483647 w 222"/>
                <a:gd name="T29" fmla="*/ 2147483647 h 223"/>
                <a:gd name="T30" fmla="*/ 2147483647 w 222"/>
                <a:gd name="T31" fmla="*/ 2147483647 h 223"/>
                <a:gd name="T32" fmla="*/ 2147483647 w 222"/>
                <a:gd name="T33" fmla="*/ 2147483647 h 223"/>
                <a:gd name="T34" fmla="*/ 2147483647 w 222"/>
                <a:gd name="T35" fmla="*/ 2147483647 h 223"/>
                <a:gd name="T36" fmla="*/ 2147483647 w 222"/>
                <a:gd name="T37" fmla="*/ 2147483647 h 223"/>
                <a:gd name="T38" fmla="*/ 2147483647 w 222"/>
                <a:gd name="T39" fmla="*/ 2147483647 h 223"/>
                <a:gd name="T40" fmla="*/ 2147483647 w 222"/>
                <a:gd name="T41" fmla="*/ 2147483647 h 223"/>
                <a:gd name="T42" fmla="*/ 2147483647 w 222"/>
                <a:gd name="T43" fmla="*/ 2147483647 h 223"/>
                <a:gd name="T44" fmla="*/ 2147483647 w 222"/>
                <a:gd name="T45" fmla="*/ 2147483647 h 223"/>
                <a:gd name="T46" fmla="*/ 2147483647 w 222"/>
                <a:gd name="T47" fmla="*/ 2147483647 h 223"/>
                <a:gd name="T48" fmla="*/ 2147483647 w 222"/>
                <a:gd name="T49" fmla="*/ 2147483647 h 223"/>
                <a:gd name="T50" fmla="*/ 2147483647 w 222"/>
                <a:gd name="T51" fmla="*/ 2147483647 h 223"/>
                <a:gd name="T52" fmla="*/ 2147483647 w 222"/>
                <a:gd name="T53" fmla="*/ 2147483647 h 223"/>
                <a:gd name="T54" fmla="*/ 2147483647 w 222"/>
                <a:gd name="T55" fmla="*/ 2147483647 h 223"/>
                <a:gd name="T56" fmla="*/ 2147483647 w 222"/>
                <a:gd name="T57" fmla="*/ 2147483647 h 223"/>
                <a:gd name="T58" fmla="*/ 2147483647 w 222"/>
                <a:gd name="T59" fmla="*/ 2147483647 h 223"/>
                <a:gd name="T60" fmla="*/ 2147483647 w 222"/>
                <a:gd name="T61" fmla="*/ 2147483647 h 223"/>
                <a:gd name="T62" fmla="*/ 2147483647 w 222"/>
                <a:gd name="T63" fmla="*/ 2147483647 h 223"/>
                <a:gd name="T64" fmla="*/ 2147483647 w 222"/>
                <a:gd name="T65" fmla="*/ 2147483647 h 223"/>
                <a:gd name="T66" fmla="*/ 2147483647 w 222"/>
                <a:gd name="T67" fmla="*/ 2147483647 h 223"/>
                <a:gd name="T68" fmla="*/ 2147483647 w 222"/>
                <a:gd name="T69" fmla="*/ 2147483647 h 223"/>
                <a:gd name="T70" fmla="*/ 2147483647 w 222"/>
                <a:gd name="T71" fmla="*/ 2147483647 h 223"/>
                <a:gd name="T72" fmla="*/ 2147483647 w 222"/>
                <a:gd name="T73" fmla="*/ 2147483647 h 223"/>
                <a:gd name="T74" fmla="*/ 2147483647 w 222"/>
                <a:gd name="T75" fmla="*/ 2147483647 h 223"/>
                <a:gd name="T76" fmla="*/ 2147483647 w 222"/>
                <a:gd name="T77" fmla="*/ 2147483647 h 223"/>
                <a:gd name="T78" fmla="*/ 2147483647 w 222"/>
                <a:gd name="T79" fmla="*/ 2147483647 h 223"/>
                <a:gd name="T80" fmla="*/ 2147483647 w 222"/>
                <a:gd name="T81" fmla="*/ 2147483647 h 223"/>
                <a:gd name="T82" fmla="*/ 2147483647 w 222"/>
                <a:gd name="T83" fmla="*/ 2147483647 h 223"/>
                <a:gd name="T84" fmla="*/ 2147483647 w 222"/>
                <a:gd name="T85" fmla="*/ 2147483647 h 223"/>
                <a:gd name="T86" fmla="*/ 2147483647 w 222"/>
                <a:gd name="T87" fmla="*/ 2147483647 h 223"/>
                <a:gd name="T88" fmla="*/ 2147483647 w 222"/>
                <a:gd name="T89" fmla="*/ 2147483647 h 223"/>
                <a:gd name="T90" fmla="*/ 2147483647 w 222"/>
                <a:gd name="T91" fmla="*/ 2147483647 h 223"/>
                <a:gd name="T92" fmla="*/ 2147483647 w 222"/>
                <a:gd name="T93" fmla="*/ 2147483647 h 223"/>
                <a:gd name="T94" fmla="*/ 2147483647 w 222"/>
                <a:gd name="T95" fmla="*/ 2147483647 h 223"/>
                <a:gd name="T96" fmla="*/ 2147483647 w 222"/>
                <a:gd name="T97" fmla="*/ 2147483647 h 223"/>
                <a:gd name="T98" fmla="*/ 2147483647 w 222"/>
                <a:gd name="T99" fmla="*/ 2147483647 h 223"/>
                <a:gd name="T100" fmla="*/ 2147483647 w 222"/>
                <a:gd name="T101" fmla="*/ 2147483647 h 223"/>
                <a:gd name="T102" fmla="*/ 2147483647 w 222"/>
                <a:gd name="T103" fmla="*/ 2147483647 h 223"/>
                <a:gd name="T104" fmla="*/ 2147483647 w 222"/>
                <a:gd name="T105" fmla="*/ 2147483647 h 223"/>
                <a:gd name="T106" fmla="*/ 2147483647 w 222"/>
                <a:gd name="T107" fmla="*/ 2147483647 h 223"/>
                <a:gd name="T108" fmla="*/ 2147483647 w 222"/>
                <a:gd name="T109" fmla="*/ 2147483647 h 223"/>
                <a:gd name="T110" fmla="*/ 2147483647 w 222"/>
                <a:gd name="T111" fmla="*/ 2147483647 h 223"/>
                <a:gd name="T112" fmla="*/ 0 w 222"/>
                <a:gd name="T113" fmla="*/ 2147483647 h 223"/>
                <a:gd name="T114" fmla="*/ 2147483647 w 222"/>
                <a:gd name="T115" fmla="*/ 2147483647 h 223"/>
                <a:gd name="T116" fmla="*/ 2147483647 w 222"/>
                <a:gd name="T117" fmla="*/ 2147483647 h 223"/>
                <a:gd name="T118" fmla="*/ 2147483647 w 222"/>
                <a:gd name="T119" fmla="*/ 2147483647 h 223"/>
                <a:gd name="T120" fmla="*/ 2147483647 w 222"/>
                <a:gd name="T121" fmla="*/ 2147483647 h 22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22"/>
                <a:gd name="T184" fmla="*/ 0 h 223"/>
                <a:gd name="T185" fmla="*/ 222 w 222"/>
                <a:gd name="T186" fmla="*/ 223 h 22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22" h="223">
                  <a:moveTo>
                    <a:pt x="14" y="0"/>
                  </a:moveTo>
                  <a:lnTo>
                    <a:pt x="14" y="0"/>
                  </a:lnTo>
                  <a:lnTo>
                    <a:pt x="15" y="1"/>
                  </a:lnTo>
                  <a:lnTo>
                    <a:pt x="19" y="5"/>
                  </a:lnTo>
                  <a:lnTo>
                    <a:pt x="25" y="10"/>
                  </a:lnTo>
                  <a:lnTo>
                    <a:pt x="33" y="16"/>
                  </a:lnTo>
                  <a:lnTo>
                    <a:pt x="42" y="22"/>
                  </a:lnTo>
                  <a:lnTo>
                    <a:pt x="53" y="27"/>
                  </a:lnTo>
                  <a:lnTo>
                    <a:pt x="64" y="31"/>
                  </a:lnTo>
                  <a:lnTo>
                    <a:pt x="75" y="32"/>
                  </a:lnTo>
                  <a:lnTo>
                    <a:pt x="81" y="32"/>
                  </a:lnTo>
                  <a:lnTo>
                    <a:pt x="89" y="32"/>
                  </a:lnTo>
                  <a:lnTo>
                    <a:pt x="98" y="31"/>
                  </a:lnTo>
                  <a:lnTo>
                    <a:pt x="108" y="30"/>
                  </a:lnTo>
                  <a:lnTo>
                    <a:pt x="119" y="30"/>
                  </a:lnTo>
                  <a:lnTo>
                    <a:pt x="131" y="30"/>
                  </a:lnTo>
                  <a:lnTo>
                    <a:pt x="142" y="30"/>
                  </a:lnTo>
                  <a:lnTo>
                    <a:pt x="154" y="31"/>
                  </a:lnTo>
                  <a:lnTo>
                    <a:pt x="166" y="33"/>
                  </a:lnTo>
                  <a:lnTo>
                    <a:pt x="177" y="35"/>
                  </a:lnTo>
                  <a:lnTo>
                    <a:pt x="187" y="38"/>
                  </a:lnTo>
                  <a:lnTo>
                    <a:pt x="197" y="43"/>
                  </a:lnTo>
                  <a:lnTo>
                    <a:pt x="205" y="49"/>
                  </a:lnTo>
                  <a:lnTo>
                    <a:pt x="212" y="56"/>
                  </a:lnTo>
                  <a:lnTo>
                    <a:pt x="217" y="65"/>
                  </a:lnTo>
                  <a:lnTo>
                    <a:pt x="220" y="76"/>
                  </a:lnTo>
                  <a:lnTo>
                    <a:pt x="221" y="87"/>
                  </a:lnTo>
                  <a:lnTo>
                    <a:pt x="222" y="98"/>
                  </a:lnTo>
                  <a:lnTo>
                    <a:pt x="220" y="109"/>
                  </a:lnTo>
                  <a:lnTo>
                    <a:pt x="218" y="120"/>
                  </a:lnTo>
                  <a:lnTo>
                    <a:pt x="215" y="130"/>
                  </a:lnTo>
                  <a:lnTo>
                    <a:pt x="211" y="139"/>
                  </a:lnTo>
                  <a:lnTo>
                    <a:pt x="205" y="149"/>
                  </a:lnTo>
                  <a:lnTo>
                    <a:pt x="200" y="158"/>
                  </a:lnTo>
                  <a:lnTo>
                    <a:pt x="193" y="166"/>
                  </a:lnTo>
                  <a:lnTo>
                    <a:pt x="185" y="174"/>
                  </a:lnTo>
                  <a:lnTo>
                    <a:pt x="178" y="181"/>
                  </a:lnTo>
                  <a:lnTo>
                    <a:pt x="169" y="188"/>
                  </a:lnTo>
                  <a:lnTo>
                    <a:pt x="161" y="195"/>
                  </a:lnTo>
                  <a:lnTo>
                    <a:pt x="152" y="200"/>
                  </a:lnTo>
                  <a:lnTo>
                    <a:pt x="142" y="205"/>
                  </a:lnTo>
                  <a:lnTo>
                    <a:pt x="133" y="209"/>
                  </a:lnTo>
                  <a:lnTo>
                    <a:pt x="123" y="214"/>
                  </a:lnTo>
                  <a:lnTo>
                    <a:pt x="110" y="216"/>
                  </a:lnTo>
                  <a:lnTo>
                    <a:pt x="97" y="219"/>
                  </a:lnTo>
                  <a:lnTo>
                    <a:pt x="82" y="221"/>
                  </a:lnTo>
                  <a:lnTo>
                    <a:pt x="68" y="222"/>
                  </a:lnTo>
                  <a:lnTo>
                    <a:pt x="54" y="223"/>
                  </a:lnTo>
                  <a:lnTo>
                    <a:pt x="40" y="222"/>
                  </a:lnTo>
                  <a:lnTo>
                    <a:pt x="28" y="220"/>
                  </a:lnTo>
                  <a:lnTo>
                    <a:pt x="17" y="217"/>
                  </a:lnTo>
                  <a:lnTo>
                    <a:pt x="9" y="213"/>
                  </a:lnTo>
                  <a:lnTo>
                    <a:pt x="3" y="207"/>
                  </a:lnTo>
                  <a:lnTo>
                    <a:pt x="0" y="200"/>
                  </a:lnTo>
                  <a:lnTo>
                    <a:pt x="2" y="192"/>
                  </a:lnTo>
                  <a:lnTo>
                    <a:pt x="7" y="181"/>
                  </a:lnTo>
                  <a:lnTo>
                    <a:pt x="17" y="169"/>
                  </a:lnTo>
                  <a:lnTo>
                    <a:pt x="32" y="15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30" name="Freeform 22"/>
            <p:cNvSpPr>
              <a:spLocks/>
            </p:cNvSpPr>
            <p:nvPr/>
          </p:nvSpPr>
          <p:spPr bwMode="auto">
            <a:xfrm>
              <a:off x="4784725" y="1397000"/>
              <a:ext cx="333375" cy="382588"/>
            </a:xfrm>
            <a:custGeom>
              <a:avLst/>
              <a:gdLst>
                <a:gd name="T0" fmla="*/ 2147483647 w 210"/>
                <a:gd name="T1" fmla="*/ 2147483647 h 241"/>
                <a:gd name="T2" fmla="*/ 2147483647 w 210"/>
                <a:gd name="T3" fmla="*/ 2147483647 h 241"/>
                <a:gd name="T4" fmla="*/ 2147483647 w 210"/>
                <a:gd name="T5" fmla="*/ 2147483647 h 241"/>
                <a:gd name="T6" fmla="*/ 2147483647 w 210"/>
                <a:gd name="T7" fmla="*/ 2147483647 h 241"/>
                <a:gd name="T8" fmla="*/ 2147483647 w 210"/>
                <a:gd name="T9" fmla="*/ 2147483647 h 241"/>
                <a:gd name="T10" fmla="*/ 2147483647 w 210"/>
                <a:gd name="T11" fmla="*/ 2147483647 h 241"/>
                <a:gd name="T12" fmla="*/ 2147483647 w 210"/>
                <a:gd name="T13" fmla="*/ 2147483647 h 241"/>
                <a:gd name="T14" fmla="*/ 2147483647 w 210"/>
                <a:gd name="T15" fmla="*/ 2147483647 h 241"/>
                <a:gd name="T16" fmla="*/ 2147483647 w 210"/>
                <a:gd name="T17" fmla="*/ 2147483647 h 241"/>
                <a:gd name="T18" fmla="*/ 2147483647 w 210"/>
                <a:gd name="T19" fmla="*/ 2147483647 h 241"/>
                <a:gd name="T20" fmla="*/ 2147483647 w 210"/>
                <a:gd name="T21" fmla="*/ 2147483647 h 241"/>
                <a:gd name="T22" fmla="*/ 2147483647 w 210"/>
                <a:gd name="T23" fmla="*/ 2147483647 h 241"/>
                <a:gd name="T24" fmla="*/ 2147483647 w 210"/>
                <a:gd name="T25" fmla="*/ 2147483647 h 241"/>
                <a:gd name="T26" fmla="*/ 2147483647 w 210"/>
                <a:gd name="T27" fmla="*/ 2147483647 h 241"/>
                <a:gd name="T28" fmla="*/ 2147483647 w 210"/>
                <a:gd name="T29" fmla="*/ 2147483647 h 241"/>
                <a:gd name="T30" fmla="*/ 2147483647 w 210"/>
                <a:gd name="T31" fmla="*/ 2147483647 h 241"/>
                <a:gd name="T32" fmla="*/ 2147483647 w 210"/>
                <a:gd name="T33" fmla="*/ 2147483647 h 241"/>
                <a:gd name="T34" fmla="*/ 2147483647 w 210"/>
                <a:gd name="T35" fmla="*/ 2147483647 h 241"/>
                <a:gd name="T36" fmla="*/ 2147483647 w 210"/>
                <a:gd name="T37" fmla="*/ 2147483647 h 241"/>
                <a:gd name="T38" fmla="*/ 2147483647 w 210"/>
                <a:gd name="T39" fmla="*/ 2147483647 h 241"/>
                <a:gd name="T40" fmla="*/ 2147483647 w 210"/>
                <a:gd name="T41" fmla="*/ 2147483647 h 241"/>
                <a:gd name="T42" fmla="*/ 2147483647 w 210"/>
                <a:gd name="T43" fmla="*/ 2147483647 h 241"/>
                <a:gd name="T44" fmla="*/ 2147483647 w 210"/>
                <a:gd name="T45" fmla="*/ 0 h 241"/>
                <a:gd name="T46" fmla="*/ 2147483647 w 210"/>
                <a:gd name="T47" fmla="*/ 2147483647 h 241"/>
                <a:gd name="T48" fmla="*/ 2147483647 w 210"/>
                <a:gd name="T49" fmla="*/ 2147483647 h 241"/>
                <a:gd name="T50" fmla="*/ 2147483647 w 210"/>
                <a:gd name="T51" fmla="*/ 2147483647 h 241"/>
                <a:gd name="T52" fmla="*/ 2147483647 w 210"/>
                <a:gd name="T53" fmla="*/ 2147483647 h 241"/>
                <a:gd name="T54" fmla="*/ 2147483647 w 210"/>
                <a:gd name="T55" fmla="*/ 2147483647 h 241"/>
                <a:gd name="T56" fmla="*/ 2147483647 w 210"/>
                <a:gd name="T57" fmla="*/ 2147483647 h 241"/>
                <a:gd name="T58" fmla="*/ 2147483647 w 210"/>
                <a:gd name="T59" fmla="*/ 2147483647 h 241"/>
                <a:gd name="T60" fmla="*/ 2147483647 w 210"/>
                <a:gd name="T61" fmla="*/ 2147483647 h 241"/>
                <a:gd name="T62" fmla="*/ 2147483647 w 210"/>
                <a:gd name="T63" fmla="*/ 2147483647 h 241"/>
                <a:gd name="T64" fmla="*/ 2147483647 w 210"/>
                <a:gd name="T65" fmla="*/ 2147483647 h 241"/>
                <a:gd name="T66" fmla="*/ 2147483647 w 210"/>
                <a:gd name="T67" fmla="*/ 2147483647 h 241"/>
                <a:gd name="T68" fmla="*/ 2147483647 w 210"/>
                <a:gd name="T69" fmla="*/ 2147483647 h 241"/>
                <a:gd name="T70" fmla="*/ 2147483647 w 210"/>
                <a:gd name="T71" fmla="*/ 2147483647 h 241"/>
                <a:gd name="T72" fmla="*/ 2147483647 w 210"/>
                <a:gd name="T73" fmla="*/ 2147483647 h 24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0"/>
                <a:gd name="T112" fmla="*/ 0 h 241"/>
                <a:gd name="T113" fmla="*/ 210 w 210"/>
                <a:gd name="T114" fmla="*/ 241 h 24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0" h="241">
                  <a:moveTo>
                    <a:pt x="149" y="160"/>
                  </a:moveTo>
                  <a:lnTo>
                    <a:pt x="150" y="161"/>
                  </a:lnTo>
                  <a:lnTo>
                    <a:pt x="152" y="163"/>
                  </a:lnTo>
                  <a:lnTo>
                    <a:pt x="154" y="167"/>
                  </a:lnTo>
                  <a:lnTo>
                    <a:pt x="152" y="173"/>
                  </a:lnTo>
                  <a:lnTo>
                    <a:pt x="147" y="181"/>
                  </a:lnTo>
                  <a:lnTo>
                    <a:pt x="135" y="191"/>
                  </a:lnTo>
                  <a:lnTo>
                    <a:pt x="116" y="204"/>
                  </a:lnTo>
                  <a:lnTo>
                    <a:pt x="87" y="218"/>
                  </a:lnTo>
                  <a:lnTo>
                    <a:pt x="71" y="226"/>
                  </a:lnTo>
                  <a:lnTo>
                    <a:pt x="57" y="232"/>
                  </a:lnTo>
                  <a:lnTo>
                    <a:pt x="44" y="236"/>
                  </a:lnTo>
                  <a:lnTo>
                    <a:pt x="33" y="240"/>
                  </a:lnTo>
                  <a:lnTo>
                    <a:pt x="23" y="241"/>
                  </a:lnTo>
                  <a:lnTo>
                    <a:pt x="15" y="240"/>
                  </a:lnTo>
                  <a:lnTo>
                    <a:pt x="9" y="238"/>
                  </a:lnTo>
                  <a:lnTo>
                    <a:pt x="5" y="233"/>
                  </a:lnTo>
                  <a:lnTo>
                    <a:pt x="2" y="227"/>
                  </a:lnTo>
                  <a:lnTo>
                    <a:pt x="0" y="218"/>
                  </a:lnTo>
                  <a:lnTo>
                    <a:pt x="1" y="207"/>
                  </a:lnTo>
                  <a:lnTo>
                    <a:pt x="3" y="194"/>
                  </a:lnTo>
                  <a:lnTo>
                    <a:pt x="7" y="178"/>
                  </a:lnTo>
                  <a:lnTo>
                    <a:pt x="13" y="159"/>
                  </a:lnTo>
                  <a:lnTo>
                    <a:pt x="21" y="137"/>
                  </a:lnTo>
                  <a:lnTo>
                    <a:pt x="30" y="113"/>
                  </a:lnTo>
                  <a:lnTo>
                    <a:pt x="40" y="89"/>
                  </a:lnTo>
                  <a:lnTo>
                    <a:pt x="50" y="70"/>
                  </a:lnTo>
                  <a:lnTo>
                    <a:pt x="60" y="54"/>
                  </a:lnTo>
                  <a:lnTo>
                    <a:pt x="70" y="42"/>
                  </a:lnTo>
                  <a:lnTo>
                    <a:pt x="79" y="33"/>
                  </a:lnTo>
                  <a:lnTo>
                    <a:pt x="88" y="27"/>
                  </a:lnTo>
                  <a:lnTo>
                    <a:pt x="97" y="23"/>
                  </a:lnTo>
                  <a:lnTo>
                    <a:pt x="104" y="20"/>
                  </a:lnTo>
                  <a:lnTo>
                    <a:pt x="112" y="20"/>
                  </a:lnTo>
                  <a:lnTo>
                    <a:pt x="118" y="20"/>
                  </a:lnTo>
                  <a:lnTo>
                    <a:pt x="124" y="22"/>
                  </a:lnTo>
                  <a:lnTo>
                    <a:pt x="129" y="24"/>
                  </a:lnTo>
                  <a:lnTo>
                    <a:pt x="133" y="26"/>
                  </a:lnTo>
                  <a:lnTo>
                    <a:pt x="136" y="28"/>
                  </a:lnTo>
                  <a:lnTo>
                    <a:pt x="138" y="30"/>
                  </a:lnTo>
                  <a:lnTo>
                    <a:pt x="139" y="28"/>
                  </a:lnTo>
                  <a:lnTo>
                    <a:pt x="142" y="22"/>
                  </a:lnTo>
                  <a:lnTo>
                    <a:pt x="147" y="13"/>
                  </a:lnTo>
                  <a:lnTo>
                    <a:pt x="154" y="5"/>
                  </a:lnTo>
                  <a:lnTo>
                    <a:pt x="161" y="0"/>
                  </a:lnTo>
                  <a:lnTo>
                    <a:pt x="169" y="0"/>
                  </a:lnTo>
                  <a:lnTo>
                    <a:pt x="177" y="5"/>
                  </a:lnTo>
                  <a:lnTo>
                    <a:pt x="185" y="19"/>
                  </a:lnTo>
                  <a:lnTo>
                    <a:pt x="189" y="28"/>
                  </a:lnTo>
                  <a:lnTo>
                    <a:pt x="192" y="36"/>
                  </a:lnTo>
                  <a:lnTo>
                    <a:pt x="196" y="44"/>
                  </a:lnTo>
                  <a:lnTo>
                    <a:pt x="199" y="51"/>
                  </a:lnTo>
                  <a:lnTo>
                    <a:pt x="201" y="58"/>
                  </a:lnTo>
                  <a:lnTo>
                    <a:pt x="203" y="64"/>
                  </a:lnTo>
                  <a:lnTo>
                    <a:pt x="205" y="69"/>
                  </a:lnTo>
                  <a:lnTo>
                    <a:pt x="207" y="74"/>
                  </a:lnTo>
                  <a:lnTo>
                    <a:pt x="208" y="79"/>
                  </a:lnTo>
                  <a:lnTo>
                    <a:pt x="209" y="84"/>
                  </a:lnTo>
                  <a:lnTo>
                    <a:pt x="210" y="89"/>
                  </a:lnTo>
                  <a:lnTo>
                    <a:pt x="210" y="93"/>
                  </a:lnTo>
                  <a:lnTo>
                    <a:pt x="210" y="98"/>
                  </a:lnTo>
                  <a:lnTo>
                    <a:pt x="209" y="103"/>
                  </a:lnTo>
                  <a:lnTo>
                    <a:pt x="208" y="108"/>
                  </a:lnTo>
                  <a:lnTo>
                    <a:pt x="207" y="113"/>
                  </a:lnTo>
                  <a:lnTo>
                    <a:pt x="206" y="113"/>
                  </a:lnTo>
                  <a:lnTo>
                    <a:pt x="202" y="112"/>
                  </a:lnTo>
                  <a:lnTo>
                    <a:pt x="196" y="110"/>
                  </a:lnTo>
                  <a:lnTo>
                    <a:pt x="189" y="108"/>
                  </a:lnTo>
                  <a:lnTo>
                    <a:pt x="182" y="106"/>
                  </a:lnTo>
                  <a:lnTo>
                    <a:pt x="174" y="103"/>
                  </a:lnTo>
                  <a:lnTo>
                    <a:pt x="168" y="99"/>
                  </a:lnTo>
                  <a:lnTo>
                    <a:pt x="164" y="95"/>
                  </a:lnTo>
                  <a:lnTo>
                    <a:pt x="149" y="1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31" name="Freeform 23"/>
            <p:cNvSpPr>
              <a:spLocks/>
            </p:cNvSpPr>
            <p:nvPr/>
          </p:nvSpPr>
          <p:spPr bwMode="auto">
            <a:xfrm>
              <a:off x="4968875" y="1485900"/>
              <a:ext cx="25400" cy="39688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2147483647 h 25"/>
                <a:gd name="T4" fmla="*/ 2147483647 w 16"/>
                <a:gd name="T5" fmla="*/ 2147483647 h 25"/>
                <a:gd name="T6" fmla="*/ 2147483647 w 16"/>
                <a:gd name="T7" fmla="*/ 2147483647 h 25"/>
                <a:gd name="T8" fmla="*/ 2147483647 w 16"/>
                <a:gd name="T9" fmla="*/ 2147483647 h 25"/>
                <a:gd name="T10" fmla="*/ 2147483647 w 16"/>
                <a:gd name="T11" fmla="*/ 2147483647 h 25"/>
                <a:gd name="T12" fmla="*/ 2147483647 w 16"/>
                <a:gd name="T13" fmla="*/ 2147483647 h 25"/>
                <a:gd name="T14" fmla="*/ 2147483647 w 16"/>
                <a:gd name="T15" fmla="*/ 2147483647 h 25"/>
                <a:gd name="T16" fmla="*/ 2147483647 w 16"/>
                <a:gd name="T17" fmla="*/ 0 h 25"/>
                <a:gd name="T18" fmla="*/ 2147483647 w 16"/>
                <a:gd name="T19" fmla="*/ 0 h 25"/>
                <a:gd name="T20" fmla="*/ 2147483647 w 16"/>
                <a:gd name="T21" fmla="*/ 2147483647 h 25"/>
                <a:gd name="T22" fmla="*/ 2147483647 w 16"/>
                <a:gd name="T23" fmla="*/ 2147483647 h 25"/>
                <a:gd name="T24" fmla="*/ 2147483647 w 16"/>
                <a:gd name="T25" fmla="*/ 2147483647 h 25"/>
                <a:gd name="T26" fmla="*/ 0 w 16"/>
                <a:gd name="T27" fmla="*/ 2147483647 h 25"/>
                <a:gd name="T28" fmla="*/ 0 w 16"/>
                <a:gd name="T29" fmla="*/ 2147483647 h 25"/>
                <a:gd name="T30" fmla="*/ 2147483647 w 16"/>
                <a:gd name="T31" fmla="*/ 2147483647 h 25"/>
                <a:gd name="T32" fmla="*/ 2147483647 w 16"/>
                <a:gd name="T33" fmla="*/ 2147483647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25"/>
                <a:gd name="T53" fmla="*/ 16 w 1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25">
                  <a:moveTo>
                    <a:pt x="4" y="25"/>
                  </a:moveTo>
                  <a:lnTo>
                    <a:pt x="7" y="25"/>
                  </a:lnTo>
                  <a:lnTo>
                    <a:pt x="11" y="23"/>
                  </a:lnTo>
                  <a:lnTo>
                    <a:pt x="14" y="20"/>
                  </a:lnTo>
                  <a:lnTo>
                    <a:pt x="15" y="15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5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32" name="Freeform 24"/>
            <p:cNvSpPr>
              <a:spLocks/>
            </p:cNvSpPr>
            <p:nvPr/>
          </p:nvSpPr>
          <p:spPr bwMode="auto">
            <a:xfrm>
              <a:off x="4784725" y="1397000"/>
              <a:ext cx="333375" cy="382588"/>
            </a:xfrm>
            <a:custGeom>
              <a:avLst/>
              <a:gdLst>
                <a:gd name="T0" fmla="*/ 2147483647 w 210"/>
                <a:gd name="T1" fmla="*/ 2147483647 h 241"/>
                <a:gd name="T2" fmla="*/ 2147483647 w 210"/>
                <a:gd name="T3" fmla="*/ 2147483647 h 241"/>
                <a:gd name="T4" fmla="*/ 2147483647 w 210"/>
                <a:gd name="T5" fmla="*/ 2147483647 h 241"/>
                <a:gd name="T6" fmla="*/ 2147483647 w 210"/>
                <a:gd name="T7" fmla="*/ 2147483647 h 241"/>
                <a:gd name="T8" fmla="*/ 2147483647 w 210"/>
                <a:gd name="T9" fmla="*/ 2147483647 h 241"/>
                <a:gd name="T10" fmla="*/ 2147483647 w 210"/>
                <a:gd name="T11" fmla="*/ 2147483647 h 241"/>
                <a:gd name="T12" fmla="*/ 2147483647 w 210"/>
                <a:gd name="T13" fmla="*/ 2147483647 h 241"/>
                <a:gd name="T14" fmla="*/ 2147483647 w 210"/>
                <a:gd name="T15" fmla="*/ 2147483647 h 241"/>
                <a:gd name="T16" fmla="*/ 2147483647 w 210"/>
                <a:gd name="T17" fmla="*/ 2147483647 h 241"/>
                <a:gd name="T18" fmla="*/ 2147483647 w 210"/>
                <a:gd name="T19" fmla="*/ 2147483647 h 241"/>
                <a:gd name="T20" fmla="*/ 2147483647 w 210"/>
                <a:gd name="T21" fmla="*/ 2147483647 h 241"/>
                <a:gd name="T22" fmla="*/ 2147483647 w 210"/>
                <a:gd name="T23" fmla="*/ 2147483647 h 241"/>
                <a:gd name="T24" fmla="*/ 2147483647 w 210"/>
                <a:gd name="T25" fmla="*/ 2147483647 h 241"/>
                <a:gd name="T26" fmla="*/ 2147483647 w 210"/>
                <a:gd name="T27" fmla="*/ 2147483647 h 241"/>
                <a:gd name="T28" fmla="*/ 2147483647 w 210"/>
                <a:gd name="T29" fmla="*/ 2147483647 h 241"/>
                <a:gd name="T30" fmla="*/ 2147483647 w 210"/>
                <a:gd name="T31" fmla="*/ 2147483647 h 241"/>
                <a:gd name="T32" fmla="*/ 2147483647 w 210"/>
                <a:gd name="T33" fmla="*/ 2147483647 h 241"/>
                <a:gd name="T34" fmla="*/ 2147483647 w 210"/>
                <a:gd name="T35" fmla="*/ 2147483647 h 241"/>
                <a:gd name="T36" fmla="*/ 2147483647 w 210"/>
                <a:gd name="T37" fmla="*/ 2147483647 h 241"/>
                <a:gd name="T38" fmla="*/ 2147483647 w 210"/>
                <a:gd name="T39" fmla="*/ 2147483647 h 241"/>
                <a:gd name="T40" fmla="*/ 2147483647 w 210"/>
                <a:gd name="T41" fmla="*/ 2147483647 h 241"/>
                <a:gd name="T42" fmla="*/ 2147483647 w 210"/>
                <a:gd name="T43" fmla="*/ 2147483647 h 241"/>
                <a:gd name="T44" fmla="*/ 2147483647 w 210"/>
                <a:gd name="T45" fmla="*/ 2147483647 h 241"/>
                <a:gd name="T46" fmla="*/ 2147483647 w 210"/>
                <a:gd name="T47" fmla="*/ 2147483647 h 241"/>
                <a:gd name="T48" fmla="*/ 2147483647 w 210"/>
                <a:gd name="T49" fmla="*/ 0 h 241"/>
                <a:gd name="T50" fmla="*/ 2147483647 w 210"/>
                <a:gd name="T51" fmla="*/ 2147483647 h 241"/>
                <a:gd name="T52" fmla="*/ 2147483647 w 210"/>
                <a:gd name="T53" fmla="*/ 2147483647 h 241"/>
                <a:gd name="T54" fmla="*/ 2147483647 w 210"/>
                <a:gd name="T55" fmla="*/ 2147483647 h 241"/>
                <a:gd name="T56" fmla="*/ 2147483647 w 210"/>
                <a:gd name="T57" fmla="*/ 2147483647 h 241"/>
                <a:gd name="T58" fmla="*/ 2147483647 w 210"/>
                <a:gd name="T59" fmla="*/ 2147483647 h 241"/>
                <a:gd name="T60" fmla="*/ 2147483647 w 210"/>
                <a:gd name="T61" fmla="*/ 2147483647 h 241"/>
                <a:gd name="T62" fmla="*/ 2147483647 w 210"/>
                <a:gd name="T63" fmla="*/ 2147483647 h 241"/>
                <a:gd name="T64" fmla="*/ 2147483647 w 210"/>
                <a:gd name="T65" fmla="*/ 2147483647 h 241"/>
                <a:gd name="T66" fmla="*/ 2147483647 w 210"/>
                <a:gd name="T67" fmla="*/ 2147483647 h 241"/>
                <a:gd name="T68" fmla="*/ 2147483647 w 210"/>
                <a:gd name="T69" fmla="*/ 2147483647 h 241"/>
                <a:gd name="T70" fmla="*/ 2147483647 w 210"/>
                <a:gd name="T71" fmla="*/ 2147483647 h 241"/>
                <a:gd name="T72" fmla="*/ 2147483647 w 210"/>
                <a:gd name="T73" fmla="*/ 2147483647 h 241"/>
                <a:gd name="T74" fmla="*/ 2147483647 w 210"/>
                <a:gd name="T75" fmla="*/ 2147483647 h 241"/>
                <a:gd name="T76" fmla="*/ 2147483647 w 210"/>
                <a:gd name="T77" fmla="*/ 2147483647 h 24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10"/>
                <a:gd name="T118" fmla="*/ 0 h 241"/>
                <a:gd name="T119" fmla="*/ 210 w 210"/>
                <a:gd name="T120" fmla="*/ 241 h 24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10" h="241">
                  <a:moveTo>
                    <a:pt x="149" y="160"/>
                  </a:moveTo>
                  <a:lnTo>
                    <a:pt x="149" y="160"/>
                  </a:lnTo>
                  <a:lnTo>
                    <a:pt x="150" y="161"/>
                  </a:lnTo>
                  <a:lnTo>
                    <a:pt x="152" y="163"/>
                  </a:lnTo>
                  <a:lnTo>
                    <a:pt x="154" y="167"/>
                  </a:lnTo>
                  <a:lnTo>
                    <a:pt x="152" y="173"/>
                  </a:lnTo>
                  <a:lnTo>
                    <a:pt x="147" y="181"/>
                  </a:lnTo>
                  <a:lnTo>
                    <a:pt x="135" y="191"/>
                  </a:lnTo>
                  <a:lnTo>
                    <a:pt x="116" y="204"/>
                  </a:lnTo>
                  <a:lnTo>
                    <a:pt x="87" y="218"/>
                  </a:lnTo>
                  <a:lnTo>
                    <a:pt x="71" y="226"/>
                  </a:lnTo>
                  <a:lnTo>
                    <a:pt x="57" y="232"/>
                  </a:lnTo>
                  <a:lnTo>
                    <a:pt x="44" y="236"/>
                  </a:lnTo>
                  <a:lnTo>
                    <a:pt x="33" y="240"/>
                  </a:lnTo>
                  <a:lnTo>
                    <a:pt x="23" y="241"/>
                  </a:lnTo>
                  <a:lnTo>
                    <a:pt x="15" y="240"/>
                  </a:lnTo>
                  <a:lnTo>
                    <a:pt x="9" y="238"/>
                  </a:lnTo>
                  <a:lnTo>
                    <a:pt x="5" y="233"/>
                  </a:lnTo>
                  <a:lnTo>
                    <a:pt x="2" y="227"/>
                  </a:lnTo>
                  <a:lnTo>
                    <a:pt x="0" y="218"/>
                  </a:lnTo>
                  <a:lnTo>
                    <a:pt x="1" y="207"/>
                  </a:lnTo>
                  <a:lnTo>
                    <a:pt x="3" y="194"/>
                  </a:lnTo>
                  <a:lnTo>
                    <a:pt x="7" y="178"/>
                  </a:lnTo>
                  <a:lnTo>
                    <a:pt x="13" y="159"/>
                  </a:lnTo>
                  <a:lnTo>
                    <a:pt x="21" y="137"/>
                  </a:lnTo>
                  <a:lnTo>
                    <a:pt x="30" y="113"/>
                  </a:lnTo>
                  <a:lnTo>
                    <a:pt x="40" y="89"/>
                  </a:lnTo>
                  <a:lnTo>
                    <a:pt x="50" y="70"/>
                  </a:lnTo>
                  <a:lnTo>
                    <a:pt x="60" y="54"/>
                  </a:lnTo>
                  <a:lnTo>
                    <a:pt x="70" y="42"/>
                  </a:lnTo>
                  <a:lnTo>
                    <a:pt x="79" y="33"/>
                  </a:lnTo>
                  <a:lnTo>
                    <a:pt x="88" y="27"/>
                  </a:lnTo>
                  <a:lnTo>
                    <a:pt x="97" y="23"/>
                  </a:lnTo>
                  <a:lnTo>
                    <a:pt x="104" y="20"/>
                  </a:lnTo>
                  <a:lnTo>
                    <a:pt x="112" y="20"/>
                  </a:lnTo>
                  <a:lnTo>
                    <a:pt x="118" y="20"/>
                  </a:lnTo>
                  <a:lnTo>
                    <a:pt x="124" y="22"/>
                  </a:lnTo>
                  <a:lnTo>
                    <a:pt x="129" y="24"/>
                  </a:lnTo>
                  <a:lnTo>
                    <a:pt x="133" y="26"/>
                  </a:lnTo>
                  <a:lnTo>
                    <a:pt x="136" y="28"/>
                  </a:lnTo>
                  <a:lnTo>
                    <a:pt x="138" y="30"/>
                  </a:lnTo>
                  <a:lnTo>
                    <a:pt x="139" y="28"/>
                  </a:lnTo>
                  <a:lnTo>
                    <a:pt x="142" y="22"/>
                  </a:lnTo>
                  <a:lnTo>
                    <a:pt x="147" y="13"/>
                  </a:lnTo>
                  <a:lnTo>
                    <a:pt x="154" y="5"/>
                  </a:lnTo>
                  <a:lnTo>
                    <a:pt x="161" y="0"/>
                  </a:lnTo>
                  <a:lnTo>
                    <a:pt x="169" y="0"/>
                  </a:lnTo>
                  <a:lnTo>
                    <a:pt x="177" y="5"/>
                  </a:lnTo>
                  <a:lnTo>
                    <a:pt x="185" y="19"/>
                  </a:lnTo>
                  <a:lnTo>
                    <a:pt x="189" y="28"/>
                  </a:lnTo>
                  <a:lnTo>
                    <a:pt x="192" y="36"/>
                  </a:lnTo>
                  <a:lnTo>
                    <a:pt x="196" y="44"/>
                  </a:lnTo>
                  <a:lnTo>
                    <a:pt x="199" y="51"/>
                  </a:lnTo>
                  <a:lnTo>
                    <a:pt x="201" y="58"/>
                  </a:lnTo>
                  <a:lnTo>
                    <a:pt x="203" y="64"/>
                  </a:lnTo>
                  <a:lnTo>
                    <a:pt x="205" y="69"/>
                  </a:lnTo>
                  <a:lnTo>
                    <a:pt x="207" y="74"/>
                  </a:lnTo>
                  <a:lnTo>
                    <a:pt x="208" y="79"/>
                  </a:lnTo>
                  <a:lnTo>
                    <a:pt x="209" y="84"/>
                  </a:lnTo>
                  <a:lnTo>
                    <a:pt x="210" y="89"/>
                  </a:lnTo>
                  <a:lnTo>
                    <a:pt x="210" y="93"/>
                  </a:lnTo>
                  <a:lnTo>
                    <a:pt x="210" y="98"/>
                  </a:lnTo>
                  <a:lnTo>
                    <a:pt x="209" y="103"/>
                  </a:lnTo>
                  <a:lnTo>
                    <a:pt x="208" y="108"/>
                  </a:lnTo>
                  <a:lnTo>
                    <a:pt x="207" y="113"/>
                  </a:lnTo>
                  <a:lnTo>
                    <a:pt x="206" y="113"/>
                  </a:lnTo>
                  <a:lnTo>
                    <a:pt x="202" y="112"/>
                  </a:lnTo>
                  <a:lnTo>
                    <a:pt x="196" y="110"/>
                  </a:lnTo>
                  <a:lnTo>
                    <a:pt x="189" y="108"/>
                  </a:lnTo>
                  <a:lnTo>
                    <a:pt x="182" y="106"/>
                  </a:lnTo>
                  <a:lnTo>
                    <a:pt x="174" y="103"/>
                  </a:lnTo>
                  <a:lnTo>
                    <a:pt x="168" y="99"/>
                  </a:lnTo>
                  <a:lnTo>
                    <a:pt x="164" y="95"/>
                  </a:lnTo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33" name="Freeform 25"/>
            <p:cNvSpPr>
              <a:spLocks/>
            </p:cNvSpPr>
            <p:nvPr/>
          </p:nvSpPr>
          <p:spPr bwMode="auto">
            <a:xfrm>
              <a:off x="4968875" y="1485900"/>
              <a:ext cx="25400" cy="39688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2147483647 h 25"/>
                <a:gd name="T4" fmla="*/ 2147483647 w 16"/>
                <a:gd name="T5" fmla="*/ 2147483647 h 25"/>
                <a:gd name="T6" fmla="*/ 2147483647 w 16"/>
                <a:gd name="T7" fmla="*/ 2147483647 h 25"/>
                <a:gd name="T8" fmla="*/ 2147483647 w 16"/>
                <a:gd name="T9" fmla="*/ 2147483647 h 25"/>
                <a:gd name="T10" fmla="*/ 2147483647 w 16"/>
                <a:gd name="T11" fmla="*/ 2147483647 h 25"/>
                <a:gd name="T12" fmla="*/ 2147483647 w 16"/>
                <a:gd name="T13" fmla="*/ 2147483647 h 25"/>
                <a:gd name="T14" fmla="*/ 2147483647 w 16"/>
                <a:gd name="T15" fmla="*/ 2147483647 h 25"/>
                <a:gd name="T16" fmla="*/ 2147483647 w 16"/>
                <a:gd name="T17" fmla="*/ 2147483647 h 25"/>
                <a:gd name="T18" fmla="*/ 2147483647 w 16"/>
                <a:gd name="T19" fmla="*/ 2147483647 h 25"/>
                <a:gd name="T20" fmla="*/ 2147483647 w 16"/>
                <a:gd name="T21" fmla="*/ 0 h 25"/>
                <a:gd name="T22" fmla="*/ 2147483647 w 16"/>
                <a:gd name="T23" fmla="*/ 0 h 25"/>
                <a:gd name="T24" fmla="*/ 2147483647 w 16"/>
                <a:gd name="T25" fmla="*/ 0 h 25"/>
                <a:gd name="T26" fmla="*/ 2147483647 w 16"/>
                <a:gd name="T27" fmla="*/ 2147483647 h 25"/>
                <a:gd name="T28" fmla="*/ 2147483647 w 16"/>
                <a:gd name="T29" fmla="*/ 2147483647 h 25"/>
                <a:gd name="T30" fmla="*/ 2147483647 w 16"/>
                <a:gd name="T31" fmla="*/ 2147483647 h 25"/>
                <a:gd name="T32" fmla="*/ 2147483647 w 16"/>
                <a:gd name="T33" fmla="*/ 2147483647 h 25"/>
                <a:gd name="T34" fmla="*/ 0 w 16"/>
                <a:gd name="T35" fmla="*/ 2147483647 h 25"/>
                <a:gd name="T36" fmla="*/ 0 w 16"/>
                <a:gd name="T37" fmla="*/ 2147483647 h 25"/>
                <a:gd name="T38" fmla="*/ 2147483647 w 16"/>
                <a:gd name="T39" fmla="*/ 2147483647 h 25"/>
                <a:gd name="T40" fmla="*/ 2147483647 w 16"/>
                <a:gd name="T41" fmla="*/ 2147483647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"/>
                <a:gd name="T64" fmla="*/ 0 h 25"/>
                <a:gd name="T65" fmla="*/ 16 w 16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" h="25">
                  <a:moveTo>
                    <a:pt x="4" y="25"/>
                  </a:moveTo>
                  <a:lnTo>
                    <a:pt x="4" y="25"/>
                  </a:lnTo>
                  <a:lnTo>
                    <a:pt x="7" y="25"/>
                  </a:lnTo>
                  <a:lnTo>
                    <a:pt x="11" y="23"/>
                  </a:lnTo>
                  <a:lnTo>
                    <a:pt x="14" y="20"/>
                  </a:lnTo>
                  <a:lnTo>
                    <a:pt x="15" y="15"/>
                  </a:lnTo>
                  <a:lnTo>
                    <a:pt x="16" y="10"/>
                  </a:lnTo>
                  <a:lnTo>
                    <a:pt x="16" y="6"/>
                  </a:lnTo>
                  <a:lnTo>
                    <a:pt x="15" y="2"/>
                  </a:lnTo>
                  <a:lnTo>
                    <a:pt x="12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3" y="5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1" y="23"/>
                  </a:lnTo>
                  <a:lnTo>
                    <a:pt x="4" y="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34" name="Freeform 26"/>
            <p:cNvSpPr>
              <a:spLocks/>
            </p:cNvSpPr>
            <p:nvPr/>
          </p:nvSpPr>
          <p:spPr bwMode="auto">
            <a:xfrm>
              <a:off x="5016500" y="1479550"/>
              <a:ext cx="25400" cy="39688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2147483647 h 25"/>
                <a:gd name="T4" fmla="*/ 2147483647 w 16"/>
                <a:gd name="T5" fmla="*/ 2147483647 h 25"/>
                <a:gd name="T6" fmla="*/ 2147483647 w 16"/>
                <a:gd name="T7" fmla="*/ 2147483647 h 25"/>
                <a:gd name="T8" fmla="*/ 2147483647 w 16"/>
                <a:gd name="T9" fmla="*/ 2147483647 h 25"/>
                <a:gd name="T10" fmla="*/ 2147483647 w 16"/>
                <a:gd name="T11" fmla="*/ 2147483647 h 25"/>
                <a:gd name="T12" fmla="*/ 2147483647 w 16"/>
                <a:gd name="T13" fmla="*/ 2147483647 h 25"/>
                <a:gd name="T14" fmla="*/ 2147483647 w 16"/>
                <a:gd name="T15" fmla="*/ 0 h 25"/>
                <a:gd name="T16" fmla="*/ 2147483647 w 16"/>
                <a:gd name="T17" fmla="*/ 0 h 25"/>
                <a:gd name="T18" fmla="*/ 2147483647 w 16"/>
                <a:gd name="T19" fmla="*/ 2147483647 h 25"/>
                <a:gd name="T20" fmla="*/ 0 w 16"/>
                <a:gd name="T21" fmla="*/ 2147483647 h 25"/>
                <a:gd name="T22" fmla="*/ 0 w 16"/>
                <a:gd name="T23" fmla="*/ 2147483647 h 25"/>
                <a:gd name="T24" fmla="*/ 0 w 16"/>
                <a:gd name="T25" fmla="*/ 2147483647 h 25"/>
                <a:gd name="T26" fmla="*/ 2147483647 w 16"/>
                <a:gd name="T27" fmla="*/ 2147483647 h 25"/>
                <a:gd name="T28" fmla="*/ 2147483647 w 16"/>
                <a:gd name="T29" fmla="*/ 2147483647 h 25"/>
                <a:gd name="T30" fmla="*/ 2147483647 w 16"/>
                <a:gd name="T31" fmla="*/ 2147483647 h 25"/>
                <a:gd name="T32" fmla="*/ 2147483647 w 16"/>
                <a:gd name="T33" fmla="*/ 2147483647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6"/>
                <a:gd name="T52" fmla="*/ 0 h 25"/>
                <a:gd name="T53" fmla="*/ 16 w 16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6" h="25">
                  <a:moveTo>
                    <a:pt x="11" y="25"/>
                  </a:moveTo>
                  <a:lnTo>
                    <a:pt x="13" y="24"/>
                  </a:lnTo>
                  <a:lnTo>
                    <a:pt x="15" y="20"/>
                  </a:lnTo>
                  <a:lnTo>
                    <a:pt x="16" y="16"/>
                  </a:lnTo>
                  <a:lnTo>
                    <a:pt x="15" y="11"/>
                  </a:lnTo>
                  <a:lnTo>
                    <a:pt x="13" y="6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35" name="Freeform 27"/>
            <p:cNvSpPr>
              <a:spLocks/>
            </p:cNvSpPr>
            <p:nvPr/>
          </p:nvSpPr>
          <p:spPr bwMode="auto">
            <a:xfrm>
              <a:off x="5016500" y="1479550"/>
              <a:ext cx="25400" cy="39688"/>
            </a:xfrm>
            <a:custGeom>
              <a:avLst/>
              <a:gdLst>
                <a:gd name="T0" fmla="*/ 2147483647 w 16"/>
                <a:gd name="T1" fmla="*/ 2147483647 h 25"/>
                <a:gd name="T2" fmla="*/ 2147483647 w 16"/>
                <a:gd name="T3" fmla="*/ 2147483647 h 25"/>
                <a:gd name="T4" fmla="*/ 2147483647 w 16"/>
                <a:gd name="T5" fmla="*/ 2147483647 h 25"/>
                <a:gd name="T6" fmla="*/ 2147483647 w 16"/>
                <a:gd name="T7" fmla="*/ 2147483647 h 25"/>
                <a:gd name="T8" fmla="*/ 2147483647 w 16"/>
                <a:gd name="T9" fmla="*/ 2147483647 h 25"/>
                <a:gd name="T10" fmla="*/ 2147483647 w 16"/>
                <a:gd name="T11" fmla="*/ 2147483647 h 25"/>
                <a:gd name="T12" fmla="*/ 2147483647 w 16"/>
                <a:gd name="T13" fmla="*/ 2147483647 h 25"/>
                <a:gd name="T14" fmla="*/ 2147483647 w 16"/>
                <a:gd name="T15" fmla="*/ 2147483647 h 25"/>
                <a:gd name="T16" fmla="*/ 2147483647 w 16"/>
                <a:gd name="T17" fmla="*/ 2147483647 h 25"/>
                <a:gd name="T18" fmla="*/ 2147483647 w 16"/>
                <a:gd name="T19" fmla="*/ 0 h 25"/>
                <a:gd name="T20" fmla="*/ 2147483647 w 16"/>
                <a:gd name="T21" fmla="*/ 0 h 25"/>
                <a:gd name="T22" fmla="*/ 2147483647 w 16"/>
                <a:gd name="T23" fmla="*/ 0 h 25"/>
                <a:gd name="T24" fmla="*/ 2147483647 w 16"/>
                <a:gd name="T25" fmla="*/ 2147483647 h 25"/>
                <a:gd name="T26" fmla="*/ 0 w 16"/>
                <a:gd name="T27" fmla="*/ 2147483647 h 25"/>
                <a:gd name="T28" fmla="*/ 0 w 16"/>
                <a:gd name="T29" fmla="*/ 2147483647 h 25"/>
                <a:gd name="T30" fmla="*/ 0 w 16"/>
                <a:gd name="T31" fmla="*/ 2147483647 h 25"/>
                <a:gd name="T32" fmla="*/ 0 w 16"/>
                <a:gd name="T33" fmla="*/ 2147483647 h 25"/>
                <a:gd name="T34" fmla="*/ 2147483647 w 16"/>
                <a:gd name="T35" fmla="*/ 2147483647 h 25"/>
                <a:gd name="T36" fmla="*/ 2147483647 w 16"/>
                <a:gd name="T37" fmla="*/ 2147483647 h 25"/>
                <a:gd name="T38" fmla="*/ 2147483647 w 16"/>
                <a:gd name="T39" fmla="*/ 2147483647 h 25"/>
                <a:gd name="T40" fmla="*/ 2147483647 w 16"/>
                <a:gd name="T41" fmla="*/ 2147483647 h 2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"/>
                <a:gd name="T64" fmla="*/ 0 h 25"/>
                <a:gd name="T65" fmla="*/ 16 w 16"/>
                <a:gd name="T66" fmla="*/ 25 h 2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" h="25">
                  <a:moveTo>
                    <a:pt x="11" y="25"/>
                  </a:moveTo>
                  <a:lnTo>
                    <a:pt x="11" y="25"/>
                  </a:lnTo>
                  <a:lnTo>
                    <a:pt x="13" y="24"/>
                  </a:lnTo>
                  <a:lnTo>
                    <a:pt x="15" y="20"/>
                  </a:lnTo>
                  <a:lnTo>
                    <a:pt x="16" y="16"/>
                  </a:lnTo>
                  <a:lnTo>
                    <a:pt x="15" y="11"/>
                  </a:lnTo>
                  <a:lnTo>
                    <a:pt x="13" y="6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0" y="5"/>
                  </a:lnTo>
                  <a:lnTo>
                    <a:pt x="0" y="9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4" y="22"/>
                  </a:lnTo>
                  <a:lnTo>
                    <a:pt x="7" y="25"/>
                  </a:lnTo>
                  <a:lnTo>
                    <a:pt x="11" y="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36" name="Freeform 28"/>
            <p:cNvSpPr>
              <a:spLocks/>
            </p:cNvSpPr>
            <p:nvPr/>
          </p:nvSpPr>
          <p:spPr bwMode="auto">
            <a:xfrm>
              <a:off x="4725988" y="1679575"/>
              <a:ext cx="134937" cy="141288"/>
            </a:xfrm>
            <a:custGeom>
              <a:avLst/>
              <a:gdLst>
                <a:gd name="T0" fmla="*/ 2147483647 w 85"/>
                <a:gd name="T1" fmla="*/ 0 h 89"/>
                <a:gd name="T2" fmla="*/ 2147483647 w 85"/>
                <a:gd name="T3" fmla="*/ 0 h 89"/>
                <a:gd name="T4" fmla="*/ 2147483647 w 85"/>
                <a:gd name="T5" fmla="*/ 2147483647 h 89"/>
                <a:gd name="T6" fmla="*/ 2147483647 w 85"/>
                <a:gd name="T7" fmla="*/ 2147483647 h 89"/>
                <a:gd name="T8" fmla="*/ 2147483647 w 85"/>
                <a:gd name="T9" fmla="*/ 2147483647 h 89"/>
                <a:gd name="T10" fmla="*/ 2147483647 w 85"/>
                <a:gd name="T11" fmla="*/ 2147483647 h 89"/>
                <a:gd name="T12" fmla="*/ 2147483647 w 85"/>
                <a:gd name="T13" fmla="*/ 2147483647 h 89"/>
                <a:gd name="T14" fmla="*/ 2147483647 w 85"/>
                <a:gd name="T15" fmla="*/ 2147483647 h 89"/>
                <a:gd name="T16" fmla="*/ 0 w 85"/>
                <a:gd name="T17" fmla="*/ 2147483647 h 89"/>
                <a:gd name="T18" fmla="*/ 0 w 85"/>
                <a:gd name="T19" fmla="*/ 2147483647 h 89"/>
                <a:gd name="T20" fmla="*/ 2147483647 w 85"/>
                <a:gd name="T21" fmla="*/ 2147483647 h 89"/>
                <a:gd name="T22" fmla="*/ 2147483647 w 85"/>
                <a:gd name="T23" fmla="*/ 2147483647 h 89"/>
                <a:gd name="T24" fmla="*/ 2147483647 w 85"/>
                <a:gd name="T25" fmla="*/ 2147483647 h 89"/>
                <a:gd name="T26" fmla="*/ 2147483647 w 85"/>
                <a:gd name="T27" fmla="*/ 2147483647 h 89"/>
                <a:gd name="T28" fmla="*/ 2147483647 w 85"/>
                <a:gd name="T29" fmla="*/ 2147483647 h 89"/>
                <a:gd name="T30" fmla="*/ 2147483647 w 85"/>
                <a:gd name="T31" fmla="*/ 2147483647 h 89"/>
                <a:gd name="T32" fmla="*/ 2147483647 w 85"/>
                <a:gd name="T33" fmla="*/ 2147483647 h 89"/>
                <a:gd name="T34" fmla="*/ 2147483647 w 85"/>
                <a:gd name="T35" fmla="*/ 2147483647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5"/>
                <a:gd name="T55" fmla="*/ 0 h 89"/>
                <a:gd name="T56" fmla="*/ 85 w 85"/>
                <a:gd name="T57" fmla="*/ 89 h 8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5" h="89">
                  <a:moveTo>
                    <a:pt x="12" y="0"/>
                  </a:moveTo>
                  <a:lnTo>
                    <a:pt x="12" y="0"/>
                  </a:lnTo>
                  <a:lnTo>
                    <a:pt x="12" y="1"/>
                  </a:lnTo>
                  <a:lnTo>
                    <a:pt x="10" y="5"/>
                  </a:lnTo>
                  <a:lnTo>
                    <a:pt x="8" y="11"/>
                  </a:lnTo>
                  <a:lnTo>
                    <a:pt x="5" y="19"/>
                  </a:lnTo>
                  <a:lnTo>
                    <a:pt x="3" y="27"/>
                  </a:lnTo>
                  <a:lnTo>
                    <a:pt x="1" y="37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1" y="65"/>
                  </a:lnTo>
                  <a:lnTo>
                    <a:pt x="5" y="74"/>
                  </a:lnTo>
                  <a:lnTo>
                    <a:pt x="10" y="81"/>
                  </a:lnTo>
                  <a:lnTo>
                    <a:pt x="19" y="85"/>
                  </a:lnTo>
                  <a:lnTo>
                    <a:pt x="29" y="88"/>
                  </a:lnTo>
                  <a:lnTo>
                    <a:pt x="44" y="89"/>
                  </a:lnTo>
                  <a:lnTo>
                    <a:pt x="62" y="86"/>
                  </a:lnTo>
                  <a:lnTo>
                    <a:pt x="85" y="8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37" name="Freeform 29"/>
            <p:cNvSpPr>
              <a:spLocks/>
            </p:cNvSpPr>
            <p:nvPr/>
          </p:nvSpPr>
          <p:spPr bwMode="auto">
            <a:xfrm>
              <a:off x="4819650" y="1381125"/>
              <a:ext cx="93663" cy="92075"/>
            </a:xfrm>
            <a:custGeom>
              <a:avLst/>
              <a:gdLst>
                <a:gd name="T0" fmla="*/ 2147483647 w 59"/>
                <a:gd name="T1" fmla="*/ 2147483647 h 58"/>
                <a:gd name="T2" fmla="*/ 0 w 59"/>
                <a:gd name="T3" fmla="*/ 2147483647 h 58"/>
                <a:gd name="T4" fmla="*/ 2147483647 w 59"/>
                <a:gd name="T5" fmla="*/ 2147483647 h 58"/>
                <a:gd name="T6" fmla="*/ 2147483647 w 59"/>
                <a:gd name="T7" fmla="*/ 2147483647 h 58"/>
                <a:gd name="T8" fmla="*/ 2147483647 w 59"/>
                <a:gd name="T9" fmla="*/ 2147483647 h 58"/>
                <a:gd name="T10" fmla="*/ 2147483647 w 59"/>
                <a:gd name="T11" fmla="*/ 2147483647 h 58"/>
                <a:gd name="T12" fmla="*/ 2147483647 w 59"/>
                <a:gd name="T13" fmla="*/ 2147483647 h 58"/>
                <a:gd name="T14" fmla="*/ 2147483647 w 59"/>
                <a:gd name="T15" fmla="*/ 2147483647 h 58"/>
                <a:gd name="T16" fmla="*/ 2147483647 w 59"/>
                <a:gd name="T17" fmla="*/ 2147483647 h 58"/>
                <a:gd name="T18" fmla="*/ 2147483647 w 59"/>
                <a:gd name="T19" fmla="*/ 0 h 58"/>
                <a:gd name="T20" fmla="*/ 2147483647 w 59"/>
                <a:gd name="T21" fmla="*/ 2147483647 h 58"/>
                <a:gd name="T22" fmla="*/ 2147483647 w 59"/>
                <a:gd name="T23" fmla="*/ 2147483647 h 58"/>
                <a:gd name="T24" fmla="*/ 2147483647 w 59"/>
                <a:gd name="T25" fmla="*/ 2147483647 h 58"/>
                <a:gd name="T26" fmla="*/ 2147483647 w 59"/>
                <a:gd name="T27" fmla="*/ 2147483647 h 58"/>
                <a:gd name="T28" fmla="*/ 2147483647 w 59"/>
                <a:gd name="T29" fmla="*/ 2147483647 h 58"/>
                <a:gd name="T30" fmla="*/ 2147483647 w 59"/>
                <a:gd name="T31" fmla="*/ 2147483647 h 58"/>
                <a:gd name="T32" fmla="*/ 2147483647 w 59"/>
                <a:gd name="T33" fmla="*/ 2147483647 h 58"/>
                <a:gd name="T34" fmla="*/ 2147483647 w 59"/>
                <a:gd name="T35" fmla="*/ 2147483647 h 58"/>
                <a:gd name="T36" fmla="*/ 2147483647 w 59"/>
                <a:gd name="T37" fmla="*/ 2147483647 h 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9"/>
                <a:gd name="T58" fmla="*/ 0 h 58"/>
                <a:gd name="T59" fmla="*/ 59 w 59"/>
                <a:gd name="T60" fmla="*/ 58 h 5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9" h="58">
                  <a:moveTo>
                    <a:pt x="15" y="58"/>
                  </a:moveTo>
                  <a:lnTo>
                    <a:pt x="0" y="44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8" y="32"/>
                  </a:lnTo>
                  <a:lnTo>
                    <a:pt x="14" y="25"/>
                  </a:lnTo>
                  <a:lnTo>
                    <a:pt x="21" y="17"/>
                  </a:lnTo>
                  <a:lnTo>
                    <a:pt x="27" y="10"/>
                  </a:lnTo>
                  <a:lnTo>
                    <a:pt x="36" y="4"/>
                  </a:lnTo>
                  <a:lnTo>
                    <a:pt x="44" y="0"/>
                  </a:lnTo>
                  <a:lnTo>
                    <a:pt x="59" y="22"/>
                  </a:lnTo>
                  <a:lnTo>
                    <a:pt x="57" y="22"/>
                  </a:lnTo>
                  <a:lnTo>
                    <a:pt x="53" y="25"/>
                  </a:lnTo>
                  <a:lnTo>
                    <a:pt x="46" y="29"/>
                  </a:lnTo>
                  <a:lnTo>
                    <a:pt x="40" y="33"/>
                  </a:lnTo>
                  <a:lnTo>
                    <a:pt x="32" y="38"/>
                  </a:lnTo>
                  <a:lnTo>
                    <a:pt x="25" y="45"/>
                  </a:lnTo>
                  <a:lnTo>
                    <a:pt x="19" y="51"/>
                  </a:lnTo>
                  <a:lnTo>
                    <a:pt x="15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38" name="Freeform 30"/>
            <p:cNvSpPr>
              <a:spLocks/>
            </p:cNvSpPr>
            <p:nvPr/>
          </p:nvSpPr>
          <p:spPr bwMode="auto">
            <a:xfrm>
              <a:off x="5051425" y="1323975"/>
              <a:ext cx="73025" cy="85725"/>
            </a:xfrm>
            <a:custGeom>
              <a:avLst/>
              <a:gdLst>
                <a:gd name="T0" fmla="*/ 0 w 46"/>
                <a:gd name="T1" fmla="*/ 2147483647 h 54"/>
                <a:gd name="T2" fmla="*/ 2147483647 w 46"/>
                <a:gd name="T3" fmla="*/ 0 h 54"/>
                <a:gd name="T4" fmla="*/ 2147483647 w 46"/>
                <a:gd name="T5" fmla="*/ 2147483647 h 54"/>
                <a:gd name="T6" fmla="*/ 2147483647 w 46"/>
                <a:gd name="T7" fmla="*/ 2147483647 h 54"/>
                <a:gd name="T8" fmla="*/ 2147483647 w 46"/>
                <a:gd name="T9" fmla="*/ 2147483647 h 54"/>
                <a:gd name="T10" fmla="*/ 2147483647 w 46"/>
                <a:gd name="T11" fmla="*/ 2147483647 h 54"/>
                <a:gd name="T12" fmla="*/ 2147483647 w 46"/>
                <a:gd name="T13" fmla="*/ 2147483647 h 54"/>
                <a:gd name="T14" fmla="*/ 2147483647 w 46"/>
                <a:gd name="T15" fmla="*/ 2147483647 h 54"/>
                <a:gd name="T16" fmla="*/ 2147483647 w 46"/>
                <a:gd name="T17" fmla="*/ 2147483647 h 54"/>
                <a:gd name="T18" fmla="*/ 2147483647 w 46"/>
                <a:gd name="T19" fmla="*/ 2147483647 h 54"/>
                <a:gd name="T20" fmla="*/ 2147483647 w 46"/>
                <a:gd name="T21" fmla="*/ 2147483647 h 54"/>
                <a:gd name="T22" fmla="*/ 2147483647 w 46"/>
                <a:gd name="T23" fmla="*/ 2147483647 h 54"/>
                <a:gd name="T24" fmla="*/ 2147483647 w 46"/>
                <a:gd name="T25" fmla="*/ 2147483647 h 54"/>
                <a:gd name="T26" fmla="*/ 2147483647 w 46"/>
                <a:gd name="T27" fmla="*/ 2147483647 h 54"/>
                <a:gd name="T28" fmla="*/ 2147483647 w 46"/>
                <a:gd name="T29" fmla="*/ 2147483647 h 54"/>
                <a:gd name="T30" fmla="*/ 2147483647 w 46"/>
                <a:gd name="T31" fmla="*/ 2147483647 h 54"/>
                <a:gd name="T32" fmla="*/ 2147483647 w 46"/>
                <a:gd name="T33" fmla="*/ 2147483647 h 54"/>
                <a:gd name="T34" fmla="*/ 2147483647 w 46"/>
                <a:gd name="T35" fmla="*/ 2147483647 h 54"/>
                <a:gd name="T36" fmla="*/ 0 w 4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"/>
                <a:gd name="T58" fmla="*/ 0 h 54"/>
                <a:gd name="T59" fmla="*/ 46 w 4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" h="54">
                  <a:moveTo>
                    <a:pt x="0" y="25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19" y="5"/>
                  </a:lnTo>
                  <a:lnTo>
                    <a:pt x="25" y="10"/>
                  </a:lnTo>
                  <a:lnTo>
                    <a:pt x="31" y="17"/>
                  </a:lnTo>
                  <a:lnTo>
                    <a:pt x="38" y="24"/>
                  </a:lnTo>
                  <a:lnTo>
                    <a:pt x="43" y="32"/>
                  </a:lnTo>
                  <a:lnTo>
                    <a:pt x="46" y="40"/>
                  </a:lnTo>
                  <a:lnTo>
                    <a:pt x="46" y="47"/>
                  </a:lnTo>
                  <a:lnTo>
                    <a:pt x="35" y="54"/>
                  </a:lnTo>
                  <a:lnTo>
                    <a:pt x="34" y="53"/>
                  </a:lnTo>
                  <a:lnTo>
                    <a:pt x="32" y="50"/>
                  </a:lnTo>
                  <a:lnTo>
                    <a:pt x="28" y="45"/>
                  </a:lnTo>
                  <a:lnTo>
                    <a:pt x="23" y="39"/>
                  </a:lnTo>
                  <a:lnTo>
                    <a:pt x="17" y="34"/>
                  </a:lnTo>
                  <a:lnTo>
                    <a:pt x="11" y="29"/>
                  </a:lnTo>
                  <a:lnTo>
                    <a:pt x="5" y="26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39" name="Freeform 31"/>
            <p:cNvSpPr>
              <a:spLocks/>
            </p:cNvSpPr>
            <p:nvPr/>
          </p:nvSpPr>
          <p:spPr bwMode="auto">
            <a:xfrm>
              <a:off x="4819650" y="1381125"/>
              <a:ext cx="93663" cy="92075"/>
            </a:xfrm>
            <a:custGeom>
              <a:avLst/>
              <a:gdLst>
                <a:gd name="T0" fmla="*/ 2147483647 w 59"/>
                <a:gd name="T1" fmla="*/ 2147483647 h 58"/>
                <a:gd name="T2" fmla="*/ 0 w 59"/>
                <a:gd name="T3" fmla="*/ 2147483647 h 58"/>
                <a:gd name="T4" fmla="*/ 0 w 59"/>
                <a:gd name="T5" fmla="*/ 2147483647 h 58"/>
                <a:gd name="T6" fmla="*/ 2147483647 w 59"/>
                <a:gd name="T7" fmla="*/ 2147483647 h 58"/>
                <a:gd name="T8" fmla="*/ 2147483647 w 59"/>
                <a:gd name="T9" fmla="*/ 2147483647 h 58"/>
                <a:gd name="T10" fmla="*/ 2147483647 w 59"/>
                <a:gd name="T11" fmla="*/ 2147483647 h 58"/>
                <a:gd name="T12" fmla="*/ 2147483647 w 59"/>
                <a:gd name="T13" fmla="*/ 2147483647 h 58"/>
                <a:gd name="T14" fmla="*/ 2147483647 w 59"/>
                <a:gd name="T15" fmla="*/ 2147483647 h 58"/>
                <a:gd name="T16" fmla="*/ 2147483647 w 59"/>
                <a:gd name="T17" fmla="*/ 2147483647 h 58"/>
                <a:gd name="T18" fmla="*/ 2147483647 w 59"/>
                <a:gd name="T19" fmla="*/ 2147483647 h 58"/>
                <a:gd name="T20" fmla="*/ 2147483647 w 59"/>
                <a:gd name="T21" fmla="*/ 0 h 58"/>
                <a:gd name="T22" fmla="*/ 2147483647 w 59"/>
                <a:gd name="T23" fmla="*/ 2147483647 h 58"/>
                <a:gd name="T24" fmla="*/ 2147483647 w 59"/>
                <a:gd name="T25" fmla="*/ 2147483647 h 58"/>
                <a:gd name="T26" fmla="*/ 2147483647 w 59"/>
                <a:gd name="T27" fmla="*/ 2147483647 h 58"/>
                <a:gd name="T28" fmla="*/ 2147483647 w 59"/>
                <a:gd name="T29" fmla="*/ 2147483647 h 58"/>
                <a:gd name="T30" fmla="*/ 2147483647 w 59"/>
                <a:gd name="T31" fmla="*/ 2147483647 h 58"/>
                <a:gd name="T32" fmla="*/ 2147483647 w 59"/>
                <a:gd name="T33" fmla="*/ 2147483647 h 58"/>
                <a:gd name="T34" fmla="*/ 2147483647 w 59"/>
                <a:gd name="T35" fmla="*/ 2147483647 h 58"/>
                <a:gd name="T36" fmla="*/ 2147483647 w 59"/>
                <a:gd name="T37" fmla="*/ 2147483647 h 58"/>
                <a:gd name="T38" fmla="*/ 2147483647 w 59"/>
                <a:gd name="T39" fmla="*/ 2147483647 h 58"/>
                <a:gd name="T40" fmla="*/ 2147483647 w 59"/>
                <a:gd name="T41" fmla="*/ 2147483647 h 5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9"/>
                <a:gd name="T64" fmla="*/ 0 h 58"/>
                <a:gd name="T65" fmla="*/ 59 w 59"/>
                <a:gd name="T66" fmla="*/ 58 h 5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9" h="58">
                  <a:moveTo>
                    <a:pt x="15" y="58"/>
                  </a:moveTo>
                  <a:lnTo>
                    <a:pt x="0" y="44"/>
                  </a:lnTo>
                  <a:lnTo>
                    <a:pt x="2" y="42"/>
                  </a:lnTo>
                  <a:lnTo>
                    <a:pt x="4" y="38"/>
                  </a:lnTo>
                  <a:lnTo>
                    <a:pt x="8" y="32"/>
                  </a:lnTo>
                  <a:lnTo>
                    <a:pt x="14" y="25"/>
                  </a:lnTo>
                  <a:lnTo>
                    <a:pt x="21" y="17"/>
                  </a:lnTo>
                  <a:lnTo>
                    <a:pt x="27" y="10"/>
                  </a:lnTo>
                  <a:lnTo>
                    <a:pt x="36" y="4"/>
                  </a:lnTo>
                  <a:lnTo>
                    <a:pt x="44" y="0"/>
                  </a:lnTo>
                  <a:lnTo>
                    <a:pt x="59" y="22"/>
                  </a:lnTo>
                  <a:lnTo>
                    <a:pt x="57" y="22"/>
                  </a:lnTo>
                  <a:lnTo>
                    <a:pt x="53" y="25"/>
                  </a:lnTo>
                  <a:lnTo>
                    <a:pt x="46" y="29"/>
                  </a:lnTo>
                  <a:lnTo>
                    <a:pt x="40" y="33"/>
                  </a:lnTo>
                  <a:lnTo>
                    <a:pt x="32" y="38"/>
                  </a:lnTo>
                  <a:lnTo>
                    <a:pt x="25" y="45"/>
                  </a:lnTo>
                  <a:lnTo>
                    <a:pt x="19" y="51"/>
                  </a:lnTo>
                  <a:lnTo>
                    <a:pt x="15" y="5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40" name="Freeform 32"/>
            <p:cNvSpPr>
              <a:spLocks/>
            </p:cNvSpPr>
            <p:nvPr/>
          </p:nvSpPr>
          <p:spPr bwMode="auto">
            <a:xfrm>
              <a:off x="5051425" y="1323975"/>
              <a:ext cx="73025" cy="85725"/>
            </a:xfrm>
            <a:custGeom>
              <a:avLst/>
              <a:gdLst>
                <a:gd name="T0" fmla="*/ 0 w 46"/>
                <a:gd name="T1" fmla="*/ 2147483647 h 54"/>
                <a:gd name="T2" fmla="*/ 2147483647 w 46"/>
                <a:gd name="T3" fmla="*/ 0 h 54"/>
                <a:gd name="T4" fmla="*/ 2147483647 w 46"/>
                <a:gd name="T5" fmla="*/ 0 h 54"/>
                <a:gd name="T6" fmla="*/ 2147483647 w 46"/>
                <a:gd name="T7" fmla="*/ 2147483647 h 54"/>
                <a:gd name="T8" fmla="*/ 2147483647 w 46"/>
                <a:gd name="T9" fmla="*/ 2147483647 h 54"/>
                <a:gd name="T10" fmla="*/ 2147483647 w 46"/>
                <a:gd name="T11" fmla="*/ 2147483647 h 54"/>
                <a:gd name="T12" fmla="*/ 2147483647 w 46"/>
                <a:gd name="T13" fmla="*/ 2147483647 h 54"/>
                <a:gd name="T14" fmla="*/ 2147483647 w 46"/>
                <a:gd name="T15" fmla="*/ 2147483647 h 54"/>
                <a:gd name="T16" fmla="*/ 2147483647 w 46"/>
                <a:gd name="T17" fmla="*/ 2147483647 h 54"/>
                <a:gd name="T18" fmla="*/ 2147483647 w 46"/>
                <a:gd name="T19" fmla="*/ 2147483647 h 54"/>
                <a:gd name="T20" fmla="*/ 2147483647 w 46"/>
                <a:gd name="T21" fmla="*/ 2147483647 h 54"/>
                <a:gd name="T22" fmla="*/ 2147483647 w 46"/>
                <a:gd name="T23" fmla="*/ 2147483647 h 54"/>
                <a:gd name="T24" fmla="*/ 2147483647 w 46"/>
                <a:gd name="T25" fmla="*/ 2147483647 h 54"/>
                <a:gd name="T26" fmla="*/ 2147483647 w 46"/>
                <a:gd name="T27" fmla="*/ 2147483647 h 54"/>
                <a:gd name="T28" fmla="*/ 2147483647 w 46"/>
                <a:gd name="T29" fmla="*/ 2147483647 h 54"/>
                <a:gd name="T30" fmla="*/ 2147483647 w 46"/>
                <a:gd name="T31" fmla="*/ 2147483647 h 54"/>
                <a:gd name="T32" fmla="*/ 2147483647 w 46"/>
                <a:gd name="T33" fmla="*/ 2147483647 h 54"/>
                <a:gd name="T34" fmla="*/ 2147483647 w 46"/>
                <a:gd name="T35" fmla="*/ 2147483647 h 54"/>
                <a:gd name="T36" fmla="*/ 2147483647 w 46"/>
                <a:gd name="T37" fmla="*/ 2147483647 h 54"/>
                <a:gd name="T38" fmla="*/ 2147483647 w 46"/>
                <a:gd name="T39" fmla="*/ 2147483647 h 54"/>
                <a:gd name="T40" fmla="*/ 0 w 46"/>
                <a:gd name="T41" fmla="*/ 2147483647 h 5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54"/>
                <a:gd name="T65" fmla="*/ 46 w 46"/>
                <a:gd name="T66" fmla="*/ 54 h 5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54">
                  <a:moveTo>
                    <a:pt x="0" y="25"/>
                  </a:moveTo>
                  <a:lnTo>
                    <a:pt x="13" y="0"/>
                  </a:lnTo>
                  <a:lnTo>
                    <a:pt x="15" y="1"/>
                  </a:lnTo>
                  <a:lnTo>
                    <a:pt x="19" y="5"/>
                  </a:lnTo>
                  <a:lnTo>
                    <a:pt x="25" y="10"/>
                  </a:lnTo>
                  <a:lnTo>
                    <a:pt x="31" y="17"/>
                  </a:lnTo>
                  <a:lnTo>
                    <a:pt x="38" y="24"/>
                  </a:lnTo>
                  <a:lnTo>
                    <a:pt x="43" y="32"/>
                  </a:lnTo>
                  <a:lnTo>
                    <a:pt x="46" y="40"/>
                  </a:lnTo>
                  <a:lnTo>
                    <a:pt x="46" y="47"/>
                  </a:lnTo>
                  <a:lnTo>
                    <a:pt x="35" y="54"/>
                  </a:lnTo>
                  <a:lnTo>
                    <a:pt x="34" y="53"/>
                  </a:lnTo>
                  <a:lnTo>
                    <a:pt x="32" y="50"/>
                  </a:lnTo>
                  <a:lnTo>
                    <a:pt x="28" y="45"/>
                  </a:lnTo>
                  <a:lnTo>
                    <a:pt x="23" y="39"/>
                  </a:lnTo>
                  <a:lnTo>
                    <a:pt x="17" y="34"/>
                  </a:lnTo>
                  <a:lnTo>
                    <a:pt x="11" y="29"/>
                  </a:lnTo>
                  <a:lnTo>
                    <a:pt x="5" y="26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41" name="Freeform 33"/>
            <p:cNvSpPr>
              <a:spLocks/>
            </p:cNvSpPr>
            <p:nvPr/>
          </p:nvSpPr>
          <p:spPr bwMode="auto">
            <a:xfrm>
              <a:off x="4459288" y="2268538"/>
              <a:ext cx="307975" cy="614362"/>
            </a:xfrm>
            <a:custGeom>
              <a:avLst/>
              <a:gdLst>
                <a:gd name="T0" fmla="*/ 2147483647 w 194"/>
                <a:gd name="T1" fmla="*/ 2147483647 h 387"/>
                <a:gd name="T2" fmla="*/ 2147483647 w 194"/>
                <a:gd name="T3" fmla="*/ 2147483647 h 387"/>
                <a:gd name="T4" fmla="*/ 2147483647 w 194"/>
                <a:gd name="T5" fmla="*/ 2147483647 h 387"/>
                <a:gd name="T6" fmla="*/ 2147483647 w 194"/>
                <a:gd name="T7" fmla="*/ 2147483647 h 387"/>
                <a:gd name="T8" fmla="*/ 2147483647 w 194"/>
                <a:gd name="T9" fmla="*/ 2147483647 h 387"/>
                <a:gd name="T10" fmla="*/ 2147483647 w 194"/>
                <a:gd name="T11" fmla="*/ 2147483647 h 387"/>
                <a:gd name="T12" fmla="*/ 2147483647 w 194"/>
                <a:gd name="T13" fmla="*/ 2147483647 h 387"/>
                <a:gd name="T14" fmla="*/ 2147483647 w 194"/>
                <a:gd name="T15" fmla="*/ 2147483647 h 387"/>
                <a:gd name="T16" fmla="*/ 2147483647 w 194"/>
                <a:gd name="T17" fmla="*/ 2147483647 h 387"/>
                <a:gd name="T18" fmla="*/ 2147483647 w 194"/>
                <a:gd name="T19" fmla="*/ 2147483647 h 387"/>
                <a:gd name="T20" fmla="*/ 2147483647 w 194"/>
                <a:gd name="T21" fmla="*/ 2147483647 h 387"/>
                <a:gd name="T22" fmla="*/ 2147483647 w 194"/>
                <a:gd name="T23" fmla="*/ 2147483647 h 387"/>
                <a:gd name="T24" fmla="*/ 2147483647 w 194"/>
                <a:gd name="T25" fmla="*/ 2147483647 h 387"/>
                <a:gd name="T26" fmla="*/ 2147483647 w 194"/>
                <a:gd name="T27" fmla="*/ 2147483647 h 387"/>
                <a:gd name="T28" fmla="*/ 2147483647 w 194"/>
                <a:gd name="T29" fmla="*/ 2147483647 h 387"/>
                <a:gd name="T30" fmla="*/ 2147483647 w 194"/>
                <a:gd name="T31" fmla="*/ 2147483647 h 387"/>
                <a:gd name="T32" fmla="*/ 2147483647 w 194"/>
                <a:gd name="T33" fmla="*/ 2147483647 h 387"/>
                <a:gd name="T34" fmla="*/ 2147483647 w 194"/>
                <a:gd name="T35" fmla="*/ 2147483647 h 387"/>
                <a:gd name="T36" fmla="*/ 2147483647 w 194"/>
                <a:gd name="T37" fmla="*/ 2147483647 h 387"/>
                <a:gd name="T38" fmla="*/ 2147483647 w 194"/>
                <a:gd name="T39" fmla="*/ 2147483647 h 387"/>
                <a:gd name="T40" fmla="*/ 2147483647 w 194"/>
                <a:gd name="T41" fmla="*/ 2147483647 h 387"/>
                <a:gd name="T42" fmla="*/ 2147483647 w 194"/>
                <a:gd name="T43" fmla="*/ 2147483647 h 387"/>
                <a:gd name="T44" fmla="*/ 2147483647 w 194"/>
                <a:gd name="T45" fmla="*/ 2147483647 h 387"/>
                <a:gd name="T46" fmla="*/ 2147483647 w 194"/>
                <a:gd name="T47" fmla="*/ 2147483647 h 387"/>
                <a:gd name="T48" fmla="*/ 2147483647 w 194"/>
                <a:gd name="T49" fmla="*/ 2147483647 h 387"/>
                <a:gd name="T50" fmla="*/ 2147483647 w 194"/>
                <a:gd name="T51" fmla="*/ 2147483647 h 387"/>
                <a:gd name="T52" fmla="*/ 2147483647 w 194"/>
                <a:gd name="T53" fmla="*/ 2147483647 h 387"/>
                <a:gd name="T54" fmla="*/ 2147483647 w 194"/>
                <a:gd name="T55" fmla="*/ 2147483647 h 387"/>
                <a:gd name="T56" fmla="*/ 2147483647 w 194"/>
                <a:gd name="T57" fmla="*/ 2147483647 h 387"/>
                <a:gd name="T58" fmla="*/ 2147483647 w 194"/>
                <a:gd name="T59" fmla="*/ 2147483647 h 387"/>
                <a:gd name="T60" fmla="*/ 2147483647 w 194"/>
                <a:gd name="T61" fmla="*/ 2147483647 h 387"/>
                <a:gd name="T62" fmla="*/ 2147483647 w 194"/>
                <a:gd name="T63" fmla="*/ 2147483647 h 38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94"/>
                <a:gd name="T97" fmla="*/ 0 h 387"/>
                <a:gd name="T98" fmla="*/ 194 w 194"/>
                <a:gd name="T99" fmla="*/ 387 h 38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94" h="387">
                  <a:moveTo>
                    <a:pt x="110" y="0"/>
                  </a:moveTo>
                  <a:lnTo>
                    <a:pt x="109" y="2"/>
                  </a:lnTo>
                  <a:lnTo>
                    <a:pt x="108" y="9"/>
                  </a:lnTo>
                  <a:lnTo>
                    <a:pt x="106" y="20"/>
                  </a:lnTo>
                  <a:lnTo>
                    <a:pt x="105" y="35"/>
                  </a:lnTo>
                  <a:lnTo>
                    <a:pt x="103" y="51"/>
                  </a:lnTo>
                  <a:lnTo>
                    <a:pt x="102" y="70"/>
                  </a:lnTo>
                  <a:lnTo>
                    <a:pt x="102" y="90"/>
                  </a:lnTo>
                  <a:lnTo>
                    <a:pt x="102" y="111"/>
                  </a:lnTo>
                  <a:lnTo>
                    <a:pt x="105" y="131"/>
                  </a:lnTo>
                  <a:lnTo>
                    <a:pt x="109" y="152"/>
                  </a:lnTo>
                  <a:lnTo>
                    <a:pt x="116" y="171"/>
                  </a:lnTo>
                  <a:lnTo>
                    <a:pt x="125" y="187"/>
                  </a:lnTo>
                  <a:lnTo>
                    <a:pt x="137" y="202"/>
                  </a:lnTo>
                  <a:lnTo>
                    <a:pt x="153" y="214"/>
                  </a:lnTo>
                  <a:lnTo>
                    <a:pt x="171" y="221"/>
                  </a:lnTo>
                  <a:lnTo>
                    <a:pt x="193" y="225"/>
                  </a:lnTo>
                  <a:lnTo>
                    <a:pt x="193" y="226"/>
                  </a:lnTo>
                  <a:lnTo>
                    <a:pt x="193" y="232"/>
                  </a:lnTo>
                  <a:lnTo>
                    <a:pt x="194" y="240"/>
                  </a:lnTo>
                  <a:lnTo>
                    <a:pt x="194" y="251"/>
                  </a:lnTo>
                  <a:lnTo>
                    <a:pt x="194" y="263"/>
                  </a:lnTo>
                  <a:lnTo>
                    <a:pt x="194" y="277"/>
                  </a:lnTo>
                  <a:lnTo>
                    <a:pt x="194" y="292"/>
                  </a:lnTo>
                  <a:lnTo>
                    <a:pt x="194" y="308"/>
                  </a:lnTo>
                  <a:lnTo>
                    <a:pt x="194" y="323"/>
                  </a:lnTo>
                  <a:lnTo>
                    <a:pt x="193" y="338"/>
                  </a:lnTo>
                  <a:lnTo>
                    <a:pt x="192" y="351"/>
                  </a:lnTo>
                  <a:lnTo>
                    <a:pt x="191" y="364"/>
                  </a:lnTo>
                  <a:lnTo>
                    <a:pt x="190" y="373"/>
                  </a:lnTo>
                  <a:lnTo>
                    <a:pt x="188" y="381"/>
                  </a:lnTo>
                  <a:lnTo>
                    <a:pt x="186" y="385"/>
                  </a:lnTo>
                  <a:lnTo>
                    <a:pt x="183" y="387"/>
                  </a:lnTo>
                  <a:lnTo>
                    <a:pt x="179" y="384"/>
                  </a:lnTo>
                  <a:lnTo>
                    <a:pt x="172" y="381"/>
                  </a:lnTo>
                  <a:lnTo>
                    <a:pt x="164" y="375"/>
                  </a:lnTo>
                  <a:lnTo>
                    <a:pt x="154" y="368"/>
                  </a:lnTo>
                  <a:lnTo>
                    <a:pt x="142" y="360"/>
                  </a:lnTo>
                  <a:lnTo>
                    <a:pt x="129" y="351"/>
                  </a:lnTo>
                  <a:lnTo>
                    <a:pt x="116" y="342"/>
                  </a:lnTo>
                  <a:lnTo>
                    <a:pt x="101" y="332"/>
                  </a:lnTo>
                  <a:lnTo>
                    <a:pt x="87" y="322"/>
                  </a:lnTo>
                  <a:lnTo>
                    <a:pt x="72" y="312"/>
                  </a:lnTo>
                  <a:lnTo>
                    <a:pt x="58" y="304"/>
                  </a:lnTo>
                  <a:lnTo>
                    <a:pt x="44" y="296"/>
                  </a:lnTo>
                  <a:lnTo>
                    <a:pt x="32" y="289"/>
                  </a:lnTo>
                  <a:lnTo>
                    <a:pt x="19" y="283"/>
                  </a:lnTo>
                  <a:lnTo>
                    <a:pt x="9" y="279"/>
                  </a:lnTo>
                  <a:lnTo>
                    <a:pt x="0" y="277"/>
                  </a:lnTo>
                  <a:lnTo>
                    <a:pt x="1" y="274"/>
                  </a:lnTo>
                  <a:lnTo>
                    <a:pt x="2" y="268"/>
                  </a:lnTo>
                  <a:lnTo>
                    <a:pt x="3" y="258"/>
                  </a:lnTo>
                  <a:lnTo>
                    <a:pt x="6" y="244"/>
                  </a:lnTo>
                  <a:lnTo>
                    <a:pt x="9" y="228"/>
                  </a:lnTo>
                  <a:lnTo>
                    <a:pt x="13" y="210"/>
                  </a:lnTo>
                  <a:lnTo>
                    <a:pt x="18" y="190"/>
                  </a:lnTo>
                  <a:lnTo>
                    <a:pt x="24" y="168"/>
                  </a:lnTo>
                  <a:lnTo>
                    <a:pt x="31" y="145"/>
                  </a:lnTo>
                  <a:lnTo>
                    <a:pt x="39" y="122"/>
                  </a:lnTo>
                  <a:lnTo>
                    <a:pt x="48" y="99"/>
                  </a:lnTo>
                  <a:lnTo>
                    <a:pt x="58" y="76"/>
                  </a:lnTo>
                  <a:lnTo>
                    <a:pt x="69" y="55"/>
                  </a:lnTo>
                  <a:lnTo>
                    <a:pt x="81" y="35"/>
                  </a:lnTo>
                  <a:lnTo>
                    <a:pt x="95" y="16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42" name="Freeform 34"/>
            <p:cNvSpPr>
              <a:spLocks/>
            </p:cNvSpPr>
            <p:nvPr/>
          </p:nvSpPr>
          <p:spPr bwMode="auto">
            <a:xfrm>
              <a:off x="3690938" y="2636838"/>
              <a:ext cx="1485900" cy="2130425"/>
            </a:xfrm>
            <a:custGeom>
              <a:avLst/>
              <a:gdLst>
                <a:gd name="T0" fmla="*/ 2147483647 w 936"/>
                <a:gd name="T1" fmla="*/ 2147483647 h 1342"/>
                <a:gd name="T2" fmla="*/ 2147483647 w 936"/>
                <a:gd name="T3" fmla="*/ 0 h 1342"/>
                <a:gd name="T4" fmla="*/ 2147483647 w 936"/>
                <a:gd name="T5" fmla="*/ 2147483647 h 1342"/>
                <a:gd name="T6" fmla="*/ 2147483647 w 936"/>
                <a:gd name="T7" fmla="*/ 2147483647 h 1342"/>
                <a:gd name="T8" fmla="*/ 2147483647 w 936"/>
                <a:gd name="T9" fmla="*/ 2147483647 h 1342"/>
                <a:gd name="T10" fmla="*/ 2147483647 w 936"/>
                <a:gd name="T11" fmla="*/ 2147483647 h 1342"/>
                <a:gd name="T12" fmla="*/ 2147483647 w 936"/>
                <a:gd name="T13" fmla="*/ 2147483647 h 1342"/>
                <a:gd name="T14" fmla="*/ 2147483647 w 936"/>
                <a:gd name="T15" fmla="*/ 2147483647 h 1342"/>
                <a:gd name="T16" fmla="*/ 2147483647 w 936"/>
                <a:gd name="T17" fmla="*/ 2147483647 h 1342"/>
                <a:gd name="T18" fmla="*/ 2147483647 w 936"/>
                <a:gd name="T19" fmla="*/ 2147483647 h 1342"/>
                <a:gd name="T20" fmla="*/ 2147483647 w 936"/>
                <a:gd name="T21" fmla="*/ 2147483647 h 1342"/>
                <a:gd name="T22" fmla="*/ 2147483647 w 936"/>
                <a:gd name="T23" fmla="*/ 2147483647 h 1342"/>
                <a:gd name="T24" fmla="*/ 2147483647 w 936"/>
                <a:gd name="T25" fmla="*/ 2147483647 h 1342"/>
                <a:gd name="T26" fmla="*/ 2147483647 w 936"/>
                <a:gd name="T27" fmla="*/ 2147483647 h 1342"/>
                <a:gd name="T28" fmla="*/ 2147483647 w 936"/>
                <a:gd name="T29" fmla="*/ 2147483647 h 1342"/>
                <a:gd name="T30" fmla="*/ 2147483647 w 936"/>
                <a:gd name="T31" fmla="*/ 2147483647 h 1342"/>
                <a:gd name="T32" fmla="*/ 2147483647 w 936"/>
                <a:gd name="T33" fmla="*/ 2147483647 h 1342"/>
                <a:gd name="T34" fmla="*/ 2147483647 w 936"/>
                <a:gd name="T35" fmla="*/ 2147483647 h 1342"/>
                <a:gd name="T36" fmla="*/ 2147483647 w 936"/>
                <a:gd name="T37" fmla="*/ 2147483647 h 1342"/>
                <a:gd name="T38" fmla="*/ 2147483647 w 936"/>
                <a:gd name="T39" fmla="*/ 2147483647 h 1342"/>
                <a:gd name="T40" fmla="*/ 0 w 936"/>
                <a:gd name="T41" fmla="*/ 2147483647 h 1342"/>
                <a:gd name="T42" fmla="*/ 2147483647 w 936"/>
                <a:gd name="T43" fmla="*/ 2147483647 h 1342"/>
                <a:gd name="T44" fmla="*/ 2147483647 w 936"/>
                <a:gd name="T45" fmla="*/ 2147483647 h 1342"/>
                <a:gd name="T46" fmla="*/ 2147483647 w 936"/>
                <a:gd name="T47" fmla="*/ 2147483647 h 1342"/>
                <a:gd name="T48" fmla="*/ 2147483647 w 936"/>
                <a:gd name="T49" fmla="*/ 2147483647 h 1342"/>
                <a:gd name="T50" fmla="*/ 2147483647 w 936"/>
                <a:gd name="T51" fmla="*/ 2147483647 h 1342"/>
                <a:gd name="T52" fmla="*/ 2147483647 w 936"/>
                <a:gd name="T53" fmla="*/ 2147483647 h 1342"/>
                <a:gd name="T54" fmla="*/ 2147483647 w 936"/>
                <a:gd name="T55" fmla="*/ 2147483647 h 1342"/>
                <a:gd name="T56" fmla="*/ 2147483647 w 936"/>
                <a:gd name="T57" fmla="*/ 2147483647 h 1342"/>
                <a:gd name="T58" fmla="*/ 2147483647 w 936"/>
                <a:gd name="T59" fmla="*/ 2147483647 h 1342"/>
                <a:gd name="T60" fmla="*/ 2147483647 w 936"/>
                <a:gd name="T61" fmla="*/ 2147483647 h 1342"/>
                <a:gd name="T62" fmla="*/ 2147483647 w 936"/>
                <a:gd name="T63" fmla="*/ 2147483647 h 1342"/>
                <a:gd name="T64" fmla="*/ 2147483647 w 936"/>
                <a:gd name="T65" fmla="*/ 2147483647 h 1342"/>
                <a:gd name="T66" fmla="*/ 2147483647 w 936"/>
                <a:gd name="T67" fmla="*/ 2147483647 h 1342"/>
                <a:gd name="T68" fmla="*/ 2147483647 w 936"/>
                <a:gd name="T69" fmla="*/ 2147483647 h 1342"/>
                <a:gd name="T70" fmla="*/ 2147483647 w 936"/>
                <a:gd name="T71" fmla="*/ 2147483647 h 1342"/>
                <a:gd name="T72" fmla="*/ 2147483647 w 936"/>
                <a:gd name="T73" fmla="*/ 2147483647 h 1342"/>
                <a:gd name="T74" fmla="*/ 2147483647 w 936"/>
                <a:gd name="T75" fmla="*/ 2147483647 h 1342"/>
                <a:gd name="T76" fmla="*/ 2147483647 w 936"/>
                <a:gd name="T77" fmla="*/ 2147483647 h 1342"/>
                <a:gd name="T78" fmla="*/ 2147483647 w 936"/>
                <a:gd name="T79" fmla="*/ 2147483647 h 1342"/>
                <a:gd name="T80" fmla="*/ 2147483647 w 936"/>
                <a:gd name="T81" fmla="*/ 2147483647 h 1342"/>
                <a:gd name="T82" fmla="*/ 2147483647 w 936"/>
                <a:gd name="T83" fmla="*/ 2147483647 h 1342"/>
                <a:gd name="T84" fmla="*/ 2147483647 w 936"/>
                <a:gd name="T85" fmla="*/ 2147483647 h 1342"/>
                <a:gd name="T86" fmla="*/ 2147483647 w 936"/>
                <a:gd name="T87" fmla="*/ 2147483647 h 1342"/>
                <a:gd name="T88" fmla="*/ 2147483647 w 936"/>
                <a:gd name="T89" fmla="*/ 2147483647 h 1342"/>
                <a:gd name="T90" fmla="*/ 2147483647 w 936"/>
                <a:gd name="T91" fmla="*/ 2147483647 h 1342"/>
                <a:gd name="T92" fmla="*/ 2147483647 w 936"/>
                <a:gd name="T93" fmla="*/ 2147483647 h 1342"/>
                <a:gd name="T94" fmla="*/ 2147483647 w 936"/>
                <a:gd name="T95" fmla="*/ 2147483647 h 1342"/>
                <a:gd name="T96" fmla="*/ 2147483647 w 936"/>
                <a:gd name="T97" fmla="*/ 2147483647 h 1342"/>
                <a:gd name="T98" fmla="*/ 2147483647 w 936"/>
                <a:gd name="T99" fmla="*/ 2147483647 h 1342"/>
                <a:gd name="T100" fmla="*/ 2147483647 w 936"/>
                <a:gd name="T101" fmla="*/ 2147483647 h 1342"/>
                <a:gd name="T102" fmla="*/ 2147483647 w 936"/>
                <a:gd name="T103" fmla="*/ 2147483647 h 1342"/>
                <a:gd name="T104" fmla="*/ 2147483647 w 936"/>
                <a:gd name="T105" fmla="*/ 2147483647 h 1342"/>
                <a:gd name="T106" fmla="*/ 2147483647 w 936"/>
                <a:gd name="T107" fmla="*/ 2147483647 h 1342"/>
                <a:gd name="T108" fmla="*/ 2147483647 w 936"/>
                <a:gd name="T109" fmla="*/ 2147483647 h 1342"/>
                <a:gd name="T110" fmla="*/ 2147483647 w 936"/>
                <a:gd name="T111" fmla="*/ 2147483647 h 134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36"/>
                <a:gd name="T169" fmla="*/ 0 h 1342"/>
                <a:gd name="T170" fmla="*/ 936 w 936"/>
                <a:gd name="T171" fmla="*/ 1342 h 134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36" h="1342">
                  <a:moveTo>
                    <a:pt x="475" y="5"/>
                  </a:moveTo>
                  <a:lnTo>
                    <a:pt x="474" y="5"/>
                  </a:lnTo>
                  <a:lnTo>
                    <a:pt x="471" y="4"/>
                  </a:lnTo>
                  <a:lnTo>
                    <a:pt x="468" y="3"/>
                  </a:lnTo>
                  <a:lnTo>
                    <a:pt x="463" y="3"/>
                  </a:lnTo>
                  <a:lnTo>
                    <a:pt x="457" y="1"/>
                  </a:lnTo>
                  <a:lnTo>
                    <a:pt x="449" y="1"/>
                  </a:lnTo>
                  <a:lnTo>
                    <a:pt x="442" y="0"/>
                  </a:lnTo>
                  <a:lnTo>
                    <a:pt x="434" y="0"/>
                  </a:lnTo>
                  <a:lnTo>
                    <a:pt x="425" y="0"/>
                  </a:lnTo>
                  <a:lnTo>
                    <a:pt x="416" y="1"/>
                  </a:lnTo>
                  <a:lnTo>
                    <a:pt x="407" y="3"/>
                  </a:lnTo>
                  <a:lnTo>
                    <a:pt x="398" y="5"/>
                  </a:lnTo>
                  <a:lnTo>
                    <a:pt x="388" y="9"/>
                  </a:lnTo>
                  <a:lnTo>
                    <a:pt x="380" y="13"/>
                  </a:lnTo>
                  <a:lnTo>
                    <a:pt x="372" y="19"/>
                  </a:lnTo>
                  <a:lnTo>
                    <a:pt x="365" y="26"/>
                  </a:lnTo>
                  <a:lnTo>
                    <a:pt x="358" y="35"/>
                  </a:lnTo>
                  <a:lnTo>
                    <a:pt x="351" y="45"/>
                  </a:lnTo>
                  <a:lnTo>
                    <a:pt x="346" y="57"/>
                  </a:lnTo>
                  <a:lnTo>
                    <a:pt x="340" y="69"/>
                  </a:lnTo>
                  <a:lnTo>
                    <a:pt x="335" y="82"/>
                  </a:lnTo>
                  <a:lnTo>
                    <a:pt x="330" y="96"/>
                  </a:lnTo>
                  <a:lnTo>
                    <a:pt x="325" y="111"/>
                  </a:lnTo>
                  <a:lnTo>
                    <a:pt x="320" y="125"/>
                  </a:lnTo>
                  <a:lnTo>
                    <a:pt x="316" y="140"/>
                  </a:lnTo>
                  <a:lnTo>
                    <a:pt x="312" y="154"/>
                  </a:lnTo>
                  <a:lnTo>
                    <a:pt x="308" y="168"/>
                  </a:lnTo>
                  <a:lnTo>
                    <a:pt x="305" y="182"/>
                  </a:lnTo>
                  <a:lnTo>
                    <a:pt x="301" y="194"/>
                  </a:lnTo>
                  <a:lnTo>
                    <a:pt x="298" y="205"/>
                  </a:lnTo>
                  <a:lnTo>
                    <a:pt x="295" y="216"/>
                  </a:lnTo>
                  <a:lnTo>
                    <a:pt x="292" y="224"/>
                  </a:lnTo>
                  <a:lnTo>
                    <a:pt x="290" y="229"/>
                  </a:lnTo>
                  <a:lnTo>
                    <a:pt x="287" y="237"/>
                  </a:lnTo>
                  <a:lnTo>
                    <a:pt x="283" y="247"/>
                  </a:lnTo>
                  <a:lnTo>
                    <a:pt x="278" y="259"/>
                  </a:lnTo>
                  <a:lnTo>
                    <a:pt x="273" y="273"/>
                  </a:lnTo>
                  <a:lnTo>
                    <a:pt x="266" y="288"/>
                  </a:lnTo>
                  <a:lnTo>
                    <a:pt x="259" y="305"/>
                  </a:lnTo>
                  <a:lnTo>
                    <a:pt x="252" y="323"/>
                  </a:lnTo>
                  <a:lnTo>
                    <a:pt x="244" y="343"/>
                  </a:lnTo>
                  <a:lnTo>
                    <a:pt x="235" y="364"/>
                  </a:lnTo>
                  <a:lnTo>
                    <a:pt x="226" y="386"/>
                  </a:lnTo>
                  <a:lnTo>
                    <a:pt x="217" y="409"/>
                  </a:lnTo>
                  <a:lnTo>
                    <a:pt x="207" y="433"/>
                  </a:lnTo>
                  <a:lnTo>
                    <a:pt x="198" y="457"/>
                  </a:lnTo>
                  <a:lnTo>
                    <a:pt x="188" y="481"/>
                  </a:lnTo>
                  <a:lnTo>
                    <a:pt x="178" y="506"/>
                  </a:lnTo>
                  <a:lnTo>
                    <a:pt x="168" y="530"/>
                  </a:lnTo>
                  <a:lnTo>
                    <a:pt x="159" y="555"/>
                  </a:lnTo>
                  <a:lnTo>
                    <a:pt x="149" y="579"/>
                  </a:lnTo>
                  <a:lnTo>
                    <a:pt x="140" y="603"/>
                  </a:lnTo>
                  <a:lnTo>
                    <a:pt x="131" y="627"/>
                  </a:lnTo>
                  <a:lnTo>
                    <a:pt x="123" y="649"/>
                  </a:lnTo>
                  <a:lnTo>
                    <a:pt x="115" y="671"/>
                  </a:lnTo>
                  <a:lnTo>
                    <a:pt x="107" y="692"/>
                  </a:lnTo>
                  <a:lnTo>
                    <a:pt x="100" y="712"/>
                  </a:lnTo>
                  <a:lnTo>
                    <a:pt x="93" y="730"/>
                  </a:lnTo>
                  <a:lnTo>
                    <a:pt x="88" y="747"/>
                  </a:lnTo>
                  <a:lnTo>
                    <a:pt x="83" y="762"/>
                  </a:lnTo>
                  <a:lnTo>
                    <a:pt x="79" y="775"/>
                  </a:lnTo>
                  <a:lnTo>
                    <a:pt x="76" y="786"/>
                  </a:lnTo>
                  <a:lnTo>
                    <a:pt x="74" y="796"/>
                  </a:lnTo>
                  <a:lnTo>
                    <a:pt x="73" y="803"/>
                  </a:lnTo>
                  <a:lnTo>
                    <a:pt x="72" y="815"/>
                  </a:lnTo>
                  <a:lnTo>
                    <a:pt x="69" y="826"/>
                  </a:lnTo>
                  <a:lnTo>
                    <a:pt x="67" y="837"/>
                  </a:lnTo>
                  <a:lnTo>
                    <a:pt x="63" y="847"/>
                  </a:lnTo>
                  <a:lnTo>
                    <a:pt x="60" y="858"/>
                  </a:lnTo>
                  <a:lnTo>
                    <a:pt x="56" y="868"/>
                  </a:lnTo>
                  <a:lnTo>
                    <a:pt x="52" y="877"/>
                  </a:lnTo>
                  <a:lnTo>
                    <a:pt x="47" y="886"/>
                  </a:lnTo>
                  <a:lnTo>
                    <a:pt x="43" y="895"/>
                  </a:lnTo>
                  <a:lnTo>
                    <a:pt x="38" y="903"/>
                  </a:lnTo>
                  <a:lnTo>
                    <a:pt x="33" y="910"/>
                  </a:lnTo>
                  <a:lnTo>
                    <a:pt x="28" y="917"/>
                  </a:lnTo>
                  <a:lnTo>
                    <a:pt x="24" y="923"/>
                  </a:lnTo>
                  <a:lnTo>
                    <a:pt x="19" y="929"/>
                  </a:lnTo>
                  <a:lnTo>
                    <a:pt x="15" y="934"/>
                  </a:lnTo>
                  <a:lnTo>
                    <a:pt x="10" y="938"/>
                  </a:lnTo>
                  <a:lnTo>
                    <a:pt x="4" y="947"/>
                  </a:lnTo>
                  <a:lnTo>
                    <a:pt x="0" y="956"/>
                  </a:lnTo>
                  <a:lnTo>
                    <a:pt x="0" y="965"/>
                  </a:lnTo>
                  <a:lnTo>
                    <a:pt x="2" y="975"/>
                  </a:lnTo>
                  <a:lnTo>
                    <a:pt x="9" y="984"/>
                  </a:lnTo>
                  <a:lnTo>
                    <a:pt x="20" y="993"/>
                  </a:lnTo>
                  <a:lnTo>
                    <a:pt x="36" y="1000"/>
                  </a:lnTo>
                  <a:lnTo>
                    <a:pt x="57" y="1006"/>
                  </a:lnTo>
                  <a:lnTo>
                    <a:pt x="70" y="1009"/>
                  </a:lnTo>
                  <a:lnTo>
                    <a:pt x="89" y="1009"/>
                  </a:lnTo>
                  <a:lnTo>
                    <a:pt x="110" y="1010"/>
                  </a:lnTo>
                  <a:lnTo>
                    <a:pt x="134" y="1009"/>
                  </a:lnTo>
                  <a:lnTo>
                    <a:pt x="160" y="1009"/>
                  </a:lnTo>
                  <a:lnTo>
                    <a:pt x="187" y="1009"/>
                  </a:lnTo>
                  <a:lnTo>
                    <a:pt x="214" y="1010"/>
                  </a:lnTo>
                  <a:lnTo>
                    <a:pt x="241" y="1012"/>
                  </a:lnTo>
                  <a:lnTo>
                    <a:pt x="268" y="1014"/>
                  </a:lnTo>
                  <a:lnTo>
                    <a:pt x="293" y="1020"/>
                  </a:lnTo>
                  <a:lnTo>
                    <a:pt x="315" y="1027"/>
                  </a:lnTo>
                  <a:lnTo>
                    <a:pt x="334" y="1036"/>
                  </a:lnTo>
                  <a:lnTo>
                    <a:pt x="350" y="1048"/>
                  </a:lnTo>
                  <a:lnTo>
                    <a:pt x="361" y="1064"/>
                  </a:lnTo>
                  <a:lnTo>
                    <a:pt x="366" y="1084"/>
                  </a:lnTo>
                  <a:lnTo>
                    <a:pt x="366" y="1107"/>
                  </a:lnTo>
                  <a:lnTo>
                    <a:pt x="365" y="1126"/>
                  </a:lnTo>
                  <a:lnTo>
                    <a:pt x="366" y="1144"/>
                  </a:lnTo>
                  <a:lnTo>
                    <a:pt x="370" y="1163"/>
                  </a:lnTo>
                  <a:lnTo>
                    <a:pt x="377" y="1179"/>
                  </a:lnTo>
                  <a:lnTo>
                    <a:pt x="386" y="1196"/>
                  </a:lnTo>
                  <a:lnTo>
                    <a:pt x="397" y="1211"/>
                  </a:lnTo>
                  <a:lnTo>
                    <a:pt x="410" y="1226"/>
                  </a:lnTo>
                  <a:lnTo>
                    <a:pt x="424" y="1241"/>
                  </a:lnTo>
                  <a:lnTo>
                    <a:pt x="440" y="1254"/>
                  </a:lnTo>
                  <a:lnTo>
                    <a:pt x="457" y="1267"/>
                  </a:lnTo>
                  <a:lnTo>
                    <a:pt x="476" y="1278"/>
                  </a:lnTo>
                  <a:lnTo>
                    <a:pt x="495" y="1289"/>
                  </a:lnTo>
                  <a:lnTo>
                    <a:pt x="515" y="1299"/>
                  </a:lnTo>
                  <a:lnTo>
                    <a:pt x="536" y="1308"/>
                  </a:lnTo>
                  <a:lnTo>
                    <a:pt x="557" y="1316"/>
                  </a:lnTo>
                  <a:lnTo>
                    <a:pt x="578" y="1323"/>
                  </a:lnTo>
                  <a:lnTo>
                    <a:pt x="599" y="1329"/>
                  </a:lnTo>
                  <a:lnTo>
                    <a:pt x="620" y="1334"/>
                  </a:lnTo>
                  <a:lnTo>
                    <a:pt x="640" y="1338"/>
                  </a:lnTo>
                  <a:lnTo>
                    <a:pt x="660" y="1340"/>
                  </a:lnTo>
                  <a:lnTo>
                    <a:pt x="679" y="1342"/>
                  </a:lnTo>
                  <a:lnTo>
                    <a:pt x="697" y="1342"/>
                  </a:lnTo>
                  <a:lnTo>
                    <a:pt x="714" y="1342"/>
                  </a:lnTo>
                  <a:lnTo>
                    <a:pt x="729" y="1340"/>
                  </a:lnTo>
                  <a:lnTo>
                    <a:pt x="743" y="1337"/>
                  </a:lnTo>
                  <a:lnTo>
                    <a:pt x="755" y="1332"/>
                  </a:lnTo>
                  <a:lnTo>
                    <a:pt x="765" y="1327"/>
                  </a:lnTo>
                  <a:lnTo>
                    <a:pt x="773" y="1320"/>
                  </a:lnTo>
                  <a:lnTo>
                    <a:pt x="779" y="1312"/>
                  </a:lnTo>
                  <a:lnTo>
                    <a:pt x="782" y="1302"/>
                  </a:lnTo>
                  <a:lnTo>
                    <a:pt x="782" y="1292"/>
                  </a:lnTo>
                  <a:lnTo>
                    <a:pt x="780" y="1279"/>
                  </a:lnTo>
                  <a:lnTo>
                    <a:pt x="775" y="1260"/>
                  </a:lnTo>
                  <a:lnTo>
                    <a:pt x="771" y="1243"/>
                  </a:lnTo>
                  <a:lnTo>
                    <a:pt x="769" y="1225"/>
                  </a:lnTo>
                  <a:lnTo>
                    <a:pt x="768" y="1207"/>
                  </a:lnTo>
                  <a:lnTo>
                    <a:pt x="768" y="1190"/>
                  </a:lnTo>
                  <a:lnTo>
                    <a:pt x="770" y="1174"/>
                  </a:lnTo>
                  <a:lnTo>
                    <a:pt x="772" y="1158"/>
                  </a:lnTo>
                  <a:lnTo>
                    <a:pt x="776" y="1142"/>
                  </a:lnTo>
                  <a:lnTo>
                    <a:pt x="780" y="1127"/>
                  </a:lnTo>
                  <a:lnTo>
                    <a:pt x="785" y="1112"/>
                  </a:lnTo>
                  <a:lnTo>
                    <a:pt x="791" y="1097"/>
                  </a:lnTo>
                  <a:lnTo>
                    <a:pt x="798" y="1083"/>
                  </a:lnTo>
                  <a:lnTo>
                    <a:pt x="805" y="1069"/>
                  </a:lnTo>
                  <a:lnTo>
                    <a:pt x="812" y="1055"/>
                  </a:lnTo>
                  <a:lnTo>
                    <a:pt x="820" y="1042"/>
                  </a:lnTo>
                  <a:lnTo>
                    <a:pt x="829" y="1029"/>
                  </a:lnTo>
                  <a:lnTo>
                    <a:pt x="837" y="1016"/>
                  </a:lnTo>
                  <a:lnTo>
                    <a:pt x="846" y="1004"/>
                  </a:lnTo>
                  <a:lnTo>
                    <a:pt x="855" y="991"/>
                  </a:lnTo>
                  <a:lnTo>
                    <a:pt x="863" y="979"/>
                  </a:lnTo>
                  <a:lnTo>
                    <a:pt x="872" y="967"/>
                  </a:lnTo>
                  <a:lnTo>
                    <a:pt x="880" y="956"/>
                  </a:lnTo>
                  <a:lnTo>
                    <a:pt x="888" y="944"/>
                  </a:lnTo>
                  <a:lnTo>
                    <a:pt x="896" y="933"/>
                  </a:lnTo>
                  <a:lnTo>
                    <a:pt x="904" y="922"/>
                  </a:lnTo>
                  <a:lnTo>
                    <a:pt x="911" y="910"/>
                  </a:lnTo>
                  <a:lnTo>
                    <a:pt x="916" y="899"/>
                  </a:lnTo>
                  <a:lnTo>
                    <a:pt x="922" y="888"/>
                  </a:lnTo>
                  <a:lnTo>
                    <a:pt x="927" y="878"/>
                  </a:lnTo>
                  <a:lnTo>
                    <a:pt x="931" y="867"/>
                  </a:lnTo>
                  <a:lnTo>
                    <a:pt x="934" y="856"/>
                  </a:lnTo>
                  <a:lnTo>
                    <a:pt x="936" y="846"/>
                  </a:lnTo>
                  <a:lnTo>
                    <a:pt x="936" y="837"/>
                  </a:lnTo>
                  <a:lnTo>
                    <a:pt x="934" y="828"/>
                  </a:lnTo>
                  <a:lnTo>
                    <a:pt x="931" y="819"/>
                  </a:lnTo>
                  <a:lnTo>
                    <a:pt x="926" y="810"/>
                  </a:lnTo>
                  <a:lnTo>
                    <a:pt x="920" y="800"/>
                  </a:lnTo>
                  <a:lnTo>
                    <a:pt x="914" y="789"/>
                  </a:lnTo>
                  <a:lnTo>
                    <a:pt x="907" y="777"/>
                  </a:lnTo>
                  <a:lnTo>
                    <a:pt x="899" y="762"/>
                  </a:lnTo>
                  <a:lnTo>
                    <a:pt x="895" y="753"/>
                  </a:lnTo>
                  <a:lnTo>
                    <a:pt x="890" y="741"/>
                  </a:lnTo>
                  <a:lnTo>
                    <a:pt x="885" y="727"/>
                  </a:lnTo>
                  <a:lnTo>
                    <a:pt x="879" y="712"/>
                  </a:lnTo>
                  <a:lnTo>
                    <a:pt x="873" y="694"/>
                  </a:lnTo>
                  <a:lnTo>
                    <a:pt x="867" y="674"/>
                  </a:lnTo>
                  <a:lnTo>
                    <a:pt x="861" y="654"/>
                  </a:lnTo>
                  <a:lnTo>
                    <a:pt x="855" y="633"/>
                  </a:lnTo>
                  <a:lnTo>
                    <a:pt x="850" y="612"/>
                  </a:lnTo>
                  <a:lnTo>
                    <a:pt x="845" y="590"/>
                  </a:lnTo>
                  <a:lnTo>
                    <a:pt x="840" y="569"/>
                  </a:lnTo>
                  <a:lnTo>
                    <a:pt x="837" y="548"/>
                  </a:lnTo>
                  <a:lnTo>
                    <a:pt x="834" y="528"/>
                  </a:lnTo>
                  <a:lnTo>
                    <a:pt x="832" y="509"/>
                  </a:lnTo>
                  <a:lnTo>
                    <a:pt x="831" y="492"/>
                  </a:lnTo>
                  <a:lnTo>
                    <a:pt x="832" y="476"/>
                  </a:lnTo>
                  <a:lnTo>
                    <a:pt x="832" y="468"/>
                  </a:lnTo>
                  <a:lnTo>
                    <a:pt x="832" y="459"/>
                  </a:lnTo>
                  <a:lnTo>
                    <a:pt x="831" y="448"/>
                  </a:lnTo>
                  <a:lnTo>
                    <a:pt x="830" y="436"/>
                  </a:lnTo>
                  <a:lnTo>
                    <a:pt x="828" y="424"/>
                  </a:lnTo>
                  <a:lnTo>
                    <a:pt x="825" y="410"/>
                  </a:lnTo>
                  <a:lnTo>
                    <a:pt x="823" y="395"/>
                  </a:lnTo>
                  <a:lnTo>
                    <a:pt x="819" y="379"/>
                  </a:lnTo>
                  <a:lnTo>
                    <a:pt x="815" y="363"/>
                  </a:lnTo>
                  <a:lnTo>
                    <a:pt x="810" y="346"/>
                  </a:lnTo>
                  <a:lnTo>
                    <a:pt x="804" y="329"/>
                  </a:lnTo>
                  <a:lnTo>
                    <a:pt x="798" y="311"/>
                  </a:lnTo>
                  <a:lnTo>
                    <a:pt x="791" y="293"/>
                  </a:lnTo>
                  <a:lnTo>
                    <a:pt x="783" y="274"/>
                  </a:lnTo>
                  <a:lnTo>
                    <a:pt x="774" y="255"/>
                  </a:lnTo>
                  <a:lnTo>
                    <a:pt x="764" y="237"/>
                  </a:lnTo>
                  <a:lnTo>
                    <a:pt x="754" y="219"/>
                  </a:lnTo>
                  <a:lnTo>
                    <a:pt x="742" y="200"/>
                  </a:lnTo>
                  <a:lnTo>
                    <a:pt x="730" y="182"/>
                  </a:lnTo>
                  <a:lnTo>
                    <a:pt x="717" y="164"/>
                  </a:lnTo>
                  <a:lnTo>
                    <a:pt x="703" y="146"/>
                  </a:lnTo>
                  <a:lnTo>
                    <a:pt x="688" y="129"/>
                  </a:lnTo>
                  <a:lnTo>
                    <a:pt x="672" y="113"/>
                  </a:lnTo>
                  <a:lnTo>
                    <a:pt x="654" y="96"/>
                  </a:lnTo>
                  <a:lnTo>
                    <a:pt x="636" y="81"/>
                  </a:lnTo>
                  <a:lnTo>
                    <a:pt x="616" y="67"/>
                  </a:lnTo>
                  <a:lnTo>
                    <a:pt x="596" y="54"/>
                  </a:lnTo>
                  <a:lnTo>
                    <a:pt x="574" y="42"/>
                  </a:lnTo>
                  <a:lnTo>
                    <a:pt x="551" y="30"/>
                  </a:lnTo>
                  <a:lnTo>
                    <a:pt x="527" y="20"/>
                  </a:lnTo>
                  <a:lnTo>
                    <a:pt x="501" y="12"/>
                  </a:lnTo>
                  <a:lnTo>
                    <a:pt x="475" y="5"/>
                  </a:lnTo>
                  <a:close/>
                </a:path>
              </a:pathLst>
            </a:cu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43" name="Freeform 35"/>
            <p:cNvSpPr>
              <a:spLocks/>
            </p:cNvSpPr>
            <p:nvPr/>
          </p:nvSpPr>
          <p:spPr bwMode="auto">
            <a:xfrm>
              <a:off x="4459288" y="2268538"/>
              <a:ext cx="307975" cy="614362"/>
            </a:xfrm>
            <a:custGeom>
              <a:avLst/>
              <a:gdLst>
                <a:gd name="T0" fmla="*/ 2147483647 w 194"/>
                <a:gd name="T1" fmla="*/ 0 h 387"/>
                <a:gd name="T2" fmla="*/ 2147483647 w 194"/>
                <a:gd name="T3" fmla="*/ 2147483647 h 387"/>
                <a:gd name="T4" fmla="*/ 2147483647 w 194"/>
                <a:gd name="T5" fmla="*/ 2147483647 h 387"/>
                <a:gd name="T6" fmla="*/ 2147483647 w 194"/>
                <a:gd name="T7" fmla="*/ 2147483647 h 387"/>
                <a:gd name="T8" fmla="*/ 2147483647 w 194"/>
                <a:gd name="T9" fmla="*/ 2147483647 h 387"/>
                <a:gd name="T10" fmla="*/ 2147483647 w 194"/>
                <a:gd name="T11" fmla="*/ 2147483647 h 387"/>
                <a:gd name="T12" fmla="*/ 2147483647 w 194"/>
                <a:gd name="T13" fmla="*/ 2147483647 h 387"/>
                <a:gd name="T14" fmla="*/ 2147483647 w 194"/>
                <a:gd name="T15" fmla="*/ 2147483647 h 387"/>
                <a:gd name="T16" fmla="*/ 2147483647 w 194"/>
                <a:gd name="T17" fmla="*/ 2147483647 h 387"/>
                <a:gd name="T18" fmla="*/ 2147483647 w 194"/>
                <a:gd name="T19" fmla="*/ 2147483647 h 387"/>
                <a:gd name="T20" fmla="*/ 2147483647 w 194"/>
                <a:gd name="T21" fmla="*/ 2147483647 h 387"/>
                <a:gd name="T22" fmla="*/ 2147483647 w 194"/>
                <a:gd name="T23" fmla="*/ 2147483647 h 387"/>
                <a:gd name="T24" fmla="*/ 2147483647 w 194"/>
                <a:gd name="T25" fmla="*/ 2147483647 h 387"/>
                <a:gd name="T26" fmla="*/ 2147483647 w 194"/>
                <a:gd name="T27" fmla="*/ 2147483647 h 387"/>
                <a:gd name="T28" fmla="*/ 2147483647 w 194"/>
                <a:gd name="T29" fmla="*/ 2147483647 h 387"/>
                <a:gd name="T30" fmla="*/ 2147483647 w 194"/>
                <a:gd name="T31" fmla="*/ 2147483647 h 387"/>
                <a:gd name="T32" fmla="*/ 2147483647 w 194"/>
                <a:gd name="T33" fmla="*/ 2147483647 h 387"/>
                <a:gd name="T34" fmla="*/ 2147483647 w 194"/>
                <a:gd name="T35" fmla="*/ 2147483647 h 387"/>
                <a:gd name="T36" fmla="*/ 2147483647 w 194"/>
                <a:gd name="T37" fmla="*/ 2147483647 h 387"/>
                <a:gd name="T38" fmla="*/ 2147483647 w 194"/>
                <a:gd name="T39" fmla="*/ 2147483647 h 387"/>
                <a:gd name="T40" fmla="*/ 2147483647 w 194"/>
                <a:gd name="T41" fmla="*/ 2147483647 h 387"/>
                <a:gd name="T42" fmla="*/ 2147483647 w 194"/>
                <a:gd name="T43" fmla="*/ 2147483647 h 387"/>
                <a:gd name="T44" fmla="*/ 2147483647 w 194"/>
                <a:gd name="T45" fmla="*/ 2147483647 h 387"/>
                <a:gd name="T46" fmla="*/ 2147483647 w 194"/>
                <a:gd name="T47" fmla="*/ 2147483647 h 387"/>
                <a:gd name="T48" fmla="*/ 2147483647 w 194"/>
                <a:gd name="T49" fmla="*/ 2147483647 h 387"/>
                <a:gd name="T50" fmla="*/ 0 w 194"/>
                <a:gd name="T51" fmla="*/ 2147483647 h 387"/>
                <a:gd name="T52" fmla="*/ 2147483647 w 194"/>
                <a:gd name="T53" fmla="*/ 2147483647 h 387"/>
                <a:gd name="T54" fmla="*/ 2147483647 w 194"/>
                <a:gd name="T55" fmla="*/ 2147483647 h 387"/>
                <a:gd name="T56" fmla="*/ 2147483647 w 194"/>
                <a:gd name="T57" fmla="*/ 2147483647 h 387"/>
                <a:gd name="T58" fmla="*/ 2147483647 w 194"/>
                <a:gd name="T59" fmla="*/ 2147483647 h 387"/>
                <a:gd name="T60" fmla="*/ 2147483647 w 194"/>
                <a:gd name="T61" fmla="*/ 2147483647 h 387"/>
                <a:gd name="T62" fmla="*/ 2147483647 w 194"/>
                <a:gd name="T63" fmla="*/ 2147483647 h 387"/>
                <a:gd name="T64" fmla="*/ 2147483647 w 194"/>
                <a:gd name="T65" fmla="*/ 2147483647 h 387"/>
                <a:gd name="T66" fmla="*/ 2147483647 w 194"/>
                <a:gd name="T67" fmla="*/ 2147483647 h 38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94"/>
                <a:gd name="T103" fmla="*/ 0 h 387"/>
                <a:gd name="T104" fmla="*/ 194 w 194"/>
                <a:gd name="T105" fmla="*/ 387 h 38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94" h="387">
                  <a:moveTo>
                    <a:pt x="110" y="0"/>
                  </a:moveTo>
                  <a:lnTo>
                    <a:pt x="110" y="0"/>
                  </a:lnTo>
                  <a:lnTo>
                    <a:pt x="109" y="2"/>
                  </a:lnTo>
                  <a:lnTo>
                    <a:pt x="108" y="9"/>
                  </a:lnTo>
                  <a:lnTo>
                    <a:pt x="106" y="20"/>
                  </a:lnTo>
                  <a:lnTo>
                    <a:pt x="105" y="35"/>
                  </a:lnTo>
                  <a:lnTo>
                    <a:pt x="103" y="51"/>
                  </a:lnTo>
                  <a:lnTo>
                    <a:pt x="102" y="70"/>
                  </a:lnTo>
                  <a:lnTo>
                    <a:pt x="102" y="90"/>
                  </a:lnTo>
                  <a:lnTo>
                    <a:pt x="102" y="111"/>
                  </a:lnTo>
                  <a:lnTo>
                    <a:pt x="105" y="131"/>
                  </a:lnTo>
                  <a:lnTo>
                    <a:pt x="109" y="152"/>
                  </a:lnTo>
                  <a:lnTo>
                    <a:pt x="116" y="171"/>
                  </a:lnTo>
                  <a:lnTo>
                    <a:pt x="125" y="187"/>
                  </a:lnTo>
                  <a:lnTo>
                    <a:pt x="137" y="202"/>
                  </a:lnTo>
                  <a:lnTo>
                    <a:pt x="153" y="214"/>
                  </a:lnTo>
                  <a:lnTo>
                    <a:pt x="171" y="221"/>
                  </a:lnTo>
                  <a:lnTo>
                    <a:pt x="193" y="225"/>
                  </a:lnTo>
                  <a:lnTo>
                    <a:pt x="193" y="226"/>
                  </a:lnTo>
                  <a:lnTo>
                    <a:pt x="193" y="232"/>
                  </a:lnTo>
                  <a:lnTo>
                    <a:pt x="194" y="240"/>
                  </a:lnTo>
                  <a:lnTo>
                    <a:pt x="194" y="251"/>
                  </a:lnTo>
                  <a:lnTo>
                    <a:pt x="194" y="263"/>
                  </a:lnTo>
                  <a:lnTo>
                    <a:pt x="194" y="277"/>
                  </a:lnTo>
                  <a:lnTo>
                    <a:pt x="194" y="292"/>
                  </a:lnTo>
                  <a:lnTo>
                    <a:pt x="194" y="308"/>
                  </a:lnTo>
                  <a:lnTo>
                    <a:pt x="194" y="323"/>
                  </a:lnTo>
                  <a:lnTo>
                    <a:pt x="193" y="338"/>
                  </a:lnTo>
                  <a:lnTo>
                    <a:pt x="192" y="351"/>
                  </a:lnTo>
                  <a:lnTo>
                    <a:pt x="191" y="364"/>
                  </a:lnTo>
                  <a:lnTo>
                    <a:pt x="190" y="373"/>
                  </a:lnTo>
                  <a:lnTo>
                    <a:pt x="188" y="381"/>
                  </a:lnTo>
                  <a:lnTo>
                    <a:pt x="186" y="385"/>
                  </a:lnTo>
                  <a:lnTo>
                    <a:pt x="183" y="387"/>
                  </a:lnTo>
                  <a:lnTo>
                    <a:pt x="179" y="384"/>
                  </a:lnTo>
                  <a:lnTo>
                    <a:pt x="172" y="381"/>
                  </a:lnTo>
                  <a:lnTo>
                    <a:pt x="164" y="375"/>
                  </a:lnTo>
                  <a:lnTo>
                    <a:pt x="154" y="368"/>
                  </a:lnTo>
                  <a:lnTo>
                    <a:pt x="142" y="360"/>
                  </a:lnTo>
                  <a:lnTo>
                    <a:pt x="129" y="351"/>
                  </a:lnTo>
                  <a:lnTo>
                    <a:pt x="116" y="342"/>
                  </a:lnTo>
                  <a:lnTo>
                    <a:pt x="101" y="332"/>
                  </a:lnTo>
                  <a:lnTo>
                    <a:pt x="87" y="322"/>
                  </a:lnTo>
                  <a:lnTo>
                    <a:pt x="72" y="312"/>
                  </a:lnTo>
                  <a:lnTo>
                    <a:pt x="58" y="304"/>
                  </a:lnTo>
                  <a:lnTo>
                    <a:pt x="44" y="296"/>
                  </a:lnTo>
                  <a:lnTo>
                    <a:pt x="32" y="289"/>
                  </a:lnTo>
                  <a:lnTo>
                    <a:pt x="19" y="283"/>
                  </a:lnTo>
                  <a:lnTo>
                    <a:pt x="9" y="279"/>
                  </a:lnTo>
                  <a:lnTo>
                    <a:pt x="0" y="277"/>
                  </a:lnTo>
                  <a:lnTo>
                    <a:pt x="1" y="274"/>
                  </a:lnTo>
                  <a:lnTo>
                    <a:pt x="2" y="268"/>
                  </a:lnTo>
                  <a:lnTo>
                    <a:pt x="3" y="258"/>
                  </a:lnTo>
                  <a:lnTo>
                    <a:pt x="6" y="244"/>
                  </a:lnTo>
                  <a:lnTo>
                    <a:pt x="9" y="228"/>
                  </a:lnTo>
                  <a:lnTo>
                    <a:pt x="13" y="210"/>
                  </a:lnTo>
                  <a:lnTo>
                    <a:pt x="18" y="190"/>
                  </a:lnTo>
                  <a:lnTo>
                    <a:pt x="24" y="168"/>
                  </a:lnTo>
                  <a:lnTo>
                    <a:pt x="31" y="145"/>
                  </a:lnTo>
                  <a:lnTo>
                    <a:pt x="39" y="122"/>
                  </a:lnTo>
                  <a:lnTo>
                    <a:pt x="48" y="99"/>
                  </a:lnTo>
                  <a:lnTo>
                    <a:pt x="58" y="76"/>
                  </a:lnTo>
                  <a:lnTo>
                    <a:pt x="69" y="55"/>
                  </a:lnTo>
                  <a:lnTo>
                    <a:pt x="81" y="35"/>
                  </a:lnTo>
                  <a:lnTo>
                    <a:pt x="95" y="16"/>
                  </a:lnTo>
                  <a:lnTo>
                    <a:pt x="110" y="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44" name="Freeform 36"/>
            <p:cNvSpPr>
              <a:spLocks/>
            </p:cNvSpPr>
            <p:nvPr/>
          </p:nvSpPr>
          <p:spPr bwMode="auto">
            <a:xfrm>
              <a:off x="3690938" y="2636838"/>
              <a:ext cx="1485900" cy="2130425"/>
            </a:xfrm>
            <a:custGeom>
              <a:avLst/>
              <a:gdLst>
                <a:gd name="T0" fmla="*/ 2147483647 w 936"/>
                <a:gd name="T1" fmla="*/ 2147483647 h 1342"/>
                <a:gd name="T2" fmla="*/ 2147483647 w 936"/>
                <a:gd name="T3" fmla="*/ 2147483647 h 1342"/>
                <a:gd name="T4" fmla="*/ 2147483647 w 936"/>
                <a:gd name="T5" fmla="*/ 2147483647 h 1342"/>
                <a:gd name="T6" fmla="*/ 2147483647 w 936"/>
                <a:gd name="T7" fmla="*/ 2147483647 h 1342"/>
                <a:gd name="T8" fmla="*/ 2147483647 w 936"/>
                <a:gd name="T9" fmla="*/ 2147483647 h 1342"/>
                <a:gd name="T10" fmla="*/ 2147483647 w 936"/>
                <a:gd name="T11" fmla="*/ 2147483647 h 1342"/>
                <a:gd name="T12" fmla="*/ 2147483647 w 936"/>
                <a:gd name="T13" fmla="*/ 2147483647 h 1342"/>
                <a:gd name="T14" fmla="*/ 2147483647 w 936"/>
                <a:gd name="T15" fmla="*/ 2147483647 h 1342"/>
                <a:gd name="T16" fmla="*/ 2147483647 w 936"/>
                <a:gd name="T17" fmla="*/ 2147483647 h 1342"/>
                <a:gd name="T18" fmla="*/ 2147483647 w 936"/>
                <a:gd name="T19" fmla="*/ 2147483647 h 1342"/>
                <a:gd name="T20" fmla="*/ 2147483647 w 936"/>
                <a:gd name="T21" fmla="*/ 2147483647 h 1342"/>
                <a:gd name="T22" fmla="*/ 2147483647 w 936"/>
                <a:gd name="T23" fmla="*/ 2147483647 h 1342"/>
                <a:gd name="T24" fmla="*/ 2147483647 w 936"/>
                <a:gd name="T25" fmla="*/ 2147483647 h 1342"/>
                <a:gd name="T26" fmla="*/ 2147483647 w 936"/>
                <a:gd name="T27" fmla="*/ 2147483647 h 1342"/>
                <a:gd name="T28" fmla="*/ 2147483647 w 936"/>
                <a:gd name="T29" fmla="*/ 2147483647 h 1342"/>
                <a:gd name="T30" fmla="*/ 2147483647 w 936"/>
                <a:gd name="T31" fmla="*/ 2147483647 h 1342"/>
                <a:gd name="T32" fmla="*/ 2147483647 w 936"/>
                <a:gd name="T33" fmla="*/ 2147483647 h 1342"/>
                <a:gd name="T34" fmla="*/ 2147483647 w 936"/>
                <a:gd name="T35" fmla="*/ 2147483647 h 1342"/>
                <a:gd name="T36" fmla="*/ 2147483647 w 936"/>
                <a:gd name="T37" fmla="*/ 2147483647 h 1342"/>
                <a:gd name="T38" fmla="*/ 2147483647 w 936"/>
                <a:gd name="T39" fmla="*/ 2147483647 h 1342"/>
                <a:gd name="T40" fmla="*/ 2147483647 w 936"/>
                <a:gd name="T41" fmla="*/ 2147483647 h 1342"/>
                <a:gd name="T42" fmla="*/ 0 w 936"/>
                <a:gd name="T43" fmla="*/ 2147483647 h 1342"/>
                <a:gd name="T44" fmla="*/ 2147483647 w 936"/>
                <a:gd name="T45" fmla="*/ 2147483647 h 1342"/>
                <a:gd name="T46" fmla="*/ 2147483647 w 936"/>
                <a:gd name="T47" fmla="*/ 2147483647 h 1342"/>
                <a:gd name="T48" fmla="*/ 2147483647 w 936"/>
                <a:gd name="T49" fmla="*/ 2147483647 h 1342"/>
                <a:gd name="T50" fmla="*/ 2147483647 w 936"/>
                <a:gd name="T51" fmla="*/ 2147483647 h 1342"/>
                <a:gd name="T52" fmla="*/ 2147483647 w 936"/>
                <a:gd name="T53" fmla="*/ 2147483647 h 1342"/>
                <a:gd name="T54" fmla="*/ 2147483647 w 936"/>
                <a:gd name="T55" fmla="*/ 2147483647 h 1342"/>
                <a:gd name="T56" fmla="*/ 2147483647 w 936"/>
                <a:gd name="T57" fmla="*/ 2147483647 h 1342"/>
                <a:gd name="T58" fmla="*/ 2147483647 w 936"/>
                <a:gd name="T59" fmla="*/ 2147483647 h 1342"/>
                <a:gd name="T60" fmla="*/ 2147483647 w 936"/>
                <a:gd name="T61" fmla="*/ 2147483647 h 1342"/>
                <a:gd name="T62" fmla="*/ 2147483647 w 936"/>
                <a:gd name="T63" fmla="*/ 2147483647 h 1342"/>
                <a:gd name="T64" fmla="*/ 2147483647 w 936"/>
                <a:gd name="T65" fmla="*/ 2147483647 h 1342"/>
                <a:gd name="T66" fmla="*/ 2147483647 w 936"/>
                <a:gd name="T67" fmla="*/ 2147483647 h 1342"/>
                <a:gd name="T68" fmla="*/ 2147483647 w 936"/>
                <a:gd name="T69" fmla="*/ 2147483647 h 1342"/>
                <a:gd name="T70" fmla="*/ 2147483647 w 936"/>
                <a:gd name="T71" fmla="*/ 2147483647 h 1342"/>
                <a:gd name="T72" fmla="*/ 2147483647 w 936"/>
                <a:gd name="T73" fmla="*/ 2147483647 h 1342"/>
                <a:gd name="T74" fmla="*/ 2147483647 w 936"/>
                <a:gd name="T75" fmla="*/ 2147483647 h 1342"/>
                <a:gd name="T76" fmla="*/ 2147483647 w 936"/>
                <a:gd name="T77" fmla="*/ 2147483647 h 1342"/>
                <a:gd name="T78" fmla="*/ 2147483647 w 936"/>
                <a:gd name="T79" fmla="*/ 2147483647 h 1342"/>
                <a:gd name="T80" fmla="*/ 2147483647 w 936"/>
                <a:gd name="T81" fmla="*/ 2147483647 h 1342"/>
                <a:gd name="T82" fmla="*/ 2147483647 w 936"/>
                <a:gd name="T83" fmla="*/ 2147483647 h 1342"/>
                <a:gd name="T84" fmla="*/ 2147483647 w 936"/>
                <a:gd name="T85" fmla="*/ 2147483647 h 1342"/>
                <a:gd name="T86" fmla="*/ 2147483647 w 936"/>
                <a:gd name="T87" fmla="*/ 2147483647 h 1342"/>
                <a:gd name="T88" fmla="*/ 2147483647 w 936"/>
                <a:gd name="T89" fmla="*/ 2147483647 h 1342"/>
                <a:gd name="T90" fmla="*/ 2147483647 w 936"/>
                <a:gd name="T91" fmla="*/ 2147483647 h 1342"/>
                <a:gd name="T92" fmla="*/ 2147483647 w 936"/>
                <a:gd name="T93" fmla="*/ 2147483647 h 1342"/>
                <a:gd name="T94" fmla="*/ 2147483647 w 936"/>
                <a:gd name="T95" fmla="*/ 2147483647 h 1342"/>
                <a:gd name="T96" fmla="*/ 2147483647 w 936"/>
                <a:gd name="T97" fmla="*/ 2147483647 h 1342"/>
                <a:gd name="T98" fmla="*/ 2147483647 w 936"/>
                <a:gd name="T99" fmla="*/ 2147483647 h 1342"/>
                <a:gd name="T100" fmla="*/ 2147483647 w 936"/>
                <a:gd name="T101" fmla="*/ 2147483647 h 1342"/>
                <a:gd name="T102" fmla="*/ 2147483647 w 936"/>
                <a:gd name="T103" fmla="*/ 2147483647 h 1342"/>
                <a:gd name="T104" fmla="*/ 2147483647 w 936"/>
                <a:gd name="T105" fmla="*/ 2147483647 h 1342"/>
                <a:gd name="T106" fmla="*/ 2147483647 w 936"/>
                <a:gd name="T107" fmla="*/ 2147483647 h 1342"/>
                <a:gd name="T108" fmla="*/ 2147483647 w 936"/>
                <a:gd name="T109" fmla="*/ 2147483647 h 1342"/>
                <a:gd name="T110" fmla="*/ 2147483647 w 936"/>
                <a:gd name="T111" fmla="*/ 2147483647 h 1342"/>
                <a:gd name="T112" fmla="*/ 2147483647 w 936"/>
                <a:gd name="T113" fmla="*/ 2147483647 h 1342"/>
                <a:gd name="T114" fmla="*/ 2147483647 w 936"/>
                <a:gd name="T115" fmla="*/ 2147483647 h 1342"/>
                <a:gd name="T116" fmla="*/ 2147483647 w 936"/>
                <a:gd name="T117" fmla="*/ 2147483647 h 13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936"/>
                <a:gd name="T178" fmla="*/ 0 h 1342"/>
                <a:gd name="T179" fmla="*/ 936 w 936"/>
                <a:gd name="T180" fmla="*/ 1342 h 134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936" h="1342">
                  <a:moveTo>
                    <a:pt x="475" y="5"/>
                  </a:moveTo>
                  <a:lnTo>
                    <a:pt x="475" y="5"/>
                  </a:lnTo>
                  <a:lnTo>
                    <a:pt x="474" y="5"/>
                  </a:lnTo>
                  <a:lnTo>
                    <a:pt x="471" y="4"/>
                  </a:lnTo>
                  <a:lnTo>
                    <a:pt x="468" y="3"/>
                  </a:lnTo>
                  <a:lnTo>
                    <a:pt x="463" y="3"/>
                  </a:lnTo>
                  <a:lnTo>
                    <a:pt x="457" y="1"/>
                  </a:lnTo>
                  <a:lnTo>
                    <a:pt x="449" y="1"/>
                  </a:lnTo>
                  <a:lnTo>
                    <a:pt x="442" y="0"/>
                  </a:lnTo>
                  <a:lnTo>
                    <a:pt x="434" y="0"/>
                  </a:lnTo>
                  <a:lnTo>
                    <a:pt x="425" y="0"/>
                  </a:lnTo>
                  <a:lnTo>
                    <a:pt x="416" y="1"/>
                  </a:lnTo>
                  <a:lnTo>
                    <a:pt x="407" y="3"/>
                  </a:lnTo>
                  <a:lnTo>
                    <a:pt x="398" y="5"/>
                  </a:lnTo>
                  <a:lnTo>
                    <a:pt x="388" y="9"/>
                  </a:lnTo>
                  <a:lnTo>
                    <a:pt x="380" y="13"/>
                  </a:lnTo>
                  <a:lnTo>
                    <a:pt x="372" y="19"/>
                  </a:lnTo>
                  <a:lnTo>
                    <a:pt x="365" y="26"/>
                  </a:lnTo>
                  <a:lnTo>
                    <a:pt x="358" y="35"/>
                  </a:lnTo>
                  <a:lnTo>
                    <a:pt x="351" y="45"/>
                  </a:lnTo>
                  <a:lnTo>
                    <a:pt x="346" y="57"/>
                  </a:lnTo>
                  <a:lnTo>
                    <a:pt x="340" y="69"/>
                  </a:lnTo>
                  <a:lnTo>
                    <a:pt x="335" y="82"/>
                  </a:lnTo>
                  <a:lnTo>
                    <a:pt x="330" y="96"/>
                  </a:lnTo>
                  <a:lnTo>
                    <a:pt x="325" y="111"/>
                  </a:lnTo>
                  <a:lnTo>
                    <a:pt x="320" y="125"/>
                  </a:lnTo>
                  <a:lnTo>
                    <a:pt x="316" y="140"/>
                  </a:lnTo>
                  <a:lnTo>
                    <a:pt x="312" y="154"/>
                  </a:lnTo>
                  <a:lnTo>
                    <a:pt x="308" y="168"/>
                  </a:lnTo>
                  <a:lnTo>
                    <a:pt x="305" y="182"/>
                  </a:lnTo>
                  <a:lnTo>
                    <a:pt x="301" y="194"/>
                  </a:lnTo>
                  <a:lnTo>
                    <a:pt x="298" y="205"/>
                  </a:lnTo>
                  <a:lnTo>
                    <a:pt x="295" y="216"/>
                  </a:lnTo>
                  <a:lnTo>
                    <a:pt x="292" y="224"/>
                  </a:lnTo>
                  <a:lnTo>
                    <a:pt x="290" y="229"/>
                  </a:lnTo>
                  <a:lnTo>
                    <a:pt x="287" y="237"/>
                  </a:lnTo>
                  <a:lnTo>
                    <a:pt x="283" y="247"/>
                  </a:lnTo>
                  <a:lnTo>
                    <a:pt x="278" y="259"/>
                  </a:lnTo>
                  <a:lnTo>
                    <a:pt x="273" y="273"/>
                  </a:lnTo>
                  <a:lnTo>
                    <a:pt x="266" y="288"/>
                  </a:lnTo>
                  <a:lnTo>
                    <a:pt x="259" y="305"/>
                  </a:lnTo>
                  <a:lnTo>
                    <a:pt x="252" y="323"/>
                  </a:lnTo>
                  <a:lnTo>
                    <a:pt x="244" y="343"/>
                  </a:lnTo>
                  <a:lnTo>
                    <a:pt x="235" y="364"/>
                  </a:lnTo>
                  <a:lnTo>
                    <a:pt x="226" y="386"/>
                  </a:lnTo>
                  <a:lnTo>
                    <a:pt x="217" y="409"/>
                  </a:lnTo>
                  <a:lnTo>
                    <a:pt x="207" y="433"/>
                  </a:lnTo>
                  <a:lnTo>
                    <a:pt x="198" y="457"/>
                  </a:lnTo>
                  <a:lnTo>
                    <a:pt x="188" y="481"/>
                  </a:lnTo>
                  <a:lnTo>
                    <a:pt x="178" y="506"/>
                  </a:lnTo>
                  <a:lnTo>
                    <a:pt x="168" y="530"/>
                  </a:lnTo>
                  <a:lnTo>
                    <a:pt x="159" y="555"/>
                  </a:lnTo>
                  <a:lnTo>
                    <a:pt x="149" y="579"/>
                  </a:lnTo>
                  <a:lnTo>
                    <a:pt x="140" y="603"/>
                  </a:lnTo>
                  <a:lnTo>
                    <a:pt x="131" y="627"/>
                  </a:lnTo>
                  <a:lnTo>
                    <a:pt x="123" y="649"/>
                  </a:lnTo>
                  <a:lnTo>
                    <a:pt x="115" y="671"/>
                  </a:lnTo>
                  <a:lnTo>
                    <a:pt x="107" y="692"/>
                  </a:lnTo>
                  <a:lnTo>
                    <a:pt x="100" y="712"/>
                  </a:lnTo>
                  <a:lnTo>
                    <a:pt x="93" y="730"/>
                  </a:lnTo>
                  <a:lnTo>
                    <a:pt x="88" y="747"/>
                  </a:lnTo>
                  <a:lnTo>
                    <a:pt x="83" y="762"/>
                  </a:lnTo>
                  <a:lnTo>
                    <a:pt x="79" y="775"/>
                  </a:lnTo>
                  <a:lnTo>
                    <a:pt x="76" y="786"/>
                  </a:lnTo>
                  <a:lnTo>
                    <a:pt x="74" y="796"/>
                  </a:lnTo>
                  <a:lnTo>
                    <a:pt x="73" y="803"/>
                  </a:lnTo>
                  <a:lnTo>
                    <a:pt x="72" y="815"/>
                  </a:lnTo>
                  <a:lnTo>
                    <a:pt x="69" y="826"/>
                  </a:lnTo>
                  <a:lnTo>
                    <a:pt x="67" y="837"/>
                  </a:lnTo>
                  <a:lnTo>
                    <a:pt x="63" y="847"/>
                  </a:lnTo>
                  <a:lnTo>
                    <a:pt x="60" y="858"/>
                  </a:lnTo>
                  <a:lnTo>
                    <a:pt x="56" y="868"/>
                  </a:lnTo>
                  <a:lnTo>
                    <a:pt x="52" y="877"/>
                  </a:lnTo>
                  <a:lnTo>
                    <a:pt x="47" y="886"/>
                  </a:lnTo>
                  <a:lnTo>
                    <a:pt x="43" y="895"/>
                  </a:lnTo>
                  <a:lnTo>
                    <a:pt x="38" y="903"/>
                  </a:lnTo>
                  <a:lnTo>
                    <a:pt x="33" y="910"/>
                  </a:lnTo>
                  <a:lnTo>
                    <a:pt x="28" y="917"/>
                  </a:lnTo>
                  <a:lnTo>
                    <a:pt x="24" y="923"/>
                  </a:lnTo>
                  <a:lnTo>
                    <a:pt x="19" y="929"/>
                  </a:lnTo>
                  <a:lnTo>
                    <a:pt x="15" y="934"/>
                  </a:lnTo>
                  <a:lnTo>
                    <a:pt x="10" y="938"/>
                  </a:lnTo>
                  <a:lnTo>
                    <a:pt x="4" y="947"/>
                  </a:lnTo>
                  <a:lnTo>
                    <a:pt x="0" y="956"/>
                  </a:lnTo>
                  <a:lnTo>
                    <a:pt x="0" y="965"/>
                  </a:lnTo>
                  <a:lnTo>
                    <a:pt x="2" y="975"/>
                  </a:lnTo>
                  <a:lnTo>
                    <a:pt x="9" y="984"/>
                  </a:lnTo>
                  <a:lnTo>
                    <a:pt x="20" y="993"/>
                  </a:lnTo>
                  <a:lnTo>
                    <a:pt x="36" y="1000"/>
                  </a:lnTo>
                  <a:lnTo>
                    <a:pt x="57" y="1006"/>
                  </a:lnTo>
                  <a:lnTo>
                    <a:pt x="70" y="1009"/>
                  </a:lnTo>
                  <a:lnTo>
                    <a:pt x="89" y="1009"/>
                  </a:lnTo>
                  <a:lnTo>
                    <a:pt x="110" y="1010"/>
                  </a:lnTo>
                  <a:lnTo>
                    <a:pt x="134" y="1009"/>
                  </a:lnTo>
                  <a:lnTo>
                    <a:pt x="160" y="1009"/>
                  </a:lnTo>
                  <a:lnTo>
                    <a:pt x="187" y="1009"/>
                  </a:lnTo>
                  <a:lnTo>
                    <a:pt x="214" y="1010"/>
                  </a:lnTo>
                  <a:lnTo>
                    <a:pt x="241" y="1012"/>
                  </a:lnTo>
                  <a:lnTo>
                    <a:pt x="268" y="1014"/>
                  </a:lnTo>
                  <a:lnTo>
                    <a:pt x="293" y="1020"/>
                  </a:lnTo>
                  <a:lnTo>
                    <a:pt x="315" y="1027"/>
                  </a:lnTo>
                  <a:lnTo>
                    <a:pt x="334" y="1036"/>
                  </a:lnTo>
                  <a:lnTo>
                    <a:pt x="350" y="1048"/>
                  </a:lnTo>
                  <a:lnTo>
                    <a:pt x="361" y="1064"/>
                  </a:lnTo>
                  <a:lnTo>
                    <a:pt x="366" y="1084"/>
                  </a:lnTo>
                  <a:lnTo>
                    <a:pt x="366" y="1107"/>
                  </a:lnTo>
                  <a:lnTo>
                    <a:pt x="365" y="1126"/>
                  </a:lnTo>
                  <a:lnTo>
                    <a:pt x="366" y="1144"/>
                  </a:lnTo>
                  <a:lnTo>
                    <a:pt x="370" y="1163"/>
                  </a:lnTo>
                  <a:lnTo>
                    <a:pt x="377" y="1179"/>
                  </a:lnTo>
                  <a:lnTo>
                    <a:pt x="386" y="1196"/>
                  </a:lnTo>
                  <a:lnTo>
                    <a:pt x="397" y="1211"/>
                  </a:lnTo>
                  <a:lnTo>
                    <a:pt x="410" y="1226"/>
                  </a:lnTo>
                  <a:lnTo>
                    <a:pt x="424" y="1241"/>
                  </a:lnTo>
                  <a:lnTo>
                    <a:pt x="440" y="1254"/>
                  </a:lnTo>
                  <a:lnTo>
                    <a:pt x="457" y="1267"/>
                  </a:lnTo>
                  <a:lnTo>
                    <a:pt x="476" y="1278"/>
                  </a:lnTo>
                  <a:lnTo>
                    <a:pt x="495" y="1289"/>
                  </a:lnTo>
                  <a:lnTo>
                    <a:pt x="515" y="1299"/>
                  </a:lnTo>
                  <a:lnTo>
                    <a:pt x="536" y="1308"/>
                  </a:lnTo>
                  <a:lnTo>
                    <a:pt x="557" y="1316"/>
                  </a:lnTo>
                  <a:lnTo>
                    <a:pt x="578" y="1323"/>
                  </a:lnTo>
                  <a:lnTo>
                    <a:pt x="599" y="1329"/>
                  </a:lnTo>
                  <a:lnTo>
                    <a:pt x="620" y="1334"/>
                  </a:lnTo>
                  <a:lnTo>
                    <a:pt x="640" y="1338"/>
                  </a:lnTo>
                  <a:lnTo>
                    <a:pt x="660" y="1340"/>
                  </a:lnTo>
                  <a:lnTo>
                    <a:pt x="679" y="1342"/>
                  </a:lnTo>
                  <a:lnTo>
                    <a:pt x="697" y="1342"/>
                  </a:lnTo>
                  <a:lnTo>
                    <a:pt x="714" y="1342"/>
                  </a:lnTo>
                  <a:lnTo>
                    <a:pt x="729" y="1340"/>
                  </a:lnTo>
                  <a:lnTo>
                    <a:pt x="743" y="1337"/>
                  </a:lnTo>
                  <a:lnTo>
                    <a:pt x="755" y="1332"/>
                  </a:lnTo>
                  <a:lnTo>
                    <a:pt x="765" y="1327"/>
                  </a:lnTo>
                  <a:lnTo>
                    <a:pt x="773" y="1320"/>
                  </a:lnTo>
                  <a:lnTo>
                    <a:pt x="779" y="1312"/>
                  </a:lnTo>
                  <a:lnTo>
                    <a:pt x="782" y="1302"/>
                  </a:lnTo>
                  <a:lnTo>
                    <a:pt x="782" y="1292"/>
                  </a:lnTo>
                  <a:lnTo>
                    <a:pt x="780" y="1279"/>
                  </a:lnTo>
                  <a:lnTo>
                    <a:pt x="775" y="1260"/>
                  </a:lnTo>
                  <a:lnTo>
                    <a:pt x="771" y="1243"/>
                  </a:lnTo>
                  <a:lnTo>
                    <a:pt x="769" y="1225"/>
                  </a:lnTo>
                  <a:lnTo>
                    <a:pt x="768" y="1207"/>
                  </a:lnTo>
                  <a:lnTo>
                    <a:pt x="768" y="1190"/>
                  </a:lnTo>
                  <a:lnTo>
                    <a:pt x="770" y="1174"/>
                  </a:lnTo>
                  <a:lnTo>
                    <a:pt x="772" y="1158"/>
                  </a:lnTo>
                  <a:lnTo>
                    <a:pt x="776" y="1142"/>
                  </a:lnTo>
                  <a:lnTo>
                    <a:pt x="780" y="1127"/>
                  </a:lnTo>
                  <a:lnTo>
                    <a:pt x="785" y="1112"/>
                  </a:lnTo>
                  <a:lnTo>
                    <a:pt x="791" y="1097"/>
                  </a:lnTo>
                  <a:lnTo>
                    <a:pt x="798" y="1083"/>
                  </a:lnTo>
                  <a:lnTo>
                    <a:pt x="805" y="1069"/>
                  </a:lnTo>
                  <a:lnTo>
                    <a:pt x="812" y="1055"/>
                  </a:lnTo>
                  <a:lnTo>
                    <a:pt x="820" y="1042"/>
                  </a:lnTo>
                  <a:lnTo>
                    <a:pt x="829" y="1029"/>
                  </a:lnTo>
                  <a:lnTo>
                    <a:pt x="837" y="1016"/>
                  </a:lnTo>
                  <a:lnTo>
                    <a:pt x="846" y="1004"/>
                  </a:lnTo>
                  <a:lnTo>
                    <a:pt x="855" y="991"/>
                  </a:lnTo>
                  <a:lnTo>
                    <a:pt x="863" y="979"/>
                  </a:lnTo>
                  <a:lnTo>
                    <a:pt x="872" y="967"/>
                  </a:lnTo>
                  <a:lnTo>
                    <a:pt x="880" y="956"/>
                  </a:lnTo>
                  <a:lnTo>
                    <a:pt x="888" y="944"/>
                  </a:lnTo>
                  <a:lnTo>
                    <a:pt x="896" y="933"/>
                  </a:lnTo>
                  <a:lnTo>
                    <a:pt x="904" y="922"/>
                  </a:lnTo>
                  <a:lnTo>
                    <a:pt x="911" y="910"/>
                  </a:lnTo>
                  <a:lnTo>
                    <a:pt x="916" y="899"/>
                  </a:lnTo>
                  <a:lnTo>
                    <a:pt x="922" y="888"/>
                  </a:lnTo>
                  <a:lnTo>
                    <a:pt x="927" y="878"/>
                  </a:lnTo>
                  <a:lnTo>
                    <a:pt x="931" y="867"/>
                  </a:lnTo>
                  <a:lnTo>
                    <a:pt x="934" y="856"/>
                  </a:lnTo>
                  <a:lnTo>
                    <a:pt x="936" y="846"/>
                  </a:lnTo>
                  <a:lnTo>
                    <a:pt x="936" y="837"/>
                  </a:lnTo>
                  <a:lnTo>
                    <a:pt x="934" y="828"/>
                  </a:lnTo>
                  <a:lnTo>
                    <a:pt x="931" y="819"/>
                  </a:lnTo>
                  <a:lnTo>
                    <a:pt x="926" y="810"/>
                  </a:lnTo>
                  <a:lnTo>
                    <a:pt x="920" y="800"/>
                  </a:lnTo>
                  <a:lnTo>
                    <a:pt x="914" y="789"/>
                  </a:lnTo>
                  <a:lnTo>
                    <a:pt x="907" y="777"/>
                  </a:lnTo>
                  <a:lnTo>
                    <a:pt x="899" y="762"/>
                  </a:lnTo>
                  <a:lnTo>
                    <a:pt x="895" y="753"/>
                  </a:lnTo>
                  <a:lnTo>
                    <a:pt x="890" y="741"/>
                  </a:lnTo>
                  <a:lnTo>
                    <a:pt x="885" y="727"/>
                  </a:lnTo>
                  <a:lnTo>
                    <a:pt x="879" y="712"/>
                  </a:lnTo>
                  <a:lnTo>
                    <a:pt x="873" y="694"/>
                  </a:lnTo>
                  <a:lnTo>
                    <a:pt x="867" y="674"/>
                  </a:lnTo>
                  <a:lnTo>
                    <a:pt x="861" y="654"/>
                  </a:lnTo>
                  <a:lnTo>
                    <a:pt x="855" y="633"/>
                  </a:lnTo>
                  <a:lnTo>
                    <a:pt x="850" y="612"/>
                  </a:lnTo>
                  <a:lnTo>
                    <a:pt x="845" y="590"/>
                  </a:lnTo>
                  <a:lnTo>
                    <a:pt x="840" y="569"/>
                  </a:lnTo>
                  <a:lnTo>
                    <a:pt x="837" y="548"/>
                  </a:lnTo>
                  <a:lnTo>
                    <a:pt x="834" y="528"/>
                  </a:lnTo>
                  <a:lnTo>
                    <a:pt x="832" y="509"/>
                  </a:lnTo>
                  <a:lnTo>
                    <a:pt x="831" y="492"/>
                  </a:lnTo>
                  <a:lnTo>
                    <a:pt x="832" y="476"/>
                  </a:lnTo>
                  <a:lnTo>
                    <a:pt x="832" y="468"/>
                  </a:lnTo>
                  <a:lnTo>
                    <a:pt x="832" y="459"/>
                  </a:lnTo>
                  <a:lnTo>
                    <a:pt x="831" y="448"/>
                  </a:lnTo>
                  <a:lnTo>
                    <a:pt x="830" y="436"/>
                  </a:lnTo>
                  <a:lnTo>
                    <a:pt x="828" y="424"/>
                  </a:lnTo>
                  <a:lnTo>
                    <a:pt x="825" y="410"/>
                  </a:lnTo>
                  <a:lnTo>
                    <a:pt x="823" y="395"/>
                  </a:lnTo>
                  <a:lnTo>
                    <a:pt x="819" y="379"/>
                  </a:lnTo>
                  <a:lnTo>
                    <a:pt x="815" y="363"/>
                  </a:lnTo>
                  <a:lnTo>
                    <a:pt x="810" y="346"/>
                  </a:lnTo>
                  <a:lnTo>
                    <a:pt x="804" y="329"/>
                  </a:lnTo>
                  <a:lnTo>
                    <a:pt x="798" y="311"/>
                  </a:lnTo>
                  <a:lnTo>
                    <a:pt x="791" y="293"/>
                  </a:lnTo>
                  <a:lnTo>
                    <a:pt x="783" y="274"/>
                  </a:lnTo>
                  <a:lnTo>
                    <a:pt x="774" y="255"/>
                  </a:lnTo>
                  <a:lnTo>
                    <a:pt x="764" y="237"/>
                  </a:lnTo>
                  <a:lnTo>
                    <a:pt x="754" y="219"/>
                  </a:lnTo>
                  <a:lnTo>
                    <a:pt x="742" y="200"/>
                  </a:lnTo>
                  <a:lnTo>
                    <a:pt x="730" y="182"/>
                  </a:lnTo>
                  <a:lnTo>
                    <a:pt x="717" y="164"/>
                  </a:lnTo>
                  <a:lnTo>
                    <a:pt x="703" y="146"/>
                  </a:lnTo>
                  <a:lnTo>
                    <a:pt x="688" y="129"/>
                  </a:lnTo>
                  <a:lnTo>
                    <a:pt x="672" y="113"/>
                  </a:lnTo>
                  <a:lnTo>
                    <a:pt x="654" y="96"/>
                  </a:lnTo>
                  <a:lnTo>
                    <a:pt x="636" y="81"/>
                  </a:lnTo>
                  <a:lnTo>
                    <a:pt x="616" y="67"/>
                  </a:lnTo>
                  <a:lnTo>
                    <a:pt x="596" y="54"/>
                  </a:lnTo>
                  <a:lnTo>
                    <a:pt x="574" y="42"/>
                  </a:lnTo>
                  <a:lnTo>
                    <a:pt x="551" y="30"/>
                  </a:lnTo>
                  <a:lnTo>
                    <a:pt x="527" y="20"/>
                  </a:lnTo>
                  <a:lnTo>
                    <a:pt x="501" y="12"/>
                  </a:lnTo>
                  <a:lnTo>
                    <a:pt x="475" y="5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45" name="Freeform 37"/>
            <p:cNvSpPr>
              <a:spLocks/>
            </p:cNvSpPr>
            <p:nvPr/>
          </p:nvSpPr>
          <p:spPr bwMode="auto">
            <a:xfrm>
              <a:off x="4865688" y="3170238"/>
              <a:ext cx="93662" cy="104775"/>
            </a:xfrm>
            <a:custGeom>
              <a:avLst/>
              <a:gdLst>
                <a:gd name="T0" fmla="*/ 2147483647 w 59"/>
                <a:gd name="T1" fmla="*/ 2147483647 h 66"/>
                <a:gd name="T2" fmla="*/ 2147483647 w 59"/>
                <a:gd name="T3" fmla="*/ 2147483647 h 66"/>
                <a:gd name="T4" fmla="*/ 2147483647 w 59"/>
                <a:gd name="T5" fmla="*/ 2147483647 h 66"/>
                <a:gd name="T6" fmla="*/ 2147483647 w 59"/>
                <a:gd name="T7" fmla="*/ 2147483647 h 66"/>
                <a:gd name="T8" fmla="*/ 2147483647 w 59"/>
                <a:gd name="T9" fmla="*/ 2147483647 h 66"/>
                <a:gd name="T10" fmla="*/ 2147483647 w 59"/>
                <a:gd name="T11" fmla="*/ 2147483647 h 66"/>
                <a:gd name="T12" fmla="*/ 2147483647 w 59"/>
                <a:gd name="T13" fmla="*/ 2147483647 h 66"/>
                <a:gd name="T14" fmla="*/ 2147483647 w 59"/>
                <a:gd name="T15" fmla="*/ 2147483647 h 66"/>
                <a:gd name="T16" fmla="*/ 2147483647 w 59"/>
                <a:gd name="T17" fmla="*/ 2147483647 h 66"/>
                <a:gd name="T18" fmla="*/ 2147483647 w 59"/>
                <a:gd name="T19" fmla="*/ 2147483647 h 66"/>
                <a:gd name="T20" fmla="*/ 2147483647 w 59"/>
                <a:gd name="T21" fmla="*/ 2147483647 h 66"/>
                <a:gd name="T22" fmla="*/ 2147483647 w 59"/>
                <a:gd name="T23" fmla="*/ 2147483647 h 66"/>
                <a:gd name="T24" fmla="*/ 2147483647 w 59"/>
                <a:gd name="T25" fmla="*/ 2147483647 h 66"/>
                <a:gd name="T26" fmla="*/ 2147483647 w 59"/>
                <a:gd name="T27" fmla="*/ 2147483647 h 66"/>
                <a:gd name="T28" fmla="*/ 2147483647 w 59"/>
                <a:gd name="T29" fmla="*/ 2147483647 h 66"/>
                <a:gd name="T30" fmla="*/ 2147483647 w 59"/>
                <a:gd name="T31" fmla="*/ 2147483647 h 66"/>
                <a:gd name="T32" fmla="*/ 2147483647 w 59"/>
                <a:gd name="T33" fmla="*/ 0 h 66"/>
                <a:gd name="T34" fmla="*/ 2147483647 w 59"/>
                <a:gd name="T35" fmla="*/ 2147483647 h 66"/>
                <a:gd name="T36" fmla="*/ 2147483647 w 59"/>
                <a:gd name="T37" fmla="*/ 2147483647 h 66"/>
                <a:gd name="T38" fmla="*/ 2147483647 w 59"/>
                <a:gd name="T39" fmla="*/ 2147483647 h 66"/>
                <a:gd name="T40" fmla="*/ 2147483647 w 59"/>
                <a:gd name="T41" fmla="*/ 2147483647 h 66"/>
                <a:gd name="T42" fmla="*/ 2147483647 w 59"/>
                <a:gd name="T43" fmla="*/ 2147483647 h 66"/>
                <a:gd name="T44" fmla="*/ 2147483647 w 59"/>
                <a:gd name="T45" fmla="*/ 2147483647 h 66"/>
                <a:gd name="T46" fmla="*/ 2147483647 w 59"/>
                <a:gd name="T47" fmla="*/ 2147483647 h 66"/>
                <a:gd name="T48" fmla="*/ 0 w 59"/>
                <a:gd name="T49" fmla="*/ 2147483647 h 66"/>
                <a:gd name="T50" fmla="*/ 2147483647 w 59"/>
                <a:gd name="T51" fmla="*/ 2147483647 h 66"/>
                <a:gd name="T52" fmla="*/ 2147483647 w 59"/>
                <a:gd name="T53" fmla="*/ 2147483647 h 66"/>
                <a:gd name="T54" fmla="*/ 2147483647 w 59"/>
                <a:gd name="T55" fmla="*/ 2147483647 h 66"/>
                <a:gd name="T56" fmla="*/ 2147483647 w 59"/>
                <a:gd name="T57" fmla="*/ 2147483647 h 66"/>
                <a:gd name="T58" fmla="*/ 2147483647 w 59"/>
                <a:gd name="T59" fmla="*/ 2147483647 h 66"/>
                <a:gd name="T60" fmla="*/ 2147483647 w 59"/>
                <a:gd name="T61" fmla="*/ 2147483647 h 66"/>
                <a:gd name="T62" fmla="*/ 2147483647 w 59"/>
                <a:gd name="T63" fmla="*/ 2147483647 h 66"/>
                <a:gd name="T64" fmla="*/ 2147483647 w 59"/>
                <a:gd name="T65" fmla="*/ 2147483647 h 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66"/>
                <a:gd name="T101" fmla="*/ 59 w 59"/>
                <a:gd name="T102" fmla="*/ 66 h 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66">
                  <a:moveTo>
                    <a:pt x="30" y="66"/>
                  </a:moveTo>
                  <a:lnTo>
                    <a:pt x="36" y="66"/>
                  </a:lnTo>
                  <a:lnTo>
                    <a:pt x="41" y="63"/>
                  </a:lnTo>
                  <a:lnTo>
                    <a:pt x="46" y="60"/>
                  </a:lnTo>
                  <a:lnTo>
                    <a:pt x="50" y="56"/>
                  </a:lnTo>
                  <a:lnTo>
                    <a:pt x="54" y="51"/>
                  </a:lnTo>
                  <a:lnTo>
                    <a:pt x="57" y="46"/>
                  </a:lnTo>
                  <a:lnTo>
                    <a:pt x="58" y="40"/>
                  </a:lnTo>
                  <a:lnTo>
                    <a:pt x="59" y="33"/>
                  </a:lnTo>
                  <a:lnTo>
                    <a:pt x="58" y="26"/>
                  </a:lnTo>
                  <a:lnTo>
                    <a:pt x="57" y="20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3" y="1"/>
                  </a:lnTo>
                  <a:lnTo>
                    <a:pt x="18" y="3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2" y="46"/>
                  </a:lnTo>
                  <a:lnTo>
                    <a:pt x="5" y="51"/>
                  </a:lnTo>
                  <a:lnTo>
                    <a:pt x="9" y="56"/>
                  </a:lnTo>
                  <a:lnTo>
                    <a:pt x="13" y="60"/>
                  </a:lnTo>
                  <a:lnTo>
                    <a:pt x="18" y="63"/>
                  </a:lnTo>
                  <a:lnTo>
                    <a:pt x="23" y="66"/>
                  </a:lnTo>
                  <a:lnTo>
                    <a:pt x="30" y="6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46" name="Freeform 38"/>
            <p:cNvSpPr>
              <a:spLocks/>
            </p:cNvSpPr>
            <p:nvPr/>
          </p:nvSpPr>
          <p:spPr bwMode="auto">
            <a:xfrm>
              <a:off x="4851400" y="3360738"/>
              <a:ext cx="92075" cy="106362"/>
            </a:xfrm>
            <a:custGeom>
              <a:avLst/>
              <a:gdLst>
                <a:gd name="T0" fmla="*/ 2147483647 w 59"/>
                <a:gd name="T1" fmla="*/ 2147483647 h 67"/>
                <a:gd name="T2" fmla="*/ 2147483647 w 59"/>
                <a:gd name="T3" fmla="*/ 2147483647 h 67"/>
                <a:gd name="T4" fmla="*/ 2147483647 w 59"/>
                <a:gd name="T5" fmla="*/ 2147483647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2147483647 w 59"/>
                <a:gd name="T11" fmla="*/ 2147483647 h 67"/>
                <a:gd name="T12" fmla="*/ 2147483647 w 59"/>
                <a:gd name="T13" fmla="*/ 2147483647 h 67"/>
                <a:gd name="T14" fmla="*/ 2147483647 w 59"/>
                <a:gd name="T15" fmla="*/ 2147483647 h 67"/>
                <a:gd name="T16" fmla="*/ 2147483647 w 59"/>
                <a:gd name="T17" fmla="*/ 2147483647 h 67"/>
                <a:gd name="T18" fmla="*/ 2147483647 w 59"/>
                <a:gd name="T19" fmla="*/ 2147483647 h 67"/>
                <a:gd name="T20" fmla="*/ 2147483647 w 59"/>
                <a:gd name="T21" fmla="*/ 2147483647 h 67"/>
                <a:gd name="T22" fmla="*/ 2147483647 w 59"/>
                <a:gd name="T23" fmla="*/ 2147483647 h 67"/>
                <a:gd name="T24" fmla="*/ 2147483647 w 59"/>
                <a:gd name="T25" fmla="*/ 2147483647 h 67"/>
                <a:gd name="T26" fmla="*/ 2147483647 w 59"/>
                <a:gd name="T27" fmla="*/ 2147483647 h 67"/>
                <a:gd name="T28" fmla="*/ 2147483647 w 59"/>
                <a:gd name="T29" fmla="*/ 2147483647 h 67"/>
                <a:gd name="T30" fmla="*/ 2147483647 w 59"/>
                <a:gd name="T31" fmla="*/ 2147483647 h 67"/>
                <a:gd name="T32" fmla="*/ 2147483647 w 59"/>
                <a:gd name="T33" fmla="*/ 0 h 67"/>
                <a:gd name="T34" fmla="*/ 2147483647 w 59"/>
                <a:gd name="T35" fmla="*/ 2147483647 h 67"/>
                <a:gd name="T36" fmla="*/ 2147483647 w 59"/>
                <a:gd name="T37" fmla="*/ 2147483647 h 67"/>
                <a:gd name="T38" fmla="*/ 2147483647 w 59"/>
                <a:gd name="T39" fmla="*/ 2147483647 h 67"/>
                <a:gd name="T40" fmla="*/ 2147483647 w 59"/>
                <a:gd name="T41" fmla="*/ 2147483647 h 67"/>
                <a:gd name="T42" fmla="*/ 2147483647 w 59"/>
                <a:gd name="T43" fmla="*/ 2147483647 h 67"/>
                <a:gd name="T44" fmla="*/ 2147483647 w 59"/>
                <a:gd name="T45" fmla="*/ 2147483647 h 67"/>
                <a:gd name="T46" fmla="*/ 0 w 59"/>
                <a:gd name="T47" fmla="*/ 2147483647 h 67"/>
                <a:gd name="T48" fmla="*/ 0 w 59"/>
                <a:gd name="T49" fmla="*/ 2147483647 h 67"/>
                <a:gd name="T50" fmla="*/ 0 w 59"/>
                <a:gd name="T51" fmla="*/ 2147483647 h 67"/>
                <a:gd name="T52" fmla="*/ 2147483647 w 59"/>
                <a:gd name="T53" fmla="*/ 2147483647 h 67"/>
                <a:gd name="T54" fmla="*/ 2147483647 w 59"/>
                <a:gd name="T55" fmla="*/ 2147483647 h 67"/>
                <a:gd name="T56" fmla="*/ 2147483647 w 59"/>
                <a:gd name="T57" fmla="*/ 2147483647 h 67"/>
                <a:gd name="T58" fmla="*/ 2147483647 w 59"/>
                <a:gd name="T59" fmla="*/ 2147483647 h 67"/>
                <a:gd name="T60" fmla="*/ 2147483647 w 59"/>
                <a:gd name="T61" fmla="*/ 2147483647 h 67"/>
                <a:gd name="T62" fmla="*/ 2147483647 w 59"/>
                <a:gd name="T63" fmla="*/ 2147483647 h 67"/>
                <a:gd name="T64" fmla="*/ 2147483647 w 59"/>
                <a:gd name="T65" fmla="*/ 2147483647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67"/>
                <a:gd name="T101" fmla="*/ 59 w 59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67">
                  <a:moveTo>
                    <a:pt x="29" y="67"/>
                  </a:moveTo>
                  <a:lnTo>
                    <a:pt x="35" y="66"/>
                  </a:lnTo>
                  <a:lnTo>
                    <a:pt x="41" y="64"/>
                  </a:lnTo>
                  <a:lnTo>
                    <a:pt x="45" y="61"/>
                  </a:lnTo>
                  <a:lnTo>
                    <a:pt x="50" y="57"/>
                  </a:lnTo>
                  <a:lnTo>
                    <a:pt x="53" y="52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3"/>
                  </a:lnTo>
                  <a:lnTo>
                    <a:pt x="58" y="26"/>
                  </a:lnTo>
                  <a:lnTo>
                    <a:pt x="56" y="20"/>
                  </a:lnTo>
                  <a:lnTo>
                    <a:pt x="53" y="14"/>
                  </a:lnTo>
                  <a:lnTo>
                    <a:pt x="50" y="10"/>
                  </a:lnTo>
                  <a:lnTo>
                    <a:pt x="45" y="6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1"/>
                  </a:lnTo>
                  <a:lnTo>
                    <a:pt x="18" y="64"/>
                  </a:lnTo>
                  <a:lnTo>
                    <a:pt x="23" y="66"/>
                  </a:lnTo>
                  <a:lnTo>
                    <a:pt x="29" y="6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47" name="Freeform 39"/>
            <p:cNvSpPr>
              <a:spLocks/>
            </p:cNvSpPr>
            <p:nvPr/>
          </p:nvSpPr>
          <p:spPr bwMode="auto">
            <a:xfrm>
              <a:off x="4865688" y="3170238"/>
              <a:ext cx="93662" cy="104775"/>
            </a:xfrm>
            <a:custGeom>
              <a:avLst/>
              <a:gdLst>
                <a:gd name="T0" fmla="*/ 2147483647 w 59"/>
                <a:gd name="T1" fmla="*/ 2147483647 h 66"/>
                <a:gd name="T2" fmla="*/ 2147483647 w 59"/>
                <a:gd name="T3" fmla="*/ 2147483647 h 66"/>
                <a:gd name="T4" fmla="*/ 2147483647 w 59"/>
                <a:gd name="T5" fmla="*/ 2147483647 h 66"/>
                <a:gd name="T6" fmla="*/ 2147483647 w 59"/>
                <a:gd name="T7" fmla="*/ 2147483647 h 66"/>
                <a:gd name="T8" fmla="*/ 2147483647 w 59"/>
                <a:gd name="T9" fmla="*/ 2147483647 h 66"/>
                <a:gd name="T10" fmla="*/ 2147483647 w 59"/>
                <a:gd name="T11" fmla="*/ 2147483647 h 66"/>
                <a:gd name="T12" fmla="*/ 2147483647 w 59"/>
                <a:gd name="T13" fmla="*/ 2147483647 h 66"/>
                <a:gd name="T14" fmla="*/ 2147483647 w 59"/>
                <a:gd name="T15" fmla="*/ 2147483647 h 66"/>
                <a:gd name="T16" fmla="*/ 2147483647 w 59"/>
                <a:gd name="T17" fmla="*/ 2147483647 h 66"/>
                <a:gd name="T18" fmla="*/ 2147483647 w 59"/>
                <a:gd name="T19" fmla="*/ 2147483647 h 66"/>
                <a:gd name="T20" fmla="*/ 2147483647 w 59"/>
                <a:gd name="T21" fmla="*/ 2147483647 h 66"/>
                <a:gd name="T22" fmla="*/ 2147483647 w 59"/>
                <a:gd name="T23" fmla="*/ 2147483647 h 66"/>
                <a:gd name="T24" fmla="*/ 2147483647 w 59"/>
                <a:gd name="T25" fmla="*/ 2147483647 h 66"/>
                <a:gd name="T26" fmla="*/ 2147483647 w 59"/>
                <a:gd name="T27" fmla="*/ 2147483647 h 66"/>
                <a:gd name="T28" fmla="*/ 2147483647 w 59"/>
                <a:gd name="T29" fmla="*/ 2147483647 h 66"/>
                <a:gd name="T30" fmla="*/ 2147483647 w 59"/>
                <a:gd name="T31" fmla="*/ 2147483647 h 66"/>
                <a:gd name="T32" fmla="*/ 2147483647 w 59"/>
                <a:gd name="T33" fmla="*/ 2147483647 h 66"/>
                <a:gd name="T34" fmla="*/ 2147483647 w 59"/>
                <a:gd name="T35" fmla="*/ 2147483647 h 66"/>
                <a:gd name="T36" fmla="*/ 2147483647 w 59"/>
                <a:gd name="T37" fmla="*/ 0 h 66"/>
                <a:gd name="T38" fmla="*/ 2147483647 w 59"/>
                <a:gd name="T39" fmla="*/ 0 h 66"/>
                <a:gd name="T40" fmla="*/ 2147483647 w 59"/>
                <a:gd name="T41" fmla="*/ 2147483647 h 66"/>
                <a:gd name="T42" fmla="*/ 2147483647 w 59"/>
                <a:gd name="T43" fmla="*/ 2147483647 h 66"/>
                <a:gd name="T44" fmla="*/ 2147483647 w 59"/>
                <a:gd name="T45" fmla="*/ 2147483647 h 66"/>
                <a:gd name="T46" fmla="*/ 2147483647 w 59"/>
                <a:gd name="T47" fmla="*/ 2147483647 h 66"/>
                <a:gd name="T48" fmla="*/ 2147483647 w 59"/>
                <a:gd name="T49" fmla="*/ 2147483647 h 66"/>
                <a:gd name="T50" fmla="*/ 2147483647 w 59"/>
                <a:gd name="T51" fmla="*/ 2147483647 h 66"/>
                <a:gd name="T52" fmla="*/ 2147483647 w 59"/>
                <a:gd name="T53" fmla="*/ 2147483647 h 66"/>
                <a:gd name="T54" fmla="*/ 0 w 59"/>
                <a:gd name="T55" fmla="*/ 2147483647 h 66"/>
                <a:gd name="T56" fmla="*/ 0 w 59"/>
                <a:gd name="T57" fmla="*/ 2147483647 h 66"/>
                <a:gd name="T58" fmla="*/ 2147483647 w 59"/>
                <a:gd name="T59" fmla="*/ 2147483647 h 66"/>
                <a:gd name="T60" fmla="*/ 2147483647 w 59"/>
                <a:gd name="T61" fmla="*/ 2147483647 h 66"/>
                <a:gd name="T62" fmla="*/ 2147483647 w 59"/>
                <a:gd name="T63" fmla="*/ 2147483647 h 66"/>
                <a:gd name="T64" fmla="*/ 2147483647 w 59"/>
                <a:gd name="T65" fmla="*/ 2147483647 h 66"/>
                <a:gd name="T66" fmla="*/ 2147483647 w 59"/>
                <a:gd name="T67" fmla="*/ 2147483647 h 66"/>
                <a:gd name="T68" fmla="*/ 2147483647 w 59"/>
                <a:gd name="T69" fmla="*/ 2147483647 h 66"/>
                <a:gd name="T70" fmla="*/ 2147483647 w 59"/>
                <a:gd name="T71" fmla="*/ 2147483647 h 66"/>
                <a:gd name="T72" fmla="*/ 2147483647 w 59"/>
                <a:gd name="T73" fmla="*/ 2147483647 h 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"/>
                <a:gd name="T112" fmla="*/ 0 h 66"/>
                <a:gd name="T113" fmla="*/ 59 w 59"/>
                <a:gd name="T114" fmla="*/ 66 h 6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" h="66">
                  <a:moveTo>
                    <a:pt x="30" y="66"/>
                  </a:moveTo>
                  <a:lnTo>
                    <a:pt x="30" y="66"/>
                  </a:lnTo>
                  <a:lnTo>
                    <a:pt x="36" y="66"/>
                  </a:lnTo>
                  <a:lnTo>
                    <a:pt x="41" y="63"/>
                  </a:lnTo>
                  <a:lnTo>
                    <a:pt x="46" y="60"/>
                  </a:lnTo>
                  <a:lnTo>
                    <a:pt x="50" y="56"/>
                  </a:lnTo>
                  <a:lnTo>
                    <a:pt x="54" y="51"/>
                  </a:lnTo>
                  <a:lnTo>
                    <a:pt x="57" y="46"/>
                  </a:lnTo>
                  <a:lnTo>
                    <a:pt x="58" y="40"/>
                  </a:lnTo>
                  <a:lnTo>
                    <a:pt x="59" y="33"/>
                  </a:lnTo>
                  <a:lnTo>
                    <a:pt x="58" y="26"/>
                  </a:lnTo>
                  <a:lnTo>
                    <a:pt x="57" y="20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3" y="1"/>
                  </a:lnTo>
                  <a:lnTo>
                    <a:pt x="18" y="3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5" y="14"/>
                  </a:lnTo>
                  <a:lnTo>
                    <a:pt x="2" y="20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2" y="46"/>
                  </a:lnTo>
                  <a:lnTo>
                    <a:pt x="5" y="51"/>
                  </a:lnTo>
                  <a:lnTo>
                    <a:pt x="9" y="56"/>
                  </a:lnTo>
                  <a:lnTo>
                    <a:pt x="13" y="60"/>
                  </a:lnTo>
                  <a:lnTo>
                    <a:pt x="18" y="63"/>
                  </a:lnTo>
                  <a:lnTo>
                    <a:pt x="23" y="66"/>
                  </a:lnTo>
                  <a:lnTo>
                    <a:pt x="30" y="66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48" name="Freeform 40"/>
            <p:cNvSpPr>
              <a:spLocks/>
            </p:cNvSpPr>
            <p:nvPr/>
          </p:nvSpPr>
          <p:spPr bwMode="auto">
            <a:xfrm>
              <a:off x="4851400" y="3360738"/>
              <a:ext cx="92075" cy="106362"/>
            </a:xfrm>
            <a:custGeom>
              <a:avLst/>
              <a:gdLst>
                <a:gd name="T0" fmla="*/ 2147483647 w 59"/>
                <a:gd name="T1" fmla="*/ 2147483647 h 67"/>
                <a:gd name="T2" fmla="*/ 2147483647 w 59"/>
                <a:gd name="T3" fmla="*/ 2147483647 h 67"/>
                <a:gd name="T4" fmla="*/ 2147483647 w 59"/>
                <a:gd name="T5" fmla="*/ 2147483647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2147483647 w 59"/>
                <a:gd name="T11" fmla="*/ 2147483647 h 67"/>
                <a:gd name="T12" fmla="*/ 2147483647 w 59"/>
                <a:gd name="T13" fmla="*/ 2147483647 h 67"/>
                <a:gd name="T14" fmla="*/ 2147483647 w 59"/>
                <a:gd name="T15" fmla="*/ 2147483647 h 67"/>
                <a:gd name="T16" fmla="*/ 2147483647 w 59"/>
                <a:gd name="T17" fmla="*/ 2147483647 h 67"/>
                <a:gd name="T18" fmla="*/ 2147483647 w 59"/>
                <a:gd name="T19" fmla="*/ 2147483647 h 67"/>
                <a:gd name="T20" fmla="*/ 2147483647 w 59"/>
                <a:gd name="T21" fmla="*/ 2147483647 h 67"/>
                <a:gd name="T22" fmla="*/ 2147483647 w 59"/>
                <a:gd name="T23" fmla="*/ 2147483647 h 67"/>
                <a:gd name="T24" fmla="*/ 2147483647 w 59"/>
                <a:gd name="T25" fmla="*/ 2147483647 h 67"/>
                <a:gd name="T26" fmla="*/ 2147483647 w 59"/>
                <a:gd name="T27" fmla="*/ 2147483647 h 67"/>
                <a:gd name="T28" fmla="*/ 2147483647 w 59"/>
                <a:gd name="T29" fmla="*/ 2147483647 h 67"/>
                <a:gd name="T30" fmla="*/ 2147483647 w 59"/>
                <a:gd name="T31" fmla="*/ 2147483647 h 67"/>
                <a:gd name="T32" fmla="*/ 2147483647 w 59"/>
                <a:gd name="T33" fmla="*/ 2147483647 h 67"/>
                <a:gd name="T34" fmla="*/ 2147483647 w 59"/>
                <a:gd name="T35" fmla="*/ 2147483647 h 67"/>
                <a:gd name="T36" fmla="*/ 2147483647 w 59"/>
                <a:gd name="T37" fmla="*/ 0 h 67"/>
                <a:gd name="T38" fmla="*/ 2147483647 w 59"/>
                <a:gd name="T39" fmla="*/ 0 h 67"/>
                <a:gd name="T40" fmla="*/ 2147483647 w 59"/>
                <a:gd name="T41" fmla="*/ 2147483647 h 67"/>
                <a:gd name="T42" fmla="*/ 2147483647 w 59"/>
                <a:gd name="T43" fmla="*/ 2147483647 h 67"/>
                <a:gd name="T44" fmla="*/ 2147483647 w 59"/>
                <a:gd name="T45" fmla="*/ 2147483647 h 67"/>
                <a:gd name="T46" fmla="*/ 2147483647 w 59"/>
                <a:gd name="T47" fmla="*/ 2147483647 h 67"/>
                <a:gd name="T48" fmla="*/ 2147483647 w 59"/>
                <a:gd name="T49" fmla="*/ 2147483647 h 67"/>
                <a:gd name="T50" fmla="*/ 2147483647 w 59"/>
                <a:gd name="T51" fmla="*/ 2147483647 h 67"/>
                <a:gd name="T52" fmla="*/ 0 w 59"/>
                <a:gd name="T53" fmla="*/ 2147483647 h 67"/>
                <a:gd name="T54" fmla="*/ 0 w 59"/>
                <a:gd name="T55" fmla="*/ 2147483647 h 67"/>
                <a:gd name="T56" fmla="*/ 0 w 59"/>
                <a:gd name="T57" fmla="*/ 2147483647 h 67"/>
                <a:gd name="T58" fmla="*/ 0 w 59"/>
                <a:gd name="T59" fmla="*/ 2147483647 h 67"/>
                <a:gd name="T60" fmla="*/ 2147483647 w 59"/>
                <a:gd name="T61" fmla="*/ 2147483647 h 67"/>
                <a:gd name="T62" fmla="*/ 2147483647 w 59"/>
                <a:gd name="T63" fmla="*/ 2147483647 h 67"/>
                <a:gd name="T64" fmla="*/ 2147483647 w 59"/>
                <a:gd name="T65" fmla="*/ 2147483647 h 67"/>
                <a:gd name="T66" fmla="*/ 2147483647 w 59"/>
                <a:gd name="T67" fmla="*/ 2147483647 h 67"/>
                <a:gd name="T68" fmla="*/ 2147483647 w 59"/>
                <a:gd name="T69" fmla="*/ 2147483647 h 67"/>
                <a:gd name="T70" fmla="*/ 2147483647 w 59"/>
                <a:gd name="T71" fmla="*/ 2147483647 h 67"/>
                <a:gd name="T72" fmla="*/ 2147483647 w 59"/>
                <a:gd name="T73" fmla="*/ 2147483647 h 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"/>
                <a:gd name="T112" fmla="*/ 0 h 67"/>
                <a:gd name="T113" fmla="*/ 59 w 59"/>
                <a:gd name="T114" fmla="*/ 67 h 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" h="67">
                  <a:moveTo>
                    <a:pt x="29" y="67"/>
                  </a:moveTo>
                  <a:lnTo>
                    <a:pt x="29" y="67"/>
                  </a:lnTo>
                  <a:lnTo>
                    <a:pt x="35" y="66"/>
                  </a:lnTo>
                  <a:lnTo>
                    <a:pt x="41" y="64"/>
                  </a:lnTo>
                  <a:lnTo>
                    <a:pt x="45" y="61"/>
                  </a:lnTo>
                  <a:lnTo>
                    <a:pt x="50" y="57"/>
                  </a:lnTo>
                  <a:lnTo>
                    <a:pt x="53" y="52"/>
                  </a:lnTo>
                  <a:lnTo>
                    <a:pt x="56" y="46"/>
                  </a:lnTo>
                  <a:lnTo>
                    <a:pt x="58" y="40"/>
                  </a:lnTo>
                  <a:lnTo>
                    <a:pt x="59" y="33"/>
                  </a:lnTo>
                  <a:lnTo>
                    <a:pt x="58" y="26"/>
                  </a:lnTo>
                  <a:lnTo>
                    <a:pt x="56" y="20"/>
                  </a:lnTo>
                  <a:lnTo>
                    <a:pt x="53" y="14"/>
                  </a:lnTo>
                  <a:lnTo>
                    <a:pt x="50" y="10"/>
                  </a:lnTo>
                  <a:lnTo>
                    <a:pt x="45" y="6"/>
                  </a:lnTo>
                  <a:lnTo>
                    <a:pt x="41" y="3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8" y="3"/>
                  </a:lnTo>
                  <a:lnTo>
                    <a:pt x="12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0" y="40"/>
                  </a:lnTo>
                  <a:lnTo>
                    <a:pt x="2" y="46"/>
                  </a:lnTo>
                  <a:lnTo>
                    <a:pt x="4" y="52"/>
                  </a:lnTo>
                  <a:lnTo>
                    <a:pt x="8" y="57"/>
                  </a:lnTo>
                  <a:lnTo>
                    <a:pt x="12" y="61"/>
                  </a:lnTo>
                  <a:lnTo>
                    <a:pt x="18" y="64"/>
                  </a:lnTo>
                  <a:lnTo>
                    <a:pt x="23" y="66"/>
                  </a:lnTo>
                  <a:lnTo>
                    <a:pt x="29" y="6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49" name="Freeform 41"/>
            <p:cNvSpPr>
              <a:spLocks/>
            </p:cNvSpPr>
            <p:nvPr/>
          </p:nvSpPr>
          <p:spPr bwMode="auto">
            <a:xfrm>
              <a:off x="4865688" y="3551238"/>
              <a:ext cx="93662" cy="104775"/>
            </a:xfrm>
            <a:custGeom>
              <a:avLst/>
              <a:gdLst>
                <a:gd name="T0" fmla="*/ 2147483647 w 59"/>
                <a:gd name="T1" fmla="*/ 2147483647 h 66"/>
                <a:gd name="T2" fmla="*/ 2147483647 w 59"/>
                <a:gd name="T3" fmla="*/ 2147483647 h 66"/>
                <a:gd name="T4" fmla="*/ 2147483647 w 59"/>
                <a:gd name="T5" fmla="*/ 2147483647 h 66"/>
                <a:gd name="T6" fmla="*/ 2147483647 w 59"/>
                <a:gd name="T7" fmla="*/ 2147483647 h 66"/>
                <a:gd name="T8" fmla="*/ 2147483647 w 59"/>
                <a:gd name="T9" fmla="*/ 2147483647 h 66"/>
                <a:gd name="T10" fmla="*/ 2147483647 w 59"/>
                <a:gd name="T11" fmla="*/ 2147483647 h 66"/>
                <a:gd name="T12" fmla="*/ 2147483647 w 59"/>
                <a:gd name="T13" fmla="*/ 2147483647 h 66"/>
                <a:gd name="T14" fmla="*/ 2147483647 w 59"/>
                <a:gd name="T15" fmla="*/ 2147483647 h 66"/>
                <a:gd name="T16" fmla="*/ 2147483647 w 59"/>
                <a:gd name="T17" fmla="*/ 2147483647 h 66"/>
                <a:gd name="T18" fmla="*/ 2147483647 w 59"/>
                <a:gd name="T19" fmla="*/ 2147483647 h 66"/>
                <a:gd name="T20" fmla="*/ 2147483647 w 59"/>
                <a:gd name="T21" fmla="*/ 2147483647 h 66"/>
                <a:gd name="T22" fmla="*/ 2147483647 w 59"/>
                <a:gd name="T23" fmla="*/ 2147483647 h 66"/>
                <a:gd name="T24" fmla="*/ 2147483647 w 59"/>
                <a:gd name="T25" fmla="*/ 2147483647 h 66"/>
                <a:gd name="T26" fmla="*/ 2147483647 w 59"/>
                <a:gd name="T27" fmla="*/ 2147483647 h 66"/>
                <a:gd name="T28" fmla="*/ 2147483647 w 59"/>
                <a:gd name="T29" fmla="*/ 2147483647 h 66"/>
                <a:gd name="T30" fmla="*/ 2147483647 w 59"/>
                <a:gd name="T31" fmla="*/ 0 h 66"/>
                <a:gd name="T32" fmla="*/ 2147483647 w 59"/>
                <a:gd name="T33" fmla="*/ 0 h 66"/>
                <a:gd name="T34" fmla="*/ 2147483647 w 59"/>
                <a:gd name="T35" fmla="*/ 0 h 66"/>
                <a:gd name="T36" fmla="*/ 2147483647 w 59"/>
                <a:gd name="T37" fmla="*/ 2147483647 h 66"/>
                <a:gd name="T38" fmla="*/ 2147483647 w 59"/>
                <a:gd name="T39" fmla="*/ 2147483647 h 66"/>
                <a:gd name="T40" fmla="*/ 2147483647 w 59"/>
                <a:gd name="T41" fmla="*/ 2147483647 h 66"/>
                <a:gd name="T42" fmla="*/ 2147483647 w 59"/>
                <a:gd name="T43" fmla="*/ 2147483647 h 66"/>
                <a:gd name="T44" fmla="*/ 2147483647 w 59"/>
                <a:gd name="T45" fmla="*/ 2147483647 h 66"/>
                <a:gd name="T46" fmla="*/ 2147483647 w 59"/>
                <a:gd name="T47" fmla="*/ 2147483647 h 66"/>
                <a:gd name="T48" fmla="*/ 0 w 59"/>
                <a:gd name="T49" fmla="*/ 2147483647 h 66"/>
                <a:gd name="T50" fmla="*/ 2147483647 w 59"/>
                <a:gd name="T51" fmla="*/ 2147483647 h 66"/>
                <a:gd name="T52" fmla="*/ 2147483647 w 59"/>
                <a:gd name="T53" fmla="*/ 2147483647 h 66"/>
                <a:gd name="T54" fmla="*/ 2147483647 w 59"/>
                <a:gd name="T55" fmla="*/ 2147483647 h 66"/>
                <a:gd name="T56" fmla="*/ 2147483647 w 59"/>
                <a:gd name="T57" fmla="*/ 2147483647 h 66"/>
                <a:gd name="T58" fmla="*/ 2147483647 w 59"/>
                <a:gd name="T59" fmla="*/ 2147483647 h 66"/>
                <a:gd name="T60" fmla="*/ 2147483647 w 59"/>
                <a:gd name="T61" fmla="*/ 2147483647 h 66"/>
                <a:gd name="T62" fmla="*/ 2147483647 w 59"/>
                <a:gd name="T63" fmla="*/ 2147483647 h 66"/>
                <a:gd name="T64" fmla="*/ 2147483647 w 59"/>
                <a:gd name="T65" fmla="*/ 2147483647 h 6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66"/>
                <a:gd name="T101" fmla="*/ 59 w 59"/>
                <a:gd name="T102" fmla="*/ 66 h 6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66">
                  <a:moveTo>
                    <a:pt x="30" y="66"/>
                  </a:moveTo>
                  <a:lnTo>
                    <a:pt x="36" y="66"/>
                  </a:lnTo>
                  <a:lnTo>
                    <a:pt x="41" y="64"/>
                  </a:lnTo>
                  <a:lnTo>
                    <a:pt x="46" y="61"/>
                  </a:lnTo>
                  <a:lnTo>
                    <a:pt x="50" y="57"/>
                  </a:lnTo>
                  <a:lnTo>
                    <a:pt x="54" y="51"/>
                  </a:lnTo>
                  <a:lnTo>
                    <a:pt x="57" y="46"/>
                  </a:lnTo>
                  <a:lnTo>
                    <a:pt x="58" y="40"/>
                  </a:lnTo>
                  <a:lnTo>
                    <a:pt x="59" y="33"/>
                  </a:lnTo>
                  <a:lnTo>
                    <a:pt x="58" y="26"/>
                  </a:lnTo>
                  <a:lnTo>
                    <a:pt x="57" y="20"/>
                  </a:lnTo>
                  <a:lnTo>
                    <a:pt x="54" y="15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8" y="2"/>
                  </a:lnTo>
                  <a:lnTo>
                    <a:pt x="13" y="5"/>
                  </a:lnTo>
                  <a:lnTo>
                    <a:pt x="9" y="9"/>
                  </a:lnTo>
                  <a:lnTo>
                    <a:pt x="5" y="15"/>
                  </a:lnTo>
                  <a:lnTo>
                    <a:pt x="2" y="20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2" y="46"/>
                  </a:lnTo>
                  <a:lnTo>
                    <a:pt x="5" y="51"/>
                  </a:lnTo>
                  <a:lnTo>
                    <a:pt x="9" y="57"/>
                  </a:lnTo>
                  <a:lnTo>
                    <a:pt x="13" y="61"/>
                  </a:lnTo>
                  <a:lnTo>
                    <a:pt x="18" y="64"/>
                  </a:lnTo>
                  <a:lnTo>
                    <a:pt x="23" y="66"/>
                  </a:lnTo>
                  <a:lnTo>
                    <a:pt x="30" y="6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50" name="Freeform 42"/>
            <p:cNvSpPr>
              <a:spLocks/>
            </p:cNvSpPr>
            <p:nvPr/>
          </p:nvSpPr>
          <p:spPr bwMode="auto">
            <a:xfrm>
              <a:off x="4908550" y="3690938"/>
              <a:ext cx="92075" cy="106362"/>
            </a:xfrm>
            <a:custGeom>
              <a:avLst/>
              <a:gdLst>
                <a:gd name="T0" fmla="*/ 2147483647 w 59"/>
                <a:gd name="T1" fmla="*/ 2147483647 h 67"/>
                <a:gd name="T2" fmla="*/ 2147483647 w 59"/>
                <a:gd name="T3" fmla="*/ 2147483647 h 67"/>
                <a:gd name="T4" fmla="*/ 2147483647 w 59"/>
                <a:gd name="T5" fmla="*/ 2147483647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2147483647 w 59"/>
                <a:gd name="T11" fmla="*/ 2147483647 h 67"/>
                <a:gd name="T12" fmla="*/ 2147483647 w 59"/>
                <a:gd name="T13" fmla="*/ 2147483647 h 67"/>
                <a:gd name="T14" fmla="*/ 2147483647 w 59"/>
                <a:gd name="T15" fmla="*/ 2147483647 h 67"/>
                <a:gd name="T16" fmla="*/ 2147483647 w 59"/>
                <a:gd name="T17" fmla="*/ 2147483647 h 67"/>
                <a:gd name="T18" fmla="*/ 2147483647 w 59"/>
                <a:gd name="T19" fmla="*/ 2147483647 h 67"/>
                <a:gd name="T20" fmla="*/ 2147483647 w 59"/>
                <a:gd name="T21" fmla="*/ 2147483647 h 67"/>
                <a:gd name="T22" fmla="*/ 2147483647 w 59"/>
                <a:gd name="T23" fmla="*/ 2147483647 h 67"/>
                <a:gd name="T24" fmla="*/ 2147483647 w 59"/>
                <a:gd name="T25" fmla="*/ 2147483647 h 67"/>
                <a:gd name="T26" fmla="*/ 2147483647 w 59"/>
                <a:gd name="T27" fmla="*/ 2147483647 h 67"/>
                <a:gd name="T28" fmla="*/ 2147483647 w 59"/>
                <a:gd name="T29" fmla="*/ 2147483647 h 67"/>
                <a:gd name="T30" fmla="*/ 2147483647 w 59"/>
                <a:gd name="T31" fmla="*/ 2147483647 h 67"/>
                <a:gd name="T32" fmla="*/ 2147483647 w 59"/>
                <a:gd name="T33" fmla="*/ 0 h 67"/>
                <a:gd name="T34" fmla="*/ 2147483647 w 59"/>
                <a:gd name="T35" fmla="*/ 2147483647 h 67"/>
                <a:gd name="T36" fmla="*/ 2147483647 w 59"/>
                <a:gd name="T37" fmla="*/ 2147483647 h 67"/>
                <a:gd name="T38" fmla="*/ 2147483647 w 59"/>
                <a:gd name="T39" fmla="*/ 2147483647 h 67"/>
                <a:gd name="T40" fmla="*/ 2147483647 w 59"/>
                <a:gd name="T41" fmla="*/ 2147483647 h 67"/>
                <a:gd name="T42" fmla="*/ 2147483647 w 59"/>
                <a:gd name="T43" fmla="*/ 2147483647 h 67"/>
                <a:gd name="T44" fmla="*/ 2147483647 w 59"/>
                <a:gd name="T45" fmla="*/ 2147483647 h 67"/>
                <a:gd name="T46" fmla="*/ 0 w 59"/>
                <a:gd name="T47" fmla="*/ 2147483647 h 67"/>
                <a:gd name="T48" fmla="*/ 0 w 59"/>
                <a:gd name="T49" fmla="*/ 2147483647 h 67"/>
                <a:gd name="T50" fmla="*/ 0 w 59"/>
                <a:gd name="T51" fmla="*/ 2147483647 h 67"/>
                <a:gd name="T52" fmla="*/ 2147483647 w 59"/>
                <a:gd name="T53" fmla="*/ 2147483647 h 67"/>
                <a:gd name="T54" fmla="*/ 2147483647 w 59"/>
                <a:gd name="T55" fmla="*/ 2147483647 h 67"/>
                <a:gd name="T56" fmla="*/ 2147483647 w 59"/>
                <a:gd name="T57" fmla="*/ 2147483647 h 67"/>
                <a:gd name="T58" fmla="*/ 2147483647 w 59"/>
                <a:gd name="T59" fmla="*/ 2147483647 h 67"/>
                <a:gd name="T60" fmla="*/ 2147483647 w 59"/>
                <a:gd name="T61" fmla="*/ 2147483647 h 67"/>
                <a:gd name="T62" fmla="*/ 2147483647 w 59"/>
                <a:gd name="T63" fmla="*/ 2147483647 h 67"/>
                <a:gd name="T64" fmla="*/ 2147483647 w 59"/>
                <a:gd name="T65" fmla="*/ 2147483647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67"/>
                <a:gd name="T101" fmla="*/ 59 w 59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67">
                  <a:moveTo>
                    <a:pt x="30" y="67"/>
                  </a:moveTo>
                  <a:lnTo>
                    <a:pt x="36" y="67"/>
                  </a:lnTo>
                  <a:lnTo>
                    <a:pt x="41" y="64"/>
                  </a:lnTo>
                  <a:lnTo>
                    <a:pt x="46" y="61"/>
                  </a:lnTo>
                  <a:lnTo>
                    <a:pt x="50" y="57"/>
                  </a:lnTo>
                  <a:lnTo>
                    <a:pt x="54" y="53"/>
                  </a:lnTo>
                  <a:lnTo>
                    <a:pt x="57" y="47"/>
                  </a:lnTo>
                  <a:lnTo>
                    <a:pt x="58" y="41"/>
                  </a:lnTo>
                  <a:lnTo>
                    <a:pt x="59" y="34"/>
                  </a:lnTo>
                  <a:lnTo>
                    <a:pt x="58" y="27"/>
                  </a:lnTo>
                  <a:lnTo>
                    <a:pt x="57" y="21"/>
                  </a:lnTo>
                  <a:lnTo>
                    <a:pt x="54" y="15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5" y="53"/>
                  </a:lnTo>
                  <a:lnTo>
                    <a:pt x="9" y="57"/>
                  </a:lnTo>
                  <a:lnTo>
                    <a:pt x="13" y="61"/>
                  </a:lnTo>
                  <a:lnTo>
                    <a:pt x="18" y="64"/>
                  </a:lnTo>
                  <a:lnTo>
                    <a:pt x="24" y="67"/>
                  </a:lnTo>
                  <a:lnTo>
                    <a:pt x="30" y="6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51" name="Freeform 43"/>
            <p:cNvSpPr>
              <a:spLocks/>
            </p:cNvSpPr>
            <p:nvPr/>
          </p:nvSpPr>
          <p:spPr bwMode="auto">
            <a:xfrm>
              <a:off x="4865688" y="3551238"/>
              <a:ext cx="93662" cy="104775"/>
            </a:xfrm>
            <a:custGeom>
              <a:avLst/>
              <a:gdLst>
                <a:gd name="T0" fmla="*/ 2147483647 w 59"/>
                <a:gd name="T1" fmla="*/ 2147483647 h 66"/>
                <a:gd name="T2" fmla="*/ 2147483647 w 59"/>
                <a:gd name="T3" fmla="*/ 2147483647 h 66"/>
                <a:gd name="T4" fmla="*/ 2147483647 w 59"/>
                <a:gd name="T5" fmla="*/ 2147483647 h 66"/>
                <a:gd name="T6" fmla="*/ 2147483647 w 59"/>
                <a:gd name="T7" fmla="*/ 2147483647 h 66"/>
                <a:gd name="T8" fmla="*/ 2147483647 w 59"/>
                <a:gd name="T9" fmla="*/ 2147483647 h 66"/>
                <a:gd name="T10" fmla="*/ 2147483647 w 59"/>
                <a:gd name="T11" fmla="*/ 2147483647 h 66"/>
                <a:gd name="T12" fmla="*/ 2147483647 w 59"/>
                <a:gd name="T13" fmla="*/ 2147483647 h 66"/>
                <a:gd name="T14" fmla="*/ 2147483647 w 59"/>
                <a:gd name="T15" fmla="*/ 2147483647 h 66"/>
                <a:gd name="T16" fmla="*/ 2147483647 w 59"/>
                <a:gd name="T17" fmla="*/ 2147483647 h 66"/>
                <a:gd name="T18" fmla="*/ 2147483647 w 59"/>
                <a:gd name="T19" fmla="*/ 2147483647 h 66"/>
                <a:gd name="T20" fmla="*/ 2147483647 w 59"/>
                <a:gd name="T21" fmla="*/ 2147483647 h 66"/>
                <a:gd name="T22" fmla="*/ 2147483647 w 59"/>
                <a:gd name="T23" fmla="*/ 2147483647 h 66"/>
                <a:gd name="T24" fmla="*/ 2147483647 w 59"/>
                <a:gd name="T25" fmla="*/ 2147483647 h 66"/>
                <a:gd name="T26" fmla="*/ 2147483647 w 59"/>
                <a:gd name="T27" fmla="*/ 2147483647 h 66"/>
                <a:gd name="T28" fmla="*/ 2147483647 w 59"/>
                <a:gd name="T29" fmla="*/ 2147483647 h 66"/>
                <a:gd name="T30" fmla="*/ 2147483647 w 59"/>
                <a:gd name="T31" fmla="*/ 2147483647 h 66"/>
                <a:gd name="T32" fmla="*/ 2147483647 w 59"/>
                <a:gd name="T33" fmla="*/ 2147483647 h 66"/>
                <a:gd name="T34" fmla="*/ 2147483647 w 59"/>
                <a:gd name="T35" fmla="*/ 0 h 66"/>
                <a:gd name="T36" fmla="*/ 2147483647 w 59"/>
                <a:gd name="T37" fmla="*/ 0 h 66"/>
                <a:gd name="T38" fmla="*/ 2147483647 w 59"/>
                <a:gd name="T39" fmla="*/ 0 h 66"/>
                <a:gd name="T40" fmla="*/ 2147483647 w 59"/>
                <a:gd name="T41" fmla="*/ 0 h 66"/>
                <a:gd name="T42" fmla="*/ 2147483647 w 59"/>
                <a:gd name="T43" fmla="*/ 2147483647 h 66"/>
                <a:gd name="T44" fmla="*/ 2147483647 w 59"/>
                <a:gd name="T45" fmla="*/ 2147483647 h 66"/>
                <a:gd name="T46" fmla="*/ 2147483647 w 59"/>
                <a:gd name="T47" fmla="*/ 2147483647 h 66"/>
                <a:gd name="T48" fmla="*/ 2147483647 w 59"/>
                <a:gd name="T49" fmla="*/ 2147483647 h 66"/>
                <a:gd name="T50" fmla="*/ 2147483647 w 59"/>
                <a:gd name="T51" fmla="*/ 2147483647 h 66"/>
                <a:gd name="T52" fmla="*/ 2147483647 w 59"/>
                <a:gd name="T53" fmla="*/ 2147483647 h 66"/>
                <a:gd name="T54" fmla="*/ 0 w 59"/>
                <a:gd name="T55" fmla="*/ 2147483647 h 66"/>
                <a:gd name="T56" fmla="*/ 0 w 59"/>
                <a:gd name="T57" fmla="*/ 2147483647 h 66"/>
                <a:gd name="T58" fmla="*/ 2147483647 w 59"/>
                <a:gd name="T59" fmla="*/ 2147483647 h 66"/>
                <a:gd name="T60" fmla="*/ 2147483647 w 59"/>
                <a:gd name="T61" fmla="*/ 2147483647 h 66"/>
                <a:gd name="T62" fmla="*/ 2147483647 w 59"/>
                <a:gd name="T63" fmla="*/ 2147483647 h 66"/>
                <a:gd name="T64" fmla="*/ 2147483647 w 59"/>
                <a:gd name="T65" fmla="*/ 2147483647 h 66"/>
                <a:gd name="T66" fmla="*/ 2147483647 w 59"/>
                <a:gd name="T67" fmla="*/ 2147483647 h 66"/>
                <a:gd name="T68" fmla="*/ 2147483647 w 59"/>
                <a:gd name="T69" fmla="*/ 2147483647 h 66"/>
                <a:gd name="T70" fmla="*/ 2147483647 w 59"/>
                <a:gd name="T71" fmla="*/ 2147483647 h 66"/>
                <a:gd name="T72" fmla="*/ 2147483647 w 59"/>
                <a:gd name="T73" fmla="*/ 2147483647 h 6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"/>
                <a:gd name="T112" fmla="*/ 0 h 66"/>
                <a:gd name="T113" fmla="*/ 59 w 59"/>
                <a:gd name="T114" fmla="*/ 66 h 6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" h="66">
                  <a:moveTo>
                    <a:pt x="30" y="66"/>
                  </a:moveTo>
                  <a:lnTo>
                    <a:pt x="30" y="66"/>
                  </a:lnTo>
                  <a:lnTo>
                    <a:pt x="36" y="66"/>
                  </a:lnTo>
                  <a:lnTo>
                    <a:pt x="41" y="64"/>
                  </a:lnTo>
                  <a:lnTo>
                    <a:pt x="46" y="61"/>
                  </a:lnTo>
                  <a:lnTo>
                    <a:pt x="50" y="57"/>
                  </a:lnTo>
                  <a:lnTo>
                    <a:pt x="54" y="51"/>
                  </a:lnTo>
                  <a:lnTo>
                    <a:pt x="57" y="46"/>
                  </a:lnTo>
                  <a:lnTo>
                    <a:pt x="58" y="40"/>
                  </a:lnTo>
                  <a:lnTo>
                    <a:pt x="59" y="33"/>
                  </a:lnTo>
                  <a:lnTo>
                    <a:pt x="58" y="26"/>
                  </a:lnTo>
                  <a:lnTo>
                    <a:pt x="57" y="20"/>
                  </a:lnTo>
                  <a:lnTo>
                    <a:pt x="54" y="15"/>
                  </a:lnTo>
                  <a:lnTo>
                    <a:pt x="50" y="9"/>
                  </a:lnTo>
                  <a:lnTo>
                    <a:pt x="46" y="5"/>
                  </a:lnTo>
                  <a:lnTo>
                    <a:pt x="41" y="2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8" y="2"/>
                  </a:lnTo>
                  <a:lnTo>
                    <a:pt x="13" y="5"/>
                  </a:lnTo>
                  <a:lnTo>
                    <a:pt x="9" y="9"/>
                  </a:lnTo>
                  <a:lnTo>
                    <a:pt x="5" y="15"/>
                  </a:lnTo>
                  <a:lnTo>
                    <a:pt x="2" y="20"/>
                  </a:lnTo>
                  <a:lnTo>
                    <a:pt x="1" y="26"/>
                  </a:lnTo>
                  <a:lnTo>
                    <a:pt x="0" y="33"/>
                  </a:lnTo>
                  <a:lnTo>
                    <a:pt x="1" y="40"/>
                  </a:lnTo>
                  <a:lnTo>
                    <a:pt x="2" y="46"/>
                  </a:lnTo>
                  <a:lnTo>
                    <a:pt x="5" y="51"/>
                  </a:lnTo>
                  <a:lnTo>
                    <a:pt x="9" y="57"/>
                  </a:lnTo>
                  <a:lnTo>
                    <a:pt x="13" y="61"/>
                  </a:lnTo>
                  <a:lnTo>
                    <a:pt x="18" y="64"/>
                  </a:lnTo>
                  <a:lnTo>
                    <a:pt x="23" y="66"/>
                  </a:lnTo>
                  <a:lnTo>
                    <a:pt x="30" y="66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52" name="Freeform 44"/>
            <p:cNvSpPr>
              <a:spLocks/>
            </p:cNvSpPr>
            <p:nvPr/>
          </p:nvSpPr>
          <p:spPr bwMode="auto">
            <a:xfrm>
              <a:off x="4908550" y="3690938"/>
              <a:ext cx="92075" cy="106362"/>
            </a:xfrm>
            <a:custGeom>
              <a:avLst/>
              <a:gdLst>
                <a:gd name="T0" fmla="*/ 2147483647 w 59"/>
                <a:gd name="T1" fmla="*/ 2147483647 h 67"/>
                <a:gd name="T2" fmla="*/ 2147483647 w 59"/>
                <a:gd name="T3" fmla="*/ 2147483647 h 67"/>
                <a:gd name="T4" fmla="*/ 2147483647 w 59"/>
                <a:gd name="T5" fmla="*/ 2147483647 h 67"/>
                <a:gd name="T6" fmla="*/ 2147483647 w 59"/>
                <a:gd name="T7" fmla="*/ 2147483647 h 67"/>
                <a:gd name="T8" fmla="*/ 2147483647 w 59"/>
                <a:gd name="T9" fmla="*/ 2147483647 h 67"/>
                <a:gd name="T10" fmla="*/ 2147483647 w 59"/>
                <a:gd name="T11" fmla="*/ 2147483647 h 67"/>
                <a:gd name="T12" fmla="*/ 2147483647 w 59"/>
                <a:gd name="T13" fmla="*/ 2147483647 h 67"/>
                <a:gd name="T14" fmla="*/ 2147483647 w 59"/>
                <a:gd name="T15" fmla="*/ 2147483647 h 67"/>
                <a:gd name="T16" fmla="*/ 2147483647 w 59"/>
                <a:gd name="T17" fmla="*/ 2147483647 h 67"/>
                <a:gd name="T18" fmla="*/ 2147483647 w 59"/>
                <a:gd name="T19" fmla="*/ 2147483647 h 67"/>
                <a:gd name="T20" fmla="*/ 2147483647 w 59"/>
                <a:gd name="T21" fmla="*/ 2147483647 h 67"/>
                <a:gd name="T22" fmla="*/ 2147483647 w 59"/>
                <a:gd name="T23" fmla="*/ 2147483647 h 67"/>
                <a:gd name="T24" fmla="*/ 2147483647 w 59"/>
                <a:gd name="T25" fmla="*/ 2147483647 h 67"/>
                <a:gd name="T26" fmla="*/ 2147483647 w 59"/>
                <a:gd name="T27" fmla="*/ 2147483647 h 67"/>
                <a:gd name="T28" fmla="*/ 2147483647 w 59"/>
                <a:gd name="T29" fmla="*/ 2147483647 h 67"/>
                <a:gd name="T30" fmla="*/ 2147483647 w 59"/>
                <a:gd name="T31" fmla="*/ 2147483647 h 67"/>
                <a:gd name="T32" fmla="*/ 2147483647 w 59"/>
                <a:gd name="T33" fmla="*/ 2147483647 h 67"/>
                <a:gd name="T34" fmla="*/ 2147483647 w 59"/>
                <a:gd name="T35" fmla="*/ 2147483647 h 67"/>
                <a:gd name="T36" fmla="*/ 2147483647 w 59"/>
                <a:gd name="T37" fmla="*/ 0 h 67"/>
                <a:gd name="T38" fmla="*/ 2147483647 w 59"/>
                <a:gd name="T39" fmla="*/ 0 h 67"/>
                <a:gd name="T40" fmla="*/ 2147483647 w 59"/>
                <a:gd name="T41" fmla="*/ 2147483647 h 67"/>
                <a:gd name="T42" fmla="*/ 2147483647 w 59"/>
                <a:gd name="T43" fmla="*/ 2147483647 h 67"/>
                <a:gd name="T44" fmla="*/ 2147483647 w 59"/>
                <a:gd name="T45" fmla="*/ 2147483647 h 67"/>
                <a:gd name="T46" fmla="*/ 2147483647 w 59"/>
                <a:gd name="T47" fmla="*/ 2147483647 h 67"/>
                <a:gd name="T48" fmla="*/ 2147483647 w 59"/>
                <a:gd name="T49" fmla="*/ 2147483647 h 67"/>
                <a:gd name="T50" fmla="*/ 2147483647 w 59"/>
                <a:gd name="T51" fmla="*/ 2147483647 h 67"/>
                <a:gd name="T52" fmla="*/ 0 w 59"/>
                <a:gd name="T53" fmla="*/ 2147483647 h 67"/>
                <a:gd name="T54" fmla="*/ 0 w 59"/>
                <a:gd name="T55" fmla="*/ 2147483647 h 67"/>
                <a:gd name="T56" fmla="*/ 0 w 59"/>
                <a:gd name="T57" fmla="*/ 2147483647 h 67"/>
                <a:gd name="T58" fmla="*/ 0 w 59"/>
                <a:gd name="T59" fmla="*/ 2147483647 h 67"/>
                <a:gd name="T60" fmla="*/ 2147483647 w 59"/>
                <a:gd name="T61" fmla="*/ 2147483647 h 67"/>
                <a:gd name="T62" fmla="*/ 2147483647 w 59"/>
                <a:gd name="T63" fmla="*/ 2147483647 h 67"/>
                <a:gd name="T64" fmla="*/ 2147483647 w 59"/>
                <a:gd name="T65" fmla="*/ 2147483647 h 67"/>
                <a:gd name="T66" fmla="*/ 2147483647 w 59"/>
                <a:gd name="T67" fmla="*/ 2147483647 h 67"/>
                <a:gd name="T68" fmla="*/ 2147483647 w 59"/>
                <a:gd name="T69" fmla="*/ 2147483647 h 67"/>
                <a:gd name="T70" fmla="*/ 2147483647 w 59"/>
                <a:gd name="T71" fmla="*/ 2147483647 h 67"/>
                <a:gd name="T72" fmla="*/ 2147483647 w 59"/>
                <a:gd name="T73" fmla="*/ 2147483647 h 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9"/>
                <a:gd name="T112" fmla="*/ 0 h 67"/>
                <a:gd name="T113" fmla="*/ 59 w 59"/>
                <a:gd name="T114" fmla="*/ 67 h 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9" h="67">
                  <a:moveTo>
                    <a:pt x="30" y="67"/>
                  </a:moveTo>
                  <a:lnTo>
                    <a:pt x="30" y="67"/>
                  </a:lnTo>
                  <a:lnTo>
                    <a:pt x="36" y="67"/>
                  </a:lnTo>
                  <a:lnTo>
                    <a:pt x="41" y="64"/>
                  </a:lnTo>
                  <a:lnTo>
                    <a:pt x="46" y="61"/>
                  </a:lnTo>
                  <a:lnTo>
                    <a:pt x="50" y="57"/>
                  </a:lnTo>
                  <a:lnTo>
                    <a:pt x="54" y="53"/>
                  </a:lnTo>
                  <a:lnTo>
                    <a:pt x="57" y="47"/>
                  </a:lnTo>
                  <a:lnTo>
                    <a:pt x="58" y="41"/>
                  </a:lnTo>
                  <a:lnTo>
                    <a:pt x="59" y="34"/>
                  </a:lnTo>
                  <a:lnTo>
                    <a:pt x="58" y="27"/>
                  </a:lnTo>
                  <a:lnTo>
                    <a:pt x="57" y="21"/>
                  </a:lnTo>
                  <a:lnTo>
                    <a:pt x="54" y="15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8" y="3"/>
                  </a:lnTo>
                  <a:lnTo>
                    <a:pt x="13" y="6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5" y="53"/>
                  </a:lnTo>
                  <a:lnTo>
                    <a:pt x="9" y="57"/>
                  </a:lnTo>
                  <a:lnTo>
                    <a:pt x="13" y="61"/>
                  </a:lnTo>
                  <a:lnTo>
                    <a:pt x="18" y="64"/>
                  </a:lnTo>
                  <a:lnTo>
                    <a:pt x="24" y="67"/>
                  </a:lnTo>
                  <a:lnTo>
                    <a:pt x="30" y="6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53" name="Freeform 45"/>
            <p:cNvSpPr>
              <a:spLocks/>
            </p:cNvSpPr>
            <p:nvPr/>
          </p:nvSpPr>
          <p:spPr bwMode="auto">
            <a:xfrm>
              <a:off x="4973638" y="3840163"/>
              <a:ext cx="92075" cy="106362"/>
            </a:xfrm>
            <a:custGeom>
              <a:avLst/>
              <a:gdLst>
                <a:gd name="T0" fmla="*/ 2147483647 w 58"/>
                <a:gd name="T1" fmla="*/ 2147483647 h 67"/>
                <a:gd name="T2" fmla="*/ 2147483647 w 58"/>
                <a:gd name="T3" fmla="*/ 2147483647 h 67"/>
                <a:gd name="T4" fmla="*/ 2147483647 w 58"/>
                <a:gd name="T5" fmla="*/ 2147483647 h 67"/>
                <a:gd name="T6" fmla="*/ 2147483647 w 58"/>
                <a:gd name="T7" fmla="*/ 2147483647 h 67"/>
                <a:gd name="T8" fmla="*/ 2147483647 w 58"/>
                <a:gd name="T9" fmla="*/ 2147483647 h 67"/>
                <a:gd name="T10" fmla="*/ 2147483647 w 58"/>
                <a:gd name="T11" fmla="*/ 2147483647 h 67"/>
                <a:gd name="T12" fmla="*/ 2147483647 w 58"/>
                <a:gd name="T13" fmla="*/ 2147483647 h 67"/>
                <a:gd name="T14" fmla="*/ 2147483647 w 58"/>
                <a:gd name="T15" fmla="*/ 2147483647 h 67"/>
                <a:gd name="T16" fmla="*/ 2147483647 w 58"/>
                <a:gd name="T17" fmla="*/ 2147483647 h 67"/>
                <a:gd name="T18" fmla="*/ 2147483647 w 58"/>
                <a:gd name="T19" fmla="*/ 2147483647 h 67"/>
                <a:gd name="T20" fmla="*/ 2147483647 w 58"/>
                <a:gd name="T21" fmla="*/ 2147483647 h 67"/>
                <a:gd name="T22" fmla="*/ 2147483647 w 58"/>
                <a:gd name="T23" fmla="*/ 2147483647 h 67"/>
                <a:gd name="T24" fmla="*/ 2147483647 w 58"/>
                <a:gd name="T25" fmla="*/ 2147483647 h 67"/>
                <a:gd name="T26" fmla="*/ 2147483647 w 58"/>
                <a:gd name="T27" fmla="*/ 2147483647 h 67"/>
                <a:gd name="T28" fmla="*/ 2147483647 w 58"/>
                <a:gd name="T29" fmla="*/ 2147483647 h 67"/>
                <a:gd name="T30" fmla="*/ 2147483647 w 58"/>
                <a:gd name="T31" fmla="*/ 2147483647 h 67"/>
                <a:gd name="T32" fmla="*/ 2147483647 w 58"/>
                <a:gd name="T33" fmla="*/ 0 h 67"/>
                <a:gd name="T34" fmla="*/ 2147483647 w 58"/>
                <a:gd name="T35" fmla="*/ 2147483647 h 67"/>
                <a:gd name="T36" fmla="*/ 2147483647 w 58"/>
                <a:gd name="T37" fmla="*/ 2147483647 h 67"/>
                <a:gd name="T38" fmla="*/ 2147483647 w 58"/>
                <a:gd name="T39" fmla="*/ 2147483647 h 67"/>
                <a:gd name="T40" fmla="*/ 2147483647 w 58"/>
                <a:gd name="T41" fmla="*/ 2147483647 h 67"/>
                <a:gd name="T42" fmla="*/ 2147483647 w 58"/>
                <a:gd name="T43" fmla="*/ 2147483647 h 67"/>
                <a:gd name="T44" fmla="*/ 2147483647 w 58"/>
                <a:gd name="T45" fmla="*/ 2147483647 h 67"/>
                <a:gd name="T46" fmla="*/ 0 w 58"/>
                <a:gd name="T47" fmla="*/ 2147483647 h 67"/>
                <a:gd name="T48" fmla="*/ 0 w 58"/>
                <a:gd name="T49" fmla="*/ 2147483647 h 67"/>
                <a:gd name="T50" fmla="*/ 0 w 58"/>
                <a:gd name="T51" fmla="*/ 2147483647 h 67"/>
                <a:gd name="T52" fmla="*/ 2147483647 w 58"/>
                <a:gd name="T53" fmla="*/ 2147483647 h 67"/>
                <a:gd name="T54" fmla="*/ 2147483647 w 58"/>
                <a:gd name="T55" fmla="*/ 2147483647 h 67"/>
                <a:gd name="T56" fmla="*/ 2147483647 w 58"/>
                <a:gd name="T57" fmla="*/ 2147483647 h 67"/>
                <a:gd name="T58" fmla="*/ 2147483647 w 58"/>
                <a:gd name="T59" fmla="*/ 2147483647 h 67"/>
                <a:gd name="T60" fmla="*/ 2147483647 w 58"/>
                <a:gd name="T61" fmla="*/ 2147483647 h 67"/>
                <a:gd name="T62" fmla="*/ 2147483647 w 58"/>
                <a:gd name="T63" fmla="*/ 2147483647 h 67"/>
                <a:gd name="T64" fmla="*/ 2147483647 w 58"/>
                <a:gd name="T65" fmla="*/ 2147483647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8"/>
                <a:gd name="T100" fmla="*/ 0 h 67"/>
                <a:gd name="T101" fmla="*/ 58 w 58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8" h="67">
                  <a:moveTo>
                    <a:pt x="29" y="67"/>
                  </a:moveTo>
                  <a:lnTo>
                    <a:pt x="35" y="66"/>
                  </a:lnTo>
                  <a:lnTo>
                    <a:pt x="40" y="64"/>
                  </a:lnTo>
                  <a:lnTo>
                    <a:pt x="46" y="61"/>
                  </a:lnTo>
                  <a:lnTo>
                    <a:pt x="50" y="57"/>
                  </a:lnTo>
                  <a:lnTo>
                    <a:pt x="54" y="53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8" y="34"/>
                  </a:lnTo>
                  <a:lnTo>
                    <a:pt x="58" y="27"/>
                  </a:lnTo>
                  <a:lnTo>
                    <a:pt x="56" y="21"/>
                  </a:lnTo>
                  <a:lnTo>
                    <a:pt x="54" y="15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7" y="3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5" y="53"/>
                  </a:lnTo>
                  <a:lnTo>
                    <a:pt x="8" y="57"/>
                  </a:lnTo>
                  <a:lnTo>
                    <a:pt x="13" y="61"/>
                  </a:lnTo>
                  <a:lnTo>
                    <a:pt x="17" y="64"/>
                  </a:lnTo>
                  <a:lnTo>
                    <a:pt x="23" y="66"/>
                  </a:lnTo>
                  <a:lnTo>
                    <a:pt x="29" y="6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54" name="Freeform 46"/>
            <p:cNvSpPr>
              <a:spLocks/>
            </p:cNvSpPr>
            <p:nvPr/>
          </p:nvSpPr>
          <p:spPr bwMode="auto">
            <a:xfrm>
              <a:off x="3873500" y="2735263"/>
              <a:ext cx="655638" cy="1671637"/>
            </a:xfrm>
            <a:custGeom>
              <a:avLst/>
              <a:gdLst>
                <a:gd name="T0" fmla="*/ 2147483647 w 413"/>
                <a:gd name="T1" fmla="*/ 2147483647 h 1053"/>
                <a:gd name="T2" fmla="*/ 2147483647 w 413"/>
                <a:gd name="T3" fmla="*/ 2147483647 h 1053"/>
                <a:gd name="T4" fmla="*/ 2147483647 w 413"/>
                <a:gd name="T5" fmla="*/ 2147483647 h 1053"/>
                <a:gd name="T6" fmla="*/ 2147483647 w 413"/>
                <a:gd name="T7" fmla="*/ 2147483647 h 1053"/>
                <a:gd name="T8" fmla="*/ 2147483647 w 413"/>
                <a:gd name="T9" fmla="*/ 2147483647 h 1053"/>
                <a:gd name="T10" fmla="*/ 2147483647 w 413"/>
                <a:gd name="T11" fmla="*/ 2147483647 h 1053"/>
                <a:gd name="T12" fmla="*/ 2147483647 w 413"/>
                <a:gd name="T13" fmla="*/ 2147483647 h 1053"/>
                <a:gd name="T14" fmla="*/ 2147483647 w 413"/>
                <a:gd name="T15" fmla="*/ 2147483647 h 1053"/>
                <a:gd name="T16" fmla="*/ 2147483647 w 413"/>
                <a:gd name="T17" fmla="*/ 2147483647 h 1053"/>
                <a:gd name="T18" fmla="*/ 2147483647 w 413"/>
                <a:gd name="T19" fmla="*/ 2147483647 h 1053"/>
                <a:gd name="T20" fmla="*/ 0 w 413"/>
                <a:gd name="T21" fmla="*/ 2147483647 h 1053"/>
                <a:gd name="T22" fmla="*/ 2147483647 w 413"/>
                <a:gd name="T23" fmla="*/ 2147483647 h 1053"/>
                <a:gd name="T24" fmla="*/ 2147483647 w 413"/>
                <a:gd name="T25" fmla="*/ 2147483647 h 1053"/>
                <a:gd name="T26" fmla="*/ 2147483647 w 413"/>
                <a:gd name="T27" fmla="*/ 2147483647 h 1053"/>
                <a:gd name="T28" fmla="*/ 2147483647 w 413"/>
                <a:gd name="T29" fmla="*/ 2147483647 h 1053"/>
                <a:gd name="T30" fmla="*/ 2147483647 w 413"/>
                <a:gd name="T31" fmla="*/ 2147483647 h 1053"/>
                <a:gd name="T32" fmla="*/ 2147483647 w 413"/>
                <a:gd name="T33" fmla="*/ 2147483647 h 1053"/>
                <a:gd name="T34" fmla="*/ 2147483647 w 413"/>
                <a:gd name="T35" fmla="*/ 2147483647 h 1053"/>
                <a:gd name="T36" fmla="*/ 2147483647 w 413"/>
                <a:gd name="T37" fmla="*/ 2147483647 h 1053"/>
                <a:gd name="T38" fmla="*/ 2147483647 w 413"/>
                <a:gd name="T39" fmla="*/ 2147483647 h 1053"/>
                <a:gd name="T40" fmla="*/ 2147483647 w 413"/>
                <a:gd name="T41" fmla="*/ 2147483647 h 1053"/>
                <a:gd name="T42" fmla="*/ 2147483647 w 413"/>
                <a:gd name="T43" fmla="*/ 2147483647 h 1053"/>
                <a:gd name="T44" fmla="*/ 2147483647 w 413"/>
                <a:gd name="T45" fmla="*/ 2147483647 h 1053"/>
                <a:gd name="T46" fmla="*/ 2147483647 w 413"/>
                <a:gd name="T47" fmla="*/ 2147483647 h 1053"/>
                <a:gd name="T48" fmla="*/ 2147483647 w 413"/>
                <a:gd name="T49" fmla="*/ 2147483647 h 1053"/>
                <a:gd name="T50" fmla="*/ 2147483647 w 413"/>
                <a:gd name="T51" fmla="*/ 2147483647 h 1053"/>
                <a:gd name="T52" fmla="*/ 2147483647 w 413"/>
                <a:gd name="T53" fmla="*/ 2147483647 h 1053"/>
                <a:gd name="T54" fmla="*/ 2147483647 w 413"/>
                <a:gd name="T55" fmla="*/ 2147483647 h 1053"/>
                <a:gd name="T56" fmla="*/ 2147483647 w 413"/>
                <a:gd name="T57" fmla="*/ 2147483647 h 1053"/>
                <a:gd name="T58" fmla="*/ 2147483647 w 413"/>
                <a:gd name="T59" fmla="*/ 2147483647 h 1053"/>
                <a:gd name="T60" fmla="*/ 2147483647 w 413"/>
                <a:gd name="T61" fmla="*/ 2147483647 h 1053"/>
                <a:gd name="T62" fmla="*/ 2147483647 w 413"/>
                <a:gd name="T63" fmla="*/ 2147483647 h 1053"/>
                <a:gd name="T64" fmla="*/ 2147483647 w 413"/>
                <a:gd name="T65" fmla="*/ 2147483647 h 1053"/>
                <a:gd name="T66" fmla="*/ 2147483647 w 413"/>
                <a:gd name="T67" fmla="*/ 2147483647 h 1053"/>
                <a:gd name="T68" fmla="*/ 2147483647 w 413"/>
                <a:gd name="T69" fmla="*/ 2147483647 h 1053"/>
                <a:gd name="T70" fmla="*/ 2147483647 w 413"/>
                <a:gd name="T71" fmla="*/ 2147483647 h 1053"/>
                <a:gd name="T72" fmla="*/ 2147483647 w 413"/>
                <a:gd name="T73" fmla="*/ 2147483647 h 1053"/>
                <a:gd name="T74" fmla="*/ 2147483647 w 413"/>
                <a:gd name="T75" fmla="*/ 2147483647 h 1053"/>
                <a:gd name="T76" fmla="*/ 2147483647 w 413"/>
                <a:gd name="T77" fmla="*/ 2147483647 h 1053"/>
                <a:gd name="T78" fmla="*/ 2147483647 w 413"/>
                <a:gd name="T79" fmla="*/ 2147483647 h 1053"/>
                <a:gd name="T80" fmla="*/ 2147483647 w 413"/>
                <a:gd name="T81" fmla="*/ 2147483647 h 1053"/>
                <a:gd name="T82" fmla="*/ 2147483647 w 413"/>
                <a:gd name="T83" fmla="*/ 2147483647 h 1053"/>
                <a:gd name="T84" fmla="*/ 2147483647 w 413"/>
                <a:gd name="T85" fmla="*/ 2147483647 h 1053"/>
                <a:gd name="T86" fmla="*/ 2147483647 w 413"/>
                <a:gd name="T87" fmla="*/ 2147483647 h 1053"/>
                <a:gd name="T88" fmla="*/ 2147483647 w 413"/>
                <a:gd name="T89" fmla="*/ 2147483647 h 1053"/>
                <a:gd name="T90" fmla="*/ 2147483647 w 413"/>
                <a:gd name="T91" fmla="*/ 2147483647 h 1053"/>
                <a:gd name="T92" fmla="*/ 2147483647 w 413"/>
                <a:gd name="T93" fmla="*/ 2147483647 h 1053"/>
                <a:gd name="T94" fmla="*/ 2147483647 w 413"/>
                <a:gd name="T95" fmla="*/ 2147483647 h 1053"/>
                <a:gd name="T96" fmla="*/ 2147483647 w 413"/>
                <a:gd name="T97" fmla="*/ 2147483647 h 1053"/>
                <a:gd name="T98" fmla="*/ 2147483647 w 413"/>
                <a:gd name="T99" fmla="*/ 2147483647 h 1053"/>
                <a:gd name="T100" fmla="*/ 2147483647 w 413"/>
                <a:gd name="T101" fmla="*/ 2147483647 h 1053"/>
                <a:gd name="T102" fmla="*/ 2147483647 w 413"/>
                <a:gd name="T103" fmla="*/ 0 h 105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13"/>
                <a:gd name="T157" fmla="*/ 0 h 1053"/>
                <a:gd name="T158" fmla="*/ 413 w 413"/>
                <a:gd name="T159" fmla="*/ 1053 h 105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13" h="1053">
                  <a:moveTo>
                    <a:pt x="259" y="0"/>
                  </a:moveTo>
                  <a:lnTo>
                    <a:pt x="239" y="3"/>
                  </a:lnTo>
                  <a:lnTo>
                    <a:pt x="220" y="9"/>
                  </a:lnTo>
                  <a:lnTo>
                    <a:pt x="201" y="18"/>
                  </a:lnTo>
                  <a:lnTo>
                    <a:pt x="184" y="29"/>
                  </a:lnTo>
                  <a:lnTo>
                    <a:pt x="168" y="43"/>
                  </a:lnTo>
                  <a:lnTo>
                    <a:pt x="152" y="59"/>
                  </a:lnTo>
                  <a:lnTo>
                    <a:pt x="138" y="77"/>
                  </a:lnTo>
                  <a:lnTo>
                    <a:pt x="125" y="97"/>
                  </a:lnTo>
                  <a:lnTo>
                    <a:pt x="112" y="119"/>
                  </a:lnTo>
                  <a:lnTo>
                    <a:pt x="101" y="142"/>
                  </a:lnTo>
                  <a:lnTo>
                    <a:pt x="90" y="167"/>
                  </a:lnTo>
                  <a:lnTo>
                    <a:pt x="80" y="193"/>
                  </a:lnTo>
                  <a:lnTo>
                    <a:pt x="71" y="220"/>
                  </a:lnTo>
                  <a:lnTo>
                    <a:pt x="62" y="248"/>
                  </a:lnTo>
                  <a:lnTo>
                    <a:pt x="54" y="276"/>
                  </a:lnTo>
                  <a:lnTo>
                    <a:pt x="48" y="306"/>
                  </a:lnTo>
                  <a:lnTo>
                    <a:pt x="41" y="335"/>
                  </a:lnTo>
                  <a:lnTo>
                    <a:pt x="35" y="365"/>
                  </a:lnTo>
                  <a:lnTo>
                    <a:pt x="30" y="395"/>
                  </a:lnTo>
                  <a:lnTo>
                    <a:pt x="25" y="425"/>
                  </a:lnTo>
                  <a:lnTo>
                    <a:pt x="21" y="454"/>
                  </a:lnTo>
                  <a:lnTo>
                    <a:pt x="17" y="483"/>
                  </a:lnTo>
                  <a:lnTo>
                    <a:pt x="14" y="511"/>
                  </a:lnTo>
                  <a:lnTo>
                    <a:pt x="11" y="539"/>
                  </a:lnTo>
                  <a:lnTo>
                    <a:pt x="8" y="565"/>
                  </a:lnTo>
                  <a:lnTo>
                    <a:pt x="7" y="591"/>
                  </a:lnTo>
                  <a:lnTo>
                    <a:pt x="5" y="615"/>
                  </a:lnTo>
                  <a:lnTo>
                    <a:pt x="3" y="637"/>
                  </a:lnTo>
                  <a:lnTo>
                    <a:pt x="2" y="659"/>
                  </a:lnTo>
                  <a:lnTo>
                    <a:pt x="1" y="678"/>
                  </a:lnTo>
                  <a:lnTo>
                    <a:pt x="0" y="695"/>
                  </a:lnTo>
                  <a:lnTo>
                    <a:pt x="0" y="710"/>
                  </a:lnTo>
                  <a:lnTo>
                    <a:pt x="0" y="724"/>
                  </a:lnTo>
                  <a:lnTo>
                    <a:pt x="0" y="738"/>
                  </a:lnTo>
                  <a:lnTo>
                    <a:pt x="1" y="751"/>
                  </a:lnTo>
                  <a:lnTo>
                    <a:pt x="2" y="764"/>
                  </a:lnTo>
                  <a:lnTo>
                    <a:pt x="4" y="776"/>
                  </a:lnTo>
                  <a:lnTo>
                    <a:pt x="6" y="788"/>
                  </a:lnTo>
                  <a:lnTo>
                    <a:pt x="8" y="800"/>
                  </a:lnTo>
                  <a:lnTo>
                    <a:pt x="11" y="811"/>
                  </a:lnTo>
                  <a:lnTo>
                    <a:pt x="12" y="822"/>
                  </a:lnTo>
                  <a:lnTo>
                    <a:pt x="15" y="832"/>
                  </a:lnTo>
                  <a:lnTo>
                    <a:pt x="16" y="842"/>
                  </a:lnTo>
                  <a:lnTo>
                    <a:pt x="18" y="852"/>
                  </a:lnTo>
                  <a:lnTo>
                    <a:pt x="19" y="861"/>
                  </a:lnTo>
                  <a:lnTo>
                    <a:pt x="20" y="870"/>
                  </a:lnTo>
                  <a:lnTo>
                    <a:pt x="20" y="878"/>
                  </a:lnTo>
                  <a:lnTo>
                    <a:pt x="20" y="886"/>
                  </a:lnTo>
                  <a:lnTo>
                    <a:pt x="19" y="895"/>
                  </a:lnTo>
                  <a:lnTo>
                    <a:pt x="19" y="905"/>
                  </a:lnTo>
                  <a:lnTo>
                    <a:pt x="19" y="917"/>
                  </a:lnTo>
                  <a:lnTo>
                    <a:pt x="19" y="929"/>
                  </a:lnTo>
                  <a:lnTo>
                    <a:pt x="19" y="943"/>
                  </a:lnTo>
                  <a:lnTo>
                    <a:pt x="19" y="957"/>
                  </a:lnTo>
                  <a:lnTo>
                    <a:pt x="20" y="971"/>
                  </a:lnTo>
                  <a:lnTo>
                    <a:pt x="20" y="985"/>
                  </a:lnTo>
                  <a:lnTo>
                    <a:pt x="21" y="998"/>
                  </a:lnTo>
                  <a:lnTo>
                    <a:pt x="22" y="1011"/>
                  </a:lnTo>
                  <a:lnTo>
                    <a:pt x="23" y="1022"/>
                  </a:lnTo>
                  <a:lnTo>
                    <a:pt x="23" y="1033"/>
                  </a:lnTo>
                  <a:lnTo>
                    <a:pt x="24" y="1041"/>
                  </a:lnTo>
                  <a:lnTo>
                    <a:pt x="24" y="1047"/>
                  </a:lnTo>
                  <a:lnTo>
                    <a:pt x="24" y="1052"/>
                  </a:lnTo>
                  <a:lnTo>
                    <a:pt x="24" y="1053"/>
                  </a:lnTo>
                  <a:lnTo>
                    <a:pt x="26" y="1053"/>
                  </a:lnTo>
                  <a:lnTo>
                    <a:pt x="32" y="1052"/>
                  </a:lnTo>
                  <a:lnTo>
                    <a:pt x="41" y="1051"/>
                  </a:lnTo>
                  <a:lnTo>
                    <a:pt x="53" y="1050"/>
                  </a:lnTo>
                  <a:lnTo>
                    <a:pt x="67" y="1048"/>
                  </a:lnTo>
                  <a:lnTo>
                    <a:pt x="82" y="1045"/>
                  </a:lnTo>
                  <a:lnTo>
                    <a:pt x="100" y="1042"/>
                  </a:lnTo>
                  <a:lnTo>
                    <a:pt x="118" y="1038"/>
                  </a:lnTo>
                  <a:lnTo>
                    <a:pt x="137" y="1033"/>
                  </a:lnTo>
                  <a:lnTo>
                    <a:pt x="156" y="1027"/>
                  </a:lnTo>
                  <a:lnTo>
                    <a:pt x="175" y="1020"/>
                  </a:lnTo>
                  <a:lnTo>
                    <a:pt x="193" y="1012"/>
                  </a:lnTo>
                  <a:lnTo>
                    <a:pt x="210" y="1003"/>
                  </a:lnTo>
                  <a:lnTo>
                    <a:pt x="225" y="993"/>
                  </a:lnTo>
                  <a:lnTo>
                    <a:pt x="238" y="982"/>
                  </a:lnTo>
                  <a:lnTo>
                    <a:pt x="249" y="969"/>
                  </a:lnTo>
                  <a:lnTo>
                    <a:pt x="266" y="946"/>
                  </a:lnTo>
                  <a:lnTo>
                    <a:pt x="280" y="927"/>
                  </a:lnTo>
                  <a:lnTo>
                    <a:pt x="291" y="913"/>
                  </a:lnTo>
                  <a:lnTo>
                    <a:pt x="299" y="904"/>
                  </a:lnTo>
                  <a:lnTo>
                    <a:pt x="305" y="897"/>
                  </a:lnTo>
                  <a:lnTo>
                    <a:pt x="309" y="894"/>
                  </a:lnTo>
                  <a:lnTo>
                    <a:pt x="311" y="892"/>
                  </a:lnTo>
                  <a:lnTo>
                    <a:pt x="311" y="891"/>
                  </a:lnTo>
                  <a:lnTo>
                    <a:pt x="249" y="969"/>
                  </a:lnTo>
                  <a:lnTo>
                    <a:pt x="249" y="833"/>
                  </a:lnTo>
                  <a:lnTo>
                    <a:pt x="217" y="818"/>
                  </a:lnTo>
                  <a:lnTo>
                    <a:pt x="217" y="804"/>
                  </a:lnTo>
                  <a:lnTo>
                    <a:pt x="217" y="791"/>
                  </a:lnTo>
                  <a:lnTo>
                    <a:pt x="217" y="779"/>
                  </a:lnTo>
                  <a:lnTo>
                    <a:pt x="217" y="767"/>
                  </a:lnTo>
                  <a:lnTo>
                    <a:pt x="217" y="756"/>
                  </a:lnTo>
                  <a:lnTo>
                    <a:pt x="218" y="745"/>
                  </a:lnTo>
                  <a:lnTo>
                    <a:pt x="219" y="735"/>
                  </a:lnTo>
                  <a:lnTo>
                    <a:pt x="220" y="726"/>
                  </a:lnTo>
                  <a:lnTo>
                    <a:pt x="222" y="716"/>
                  </a:lnTo>
                  <a:lnTo>
                    <a:pt x="224" y="708"/>
                  </a:lnTo>
                  <a:lnTo>
                    <a:pt x="227" y="701"/>
                  </a:lnTo>
                  <a:lnTo>
                    <a:pt x="231" y="694"/>
                  </a:lnTo>
                  <a:lnTo>
                    <a:pt x="234" y="689"/>
                  </a:lnTo>
                  <a:lnTo>
                    <a:pt x="239" y="684"/>
                  </a:lnTo>
                  <a:lnTo>
                    <a:pt x="243" y="679"/>
                  </a:lnTo>
                  <a:lnTo>
                    <a:pt x="249" y="675"/>
                  </a:lnTo>
                  <a:lnTo>
                    <a:pt x="255" y="670"/>
                  </a:lnTo>
                  <a:lnTo>
                    <a:pt x="263" y="659"/>
                  </a:lnTo>
                  <a:lnTo>
                    <a:pt x="272" y="644"/>
                  </a:lnTo>
                  <a:lnTo>
                    <a:pt x="282" y="625"/>
                  </a:lnTo>
                  <a:lnTo>
                    <a:pt x="292" y="603"/>
                  </a:lnTo>
                  <a:lnTo>
                    <a:pt x="303" y="580"/>
                  </a:lnTo>
                  <a:lnTo>
                    <a:pt x="315" y="554"/>
                  </a:lnTo>
                  <a:lnTo>
                    <a:pt x="326" y="528"/>
                  </a:lnTo>
                  <a:lnTo>
                    <a:pt x="337" y="502"/>
                  </a:lnTo>
                  <a:lnTo>
                    <a:pt x="347" y="476"/>
                  </a:lnTo>
                  <a:lnTo>
                    <a:pt x="357" y="451"/>
                  </a:lnTo>
                  <a:lnTo>
                    <a:pt x="365" y="429"/>
                  </a:lnTo>
                  <a:lnTo>
                    <a:pt x="373" y="409"/>
                  </a:lnTo>
                  <a:lnTo>
                    <a:pt x="379" y="393"/>
                  </a:lnTo>
                  <a:lnTo>
                    <a:pt x="383" y="381"/>
                  </a:lnTo>
                  <a:lnTo>
                    <a:pt x="385" y="374"/>
                  </a:lnTo>
                  <a:lnTo>
                    <a:pt x="386" y="371"/>
                  </a:lnTo>
                  <a:lnTo>
                    <a:pt x="387" y="367"/>
                  </a:lnTo>
                  <a:lnTo>
                    <a:pt x="389" y="361"/>
                  </a:lnTo>
                  <a:lnTo>
                    <a:pt x="391" y="353"/>
                  </a:lnTo>
                  <a:lnTo>
                    <a:pt x="394" y="344"/>
                  </a:lnTo>
                  <a:lnTo>
                    <a:pt x="396" y="334"/>
                  </a:lnTo>
                  <a:lnTo>
                    <a:pt x="398" y="322"/>
                  </a:lnTo>
                  <a:lnTo>
                    <a:pt x="401" y="310"/>
                  </a:lnTo>
                  <a:lnTo>
                    <a:pt x="403" y="297"/>
                  </a:lnTo>
                  <a:lnTo>
                    <a:pt x="406" y="283"/>
                  </a:lnTo>
                  <a:lnTo>
                    <a:pt x="408" y="268"/>
                  </a:lnTo>
                  <a:lnTo>
                    <a:pt x="410" y="253"/>
                  </a:lnTo>
                  <a:lnTo>
                    <a:pt x="412" y="237"/>
                  </a:lnTo>
                  <a:lnTo>
                    <a:pt x="412" y="221"/>
                  </a:lnTo>
                  <a:lnTo>
                    <a:pt x="413" y="204"/>
                  </a:lnTo>
                  <a:lnTo>
                    <a:pt x="413" y="188"/>
                  </a:lnTo>
                  <a:lnTo>
                    <a:pt x="412" y="171"/>
                  </a:lnTo>
                  <a:lnTo>
                    <a:pt x="410" y="155"/>
                  </a:lnTo>
                  <a:lnTo>
                    <a:pt x="407" y="139"/>
                  </a:lnTo>
                  <a:lnTo>
                    <a:pt x="404" y="123"/>
                  </a:lnTo>
                  <a:lnTo>
                    <a:pt x="399" y="108"/>
                  </a:lnTo>
                  <a:lnTo>
                    <a:pt x="394" y="93"/>
                  </a:lnTo>
                  <a:lnTo>
                    <a:pt x="387" y="79"/>
                  </a:lnTo>
                  <a:lnTo>
                    <a:pt x="379" y="65"/>
                  </a:lnTo>
                  <a:lnTo>
                    <a:pt x="369" y="53"/>
                  </a:lnTo>
                  <a:lnTo>
                    <a:pt x="359" y="41"/>
                  </a:lnTo>
                  <a:lnTo>
                    <a:pt x="346" y="31"/>
                  </a:lnTo>
                  <a:lnTo>
                    <a:pt x="333" y="22"/>
                  </a:lnTo>
                  <a:lnTo>
                    <a:pt x="317" y="14"/>
                  </a:lnTo>
                  <a:lnTo>
                    <a:pt x="300" y="7"/>
                  </a:lnTo>
                  <a:lnTo>
                    <a:pt x="280" y="3"/>
                  </a:lnTo>
                  <a:lnTo>
                    <a:pt x="259" y="0"/>
                  </a:lnTo>
                  <a:close/>
                </a:path>
              </a:pathLst>
            </a:custGeom>
            <a:solidFill>
              <a:srgbClr val="66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55" name="Freeform 47"/>
            <p:cNvSpPr>
              <a:spLocks/>
            </p:cNvSpPr>
            <p:nvPr/>
          </p:nvSpPr>
          <p:spPr bwMode="auto">
            <a:xfrm>
              <a:off x="4973638" y="3840163"/>
              <a:ext cx="92075" cy="106362"/>
            </a:xfrm>
            <a:custGeom>
              <a:avLst/>
              <a:gdLst>
                <a:gd name="T0" fmla="*/ 2147483647 w 58"/>
                <a:gd name="T1" fmla="*/ 2147483647 h 67"/>
                <a:gd name="T2" fmla="*/ 2147483647 w 58"/>
                <a:gd name="T3" fmla="*/ 2147483647 h 67"/>
                <a:gd name="T4" fmla="*/ 2147483647 w 58"/>
                <a:gd name="T5" fmla="*/ 2147483647 h 67"/>
                <a:gd name="T6" fmla="*/ 2147483647 w 58"/>
                <a:gd name="T7" fmla="*/ 2147483647 h 67"/>
                <a:gd name="T8" fmla="*/ 2147483647 w 58"/>
                <a:gd name="T9" fmla="*/ 2147483647 h 67"/>
                <a:gd name="T10" fmla="*/ 2147483647 w 58"/>
                <a:gd name="T11" fmla="*/ 2147483647 h 67"/>
                <a:gd name="T12" fmla="*/ 2147483647 w 58"/>
                <a:gd name="T13" fmla="*/ 2147483647 h 67"/>
                <a:gd name="T14" fmla="*/ 2147483647 w 58"/>
                <a:gd name="T15" fmla="*/ 2147483647 h 67"/>
                <a:gd name="T16" fmla="*/ 2147483647 w 58"/>
                <a:gd name="T17" fmla="*/ 2147483647 h 67"/>
                <a:gd name="T18" fmla="*/ 2147483647 w 58"/>
                <a:gd name="T19" fmla="*/ 2147483647 h 67"/>
                <a:gd name="T20" fmla="*/ 2147483647 w 58"/>
                <a:gd name="T21" fmla="*/ 2147483647 h 67"/>
                <a:gd name="T22" fmla="*/ 2147483647 w 58"/>
                <a:gd name="T23" fmla="*/ 2147483647 h 67"/>
                <a:gd name="T24" fmla="*/ 2147483647 w 58"/>
                <a:gd name="T25" fmla="*/ 2147483647 h 67"/>
                <a:gd name="T26" fmla="*/ 2147483647 w 58"/>
                <a:gd name="T27" fmla="*/ 2147483647 h 67"/>
                <a:gd name="T28" fmla="*/ 2147483647 w 58"/>
                <a:gd name="T29" fmla="*/ 2147483647 h 67"/>
                <a:gd name="T30" fmla="*/ 2147483647 w 58"/>
                <a:gd name="T31" fmla="*/ 2147483647 h 67"/>
                <a:gd name="T32" fmla="*/ 2147483647 w 58"/>
                <a:gd name="T33" fmla="*/ 2147483647 h 67"/>
                <a:gd name="T34" fmla="*/ 2147483647 w 58"/>
                <a:gd name="T35" fmla="*/ 2147483647 h 67"/>
                <a:gd name="T36" fmla="*/ 2147483647 w 58"/>
                <a:gd name="T37" fmla="*/ 0 h 67"/>
                <a:gd name="T38" fmla="*/ 2147483647 w 58"/>
                <a:gd name="T39" fmla="*/ 0 h 67"/>
                <a:gd name="T40" fmla="*/ 2147483647 w 58"/>
                <a:gd name="T41" fmla="*/ 2147483647 h 67"/>
                <a:gd name="T42" fmla="*/ 2147483647 w 58"/>
                <a:gd name="T43" fmla="*/ 2147483647 h 67"/>
                <a:gd name="T44" fmla="*/ 2147483647 w 58"/>
                <a:gd name="T45" fmla="*/ 2147483647 h 67"/>
                <a:gd name="T46" fmla="*/ 2147483647 w 58"/>
                <a:gd name="T47" fmla="*/ 2147483647 h 67"/>
                <a:gd name="T48" fmla="*/ 2147483647 w 58"/>
                <a:gd name="T49" fmla="*/ 2147483647 h 67"/>
                <a:gd name="T50" fmla="*/ 2147483647 w 58"/>
                <a:gd name="T51" fmla="*/ 2147483647 h 67"/>
                <a:gd name="T52" fmla="*/ 0 w 58"/>
                <a:gd name="T53" fmla="*/ 2147483647 h 67"/>
                <a:gd name="T54" fmla="*/ 0 w 58"/>
                <a:gd name="T55" fmla="*/ 2147483647 h 67"/>
                <a:gd name="T56" fmla="*/ 0 w 58"/>
                <a:gd name="T57" fmla="*/ 2147483647 h 67"/>
                <a:gd name="T58" fmla="*/ 0 w 58"/>
                <a:gd name="T59" fmla="*/ 2147483647 h 67"/>
                <a:gd name="T60" fmla="*/ 2147483647 w 58"/>
                <a:gd name="T61" fmla="*/ 2147483647 h 67"/>
                <a:gd name="T62" fmla="*/ 2147483647 w 58"/>
                <a:gd name="T63" fmla="*/ 2147483647 h 67"/>
                <a:gd name="T64" fmla="*/ 2147483647 w 58"/>
                <a:gd name="T65" fmla="*/ 2147483647 h 67"/>
                <a:gd name="T66" fmla="*/ 2147483647 w 58"/>
                <a:gd name="T67" fmla="*/ 2147483647 h 67"/>
                <a:gd name="T68" fmla="*/ 2147483647 w 58"/>
                <a:gd name="T69" fmla="*/ 2147483647 h 67"/>
                <a:gd name="T70" fmla="*/ 2147483647 w 58"/>
                <a:gd name="T71" fmla="*/ 2147483647 h 67"/>
                <a:gd name="T72" fmla="*/ 2147483647 w 58"/>
                <a:gd name="T73" fmla="*/ 2147483647 h 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8"/>
                <a:gd name="T112" fmla="*/ 0 h 67"/>
                <a:gd name="T113" fmla="*/ 58 w 58"/>
                <a:gd name="T114" fmla="*/ 67 h 67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8" h="67">
                  <a:moveTo>
                    <a:pt x="29" y="67"/>
                  </a:moveTo>
                  <a:lnTo>
                    <a:pt x="29" y="67"/>
                  </a:lnTo>
                  <a:lnTo>
                    <a:pt x="35" y="66"/>
                  </a:lnTo>
                  <a:lnTo>
                    <a:pt x="40" y="64"/>
                  </a:lnTo>
                  <a:lnTo>
                    <a:pt x="46" y="61"/>
                  </a:lnTo>
                  <a:lnTo>
                    <a:pt x="50" y="57"/>
                  </a:lnTo>
                  <a:lnTo>
                    <a:pt x="54" y="53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58" y="34"/>
                  </a:lnTo>
                  <a:lnTo>
                    <a:pt x="58" y="27"/>
                  </a:lnTo>
                  <a:lnTo>
                    <a:pt x="56" y="21"/>
                  </a:lnTo>
                  <a:lnTo>
                    <a:pt x="54" y="15"/>
                  </a:lnTo>
                  <a:lnTo>
                    <a:pt x="50" y="10"/>
                  </a:lnTo>
                  <a:lnTo>
                    <a:pt x="46" y="6"/>
                  </a:lnTo>
                  <a:lnTo>
                    <a:pt x="40" y="3"/>
                  </a:lnTo>
                  <a:lnTo>
                    <a:pt x="35" y="1"/>
                  </a:lnTo>
                  <a:lnTo>
                    <a:pt x="29" y="0"/>
                  </a:lnTo>
                  <a:lnTo>
                    <a:pt x="23" y="1"/>
                  </a:lnTo>
                  <a:lnTo>
                    <a:pt x="17" y="3"/>
                  </a:lnTo>
                  <a:lnTo>
                    <a:pt x="13" y="6"/>
                  </a:lnTo>
                  <a:lnTo>
                    <a:pt x="8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2" y="47"/>
                  </a:lnTo>
                  <a:lnTo>
                    <a:pt x="5" y="53"/>
                  </a:lnTo>
                  <a:lnTo>
                    <a:pt x="8" y="57"/>
                  </a:lnTo>
                  <a:lnTo>
                    <a:pt x="13" y="61"/>
                  </a:lnTo>
                  <a:lnTo>
                    <a:pt x="17" y="64"/>
                  </a:lnTo>
                  <a:lnTo>
                    <a:pt x="23" y="66"/>
                  </a:lnTo>
                  <a:lnTo>
                    <a:pt x="29" y="6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56" name="Freeform 48"/>
            <p:cNvSpPr>
              <a:spLocks/>
            </p:cNvSpPr>
            <p:nvPr/>
          </p:nvSpPr>
          <p:spPr bwMode="auto">
            <a:xfrm>
              <a:off x="3873500" y="2735263"/>
              <a:ext cx="655638" cy="1671637"/>
            </a:xfrm>
            <a:custGeom>
              <a:avLst/>
              <a:gdLst>
                <a:gd name="T0" fmla="*/ 2147483647 w 413"/>
                <a:gd name="T1" fmla="*/ 2147483647 h 1053"/>
                <a:gd name="T2" fmla="*/ 2147483647 w 413"/>
                <a:gd name="T3" fmla="*/ 2147483647 h 1053"/>
                <a:gd name="T4" fmla="*/ 2147483647 w 413"/>
                <a:gd name="T5" fmla="*/ 2147483647 h 1053"/>
                <a:gd name="T6" fmla="*/ 2147483647 w 413"/>
                <a:gd name="T7" fmla="*/ 2147483647 h 1053"/>
                <a:gd name="T8" fmla="*/ 2147483647 w 413"/>
                <a:gd name="T9" fmla="*/ 2147483647 h 1053"/>
                <a:gd name="T10" fmla="*/ 2147483647 w 413"/>
                <a:gd name="T11" fmla="*/ 2147483647 h 1053"/>
                <a:gd name="T12" fmla="*/ 2147483647 w 413"/>
                <a:gd name="T13" fmla="*/ 2147483647 h 1053"/>
                <a:gd name="T14" fmla="*/ 2147483647 w 413"/>
                <a:gd name="T15" fmla="*/ 2147483647 h 1053"/>
                <a:gd name="T16" fmla="*/ 2147483647 w 413"/>
                <a:gd name="T17" fmla="*/ 2147483647 h 1053"/>
                <a:gd name="T18" fmla="*/ 2147483647 w 413"/>
                <a:gd name="T19" fmla="*/ 2147483647 h 1053"/>
                <a:gd name="T20" fmla="*/ 0 w 413"/>
                <a:gd name="T21" fmla="*/ 2147483647 h 1053"/>
                <a:gd name="T22" fmla="*/ 0 w 413"/>
                <a:gd name="T23" fmla="*/ 2147483647 h 1053"/>
                <a:gd name="T24" fmla="*/ 2147483647 w 413"/>
                <a:gd name="T25" fmla="*/ 2147483647 h 1053"/>
                <a:gd name="T26" fmla="*/ 2147483647 w 413"/>
                <a:gd name="T27" fmla="*/ 2147483647 h 1053"/>
                <a:gd name="T28" fmla="*/ 2147483647 w 413"/>
                <a:gd name="T29" fmla="*/ 2147483647 h 1053"/>
                <a:gd name="T30" fmla="*/ 2147483647 w 413"/>
                <a:gd name="T31" fmla="*/ 2147483647 h 1053"/>
                <a:gd name="T32" fmla="*/ 2147483647 w 413"/>
                <a:gd name="T33" fmla="*/ 2147483647 h 1053"/>
                <a:gd name="T34" fmla="*/ 2147483647 w 413"/>
                <a:gd name="T35" fmla="*/ 2147483647 h 1053"/>
                <a:gd name="T36" fmla="*/ 2147483647 w 413"/>
                <a:gd name="T37" fmla="*/ 2147483647 h 1053"/>
                <a:gd name="T38" fmla="*/ 2147483647 w 413"/>
                <a:gd name="T39" fmla="*/ 2147483647 h 1053"/>
                <a:gd name="T40" fmla="*/ 2147483647 w 413"/>
                <a:gd name="T41" fmla="*/ 2147483647 h 1053"/>
                <a:gd name="T42" fmla="*/ 2147483647 w 413"/>
                <a:gd name="T43" fmla="*/ 2147483647 h 1053"/>
                <a:gd name="T44" fmla="*/ 2147483647 w 413"/>
                <a:gd name="T45" fmla="*/ 2147483647 h 1053"/>
                <a:gd name="T46" fmla="*/ 2147483647 w 413"/>
                <a:gd name="T47" fmla="*/ 2147483647 h 1053"/>
                <a:gd name="T48" fmla="*/ 2147483647 w 413"/>
                <a:gd name="T49" fmla="*/ 2147483647 h 1053"/>
                <a:gd name="T50" fmla="*/ 2147483647 w 413"/>
                <a:gd name="T51" fmla="*/ 2147483647 h 1053"/>
                <a:gd name="T52" fmla="*/ 2147483647 w 413"/>
                <a:gd name="T53" fmla="*/ 2147483647 h 1053"/>
                <a:gd name="T54" fmla="*/ 2147483647 w 413"/>
                <a:gd name="T55" fmla="*/ 2147483647 h 1053"/>
                <a:gd name="T56" fmla="*/ 2147483647 w 413"/>
                <a:gd name="T57" fmla="*/ 2147483647 h 1053"/>
                <a:gd name="T58" fmla="*/ 2147483647 w 413"/>
                <a:gd name="T59" fmla="*/ 2147483647 h 1053"/>
                <a:gd name="T60" fmla="*/ 2147483647 w 413"/>
                <a:gd name="T61" fmla="*/ 2147483647 h 1053"/>
                <a:gd name="T62" fmla="*/ 2147483647 w 413"/>
                <a:gd name="T63" fmla="*/ 2147483647 h 1053"/>
                <a:gd name="T64" fmla="*/ 2147483647 w 413"/>
                <a:gd name="T65" fmla="*/ 2147483647 h 1053"/>
                <a:gd name="T66" fmla="*/ 2147483647 w 413"/>
                <a:gd name="T67" fmla="*/ 2147483647 h 1053"/>
                <a:gd name="T68" fmla="*/ 2147483647 w 413"/>
                <a:gd name="T69" fmla="*/ 2147483647 h 1053"/>
                <a:gd name="T70" fmla="*/ 2147483647 w 413"/>
                <a:gd name="T71" fmla="*/ 2147483647 h 1053"/>
                <a:gd name="T72" fmla="*/ 2147483647 w 413"/>
                <a:gd name="T73" fmla="*/ 2147483647 h 1053"/>
                <a:gd name="T74" fmla="*/ 2147483647 w 413"/>
                <a:gd name="T75" fmla="*/ 2147483647 h 1053"/>
                <a:gd name="T76" fmla="*/ 2147483647 w 413"/>
                <a:gd name="T77" fmla="*/ 2147483647 h 1053"/>
                <a:gd name="T78" fmla="*/ 2147483647 w 413"/>
                <a:gd name="T79" fmla="*/ 2147483647 h 1053"/>
                <a:gd name="T80" fmla="*/ 2147483647 w 413"/>
                <a:gd name="T81" fmla="*/ 2147483647 h 1053"/>
                <a:gd name="T82" fmla="*/ 2147483647 w 413"/>
                <a:gd name="T83" fmla="*/ 2147483647 h 1053"/>
                <a:gd name="T84" fmla="*/ 2147483647 w 413"/>
                <a:gd name="T85" fmla="*/ 2147483647 h 1053"/>
                <a:gd name="T86" fmla="*/ 2147483647 w 413"/>
                <a:gd name="T87" fmla="*/ 2147483647 h 1053"/>
                <a:gd name="T88" fmla="*/ 2147483647 w 413"/>
                <a:gd name="T89" fmla="*/ 2147483647 h 1053"/>
                <a:gd name="T90" fmla="*/ 2147483647 w 413"/>
                <a:gd name="T91" fmla="*/ 2147483647 h 1053"/>
                <a:gd name="T92" fmla="*/ 2147483647 w 413"/>
                <a:gd name="T93" fmla="*/ 2147483647 h 1053"/>
                <a:gd name="T94" fmla="*/ 2147483647 w 413"/>
                <a:gd name="T95" fmla="*/ 2147483647 h 1053"/>
                <a:gd name="T96" fmla="*/ 2147483647 w 413"/>
                <a:gd name="T97" fmla="*/ 2147483647 h 1053"/>
                <a:gd name="T98" fmla="*/ 2147483647 w 413"/>
                <a:gd name="T99" fmla="*/ 2147483647 h 1053"/>
                <a:gd name="T100" fmla="*/ 2147483647 w 413"/>
                <a:gd name="T101" fmla="*/ 2147483647 h 1053"/>
                <a:gd name="T102" fmla="*/ 2147483647 w 413"/>
                <a:gd name="T103" fmla="*/ 2147483647 h 1053"/>
                <a:gd name="T104" fmla="*/ 2147483647 w 413"/>
                <a:gd name="T105" fmla="*/ 2147483647 h 1053"/>
                <a:gd name="T106" fmla="*/ 2147483647 w 413"/>
                <a:gd name="T107" fmla="*/ 2147483647 h 105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13"/>
                <a:gd name="T163" fmla="*/ 0 h 1053"/>
                <a:gd name="T164" fmla="*/ 413 w 413"/>
                <a:gd name="T165" fmla="*/ 1053 h 105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13" h="1053">
                  <a:moveTo>
                    <a:pt x="259" y="0"/>
                  </a:moveTo>
                  <a:lnTo>
                    <a:pt x="259" y="0"/>
                  </a:lnTo>
                  <a:lnTo>
                    <a:pt x="239" y="3"/>
                  </a:lnTo>
                  <a:lnTo>
                    <a:pt x="220" y="9"/>
                  </a:lnTo>
                  <a:lnTo>
                    <a:pt x="201" y="18"/>
                  </a:lnTo>
                  <a:lnTo>
                    <a:pt x="184" y="29"/>
                  </a:lnTo>
                  <a:lnTo>
                    <a:pt x="168" y="43"/>
                  </a:lnTo>
                  <a:lnTo>
                    <a:pt x="152" y="59"/>
                  </a:lnTo>
                  <a:lnTo>
                    <a:pt x="138" y="77"/>
                  </a:lnTo>
                  <a:lnTo>
                    <a:pt x="125" y="97"/>
                  </a:lnTo>
                  <a:lnTo>
                    <a:pt x="112" y="119"/>
                  </a:lnTo>
                  <a:lnTo>
                    <a:pt x="101" y="142"/>
                  </a:lnTo>
                  <a:lnTo>
                    <a:pt x="90" y="167"/>
                  </a:lnTo>
                  <a:lnTo>
                    <a:pt x="80" y="193"/>
                  </a:lnTo>
                  <a:lnTo>
                    <a:pt x="71" y="220"/>
                  </a:lnTo>
                  <a:lnTo>
                    <a:pt x="62" y="248"/>
                  </a:lnTo>
                  <a:lnTo>
                    <a:pt x="54" y="276"/>
                  </a:lnTo>
                  <a:lnTo>
                    <a:pt x="48" y="306"/>
                  </a:lnTo>
                  <a:lnTo>
                    <a:pt x="41" y="335"/>
                  </a:lnTo>
                  <a:lnTo>
                    <a:pt x="35" y="365"/>
                  </a:lnTo>
                  <a:lnTo>
                    <a:pt x="30" y="395"/>
                  </a:lnTo>
                  <a:lnTo>
                    <a:pt x="25" y="425"/>
                  </a:lnTo>
                  <a:lnTo>
                    <a:pt x="21" y="454"/>
                  </a:lnTo>
                  <a:lnTo>
                    <a:pt x="17" y="483"/>
                  </a:lnTo>
                  <a:lnTo>
                    <a:pt x="14" y="511"/>
                  </a:lnTo>
                  <a:lnTo>
                    <a:pt x="11" y="539"/>
                  </a:lnTo>
                  <a:lnTo>
                    <a:pt x="8" y="565"/>
                  </a:lnTo>
                  <a:lnTo>
                    <a:pt x="7" y="591"/>
                  </a:lnTo>
                  <a:lnTo>
                    <a:pt x="5" y="615"/>
                  </a:lnTo>
                  <a:lnTo>
                    <a:pt x="3" y="637"/>
                  </a:lnTo>
                  <a:lnTo>
                    <a:pt x="2" y="659"/>
                  </a:lnTo>
                  <a:lnTo>
                    <a:pt x="1" y="678"/>
                  </a:lnTo>
                  <a:lnTo>
                    <a:pt x="0" y="695"/>
                  </a:lnTo>
                  <a:lnTo>
                    <a:pt x="0" y="710"/>
                  </a:lnTo>
                  <a:lnTo>
                    <a:pt x="0" y="724"/>
                  </a:lnTo>
                  <a:lnTo>
                    <a:pt x="0" y="738"/>
                  </a:lnTo>
                  <a:lnTo>
                    <a:pt x="1" y="751"/>
                  </a:lnTo>
                  <a:lnTo>
                    <a:pt x="2" y="764"/>
                  </a:lnTo>
                  <a:lnTo>
                    <a:pt x="4" y="776"/>
                  </a:lnTo>
                  <a:lnTo>
                    <a:pt x="6" y="788"/>
                  </a:lnTo>
                  <a:lnTo>
                    <a:pt x="8" y="800"/>
                  </a:lnTo>
                  <a:lnTo>
                    <a:pt x="11" y="811"/>
                  </a:lnTo>
                  <a:lnTo>
                    <a:pt x="12" y="822"/>
                  </a:lnTo>
                  <a:lnTo>
                    <a:pt x="15" y="832"/>
                  </a:lnTo>
                  <a:lnTo>
                    <a:pt x="16" y="842"/>
                  </a:lnTo>
                  <a:lnTo>
                    <a:pt x="18" y="852"/>
                  </a:lnTo>
                  <a:lnTo>
                    <a:pt x="19" y="861"/>
                  </a:lnTo>
                  <a:lnTo>
                    <a:pt x="20" y="870"/>
                  </a:lnTo>
                  <a:lnTo>
                    <a:pt x="20" y="878"/>
                  </a:lnTo>
                  <a:lnTo>
                    <a:pt x="20" y="886"/>
                  </a:lnTo>
                  <a:lnTo>
                    <a:pt x="19" y="895"/>
                  </a:lnTo>
                  <a:lnTo>
                    <a:pt x="19" y="905"/>
                  </a:lnTo>
                  <a:lnTo>
                    <a:pt x="19" y="917"/>
                  </a:lnTo>
                  <a:lnTo>
                    <a:pt x="19" y="929"/>
                  </a:lnTo>
                  <a:lnTo>
                    <a:pt x="19" y="943"/>
                  </a:lnTo>
                  <a:lnTo>
                    <a:pt x="19" y="957"/>
                  </a:lnTo>
                  <a:lnTo>
                    <a:pt x="20" y="971"/>
                  </a:lnTo>
                  <a:lnTo>
                    <a:pt x="20" y="985"/>
                  </a:lnTo>
                  <a:lnTo>
                    <a:pt x="21" y="998"/>
                  </a:lnTo>
                  <a:lnTo>
                    <a:pt x="22" y="1011"/>
                  </a:lnTo>
                  <a:lnTo>
                    <a:pt x="23" y="1022"/>
                  </a:lnTo>
                  <a:lnTo>
                    <a:pt x="23" y="1033"/>
                  </a:lnTo>
                  <a:lnTo>
                    <a:pt x="24" y="1041"/>
                  </a:lnTo>
                  <a:lnTo>
                    <a:pt x="24" y="1047"/>
                  </a:lnTo>
                  <a:lnTo>
                    <a:pt x="24" y="1052"/>
                  </a:lnTo>
                  <a:lnTo>
                    <a:pt x="24" y="1053"/>
                  </a:lnTo>
                  <a:lnTo>
                    <a:pt x="26" y="1053"/>
                  </a:lnTo>
                  <a:lnTo>
                    <a:pt x="32" y="1052"/>
                  </a:lnTo>
                  <a:lnTo>
                    <a:pt x="41" y="1051"/>
                  </a:lnTo>
                  <a:lnTo>
                    <a:pt x="53" y="1050"/>
                  </a:lnTo>
                  <a:lnTo>
                    <a:pt x="67" y="1048"/>
                  </a:lnTo>
                  <a:lnTo>
                    <a:pt x="82" y="1045"/>
                  </a:lnTo>
                  <a:lnTo>
                    <a:pt x="100" y="1042"/>
                  </a:lnTo>
                  <a:lnTo>
                    <a:pt x="118" y="1038"/>
                  </a:lnTo>
                  <a:lnTo>
                    <a:pt x="137" y="1033"/>
                  </a:lnTo>
                  <a:lnTo>
                    <a:pt x="156" y="1027"/>
                  </a:lnTo>
                  <a:lnTo>
                    <a:pt x="175" y="1020"/>
                  </a:lnTo>
                  <a:lnTo>
                    <a:pt x="193" y="1012"/>
                  </a:lnTo>
                  <a:lnTo>
                    <a:pt x="210" y="1003"/>
                  </a:lnTo>
                  <a:lnTo>
                    <a:pt x="225" y="993"/>
                  </a:lnTo>
                  <a:lnTo>
                    <a:pt x="238" y="982"/>
                  </a:lnTo>
                  <a:lnTo>
                    <a:pt x="249" y="969"/>
                  </a:lnTo>
                  <a:lnTo>
                    <a:pt x="266" y="946"/>
                  </a:lnTo>
                  <a:lnTo>
                    <a:pt x="280" y="927"/>
                  </a:lnTo>
                  <a:lnTo>
                    <a:pt x="291" y="913"/>
                  </a:lnTo>
                  <a:lnTo>
                    <a:pt x="299" y="904"/>
                  </a:lnTo>
                  <a:lnTo>
                    <a:pt x="305" y="897"/>
                  </a:lnTo>
                  <a:lnTo>
                    <a:pt x="309" y="894"/>
                  </a:lnTo>
                  <a:lnTo>
                    <a:pt x="311" y="892"/>
                  </a:lnTo>
                  <a:lnTo>
                    <a:pt x="311" y="891"/>
                  </a:lnTo>
                  <a:lnTo>
                    <a:pt x="249" y="969"/>
                  </a:lnTo>
                  <a:lnTo>
                    <a:pt x="249" y="833"/>
                  </a:lnTo>
                  <a:lnTo>
                    <a:pt x="217" y="818"/>
                  </a:lnTo>
                  <a:lnTo>
                    <a:pt x="217" y="804"/>
                  </a:lnTo>
                  <a:lnTo>
                    <a:pt x="217" y="791"/>
                  </a:lnTo>
                  <a:lnTo>
                    <a:pt x="217" y="779"/>
                  </a:lnTo>
                  <a:lnTo>
                    <a:pt x="217" y="767"/>
                  </a:lnTo>
                  <a:lnTo>
                    <a:pt x="217" y="756"/>
                  </a:lnTo>
                  <a:lnTo>
                    <a:pt x="218" y="745"/>
                  </a:lnTo>
                  <a:lnTo>
                    <a:pt x="219" y="735"/>
                  </a:lnTo>
                  <a:lnTo>
                    <a:pt x="220" y="726"/>
                  </a:lnTo>
                  <a:lnTo>
                    <a:pt x="222" y="716"/>
                  </a:lnTo>
                  <a:lnTo>
                    <a:pt x="224" y="708"/>
                  </a:lnTo>
                  <a:lnTo>
                    <a:pt x="227" y="701"/>
                  </a:lnTo>
                  <a:lnTo>
                    <a:pt x="231" y="694"/>
                  </a:lnTo>
                  <a:lnTo>
                    <a:pt x="234" y="689"/>
                  </a:lnTo>
                  <a:lnTo>
                    <a:pt x="239" y="684"/>
                  </a:lnTo>
                  <a:lnTo>
                    <a:pt x="243" y="679"/>
                  </a:lnTo>
                  <a:lnTo>
                    <a:pt x="249" y="675"/>
                  </a:lnTo>
                  <a:lnTo>
                    <a:pt x="255" y="670"/>
                  </a:lnTo>
                  <a:lnTo>
                    <a:pt x="263" y="659"/>
                  </a:lnTo>
                  <a:lnTo>
                    <a:pt x="272" y="644"/>
                  </a:lnTo>
                  <a:lnTo>
                    <a:pt x="282" y="625"/>
                  </a:lnTo>
                  <a:lnTo>
                    <a:pt x="292" y="603"/>
                  </a:lnTo>
                  <a:lnTo>
                    <a:pt x="303" y="580"/>
                  </a:lnTo>
                  <a:lnTo>
                    <a:pt x="315" y="554"/>
                  </a:lnTo>
                  <a:lnTo>
                    <a:pt x="326" y="528"/>
                  </a:lnTo>
                  <a:lnTo>
                    <a:pt x="337" y="502"/>
                  </a:lnTo>
                  <a:lnTo>
                    <a:pt x="347" y="476"/>
                  </a:lnTo>
                  <a:lnTo>
                    <a:pt x="357" y="451"/>
                  </a:lnTo>
                  <a:lnTo>
                    <a:pt x="365" y="429"/>
                  </a:lnTo>
                  <a:lnTo>
                    <a:pt x="373" y="409"/>
                  </a:lnTo>
                  <a:lnTo>
                    <a:pt x="379" y="393"/>
                  </a:lnTo>
                  <a:lnTo>
                    <a:pt x="383" y="381"/>
                  </a:lnTo>
                  <a:lnTo>
                    <a:pt x="385" y="374"/>
                  </a:lnTo>
                  <a:lnTo>
                    <a:pt x="386" y="371"/>
                  </a:lnTo>
                  <a:lnTo>
                    <a:pt x="387" y="367"/>
                  </a:lnTo>
                  <a:lnTo>
                    <a:pt x="389" y="361"/>
                  </a:lnTo>
                  <a:lnTo>
                    <a:pt x="391" y="353"/>
                  </a:lnTo>
                  <a:lnTo>
                    <a:pt x="394" y="344"/>
                  </a:lnTo>
                  <a:lnTo>
                    <a:pt x="396" y="334"/>
                  </a:lnTo>
                  <a:lnTo>
                    <a:pt x="398" y="322"/>
                  </a:lnTo>
                  <a:lnTo>
                    <a:pt x="401" y="310"/>
                  </a:lnTo>
                  <a:lnTo>
                    <a:pt x="403" y="297"/>
                  </a:lnTo>
                  <a:lnTo>
                    <a:pt x="406" y="283"/>
                  </a:lnTo>
                  <a:lnTo>
                    <a:pt x="408" y="268"/>
                  </a:lnTo>
                  <a:lnTo>
                    <a:pt x="410" y="253"/>
                  </a:lnTo>
                  <a:lnTo>
                    <a:pt x="412" y="237"/>
                  </a:lnTo>
                  <a:lnTo>
                    <a:pt x="412" y="221"/>
                  </a:lnTo>
                  <a:lnTo>
                    <a:pt x="413" y="204"/>
                  </a:lnTo>
                  <a:lnTo>
                    <a:pt x="413" y="188"/>
                  </a:lnTo>
                  <a:lnTo>
                    <a:pt x="412" y="171"/>
                  </a:lnTo>
                  <a:lnTo>
                    <a:pt x="410" y="155"/>
                  </a:lnTo>
                  <a:lnTo>
                    <a:pt x="407" y="139"/>
                  </a:lnTo>
                  <a:lnTo>
                    <a:pt x="404" y="123"/>
                  </a:lnTo>
                  <a:lnTo>
                    <a:pt x="399" y="108"/>
                  </a:lnTo>
                  <a:lnTo>
                    <a:pt x="394" y="93"/>
                  </a:lnTo>
                  <a:lnTo>
                    <a:pt x="387" y="79"/>
                  </a:lnTo>
                  <a:lnTo>
                    <a:pt x="379" y="65"/>
                  </a:lnTo>
                  <a:lnTo>
                    <a:pt x="369" y="53"/>
                  </a:lnTo>
                  <a:lnTo>
                    <a:pt x="359" y="41"/>
                  </a:lnTo>
                  <a:lnTo>
                    <a:pt x="346" y="31"/>
                  </a:lnTo>
                  <a:lnTo>
                    <a:pt x="333" y="22"/>
                  </a:lnTo>
                  <a:lnTo>
                    <a:pt x="317" y="14"/>
                  </a:lnTo>
                  <a:lnTo>
                    <a:pt x="300" y="7"/>
                  </a:lnTo>
                  <a:lnTo>
                    <a:pt x="280" y="3"/>
                  </a:lnTo>
                  <a:lnTo>
                    <a:pt x="259" y="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57" name="Freeform 49"/>
            <p:cNvSpPr>
              <a:spLocks/>
            </p:cNvSpPr>
            <p:nvPr/>
          </p:nvSpPr>
          <p:spPr bwMode="auto">
            <a:xfrm>
              <a:off x="4076700" y="5591175"/>
              <a:ext cx="631825" cy="322263"/>
            </a:xfrm>
            <a:custGeom>
              <a:avLst/>
              <a:gdLst>
                <a:gd name="T0" fmla="*/ 2147483647 w 398"/>
                <a:gd name="T1" fmla="*/ 2147483647 h 203"/>
                <a:gd name="T2" fmla="*/ 2147483647 w 398"/>
                <a:gd name="T3" fmla="*/ 2147483647 h 203"/>
                <a:gd name="T4" fmla="*/ 2147483647 w 398"/>
                <a:gd name="T5" fmla="*/ 2147483647 h 203"/>
                <a:gd name="T6" fmla="*/ 2147483647 w 398"/>
                <a:gd name="T7" fmla="*/ 2147483647 h 203"/>
                <a:gd name="T8" fmla="*/ 2147483647 w 398"/>
                <a:gd name="T9" fmla="*/ 2147483647 h 203"/>
                <a:gd name="T10" fmla="*/ 2147483647 w 398"/>
                <a:gd name="T11" fmla="*/ 2147483647 h 203"/>
                <a:gd name="T12" fmla="*/ 2147483647 w 398"/>
                <a:gd name="T13" fmla="*/ 2147483647 h 203"/>
                <a:gd name="T14" fmla="*/ 0 w 398"/>
                <a:gd name="T15" fmla="*/ 2147483647 h 203"/>
                <a:gd name="T16" fmla="*/ 2147483647 w 398"/>
                <a:gd name="T17" fmla="*/ 2147483647 h 203"/>
                <a:gd name="T18" fmla="*/ 2147483647 w 398"/>
                <a:gd name="T19" fmla="*/ 2147483647 h 203"/>
                <a:gd name="T20" fmla="*/ 2147483647 w 398"/>
                <a:gd name="T21" fmla="*/ 2147483647 h 203"/>
                <a:gd name="T22" fmla="*/ 2147483647 w 398"/>
                <a:gd name="T23" fmla="*/ 2147483647 h 203"/>
                <a:gd name="T24" fmla="*/ 2147483647 w 398"/>
                <a:gd name="T25" fmla="*/ 2147483647 h 203"/>
                <a:gd name="T26" fmla="*/ 2147483647 w 398"/>
                <a:gd name="T27" fmla="*/ 2147483647 h 203"/>
                <a:gd name="T28" fmla="*/ 2147483647 w 398"/>
                <a:gd name="T29" fmla="*/ 2147483647 h 203"/>
                <a:gd name="T30" fmla="*/ 2147483647 w 398"/>
                <a:gd name="T31" fmla="*/ 2147483647 h 203"/>
                <a:gd name="T32" fmla="*/ 2147483647 w 398"/>
                <a:gd name="T33" fmla="*/ 2147483647 h 203"/>
                <a:gd name="T34" fmla="*/ 2147483647 w 398"/>
                <a:gd name="T35" fmla="*/ 2147483647 h 203"/>
                <a:gd name="T36" fmla="*/ 2147483647 w 398"/>
                <a:gd name="T37" fmla="*/ 2147483647 h 203"/>
                <a:gd name="T38" fmla="*/ 2147483647 w 398"/>
                <a:gd name="T39" fmla="*/ 2147483647 h 203"/>
                <a:gd name="T40" fmla="*/ 2147483647 w 398"/>
                <a:gd name="T41" fmla="*/ 2147483647 h 203"/>
                <a:gd name="T42" fmla="*/ 2147483647 w 398"/>
                <a:gd name="T43" fmla="*/ 2147483647 h 203"/>
                <a:gd name="T44" fmla="*/ 2147483647 w 398"/>
                <a:gd name="T45" fmla="*/ 2147483647 h 203"/>
                <a:gd name="T46" fmla="*/ 2147483647 w 398"/>
                <a:gd name="T47" fmla="*/ 2147483647 h 203"/>
                <a:gd name="T48" fmla="*/ 2147483647 w 398"/>
                <a:gd name="T49" fmla="*/ 2147483647 h 203"/>
                <a:gd name="T50" fmla="*/ 2147483647 w 398"/>
                <a:gd name="T51" fmla="*/ 2147483647 h 203"/>
                <a:gd name="T52" fmla="*/ 2147483647 w 398"/>
                <a:gd name="T53" fmla="*/ 2147483647 h 203"/>
                <a:gd name="T54" fmla="*/ 2147483647 w 398"/>
                <a:gd name="T55" fmla="*/ 2147483647 h 203"/>
                <a:gd name="T56" fmla="*/ 2147483647 w 398"/>
                <a:gd name="T57" fmla="*/ 2147483647 h 203"/>
                <a:gd name="T58" fmla="*/ 2147483647 w 398"/>
                <a:gd name="T59" fmla="*/ 2147483647 h 203"/>
                <a:gd name="T60" fmla="*/ 2147483647 w 398"/>
                <a:gd name="T61" fmla="*/ 2147483647 h 203"/>
                <a:gd name="T62" fmla="*/ 2147483647 w 398"/>
                <a:gd name="T63" fmla="*/ 2147483647 h 203"/>
                <a:gd name="T64" fmla="*/ 2147483647 w 398"/>
                <a:gd name="T65" fmla="*/ 2147483647 h 203"/>
                <a:gd name="T66" fmla="*/ 2147483647 w 398"/>
                <a:gd name="T67" fmla="*/ 2147483647 h 203"/>
                <a:gd name="T68" fmla="*/ 2147483647 w 398"/>
                <a:gd name="T69" fmla="*/ 2147483647 h 203"/>
                <a:gd name="T70" fmla="*/ 2147483647 w 398"/>
                <a:gd name="T71" fmla="*/ 2147483647 h 203"/>
                <a:gd name="T72" fmla="*/ 2147483647 w 398"/>
                <a:gd name="T73" fmla="*/ 2147483647 h 203"/>
                <a:gd name="T74" fmla="*/ 2147483647 w 398"/>
                <a:gd name="T75" fmla="*/ 2147483647 h 203"/>
                <a:gd name="T76" fmla="*/ 2147483647 w 398"/>
                <a:gd name="T77" fmla="*/ 2147483647 h 203"/>
                <a:gd name="T78" fmla="*/ 2147483647 w 398"/>
                <a:gd name="T79" fmla="*/ 2147483647 h 20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398"/>
                <a:gd name="T121" fmla="*/ 0 h 203"/>
                <a:gd name="T122" fmla="*/ 398 w 398"/>
                <a:gd name="T123" fmla="*/ 203 h 20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398" h="203">
                  <a:moveTo>
                    <a:pt x="66" y="47"/>
                  </a:moveTo>
                  <a:lnTo>
                    <a:pt x="66" y="48"/>
                  </a:lnTo>
                  <a:lnTo>
                    <a:pt x="64" y="52"/>
                  </a:lnTo>
                  <a:lnTo>
                    <a:pt x="60" y="58"/>
                  </a:lnTo>
                  <a:lnTo>
                    <a:pt x="55" y="66"/>
                  </a:lnTo>
                  <a:lnTo>
                    <a:pt x="50" y="75"/>
                  </a:lnTo>
                  <a:lnTo>
                    <a:pt x="44" y="85"/>
                  </a:lnTo>
                  <a:lnTo>
                    <a:pt x="38" y="97"/>
                  </a:lnTo>
                  <a:lnTo>
                    <a:pt x="31" y="108"/>
                  </a:lnTo>
                  <a:lnTo>
                    <a:pt x="24" y="121"/>
                  </a:lnTo>
                  <a:lnTo>
                    <a:pt x="19" y="133"/>
                  </a:lnTo>
                  <a:lnTo>
                    <a:pt x="13" y="144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72"/>
                  </a:lnTo>
                  <a:lnTo>
                    <a:pt x="0" y="179"/>
                  </a:lnTo>
                  <a:lnTo>
                    <a:pt x="0" y="183"/>
                  </a:lnTo>
                  <a:lnTo>
                    <a:pt x="1" y="186"/>
                  </a:lnTo>
                  <a:lnTo>
                    <a:pt x="3" y="188"/>
                  </a:lnTo>
                  <a:lnTo>
                    <a:pt x="5" y="190"/>
                  </a:lnTo>
                  <a:lnTo>
                    <a:pt x="8" y="193"/>
                  </a:lnTo>
                  <a:lnTo>
                    <a:pt x="12" y="194"/>
                  </a:lnTo>
                  <a:lnTo>
                    <a:pt x="16" y="196"/>
                  </a:lnTo>
                  <a:lnTo>
                    <a:pt x="21" y="198"/>
                  </a:lnTo>
                  <a:lnTo>
                    <a:pt x="27" y="199"/>
                  </a:lnTo>
                  <a:lnTo>
                    <a:pt x="33" y="200"/>
                  </a:lnTo>
                  <a:lnTo>
                    <a:pt x="40" y="201"/>
                  </a:lnTo>
                  <a:lnTo>
                    <a:pt x="47" y="202"/>
                  </a:lnTo>
                  <a:lnTo>
                    <a:pt x="55" y="202"/>
                  </a:lnTo>
                  <a:lnTo>
                    <a:pt x="64" y="203"/>
                  </a:lnTo>
                  <a:lnTo>
                    <a:pt x="73" y="203"/>
                  </a:lnTo>
                  <a:lnTo>
                    <a:pt x="83" y="203"/>
                  </a:lnTo>
                  <a:lnTo>
                    <a:pt x="93" y="203"/>
                  </a:lnTo>
                  <a:lnTo>
                    <a:pt x="106" y="203"/>
                  </a:lnTo>
                  <a:lnTo>
                    <a:pt x="121" y="203"/>
                  </a:lnTo>
                  <a:lnTo>
                    <a:pt x="139" y="203"/>
                  </a:lnTo>
                  <a:lnTo>
                    <a:pt x="159" y="203"/>
                  </a:lnTo>
                  <a:lnTo>
                    <a:pt x="179" y="202"/>
                  </a:lnTo>
                  <a:lnTo>
                    <a:pt x="202" y="202"/>
                  </a:lnTo>
                  <a:lnTo>
                    <a:pt x="224" y="201"/>
                  </a:lnTo>
                  <a:lnTo>
                    <a:pt x="247" y="200"/>
                  </a:lnTo>
                  <a:lnTo>
                    <a:pt x="269" y="199"/>
                  </a:lnTo>
                  <a:lnTo>
                    <a:pt x="291" y="197"/>
                  </a:lnTo>
                  <a:lnTo>
                    <a:pt x="311" y="195"/>
                  </a:lnTo>
                  <a:lnTo>
                    <a:pt x="330" y="193"/>
                  </a:lnTo>
                  <a:lnTo>
                    <a:pt x="346" y="189"/>
                  </a:lnTo>
                  <a:lnTo>
                    <a:pt x="360" y="186"/>
                  </a:lnTo>
                  <a:lnTo>
                    <a:pt x="370" y="182"/>
                  </a:lnTo>
                  <a:lnTo>
                    <a:pt x="377" y="178"/>
                  </a:lnTo>
                  <a:lnTo>
                    <a:pt x="381" y="171"/>
                  </a:lnTo>
                  <a:lnTo>
                    <a:pt x="385" y="163"/>
                  </a:lnTo>
                  <a:lnTo>
                    <a:pt x="388" y="151"/>
                  </a:lnTo>
                  <a:lnTo>
                    <a:pt x="391" y="138"/>
                  </a:lnTo>
                  <a:lnTo>
                    <a:pt x="393" y="125"/>
                  </a:lnTo>
                  <a:lnTo>
                    <a:pt x="395" y="110"/>
                  </a:lnTo>
                  <a:lnTo>
                    <a:pt x="396" y="95"/>
                  </a:lnTo>
                  <a:lnTo>
                    <a:pt x="397" y="79"/>
                  </a:lnTo>
                  <a:lnTo>
                    <a:pt x="398" y="64"/>
                  </a:lnTo>
                  <a:lnTo>
                    <a:pt x="398" y="49"/>
                  </a:lnTo>
                  <a:lnTo>
                    <a:pt x="398" y="36"/>
                  </a:lnTo>
                  <a:lnTo>
                    <a:pt x="398" y="24"/>
                  </a:lnTo>
                  <a:lnTo>
                    <a:pt x="398" y="14"/>
                  </a:lnTo>
                  <a:lnTo>
                    <a:pt x="398" y="7"/>
                  </a:lnTo>
                  <a:lnTo>
                    <a:pt x="398" y="2"/>
                  </a:lnTo>
                  <a:lnTo>
                    <a:pt x="398" y="0"/>
                  </a:lnTo>
                  <a:lnTo>
                    <a:pt x="396" y="1"/>
                  </a:lnTo>
                  <a:lnTo>
                    <a:pt x="391" y="5"/>
                  </a:lnTo>
                  <a:lnTo>
                    <a:pt x="382" y="10"/>
                  </a:lnTo>
                  <a:lnTo>
                    <a:pt x="370" y="16"/>
                  </a:lnTo>
                  <a:lnTo>
                    <a:pt x="356" y="24"/>
                  </a:lnTo>
                  <a:lnTo>
                    <a:pt x="338" y="31"/>
                  </a:lnTo>
                  <a:lnTo>
                    <a:pt x="319" y="39"/>
                  </a:lnTo>
                  <a:lnTo>
                    <a:pt x="297" y="47"/>
                  </a:lnTo>
                  <a:lnTo>
                    <a:pt x="273" y="54"/>
                  </a:lnTo>
                  <a:lnTo>
                    <a:pt x="247" y="59"/>
                  </a:lnTo>
                  <a:lnTo>
                    <a:pt x="220" y="64"/>
                  </a:lnTo>
                  <a:lnTo>
                    <a:pt x="191" y="66"/>
                  </a:lnTo>
                  <a:lnTo>
                    <a:pt x="161" y="66"/>
                  </a:lnTo>
                  <a:lnTo>
                    <a:pt x="130" y="63"/>
                  </a:lnTo>
                  <a:lnTo>
                    <a:pt x="99" y="57"/>
                  </a:lnTo>
                  <a:lnTo>
                    <a:pt x="66" y="47"/>
                  </a:lnTo>
                  <a:close/>
                </a:path>
              </a:pathLst>
            </a:custGeom>
            <a:solidFill>
              <a:srgbClr val="33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58" name="Freeform 50"/>
            <p:cNvSpPr>
              <a:spLocks/>
            </p:cNvSpPr>
            <p:nvPr/>
          </p:nvSpPr>
          <p:spPr bwMode="auto">
            <a:xfrm>
              <a:off x="3603625" y="5772150"/>
              <a:ext cx="1120775" cy="782638"/>
            </a:xfrm>
            <a:custGeom>
              <a:avLst/>
              <a:gdLst>
                <a:gd name="T0" fmla="*/ 2147483647 w 706"/>
                <a:gd name="T1" fmla="*/ 2147483647 h 493"/>
                <a:gd name="T2" fmla="*/ 2147483647 w 706"/>
                <a:gd name="T3" fmla="*/ 2147483647 h 493"/>
                <a:gd name="T4" fmla="*/ 2147483647 w 706"/>
                <a:gd name="T5" fmla="*/ 2147483647 h 493"/>
                <a:gd name="T6" fmla="*/ 2147483647 w 706"/>
                <a:gd name="T7" fmla="*/ 2147483647 h 493"/>
                <a:gd name="T8" fmla="*/ 2147483647 w 706"/>
                <a:gd name="T9" fmla="*/ 2147483647 h 493"/>
                <a:gd name="T10" fmla="*/ 2147483647 w 706"/>
                <a:gd name="T11" fmla="*/ 2147483647 h 493"/>
                <a:gd name="T12" fmla="*/ 2147483647 w 706"/>
                <a:gd name="T13" fmla="*/ 2147483647 h 493"/>
                <a:gd name="T14" fmla="*/ 2147483647 w 706"/>
                <a:gd name="T15" fmla="*/ 2147483647 h 493"/>
                <a:gd name="T16" fmla="*/ 2147483647 w 706"/>
                <a:gd name="T17" fmla="*/ 2147483647 h 493"/>
                <a:gd name="T18" fmla="*/ 2147483647 w 706"/>
                <a:gd name="T19" fmla="*/ 2147483647 h 493"/>
                <a:gd name="T20" fmla="*/ 2147483647 w 706"/>
                <a:gd name="T21" fmla="*/ 2147483647 h 493"/>
                <a:gd name="T22" fmla="*/ 2147483647 w 706"/>
                <a:gd name="T23" fmla="*/ 2147483647 h 493"/>
                <a:gd name="T24" fmla="*/ 2147483647 w 706"/>
                <a:gd name="T25" fmla="*/ 2147483647 h 493"/>
                <a:gd name="T26" fmla="*/ 0 w 706"/>
                <a:gd name="T27" fmla="*/ 2147483647 h 493"/>
                <a:gd name="T28" fmla="*/ 2147483647 w 706"/>
                <a:gd name="T29" fmla="*/ 2147483647 h 493"/>
                <a:gd name="T30" fmla="*/ 2147483647 w 706"/>
                <a:gd name="T31" fmla="*/ 2147483647 h 493"/>
                <a:gd name="T32" fmla="*/ 2147483647 w 706"/>
                <a:gd name="T33" fmla="*/ 2147483647 h 493"/>
                <a:gd name="T34" fmla="*/ 2147483647 w 706"/>
                <a:gd name="T35" fmla="*/ 2147483647 h 493"/>
                <a:gd name="T36" fmla="*/ 2147483647 w 706"/>
                <a:gd name="T37" fmla="*/ 2147483647 h 493"/>
                <a:gd name="T38" fmla="*/ 2147483647 w 706"/>
                <a:gd name="T39" fmla="*/ 2147483647 h 493"/>
                <a:gd name="T40" fmla="*/ 2147483647 w 706"/>
                <a:gd name="T41" fmla="*/ 2147483647 h 493"/>
                <a:gd name="T42" fmla="*/ 2147483647 w 706"/>
                <a:gd name="T43" fmla="*/ 2147483647 h 493"/>
                <a:gd name="T44" fmla="*/ 2147483647 w 706"/>
                <a:gd name="T45" fmla="*/ 2147483647 h 493"/>
                <a:gd name="T46" fmla="*/ 2147483647 w 706"/>
                <a:gd name="T47" fmla="*/ 2147483647 h 493"/>
                <a:gd name="T48" fmla="*/ 2147483647 w 706"/>
                <a:gd name="T49" fmla="*/ 2147483647 h 493"/>
                <a:gd name="T50" fmla="*/ 2147483647 w 706"/>
                <a:gd name="T51" fmla="*/ 2147483647 h 493"/>
                <a:gd name="T52" fmla="*/ 2147483647 w 706"/>
                <a:gd name="T53" fmla="*/ 2147483647 h 493"/>
                <a:gd name="T54" fmla="*/ 2147483647 w 706"/>
                <a:gd name="T55" fmla="*/ 2147483647 h 493"/>
                <a:gd name="T56" fmla="*/ 2147483647 w 706"/>
                <a:gd name="T57" fmla="*/ 2147483647 h 493"/>
                <a:gd name="T58" fmla="*/ 2147483647 w 706"/>
                <a:gd name="T59" fmla="*/ 2147483647 h 493"/>
                <a:gd name="T60" fmla="*/ 2147483647 w 706"/>
                <a:gd name="T61" fmla="*/ 2147483647 h 493"/>
                <a:gd name="T62" fmla="*/ 2147483647 w 706"/>
                <a:gd name="T63" fmla="*/ 2147483647 h 493"/>
                <a:gd name="T64" fmla="*/ 2147483647 w 706"/>
                <a:gd name="T65" fmla="*/ 2147483647 h 493"/>
                <a:gd name="T66" fmla="*/ 2147483647 w 706"/>
                <a:gd name="T67" fmla="*/ 2147483647 h 493"/>
                <a:gd name="T68" fmla="*/ 2147483647 w 706"/>
                <a:gd name="T69" fmla="*/ 2147483647 h 493"/>
                <a:gd name="T70" fmla="*/ 2147483647 w 706"/>
                <a:gd name="T71" fmla="*/ 2147483647 h 493"/>
                <a:gd name="T72" fmla="*/ 2147483647 w 706"/>
                <a:gd name="T73" fmla="*/ 2147483647 h 493"/>
                <a:gd name="T74" fmla="*/ 2147483647 w 706"/>
                <a:gd name="T75" fmla="*/ 2147483647 h 493"/>
                <a:gd name="T76" fmla="*/ 2147483647 w 706"/>
                <a:gd name="T77" fmla="*/ 2147483647 h 493"/>
                <a:gd name="T78" fmla="*/ 2147483647 w 706"/>
                <a:gd name="T79" fmla="*/ 2147483647 h 493"/>
                <a:gd name="T80" fmla="*/ 2147483647 w 706"/>
                <a:gd name="T81" fmla="*/ 2147483647 h 493"/>
                <a:gd name="T82" fmla="*/ 2147483647 w 706"/>
                <a:gd name="T83" fmla="*/ 2147483647 h 493"/>
                <a:gd name="T84" fmla="*/ 2147483647 w 706"/>
                <a:gd name="T85" fmla="*/ 2147483647 h 493"/>
                <a:gd name="T86" fmla="*/ 2147483647 w 706"/>
                <a:gd name="T87" fmla="*/ 2147483647 h 493"/>
                <a:gd name="T88" fmla="*/ 2147483647 w 706"/>
                <a:gd name="T89" fmla="*/ 2147483647 h 493"/>
                <a:gd name="T90" fmla="*/ 2147483647 w 706"/>
                <a:gd name="T91" fmla="*/ 2147483647 h 493"/>
                <a:gd name="T92" fmla="*/ 2147483647 w 706"/>
                <a:gd name="T93" fmla="*/ 2147483647 h 493"/>
                <a:gd name="T94" fmla="*/ 2147483647 w 706"/>
                <a:gd name="T95" fmla="*/ 0 h 493"/>
                <a:gd name="T96" fmla="*/ 2147483647 w 706"/>
                <a:gd name="T97" fmla="*/ 2147483647 h 493"/>
                <a:gd name="T98" fmla="*/ 2147483647 w 706"/>
                <a:gd name="T99" fmla="*/ 2147483647 h 493"/>
                <a:gd name="T100" fmla="*/ 2147483647 w 706"/>
                <a:gd name="T101" fmla="*/ 2147483647 h 493"/>
                <a:gd name="T102" fmla="*/ 2147483647 w 706"/>
                <a:gd name="T103" fmla="*/ 2147483647 h 493"/>
                <a:gd name="T104" fmla="*/ 2147483647 w 706"/>
                <a:gd name="T105" fmla="*/ 2147483647 h 493"/>
                <a:gd name="T106" fmla="*/ 2147483647 w 706"/>
                <a:gd name="T107" fmla="*/ 2147483647 h 493"/>
                <a:gd name="T108" fmla="*/ 2147483647 w 706"/>
                <a:gd name="T109" fmla="*/ 2147483647 h 493"/>
                <a:gd name="T110" fmla="*/ 2147483647 w 706"/>
                <a:gd name="T111" fmla="*/ 2147483647 h 49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06"/>
                <a:gd name="T169" fmla="*/ 0 h 493"/>
                <a:gd name="T170" fmla="*/ 706 w 706"/>
                <a:gd name="T171" fmla="*/ 493 h 49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06" h="493">
                  <a:moveTo>
                    <a:pt x="295" y="64"/>
                  </a:moveTo>
                  <a:lnTo>
                    <a:pt x="185" y="190"/>
                  </a:lnTo>
                  <a:lnTo>
                    <a:pt x="186" y="190"/>
                  </a:lnTo>
                  <a:lnTo>
                    <a:pt x="191" y="188"/>
                  </a:lnTo>
                  <a:lnTo>
                    <a:pt x="199" y="186"/>
                  </a:lnTo>
                  <a:lnTo>
                    <a:pt x="209" y="183"/>
                  </a:lnTo>
                  <a:lnTo>
                    <a:pt x="221" y="180"/>
                  </a:lnTo>
                  <a:lnTo>
                    <a:pt x="235" y="177"/>
                  </a:lnTo>
                  <a:lnTo>
                    <a:pt x="250" y="174"/>
                  </a:lnTo>
                  <a:lnTo>
                    <a:pt x="266" y="172"/>
                  </a:lnTo>
                  <a:lnTo>
                    <a:pt x="284" y="171"/>
                  </a:lnTo>
                  <a:lnTo>
                    <a:pt x="302" y="170"/>
                  </a:lnTo>
                  <a:lnTo>
                    <a:pt x="321" y="171"/>
                  </a:lnTo>
                  <a:lnTo>
                    <a:pt x="338" y="173"/>
                  </a:lnTo>
                  <a:lnTo>
                    <a:pt x="356" y="176"/>
                  </a:lnTo>
                  <a:lnTo>
                    <a:pt x="373" y="182"/>
                  </a:lnTo>
                  <a:lnTo>
                    <a:pt x="389" y="190"/>
                  </a:lnTo>
                  <a:lnTo>
                    <a:pt x="404" y="201"/>
                  </a:lnTo>
                  <a:lnTo>
                    <a:pt x="401" y="200"/>
                  </a:lnTo>
                  <a:lnTo>
                    <a:pt x="394" y="198"/>
                  </a:lnTo>
                  <a:lnTo>
                    <a:pt x="382" y="195"/>
                  </a:lnTo>
                  <a:lnTo>
                    <a:pt x="367" y="192"/>
                  </a:lnTo>
                  <a:lnTo>
                    <a:pt x="348" y="189"/>
                  </a:lnTo>
                  <a:lnTo>
                    <a:pt x="327" y="186"/>
                  </a:lnTo>
                  <a:lnTo>
                    <a:pt x="304" y="185"/>
                  </a:lnTo>
                  <a:lnTo>
                    <a:pt x="279" y="185"/>
                  </a:lnTo>
                  <a:lnTo>
                    <a:pt x="252" y="186"/>
                  </a:lnTo>
                  <a:lnTo>
                    <a:pt x="225" y="190"/>
                  </a:lnTo>
                  <a:lnTo>
                    <a:pt x="197" y="197"/>
                  </a:lnTo>
                  <a:lnTo>
                    <a:pt x="170" y="208"/>
                  </a:lnTo>
                  <a:lnTo>
                    <a:pt x="144" y="221"/>
                  </a:lnTo>
                  <a:lnTo>
                    <a:pt x="119" y="239"/>
                  </a:lnTo>
                  <a:lnTo>
                    <a:pt x="96" y="262"/>
                  </a:lnTo>
                  <a:lnTo>
                    <a:pt x="75" y="289"/>
                  </a:lnTo>
                  <a:lnTo>
                    <a:pt x="57" y="318"/>
                  </a:lnTo>
                  <a:lnTo>
                    <a:pt x="41" y="345"/>
                  </a:lnTo>
                  <a:lnTo>
                    <a:pt x="28" y="368"/>
                  </a:lnTo>
                  <a:lnTo>
                    <a:pt x="17" y="390"/>
                  </a:lnTo>
                  <a:lnTo>
                    <a:pt x="9" y="409"/>
                  </a:lnTo>
                  <a:lnTo>
                    <a:pt x="3" y="425"/>
                  </a:lnTo>
                  <a:lnTo>
                    <a:pt x="0" y="440"/>
                  </a:lnTo>
                  <a:lnTo>
                    <a:pt x="0" y="452"/>
                  </a:lnTo>
                  <a:lnTo>
                    <a:pt x="2" y="463"/>
                  </a:lnTo>
                  <a:lnTo>
                    <a:pt x="6" y="471"/>
                  </a:lnTo>
                  <a:lnTo>
                    <a:pt x="14" y="478"/>
                  </a:lnTo>
                  <a:lnTo>
                    <a:pt x="23" y="484"/>
                  </a:lnTo>
                  <a:lnTo>
                    <a:pt x="35" y="488"/>
                  </a:lnTo>
                  <a:lnTo>
                    <a:pt x="49" y="491"/>
                  </a:lnTo>
                  <a:lnTo>
                    <a:pt x="66" y="493"/>
                  </a:lnTo>
                  <a:lnTo>
                    <a:pt x="86" y="493"/>
                  </a:lnTo>
                  <a:lnTo>
                    <a:pt x="96" y="493"/>
                  </a:lnTo>
                  <a:lnTo>
                    <a:pt x="108" y="493"/>
                  </a:lnTo>
                  <a:lnTo>
                    <a:pt x="120" y="493"/>
                  </a:lnTo>
                  <a:lnTo>
                    <a:pt x="132" y="493"/>
                  </a:lnTo>
                  <a:lnTo>
                    <a:pt x="146" y="493"/>
                  </a:lnTo>
                  <a:lnTo>
                    <a:pt x="159" y="493"/>
                  </a:lnTo>
                  <a:lnTo>
                    <a:pt x="173" y="493"/>
                  </a:lnTo>
                  <a:lnTo>
                    <a:pt x="188" y="492"/>
                  </a:lnTo>
                  <a:lnTo>
                    <a:pt x="203" y="492"/>
                  </a:lnTo>
                  <a:lnTo>
                    <a:pt x="218" y="491"/>
                  </a:lnTo>
                  <a:lnTo>
                    <a:pt x="233" y="490"/>
                  </a:lnTo>
                  <a:lnTo>
                    <a:pt x="248" y="489"/>
                  </a:lnTo>
                  <a:lnTo>
                    <a:pt x="263" y="488"/>
                  </a:lnTo>
                  <a:lnTo>
                    <a:pt x="279" y="487"/>
                  </a:lnTo>
                  <a:lnTo>
                    <a:pt x="294" y="485"/>
                  </a:lnTo>
                  <a:lnTo>
                    <a:pt x="309" y="483"/>
                  </a:lnTo>
                  <a:lnTo>
                    <a:pt x="324" y="482"/>
                  </a:lnTo>
                  <a:lnTo>
                    <a:pt x="338" y="479"/>
                  </a:lnTo>
                  <a:lnTo>
                    <a:pt x="352" y="477"/>
                  </a:lnTo>
                  <a:lnTo>
                    <a:pt x="366" y="474"/>
                  </a:lnTo>
                  <a:lnTo>
                    <a:pt x="379" y="471"/>
                  </a:lnTo>
                  <a:lnTo>
                    <a:pt x="392" y="468"/>
                  </a:lnTo>
                  <a:lnTo>
                    <a:pt x="404" y="464"/>
                  </a:lnTo>
                  <a:lnTo>
                    <a:pt x="416" y="460"/>
                  </a:lnTo>
                  <a:lnTo>
                    <a:pt x="427" y="456"/>
                  </a:lnTo>
                  <a:lnTo>
                    <a:pt x="437" y="451"/>
                  </a:lnTo>
                  <a:lnTo>
                    <a:pt x="446" y="446"/>
                  </a:lnTo>
                  <a:lnTo>
                    <a:pt x="454" y="441"/>
                  </a:lnTo>
                  <a:lnTo>
                    <a:pt x="462" y="435"/>
                  </a:lnTo>
                  <a:lnTo>
                    <a:pt x="468" y="429"/>
                  </a:lnTo>
                  <a:lnTo>
                    <a:pt x="473" y="422"/>
                  </a:lnTo>
                  <a:lnTo>
                    <a:pt x="477" y="415"/>
                  </a:lnTo>
                  <a:lnTo>
                    <a:pt x="485" y="400"/>
                  </a:lnTo>
                  <a:lnTo>
                    <a:pt x="493" y="383"/>
                  </a:lnTo>
                  <a:lnTo>
                    <a:pt x="501" y="367"/>
                  </a:lnTo>
                  <a:lnTo>
                    <a:pt x="511" y="349"/>
                  </a:lnTo>
                  <a:lnTo>
                    <a:pt x="520" y="331"/>
                  </a:lnTo>
                  <a:lnTo>
                    <a:pt x="531" y="313"/>
                  </a:lnTo>
                  <a:lnTo>
                    <a:pt x="541" y="296"/>
                  </a:lnTo>
                  <a:lnTo>
                    <a:pt x="550" y="278"/>
                  </a:lnTo>
                  <a:lnTo>
                    <a:pt x="560" y="263"/>
                  </a:lnTo>
                  <a:lnTo>
                    <a:pt x="568" y="248"/>
                  </a:lnTo>
                  <a:lnTo>
                    <a:pt x="576" y="235"/>
                  </a:lnTo>
                  <a:lnTo>
                    <a:pt x="583" y="223"/>
                  </a:lnTo>
                  <a:lnTo>
                    <a:pt x="588" y="214"/>
                  </a:lnTo>
                  <a:lnTo>
                    <a:pt x="593" y="206"/>
                  </a:lnTo>
                  <a:lnTo>
                    <a:pt x="595" y="202"/>
                  </a:lnTo>
                  <a:lnTo>
                    <a:pt x="596" y="201"/>
                  </a:lnTo>
                  <a:lnTo>
                    <a:pt x="596" y="203"/>
                  </a:lnTo>
                  <a:lnTo>
                    <a:pt x="594" y="209"/>
                  </a:lnTo>
                  <a:lnTo>
                    <a:pt x="591" y="217"/>
                  </a:lnTo>
                  <a:lnTo>
                    <a:pt x="588" y="227"/>
                  </a:lnTo>
                  <a:lnTo>
                    <a:pt x="586" y="236"/>
                  </a:lnTo>
                  <a:lnTo>
                    <a:pt x="586" y="243"/>
                  </a:lnTo>
                  <a:lnTo>
                    <a:pt x="587" y="248"/>
                  </a:lnTo>
                  <a:lnTo>
                    <a:pt x="591" y="248"/>
                  </a:lnTo>
                  <a:lnTo>
                    <a:pt x="595" y="247"/>
                  </a:lnTo>
                  <a:lnTo>
                    <a:pt x="600" y="246"/>
                  </a:lnTo>
                  <a:lnTo>
                    <a:pt x="606" y="244"/>
                  </a:lnTo>
                  <a:lnTo>
                    <a:pt x="613" y="242"/>
                  </a:lnTo>
                  <a:lnTo>
                    <a:pt x="621" y="239"/>
                  </a:lnTo>
                  <a:lnTo>
                    <a:pt x="629" y="236"/>
                  </a:lnTo>
                  <a:lnTo>
                    <a:pt x="638" y="233"/>
                  </a:lnTo>
                  <a:lnTo>
                    <a:pt x="647" y="231"/>
                  </a:lnTo>
                  <a:lnTo>
                    <a:pt x="655" y="228"/>
                  </a:lnTo>
                  <a:lnTo>
                    <a:pt x="663" y="225"/>
                  </a:lnTo>
                  <a:lnTo>
                    <a:pt x="671" y="223"/>
                  </a:lnTo>
                  <a:lnTo>
                    <a:pt x="677" y="221"/>
                  </a:lnTo>
                  <a:lnTo>
                    <a:pt x="682" y="219"/>
                  </a:lnTo>
                  <a:lnTo>
                    <a:pt x="687" y="218"/>
                  </a:lnTo>
                  <a:lnTo>
                    <a:pt x="689" y="217"/>
                  </a:lnTo>
                  <a:lnTo>
                    <a:pt x="690" y="217"/>
                  </a:lnTo>
                  <a:lnTo>
                    <a:pt x="691" y="215"/>
                  </a:lnTo>
                  <a:lnTo>
                    <a:pt x="692" y="209"/>
                  </a:lnTo>
                  <a:lnTo>
                    <a:pt x="693" y="201"/>
                  </a:lnTo>
                  <a:lnTo>
                    <a:pt x="694" y="189"/>
                  </a:lnTo>
                  <a:lnTo>
                    <a:pt x="696" y="175"/>
                  </a:lnTo>
                  <a:lnTo>
                    <a:pt x="698" y="160"/>
                  </a:lnTo>
                  <a:lnTo>
                    <a:pt x="700" y="144"/>
                  </a:lnTo>
                  <a:lnTo>
                    <a:pt x="702" y="126"/>
                  </a:lnTo>
                  <a:lnTo>
                    <a:pt x="703" y="108"/>
                  </a:lnTo>
                  <a:lnTo>
                    <a:pt x="705" y="90"/>
                  </a:lnTo>
                  <a:lnTo>
                    <a:pt x="705" y="72"/>
                  </a:lnTo>
                  <a:lnTo>
                    <a:pt x="706" y="56"/>
                  </a:lnTo>
                  <a:lnTo>
                    <a:pt x="706" y="41"/>
                  </a:lnTo>
                  <a:lnTo>
                    <a:pt x="705" y="27"/>
                  </a:lnTo>
                  <a:lnTo>
                    <a:pt x="703" y="16"/>
                  </a:lnTo>
                  <a:lnTo>
                    <a:pt x="701" y="8"/>
                  </a:lnTo>
                  <a:lnTo>
                    <a:pt x="698" y="5"/>
                  </a:lnTo>
                  <a:lnTo>
                    <a:pt x="694" y="3"/>
                  </a:lnTo>
                  <a:lnTo>
                    <a:pt x="687" y="1"/>
                  </a:lnTo>
                  <a:lnTo>
                    <a:pt x="679" y="0"/>
                  </a:lnTo>
                  <a:lnTo>
                    <a:pt x="669" y="0"/>
                  </a:lnTo>
                  <a:lnTo>
                    <a:pt x="658" y="0"/>
                  </a:lnTo>
                  <a:lnTo>
                    <a:pt x="645" y="0"/>
                  </a:lnTo>
                  <a:lnTo>
                    <a:pt x="631" y="1"/>
                  </a:lnTo>
                  <a:lnTo>
                    <a:pt x="616" y="3"/>
                  </a:lnTo>
                  <a:lnTo>
                    <a:pt x="600" y="5"/>
                  </a:lnTo>
                  <a:lnTo>
                    <a:pt x="583" y="7"/>
                  </a:lnTo>
                  <a:lnTo>
                    <a:pt x="566" y="10"/>
                  </a:lnTo>
                  <a:lnTo>
                    <a:pt x="548" y="13"/>
                  </a:lnTo>
                  <a:lnTo>
                    <a:pt x="530" y="16"/>
                  </a:lnTo>
                  <a:lnTo>
                    <a:pt x="511" y="19"/>
                  </a:lnTo>
                  <a:lnTo>
                    <a:pt x="492" y="23"/>
                  </a:lnTo>
                  <a:lnTo>
                    <a:pt x="474" y="26"/>
                  </a:lnTo>
                  <a:lnTo>
                    <a:pt x="455" y="30"/>
                  </a:lnTo>
                  <a:lnTo>
                    <a:pt x="438" y="33"/>
                  </a:lnTo>
                  <a:lnTo>
                    <a:pt x="420" y="37"/>
                  </a:lnTo>
                  <a:lnTo>
                    <a:pt x="402" y="41"/>
                  </a:lnTo>
                  <a:lnTo>
                    <a:pt x="386" y="44"/>
                  </a:lnTo>
                  <a:lnTo>
                    <a:pt x="371" y="47"/>
                  </a:lnTo>
                  <a:lnTo>
                    <a:pt x="356" y="50"/>
                  </a:lnTo>
                  <a:lnTo>
                    <a:pt x="343" y="53"/>
                  </a:lnTo>
                  <a:lnTo>
                    <a:pt x="332" y="56"/>
                  </a:lnTo>
                  <a:lnTo>
                    <a:pt x="321" y="58"/>
                  </a:lnTo>
                  <a:lnTo>
                    <a:pt x="312" y="60"/>
                  </a:lnTo>
                  <a:lnTo>
                    <a:pt x="305" y="62"/>
                  </a:lnTo>
                  <a:lnTo>
                    <a:pt x="300" y="63"/>
                  </a:lnTo>
                  <a:lnTo>
                    <a:pt x="296" y="64"/>
                  </a:lnTo>
                  <a:lnTo>
                    <a:pt x="295" y="64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59" name="Freeform 51"/>
            <p:cNvSpPr>
              <a:spLocks/>
            </p:cNvSpPr>
            <p:nvPr/>
          </p:nvSpPr>
          <p:spPr bwMode="auto">
            <a:xfrm>
              <a:off x="4076700" y="5591175"/>
              <a:ext cx="631825" cy="322263"/>
            </a:xfrm>
            <a:custGeom>
              <a:avLst/>
              <a:gdLst>
                <a:gd name="T0" fmla="*/ 2147483647 w 398"/>
                <a:gd name="T1" fmla="*/ 2147483647 h 203"/>
                <a:gd name="T2" fmla="*/ 2147483647 w 398"/>
                <a:gd name="T3" fmla="*/ 2147483647 h 203"/>
                <a:gd name="T4" fmla="*/ 2147483647 w 398"/>
                <a:gd name="T5" fmla="*/ 2147483647 h 203"/>
                <a:gd name="T6" fmla="*/ 2147483647 w 398"/>
                <a:gd name="T7" fmla="*/ 2147483647 h 203"/>
                <a:gd name="T8" fmla="*/ 2147483647 w 398"/>
                <a:gd name="T9" fmla="*/ 2147483647 h 203"/>
                <a:gd name="T10" fmla="*/ 2147483647 w 398"/>
                <a:gd name="T11" fmla="*/ 2147483647 h 203"/>
                <a:gd name="T12" fmla="*/ 2147483647 w 398"/>
                <a:gd name="T13" fmla="*/ 2147483647 h 203"/>
                <a:gd name="T14" fmla="*/ 2147483647 w 398"/>
                <a:gd name="T15" fmla="*/ 2147483647 h 203"/>
                <a:gd name="T16" fmla="*/ 0 w 398"/>
                <a:gd name="T17" fmla="*/ 2147483647 h 203"/>
                <a:gd name="T18" fmla="*/ 2147483647 w 398"/>
                <a:gd name="T19" fmla="*/ 2147483647 h 203"/>
                <a:gd name="T20" fmla="*/ 2147483647 w 398"/>
                <a:gd name="T21" fmla="*/ 2147483647 h 203"/>
                <a:gd name="T22" fmla="*/ 2147483647 w 398"/>
                <a:gd name="T23" fmla="*/ 2147483647 h 203"/>
                <a:gd name="T24" fmla="*/ 2147483647 w 398"/>
                <a:gd name="T25" fmla="*/ 2147483647 h 203"/>
                <a:gd name="T26" fmla="*/ 2147483647 w 398"/>
                <a:gd name="T27" fmla="*/ 2147483647 h 203"/>
                <a:gd name="T28" fmla="*/ 2147483647 w 398"/>
                <a:gd name="T29" fmla="*/ 2147483647 h 203"/>
                <a:gd name="T30" fmla="*/ 2147483647 w 398"/>
                <a:gd name="T31" fmla="*/ 2147483647 h 203"/>
                <a:gd name="T32" fmla="*/ 2147483647 w 398"/>
                <a:gd name="T33" fmla="*/ 2147483647 h 203"/>
                <a:gd name="T34" fmla="*/ 2147483647 w 398"/>
                <a:gd name="T35" fmla="*/ 2147483647 h 203"/>
                <a:gd name="T36" fmla="*/ 2147483647 w 398"/>
                <a:gd name="T37" fmla="*/ 2147483647 h 203"/>
                <a:gd name="T38" fmla="*/ 2147483647 w 398"/>
                <a:gd name="T39" fmla="*/ 2147483647 h 203"/>
                <a:gd name="T40" fmla="*/ 2147483647 w 398"/>
                <a:gd name="T41" fmla="*/ 2147483647 h 203"/>
                <a:gd name="T42" fmla="*/ 2147483647 w 398"/>
                <a:gd name="T43" fmla="*/ 2147483647 h 203"/>
                <a:gd name="T44" fmla="*/ 2147483647 w 398"/>
                <a:gd name="T45" fmla="*/ 2147483647 h 203"/>
                <a:gd name="T46" fmla="*/ 2147483647 w 398"/>
                <a:gd name="T47" fmla="*/ 2147483647 h 203"/>
                <a:gd name="T48" fmla="*/ 2147483647 w 398"/>
                <a:gd name="T49" fmla="*/ 2147483647 h 203"/>
                <a:gd name="T50" fmla="*/ 2147483647 w 398"/>
                <a:gd name="T51" fmla="*/ 2147483647 h 203"/>
                <a:gd name="T52" fmla="*/ 2147483647 w 398"/>
                <a:gd name="T53" fmla="*/ 2147483647 h 203"/>
                <a:gd name="T54" fmla="*/ 2147483647 w 398"/>
                <a:gd name="T55" fmla="*/ 2147483647 h 203"/>
                <a:gd name="T56" fmla="*/ 2147483647 w 398"/>
                <a:gd name="T57" fmla="*/ 2147483647 h 203"/>
                <a:gd name="T58" fmla="*/ 2147483647 w 398"/>
                <a:gd name="T59" fmla="*/ 2147483647 h 203"/>
                <a:gd name="T60" fmla="*/ 2147483647 w 398"/>
                <a:gd name="T61" fmla="*/ 2147483647 h 203"/>
                <a:gd name="T62" fmla="*/ 2147483647 w 398"/>
                <a:gd name="T63" fmla="*/ 2147483647 h 203"/>
                <a:gd name="T64" fmla="*/ 2147483647 w 398"/>
                <a:gd name="T65" fmla="*/ 2147483647 h 203"/>
                <a:gd name="T66" fmla="*/ 2147483647 w 398"/>
                <a:gd name="T67" fmla="*/ 2147483647 h 203"/>
                <a:gd name="T68" fmla="*/ 2147483647 w 398"/>
                <a:gd name="T69" fmla="*/ 0 h 203"/>
                <a:gd name="T70" fmla="*/ 2147483647 w 398"/>
                <a:gd name="T71" fmla="*/ 2147483647 h 203"/>
                <a:gd name="T72" fmla="*/ 2147483647 w 398"/>
                <a:gd name="T73" fmla="*/ 2147483647 h 203"/>
                <a:gd name="T74" fmla="*/ 2147483647 w 398"/>
                <a:gd name="T75" fmla="*/ 2147483647 h 203"/>
                <a:gd name="T76" fmla="*/ 2147483647 w 398"/>
                <a:gd name="T77" fmla="*/ 2147483647 h 203"/>
                <a:gd name="T78" fmla="*/ 2147483647 w 398"/>
                <a:gd name="T79" fmla="*/ 2147483647 h 203"/>
                <a:gd name="T80" fmla="*/ 2147483647 w 398"/>
                <a:gd name="T81" fmla="*/ 2147483647 h 203"/>
                <a:gd name="T82" fmla="*/ 2147483647 w 398"/>
                <a:gd name="T83" fmla="*/ 2147483647 h 203"/>
                <a:gd name="T84" fmla="*/ 2147483647 w 398"/>
                <a:gd name="T85" fmla="*/ 2147483647 h 2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8"/>
                <a:gd name="T130" fmla="*/ 0 h 203"/>
                <a:gd name="T131" fmla="*/ 398 w 398"/>
                <a:gd name="T132" fmla="*/ 203 h 20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8" h="203">
                  <a:moveTo>
                    <a:pt x="66" y="47"/>
                  </a:moveTo>
                  <a:lnTo>
                    <a:pt x="66" y="47"/>
                  </a:lnTo>
                  <a:lnTo>
                    <a:pt x="66" y="48"/>
                  </a:lnTo>
                  <a:lnTo>
                    <a:pt x="64" y="52"/>
                  </a:lnTo>
                  <a:lnTo>
                    <a:pt x="60" y="58"/>
                  </a:lnTo>
                  <a:lnTo>
                    <a:pt x="55" y="66"/>
                  </a:lnTo>
                  <a:lnTo>
                    <a:pt x="50" y="75"/>
                  </a:lnTo>
                  <a:lnTo>
                    <a:pt x="44" y="85"/>
                  </a:lnTo>
                  <a:lnTo>
                    <a:pt x="38" y="97"/>
                  </a:lnTo>
                  <a:lnTo>
                    <a:pt x="31" y="108"/>
                  </a:lnTo>
                  <a:lnTo>
                    <a:pt x="24" y="121"/>
                  </a:lnTo>
                  <a:lnTo>
                    <a:pt x="19" y="133"/>
                  </a:lnTo>
                  <a:lnTo>
                    <a:pt x="13" y="144"/>
                  </a:lnTo>
                  <a:lnTo>
                    <a:pt x="8" y="155"/>
                  </a:lnTo>
                  <a:lnTo>
                    <a:pt x="4" y="164"/>
                  </a:lnTo>
                  <a:lnTo>
                    <a:pt x="1" y="172"/>
                  </a:lnTo>
                  <a:lnTo>
                    <a:pt x="0" y="179"/>
                  </a:lnTo>
                  <a:lnTo>
                    <a:pt x="0" y="183"/>
                  </a:lnTo>
                  <a:lnTo>
                    <a:pt x="1" y="186"/>
                  </a:lnTo>
                  <a:lnTo>
                    <a:pt x="3" y="188"/>
                  </a:lnTo>
                  <a:lnTo>
                    <a:pt x="5" y="190"/>
                  </a:lnTo>
                  <a:lnTo>
                    <a:pt x="8" y="193"/>
                  </a:lnTo>
                  <a:lnTo>
                    <a:pt x="12" y="194"/>
                  </a:lnTo>
                  <a:lnTo>
                    <a:pt x="16" y="196"/>
                  </a:lnTo>
                  <a:lnTo>
                    <a:pt x="21" y="198"/>
                  </a:lnTo>
                  <a:lnTo>
                    <a:pt x="27" y="199"/>
                  </a:lnTo>
                  <a:lnTo>
                    <a:pt x="33" y="200"/>
                  </a:lnTo>
                  <a:lnTo>
                    <a:pt x="40" y="201"/>
                  </a:lnTo>
                  <a:lnTo>
                    <a:pt x="47" y="202"/>
                  </a:lnTo>
                  <a:lnTo>
                    <a:pt x="55" y="202"/>
                  </a:lnTo>
                  <a:lnTo>
                    <a:pt x="64" y="203"/>
                  </a:lnTo>
                  <a:lnTo>
                    <a:pt x="73" y="203"/>
                  </a:lnTo>
                  <a:lnTo>
                    <a:pt x="83" y="203"/>
                  </a:lnTo>
                  <a:lnTo>
                    <a:pt x="93" y="203"/>
                  </a:lnTo>
                  <a:lnTo>
                    <a:pt x="106" y="203"/>
                  </a:lnTo>
                  <a:lnTo>
                    <a:pt x="121" y="203"/>
                  </a:lnTo>
                  <a:lnTo>
                    <a:pt x="139" y="203"/>
                  </a:lnTo>
                  <a:lnTo>
                    <a:pt x="159" y="203"/>
                  </a:lnTo>
                  <a:lnTo>
                    <a:pt x="179" y="202"/>
                  </a:lnTo>
                  <a:lnTo>
                    <a:pt x="202" y="202"/>
                  </a:lnTo>
                  <a:lnTo>
                    <a:pt x="224" y="201"/>
                  </a:lnTo>
                  <a:lnTo>
                    <a:pt x="247" y="200"/>
                  </a:lnTo>
                  <a:lnTo>
                    <a:pt x="269" y="199"/>
                  </a:lnTo>
                  <a:lnTo>
                    <a:pt x="291" y="197"/>
                  </a:lnTo>
                  <a:lnTo>
                    <a:pt x="311" y="195"/>
                  </a:lnTo>
                  <a:lnTo>
                    <a:pt x="330" y="193"/>
                  </a:lnTo>
                  <a:lnTo>
                    <a:pt x="346" y="189"/>
                  </a:lnTo>
                  <a:lnTo>
                    <a:pt x="360" y="186"/>
                  </a:lnTo>
                  <a:lnTo>
                    <a:pt x="370" y="182"/>
                  </a:lnTo>
                  <a:lnTo>
                    <a:pt x="377" y="178"/>
                  </a:lnTo>
                  <a:lnTo>
                    <a:pt x="381" y="171"/>
                  </a:lnTo>
                  <a:lnTo>
                    <a:pt x="385" y="163"/>
                  </a:lnTo>
                  <a:lnTo>
                    <a:pt x="388" y="151"/>
                  </a:lnTo>
                  <a:lnTo>
                    <a:pt x="391" y="138"/>
                  </a:lnTo>
                  <a:lnTo>
                    <a:pt x="393" y="125"/>
                  </a:lnTo>
                  <a:lnTo>
                    <a:pt x="395" y="110"/>
                  </a:lnTo>
                  <a:lnTo>
                    <a:pt x="396" y="95"/>
                  </a:lnTo>
                  <a:lnTo>
                    <a:pt x="397" y="79"/>
                  </a:lnTo>
                  <a:lnTo>
                    <a:pt x="398" y="64"/>
                  </a:lnTo>
                  <a:lnTo>
                    <a:pt x="398" y="49"/>
                  </a:lnTo>
                  <a:lnTo>
                    <a:pt x="398" y="36"/>
                  </a:lnTo>
                  <a:lnTo>
                    <a:pt x="398" y="24"/>
                  </a:lnTo>
                  <a:lnTo>
                    <a:pt x="398" y="14"/>
                  </a:lnTo>
                  <a:lnTo>
                    <a:pt x="398" y="7"/>
                  </a:lnTo>
                  <a:lnTo>
                    <a:pt x="398" y="2"/>
                  </a:lnTo>
                  <a:lnTo>
                    <a:pt x="398" y="0"/>
                  </a:lnTo>
                  <a:lnTo>
                    <a:pt x="396" y="1"/>
                  </a:lnTo>
                  <a:lnTo>
                    <a:pt x="391" y="5"/>
                  </a:lnTo>
                  <a:lnTo>
                    <a:pt x="382" y="10"/>
                  </a:lnTo>
                  <a:lnTo>
                    <a:pt x="370" y="16"/>
                  </a:lnTo>
                  <a:lnTo>
                    <a:pt x="356" y="24"/>
                  </a:lnTo>
                  <a:lnTo>
                    <a:pt x="338" y="31"/>
                  </a:lnTo>
                  <a:lnTo>
                    <a:pt x="319" y="39"/>
                  </a:lnTo>
                  <a:lnTo>
                    <a:pt x="297" y="47"/>
                  </a:lnTo>
                  <a:lnTo>
                    <a:pt x="273" y="54"/>
                  </a:lnTo>
                  <a:lnTo>
                    <a:pt x="247" y="59"/>
                  </a:lnTo>
                  <a:lnTo>
                    <a:pt x="220" y="64"/>
                  </a:lnTo>
                  <a:lnTo>
                    <a:pt x="191" y="66"/>
                  </a:lnTo>
                  <a:lnTo>
                    <a:pt x="161" y="66"/>
                  </a:lnTo>
                  <a:lnTo>
                    <a:pt x="130" y="63"/>
                  </a:lnTo>
                  <a:lnTo>
                    <a:pt x="99" y="57"/>
                  </a:lnTo>
                  <a:lnTo>
                    <a:pt x="66" y="47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60" name="Freeform 52"/>
            <p:cNvSpPr>
              <a:spLocks/>
            </p:cNvSpPr>
            <p:nvPr/>
          </p:nvSpPr>
          <p:spPr bwMode="auto">
            <a:xfrm>
              <a:off x="3603625" y="5772150"/>
              <a:ext cx="1120775" cy="782638"/>
            </a:xfrm>
            <a:custGeom>
              <a:avLst/>
              <a:gdLst>
                <a:gd name="T0" fmla="*/ 2147483647 w 706"/>
                <a:gd name="T1" fmla="*/ 2147483647 h 493"/>
                <a:gd name="T2" fmla="*/ 2147483647 w 706"/>
                <a:gd name="T3" fmla="*/ 2147483647 h 493"/>
                <a:gd name="T4" fmla="*/ 2147483647 w 706"/>
                <a:gd name="T5" fmla="*/ 2147483647 h 493"/>
                <a:gd name="T6" fmla="*/ 2147483647 w 706"/>
                <a:gd name="T7" fmla="*/ 2147483647 h 493"/>
                <a:gd name="T8" fmla="*/ 2147483647 w 706"/>
                <a:gd name="T9" fmla="*/ 2147483647 h 493"/>
                <a:gd name="T10" fmla="*/ 2147483647 w 706"/>
                <a:gd name="T11" fmla="*/ 2147483647 h 493"/>
                <a:gd name="T12" fmla="*/ 2147483647 w 706"/>
                <a:gd name="T13" fmla="*/ 2147483647 h 493"/>
                <a:gd name="T14" fmla="*/ 2147483647 w 706"/>
                <a:gd name="T15" fmla="*/ 2147483647 h 493"/>
                <a:gd name="T16" fmla="*/ 2147483647 w 706"/>
                <a:gd name="T17" fmla="*/ 2147483647 h 493"/>
                <a:gd name="T18" fmla="*/ 2147483647 w 706"/>
                <a:gd name="T19" fmla="*/ 2147483647 h 493"/>
                <a:gd name="T20" fmla="*/ 2147483647 w 706"/>
                <a:gd name="T21" fmla="*/ 2147483647 h 493"/>
                <a:gd name="T22" fmla="*/ 2147483647 w 706"/>
                <a:gd name="T23" fmla="*/ 2147483647 h 493"/>
                <a:gd name="T24" fmla="*/ 2147483647 w 706"/>
                <a:gd name="T25" fmla="*/ 2147483647 h 493"/>
                <a:gd name="T26" fmla="*/ 2147483647 w 706"/>
                <a:gd name="T27" fmla="*/ 2147483647 h 493"/>
                <a:gd name="T28" fmla="*/ 0 w 706"/>
                <a:gd name="T29" fmla="*/ 2147483647 h 493"/>
                <a:gd name="T30" fmla="*/ 2147483647 w 706"/>
                <a:gd name="T31" fmla="*/ 2147483647 h 493"/>
                <a:gd name="T32" fmla="*/ 2147483647 w 706"/>
                <a:gd name="T33" fmla="*/ 2147483647 h 493"/>
                <a:gd name="T34" fmla="*/ 2147483647 w 706"/>
                <a:gd name="T35" fmla="*/ 2147483647 h 493"/>
                <a:gd name="T36" fmla="*/ 2147483647 w 706"/>
                <a:gd name="T37" fmla="*/ 2147483647 h 493"/>
                <a:gd name="T38" fmla="*/ 2147483647 w 706"/>
                <a:gd name="T39" fmla="*/ 2147483647 h 493"/>
                <a:gd name="T40" fmla="*/ 2147483647 w 706"/>
                <a:gd name="T41" fmla="*/ 2147483647 h 493"/>
                <a:gd name="T42" fmla="*/ 2147483647 w 706"/>
                <a:gd name="T43" fmla="*/ 2147483647 h 493"/>
                <a:gd name="T44" fmla="*/ 2147483647 w 706"/>
                <a:gd name="T45" fmla="*/ 2147483647 h 493"/>
                <a:gd name="T46" fmla="*/ 2147483647 w 706"/>
                <a:gd name="T47" fmla="*/ 2147483647 h 493"/>
                <a:gd name="T48" fmla="*/ 2147483647 w 706"/>
                <a:gd name="T49" fmla="*/ 2147483647 h 493"/>
                <a:gd name="T50" fmla="*/ 2147483647 w 706"/>
                <a:gd name="T51" fmla="*/ 2147483647 h 493"/>
                <a:gd name="T52" fmla="*/ 2147483647 w 706"/>
                <a:gd name="T53" fmla="*/ 2147483647 h 493"/>
                <a:gd name="T54" fmla="*/ 2147483647 w 706"/>
                <a:gd name="T55" fmla="*/ 2147483647 h 493"/>
                <a:gd name="T56" fmla="*/ 2147483647 w 706"/>
                <a:gd name="T57" fmla="*/ 2147483647 h 493"/>
                <a:gd name="T58" fmla="*/ 2147483647 w 706"/>
                <a:gd name="T59" fmla="*/ 2147483647 h 493"/>
                <a:gd name="T60" fmla="*/ 2147483647 w 706"/>
                <a:gd name="T61" fmla="*/ 2147483647 h 493"/>
                <a:gd name="T62" fmla="*/ 2147483647 w 706"/>
                <a:gd name="T63" fmla="*/ 2147483647 h 493"/>
                <a:gd name="T64" fmla="*/ 2147483647 w 706"/>
                <a:gd name="T65" fmla="*/ 2147483647 h 493"/>
                <a:gd name="T66" fmla="*/ 2147483647 w 706"/>
                <a:gd name="T67" fmla="*/ 2147483647 h 493"/>
                <a:gd name="T68" fmla="*/ 2147483647 w 706"/>
                <a:gd name="T69" fmla="*/ 2147483647 h 493"/>
                <a:gd name="T70" fmla="*/ 2147483647 w 706"/>
                <a:gd name="T71" fmla="*/ 2147483647 h 493"/>
                <a:gd name="T72" fmla="*/ 2147483647 w 706"/>
                <a:gd name="T73" fmla="*/ 2147483647 h 493"/>
                <a:gd name="T74" fmla="*/ 2147483647 w 706"/>
                <a:gd name="T75" fmla="*/ 2147483647 h 493"/>
                <a:gd name="T76" fmla="*/ 2147483647 w 706"/>
                <a:gd name="T77" fmla="*/ 2147483647 h 493"/>
                <a:gd name="T78" fmla="*/ 2147483647 w 706"/>
                <a:gd name="T79" fmla="*/ 2147483647 h 493"/>
                <a:gd name="T80" fmla="*/ 2147483647 w 706"/>
                <a:gd name="T81" fmla="*/ 2147483647 h 493"/>
                <a:gd name="T82" fmla="*/ 2147483647 w 706"/>
                <a:gd name="T83" fmla="*/ 2147483647 h 493"/>
                <a:gd name="T84" fmla="*/ 2147483647 w 706"/>
                <a:gd name="T85" fmla="*/ 2147483647 h 493"/>
                <a:gd name="T86" fmla="*/ 2147483647 w 706"/>
                <a:gd name="T87" fmla="*/ 2147483647 h 493"/>
                <a:gd name="T88" fmla="*/ 2147483647 w 706"/>
                <a:gd name="T89" fmla="*/ 2147483647 h 493"/>
                <a:gd name="T90" fmla="*/ 2147483647 w 706"/>
                <a:gd name="T91" fmla="*/ 2147483647 h 493"/>
                <a:gd name="T92" fmla="*/ 2147483647 w 706"/>
                <a:gd name="T93" fmla="*/ 2147483647 h 493"/>
                <a:gd name="T94" fmla="*/ 2147483647 w 706"/>
                <a:gd name="T95" fmla="*/ 2147483647 h 493"/>
                <a:gd name="T96" fmla="*/ 2147483647 w 706"/>
                <a:gd name="T97" fmla="*/ 2147483647 h 493"/>
                <a:gd name="T98" fmla="*/ 2147483647 w 706"/>
                <a:gd name="T99" fmla="*/ 2147483647 h 493"/>
                <a:gd name="T100" fmla="*/ 2147483647 w 706"/>
                <a:gd name="T101" fmla="*/ 0 h 493"/>
                <a:gd name="T102" fmla="*/ 2147483647 w 706"/>
                <a:gd name="T103" fmla="*/ 2147483647 h 493"/>
                <a:gd name="T104" fmla="*/ 2147483647 w 706"/>
                <a:gd name="T105" fmla="*/ 2147483647 h 493"/>
                <a:gd name="T106" fmla="*/ 2147483647 w 706"/>
                <a:gd name="T107" fmla="*/ 2147483647 h 493"/>
                <a:gd name="T108" fmla="*/ 2147483647 w 706"/>
                <a:gd name="T109" fmla="*/ 2147483647 h 493"/>
                <a:gd name="T110" fmla="*/ 2147483647 w 706"/>
                <a:gd name="T111" fmla="*/ 2147483647 h 493"/>
                <a:gd name="T112" fmla="*/ 2147483647 w 706"/>
                <a:gd name="T113" fmla="*/ 2147483647 h 493"/>
                <a:gd name="T114" fmla="*/ 2147483647 w 706"/>
                <a:gd name="T115" fmla="*/ 2147483647 h 493"/>
                <a:gd name="T116" fmla="*/ 2147483647 w 706"/>
                <a:gd name="T117" fmla="*/ 2147483647 h 49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06"/>
                <a:gd name="T178" fmla="*/ 0 h 493"/>
                <a:gd name="T179" fmla="*/ 706 w 706"/>
                <a:gd name="T180" fmla="*/ 493 h 49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06" h="493">
                  <a:moveTo>
                    <a:pt x="295" y="64"/>
                  </a:moveTo>
                  <a:lnTo>
                    <a:pt x="185" y="190"/>
                  </a:lnTo>
                  <a:lnTo>
                    <a:pt x="186" y="190"/>
                  </a:lnTo>
                  <a:lnTo>
                    <a:pt x="191" y="188"/>
                  </a:lnTo>
                  <a:lnTo>
                    <a:pt x="199" y="186"/>
                  </a:lnTo>
                  <a:lnTo>
                    <a:pt x="209" y="183"/>
                  </a:lnTo>
                  <a:lnTo>
                    <a:pt x="221" y="180"/>
                  </a:lnTo>
                  <a:lnTo>
                    <a:pt x="235" y="177"/>
                  </a:lnTo>
                  <a:lnTo>
                    <a:pt x="250" y="174"/>
                  </a:lnTo>
                  <a:lnTo>
                    <a:pt x="266" y="172"/>
                  </a:lnTo>
                  <a:lnTo>
                    <a:pt x="284" y="171"/>
                  </a:lnTo>
                  <a:lnTo>
                    <a:pt x="302" y="170"/>
                  </a:lnTo>
                  <a:lnTo>
                    <a:pt x="321" y="171"/>
                  </a:lnTo>
                  <a:lnTo>
                    <a:pt x="338" y="173"/>
                  </a:lnTo>
                  <a:lnTo>
                    <a:pt x="356" y="176"/>
                  </a:lnTo>
                  <a:lnTo>
                    <a:pt x="373" y="182"/>
                  </a:lnTo>
                  <a:lnTo>
                    <a:pt x="389" y="190"/>
                  </a:lnTo>
                  <a:lnTo>
                    <a:pt x="404" y="201"/>
                  </a:lnTo>
                  <a:lnTo>
                    <a:pt x="401" y="200"/>
                  </a:lnTo>
                  <a:lnTo>
                    <a:pt x="394" y="198"/>
                  </a:lnTo>
                  <a:lnTo>
                    <a:pt x="382" y="195"/>
                  </a:lnTo>
                  <a:lnTo>
                    <a:pt x="367" y="192"/>
                  </a:lnTo>
                  <a:lnTo>
                    <a:pt x="348" y="189"/>
                  </a:lnTo>
                  <a:lnTo>
                    <a:pt x="327" y="186"/>
                  </a:lnTo>
                  <a:lnTo>
                    <a:pt x="304" y="185"/>
                  </a:lnTo>
                  <a:lnTo>
                    <a:pt x="279" y="185"/>
                  </a:lnTo>
                  <a:lnTo>
                    <a:pt x="252" y="186"/>
                  </a:lnTo>
                  <a:lnTo>
                    <a:pt x="225" y="190"/>
                  </a:lnTo>
                  <a:lnTo>
                    <a:pt x="197" y="197"/>
                  </a:lnTo>
                  <a:lnTo>
                    <a:pt x="170" y="208"/>
                  </a:lnTo>
                  <a:lnTo>
                    <a:pt x="144" y="221"/>
                  </a:lnTo>
                  <a:lnTo>
                    <a:pt x="119" y="239"/>
                  </a:lnTo>
                  <a:lnTo>
                    <a:pt x="96" y="262"/>
                  </a:lnTo>
                  <a:lnTo>
                    <a:pt x="75" y="289"/>
                  </a:lnTo>
                  <a:lnTo>
                    <a:pt x="57" y="318"/>
                  </a:lnTo>
                  <a:lnTo>
                    <a:pt x="41" y="345"/>
                  </a:lnTo>
                  <a:lnTo>
                    <a:pt x="28" y="368"/>
                  </a:lnTo>
                  <a:lnTo>
                    <a:pt x="17" y="390"/>
                  </a:lnTo>
                  <a:lnTo>
                    <a:pt x="9" y="409"/>
                  </a:lnTo>
                  <a:lnTo>
                    <a:pt x="3" y="425"/>
                  </a:lnTo>
                  <a:lnTo>
                    <a:pt x="0" y="440"/>
                  </a:lnTo>
                  <a:lnTo>
                    <a:pt x="0" y="452"/>
                  </a:lnTo>
                  <a:lnTo>
                    <a:pt x="2" y="463"/>
                  </a:lnTo>
                  <a:lnTo>
                    <a:pt x="6" y="471"/>
                  </a:lnTo>
                  <a:lnTo>
                    <a:pt x="14" y="478"/>
                  </a:lnTo>
                  <a:lnTo>
                    <a:pt x="23" y="484"/>
                  </a:lnTo>
                  <a:lnTo>
                    <a:pt x="35" y="488"/>
                  </a:lnTo>
                  <a:lnTo>
                    <a:pt x="49" y="491"/>
                  </a:lnTo>
                  <a:lnTo>
                    <a:pt x="66" y="493"/>
                  </a:lnTo>
                  <a:lnTo>
                    <a:pt x="86" y="493"/>
                  </a:lnTo>
                  <a:lnTo>
                    <a:pt x="96" y="493"/>
                  </a:lnTo>
                  <a:lnTo>
                    <a:pt x="108" y="493"/>
                  </a:lnTo>
                  <a:lnTo>
                    <a:pt x="120" y="493"/>
                  </a:lnTo>
                  <a:lnTo>
                    <a:pt x="132" y="493"/>
                  </a:lnTo>
                  <a:lnTo>
                    <a:pt x="146" y="493"/>
                  </a:lnTo>
                  <a:lnTo>
                    <a:pt x="159" y="493"/>
                  </a:lnTo>
                  <a:lnTo>
                    <a:pt x="173" y="493"/>
                  </a:lnTo>
                  <a:lnTo>
                    <a:pt x="188" y="492"/>
                  </a:lnTo>
                  <a:lnTo>
                    <a:pt x="203" y="492"/>
                  </a:lnTo>
                  <a:lnTo>
                    <a:pt x="218" y="491"/>
                  </a:lnTo>
                  <a:lnTo>
                    <a:pt x="233" y="490"/>
                  </a:lnTo>
                  <a:lnTo>
                    <a:pt x="248" y="489"/>
                  </a:lnTo>
                  <a:lnTo>
                    <a:pt x="263" y="488"/>
                  </a:lnTo>
                  <a:lnTo>
                    <a:pt x="279" y="487"/>
                  </a:lnTo>
                  <a:lnTo>
                    <a:pt x="294" y="485"/>
                  </a:lnTo>
                  <a:lnTo>
                    <a:pt x="309" y="483"/>
                  </a:lnTo>
                  <a:lnTo>
                    <a:pt x="324" y="482"/>
                  </a:lnTo>
                  <a:lnTo>
                    <a:pt x="338" y="479"/>
                  </a:lnTo>
                  <a:lnTo>
                    <a:pt x="352" y="477"/>
                  </a:lnTo>
                  <a:lnTo>
                    <a:pt x="366" y="474"/>
                  </a:lnTo>
                  <a:lnTo>
                    <a:pt x="379" y="471"/>
                  </a:lnTo>
                  <a:lnTo>
                    <a:pt x="392" y="468"/>
                  </a:lnTo>
                  <a:lnTo>
                    <a:pt x="404" y="464"/>
                  </a:lnTo>
                  <a:lnTo>
                    <a:pt x="416" y="460"/>
                  </a:lnTo>
                  <a:lnTo>
                    <a:pt x="427" y="456"/>
                  </a:lnTo>
                  <a:lnTo>
                    <a:pt x="437" y="451"/>
                  </a:lnTo>
                  <a:lnTo>
                    <a:pt x="446" y="446"/>
                  </a:lnTo>
                  <a:lnTo>
                    <a:pt x="454" y="441"/>
                  </a:lnTo>
                  <a:lnTo>
                    <a:pt x="462" y="435"/>
                  </a:lnTo>
                  <a:lnTo>
                    <a:pt x="468" y="429"/>
                  </a:lnTo>
                  <a:lnTo>
                    <a:pt x="473" y="422"/>
                  </a:lnTo>
                  <a:lnTo>
                    <a:pt x="477" y="415"/>
                  </a:lnTo>
                  <a:lnTo>
                    <a:pt x="485" y="400"/>
                  </a:lnTo>
                  <a:lnTo>
                    <a:pt x="493" y="383"/>
                  </a:lnTo>
                  <a:lnTo>
                    <a:pt x="501" y="367"/>
                  </a:lnTo>
                  <a:lnTo>
                    <a:pt x="511" y="349"/>
                  </a:lnTo>
                  <a:lnTo>
                    <a:pt x="520" y="331"/>
                  </a:lnTo>
                  <a:lnTo>
                    <a:pt x="531" y="313"/>
                  </a:lnTo>
                  <a:lnTo>
                    <a:pt x="541" y="296"/>
                  </a:lnTo>
                  <a:lnTo>
                    <a:pt x="550" y="278"/>
                  </a:lnTo>
                  <a:lnTo>
                    <a:pt x="560" y="263"/>
                  </a:lnTo>
                  <a:lnTo>
                    <a:pt x="568" y="248"/>
                  </a:lnTo>
                  <a:lnTo>
                    <a:pt x="576" y="235"/>
                  </a:lnTo>
                  <a:lnTo>
                    <a:pt x="583" y="223"/>
                  </a:lnTo>
                  <a:lnTo>
                    <a:pt x="588" y="214"/>
                  </a:lnTo>
                  <a:lnTo>
                    <a:pt x="593" y="206"/>
                  </a:lnTo>
                  <a:lnTo>
                    <a:pt x="595" y="202"/>
                  </a:lnTo>
                  <a:lnTo>
                    <a:pt x="596" y="201"/>
                  </a:lnTo>
                  <a:lnTo>
                    <a:pt x="596" y="203"/>
                  </a:lnTo>
                  <a:lnTo>
                    <a:pt x="594" y="209"/>
                  </a:lnTo>
                  <a:lnTo>
                    <a:pt x="591" y="217"/>
                  </a:lnTo>
                  <a:lnTo>
                    <a:pt x="588" y="227"/>
                  </a:lnTo>
                  <a:lnTo>
                    <a:pt x="586" y="236"/>
                  </a:lnTo>
                  <a:lnTo>
                    <a:pt x="586" y="243"/>
                  </a:lnTo>
                  <a:lnTo>
                    <a:pt x="587" y="248"/>
                  </a:lnTo>
                  <a:lnTo>
                    <a:pt x="591" y="248"/>
                  </a:lnTo>
                  <a:lnTo>
                    <a:pt x="595" y="247"/>
                  </a:lnTo>
                  <a:lnTo>
                    <a:pt x="600" y="246"/>
                  </a:lnTo>
                  <a:lnTo>
                    <a:pt x="606" y="244"/>
                  </a:lnTo>
                  <a:lnTo>
                    <a:pt x="613" y="242"/>
                  </a:lnTo>
                  <a:lnTo>
                    <a:pt x="621" y="239"/>
                  </a:lnTo>
                  <a:lnTo>
                    <a:pt x="629" y="236"/>
                  </a:lnTo>
                  <a:lnTo>
                    <a:pt x="638" y="233"/>
                  </a:lnTo>
                  <a:lnTo>
                    <a:pt x="647" y="231"/>
                  </a:lnTo>
                  <a:lnTo>
                    <a:pt x="655" y="228"/>
                  </a:lnTo>
                  <a:lnTo>
                    <a:pt x="663" y="225"/>
                  </a:lnTo>
                  <a:lnTo>
                    <a:pt x="671" y="223"/>
                  </a:lnTo>
                  <a:lnTo>
                    <a:pt x="677" y="221"/>
                  </a:lnTo>
                  <a:lnTo>
                    <a:pt x="682" y="219"/>
                  </a:lnTo>
                  <a:lnTo>
                    <a:pt x="687" y="218"/>
                  </a:lnTo>
                  <a:lnTo>
                    <a:pt x="689" y="217"/>
                  </a:lnTo>
                  <a:lnTo>
                    <a:pt x="690" y="217"/>
                  </a:lnTo>
                  <a:lnTo>
                    <a:pt x="691" y="215"/>
                  </a:lnTo>
                  <a:lnTo>
                    <a:pt x="692" y="209"/>
                  </a:lnTo>
                  <a:lnTo>
                    <a:pt x="693" y="201"/>
                  </a:lnTo>
                  <a:lnTo>
                    <a:pt x="694" y="189"/>
                  </a:lnTo>
                  <a:lnTo>
                    <a:pt x="696" y="175"/>
                  </a:lnTo>
                  <a:lnTo>
                    <a:pt x="698" y="160"/>
                  </a:lnTo>
                  <a:lnTo>
                    <a:pt x="700" y="144"/>
                  </a:lnTo>
                  <a:lnTo>
                    <a:pt x="702" y="126"/>
                  </a:lnTo>
                  <a:lnTo>
                    <a:pt x="703" y="108"/>
                  </a:lnTo>
                  <a:lnTo>
                    <a:pt x="705" y="90"/>
                  </a:lnTo>
                  <a:lnTo>
                    <a:pt x="705" y="72"/>
                  </a:lnTo>
                  <a:lnTo>
                    <a:pt x="706" y="56"/>
                  </a:lnTo>
                  <a:lnTo>
                    <a:pt x="706" y="41"/>
                  </a:lnTo>
                  <a:lnTo>
                    <a:pt x="705" y="27"/>
                  </a:lnTo>
                  <a:lnTo>
                    <a:pt x="703" y="16"/>
                  </a:lnTo>
                  <a:lnTo>
                    <a:pt x="701" y="8"/>
                  </a:lnTo>
                  <a:lnTo>
                    <a:pt x="698" y="5"/>
                  </a:lnTo>
                  <a:lnTo>
                    <a:pt x="694" y="3"/>
                  </a:lnTo>
                  <a:lnTo>
                    <a:pt x="687" y="1"/>
                  </a:lnTo>
                  <a:lnTo>
                    <a:pt x="679" y="0"/>
                  </a:lnTo>
                  <a:lnTo>
                    <a:pt x="669" y="0"/>
                  </a:lnTo>
                  <a:lnTo>
                    <a:pt x="658" y="0"/>
                  </a:lnTo>
                  <a:lnTo>
                    <a:pt x="645" y="0"/>
                  </a:lnTo>
                  <a:lnTo>
                    <a:pt x="631" y="1"/>
                  </a:lnTo>
                  <a:lnTo>
                    <a:pt x="616" y="3"/>
                  </a:lnTo>
                  <a:lnTo>
                    <a:pt x="600" y="5"/>
                  </a:lnTo>
                  <a:lnTo>
                    <a:pt x="583" y="7"/>
                  </a:lnTo>
                  <a:lnTo>
                    <a:pt x="566" y="10"/>
                  </a:lnTo>
                  <a:lnTo>
                    <a:pt x="548" y="13"/>
                  </a:lnTo>
                  <a:lnTo>
                    <a:pt x="530" y="16"/>
                  </a:lnTo>
                  <a:lnTo>
                    <a:pt x="511" y="19"/>
                  </a:lnTo>
                  <a:lnTo>
                    <a:pt x="492" y="23"/>
                  </a:lnTo>
                  <a:lnTo>
                    <a:pt x="474" y="26"/>
                  </a:lnTo>
                  <a:lnTo>
                    <a:pt x="455" y="30"/>
                  </a:lnTo>
                  <a:lnTo>
                    <a:pt x="438" y="33"/>
                  </a:lnTo>
                  <a:lnTo>
                    <a:pt x="420" y="37"/>
                  </a:lnTo>
                  <a:lnTo>
                    <a:pt x="402" y="41"/>
                  </a:lnTo>
                  <a:lnTo>
                    <a:pt x="386" y="44"/>
                  </a:lnTo>
                  <a:lnTo>
                    <a:pt x="371" y="47"/>
                  </a:lnTo>
                  <a:lnTo>
                    <a:pt x="356" y="50"/>
                  </a:lnTo>
                  <a:lnTo>
                    <a:pt x="343" y="53"/>
                  </a:lnTo>
                  <a:lnTo>
                    <a:pt x="332" y="56"/>
                  </a:lnTo>
                  <a:lnTo>
                    <a:pt x="321" y="58"/>
                  </a:lnTo>
                  <a:lnTo>
                    <a:pt x="312" y="60"/>
                  </a:lnTo>
                  <a:lnTo>
                    <a:pt x="305" y="62"/>
                  </a:lnTo>
                  <a:lnTo>
                    <a:pt x="300" y="63"/>
                  </a:lnTo>
                  <a:lnTo>
                    <a:pt x="296" y="64"/>
                  </a:lnTo>
                  <a:lnTo>
                    <a:pt x="295" y="64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61" name="Freeform 53"/>
            <p:cNvSpPr>
              <a:spLocks/>
            </p:cNvSpPr>
            <p:nvPr/>
          </p:nvSpPr>
          <p:spPr bwMode="auto">
            <a:xfrm>
              <a:off x="4699000" y="5508625"/>
              <a:ext cx="398463" cy="384175"/>
            </a:xfrm>
            <a:custGeom>
              <a:avLst/>
              <a:gdLst>
                <a:gd name="T0" fmla="*/ 2147483647 w 251"/>
                <a:gd name="T1" fmla="*/ 2147483647 h 242"/>
                <a:gd name="T2" fmla="*/ 2147483647 w 251"/>
                <a:gd name="T3" fmla="*/ 0 h 242"/>
                <a:gd name="T4" fmla="*/ 2147483647 w 251"/>
                <a:gd name="T5" fmla="*/ 2147483647 h 242"/>
                <a:gd name="T6" fmla="*/ 2147483647 w 251"/>
                <a:gd name="T7" fmla="*/ 2147483647 h 242"/>
                <a:gd name="T8" fmla="*/ 2147483647 w 251"/>
                <a:gd name="T9" fmla="*/ 2147483647 h 242"/>
                <a:gd name="T10" fmla="*/ 2147483647 w 251"/>
                <a:gd name="T11" fmla="*/ 2147483647 h 242"/>
                <a:gd name="T12" fmla="*/ 2147483647 w 251"/>
                <a:gd name="T13" fmla="*/ 2147483647 h 242"/>
                <a:gd name="T14" fmla="*/ 2147483647 w 251"/>
                <a:gd name="T15" fmla="*/ 2147483647 h 242"/>
                <a:gd name="T16" fmla="*/ 2147483647 w 251"/>
                <a:gd name="T17" fmla="*/ 2147483647 h 242"/>
                <a:gd name="T18" fmla="*/ 2147483647 w 251"/>
                <a:gd name="T19" fmla="*/ 2147483647 h 242"/>
                <a:gd name="T20" fmla="*/ 2147483647 w 251"/>
                <a:gd name="T21" fmla="*/ 2147483647 h 242"/>
                <a:gd name="T22" fmla="*/ 2147483647 w 251"/>
                <a:gd name="T23" fmla="*/ 2147483647 h 242"/>
                <a:gd name="T24" fmla="*/ 2147483647 w 251"/>
                <a:gd name="T25" fmla="*/ 2147483647 h 242"/>
                <a:gd name="T26" fmla="*/ 2147483647 w 251"/>
                <a:gd name="T27" fmla="*/ 2147483647 h 242"/>
                <a:gd name="T28" fmla="*/ 2147483647 w 251"/>
                <a:gd name="T29" fmla="*/ 2147483647 h 242"/>
                <a:gd name="T30" fmla="*/ 2147483647 w 251"/>
                <a:gd name="T31" fmla="*/ 2147483647 h 242"/>
                <a:gd name="T32" fmla="*/ 2147483647 w 251"/>
                <a:gd name="T33" fmla="*/ 2147483647 h 242"/>
                <a:gd name="T34" fmla="*/ 2147483647 w 251"/>
                <a:gd name="T35" fmla="*/ 2147483647 h 242"/>
                <a:gd name="T36" fmla="*/ 2147483647 w 251"/>
                <a:gd name="T37" fmla="*/ 2147483647 h 242"/>
                <a:gd name="T38" fmla="*/ 2147483647 w 251"/>
                <a:gd name="T39" fmla="*/ 2147483647 h 242"/>
                <a:gd name="T40" fmla="*/ 2147483647 w 251"/>
                <a:gd name="T41" fmla="*/ 2147483647 h 242"/>
                <a:gd name="T42" fmla="*/ 2147483647 w 251"/>
                <a:gd name="T43" fmla="*/ 2147483647 h 242"/>
                <a:gd name="T44" fmla="*/ 2147483647 w 251"/>
                <a:gd name="T45" fmla="*/ 2147483647 h 242"/>
                <a:gd name="T46" fmla="*/ 2147483647 w 251"/>
                <a:gd name="T47" fmla="*/ 2147483647 h 242"/>
                <a:gd name="T48" fmla="*/ 2147483647 w 251"/>
                <a:gd name="T49" fmla="*/ 2147483647 h 242"/>
                <a:gd name="T50" fmla="*/ 2147483647 w 251"/>
                <a:gd name="T51" fmla="*/ 2147483647 h 242"/>
                <a:gd name="T52" fmla="*/ 2147483647 w 251"/>
                <a:gd name="T53" fmla="*/ 2147483647 h 242"/>
                <a:gd name="T54" fmla="*/ 2147483647 w 251"/>
                <a:gd name="T55" fmla="*/ 2147483647 h 242"/>
                <a:gd name="T56" fmla="*/ 2147483647 w 251"/>
                <a:gd name="T57" fmla="*/ 2147483647 h 242"/>
                <a:gd name="T58" fmla="*/ 2147483647 w 251"/>
                <a:gd name="T59" fmla="*/ 2147483647 h 242"/>
                <a:gd name="T60" fmla="*/ 2147483647 w 251"/>
                <a:gd name="T61" fmla="*/ 2147483647 h 242"/>
                <a:gd name="T62" fmla="*/ 2147483647 w 251"/>
                <a:gd name="T63" fmla="*/ 2147483647 h 242"/>
                <a:gd name="T64" fmla="*/ 2147483647 w 251"/>
                <a:gd name="T65" fmla="*/ 2147483647 h 242"/>
                <a:gd name="T66" fmla="*/ 0 w 251"/>
                <a:gd name="T67" fmla="*/ 2147483647 h 242"/>
                <a:gd name="T68" fmla="*/ 0 w 251"/>
                <a:gd name="T69" fmla="*/ 2147483647 h 242"/>
                <a:gd name="T70" fmla="*/ 2147483647 w 251"/>
                <a:gd name="T71" fmla="*/ 2147483647 h 242"/>
                <a:gd name="T72" fmla="*/ 2147483647 w 251"/>
                <a:gd name="T73" fmla="*/ 2147483647 h 242"/>
                <a:gd name="T74" fmla="*/ 2147483647 w 251"/>
                <a:gd name="T75" fmla="*/ 2147483647 h 242"/>
                <a:gd name="T76" fmla="*/ 2147483647 w 251"/>
                <a:gd name="T77" fmla="*/ 2147483647 h 242"/>
                <a:gd name="T78" fmla="*/ 2147483647 w 251"/>
                <a:gd name="T79" fmla="*/ 2147483647 h 242"/>
                <a:gd name="T80" fmla="*/ 2147483647 w 251"/>
                <a:gd name="T81" fmla="*/ 2147483647 h 242"/>
                <a:gd name="T82" fmla="*/ 2147483647 w 251"/>
                <a:gd name="T83" fmla="*/ 2147483647 h 242"/>
                <a:gd name="T84" fmla="*/ 2147483647 w 251"/>
                <a:gd name="T85" fmla="*/ 2147483647 h 242"/>
                <a:gd name="T86" fmla="*/ 2147483647 w 251"/>
                <a:gd name="T87" fmla="*/ 2147483647 h 242"/>
                <a:gd name="T88" fmla="*/ 2147483647 w 251"/>
                <a:gd name="T89" fmla="*/ 2147483647 h 242"/>
                <a:gd name="T90" fmla="*/ 2147483647 w 251"/>
                <a:gd name="T91" fmla="*/ 2147483647 h 242"/>
                <a:gd name="T92" fmla="*/ 2147483647 w 251"/>
                <a:gd name="T93" fmla="*/ 2147483647 h 242"/>
                <a:gd name="T94" fmla="*/ 2147483647 w 251"/>
                <a:gd name="T95" fmla="*/ 2147483647 h 242"/>
                <a:gd name="T96" fmla="*/ 2147483647 w 251"/>
                <a:gd name="T97" fmla="*/ 2147483647 h 242"/>
                <a:gd name="T98" fmla="*/ 2147483647 w 251"/>
                <a:gd name="T99" fmla="*/ 2147483647 h 242"/>
                <a:gd name="T100" fmla="*/ 2147483647 w 251"/>
                <a:gd name="T101" fmla="*/ 2147483647 h 2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1"/>
                <a:gd name="T154" fmla="*/ 0 h 242"/>
                <a:gd name="T155" fmla="*/ 251 w 251"/>
                <a:gd name="T156" fmla="*/ 242 h 2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1" h="242">
                  <a:moveTo>
                    <a:pt x="6" y="78"/>
                  </a:moveTo>
                  <a:lnTo>
                    <a:pt x="220" y="0"/>
                  </a:lnTo>
                  <a:lnTo>
                    <a:pt x="251" y="125"/>
                  </a:lnTo>
                  <a:lnTo>
                    <a:pt x="249" y="125"/>
                  </a:lnTo>
                  <a:lnTo>
                    <a:pt x="243" y="128"/>
                  </a:lnTo>
                  <a:lnTo>
                    <a:pt x="233" y="131"/>
                  </a:lnTo>
                  <a:lnTo>
                    <a:pt x="222" y="136"/>
                  </a:lnTo>
                  <a:lnTo>
                    <a:pt x="208" y="142"/>
                  </a:lnTo>
                  <a:lnTo>
                    <a:pt x="194" y="150"/>
                  </a:lnTo>
                  <a:lnTo>
                    <a:pt x="180" y="158"/>
                  </a:lnTo>
                  <a:lnTo>
                    <a:pt x="167" y="167"/>
                  </a:lnTo>
                  <a:lnTo>
                    <a:pt x="157" y="177"/>
                  </a:lnTo>
                  <a:lnTo>
                    <a:pt x="150" y="189"/>
                  </a:lnTo>
                  <a:lnTo>
                    <a:pt x="143" y="200"/>
                  </a:lnTo>
                  <a:lnTo>
                    <a:pt x="137" y="211"/>
                  </a:lnTo>
                  <a:lnTo>
                    <a:pt x="130" y="222"/>
                  </a:lnTo>
                  <a:lnTo>
                    <a:pt x="121" y="230"/>
                  </a:lnTo>
                  <a:lnTo>
                    <a:pt x="110" y="236"/>
                  </a:lnTo>
                  <a:lnTo>
                    <a:pt x="94" y="240"/>
                  </a:lnTo>
                  <a:lnTo>
                    <a:pt x="86" y="241"/>
                  </a:lnTo>
                  <a:lnTo>
                    <a:pt x="76" y="242"/>
                  </a:lnTo>
                  <a:lnTo>
                    <a:pt x="68" y="242"/>
                  </a:lnTo>
                  <a:lnTo>
                    <a:pt x="59" y="242"/>
                  </a:lnTo>
                  <a:lnTo>
                    <a:pt x="50" y="242"/>
                  </a:lnTo>
                  <a:lnTo>
                    <a:pt x="42" y="242"/>
                  </a:lnTo>
                  <a:lnTo>
                    <a:pt x="35" y="241"/>
                  </a:lnTo>
                  <a:lnTo>
                    <a:pt x="28" y="240"/>
                  </a:lnTo>
                  <a:lnTo>
                    <a:pt x="21" y="239"/>
                  </a:lnTo>
                  <a:lnTo>
                    <a:pt x="15" y="238"/>
                  </a:lnTo>
                  <a:lnTo>
                    <a:pt x="11" y="236"/>
                  </a:lnTo>
                  <a:lnTo>
                    <a:pt x="6" y="234"/>
                  </a:lnTo>
                  <a:lnTo>
                    <a:pt x="3" y="232"/>
                  </a:lnTo>
                  <a:lnTo>
                    <a:pt x="1" y="230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2" y="220"/>
                  </a:lnTo>
                  <a:lnTo>
                    <a:pt x="2" y="213"/>
                  </a:lnTo>
                  <a:lnTo>
                    <a:pt x="3" y="205"/>
                  </a:lnTo>
                  <a:lnTo>
                    <a:pt x="3" y="194"/>
                  </a:lnTo>
                  <a:lnTo>
                    <a:pt x="4" y="183"/>
                  </a:lnTo>
                  <a:lnTo>
                    <a:pt x="4" y="171"/>
                  </a:lnTo>
                  <a:lnTo>
                    <a:pt x="4" y="158"/>
                  </a:lnTo>
                  <a:lnTo>
                    <a:pt x="5" y="145"/>
                  </a:lnTo>
                  <a:lnTo>
                    <a:pt x="5" y="132"/>
                  </a:lnTo>
                  <a:lnTo>
                    <a:pt x="6" y="120"/>
                  </a:lnTo>
                  <a:lnTo>
                    <a:pt x="6" y="109"/>
                  </a:lnTo>
                  <a:lnTo>
                    <a:pt x="6" y="99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6" y="80"/>
                  </a:lnTo>
                  <a:lnTo>
                    <a:pt x="6" y="78"/>
                  </a:lnTo>
                  <a:close/>
                </a:path>
              </a:pathLst>
            </a:custGeom>
            <a:solidFill>
              <a:srgbClr val="3366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62" name="Freeform 54"/>
            <p:cNvSpPr>
              <a:spLocks/>
            </p:cNvSpPr>
            <p:nvPr/>
          </p:nvSpPr>
          <p:spPr bwMode="auto">
            <a:xfrm>
              <a:off x="4681538" y="5689600"/>
              <a:ext cx="1273175" cy="531813"/>
            </a:xfrm>
            <a:custGeom>
              <a:avLst/>
              <a:gdLst>
                <a:gd name="T0" fmla="*/ 2147483647 w 802"/>
                <a:gd name="T1" fmla="*/ 2147483647 h 335"/>
                <a:gd name="T2" fmla="*/ 2147483647 w 802"/>
                <a:gd name="T3" fmla="*/ 2147483647 h 335"/>
                <a:gd name="T4" fmla="*/ 2147483647 w 802"/>
                <a:gd name="T5" fmla="*/ 2147483647 h 335"/>
                <a:gd name="T6" fmla="*/ 2147483647 w 802"/>
                <a:gd name="T7" fmla="*/ 2147483647 h 335"/>
                <a:gd name="T8" fmla="*/ 2147483647 w 802"/>
                <a:gd name="T9" fmla="*/ 2147483647 h 335"/>
                <a:gd name="T10" fmla="*/ 2147483647 w 802"/>
                <a:gd name="T11" fmla="*/ 2147483647 h 335"/>
                <a:gd name="T12" fmla="*/ 2147483647 w 802"/>
                <a:gd name="T13" fmla="*/ 2147483647 h 335"/>
                <a:gd name="T14" fmla="*/ 2147483647 w 802"/>
                <a:gd name="T15" fmla="*/ 2147483647 h 335"/>
                <a:gd name="T16" fmla="*/ 2147483647 w 802"/>
                <a:gd name="T17" fmla="*/ 2147483647 h 335"/>
                <a:gd name="T18" fmla="*/ 2147483647 w 802"/>
                <a:gd name="T19" fmla="*/ 2147483647 h 335"/>
                <a:gd name="T20" fmla="*/ 2147483647 w 802"/>
                <a:gd name="T21" fmla="*/ 2147483647 h 335"/>
                <a:gd name="T22" fmla="*/ 2147483647 w 802"/>
                <a:gd name="T23" fmla="*/ 2147483647 h 335"/>
                <a:gd name="T24" fmla="*/ 2147483647 w 802"/>
                <a:gd name="T25" fmla="*/ 2147483647 h 335"/>
                <a:gd name="T26" fmla="*/ 2147483647 w 802"/>
                <a:gd name="T27" fmla="*/ 2147483647 h 335"/>
                <a:gd name="T28" fmla="*/ 2147483647 w 802"/>
                <a:gd name="T29" fmla="*/ 2147483647 h 335"/>
                <a:gd name="T30" fmla="*/ 2147483647 w 802"/>
                <a:gd name="T31" fmla="*/ 2147483647 h 335"/>
                <a:gd name="T32" fmla="*/ 2147483647 w 802"/>
                <a:gd name="T33" fmla="*/ 2147483647 h 335"/>
                <a:gd name="T34" fmla="*/ 2147483647 w 802"/>
                <a:gd name="T35" fmla="*/ 2147483647 h 335"/>
                <a:gd name="T36" fmla="*/ 2147483647 w 802"/>
                <a:gd name="T37" fmla="*/ 2147483647 h 335"/>
                <a:gd name="T38" fmla="*/ 2147483647 w 802"/>
                <a:gd name="T39" fmla="*/ 2147483647 h 335"/>
                <a:gd name="T40" fmla="*/ 2147483647 w 802"/>
                <a:gd name="T41" fmla="*/ 2147483647 h 335"/>
                <a:gd name="T42" fmla="*/ 2147483647 w 802"/>
                <a:gd name="T43" fmla="*/ 2147483647 h 335"/>
                <a:gd name="T44" fmla="*/ 2147483647 w 802"/>
                <a:gd name="T45" fmla="*/ 2147483647 h 335"/>
                <a:gd name="T46" fmla="*/ 2147483647 w 802"/>
                <a:gd name="T47" fmla="*/ 2147483647 h 335"/>
                <a:gd name="T48" fmla="*/ 2147483647 w 802"/>
                <a:gd name="T49" fmla="*/ 2147483647 h 335"/>
                <a:gd name="T50" fmla="*/ 2147483647 w 802"/>
                <a:gd name="T51" fmla="*/ 2147483647 h 335"/>
                <a:gd name="T52" fmla="*/ 2147483647 w 802"/>
                <a:gd name="T53" fmla="*/ 2147483647 h 335"/>
                <a:gd name="T54" fmla="*/ 2147483647 w 802"/>
                <a:gd name="T55" fmla="*/ 2147483647 h 335"/>
                <a:gd name="T56" fmla="*/ 2147483647 w 802"/>
                <a:gd name="T57" fmla="*/ 2147483647 h 335"/>
                <a:gd name="T58" fmla="*/ 2147483647 w 802"/>
                <a:gd name="T59" fmla="*/ 0 h 335"/>
                <a:gd name="T60" fmla="*/ 2147483647 w 802"/>
                <a:gd name="T61" fmla="*/ 2147483647 h 335"/>
                <a:gd name="T62" fmla="*/ 2147483647 w 802"/>
                <a:gd name="T63" fmla="*/ 2147483647 h 335"/>
                <a:gd name="T64" fmla="*/ 2147483647 w 802"/>
                <a:gd name="T65" fmla="*/ 2147483647 h 335"/>
                <a:gd name="T66" fmla="*/ 2147483647 w 802"/>
                <a:gd name="T67" fmla="*/ 2147483647 h 335"/>
                <a:gd name="T68" fmla="*/ 2147483647 w 802"/>
                <a:gd name="T69" fmla="*/ 2147483647 h 335"/>
                <a:gd name="T70" fmla="*/ 2147483647 w 802"/>
                <a:gd name="T71" fmla="*/ 2147483647 h 335"/>
                <a:gd name="T72" fmla="*/ 2147483647 w 802"/>
                <a:gd name="T73" fmla="*/ 2147483647 h 335"/>
                <a:gd name="T74" fmla="*/ 2147483647 w 802"/>
                <a:gd name="T75" fmla="*/ 2147483647 h 335"/>
                <a:gd name="T76" fmla="*/ 2147483647 w 802"/>
                <a:gd name="T77" fmla="*/ 2147483647 h 335"/>
                <a:gd name="T78" fmla="*/ 2147483647 w 802"/>
                <a:gd name="T79" fmla="*/ 2147483647 h 335"/>
                <a:gd name="T80" fmla="*/ 2147483647 w 802"/>
                <a:gd name="T81" fmla="*/ 2147483647 h 335"/>
                <a:gd name="T82" fmla="*/ 2147483647 w 802"/>
                <a:gd name="T83" fmla="*/ 2147483647 h 335"/>
                <a:gd name="T84" fmla="*/ 2147483647 w 802"/>
                <a:gd name="T85" fmla="*/ 2147483647 h 335"/>
                <a:gd name="T86" fmla="*/ 2147483647 w 802"/>
                <a:gd name="T87" fmla="*/ 2147483647 h 335"/>
                <a:gd name="T88" fmla="*/ 0 w 802"/>
                <a:gd name="T89" fmla="*/ 2147483647 h 335"/>
                <a:gd name="T90" fmla="*/ 2147483647 w 802"/>
                <a:gd name="T91" fmla="*/ 2147483647 h 33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02"/>
                <a:gd name="T139" fmla="*/ 0 h 335"/>
                <a:gd name="T140" fmla="*/ 802 w 802"/>
                <a:gd name="T141" fmla="*/ 335 h 33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02" h="335">
                  <a:moveTo>
                    <a:pt x="1" y="319"/>
                  </a:moveTo>
                  <a:lnTo>
                    <a:pt x="215" y="335"/>
                  </a:lnTo>
                  <a:lnTo>
                    <a:pt x="226" y="282"/>
                  </a:lnTo>
                  <a:lnTo>
                    <a:pt x="229" y="284"/>
                  </a:lnTo>
                  <a:lnTo>
                    <a:pt x="235" y="290"/>
                  </a:lnTo>
                  <a:lnTo>
                    <a:pt x="246" y="297"/>
                  </a:lnTo>
                  <a:lnTo>
                    <a:pt x="259" y="305"/>
                  </a:lnTo>
                  <a:lnTo>
                    <a:pt x="272" y="313"/>
                  </a:lnTo>
                  <a:lnTo>
                    <a:pt x="285" y="320"/>
                  </a:lnTo>
                  <a:lnTo>
                    <a:pt x="296" y="324"/>
                  </a:lnTo>
                  <a:lnTo>
                    <a:pt x="304" y="324"/>
                  </a:lnTo>
                  <a:lnTo>
                    <a:pt x="307" y="323"/>
                  </a:lnTo>
                  <a:lnTo>
                    <a:pt x="312" y="323"/>
                  </a:lnTo>
                  <a:lnTo>
                    <a:pt x="320" y="322"/>
                  </a:lnTo>
                  <a:lnTo>
                    <a:pt x="330" y="321"/>
                  </a:lnTo>
                  <a:lnTo>
                    <a:pt x="342" y="319"/>
                  </a:lnTo>
                  <a:lnTo>
                    <a:pt x="355" y="318"/>
                  </a:lnTo>
                  <a:lnTo>
                    <a:pt x="371" y="317"/>
                  </a:lnTo>
                  <a:lnTo>
                    <a:pt x="388" y="315"/>
                  </a:lnTo>
                  <a:lnTo>
                    <a:pt x="406" y="314"/>
                  </a:lnTo>
                  <a:lnTo>
                    <a:pt x="426" y="312"/>
                  </a:lnTo>
                  <a:lnTo>
                    <a:pt x="446" y="310"/>
                  </a:lnTo>
                  <a:lnTo>
                    <a:pt x="468" y="309"/>
                  </a:lnTo>
                  <a:lnTo>
                    <a:pt x="489" y="307"/>
                  </a:lnTo>
                  <a:lnTo>
                    <a:pt x="512" y="305"/>
                  </a:lnTo>
                  <a:lnTo>
                    <a:pt x="535" y="303"/>
                  </a:lnTo>
                  <a:lnTo>
                    <a:pt x="558" y="301"/>
                  </a:lnTo>
                  <a:lnTo>
                    <a:pt x="580" y="299"/>
                  </a:lnTo>
                  <a:lnTo>
                    <a:pt x="603" y="298"/>
                  </a:lnTo>
                  <a:lnTo>
                    <a:pt x="625" y="296"/>
                  </a:lnTo>
                  <a:lnTo>
                    <a:pt x="647" y="294"/>
                  </a:lnTo>
                  <a:lnTo>
                    <a:pt x="668" y="292"/>
                  </a:lnTo>
                  <a:lnTo>
                    <a:pt x="688" y="291"/>
                  </a:lnTo>
                  <a:lnTo>
                    <a:pt x="707" y="290"/>
                  </a:lnTo>
                  <a:lnTo>
                    <a:pt x="724" y="288"/>
                  </a:lnTo>
                  <a:lnTo>
                    <a:pt x="741" y="287"/>
                  </a:lnTo>
                  <a:lnTo>
                    <a:pt x="755" y="285"/>
                  </a:lnTo>
                  <a:lnTo>
                    <a:pt x="768" y="284"/>
                  </a:lnTo>
                  <a:lnTo>
                    <a:pt x="779" y="284"/>
                  </a:lnTo>
                  <a:lnTo>
                    <a:pt x="788" y="283"/>
                  </a:lnTo>
                  <a:lnTo>
                    <a:pt x="795" y="283"/>
                  </a:lnTo>
                  <a:lnTo>
                    <a:pt x="799" y="282"/>
                  </a:lnTo>
                  <a:lnTo>
                    <a:pt x="800" y="282"/>
                  </a:lnTo>
                  <a:lnTo>
                    <a:pt x="800" y="279"/>
                  </a:lnTo>
                  <a:lnTo>
                    <a:pt x="801" y="270"/>
                  </a:lnTo>
                  <a:lnTo>
                    <a:pt x="802" y="256"/>
                  </a:lnTo>
                  <a:lnTo>
                    <a:pt x="802" y="238"/>
                  </a:lnTo>
                  <a:lnTo>
                    <a:pt x="800" y="217"/>
                  </a:lnTo>
                  <a:lnTo>
                    <a:pt x="798" y="193"/>
                  </a:lnTo>
                  <a:lnTo>
                    <a:pt x="792" y="167"/>
                  </a:lnTo>
                  <a:lnTo>
                    <a:pt x="784" y="141"/>
                  </a:lnTo>
                  <a:lnTo>
                    <a:pt x="773" y="115"/>
                  </a:lnTo>
                  <a:lnTo>
                    <a:pt x="758" y="90"/>
                  </a:lnTo>
                  <a:lnTo>
                    <a:pt x="738" y="65"/>
                  </a:lnTo>
                  <a:lnTo>
                    <a:pt x="713" y="44"/>
                  </a:lnTo>
                  <a:lnTo>
                    <a:pt x="683" y="26"/>
                  </a:lnTo>
                  <a:lnTo>
                    <a:pt x="647" y="12"/>
                  </a:lnTo>
                  <a:lnTo>
                    <a:pt x="604" y="3"/>
                  </a:lnTo>
                  <a:lnTo>
                    <a:pt x="554" y="0"/>
                  </a:lnTo>
                  <a:lnTo>
                    <a:pt x="503" y="0"/>
                  </a:lnTo>
                  <a:lnTo>
                    <a:pt x="457" y="0"/>
                  </a:lnTo>
                  <a:lnTo>
                    <a:pt x="415" y="1"/>
                  </a:lnTo>
                  <a:lnTo>
                    <a:pt x="378" y="1"/>
                  </a:lnTo>
                  <a:lnTo>
                    <a:pt x="346" y="2"/>
                  </a:lnTo>
                  <a:lnTo>
                    <a:pt x="317" y="2"/>
                  </a:lnTo>
                  <a:lnTo>
                    <a:pt x="292" y="3"/>
                  </a:lnTo>
                  <a:lnTo>
                    <a:pt x="272" y="3"/>
                  </a:lnTo>
                  <a:lnTo>
                    <a:pt x="254" y="3"/>
                  </a:lnTo>
                  <a:lnTo>
                    <a:pt x="239" y="4"/>
                  </a:lnTo>
                  <a:lnTo>
                    <a:pt x="227" y="4"/>
                  </a:lnTo>
                  <a:lnTo>
                    <a:pt x="219" y="5"/>
                  </a:lnTo>
                  <a:lnTo>
                    <a:pt x="212" y="5"/>
                  </a:lnTo>
                  <a:lnTo>
                    <a:pt x="208" y="6"/>
                  </a:lnTo>
                  <a:lnTo>
                    <a:pt x="205" y="6"/>
                  </a:lnTo>
                  <a:lnTo>
                    <a:pt x="204" y="6"/>
                  </a:lnTo>
                  <a:lnTo>
                    <a:pt x="53" y="74"/>
                  </a:lnTo>
                  <a:lnTo>
                    <a:pt x="51" y="72"/>
                  </a:lnTo>
                  <a:lnTo>
                    <a:pt x="48" y="71"/>
                  </a:lnTo>
                  <a:lnTo>
                    <a:pt x="44" y="71"/>
                  </a:lnTo>
                  <a:lnTo>
                    <a:pt x="39" y="71"/>
                  </a:lnTo>
                  <a:lnTo>
                    <a:pt x="34" y="73"/>
                  </a:lnTo>
                  <a:lnTo>
                    <a:pt x="29" y="78"/>
                  </a:lnTo>
                  <a:lnTo>
                    <a:pt x="23" y="85"/>
                  </a:lnTo>
                  <a:lnTo>
                    <a:pt x="18" y="96"/>
                  </a:lnTo>
                  <a:lnTo>
                    <a:pt x="13" y="111"/>
                  </a:lnTo>
                  <a:lnTo>
                    <a:pt x="8" y="131"/>
                  </a:lnTo>
                  <a:lnTo>
                    <a:pt x="5" y="155"/>
                  </a:lnTo>
                  <a:lnTo>
                    <a:pt x="2" y="186"/>
                  </a:lnTo>
                  <a:lnTo>
                    <a:pt x="0" y="223"/>
                  </a:lnTo>
                  <a:lnTo>
                    <a:pt x="0" y="267"/>
                  </a:lnTo>
                  <a:lnTo>
                    <a:pt x="1" y="319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63" name="Freeform 55"/>
            <p:cNvSpPr>
              <a:spLocks/>
            </p:cNvSpPr>
            <p:nvPr/>
          </p:nvSpPr>
          <p:spPr bwMode="auto">
            <a:xfrm>
              <a:off x="4699000" y="5508625"/>
              <a:ext cx="398463" cy="384175"/>
            </a:xfrm>
            <a:custGeom>
              <a:avLst/>
              <a:gdLst>
                <a:gd name="T0" fmla="*/ 2147483647 w 251"/>
                <a:gd name="T1" fmla="*/ 2147483647 h 242"/>
                <a:gd name="T2" fmla="*/ 2147483647 w 251"/>
                <a:gd name="T3" fmla="*/ 0 h 242"/>
                <a:gd name="T4" fmla="*/ 2147483647 w 251"/>
                <a:gd name="T5" fmla="*/ 2147483647 h 242"/>
                <a:gd name="T6" fmla="*/ 2147483647 w 251"/>
                <a:gd name="T7" fmla="*/ 2147483647 h 242"/>
                <a:gd name="T8" fmla="*/ 2147483647 w 251"/>
                <a:gd name="T9" fmla="*/ 2147483647 h 242"/>
                <a:gd name="T10" fmla="*/ 2147483647 w 251"/>
                <a:gd name="T11" fmla="*/ 2147483647 h 242"/>
                <a:gd name="T12" fmla="*/ 2147483647 w 251"/>
                <a:gd name="T13" fmla="*/ 2147483647 h 242"/>
                <a:gd name="T14" fmla="*/ 2147483647 w 251"/>
                <a:gd name="T15" fmla="*/ 2147483647 h 242"/>
                <a:gd name="T16" fmla="*/ 2147483647 w 251"/>
                <a:gd name="T17" fmla="*/ 2147483647 h 242"/>
                <a:gd name="T18" fmla="*/ 2147483647 w 251"/>
                <a:gd name="T19" fmla="*/ 2147483647 h 242"/>
                <a:gd name="T20" fmla="*/ 2147483647 w 251"/>
                <a:gd name="T21" fmla="*/ 2147483647 h 242"/>
                <a:gd name="T22" fmla="*/ 2147483647 w 251"/>
                <a:gd name="T23" fmla="*/ 2147483647 h 242"/>
                <a:gd name="T24" fmla="*/ 2147483647 w 251"/>
                <a:gd name="T25" fmla="*/ 2147483647 h 242"/>
                <a:gd name="T26" fmla="*/ 2147483647 w 251"/>
                <a:gd name="T27" fmla="*/ 2147483647 h 242"/>
                <a:gd name="T28" fmla="*/ 2147483647 w 251"/>
                <a:gd name="T29" fmla="*/ 2147483647 h 242"/>
                <a:gd name="T30" fmla="*/ 2147483647 w 251"/>
                <a:gd name="T31" fmla="*/ 2147483647 h 242"/>
                <a:gd name="T32" fmla="*/ 2147483647 w 251"/>
                <a:gd name="T33" fmla="*/ 2147483647 h 242"/>
                <a:gd name="T34" fmla="*/ 2147483647 w 251"/>
                <a:gd name="T35" fmla="*/ 2147483647 h 242"/>
                <a:gd name="T36" fmla="*/ 2147483647 w 251"/>
                <a:gd name="T37" fmla="*/ 2147483647 h 242"/>
                <a:gd name="T38" fmla="*/ 2147483647 w 251"/>
                <a:gd name="T39" fmla="*/ 2147483647 h 242"/>
                <a:gd name="T40" fmla="*/ 2147483647 w 251"/>
                <a:gd name="T41" fmla="*/ 2147483647 h 242"/>
                <a:gd name="T42" fmla="*/ 2147483647 w 251"/>
                <a:gd name="T43" fmla="*/ 2147483647 h 242"/>
                <a:gd name="T44" fmla="*/ 2147483647 w 251"/>
                <a:gd name="T45" fmla="*/ 2147483647 h 242"/>
                <a:gd name="T46" fmla="*/ 2147483647 w 251"/>
                <a:gd name="T47" fmla="*/ 2147483647 h 242"/>
                <a:gd name="T48" fmla="*/ 2147483647 w 251"/>
                <a:gd name="T49" fmla="*/ 2147483647 h 242"/>
                <a:gd name="T50" fmla="*/ 2147483647 w 251"/>
                <a:gd name="T51" fmla="*/ 2147483647 h 242"/>
                <a:gd name="T52" fmla="*/ 2147483647 w 251"/>
                <a:gd name="T53" fmla="*/ 2147483647 h 242"/>
                <a:gd name="T54" fmla="*/ 2147483647 w 251"/>
                <a:gd name="T55" fmla="*/ 2147483647 h 242"/>
                <a:gd name="T56" fmla="*/ 2147483647 w 251"/>
                <a:gd name="T57" fmla="*/ 2147483647 h 242"/>
                <a:gd name="T58" fmla="*/ 2147483647 w 251"/>
                <a:gd name="T59" fmla="*/ 2147483647 h 242"/>
                <a:gd name="T60" fmla="*/ 2147483647 w 251"/>
                <a:gd name="T61" fmla="*/ 2147483647 h 242"/>
                <a:gd name="T62" fmla="*/ 2147483647 w 251"/>
                <a:gd name="T63" fmla="*/ 2147483647 h 242"/>
                <a:gd name="T64" fmla="*/ 2147483647 w 251"/>
                <a:gd name="T65" fmla="*/ 2147483647 h 242"/>
                <a:gd name="T66" fmla="*/ 2147483647 w 251"/>
                <a:gd name="T67" fmla="*/ 2147483647 h 242"/>
                <a:gd name="T68" fmla="*/ 2147483647 w 251"/>
                <a:gd name="T69" fmla="*/ 2147483647 h 242"/>
                <a:gd name="T70" fmla="*/ 2147483647 w 251"/>
                <a:gd name="T71" fmla="*/ 2147483647 h 242"/>
                <a:gd name="T72" fmla="*/ 0 w 251"/>
                <a:gd name="T73" fmla="*/ 2147483647 h 242"/>
                <a:gd name="T74" fmla="*/ 0 w 251"/>
                <a:gd name="T75" fmla="*/ 2147483647 h 242"/>
                <a:gd name="T76" fmla="*/ 0 w 251"/>
                <a:gd name="T77" fmla="*/ 2147483647 h 242"/>
                <a:gd name="T78" fmla="*/ 2147483647 w 251"/>
                <a:gd name="T79" fmla="*/ 2147483647 h 242"/>
                <a:gd name="T80" fmla="*/ 2147483647 w 251"/>
                <a:gd name="T81" fmla="*/ 2147483647 h 242"/>
                <a:gd name="T82" fmla="*/ 2147483647 w 251"/>
                <a:gd name="T83" fmla="*/ 2147483647 h 242"/>
                <a:gd name="T84" fmla="*/ 2147483647 w 251"/>
                <a:gd name="T85" fmla="*/ 2147483647 h 242"/>
                <a:gd name="T86" fmla="*/ 2147483647 w 251"/>
                <a:gd name="T87" fmla="*/ 2147483647 h 242"/>
                <a:gd name="T88" fmla="*/ 2147483647 w 251"/>
                <a:gd name="T89" fmla="*/ 2147483647 h 242"/>
                <a:gd name="T90" fmla="*/ 2147483647 w 251"/>
                <a:gd name="T91" fmla="*/ 2147483647 h 242"/>
                <a:gd name="T92" fmla="*/ 2147483647 w 251"/>
                <a:gd name="T93" fmla="*/ 2147483647 h 242"/>
                <a:gd name="T94" fmla="*/ 2147483647 w 251"/>
                <a:gd name="T95" fmla="*/ 2147483647 h 242"/>
                <a:gd name="T96" fmla="*/ 2147483647 w 251"/>
                <a:gd name="T97" fmla="*/ 2147483647 h 242"/>
                <a:gd name="T98" fmla="*/ 2147483647 w 251"/>
                <a:gd name="T99" fmla="*/ 2147483647 h 242"/>
                <a:gd name="T100" fmla="*/ 2147483647 w 251"/>
                <a:gd name="T101" fmla="*/ 2147483647 h 242"/>
                <a:gd name="T102" fmla="*/ 2147483647 w 251"/>
                <a:gd name="T103" fmla="*/ 2147483647 h 242"/>
                <a:gd name="T104" fmla="*/ 2147483647 w 251"/>
                <a:gd name="T105" fmla="*/ 2147483647 h 242"/>
                <a:gd name="T106" fmla="*/ 2147483647 w 251"/>
                <a:gd name="T107" fmla="*/ 2147483647 h 242"/>
                <a:gd name="T108" fmla="*/ 2147483647 w 251"/>
                <a:gd name="T109" fmla="*/ 2147483647 h 2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1"/>
                <a:gd name="T166" fmla="*/ 0 h 242"/>
                <a:gd name="T167" fmla="*/ 251 w 251"/>
                <a:gd name="T168" fmla="*/ 242 h 2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1" h="242">
                  <a:moveTo>
                    <a:pt x="6" y="78"/>
                  </a:moveTo>
                  <a:lnTo>
                    <a:pt x="220" y="0"/>
                  </a:lnTo>
                  <a:lnTo>
                    <a:pt x="251" y="125"/>
                  </a:lnTo>
                  <a:lnTo>
                    <a:pt x="249" y="125"/>
                  </a:lnTo>
                  <a:lnTo>
                    <a:pt x="243" y="128"/>
                  </a:lnTo>
                  <a:lnTo>
                    <a:pt x="233" y="131"/>
                  </a:lnTo>
                  <a:lnTo>
                    <a:pt x="222" y="136"/>
                  </a:lnTo>
                  <a:lnTo>
                    <a:pt x="208" y="142"/>
                  </a:lnTo>
                  <a:lnTo>
                    <a:pt x="194" y="150"/>
                  </a:lnTo>
                  <a:lnTo>
                    <a:pt x="180" y="158"/>
                  </a:lnTo>
                  <a:lnTo>
                    <a:pt x="167" y="167"/>
                  </a:lnTo>
                  <a:lnTo>
                    <a:pt x="157" y="177"/>
                  </a:lnTo>
                  <a:lnTo>
                    <a:pt x="150" y="189"/>
                  </a:lnTo>
                  <a:lnTo>
                    <a:pt x="143" y="200"/>
                  </a:lnTo>
                  <a:lnTo>
                    <a:pt x="137" y="211"/>
                  </a:lnTo>
                  <a:lnTo>
                    <a:pt x="130" y="222"/>
                  </a:lnTo>
                  <a:lnTo>
                    <a:pt x="121" y="230"/>
                  </a:lnTo>
                  <a:lnTo>
                    <a:pt x="110" y="236"/>
                  </a:lnTo>
                  <a:lnTo>
                    <a:pt x="94" y="240"/>
                  </a:lnTo>
                  <a:lnTo>
                    <a:pt x="86" y="241"/>
                  </a:lnTo>
                  <a:lnTo>
                    <a:pt x="76" y="242"/>
                  </a:lnTo>
                  <a:lnTo>
                    <a:pt x="68" y="242"/>
                  </a:lnTo>
                  <a:lnTo>
                    <a:pt x="59" y="242"/>
                  </a:lnTo>
                  <a:lnTo>
                    <a:pt x="50" y="242"/>
                  </a:lnTo>
                  <a:lnTo>
                    <a:pt x="42" y="242"/>
                  </a:lnTo>
                  <a:lnTo>
                    <a:pt x="35" y="241"/>
                  </a:lnTo>
                  <a:lnTo>
                    <a:pt x="28" y="240"/>
                  </a:lnTo>
                  <a:lnTo>
                    <a:pt x="21" y="239"/>
                  </a:lnTo>
                  <a:lnTo>
                    <a:pt x="15" y="238"/>
                  </a:lnTo>
                  <a:lnTo>
                    <a:pt x="11" y="236"/>
                  </a:lnTo>
                  <a:lnTo>
                    <a:pt x="6" y="234"/>
                  </a:lnTo>
                  <a:lnTo>
                    <a:pt x="3" y="232"/>
                  </a:lnTo>
                  <a:lnTo>
                    <a:pt x="1" y="230"/>
                  </a:lnTo>
                  <a:lnTo>
                    <a:pt x="0" y="227"/>
                  </a:lnTo>
                  <a:lnTo>
                    <a:pt x="0" y="224"/>
                  </a:lnTo>
                  <a:lnTo>
                    <a:pt x="2" y="220"/>
                  </a:lnTo>
                  <a:lnTo>
                    <a:pt x="2" y="213"/>
                  </a:lnTo>
                  <a:lnTo>
                    <a:pt x="3" y="205"/>
                  </a:lnTo>
                  <a:lnTo>
                    <a:pt x="3" y="194"/>
                  </a:lnTo>
                  <a:lnTo>
                    <a:pt x="4" y="183"/>
                  </a:lnTo>
                  <a:lnTo>
                    <a:pt x="4" y="171"/>
                  </a:lnTo>
                  <a:lnTo>
                    <a:pt x="4" y="158"/>
                  </a:lnTo>
                  <a:lnTo>
                    <a:pt x="5" y="145"/>
                  </a:lnTo>
                  <a:lnTo>
                    <a:pt x="5" y="132"/>
                  </a:lnTo>
                  <a:lnTo>
                    <a:pt x="6" y="120"/>
                  </a:lnTo>
                  <a:lnTo>
                    <a:pt x="6" y="109"/>
                  </a:lnTo>
                  <a:lnTo>
                    <a:pt x="6" y="99"/>
                  </a:lnTo>
                  <a:lnTo>
                    <a:pt x="6" y="90"/>
                  </a:lnTo>
                  <a:lnTo>
                    <a:pt x="6" y="84"/>
                  </a:lnTo>
                  <a:lnTo>
                    <a:pt x="6" y="80"/>
                  </a:lnTo>
                  <a:lnTo>
                    <a:pt x="6" y="78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64" name="Freeform 56"/>
            <p:cNvSpPr>
              <a:spLocks/>
            </p:cNvSpPr>
            <p:nvPr/>
          </p:nvSpPr>
          <p:spPr bwMode="auto">
            <a:xfrm>
              <a:off x="4681538" y="5689600"/>
              <a:ext cx="1273175" cy="531813"/>
            </a:xfrm>
            <a:custGeom>
              <a:avLst/>
              <a:gdLst>
                <a:gd name="T0" fmla="*/ 2147483647 w 802"/>
                <a:gd name="T1" fmla="*/ 2147483647 h 335"/>
                <a:gd name="T2" fmla="*/ 2147483647 w 802"/>
                <a:gd name="T3" fmla="*/ 2147483647 h 335"/>
                <a:gd name="T4" fmla="*/ 2147483647 w 802"/>
                <a:gd name="T5" fmla="*/ 2147483647 h 335"/>
                <a:gd name="T6" fmla="*/ 2147483647 w 802"/>
                <a:gd name="T7" fmla="*/ 2147483647 h 335"/>
                <a:gd name="T8" fmla="*/ 2147483647 w 802"/>
                <a:gd name="T9" fmla="*/ 2147483647 h 335"/>
                <a:gd name="T10" fmla="*/ 2147483647 w 802"/>
                <a:gd name="T11" fmla="*/ 2147483647 h 335"/>
                <a:gd name="T12" fmla="*/ 2147483647 w 802"/>
                <a:gd name="T13" fmla="*/ 2147483647 h 335"/>
                <a:gd name="T14" fmla="*/ 2147483647 w 802"/>
                <a:gd name="T15" fmla="*/ 2147483647 h 335"/>
                <a:gd name="T16" fmla="*/ 2147483647 w 802"/>
                <a:gd name="T17" fmla="*/ 2147483647 h 335"/>
                <a:gd name="T18" fmla="*/ 2147483647 w 802"/>
                <a:gd name="T19" fmla="*/ 2147483647 h 335"/>
                <a:gd name="T20" fmla="*/ 2147483647 w 802"/>
                <a:gd name="T21" fmla="*/ 2147483647 h 335"/>
                <a:gd name="T22" fmla="*/ 2147483647 w 802"/>
                <a:gd name="T23" fmla="*/ 2147483647 h 335"/>
                <a:gd name="T24" fmla="*/ 2147483647 w 802"/>
                <a:gd name="T25" fmla="*/ 2147483647 h 335"/>
                <a:gd name="T26" fmla="*/ 2147483647 w 802"/>
                <a:gd name="T27" fmla="*/ 2147483647 h 335"/>
                <a:gd name="T28" fmla="*/ 2147483647 w 802"/>
                <a:gd name="T29" fmla="*/ 2147483647 h 335"/>
                <a:gd name="T30" fmla="*/ 2147483647 w 802"/>
                <a:gd name="T31" fmla="*/ 2147483647 h 335"/>
                <a:gd name="T32" fmla="*/ 2147483647 w 802"/>
                <a:gd name="T33" fmla="*/ 2147483647 h 335"/>
                <a:gd name="T34" fmla="*/ 2147483647 w 802"/>
                <a:gd name="T35" fmla="*/ 2147483647 h 335"/>
                <a:gd name="T36" fmla="*/ 2147483647 w 802"/>
                <a:gd name="T37" fmla="*/ 2147483647 h 335"/>
                <a:gd name="T38" fmla="*/ 2147483647 w 802"/>
                <a:gd name="T39" fmla="*/ 2147483647 h 335"/>
                <a:gd name="T40" fmla="*/ 2147483647 w 802"/>
                <a:gd name="T41" fmla="*/ 2147483647 h 335"/>
                <a:gd name="T42" fmla="*/ 2147483647 w 802"/>
                <a:gd name="T43" fmla="*/ 2147483647 h 335"/>
                <a:gd name="T44" fmla="*/ 2147483647 w 802"/>
                <a:gd name="T45" fmla="*/ 2147483647 h 335"/>
                <a:gd name="T46" fmla="*/ 2147483647 w 802"/>
                <a:gd name="T47" fmla="*/ 2147483647 h 335"/>
                <a:gd name="T48" fmla="*/ 2147483647 w 802"/>
                <a:gd name="T49" fmla="*/ 2147483647 h 335"/>
                <a:gd name="T50" fmla="*/ 2147483647 w 802"/>
                <a:gd name="T51" fmla="*/ 2147483647 h 335"/>
                <a:gd name="T52" fmla="*/ 2147483647 w 802"/>
                <a:gd name="T53" fmla="*/ 2147483647 h 335"/>
                <a:gd name="T54" fmla="*/ 2147483647 w 802"/>
                <a:gd name="T55" fmla="*/ 2147483647 h 335"/>
                <a:gd name="T56" fmla="*/ 2147483647 w 802"/>
                <a:gd name="T57" fmla="*/ 2147483647 h 335"/>
                <a:gd name="T58" fmla="*/ 2147483647 w 802"/>
                <a:gd name="T59" fmla="*/ 2147483647 h 335"/>
                <a:gd name="T60" fmla="*/ 2147483647 w 802"/>
                <a:gd name="T61" fmla="*/ 0 h 335"/>
                <a:gd name="T62" fmla="*/ 2147483647 w 802"/>
                <a:gd name="T63" fmla="*/ 0 h 335"/>
                <a:gd name="T64" fmla="*/ 2147483647 w 802"/>
                <a:gd name="T65" fmla="*/ 2147483647 h 335"/>
                <a:gd name="T66" fmla="*/ 2147483647 w 802"/>
                <a:gd name="T67" fmla="*/ 2147483647 h 335"/>
                <a:gd name="T68" fmla="*/ 2147483647 w 802"/>
                <a:gd name="T69" fmla="*/ 2147483647 h 335"/>
                <a:gd name="T70" fmla="*/ 2147483647 w 802"/>
                <a:gd name="T71" fmla="*/ 2147483647 h 335"/>
                <a:gd name="T72" fmla="*/ 2147483647 w 802"/>
                <a:gd name="T73" fmla="*/ 2147483647 h 335"/>
                <a:gd name="T74" fmla="*/ 2147483647 w 802"/>
                <a:gd name="T75" fmla="*/ 2147483647 h 335"/>
                <a:gd name="T76" fmla="*/ 2147483647 w 802"/>
                <a:gd name="T77" fmla="*/ 2147483647 h 335"/>
                <a:gd name="T78" fmla="*/ 2147483647 w 802"/>
                <a:gd name="T79" fmla="*/ 2147483647 h 335"/>
                <a:gd name="T80" fmla="*/ 2147483647 w 802"/>
                <a:gd name="T81" fmla="*/ 2147483647 h 335"/>
                <a:gd name="T82" fmla="*/ 2147483647 w 802"/>
                <a:gd name="T83" fmla="*/ 2147483647 h 335"/>
                <a:gd name="T84" fmla="*/ 2147483647 w 802"/>
                <a:gd name="T85" fmla="*/ 2147483647 h 335"/>
                <a:gd name="T86" fmla="*/ 2147483647 w 802"/>
                <a:gd name="T87" fmla="*/ 2147483647 h 335"/>
                <a:gd name="T88" fmla="*/ 2147483647 w 802"/>
                <a:gd name="T89" fmla="*/ 2147483647 h 335"/>
                <a:gd name="T90" fmla="*/ 2147483647 w 802"/>
                <a:gd name="T91" fmla="*/ 2147483647 h 335"/>
                <a:gd name="T92" fmla="*/ 2147483647 w 802"/>
                <a:gd name="T93" fmla="*/ 2147483647 h 335"/>
                <a:gd name="T94" fmla="*/ 0 w 802"/>
                <a:gd name="T95" fmla="*/ 2147483647 h 33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02"/>
                <a:gd name="T145" fmla="*/ 0 h 335"/>
                <a:gd name="T146" fmla="*/ 802 w 802"/>
                <a:gd name="T147" fmla="*/ 335 h 33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02" h="335">
                  <a:moveTo>
                    <a:pt x="1" y="319"/>
                  </a:moveTo>
                  <a:lnTo>
                    <a:pt x="215" y="335"/>
                  </a:lnTo>
                  <a:lnTo>
                    <a:pt x="226" y="282"/>
                  </a:lnTo>
                  <a:lnTo>
                    <a:pt x="229" y="284"/>
                  </a:lnTo>
                  <a:lnTo>
                    <a:pt x="235" y="290"/>
                  </a:lnTo>
                  <a:lnTo>
                    <a:pt x="246" y="297"/>
                  </a:lnTo>
                  <a:lnTo>
                    <a:pt x="259" y="305"/>
                  </a:lnTo>
                  <a:lnTo>
                    <a:pt x="272" y="313"/>
                  </a:lnTo>
                  <a:lnTo>
                    <a:pt x="285" y="320"/>
                  </a:lnTo>
                  <a:lnTo>
                    <a:pt x="296" y="324"/>
                  </a:lnTo>
                  <a:lnTo>
                    <a:pt x="304" y="324"/>
                  </a:lnTo>
                  <a:lnTo>
                    <a:pt x="307" y="323"/>
                  </a:lnTo>
                  <a:lnTo>
                    <a:pt x="312" y="323"/>
                  </a:lnTo>
                  <a:lnTo>
                    <a:pt x="320" y="322"/>
                  </a:lnTo>
                  <a:lnTo>
                    <a:pt x="330" y="321"/>
                  </a:lnTo>
                  <a:lnTo>
                    <a:pt x="342" y="319"/>
                  </a:lnTo>
                  <a:lnTo>
                    <a:pt x="355" y="318"/>
                  </a:lnTo>
                  <a:lnTo>
                    <a:pt x="371" y="317"/>
                  </a:lnTo>
                  <a:lnTo>
                    <a:pt x="388" y="315"/>
                  </a:lnTo>
                  <a:lnTo>
                    <a:pt x="406" y="314"/>
                  </a:lnTo>
                  <a:lnTo>
                    <a:pt x="426" y="312"/>
                  </a:lnTo>
                  <a:lnTo>
                    <a:pt x="446" y="310"/>
                  </a:lnTo>
                  <a:lnTo>
                    <a:pt x="468" y="309"/>
                  </a:lnTo>
                  <a:lnTo>
                    <a:pt x="489" y="307"/>
                  </a:lnTo>
                  <a:lnTo>
                    <a:pt x="512" y="305"/>
                  </a:lnTo>
                  <a:lnTo>
                    <a:pt x="535" y="303"/>
                  </a:lnTo>
                  <a:lnTo>
                    <a:pt x="558" y="301"/>
                  </a:lnTo>
                  <a:lnTo>
                    <a:pt x="580" y="299"/>
                  </a:lnTo>
                  <a:lnTo>
                    <a:pt x="603" y="298"/>
                  </a:lnTo>
                  <a:lnTo>
                    <a:pt x="625" y="296"/>
                  </a:lnTo>
                  <a:lnTo>
                    <a:pt x="647" y="294"/>
                  </a:lnTo>
                  <a:lnTo>
                    <a:pt x="668" y="292"/>
                  </a:lnTo>
                  <a:lnTo>
                    <a:pt x="688" y="291"/>
                  </a:lnTo>
                  <a:lnTo>
                    <a:pt x="707" y="290"/>
                  </a:lnTo>
                  <a:lnTo>
                    <a:pt x="724" y="288"/>
                  </a:lnTo>
                  <a:lnTo>
                    <a:pt x="741" y="287"/>
                  </a:lnTo>
                  <a:lnTo>
                    <a:pt x="755" y="285"/>
                  </a:lnTo>
                  <a:lnTo>
                    <a:pt x="768" y="284"/>
                  </a:lnTo>
                  <a:lnTo>
                    <a:pt x="779" y="284"/>
                  </a:lnTo>
                  <a:lnTo>
                    <a:pt x="788" y="283"/>
                  </a:lnTo>
                  <a:lnTo>
                    <a:pt x="795" y="283"/>
                  </a:lnTo>
                  <a:lnTo>
                    <a:pt x="799" y="282"/>
                  </a:lnTo>
                  <a:lnTo>
                    <a:pt x="800" y="282"/>
                  </a:lnTo>
                  <a:lnTo>
                    <a:pt x="800" y="279"/>
                  </a:lnTo>
                  <a:lnTo>
                    <a:pt x="801" y="270"/>
                  </a:lnTo>
                  <a:lnTo>
                    <a:pt x="802" y="256"/>
                  </a:lnTo>
                  <a:lnTo>
                    <a:pt x="802" y="238"/>
                  </a:lnTo>
                  <a:lnTo>
                    <a:pt x="800" y="217"/>
                  </a:lnTo>
                  <a:lnTo>
                    <a:pt x="798" y="193"/>
                  </a:lnTo>
                  <a:lnTo>
                    <a:pt x="792" y="167"/>
                  </a:lnTo>
                  <a:lnTo>
                    <a:pt x="784" y="141"/>
                  </a:lnTo>
                  <a:lnTo>
                    <a:pt x="773" y="115"/>
                  </a:lnTo>
                  <a:lnTo>
                    <a:pt x="758" y="90"/>
                  </a:lnTo>
                  <a:lnTo>
                    <a:pt x="738" y="65"/>
                  </a:lnTo>
                  <a:lnTo>
                    <a:pt x="713" y="44"/>
                  </a:lnTo>
                  <a:lnTo>
                    <a:pt x="683" y="26"/>
                  </a:lnTo>
                  <a:lnTo>
                    <a:pt x="647" y="12"/>
                  </a:lnTo>
                  <a:lnTo>
                    <a:pt x="604" y="3"/>
                  </a:lnTo>
                  <a:lnTo>
                    <a:pt x="554" y="0"/>
                  </a:lnTo>
                  <a:lnTo>
                    <a:pt x="503" y="0"/>
                  </a:lnTo>
                  <a:lnTo>
                    <a:pt x="457" y="0"/>
                  </a:lnTo>
                  <a:lnTo>
                    <a:pt x="415" y="1"/>
                  </a:lnTo>
                  <a:lnTo>
                    <a:pt x="378" y="1"/>
                  </a:lnTo>
                  <a:lnTo>
                    <a:pt x="346" y="2"/>
                  </a:lnTo>
                  <a:lnTo>
                    <a:pt x="317" y="2"/>
                  </a:lnTo>
                  <a:lnTo>
                    <a:pt x="292" y="3"/>
                  </a:lnTo>
                  <a:lnTo>
                    <a:pt x="272" y="3"/>
                  </a:lnTo>
                  <a:lnTo>
                    <a:pt x="254" y="3"/>
                  </a:lnTo>
                  <a:lnTo>
                    <a:pt x="239" y="4"/>
                  </a:lnTo>
                  <a:lnTo>
                    <a:pt x="227" y="4"/>
                  </a:lnTo>
                  <a:lnTo>
                    <a:pt x="219" y="5"/>
                  </a:lnTo>
                  <a:lnTo>
                    <a:pt x="212" y="5"/>
                  </a:lnTo>
                  <a:lnTo>
                    <a:pt x="208" y="6"/>
                  </a:lnTo>
                  <a:lnTo>
                    <a:pt x="205" y="6"/>
                  </a:lnTo>
                  <a:lnTo>
                    <a:pt x="204" y="6"/>
                  </a:lnTo>
                  <a:lnTo>
                    <a:pt x="53" y="74"/>
                  </a:lnTo>
                  <a:lnTo>
                    <a:pt x="51" y="72"/>
                  </a:lnTo>
                  <a:lnTo>
                    <a:pt x="48" y="71"/>
                  </a:lnTo>
                  <a:lnTo>
                    <a:pt x="44" y="71"/>
                  </a:lnTo>
                  <a:lnTo>
                    <a:pt x="39" y="71"/>
                  </a:lnTo>
                  <a:lnTo>
                    <a:pt x="34" y="73"/>
                  </a:lnTo>
                  <a:lnTo>
                    <a:pt x="29" y="78"/>
                  </a:lnTo>
                  <a:lnTo>
                    <a:pt x="23" y="85"/>
                  </a:lnTo>
                  <a:lnTo>
                    <a:pt x="18" y="96"/>
                  </a:lnTo>
                  <a:lnTo>
                    <a:pt x="13" y="111"/>
                  </a:lnTo>
                  <a:lnTo>
                    <a:pt x="8" y="131"/>
                  </a:lnTo>
                  <a:lnTo>
                    <a:pt x="5" y="155"/>
                  </a:lnTo>
                  <a:lnTo>
                    <a:pt x="2" y="186"/>
                  </a:lnTo>
                  <a:lnTo>
                    <a:pt x="0" y="223"/>
                  </a:lnTo>
                  <a:lnTo>
                    <a:pt x="0" y="267"/>
                  </a:lnTo>
                  <a:lnTo>
                    <a:pt x="1" y="319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65" name="Freeform 57"/>
            <p:cNvSpPr>
              <a:spLocks/>
            </p:cNvSpPr>
            <p:nvPr/>
          </p:nvSpPr>
          <p:spPr bwMode="auto">
            <a:xfrm>
              <a:off x="4548188" y="1852613"/>
              <a:ext cx="677862" cy="539750"/>
            </a:xfrm>
            <a:custGeom>
              <a:avLst/>
              <a:gdLst>
                <a:gd name="T0" fmla="*/ 2147483647 w 427"/>
                <a:gd name="T1" fmla="*/ 2147483647 h 340"/>
                <a:gd name="T2" fmla="*/ 2147483647 w 427"/>
                <a:gd name="T3" fmla="*/ 2147483647 h 340"/>
                <a:gd name="T4" fmla="*/ 2147483647 w 427"/>
                <a:gd name="T5" fmla="*/ 2147483647 h 340"/>
                <a:gd name="T6" fmla="*/ 2147483647 w 427"/>
                <a:gd name="T7" fmla="*/ 2147483647 h 340"/>
                <a:gd name="T8" fmla="*/ 2147483647 w 427"/>
                <a:gd name="T9" fmla="*/ 2147483647 h 340"/>
                <a:gd name="T10" fmla="*/ 2147483647 w 427"/>
                <a:gd name="T11" fmla="*/ 2147483647 h 340"/>
                <a:gd name="T12" fmla="*/ 2147483647 w 427"/>
                <a:gd name="T13" fmla="*/ 2147483647 h 340"/>
                <a:gd name="T14" fmla="*/ 2147483647 w 427"/>
                <a:gd name="T15" fmla="*/ 2147483647 h 340"/>
                <a:gd name="T16" fmla="*/ 2147483647 w 427"/>
                <a:gd name="T17" fmla="*/ 2147483647 h 340"/>
                <a:gd name="T18" fmla="*/ 2147483647 w 427"/>
                <a:gd name="T19" fmla="*/ 2147483647 h 340"/>
                <a:gd name="T20" fmla="*/ 2147483647 w 427"/>
                <a:gd name="T21" fmla="*/ 2147483647 h 340"/>
                <a:gd name="T22" fmla="*/ 2147483647 w 427"/>
                <a:gd name="T23" fmla="*/ 2147483647 h 340"/>
                <a:gd name="T24" fmla="*/ 2147483647 w 427"/>
                <a:gd name="T25" fmla="*/ 2147483647 h 340"/>
                <a:gd name="T26" fmla="*/ 2147483647 w 427"/>
                <a:gd name="T27" fmla="*/ 2147483647 h 340"/>
                <a:gd name="T28" fmla="*/ 2147483647 w 427"/>
                <a:gd name="T29" fmla="*/ 2147483647 h 340"/>
                <a:gd name="T30" fmla="*/ 2147483647 w 427"/>
                <a:gd name="T31" fmla="*/ 2147483647 h 340"/>
                <a:gd name="T32" fmla="*/ 2147483647 w 427"/>
                <a:gd name="T33" fmla="*/ 2147483647 h 340"/>
                <a:gd name="T34" fmla="*/ 2147483647 w 427"/>
                <a:gd name="T35" fmla="*/ 2147483647 h 340"/>
                <a:gd name="T36" fmla="*/ 2147483647 w 427"/>
                <a:gd name="T37" fmla="*/ 2147483647 h 340"/>
                <a:gd name="T38" fmla="*/ 2147483647 w 427"/>
                <a:gd name="T39" fmla="*/ 2147483647 h 340"/>
                <a:gd name="T40" fmla="*/ 2147483647 w 427"/>
                <a:gd name="T41" fmla="*/ 2147483647 h 340"/>
                <a:gd name="T42" fmla="*/ 2147483647 w 427"/>
                <a:gd name="T43" fmla="*/ 2147483647 h 340"/>
                <a:gd name="T44" fmla="*/ 2147483647 w 427"/>
                <a:gd name="T45" fmla="*/ 2147483647 h 340"/>
                <a:gd name="T46" fmla="*/ 2147483647 w 427"/>
                <a:gd name="T47" fmla="*/ 2147483647 h 340"/>
                <a:gd name="T48" fmla="*/ 2147483647 w 427"/>
                <a:gd name="T49" fmla="*/ 2147483647 h 340"/>
                <a:gd name="T50" fmla="*/ 2147483647 w 427"/>
                <a:gd name="T51" fmla="*/ 2147483647 h 340"/>
                <a:gd name="T52" fmla="*/ 2147483647 w 427"/>
                <a:gd name="T53" fmla="*/ 2147483647 h 340"/>
                <a:gd name="T54" fmla="*/ 2147483647 w 427"/>
                <a:gd name="T55" fmla="*/ 2147483647 h 340"/>
                <a:gd name="T56" fmla="*/ 2147483647 w 427"/>
                <a:gd name="T57" fmla="*/ 2147483647 h 340"/>
                <a:gd name="T58" fmla="*/ 2147483647 w 427"/>
                <a:gd name="T59" fmla="*/ 2147483647 h 340"/>
                <a:gd name="T60" fmla="*/ 2147483647 w 427"/>
                <a:gd name="T61" fmla="*/ 2147483647 h 340"/>
                <a:gd name="T62" fmla="*/ 2147483647 w 427"/>
                <a:gd name="T63" fmla="*/ 2147483647 h 340"/>
                <a:gd name="T64" fmla="*/ 2147483647 w 427"/>
                <a:gd name="T65" fmla="*/ 2147483647 h 340"/>
                <a:gd name="T66" fmla="*/ 2147483647 w 427"/>
                <a:gd name="T67" fmla="*/ 2147483647 h 340"/>
                <a:gd name="T68" fmla="*/ 0 w 427"/>
                <a:gd name="T69" fmla="*/ 2147483647 h 340"/>
                <a:gd name="T70" fmla="*/ 2147483647 w 427"/>
                <a:gd name="T71" fmla="*/ 2147483647 h 340"/>
                <a:gd name="T72" fmla="*/ 2147483647 w 427"/>
                <a:gd name="T73" fmla="*/ 2147483647 h 3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27"/>
                <a:gd name="T112" fmla="*/ 0 h 340"/>
                <a:gd name="T113" fmla="*/ 427 w 427"/>
                <a:gd name="T114" fmla="*/ 340 h 3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27" h="340">
                  <a:moveTo>
                    <a:pt x="392" y="14"/>
                  </a:moveTo>
                  <a:lnTo>
                    <a:pt x="392" y="15"/>
                  </a:lnTo>
                  <a:lnTo>
                    <a:pt x="392" y="17"/>
                  </a:lnTo>
                  <a:lnTo>
                    <a:pt x="392" y="21"/>
                  </a:lnTo>
                  <a:lnTo>
                    <a:pt x="392" y="25"/>
                  </a:lnTo>
                  <a:lnTo>
                    <a:pt x="393" y="31"/>
                  </a:lnTo>
                  <a:lnTo>
                    <a:pt x="393" y="37"/>
                  </a:lnTo>
                  <a:lnTo>
                    <a:pt x="393" y="45"/>
                  </a:lnTo>
                  <a:lnTo>
                    <a:pt x="393" y="54"/>
                  </a:lnTo>
                  <a:lnTo>
                    <a:pt x="393" y="62"/>
                  </a:lnTo>
                  <a:lnTo>
                    <a:pt x="394" y="72"/>
                  </a:lnTo>
                  <a:lnTo>
                    <a:pt x="394" y="82"/>
                  </a:lnTo>
                  <a:lnTo>
                    <a:pt x="394" y="92"/>
                  </a:lnTo>
                  <a:lnTo>
                    <a:pt x="394" y="103"/>
                  </a:lnTo>
                  <a:lnTo>
                    <a:pt x="395" y="114"/>
                  </a:lnTo>
                  <a:lnTo>
                    <a:pt x="395" y="124"/>
                  </a:lnTo>
                  <a:lnTo>
                    <a:pt x="396" y="135"/>
                  </a:lnTo>
                  <a:lnTo>
                    <a:pt x="394" y="142"/>
                  </a:lnTo>
                  <a:lnTo>
                    <a:pt x="387" y="149"/>
                  </a:lnTo>
                  <a:lnTo>
                    <a:pt x="378" y="157"/>
                  </a:lnTo>
                  <a:lnTo>
                    <a:pt x="367" y="165"/>
                  </a:lnTo>
                  <a:lnTo>
                    <a:pt x="357" y="173"/>
                  </a:lnTo>
                  <a:lnTo>
                    <a:pt x="348" y="181"/>
                  </a:lnTo>
                  <a:lnTo>
                    <a:pt x="342" y="187"/>
                  </a:lnTo>
                  <a:lnTo>
                    <a:pt x="340" y="193"/>
                  </a:lnTo>
                  <a:lnTo>
                    <a:pt x="346" y="206"/>
                  </a:lnTo>
                  <a:lnTo>
                    <a:pt x="356" y="213"/>
                  </a:lnTo>
                  <a:lnTo>
                    <a:pt x="367" y="217"/>
                  </a:lnTo>
                  <a:lnTo>
                    <a:pt x="379" y="218"/>
                  </a:lnTo>
                  <a:lnTo>
                    <a:pt x="390" y="217"/>
                  </a:lnTo>
                  <a:lnTo>
                    <a:pt x="399" y="216"/>
                  </a:lnTo>
                  <a:lnTo>
                    <a:pt x="406" y="215"/>
                  </a:lnTo>
                  <a:lnTo>
                    <a:pt x="410" y="217"/>
                  </a:lnTo>
                  <a:lnTo>
                    <a:pt x="416" y="230"/>
                  </a:lnTo>
                  <a:lnTo>
                    <a:pt x="422" y="243"/>
                  </a:lnTo>
                  <a:lnTo>
                    <a:pt x="425" y="254"/>
                  </a:lnTo>
                  <a:lnTo>
                    <a:pt x="427" y="264"/>
                  </a:lnTo>
                  <a:lnTo>
                    <a:pt x="425" y="275"/>
                  </a:lnTo>
                  <a:lnTo>
                    <a:pt x="420" y="285"/>
                  </a:lnTo>
                  <a:lnTo>
                    <a:pt x="410" y="295"/>
                  </a:lnTo>
                  <a:lnTo>
                    <a:pt x="395" y="307"/>
                  </a:lnTo>
                  <a:lnTo>
                    <a:pt x="385" y="313"/>
                  </a:lnTo>
                  <a:lnTo>
                    <a:pt x="371" y="319"/>
                  </a:lnTo>
                  <a:lnTo>
                    <a:pt x="355" y="324"/>
                  </a:lnTo>
                  <a:lnTo>
                    <a:pt x="337" y="328"/>
                  </a:lnTo>
                  <a:lnTo>
                    <a:pt x="317" y="332"/>
                  </a:lnTo>
                  <a:lnTo>
                    <a:pt x="295" y="336"/>
                  </a:lnTo>
                  <a:lnTo>
                    <a:pt x="273" y="338"/>
                  </a:lnTo>
                  <a:lnTo>
                    <a:pt x="250" y="340"/>
                  </a:lnTo>
                  <a:lnTo>
                    <a:pt x="227" y="340"/>
                  </a:lnTo>
                  <a:lnTo>
                    <a:pt x="205" y="339"/>
                  </a:lnTo>
                  <a:lnTo>
                    <a:pt x="185" y="338"/>
                  </a:lnTo>
                  <a:lnTo>
                    <a:pt x="165" y="335"/>
                  </a:lnTo>
                  <a:lnTo>
                    <a:pt x="147" y="330"/>
                  </a:lnTo>
                  <a:lnTo>
                    <a:pt x="132" y="324"/>
                  </a:lnTo>
                  <a:lnTo>
                    <a:pt x="120" y="316"/>
                  </a:lnTo>
                  <a:lnTo>
                    <a:pt x="110" y="307"/>
                  </a:lnTo>
                  <a:lnTo>
                    <a:pt x="102" y="297"/>
                  </a:lnTo>
                  <a:lnTo>
                    <a:pt x="92" y="285"/>
                  </a:lnTo>
                  <a:lnTo>
                    <a:pt x="82" y="274"/>
                  </a:lnTo>
                  <a:lnTo>
                    <a:pt x="71" y="260"/>
                  </a:lnTo>
                  <a:lnTo>
                    <a:pt x="60" y="247"/>
                  </a:lnTo>
                  <a:lnTo>
                    <a:pt x="49" y="232"/>
                  </a:lnTo>
                  <a:lnTo>
                    <a:pt x="38" y="215"/>
                  </a:lnTo>
                  <a:lnTo>
                    <a:pt x="29" y="198"/>
                  </a:lnTo>
                  <a:lnTo>
                    <a:pt x="19" y="179"/>
                  </a:lnTo>
                  <a:lnTo>
                    <a:pt x="12" y="159"/>
                  </a:lnTo>
                  <a:lnTo>
                    <a:pt x="6" y="137"/>
                  </a:lnTo>
                  <a:lnTo>
                    <a:pt x="2" y="113"/>
                  </a:lnTo>
                  <a:lnTo>
                    <a:pt x="0" y="88"/>
                  </a:lnTo>
                  <a:lnTo>
                    <a:pt x="1" y="61"/>
                  </a:lnTo>
                  <a:lnTo>
                    <a:pt x="6" y="32"/>
                  </a:lnTo>
                  <a:lnTo>
                    <a:pt x="12" y="0"/>
                  </a:lnTo>
                  <a:lnTo>
                    <a:pt x="392" y="14"/>
                  </a:lnTo>
                  <a:close/>
                </a:path>
              </a:pathLst>
            </a:custGeom>
            <a:solidFill>
              <a:srgbClr val="FF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66" name="Freeform 58"/>
            <p:cNvSpPr>
              <a:spLocks/>
            </p:cNvSpPr>
            <p:nvPr/>
          </p:nvSpPr>
          <p:spPr bwMode="auto">
            <a:xfrm>
              <a:off x="4548188" y="1852613"/>
              <a:ext cx="677862" cy="539750"/>
            </a:xfrm>
            <a:custGeom>
              <a:avLst/>
              <a:gdLst>
                <a:gd name="T0" fmla="*/ 2147483647 w 427"/>
                <a:gd name="T1" fmla="*/ 2147483647 h 340"/>
                <a:gd name="T2" fmla="*/ 2147483647 w 427"/>
                <a:gd name="T3" fmla="*/ 2147483647 h 340"/>
                <a:gd name="T4" fmla="*/ 2147483647 w 427"/>
                <a:gd name="T5" fmla="*/ 2147483647 h 340"/>
                <a:gd name="T6" fmla="*/ 2147483647 w 427"/>
                <a:gd name="T7" fmla="*/ 2147483647 h 340"/>
                <a:gd name="T8" fmla="*/ 2147483647 w 427"/>
                <a:gd name="T9" fmla="*/ 2147483647 h 340"/>
                <a:gd name="T10" fmla="*/ 2147483647 w 427"/>
                <a:gd name="T11" fmla="*/ 2147483647 h 340"/>
                <a:gd name="T12" fmla="*/ 2147483647 w 427"/>
                <a:gd name="T13" fmla="*/ 2147483647 h 340"/>
                <a:gd name="T14" fmla="*/ 2147483647 w 427"/>
                <a:gd name="T15" fmla="*/ 2147483647 h 340"/>
                <a:gd name="T16" fmla="*/ 2147483647 w 427"/>
                <a:gd name="T17" fmla="*/ 2147483647 h 340"/>
                <a:gd name="T18" fmla="*/ 2147483647 w 427"/>
                <a:gd name="T19" fmla="*/ 2147483647 h 340"/>
                <a:gd name="T20" fmla="*/ 2147483647 w 427"/>
                <a:gd name="T21" fmla="*/ 2147483647 h 340"/>
                <a:gd name="T22" fmla="*/ 2147483647 w 427"/>
                <a:gd name="T23" fmla="*/ 2147483647 h 340"/>
                <a:gd name="T24" fmla="*/ 2147483647 w 427"/>
                <a:gd name="T25" fmla="*/ 2147483647 h 340"/>
                <a:gd name="T26" fmla="*/ 2147483647 w 427"/>
                <a:gd name="T27" fmla="*/ 2147483647 h 340"/>
                <a:gd name="T28" fmla="*/ 2147483647 w 427"/>
                <a:gd name="T29" fmla="*/ 2147483647 h 340"/>
                <a:gd name="T30" fmla="*/ 2147483647 w 427"/>
                <a:gd name="T31" fmla="*/ 2147483647 h 340"/>
                <a:gd name="T32" fmla="*/ 2147483647 w 427"/>
                <a:gd name="T33" fmla="*/ 2147483647 h 340"/>
                <a:gd name="T34" fmla="*/ 2147483647 w 427"/>
                <a:gd name="T35" fmla="*/ 2147483647 h 340"/>
                <a:gd name="T36" fmla="*/ 2147483647 w 427"/>
                <a:gd name="T37" fmla="*/ 2147483647 h 340"/>
                <a:gd name="T38" fmla="*/ 2147483647 w 427"/>
                <a:gd name="T39" fmla="*/ 2147483647 h 340"/>
                <a:gd name="T40" fmla="*/ 2147483647 w 427"/>
                <a:gd name="T41" fmla="*/ 2147483647 h 340"/>
                <a:gd name="T42" fmla="*/ 2147483647 w 427"/>
                <a:gd name="T43" fmla="*/ 2147483647 h 340"/>
                <a:gd name="T44" fmla="*/ 2147483647 w 427"/>
                <a:gd name="T45" fmla="*/ 2147483647 h 340"/>
                <a:gd name="T46" fmla="*/ 2147483647 w 427"/>
                <a:gd name="T47" fmla="*/ 2147483647 h 340"/>
                <a:gd name="T48" fmla="*/ 2147483647 w 427"/>
                <a:gd name="T49" fmla="*/ 2147483647 h 340"/>
                <a:gd name="T50" fmla="*/ 2147483647 w 427"/>
                <a:gd name="T51" fmla="*/ 2147483647 h 340"/>
                <a:gd name="T52" fmla="*/ 2147483647 w 427"/>
                <a:gd name="T53" fmla="*/ 2147483647 h 340"/>
                <a:gd name="T54" fmla="*/ 2147483647 w 427"/>
                <a:gd name="T55" fmla="*/ 2147483647 h 340"/>
                <a:gd name="T56" fmla="*/ 2147483647 w 427"/>
                <a:gd name="T57" fmla="*/ 2147483647 h 340"/>
                <a:gd name="T58" fmla="*/ 2147483647 w 427"/>
                <a:gd name="T59" fmla="*/ 2147483647 h 340"/>
                <a:gd name="T60" fmla="*/ 2147483647 w 427"/>
                <a:gd name="T61" fmla="*/ 2147483647 h 340"/>
                <a:gd name="T62" fmla="*/ 2147483647 w 427"/>
                <a:gd name="T63" fmla="*/ 2147483647 h 340"/>
                <a:gd name="T64" fmla="*/ 2147483647 w 427"/>
                <a:gd name="T65" fmla="*/ 2147483647 h 340"/>
                <a:gd name="T66" fmla="*/ 2147483647 w 427"/>
                <a:gd name="T67" fmla="*/ 2147483647 h 340"/>
                <a:gd name="T68" fmla="*/ 2147483647 w 427"/>
                <a:gd name="T69" fmla="*/ 2147483647 h 340"/>
                <a:gd name="T70" fmla="*/ 2147483647 w 427"/>
                <a:gd name="T71" fmla="*/ 2147483647 h 340"/>
                <a:gd name="T72" fmla="*/ 2147483647 w 427"/>
                <a:gd name="T73" fmla="*/ 2147483647 h 340"/>
                <a:gd name="T74" fmla="*/ 0 w 427"/>
                <a:gd name="T75" fmla="*/ 2147483647 h 340"/>
                <a:gd name="T76" fmla="*/ 2147483647 w 427"/>
                <a:gd name="T77" fmla="*/ 2147483647 h 34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27"/>
                <a:gd name="T118" fmla="*/ 0 h 340"/>
                <a:gd name="T119" fmla="*/ 427 w 427"/>
                <a:gd name="T120" fmla="*/ 340 h 34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27" h="340">
                  <a:moveTo>
                    <a:pt x="392" y="14"/>
                  </a:moveTo>
                  <a:lnTo>
                    <a:pt x="392" y="14"/>
                  </a:lnTo>
                  <a:lnTo>
                    <a:pt x="392" y="15"/>
                  </a:lnTo>
                  <a:lnTo>
                    <a:pt x="392" y="17"/>
                  </a:lnTo>
                  <a:lnTo>
                    <a:pt x="392" y="21"/>
                  </a:lnTo>
                  <a:lnTo>
                    <a:pt x="392" y="26"/>
                  </a:lnTo>
                  <a:lnTo>
                    <a:pt x="393" y="32"/>
                  </a:lnTo>
                  <a:lnTo>
                    <a:pt x="393" y="39"/>
                  </a:lnTo>
                  <a:lnTo>
                    <a:pt x="393" y="46"/>
                  </a:lnTo>
                  <a:lnTo>
                    <a:pt x="393" y="55"/>
                  </a:lnTo>
                  <a:lnTo>
                    <a:pt x="393" y="64"/>
                  </a:lnTo>
                  <a:lnTo>
                    <a:pt x="394" y="74"/>
                  </a:lnTo>
                  <a:lnTo>
                    <a:pt x="394" y="84"/>
                  </a:lnTo>
                  <a:lnTo>
                    <a:pt x="394" y="94"/>
                  </a:lnTo>
                  <a:lnTo>
                    <a:pt x="394" y="105"/>
                  </a:lnTo>
                  <a:lnTo>
                    <a:pt x="395" y="116"/>
                  </a:lnTo>
                  <a:lnTo>
                    <a:pt x="395" y="127"/>
                  </a:lnTo>
                  <a:lnTo>
                    <a:pt x="396" y="138"/>
                  </a:lnTo>
                  <a:lnTo>
                    <a:pt x="394" y="145"/>
                  </a:lnTo>
                  <a:lnTo>
                    <a:pt x="386" y="151"/>
                  </a:lnTo>
                  <a:lnTo>
                    <a:pt x="376" y="158"/>
                  </a:lnTo>
                  <a:lnTo>
                    <a:pt x="365" y="166"/>
                  </a:lnTo>
                  <a:lnTo>
                    <a:pt x="355" y="173"/>
                  </a:lnTo>
                  <a:lnTo>
                    <a:pt x="346" y="181"/>
                  </a:lnTo>
                  <a:lnTo>
                    <a:pt x="341" y="190"/>
                  </a:lnTo>
                  <a:lnTo>
                    <a:pt x="341" y="198"/>
                  </a:lnTo>
                  <a:lnTo>
                    <a:pt x="350" y="211"/>
                  </a:lnTo>
                  <a:lnTo>
                    <a:pt x="360" y="219"/>
                  </a:lnTo>
                  <a:lnTo>
                    <a:pt x="371" y="222"/>
                  </a:lnTo>
                  <a:lnTo>
                    <a:pt x="382" y="222"/>
                  </a:lnTo>
                  <a:lnTo>
                    <a:pt x="393" y="220"/>
                  </a:lnTo>
                  <a:lnTo>
                    <a:pt x="401" y="218"/>
                  </a:lnTo>
                  <a:lnTo>
                    <a:pt x="407" y="216"/>
                  </a:lnTo>
                  <a:lnTo>
                    <a:pt x="410" y="217"/>
                  </a:lnTo>
                  <a:lnTo>
                    <a:pt x="416" y="230"/>
                  </a:lnTo>
                  <a:lnTo>
                    <a:pt x="421" y="243"/>
                  </a:lnTo>
                  <a:lnTo>
                    <a:pt x="425" y="254"/>
                  </a:lnTo>
                  <a:lnTo>
                    <a:pt x="427" y="264"/>
                  </a:lnTo>
                  <a:lnTo>
                    <a:pt x="425" y="275"/>
                  </a:lnTo>
                  <a:lnTo>
                    <a:pt x="420" y="285"/>
                  </a:lnTo>
                  <a:lnTo>
                    <a:pt x="410" y="295"/>
                  </a:lnTo>
                  <a:lnTo>
                    <a:pt x="395" y="307"/>
                  </a:lnTo>
                  <a:lnTo>
                    <a:pt x="385" y="313"/>
                  </a:lnTo>
                  <a:lnTo>
                    <a:pt x="371" y="319"/>
                  </a:lnTo>
                  <a:lnTo>
                    <a:pt x="355" y="324"/>
                  </a:lnTo>
                  <a:lnTo>
                    <a:pt x="337" y="328"/>
                  </a:lnTo>
                  <a:lnTo>
                    <a:pt x="317" y="332"/>
                  </a:lnTo>
                  <a:lnTo>
                    <a:pt x="295" y="336"/>
                  </a:lnTo>
                  <a:lnTo>
                    <a:pt x="273" y="338"/>
                  </a:lnTo>
                  <a:lnTo>
                    <a:pt x="250" y="340"/>
                  </a:lnTo>
                  <a:lnTo>
                    <a:pt x="227" y="340"/>
                  </a:lnTo>
                  <a:lnTo>
                    <a:pt x="205" y="339"/>
                  </a:lnTo>
                  <a:lnTo>
                    <a:pt x="185" y="338"/>
                  </a:lnTo>
                  <a:lnTo>
                    <a:pt x="165" y="335"/>
                  </a:lnTo>
                  <a:lnTo>
                    <a:pt x="147" y="330"/>
                  </a:lnTo>
                  <a:lnTo>
                    <a:pt x="132" y="324"/>
                  </a:lnTo>
                  <a:lnTo>
                    <a:pt x="120" y="316"/>
                  </a:lnTo>
                  <a:lnTo>
                    <a:pt x="110" y="307"/>
                  </a:lnTo>
                  <a:lnTo>
                    <a:pt x="102" y="297"/>
                  </a:lnTo>
                  <a:lnTo>
                    <a:pt x="92" y="285"/>
                  </a:lnTo>
                  <a:lnTo>
                    <a:pt x="82" y="274"/>
                  </a:lnTo>
                  <a:lnTo>
                    <a:pt x="71" y="260"/>
                  </a:lnTo>
                  <a:lnTo>
                    <a:pt x="60" y="247"/>
                  </a:lnTo>
                  <a:lnTo>
                    <a:pt x="49" y="232"/>
                  </a:lnTo>
                  <a:lnTo>
                    <a:pt x="38" y="215"/>
                  </a:lnTo>
                  <a:lnTo>
                    <a:pt x="29" y="198"/>
                  </a:lnTo>
                  <a:lnTo>
                    <a:pt x="19" y="179"/>
                  </a:lnTo>
                  <a:lnTo>
                    <a:pt x="12" y="159"/>
                  </a:lnTo>
                  <a:lnTo>
                    <a:pt x="6" y="137"/>
                  </a:lnTo>
                  <a:lnTo>
                    <a:pt x="2" y="113"/>
                  </a:lnTo>
                  <a:lnTo>
                    <a:pt x="0" y="88"/>
                  </a:lnTo>
                  <a:lnTo>
                    <a:pt x="1" y="61"/>
                  </a:lnTo>
                  <a:lnTo>
                    <a:pt x="6" y="32"/>
                  </a:lnTo>
                  <a:lnTo>
                    <a:pt x="12" y="0"/>
                  </a:lnTo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67" name="Freeform 59"/>
            <p:cNvSpPr>
              <a:spLocks/>
            </p:cNvSpPr>
            <p:nvPr/>
          </p:nvSpPr>
          <p:spPr bwMode="auto">
            <a:xfrm>
              <a:off x="4538663" y="1249363"/>
              <a:ext cx="212725" cy="177800"/>
            </a:xfrm>
            <a:custGeom>
              <a:avLst/>
              <a:gdLst>
                <a:gd name="T0" fmla="*/ 2147483647 w 134"/>
                <a:gd name="T1" fmla="*/ 2147483647 h 112"/>
                <a:gd name="T2" fmla="*/ 2147483647 w 134"/>
                <a:gd name="T3" fmla="*/ 2147483647 h 112"/>
                <a:gd name="T4" fmla="*/ 2147483647 w 134"/>
                <a:gd name="T5" fmla="*/ 2147483647 h 112"/>
                <a:gd name="T6" fmla="*/ 2147483647 w 134"/>
                <a:gd name="T7" fmla="*/ 2147483647 h 112"/>
                <a:gd name="T8" fmla="*/ 2147483647 w 134"/>
                <a:gd name="T9" fmla="*/ 2147483647 h 112"/>
                <a:gd name="T10" fmla="*/ 2147483647 w 134"/>
                <a:gd name="T11" fmla="*/ 2147483647 h 112"/>
                <a:gd name="T12" fmla="*/ 2147483647 w 134"/>
                <a:gd name="T13" fmla="*/ 2147483647 h 112"/>
                <a:gd name="T14" fmla="*/ 2147483647 w 134"/>
                <a:gd name="T15" fmla="*/ 2147483647 h 112"/>
                <a:gd name="T16" fmla="*/ 2147483647 w 134"/>
                <a:gd name="T17" fmla="*/ 2147483647 h 112"/>
                <a:gd name="T18" fmla="*/ 2147483647 w 134"/>
                <a:gd name="T19" fmla="*/ 2147483647 h 112"/>
                <a:gd name="T20" fmla="*/ 2147483647 w 134"/>
                <a:gd name="T21" fmla="*/ 2147483647 h 112"/>
                <a:gd name="T22" fmla="*/ 2147483647 w 134"/>
                <a:gd name="T23" fmla="*/ 2147483647 h 112"/>
                <a:gd name="T24" fmla="*/ 2147483647 w 134"/>
                <a:gd name="T25" fmla="*/ 2147483647 h 112"/>
                <a:gd name="T26" fmla="*/ 2147483647 w 134"/>
                <a:gd name="T27" fmla="*/ 2147483647 h 112"/>
                <a:gd name="T28" fmla="*/ 2147483647 w 134"/>
                <a:gd name="T29" fmla="*/ 2147483647 h 112"/>
                <a:gd name="T30" fmla="*/ 2147483647 w 134"/>
                <a:gd name="T31" fmla="*/ 2147483647 h 112"/>
                <a:gd name="T32" fmla="*/ 2147483647 w 134"/>
                <a:gd name="T33" fmla="*/ 2147483647 h 112"/>
                <a:gd name="T34" fmla="*/ 0 w 134"/>
                <a:gd name="T35" fmla="*/ 0 h 11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4"/>
                <a:gd name="T55" fmla="*/ 0 h 112"/>
                <a:gd name="T56" fmla="*/ 134 w 134"/>
                <a:gd name="T57" fmla="*/ 112 h 11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4" h="112">
                  <a:moveTo>
                    <a:pt x="134" y="112"/>
                  </a:moveTo>
                  <a:lnTo>
                    <a:pt x="134" y="112"/>
                  </a:lnTo>
                  <a:lnTo>
                    <a:pt x="132" y="111"/>
                  </a:lnTo>
                  <a:lnTo>
                    <a:pt x="128" y="109"/>
                  </a:lnTo>
                  <a:lnTo>
                    <a:pt x="123" y="104"/>
                  </a:lnTo>
                  <a:lnTo>
                    <a:pt x="115" y="99"/>
                  </a:lnTo>
                  <a:lnTo>
                    <a:pt x="107" y="92"/>
                  </a:lnTo>
                  <a:lnTo>
                    <a:pt x="96" y="85"/>
                  </a:lnTo>
                  <a:lnTo>
                    <a:pt x="85" y="76"/>
                  </a:lnTo>
                  <a:lnTo>
                    <a:pt x="74" y="67"/>
                  </a:lnTo>
                  <a:lnTo>
                    <a:pt x="62" y="57"/>
                  </a:lnTo>
                  <a:lnTo>
                    <a:pt x="50" y="48"/>
                  </a:lnTo>
                  <a:lnTo>
                    <a:pt x="39" y="39"/>
                  </a:lnTo>
                  <a:lnTo>
                    <a:pt x="29" y="30"/>
                  </a:lnTo>
                  <a:lnTo>
                    <a:pt x="19" y="21"/>
                  </a:lnTo>
                  <a:lnTo>
                    <a:pt x="11" y="13"/>
                  </a:lnTo>
                  <a:lnTo>
                    <a:pt x="5" y="6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68" name="Freeform 60"/>
            <p:cNvSpPr>
              <a:spLocks/>
            </p:cNvSpPr>
            <p:nvPr/>
          </p:nvSpPr>
          <p:spPr bwMode="auto">
            <a:xfrm>
              <a:off x="4298950" y="1422400"/>
              <a:ext cx="430213" cy="700088"/>
            </a:xfrm>
            <a:custGeom>
              <a:avLst/>
              <a:gdLst>
                <a:gd name="T0" fmla="*/ 0 w 271"/>
                <a:gd name="T1" fmla="*/ 2147483647 h 441"/>
                <a:gd name="T2" fmla="*/ 0 w 271"/>
                <a:gd name="T3" fmla="*/ 2147483647 h 441"/>
                <a:gd name="T4" fmla="*/ 2147483647 w 271"/>
                <a:gd name="T5" fmla="*/ 2147483647 h 441"/>
                <a:gd name="T6" fmla="*/ 2147483647 w 271"/>
                <a:gd name="T7" fmla="*/ 0 h 441"/>
                <a:gd name="T8" fmla="*/ 2147483647 w 271"/>
                <a:gd name="T9" fmla="*/ 0 h 441"/>
                <a:gd name="T10" fmla="*/ 2147483647 w 271"/>
                <a:gd name="T11" fmla="*/ 2147483647 h 441"/>
                <a:gd name="T12" fmla="*/ 2147483647 w 271"/>
                <a:gd name="T13" fmla="*/ 2147483647 h 441"/>
                <a:gd name="T14" fmla="*/ 2147483647 w 271"/>
                <a:gd name="T15" fmla="*/ 2147483647 h 441"/>
                <a:gd name="T16" fmla="*/ 2147483647 w 271"/>
                <a:gd name="T17" fmla="*/ 2147483647 h 441"/>
                <a:gd name="T18" fmla="*/ 2147483647 w 271"/>
                <a:gd name="T19" fmla="*/ 2147483647 h 441"/>
                <a:gd name="T20" fmla="*/ 2147483647 w 271"/>
                <a:gd name="T21" fmla="*/ 2147483647 h 441"/>
                <a:gd name="T22" fmla="*/ 2147483647 w 271"/>
                <a:gd name="T23" fmla="*/ 2147483647 h 441"/>
                <a:gd name="T24" fmla="*/ 2147483647 w 271"/>
                <a:gd name="T25" fmla="*/ 2147483647 h 441"/>
                <a:gd name="T26" fmla="*/ 2147483647 w 271"/>
                <a:gd name="T27" fmla="*/ 2147483647 h 441"/>
                <a:gd name="T28" fmla="*/ 2147483647 w 271"/>
                <a:gd name="T29" fmla="*/ 2147483647 h 441"/>
                <a:gd name="T30" fmla="*/ 2147483647 w 271"/>
                <a:gd name="T31" fmla="*/ 2147483647 h 441"/>
                <a:gd name="T32" fmla="*/ 2147483647 w 271"/>
                <a:gd name="T33" fmla="*/ 2147483647 h 441"/>
                <a:gd name="T34" fmla="*/ 2147483647 w 271"/>
                <a:gd name="T35" fmla="*/ 2147483647 h 441"/>
                <a:gd name="T36" fmla="*/ 2147483647 w 271"/>
                <a:gd name="T37" fmla="*/ 2147483647 h 441"/>
                <a:gd name="T38" fmla="*/ 2147483647 w 271"/>
                <a:gd name="T39" fmla="*/ 2147483647 h 441"/>
                <a:gd name="T40" fmla="*/ 2147483647 w 271"/>
                <a:gd name="T41" fmla="*/ 2147483647 h 441"/>
                <a:gd name="T42" fmla="*/ 2147483647 w 271"/>
                <a:gd name="T43" fmla="*/ 2147483647 h 441"/>
                <a:gd name="T44" fmla="*/ 2147483647 w 271"/>
                <a:gd name="T45" fmla="*/ 2147483647 h 441"/>
                <a:gd name="T46" fmla="*/ 2147483647 w 271"/>
                <a:gd name="T47" fmla="*/ 2147483647 h 441"/>
                <a:gd name="T48" fmla="*/ 2147483647 w 271"/>
                <a:gd name="T49" fmla="*/ 2147483647 h 441"/>
                <a:gd name="T50" fmla="*/ 2147483647 w 271"/>
                <a:gd name="T51" fmla="*/ 2147483647 h 441"/>
                <a:gd name="T52" fmla="*/ 2147483647 w 271"/>
                <a:gd name="T53" fmla="*/ 2147483647 h 441"/>
                <a:gd name="T54" fmla="*/ 2147483647 w 271"/>
                <a:gd name="T55" fmla="*/ 2147483647 h 441"/>
                <a:gd name="T56" fmla="*/ 2147483647 w 271"/>
                <a:gd name="T57" fmla="*/ 2147483647 h 441"/>
                <a:gd name="T58" fmla="*/ 2147483647 w 271"/>
                <a:gd name="T59" fmla="*/ 2147483647 h 441"/>
                <a:gd name="T60" fmla="*/ 2147483647 w 271"/>
                <a:gd name="T61" fmla="*/ 2147483647 h 441"/>
                <a:gd name="T62" fmla="*/ 2147483647 w 271"/>
                <a:gd name="T63" fmla="*/ 2147483647 h 441"/>
                <a:gd name="T64" fmla="*/ 2147483647 w 271"/>
                <a:gd name="T65" fmla="*/ 2147483647 h 441"/>
                <a:gd name="T66" fmla="*/ 2147483647 w 271"/>
                <a:gd name="T67" fmla="*/ 2147483647 h 441"/>
                <a:gd name="T68" fmla="*/ 2147483647 w 271"/>
                <a:gd name="T69" fmla="*/ 2147483647 h 441"/>
                <a:gd name="T70" fmla="*/ 2147483647 w 271"/>
                <a:gd name="T71" fmla="*/ 2147483647 h 441"/>
                <a:gd name="T72" fmla="*/ 2147483647 w 271"/>
                <a:gd name="T73" fmla="*/ 2147483647 h 441"/>
                <a:gd name="T74" fmla="*/ 2147483647 w 271"/>
                <a:gd name="T75" fmla="*/ 2147483647 h 441"/>
                <a:gd name="T76" fmla="*/ 2147483647 w 271"/>
                <a:gd name="T77" fmla="*/ 2147483647 h 441"/>
                <a:gd name="T78" fmla="*/ 2147483647 w 271"/>
                <a:gd name="T79" fmla="*/ 2147483647 h 441"/>
                <a:gd name="T80" fmla="*/ 2147483647 w 271"/>
                <a:gd name="T81" fmla="*/ 2147483647 h 441"/>
                <a:gd name="T82" fmla="*/ 2147483647 w 271"/>
                <a:gd name="T83" fmla="*/ 2147483647 h 441"/>
                <a:gd name="T84" fmla="*/ 2147483647 w 271"/>
                <a:gd name="T85" fmla="*/ 2147483647 h 441"/>
                <a:gd name="T86" fmla="*/ 2147483647 w 271"/>
                <a:gd name="T87" fmla="*/ 2147483647 h 441"/>
                <a:gd name="T88" fmla="*/ 2147483647 w 271"/>
                <a:gd name="T89" fmla="*/ 2147483647 h 441"/>
                <a:gd name="T90" fmla="*/ 2147483647 w 271"/>
                <a:gd name="T91" fmla="*/ 2147483647 h 441"/>
                <a:gd name="T92" fmla="*/ 2147483647 w 271"/>
                <a:gd name="T93" fmla="*/ 2147483647 h 441"/>
                <a:gd name="T94" fmla="*/ 2147483647 w 271"/>
                <a:gd name="T95" fmla="*/ 2147483647 h 441"/>
                <a:gd name="T96" fmla="*/ 2147483647 w 271"/>
                <a:gd name="T97" fmla="*/ 2147483647 h 441"/>
                <a:gd name="T98" fmla="*/ 2147483647 w 271"/>
                <a:gd name="T99" fmla="*/ 2147483647 h 441"/>
                <a:gd name="T100" fmla="*/ 2147483647 w 271"/>
                <a:gd name="T101" fmla="*/ 2147483647 h 44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1"/>
                <a:gd name="T154" fmla="*/ 0 h 441"/>
                <a:gd name="T155" fmla="*/ 271 w 271"/>
                <a:gd name="T156" fmla="*/ 441 h 44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1" h="441">
                  <a:moveTo>
                    <a:pt x="0" y="3"/>
                  </a:moveTo>
                  <a:lnTo>
                    <a:pt x="0" y="3"/>
                  </a:lnTo>
                  <a:lnTo>
                    <a:pt x="19" y="1"/>
                  </a:lnTo>
                  <a:lnTo>
                    <a:pt x="39" y="0"/>
                  </a:lnTo>
                  <a:lnTo>
                    <a:pt x="61" y="0"/>
                  </a:lnTo>
                  <a:lnTo>
                    <a:pt x="83" y="1"/>
                  </a:lnTo>
                  <a:lnTo>
                    <a:pt x="106" y="4"/>
                  </a:lnTo>
                  <a:lnTo>
                    <a:pt x="128" y="6"/>
                  </a:lnTo>
                  <a:lnTo>
                    <a:pt x="150" y="9"/>
                  </a:lnTo>
                  <a:lnTo>
                    <a:pt x="172" y="12"/>
                  </a:lnTo>
                  <a:lnTo>
                    <a:pt x="192" y="16"/>
                  </a:lnTo>
                  <a:lnTo>
                    <a:pt x="211" y="19"/>
                  </a:lnTo>
                  <a:lnTo>
                    <a:pt x="228" y="22"/>
                  </a:lnTo>
                  <a:lnTo>
                    <a:pt x="242" y="26"/>
                  </a:lnTo>
                  <a:lnTo>
                    <a:pt x="254" y="28"/>
                  </a:lnTo>
                  <a:lnTo>
                    <a:pt x="263" y="30"/>
                  </a:lnTo>
                  <a:lnTo>
                    <a:pt x="269" y="31"/>
                  </a:lnTo>
                  <a:lnTo>
                    <a:pt x="271" y="32"/>
                  </a:lnTo>
                  <a:lnTo>
                    <a:pt x="270" y="33"/>
                  </a:lnTo>
                  <a:lnTo>
                    <a:pt x="270" y="36"/>
                  </a:lnTo>
                  <a:lnTo>
                    <a:pt x="268" y="41"/>
                  </a:lnTo>
                  <a:lnTo>
                    <a:pt x="266" y="47"/>
                  </a:lnTo>
                  <a:lnTo>
                    <a:pt x="263" y="55"/>
                  </a:lnTo>
                  <a:lnTo>
                    <a:pt x="260" y="65"/>
                  </a:lnTo>
                  <a:lnTo>
                    <a:pt x="257" y="76"/>
                  </a:lnTo>
                  <a:lnTo>
                    <a:pt x="253" y="88"/>
                  </a:lnTo>
                  <a:lnTo>
                    <a:pt x="249" y="101"/>
                  </a:lnTo>
                  <a:lnTo>
                    <a:pt x="244" y="115"/>
                  </a:lnTo>
                  <a:lnTo>
                    <a:pt x="240" y="130"/>
                  </a:lnTo>
                  <a:lnTo>
                    <a:pt x="235" y="146"/>
                  </a:lnTo>
                  <a:lnTo>
                    <a:pt x="229" y="163"/>
                  </a:lnTo>
                  <a:lnTo>
                    <a:pt x="223" y="179"/>
                  </a:lnTo>
                  <a:lnTo>
                    <a:pt x="217" y="197"/>
                  </a:lnTo>
                  <a:lnTo>
                    <a:pt x="211" y="215"/>
                  </a:lnTo>
                  <a:lnTo>
                    <a:pt x="205" y="232"/>
                  </a:lnTo>
                  <a:lnTo>
                    <a:pt x="199" y="250"/>
                  </a:lnTo>
                  <a:lnTo>
                    <a:pt x="193" y="268"/>
                  </a:lnTo>
                  <a:lnTo>
                    <a:pt x="187" y="286"/>
                  </a:lnTo>
                  <a:lnTo>
                    <a:pt x="180" y="303"/>
                  </a:lnTo>
                  <a:lnTo>
                    <a:pt x="174" y="321"/>
                  </a:lnTo>
                  <a:lnTo>
                    <a:pt x="168" y="337"/>
                  </a:lnTo>
                  <a:lnTo>
                    <a:pt x="162" y="352"/>
                  </a:lnTo>
                  <a:lnTo>
                    <a:pt x="156" y="367"/>
                  </a:lnTo>
                  <a:lnTo>
                    <a:pt x="150" y="382"/>
                  </a:lnTo>
                  <a:lnTo>
                    <a:pt x="145" y="395"/>
                  </a:lnTo>
                  <a:lnTo>
                    <a:pt x="140" y="406"/>
                  </a:lnTo>
                  <a:lnTo>
                    <a:pt x="135" y="417"/>
                  </a:lnTo>
                  <a:lnTo>
                    <a:pt x="130" y="427"/>
                  </a:lnTo>
                  <a:lnTo>
                    <a:pt x="126" y="435"/>
                  </a:lnTo>
                  <a:lnTo>
                    <a:pt x="122" y="441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69" name="Freeform 61"/>
            <p:cNvSpPr>
              <a:spLocks/>
            </p:cNvSpPr>
            <p:nvPr/>
          </p:nvSpPr>
          <p:spPr bwMode="auto">
            <a:xfrm>
              <a:off x="4951413" y="1320800"/>
              <a:ext cx="385762" cy="66675"/>
            </a:xfrm>
            <a:custGeom>
              <a:avLst/>
              <a:gdLst>
                <a:gd name="T0" fmla="*/ 0 w 243"/>
                <a:gd name="T1" fmla="*/ 2147483647 h 42"/>
                <a:gd name="T2" fmla="*/ 0 w 243"/>
                <a:gd name="T3" fmla="*/ 2147483647 h 42"/>
                <a:gd name="T4" fmla="*/ 2147483647 w 243"/>
                <a:gd name="T5" fmla="*/ 2147483647 h 42"/>
                <a:gd name="T6" fmla="*/ 2147483647 w 243"/>
                <a:gd name="T7" fmla="*/ 2147483647 h 42"/>
                <a:gd name="T8" fmla="*/ 2147483647 w 243"/>
                <a:gd name="T9" fmla="*/ 2147483647 h 42"/>
                <a:gd name="T10" fmla="*/ 2147483647 w 243"/>
                <a:gd name="T11" fmla="*/ 2147483647 h 42"/>
                <a:gd name="T12" fmla="*/ 2147483647 w 243"/>
                <a:gd name="T13" fmla="*/ 2147483647 h 42"/>
                <a:gd name="T14" fmla="*/ 2147483647 w 243"/>
                <a:gd name="T15" fmla="*/ 2147483647 h 42"/>
                <a:gd name="T16" fmla="*/ 2147483647 w 243"/>
                <a:gd name="T17" fmla="*/ 2147483647 h 42"/>
                <a:gd name="T18" fmla="*/ 2147483647 w 243"/>
                <a:gd name="T19" fmla="*/ 2147483647 h 42"/>
                <a:gd name="T20" fmla="*/ 2147483647 w 243"/>
                <a:gd name="T21" fmla="*/ 2147483647 h 42"/>
                <a:gd name="T22" fmla="*/ 2147483647 w 243"/>
                <a:gd name="T23" fmla="*/ 2147483647 h 42"/>
                <a:gd name="T24" fmla="*/ 2147483647 w 243"/>
                <a:gd name="T25" fmla="*/ 2147483647 h 42"/>
                <a:gd name="T26" fmla="*/ 2147483647 w 243"/>
                <a:gd name="T27" fmla="*/ 2147483647 h 42"/>
                <a:gd name="T28" fmla="*/ 2147483647 w 243"/>
                <a:gd name="T29" fmla="*/ 0 h 42"/>
                <a:gd name="T30" fmla="*/ 2147483647 w 243"/>
                <a:gd name="T31" fmla="*/ 0 h 42"/>
                <a:gd name="T32" fmla="*/ 2147483647 w 243"/>
                <a:gd name="T33" fmla="*/ 0 h 42"/>
                <a:gd name="T34" fmla="*/ 2147483647 w 243"/>
                <a:gd name="T35" fmla="*/ 2147483647 h 4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43"/>
                <a:gd name="T55" fmla="*/ 0 h 42"/>
                <a:gd name="T56" fmla="*/ 243 w 243"/>
                <a:gd name="T57" fmla="*/ 42 h 4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43" h="42">
                  <a:moveTo>
                    <a:pt x="0" y="42"/>
                  </a:moveTo>
                  <a:lnTo>
                    <a:pt x="0" y="42"/>
                  </a:lnTo>
                  <a:lnTo>
                    <a:pt x="3" y="41"/>
                  </a:lnTo>
                  <a:lnTo>
                    <a:pt x="9" y="40"/>
                  </a:lnTo>
                  <a:lnTo>
                    <a:pt x="19" y="37"/>
                  </a:lnTo>
                  <a:lnTo>
                    <a:pt x="32" y="34"/>
                  </a:lnTo>
                  <a:lnTo>
                    <a:pt x="48" y="30"/>
                  </a:lnTo>
                  <a:lnTo>
                    <a:pt x="65" y="26"/>
                  </a:lnTo>
                  <a:lnTo>
                    <a:pt x="85" y="21"/>
                  </a:lnTo>
                  <a:lnTo>
                    <a:pt x="105" y="17"/>
                  </a:lnTo>
                  <a:lnTo>
                    <a:pt x="126" y="12"/>
                  </a:lnTo>
                  <a:lnTo>
                    <a:pt x="147" y="8"/>
                  </a:lnTo>
                  <a:lnTo>
                    <a:pt x="167" y="5"/>
                  </a:lnTo>
                  <a:lnTo>
                    <a:pt x="187" y="2"/>
                  </a:lnTo>
                  <a:lnTo>
                    <a:pt x="204" y="0"/>
                  </a:lnTo>
                  <a:lnTo>
                    <a:pt x="220" y="0"/>
                  </a:lnTo>
                  <a:lnTo>
                    <a:pt x="233" y="0"/>
                  </a:lnTo>
                  <a:lnTo>
                    <a:pt x="243" y="2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70" name="Freeform 62"/>
            <p:cNvSpPr>
              <a:spLocks/>
            </p:cNvSpPr>
            <p:nvPr/>
          </p:nvSpPr>
          <p:spPr bwMode="auto">
            <a:xfrm>
              <a:off x="4951413" y="1263650"/>
              <a:ext cx="258762" cy="95250"/>
            </a:xfrm>
            <a:custGeom>
              <a:avLst/>
              <a:gdLst>
                <a:gd name="T0" fmla="*/ 0 w 163"/>
                <a:gd name="T1" fmla="*/ 2147483647 h 60"/>
                <a:gd name="T2" fmla="*/ 0 w 163"/>
                <a:gd name="T3" fmla="*/ 2147483647 h 60"/>
                <a:gd name="T4" fmla="*/ 2147483647 w 163"/>
                <a:gd name="T5" fmla="*/ 2147483647 h 60"/>
                <a:gd name="T6" fmla="*/ 2147483647 w 163"/>
                <a:gd name="T7" fmla="*/ 2147483647 h 60"/>
                <a:gd name="T8" fmla="*/ 2147483647 w 163"/>
                <a:gd name="T9" fmla="*/ 2147483647 h 60"/>
                <a:gd name="T10" fmla="*/ 2147483647 w 163"/>
                <a:gd name="T11" fmla="*/ 2147483647 h 60"/>
                <a:gd name="T12" fmla="*/ 2147483647 w 163"/>
                <a:gd name="T13" fmla="*/ 2147483647 h 60"/>
                <a:gd name="T14" fmla="*/ 2147483647 w 163"/>
                <a:gd name="T15" fmla="*/ 2147483647 h 60"/>
                <a:gd name="T16" fmla="*/ 2147483647 w 163"/>
                <a:gd name="T17" fmla="*/ 2147483647 h 60"/>
                <a:gd name="T18" fmla="*/ 2147483647 w 163"/>
                <a:gd name="T19" fmla="*/ 2147483647 h 60"/>
                <a:gd name="T20" fmla="*/ 2147483647 w 163"/>
                <a:gd name="T21" fmla="*/ 2147483647 h 60"/>
                <a:gd name="T22" fmla="*/ 2147483647 w 163"/>
                <a:gd name="T23" fmla="*/ 2147483647 h 60"/>
                <a:gd name="T24" fmla="*/ 2147483647 w 163"/>
                <a:gd name="T25" fmla="*/ 2147483647 h 60"/>
                <a:gd name="T26" fmla="*/ 2147483647 w 163"/>
                <a:gd name="T27" fmla="*/ 2147483647 h 60"/>
                <a:gd name="T28" fmla="*/ 2147483647 w 163"/>
                <a:gd name="T29" fmla="*/ 2147483647 h 60"/>
                <a:gd name="T30" fmla="*/ 2147483647 w 163"/>
                <a:gd name="T31" fmla="*/ 0 h 60"/>
                <a:gd name="T32" fmla="*/ 2147483647 w 163"/>
                <a:gd name="T33" fmla="*/ 0 h 60"/>
                <a:gd name="T34" fmla="*/ 2147483647 w 163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3"/>
                <a:gd name="T55" fmla="*/ 0 h 60"/>
                <a:gd name="T56" fmla="*/ 163 w 163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3" h="60">
                  <a:moveTo>
                    <a:pt x="0" y="60"/>
                  </a:moveTo>
                  <a:lnTo>
                    <a:pt x="0" y="60"/>
                  </a:lnTo>
                  <a:lnTo>
                    <a:pt x="1" y="59"/>
                  </a:lnTo>
                  <a:lnTo>
                    <a:pt x="6" y="57"/>
                  </a:lnTo>
                  <a:lnTo>
                    <a:pt x="12" y="54"/>
                  </a:lnTo>
                  <a:lnTo>
                    <a:pt x="21" y="49"/>
                  </a:lnTo>
                  <a:lnTo>
                    <a:pt x="31" y="44"/>
                  </a:lnTo>
                  <a:lnTo>
                    <a:pt x="42" y="38"/>
                  </a:lnTo>
                  <a:lnTo>
                    <a:pt x="55" y="32"/>
                  </a:lnTo>
                  <a:lnTo>
                    <a:pt x="68" y="25"/>
                  </a:lnTo>
                  <a:lnTo>
                    <a:pt x="82" y="20"/>
                  </a:lnTo>
                  <a:lnTo>
                    <a:pt x="96" y="14"/>
                  </a:lnTo>
                  <a:lnTo>
                    <a:pt x="110" y="9"/>
                  </a:lnTo>
                  <a:lnTo>
                    <a:pt x="123" y="5"/>
                  </a:lnTo>
                  <a:lnTo>
                    <a:pt x="135" y="2"/>
                  </a:lnTo>
                  <a:lnTo>
                    <a:pt x="146" y="0"/>
                  </a:lnTo>
                  <a:lnTo>
                    <a:pt x="156" y="0"/>
                  </a:lnTo>
                  <a:lnTo>
                    <a:pt x="163" y="2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71" name="Freeform 63"/>
            <p:cNvSpPr>
              <a:spLocks/>
            </p:cNvSpPr>
            <p:nvPr/>
          </p:nvSpPr>
          <p:spPr bwMode="auto">
            <a:xfrm>
              <a:off x="4930775" y="1238250"/>
              <a:ext cx="263525" cy="103188"/>
            </a:xfrm>
            <a:custGeom>
              <a:avLst/>
              <a:gdLst>
                <a:gd name="T0" fmla="*/ 0 w 165"/>
                <a:gd name="T1" fmla="*/ 2147483647 h 65"/>
                <a:gd name="T2" fmla="*/ 0 w 165"/>
                <a:gd name="T3" fmla="*/ 2147483647 h 65"/>
                <a:gd name="T4" fmla="*/ 2147483647 w 165"/>
                <a:gd name="T5" fmla="*/ 2147483647 h 65"/>
                <a:gd name="T6" fmla="*/ 2147483647 w 165"/>
                <a:gd name="T7" fmla="*/ 2147483647 h 65"/>
                <a:gd name="T8" fmla="*/ 2147483647 w 165"/>
                <a:gd name="T9" fmla="*/ 2147483647 h 65"/>
                <a:gd name="T10" fmla="*/ 2147483647 w 165"/>
                <a:gd name="T11" fmla="*/ 2147483647 h 65"/>
                <a:gd name="T12" fmla="*/ 2147483647 w 165"/>
                <a:gd name="T13" fmla="*/ 2147483647 h 65"/>
                <a:gd name="T14" fmla="*/ 2147483647 w 165"/>
                <a:gd name="T15" fmla="*/ 2147483647 h 65"/>
                <a:gd name="T16" fmla="*/ 2147483647 w 165"/>
                <a:gd name="T17" fmla="*/ 2147483647 h 65"/>
                <a:gd name="T18" fmla="*/ 2147483647 w 165"/>
                <a:gd name="T19" fmla="*/ 2147483647 h 65"/>
                <a:gd name="T20" fmla="*/ 2147483647 w 165"/>
                <a:gd name="T21" fmla="*/ 2147483647 h 65"/>
                <a:gd name="T22" fmla="*/ 2147483647 w 165"/>
                <a:gd name="T23" fmla="*/ 2147483647 h 65"/>
                <a:gd name="T24" fmla="*/ 2147483647 w 165"/>
                <a:gd name="T25" fmla="*/ 2147483647 h 65"/>
                <a:gd name="T26" fmla="*/ 2147483647 w 165"/>
                <a:gd name="T27" fmla="*/ 2147483647 h 65"/>
                <a:gd name="T28" fmla="*/ 2147483647 w 165"/>
                <a:gd name="T29" fmla="*/ 2147483647 h 65"/>
                <a:gd name="T30" fmla="*/ 2147483647 w 165"/>
                <a:gd name="T31" fmla="*/ 2147483647 h 65"/>
                <a:gd name="T32" fmla="*/ 2147483647 w 165"/>
                <a:gd name="T33" fmla="*/ 0 h 65"/>
                <a:gd name="T34" fmla="*/ 2147483647 w 165"/>
                <a:gd name="T35" fmla="*/ 0 h 6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65"/>
                <a:gd name="T55" fmla="*/ 0 h 65"/>
                <a:gd name="T56" fmla="*/ 165 w 165"/>
                <a:gd name="T57" fmla="*/ 65 h 6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65" h="65">
                  <a:moveTo>
                    <a:pt x="0" y="65"/>
                  </a:moveTo>
                  <a:lnTo>
                    <a:pt x="0" y="65"/>
                  </a:lnTo>
                  <a:lnTo>
                    <a:pt x="1" y="64"/>
                  </a:lnTo>
                  <a:lnTo>
                    <a:pt x="5" y="62"/>
                  </a:lnTo>
                  <a:lnTo>
                    <a:pt x="12" y="59"/>
                  </a:lnTo>
                  <a:lnTo>
                    <a:pt x="20" y="54"/>
                  </a:lnTo>
                  <a:lnTo>
                    <a:pt x="31" y="50"/>
                  </a:lnTo>
                  <a:lnTo>
                    <a:pt x="43" y="44"/>
                  </a:lnTo>
                  <a:lnTo>
                    <a:pt x="55" y="37"/>
                  </a:lnTo>
                  <a:lnTo>
                    <a:pt x="69" y="31"/>
                  </a:lnTo>
                  <a:lnTo>
                    <a:pt x="83" y="25"/>
                  </a:lnTo>
                  <a:lnTo>
                    <a:pt x="97" y="19"/>
                  </a:lnTo>
                  <a:lnTo>
                    <a:pt x="111" y="14"/>
                  </a:lnTo>
                  <a:lnTo>
                    <a:pt x="124" y="9"/>
                  </a:lnTo>
                  <a:lnTo>
                    <a:pt x="137" y="5"/>
                  </a:lnTo>
                  <a:lnTo>
                    <a:pt x="148" y="2"/>
                  </a:lnTo>
                  <a:lnTo>
                    <a:pt x="158" y="0"/>
                  </a:lnTo>
                  <a:lnTo>
                    <a:pt x="165" y="0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72" name="Freeform 64"/>
            <p:cNvSpPr>
              <a:spLocks/>
            </p:cNvSpPr>
            <p:nvPr/>
          </p:nvSpPr>
          <p:spPr bwMode="auto">
            <a:xfrm>
              <a:off x="4883150" y="1135063"/>
              <a:ext cx="230188" cy="234950"/>
            </a:xfrm>
            <a:custGeom>
              <a:avLst/>
              <a:gdLst>
                <a:gd name="T0" fmla="*/ 0 w 145"/>
                <a:gd name="T1" fmla="*/ 2147483647 h 148"/>
                <a:gd name="T2" fmla="*/ 0 w 145"/>
                <a:gd name="T3" fmla="*/ 2147483647 h 148"/>
                <a:gd name="T4" fmla="*/ 2147483647 w 145"/>
                <a:gd name="T5" fmla="*/ 2147483647 h 148"/>
                <a:gd name="T6" fmla="*/ 2147483647 w 145"/>
                <a:gd name="T7" fmla="*/ 2147483647 h 148"/>
                <a:gd name="T8" fmla="*/ 2147483647 w 145"/>
                <a:gd name="T9" fmla="*/ 2147483647 h 148"/>
                <a:gd name="T10" fmla="*/ 2147483647 w 145"/>
                <a:gd name="T11" fmla="*/ 2147483647 h 148"/>
                <a:gd name="T12" fmla="*/ 2147483647 w 145"/>
                <a:gd name="T13" fmla="*/ 2147483647 h 148"/>
                <a:gd name="T14" fmla="*/ 2147483647 w 145"/>
                <a:gd name="T15" fmla="*/ 2147483647 h 148"/>
                <a:gd name="T16" fmla="*/ 2147483647 w 145"/>
                <a:gd name="T17" fmla="*/ 2147483647 h 148"/>
                <a:gd name="T18" fmla="*/ 2147483647 w 145"/>
                <a:gd name="T19" fmla="*/ 2147483647 h 148"/>
                <a:gd name="T20" fmla="*/ 2147483647 w 145"/>
                <a:gd name="T21" fmla="*/ 2147483647 h 148"/>
                <a:gd name="T22" fmla="*/ 2147483647 w 145"/>
                <a:gd name="T23" fmla="*/ 2147483647 h 148"/>
                <a:gd name="T24" fmla="*/ 2147483647 w 145"/>
                <a:gd name="T25" fmla="*/ 2147483647 h 148"/>
                <a:gd name="T26" fmla="*/ 2147483647 w 145"/>
                <a:gd name="T27" fmla="*/ 2147483647 h 148"/>
                <a:gd name="T28" fmla="*/ 2147483647 w 145"/>
                <a:gd name="T29" fmla="*/ 2147483647 h 148"/>
                <a:gd name="T30" fmla="*/ 2147483647 w 145"/>
                <a:gd name="T31" fmla="*/ 2147483647 h 148"/>
                <a:gd name="T32" fmla="*/ 2147483647 w 145"/>
                <a:gd name="T33" fmla="*/ 2147483647 h 148"/>
                <a:gd name="T34" fmla="*/ 2147483647 w 145"/>
                <a:gd name="T35" fmla="*/ 0 h 14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45"/>
                <a:gd name="T55" fmla="*/ 0 h 148"/>
                <a:gd name="T56" fmla="*/ 145 w 145"/>
                <a:gd name="T57" fmla="*/ 148 h 14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45" h="148">
                  <a:moveTo>
                    <a:pt x="0" y="148"/>
                  </a:moveTo>
                  <a:lnTo>
                    <a:pt x="0" y="148"/>
                  </a:lnTo>
                  <a:lnTo>
                    <a:pt x="1" y="146"/>
                  </a:lnTo>
                  <a:lnTo>
                    <a:pt x="4" y="142"/>
                  </a:lnTo>
                  <a:lnTo>
                    <a:pt x="9" y="135"/>
                  </a:lnTo>
                  <a:lnTo>
                    <a:pt x="16" y="127"/>
                  </a:lnTo>
                  <a:lnTo>
                    <a:pt x="24" y="116"/>
                  </a:lnTo>
                  <a:lnTo>
                    <a:pt x="34" y="104"/>
                  </a:lnTo>
                  <a:lnTo>
                    <a:pt x="44" y="91"/>
                  </a:lnTo>
                  <a:lnTo>
                    <a:pt x="55" y="78"/>
                  </a:lnTo>
                  <a:lnTo>
                    <a:pt x="66" y="64"/>
                  </a:lnTo>
                  <a:lnTo>
                    <a:pt x="78" y="52"/>
                  </a:lnTo>
                  <a:lnTo>
                    <a:pt x="91" y="39"/>
                  </a:lnTo>
                  <a:lnTo>
                    <a:pt x="103" y="28"/>
                  </a:lnTo>
                  <a:lnTo>
                    <a:pt x="114" y="18"/>
                  </a:lnTo>
                  <a:lnTo>
                    <a:pt x="125" y="9"/>
                  </a:lnTo>
                  <a:lnTo>
                    <a:pt x="135" y="3"/>
                  </a:lnTo>
                  <a:lnTo>
                    <a:pt x="145" y="0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73" name="Freeform 65"/>
            <p:cNvSpPr>
              <a:spLocks/>
            </p:cNvSpPr>
            <p:nvPr/>
          </p:nvSpPr>
          <p:spPr bwMode="auto">
            <a:xfrm>
              <a:off x="4837113" y="1135063"/>
              <a:ext cx="114300" cy="257175"/>
            </a:xfrm>
            <a:custGeom>
              <a:avLst/>
              <a:gdLst>
                <a:gd name="T0" fmla="*/ 0 w 72"/>
                <a:gd name="T1" fmla="*/ 2147483647 h 162"/>
                <a:gd name="T2" fmla="*/ 0 w 72"/>
                <a:gd name="T3" fmla="*/ 2147483647 h 162"/>
                <a:gd name="T4" fmla="*/ 2147483647 w 72"/>
                <a:gd name="T5" fmla="*/ 2147483647 h 162"/>
                <a:gd name="T6" fmla="*/ 2147483647 w 72"/>
                <a:gd name="T7" fmla="*/ 2147483647 h 162"/>
                <a:gd name="T8" fmla="*/ 2147483647 w 72"/>
                <a:gd name="T9" fmla="*/ 2147483647 h 162"/>
                <a:gd name="T10" fmla="*/ 2147483647 w 72"/>
                <a:gd name="T11" fmla="*/ 2147483647 h 162"/>
                <a:gd name="T12" fmla="*/ 2147483647 w 72"/>
                <a:gd name="T13" fmla="*/ 2147483647 h 162"/>
                <a:gd name="T14" fmla="*/ 2147483647 w 72"/>
                <a:gd name="T15" fmla="*/ 2147483647 h 162"/>
                <a:gd name="T16" fmla="*/ 2147483647 w 72"/>
                <a:gd name="T17" fmla="*/ 2147483647 h 162"/>
                <a:gd name="T18" fmla="*/ 2147483647 w 72"/>
                <a:gd name="T19" fmla="*/ 2147483647 h 162"/>
                <a:gd name="T20" fmla="*/ 2147483647 w 72"/>
                <a:gd name="T21" fmla="*/ 2147483647 h 162"/>
                <a:gd name="T22" fmla="*/ 2147483647 w 72"/>
                <a:gd name="T23" fmla="*/ 2147483647 h 162"/>
                <a:gd name="T24" fmla="*/ 2147483647 w 72"/>
                <a:gd name="T25" fmla="*/ 2147483647 h 162"/>
                <a:gd name="T26" fmla="*/ 2147483647 w 72"/>
                <a:gd name="T27" fmla="*/ 2147483647 h 162"/>
                <a:gd name="T28" fmla="*/ 2147483647 w 72"/>
                <a:gd name="T29" fmla="*/ 2147483647 h 162"/>
                <a:gd name="T30" fmla="*/ 2147483647 w 72"/>
                <a:gd name="T31" fmla="*/ 2147483647 h 162"/>
                <a:gd name="T32" fmla="*/ 2147483647 w 72"/>
                <a:gd name="T33" fmla="*/ 2147483647 h 162"/>
                <a:gd name="T34" fmla="*/ 2147483647 w 72"/>
                <a:gd name="T35" fmla="*/ 0 h 1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72"/>
                <a:gd name="T55" fmla="*/ 0 h 162"/>
                <a:gd name="T56" fmla="*/ 72 w 72"/>
                <a:gd name="T57" fmla="*/ 162 h 16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72" h="162">
                  <a:moveTo>
                    <a:pt x="0" y="162"/>
                  </a:moveTo>
                  <a:lnTo>
                    <a:pt x="0" y="162"/>
                  </a:lnTo>
                  <a:lnTo>
                    <a:pt x="1" y="161"/>
                  </a:lnTo>
                  <a:lnTo>
                    <a:pt x="1" y="157"/>
                  </a:lnTo>
                  <a:lnTo>
                    <a:pt x="3" y="150"/>
                  </a:lnTo>
                  <a:lnTo>
                    <a:pt x="5" y="140"/>
                  </a:lnTo>
                  <a:lnTo>
                    <a:pt x="8" y="129"/>
                  </a:lnTo>
                  <a:lnTo>
                    <a:pt x="11" y="117"/>
                  </a:lnTo>
                  <a:lnTo>
                    <a:pt x="15" y="104"/>
                  </a:lnTo>
                  <a:lnTo>
                    <a:pt x="19" y="90"/>
                  </a:lnTo>
                  <a:lnTo>
                    <a:pt x="24" y="76"/>
                  </a:lnTo>
                  <a:lnTo>
                    <a:pt x="29" y="62"/>
                  </a:lnTo>
                  <a:lnTo>
                    <a:pt x="35" y="48"/>
                  </a:lnTo>
                  <a:lnTo>
                    <a:pt x="41" y="36"/>
                  </a:lnTo>
                  <a:lnTo>
                    <a:pt x="48" y="24"/>
                  </a:lnTo>
                  <a:lnTo>
                    <a:pt x="56" y="14"/>
                  </a:lnTo>
                  <a:lnTo>
                    <a:pt x="64" y="6"/>
                  </a:lnTo>
                  <a:lnTo>
                    <a:pt x="72" y="0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74" name="Freeform 66"/>
            <p:cNvSpPr>
              <a:spLocks/>
            </p:cNvSpPr>
            <p:nvPr/>
          </p:nvSpPr>
          <p:spPr bwMode="auto">
            <a:xfrm>
              <a:off x="4681538" y="1163638"/>
              <a:ext cx="138112" cy="241300"/>
            </a:xfrm>
            <a:custGeom>
              <a:avLst/>
              <a:gdLst>
                <a:gd name="T0" fmla="*/ 2147483647 w 87"/>
                <a:gd name="T1" fmla="*/ 2147483647 h 152"/>
                <a:gd name="T2" fmla="*/ 2147483647 w 87"/>
                <a:gd name="T3" fmla="*/ 2147483647 h 152"/>
                <a:gd name="T4" fmla="*/ 2147483647 w 87"/>
                <a:gd name="T5" fmla="*/ 2147483647 h 152"/>
                <a:gd name="T6" fmla="*/ 2147483647 w 87"/>
                <a:gd name="T7" fmla="*/ 2147483647 h 152"/>
                <a:gd name="T8" fmla="*/ 2147483647 w 87"/>
                <a:gd name="T9" fmla="*/ 2147483647 h 152"/>
                <a:gd name="T10" fmla="*/ 2147483647 w 87"/>
                <a:gd name="T11" fmla="*/ 2147483647 h 152"/>
                <a:gd name="T12" fmla="*/ 2147483647 w 87"/>
                <a:gd name="T13" fmla="*/ 2147483647 h 152"/>
                <a:gd name="T14" fmla="*/ 2147483647 w 87"/>
                <a:gd name="T15" fmla="*/ 2147483647 h 152"/>
                <a:gd name="T16" fmla="*/ 2147483647 w 87"/>
                <a:gd name="T17" fmla="*/ 2147483647 h 152"/>
                <a:gd name="T18" fmla="*/ 2147483647 w 87"/>
                <a:gd name="T19" fmla="*/ 2147483647 h 152"/>
                <a:gd name="T20" fmla="*/ 2147483647 w 87"/>
                <a:gd name="T21" fmla="*/ 2147483647 h 152"/>
                <a:gd name="T22" fmla="*/ 2147483647 w 87"/>
                <a:gd name="T23" fmla="*/ 2147483647 h 152"/>
                <a:gd name="T24" fmla="*/ 2147483647 w 87"/>
                <a:gd name="T25" fmla="*/ 2147483647 h 152"/>
                <a:gd name="T26" fmla="*/ 2147483647 w 87"/>
                <a:gd name="T27" fmla="*/ 2147483647 h 152"/>
                <a:gd name="T28" fmla="*/ 2147483647 w 87"/>
                <a:gd name="T29" fmla="*/ 2147483647 h 152"/>
                <a:gd name="T30" fmla="*/ 2147483647 w 87"/>
                <a:gd name="T31" fmla="*/ 2147483647 h 152"/>
                <a:gd name="T32" fmla="*/ 2147483647 w 87"/>
                <a:gd name="T33" fmla="*/ 2147483647 h 152"/>
                <a:gd name="T34" fmla="*/ 0 w 87"/>
                <a:gd name="T35" fmla="*/ 0 h 15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7"/>
                <a:gd name="T55" fmla="*/ 0 h 152"/>
                <a:gd name="T56" fmla="*/ 87 w 87"/>
                <a:gd name="T57" fmla="*/ 152 h 15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7" h="152">
                  <a:moveTo>
                    <a:pt x="87" y="152"/>
                  </a:moveTo>
                  <a:lnTo>
                    <a:pt x="87" y="152"/>
                  </a:lnTo>
                  <a:lnTo>
                    <a:pt x="86" y="151"/>
                  </a:lnTo>
                  <a:lnTo>
                    <a:pt x="83" y="146"/>
                  </a:lnTo>
                  <a:lnTo>
                    <a:pt x="79" y="140"/>
                  </a:lnTo>
                  <a:lnTo>
                    <a:pt x="74" y="132"/>
                  </a:lnTo>
                  <a:lnTo>
                    <a:pt x="67" y="122"/>
                  </a:lnTo>
                  <a:lnTo>
                    <a:pt x="59" y="110"/>
                  </a:lnTo>
                  <a:lnTo>
                    <a:pt x="51" y="98"/>
                  </a:lnTo>
                  <a:lnTo>
                    <a:pt x="42" y="85"/>
                  </a:lnTo>
                  <a:lnTo>
                    <a:pt x="34" y="72"/>
                  </a:lnTo>
                  <a:lnTo>
                    <a:pt x="26" y="59"/>
                  </a:lnTo>
                  <a:lnTo>
                    <a:pt x="19" y="46"/>
                  </a:lnTo>
                  <a:lnTo>
                    <a:pt x="13" y="34"/>
                  </a:lnTo>
                  <a:lnTo>
                    <a:pt x="7" y="23"/>
                  </a:lnTo>
                  <a:lnTo>
                    <a:pt x="3" y="14"/>
                  </a:lnTo>
                  <a:lnTo>
                    <a:pt x="1" y="6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75" name="Freeform 67"/>
            <p:cNvSpPr>
              <a:spLocks/>
            </p:cNvSpPr>
            <p:nvPr/>
          </p:nvSpPr>
          <p:spPr bwMode="auto">
            <a:xfrm>
              <a:off x="4602163" y="1198563"/>
              <a:ext cx="200025" cy="223837"/>
            </a:xfrm>
            <a:custGeom>
              <a:avLst/>
              <a:gdLst>
                <a:gd name="T0" fmla="*/ 0 w 126"/>
                <a:gd name="T1" fmla="*/ 0 h 141"/>
                <a:gd name="T2" fmla="*/ 0 w 126"/>
                <a:gd name="T3" fmla="*/ 0 h 141"/>
                <a:gd name="T4" fmla="*/ 2147483647 w 126"/>
                <a:gd name="T5" fmla="*/ 2147483647 h 141"/>
                <a:gd name="T6" fmla="*/ 2147483647 w 126"/>
                <a:gd name="T7" fmla="*/ 2147483647 h 141"/>
                <a:gd name="T8" fmla="*/ 2147483647 w 126"/>
                <a:gd name="T9" fmla="*/ 2147483647 h 141"/>
                <a:gd name="T10" fmla="*/ 2147483647 w 126"/>
                <a:gd name="T11" fmla="*/ 2147483647 h 141"/>
                <a:gd name="T12" fmla="*/ 2147483647 w 126"/>
                <a:gd name="T13" fmla="*/ 2147483647 h 141"/>
                <a:gd name="T14" fmla="*/ 2147483647 w 126"/>
                <a:gd name="T15" fmla="*/ 2147483647 h 141"/>
                <a:gd name="T16" fmla="*/ 2147483647 w 126"/>
                <a:gd name="T17" fmla="*/ 2147483647 h 141"/>
                <a:gd name="T18" fmla="*/ 2147483647 w 126"/>
                <a:gd name="T19" fmla="*/ 2147483647 h 141"/>
                <a:gd name="T20" fmla="*/ 2147483647 w 126"/>
                <a:gd name="T21" fmla="*/ 2147483647 h 141"/>
                <a:gd name="T22" fmla="*/ 2147483647 w 126"/>
                <a:gd name="T23" fmla="*/ 2147483647 h 141"/>
                <a:gd name="T24" fmla="*/ 2147483647 w 126"/>
                <a:gd name="T25" fmla="*/ 2147483647 h 141"/>
                <a:gd name="T26" fmla="*/ 2147483647 w 126"/>
                <a:gd name="T27" fmla="*/ 2147483647 h 141"/>
                <a:gd name="T28" fmla="*/ 2147483647 w 126"/>
                <a:gd name="T29" fmla="*/ 2147483647 h 141"/>
                <a:gd name="T30" fmla="*/ 2147483647 w 126"/>
                <a:gd name="T31" fmla="*/ 2147483647 h 141"/>
                <a:gd name="T32" fmla="*/ 2147483647 w 126"/>
                <a:gd name="T33" fmla="*/ 2147483647 h 141"/>
                <a:gd name="T34" fmla="*/ 2147483647 w 126"/>
                <a:gd name="T35" fmla="*/ 2147483647 h 141"/>
                <a:gd name="T36" fmla="*/ 2147483647 w 126"/>
                <a:gd name="T37" fmla="*/ 2147483647 h 141"/>
                <a:gd name="T38" fmla="*/ 2147483647 w 126"/>
                <a:gd name="T39" fmla="*/ 2147483647 h 141"/>
                <a:gd name="T40" fmla="*/ 2147483647 w 126"/>
                <a:gd name="T41" fmla="*/ 2147483647 h 141"/>
                <a:gd name="T42" fmla="*/ 2147483647 w 126"/>
                <a:gd name="T43" fmla="*/ 2147483647 h 141"/>
                <a:gd name="T44" fmla="*/ 2147483647 w 126"/>
                <a:gd name="T45" fmla="*/ 2147483647 h 141"/>
                <a:gd name="T46" fmla="*/ 2147483647 w 126"/>
                <a:gd name="T47" fmla="*/ 2147483647 h 141"/>
                <a:gd name="T48" fmla="*/ 2147483647 w 126"/>
                <a:gd name="T49" fmla="*/ 2147483647 h 141"/>
                <a:gd name="T50" fmla="*/ 2147483647 w 126"/>
                <a:gd name="T51" fmla="*/ 2147483647 h 141"/>
                <a:gd name="T52" fmla="*/ 2147483647 w 126"/>
                <a:gd name="T53" fmla="*/ 2147483647 h 141"/>
                <a:gd name="T54" fmla="*/ 2147483647 w 126"/>
                <a:gd name="T55" fmla="*/ 2147483647 h 141"/>
                <a:gd name="T56" fmla="*/ 2147483647 w 126"/>
                <a:gd name="T57" fmla="*/ 2147483647 h 141"/>
                <a:gd name="T58" fmla="*/ 2147483647 w 126"/>
                <a:gd name="T59" fmla="*/ 2147483647 h 141"/>
                <a:gd name="T60" fmla="*/ 2147483647 w 126"/>
                <a:gd name="T61" fmla="*/ 2147483647 h 141"/>
                <a:gd name="T62" fmla="*/ 2147483647 w 126"/>
                <a:gd name="T63" fmla="*/ 2147483647 h 141"/>
                <a:gd name="T64" fmla="*/ 2147483647 w 126"/>
                <a:gd name="T65" fmla="*/ 2147483647 h 141"/>
                <a:gd name="T66" fmla="*/ 2147483647 w 126"/>
                <a:gd name="T67" fmla="*/ 2147483647 h 141"/>
                <a:gd name="T68" fmla="*/ 2147483647 w 126"/>
                <a:gd name="T69" fmla="*/ 0 h 14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6"/>
                <a:gd name="T106" fmla="*/ 0 h 141"/>
                <a:gd name="T107" fmla="*/ 126 w 126"/>
                <a:gd name="T108" fmla="*/ 141 h 14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6" h="141">
                  <a:moveTo>
                    <a:pt x="0" y="0"/>
                  </a:moveTo>
                  <a:lnTo>
                    <a:pt x="0" y="0"/>
                  </a:lnTo>
                  <a:lnTo>
                    <a:pt x="2" y="6"/>
                  </a:lnTo>
                  <a:lnTo>
                    <a:pt x="7" y="14"/>
                  </a:lnTo>
                  <a:lnTo>
                    <a:pt x="13" y="23"/>
                  </a:lnTo>
                  <a:lnTo>
                    <a:pt x="21" y="34"/>
                  </a:lnTo>
                  <a:lnTo>
                    <a:pt x="30" y="45"/>
                  </a:lnTo>
                  <a:lnTo>
                    <a:pt x="41" y="57"/>
                  </a:lnTo>
                  <a:lnTo>
                    <a:pt x="52" y="69"/>
                  </a:lnTo>
                  <a:lnTo>
                    <a:pt x="63" y="81"/>
                  </a:lnTo>
                  <a:lnTo>
                    <a:pt x="74" y="92"/>
                  </a:lnTo>
                  <a:lnTo>
                    <a:pt x="85" y="104"/>
                  </a:lnTo>
                  <a:lnTo>
                    <a:pt x="95" y="114"/>
                  </a:lnTo>
                  <a:lnTo>
                    <a:pt x="105" y="123"/>
                  </a:lnTo>
                  <a:lnTo>
                    <a:pt x="112" y="130"/>
                  </a:lnTo>
                  <a:lnTo>
                    <a:pt x="118" y="136"/>
                  </a:lnTo>
                  <a:lnTo>
                    <a:pt x="122" y="140"/>
                  </a:lnTo>
                  <a:lnTo>
                    <a:pt x="123" y="141"/>
                  </a:lnTo>
                  <a:lnTo>
                    <a:pt x="123" y="140"/>
                  </a:lnTo>
                  <a:lnTo>
                    <a:pt x="122" y="137"/>
                  </a:lnTo>
                  <a:lnTo>
                    <a:pt x="122" y="132"/>
                  </a:lnTo>
                  <a:lnTo>
                    <a:pt x="121" y="125"/>
                  </a:lnTo>
                  <a:lnTo>
                    <a:pt x="120" y="117"/>
                  </a:lnTo>
                  <a:lnTo>
                    <a:pt x="120" y="107"/>
                  </a:lnTo>
                  <a:lnTo>
                    <a:pt x="118" y="98"/>
                  </a:lnTo>
                  <a:lnTo>
                    <a:pt x="118" y="87"/>
                  </a:lnTo>
                  <a:lnTo>
                    <a:pt x="118" y="75"/>
                  </a:lnTo>
                  <a:lnTo>
                    <a:pt x="117" y="63"/>
                  </a:lnTo>
                  <a:lnTo>
                    <a:pt x="118" y="51"/>
                  </a:lnTo>
                  <a:lnTo>
                    <a:pt x="118" y="40"/>
                  </a:lnTo>
                  <a:lnTo>
                    <a:pt x="120" y="28"/>
                  </a:lnTo>
                  <a:lnTo>
                    <a:pt x="121" y="18"/>
                  </a:lnTo>
                  <a:lnTo>
                    <a:pt x="124" y="8"/>
                  </a:lnTo>
                  <a:lnTo>
                    <a:pt x="126" y="0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76" name="Freeform 68"/>
            <p:cNvSpPr>
              <a:spLocks/>
            </p:cNvSpPr>
            <p:nvPr/>
          </p:nvSpPr>
          <p:spPr bwMode="auto">
            <a:xfrm>
              <a:off x="4437063" y="1346200"/>
              <a:ext cx="349250" cy="93663"/>
            </a:xfrm>
            <a:custGeom>
              <a:avLst/>
              <a:gdLst>
                <a:gd name="T0" fmla="*/ 2147483647 w 221"/>
                <a:gd name="T1" fmla="*/ 2147483647 h 59"/>
                <a:gd name="T2" fmla="*/ 2147483647 w 221"/>
                <a:gd name="T3" fmla="*/ 2147483647 h 59"/>
                <a:gd name="T4" fmla="*/ 2147483647 w 221"/>
                <a:gd name="T5" fmla="*/ 2147483647 h 59"/>
                <a:gd name="T6" fmla="*/ 2147483647 w 221"/>
                <a:gd name="T7" fmla="*/ 2147483647 h 59"/>
                <a:gd name="T8" fmla="*/ 2147483647 w 221"/>
                <a:gd name="T9" fmla="*/ 2147483647 h 59"/>
                <a:gd name="T10" fmla="*/ 2147483647 w 221"/>
                <a:gd name="T11" fmla="*/ 2147483647 h 59"/>
                <a:gd name="T12" fmla="*/ 2147483647 w 221"/>
                <a:gd name="T13" fmla="*/ 2147483647 h 59"/>
                <a:gd name="T14" fmla="*/ 2147483647 w 221"/>
                <a:gd name="T15" fmla="*/ 2147483647 h 59"/>
                <a:gd name="T16" fmla="*/ 2147483647 w 221"/>
                <a:gd name="T17" fmla="*/ 2147483647 h 59"/>
                <a:gd name="T18" fmla="*/ 2147483647 w 221"/>
                <a:gd name="T19" fmla="*/ 2147483647 h 59"/>
                <a:gd name="T20" fmla="*/ 2147483647 w 221"/>
                <a:gd name="T21" fmla="*/ 2147483647 h 59"/>
                <a:gd name="T22" fmla="*/ 2147483647 w 221"/>
                <a:gd name="T23" fmla="*/ 2147483647 h 59"/>
                <a:gd name="T24" fmla="*/ 2147483647 w 221"/>
                <a:gd name="T25" fmla="*/ 2147483647 h 59"/>
                <a:gd name="T26" fmla="*/ 2147483647 w 221"/>
                <a:gd name="T27" fmla="*/ 2147483647 h 59"/>
                <a:gd name="T28" fmla="*/ 2147483647 w 221"/>
                <a:gd name="T29" fmla="*/ 2147483647 h 59"/>
                <a:gd name="T30" fmla="*/ 2147483647 w 221"/>
                <a:gd name="T31" fmla="*/ 2147483647 h 59"/>
                <a:gd name="T32" fmla="*/ 2147483647 w 221"/>
                <a:gd name="T33" fmla="*/ 0 h 59"/>
                <a:gd name="T34" fmla="*/ 0 w 221"/>
                <a:gd name="T35" fmla="*/ 2147483647 h 5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21"/>
                <a:gd name="T55" fmla="*/ 0 h 59"/>
                <a:gd name="T56" fmla="*/ 221 w 221"/>
                <a:gd name="T57" fmla="*/ 59 h 59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21" h="59">
                  <a:moveTo>
                    <a:pt x="221" y="59"/>
                  </a:moveTo>
                  <a:lnTo>
                    <a:pt x="221" y="59"/>
                  </a:lnTo>
                  <a:lnTo>
                    <a:pt x="219" y="58"/>
                  </a:lnTo>
                  <a:lnTo>
                    <a:pt x="213" y="56"/>
                  </a:lnTo>
                  <a:lnTo>
                    <a:pt x="204" y="53"/>
                  </a:lnTo>
                  <a:lnTo>
                    <a:pt x="193" y="49"/>
                  </a:lnTo>
                  <a:lnTo>
                    <a:pt x="180" y="44"/>
                  </a:lnTo>
                  <a:lnTo>
                    <a:pt x="164" y="39"/>
                  </a:lnTo>
                  <a:lnTo>
                    <a:pt x="147" y="33"/>
                  </a:lnTo>
                  <a:lnTo>
                    <a:pt x="130" y="27"/>
                  </a:lnTo>
                  <a:lnTo>
                    <a:pt x="111" y="21"/>
                  </a:lnTo>
                  <a:lnTo>
                    <a:pt x="92" y="16"/>
                  </a:lnTo>
                  <a:lnTo>
                    <a:pt x="74" y="11"/>
                  </a:lnTo>
                  <a:lnTo>
                    <a:pt x="56" y="7"/>
                  </a:lnTo>
                  <a:lnTo>
                    <a:pt x="39" y="3"/>
                  </a:lnTo>
                  <a:lnTo>
                    <a:pt x="24" y="1"/>
                  </a:lnTo>
                  <a:lnTo>
                    <a:pt x="11" y="0"/>
                  </a:lnTo>
                  <a:lnTo>
                    <a:pt x="0" y="1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77" name="Freeform 69"/>
            <p:cNvSpPr>
              <a:spLocks/>
            </p:cNvSpPr>
            <p:nvPr/>
          </p:nvSpPr>
          <p:spPr bwMode="auto">
            <a:xfrm>
              <a:off x="4294188" y="1474788"/>
              <a:ext cx="404812" cy="20637"/>
            </a:xfrm>
            <a:custGeom>
              <a:avLst/>
              <a:gdLst>
                <a:gd name="T0" fmla="*/ 2147483647 w 256"/>
                <a:gd name="T1" fmla="*/ 2147483647 h 13"/>
                <a:gd name="T2" fmla="*/ 2147483647 w 256"/>
                <a:gd name="T3" fmla="*/ 2147483647 h 13"/>
                <a:gd name="T4" fmla="*/ 2147483647 w 256"/>
                <a:gd name="T5" fmla="*/ 2147483647 h 13"/>
                <a:gd name="T6" fmla="*/ 2147483647 w 256"/>
                <a:gd name="T7" fmla="*/ 2147483647 h 13"/>
                <a:gd name="T8" fmla="*/ 2147483647 w 256"/>
                <a:gd name="T9" fmla="*/ 2147483647 h 13"/>
                <a:gd name="T10" fmla="*/ 2147483647 w 256"/>
                <a:gd name="T11" fmla="*/ 2147483647 h 13"/>
                <a:gd name="T12" fmla="*/ 2147483647 w 256"/>
                <a:gd name="T13" fmla="*/ 2147483647 h 13"/>
                <a:gd name="T14" fmla="*/ 2147483647 w 256"/>
                <a:gd name="T15" fmla="*/ 2147483647 h 13"/>
                <a:gd name="T16" fmla="*/ 2147483647 w 256"/>
                <a:gd name="T17" fmla="*/ 2147483647 h 13"/>
                <a:gd name="T18" fmla="*/ 2147483647 w 256"/>
                <a:gd name="T19" fmla="*/ 2147483647 h 13"/>
                <a:gd name="T20" fmla="*/ 2147483647 w 256"/>
                <a:gd name="T21" fmla="*/ 2147483647 h 13"/>
                <a:gd name="T22" fmla="*/ 2147483647 w 256"/>
                <a:gd name="T23" fmla="*/ 2147483647 h 13"/>
                <a:gd name="T24" fmla="*/ 2147483647 w 256"/>
                <a:gd name="T25" fmla="*/ 0 h 13"/>
                <a:gd name="T26" fmla="*/ 2147483647 w 256"/>
                <a:gd name="T27" fmla="*/ 0 h 13"/>
                <a:gd name="T28" fmla="*/ 2147483647 w 256"/>
                <a:gd name="T29" fmla="*/ 0 h 13"/>
                <a:gd name="T30" fmla="*/ 2147483647 w 256"/>
                <a:gd name="T31" fmla="*/ 0 h 13"/>
                <a:gd name="T32" fmla="*/ 2147483647 w 256"/>
                <a:gd name="T33" fmla="*/ 2147483647 h 13"/>
                <a:gd name="T34" fmla="*/ 0 w 256"/>
                <a:gd name="T35" fmla="*/ 2147483647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56"/>
                <a:gd name="T55" fmla="*/ 0 h 13"/>
                <a:gd name="T56" fmla="*/ 256 w 256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56" h="13">
                  <a:moveTo>
                    <a:pt x="256" y="13"/>
                  </a:moveTo>
                  <a:lnTo>
                    <a:pt x="256" y="13"/>
                  </a:lnTo>
                  <a:lnTo>
                    <a:pt x="254" y="13"/>
                  </a:lnTo>
                  <a:lnTo>
                    <a:pt x="248" y="12"/>
                  </a:lnTo>
                  <a:lnTo>
                    <a:pt x="239" y="12"/>
                  </a:lnTo>
                  <a:lnTo>
                    <a:pt x="226" y="10"/>
                  </a:lnTo>
                  <a:lnTo>
                    <a:pt x="211" y="9"/>
                  </a:lnTo>
                  <a:lnTo>
                    <a:pt x="194" y="7"/>
                  </a:lnTo>
                  <a:lnTo>
                    <a:pt x="175" y="5"/>
                  </a:lnTo>
                  <a:lnTo>
                    <a:pt x="155" y="4"/>
                  </a:lnTo>
                  <a:lnTo>
                    <a:pt x="134" y="2"/>
                  </a:lnTo>
                  <a:lnTo>
                    <a:pt x="113" y="1"/>
                  </a:lnTo>
                  <a:lnTo>
                    <a:pt x="92" y="0"/>
                  </a:lnTo>
                  <a:lnTo>
                    <a:pt x="70" y="0"/>
                  </a:lnTo>
                  <a:lnTo>
                    <a:pt x="50" y="0"/>
                  </a:lnTo>
                  <a:lnTo>
                    <a:pt x="32" y="0"/>
                  </a:lnTo>
                  <a:lnTo>
                    <a:pt x="15" y="1"/>
                  </a:lnTo>
                  <a:lnTo>
                    <a:pt x="0" y="2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78" name="Freeform 70"/>
            <p:cNvSpPr>
              <a:spLocks/>
            </p:cNvSpPr>
            <p:nvPr/>
          </p:nvSpPr>
          <p:spPr bwMode="auto">
            <a:xfrm>
              <a:off x="4298950" y="1508125"/>
              <a:ext cx="382588" cy="120650"/>
            </a:xfrm>
            <a:custGeom>
              <a:avLst/>
              <a:gdLst>
                <a:gd name="T0" fmla="*/ 2147483647 w 241"/>
                <a:gd name="T1" fmla="*/ 2147483647 h 76"/>
                <a:gd name="T2" fmla="*/ 2147483647 w 241"/>
                <a:gd name="T3" fmla="*/ 2147483647 h 76"/>
                <a:gd name="T4" fmla="*/ 2147483647 w 241"/>
                <a:gd name="T5" fmla="*/ 2147483647 h 76"/>
                <a:gd name="T6" fmla="*/ 2147483647 w 241"/>
                <a:gd name="T7" fmla="*/ 2147483647 h 76"/>
                <a:gd name="T8" fmla="*/ 2147483647 w 241"/>
                <a:gd name="T9" fmla="*/ 2147483647 h 76"/>
                <a:gd name="T10" fmla="*/ 2147483647 w 241"/>
                <a:gd name="T11" fmla="*/ 2147483647 h 76"/>
                <a:gd name="T12" fmla="*/ 2147483647 w 241"/>
                <a:gd name="T13" fmla="*/ 2147483647 h 76"/>
                <a:gd name="T14" fmla="*/ 2147483647 w 241"/>
                <a:gd name="T15" fmla="*/ 0 h 76"/>
                <a:gd name="T16" fmla="*/ 2147483647 w 241"/>
                <a:gd name="T17" fmla="*/ 0 h 76"/>
                <a:gd name="T18" fmla="*/ 2147483647 w 241"/>
                <a:gd name="T19" fmla="*/ 0 h 76"/>
                <a:gd name="T20" fmla="*/ 2147483647 w 241"/>
                <a:gd name="T21" fmla="*/ 0 h 76"/>
                <a:gd name="T22" fmla="*/ 2147483647 w 241"/>
                <a:gd name="T23" fmla="*/ 0 h 76"/>
                <a:gd name="T24" fmla="*/ 2147483647 w 241"/>
                <a:gd name="T25" fmla="*/ 2147483647 h 76"/>
                <a:gd name="T26" fmla="*/ 2147483647 w 241"/>
                <a:gd name="T27" fmla="*/ 2147483647 h 76"/>
                <a:gd name="T28" fmla="*/ 2147483647 w 241"/>
                <a:gd name="T29" fmla="*/ 2147483647 h 76"/>
                <a:gd name="T30" fmla="*/ 2147483647 w 241"/>
                <a:gd name="T31" fmla="*/ 2147483647 h 76"/>
                <a:gd name="T32" fmla="*/ 2147483647 w 241"/>
                <a:gd name="T33" fmla="*/ 2147483647 h 76"/>
                <a:gd name="T34" fmla="*/ 2147483647 w 241"/>
                <a:gd name="T35" fmla="*/ 2147483647 h 76"/>
                <a:gd name="T36" fmla="*/ 2147483647 w 241"/>
                <a:gd name="T37" fmla="*/ 2147483647 h 76"/>
                <a:gd name="T38" fmla="*/ 2147483647 w 241"/>
                <a:gd name="T39" fmla="*/ 2147483647 h 76"/>
                <a:gd name="T40" fmla="*/ 2147483647 w 241"/>
                <a:gd name="T41" fmla="*/ 2147483647 h 76"/>
                <a:gd name="T42" fmla="*/ 2147483647 w 241"/>
                <a:gd name="T43" fmla="*/ 2147483647 h 76"/>
                <a:gd name="T44" fmla="*/ 2147483647 w 241"/>
                <a:gd name="T45" fmla="*/ 2147483647 h 76"/>
                <a:gd name="T46" fmla="*/ 2147483647 w 241"/>
                <a:gd name="T47" fmla="*/ 2147483647 h 76"/>
                <a:gd name="T48" fmla="*/ 2147483647 w 241"/>
                <a:gd name="T49" fmla="*/ 2147483647 h 76"/>
                <a:gd name="T50" fmla="*/ 2147483647 w 241"/>
                <a:gd name="T51" fmla="*/ 2147483647 h 76"/>
                <a:gd name="T52" fmla="*/ 2147483647 w 241"/>
                <a:gd name="T53" fmla="*/ 2147483647 h 76"/>
                <a:gd name="T54" fmla="*/ 2147483647 w 241"/>
                <a:gd name="T55" fmla="*/ 2147483647 h 76"/>
                <a:gd name="T56" fmla="*/ 2147483647 w 241"/>
                <a:gd name="T57" fmla="*/ 2147483647 h 76"/>
                <a:gd name="T58" fmla="*/ 2147483647 w 241"/>
                <a:gd name="T59" fmla="*/ 2147483647 h 76"/>
                <a:gd name="T60" fmla="*/ 2147483647 w 241"/>
                <a:gd name="T61" fmla="*/ 2147483647 h 76"/>
                <a:gd name="T62" fmla="*/ 2147483647 w 241"/>
                <a:gd name="T63" fmla="*/ 2147483647 h 76"/>
                <a:gd name="T64" fmla="*/ 2147483647 w 241"/>
                <a:gd name="T65" fmla="*/ 2147483647 h 76"/>
                <a:gd name="T66" fmla="*/ 2147483647 w 241"/>
                <a:gd name="T67" fmla="*/ 2147483647 h 76"/>
                <a:gd name="T68" fmla="*/ 0 w 241"/>
                <a:gd name="T69" fmla="*/ 2147483647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41"/>
                <a:gd name="T106" fmla="*/ 0 h 76"/>
                <a:gd name="T107" fmla="*/ 241 w 241"/>
                <a:gd name="T108" fmla="*/ 76 h 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41" h="76">
                  <a:moveTo>
                    <a:pt x="10" y="18"/>
                  </a:moveTo>
                  <a:lnTo>
                    <a:pt x="10" y="18"/>
                  </a:lnTo>
                  <a:lnTo>
                    <a:pt x="17" y="13"/>
                  </a:lnTo>
                  <a:lnTo>
                    <a:pt x="28" y="9"/>
                  </a:lnTo>
                  <a:lnTo>
                    <a:pt x="41" y="6"/>
                  </a:lnTo>
                  <a:lnTo>
                    <a:pt x="57" y="3"/>
                  </a:lnTo>
                  <a:lnTo>
                    <a:pt x="75" y="2"/>
                  </a:lnTo>
                  <a:lnTo>
                    <a:pt x="95" y="0"/>
                  </a:lnTo>
                  <a:lnTo>
                    <a:pt x="115" y="0"/>
                  </a:lnTo>
                  <a:lnTo>
                    <a:pt x="135" y="0"/>
                  </a:lnTo>
                  <a:lnTo>
                    <a:pt x="156" y="0"/>
                  </a:lnTo>
                  <a:lnTo>
                    <a:pt x="175" y="0"/>
                  </a:lnTo>
                  <a:lnTo>
                    <a:pt x="193" y="1"/>
                  </a:lnTo>
                  <a:lnTo>
                    <a:pt x="209" y="2"/>
                  </a:lnTo>
                  <a:lnTo>
                    <a:pt x="222" y="2"/>
                  </a:lnTo>
                  <a:lnTo>
                    <a:pt x="233" y="3"/>
                  </a:lnTo>
                  <a:lnTo>
                    <a:pt x="239" y="3"/>
                  </a:lnTo>
                  <a:lnTo>
                    <a:pt x="241" y="3"/>
                  </a:lnTo>
                  <a:lnTo>
                    <a:pt x="239" y="4"/>
                  </a:lnTo>
                  <a:lnTo>
                    <a:pt x="232" y="5"/>
                  </a:lnTo>
                  <a:lnTo>
                    <a:pt x="220" y="7"/>
                  </a:lnTo>
                  <a:lnTo>
                    <a:pt x="206" y="9"/>
                  </a:lnTo>
                  <a:lnTo>
                    <a:pt x="188" y="12"/>
                  </a:lnTo>
                  <a:lnTo>
                    <a:pt x="169" y="16"/>
                  </a:lnTo>
                  <a:lnTo>
                    <a:pt x="148" y="20"/>
                  </a:lnTo>
                  <a:lnTo>
                    <a:pt x="126" y="25"/>
                  </a:lnTo>
                  <a:lnTo>
                    <a:pt x="104" y="30"/>
                  </a:lnTo>
                  <a:lnTo>
                    <a:pt x="82" y="36"/>
                  </a:lnTo>
                  <a:lnTo>
                    <a:pt x="62" y="41"/>
                  </a:lnTo>
                  <a:lnTo>
                    <a:pt x="43" y="48"/>
                  </a:lnTo>
                  <a:lnTo>
                    <a:pt x="27" y="55"/>
                  </a:lnTo>
                  <a:lnTo>
                    <a:pt x="14" y="62"/>
                  </a:lnTo>
                  <a:lnTo>
                    <a:pt x="5" y="68"/>
                  </a:lnTo>
                  <a:lnTo>
                    <a:pt x="0" y="76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79" name="Freeform 71"/>
            <p:cNvSpPr>
              <a:spLocks/>
            </p:cNvSpPr>
            <p:nvPr/>
          </p:nvSpPr>
          <p:spPr bwMode="auto">
            <a:xfrm>
              <a:off x="4268788" y="1530350"/>
              <a:ext cx="379412" cy="196850"/>
            </a:xfrm>
            <a:custGeom>
              <a:avLst/>
              <a:gdLst>
                <a:gd name="T0" fmla="*/ 2147483647 w 239"/>
                <a:gd name="T1" fmla="*/ 0 h 124"/>
                <a:gd name="T2" fmla="*/ 2147483647 w 239"/>
                <a:gd name="T3" fmla="*/ 0 h 124"/>
                <a:gd name="T4" fmla="*/ 2147483647 w 239"/>
                <a:gd name="T5" fmla="*/ 2147483647 h 124"/>
                <a:gd name="T6" fmla="*/ 2147483647 w 239"/>
                <a:gd name="T7" fmla="*/ 2147483647 h 124"/>
                <a:gd name="T8" fmla="*/ 2147483647 w 239"/>
                <a:gd name="T9" fmla="*/ 2147483647 h 124"/>
                <a:gd name="T10" fmla="*/ 2147483647 w 239"/>
                <a:gd name="T11" fmla="*/ 2147483647 h 124"/>
                <a:gd name="T12" fmla="*/ 2147483647 w 239"/>
                <a:gd name="T13" fmla="*/ 2147483647 h 124"/>
                <a:gd name="T14" fmla="*/ 2147483647 w 239"/>
                <a:gd name="T15" fmla="*/ 2147483647 h 124"/>
                <a:gd name="T16" fmla="*/ 2147483647 w 239"/>
                <a:gd name="T17" fmla="*/ 2147483647 h 124"/>
                <a:gd name="T18" fmla="*/ 2147483647 w 239"/>
                <a:gd name="T19" fmla="*/ 2147483647 h 124"/>
                <a:gd name="T20" fmla="*/ 2147483647 w 239"/>
                <a:gd name="T21" fmla="*/ 2147483647 h 124"/>
                <a:gd name="T22" fmla="*/ 2147483647 w 239"/>
                <a:gd name="T23" fmla="*/ 2147483647 h 124"/>
                <a:gd name="T24" fmla="*/ 2147483647 w 239"/>
                <a:gd name="T25" fmla="*/ 2147483647 h 124"/>
                <a:gd name="T26" fmla="*/ 2147483647 w 239"/>
                <a:gd name="T27" fmla="*/ 2147483647 h 124"/>
                <a:gd name="T28" fmla="*/ 2147483647 w 239"/>
                <a:gd name="T29" fmla="*/ 2147483647 h 124"/>
                <a:gd name="T30" fmla="*/ 2147483647 w 239"/>
                <a:gd name="T31" fmla="*/ 2147483647 h 124"/>
                <a:gd name="T32" fmla="*/ 2147483647 w 239"/>
                <a:gd name="T33" fmla="*/ 2147483647 h 124"/>
                <a:gd name="T34" fmla="*/ 0 w 239"/>
                <a:gd name="T35" fmla="*/ 2147483647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39"/>
                <a:gd name="T55" fmla="*/ 0 h 124"/>
                <a:gd name="T56" fmla="*/ 239 w 239"/>
                <a:gd name="T57" fmla="*/ 124 h 12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39" h="124">
                  <a:moveTo>
                    <a:pt x="239" y="0"/>
                  </a:moveTo>
                  <a:lnTo>
                    <a:pt x="239" y="0"/>
                  </a:lnTo>
                  <a:lnTo>
                    <a:pt x="236" y="1"/>
                  </a:lnTo>
                  <a:lnTo>
                    <a:pt x="228" y="4"/>
                  </a:lnTo>
                  <a:lnTo>
                    <a:pt x="217" y="8"/>
                  </a:lnTo>
                  <a:lnTo>
                    <a:pt x="202" y="13"/>
                  </a:lnTo>
                  <a:lnTo>
                    <a:pt x="184" y="19"/>
                  </a:lnTo>
                  <a:lnTo>
                    <a:pt x="164" y="27"/>
                  </a:lnTo>
                  <a:lnTo>
                    <a:pt x="143" y="35"/>
                  </a:lnTo>
                  <a:lnTo>
                    <a:pt x="121" y="44"/>
                  </a:lnTo>
                  <a:lnTo>
                    <a:pt x="99" y="54"/>
                  </a:lnTo>
                  <a:lnTo>
                    <a:pt x="77" y="64"/>
                  </a:lnTo>
                  <a:lnTo>
                    <a:pt x="57" y="74"/>
                  </a:lnTo>
                  <a:lnTo>
                    <a:pt x="39" y="84"/>
                  </a:lnTo>
                  <a:lnTo>
                    <a:pt x="24" y="95"/>
                  </a:lnTo>
                  <a:lnTo>
                    <a:pt x="12" y="105"/>
                  </a:lnTo>
                  <a:lnTo>
                    <a:pt x="4" y="114"/>
                  </a:lnTo>
                  <a:lnTo>
                    <a:pt x="0" y="124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80" name="Freeform 72"/>
            <p:cNvSpPr>
              <a:spLocks/>
            </p:cNvSpPr>
            <p:nvPr/>
          </p:nvSpPr>
          <p:spPr bwMode="auto">
            <a:xfrm>
              <a:off x="4268788" y="1547813"/>
              <a:ext cx="373062" cy="309562"/>
            </a:xfrm>
            <a:custGeom>
              <a:avLst/>
              <a:gdLst>
                <a:gd name="T0" fmla="*/ 2147483647 w 235"/>
                <a:gd name="T1" fmla="*/ 2147483647 h 195"/>
                <a:gd name="T2" fmla="*/ 2147483647 w 235"/>
                <a:gd name="T3" fmla="*/ 2147483647 h 195"/>
                <a:gd name="T4" fmla="*/ 2147483647 w 235"/>
                <a:gd name="T5" fmla="*/ 2147483647 h 195"/>
                <a:gd name="T6" fmla="*/ 2147483647 w 235"/>
                <a:gd name="T7" fmla="*/ 2147483647 h 195"/>
                <a:gd name="T8" fmla="*/ 2147483647 w 235"/>
                <a:gd name="T9" fmla="*/ 2147483647 h 195"/>
                <a:gd name="T10" fmla="*/ 2147483647 w 235"/>
                <a:gd name="T11" fmla="*/ 2147483647 h 195"/>
                <a:gd name="T12" fmla="*/ 2147483647 w 235"/>
                <a:gd name="T13" fmla="*/ 2147483647 h 195"/>
                <a:gd name="T14" fmla="*/ 2147483647 w 235"/>
                <a:gd name="T15" fmla="*/ 2147483647 h 195"/>
                <a:gd name="T16" fmla="*/ 2147483647 w 235"/>
                <a:gd name="T17" fmla="*/ 2147483647 h 195"/>
                <a:gd name="T18" fmla="*/ 2147483647 w 235"/>
                <a:gd name="T19" fmla="*/ 2147483647 h 195"/>
                <a:gd name="T20" fmla="*/ 2147483647 w 235"/>
                <a:gd name="T21" fmla="*/ 2147483647 h 195"/>
                <a:gd name="T22" fmla="*/ 2147483647 w 235"/>
                <a:gd name="T23" fmla="*/ 2147483647 h 195"/>
                <a:gd name="T24" fmla="*/ 2147483647 w 235"/>
                <a:gd name="T25" fmla="*/ 2147483647 h 195"/>
                <a:gd name="T26" fmla="*/ 2147483647 w 235"/>
                <a:gd name="T27" fmla="*/ 2147483647 h 195"/>
                <a:gd name="T28" fmla="*/ 2147483647 w 235"/>
                <a:gd name="T29" fmla="*/ 2147483647 h 195"/>
                <a:gd name="T30" fmla="*/ 2147483647 w 235"/>
                <a:gd name="T31" fmla="*/ 2147483647 h 195"/>
                <a:gd name="T32" fmla="*/ 2147483647 w 235"/>
                <a:gd name="T33" fmla="*/ 2147483647 h 195"/>
                <a:gd name="T34" fmla="*/ 2147483647 w 235"/>
                <a:gd name="T35" fmla="*/ 0 h 195"/>
                <a:gd name="T36" fmla="*/ 2147483647 w 235"/>
                <a:gd name="T37" fmla="*/ 0 h 195"/>
                <a:gd name="T38" fmla="*/ 2147483647 w 235"/>
                <a:gd name="T39" fmla="*/ 2147483647 h 195"/>
                <a:gd name="T40" fmla="*/ 2147483647 w 235"/>
                <a:gd name="T41" fmla="*/ 2147483647 h 195"/>
                <a:gd name="T42" fmla="*/ 2147483647 w 235"/>
                <a:gd name="T43" fmla="*/ 2147483647 h 195"/>
                <a:gd name="T44" fmla="*/ 2147483647 w 235"/>
                <a:gd name="T45" fmla="*/ 2147483647 h 195"/>
                <a:gd name="T46" fmla="*/ 2147483647 w 235"/>
                <a:gd name="T47" fmla="*/ 2147483647 h 195"/>
                <a:gd name="T48" fmla="*/ 2147483647 w 235"/>
                <a:gd name="T49" fmla="*/ 2147483647 h 195"/>
                <a:gd name="T50" fmla="*/ 2147483647 w 235"/>
                <a:gd name="T51" fmla="*/ 2147483647 h 195"/>
                <a:gd name="T52" fmla="*/ 2147483647 w 235"/>
                <a:gd name="T53" fmla="*/ 2147483647 h 195"/>
                <a:gd name="T54" fmla="*/ 2147483647 w 235"/>
                <a:gd name="T55" fmla="*/ 2147483647 h 195"/>
                <a:gd name="T56" fmla="*/ 2147483647 w 235"/>
                <a:gd name="T57" fmla="*/ 2147483647 h 195"/>
                <a:gd name="T58" fmla="*/ 2147483647 w 235"/>
                <a:gd name="T59" fmla="*/ 2147483647 h 195"/>
                <a:gd name="T60" fmla="*/ 2147483647 w 235"/>
                <a:gd name="T61" fmla="*/ 2147483647 h 195"/>
                <a:gd name="T62" fmla="*/ 2147483647 w 235"/>
                <a:gd name="T63" fmla="*/ 2147483647 h 195"/>
                <a:gd name="T64" fmla="*/ 2147483647 w 235"/>
                <a:gd name="T65" fmla="*/ 2147483647 h 195"/>
                <a:gd name="T66" fmla="*/ 2147483647 w 235"/>
                <a:gd name="T67" fmla="*/ 2147483647 h 195"/>
                <a:gd name="T68" fmla="*/ 0 w 235"/>
                <a:gd name="T69" fmla="*/ 2147483647 h 19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35"/>
                <a:gd name="T106" fmla="*/ 0 h 195"/>
                <a:gd name="T107" fmla="*/ 235 w 235"/>
                <a:gd name="T108" fmla="*/ 195 h 19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35" h="195">
                  <a:moveTo>
                    <a:pt x="4" y="156"/>
                  </a:moveTo>
                  <a:lnTo>
                    <a:pt x="4" y="156"/>
                  </a:lnTo>
                  <a:lnTo>
                    <a:pt x="6" y="145"/>
                  </a:lnTo>
                  <a:lnTo>
                    <a:pt x="13" y="133"/>
                  </a:lnTo>
                  <a:lnTo>
                    <a:pt x="24" y="121"/>
                  </a:lnTo>
                  <a:lnTo>
                    <a:pt x="39" y="109"/>
                  </a:lnTo>
                  <a:lnTo>
                    <a:pt x="56" y="96"/>
                  </a:lnTo>
                  <a:lnTo>
                    <a:pt x="76" y="83"/>
                  </a:lnTo>
                  <a:lnTo>
                    <a:pt x="96" y="70"/>
                  </a:lnTo>
                  <a:lnTo>
                    <a:pt x="118" y="58"/>
                  </a:lnTo>
                  <a:lnTo>
                    <a:pt x="140" y="46"/>
                  </a:lnTo>
                  <a:lnTo>
                    <a:pt x="161" y="35"/>
                  </a:lnTo>
                  <a:lnTo>
                    <a:pt x="181" y="26"/>
                  </a:lnTo>
                  <a:lnTo>
                    <a:pt x="198" y="17"/>
                  </a:lnTo>
                  <a:lnTo>
                    <a:pt x="213" y="10"/>
                  </a:lnTo>
                  <a:lnTo>
                    <a:pt x="225" y="5"/>
                  </a:lnTo>
                  <a:lnTo>
                    <a:pt x="232" y="1"/>
                  </a:lnTo>
                  <a:lnTo>
                    <a:pt x="235" y="0"/>
                  </a:lnTo>
                  <a:lnTo>
                    <a:pt x="233" y="2"/>
                  </a:lnTo>
                  <a:lnTo>
                    <a:pt x="225" y="7"/>
                  </a:lnTo>
                  <a:lnTo>
                    <a:pt x="214" y="15"/>
                  </a:lnTo>
                  <a:lnTo>
                    <a:pt x="200" y="25"/>
                  </a:lnTo>
                  <a:lnTo>
                    <a:pt x="183" y="38"/>
                  </a:lnTo>
                  <a:lnTo>
                    <a:pt x="164" y="51"/>
                  </a:lnTo>
                  <a:lnTo>
                    <a:pt x="143" y="67"/>
                  </a:lnTo>
                  <a:lnTo>
                    <a:pt x="122" y="83"/>
                  </a:lnTo>
                  <a:lnTo>
                    <a:pt x="100" y="99"/>
                  </a:lnTo>
                  <a:lnTo>
                    <a:pt x="79" y="116"/>
                  </a:lnTo>
                  <a:lnTo>
                    <a:pt x="59" y="133"/>
                  </a:lnTo>
                  <a:lnTo>
                    <a:pt x="42" y="148"/>
                  </a:lnTo>
                  <a:lnTo>
                    <a:pt x="26" y="163"/>
                  </a:lnTo>
                  <a:lnTo>
                    <a:pt x="13" y="176"/>
                  </a:lnTo>
                  <a:lnTo>
                    <a:pt x="5" y="187"/>
                  </a:lnTo>
                  <a:lnTo>
                    <a:pt x="0" y="195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81" name="Freeform 73"/>
            <p:cNvSpPr>
              <a:spLocks/>
            </p:cNvSpPr>
            <p:nvPr/>
          </p:nvSpPr>
          <p:spPr bwMode="auto">
            <a:xfrm>
              <a:off x="4360863" y="1530350"/>
              <a:ext cx="327025" cy="304800"/>
            </a:xfrm>
            <a:custGeom>
              <a:avLst/>
              <a:gdLst>
                <a:gd name="T0" fmla="*/ 2147483647 w 206"/>
                <a:gd name="T1" fmla="*/ 0 h 192"/>
                <a:gd name="T2" fmla="*/ 2147483647 w 206"/>
                <a:gd name="T3" fmla="*/ 0 h 192"/>
                <a:gd name="T4" fmla="*/ 2147483647 w 206"/>
                <a:gd name="T5" fmla="*/ 2147483647 h 192"/>
                <a:gd name="T6" fmla="*/ 2147483647 w 206"/>
                <a:gd name="T7" fmla="*/ 2147483647 h 192"/>
                <a:gd name="T8" fmla="*/ 2147483647 w 206"/>
                <a:gd name="T9" fmla="*/ 2147483647 h 192"/>
                <a:gd name="T10" fmla="*/ 2147483647 w 206"/>
                <a:gd name="T11" fmla="*/ 2147483647 h 192"/>
                <a:gd name="T12" fmla="*/ 2147483647 w 206"/>
                <a:gd name="T13" fmla="*/ 2147483647 h 192"/>
                <a:gd name="T14" fmla="*/ 2147483647 w 206"/>
                <a:gd name="T15" fmla="*/ 2147483647 h 192"/>
                <a:gd name="T16" fmla="*/ 2147483647 w 206"/>
                <a:gd name="T17" fmla="*/ 2147483647 h 192"/>
                <a:gd name="T18" fmla="*/ 2147483647 w 206"/>
                <a:gd name="T19" fmla="*/ 2147483647 h 192"/>
                <a:gd name="T20" fmla="*/ 2147483647 w 206"/>
                <a:gd name="T21" fmla="*/ 2147483647 h 192"/>
                <a:gd name="T22" fmla="*/ 2147483647 w 206"/>
                <a:gd name="T23" fmla="*/ 2147483647 h 192"/>
                <a:gd name="T24" fmla="*/ 2147483647 w 206"/>
                <a:gd name="T25" fmla="*/ 2147483647 h 192"/>
                <a:gd name="T26" fmla="*/ 2147483647 w 206"/>
                <a:gd name="T27" fmla="*/ 2147483647 h 192"/>
                <a:gd name="T28" fmla="*/ 2147483647 w 206"/>
                <a:gd name="T29" fmla="*/ 2147483647 h 192"/>
                <a:gd name="T30" fmla="*/ 2147483647 w 206"/>
                <a:gd name="T31" fmla="*/ 2147483647 h 192"/>
                <a:gd name="T32" fmla="*/ 2147483647 w 206"/>
                <a:gd name="T33" fmla="*/ 2147483647 h 192"/>
                <a:gd name="T34" fmla="*/ 0 w 206"/>
                <a:gd name="T35" fmla="*/ 2147483647 h 19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06"/>
                <a:gd name="T55" fmla="*/ 0 h 192"/>
                <a:gd name="T56" fmla="*/ 206 w 206"/>
                <a:gd name="T57" fmla="*/ 192 h 19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06" h="192">
                  <a:moveTo>
                    <a:pt x="206" y="0"/>
                  </a:moveTo>
                  <a:lnTo>
                    <a:pt x="206" y="0"/>
                  </a:lnTo>
                  <a:lnTo>
                    <a:pt x="204" y="2"/>
                  </a:lnTo>
                  <a:lnTo>
                    <a:pt x="198" y="7"/>
                  </a:lnTo>
                  <a:lnTo>
                    <a:pt x="187" y="15"/>
                  </a:lnTo>
                  <a:lnTo>
                    <a:pt x="175" y="24"/>
                  </a:lnTo>
                  <a:lnTo>
                    <a:pt x="159" y="37"/>
                  </a:lnTo>
                  <a:lnTo>
                    <a:pt x="142" y="50"/>
                  </a:lnTo>
                  <a:lnTo>
                    <a:pt x="124" y="65"/>
                  </a:lnTo>
                  <a:lnTo>
                    <a:pt x="105" y="81"/>
                  </a:lnTo>
                  <a:lnTo>
                    <a:pt x="86" y="98"/>
                  </a:lnTo>
                  <a:lnTo>
                    <a:pt x="67" y="114"/>
                  </a:lnTo>
                  <a:lnTo>
                    <a:pt x="50" y="130"/>
                  </a:lnTo>
                  <a:lnTo>
                    <a:pt x="34" y="145"/>
                  </a:lnTo>
                  <a:lnTo>
                    <a:pt x="20" y="160"/>
                  </a:lnTo>
                  <a:lnTo>
                    <a:pt x="10" y="172"/>
                  </a:lnTo>
                  <a:lnTo>
                    <a:pt x="3" y="183"/>
                  </a:lnTo>
                  <a:lnTo>
                    <a:pt x="0" y="192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82" name="Freeform 74"/>
            <p:cNvSpPr>
              <a:spLocks/>
            </p:cNvSpPr>
            <p:nvPr/>
          </p:nvSpPr>
          <p:spPr bwMode="auto">
            <a:xfrm>
              <a:off x="4343400" y="1565275"/>
              <a:ext cx="304800" cy="522288"/>
            </a:xfrm>
            <a:custGeom>
              <a:avLst/>
              <a:gdLst>
                <a:gd name="T0" fmla="*/ 0 w 192"/>
                <a:gd name="T1" fmla="*/ 2147483647 h 329"/>
                <a:gd name="T2" fmla="*/ 0 w 192"/>
                <a:gd name="T3" fmla="*/ 2147483647 h 329"/>
                <a:gd name="T4" fmla="*/ 2147483647 w 192"/>
                <a:gd name="T5" fmla="*/ 2147483647 h 329"/>
                <a:gd name="T6" fmla="*/ 2147483647 w 192"/>
                <a:gd name="T7" fmla="*/ 2147483647 h 329"/>
                <a:gd name="T8" fmla="*/ 2147483647 w 192"/>
                <a:gd name="T9" fmla="*/ 2147483647 h 329"/>
                <a:gd name="T10" fmla="*/ 2147483647 w 192"/>
                <a:gd name="T11" fmla="*/ 2147483647 h 329"/>
                <a:gd name="T12" fmla="*/ 2147483647 w 192"/>
                <a:gd name="T13" fmla="*/ 2147483647 h 329"/>
                <a:gd name="T14" fmla="*/ 2147483647 w 192"/>
                <a:gd name="T15" fmla="*/ 2147483647 h 329"/>
                <a:gd name="T16" fmla="*/ 2147483647 w 192"/>
                <a:gd name="T17" fmla="*/ 2147483647 h 329"/>
                <a:gd name="T18" fmla="*/ 2147483647 w 192"/>
                <a:gd name="T19" fmla="*/ 2147483647 h 329"/>
                <a:gd name="T20" fmla="*/ 2147483647 w 192"/>
                <a:gd name="T21" fmla="*/ 2147483647 h 329"/>
                <a:gd name="T22" fmla="*/ 2147483647 w 192"/>
                <a:gd name="T23" fmla="*/ 2147483647 h 329"/>
                <a:gd name="T24" fmla="*/ 2147483647 w 192"/>
                <a:gd name="T25" fmla="*/ 2147483647 h 329"/>
                <a:gd name="T26" fmla="*/ 2147483647 w 192"/>
                <a:gd name="T27" fmla="*/ 2147483647 h 329"/>
                <a:gd name="T28" fmla="*/ 2147483647 w 192"/>
                <a:gd name="T29" fmla="*/ 2147483647 h 329"/>
                <a:gd name="T30" fmla="*/ 2147483647 w 192"/>
                <a:gd name="T31" fmla="*/ 2147483647 h 329"/>
                <a:gd name="T32" fmla="*/ 2147483647 w 192"/>
                <a:gd name="T33" fmla="*/ 2147483647 h 329"/>
                <a:gd name="T34" fmla="*/ 2147483647 w 192"/>
                <a:gd name="T35" fmla="*/ 0 h 329"/>
                <a:gd name="T36" fmla="*/ 2147483647 w 192"/>
                <a:gd name="T37" fmla="*/ 0 h 329"/>
                <a:gd name="T38" fmla="*/ 2147483647 w 192"/>
                <a:gd name="T39" fmla="*/ 2147483647 h 329"/>
                <a:gd name="T40" fmla="*/ 2147483647 w 192"/>
                <a:gd name="T41" fmla="*/ 2147483647 h 329"/>
                <a:gd name="T42" fmla="*/ 2147483647 w 192"/>
                <a:gd name="T43" fmla="*/ 2147483647 h 329"/>
                <a:gd name="T44" fmla="*/ 2147483647 w 192"/>
                <a:gd name="T45" fmla="*/ 2147483647 h 329"/>
                <a:gd name="T46" fmla="*/ 2147483647 w 192"/>
                <a:gd name="T47" fmla="*/ 2147483647 h 329"/>
                <a:gd name="T48" fmla="*/ 2147483647 w 192"/>
                <a:gd name="T49" fmla="*/ 2147483647 h 329"/>
                <a:gd name="T50" fmla="*/ 2147483647 w 192"/>
                <a:gd name="T51" fmla="*/ 2147483647 h 329"/>
                <a:gd name="T52" fmla="*/ 2147483647 w 192"/>
                <a:gd name="T53" fmla="*/ 2147483647 h 329"/>
                <a:gd name="T54" fmla="*/ 2147483647 w 192"/>
                <a:gd name="T55" fmla="*/ 2147483647 h 329"/>
                <a:gd name="T56" fmla="*/ 2147483647 w 192"/>
                <a:gd name="T57" fmla="*/ 2147483647 h 329"/>
                <a:gd name="T58" fmla="*/ 2147483647 w 192"/>
                <a:gd name="T59" fmla="*/ 2147483647 h 329"/>
                <a:gd name="T60" fmla="*/ 2147483647 w 192"/>
                <a:gd name="T61" fmla="*/ 2147483647 h 329"/>
                <a:gd name="T62" fmla="*/ 2147483647 w 192"/>
                <a:gd name="T63" fmla="*/ 2147483647 h 329"/>
                <a:gd name="T64" fmla="*/ 2147483647 w 192"/>
                <a:gd name="T65" fmla="*/ 2147483647 h 329"/>
                <a:gd name="T66" fmla="*/ 2147483647 w 192"/>
                <a:gd name="T67" fmla="*/ 2147483647 h 329"/>
                <a:gd name="T68" fmla="*/ 2147483647 w 192"/>
                <a:gd name="T69" fmla="*/ 2147483647 h 3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2"/>
                <a:gd name="T106" fmla="*/ 0 h 329"/>
                <a:gd name="T107" fmla="*/ 192 w 192"/>
                <a:gd name="T108" fmla="*/ 329 h 3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2" h="329">
                  <a:moveTo>
                    <a:pt x="0" y="217"/>
                  </a:moveTo>
                  <a:lnTo>
                    <a:pt x="0" y="217"/>
                  </a:lnTo>
                  <a:lnTo>
                    <a:pt x="2" y="209"/>
                  </a:lnTo>
                  <a:lnTo>
                    <a:pt x="7" y="197"/>
                  </a:lnTo>
                  <a:lnTo>
                    <a:pt x="16" y="183"/>
                  </a:lnTo>
                  <a:lnTo>
                    <a:pt x="29" y="168"/>
                  </a:lnTo>
                  <a:lnTo>
                    <a:pt x="43" y="150"/>
                  </a:lnTo>
                  <a:lnTo>
                    <a:pt x="59" y="133"/>
                  </a:lnTo>
                  <a:lnTo>
                    <a:pt x="76" y="114"/>
                  </a:lnTo>
                  <a:lnTo>
                    <a:pt x="94" y="95"/>
                  </a:lnTo>
                  <a:lnTo>
                    <a:pt x="113" y="77"/>
                  </a:lnTo>
                  <a:lnTo>
                    <a:pt x="130" y="59"/>
                  </a:lnTo>
                  <a:lnTo>
                    <a:pt x="147" y="43"/>
                  </a:lnTo>
                  <a:lnTo>
                    <a:pt x="161" y="29"/>
                  </a:lnTo>
                  <a:lnTo>
                    <a:pt x="174" y="17"/>
                  </a:lnTo>
                  <a:lnTo>
                    <a:pt x="183" y="8"/>
                  </a:lnTo>
                  <a:lnTo>
                    <a:pt x="189" y="2"/>
                  </a:lnTo>
                  <a:lnTo>
                    <a:pt x="192" y="0"/>
                  </a:lnTo>
                  <a:lnTo>
                    <a:pt x="189" y="4"/>
                  </a:lnTo>
                  <a:lnTo>
                    <a:pt x="183" y="12"/>
                  </a:lnTo>
                  <a:lnTo>
                    <a:pt x="174" y="27"/>
                  </a:lnTo>
                  <a:lnTo>
                    <a:pt x="162" y="46"/>
                  </a:lnTo>
                  <a:lnTo>
                    <a:pt x="148" y="68"/>
                  </a:lnTo>
                  <a:lnTo>
                    <a:pt x="132" y="93"/>
                  </a:lnTo>
                  <a:lnTo>
                    <a:pt x="115" y="120"/>
                  </a:lnTo>
                  <a:lnTo>
                    <a:pt x="98" y="148"/>
                  </a:lnTo>
                  <a:lnTo>
                    <a:pt x="80" y="178"/>
                  </a:lnTo>
                  <a:lnTo>
                    <a:pt x="63" y="206"/>
                  </a:lnTo>
                  <a:lnTo>
                    <a:pt x="48" y="233"/>
                  </a:lnTo>
                  <a:lnTo>
                    <a:pt x="33" y="259"/>
                  </a:lnTo>
                  <a:lnTo>
                    <a:pt x="21" y="282"/>
                  </a:lnTo>
                  <a:lnTo>
                    <a:pt x="12" y="303"/>
                  </a:lnTo>
                  <a:lnTo>
                    <a:pt x="6" y="318"/>
                  </a:lnTo>
                  <a:lnTo>
                    <a:pt x="4" y="329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83" name="Freeform 75"/>
            <p:cNvSpPr>
              <a:spLocks/>
            </p:cNvSpPr>
            <p:nvPr/>
          </p:nvSpPr>
          <p:spPr bwMode="auto">
            <a:xfrm>
              <a:off x="4298950" y="1589088"/>
              <a:ext cx="338138" cy="441325"/>
            </a:xfrm>
            <a:custGeom>
              <a:avLst/>
              <a:gdLst>
                <a:gd name="T0" fmla="*/ 2147483647 w 213"/>
                <a:gd name="T1" fmla="*/ 2147483647 h 278"/>
                <a:gd name="T2" fmla="*/ 2147483647 w 213"/>
                <a:gd name="T3" fmla="*/ 2147483647 h 278"/>
                <a:gd name="T4" fmla="*/ 2147483647 w 213"/>
                <a:gd name="T5" fmla="*/ 2147483647 h 278"/>
                <a:gd name="T6" fmla="*/ 2147483647 w 213"/>
                <a:gd name="T7" fmla="*/ 2147483647 h 278"/>
                <a:gd name="T8" fmla="*/ 2147483647 w 213"/>
                <a:gd name="T9" fmla="*/ 2147483647 h 278"/>
                <a:gd name="T10" fmla="*/ 2147483647 w 213"/>
                <a:gd name="T11" fmla="*/ 2147483647 h 278"/>
                <a:gd name="T12" fmla="*/ 2147483647 w 213"/>
                <a:gd name="T13" fmla="*/ 2147483647 h 278"/>
                <a:gd name="T14" fmla="*/ 2147483647 w 213"/>
                <a:gd name="T15" fmla="*/ 2147483647 h 278"/>
                <a:gd name="T16" fmla="*/ 2147483647 w 213"/>
                <a:gd name="T17" fmla="*/ 2147483647 h 278"/>
                <a:gd name="T18" fmla="*/ 2147483647 w 213"/>
                <a:gd name="T19" fmla="*/ 2147483647 h 278"/>
                <a:gd name="T20" fmla="*/ 2147483647 w 213"/>
                <a:gd name="T21" fmla="*/ 2147483647 h 278"/>
                <a:gd name="T22" fmla="*/ 2147483647 w 213"/>
                <a:gd name="T23" fmla="*/ 2147483647 h 278"/>
                <a:gd name="T24" fmla="*/ 2147483647 w 213"/>
                <a:gd name="T25" fmla="*/ 2147483647 h 278"/>
                <a:gd name="T26" fmla="*/ 2147483647 w 213"/>
                <a:gd name="T27" fmla="*/ 2147483647 h 278"/>
                <a:gd name="T28" fmla="*/ 2147483647 w 213"/>
                <a:gd name="T29" fmla="*/ 2147483647 h 278"/>
                <a:gd name="T30" fmla="*/ 2147483647 w 213"/>
                <a:gd name="T31" fmla="*/ 2147483647 h 278"/>
                <a:gd name="T32" fmla="*/ 2147483647 w 213"/>
                <a:gd name="T33" fmla="*/ 2147483647 h 278"/>
                <a:gd name="T34" fmla="*/ 2147483647 w 213"/>
                <a:gd name="T35" fmla="*/ 0 h 278"/>
                <a:gd name="T36" fmla="*/ 2147483647 w 213"/>
                <a:gd name="T37" fmla="*/ 0 h 278"/>
                <a:gd name="T38" fmla="*/ 2147483647 w 213"/>
                <a:gd name="T39" fmla="*/ 2147483647 h 278"/>
                <a:gd name="T40" fmla="*/ 2147483647 w 213"/>
                <a:gd name="T41" fmla="*/ 2147483647 h 278"/>
                <a:gd name="T42" fmla="*/ 2147483647 w 213"/>
                <a:gd name="T43" fmla="*/ 2147483647 h 278"/>
                <a:gd name="T44" fmla="*/ 2147483647 w 213"/>
                <a:gd name="T45" fmla="*/ 2147483647 h 278"/>
                <a:gd name="T46" fmla="*/ 2147483647 w 213"/>
                <a:gd name="T47" fmla="*/ 2147483647 h 278"/>
                <a:gd name="T48" fmla="*/ 2147483647 w 213"/>
                <a:gd name="T49" fmla="*/ 2147483647 h 278"/>
                <a:gd name="T50" fmla="*/ 2147483647 w 213"/>
                <a:gd name="T51" fmla="*/ 2147483647 h 278"/>
                <a:gd name="T52" fmla="*/ 2147483647 w 213"/>
                <a:gd name="T53" fmla="*/ 2147483647 h 278"/>
                <a:gd name="T54" fmla="*/ 2147483647 w 213"/>
                <a:gd name="T55" fmla="*/ 2147483647 h 278"/>
                <a:gd name="T56" fmla="*/ 2147483647 w 213"/>
                <a:gd name="T57" fmla="*/ 2147483647 h 278"/>
                <a:gd name="T58" fmla="*/ 2147483647 w 213"/>
                <a:gd name="T59" fmla="*/ 2147483647 h 278"/>
                <a:gd name="T60" fmla="*/ 2147483647 w 213"/>
                <a:gd name="T61" fmla="*/ 2147483647 h 278"/>
                <a:gd name="T62" fmla="*/ 2147483647 w 213"/>
                <a:gd name="T63" fmla="*/ 2147483647 h 278"/>
                <a:gd name="T64" fmla="*/ 2147483647 w 213"/>
                <a:gd name="T65" fmla="*/ 2147483647 h 278"/>
                <a:gd name="T66" fmla="*/ 2147483647 w 213"/>
                <a:gd name="T67" fmla="*/ 2147483647 h 278"/>
                <a:gd name="T68" fmla="*/ 0 w 213"/>
                <a:gd name="T69" fmla="*/ 2147483647 h 27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3"/>
                <a:gd name="T106" fmla="*/ 0 h 278"/>
                <a:gd name="T107" fmla="*/ 213 w 213"/>
                <a:gd name="T108" fmla="*/ 278 h 27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3" h="278">
                  <a:moveTo>
                    <a:pt x="3" y="278"/>
                  </a:moveTo>
                  <a:lnTo>
                    <a:pt x="3" y="278"/>
                  </a:lnTo>
                  <a:lnTo>
                    <a:pt x="13" y="270"/>
                  </a:lnTo>
                  <a:lnTo>
                    <a:pt x="25" y="259"/>
                  </a:lnTo>
                  <a:lnTo>
                    <a:pt x="40" y="243"/>
                  </a:lnTo>
                  <a:lnTo>
                    <a:pt x="56" y="224"/>
                  </a:lnTo>
                  <a:lnTo>
                    <a:pt x="73" y="202"/>
                  </a:lnTo>
                  <a:lnTo>
                    <a:pt x="91" y="179"/>
                  </a:lnTo>
                  <a:lnTo>
                    <a:pt x="108" y="154"/>
                  </a:lnTo>
                  <a:lnTo>
                    <a:pt x="126" y="129"/>
                  </a:lnTo>
                  <a:lnTo>
                    <a:pt x="143" y="104"/>
                  </a:lnTo>
                  <a:lnTo>
                    <a:pt x="159" y="81"/>
                  </a:lnTo>
                  <a:lnTo>
                    <a:pt x="174" y="59"/>
                  </a:lnTo>
                  <a:lnTo>
                    <a:pt x="187" y="39"/>
                  </a:lnTo>
                  <a:lnTo>
                    <a:pt x="198" y="23"/>
                  </a:lnTo>
                  <a:lnTo>
                    <a:pt x="206" y="11"/>
                  </a:lnTo>
                  <a:lnTo>
                    <a:pt x="211" y="2"/>
                  </a:lnTo>
                  <a:lnTo>
                    <a:pt x="213" y="0"/>
                  </a:lnTo>
                  <a:lnTo>
                    <a:pt x="211" y="2"/>
                  </a:lnTo>
                  <a:lnTo>
                    <a:pt x="205" y="9"/>
                  </a:lnTo>
                  <a:lnTo>
                    <a:pt x="194" y="20"/>
                  </a:lnTo>
                  <a:lnTo>
                    <a:pt x="181" y="34"/>
                  </a:lnTo>
                  <a:lnTo>
                    <a:pt x="165" y="50"/>
                  </a:lnTo>
                  <a:lnTo>
                    <a:pt x="148" y="69"/>
                  </a:lnTo>
                  <a:lnTo>
                    <a:pt x="129" y="89"/>
                  </a:lnTo>
                  <a:lnTo>
                    <a:pt x="109" y="110"/>
                  </a:lnTo>
                  <a:lnTo>
                    <a:pt x="89" y="132"/>
                  </a:lnTo>
                  <a:lnTo>
                    <a:pt x="70" y="153"/>
                  </a:lnTo>
                  <a:lnTo>
                    <a:pt x="53" y="174"/>
                  </a:lnTo>
                  <a:lnTo>
                    <a:pt x="36" y="193"/>
                  </a:lnTo>
                  <a:lnTo>
                    <a:pt x="22" y="210"/>
                  </a:lnTo>
                  <a:lnTo>
                    <a:pt x="11" y="225"/>
                  </a:lnTo>
                  <a:lnTo>
                    <a:pt x="3" y="237"/>
                  </a:lnTo>
                  <a:lnTo>
                    <a:pt x="0" y="246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84" name="Freeform 76"/>
            <p:cNvSpPr>
              <a:spLocks/>
            </p:cNvSpPr>
            <p:nvPr/>
          </p:nvSpPr>
          <p:spPr bwMode="auto">
            <a:xfrm>
              <a:off x="4413250" y="1490663"/>
              <a:ext cx="366713" cy="700087"/>
            </a:xfrm>
            <a:custGeom>
              <a:avLst/>
              <a:gdLst>
                <a:gd name="T0" fmla="*/ 2147483647 w 231"/>
                <a:gd name="T1" fmla="*/ 0 h 441"/>
                <a:gd name="T2" fmla="*/ 2147483647 w 231"/>
                <a:gd name="T3" fmla="*/ 0 h 441"/>
                <a:gd name="T4" fmla="*/ 2147483647 w 231"/>
                <a:gd name="T5" fmla="*/ 2147483647 h 441"/>
                <a:gd name="T6" fmla="*/ 2147483647 w 231"/>
                <a:gd name="T7" fmla="*/ 2147483647 h 441"/>
                <a:gd name="T8" fmla="*/ 2147483647 w 231"/>
                <a:gd name="T9" fmla="*/ 2147483647 h 441"/>
                <a:gd name="T10" fmla="*/ 2147483647 w 231"/>
                <a:gd name="T11" fmla="*/ 2147483647 h 441"/>
                <a:gd name="T12" fmla="*/ 2147483647 w 231"/>
                <a:gd name="T13" fmla="*/ 2147483647 h 441"/>
                <a:gd name="T14" fmla="*/ 2147483647 w 231"/>
                <a:gd name="T15" fmla="*/ 2147483647 h 441"/>
                <a:gd name="T16" fmla="*/ 2147483647 w 231"/>
                <a:gd name="T17" fmla="*/ 2147483647 h 441"/>
                <a:gd name="T18" fmla="*/ 2147483647 w 231"/>
                <a:gd name="T19" fmla="*/ 2147483647 h 441"/>
                <a:gd name="T20" fmla="*/ 2147483647 w 231"/>
                <a:gd name="T21" fmla="*/ 2147483647 h 441"/>
                <a:gd name="T22" fmla="*/ 2147483647 w 231"/>
                <a:gd name="T23" fmla="*/ 2147483647 h 441"/>
                <a:gd name="T24" fmla="*/ 2147483647 w 231"/>
                <a:gd name="T25" fmla="*/ 2147483647 h 441"/>
                <a:gd name="T26" fmla="*/ 2147483647 w 231"/>
                <a:gd name="T27" fmla="*/ 2147483647 h 441"/>
                <a:gd name="T28" fmla="*/ 2147483647 w 231"/>
                <a:gd name="T29" fmla="*/ 2147483647 h 441"/>
                <a:gd name="T30" fmla="*/ 2147483647 w 231"/>
                <a:gd name="T31" fmla="*/ 2147483647 h 441"/>
                <a:gd name="T32" fmla="*/ 2147483647 w 231"/>
                <a:gd name="T33" fmla="*/ 2147483647 h 441"/>
                <a:gd name="T34" fmla="*/ 2147483647 w 231"/>
                <a:gd name="T35" fmla="*/ 2147483647 h 441"/>
                <a:gd name="T36" fmla="*/ 2147483647 w 231"/>
                <a:gd name="T37" fmla="*/ 2147483647 h 441"/>
                <a:gd name="T38" fmla="*/ 2147483647 w 231"/>
                <a:gd name="T39" fmla="*/ 2147483647 h 441"/>
                <a:gd name="T40" fmla="*/ 2147483647 w 231"/>
                <a:gd name="T41" fmla="*/ 2147483647 h 441"/>
                <a:gd name="T42" fmla="*/ 2147483647 w 231"/>
                <a:gd name="T43" fmla="*/ 2147483647 h 441"/>
                <a:gd name="T44" fmla="*/ 2147483647 w 231"/>
                <a:gd name="T45" fmla="*/ 2147483647 h 441"/>
                <a:gd name="T46" fmla="*/ 2147483647 w 231"/>
                <a:gd name="T47" fmla="*/ 2147483647 h 441"/>
                <a:gd name="T48" fmla="*/ 2147483647 w 231"/>
                <a:gd name="T49" fmla="*/ 2147483647 h 441"/>
                <a:gd name="T50" fmla="*/ 2147483647 w 231"/>
                <a:gd name="T51" fmla="*/ 2147483647 h 441"/>
                <a:gd name="T52" fmla="*/ 2147483647 w 231"/>
                <a:gd name="T53" fmla="*/ 2147483647 h 441"/>
                <a:gd name="T54" fmla="*/ 2147483647 w 231"/>
                <a:gd name="T55" fmla="*/ 2147483647 h 441"/>
                <a:gd name="T56" fmla="*/ 2147483647 w 231"/>
                <a:gd name="T57" fmla="*/ 2147483647 h 441"/>
                <a:gd name="T58" fmla="*/ 2147483647 w 231"/>
                <a:gd name="T59" fmla="*/ 2147483647 h 441"/>
                <a:gd name="T60" fmla="*/ 2147483647 w 231"/>
                <a:gd name="T61" fmla="*/ 2147483647 h 441"/>
                <a:gd name="T62" fmla="*/ 2147483647 w 231"/>
                <a:gd name="T63" fmla="*/ 2147483647 h 441"/>
                <a:gd name="T64" fmla="*/ 2147483647 w 231"/>
                <a:gd name="T65" fmla="*/ 2147483647 h 441"/>
                <a:gd name="T66" fmla="*/ 0 w 231"/>
                <a:gd name="T67" fmla="*/ 2147483647 h 44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31"/>
                <a:gd name="T103" fmla="*/ 0 h 441"/>
                <a:gd name="T104" fmla="*/ 231 w 231"/>
                <a:gd name="T105" fmla="*/ 441 h 44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31" h="441">
                  <a:moveTo>
                    <a:pt x="231" y="0"/>
                  </a:moveTo>
                  <a:lnTo>
                    <a:pt x="231" y="0"/>
                  </a:lnTo>
                  <a:lnTo>
                    <a:pt x="230" y="1"/>
                  </a:lnTo>
                  <a:lnTo>
                    <a:pt x="229" y="5"/>
                  </a:lnTo>
                  <a:lnTo>
                    <a:pt x="226" y="10"/>
                  </a:lnTo>
                  <a:lnTo>
                    <a:pt x="224" y="17"/>
                  </a:lnTo>
                  <a:lnTo>
                    <a:pt x="219" y="26"/>
                  </a:lnTo>
                  <a:lnTo>
                    <a:pt x="214" y="37"/>
                  </a:lnTo>
                  <a:lnTo>
                    <a:pt x="209" y="49"/>
                  </a:lnTo>
                  <a:lnTo>
                    <a:pt x="203" y="62"/>
                  </a:lnTo>
                  <a:lnTo>
                    <a:pt x="196" y="77"/>
                  </a:lnTo>
                  <a:lnTo>
                    <a:pt x="188" y="93"/>
                  </a:lnTo>
                  <a:lnTo>
                    <a:pt x="180" y="109"/>
                  </a:lnTo>
                  <a:lnTo>
                    <a:pt x="172" y="127"/>
                  </a:lnTo>
                  <a:lnTo>
                    <a:pt x="164" y="145"/>
                  </a:lnTo>
                  <a:lnTo>
                    <a:pt x="154" y="164"/>
                  </a:lnTo>
                  <a:lnTo>
                    <a:pt x="145" y="183"/>
                  </a:lnTo>
                  <a:lnTo>
                    <a:pt x="136" y="203"/>
                  </a:lnTo>
                  <a:lnTo>
                    <a:pt x="126" y="222"/>
                  </a:lnTo>
                  <a:lnTo>
                    <a:pt x="116" y="242"/>
                  </a:lnTo>
                  <a:lnTo>
                    <a:pt x="107" y="261"/>
                  </a:lnTo>
                  <a:lnTo>
                    <a:pt x="97" y="281"/>
                  </a:lnTo>
                  <a:lnTo>
                    <a:pt x="87" y="299"/>
                  </a:lnTo>
                  <a:lnTo>
                    <a:pt x="78" y="318"/>
                  </a:lnTo>
                  <a:lnTo>
                    <a:pt x="68" y="336"/>
                  </a:lnTo>
                  <a:lnTo>
                    <a:pt x="59" y="352"/>
                  </a:lnTo>
                  <a:lnTo>
                    <a:pt x="50" y="368"/>
                  </a:lnTo>
                  <a:lnTo>
                    <a:pt x="42" y="383"/>
                  </a:lnTo>
                  <a:lnTo>
                    <a:pt x="34" y="396"/>
                  </a:lnTo>
                  <a:lnTo>
                    <a:pt x="25" y="409"/>
                  </a:lnTo>
                  <a:lnTo>
                    <a:pt x="19" y="419"/>
                  </a:lnTo>
                  <a:lnTo>
                    <a:pt x="12" y="428"/>
                  </a:lnTo>
                  <a:lnTo>
                    <a:pt x="5" y="436"/>
                  </a:lnTo>
                  <a:lnTo>
                    <a:pt x="0" y="441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85" name="Freeform 77"/>
            <p:cNvSpPr>
              <a:spLocks/>
            </p:cNvSpPr>
            <p:nvPr/>
          </p:nvSpPr>
          <p:spPr bwMode="auto">
            <a:xfrm>
              <a:off x="4402138" y="1379538"/>
              <a:ext cx="412750" cy="644525"/>
            </a:xfrm>
            <a:custGeom>
              <a:avLst/>
              <a:gdLst>
                <a:gd name="T0" fmla="*/ 2147483647 w 260"/>
                <a:gd name="T1" fmla="*/ 2147483647 h 406"/>
                <a:gd name="T2" fmla="*/ 2147483647 w 260"/>
                <a:gd name="T3" fmla="*/ 2147483647 h 406"/>
                <a:gd name="T4" fmla="*/ 2147483647 w 260"/>
                <a:gd name="T5" fmla="*/ 2147483647 h 406"/>
                <a:gd name="T6" fmla="*/ 2147483647 w 260"/>
                <a:gd name="T7" fmla="*/ 2147483647 h 406"/>
                <a:gd name="T8" fmla="*/ 2147483647 w 260"/>
                <a:gd name="T9" fmla="*/ 2147483647 h 406"/>
                <a:gd name="T10" fmla="*/ 2147483647 w 260"/>
                <a:gd name="T11" fmla="*/ 2147483647 h 406"/>
                <a:gd name="T12" fmla="*/ 2147483647 w 260"/>
                <a:gd name="T13" fmla="*/ 2147483647 h 406"/>
                <a:gd name="T14" fmla="*/ 2147483647 w 260"/>
                <a:gd name="T15" fmla="*/ 2147483647 h 406"/>
                <a:gd name="T16" fmla="*/ 2147483647 w 260"/>
                <a:gd name="T17" fmla="*/ 2147483647 h 406"/>
                <a:gd name="T18" fmla="*/ 2147483647 w 260"/>
                <a:gd name="T19" fmla="*/ 2147483647 h 406"/>
                <a:gd name="T20" fmla="*/ 2147483647 w 260"/>
                <a:gd name="T21" fmla="*/ 2147483647 h 406"/>
                <a:gd name="T22" fmla="*/ 2147483647 w 260"/>
                <a:gd name="T23" fmla="*/ 2147483647 h 406"/>
                <a:gd name="T24" fmla="*/ 2147483647 w 260"/>
                <a:gd name="T25" fmla="*/ 2147483647 h 406"/>
                <a:gd name="T26" fmla="*/ 2147483647 w 260"/>
                <a:gd name="T27" fmla="*/ 2147483647 h 406"/>
                <a:gd name="T28" fmla="*/ 2147483647 w 260"/>
                <a:gd name="T29" fmla="*/ 2147483647 h 406"/>
                <a:gd name="T30" fmla="*/ 2147483647 w 260"/>
                <a:gd name="T31" fmla="*/ 2147483647 h 406"/>
                <a:gd name="T32" fmla="*/ 2147483647 w 260"/>
                <a:gd name="T33" fmla="*/ 2147483647 h 406"/>
                <a:gd name="T34" fmla="*/ 2147483647 w 260"/>
                <a:gd name="T35" fmla="*/ 2147483647 h 406"/>
                <a:gd name="T36" fmla="*/ 2147483647 w 260"/>
                <a:gd name="T37" fmla="*/ 2147483647 h 406"/>
                <a:gd name="T38" fmla="*/ 2147483647 w 260"/>
                <a:gd name="T39" fmla="*/ 2147483647 h 406"/>
                <a:gd name="T40" fmla="*/ 2147483647 w 260"/>
                <a:gd name="T41" fmla="*/ 2147483647 h 406"/>
                <a:gd name="T42" fmla="*/ 2147483647 w 260"/>
                <a:gd name="T43" fmla="*/ 2147483647 h 406"/>
                <a:gd name="T44" fmla="*/ 2147483647 w 260"/>
                <a:gd name="T45" fmla="*/ 2147483647 h 406"/>
                <a:gd name="T46" fmla="*/ 2147483647 w 260"/>
                <a:gd name="T47" fmla="*/ 2147483647 h 406"/>
                <a:gd name="T48" fmla="*/ 2147483647 w 260"/>
                <a:gd name="T49" fmla="*/ 2147483647 h 406"/>
                <a:gd name="T50" fmla="*/ 2147483647 w 260"/>
                <a:gd name="T51" fmla="*/ 2147483647 h 406"/>
                <a:gd name="T52" fmla="*/ 2147483647 w 260"/>
                <a:gd name="T53" fmla="*/ 2147483647 h 406"/>
                <a:gd name="T54" fmla="*/ 2147483647 w 260"/>
                <a:gd name="T55" fmla="*/ 2147483647 h 406"/>
                <a:gd name="T56" fmla="*/ 2147483647 w 260"/>
                <a:gd name="T57" fmla="*/ 2147483647 h 406"/>
                <a:gd name="T58" fmla="*/ 2147483647 w 260"/>
                <a:gd name="T59" fmla="*/ 2147483647 h 406"/>
                <a:gd name="T60" fmla="*/ 2147483647 w 260"/>
                <a:gd name="T61" fmla="*/ 2147483647 h 406"/>
                <a:gd name="T62" fmla="*/ 2147483647 w 260"/>
                <a:gd name="T63" fmla="*/ 0 h 406"/>
                <a:gd name="T64" fmla="*/ 2147483647 w 260"/>
                <a:gd name="T65" fmla="*/ 0 h 406"/>
                <a:gd name="T66" fmla="*/ 2147483647 w 260"/>
                <a:gd name="T67" fmla="*/ 0 h 406"/>
                <a:gd name="T68" fmla="*/ 0 w 260"/>
                <a:gd name="T69" fmla="*/ 2147483647 h 40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60"/>
                <a:gd name="T106" fmla="*/ 0 h 406"/>
                <a:gd name="T107" fmla="*/ 260 w 260"/>
                <a:gd name="T108" fmla="*/ 406 h 40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60" h="406">
                  <a:moveTo>
                    <a:pt x="39" y="406"/>
                  </a:moveTo>
                  <a:lnTo>
                    <a:pt x="39" y="406"/>
                  </a:lnTo>
                  <a:lnTo>
                    <a:pt x="53" y="396"/>
                  </a:lnTo>
                  <a:lnTo>
                    <a:pt x="69" y="380"/>
                  </a:lnTo>
                  <a:lnTo>
                    <a:pt x="85" y="359"/>
                  </a:lnTo>
                  <a:lnTo>
                    <a:pt x="103" y="334"/>
                  </a:lnTo>
                  <a:lnTo>
                    <a:pt x="121" y="306"/>
                  </a:lnTo>
                  <a:lnTo>
                    <a:pt x="139" y="276"/>
                  </a:lnTo>
                  <a:lnTo>
                    <a:pt x="157" y="244"/>
                  </a:lnTo>
                  <a:lnTo>
                    <a:pt x="175" y="213"/>
                  </a:lnTo>
                  <a:lnTo>
                    <a:pt x="193" y="181"/>
                  </a:lnTo>
                  <a:lnTo>
                    <a:pt x="208" y="151"/>
                  </a:lnTo>
                  <a:lnTo>
                    <a:pt x="223" y="124"/>
                  </a:lnTo>
                  <a:lnTo>
                    <a:pt x="235" y="99"/>
                  </a:lnTo>
                  <a:lnTo>
                    <a:pt x="246" y="78"/>
                  </a:lnTo>
                  <a:lnTo>
                    <a:pt x="253" y="62"/>
                  </a:lnTo>
                  <a:lnTo>
                    <a:pt x="258" y="52"/>
                  </a:lnTo>
                  <a:lnTo>
                    <a:pt x="260" y="49"/>
                  </a:lnTo>
                  <a:lnTo>
                    <a:pt x="255" y="47"/>
                  </a:lnTo>
                  <a:lnTo>
                    <a:pt x="246" y="44"/>
                  </a:lnTo>
                  <a:lnTo>
                    <a:pt x="233" y="41"/>
                  </a:lnTo>
                  <a:lnTo>
                    <a:pt x="218" y="37"/>
                  </a:lnTo>
                  <a:lnTo>
                    <a:pt x="201" y="32"/>
                  </a:lnTo>
                  <a:lnTo>
                    <a:pt x="180" y="27"/>
                  </a:lnTo>
                  <a:lnTo>
                    <a:pt x="160" y="23"/>
                  </a:lnTo>
                  <a:lnTo>
                    <a:pt x="138" y="18"/>
                  </a:lnTo>
                  <a:lnTo>
                    <a:pt x="116" y="13"/>
                  </a:lnTo>
                  <a:lnTo>
                    <a:pt x="94" y="9"/>
                  </a:lnTo>
                  <a:lnTo>
                    <a:pt x="73" y="5"/>
                  </a:lnTo>
                  <a:lnTo>
                    <a:pt x="53" y="3"/>
                  </a:lnTo>
                  <a:lnTo>
                    <a:pt x="36" y="0"/>
                  </a:lnTo>
                  <a:lnTo>
                    <a:pt x="20" y="0"/>
                  </a:lnTo>
                  <a:lnTo>
                    <a:pt x="8" y="0"/>
                  </a:lnTo>
                  <a:lnTo>
                    <a:pt x="0" y="1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86" name="Freeform 78"/>
            <p:cNvSpPr>
              <a:spLocks/>
            </p:cNvSpPr>
            <p:nvPr/>
          </p:nvSpPr>
          <p:spPr bwMode="auto">
            <a:xfrm>
              <a:off x="4424363" y="1512888"/>
              <a:ext cx="257175" cy="609600"/>
            </a:xfrm>
            <a:custGeom>
              <a:avLst/>
              <a:gdLst>
                <a:gd name="T0" fmla="*/ 2147483647 w 162"/>
                <a:gd name="T1" fmla="*/ 0 h 384"/>
                <a:gd name="T2" fmla="*/ 2147483647 w 162"/>
                <a:gd name="T3" fmla="*/ 0 h 384"/>
                <a:gd name="T4" fmla="*/ 2147483647 w 162"/>
                <a:gd name="T5" fmla="*/ 2147483647 h 384"/>
                <a:gd name="T6" fmla="*/ 2147483647 w 162"/>
                <a:gd name="T7" fmla="*/ 2147483647 h 384"/>
                <a:gd name="T8" fmla="*/ 2147483647 w 162"/>
                <a:gd name="T9" fmla="*/ 2147483647 h 384"/>
                <a:gd name="T10" fmla="*/ 2147483647 w 162"/>
                <a:gd name="T11" fmla="*/ 2147483647 h 384"/>
                <a:gd name="T12" fmla="*/ 2147483647 w 162"/>
                <a:gd name="T13" fmla="*/ 2147483647 h 384"/>
                <a:gd name="T14" fmla="*/ 2147483647 w 162"/>
                <a:gd name="T15" fmla="*/ 2147483647 h 384"/>
                <a:gd name="T16" fmla="*/ 2147483647 w 162"/>
                <a:gd name="T17" fmla="*/ 2147483647 h 384"/>
                <a:gd name="T18" fmla="*/ 2147483647 w 162"/>
                <a:gd name="T19" fmla="*/ 2147483647 h 384"/>
                <a:gd name="T20" fmla="*/ 2147483647 w 162"/>
                <a:gd name="T21" fmla="*/ 2147483647 h 384"/>
                <a:gd name="T22" fmla="*/ 2147483647 w 162"/>
                <a:gd name="T23" fmla="*/ 2147483647 h 384"/>
                <a:gd name="T24" fmla="*/ 2147483647 w 162"/>
                <a:gd name="T25" fmla="*/ 2147483647 h 384"/>
                <a:gd name="T26" fmla="*/ 2147483647 w 162"/>
                <a:gd name="T27" fmla="*/ 2147483647 h 384"/>
                <a:gd name="T28" fmla="*/ 2147483647 w 162"/>
                <a:gd name="T29" fmla="*/ 2147483647 h 384"/>
                <a:gd name="T30" fmla="*/ 2147483647 w 162"/>
                <a:gd name="T31" fmla="*/ 2147483647 h 384"/>
                <a:gd name="T32" fmla="*/ 2147483647 w 162"/>
                <a:gd name="T33" fmla="*/ 2147483647 h 384"/>
                <a:gd name="T34" fmla="*/ 2147483647 w 162"/>
                <a:gd name="T35" fmla="*/ 2147483647 h 384"/>
                <a:gd name="T36" fmla="*/ 2147483647 w 162"/>
                <a:gd name="T37" fmla="*/ 2147483647 h 384"/>
                <a:gd name="T38" fmla="*/ 2147483647 w 162"/>
                <a:gd name="T39" fmla="*/ 2147483647 h 384"/>
                <a:gd name="T40" fmla="*/ 2147483647 w 162"/>
                <a:gd name="T41" fmla="*/ 2147483647 h 384"/>
                <a:gd name="T42" fmla="*/ 2147483647 w 162"/>
                <a:gd name="T43" fmla="*/ 2147483647 h 384"/>
                <a:gd name="T44" fmla="*/ 2147483647 w 162"/>
                <a:gd name="T45" fmla="*/ 2147483647 h 384"/>
                <a:gd name="T46" fmla="*/ 2147483647 w 162"/>
                <a:gd name="T47" fmla="*/ 2147483647 h 384"/>
                <a:gd name="T48" fmla="*/ 2147483647 w 162"/>
                <a:gd name="T49" fmla="*/ 2147483647 h 384"/>
                <a:gd name="T50" fmla="*/ 2147483647 w 162"/>
                <a:gd name="T51" fmla="*/ 2147483647 h 384"/>
                <a:gd name="T52" fmla="*/ 2147483647 w 162"/>
                <a:gd name="T53" fmla="*/ 2147483647 h 384"/>
                <a:gd name="T54" fmla="*/ 2147483647 w 162"/>
                <a:gd name="T55" fmla="*/ 2147483647 h 384"/>
                <a:gd name="T56" fmla="*/ 2147483647 w 162"/>
                <a:gd name="T57" fmla="*/ 2147483647 h 384"/>
                <a:gd name="T58" fmla="*/ 2147483647 w 162"/>
                <a:gd name="T59" fmla="*/ 2147483647 h 384"/>
                <a:gd name="T60" fmla="*/ 2147483647 w 162"/>
                <a:gd name="T61" fmla="*/ 2147483647 h 384"/>
                <a:gd name="T62" fmla="*/ 2147483647 w 162"/>
                <a:gd name="T63" fmla="*/ 2147483647 h 384"/>
                <a:gd name="T64" fmla="*/ 2147483647 w 162"/>
                <a:gd name="T65" fmla="*/ 2147483647 h 384"/>
                <a:gd name="T66" fmla="*/ 0 w 162"/>
                <a:gd name="T67" fmla="*/ 2147483647 h 38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2"/>
                <a:gd name="T103" fmla="*/ 0 h 384"/>
                <a:gd name="T104" fmla="*/ 162 w 162"/>
                <a:gd name="T105" fmla="*/ 384 h 38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2" h="384">
                  <a:moveTo>
                    <a:pt x="162" y="0"/>
                  </a:moveTo>
                  <a:lnTo>
                    <a:pt x="162" y="0"/>
                  </a:lnTo>
                  <a:lnTo>
                    <a:pt x="162" y="1"/>
                  </a:lnTo>
                  <a:lnTo>
                    <a:pt x="161" y="4"/>
                  </a:lnTo>
                  <a:lnTo>
                    <a:pt x="160" y="9"/>
                  </a:lnTo>
                  <a:lnTo>
                    <a:pt x="158" y="15"/>
                  </a:lnTo>
                  <a:lnTo>
                    <a:pt x="156" y="23"/>
                  </a:lnTo>
                  <a:lnTo>
                    <a:pt x="153" y="33"/>
                  </a:lnTo>
                  <a:lnTo>
                    <a:pt x="149" y="43"/>
                  </a:lnTo>
                  <a:lnTo>
                    <a:pt x="146" y="54"/>
                  </a:lnTo>
                  <a:lnTo>
                    <a:pt x="142" y="68"/>
                  </a:lnTo>
                  <a:lnTo>
                    <a:pt x="137" y="82"/>
                  </a:lnTo>
                  <a:lnTo>
                    <a:pt x="132" y="96"/>
                  </a:lnTo>
                  <a:lnTo>
                    <a:pt x="127" y="112"/>
                  </a:lnTo>
                  <a:lnTo>
                    <a:pt x="122" y="127"/>
                  </a:lnTo>
                  <a:lnTo>
                    <a:pt x="116" y="144"/>
                  </a:lnTo>
                  <a:lnTo>
                    <a:pt x="111" y="160"/>
                  </a:lnTo>
                  <a:lnTo>
                    <a:pt x="104" y="177"/>
                  </a:lnTo>
                  <a:lnTo>
                    <a:pt x="98" y="194"/>
                  </a:lnTo>
                  <a:lnTo>
                    <a:pt x="92" y="211"/>
                  </a:lnTo>
                  <a:lnTo>
                    <a:pt x="85" y="228"/>
                  </a:lnTo>
                  <a:lnTo>
                    <a:pt x="78" y="245"/>
                  </a:lnTo>
                  <a:lnTo>
                    <a:pt x="72" y="261"/>
                  </a:lnTo>
                  <a:lnTo>
                    <a:pt x="65" y="277"/>
                  </a:lnTo>
                  <a:lnTo>
                    <a:pt x="58" y="293"/>
                  </a:lnTo>
                  <a:lnTo>
                    <a:pt x="51" y="307"/>
                  </a:lnTo>
                  <a:lnTo>
                    <a:pt x="44" y="321"/>
                  </a:lnTo>
                  <a:lnTo>
                    <a:pt x="38" y="334"/>
                  </a:lnTo>
                  <a:lnTo>
                    <a:pt x="31" y="345"/>
                  </a:lnTo>
                  <a:lnTo>
                    <a:pt x="25" y="356"/>
                  </a:lnTo>
                  <a:lnTo>
                    <a:pt x="18" y="366"/>
                  </a:lnTo>
                  <a:lnTo>
                    <a:pt x="12" y="373"/>
                  </a:lnTo>
                  <a:lnTo>
                    <a:pt x="6" y="379"/>
                  </a:lnTo>
                  <a:lnTo>
                    <a:pt x="0" y="384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87" name="Freeform 79"/>
            <p:cNvSpPr>
              <a:spLocks/>
            </p:cNvSpPr>
            <p:nvPr/>
          </p:nvSpPr>
          <p:spPr bwMode="auto">
            <a:xfrm>
              <a:off x="4452938" y="1536700"/>
              <a:ext cx="212725" cy="407988"/>
            </a:xfrm>
            <a:custGeom>
              <a:avLst/>
              <a:gdLst>
                <a:gd name="T0" fmla="*/ 2147483647 w 133"/>
                <a:gd name="T1" fmla="*/ 0 h 257"/>
                <a:gd name="T2" fmla="*/ 2147483647 w 133"/>
                <a:gd name="T3" fmla="*/ 0 h 257"/>
                <a:gd name="T4" fmla="*/ 2147483647 w 133"/>
                <a:gd name="T5" fmla="*/ 2147483647 h 257"/>
                <a:gd name="T6" fmla="*/ 2147483647 w 133"/>
                <a:gd name="T7" fmla="*/ 2147483647 h 257"/>
                <a:gd name="T8" fmla="*/ 2147483647 w 133"/>
                <a:gd name="T9" fmla="*/ 2147483647 h 257"/>
                <a:gd name="T10" fmla="*/ 2147483647 w 133"/>
                <a:gd name="T11" fmla="*/ 2147483647 h 257"/>
                <a:gd name="T12" fmla="*/ 2147483647 w 133"/>
                <a:gd name="T13" fmla="*/ 2147483647 h 257"/>
                <a:gd name="T14" fmla="*/ 2147483647 w 133"/>
                <a:gd name="T15" fmla="*/ 2147483647 h 257"/>
                <a:gd name="T16" fmla="*/ 2147483647 w 133"/>
                <a:gd name="T17" fmla="*/ 2147483647 h 257"/>
                <a:gd name="T18" fmla="*/ 2147483647 w 133"/>
                <a:gd name="T19" fmla="*/ 2147483647 h 257"/>
                <a:gd name="T20" fmla="*/ 2147483647 w 133"/>
                <a:gd name="T21" fmla="*/ 2147483647 h 257"/>
                <a:gd name="T22" fmla="*/ 2147483647 w 133"/>
                <a:gd name="T23" fmla="*/ 2147483647 h 257"/>
                <a:gd name="T24" fmla="*/ 2147483647 w 133"/>
                <a:gd name="T25" fmla="*/ 2147483647 h 257"/>
                <a:gd name="T26" fmla="*/ 2147483647 w 133"/>
                <a:gd name="T27" fmla="*/ 2147483647 h 257"/>
                <a:gd name="T28" fmla="*/ 2147483647 w 133"/>
                <a:gd name="T29" fmla="*/ 2147483647 h 257"/>
                <a:gd name="T30" fmla="*/ 2147483647 w 133"/>
                <a:gd name="T31" fmla="*/ 2147483647 h 257"/>
                <a:gd name="T32" fmla="*/ 2147483647 w 133"/>
                <a:gd name="T33" fmla="*/ 2147483647 h 257"/>
                <a:gd name="T34" fmla="*/ 0 w 133"/>
                <a:gd name="T35" fmla="*/ 2147483647 h 2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3"/>
                <a:gd name="T55" fmla="*/ 0 h 257"/>
                <a:gd name="T56" fmla="*/ 133 w 133"/>
                <a:gd name="T57" fmla="*/ 257 h 2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3" h="257">
                  <a:moveTo>
                    <a:pt x="133" y="0"/>
                  </a:moveTo>
                  <a:lnTo>
                    <a:pt x="133" y="0"/>
                  </a:lnTo>
                  <a:lnTo>
                    <a:pt x="132" y="2"/>
                  </a:lnTo>
                  <a:lnTo>
                    <a:pt x="129" y="9"/>
                  </a:lnTo>
                  <a:lnTo>
                    <a:pt x="124" y="19"/>
                  </a:lnTo>
                  <a:lnTo>
                    <a:pt x="118" y="33"/>
                  </a:lnTo>
                  <a:lnTo>
                    <a:pt x="110" y="50"/>
                  </a:lnTo>
                  <a:lnTo>
                    <a:pt x="101" y="69"/>
                  </a:lnTo>
                  <a:lnTo>
                    <a:pt x="91" y="89"/>
                  </a:lnTo>
                  <a:lnTo>
                    <a:pt x="81" y="111"/>
                  </a:lnTo>
                  <a:lnTo>
                    <a:pt x="70" y="133"/>
                  </a:lnTo>
                  <a:lnTo>
                    <a:pt x="58" y="155"/>
                  </a:lnTo>
                  <a:lnTo>
                    <a:pt x="47" y="177"/>
                  </a:lnTo>
                  <a:lnTo>
                    <a:pt x="36" y="197"/>
                  </a:lnTo>
                  <a:lnTo>
                    <a:pt x="26" y="216"/>
                  </a:lnTo>
                  <a:lnTo>
                    <a:pt x="16" y="232"/>
                  </a:lnTo>
                  <a:lnTo>
                    <a:pt x="7" y="246"/>
                  </a:lnTo>
                  <a:lnTo>
                    <a:pt x="0" y="257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88" name="Freeform 80"/>
            <p:cNvSpPr>
              <a:spLocks/>
            </p:cNvSpPr>
            <p:nvPr/>
          </p:nvSpPr>
          <p:spPr bwMode="auto">
            <a:xfrm>
              <a:off x="4354513" y="1565275"/>
              <a:ext cx="293687" cy="603250"/>
            </a:xfrm>
            <a:custGeom>
              <a:avLst/>
              <a:gdLst>
                <a:gd name="T0" fmla="*/ 2147483647 w 185"/>
                <a:gd name="T1" fmla="*/ 0 h 380"/>
                <a:gd name="T2" fmla="*/ 2147483647 w 185"/>
                <a:gd name="T3" fmla="*/ 0 h 380"/>
                <a:gd name="T4" fmla="*/ 2147483647 w 185"/>
                <a:gd name="T5" fmla="*/ 2147483647 h 380"/>
                <a:gd name="T6" fmla="*/ 2147483647 w 185"/>
                <a:gd name="T7" fmla="*/ 2147483647 h 380"/>
                <a:gd name="T8" fmla="*/ 2147483647 w 185"/>
                <a:gd name="T9" fmla="*/ 2147483647 h 380"/>
                <a:gd name="T10" fmla="*/ 2147483647 w 185"/>
                <a:gd name="T11" fmla="*/ 2147483647 h 380"/>
                <a:gd name="T12" fmla="*/ 2147483647 w 185"/>
                <a:gd name="T13" fmla="*/ 2147483647 h 380"/>
                <a:gd name="T14" fmla="*/ 2147483647 w 185"/>
                <a:gd name="T15" fmla="*/ 2147483647 h 380"/>
                <a:gd name="T16" fmla="*/ 2147483647 w 185"/>
                <a:gd name="T17" fmla="*/ 2147483647 h 380"/>
                <a:gd name="T18" fmla="*/ 2147483647 w 185"/>
                <a:gd name="T19" fmla="*/ 2147483647 h 380"/>
                <a:gd name="T20" fmla="*/ 2147483647 w 185"/>
                <a:gd name="T21" fmla="*/ 2147483647 h 380"/>
                <a:gd name="T22" fmla="*/ 2147483647 w 185"/>
                <a:gd name="T23" fmla="*/ 2147483647 h 380"/>
                <a:gd name="T24" fmla="*/ 2147483647 w 185"/>
                <a:gd name="T25" fmla="*/ 2147483647 h 380"/>
                <a:gd name="T26" fmla="*/ 2147483647 w 185"/>
                <a:gd name="T27" fmla="*/ 2147483647 h 380"/>
                <a:gd name="T28" fmla="*/ 2147483647 w 185"/>
                <a:gd name="T29" fmla="*/ 2147483647 h 380"/>
                <a:gd name="T30" fmla="*/ 2147483647 w 185"/>
                <a:gd name="T31" fmla="*/ 2147483647 h 380"/>
                <a:gd name="T32" fmla="*/ 2147483647 w 185"/>
                <a:gd name="T33" fmla="*/ 2147483647 h 380"/>
                <a:gd name="T34" fmla="*/ 2147483647 w 185"/>
                <a:gd name="T35" fmla="*/ 2147483647 h 380"/>
                <a:gd name="T36" fmla="*/ 2147483647 w 185"/>
                <a:gd name="T37" fmla="*/ 2147483647 h 380"/>
                <a:gd name="T38" fmla="*/ 2147483647 w 185"/>
                <a:gd name="T39" fmla="*/ 2147483647 h 380"/>
                <a:gd name="T40" fmla="*/ 2147483647 w 185"/>
                <a:gd name="T41" fmla="*/ 2147483647 h 380"/>
                <a:gd name="T42" fmla="*/ 2147483647 w 185"/>
                <a:gd name="T43" fmla="*/ 2147483647 h 380"/>
                <a:gd name="T44" fmla="*/ 2147483647 w 185"/>
                <a:gd name="T45" fmla="*/ 2147483647 h 380"/>
                <a:gd name="T46" fmla="*/ 2147483647 w 185"/>
                <a:gd name="T47" fmla="*/ 2147483647 h 380"/>
                <a:gd name="T48" fmla="*/ 2147483647 w 185"/>
                <a:gd name="T49" fmla="*/ 2147483647 h 380"/>
                <a:gd name="T50" fmla="*/ 2147483647 w 185"/>
                <a:gd name="T51" fmla="*/ 2147483647 h 380"/>
                <a:gd name="T52" fmla="*/ 2147483647 w 185"/>
                <a:gd name="T53" fmla="*/ 2147483647 h 380"/>
                <a:gd name="T54" fmla="*/ 2147483647 w 185"/>
                <a:gd name="T55" fmla="*/ 2147483647 h 380"/>
                <a:gd name="T56" fmla="*/ 2147483647 w 185"/>
                <a:gd name="T57" fmla="*/ 2147483647 h 380"/>
                <a:gd name="T58" fmla="*/ 2147483647 w 185"/>
                <a:gd name="T59" fmla="*/ 2147483647 h 380"/>
                <a:gd name="T60" fmla="*/ 2147483647 w 185"/>
                <a:gd name="T61" fmla="*/ 2147483647 h 380"/>
                <a:gd name="T62" fmla="*/ 2147483647 w 185"/>
                <a:gd name="T63" fmla="*/ 2147483647 h 380"/>
                <a:gd name="T64" fmla="*/ 2147483647 w 185"/>
                <a:gd name="T65" fmla="*/ 2147483647 h 380"/>
                <a:gd name="T66" fmla="*/ 0 w 185"/>
                <a:gd name="T67" fmla="*/ 2147483647 h 38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85"/>
                <a:gd name="T103" fmla="*/ 0 h 380"/>
                <a:gd name="T104" fmla="*/ 185 w 185"/>
                <a:gd name="T105" fmla="*/ 380 h 38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85" h="380">
                  <a:moveTo>
                    <a:pt x="185" y="0"/>
                  </a:moveTo>
                  <a:lnTo>
                    <a:pt x="185" y="0"/>
                  </a:lnTo>
                  <a:lnTo>
                    <a:pt x="184" y="1"/>
                  </a:lnTo>
                  <a:lnTo>
                    <a:pt x="183" y="4"/>
                  </a:lnTo>
                  <a:lnTo>
                    <a:pt x="181" y="9"/>
                  </a:lnTo>
                  <a:lnTo>
                    <a:pt x="179" y="15"/>
                  </a:lnTo>
                  <a:lnTo>
                    <a:pt x="175" y="23"/>
                  </a:lnTo>
                  <a:lnTo>
                    <a:pt x="172" y="32"/>
                  </a:lnTo>
                  <a:lnTo>
                    <a:pt x="168" y="42"/>
                  </a:lnTo>
                  <a:lnTo>
                    <a:pt x="163" y="54"/>
                  </a:lnTo>
                  <a:lnTo>
                    <a:pt x="157" y="66"/>
                  </a:lnTo>
                  <a:lnTo>
                    <a:pt x="152" y="80"/>
                  </a:lnTo>
                  <a:lnTo>
                    <a:pt x="146" y="95"/>
                  </a:lnTo>
                  <a:lnTo>
                    <a:pt x="140" y="110"/>
                  </a:lnTo>
                  <a:lnTo>
                    <a:pt x="133" y="126"/>
                  </a:lnTo>
                  <a:lnTo>
                    <a:pt x="126" y="142"/>
                  </a:lnTo>
                  <a:lnTo>
                    <a:pt x="119" y="158"/>
                  </a:lnTo>
                  <a:lnTo>
                    <a:pt x="111" y="175"/>
                  </a:lnTo>
                  <a:lnTo>
                    <a:pt x="104" y="192"/>
                  </a:lnTo>
                  <a:lnTo>
                    <a:pt x="96" y="209"/>
                  </a:lnTo>
                  <a:lnTo>
                    <a:pt x="88" y="225"/>
                  </a:lnTo>
                  <a:lnTo>
                    <a:pt x="81" y="242"/>
                  </a:lnTo>
                  <a:lnTo>
                    <a:pt x="73" y="258"/>
                  </a:lnTo>
                  <a:lnTo>
                    <a:pt x="65" y="274"/>
                  </a:lnTo>
                  <a:lnTo>
                    <a:pt x="58" y="289"/>
                  </a:lnTo>
                  <a:lnTo>
                    <a:pt x="50" y="304"/>
                  </a:lnTo>
                  <a:lnTo>
                    <a:pt x="43" y="318"/>
                  </a:lnTo>
                  <a:lnTo>
                    <a:pt x="36" y="330"/>
                  </a:lnTo>
                  <a:lnTo>
                    <a:pt x="29" y="342"/>
                  </a:lnTo>
                  <a:lnTo>
                    <a:pt x="23" y="352"/>
                  </a:lnTo>
                  <a:lnTo>
                    <a:pt x="16" y="361"/>
                  </a:lnTo>
                  <a:lnTo>
                    <a:pt x="11" y="369"/>
                  </a:lnTo>
                  <a:lnTo>
                    <a:pt x="5" y="375"/>
                  </a:lnTo>
                  <a:lnTo>
                    <a:pt x="0" y="380"/>
                  </a:lnTo>
                </a:path>
              </a:pathLst>
            </a:custGeom>
            <a:noFill/>
            <a:ln w="1588">
              <a:solidFill>
                <a:srgbClr val="9966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89" name="Freeform 81"/>
            <p:cNvSpPr>
              <a:spLocks/>
            </p:cNvSpPr>
            <p:nvPr/>
          </p:nvSpPr>
          <p:spPr bwMode="auto">
            <a:xfrm>
              <a:off x="4125913" y="3351213"/>
              <a:ext cx="1849437" cy="1582737"/>
            </a:xfrm>
            <a:custGeom>
              <a:avLst/>
              <a:gdLst>
                <a:gd name="T0" fmla="*/ 2147483647 w 1165"/>
                <a:gd name="T1" fmla="*/ 2147483647 h 997"/>
                <a:gd name="T2" fmla="*/ 2147483647 w 1165"/>
                <a:gd name="T3" fmla="*/ 2147483647 h 997"/>
                <a:gd name="T4" fmla="*/ 2147483647 w 1165"/>
                <a:gd name="T5" fmla="*/ 2147483647 h 997"/>
                <a:gd name="T6" fmla="*/ 2147483647 w 1165"/>
                <a:gd name="T7" fmla="*/ 2147483647 h 997"/>
                <a:gd name="T8" fmla="*/ 2147483647 w 1165"/>
                <a:gd name="T9" fmla="*/ 2147483647 h 997"/>
                <a:gd name="T10" fmla="*/ 2147483647 w 1165"/>
                <a:gd name="T11" fmla="*/ 2147483647 h 997"/>
                <a:gd name="T12" fmla="*/ 2147483647 w 1165"/>
                <a:gd name="T13" fmla="*/ 2147483647 h 997"/>
                <a:gd name="T14" fmla="*/ 2147483647 w 1165"/>
                <a:gd name="T15" fmla="*/ 2147483647 h 997"/>
                <a:gd name="T16" fmla="*/ 2147483647 w 1165"/>
                <a:gd name="T17" fmla="*/ 2147483647 h 997"/>
                <a:gd name="T18" fmla="*/ 2147483647 w 1165"/>
                <a:gd name="T19" fmla="*/ 2147483647 h 997"/>
                <a:gd name="T20" fmla="*/ 2147483647 w 1165"/>
                <a:gd name="T21" fmla="*/ 2147483647 h 997"/>
                <a:gd name="T22" fmla="*/ 2147483647 w 1165"/>
                <a:gd name="T23" fmla="*/ 2147483647 h 997"/>
                <a:gd name="T24" fmla="*/ 2147483647 w 1165"/>
                <a:gd name="T25" fmla="*/ 2147483647 h 997"/>
                <a:gd name="T26" fmla="*/ 2147483647 w 1165"/>
                <a:gd name="T27" fmla="*/ 2147483647 h 997"/>
                <a:gd name="T28" fmla="*/ 2147483647 w 1165"/>
                <a:gd name="T29" fmla="*/ 2147483647 h 997"/>
                <a:gd name="T30" fmla="*/ 2147483647 w 1165"/>
                <a:gd name="T31" fmla="*/ 2147483647 h 997"/>
                <a:gd name="T32" fmla="*/ 2147483647 w 1165"/>
                <a:gd name="T33" fmla="*/ 2147483647 h 997"/>
                <a:gd name="T34" fmla="*/ 2147483647 w 1165"/>
                <a:gd name="T35" fmla="*/ 2147483647 h 997"/>
                <a:gd name="T36" fmla="*/ 2147483647 w 1165"/>
                <a:gd name="T37" fmla="*/ 2147483647 h 997"/>
                <a:gd name="T38" fmla="*/ 2147483647 w 1165"/>
                <a:gd name="T39" fmla="*/ 2147483647 h 997"/>
                <a:gd name="T40" fmla="*/ 2147483647 w 1165"/>
                <a:gd name="T41" fmla="*/ 2147483647 h 997"/>
                <a:gd name="T42" fmla="*/ 2147483647 w 1165"/>
                <a:gd name="T43" fmla="*/ 2147483647 h 997"/>
                <a:gd name="T44" fmla="*/ 2147483647 w 1165"/>
                <a:gd name="T45" fmla="*/ 2147483647 h 997"/>
                <a:gd name="T46" fmla="*/ 2147483647 w 1165"/>
                <a:gd name="T47" fmla="*/ 2147483647 h 997"/>
                <a:gd name="T48" fmla="*/ 2147483647 w 1165"/>
                <a:gd name="T49" fmla="*/ 2147483647 h 997"/>
                <a:gd name="T50" fmla="*/ 2147483647 w 1165"/>
                <a:gd name="T51" fmla="*/ 2147483647 h 997"/>
                <a:gd name="T52" fmla="*/ 2147483647 w 1165"/>
                <a:gd name="T53" fmla="*/ 2147483647 h 997"/>
                <a:gd name="T54" fmla="*/ 2147483647 w 1165"/>
                <a:gd name="T55" fmla="*/ 2147483647 h 997"/>
                <a:gd name="T56" fmla="*/ 2147483647 w 1165"/>
                <a:gd name="T57" fmla="*/ 2147483647 h 997"/>
                <a:gd name="T58" fmla="*/ 2147483647 w 1165"/>
                <a:gd name="T59" fmla="*/ 2147483647 h 997"/>
                <a:gd name="T60" fmla="*/ 2147483647 w 1165"/>
                <a:gd name="T61" fmla="*/ 2147483647 h 997"/>
                <a:gd name="T62" fmla="*/ 2147483647 w 1165"/>
                <a:gd name="T63" fmla="*/ 2147483647 h 997"/>
                <a:gd name="T64" fmla="*/ 2147483647 w 1165"/>
                <a:gd name="T65" fmla="*/ 2147483647 h 997"/>
                <a:gd name="T66" fmla="*/ 2147483647 w 1165"/>
                <a:gd name="T67" fmla="*/ 2147483647 h 997"/>
                <a:gd name="T68" fmla="*/ 2147483647 w 1165"/>
                <a:gd name="T69" fmla="*/ 2147483647 h 997"/>
                <a:gd name="T70" fmla="*/ 2147483647 w 1165"/>
                <a:gd name="T71" fmla="*/ 2147483647 h 997"/>
                <a:gd name="T72" fmla="*/ 2147483647 w 1165"/>
                <a:gd name="T73" fmla="*/ 2147483647 h 997"/>
                <a:gd name="T74" fmla="*/ 2147483647 w 1165"/>
                <a:gd name="T75" fmla="*/ 2147483647 h 997"/>
                <a:gd name="T76" fmla="*/ 2147483647 w 1165"/>
                <a:gd name="T77" fmla="*/ 2147483647 h 997"/>
                <a:gd name="T78" fmla="*/ 2147483647 w 1165"/>
                <a:gd name="T79" fmla="*/ 2147483647 h 997"/>
                <a:gd name="T80" fmla="*/ 2147483647 w 1165"/>
                <a:gd name="T81" fmla="*/ 2147483647 h 997"/>
                <a:gd name="T82" fmla="*/ 2147483647 w 1165"/>
                <a:gd name="T83" fmla="*/ 2147483647 h 997"/>
                <a:gd name="T84" fmla="*/ 2147483647 w 1165"/>
                <a:gd name="T85" fmla="*/ 2147483647 h 997"/>
                <a:gd name="T86" fmla="*/ 2147483647 w 1165"/>
                <a:gd name="T87" fmla="*/ 2147483647 h 997"/>
                <a:gd name="T88" fmla="*/ 2147483647 w 1165"/>
                <a:gd name="T89" fmla="*/ 2147483647 h 997"/>
                <a:gd name="T90" fmla="*/ 2147483647 w 1165"/>
                <a:gd name="T91" fmla="*/ 2147483647 h 997"/>
                <a:gd name="T92" fmla="*/ 2147483647 w 1165"/>
                <a:gd name="T93" fmla="*/ 2147483647 h 997"/>
                <a:gd name="T94" fmla="*/ 2147483647 w 1165"/>
                <a:gd name="T95" fmla="*/ 2147483647 h 997"/>
                <a:gd name="T96" fmla="*/ 2147483647 w 1165"/>
                <a:gd name="T97" fmla="*/ 2147483647 h 997"/>
                <a:gd name="T98" fmla="*/ 2147483647 w 1165"/>
                <a:gd name="T99" fmla="*/ 2147483647 h 997"/>
                <a:gd name="T100" fmla="*/ 2147483647 w 1165"/>
                <a:gd name="T101" fmla="*/ 2147483647 h 997"/>
                <a:gd name="T102" fmla="*/ 2147483647 w 1165"/>
                <a:gd name="T103" fmla="*/ 2147483647 h 997"/>
                <a:gd name="T104" fmla="*/ 2147483647 w 1165"/>
                <a:gd name="T105" fmla="*/ 2147483647 h 9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65"/>
                <a:gd name="T160" fmla="*/ 0 h 997"/>
                <a:gd name="T161" fmla="*/ 1165 w 1165"/>
                <a:gd name="T162" fmla="*/ 997 h 99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65" h="997">
                  <a:moveTo>
                    <a:pt x="717" y="0"/>
                  </a:moveTo>
                  <a:lnTo>
                    <a:pt x="717" y="1"/>
                  </a:lnTo>
                  <a:lnTo>
                    <a:pt x="719" y="3"/>
                  </a:lnTo>
                  <a:lnTo>
                    <a:pt x="721" y="7"/>
                  </a:lnTo>
                  <a:lnTo>
                    <a:pt x="725" y="12"/>
                  </a:lnTo>
                  <a:lnTo>
                    <a:pt x="729" y="17"/>
                  </a:lnTo>
                  <a:lnTo>
                    <a:pt x="733" y="24"/>
                  </a:lnTo>
                  <a:lnTo>
                    <a:pt x="739" y="32"/>
                  </a:lnTo>
                  <a:lnTo>
                    <a:pt x="745" y="40"/>
                  </a:lnTo>
                  <a:lnTo>
                    <a:pt x="751" y="49"/>
                  </a:lnTo>
                  <a:lnTo>
                    <a:pt x="758" y="58"/>
                  </a:lnTo>
                  <a:lnTo>
                    <a:pt x="765" y="68"/>
                  </a:lnTo>
                  <a:lnTo>
                    <a:pt x="772" y="77"/>
                  </a:lnTo>
                  <a:lnTo>
                    <a:pt x="779" y="87"/>
                  </a:lnTo>
                  <a:lnTo>
                    <a:pt x="786" y="96"/>
                  </a:lnTo>
                  <a:lnTo>
                    <a:pt x="794" y="105"/>
                  </a:lnTo>
                  <a:lnTo>
                    <a:pt x="801" y="114"/>
                  </a:lnTo>
                  <a:lnTo>
                    <a:pt x="809" y="124"/>
                  </a:lnTo>
                  <a:lnTo>
                    <a:pt x="821" y="135"/>
                  </a:lnTo>
                  <a:lnTo>
                    <a:pt x="835" y="149"/>
                  </a:lnTo>
                  <a:lnTo>
                    <a:pt x="851" y="165"/>
                  </a:lnTo>
                  <a:lnTo>
                    <a:pt x="869" y="181"/>
                  </a:lnTo>
                  <a:lnTo>
                    <a:pt x="889" y="199"/>
                  </a:lnTo>
                  <a:lnTo>
                    <a:pt x="910" y="218"/>
                  </a:lnTo>
                  <a:lnTo>
                    <a:pt x="930" y="237"/>
                  </a:lnTo>
                  <a:lnTo>
                    <a:pt x="952" y="256"/>
                  </a:lnTo>
                  <a:lnTo>
                    <a:pt x="972" y="275"/>
                  </a:lnTo>
                  <a:lnTo>
                    <a:pt x="993" y="294"/>
                  </a:lnTo>
                  <a:lnTo>
                    <a:pt x="1012" y="312"/>
                  </a:lnTo>
                  <a:lnTo>
                    <a:pt x="1030" y="329"/>
                  </a:lnTo>
                  <a:lnTo>
                    <a:pt x="1046" y="345"/>
                  </a:lnTo>
                  <a:lnTo>
                    <a:pt x="1060" y="359"/>
                  </a:lnTo>
                  <a:lnTo>
                    <a:pt x="1072" y="372"/>
                  </a:lnTo>
                  <a:lnTo>
                    <a:pt x="1085" y="389"/>
                  </a:lnTo>
                  <a:lnTo>
                    <a:pt x="1098" y="406"/>
                  </a:lnTo>
                  <a:lnTo>
                    <a:pt x="1110" y="423"/>
                  </a:lnTo>
                  <a:lnTo>
                    <a:pt x="1119" y="440"/>
                  </a:lnTo>
                  <a:lnTo>
                    <a:pt x="1129" y="456"/>
                  </a:lnTo>
                  <a:lnTo>
                    <a:pt x="1137" y="472"/>
                  </a:lnTo>
                  <a:lnTo>
                    <a:pt x="1143" y="488"/>
                  </a:lnTo>
                  <a:lnTo>
                    <a:pt x="1149" y="504"/>
                  </a:lnTo>
                  <a:lnTo>
                    <a:pt x="1154" y="520"/>
                  </a:lnTo>
                  <a:lnTo>
                    <a:pt x="1158" y="535"/>
                  </a:lnTo>
                  <a:lnTo>
                    <a:pt x="1161" y="550"/>
                  </a:lnTo>
                  <a:lnTo>
                    <a:pt x="1164" y="565"/>
                  </a:lnTo>
                  <a:lnTo>
                    <a:pt x="1165" y="579"/>
                  </a:lnTo>
                  <a:lnTo>
                    <a:pt x="1165" y="594"/>
                  </a:lnTo>
                  <a:lnTo>
                    <a:pt x="1165" y="609"/>
                  </a:lnTo>
                  <a:lnTo>
                    <a:pt x="1164" y="623"/>
                  </a:lnTo>
                  <a:lnTo>
                    <a:pt x="1163" y="637"/>
                  </a:lnTo>
                  <a:lnTo>
                    <a:pt x="1160" y="651"/>
                  </a:lnTo>
                  <a:lnTo>
                    <a:pt x="1157" y="665"/>
                  </a:lnTo>
                  <a:lnTo>
                    <a:pt x="1153" y="678"/>
                  </a:lnTo>
                  <a:lnTo>
                    <a:pt x="1149" y="692"/>
                  </a:lnTo>
                  <a:lnTo>
                    <a:pt x="1144" y="705"/>
                  </a:lnTo>
                  <a:lnTo>
                    <a:pt x="1139" y="718"/>
                  </a:lnTo>
                  <a:lnTo>
                    <a:pt x="1134" y="731"/>
                  </a:lnTo>
                  <a:lnTo>
                    <a:pt x="1127" y="744"/>
                  </a:lnTo>
                  <a:lnTo>
                    <a:pt x="1121" y="756"/>
                  </a:lnTo>
                  <a:lnTo>
                    <a:pt x="1114" y="768"/>
                  </a:lnTo>
                  <a:lnTo>
                    <a:pt x="1107" y="780"/>
                  </a:lnTo>
                  <a:lnTo>
                    <a:pt x="1100" y="793"/>
                  </a:lnTo>
                  <a:lnTo>
                    <a:pt x="1092" y="805"/>
                  </a:lnTo>
                  <a:lnTo>
                    <a:pt x="1085" y="816"/>
                  </a:lnTo>
                  <a:lnTo>
                    <a:pt x="1077" y="828"/>
                  </a:lnTo>
                  <a:lnTo>
                    <a:pt x="1061" y="846"/>
                  </a:lnTo>
                  <a:lnTo>
                    <a:pt x="1047" y="863"/>
                  </a:lnTo>
                  <a:lnTo>
                    <a:pt x="1032" y="881"/>
                  </a:lnTo>
                  <a:lnTo>
                    <a:pt x="1019" y="897"/>
                  </a:lnTo>
                  <a:lnTo>
                    <a:pt x="1005" y="914"/>
                  </a:lnTo>
                  <a:lnTo>
                    <a:pt x="991" y="929"/>
                  </a:lnTo>
                  <a:lnTo>
                    <a:pt x="977" y="943"/>
                  </a:lnTo>
                  <a:lnTo>
                    <a:pt x="963" y="956"/>
                  </a:lnTo>
                  <a:lnTo>
                    <a:pt x="949" y="968"/>
                  </a:lnTo>
                  <a:lnTo>
                    <a:pt x="936" y="977"/>
                  </a:lnTo>
                  <a:lnTo>
                    <a:pt x="921" y="986"/>
                  </a:lnTo>
                  <a:lnTo>
                    <a:pt x="906" y="992"/>
                  </a:lnTo>
                  <a:lnTo>
                    <a:pt x="891" y="996"/>
                  </a:lnTo>
                  <a:lnTo>
                    <a:pt x="875" y="997"/>
                  </a:lnTo>
                  <a:lnTo>
                    <a:pt x="858" y="996"/>
                  </a:lnTo>
                  <a:lnTo>
                    <a:pt x="841" y="992"/>
                  </a:lnTo>
                  <a:lnTo>
                    <a:pt x="786" y="988"/>
                  </a:lnTo>
                  <a:lnTo>
                    <a:pt x="733" y="984"/>
                  </a:lnTo>
                  <a:lnTo>
                    <a:pt x="683" y="979"/>
                  </a:lnTo>
                  <a:lnTo>
                    <a:pt x="634" y="973"/>
                  </a:lnTo>
                  <a:lnTo>
                    <a:pt x="588" y="967"/>
                  </a:lnTo>
                  <a:lnTo>
                    <a:pt x="544" y="960"/>
                  </a:lnTo>
                  <a:lnTo>
                    <a:pt x="502" y="952"/>
                  </a:lnTo>
                  <a:lnTo>
                    <a:pt x="463" y="942"/>
                  </a:lnTo>
                  <a:lnTo>
                    <a:pt x="425" y="933"/>
                  </a:lnTo>
                  <a:lnTo>
                    <a:pt x="389" y="922"/>
                  </a:lnTo>
                  <a:lnTo>
                    <a:pt x="356" y="911"/>
                  </a:lnTo>
                  <a:lnTo>
                    <a:pt x="323" y="899"/>
                  </a:lnTo>
                  <a:lnTo>
                    <a:pt x="293" y="886"/>
                  </a:lnTo>
                  <a:lnTo>
                    <a:pt x="265" y="873"/>
                  </a:lnTo>
                  <a:lnTo>
                    <a:pt x="239" y="858"/>
                  </a:lnTo>
                  <a:lnTo>
                    <a:pt x="213" y="843"/>
                  </a:lnTo>
                  <a:lnTo>
                    <a:pt x="190" y="827"/>
                  </a:lnTo>
                  <a:lnTo>
                    <a:pt x="168" y="810"/>
                  </a:lnTo>
                  <a:lnTo>
                    <a:pt x="148" y="793"/>
                  </a:lnTo>
                  <a:lnTo>
                    <a:pt x="130" y="774"/>
                  </a:lnTo>
                  <a:lnTo>
                    <a:pt x="113" y="755"/>
                  </a:lnTo>
                  <a:lnTo>
                    <a:pt x="96" y="734"/>
                  </a:lnTo>
                  <a:lnTo>
                    <a:pt x="82" y="713"/>
                  </a:lnTo>
                  <a:lnTo>
                    <a:pt x="69" y="691"/>
                  </a:lnTo>
                  <a:lnTo>
                    <a:pt x="57" y="669"/>
                  </a:lnTo>
                  <a:lnTo>
                    <a:pt x="46" y="645"/>
                  </a:lnTo>
                  <a:lnTo>
                    <a:pt x="37" y="621"/>
                  </a:lnTo>
                  <a:lnTo>
                    <a:pt x="28" y="596"/>
                  </a:lnTo>
                  <a:lnTo>
                    <a:pt x="20" y="570"/>
                  </a:lnTo>
                  <a:lnTo>
                    <a:pt x="14" y="543"/>
                  </a:lnTo>
                  <a:lnTo>
                    <a:pt x="8" y="515"/>
                  </a:lnTo>
                  <a:lnTo>
                    <a:pt x="4" y="486"/>
                  </a:lnTo>
                  <a:lnTo>
                    <a:pt x="1" y="458"/>
                  </a:lnTo>
                  <a:lnTo>
                    <a:pt x="0" y="431"/>
                  </a:lnTo>
                  <a:lnTo>
                    <a:pt x="1" y="406"/>
                  </a:lnTo>
                  <a:lnTo>
                    <a:pt x="5" y="381"/>
                  </a:lnTo>
                  <a:lnTo>
                    <a:pt x="10" y="359"/>
                  </a:lnTo>
                  <a:lnTo>
                    <a:pt x="18" y="338"/>
                  </a:lnTo>
                  <a:lnTo>
                    <a:pt x="26" y="317"/>
                  </a:lnTo>
                  <a:lnTo>
                    <a:pt x="37" y="299"/>
                  </a:lnTo>
                  <a:lnTo>
                    <a:pt x="49" y="281"/>
                  </a:lnTo>
                  <a:lnTo>
                    <a:pt x="62" y="265"/>
                  </a:lnTo>
                  <a:lnTo>
                    <a:pt x="77" y="250"/>
                  </a:lnTo>
                  <a:lnTo>
                    <a:pt x="92" y="236"/>
                  </a:lnTo>
                  <a:lnTo>
                    <a:pt x="109" y="223"/>
                  </a:lnTo>
                  <a:lnTo>
                    <a:pt x="126" y="211"/>
                  </a:lnTo>
                  <a:lnTo>
                    <a:pt x="145" y="199"/>
                  </a:lnTo>
                  <a:lnTo>
                    <a:pt x="163" y="190"/>
                  </a:lnTo>
                  <a:lnTo>
                    <a:pt x="183" y="180"/>
                  </a:lnTo>
                  <a:lnTo>
                    <a:pt x="202" y="172"/>
                  </a:lnTo>
                  <a:lnTo>
                    <a:pt x="222" y="164"/>
                  </a:lnTo>
                  <a:lnTo>
                    <a:pt x="242" y="158"/>
                  </a:lnTo>
                  <a:lnTo>
                    <a:pt x="262" y="152"/>
                  </a:lnTo>
                  <a:lnTo>
                    <a:pt x="282" y="146"/>
                  </a:lnTo>
                  <a:lnTo>
                    <a:pt x="301" y="142"/>
                  </a:lnTo>
                  <a:lnTo>
                    <a:pt x="320" y="138"/>
                  </a:lnTo>
                  <a:lnTo>
                    <a:pt x="339" y="134"/>
                  </a:lnTo>
                  <a:lnTo>
                    <a:pt x="357" y="131"/>
                  </a:lnTo>
                  <a:lnTo>
                    <a:pt x="375" y="129"/>
                  </a:lnTo>
                  <a:lnTo>
                    <a:pt x="391" y="127"/>
                  </a:lnTo>
                  <a:lnTo>
                    <a:pt x="407" y="126"/>
                  </a:lnTo>
                  <a:lnTo>
                    <a:pt x="421" y="125"/>
                  </a:lnTo>
                  <a:lnTo>
                    <a:pt x="435" y="124"/>
                  </a:lnTo>
                  <a:lnTo>
                    <a:pt x="447" y="124"/>
                  </a:lnTo>
                  <a:lnTo>
                    <a:pt x="468" y="123"/>
                  </a:lnTo>
                  <a:lnTo>
                    <a:pt x="490" y="121"/>
                  </a:lnTo>
                  <a:lnTo>
                    <a:pt x="511" y="119"/>
                  </a:lnTo>
                  <a:lnTo>
                    <a:pt x="531" y="115"/>
                  </a:lnTo>
                  <a:lnTo>
                    <a:pt x="550" y="111"/>
                  </a:lnTo>
                  <a:lnTo>
                    <a:pt x="569" y="105"/>
                  </a:lnTo>
                  <a:lnTo>
                    <a:pt x="587" y="99"/>
                  </a:lnTo>
                  <a:lnTo>
                    <a:pt x="604" y="92"/>
                  </a:lnTo>
                  <a:lnTo>
                    <a:pt x="621" y="84"/>
                  </a:lnTo>
                  <a:lnTo>
                    <a:pt x="637" y="74"/>
                  </a:lnTo>
                  <a:lnTo>
                    <a:pt x="652" y="65"/>
                  </a:lnTo>
                  <a:lnTo>
                    <a:pt x="667" y="54"/>
                  </a:lnTo>
                  <a:lnTo>
                    <a:pt x="680" y="42"/>
                  </a:lnTo>
                  <a:lnTo>
                    <a:pt x="693" y="29"/>
                  </a:lnTo>
                  <a:lnTo>
                    <a:pt x="705" y="15"/>
                  </a:lnTo>
                  <a:lnTo>
                    <a:pt x="717" y="0"/>
                  </a:lnTo>
                  <a:close/>
                </a:path>
              </a:pathLst>
            </a:custGeom>
            <a:solidFill>
              <a:srgbClr val="33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90" name="Freeform 82"/>
            <p:cNvSpPr>
              <a:spLocks/>
            </p:cNvSpPr>
            <p:nvPr/>
          </p:nvSpPr>
          <p:spPr bwMode="auto">
            <a:xfrm>
              <a:off x="4175125" y="3687763"/>
              <a:ext cx="933450" cy="633412"/>
            </a:xfrm>
            <a:custGeom>
              <a:avLst/>
              <a:gdLst>
                <a:gd name="T0" fmla="*/ 2147483647 w 587"/>
                <a:gd name="T1" fmla="*/ 2147483647 h 399"/>
                <a:gd name="T2" fmla="*/ 2147483647 w 587"/>
                <a:gd name="T3" fmla="*/ 2147483647 h 399"/>
                <a:gd name="T4" fmla="*/ 2147483647 w 587"/>
                <a:gd name="T5" fmla="*/ 2147483647 h 399"/>
                <a:gd name="T6" fmla="*/ 2147483647 w 587"/>
                <a:gd name="T7" fmla="*/ 2147483647 h 399"/>
                <a:gd name="T8" fmla="*/ 0 w 587"/>
                <a:gd name="T9" fmla="*/ 2147483647 h 399"/>
                <a:gd name="T10" fmla="*/ 2147483647 w 587"/>
                <a:gd name="T11" fmla="*/ 2147483647 h 399"/>
                <a:gd name="T12" fmla="*/ 2147483647 w 587"/>
                <a:gd name="T13" fmla="*/ 2147483647 h 399"/>
                <a:gd name="T14" fmla="*/ 2147483647 w 587"/>
                <a:gd name="T15" fmla="*/ 2147483647 h 399"/>
                <a:gd name="T16" fmla="*/ 2147483647 w 587"/>
                <a:gd name="T17" fmla="*/ 2147483647 h 399"/>
                <a:gd name="T18" fmla="*/ 2147483647 w 587"/>
                <a:gd name="T19" fmla="*/ 2147483647 h 399"/>
                <a:gd name="T20" fmla="*/ 2147483647 w 587"/>
                <a:gd name="T21" fmla="*/ 2147483647 h 399"/>
                <a:gd name="T22" fmla="*/ 2147483647 w 587"/>
                <a:gd name="T23" fmla="*/ 2147483647 h 399"/>
                <a:gd name="T24" fmla="*/ 2147483647 w 587"/>
                <a:gd name="T25" fmla="*/ 2147483647 h 399"/>
                <a:gd name="T26" fmla="*/ 2147483647 w 587"/>
                <a:gd name="T27" fmla="*/ 2147483647 h 399"/>
                <a:gd name="T28" fmla="*/ 2147483647 w 587"/>
                <a:gd name="T29" fmla="*/ 2147483647 h 399"/>
                <a:gd name="T30" fmla="*/ 2147483647 w 587"/>
                <a:gd name="T31" fmla="*/ 2147483647 h 399"/>
                <a:gd name="T32" fmla="*/ 2147483647 w 587"/>
                <a:gd name="T33" fmla="*/ 0 h 399"/>
                <a:gd name="T34" fmla="*/ 2147483647 w 587"/>
                <a:gd name="T35" fmla="*/ 2147483647 h 399"/>
                <a:gd name="T36" fmla="*/ 2147483647 w 587"/>
                <a:gd name="T37" fmla="*/ 2147483647 h 399"/>
                <a:gd name="T38" fmla="*/ 2147483647 w 587"/>
                <a:gd name="T39" fmla="*/ 2147483647 h 399"/>
                <a:gd name="T40" fmla="*/ 2147483647 w 587"/>
                <a:gd name="T41" fmla="*/ 2147483647 h 399"/>
                <a:gd name="T42" fmla="*/ 2147483647 w 587"/>
                <a:gd name="T43" fmla="*/ 2147483647 h 399"/>
                <a:gd name="T44" fmla="*/ 2147483647 w 587"/>
                <a:gd name="T45" fmla="*/ 2147483647 h 399"/>
                <a:gd name="T46" fmla="*/ 2147483647 w 587"/>
                <a:gd name="T47" fmla="*/ 2147483647 h 399"/>
                <a:gd name="T48" fmla="*/ 2147483647 w 587"/>
                <a:gd name="T49" fmla="*/ 2147483647 h 399"/>
                <a:gd name="T50" fmla="*/ 2147483647 w 587"/>
                <a:gd name="T51" fmla="*/ 2147483647 h 399"/>
                <a:gd name="T52" fmla="*/ 2147483647 w 587"/>
                <a:gd name="T53" fmla="*/ 2147483647 h 399"/>
                <a:gd name="T54" fmla="*/ 2147483647 w 587"/>
                <a:gd name="T55" fmla="*/ 2147483647 h 399"/>
                <a:gd name="T56" fmla="*/ 2147483647 w 587"/>
                <a:gd name="T57" fmla="*/ 2147483647 h 399"/>
                <a:gd name="T58" fmla="*/ 2147483647 w 587"/>
                <a:gd name="T59" fmla="*/ 2147483647 h 399"/>
                <a:gd name="T60" fmla="*/ 2147483647 w 587"/>
                <a:gd name="T61" fmla="*/ 2147483647 h 399"/>
                <a:gd name="T62" fmla="*/ 2147483647 w 587"/>
                <a:gd name="T63" fmla="*/ 2147483647 h 399"/>
                <a:gd name="T64" fmla="*/ 2147483647 w 587"/>
                <a:gd name="T65" fmla="*/ 2147483647 h 399"/>
                <a:gd name="T66" fmla="*/ 2147483647 w 587"/>
                <a:gd name="T67" fmla="*/ 2147483647 h 399"/>
                <a:gd name="T68" fmla="*/ 2147483647 w 587"/>
                <a:gd name="T69" fmla="*/ 2147483647 h 399"/>
                <a:gd name="T70" fmla="*/ 2147483647 w 587"/>
                <a:gd name="T71" fmla="*/ 2147483647 h 399"/>
                <a:gd name="T72" fmla="*/ 2147483647 w 587"/>
                <a:gd name="T73" fmla="*/ 2147483647 h 399"/>
                <a:gd name="T74" fmla="*/ 2147483647 w 587"/>
                <a:gd name="T75" fmla="*/ 2147483647 h 399"/>
                <a:gd name="T76" fmla="*/ 2147483647 w 587"/>
                <a:gd name="T77" fmla="*/ 2147483647 h 399"/>
                <a:gd name="T78" fmla="*/ 2147483647 w 587"/>
                <a:gd name="T79" fmla="*/ 2147483647 h 399"/>
                <a:gd name="T80" fmla="*/ 2147483647 w 587"/>
                <a:gd name="T81" fmla="*/ 2147483647 h 399"/>
                <a:gd name="T82" fmla="*/ 2147483647 w 587"/>
                <a:gd name="T83" fmla="*/ 2147483647 h 399"/>
                <a:gd name="T84" fmla="*/ 2147483647 w 587"/>
                <a:gd name="T85" fmla="*/ 2147483647 h 399"/>
                <a:gd name="T86" fmla="*/ 2147483647 w 587"/>
                <a:gd name="T87" fmla="*/ 2147483647 h 399"/>
                <a:gd name="T88" fmla="*/ 2147483647 w 587"/>
                <a:gd name="T89" fmla="*/ 2147483647 h 399"/>
                <a:gd name="T90" fmla="*/ 2147483647 w 587"/>
                <a:gd name="T91" fmla="*/ 2147483647 h 399"/>
                <a:gd name="T92" fmla="*/ 2147483647 w 587"/>
                <a:gd name="T93" fmla="*/ 2147483647 h 399"/>
                <a:gd name="T94" fmla="*/ 2147483647 w 587"/>
                <a:gd name="T95" fmla="*/ 2147483647 h 39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87"/>
                <a:gd name="T145" fmla="*/ 0 h 399"/>
                <a:gd name="T146" fmla="*/ 587 w 587"/>
                <a:gd name="T147" fmla="*/ 399 h 39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87" h="399">
                  <a:moveTo>
                    <a:pt x="29" y="396"/>
                  </a:moveTo>
                  <a:lnTo>
                    <a:pt x="27" y="395"/>
                  </a:lnTo>
                  <a:lnTo>
                    <a:pt x="25" y="391"/>
                  </a:lnTo>
                  <a:lnTo>
                    <a:pt x="21" y="385"/>
                  </a:lnTo>
                  <a:lnTo>
                    <a:pt x="16" y="377"/>
                  </a:lnTo>
                  <a:lnTo>
                    <a:pt x="11" y="367"/>
                  </a:lnTo>
                  <a:lnTo>
                    <a:pt x="7" y="355"/>
                  </a:lnTo>
                  <a:lnTo>
                    <a:pt x="4" y="343"/>
                  </a:lnTo>
                  <a:lnTo>
                    <a:pt x="3" y="330"/>
                  </a:lnTo>
                  <a:lnTo>
                    <a:pt x="3" y="322"/>
                  </a:lnTo>
                  <a:lnTo>
                    <a:pt x="3" y="312"/>
                  </a:lnTo>
                  <a:lnTo>
                    <a:pt x="2" y="300"/>
                  </a:lnTo>
                  <a:lnTo>
                    <a:pt x="2" y="286"/>
                  </a:lnTo>
                  <a:lnTo>
                    <a:pt x="1" y="272"/>
                  </a:lnTo>
                  <a:lnTo>
                    <a:pt x="0" y="256"/>
                  </a:lnTo>
                  <a:lnTo>
                    <a:pt x="0" y="240"/>
                  </a:lnTo>
                  <a:lnTo>
                    <a:pt x="0" y="222"/>
                  </a:lnTo>
                  <a:lnTo>
                    <a:pt x="1" y="206"/>
                  </a:lnTo>
                  <a:lnTo>
                    <a:pt x="2" y="188"/>
                  </a:lnTo>
                  <a:lnTo>
                    <a:pt x="3" y="172"/>
                  </a:lnTo>
                  <a:lnTo>
                    <a:pt x="6" y="156"/>
                  </a:lnTo>
                  <a:lnTo>
                    <a:pt x="8" y="141"/>
                  </a:lnTo>
                  <a:lnTo>
                    <a:pt x="12" y="127"/>
                  </a:lnTo>
                  <a:lnTo>
                    <a:pt x="18" y="115"/>
                  </a:lnTo>
                  <a:lnTo>
                    <a:pt x="23" y="104"/>
                  </a:lnTo>
                  <a:lnTo>
                    <a:pt x="30" y="95"/>
                  </a:lnTo>
                  <a:lnTo>
                    <a:pt x="37" y="86"/>
                  </a:lnTo>
                  <a:lnTo>
                    <a:pt x="44" y="78"/>
                  </a:lnTo>
                  <a:lnTo>
                    <a:pt x="52" y="70"/>
                  </a:lnTo>
                  <a:lnTo>
                    <a:pt x="60" y="63"/>
                  </a:lnTo>
                  <a:lnTo>
                    <a:pt x="68" y="56"/>
                  </a:lnTo>
                  <a:lnTo>
                    <a:pt x="76" y="50"/>
                  </a:lnTo>
                  <a:lnTo>
                    <a:pt x="85" y="44"/>
                  </a:lnTo>
                  <a:lnTo>
                    <a:pt x="94" y="39"/>
                  </a:lnTo>
                  <a:lnTo>
                    <a:pt x="103" y="33"/>
                  </a:lnTo>
                  <a:lnTo>
                    <a:pt x="112" y="29"/>
                  </a:lnTo>
                  <a:lnTo>
                    <a:pt x="122" y="24"/>
                  </a:lnTo>
                  <a:lnTo>
                    <a:pt x="132" y="21"/>
                  </a:lnTo>
                  <a:lnTo>
                    <a:pt x="142" y="17"/>
                  </a:lnTo>
                  <a:lnTo>
                    <a:pt x="152" y="13"/>
                  </a:lnTo>
                  <a:lnTo>
                    <a:pt x="163" y="10"/>
                  </a:lnTo>
                  <a:lnTo>
                    <a:pt x="171" y="9"/>
                  </a:lnTo>
                  <a:lnTo>
                    <a:pt x="181" y="7"/>
                  </a:lnTo>
                  <a:lnTo>
                    <a:pt x="192" y="5"/>
                  </a:lnTo>
                  <a:lnTo>
                    <a:pt x="204" y="4"/>
                  </a:lnTo>
                  <a:lnTo>
                    <a:pt x="217" y="3"/>
                  </a:lnTo>
                  <a:lnTo>
                    <a:pt x="232" y="2"/>
                  </a:lnTo>
                  <a:lnTo>
                    <a:pt x="247" y="1"/>
                  </a:lnTo>
                  <a:lnTo>
                    <a:pt x="264" y="1"/>
                  </a:lnTo>
                  <a:lnTo>
                    <a:pt x="280" y="0"/>
                  </a:lnTo>
                  <a:lnTo>
                    <a:pt x="298" y="0"/>
                  </a:lnTo>
                  <a:lnTo>
                    <a:pt x="316" y="1"/>
                  </a:lnTo>
                  <a:lnTo>
                    <a:pt x="334" y="1"/>
                  </a:lnTo>
                  <a:lnTo>
                    <a:pt x="352" y="2"/>
                  </a:lnTo>
                  <a:lnTo>
                    <a:pt x="371" y="2"/>
                  </a:lnTo>
                  <a:lnTo>
                    <a:pt x="390" y="3"/>
                  </a:lnTo>
                  <a:lnTo>
                    <a:pt x="408" y="5"/>
                  </a:lnTo>
                  <a:lnTo>
                    <a:pt x="426" y="7"/>
                  </a:lnTo>
                  <a:lnTo>
                    <a:pt x="444" y="9"/>
                  </a:lnTo>
                  <a:lnTo>
                    <a:pt x="461" y="12"/>
                  </a:lnTo>
                  <a:lnTo>
                    <a:pt x="478" y="15"/>
                  </a:lnTo>
                  <a:lnTo>
                    <a:pt x="493" y="18"/>
                  </a:lnTo>
                  <a:lnTo>
                    <a:pt x="508" y="22"/>
                  </a:lnTo>
                  <a:lnTo>
                    <a:pt x="523" y="26"/>
                  </a:lnTo>
                  <a:lnTo>
                    <a:pt x="535" y="31"/>
                  </a:lnTo>
                  <a:lnTo>
                    <a:pt x="548" y="36"/>
                  </a:lnTo>
                  <a:lnTo>
                    <a:pt x="558" y="41"/>
                  </a:lnTo>
                  <a:lnTo>
                    <a:pt x="567" y="47"/>
                  </a:lnTo>
                  <a:lnTo>
                    <a:pt x="575" y="53"/>
                  </a:lnTo>
                  <a:lnTo>
                    <a:pt x="580" y="59"/>
                  </a:lnTo>
                  <a:lnTo>
                    <a:pt x="584" y="67"/>
                  </a:lnTo>
                  <a:lnTo>
                    <a:pt x="587" y="74"/>
                  </a:lnTo>
                  <a:lnTo>
                    <a:pt x="587" y="82"/>
                  </a:lnTo>
                  <a:lnTo>
                    <a:pt x="584" y="89"/>
                  </a:lnTo>
                  <a:lnTo>
                    <a:pt x="579" y="96"/>
                  </a:lnTo>
                  <a:lnTo>
                    <a:pt x="571" y="104"/>
                  </a:lnTo>
                  <a:lnTo>
                    <a:pt x="561" y="112"/>
                  </a:lnTo>
                  <a:lnTo>
                    <a:pt x="549" y="120"/>
                  </a:lnTo>
                  <a:lnTo>
                    <a:pt x="535" y="130"/>
                  </a:lnTo>
                  <a:lnTo>
                    <a:pt x="521" y="138"/>
                  </a:lnTo>
                  <a:lnTo>
                    <a:pt x="506" y="147"/>
                  </a:lnTo>
                  <a:lnTo>
                    <a:pt x="490" y="157"/>
                  </a:lnTo>
                  <a:lnTo>
                    <a:pt x="476" y="165"/>
                  </a:lnTo>
                  <a:lnTo>
                    <a:pt x="461" y="173"/>
                  </a:lnTo>
                  <a:lnTo>
                    <a:pt x="448" y="181"/>
                  </a:lnTo>
                  <a:lnTo>
                    <a:pt x="436" y="188"/>
                  </a:lnTo>
                  <a:lnTo>
                    <a:pt x="426" y="194"/>
                  </a:lnTo>
                  <a:lnTo>
                    <a:pt x="418" y="199"/>
                  </a:lnTo>
                  <a:lnTo>
                    <a:pt x="413" y="203"/>
                  </a:lnTo>
                  <a:lnTo>
                    <a:pt x="409" y="207"/>
                  </a:lnTo>
                  <a:lnTo>
                    <a:pt x="404" y="211"/>
                  </a:lnTo>
                  <a:lnTo>
                    <a:pt x="398" y="215"/>
                  </a:lnTo>
                  <a:lnTo>
                    <a:pt x="392" y="221"/>
                  </a:lnTo>
                  <a:lnTo>
                    <a:pt x="385" y="226"/>
                  </a:lnTo>
                  <a:lnTo>
                    <a:pt x="378" y="231"/>
                  </a:lnTo>
                  <a:lnTo>
                    <a:pt x="370" y="237"/>
                  </a:lnTo>
                  <a:lnTo>
                    <a:pt x="363" y="242"/>
                  </a:lnTo>
                  <a:lnTo>
                    <a:pt x="355" y="247"/>
                  </a:lnTo>
                  <a:lnTo>
                    <a:pt x="347" y="252"/>
                  </a:lnTo>
                  <a:lnTo>
                    <a:pt x="339" y="256"/>
                  </a:lnTo>
                  <a:lnTo>
                    <a:pt x="331" y="260"/>
                  </a:lnTo>
                  <a:lnTo>
                    <a:pt x="323" y="264"/>
                  </a:lnTo>
                  <a:lnTo>
                    <a:pt x="317" y="267"/>
                  </a:lnTo>
                  <a:lnTo>
                    <a:pt x="310" y="269"/>
                  </a:lnTo>
                  <a:lnTo>
                    <a:pt x="304" y="270"/>
                  </a:lnTo>
                  <a:lnTo>
                    <a:pt x="294" y="272"/>
                  </a:lnTo>
                  <a:lnTo>
                    <a:pt x="283" y="274"/>
                  </a:lnTo>
                  <a:lnTo>
                    <a:pt x="272" y="277"/>
                  </a:lnTo>
                  <a:lnTo>
                    <a:pt x="262" y="280"/>
                  </a:lnTo>
                  <a:lnTo>
                    <a:pt x="254" y="283"/>
                  </a:lnTo>
                  <a:lnTo>
                    <a:pt x="246" y="286"/>
                  </a:lnTo>
                  <a:lnTo>
                    <a:pt x="239" y="289"/>
                  </a:lnTo>
                  <a:lnTo>
                    <a:pt x="234" y="293"/>
                  </a:lnTo>
                  <a:lnTo>
                    <a:pt x="230" y="295"/>
                  </a:lnTo>
                  <a:lnTo>
                    <a:pt x="226" y="299"/>
                  </a:lnTo>
                  <a:lnTo>
                    <a:pt x="222" y="302"/>
                  </a:lnTo>
                  <a:lnTo>
                    <a:pt x="217" y="306"/>
                  </a:lnTo>
                  <a:lnTo>
                    <a:pt x="212" y="310"/>
                  </a:lnTo>
                  <a:lnTo>
                    <a:pt x="207" y="314"/>
                  </a:lnTo>
                  <a:lnTo>
                    <a:pt x="200" y="319"/>
                  </a:lnTo>
                  <a:lnTo>
                    <a:pt x="192" y="324"/>
                  </a:lnTo>
                  <a:lnTo>
                    <a:pt x="183" y="328"/>
                  </a:lnTo>
                  <a:lnTo>
                    <a:pt x="174" y="332"/>
                  </a:lnTo>
                  <a:lnTo>
                    <a:pt x="166" y="336"/>
                  </a:lnTo>
                  <a:lnTo>
                    <a:pt x="157" y="340"/>
                  </a:lnTo>
                  <a:lnTo>
                    <a:pt x="148" y="344"/>
                  </a:lnTo>
                  <a:lnTo>
                    <a:pt x="139" y="348"/>
                  </a:lnTo>
                  <a:lnTo>
                    <a:pt x="129" y="353"/>
                  </a:lnTo>
                  <a:lnTo>
                    <a:pt x="119" y="359"/>
                  </a:lnTo>
                  <a:lnTo>
                    <a:pt x="110" y="365"/>
                  </a:lnTo>
                  <a:lnTo>
                    <a:pt x="101" y="372"/>
                  </a:lnTo>
                  <a:lnTo>
                    <a:pt x="94" y="378"/>
                  </a:lnTo>
                  <a:lnTo>
                    <a:pt x="87" y="383"/>
                  </a:lnTo>
                  <a:lnTo>
                    <a:pt x="80" y="388"/>
                  </a:lnTo>
                  <a:lnTo>
                    <a:pt x="74" y="392"/>
                  </a:lnTo>
                  <a:lnTo>
                    <a:pt x="67" y="395"/>
                  </a:lnTo>
                  <a:lnTo>
                    <a:pt x="60" y="397"/>
                  </a:lnTo>
                  <a:lnTo>
                    <a:pt x="53" y="399"/>
                  </a:lnTo>
                  <a:lnTo>
                    <a:pt x="47" y="399"/>
                  </a:lnTo>
                  <a:lnTo>
                    <a:pt x="41" y="399"/>
                  </a:lnTo>
                  <a:lnTo>
                    <a:pt x="37" y="398"/>
                  </a:lnTo>
                  <a:lnTo>
                    <a:pt x="33" y="397"/>
                  </a:lnTo>
                  <a:lnTo>
                    <a:pt x="31" y="396"/>
                  </a:lnTo>
                  <a:lnTo>
                    <a:pt x="29" y="396"/>
                  </a:lnTo>
                  <a:close/>
                </a:path>
              </a:pathLst>
            </a:custGeom>
            <a:solidFill>
              <a:srgbClr val="996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91" name="Freeform 83"/>
            <p:cNvSpPr>
              <a:spLocks/>
            </p:cNvSpPr>
            <p:nvPr/>
          </p:nvSpPr>
          <p:spPr bwMode="auto">
            <a:xfrm>
              <a:off x="5251450" y="3390900"/>
              <a:ext cx="704850" cy="1531938"/>
            </a:xfrm>
            <a:custGeom>
              <a:avLst/>
              <a:gdLst>
                <a:gd name="T0" fmla="*/ 2147483647 w 445"/>
                <a:gd name="T1" fmla="*/ 2147483647 h 965"/>
                <a:gd name="T2" fmla="*/ 2147483647 w 445"/>
                <a:gd name="T3" fmla="*/ 2147483647 h 965"/>
                <a:gd name="T4" fmla="*/ 2147483647 w 445"/>
                <a:gd name="T5" fmla="*/ 2147483647 h 965"/>
                <a:gd name="T6" fmla="*/ 2147483647 w 445"/>
                <a:gd name="T7" fmla="*/ 2147483647 h 965"/>
                <a:gd name="T8" fmla="*/ 2147483647 w 445"/>
                <a:gd name="T9" fmla="*/ 2147483647 h 965"/>
                <a:gd name="T10" fmla="*/ 2147483647 w 445"/>
                <a:gd name="T11" fmla="*/ 2147483647 h 965"/>
                <a:gd name="T12" fmla="*/ 2147483647 w 445"/>
                <a:gd name="T13" fmla="*/ 2147483647 h 965"/>
                <a:gd name="T14" fmla="*/ 2147483647 w 445"/>
                <a:gd name="T15" fmla="*/ 2147483647 h 965"/>
                <a:gd name="T16" fmla="*/ 2147483647 w 445"/>
                <a:gd name="T17" fmla="*/ 2147483647 h 965"/>
                <a:gd name="T18" fmla="*/ 2147483647 w 445"/>
                <a:gd name="T19" fmla="*/ 2147483647 h 965"/>
                <a:gd name="T20" fmla="*/ 2147483647 w 445"/>
                <a:gd name="T21" fmla="*/ 2147483647 h 965"/>
                <a:gd name="T22" fmla="*/ 2147483647 w 445"/>
                <a:gd name="T23" fmla="*/ 2147483647 h 965"/>
                <a:gd name="T24" fmla="*/ 2147483647 w 445"/>
                <a:gd name="T25" fmla="*/ 2147483647 h 965"/>
                <a:gd name="T26" fmla="*/ 2147483647 w 445"/>
                <a:gd name="T27" fmla="*/ 2147483647 h 965"/>
                <a:gd name="T28" fmla="*/ 2147483647 w 445"/>
                <a:gd name="T29" fmla="*/ 2147483647 h 965"/>
                <a:gd name="T30" fmla="*/ 2147483647 w 445"/>
                <a:gd name="T31" fmla="*/ 2147483647 h 965"/>
                <a:gd name="T32" fmla="*/ 2147483647 w 445"/>
                <a:gd name="T33" fmla="*/ 2147483647 h 965"/>
                <a:gd name="T34" fmla="*/ 2147483647 w 445"/>
                <a:gd name="T35" fmla="*/ 2147483647 h 965"/>
                <a:gd name="T36" fmla="*/ 2147483647 w 445"/>
                <a:gd name="T37" fmla="*/ 2147483647 h 965"/>
                <a:gd name="T38" fmla="*/ 2147483647 w 445"/>
                <a:gd name="T39" fmla="*/ 2147483647 h 965"/>
                <a:gd name="T40" fmla="*/ 2147483647 w 445"/>
                <a:gd name="T41" fmla="*/ 2147483647 h 965"/>
                <a:gd name="T42" fmla="*/ 2147483647 w 445"/>
                <a:gd name="T43" fmla="*/ 2147483647 h 965"/>
                <a:gd name="T44" fmla="*/ 2147483647 w 445"/>
                <a:gd name="T45" fmla="*/ 2147483647 h 965"/>
                <a:gd name="T46" fmla="*/ 2147483647 w 445"/>
                <a:gd name="T47" fmla="*/ 2147483647 h 965"/>
                <a:gd name="T48" fmla="*/ 2147483647 w 445"/>
                <a:gd name="T49" fmla="*/ 2147483647 h 965"/>
                <a:gd name="T50" fmla="*/ 2147483647 w 445"/>
                <a:gd name="T51" fmla="*/ 2147483647 h 965"/>
                <a:gd name="T52" fmla="*/ 2147483647 w 445"/>
                <a:gd name="T53" fmla="*/ 2147483647 h 965"/>
                <a:gd name="T54" fmla="*/ 2147483647 w 445"/>
                <a:gd name="T55" fmla="*/ 2147483647 h 965"/>
                <a:gd name="T56" fmla="*/ 2147483647 w 445"/>
                <a:gd name="T57" fmla="*/ 2147483647 h 965"/>
                <a:gd name="T58" fmla="*/ 2147483647 w 445"/>
                <a:gd name="T59" fmla="*/ 2147483647 h 965"/>
                <a:gd name="T60" fmla="*/ 2147483647 w 445"/>
                <a:gd name="T61" fmla="*/ 2147483647 h 965"/>
                <a:gd name="T62" fmla="*/ 2147483647 w 445"/>
                <a:gd name="T63" fmla="*/ 2147483647 h 965"/>
                <a:gd name="T64" fmla="*/ 2147483647 w 445"/>
                <a:gd name="T65" fmla="*/ 2147483647 h 965"/>
                <a:gd name="T66" fmla="*/ 2147483647 w 445"/>
                <a:gd name="T67" fmla="*/ 2147483647 h 965"/>
                <a:gd name="T68" fmla="*/ 2147483647 w 445"/>
                <a:gd name="T69" fmla="*/ 2147483647 h 965"/>
                <a:gd name="T70" fmla="*/ 2147483647 w 445"/>
                <a:gd name="T71" fmla="*/ 2147483647 h 965"/>
                <a:gd name="T72" fmla="*/ 2147483647 w 445"/>
                <a:gd name="T73" fmla="*/ 2147483647 h 965"/>
                <a:gd name="T74" fmla="*/ 2147483647 w 445"/>
                <a:gd name="T75" fmla="*/ 2147483647 h 965"/>
                <a:gd name="T76" fmla="*/ 2147483647 w 445"/>
                <a:gd name="T77" fmla="*/ 2147483647 h 965"/>
                <a:gd name="T78" fmla="*/ 2147483647 w 445"/>
                <a:gd name="T79" fmla="*/ 2147483647 h 965"/>
                <a:gd name="T80" fmla="*/ 2147483647 w 445"/>
                <a:gd name="T81" fmla="*/ 2147483647 h 965"/>
                <a:gd name="T82" fmla="*/ 2147483647 w 445"/>
                <a:gd name="T83" fmla="*/ 2147483647 h 965"/>
                <a:gd name="T84" fmla="*/ 2147483647 w 445"/>
                <a:gd name="T85" fmla="*/ 2147483647 h 965"/>
                <a:gd name="T86" fmla="*/ 2147483647 w 445"/>
                <a:gd name="T87" fmla="*/ 2147483647 h 965"/>
                <a:gd name="T88" fmla="*/ 2147483647 w 445"/>
                <a:gd name="T89" fmla="*/ 2147483647 h 965"/>
                <a:gd name="T90" fmla="*/ 2147483647 w 445"/>
                <a:gd name="T91" fmla="*/ 2147483647 h 965"/>
                <a:gd name="T92" fmla="*/ 2147483647 w 445"/>
                <a:gd name="T93" fmla="*/ 2147483647 h 965"/>
                <a:gd name="T94" fmla="*/ 2147483647 w 445"/>
                <a:gd name="T95" fmla="*/ 2147483647 h 965"/>
                <a:gd name="T96" fmla="*/ 2147483647 w 445"/>
                <a:gd name="T97" fmla="*/ 2147483647 h 965"/>
                <a:gd name="T98" fmla="*/ 2147483647 w 445"/>
                <a:gd name="T99" fmla="*/ 2147483647 h 965"/>
                <a:gd name="T100" fmla="*/ 2147483647 w 445"/>
                <a:gd name="T101" fmla="*/ 2147483647 h 965"/>
                <a:gd name="T102" fmla="*/ 2147483647 w 445"/>
                <a:gd name="T103" fmla="*/ 2147483647 h 965"/>
                <a:gd name="T104" fmla="*/ 0 w 445"/>
                <a:gd name="T105" fmla="*/ 2147483647 h 9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45"/>
                <a:gd name="T160" fmla="*/ 0 h 965"/>
                <a:gd name="T161" fmla="*/ 445 w 445"/>
                <a:gd name="T162" fmla="*/ 965 h 9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45" h="965">
                  <a:moveTo>
                    <a:pt x="0" y="43"/>
                  </a:moveTo>
                  <a:lnTo>
                    <a:pt x="1" y="61"/>
                  </a:lnTo>
                  <a:lnTo>
                    <a:pt x="3" y="76"/>
                  </a:lnTo>
                  <a:lnTo>
                    <a:pt x="5" y="87"/>
                  </a:lnTo>
                  <a:lnTo>
                    <a:pt x="8" y="97"/>
                  </a:lnTo>
                  <a:lnTo>
                    <a:pt x="10" y="104"/>
                  </a:lnTo>
                  <a:lnTo>
                    <a:pt x="13" y="110"/>
                  </a:lnTo>
                  <a:lnTo>
                    <a:pt x="16" y="116"/>
                  </a:lnTo>
                  <a:lnTo>
                    <a:pt x="19" y="120"/>
                  </a:lnTo>
                  <a:lnTo>
                    <a:pt x="21" y="124"/>
                  </a:lnTo>
                  <a:lnTo>
                    <a:pt x="25" y="128"/>
                  </a:lnTo>
                  <a:lnTo>
                    <a:pt x="29" y="132"/>
                  </a:lnTo>
                  <a:lnTo>
                    <a:pt x="32" y="135"/>
                  </a:lnTo>
                  <a:lnTo>
                    <a:pt x="35" y="139"/>
                  </a:lnTo>
                  <a:lnTo>
                    <a:pt x="38" y="144"/>
                  </a:lnTo>
                  <a:lnTo>
                    <a:pt x="40" y="150"/>
                  </a:lnTo>
                  <a:lnTo>
                    <a:pt x="40" y="158"/>
                  </a:lnTo>
                  <a:lnTo>
                    <a:pt x="42" y="166"/>
                  </a:lnTo>
                  <a:lnTo>
                    <a:pt x="46" y="174"/>
                  </a:lnTo>
                  <a:lnTo>
                    <a:pt x="51" y="181"/>
                  </a:lnTo>
                  <a:lnTo>
                    <a:pt x="57" y="187"/>
                  </a:lnTo>
                  <a:lnTo>
                    <a:pt x="64" y="193"/>
                  </a:lnTo>
                  <a:lnTo>
                    <a:pt x="70" y="200"/>
                  </a:lnTo>
                  <a:lnTo>
                    <a:pt x="76" y="206"/>
                  </a:lnTo>
                  <a:lnTo>
                    <a:pt x="80" y="213"/>
                  </a:lnTo>
                  <a:lnTo>
                    <a:pt x="84" y="220"/>
                  </a:lnTo>
                  <a:lnTo>
                    <a:pt x="88" y="227"/>
                  </a:lnTo>
                  <a:lnTo>
                    <a:pt x="92" y="234"/>
                  </a:lnTo>
                  <a:lnTo>
                    <a:pt x="96" y="241"/>
                  </a:lnTo>
                  <a:lnTo>
                    <a:pt x="101" y="247"/>
                  </a:lnTo>
                  <a:lnTo>
                    <a:pt x="105" y="254"/>
                  </a:lnTo>
                  <a:lnTo>
                    <a:pt x="110" y="260"/>
                  </a:lnTo>
                  <a:lnTo>
                    <a:pt x="113" y="266"/>
                  </a:lnTo>
                  <a:lnTo>
                    <a:pt x="117" y="272"/>
                  </a:lnTo>
                  <a:lnTo>
                    <a:pt x="122" y="277"/>
                  </a:lnTo>
                  <a:lnTo>
                    <a:pt x="127" y="283"/>
                  </a:lnTo>
                  <a:lnTo>
                    <a:pt x="133" y="289"/>
                  </a:lnTo>
                  <a:lnTo>
                    <a:pt x="138" y="295"/>
                  </a:lnTo>
                  <a:lnTo>
                    <a:pt x="145" y="300"/>
                  </a:lnTo>
                  <a:lnTo>
                    <a:pt x="151" y="307"/>
                  </a:lnTo>
                  <a:lnTo>
                    <a:pt x="157" y="313"/>
                  </a:lnTo>
                  <a:lnTo>
                    <a:pt x="163" y="319"/>
                  </a:lnTo>
                  <a:lnTo>
                    <a:pt x="170" y="326"/>
                  </a:lnTo>
                  <a:lnTo>
                    <a:pt x="178" y="334"/>
                  </a:lnTo>
                  <a:lnTo>
                    <a:pt x="186" y="343"/>
                  </a:lnTo>
                  <a:lnTo>
                    <a:pt x="195" y="351"/>
                  </a:lnTo>
                  <a:lnTo>
                    <a:pt x="205" y="360"/>
                  </a:lnTo>
                  <a:lnTo>
                    <a:pt x="214" y="368"/>
                  </a:lnTo>
                  <a:lnTo>
                    <a:pt x="224" y="375"/>
                  </a:lnTo>
                  <a:lnTo>
                    <a:pt x="234" y="384"/>
                  </a:lnTo>
                  <a:lnTo>
                    <a:pt x="244" y="394"/>
                  </a:lnTo>
                  <a:lnTo>
                    <a:pt x="253" y="406"/>
                  </a:lnTo>
                  <a:lnTo>
                    <a:pt x="262" y="420"/>
                  </a:lnTo>
                  <a:lnTo>
                    <a:pt x="270" y="432"/>
                  </a:lnTo>
                  <a:lnTo>
                    <a:pt x="277" y="445"/>
                  </a:lnTo>
                  <a:lnTo>
                    <a:pt x="283" y="457"/>
                  </a:lnTo>
                  <a:lnTo>
                    <a:pt x="289" y="466"/>
                  </a:lnTo>
                  <a:lnTo>
                    <a:pt x="291" y="471"/>
                  </a:lnTo>
                  <a:lnTo>
                    <a:pt x="293" y="476"/>
                  </a:lnTo>
                  <a:lnTo>
                    <a:pt x="296" y="481"/>
                  </a:lnTo>
                  <a:lnTo>
                    <a:pt x="298" y="486"/>
                  </a:lnTo>
                  <a:lnTo>
                    <a:pt x="301" y="492"/>
                  </a:lnTo>
                  <a:lnTo>
                    <a:pt x="303" y="497"/>
                  </a:lnTo>
                  <a:lnTo>
                    <a:pt x="305" y="503"/>
                  </a:lnTo>
                  <a:lnTo>
                    <a:pt x="307" y="510"/>
                  </a:lnTo>
                  <a:lnTo>
                    <a:pt x="309" y="516"/>
                  </a:lnTo>
                  <a:lnTo>
                    <a:pt x="310" y="523"/>
                  </a:lnTo>
                  <a:lnTo>
                    <a:pt x="311" y="530"/>
                  </a:lnTo>
                  <a:lnTo>
                    <a:pt x="312" y="537"/>
                  </a:lnTo>
                  <a:lnTo>
                    <a:pt x="312" y="544"/>
                  </a:lnTo>
                  <a:lnTo>
                    <a:pt x="312" y="550"/>
                  </a:lnTo>
                  <a:lnTo>
                    <a:pt x="311" y="558"/>
                  </a:lnTo>
                  <a:lnTo>
                    <a:pt x="310" y="565"/>
                  </a:lnTo>
                  <a:lnTo>
                    <a:pt x="309" y="573"/>
                  </a:lnTo>
                  <a:lnTo>
                    <a:pt x="307" y="580"/>
                  </a:lnTo>
                  <a:lnTo>
                    <a:pt x="306" y="588"/>
                  </a:lnTo>
                  <a:lnTo>
                    <a:pt x="305" y="595"/>
                  </a:lnTo>
                  <a:lnTo>
                    <a:pt x="304" y="602"/>
                  </a:lnTo>
                  <a:lnTo>
                    <a:pt x="304" y="609"/>
                  </a:lnTo>
                  <a:lnTo>
                    <a:pt x="302" y="617"/>
                  </a:lnTo>
                  <a:lnTo>
                    <a:pt x="302" y="623"/>
                  </a:lnTo>
                  <a:lnTo>
                    <a:pt x="301" y="630"/>
                  </a:lnTo>
                  <a:lnTo>
                    <a:pt x="300" y="636"/>
                  </a:lnTo>
                  <a:lnTo>
                    <a:pt x="300" y="643"/>
                  </a:lnTo>
                  <a:lnTo>
                    <a:pt x="298" y="648"/>
                  </a:lnTo>
                  <a:lnTo>
                    <a:pt x="297" y="654"/>
                  </a:lnTo>
                  <a:lnTo>
                    <a:pt x="296" y="659"/>
                  </a:lnTo>
                  <a:lnTo>
                    <a:pt x="295" y="664"/>
                  </a:lnTo>
                  <a:lnTo>
                    <a:pt x="293" y="669"/>
                  </a:lnTo>
                  <a:lnTo>
                    <a:pt x="290" y="677"/>
                  </a:lnTo>
                  <a:lnTo>
                    <a:pt x="289" y="685"/>
                  </a:lnTo>
                  <a:lnTo>
                    <a:pt x="287" y="692"/>
                  </a:lnTo>
                  <a:lnTo>
                    <a:pt x="286" y="700"/>
                  </a:lnTo>
                  <a:lnTo>
                    <a:pt x="284" y="707"/>
                  </a:lnTo>
                  <a:lnTo>
                    <a:pt x="282" y="716"/>
                  </a:lnTo>
                  <a:lnTo>
                    <a:pt x="278" y="724"/>
                  </a:lnTo>
                  <a:lnTo>
                    <a:pt x="273" y="735"/>
                  </a:lnTo>
                  <a:lnTo>
                    <a:pt x="270" y="741"/>
                  </a:lnTo>
                  <a:lnTo>
                    <a:pt x="266" y="747"/>
                  </a:lnTo>
                  <a:lnTo>
                    <a:pt x="262" y="754"/>
                  </a:lnTo>
                  <a:lnTo>
                    <a:pt x="258" y="762"/>
                  </a:lnTo>
                  <a:lnTo>
                    <a:pt x="253" y="769"/>
                  </a:lnTo>
                  <a:lnTo>
                    <a:pt x="248" y="777"/>
                  </a:lnTo>
                  <a:lnTo>
                    <a:pt x="243" y="786"/>
                  </a:lnTo>
                  <a:lnTo>
                    <a:pt x="237" y="794"/>
                  </a:lnTo>
                  <a:lnTo>
                    <a:pt x="233" y="802"/>
                  </a:lnTo>
                  <a:lnTo>
                    <a:pt x="228" y="810"/>
                  </a:lnTo>
                  <a:lnTo>
                    <a:pt x="223" y="817"/>
                  </a:lnTo>
                  <a:lnTo>
                    <a:pt x="218" y="825"/>
                  </a:lnTo>
                  <a:lnTo>
                    <a:pt x="214" y="831"/>
                  </a:lnTo>
                  <a:lnTo>
                    <a:pt x="211" y="837"/>
                  </a:lnTo>
                  <a:lnTo>
                    <a:pt x="207" y="841"/>
                  </a:lnTo>
                  <a:lnTo>
                    <a:pt x="205" y="845"/>
                  </a:lnTo>
                  <a:lnTo>
                    <a:pt x="202" y="850"/>
                  </a:lnTo>
                  <a:lnTo>
                    <a:pt x="201" y="851"/>
                  </a:lnTo>
                  <a:lnTo>
                    <a:pt x="202" y="849"/>
                  </a:lnTo>
                  <a:lnTo>
                    <a:pt x="203" y="846"/>
                  </a:lnTo>
                  <a:lnTo>
                    <a:pt x="205" y="842"/>
                  </a:lnTo>
                  <a:lnTo>
                    <a:pt x="205" y="841"/>
                  </a:lnTo>
                  <a:lnTo>
                    <a:pt x="203" y="845"/>
                  </a:lnTo>
                  <a:lnTo>
                    <a:pt x="201" y="849"/>
                  </a:lnTo>
                  <a:lnTo>
                    <a:pt x="198" y="853"/>
                  </a:lnTo>
                  <a:lnTo>
                    <a:pt x="195" y="859"/>
                  </a:lnTo>
                  <a:lnTo>
                    <a:pt x="192" y="864"/>
                  </a:lnTo>
                  <a:lnTo>
                    <a:pt x="189" y="870"/>
                  </a:lnTo>
                  <a:lnTo>
                    <a:pt x="186" y="876"/>
                  </a:lnTo>
                  <a:lnTo>
                    <a:pt x="182" y="883"/>
                  </a:lnTo>
                  <a:lnTo>
                    <a:pt x="179" y="891"/>
                  </a:lnTo>
                  <a:lnTo>
                    <a:pt x="176" y="898"/>
                  </a:lnTo>
                  <a:lnTo>
                    <a:pt x="173" y="905"/>
                  </a:lnTo>
                  <a:lnTo>
                    <a:pt x="171" y="913"/>
                  </a:lnTo>
                  <a:lnTo>
                    <a:pt x="169" y="920"/>
                  </a:lnTo>
                  <a:lnTo>
                    <a:pt x="168" y="928"/>
                  </a:lnTo>
                  <a:lnTo>
                    <a:pt x="168" y="935"/>
                  </a:lnTo>
                  <a:lnTo>
                    <a:pt x="168" y="942"/>
                  </a:lnTo>
                  <a:lnTo>
                    <a:pt x="170" y="948"/>
                  </a:lnTo>
                  <a:lnTo>
                    <a:pt x="176" y="958"/>
                  </a:lnTo>
                  <a:lnTo>
                    <a:pt x="183" y="963"/>
                  </a:lnTo>
                  <a:lnTo>
                    <a:pt x="193" y="965"/>
                  </a:lnTo>
                  <a:lnTo>
                    <a:pt x="203" y="962"/>
                  </a:lnTo>
                  <a:lnTo>
                    <a:pt x="213" y="958"/>
                  </a:lnTo>
                  <a:lnTo>
                    <a:pt x="223" y="953"/>
                  </a:lnTo>
                  <a:lnTo>
                    <a:pt x="232" y="947"/>
                  </a:lnTo>
                  <a:lnTo>
                    <a:pt x="238" y="942"/>
                  </a:lnTo>
                  <a:lnTo>
                    <a:pt x="243" y="937"/>
                  </a:lnTo>
                  <a:lnTo>
                    <a:pt x="249" y="931"/>
                  </a:lnTo>
                  <a:lnTo>
                    <a:pt x="255" y="924"/>
                  </a:lnTo>
                  <a:lnTo>
                    <a:pt x="261" y="916"/>
                  </a:lnTo>
                  <a:lnTo>
                    <a:pt x="267" y="908"/>
                  </a:lnTo>
                  <a:lnTo>
                    <a:pt x="274" y="898"/>
                  </a:lnTo>
                  <a:lnTo>
                    <a:pt x="282" y="887"/>
                  </a:lnTo>
                  <a:lnTo>
                    <a:pt x="290" y="876"/>
                  </a:lnTo>
                  <a:lnTo>
                    <a:pt x="295" y="870"/>
                  </a:lnTo>
                  <a:lnTo>
                    <a:pt x="300" y="863"/>
                  </a:lnTo>
                  <a:lnTo>
                    <a:pt x="306" y="856"/>
                  </a:lnTo>
                  <a:lnTo>
                    <a:pt x="313" y="848"/>
                  </a:lnTo>
                  <a:lnTo>
                    <a:pt x="319" y="840"/>
                  </a:lnTo>
                  <a:lnTo>
                    <a:pt x="327" y="832"/>
                  </a:lnTo>
                  <a:lnTo>
                    <a:pt x="334" y="823"/>
                  </a:lnTo>
                  <a:lnTo>
                    <a:pt x="341" y="815"/>
                  </a:lnTo>
                  <a:lnTo>
                    <a:pt x="348" y="806"/>
                  </a:lnTo>
                  <a:lnTo>
                    <a:pt x="355" y="797"/>
                  </a:lnTo>
                  <a:lnTo>
                    <a:pt x="362" y="788"/>
                  </a:lnTo>
                  <a:lnTo>
                    <a:pt x="369" y="779"/>
                  </a:lnTo>
                  <a:lnTo>
                    <a:pt x="374" y="770"/>
                  </a:lnTo>
                  <a:lnTo>
                    <a:pt x="380" y="761"/>
                  </a:lnTo>
                  <a:lnTo>
                    <a:pt x="385" y="753"/>
                  </a:lnTo>
                  <a:lnTo>
                    <a:pt x="389" y="744"/>
                  </a:lnTo>
                  <a:lnTo>
                    <a:pt x="393" y="736"/>
                  </a:lnTo>
                  <a:lnTo>
                    <a:pt x="397" y="728"/>
                  </a:lnTo>
                  <a:lnTo>
                    <a:pt x="400" y="720"/>
                  </a:lnTo>
                  <a:lnTo>
                    <a:pt x="404" y="712"/>
                  </a:lnTo>
                  <a:lnTo>
                    <a:pt x="407" y="705"/>
                  </a:lnTo>
                  <a:lnTo>
                    <a:pt x="410" y="697"/>
                  </a:lnTo>
                  <a:lnTo>
                    <a:pt x="413" y="690"/>
                  </a:lnTo>
                  <a:lnTo>
                    <a:pt x="416" y="682"/>
                  </a:lnTo>
                  <a:lnTo>
                    <a:pt x="419" y="675"/>
                  </a:lnTo>
                  <a:lnTo>
                    <a:pt x="422" y="668"/>
                  </a:lnTo>
                  <a:lnTo>
                    <a:pt x="424" y="660"/>
                  </a:lnTo>
                  <a:lnTo>
                    <a:pt x="427" y="654"/>
                  </a:lnTo>
                  <a:lnTo>
                    <a:pt x="429" y="646"/>
                  </a:lnTo>
                  <a:lnTo>
                    <a:pt x="431" y="639"/>
                  </a:lnTo>
                  <a:lnTo>
                    <a:pt x="433" y="632"/>
                  </a:lnTo>
                  <a:lnTo>
                    <a:pt x="435" y="625"/>
                  </a:lnTo>
                  <a:lnTo>
                    <a:pt x="437" y="617"/>
                  </a:lnTo>
                  <a:lnTo>
                    <a:pt x="439" y="609"/>
                  </a:lnTo>
                  <a:lnTo>
                    <a:pt x="441" y="601"/>
                  </a:lnTo>
                  <a:lnTo>
                    <a:pt x="442" y="592"/>
                  </a:lnTo>
                  <a:lnTo>
                    <a:pt x="443" y="583"/>
                  </a:lnTo>
                  <a:lnTo>
                    <a:pt x="444" y="573"/>
                  </a:lnTo>
                  <a:lnTo>
                    <a:pt x="444" y="564"/>
                  </a:lnTo>
                  <a:lnTo>
                    <a:pt x="445" y="555"/>
                  </a:lnTo>
                  <a:lnTo>
                    <a:pt x="445" y="546"/>
                  </a:lnTo>
                  <a:lnTo>
                    <a:pt x="444" y="538"/>
                  </a:lnTo>
                  <a:lnTo>
                    <a:pt x="444" y="529"/>
                  </a:lnTo>
                  <a:lnTo>
                    <a:pt x="442" y="522"/>
                  </a:lnTo>
                  <a:lnTo>
                    <a:pt x="441" y="514"/>
                  </a:lnTo>
                  <a:lnTo>
                    <a:pt x="440" y="508"/>
                  </a:lnTo>
                  <a:lnTo>
                    <a:pt x="438" y="502"/>
                  </a:lnTo>
                  <a:lnTo>
                    <a:pt x="435" y="497"/>
                  </a:lnTo>
                  <a:lnTo>
                    <a:pt x="431" y="491"/>
                  </a:lnTo>
                  <a:lnTo>
                    <a:pt x="430" y="488"/>
                  </a:lnTo>
                  <a:lnTo>
                    <a:pt x="430" y="487"/>
                  </a:lnTo>
                  <a:lnTo>
                    <a:pt x="430" y="488"/>
                  </a:lnTo>
                  <a:lnTo>
                    <a:pt x="430" y="487"/>
                  </a:lnTo>
                  <a:lnTo>
                    <a:pt x="430" y="482"/>
                  </a:lnTo>
                  <a:lnTo>
                    <a:pt x="427" y="473"/>
                  </a:lnTo>
                  <a:lnTo>
                    <a:pt x="425" y="466"/>
                  </a:lnTo>
                  <a:lnTo>
                    <a:pt x="422" y="459"/>
                  </a:lnTo>
                  <a:lnTo>
                    <a:pt x="418" y="451"/>
                  </a:lnTo>
                  <a:lnTo>
                    <a:pt x="413" y="443"/>
                  </a:lnTo>
                  <a:lnTo>
                    <a:pt x="408" y="435"/>
                  </a:lnTo>
                  <a:lnTo>
                    <a:pt x="403" y="426"/>
                  </a:lnTo>
                  <a:lnTo>
                    <a:pt x="397" y="417"/>
                  </a:lnTo>
                  <a:lnTo>
                    <a:pt x="391" y="408"/>
                  </a:lnTo>
                  <a:lnTo>
                    <a:pt x="385" y="400"/>
                  </a:lnTo>
                  <a:lnTo>
                    <a:pt x="379" y="391"/>
                  </a:lnTo>
                  <a:lnTo>
                    <a:pt x="373" y="382"/>
                  </a:lnTo>
                  <a:lnTo>
                    <a:pt x="368" y="375"/>
                  </a:lnTo>
                  <a:lnTo>
                    <a:pt x="362" y="367"/>
                  </a:lnTo>
                  <a:lnTo>
                    <a:pt x="357" y="360"/>
                  </a:lnTo>
                  <a:lnTo>
                    <a:pt x="352" y="355"/>
                  </a:lnTo>
                  <a:lnTo>
                    <a:pt x="348" y="349"/>
                  </a:lnTo>
                  <a:lnTo>
                    <a:pt x="340" y="340"/>
                  </a:lnTo>
                  <a:lnTo>
                    <a:pt x="332" y="332"/>
                  </a:lnTo>
                  <a:lnTo>
                    <a:pt x="325" y="323"/>
                  </a:lnTo>
                  <a:lnTo>
                    <a:pt x="317" y="314"/>
                  </a:lnTo>
                  <a:lnTo>
                    <a:pt x="309" y="307"/>
                  </a:lnTo>
                  <a:lnTo>
                    <a:pt x="302" y="299"/>
                  </a:lnTo>
                  <a:lnTo>
                    <a:pt x="294" y="292"/>
                  </a:lnTo>
                  <a:lnTo>
                    <a:pt x="286" y="286"/>
                  </a:lnTo>
                  <a:lnTo>
                    <a:pt x="281" y="281"/>
                  </a:lnTo>
                  <a:lnTo>
                    <a:pt x="278" y="277"/>
                  </a:lnTo>
                  <a:lnTo>
                    <a:pt x="277" y="273"/>
                  </a:lnTo>
                  <a:lnTo>
                    <a:pt x="276" y="268"/>
                  </a:lnTo>
                  <a:lnTo>
                    <a:pt x="272" y="263"/>
                  </a:lnTo>
                  <a:lnTo>
                    <a:pt x="265" y="255"/>
                  </a:lnTo>
                  <a:lnTo>
                    <a:pt x="252" y="245"/>
                  </a:lnTo>
                  <a:lnTo>
                    <a:pt x="232" y="231"/>
                  </a:lnTo>
                  <a:lnTo>
                    <a:pt x="219" y="222"/>
                  </a:lnTo>
                  <a:lnTo>
                    <a:pt x="206" y="212"/>
                  </a:lnTo>
                  <a:lnTo>
                    <a:pt x="192" y="201"/>
                  </a:lnTo>
                  <a:lnTo>
                    <a:pt x="179" y="190"/>
                  </a:lnTo>
                  <a:lnTo>
                    <a:pt x="165" y="178"/>
                  </a:lnTo>
                  <a:lnTo>
                    <a:pt x="152" y="165"/>
                  </a:lnTo>
                  <a:lnTo>
                    <a:pt x="138" y="151"/>
                  </a:lnTo>
                  <a:lnTo>
                    <a:pt x="124" y="138"/>
                  </a:lnTo>
                  <a:lnTo>
                    <a:pt x="112" y="124"/>
                  </a:lnTo>
                  <a:lnTo>
                    <a:pt x="100" y="110"/>
                  </a:lnTo>
                  <a:lnTo>
                    <a:pt x="89" y="97"/>
                  </a:lnTo>
                  <a:lnTo>
                    <a:pt x="78" y="83"/>
                  </a:lnTo>
                  <a:lnTo>
                    <a:pt x="69" y="71"/>
                  </a:lnTo>
                  <a:lnTo>
                    <a:pt x="61" y="59"/>
                  </a:lnTo>
                  <a:lnTo>
                    <a:pt x="55" y="47"/>
                  </a:lnTo>
                  <a:lnTo>
                    <a:pt x="50" y="37"/>
                  </a:lnTo>
                  <a:lnTo>
                    <a:pt x="41" y="19"/>
                  </a:lnTo>
                  <a:lnTo>
                    <a:pt x="32" y="7"/>
                  </a:lnTo>
                  <a:lnTo>
                    <a:pt x="23" y="1"/>
                  </a:lnTo>
                  <a:lnTo>
                    <a:pt x="14" y="0"/>
                  </a:lnTo>
                  <a:lnTo>
                    <a:pt x="8" y="3"/>
                  </a:lnTo>
                  <a:lnTo>
                    <a:pt x="2" y="12"/>
                  </a:lnTo>
                  <a:lnTo>
                    <a:pt x="0" y="2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E5E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92" name="Freeform 84"/>
            <p:cNvSpPr>
              <a:spLocks/>
            </p:cNvSpPr>
            <p:nvPr/>
          </p:nvSpPr>
          <p:spPr bwMode="auto">
            <a:xfrm>
              <a:off x="4125913" y="3351213"/>
              <a:ext cx="1849437" cy="1582737"/>
            </a:xfrm>
            <a:custGeom>
              <a:avLst/>
              <a:gdLst>
                <a:gd name="T0" fmla="*/ 2147483647 w 1165"/>
                <a:gd name="T1" fmla="*/ 2147483647 h 997"/>
                <a:gd name="T2" fmla="*/ 2147483647 w 1165"/>
                <a:gd name="T3" fmla="*/ 2147483647 h 997"/>
                <a:gd name="T4" fmla="*/ 2147483647 w 1165"/>
                <a:gd name="T5" fmla="*/ 2147483647 h 997"/>
                <a:gd name="T6" fmla="*/ 2147483647 w 1165"/>
                <a:gd name="T7" fmla="*/ 2147483647 h 997"/>
                <a:gd name="T8" fmla="*/ 2147483647 w 1165"/>
                <a:gd name="T9" fmla="*/ 2147483647 h 997"/>
                <a:gd name="T10" fmla="*/ 2147483647 w 1165"/>
                <a:gd name="T11" fmla="*/ 2147483647 h 997"/>
                <a:gd name="T12" fmla="*/ 2147483647 w 1165"/>
                <a:gd name="T13" fmla="*/ 2147483647 h 997"/>
                <a:gd name="T14" fmla="*/ 2147483647 w 1165"/>
                <a:gd name="T15" fmla="*/ 2147483647 h 997"/>
                <a:gd name="T16" fmla="*/ 2147483647 w 1165"/>
                <a:gd name="T17" fmla="*/ 2147483647 h 997"/>
                <a:gd name="T18" fmla="*/ 2147483647 w 1165"/>
                <a:gd name="T19" fmla="*/ 2147483647 h 997"/>
                <a:gd name="T20" fmla="*/ 2147483647 w 1165"/>
                <a:gd name="T21" fmla="*/ 2147483647 h 997"/>
                <a:gd name="T22" fmla="*/ 2147483647 w 1165"/>
                <a:gd name="T23" fmla="*/ 2147483647 h 997"/>
                <a:gd name="T24" fmla="*/ 2147483647 w 1165"/>
                <a:gd name="T25" fmla="*/ 2147483647 h 997"/>
                <a:gd name="T26" fmla="*/ 2147483647 w 1165"/>
                <a:gd name="T27" fmla="*/ 2147483647 h 997"/>
                <a:gd name="T28" fmla="*/ 2147483647 w 1165"/>
                <a:gd name="T29" fmla="*/ 2147483647 h 997"/>
                <a:gd name="T30" fmla="*/ 2147483647 w 1165"/>
                <a:gd name="T31" fmla="*/ 2147483647 h 997"/>
                <a:gd name="T32" fmla="*/ 2147483647 w 1165"/>
                <a:gd name="T33" fmla="*/ 2147483647 h 997"/>
                <a:gd name="T34" fmla="*/ 2147483647 w 1165"/>
                <a:gd name="T35" fmla="*/ 2147483647 h 997"/>
                <a:gd name="T36" fmla="*/ 2147483647 w 1165"/>
                <a:gd name="T37" fmla="*/ 2147483647 h 997"/>
                <a:gd name="T38" fmla="*/ 2147483647 w 1165"/>
                <a:gd name="T39" fmla="*/ 2147483647 h 997"/>
                <a:gd name="T40" fmla="*/ 2147483647 w 1165"/>
                <a:gd name="T41" fmla="*/ 2147483647 h 997"/>
                <a:gd name="T42" fmla="*/ 2147483647 w 1165"/>
                <a:gd name="T43" fmla="*/ 2147483647 h 997"/>
                <a:gd name="T44" fmla="*/ 2147483647 w 1165"/>
                <a:gd name="T45" fmla="*/ 2147483647 h 997"/>
                <a:gd name="T46" fmla="*/ 2147483647 w 1165"/>
                <a:gd name="T47" fmla="*/ 2147483647 h 997"/>
                <a:gd name="T48" fmla="*/ 2147483647 w 1165"/>
                <a:gd name="T49" fmla="*/ 2147483647 h 997"/>
                <a:gd name="T50" fmla="*/ 2147483647 w 1165"/>
                <a:gd name="T51" fmla="*/ 2147483647 h 997"/>
                <a:gd name="T52" fmla="*/ 2147483647 w 1165"/>
                <a:gd name="T53" fmla="*/ 2147483647 h 997"/>
                <a:gd name="T54" fmla="*/ 2147483647 w 1165"/>
                <a:gd name="T55" fmla="*/ 2147483647 h 997"/>
                <a:gd name="T56" fmla="*/ 2147483647 w 1165"/>
                <a:gd name="T57" fmla="*/ 2147483647 h 997"/>
                <a:gd name="T58" fmla="*/ 2147483647 w 1165"/>
                <a:gd name="T59" fmla="*/ 2147483647 h 997"/>
                <a:gd name="T60" fmla="*/ 2147483647 w 1165"/>
                <a:gd name="T61" fmla="*/ 2147483647 h 997"/>
                <a:gd name="T62" fmla="*/ 2147483647 w 1165"/>
                <a:gd name="T63" fmla="*/ 2147483647 h 997"/>
                <a:gd name="T64" fmla="*/ 2147483647 w 1165"/>
                <a:gd name="T65" fmla="*/ 2147483647 h 997"/>
                <a:gd name="T66" fmla="*/ 2147483647 w 1165"/>
                <a:gd name="T67" fmla="*/ 2147483647 h 997"/>
                <a:gd name="T68" fmla="*/ 2147483647 w 1165"/>
                <a:gd name="T69" fmla="*/ 2147483647 h 997"/>
                <a:gd name="T70" fmla="*/ 2147483647 w 1165"/>
                <a:gd name="T71" fmla="*/ 2147483647 h 997"/>
                <a:gd name="T72" fmla="*/ 2147483647 w 1165"/>
                <a:gd name="T73" fmla="*/ 2147483647 h 997"/>
                <a:gd name="T74" fmla="*/ 2147483647 w 1165"/>
                <a:gd name="T75" fmla="*/ 2147483647 h 997"/>
                <a:gd name="T76" fmla="*/ 2147483647 w 1165"/>
                <a:gd name="T77" fmla="*/ 2147483647 h 997"/>
                <a:gd name="T78" fmla="*/ 2147483647 w 1165"/>
                <a:gd name="T79" fmla="*/ 2147483647 h 997"/>
                <a:gd name="T80" fmla="*/ 2147483647 w 1165"/>
                <a:gd name="T81" fmla="*/ 2147483647 h 997"/>
                <a:gd name="T82" fmla="*/ 2147483647 w 1165"/>
                <a:gd name="T83" fmla="*/ 2147483647 h 997"/>
                <a:gd name="T84" fmla="*/ 2147483647 w 1165"/>
                <a:gd name="T85" fmla="*/ 2147483647 h 997"/>
                <a:gd name="T86" fmla="*/ 2147483647 w 1165"/>
                <a:gd name="T87" fmla="*/ 2147483647 h 997"/>
                <a:gd name="T88" fmla="*/ 2147483647 w 1165"/>
                <a:gd name="T89" fmla="*/ 2147483647 h 997"/>
                <a:gd name="T90" fmla="*/ 2147483647 w 1165"/>
                <a:gd name="T91" fmla="*/ 2147483647 h 997"/>
                <a:gd name="T92" fmla="*/ 2147483647 w 1165"/>
                <a:gd name="T93" fmla="*/ 2147483647 h 997"/>
                <a:gd name="T94" fmla="*/ 2147483647 w 1165"/>
                <a:gd name="T95" fmla="*/ 2147483647 h 997"/>
                <a:gd name="T96" fmla="*/ 2147483647 w 1165"/>
                <a:gd name="T97" fmla="*/ 2147483647 h 997"/>
                <a:gd name="T98" fmla="*/ 2147483647 w 1165"/>
                <a:gd name="T99" fmla="*/ 2147483647 h 997"/>
                <a:gd name="T100" fmla="*/ 2147483647 w 1165"/>
                <a:gd name="T101" fmla="*/ 2147483647 h 997"/>
                <a:gd name="T102" fmla="*/ 2147483647 w 1165"/>
                <a:gd name="T103" fmla="*/ 2147483647 h 997"/>
                <a:gd name="T104" fmla="*/ 2147483647 w 1165"/>
                <a:gd name="T105" fmla="*/ 2147483647 h 997"/>
                <a:gd name="T106" fmla="*/ 2147483647 w 1165"/>
                <a:gd name="T107" fmla="*/ 2147483647 h 997"/>
                <a:gd name="T108" fmla="*/ 2147483647 w 1165"/>
                <a:gd name="T109" fmla="*/ 2147483647 h 997"/>
                <a:gd name="T110" fmla="*/ 2147483647 w 1165"/>
                <a:gd name="T111" fmla="*/ 0 h 99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65"/>
                <a:gd name="T169" fmla="*/ 0 h 997"/>
                <a:gd name="T170" fmla="*/ 1165 w 1165"/>
                <a:gd name="T171" fmla="*/ 997 h 99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65" h="997">
                  <a:moveTo>
                    <a:pt x="717" y="0"/>
                  </a:moveTo>
                  <a:lnTo>
                    <a:pt x="717" y="0"/>
                  </a:lnTo>
                  <a:lnTo>
                    <a:pt x="717" y="1"/>
                  </a:lnTo>
                  <a:lnTo>
                    <a:pt x="719" y="3"/>
                  </a:lnTo>
                  <a:lnTo>
                    <a:pt x="721" y="7"/>
                  </a:lnTo>
                  <a:lnTo>
                    <a:pt x="725" y="12"/>
                  </a:lnTo>
                  <a:lnTo>
                    <a:pt x="729" y="17"/>
                  </a:lnTo>
                  <a:lnTo>
                    <a:pt x="733" y="24"/>
                  </a:lnTo>
                  <a:lnTo>
                    <a:pt x="739" y="32"/>
                  </a:lnTo>
                  <a:lnTo>
                    <a:pt x="745" y="40"/>
                  </a:lnTo>
                  <a:lnTo>
                    <a:pt x="751" y="49"/>
                  </a:lnTo>
                  <a:lnTo>
                    <a:pt x="758" y="58"/>
                  </a:lnTo>
                  <a:lnTo>
                    <a:pt x="765" y="68"/>
                  </a:lnTo>
                  <a:lnTo>
                    <a:pt x="772" y="77"/>
                  </a:lnTo>
                  <a:lnTo>
                    <a:pt x="779" y="87"/>
                  </a:lnTo>
                  <a:lnTo>
                    <a:pt x="786" y="96"/>
                  </a:lnTo>
                  <a:lnTo>
                    <a:pt x="794" y="105"/>
                  </a:lnTo>
                  <a:lnTo>
                    <a:pt x="801" y="114"/>
                  </a:lnTo>
                  <a:lnTo>
                    <a:pt x="809" y="124"/>
                  </a:lnTo>
                  <a:lnTo>
                    <a:pt x="821" y="135"/>
                  </a:lnTo>
                  <a:lnTo>
                    <a:pt x="835" y="149"/>
                  </a:lnTo>
                  <a:lnTo>
                    <a:pt x="851" y="165"/>
                  </a:lnTo>
                  <a:lnTo>
                    <a:pt x="869" y="181"/>
                  </a:lnTo>
                  <a:lnTo>
                    <a:pt x="889" y="199"/>
                  </a:lnTo>
                  <a:lnTo>
                    <a:pt x="910" y="218"/>
                  </a:lnTo>
                  <a:lnTo>
                    <a:pt x="930" y="237"/>
                  </a:lnTo>
                  <a:lnTo>
                    <a:pt x="952" y="256"/>
                  </a:lnTo>
                  <a:lnTo>
                    <a:pt x="972" y="275"/>
                  </a:lnTo>
                  <a:lnTo>
                    <a:pt x="993" y="294"/>
                  </a:lnTo>
                  <a:lnTo>
                    <a:pt x="1012" y="312"/>
                  </a:lnTo>
                  <a:lnTo>
                    <a:pt x="1030" y="329"/>
                  </a:lnTo>
                  <a:lnTo>
                    <a:pt x="1046" y="345"/>
                  </a:lnTo>
                  <a:lnTo>
                    <a:pt x="1060" y="359"/>
                  </a:lnTo>
                  <a:lnTo>
                    <a:pt x="1072" y="372"/>
                  </a:lnTo>
                  <a:lnTo>
                    <a:pt x="1085" y="389"/>
                  </a:lnTo>
                  <a:lnTo>
                    <a:pt x="1098" y="406"/>
                  </a:lnTo>
                  <a:lnTo>
                    <a:pt x="1110" y="423"/>
                  </a:lnTo>
                  <a:lnTo>
                    <a:pt x="1119" y="440"/>
                  </a:lnTo>
                  <a:lnTo>
                    <a:pt x="1129" y="456"/>
                  </a:lnTo>
                  <a:lnTo>
                    <a:pt x="1137" y="472"/>
                  </a:lnTo>
                  <a:lnTo>
                    <a:pt x="1143" y="488"/>
                  </a:lnTo>
                  <a:lnTo>
                    <a:pt x="1149" y="504"/>
                  </a:lnTo>
                  <a:lnTo>
                    <a:pt x="1154" y="520"/>
                  </a:lnTo>
                  <a:lnTo>
                    <a:pt x="1158" y="535"/>
                  </a:lnTo>
                  <a:lnTo>
                    <a:pt x="1161" y="550"/>
                  </a:lnTo>
                  <a:lnTo>
                    <a:pt x="1164" y="565"/>
                  </a:lnTo>
                  <a:lnTo>
                    <a:pt x="1165" y="579"/>
                  </a:lnTo>
                  <a:lnTo>
                    <a:pt x="1165" y="594"/>
                  </a:lnTo>
                  <a:lnTo>
                    <a:pt x="1165" y="609"/>
                  </a:lnTo>
                  <a:lnTo>
                    <a:pt x="1164" y="623"/>
                  </a:lnTo>
                  <a:lnTo>
                    <a:pt x="1163" y="637"/>
                  </a:lnTo>
                  <a:lnTo>
                    <a:pt x="1160" y="651"/>
                  </a:lnTo>
                  <a:lnTo>
                    <a:pt x="1157" y="665"/>
                  </a:lnTo>
                  <a:lnTo>
                    <a:pt x="1153" y="678"/>
                  </a:lnTo>
                  <a:lnTo>
                    <a:pt x="1149" y="692"/>
                  </a:lnTo>
                  <a:lnTo>
                    <a:pt x="1144" y="705"/>
                  </a:lnTo>
                  <a:lnTo>
                    <a:pt x="1139" y="718"/>
                  </a:lnTo>
                  <a:lnTo>
                    <a:pt x="1134" y="731"/>
                  </a:lnTo>
                  <a:lnTo>
                    <a:pt x="1127" y="744"/>
                  </a:lnTo>
                  <a:lnTo>
                    <a:pt x="1121" y="756"/>
                  </a:lnTo>
                  <a:lnTo>
                    <a:pt x="1114" y="768"/>
                  </a:lnTo>
                  <a:lnTo>
                    <a:pt x="1107" y="780"/>
                  </a:lnTo>
                  <a:lnTo>
                    <a:pt x="1100" y="793"/>
                  </a:lnTo>
                  <a:lnTo>
                    <a:pt x="1092" y="805"/>
                  </a:lnTo>
                  <a:lnTo>
                    <a:pt x="1085" y="816"/>
                  </a:lnTo>
                  <a:lnTo>
                    <a:pt x="1077" y="828"/>
                  </a:lnTo>
                  <a:lnTo>
                    <a:pt x="1061" y="846"/>
                  </a:lnTo>
                  <a:lnTo>
                    <a:pt x="1047" y="863"/>
                  </a:lnTo>
                  <a:lnTo>
                    <a:pt x="1032" y="881"/>
                  </a:lnTo>
                  <a:lnTo>
                    <a:pt x="1019" y="897"/>
                  </a:lnTo>
                  <a:lnTo>
                    <a:pt x="1005" y="914"/>
                  </a:lnTo>
                  <a:lnTo>
                    <a:pt x="991" y="929"/>
                  </a:lnTo>
                  <a:lnTo>
                    <a:pt x="977" y="943"/>
                  </a:lnTo>
                  <a:lnTo>
                    <a:pt x="963" y="956"/>
                  </a:lnTo>
                  <a:lnTo>
                    <a:pt x="949" y="968"/>
                  </a:lnTo>
                  <a:lnTo>
                    <a:pt x="936" y="977"/>
                  </a:lnTo>
                  <a:lnTo>
                    <a:pt x="921" y="986"/>
                  </a:lnTo>
                  <a:lnTo>
                    <a:pt x="906" y="992"/>
                  </a:lnTo>
                  <a:lnTo>
                    <a:pt x="891" y="996"/>
                  </a:lnTo>
                  <a:lnTo>
                    <a:pt x="875" y="997"/>
                  </a:lnTo>
                  <a:lnTo>
                    <a:pt x="858" y="996"/>
                  </a:lnTo>
                  <a:lnTo>
                    <a:pt x="841" y="992"/>
                  </a:lnTo>
                  <a:lnTo>
                    <a:pt x="786" y="988"/>
                  </a:lnTo>
                  <a:lnTo>
                    <a:pt x="733" y="984"/>
                  </a:lnTo>
                  <a:lnTo>
                    <a:pt x="683" y="979"/>
                  </a:lnTo>
                  <a:lnTo>
                    <a:pt x="634" y="973"/>
                  </a:lnTo>
                  <a:lnTo>
                    <a:pt x="588" y="967"/>
                  </a:lnTo>
                  <a:lnTo>
                    <a:pt x="544" y="960"/>
                  </a:lnTo>
                  <a:lnTo>
                    <a:pt x="502" y="952"/>
                  </a:lnTo>
                  <a:lnTo>
                    <a:pt x="463" y="942"/>
                  </a:lnTo>
                  <a:lnTo>
                    <a:pt x="425" y="933"/>
                  </a:lnTo>
                  <a:lnTo>
                    <a:pt x="389" y="922"/>
                  </a:lnTo>
                  <a:lnTo>
                    <a:pt x="356" y="911"/>
                  </a:lnTo>
                  <a:lnTo>
                    <a:pt x="323" y="899"/>
                  </a:lnTo>
                  <a:lnTo>
                    <a:pt x="293" y="886"/>
                  </a:lnTo>
                  <a:lnTo>
                    <a:pt x="265" y="873"/>
                  </a:lnTo>
                  <a:lnTo>
                    <a:pt x="239" y="858"/>
                  </a:lnTo>
                  <a:lnTo>
                    <a:pt x="213" y="843"/>
                  </a:lnTo>
                  <a:lnTo>
                    <a:pt x="190" y="827"/>
                  </a:lnTo>
                  <a:lnTo>
                    <a:pt x="168" y="810"/>
                  </a:lnTo>
                  <a:lnTo>
                    <a:pt x="148" y="793"/>
                  </a:lnTo>
                  <a:lnTo>
                    <a:pt x="130" y="774"/>
                  </a:lnTo>
                  <a:lnTo>
                    <a:pt x="113" y="755"/>
                  </a:lnTo>
                  <a:lnTo>
                    <a:pt x="96" y="734"/>
                  </a:lnTo>
                  <a:lnTo>
                    <a:pt x="82" y="713"/>
                  </a:lnTo>
                  <a:lnTo>
                    <a:pt x="69" y="691"/>
                  </a:lnTo>
                  <a:lnTo>
                    <a:pt x="57" y="669"/>
                  </a:lnTo>
                  <a:lnTo>
                    <a:pt x="46" y="645"/>
                  </a:lnTo>
                  <a:lnTo>
                    <a:pt x="37" y="621"/>
                  </a:lnTo>
                  <a:lnTo>
                    <a:pt x="28" y="596"/>
                  </a:lnTo>
                  <a:lnTo>
                    <a:pt x="20" y="570"/>
                  </a:lnTo>
                  <a:lnTo>
                    <a:pt x="14" y="543"/>
                  </a:lnTo>
                  <a:lnTo>
                    <a:pt x="8" y="515"/>
                  </a:lnTo>
                  <a:lnTo>
                    <a:pt x="4" y="486"/>
                  </a:lnTo>
                  <a:lnTo>
                    <a:pt x="1" y="458"/>
                  </a:lnTo>
                  <a:lnTo>
                    <a:pt x="0" y="431"/>
                  </a:lnTo>
                  <a:lnTo>
                    <a:pt x="1" y="406"/>
                  </a:lnTo>
                  <a:lnTo>
                    <a:pt x="5" y="381"/>
                  </a:lnTo>
                  <a:lnTo>
                    <a:pt x="10" y="359"/>
                  </a:lnTo>
                  <a:lnTo>
                    <a:pt x="18" y="338"/>
                  </a:lnTo>
                  <a:lnTo>
                    <a:pt x="26" y="317"/>
                  </a:lnTo>
                  <a:lnTo>
                    <a:pt x="37" y="299"/>
                  </a:lnTo>
                  <a:lnTo>
                    <a:pt x="49" y="281"/>
                  </a:lnTo>
                  <a:lnTo>
                    <a:pt x="62" y="265"/>
                  </a:lnTo>
                  <a:lnTo>
                    <a:pt x="77" y="250"/>
                  </a:lnTo>
                  <a:lnTo>
                    <a:pt x="92" y="236"/>
                  </a:lnTo>
                  <a:lnTo>
                    <a:pt x="109" y="223"/>
                  </a:lnTo>
                  <a:lnTo>
                    <a:pt x="126" y="211"/>
                  </a:lnTo>
                  <a:lnTo>
                    <a:pt x="145" y="199"/>
                  </a:lnTo>
                  <a:lnTo>
                    <a:pt x="163" y="190"/>
                  </a:lnTo>
                  <a:lnTo>
                    <a:pt x="183" y="180"/>
                  </a:lnTo>
                  <a:lnTo>
                    <a:pt x="202" y="172"/>
                  </a:lnTo>
                  <a:lnTo>
                    <a:pt x="222" y="164"/>
                  </a:lnTo>
                  <a:lnTo>
                    <a:pt x="242" y="158"/>
                  </a:lnTo>
                  <a:lnTo>
                    <a:pt x="262" y="152"/>
                  </a:lnTo>
                  <a:lnTo>
                    <a:pt x="282" y="146"/>
                  </a:lnTo>
                  <a:lnTo>
                    <a:pt x="301" y="142"/>
                  </a:lnTo>
                  <a:lnTo>
                    <a:pt x="320" y="138"/>
                  </a:lnTo>
                  <a:lnTo>
                    <a:pt x="339" y="134"/>
                  </a:lnTo>
                  <a:lnTo>
                    <a:pt x="357" y="131"/>
                  </a:lnTo>
                  <a:lnTo>
                    <a:pt x="375" y="129"/>
                  </a:lnTo>
                  <a:lnTo>
                    <a:pt x="391" y="127"/>
                  </a:lnTo>
                  <a:lnTo>
                    <a:pt x="407" y="126"/>
                  </a:lnTo>
                  <a:lnTo>
                    <a:pt x="421" y="125"/>
                  </a:lnTo>
                  <a:lnTo>
                    <a:pt x="435" y="124"/>
                  </a:lnTo>
                  <a:lnTo>
                    <a:pt x="447" y="124"/>
                  </a:lnTo>
                  <a:lnTo>
                    <a:pt x="468" y="123"/>
                  </a:lnTo>
                  <a:lnTo>
                    <a:pt x="490" y="121"/>
                  </a:lnTo>
                  <a:lnTo>
                    <a:pt x="511" y="119"/>
                  </a:lnTo>
                  <a:lnTo>
                    <a:pt x="531" y="115"/>
                  </a:lnTo>
                  <a:lnTo>
                    <a:pt x="550" y="111"/>
                  </a:lnTo>
                  <a:lnTo>
                    <a:pt x="569" y="105"/>
                  </a:lnTo>
                  <a:lnTo>
                    <a:pt x="587" y="99"/>
                  </a:lnTo>
                  <a:lnTo>
                    <a:pt x="604" y="92"/>
                  </a:lnTo>
                  <a:lnTo>
                    <a:pt x="621" y="84"/>
                  </a:lnTo>
                  <a:lnTo>
                    <a:pt x="637" y="74"/>
                  </a:lnTo>
                  <a:lnTo>
                    <a:pt x="652" y="65"/>
                  </a:lnTo>
                  <a:lnTo>
                    <a:pt x="667" y="54"/>
                  </a:lnTo>
                  <a:lnTo>
                    <a:pt x="680" y="42"/>
                  </a:lnTo>
                  <a:lnTo>
                    <a:pt x="693" y="29"/>
                  </a:lnTo>
                  <a:lnTo>
                    <a:pt x="705" y="15"/>
                  </a:lnTo>
                  <a:lnTo>
                    <a:pt x="717" y="0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93" name="Freeform 85"/>
            <p:cNvSpPr>
              <a:spLocks/>
            </p:cNvSpPr>
            <p:nvPr/>
          </p:nvSpPr>
          <p:spPr bwMode="auto">
            <a:xfrm>
              <a:off x="5251450" y="3390900"/>
              <a:ext cx="704850" cy="1531938"/>
            </a:xfrm>
            <a:custGeom>
              <a:avLst/>
              <a:gdLst>
                <a:gd name="T0" fmla="*/ 2147483647 w 445"/>
                <a:gd name="T1" fmla="*/ 2147483647 h 965"/>
                <a:gd name="T2" fmla="*/ 2147483647 w 445"/>
                <a:gd name="T3" fmla="*/ 2147483647 h 965"/>
                <a:gd name="T4" fmla="*/ 2147483647 w 445"/>
                <a:gd name="T5" fmla="*/ 2147483647 h 965"/>
                <a:gd name="T6" fmla="*/ 2147483647 w 445"/>
                <a:gd name="T7" fmla="*/ 2147483647 h 965"/>
                <a:gd name="T8" fmla="*/ 2147483647 w 445"/>
                <a:gd name="T9" fmla="*/ 2147483647 h 965"/>
                <a:gd name="T10" fmla="*/ 2147483647 w 445"/>
                <a:gd name="T11" fmla="*/ 2147483647 h 965"/>
                <a:gd name="T12" fmla="*/ 2147483647 w 445"/>
                <a:gd name="T13" fmla="*/ 2147483647 h 965"/>
                <a:gd name="T14" fmla="*/ 2147483647 w 445"/>
                <a:gd name="T15" fmla="*/ 2147483647 h 965"/>
                <a:gd name="T16" fmla="*/ 2147483647 w 445"/>
                <a:gd name="T17" fmla="*/ 2147483647 h 965"/>
                <a:gd name="T18" fmla="*/ 2147483647 w 445"/>
                <a:gd name="T19" fmla="*/ 2147483647 h 965"/>
                <a:gd name="T20" fmla="*/ 2147483647 w 445"/>
                <a:gd name="T21" fmla="*/ 2147483647 h 965"/>
                <a:gd name="T22" fmla="*/ 2147483647 w 445"/>
                <a:gd name="T23" fmla="*/ 2147483647 h 965"/>
                <a:gd name="T24" fmla="*/ 2147483647 w 445"/>
                <a:gd name="T25" fmla="*/ 2147483647 h 965"/>
                <a:gd name="T26" fmla="*/ 2147483647 w 445"/>
                <a:gd name="T27" fmla="*/ 2147483647 h 965"/>
                <a:gd name="T28" fmla="*/ 2147483647 w 445"/>
                <a:gd name="T29" fmla="*/ 2147483647 h 965"/>
                <a:gd name="T30" fmla="*/ 2147483647 w 445"/>
                <a:gd name="T31" fmla="*/ 2147483647 h 965"/>
                <a:gd name="T32" fmla="*/ 2147483647 w 445"/>
                <a:gd name="T33" fmla="*/ 2147483647 h 965"/>
                <a:gd name="T34" fmla="*/ 2147483647 w 445"/>
                <a:gd name="T35" fmla="*/ 2147483647 h 965"/>
                <a:gd name="T36" fmla="*/ 2147483647 w 445"/>
                <a:gd name="T37" fmla="*/ 2147483647 h 965"/>
                <a:gd name="T38" fmla="*/ 2147483647 w 445"/>
                <a:gd name="T39" fmla="*/ 2147483647 h 965"/>
                <a:gd name="T40" fmla="*/ 2147483647 w 445"/>
                <a:gd name="T41" fmla="*/ 2147483647 h 965"/>
                <a:gd name="T42" fmla="*/ 2147483647 w 445"/>
                <a:gd name="T43" fmla="*/ 2147483647 h 965"/>
                <a:gd name="T44" fmla="*/ 2147483647 w 445"/>
                <a:gd name="T45" fmla="*/ 2147483647 h 965"/>
                <a:gd name="T46" fmla="*/ 2147483647 w 445"/>
                <a:gd name="T47" fmla="*/ 2147483647 h 965"/>
                <a:gd name="T48" fmla="*/ 2147483647 w 445"/>
                <a:gd name="T49" fmla="*/ 2147483647 h 965"/>
                <a:gd name="T50" fmla="*/ 2147483647 w 445"/>
                <a:gd name="T51" fmla="*/ 2147483647 h 965"/>
                <a:gd name="T52" fmla="*/ 2147483647 w 445"/>
                <a:gd name="T53" fmla="*/ 2147483647 h 965"/>
                <a:gd name="T54" fmla="*/ 2147483647 w 445"/>
                <a:gd name="T55" fmla="*/ 2147483647 h 965"/>
                <a:gd name="T56" fmla="*/ 2147483647 w 445"/>
                <a:gd name="T57" fmla="*/ 2147483647 h 965"/>
                <a:gd name="T58" fmla="*/ 2147483647 w 445"/>
                <a:gd name="T59" fmla="*/ 2147483647 h 965"/>
                <a:gd name="T60" fmla="*/ 2147483647 w 445"/>
                <a:gd name="T61" fmla="*/ 2147483647 h 965"/>
                <a:gd name="T62" fmla="*/ 2147483647 w 445"/>
                <a:gd name="T63" fmla="*/ 2147483647 h 965"/>
                <a:gd name="T64" fmla="*/ 2147483647 w 445"/>
                <a:gd name="T65" fmla="*/ 2147483647 h 965"/>
                <a:gd name="T66" fmla="*/ 2147483647 w 445"/>
                <a:gd name="T67" fmla="*/ 2147483647 h 965"/>
                <a:gd name="T68" fmla="*/ 2147483647 w 445"/>
                <a:gd name="T69" fmla="*/ 2147483647 h 965"/>
                <a:gd name="T70" fmla="*/ 2147483647 w 445"/>
                <a:gd name="T71" fmla="*/ 2147483647 h 965"/>
                <a:gd name="T72" fmla="*/ 2147483647 w 445"/>
                <a:gd name="T73" fmla="*/ 2147483647 h 965"/>
                <a:gd name="T74" fmla="*/ 2147483647 w 445"/>
                <a:gd name="T75" fmla="*/ 2147483647 h 965"/>
                <a:gd name="T76" fmla="*/ 2147483647 w 445"/>
                <a:gd name="T77" fmla="*/ 2147483647 h 965"/>
                <a:gd name="T78" fmla="*/ 2147483647 w 445"/>
                <a:gd name="T79" fmla="*/ 2147483647 h 965"/>
                <a:gd name="T80" fmla="*/ 2147483647 w 445"/>
                <a:gd name="T81" fmla="*/ 2147483647 h 965"/>
                <a:gd name="T82" fmla="*/ 2147483647 w 445"/>
                <a:gd name="T83" fmla="*/ 2147483647 h 965"/>
                <a:gd name="T84" fmla="*/ 2147483647 w 445"/>
                <a:gd name="T85" fmla="*/ 2147483647 h 965"/>
                <a:gd name="T86" fmla="*/ 2147483647 w 445"/>
                <a:gd name="T87" fmla="*/ 2147483647 h 965"/>
                <a:gd name="T88" fmla="*/ 2147483647 w 445"/>
                <a:gd name="T89" fmla="*/ 2147483647 h 965"/>
                <a:gd name="T90" fmla="*/ 2147483647 w 445"/>
                <a:gd name="T91" fmla="*/ 2147483647 h 965"/>
                <a:gd name="T92" fmla="*/ 2147483647 w 445"/>
                <a:gd name="T93" fmla="*/ 2147483647 h 965"/>
                <a:gd name="T94" fmla="*/ 2147483647 w 445"/>
                <a:gd name="T95" fmla="*/ 2147483647 h 965"/>
                <a:gd name="T96" fmla="*/ 2147483647 w 445"/>
                <a:gd name="T97" fmla="*/ 2147483647 h 965"/>
                <a:gd name="T98" fmla="*/ 2147483647 w 445"/>
                <a:gd name="T99" fmla="*/ 2147483647 h 965"/>
                <a:gd name="T100" fmla="*/ 2147483647 w 445"/>
                <a:gd name="T101" fmla="*/ 2147483647 h 965"/>
                <a:gd name="T102" fmla="*/ 2147483647 w 445"/>
                <a:gd name="T103" fmla="*/ 2147483647 h 965"/>
                <a:gd name="T104" fmla="*/ 2147483647 w 445"/>
                <a:gd name="T105" fmla="*/ 2147483647 h 965"/>
                <a:gd name="T106" fmla="*/ 2147483647 w 445"/>
                <a:gd name="T107" fmla="*/ 2147483647 h 965"/>
                <a:gd name="T108" fmla="*/ 2147483647 w 445"/>
                <a:gd name="T109" fmla="*/ 2147483647 h 965"/>
                <a:gd name="T110" fmla="*/ 2147483647 w 445"/>
                <a:gd name="T111" fmla="*/ 2147483647 h 965"/>
                <a:gd name="T112" fmla="*/ 2147483647 w 445"/>
                <a:gd name="T113" fmla="*/ 0 h 9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45"/>
                <a:gd name="T172" fmla="*/ 0 h 965"/>
                <a:gd name="T173" fmla="*/ 445 w 445"/>
                <a:gd name="T174" fmla="*/ 965 h 9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45" h="965">
                  <a:moveTo>
                    <a:pt x="0" y="43"/>
                  </a:moveTo>
                  <a:lnTo>
                    <a:pt x="0" y="43"/>
                  </a:lnTo>
                  <a:lnTo>
                    <a:pt x="1" y="61"/>
                  </a:lnTo>
                  <a:lnTo>
                    <a:pt x="3" y="76"/>
                  </a:lnTo>
                  <a:lnTo>
                    <a:pt x="5" y="87"/>
                  </a:lnTo>
                  <a:lnTo>
                    <a:pt x="8" y="97"/>
                  </a:lnTo>
                  <a:lnTo>
                    <a:pt x="10" y="104"/>
                  </a:lnTo>
                  <a:lnTo>
                    <a:pt x="13" y="110"/>
                  </a:lnTo>
                  <a:lnTo>
                    <a:pt x="16" y="116"/>
                  </a:lnTo>
                  <a:lnTo>
                    <a:pt x="19" y="120"/>
                  </a:lnTo>
                  <a:lnTo>
                    <a:pt x="21" y="124"/>
                  </a:lnTo>
                  <a:lnTo>
                    <a:pt x="25" y="128"/>
                  </a:lnTo>
                  <a:lnTo>
                    <a:pt x="29" y="132"/>
                  </a:lnTo>
                  <a:lnTo>
                    <a:pt x="32" y="135"/>
                  </a:lnTo>
                  <a:lnTo>
                    <a:pt x="35" y="139"/>
                  </a:lnTo>
                  <a:lnTo>
                    <a:pt x="38" y="144"/>
                  </a:lnTo>
                  <a:lnTo>
                    <a:pt x="40" y="150"/>
                  </a:lnTo>
                  <a:lnTo>
                    <a:pt x="40" y="158"/>
                  </a:lnTo>
                  <a:lnTo>
                    <a:pt x="42" y="166"/>
                  </a:lnTo>
                  <a:lnTo>
                    <a:pt x="46" y="174"/>
                  </a:lnTo>
                  <a:lnTo>
                    <a:pt x="51" y="181"/>
                  </a:lnTo>
                  <a:lnTo>
                    <a:pt x="57" y="187"/>
                  </a:lnTo>
                  <a:lnTo>
                    <a:pt x="64" y="193"/>
                  </a:lnTo>
                  <a:lnTo>
                    <a:pt x="70" y="200"/>
                  </a:lnTo>
                  <a:lnTo>
                    <a:pt x="76" y="206"/>
                  </a:lnTo>
                  <a:lnTo>
                    <a:pt x="80" y="213"/>
                  </a:lnTo>
                  <a:lnTo>
                    <a:pt x="84" y="220"/>
                  </a:lnTo>
                  <a:lnTo>
                    <a:pt x="88" y="227"/>
                  </a:lnTo>
                  <a:lnTo>
                    <a:pt x="92" y="234"/>
                  </a:lnTo>
                  <a:lnTo>
                    <a:pt x="96" y="241"/>
                  </a:lnTo>
                  <a:lnTo>
                    <a:pt x="101" y="247"/>
                  </a:lnTo>
                  <a:lnTo>
                    <a:pt x="105" y="254"/>
                  </a:lnTo>
                  <a:lnTo>
                    <a:pt x="110" y="260"/>
                  </a:lnTo>
                  <a:lnTo>
                    <a:pt x="113" y="266"/>
                  </a:lnTo>
                  <a:lnTo>
                    <a:pt x="117" y="272"/>
                  </a:lnTo>
                  <a:lnTo>
                    <a:pt x="122" y="277"/>
                  </a:lnTo>
                  <a:lnTo>
                    <a:pt x="127" y="283"/>
                  </a:lnTo>
                  <a:lnTo>
                    <a:pt x="133" y="289"/>
                  </a:lnTo>
                  <a:lnTo>
                    <a:pt x="138" y="295"/>
                  </a:lnTo>
                  <a:lnTo>
                    <a:pt x="145" y="300"/>
                  </a:lnTo>
                  <a:lnTo>
                    <a:pt x="151" y="307"/>
                  </a:lnTo>
                  <a:lnTo>
                    <a:pt x="157" y="313"/>
                  </a:lnTo>
                  <a:lnTo>
                    <a:pt x="163" y="319"/>
                  </a:lnTo>
                  <a:lnTo>
                    <a:pt x="170" y="326"/>
                  </a:lnTo>
                  <a:lnTo>
                    <a:pt x="178" y="334"/>
                  </a:lnTo>
                  <a:lnTo>
                    <a:pt x="186" y="343"/>
                  </a:lnTo>
                  <a:lnTo>
                    <a:pt x="195" y="351"/>
                  </a:lnTo>
                  <a:lnTo>
                    <a:pt x="205" y="360"/>
                  </a:lnTo>
                  <a:lnTo>
                    <a:pt x="214" y="368"/>
                  </a:lnTo>
                  <a:lnTo>
                    <a:pt x="224" y="375"/>
                  </a:lnTo>
                  <a:lnTo>
                    <a:pt x="234" y="384"/>
                  </a:lnTo>
                  <a:lnTo>
                    <a:pt x="244" y="394"/>
                  </a:lnTo>
                  <a:lnTo>
                    <a:pt x="253" y="406"/>
                  </a:lnTo>
                  <a:lnTo>
                    <a:pt x="262" y="420"/>
                  </a:lnTo>
                  <a:lnTo>
                    <a:pt x="270" y="432"/>
                  </a:lnTo>
                  <a:lnTo>
                    <a:pt x="277" y="445"/>
                  </a:lnTo>
                  <a:lnTo>
                    <a:pt x="283" y="457"/>
                  </a:lnTo>
                  <a:lnTo>
                    <a:pt x="289" y="466"/>
                  </a:lnTo>
                  <a:lnTo>
                    <a:pt x="291" y="471"/>
                  </a:lnTo>
                  <a:lnTo>
                    <a:pt x="293" y="476"/>
                  </a:lnTo>
                  <a:lnTo>
                    <a:pt x="296" y="481"/>
                  </a:lnTo>
                  <a:lnTo>
                    <a:pt x="298" y="486"/>
                  </a:lnTo>
                  <a:lnTo>
                    <a:pt x="301" y="492"/>
                  </a:lnTo>
                  <a:lnTo>
                    <a:pt x="303" y="497"/>
                  </a:lnTo>
                  <a:lnTo>
                    <a:pt x="305" y="503"/>
                  </a:lnTo>
                  <a:lnTo>
                    <a:pt x="307" y="510"/>
                  </a:lnTo>
                  <a:lnTo>
                    <a:pt x="309" y="516"/>
                  </a:lnTo>
                  <a:lnTo>
                    <a:pt x="310" y="523"/>
                  </a:lnTo>
                  <a:lnTo>
                    <a:pt x="311" y="530"/>
                  </a:lnTo>
                  <a:lnTo>
                    <a:pt x="312" y="537"/>
                  </a:lnTo>
                  <a:lnTo>
                    <a:pt x="312" y="544"/>
                  </a:lnTo>
                  <a:lnTo>
                    <a:pt x="312" y="550"/>
                  </a:lnTo>
                  <a:lnTo>
                    <a:pt x="311" y="558"/>
                  </a:lnTo>
                  <a:lnTo>
                    <a:pt x="310" y="565"/>
                  </a:lnTo>
                  <a:lnTo>
                    <a:pt x="309" y="573"/>
                  </a:lnTo>
                  <a:lnTo>
                    <a:pt x="307" y="580"/>
                  </a:lnTo>
                  <a:lnTo>
                    <a:pt x="306" y="588"/>
                  </a:lnTo>
                  <a:lnTo>
                    <a:pt x="305" y="595"/>
                  </a:lnTo>
                  <a:lnTo>
                    <a:pt x="304" y="602"/>
                  </a:lnTo>
                  <a:lnTo>
                    <a:pt x="304" y="609"/>
                  </a:lnTo>
                  <a:lnTo>
                    <a:pt x="302" y="617"/>
                  </a:lnTo>
                  <a:lnTo>
                    <a:pt x="302" y="623"/>
                  </a:lnTo>
                  <a:lnTo>
                    <a:pt x="301" y="630"/>
                  </a:lnTo>
                  <a:lnTo>
                    <a:pt x="300" y="636"/>
                  </a:lnTo>
                  <a:lnTo>
                    <a:pt x="300" y="643"/>
                  </a:lnTo>
                  <a:lnTo>
                    <a:pt x="298" y="648"/>
                  </a:lnTo>
                  <a:lnTo>
                    <a:pt x="297" y="654"/>
                  </a:lnTo>
                  <a:lnTo>
                    <a:pt x="296" y="659"/>
                  </a:lnTo>
                  <a:lnTo>
                    <a:pt x="295" y="664"/>
                  </a:lnTo>
                  <a:lnTo>
                    <a:pt x="293" y="669"/>
                  </a:lnTo>
                  <a:lnTo>
                    <a:pt x="290" y="677"/>
                  </a:lnTo>
                  <a:lnTo>
                    <a:pt x="289" y="685"/>
                  </a:lnTo>
                  <a:lnTo>
                    <a:pt x="287" y="692"/>
                  </a:lnTo>
                  <a:lnTo>
                    <a:pt x="286" y="700"/>
                  </a:lnTo>
                  <a:lnTo>
                    <a:pt x="284" y="707"/>
                  </a:lnTo>
                  <a:lnTo>
                    <a:pt x="282" y="716"/>
                  </a:lnTo>
                  <a:lnTo>
                    <a:pt x="278" y="724"/>
                  </a:lnTo>
                  <a:lnTo>
                    <a:pt x="273" y="735"/>
                  </a:lnTo>
                  <a:lnTo>
                    <a:pt x="270" y="741"/>
                  </a:lnTo>
                  <a:lnTo>
                    <a:pt x="266" y="747"/>
                  </a:lnTo>
                  <a:lnTo>
                    <a:pt x="262" y="754"/>
                  </a:lnTo>
                  <a:lnTo>
                    <a:pt x="258" y="762"/>
                  </a:lnTo>
                  <a:lnTo>
                    <a:pt x="253" y="769"/>
                  </a:lnTo>
                  <a:lnTo>
                    <a:pt x="248" y="777"/>
                  </a:lnTo>
                  <a:lnTo>
                    <a:pt x="243" y="786"/>
                  </a:lnTo>
                  <a:lnTo>
                    <a:pt x="237" y="794"/>
                  </a:lnTo>
                  <a:lnTo>
                    <a:pt x="233" y="802"/>
                  </a:lnTo>
                  <a:lnTo>
                    <a:pt x="228" y="810"/>
                  </a:lnTo>
                  <a:lnTo>
                    <a:pt x="223" y="817"/>
                  </a:lnTo>
                  <a:lnTo>
                    <a:pt x="218" y="825"/>
                  </a:lnTo>
                  <a:lnTo>
                    <a:pt x="214" y="831"/>
                  </a:lnTo>
                  <a:lnTo>
                    <a:pt x="211" y="837"/>
                  </a:lnTo>
                  <a:lnTo>
                    <a:pt x="207" y="841"/>
                  </a:lnTo>
                  <a:lnTo>
                    <a:pt x="205" y="845"/>
                  </a:lnTo>
                  <a:lnTo>
                    <a:pt x="202" y="850"/>
                  </a:lnTo>
                  <a:lnTo>
                    <a:pt x="201" y="851"/>
                  </a:lnTo>
                  <a:lnTo>
                    <a:pt x="202" y="849"/>
                  </a:lnTo>
                  <a:lnTo>
                    <a:pt x="203" y="846"/>
                  </a:lnTo>
                  <a:lnTo>
                    <a:pt x="205" y="842"/>
                  </a:lnTo>
                  <a:lnTo>
                    <a:pt x="205" y="841"/>
                  </a:lnTo>
                  <a:lnTo>
                    <a:pt x="203" y="845"/>
                  </a:lnTo>
                  <a:lnTo>
                    <a:pt x="201" y="849"/>
                  </a:lnTo>
                  <a:lnTo>
                    <a:pt x="198" y="853"/>
                  </a:lnTo>
                  <a:lnTo>
                    <a:pt x="195" y="859"/>
                  </a:lnTo>
                  <a:lnTo>
                    <a:pt x="192" y="864"/>
                  </a:lnTo>
                  <a:lnTo>
                    <a:pt x="189" y="870"/>
                  </a:lnTo>
                  <a:lnTo>
                    <a:pt x="186" y="876"/>
                  </a:lnTo>
                  <a:lnTo>
                    <a:pt x="182" y="883"/>
                  </a:lnTo>
                  <a:lnTo>
                    <a:pt x="179" y="891"/>
                  </a:lnTo>
                  <a:lnTo>
                    <a:pt x="176" y="898"/>
                  </a:lnTo>
                  <a:lnTo>
                    <a:pt x="173" y="905"/>
                  </a:lnTo>
                  <a:lnTo>
                    <a:pt x="171" y="913"/>
                  </a:lnTo>
                  <a:lnTo>
                    <a:pt x="169" y="920"/>
                  </a:lnTo>
                  <a:lnTo>
                    <a:pt x="168" y="928"/>
                  </a:lnTo>
                  <a:lnTo>
                    <a:pt x="168" y="935"/>
                  </a:lnTo>
                  <a:lnTo>
                    <a:pt x="168" y="942"/>
                  </a:lnTo>
                  <a:lnTo>
                    <a:pt x="170" y="948"/>
                  </a:lnTo>
                  <a:lnTo>
                    <a:pt x="176" y="958"/>
                  </a:lnTo>
                  <a:lnTo>
                    <a:pt x="183" y="963"/>
                  </a:lnTo>
                  <a:lnTo>
                    <a:pt x="193" y="965"/>
                  </a:lnTo>
                  <a:lnTo>
                    <a:pt x="203" y="962"/>
                  </a:lnTo>
                  <a:lnTo>
                    <a:pt x="213" y="958"/>
                  </a:lnTo>
                  <a:lnTo>
                    <a:pt x="223" y="953"/>
                  </a:lnTo>
                  <a:lnTo>
                    <a:pt x="232" y="947"/>
                  </a:lnTo>
                  <a:lnTo>
                    <a:pt x="238" y="942"/>
                  </a:lnTo>
                  <a:lnTo>
                    <a:pt x="243" y="937"/>
                  </a:lnTo>
                  <a:lnTo>
                    <a:pt x="249" y="931"/>
                  </a:lnTo>
                  <a:lnTo>
                    <a:pt x="255" y="924"/>
                  </a:lnTo>
                  <a:lnTo>
                    <a:pt x="261" y="916"/>
                  </a:lnTo>
                  <a:lnTo>
                    <a:pt x="267" y="908"/>
                  </a:lnTo>
                  <a:lnTo>
                    <a:pt x="274" y="898"/>
                  </a:lnTo>
                  <a:lnTo>
                    <a:pt x="282" y="887"/>
                  </a:lnTo>
                  <a:lnTo>
                    <a:pt x="290" y="876"/>
                  </a:lnTo>
                  <a:lnTo>
                    <a:pt x="295" y="870"/>
                  </a:lnTo>
                  <a:lnTo>
                    <a:pt x="300" y="863"/>
                  </a:lnTo>
                  <a:lnTo>
                    <a:pt x="306" y="856"/>
                  </a:lnTo>
                  <a:lnTo>
                    <a:pt x="313" y="848"/>
                  </a:lnTo>
                  <a:lnTo>
                    <a:pt x="319" y="840"/>
                  </a:lnTo>
                  <a:lnTo>
                    <a:pt x="327" y="832"/>
                  </a:lnTo>
                  <a:lnTo>
                    <a:pt x="334" y="823"/>
                  </a:lnTo>
                  <a:lnTo>
                    <a:pt x="341" y="815"/>
                  </a:lnTo>
                  <a:lnTo>
                    <a:pt x="348" y="806"/>
                  </a:lnTo>
                  <a:lnTo>
                    <a:pt x="355" y="797"/>
                  </a:lnTo>
                  <a:lnTo>
                    <a:pt x="362" y="788"/>
                  </a:lnTo>
                  <a:lnTo>
                    <a:pt x="369" y="779"/>
                  </a:lnTo>
                  <a:lnTo>
                    <a:pt x="374" y="770"/>
                  </a:lnTo>
                  <a:lnTo>
                    <a:pt x="380" y="761"/>
                  </a:lnTo>
                  <a:lnTo>
                    <a:pt x="385" y="753"/>
                  </a:lnTo>
                  <a:lnTo>
                    <a:pt x="389" y="744"/>
                  </a:lnTo>
                  <a:lnTo>
                    <a:pt x="393" y="736"/>
                  </a:lnTo>
                  <a:lnTo>
                    <a:pt x="397" y="728"/>
                  </a:lnTo>
                  <a:lnTo>
                    <a:pt x="400" y="720"/>
                  </a:lnTo>
                  <a:lnTo>
                    <a:pt x="404" y="712"/>
                  </a:lnTo>
                  <a:lnTo>
                    <a:pt x="407" y="705"/>
                  </a:lnTo>
                  <a:lnTo>
                    <a:pt x="410" y="697"/>
                  </a:lnTo>
                  <a:lnTo>
                    <a:pt x="413" y="690"/>
                  </a:lnTo>
                  <a:lnTo>
                    <a:pt x="416" y="682"/>
                  </a:lnTo>
                  <a:lnTo>
                    <a:pt x="419" y="675"/>
                  </a:lnTo>
                  <a:lnTo>
                    <a:pt x="422" y="668"/>
                  </a:lnTo>
                  <a:lnTo>
                    <a:pt x="424" y="660"/>
                  </a:lnTo>
                  <a:lnTo>
                    <a:pt x="427" y="654"/>
                  </a:lnTo>
                  <a:lnTo>
                    <a:pt x="429" y="646"/>
                  </a:lnTo>
                  <a:lnTo>
                    <a:pt x="431" y="639"/>
                  </a:lnTo>
                  <a:lnTo>
                    <a:pt x="433" y="632"/>
                  </a:lnTo>
                  <a:lnTo>
                    <a:pt x="435" y="625"/>
                  </a:lnTo>
                  <a:lnTo>
                    <a:pt x="437" y="617"/>
                  </a:lnTo>
                  <a:lnTo>
                    <a:pt x="439" y="609"/>
                  </a:lnTo>
                  <a:lnTo>
                    <a:pt x="441" y="601"/>
                  </a:lnTo>
                  <a:lnTo>
                    <a:pt x="442" y="592"/>
                  </a:lnTo>
                  <a:lnTo>
                    <a:pt x="443" y="583"/>
                  </a:lnTo>
                  <a:lnTo>
                    <a:pt x="444" y="573"/>
                  </a:lnTo>
                  <a:lnTo>
                    <a:pt x="444" y="564"/>
                  </a:lnTo>
                  <a:lnTo>
                    <a:pt x="445" y="555"/>
                  </a:lnTo>
                  <a:lnTo>
                    <a:pt x="445" y="546"/>
                  </a:lnTo>
                  <a:lnTo>
                    <a:pt x="444" y="538"/>
                  </a:lnTo>
                  <a:lnTo>
                    <a:pt x="444" y="529"/>
                  </a:lnTo>
                  <a:lnTo>
                    <a:pt x="442" y="522"/>
                  </a:lnTo>
                  <a:lnTo>
                    <a:pt x="441" y="514"/>
                  </a:lnTo>
                  <a:lnTo>
                    <a:pt x="440" y="508"/>
                  </a:lnTo>
                  <a:lnTo>
                    <a:pt x="438" y="502"/>
                  </a:lnTo>
                  <a:lnTo>
                    <a:pt x="435" y="497"/>
                  </a:lnTo>
                  <a:lnTo>
                    <a:pt x="431" y="491"/>
                  </a:lnTo>
                  <a:lnTo>
                    <a:pt x="430" y="488"/>
                  </a:lnTo>
                  <a:lnTo>
                    <a:pt x="430" y="487"/>
                  </a:lnTo>
                  <a:lnTo>
                    <a:pt x="430" y="488"/>
                  </a:lnTo>
                  <a:lnTo>
                    <a:pt x="430" y="487"/>
                  </a:lnTo>
                  <a:lnTo>
                    <a:pt x="430" y="482"/>
                  </a:lnTo>
                  <a:lnTo>
                    <a:pt x="427" y="473"/>
                  </a:lnTo>
                  <a:lnTo>
                    <a:pt x="425" y="466"/>
                  </a:lnTo>
                  <a:lnTo>
                    <a:pt x="422" y="459"/>
                  </a:lnTo>
                  <a:lnTo>
                    <a:pt x="418" y="451"/>
                  </a:lnTo>
                  <a:lnTo>
                    <a:pt x="413" y="443"/>
                  </a:lnTo>
                  <a:lnTo>
                    <a:pt x="408" y="435"/>
                  </a:lnTo>
                  <a:lnTo>
                    <a:pt x="403" y="426"/>
                  </a:lnTo>
                  <a:lnTo>
                    <a:pt x="397" y="417"/>
                  </a:lnTo>
                  <a:lnTo>
                    <a:pt x="391" y="408"/>
                  </a:lnTo>
                  <a:lnTo>
                    <a:pt x="385" y="400"/>
                  </a:lnTo>
                  <a:lnTo>
                    <a:pt x="379" y="391"/>
                  </a:lnTo>
                  <a:lnTo>
                    <a:pt x="373" y="382"/>
                  </a:lnTo>
                  <a:lnTo>
                    <a:pt x="368" y="375"/>
                  </a:lnTo>
                  <a:lnTo>
                    <a:pt x="362" y="367"/>
                  </a:lnTo>
                  <a:lnTo>
                    <a:pt x="357" y="360"/>
                  </a:lnTo>
                  <a:lnTo>
                    <a:pt x="352" y="355"/>
                  </a:lnTo>
                  <a:lnTo>
                    <a:pt x="348" y="349"/>
                  </a:lnTo>
                  <a:lnTo>
                    <a:pt x="340" y="340"/>
                  </a:lnTo>
                  <a:lnTo>
                    <a:pt x="332" y="332"/>
                  </a:lnTo>
                  <a:lnTo>
                    <a:pt x="325" y="323"/>
                  </a:lnTo>
                  <a:lnTo>
                    <a:pt x="317" y="314"/>
                  </a:lnTo>
                  <a:lnTo>
                    <a:pt x="309" y="307"/>
                  </a:lnTo>
                  <a:lnTo>
                    <a:pt x="302" y="299"/>
                  </a:lnTo>
                  <a:lnTo>
                    <a:pt x="294" y="292"/>
                  </a:lnTo>
                  <a:lnTo>
                    <a:pt x="286" y="286"/>
                  </a:lnTo>
                  <a:lnTo>
                    <a:pt x="281" y="281"/>
                  </a:lnTo>
                  <a:lnTo>
                    <a:pt x="278" y="277"/>
                  </a:lnTo>
                  <a:lnTo>
                    <a:pt x="277" y="273"/>
                  </a:lnTo>
                  <a:lnTo>
                    <a:pt x="276" y="268"/>
                  </a:lnTo>
                  <a:lnTo>
                    <a:pt x="272" y="263"/>
                  </a:lnTo>
                  <a:lnTo>
                    <a:pt x="265" y="255"/>
                  </a:lnTo>
                  <a:lnTo>
                    <a:pt x="252" y="245"/>
                  </a:lnTo>
                  <a:lnTo>
                    <a:pt x="232" y="231"/>
                  </a:lnTo>
                  <a:lnTo>
                    <a:pt x="219" y="222"/>
                  </a:lnTo>
                  <a:lnTo>
                    <a:pt x="206" y="212"/>
                  </a:lnTo>
                  <a:lnTo>
                    <a:pt x="192" y="201"/>
                  </a:lnTo>
                  <a:lnTo>
                    <a:pt x="179" y="190"/>
                  </a:lnTo>
                  <a:lnTo>
                    <a:pt x="165" y="178"/>
                  </a:lnTo>
                  <a:lnTo>
                    <a:pt x="152" y="165"/>
                  </a:lnTo>
                  <a:lnTo>
                    <a:pt x="138" y="151"/>
                  </a:lnTo>
                  <a:lnTo>
                    <a:pt x="124" y="138"/>
                  </a:lnTo>
                  <a:lnTo>
                    <a:pt x="112" y="124"/>
                  </a:lnTo>
                  <a:lnTo>
                    <a:pt x="100" y="110"/>
                  </a:lnTo>
                  <a:lnTo>
                    <a:pt x="89" y="97"/>
                  </a:lnTo>
                  <a:lnTo>
                    <a:pt x="78" y="83"/>
                  </a:lnTo>
                  <a:lnTo>
                    <a:pt x="69" y="71"/>
                  </a:lnTo>
                  <a:lnTo>
                    <a:pt x="61" y="59"/>
                  </a:lnTo>
                  <a:lnTo>
                    <a:pt x="55" y="47"/>
                  </a:lnTo>
                  <a:lnTo>
                    <a:pt x="50" y="37"/>
                  </a:lnTo>
                  <a:lnTo>
                    <a:pt x="41" y="19"/>
                  </a:lnTo>
                  <a:lnTo>
                    <a:pt x="32" y="7"/>
                  </a:lnTo>
                  <a:lnTo>
                    <a:pt x="23" y="1"/>
                  </a:lnTo>
                  <a:lnTo>
                    <a:pt x="14" y="0"/>
                  </a:lnTo>
                  <a:lnTo>
                    <a:pt x="8" y="3"/>
                  </a:lnTo>
                  <a:lnTo>
                    <a:pt x="2" y="12"/>
                  </a:lnTo>
                  <a:lnTo>
                    <a:pt x="0" y="25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94" name="Freeform 86"/>
            <p:cNvSpPr>
              <a:spLocks/>
            </p:cNvSpPr>
            <p:nvPr/>
          </p:nvSpPr>
          <p:spPr bwMode="auto">
            <a:xfrm>
              <a:off x="4594225" y="3546475"/>
              <a:ext cx="1133475" cy="1352550"/>
            </a:xfrm>
            <a:custGeom>
              <a:avLst/>
              <a:gdLst>
                <a:gd name="T0" fmla="*/ 2147483647 w 714"/>
                <a:gd name="T1" fmla="*/ 2147483647 h 852"/>
                <a:gd name="T2" fmla="*/ 2147483647 w 714"/>
                <a:gd name="T3" fmla="*/ 2147483647 h 852"/>
                <a:gd name="T4" fmla="*/ 2147483647 w 714"/>
                <a:gd name="T5" fmla="*/ 2147483647 h 852"/>
                <a:gd name="T6" fmla="*/ 2147483647 w 714"/>
                <a:gd name="T7" fmla="*/ 2147483647 h 852"/>
                <a:gd name="T8" fmla="*/ 2147483647 w 714"/>
                <a:gd name="T9" fmla="*/ 2147483647 h 852"/>
                <a:gd name="T10" fmla="*/ 2147483647 w 714"/>
                <a:gd name="T11" fmla="*/ 2147483647 h 852"/>
                <a:gd name="T12" fmla="*/ 2147483647 w 714"/>
                <a:gd name="T13" fmla="*/ 2147483647 h 852"/>
                <a:gd name="T14" fmla="*/ 2147483647 w 714"/>
                <a:gd name="T15" fmla="*/ 2147483647 h 852"/>
                <a:gd name="T16" fmla="*/ 2147483647 w 714"/>
                <a:gd name="T17" fmla="*/ 2147483647 h 852"/>
                <a:gd name="T18" fmla="*/ 2147483647 w 714"/>
                <a:gd name="T19" fmla="*/ 2147483647 h 852"/>
                <a:gd name="T20" fmla="*/ 2147483647 w 714"/>
                <a:gd name="T21" fmla="*/ 2147483647 h 852"/>
                <a:gd name="T22" fmla="*/ 2147483647 w 714"/>
                <a:gd name="T23" fmla="*/ 2147483647 h 852"/>
                <a:gd name="T24" fmla="*/ 2147483647 w 714"/>
                <a:gd name="T25" fmla="*/ 2147483647 h 852"/>
                <a:gd name="T26" fmla="*/ 2147483647 w 714"/>
                <a:gd name="T27" fmla="*/ 2147483647 h 852"/>
                <a:gd name="T28" fmla="*/ 2147483647 w 714"/>
                <a:gd name="T29" fmla="*/ 2147483647 h 852"/>
                <a:gd name="T30" fmla="*/ 2147483647 w 714"/>
                <a:gd name="T31" fmla="*/ 2147483647 h 852"/>
                <a:gd name="T32" fmla="*/ 2147483647 w 714"/>
                <a:gd name="T33" fmla="*/ 2147483647 h 852"/>
                <a:gd name="T34" fmla="*/ 2147483647 w 714"/>
                <a:gd name="T35" fmla="*/ 2147483647 h 852"/>
                <a:gd name="T36" fmla="*/ 2147483647 w 714"/>
                <a:gd name="T37" fmla="*/ 2147483647 h 852"/>
                <a:gd name="T38" fmla="*/ 2147483647 w 714"/>
                <a:gd name="T39" fmla="*/ 2147483647 h 852"/>
                <a:gd name="T40" fmla="*/ 2147483647 w 714"/>
                <a:gd name="T41" fmla="*/ 2147483647 h 852"/>
                <a:gd name="T42" fmla="*/ 2147483647 w 714"/>
                <a:gd name="T43" fmla="*/ 2147483647 h 852"/>
                <a:gd name="T44" fmla="*/ 2147483647 w 714"/>
                <a:gd name="T45" fmla="*/ 2147483647 h 852"/>
                <a:gd name="T46" fmla="*/ 2147483647 w 714"/>
                <a:gd name="T47" fmla="*/ 2147483647 h 852"/>
                <a:gd name="T48" fmla="*/ 2147483647 w 714"/>
                <a:gd name="T49" fmla="*/ 2147483647 h 852"/>
                <a:gd name="T50" fmla="*/ 2147483647 w 714"/>
                <a:gd name="T51" fmla="*/ 2147483647 h 852"/>
                <a:gd name="T52" fmla="*/ 2147483647 w 714"/>
                <a:gd name="T53" fmla="*/ 2147483647 h 852"/>
                <a:gd name="T54" fmla="*/ 2147483647 w 714"/>
                <a:gd name="T55" fmla="*/ 2147483647 h 852"/>
                <a:gd name="T56" fmla="*/ 2147483647 w 714"/>
                <a:gd name="T57" fmla="*/ 2147483647 h 852"/>
                <a:gd name="T58" fmla="*/ 2147483647 w 714"/>
                <a:gd name="T59" fmla="*/ 2147483647 h 852"/>
                <a:gd name="T60" fmla="*/ 2147483647 w 714"/>
                <a:gd name="T61" fmla="*/ 2147483647 h 852"/>
                <a:gd name="T62" fmla="*/ 2147483647 w 714"/>
                <a:gd name="T63" fmla="*/ 2147483647 h 852"/>
                <a:gd name="T64" fmla="*/ 2147483647 w 714"/>
                <a:gd name="T65" fmla="*/ 2147483647 h 852"/>
                <a:gd name="T66" fmla="*/ 2147483647 w 714"/>
                <a:gd name="T67" fmla="*/ 2147483647 h 852"/>
                <a:gd name="T68" fmla="*/ 0 w 714"/>
                <a:gd name="T69" fmla="*/ 2147483647 h 852"/>
                <a:gd name="T70" fmla="*/ 2147483647 w 714"/>
                <a:gd name="T71" fmla="*/ 2147483647 h 852"/>
                <a:gd name="T72" fmla="*/ 2147483647 w 714"/>
                <a:gd name="T73" fmla="*/ 2147483647 h 852"/>
                <a:gd name="T74" fmla="*/ 2147483647 w 714"/>
                <a:gd name="T75" fmla="*/ 2147483647 h 852"/>
                <a:gd name="T76" fmla="*/ 2147483647 w 714"/>
                <a:gd name="T77" fmla="*/ 2147483647 h 852"/>
                <a:gd name="T78" fmla="*/ 2147483647 w 714"/>
                <a:gd name="T79" fmla="*/ 2147483647 h 852"/>
                <a:gd name="T80" fmla="*/ 2147483647 w 714"/>
                <a:gd name="T81" fmla="*/ 2147483647 h 852"/>
                <a:gd name="T82" fmla="*/ 2147483647 w 714"/>
                <a:gd name="T83" fmla="*/ 2147483647 h 852"/>
                <a:gd name="T84" fmla="*/ 2147483647 w 714"/>
                <a:gd name="T85" fmla="*/ 2147483647 h 852"/>
                <a:gd name="T86" fmla="*/ 2147483647 w 714"/>
                <a:gd name="T87" fmla="*/ 2147483647 h 852"/>
                <a:gd name="T88" fmla="*/ 2147483647 w 714"/>
                <a:gd name="T89" fmla="*/ 2147483647 h 852"/>
                <a:gd name="T90" fmla="*/ 2147483647 w 714"/>
                <a:gd name="T91" fmla="*/ 2147483647 h 852"/>
                <a:gd name="T92" fmla="*/ 2147483647 w 714"/>
                <a:gd name="T93" fmla="*/ 2147483647 h 852"/>
                <a:gd name="T94" fmla="*/ 2147483647 w 714"/>
                <a:gd name="T95" fmla="*/ 2147483647 h 852"/>
                <a:gd name="T96" fmla="*/ 2147483647 w 714"/>
                <a:gd name="T97" fmla="*/ 2147483647 h 852"/>
                <a:gd name="T98" fmla="*/ 2147483647 w 714"/>
                <a:gd name="T99" fmla="*/ 2147483647 h 852"/>
                <a:gd name="T100" fmla="*/ 2147483647 w 714"/>
                <a:gd name="T101" fmla="*/ 2147483647 h 85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14"/>
                <a:gd name="T154" fmla="*/ 0 h 852"/>
                <a:gd name="T155" fmla="*/ 714 w 714"/>
                <a:gd name="T156" fmla="*/ 852 h 85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14" h="852">
                  <a:moveTo>
                    <a:pt x="463" y="93"/>
                  </a:moveTo>
                  <a:lnTo>
                    <a:pt x="465" y="99"/>
                  </a:lnTo>
                  <a:lnTo>
                    <a:pt x="469" y="106"/>
                  </a:lnTo>
                  <a:lnTo>
                    <a:pt x="473" y="114"/>
                  </a:lnTo>
                  <a:lnTo>
                    <a:pt x="478" y="122"/>
                  </a:lnTo>
                  <a:lnTo>
                    <a:pt x="485" y="130"/>
                  </a:lnTo>
                  <a:lnTo>
                    <a:pt x="491" y="139"/>
                  </a:lnTo>
                  <a:lnTo>
                    <a:pt x="498" y="148"/>
                  </a:lnTo>
                  <a:lnTo>
                    <a:pt x="505" y="158"/>
                  </a:lnTo>
                  <a:lnTo>
                    <a:pt x="513" y="167"/>
                  </a:lnTo>
                  <a:lnTo>
                    <a:pt x="521" y="177"/>
                  </a:lnTo>
                  <a:lnTo>
                    <a:pt x="528" y="186"/>
                  </a:lnTo>
                  <a:lnTo>
                    <a:pt x="536" y="196"/>
                  </a:lnTo>
                  <a:lnTo>
                    <a:pt x="544" y="205"/>
                  </a:lnTo>
                  <a:lnTo>
                    <a:pt x="552" y="213"/>
                  </a:lnTo>
                  <a:lnTo>
                    <a:pt x="559" y="221"/>
                  </a:lnTo>
                  <a:lnTo>
                    <a:pt x="566" y="230"/>
                  </a:lnTo>
                  <a:lnTo>
                    <a:pt x="573" y="237"/>
                  </a:lnTo>
                  <a:lnTo>
                    <a:pt x="580" y="244"/>
                  </a:lnTo>
                  <a:lnTo>
                    <a:pt x="588" y="251"/>
                  </a:lnTo>
                  <a:lnTo>
                    <a:pt x="595" y="258"/>
                  </a:lnTo>
                  <a:lnTo>
                    <a:pt x="604" y="264"/>
                  </a:lnTo>
                  <a:lnTo>
                    <a:pt x="612" y="271"/>
                  </a:lnTo>
                  <a:lnTo>
                    <a:pt x="620" y="277"/>
                  </a:lnTo>
                  <a:lnTo>
                    <a:pt x="628" y="283"/>
                  </a:lnTo>
                  <a:lnTo>
                    <a:pt x="636" y="289"/>
                  </a:lnTo>
                  <a:lnTo>
                    <a:pt x="643" y="296"/>
                  </a:lnTo>
                  <a:lnTo>
                    <a:pt x="651" y="302"/>
                  </a:lnTo>
                  <a:lnTo>
                    <a:pt x="658" y="308"/>
                  </a:lnTo>
                  <a:lnTo>
                    <a:pt x="664" y="314"/>
                  </a:lnTo>
                  <a:lnTo>
                    <a:pt x="670" y="321"/>
                  </a:lnTo>
                  <a:lnTo>
                    <a:pt x="675" y="327"/>
                  </a:lnTo>
                  <a:lnTo>
                    <a:pt x="680" y="333"/>
                  </a:lnTo>
                  <a:lnTo>
                    <a:pt x="687" y="346"/>
                  </a:lnTo>
                  <a:lnTo>
                    <a:pt x="693" y="357"/>
                  </a:lnTo>
                  <a:lnTo>
                    <a:pt x="698" y="367"/>
                  </a:lnTo>
                  <a:lnTo>
                    <a:pt x="702" y="377"/>
                  </a:lnTo>
                  <a:lnTo>
                    <a:pt x="705" y="387"/>
                  </a:lnTo>
                  <a:lnTo>
                    <a:pt x="708" y="397"/>
                  </a:lnTo>
                  <a:lnTo>
                    <a:pt x="710" y="409"/>
                  </a:lnTo>
                  <a:lnTo>
                    <a:pt x="713" y="421"/>
                  </a:lnTo>
                  <a:lnTo>
                    <a:pt x="713" y="429"/>
                  </a:lnTo>
                  <a:lnTo>
                    <a:pt x="714" y="439"/>
                  </a:lnTo>
                  <a:lnTo>
                    <a:pt x="714" y="449"/>
                  </a:lnTo>
                  <a:lnTo>
                    <a:pt x="713" y="461"/>
                  </a:lnTo>
                  <a:lnTo>
                    <a:pt x="713" y="474"/>
                  </a:lnTo>
                  <a:lnTo>
                    <a:pt x="711" y="488"/>
                  </a:lnTo>
                  <a:lnTo>
                    <a:pt x="710" y="501"/>
                  </a:lnTo>
                  <a:lnTo>
                    <a:pt x="709" y="515"/>
                  </a:lnTo>
                  <a:lnTo>
                    <a:pt x="707" y="529"/>
                  </a:lnTo>
                  <a:lnTo>
                    <a:pt x="705" y="542"/>
                  </a:lnTo>
                  <a:lnTo>
                    <a:pt x="703" y="555"/>
                  </a:lnTo>
                  <a:lnTo>
                    <a:pt x="701" y="566"/>
                  </a:lnTo>
                  <a:lnTo>
                    <a:pt x="699" y="577"/>
                  </a:lnTo>
                  <a:lnTo>
                    <a:pt x="697" y="587"/>
                  </a:lnTo>
                  <a:lnTo>
                    <a:pt x="695" y="594"/>
                  </a:lnTo>
                  <a:lnTo>
                    <a:pt x="693" y="599"/>
                  </a:lnTo>
                  <a:lnTo>
                    <a:pt x="690" y="606"/>
                  </a:lnTo>
                  <a:lnTo>
                    <a:pt x="687" y="611"/>
                  </a:lnTo>
                  <a:lnTo>
                    <a:pt x="684" y="613"/>
                  </a:lnTo>
                  <a:lnTo>
                    <a:pt x="683" y="615"/>
                  </a:lnTo>
                  <a:lnTo>
                    <a:pt x="680" y="618"/>
                  </a:lnTo>
                  <a:lnTo>
                    <a:pt x="677" y="622"/>
                  </a:lnTo>
                  <a:lnTo>
                    <a:pt x="673" y="630"/>
                  </a:lnTo>
                  <a:lnTo>
                    <a:pt x="669" y="641"/>
                  </a:lnTo>
                  <a:lnTo>
                    <a:pt x="665" y="649"/>
                  </a:lnTo>
                  <a:lnTo>
                    <a:pt x="661" y="658"/>
                  </a:lnTo>
                  <a:lnTo>
                    <a:pt x="656" y="668"/>
                  </a:lnTo>
                  <a:lnTo>
                    <a:pt x="650" y="678"/>
                  </a:lnTo>
                  <a:lnTo>
                    <a:pt x="643" y="690"/>
                  </a:lnTo>
                  <a:lnTo>
                    <a:pt x="636" y="702"/>
                  </a:lnTo>
                  <a:lnTo>
                    <a:pt x="628" y="713"/>
                  </a:lnTo>
                  <a:lnTo>
                    <a:pt x="621" y="725"/>
                  </a:lnTo>
                  <a:lnTo>
                    <a:pt x="613" y="738"/>
                  </a:lnTo>
                  <a:lnTo>
                    <a:pt x="605" y="749"/>
                  </a:lnTo>
                  <a:lnTo>
                    <a:pt x="598" y="761"/>
                  </a:lnTo>
                  <a:lnTo>
                    <a:pt x="591" y="771"/>
                  </a:lnTo>
                  <a:lnTo>
                    <a:pt x="585" y="781"/>
                  </a:lnTo>
                  <a:lnTo>
                    <a:pt x="579" y="789"/>
                  </a:lnTo>
                  <a:lnTo>
                    <a:pt x="574" y="797"/>
                  </a:lnTo>
                  <a:lnTo>
                    <a:pt x="570" y="803"/>
                  </a:lnTo>
                  <a:lnTo>
                    <a:pt x="565" y="811"/>
                  </a:lnTo>
                  <a:lnTo>
                    <a:pt x="560" y="816"/>
                  </a:lnTo>
                  <a:lnTo>
                    <a:pt x="556" y="818"/>
                  </a:lnTo>
                  <a:lnTo>
                    <a:pt x="554" y="819"/>
                  </a:lnTo>
                  <a:lnTo>
                    <a:pt x="551" y="818"/>
                  </a:lnTo>
                  <a:lnTo>
                    <a:pt x="550" y="818"/>
                  </a:lnTo>
                  <a:lnTo>
                    <a:pt x="547" y="818"/>
                  </a:lnTo>
                  <a:lnTo>
                    <a:pt x="544" y="820"/>
                  </a:lnTo>
                  <a:lnTo>
                    <a:pt x="543" y="821"/>
                  </a:lnTo>
                  <a:lnTo>
                    <a:pt x="542" y="821"/>
                  </a:lnTo>
                  <a:lnTo>
                    <a:pt x="543" y="820"/>
                  </a:lnTo>
                  <a:lnTo>
                    <a:pt x="543" y="819"/>
                  </a:lnTo>
                  <a:lnTo>
                    <a:pt x="543" y="817"/>
                  </a:lnTo>
                  <a:lnTo>
                    <a:pt x="543" y="816"/>
                  </a:lnTo>
                  <a:lnTo>
                    <a:pt x="542" y="815"/>
                  </a:lnTo>
                  <a:lnTo>
                    <a:pt x="539" y="815"/>
                  </a:lnTo>
                  <a:lnTo>
                    <a:pt x="535" y="815"/>
                  </a:lnTo>
                  <a:lnTo>
                    <a:pt x="530" y="816"/>
                  </a:lnTo>
                  <a:lnTo>
                    <a:pt x="523" y="818"/>
                  </a:lnTo>
                  <a:lnTo>
                    <a:pt x="513" y="822"/>
                  </a:lnTo>
                  <a:lnTo>
                    <a:pt x="500" y="826"/>
                  </a:lnTo>
                  <a:lnTo>
                    <a:pt x="485" y="833"/>
                  </a:lnTo>
                  <a:lnTo>
                    <a:pt x="467" y="841"/>
                  </a:lnTo>
                  <a:lnTo>
                    <a:pt x="448" y="848"/>
                  </a:lnTo>
                  <a:lnTo>
                    <a:pt x="431" y="852"/>
                  </a:lnTo>
                  <a:lnTo>
                    <a:pt x="416" y="852"/>
                  </a:lnTo>
                  <a:lnTo>
                    <a:pt x="403" y="850"/>
                  </a:lnTo>
                  <a:lnTo>
                    <a:pt x="391" y="845"/>
                  </a:lnTo>
                  <a:lnTo>
                    <a:pt x="381" y="839"/>
                  </a:lnTo>
                  <a:lnTo>
                    <a:pt x="372" y="831"/>
                  </a:lnTo>
                  <a:lnTo>
                    <a:pt x="363" y="822"/>
                  </a:lnTo>
                  <a:lnTo>
                    <a:pt x="355" y="813"/>
                  </a:lnTo>
                  <a:lnTo>
                    <a:pt x="348" y="804"/>
                  </a:lnTo>
                  <a:lnTo>
                    <a:pt x="342" y="795"/>
                  </a:lnTo>
                  <a:lnTo>
                    <a:pt x="335" y="787"/>
                  </a:lnTo>
                  <a:lnTo>
                    <a:pt x="328" y="780"/>
                  </a:lnTo>
                  <a:lnTo>
                    <a:pt x="322" y="774"/>
                  </a:lnTo>
                  <a:lnTo>
                    <a:pt x="314" y="771"/>
                  </a:lnTo>
                  <a:lnTo>
                    <a:pt x="306" y="770"/>
                  </a:lnTo>
                  <a:lnTo>
                    <a:pt x="297" y="770"/>
                  </a:lnTo>
                  <a:lnTo>
                    <a:pt x="288" y="770"/>
                  </a:lnTo>
                  <a:lnTo>
                    <a:pt x="279" y="769"/>
                  </a:lnTo>
                  <a:lnTo>
                    <a:pt x="269" y="767"/>
                  </a:lnTo>
                  <a:lnTo>
                    <a:pt x="259" y="765"/>
                  </a:lnTo>
                  <a:lnTo>
                    <a:pt x="249" y="762"/>
                  </a:lnTo>
                  <a:lnTo>
                    <a:pt x="239" y="758"/>
                  </a:lnTo>
                  <a:lnTo>
                    <a:pt x="228" y="754"/>
                  </a:lnTo>
                  <a:lnTo>
                    <a:pt x="218" y="750"/>
                  </a:lnTo>
                  <a:lnTo>
                    <a:pt x="207" y="746"/>
                  </a:lnTo>
                  <a:lnTo>
                    <a:pt x="198" y="741"/>
                  </a:lnTo>
                  <a:lnTo>
                    <a:pt x="187" y="736"/>
                  </a:lnTo>
                  <a:lnTo>
                    <a:pt x="178" y="731"/>
                  </a:lnTo>
                  <a:lnTo>
                    <a:pt x="168" y="726"/>
                  </a:lnTo>
                  <a:lnTo>
                    <a:pt x="160" y="721"/>
                  </a:lnTo>
                  <a:lnTo>
                    <a:pt x="151" y="716"/>
                  </a:lnTo>
                  <a:lnTo>
                    <a:pt x="143" y="712"/>
                  </a:lnTo>
                  <a:lnTo>
                    <a:pt x="134" y="706"/>
                  </a:lnTo>
                  <a:lnTo>
                    <a:pt x="126" y="702"/>
                  </a:lnTo>
                  <a:lnTo>
                    <a:pt x="118" y="698"/>
                  </a:lnTo>
                  <a:lnTo>
                    <a:pt x="110" y="694"/>
                  </a:lnTo>
                  <a:lnTo>
                    <a:pt x="103" y="690"/>
                  </a:lnTo>
                  <a:lnTo>
                    <a:pt x="95" y="686"/>
                  </a:lnTo>
                  <a:lnTo>
                    <a:pt x="88" y="682"/>
                  </a:lnTo>
                  <a:lnTo>
                    <a:pt x="81" y="679"/>
                  </a:lnTo>
                  <a:lnTo>
                    <a:pt x="74" y="675"/>
                  </a:lnTo>
                  <a:lnTo>
                    <a:pt x="69" y="672"/>
                  </a:lnTo>
                  <a:lnTo>
                    <a:pt x="63" y="669"/>
                  </a:lnTo>
                  <a:lnTo>
                    <a:pt x="58" y="666"/>
                  </a:lnTo>
                  <a:lnTo>
                    <a:pt x="54" y="663"/>
                  </a:lnTo>
                  <a:lnTo>
                    <a:pt x="51" y="660"/>
                  </a:lnTo>
                  <a:lnTo>
                    <a:pt x="48" y="657"/>
                  </a:lnTo>
                  <a:lnTo>
                    <a:pt x="43" y="651"/>
                  </a:lnTo>
                  <a:lnTo>
                    <a:pt x="38" y="643"/>
                  </a:lnTo>
                  <a:lnTo>
                    <a:pt x="34" y="636"/>
                  </a:lnTo>
                  <a:lnTo>
                    <a:pt x="29" y="628"/>
                  </a:lnTo>
                  <a:lnTo>
                    <a:pt x="24" y="620"/>
                  </a:lnTo>
                  <a:lnTo>
                    <a:pt x="20" y="614"/>
                  </a:lnTo>
                  <a:lnTo>
                    <a:pt x="17" y="609"/>
                  </a:lnTo>
                  <a:lnTo>
                    <a:pt x="15" y="606"/>
                  </a:lnTo>
                  <a:lnTo>
                    <a:pt x="14" y="606"/>
                  </a:lnTo>
                  <a:lnTo>
                    <a:pt x="14" y="607"/>
                  </a:lnTo>
                  <a:lnTo>
                    <a:pt x="14" y="606"/>
                  </a:lnTo>
                  <a:lnTo>
                    <a:pt x="13" y="603"/>
                  </a:lnTo>
                  <a:lnTo>
                    <a:pt x="11" y="598"/>
                  </a:lnTo>
                  <a:lnTo>
                    <a:pt x="6" y="588"/>
                  </a:lnTo>
                  <a:lnTo>
                    <a:pt x="4" y="582"/>
                  </a:lnTo>
                  <a:lnTo>
                    <a:pt x="2" y="576"/>
                  </a:lnTo>
                  <a:lnTo>
                    <a:pt x="1" y="568"/>
                  </a:lnTo>
                  <a:lnTo>
                    <a:pt x="0" y="560"/>
                  </a:lnTo>
                  <a:lnTo>
                    <a:pt x="0" y="552"/>
                  </a:lnTo>
                  <a:lnTo>
                    <a:pt x="0" y="543"/>
                  </a:lnTo>
                  <a:lnTo>
                    <a:pt x="0" y="534"/>
                  </a:lnTo>
                  <a:lnTo>
                    <a:pt x="0" y="524"/>
                  </a:lnTo>
                  <a:lnTo>
                    <a:pt x="1" y="515"/>
                  </a:lnTo>
                  <a:lnTo>
                    <a:pt x="2" y="506"/>
                  </a:lnTo>
                  <a:lnTo>
                    <a:pt x="3" y="496"/>
                  </a:lnTo>
                  <a:lnTo>
                    <a:pt x="4" y="487"/>
                  </a:lnTo>
                  <a:lnTo>
                    <a:pt x="5" y="478"/>
                  </a:lnTo>
                  <a:lnTo>
                    <a:pt x="6" y="469"/>
                  </a:lnTo>
                  <a:lnTo>
                    <a:pt x="8" y="460"/>
                  </a:lnTo>
                  <a:lnTo>
                    <a:pt x="9" y="452"/>
                  </a:lnTo>
                  <a:lnTo>
                    <a:pt x="11" y="444"/>
                  </a:lnTo>
                  <a:lnTo>
                    <a:pt x="13" y="436"/>
                  </a:lnTo>
                  <a:lnTo>
                    <a:pt x="17" y="428"/>
                  </a:lnTo>
                  <a:lnTo>
                    <a:pt x="21" y="420"/>
                  </a:lnTo>
                  <a:lnTo>
                    <a:pt x="26" y="413"/>
                  </a:lnTo>
                  <a:lnTo>
                    <a:pt x="31" y="405"/>
                  </a:lnTo>
                  <a:lnTo>
                    <a:pt x="38" y="398"/>
                  </a:lnTo>
                  <a:lnTo>
                    <a:pt x="44" y="391"/>
                  </a:lnTo>
                  <a:lnTo>
                    <a:pt x="50" y="385"/>
                  </a:lnTo>
                  <a:lnTo>
                    <a:pt x="57" y="379"/>
                  </a:lnTo>
                  <a:lnTo>
                    <a:pt x="65" y="374"/>
                  </a:lnTo>
                  <a:lnTo>
                    <a:pt x="72" y="370"/>
                  </a:lnTo>
                  <a:lnTo>
                    <a:pt x="78" y="366"/>
                  </a:lnTo>
                  <a:lnTo>
                    <a:pt x="85" y="363"/>
                  </a:lnTo>
                  <a:lnTo>
                    <a:pt x="92" y="360"/>
                  </a:lnTo>
                  <a:lnTo>
                    <a:pt x="99" y="359"/>
                  </a:lnTo>
                  <a:lnTo>
                    <a:pt x="104" y="357"/>
                  </a:lnTo>
                  <a:lnTo>
                    <a:pt x="110" y="355"/>
                  </a:lnTo>
                  <a:lnTo>
                    <a:pt x="115" y="350"/>
                  </a:lnTo>
                  <a:lnTo>
                    <a:pt x="120" y="345"/>
                  </a:lnTo>
                  <a:lnTo>
                    <a:pt x="125" y="340"/>
                  </a:lnTo>
                  <a:lnTo>
                    <a:pt x="130" y="333"/>
                  </a:lnTo>
                  <a:lnTo>
                    <a:pt x="135" y="326"/>
                  </a:lnTo>
                  <a:lnTo>
                    <a:pt x="142" y="318"/>
                  </a:lnTo>
                  <a:lnTo>
                    <a:pt x="148" y="311"/>
                  </a:lnTo>
                  <a:lnTo>
                    <a:pt x="156" y="303"/>
                  </a:lnTo>
                  <a:lnTo>
                    <a:pt x="164" y="296"/>
                  </a:lnTo>
                  <a:lnTo>
                    <a:pt x="173" y="289"/>
                  </a:lnTo>
                  <a:lnTo>
                    <a:pt x="183" y="283"/>
                  </a:lnTo>
                  <a:lnTo>
                    <a:pt x="195" y="276"/>
                  </a:lnTo>
                  <a:lnTo>
                    <a:pt x="209" y="271"/>
                  </a:lnTo>
                  <a:lnTo>
                    <a:pt x="224" y="267"/>
                  </a:lnTo>
                  <a:lnTo>
                    <a:pt x="239" y="261"/>
                  </a:lnTo>
                  <a:lnTo>
                    <a:pt x="253" y="253"/>
                  </a:lnTo>
                  <a:lnTo>
                    <a:pt x="266" y="240"/>
                  </a:lnTo>
                  <a:lnTo>
                    <a:pt x="277" y="226"/>
                  </a:lnTo>
                  <a:lnTo>
                    <a:pt x="288" y="209"/>
                  </a:lnTo>
                  <a:lnTo>
                    <a:pt x="298" y="190"/>
                  </a:lnTo>
                  <a:lnTo>
                    <a:pt x="307" y="171"/>
                  </a:lnTo>
                  <a:lnTo>
                    <a:pt x="315" y="151"/>
                  </a:lnTo>
                  <a:lnTo>
                    <a:pt x="323" y="130"/>
                  </a:lnTo>
                  <a:lnTo>
                    <a:pt x="330" y="110"/>
                  </a:lnTo>
                  <a:lnTo>
                    <a:pt x="337" y="90"/>
                  </a:lnTo>
                  <a:lnTo>
                    <a:pt x="343" y="72"/>
                  </a:lnTo>
                  <a:lnTo>
                    <a:pt x="350" y="56"/>
                  </a:lnTo>
                  <a:lnTo>
                    <a:pt x="356" y="41"/>
                  </a:lnTo>
                  <a:lnTo>
                    <a:pt x="362" y="29"/>
                  </a:lnTo>
                  <a:lnTo>
                    <a:pt x="368" y="20"/>
                  </a:lnTo>
                  <a:lnTo>
                    <a:pt x="379" y="9"/>
                  </a:lnTo>
                  <a:lnTo>
                    <a:pt x="387" y="3"/>
                  </a:lnTo>
                  <a:lnTo>
                    <a:pt x="394" y="0"/>
                  </a:lnTo>
                  <a:lnTo>
                    <a:pt x="398" y="1"/>
                  </a:lnTo>
                  <a:lnTo>
                    <a:pt x="402" y="3"/>
                  </a:lnTo>
                  <a:lnTo>
                    <a:pt x="404" y="5"/>
                  </a:lnTo>
                  <a:lnTo>
                    <a:pt x="407" y="8"/>
                  </a:lnTo>
                  <a:lnTo>
                    <a:pt x="410" y="9"/>
                  </a:lnTo>
                  <a:lnTo>
                    <a:pt x="413" y="9"/>
                  </a:lnTo>
                  <a:lnTo>
                    <a:pt x="411" y="8"/>
                  </a:lnTo>
                  <a:lnTo>
                    <a:pt x="407" y="7"/>
                  </a:lnTo>
                  <a:lnTo>
                    <a:pt x="406" y="7"/>
                  </a:lnTo>
                  <a:lnTo>
                    <a:pt x="407" y="8"/>
                  </a:lnTo>
                  <a:lnTo>
                    <a:pt x="407" y="9"/>
                  </a:lnTo>
                  <a:lnTo>
                    <a:pt x="408" y="10"/>
                  </a:lnTo>
                  <a:lnTo>
                    <a:pt x="419" y="18"/>
                  </a:lnTo>
                  <a:lnTo>
                    <a:pt x="429" y="28"/>
                  </a:lnTo>
                  <a:lnTo>
                    <a:pt x="437" y="38"/>
                  </a:lnTo>
                  <a:lnTo>
                    <a:pt x="444" y="49"/>
                  </a:lnTo>
                  <a:lnTo>
                    <a:pt x="449" y="60"/>
                  </a:lnTo>
                  <a:lnTo>
                    <a:pt x="455" y="71"/>
                  </a:lnTo>
                  <a:lnTo>
                    <a:pt x="459" y="82"/>
                  </a:lnTo>
                  <a:lnTo>
                    <a:pt x="463" y="93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95" name="Freeform 87"/>
            <p:cNvSpPr>
              <a:spLocks/>
            </p:cNvSpPr>
            <p:nvPr/>
          </p:nvSpPr>
          <p:spPr bwMode="auto">
            <a:xfrm>
              <a:off x="4171950" y="3697288"/>
              <a:ext cx="893763" cy="623887"/>
            </a:xfrm>
            <a:custGeom>
              <a:avLst/>
              <a:gdLst>
                <a:gd name="T0" fmla="*/ 2147483647 w 562"/>
                <a:gd name="T1" fmla="*/ 2147483647 h 393"/>
                <a:gd name="T2" fmla="*/ 2147483647 w 562"/>
                <a:gd name="T3" fmla="*/ 2147483647 h 393"/>
                <a:gd name="T4" fmla="*/ 2147483647 w 562"/>
                <a:gd name="T5" fmla="*/ 2147483647 h 393"/>
                <a:gd name="T6" fmla="*/ 2147483647 w 562"/>
                <a:gd name="T7" fmla="*/ 2147483647 h 393"/>
                <a:gd name="T8" fmla="*/ 2147483647 w 562"/>
                <a:gd name="T9" fmla="*/ 2147483647 h 393"/>
                <a:gd name="T10" fmla="*/ 2147483647 w 562"/>
                <a:gd name="T11" fmla="*/ 2147483647 h 393"/>
                <a:gd name="T12" fmla="*/ 2147483647 w 562"/>
                <a:gd name="T13" fmla="*/ 2147483647 h 393"/>
                <a:gd name="T14" fmla="*/ 2147483647 w 562"/>
                <a:gd name="T15" fmla="*/ 2147483647 h 393"/>
                <a:gd name="T16" fmla="*/ 2147483647 w 562"/>
                <a:gd name="T17" fmla="*/ 2147483647 h 393"/>
                <a:gd name="T18" fmla="*/ 2147483647 w 562"/>
                <a:gd name="T19" fmla="*/ 2147483647 h 393"/>
                <a:gd name="T20" fmla="*/ 0 w 562"/>
                <a:gd name="T21" fmla="*/ 2147483647 h 393"/>
                <a:gd name="T22" fmla="*/ 2147483647 w 562"/>
                <a:gd name="T23" fmla="*/ 2147483647 h 393"/>
                <a:gd name="T24" fmla="*/ 2147483647 w 562"/>
                <a:gd name="T25" fmla="*/ 2147483647 h 393"/>
                <a:gd name="T26" fmla="*/ 2147483647 w 562"/>
                <a:gd name="T27" fmla="*/ 2147483647 h 393"/>
                <a:gd name="T28" fmla="*/ 2147483647 w 562"/>
                <a:gd name="T29" fmla="*/ 2147483647 h 393"/>
                <a:gd name="T30" fmla="*/ 2147483647 w 562"/>
                <a:gd name="T31" fmla="*/ 2147483647 h 393"/>
                <a:gd name="T32" fmla="*/ 2147483647 w 562"/>
                <a:gd name="T33" fmla="*/ 2147483647 h 393"/>
                <a:gd name="T34" fmla="*/ 2147483647 w 562"/>
                <a:gd name="T35" fmla="*/ 2147483647 h 393"/>
                <a:gd name="T36" fmla="*/ 2147483647 w 562"/>
                <a:gd name="T37" fmla="*/ 2147483647 h 393"/>
                <a:gd name="T38" fmla="*/ 2147483647 w 562"/>
                <a:gd name="T39" fmla="*/ 2147483647 h 393"/>
                <a:gd name="T40" fmla="*/ 2147483647 w 562"/>
                <a:gd name="T41" fmla="*/ 2147483647 h 393"/>
                <a:gd name="T42" fmla="*/ 2147483647 w 562"/>
                <a:gd name="T43" fmla="*/ 2147483647 h 393"/>
                <a:gd name="T44" fmla="*/ 2147483647 w 562"/>
                <a:gd name="T45" fmla="*/ 2147483647 h 393"/>
                <a:gd name="T46" fmla="*/ 2147483647 w 562"/>
                <a:gd name="T47" fmla="*/ 2147483647 h 393"/>
                <a:gd name="T48" fmla="*/ 2147483647 w 562"/>
                <a:gd name="T49" fmla="*/ 2147483647 h 393"/>
                <a:gd name="T50" fmla="*/ 2147483647 w 562"/>
                <a:gd name="T51" fmla="*/ 2147483647 h 393"/>
                <a:gd name="T52" fmla="*/ 2147483647 w 562"/>
                <a:gd name="T53" fmla="*/ 2147483647 h 393"/>
                <a:gd name="T54" fmla="*/ 2147483647 w 562"/>
                <a:gd name="T55" fmla="*/ 2147483647 h 393"/>
                <a:gd name="T56" fmla="*/ 2147483647 w 562"/>
                <a:gd name="T57" fmla="*/ 2147483647 h 393"/>
                <a:gd name="T58" fmla="*/ 2147483647 w 562"/>
                <a:gd name="T59" fmla="*/ 2147483647 h 393"/>
                <a:gd name="T60" fmla="*/ 2147483647 w 562"/>
                <a:gd name="T61" fmla="*/ 2147483647 h 393"/>
                <a:gd name="T62" fmla="*/ 2147483647 w 562"/>
                <a:gd name="T63" fmla="*/ 2147483647 h 393"/>
                <a:gd name="T64" fmla="*/ 2147483647 w 562"/>
                <a:gd name="T65" fmla="*/ 2147483647 h 393"/>
                <a:gd name="T66" fmla="*/ 2147483647 w 562"/>
                <a:gd name="T67" fmla="*/ 2147483647 h 393"/>
                <a:gd name="T68" fmla="*/ 2147483647 w 562"/>
                <a:gd name="T69" fmla="*/ 2147483647 h 393"/>
                <a:gd name="T70" fmla="*/ 2147483647 w 562"/>
                <a:gd name="T71" fmla="*/ 2147483647 h 393"/>
                <a:gd name="T72" fmla="*/ 2147483647 w 562"/>
                <a:gd name="T73" fmla="*/ 2147483647 h 393"/>
                <a:gd name="T74" fmla="*/ 2147483647 w 562"/>
                <a:gd name="T75" fmla="*/ 2147483647 h 393"/>
                <a:gd name="T76" fmla="*/ 2147483647 w 562"/>
                <a:gd name="T77" fmla="*/ 2147483647 h 393"/>
                <a:gd name="T78" fmla="*/ 2147483647 w 562"/>
                <a:gd name="T79" fmla="*/ 2147483647 h 393"/>
                <a:gd name="T80" fmla="*/ 2147483647 w 562"/>
                <a:gd name="T81" fmla="*/ 2147483647 h 393"/>
                <a:gd name="T82" fmla="*/ 2147483647 w 562"/>
                <a:gd name="T83" fmla="*/ 2147483647 h 393"/>
                <a:gd name="T84" fmla="*/ 2147483647 w 562"/>
                <a:gd name="T85" fmla="*/ 2147483647 h 393"/>
                <a:gd name="T86" fmla="*/ 2147483647 w 562"/>
                <a:gd name="T87" fmla="*/ 2147483647 h 393"/>
                <a:gd name="T88" fmla="*/ 2147483647 w 562"/>
                <a:gd name="T89" fmla="*/ 2147483647 h 393"/>
                <a:gd name="T90" fmla="*/ 2147483647 w 562"/>
                <a:gd name="T91" fmla="*/ 2147483647 h 393"/>
                <a:gd name="T92" fmla="*/ 2147483647 w 562"/>
                <a:gd name="T93" fmla="*/ 0 h 393"/>
                <a:gd name="T94" fmla="*/ 2147483647 w 562"/>
                <a:gd name="T95" fmla="*/ 2147483647 h 393"/>
                <a:gd name="T96" fmla="*/ 2147483647 w 562"/>
                <a:gd name="T97" fmla="*/ 2147483647 h 393"/>
                <a:gd name="T98" fmla="*/ 2147483647 w 562"/>
                <a:gd name="T99" fmla="*/ 2147483647 h 393"/>
                <a:gd name="T100" fmla="*/ 2147483647 w 562"/>
                <a:gd name="T101" fmla="*/ 2147483647 h 393"/>
                <a:gd name="T102" fmla="*/ 2147483647 w 562"/>
                <a:gd name="T103" fmla="*/ 2147483647 h 393"/>
                <a:gd name="T104" fmla="*/ 2147483647 w 562"/>
                <a:gd name="T105" fmla="*/ 2147483647 h 393"/>
                <a:gd name="T106" fmla="*/ 2147483647 w 562"/>
                <a:gd name="T107" fmla="*/ 2147483647 h 393"/>
                <a:gd name="T108" fmla="*/ 2147483647 w 562"/>
                <a:gd name="T109" fmla="*/ 2147483647 h 393"/>
                <a:gd name="T110" fmla="*/ 2147483647 w 562"/>
                <a:gd name="T111" fmla="*/ 2147483647 h 39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2"/>
                <a:gd name="T169" fmla="*/ 0 h 393"/>
                <a:gd name="T170" fmla="*/ 562 w 562"/>
                <a:gd name="T171" fmla="*/ 393 h 39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2" h="393">
                  <a:moveTo>
                    <a:pt x="75" y="79"/>
                  </a:moveTo>
                  <a:lnTo>
                    <a:pt x="70" y="84"/>
                  </a:lnTo>
                  <a:lnTo>
                    <a:pt x="65" y="90"/>
                  </a:lnTo>
                  <a:lnTo>
                    <a:pt x="58" y="95"/>
                  </a:lnTo>
                  <a:lnTo>
                    <a:pt x="52" y="101"/>
                  </a:lnTo>
                  <a:lnTo>
                    <a:pt x="46" y="107"/>
                  </a:lnTo>
                  <a:lnTo>
                    <a:pt x="42" y="113"/>
                  </a:lnTo>
                  <a:lnTo>
                    <a:pt x="37" y="120"/>
                  </a:lnTo>
                  <a:lnTo>
                    <a:pt x="36" y="127"/>
                  </a:lnTo>
                  <a:lnTo>
                    <a:pt x="35" y="137"/>
                  </a:lnTo>
                  <a:lnTo>
                    <a:pt x="36" y="148"/>
                  </a:lnTo>
                  <a:lnTo>
                    <a:pt x="37" y="159"/>
                  </a:lnTo>
                  <a:lnTo>
                    <a:pt x="40" y="170"/>
                  </a:lnTo>
                  <a:lnTo>
                    <a:pt x="42" y="181"/>
                  </a:lnTo>
                  <a:lnTo>
                    <a:pt x="44" y="192"/>
                  </a:lnTo>
                  <a:lnTo>
                    <a:pt x="44" y="201"/>
                  </a:lnTo>
                  <a:lnTo>
                    <a:pt x="42" y="211"/>
                  </a:lnTo>
                  <a:lnTo>
                    <a:pt x="40" y="217"/>
                  </a:lnTo>
                  <a:lnTo>
                    <a:pt x="37" y="225"/>
                  </a:lnTo>
                  <a:lnTo>
                    <a:pt x="35" y="233"/>
                  </a:lnTo>
                  <a:lnTo>
                    <a:pt x="31" y="242"/>
                  </a:lnTo>
                  <a:lnTo>
                    <a:pt x="28" y="250"/>
                  </a:lnTo>
                  <a:lnTo>
                    <a:pt x="24" y="260"/>
                  </a:lnTo>
                  <a:lnTo>
                    <a:pt x="21" y="269"/>
                  </a:lnTo>
                  <a:lnTo>
                    <a:pt x="17" y="278"/>
                  </a:lnTo>
                  <a:lnTo>
                    <a:pt x="14" y="287"/>
                  </a:lnTo>
                  <a:lnTo>
                    <a:pt x="10" y="296"/>
                  </a:lnTo>
                  <a:lnTo>
                    <a:pt x="8" y="306"/>
                  </a:lnTo>
                  <a:lnTo>
                    <a:pt x="5" y="314"/>
                  </a:lnTo>
                  <a:lnTo>
                    <a:pt x="3" y="323"/>
                  </a:lnTo>
                  <a:lnTo>
                    <a:pt x="1" y="332"/>
                  </a:lnTo>
                  <a:lnTo>
                    <a:pt x="1" y="340"/>
                  </a:lnTo>
                  <a:lnTo>
                    <a:pt x="0" y="347"/>
                  </a:lnTo>
                  <a:lnTo>
                    <a:pt x="4" y="353"/>
                  </a:lnTo>
                  <a:lnTo>
                    <a:pt x="9" y="359"/>
                  </a:lnTo>
                  <a:lnTo>
                    <a:pt x="13" y="365"/>
                  </a:lnTo>
                  <a:lnTo>
                    <a:pt x="17" y="371"/>
                  </a:lnTo>
                  <a:lnTo>
                    <a:pt x="23" y="376"/>
                  </a:lnTo>
                  <a:lnTo>
                    <a:pt x="29" y="382"/>
                  </a:lnTo>
                  <a:lnTo>
                    <a:pt x="35" y="386"/>
                  </a:lnTo>
                  <a:lnTo>
                    <a:pt x="43" y="390"/>
                  </a:lnTo>
                  <a:lnTo>
                    <a:pt x="51" y="393"/>
                  </a:lnTo>
                  <a:lnTo>
                    <a:pt x="59" y="393"/>
                  </a:lnTo>
                  <a:lnTo>
                    <a:pt x="66" y="392"/>
                  </a:lnTo>
                  <a:lnTo>
                    <a:pt x="73" y="390"/>
                  </a:lnTo>
                  <a:lnTo>
                    <a:pt x="81" y="386"/>
                  </a:lnTo>
                  <a:lnTo>
                    <a:pt x="87" y="381"/>
                  </a:lnTo>
                  <a:lnTo>
                    <a:pt x="94" y="375"/>
                  </a:lnTo>
                  <a:lnTo>
                    <a:pt x="100" y="370"/>
                  </a:lnTo>
                  <a:lnTo>
                    <a:pt x="106" y="363"/>
                  </a:lnTo>
                  <a:lnTo>
                    <a:pt x="112" y="357"/>
                  </a:lnTo>
                  <a:lnTo>
                    <a:pt x="118" y="351"/>
                  </a:lnTo>
                  <a:lnTo>
                    <a:pt x="123" y="345"/>
                  </a:lnTo>
                  <a:lnTo>
                    <a:pt x="128" y="340"/>
                  </a:lnTo>
                  <a:lnTo>
                    <a:pt x="133" y="336"/>
                  </a:lnTo>
                  <a:lnTo>
                    <a:pt x="137" y="333"/>
                  </a:lnTo>
                  <a:lnTo>
                    <a:pt x="141" y="332"/>
                  </a:lnTo>
                  <a:lnTo>
                    <a:pt x="154" y="329"/>
                  </a:lnTo>
                  <a:lnTo>
                    <a:pt x="165" y="324"/>
                  </a:lnTo>
                  <a:lnTo>
                    <a:pt x="176" y="318"/>
                  </a:lnTo>
                  <a:lnTo>
                    <a:pt x="186" y="312"/>
                  </a:lnTo>
                  <a:lnTo>
                    <a:pt x="196" y="306"/>
                  </a:lnTo>
                  <a:lnTo>
                    <a:pt x="206" y="299"/>
                  </a:lnTo>
                  <a:lnTo>
                    <a:pt x="217" y="294"/>
                  </a:lnTo>
                  <a:lnTo>
                    <a:pt x="228" y="290"/>
                  </a:lnTo>
                  <a:lnTo>
                    <a:pt x="233" y="288"/>
                  </a:lnTo>
                  <a:lnTo>
                    <a:pt x="238" y="285"/>
                  </a:lnTo>
                  <a:lnTo>
                    <a:pt x="244" y="281"/>
                  </a:lnTo>
                  <a:lnTo>
                    <a:pt x="250" y="278"/>
                  </a:lnTo>
                  <a:lnTo>
                    <a:pt x="256" y="274"/>
                  </a:lnTo>
                  <a:lnTo>
                    <a:pt x="262" y="270"/>
                  </a:lnTo>
                  <a:lnTo>
                    <a:pt x="267" y="268"/>
                  </a:lnTo>
                  <a:lnTo>
                    <a:pt x="271" y="268"/>
                  </a:lnTo>
                  <a:lnTo>
                    <a:pt x="278" y="267"/>
                  </a:lnTo>
                  <a:lnTo>
                    <a:pt x="283" y="266"/>
                  </a:lnTo>
                  <a:lnTo>
                    <a:pt x="290" y="265"/>
                  </a:lnTo>
                  <a:lnTo>
                    <a:pt x="296" y="264"/>
                  </a:lnTo>
                  <a:lnTo>
                    <a:pt x="302" y="261"/>
                  </a:lnTo>
                  <a:lnTo>
                    <a:pt x="308" y="259"/>
                  </a:lnTo>
                  <a:lnTo>
                    <a:pt x="314" y="257"/>
                  </a:lnTo>
                  <a:lnTo>
                    <a:pt x="320" y="254"/>
                  </a:lnTo>
                  <a:lnTo>
                    <a:pt x="326" y="251"/>
                  </a:lnTo>
                  <a:lnTo>
                    <a:pt x="332" y="247"/>
                  </a:lnTo>
                  <a:lnTo>
                    <a:pt x="338" y="245"/>
                  </a:lnTo>
                  <a:lnTo>
                    <a:pt x="343" y="242"/>
                  </a:lnTo>
                  <a:lnTo>
                    <a:pt x="349" y="238"/>
                  </a:lnTo>
                  <a:lnTo>
                    <a:pt x="354" y="235"/>
                  </a:lnTo>
                  <a:lnTo>
                    <a:pt x="359" y="233"/>
                  </a:lnTo>
                  <a:lnTo>
                    <a:pt x="365" y="230"/>
                  </a:lnTo>
                  <a:lnTo>
                    <a:pt x="373" y="226"/>
                  </a:lnTo>
                  <a:lnTo>
                    <a:pt x="382" y="221"/>
                  </a:lnTo>
                  <a:lnTo>
                    <a:pt x="392" y="215"/>
                  </a:lnTo>
                  <a:lnTo>
                    <a:pt x="402" y="209"/>
                  </a:lnTo>
                  <a:lnTo>
                    <a:pt x="412" y="203"/>
                  </a:lnTo>
                  <a:lnTo>
                    <a:pt x="421" y="197"/>
                  </a:lnTo>
                  <a:lnTo>
                    <a:pt x="429" y="191"/>
                  </a:lnTo>
                  <a:lnTo>
                    <a:pt x="435" y="185"/>
                  </a:lnTo>
                  <a:lnTo>
                    <a:pt x="434" y="172"/>
                  </a:lnTo>
                  <a:lnTo>
                    <a:pt x="436" y="160"/>
                  </a:lnTo>
                  <a:lnTo>
                    <a:pt x="441" y="150"/>
                  </a:lnTo>
                  <a:lnTo>
                    <a:pt x="447" y="140"/>
                  </a:lnTo>
                  <a:lnTo>
                    <a:pt x="456" y="132"/>
                  </a:lnTo>
                  <a:lnTo>
                    <a:pt x="465" y="124"/>
                  </a:lnTo>
                  <a:lnTo>
                    <a:pt x="476" y="117"/>
                  </a:lnTo>
                  <a:lnTo>
                    <a:pt x="488" y="110"/>
                  </a:lnTo>
                  <a:lnTo>
                    <a:pt x="499" y="103"/>
                  </a:lnTo>
                  <a:lnTo>
                    <a:pt x="511" y="97"/>
                  </a:lnTo>
                  <a:lnTo>
                    <a:pt x="523" y="91"/>
                  </a:lnTo>
                  <a:lnTo>
                    <a:pt x="533" y="84"/>
                  </a:lnTo>
                  <a:lnTo>
                    <a:pt x="543" y="76"/>
                  </a:lnTo>
                  <a:lnTo>
                    <a:pt x="551" y="68"/>
                  </a:lnTo>
                  <a:lnTo>
                    <a:pt x="558" y="60"/>
                  </a:lnTo>
                  <a:lnTo>
                    <a:pt x="562" y="49"/>
                  </a:lnTo>
                  <a:lnTo>
                    <a:pt x="560" y="46"/>
                  </a:lnTo>
                  <a:lnTo>
                    <a:pt x="557" y="42"/>
                  </a:lnTo>
                  <a:lnTo>
                    <a:pt x="554" y="38"/>
                  </a:lnTo>
                  <a:lnTo>
                    <a:pt x="550" y="34"/>
                  </a:lnTo>
                  <a:lnTo>
                    <a:pt x="546" y="30"/>
                  </a:lnTo>
                  <a:lnTo>
                    <a:pt x="542" y="27"/>
                  </a:lnTo>
                  <a:lnTo>
                    <a:pt x="538" y="25"/>
                  </a:lnTo>
                  <a:lnTo>
                    <a:pt x="535" y="24"/>
                  </a:lnTo>
                  <a:lnTo>
                    <a:pt x="530" y="23"/>
                  </a:lnTo>
                  <a:lnTo>
                    <a:pt x="525" y="22"/>
                  </a:lnTo>
                  <a:lnTo>
                    <a:pt x="520" y="20"/>
                  </a:lnTo>
                  <a:lnTo>
                    <a:pt x="514" y="19"/>
                  </a:lnTo>
                  <a:lnTo>
                    <a:pt x="507" y="18"/>
                  </a:lnTo>
                  <a:lnTo>
                    <a:pt x="501" y="17"/>
                  </a:lnTo>
                  <a:lnTo>
                    <a:pt x="495" y="15"/>
                  </a:lnTo>
                  <a:lnTo>
                    <a:pt x="488" y="14"/>
                  </a:lnTo>
                  <a:lnTo>
                    <a:pt x="482" y="12"/>
                  </a:lnTo>
                  <a:lnTo>
                    <a:pt x="475" y="11"/>
                  </a:lnTo>
                  <a:lnTo>
                    <a:pt x="468" y="10"/>
                  </a:lnTo>
                  <a:lnTo>
                    <a:pt x="462" y="8"/>
                  </a:lnTo>
                  <a:lnTo>
                    <a:pt x="456" y="7"/>
                  </a:lnTo>
                  <a:lnTo>
                    <a:pt x="451" y="6"/>
                  </a:lnTo>
                  <a:lnTo>
                    <a:pt x="446" y="5"/>
                  </a:lnTo>
                  <a:lnTo>
                    <a:pt x="441" y="4"/>
                  </a:lnTo>
                  <a:lnTo>
                    <a:pt x="430" y="3"/>
                  </a:lnTo>
                  <a:lnTo>
                    <a:pt x="419" y="1"/>
                  </a:lnTo>
                  <a:lnTo>
                    <a:pt x="409" y="0"/>
                  </a:lnTo>
                  <a:lnTo>
                    <a:pt x="399" y="0"/>
                  </a:lnTo>
                  <a:lnTo>
                    <a:pt x="388" y="0"/>
                  </a:lnTo>
                  <a:lnTo>
                    <a:pt x="378" y="0"/>
                  </a:lnTo>
                  <a:lnTo>
                    <a:pt x="369" y="1"/>
                  </a:lnTo>
                  <a:lnTo>
                    <a:pt x="359" y="3"/>
                  </a:lnTo>
                  <a:lnTo>
                    <a:pt x="349" y="5"/>
                  </a:lnTo>
                  <a:lnTo>
                    <a:pt x="339" y="7"/>
                  </a:lnTo>
                  <a:lnTo>
                    <a:pt x="329" y="10"/>
                  </a:lnTo>
                  <a:lnTo>
                    <a:pt x="320" y="13"/>
                  </a:lnTo>
                  <a:lnTo>
                    <a:pt x="309" y="16"/>
                  </a:lnTo>
                  <a:lnTo>
                    <a:pt x="298" y="21"/>
                  </a:lnTo>
                  <a:lnTo>
                    <a:pt x="288" y="25"/>
                  </a:lnTo>
                  <a:lnTo>
                    <a:pt x="277" y="30"/>
                  </a:lnTo>
                  <a:lnTo>
                    <a:pt x="264" y="35"/>
                  </a:lnTo>
                  <a:lnTo>
                    <a:pt x="251" y="38"/>
                  </a:lnTo>
                  <a:lnTo>
                    <a:pt x="237" y="39"/>
                  </a:lnTo>
                  <a:lnTo>
                    <a:pt x="224" y="38"/>
                  </a:lnTo>
                  <a:lnTo>
                    <a:pt x="211" y="37"/>
                  </a:lnTo>
                  <a:lnTo>
                    <a:pt x="198" y="35"/>
                  </a:lnTo>
                  <a:lnTo>
                    <a:pt x="185" y="33"/>
                  </a:lnTo>
                  <a:lnTo>
                    <a:pt x="172" y="32"/>
                  </a:lnTo>
                  <a:lnTo>
                    <a:pt x="160" y="31"/>
                  </a:lnTo>
                  <a:lnTo>
                    <a:pt x="147" y="31"/>
                  </a:lnTo>
                  <a:lnTo>
                    <a:pt x="136" y="33"/>
                  </a:lnTo>
                  <a:lnTo>
                    <a:pt x="124" y="36"/>
                  </a:lnTo>
                  <a:lnTo>
                    <a:pt x="114" y="42"/>
                  </a:lnTo>
                  <a:lnTo>
                    <a:pt x="104" y="50"/>
                  </a:lnTo>
                  <a:lnTo>
                    <a:pt x="95" y="62"/>
                  </a:lnTo>
                  <a:lnTo>
                    <a:pt x="86" y="77"/>
                  </a:lnTo>
                  <a:lnTo>
                    <a:pt x="75" y="79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96" name="Freeform 88"/>
            <p:cNvSpPr>
              <a:spLocks/>
            </p:cNvSpPr>
            <p:nvPr/>
          </p:nvSpPr>
          <p:spPr bwMode="auto">
            <a:xfrm>
              <a:off x="4037013" y="2951163"/>
              <a:ext cx="330200" cy="668337"/>
            </a:xfrm>
            <a:custGeom>
              <a:avLst/>
              <a:gdLst>
                <a:gd name="T0" fmla="*/ 2147483647 w 209"/>
                <a:gd name="T1" fmla="*/ 2147483647 h 421"/>
                <a:gd name="T2" fmla="*/ 2147483647 w 209"/>
                <a:gd name="T3" fmla="*/ 2147483647 h 421"/>
                <a:gd name="T4" fmla="*/ 2147483647 w 209"/>
                <a:gd name="T5" fmla="*/ 2147483647 h 421"/>
                <a:gd name="T6" fmla="*/ 2147483647 w 209"/>
                <a:gd name="T7" fmla="*/ 2147483647 h 421"/>
                <a:gd name="T8" fmla="*/ 0 w 209"/>
                <a:gd name="T9" fmla="*/ 2147483647 h 421"/>
                <a:gd name="T10" fmla="*/ 0 w 209"/>
                <a:gd name="T11" fmla="*/ 2147483647 h 421"/>
                <a:gd name="T12" fmla="*/ 2147483647 w 209"/>
                <a:gd name="T13" fmla="*/ 2147483647 h 421"/>
                <a:gd name="T14" fmla="*/ 2147483647 w 209"/>
                <a:gd name="T15" fmla="*/ 2147483647 h 421"/>
                <a:gd name="T16" fmla="*/ 2147483647 w 209"/>
                <a:gd name="T17" fmla="*/ 2147483647 h 421"/>
                <a:gd name="T18" fmla="*/ 2147483647 w 209"/>
                <a:gd name="T19" fmla="*/ 2147483647 h 421"/>
                <a:gd name="T20" fmla="*/ 2147483647 w 209"/>
                <a:gd name="T21" fmla="*/ 2147483647 h 421"/>
                <a:gd name="T22" fmla="*/ 2147483647 w 209"/>
                <a:gd name="T23" fmla="*/ 2147483647 h 421"/>
                <a:gd name="T24" fmla="*/ 2147483647 w 209"/>
                <a:gd name="T25" fmla="*/ 2147483647 h 421"/>
                <a:gd name="T26" fmla="*/ 2147483647 w 209"/>
                <a:gd name="T27" fmla="*/ 2147483647 h 421"/>
                <a:gd name="T28" fmla="*/ 2147483647 w 209"/>
                <a:gd name="T29" fmla="*/ 2147483647 h 421"/>
                <a:gd name="T30" fmla="*/ 2147483647 w 209"/>
                <a:gd name="T31" fmla="*/ 2147483647 h 421"/>
                <a:gd name="T32" fmla="*/ 2147483647 w 209"/>
                <a:gd name="T33" fmla="*/ 2147483647 h 421"/>
                <a:gd name="T34" fmla="*/ 2147483647 w 209"/>
                <a:gd name="T35" fmla="*/ 2147483647 h 421"/>
                <a:gd name="T36" fmla="*/ 2147483647 w 209"/>
                <a:gd name="T37" fmla="*/ 2147483647 h 421"/>
                <a:gd name="T38" fmla="*/ 2147483647 w 209"/>
                <a:gd name="T39" fmla="*/ 2147483647 h 421"/>
                <a:gd name="T40" fmla="*/ 2147483647 w 209"/>
                <a:gd name="T41" fmla="*/ 2147483647 h 421"/>
                <a:gd name="T42" fmla="*/ 2147483647 w 209"/>
                <a:gd name="T43" fmla="*/ 2147483647 h 421"/>
                <a:gd name="T44" fmla="*/ 2147483647 w 209"/>
                <a:gd name="T45" fmla="*/ 2147483647 h 421"/>
                <a:gd name="T46" fmla="*/ 2147483647 w 209"/>
                <a:gd name="T47" fmla="*/ 2147483647 h 421"/>
                <a:gd name="T48" fmla="*/ 2147483647 w 209"/>
                <a:gd name="T49" fmla="*/ 2147483647 h 421"/>
                <a:gd name="T50" fmla="*/ 2147483647 w 209"/>
                <a:gd name="T51" fmla="*/ 2147483647 h 421"/>
                <a:gd name="T52" fmla="*/ 2147483647 w 209"/>
                <a:gd name="T53" fmla="*/ 2147483647 h 421"/>
                <a:gd name="T54" fmla="*/ 2147483647 w 209"/>
                <a:gd name="T55" fmla="*/ 2147483647 h 421"/>
                <a:gd name="T56" fmla="*/ 2147483647 w 209"/>
                <a:gd name="T57" fmla="*/ 2147483647 h 421"/>
                <a:gd name="T58" fmla="*/ 2147483647 w 209"/>
                <a:gd name="T59" fmla="*/ 2147483647 h 421"/>
                <a:gd name="T60" fmla="*/ 2147483647 w 209"/>
                <a:gd name="T61" fmla="*/ 2147483647 h 421"/>
                <a:gd name="T62" fmla="*/ 2147483647 w 209"/>
                <a:gd name="T63" fmla="*/ 2147483647 h 421"/>
                <a:gd name="T64" fmla="*/ 2147483647 w 209"/>
                <a:gd name="T65" fmla="*/ 2147483647 h 4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9"/>
                <a:gd name="T100" fmla="*/ 0 h 421"/>
                <a:gd name="T101" fmla="*/ 209 w 209"/>
                <a:gd name="T102" fmla="*/ 421 h 4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9" h="421">
                  <a:moveTo>
                    <a:pt x="13" y="402"/>
                  </a:moveTo>
                  <a:lnTo>
                    <a:pt x="12" y="397"/>
                  </a:lnTo>
                  <a:lnTo>
                    <a:pt x="11" y="390"/>
                  </a:lnTo>
                  <a:lnTo>
                    <a:pt x="9" y="382"/>
                  </a:lnTo>
                  <a:lnTo>
                    <a:pt x="7" y="371"/>
                  </a:lnTo>
                  <a:lnTo>
                    <a:pt x="5" y="360"/>
                  </a:lnTo>
                  <a:lnTo>
                    <a:pt x="4" y="347"/>
                  </a:lnTo>
                  <a:lnTo>
                    <a:pt x="2" y="333"/>
                  </a:lnTo>
                  <a:lnTo>
                    <a:pt x="1" y="318"/>
                  </a:lnTo>
                  <a:lnTo>
                    <a:pt x="0" y="303"/>
                  </a:lnTo>
                  <a:lnTo>
                    <a:pt x="0" y="287"/>
                  </a:lnTo>
                  <a:lnTo>
                    <a:pt x="0" y="270"/>
                  </a:lnTo>
                  <a:lnTo>
                    <a:pt x="1" y="254"/>
                  </a:lnTo>
                  <a:lnTo>
                    <a:pt x="3" y="236"/>
                  </a:lnTo>
                  <a:lnTo>
                    <a:pt x="5" y="220"/>
                  </a:lnTo>
                  <a:lnTo>
                    <a:pt x="8" y="203"/>
                  </a:lnTo>
                  <a:lnTo>
                    <a:pt x="12" y="186"/>
                  </a:lnTo>
                  <a:lnTo>
                    <a:pt x="15" y="176"/>
                  </a:lnTo>
                  <a:lnTo>
                    <a:pt x="19" y="166"/>
                  </a:lnTo>
                  <a:lnTo>
                    <a:pt x="23" y="156"/>
                  </a:lnTo>
                  <a:lnTo>
                    <a:pt x="29" y="146"/>
                  </a:lnTo>
                  <a:lnTo>
                    <a:pt x="35" y="136"/>
                  </a:lnTo>
                  <a:lnTo>
                    <a:pt x="41" y="125"/>
                  </a:lnTo>
                  <a:lnTo>
                    <a:pt x="49" y="114"/>
                  </a:lnTo>
                  <a:lnTo>
                    <a:pt x="56" y="103"/>
                  </a:lnTo>
                  <a:lnTo>
                    <a:pt x="64" y="92"/>
                  </a:lnTo>
                  <a:lnTo>
                    <a:pt x="73" y="80"/>
                  </a:lnTo>
                  <a:lnTo>
                    <a:pt x="82" y="68"/>
                  </a:lnTo>
                  <a:lnTo>
                    <a:pt x="91" y="56"/>
                  </a:lnTo>
                  <a:lnTo>
                    <a:pt x="101" y="43"/>
                  </a:lnTo>
                  <a:lnTo>
                    <a:pt x="111" y="29"/>
                  </a:lnTo>
                  <a:lnTo>
                    <a:pt x="121" y="15"/>
                  </a:lnTo>
                  <a:lnTo>
                    <a:pt x="132" y="0"/>
                  </a:lnTo>
                  <a:lnTo>
                    <a:pt x="198" y="10"/>
                  </a:lnTo>
                  <a:lnTo>
                    <a:pt x="200" y="25"/>
                  </a:lnTo>
                  <a:lnTo>
                    <a:pt x="202" y="41"/>
                  </a:lnTo>
                  <a:lnTo>
                    <a:pt x="204" y="56"/>
                  </a:lnTo>
                  <a:lnTo>
                    <a:pt x="206" y="71"/>
                  </a:lnTo>
                  <a:lnTo>
                    <a:pt x="207" y="85"/>
                  </a:lnTo>
                  <a:lnTo>
                    <a:pt x="208" y="99"/>
                  </a:lnTo>
                  <a:lnTo>
                    <a:pt x="209" y="113"/>
                  </a:lnTo>
                  <a:lnTo>
                    <a:pt x="209" y="127"/>
                  </a:lnTo>
                  <a:lnTo>
                    <a:pt x="209" y="141"/>
                  </a:lnTo>
                  <a:lnTo>
                    <a:pt x="209" y="154"/>
                  </a:lnTo>
                  <a:lnTo>
                    <a:pt x="208" y="167"/>
                  </a:lnTo>
                  <a:lnTo>
                    <a:pt x="206" y="180"/>
                  </a:lnTo>
                  <a:lnTo>
                    <a:pt x="205" y="193"/>
                  </a:lnTo>
                  <a:lnTo>
                    <a:pt x="203" y="206"/>
                  </a:lnTo>
                  <a:lnTo>
                    <a:pt x="201" y="219"/>
                  </a:lnTo>
                  <a:lnTo>
                    <a:pt x="198" y="231"/>
                  </a:lnTo>
                  <a:lnTo>
                    <a:pt x="194" y="243"/>
                  </a:lnTo>
                  <a:lnTo>
                    <a:pt x="191" y="255"/>
                  </a:lnTo>
                  <a:lnTo>
                    <a:pt x="186" y="268"/>
                  </a:lnTo>
                  <a:lnTo>
                    <a:pt x="182" y="279"/>
                  </a:lnTo>
                  <a:lnTo>
                    <a:pt x="176" y="291"/>
                  </a:lnTo>
                  <a:lnTo>
                    <a:pt x="170" y="303"/>
                  </a:lnTo>
                  <a:lnTo>
                    <a:pt x="164" y="315"/>
                  </a:lnTo>
                  <a:lnTo>
                    <a:pt x="157" y="327"/>
                  </a:lnTo>
                  <a:lnTo>
                    <a:pt x="149" y="338"/>
                  </a:lnTo>
                  <a:lnTo>
                    <a:pt x="141" y="351"/>
                  </a:lnTo>
                  <a:lnTo>
                    <a:pt x="133" y="362"/>
                  </a:lnTo>
                  <a:lnTo>
                    <a:pt x="123" y="374"/>
                  </a:lnTo>
                  <a:lnTo>
                    <a:pt x="114" y="386"/>
                  </a:lnTo>
                  <a:lnTo>
                    <a:pt x="103" y="398"/>
                  </a:lnTo>
                  <a:lnTo>
                    <a:pt x="92" y="409"/>
                  </a:lnTo>
                  <a:lnTo>
                    <a:pt x="80" y="421"/>
                  </a:lnTo>
                  <a:lnTo>
                    <a:pt x="13" y="402"/>
                  </a:lnTo>
                  <a:close/>
                </a:path>
              </a:pathLst>
            </a:custGeom>
            <a:solidFill>
              <a:srgbClr val="CC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97" name="Freeform 89"/>
            <p:cNvSpPr>
              <a:spLocks/>
            </p:cNvSpPr>
            <p:nvPr/>
          </p:nvSpPr>
          <p:spPr bwMode="auto">
            <a:xfrm>
              <a:off x="4027488" y="3244850"/>
              <a:ext cx="38100" cy="347663"/>
            </a:xfrm>
            <a:custGeom>
              <a:avLst/>
              <a:gdLst>
                <a:gd name="T0" fmla="*/ 2147483647 w 23"/>
                <a:gd name="T1" fmla="*/ 0 h 219"/>
                <a:gd name="T2" fmla="*/ 2147483647 w 23"/>
                <a:gd name="T3" fmla="*/ 0 h 219"/>
                <a:gd name="T4" fmla="*/ 2147483647 w 23"/>
                <a:gd name="T5" fmla="*/ 2147483647 h 219"/>
                <a:gd name="T6" fmla="*/ 2147483647 w 23"/>
                <a:gd name="T7" fmla="*/ 2147483647 h 219"/>
                <a:gd name="T8" fmla="*/ 2147483647 w 23"/>
                <a:gd name="T9" fmla="*/ 2147483647 h 219"/>
                <a:gd name="T10" fmla="*/ 2147483647 w 23"/>
                <a:gd name="T11" fmla="*/ 2147483647 h 219"/>
                <a:gd name="T12" fmla="*/ 0 w 23"/>
                <a:gd name="T13" fmla="*/ 2147483647 h 219"/>
                <a:gd name="T14" fmla="*/ 0 w 23"/>
                <a:gd name="T15" fmla="*/ 2147483647 h 219"/>
                <a:gd name="T16" fmla="*/ 2147483647 w 23"/>
                <a:gd name="T17" fmla="*/ 2147483647 h 219"/>
                <a:gd name="T18" fmla="*/ 2147483647 w 23"/>
                <a:gd name="T19" fmla="*/ 2147483647 h 219"/>
                <a:gd name="T20" fmla="*/ 2147483647 w 23"/>
                <a:gd name="T21" fmla="*/ 2147483647 h 219"/>
                <a:gd name="T22" fmla="*/ 2147483647 w 23"/>
                <a:gd name="T23" fmla="*/ 2147483647 h 219"/>
                <a:gd name="T24" fmla="*/ 2147483647 w 23"/>
                <a:gd name="T25" fmla="*/ 2147483647 h 219"/>
                <a:gd name="T26" fmla="*/ 2147483647 w 23"/>
                <a:gd name="T27" fmla="*/ 2147483647 h 219"/>
                <a:gd name="T28" fmla="*/ 2147483647 w 23"/>
                <a:gd name="T29" fmla="*/ 2147483647 h 219"/>
                <a:gd name="T30" fmla="*/ 2147483647 w 23"/>
                <a:gd name="T31" fmla="*/ 2147483647 h 219"/>
                <a:gd name="T32" fmla="*/ 2147483647 w 23"/>
                <a:gd name="T33" fmla="*/ 2147483647 h 219"/>
                <a:gd name="T34" fmla="*/ 2147483647 w 23"/>
                <a:gd name="T35" fmla="*/ 2147483647 h 219"/>
                <a:gd name="T36" fmla="*/ 2147483647 w 23"/>
                <a:gd name="T37" fmla="*/ 2147483647 h 219"/>
                <a:gd name="T38" fmla="*/ 2147483647 w 23"/>
                <a:gd name="T39" fmla="*/ 2147483647 h 219"/>
                <a:gd name="T40" fmla="*/ 2147483647 w 23"/>
                <a:gd name="T41" fmla="*/ 2147483647 h 219"/>
                <a:gd name="T42" fmla="*/ 2147483647 w 23"/>
                <a:gd name="T43" fmla="*/ 2147483647 h 219"/>
                <a:gd name="T44" fmla="*/ 2147483647 w 23"/>
                <a:gd name="T45" fmla="*/ 2147483647 h 219"/>
                <a:gd name="T46" fmla="*/ 2147483647 w 23"/>
                <a:gd name="T47" fmla="*/ 2147483647 h 219"/>
                <a:gd name="T48" fmla="*/ 2147483647 w 23"/>
                <a:gd name="T49" fmla="*/ 2147483647 h 219"/>
                <a:gd name="T50" fmla="*/ 2147483647 w 23"/>
                <a:gd name="T51" fmla="*/ 2147483647 h 219"/>
                <a:gd name="T52" fmla="*/ 2147483647 w 23"/>
                <a:gd name="T53" fmla="*/ 2147483647 h 219"/>
                <a:gd name="T54" fmla="*/ 2147483647 w 23"/>
                <a:gd name="T55" fmla="*/ 2147483647 h 219"/>
                <a:gd name="T56" fmla="*/ 2147483647 w 23"/>
                <a:gd name="T57" fmla="*/ 2147483647 h 219"/>
                <a:gd name="T58" fmla="*/ 2147483647 w 23"/>
                <a:gd name="T59" fmla="*/ 2147483647 h 219"/>
                <a:gd name="T60" fmla="*/ 2147483647 w 23"/>
                <a:gd name="T61" fmla="*/ 2147483647 h 219"/>
                <a:gd name="T62" fmla="*/ 2147483647 w 23"/>
                <a:gd name="T63" fmla="*/ 2147483647 h 219"/>
                <a:gd name="T64" fmla="*/ 2147483647 w 23"/>
                <a:gd name="T65" fmla="*/ 2147483647 h 219"/>
                <a:gd name="T66" fmla="*/ 2147483647 w 23"/>
                <a:gd name="T67" fmla="*/ 2147483647 h 219"/>
                <a:gd name="T68" fmla="*/ 2147483647 w 23"/>
                <a:gd name="T69" fmla="*/ 2147483647 h 219"/>
                <a:gd name="T70" fmla="*/ 2147483647 w 23"/>
                <a:gd name="T71" fmla="*/ 2147483647 h 219"/>
                <a:gd name="T72" fmla="*/ 2147483647 w 23"/>
                <a:gd name="T73" fmla="*/ 2147483647 h 219"/>
                <a:gd name="T74" fmla="*/ 2147483647 w 23"/>
                <a:gd name="T75" fmla="*/ 2147483647 h 219"/>
                <a:gd name="T76" fmla="*/ 2147483647 w 23"/>
                <a:gd name="T77" fmla="*/ 2147483647 h 219"/>
                <a:gd name="T78" fmla="*/ 2147483647 w 23"/>
                <a:gd name="T79" fmla="*/ 0 h 219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219"/>
                <a:gd name="T122" fmla="*/ 23 w 23"/>
                <a:gd name="T123" fmla="*/ 219 h 219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219">
                  <a:moveTo>
                    <a:pt x="13" y="0"/>
                  </a:moveTo>
                  <a:lnTo>
                    <a:pt x="13" y="0"/>
                  </a:lnTo>
                  <a:lnTo>
                    <a:pt x="8" y="17"/>
                  </a:lnTo>
                  <a:lnTo>
                    <a:pt x="5" y="34"/>
                  </a:lnTo>
                  <a:lnTo>
                    <a:pt x="3" y="51"/>
                  </a:lnTo>
                  <a:lnTo>
                    <a:pt x="1" y="68"/>
                  </a:lnTo>
                  <a:lnTo>
                    <a:pt x="0" y="85"/>
                  </a:lnTo>
                  <a:lnTo>
                    <a:pt x="0" y="102"/>
                  </a:lnTo>
                  <a:lnTo>
                    <a:pt x="1" y="118"/>
                  </a:lnTo>
                  <a:lnTo>
                    <a:pt x="1" y="133"/>
                  </a:lnTo>
                  <a:lnTo>
                    <a:pt x="2" y="149"/>
                  </a:lnTo>
                  <a:lnTo>
                    <a:pt x="4" y="163"/>
                  </a:lnTo>
                  <a:lnTo>
                    <a:pt x="6" y="175"/>
                  </a:lnTo>
                  <a:lnTo>
                    <a:pt x="8" y="187"/>
                  </a:lnTo>
                  <a:lnTo>
                    <a:pt x="9" y="197"/>
                  </a:lnTo>
                  <a:lnTo>
                    <a:pt x="11" y="206"/>
                  </a:lnTo>
                  <a:lnTo>
                    <a:pt x="12" y="213"/>
                  </a:lnTo>
                  <a:lnTo>
                    <a:pt x="13" y="219"/>
                  </a:lnTo>
                  <a:lnTo>
                    <a:pt x="23" y="216"/>
                  </a:lnTo>
                  <a:lnTo>
                    <a:pt x="21" y="212"/>
                  </a:lnTo>
                  <a:lnTo>
                    <a:pt x="20" y="205"/>
                  </a:lnTo>
                  <a:lnTo>
                    <a:pt x="18" y="196"/>
                  </a:lnTo>
                  <a:lnTo>
                    <a:pt x="17" y="186"/>
                  </a:lnTo>
                  <a:lnTo>
                    <a:pt x="15" y="174"/>
                  </a:lnTo>
                  <a:lnTo>
                    <a:pt x="13" y="162"/>
                  </a:lnTo>
                  <a:lnTo>
                    <a:pt x="12" y="148"/>
                  </a:lnTo>
                  <a:lnTo>
                    <a:pt x="10" y="133"/>
                  </a:lnTo>
                  <a:lnTo>
                    <a:pt x="10" y="118"/>
                  </a:lnTo>
                  <a:lnTo>
                    <a:pt x="9" y="102"/>
                  </a:lnTo>
                  <a:lnTo>
                    <a:pt x="9" y="85"/>
                  </a:lnTo>
                  <a:lnTo>
                    <a:pt x="10" y="69"/>
                  </a:lnTo>
                  <a:lnTo>
                    <a:pt x="12" y="52"/>
                  </a:lnTo>
                  <a:lnTo>
                    <a:pt x="14" y="35"/>
                  </a:lnTo>
                  <a:lnTo>
                    <a:pt x="17" y="19"/>
                  </a:lnTo>
                  <a:lnTo>
                    <a:pt x="22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98" name="Freeform 90"/>
            <p:cNvSpPr>
              <a:spLocks/>
            </p:cNvSpPr>
            <p:nvPr/>
          </p:nvSpPr>
          <p:spPr bwMode="auto">
            <a:xfrm>
              <a:off x="4048125" y="2943225"/>
              <a:ext cx="203200" cy="306388"/>
            </a:xfrm>
            <a:custGeom>
              <a:avLst/>
              <a:gdLst>
                <a:gd name="T0" fmla="*/ 2147483647 w 128"/>
                <a:gd name="T1" fmla="*/ 0 h 193"/>
                <a:gd name="T2" fmla="*/ 2147483647 w 128"/>
                <a:gd name="T3" fmla="*/ 2147483647 h 193"/>
                <a:gd name="T4" fmla="*/ 2147483647 w 128"/>
                <a:gd name="T5" fmla="*/ 2147483647 h 193"/>
                <a:gd name="T6" fmla="*/ 2147483647 w 128"/>
                <a:gd name="T7" fmla="*/ 2147483647 h 193"/>
                <a:gd name="T8" fmla="*/ 2147483647 w 128"/>
                <a:gd name="T9" fmla="*/ 2147483647 h 193"/>
                <a:gd name="T10" fmla="*/ 2147483647 w 128"/>
                <a:gd name="T11" fmla="*/ 2147483647 h 193"/>
                <a:gd name="T12" fmla="*/ 2147483647 w 128"/>
                <a:gd name="T13" fmla="*/ 2147483647 h 193"/>
                <a:gd name="T14" fmla="*/ 2147483647 w 128"/>
                <a:gd name="T15" fmla="*/ 2147483647 h 193"/>
                <a:gd name="T16" fmla="*/ 2147483647 w 128"/>
                <a:gd name="T17" fmla="*/ 2147483647 h 193"/>
                <a:gd name="T18" fmla="*/ 2147483647 w 128"/>
                <a:gd name="T19" fmla="*/ 2147483647 h 193"/>
                <a:gd name="T20" fmla="*/ 2147483647 w 128"/>
                <a:gd name="T21" fmla="*/ 2147483647 h 193"/>
                <a:gd name="T22" fmla="*/ 2147483647 w 128"/>
                <a:gd name="T23" fmla="*/ 2147483647 h 193"/>
                <a:gd name="T24" fmla="*/ 2147483647 w 128"/>
                <a:gd name="T25" fmla="*/ 2147483647 h 193"/>
                <a:gd name="T26" fmla="*/ 2147483647 w 128"/>
                <a:gd name="T27" fmla="*/ 2147483647 h 193"/>
                <a:gd name="T28" fmla="*/ 2147483647 w 128"/>
                <a:gd name="T29" fmla="*/ 2147483647 h 193"/>
                <a:gd name="T30" fmla="*/ 2147483647 w 128"/>
                <a:gd name="T31" fmla="*/ 2147483647 h 193"/>
                <a:gd name="T32" fmla="*/ 2147483647 w 128"/>
                <a:gd name="T33" fmla="*/ 2147483647 h 193"/>
                <a:gd name="T34" fmla="*/ 0 w 128"/>
                <a:gd name="T35" fmla="*/ 2147483647 h 193"/>
                <a:gd name="T36" fmla="*/ 2147483647 w 128"/>
                <a:gd name="T37" fmla="*/ 2147483647 h 193"/>
                <a:gd name="T38" fmla="*/ 2147483647 w 128"/>
                <a:gd name="T39" fmla="*/ 2147483647 h 193"/>
                <a:gd name="T40" fmla="*/ 2147483647 w 128"/>
                <a:gd name="T41" fmla="*/ 2147483647 h 193"/>
                <a:gd name="T42" fmla="*/ 2147483647 w 128"/>
                <a:gd name="T43" fmla="*/ 2147483647 h 193"/>
                <a:gd name="T44" fmla="*/ 2147483647 w 128"/>
                <a:gd name="T45" fmla="*/ 2147483647 h 193"/>
                <a:gd name="T46" fmla="*/ 2147483647 w 128"/>
                <a:gd name="T47" fmla="*/ 2147483647 h 193"/>
                <a:gd name="T48" fmla="*/ 2147483647 w 128"/>
                <a:gd name="T49" fmla="*/ 2147483647 h 193"/>
                <a:gd name="T50" fmla="*/ 2147483647 w 128"/>
                <a:gd name="T51" fmla="*/ 2147483647 h 193"/>
                <a:gd name="T52" fmla="*/ 2147483647 w 128"/>
                <a:gd name="T53" fmla="*/ 2147483647 h 193"/>
                <a:gd name="T54" fmla="*/ 2147483647 w 128"/>
                <a:gd name="T55" fmla="*/ 2147483647 h 193"/>
                <a:gd name="T56" fmla="*/ 2147483647 w 128"/>
                <a:gd name="T57" fmla="*/ 2147483647 h 193"/>
                <a:gd name="T58" fmla="*/ 2147483647 w 128"/>
                <a:gd name="T59" fmla="*/ 2147483647 h 193"/>
                <a:gd name="T60" fmla="*/ 2147483647 w 128"/>
                <a:gd name="T61" fmla="*/ 2147483647 h 193"/>
                <a:gd name="T62" fmla="*/ 2147483647 w 128"/>
                <a:gd name="T63" fmla="*/ 2147483647 h 193"/>
                <a:gd name="T64" fmla="*/ 2147483647 w 128"/>
                <a:gd name="T65" fmla="*/ 2147483647 h 193"/>
                <a:gd name="T66" fmla="*/ 2147483647 w 128"/>
                <a:gd name="T67" fmla="*/ 2147483647 h 193"/>
                <a:gd name="T68" fmla="*/ 2147483647 w 128"/>
                <a:gd name="T69" fmla="*/ 2147483647 h 193"/>
                <a:gd name="T70" fmla="*/ 2147483647 w 128"/>
                <a:gd name="T71" fmla="*/ 2147483647 h 193"/>
                <a:gd name="T72" fmla="*/ 2147483647 w 128"/>
                <a:gd name="T73" fmla="*/ 0 h 193"/>
                <a:gd name="T74" fmla="*/ 2147483647 w 128"/>
                <a:gd name="T75" fmla="*/ 0 h 193"/>
                <a:gd name="T76" fmla="*/ 2147483647 w 128"/>
                <a:gd name="T77" fmla="*/ 2147483647 h 193"/>
                <a:gd name="T78" fmla="*/ 2147483647 w 128"/>
                <a:gd name="T79" fmla="*/ 0 h 19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28"/>
                <a:gd name="T121" fmla="*/ 0 h 193"/>
                <a:gd name="T122" fmla="*/ 128 w 128"/>
                <a:gd name="T123" fmla="*/ 193 h 19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28" h="193">
                  <a:moveTo>
                    <a:pt x="124" y="0"/>
                  </a:moveTo>
                  <a:lnTo>
                    <a:pt x="120" y="2"/>
                  </a:lnTo>
                  <a:lnTo>
                    <a:pt x="109" y="17"/>
                  </a:lnTo>
                  <a:lnTo>
                    <a:pt x="99" y="31"/>
                  </a:lnTo>
                  <a:lnTo>
                    <a:pt x="90" y="45"/>
                  </a:lnTo>
                  <a:lnTo>
                    <a:pt x="80" y="58"/>
                  </a:lnTo>
                  <a:lnTo>
                    <a:pt x="71" y="70"/>
                  </a:lnTo>
                  <a:lnTo>
                    <a:pt x="61" y="83"/>
                  </a:lnTo>
                  <a:lnTo>
                    <a:pt x="53" y="94"/>
                  </a:lnTo>
                  <a:lnTo>
                    <a:pt x="44" y="106"/>
                  </a:lnTo>
                  <a:lnTo>
                    <a:pt x="37" y="117"/>
                  </a:lnTo>
                  <a:lnTo>
                    <a:pt x="29" y="128"/>
                  </a:lnTo>
                  <a:lnTo>
                    <a:pt x="23" y="138"/>
                  </a:lnTo>
                  <a:lnTo>
                    <a:pt x="17" y="149"/>
                  </a:lnTo>
                  <a:lnTo>
                    <a:pt x="11" y="159"/>
                  </a:lnTo>
                  <a:lnTo>
                    <a:pt x="7" y="169"/>
                  </a:lnTo>
                  <a:lnTo>
                    <a:pt x="3" y="179"/>
                  </a:lnTo>
                  <a:lnTo>
                    <a:pt x="0" y="190"/>
                  </a:lnTo>
                  <a:lnTo>
                    <a:pt x="9" y="193"/>
                  </a:lnTo>
                  <a:lnTo>
                    <a:pt x="12" y="183"/>
                  </a:lnTo>
                  <a:lnTo>
                    <a:pt x="15" y="173"/>
                  </a:lnTo>
                  <a:lnTo>
                    <a:pt x="19" y="163"/>
                  </a:lnTo>
                  <a:lnTo>
                    <a:pt x="25" y="153"/>
                  </a:lnTo>
                  <a:lnTo>
                    <a:pt x="31" y="143"/>
                  </a:lnTo>
                  <a:lnTo>
                    <a:pt x="37" y="133"/>
                  </a:lnTo>
                  <a:lnTo>
                    <a:pt x="45" y="122"/>
                  </a:lnTo>
                  <a:lnTo>
                    <a:pt x="52" y="111"/>
                  </a:lnTo>
                  <a:lnTo>
                    <a:pt x="60" y="100"/>
                  </a:lnTo>
                  <a:lnTo>
                    <a:pt x="68" y="88"/>
                  </a:lnTo>
                  <a:lnTo>
                    <a:pt x="77" y="76"/>
                  </a:lnTo>
                  <a:lnTo>
                    <a:pt x="87" y="64"/>
                  </a:lnTo>
                  <a:lnTo>
                    <a:pt x="96" y="51"/>
                  </a:lnTo>
                  <a:lnTo>
                    <a:pt x="107" y="37"/>
                  </a:lnTo>
                  <a:lnTo>
                    <a:pt x="117" y="23"/>
                  </a:lnTo>
                  <a:lnTo>
                    <a:pt x="128" y="7"/>
                  </a:lnTo>
                  <a:lnTo>
                    <a:pt x="123" y="9"/>
                  </a:lnTo>
                  <a:lnTo>
                    <a:pt x="124" y="0"/>
                  </a:lnTo>
                  <a:lnTo>
                    <a:pt x="121" y="0"/>
                  </a:lnTo>
                  <a:lnTo>
                    <a:pt x="120" y="2"/>
                  </a:lnTo>
                  <a:lnTo>
                    <a:pt x="12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499" name="Freeform 91"/>
            <p:cNvSpPr>
              <a:spLocks/>
            </p:cNvSpPr>
            <p:nvPr/>
          </p:nvSpPr>
          <p:spPr bwMode="auto">
            <a:xfrm>
              <a:off x="4243388" y="2943225"/>
              <a:ext cx="112712" cy="30163"/>
            </a:xfrm>
            <a:custGeom>
              <a:avLst/>
              <a:gdLst>
                <a:gd name="T0" fmla="*/ 2147483647 w 71"/>
                <a:gd name="T1" fmla="*/ 2147483647 h 19"/>
                <a:gd name="T2" fmla="*/ 2147483647 w 71"/>
                <a:gd name="T3" fmla="*/ 2147483647 h 19"/>
                <a:gd name="T4" fmla="*/ 2147483647 w 71"/>
                <a:gd name="T5" fmla="*/ 0 h 19"/>
                <a:gd name="T6" fmla="*/ 0 w 71"/>
                <a:gd name="T7" fmla="*/ 2147483647 h 19"/>
                <a:gd name="T8" fmla="*/ 2147483647 w 71"/>
                <a:gd name="T9" fmla="*/ 2147483647 h 19"/>
                <a:gd name="T10" fmla="*/ 2147483647 w 71"/>
                <a:gd name="T11" fmla="*/ 2147483647 h 19"/>
                <a:gd name="T12" fmla="*/ 2147483647 w 71"/>
                <a:gd name="T13" fmla="*/ 2147483647 h 19"/>
                <a:gd name="T14" fmla="*/ 2147483647 w 71"/>
                <a:gd name="T15" fmla="*/ 2147483647 h 19"/>
                <a:gd name="T16" fmla="*/ 2147483647 w 71"/>
                <a:gd name="T17" fmla="*/ 2147483647 h 19"/>
                <a:gd name="T18" fmla="*/ 2147483647 w 71"/>
                <a:gd name="T19" fmla="*/ 214748364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1"/>
                <a:gd name="T31" fmla="*/ 0 h 19"/>
                <a:gd name="T32" fmla="*/ 71 w 71"/>
                <a:gd name="T33" fmla="*/ 19 h 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1" h="19">
                  <a:moveTo>
                    <a:pt x="71" y="14"/>
                  </a:moveTo>
                  <a:lnTo>
                    <a:pt x="67" y="10"/>
                  </a:lnTo>
                  <a:lnTo>
                    <a:pt x="1" y="0"/>
                  </a:lnTo>
                  <a:lnTo>
                    <a:pt x="0" y="9"/>
                  </a:lnTo>
                  <a:lnTo>
                    <a:pt x="66" y="19"/>
                  </a:lnTo>
                  <a:lnTo>
                    <a:pt x="62" y="15"/>
                  </a:lnTo>
                  <a:lnTo>
                    <a:pt x="71" y="14"/>
                  </a:lnTo>
                  <a:lnTo>
                    <a:pt x="71" y="11"/>
                  </a:lnTo>
                  <a:lnTo>
                    <a:pt x="67" y="10"/>
                  </a:lnTo>
                  <a:lnTo>
                    <a:pt x="71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00" name="Freeform 92"/>
            <p:cNvSpPr>
              <a:spLocks/>
            </p:cNvSpPr>
            <p:nvPr/>
          </p:nvSpPr>
          <p:spPr bwMode="auto">
            <a:xfrm>
              <a:off x="4156075" y="2965450"/>
              <a:ext cx="217488" cy="663575"/>
            </a:xfrm>
            <a:custGeom>
              <a:avLst/>
              <a:gdLst>
                <a:gd name="T0" fmla="*/ 2147483647 w 137"/>
                <a:gd name="T1" fmla="*/ 2147483647 h 418"/>
                <a:gd name="T2" fmla="*/ 2147483647 w 137"/>
                <a:gd name="T3" fmla="*/ 2147483647 h 418"/>
                <a:gd name="T4" fmla="*/ 2147483647 w 137"/>
                <a:gd name="T5" fmla="*/ 2147483647 h 418"/>
                <a:gd name="T6" fmla="*/ 2147483647 w 137"/>
                <a:gd name="T7" fmla="*/ 2147483647 h 418"/>
                <a:gd name="T8" fmla="*/ 2147483647 w 137"/>
                <a:gd name="T9" fmla="*/ 2147483647 h 418"/>
                <a:gd name="T10" fmla="*/ 2147483647 w 137"/>
                <a:gd name="T11" fmla="*/ 2147483647 h 418"/>
                <a:gd name="T12" fmla="*/ 2147483647 w 137"/>
                <a:gd name="T13" fmla="*/ 2147483647 h 418"/>
                <a:gd name="T14" fmla="*/ 2147483647 w 137"/>
                <a:gd name="T15" fmla="*/ 2147483647 h 418"/>
                <a:gd name="T16" fmla="*/ 2147483647 w 137"/>
                <a:gd name="T17" fmla="*/ 2147483647 h 418"/>
                <a:gd name="T18" fmla="*/ 2147483647 w 137"/>
                <a:gd name="T19" fmla="*/ 2147483647 h 418"/>
                <a:gd name="T20" fmla="*/ 2147483647 w 137"/>
                <a:gd name="T21" fmla="*/ 2147483647 h 418"/>
                <a:gd name="T22" fmla="*/ 2147483647 w 137"/>
                <a:gd name="T23" fmla="*/ 2147483647 h 418"/>
                <a:gd name="T24" fmla="*/ 2147483647 w 137"/>
                <a:gd name="T25" fmla="*/ 2147483647 h 418"/>
                <a:gd name="T26" fmla="*/ 2147483647 w 137"/>
                <a:gd name="T27" fmla="*/ 2147483647 h 418"/>
                <a:gd name="T28" fmla="*/ 2147483647 w 137"/>
                <a:gd name="T29" fmla="*/ 2147483647 h 418"/>
                <a:gd name="T30" fmla="*/ 2147483647 w 137"/>
                <a:gd name="T31" fmla="*/ 2147483647 h 418"/>
                <a:gd name="T32" fmla="*/ 2147483647 w 137"/>
                <a:gd name="T33" fmla="*/ 0 h 418"/>
                <a:gd name="T34" fmla="*/ 2147483647 w 137"/>
                <a:gd name="T35" fmla="*/ 2147483647 h 418"/>
                <a:gd name="T36" fmla="*/ 2147483647 w 137"/>
                <a:gd name="T37" fmla="*/ 2147483647 h 418"/>
                <a:gd name="T38" fmla="*/ 2147483647 w 137"/>
                <a:gd name="T39" fmla="*/ 2147483647 h 418"/>
                <a:gd name="T40" fmla="*/ 2147483647 w 137"/>
                <a:gd name="T41" fmla="*/ 2147483647 h 418"/>
                <a:gd name="T42" fmla="*/ 2147483647 w 137"/>
                <a:gd name="T43" fmla="*/ 2147483647 h 418"/>
                <a:gd name="T44" fmla="*/ 2147483647 w 137"/>
                <a:gd name="T45" fmla="*/ 2147483647 h 418"/>
                <a:gd name="T46" fmla="*/ 2147483647 w 137"/>
                <a:gd name="T47" fmla="*/ 2147483647 h 418"/>
                <a:gd name="T48" fmla="*/ 2147483647 w 137"/>
                <a:gd name="T49" fmla="*/ 2147483647 h 418"/>
                <a:gd name="T50" fmla="*/ 2147483647 w 137"/>
                <a:gd name="T51" fmla="*/ 2147483647 h 418"/>
                <a:gd name="T52" fmla="*/ 2147483647 w 137"/>
                <a:gd name="T53" fmla="*/ 2147483647 h 418"/>
                <a:gd name="T54" fmla="*/ 2147483647 w 137"/>
                <a:gd name="T55" fmla="*/ 2147483647 h 418"/>
                <a:gd name="T56" fmla="*/ 2147483647 w 137"/>
                <a:gd name="T57" fmla="*/ 2147483647 h 418"/>
                <a:gd name="T58" fmla="*/ 2147483647 w 137"/>
                <a:gd name="T59" fmla="*/ 2147483647 h 418"/>
                <a:gd name="T60" fmla="*/ 2147483647 w 137"/>
                <a:gd name="T61" fmla="*/ 2147483647 h 418"/>
                <a:gd name="T62" fmla="*/ 2147483647 w 137"/>
                <a:gd name="T63" fmla="*/ 2147483647 h 418"/>
                <a:gd name="T64" fmla="*/ 2147483647 w 137"/>
                <a:gd name="T65" fmla="*/ 2147483647 h 418"/>
                <a:gd name="T66" fmla="*/ 2147483647 w 137"/>
                <a:gd name="T67" fmla="*/ 2147483647 h 418"/>
                <a:gd name="T68" fmla="*/ 2147483647 w 137"/>
                <a:gd name="T69" fmla="*/ 2147483647 h 418"/>
                <a:gd name="T70" fmla="*/ 2147483647 w 137"/>
                <a:gd name="T71" fmla="*/ 2147483647 h 41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7"/>
                <a:gd name="T109" fmla="*/ 0 h 418"/>
                <a:gd name="T110" fmla="*/ 137 w 137"/>
                <a:gd name="T111" fmla="*/ 418 h 41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7" h="418">
                  <a:moveTo>
                    <a:pt x="3" y="417"/>
                  </a:moveTo>
                  <a:lnTo>
                    <a:pt x="7" y="416"/>
                  </a:lnTo>
                  <a:lnTo>
                    <a:pt x="19" y="404"/>
                  </a:lnTo>
                  <a:lnTo>
                    <a:pt x="30" y="392"/>
                  </a:lnTo>
                  <a:lnTo>
                    <a:pt x="41" y="380"/>
                  </a:lnTo>
                  <a:lnTo>
                    <a:pt x="51" y="368"/>
                  </a:lnTo>
                  <a:lnTo>
                    <a:pt x="60" y="356"/>
                  </a:lnTo>
                  <a:lnTo>
                    <a:pt x="69" y="344"/>
                  </a:lnTo>
                  <a:lnTo>
                    <a:pt x="77" y="332"/>
                  </a:lnTo>
                  <a:lnTo>
                    <a:pt x="85" y="320"/>
                  </a:lnTo>
                  <a:lnTo>
                    <a:pt x="92" y="308"/>
                  </a:lnTo>
                  <a:lnTo>
                    <a:pt x="98" y="297"/>
                  </a:lnTo>
                  <a:lnTo>
                    <a:pt x="105" y="284"/>
                  </a:lnTo>
                  <a:lnTo>
                    <a:pt x="110" y="272"/>
                  </a:lnTo>
                  <a:lnTo>
                    <a:pt x="114" y="260"/>
                  </a:lnTo>
                  <a:lnTo>
                    <a:pt x="119" y="248"/>
                  </a:lnTo>
                  <a:lnTo>
                    <a:pt x="123" y="235"/>
                  </a:lnTo>
                  <a:lnTo>
                    <a:pt x="126" y="223"/>
                  </a:lnTo>
                  <a:lnTo>
                    <a:pt x="129" y="211"/>
                  </a:lnTo>
                  <a:lnTo>
                    <a:pt x="132" y="198"/>
                  </a:lnTo>
                  <a:lnTo>
                    <a:pt x="133" y="185"/>
                  </a:lnTo>
                  <a:lnTo>
                    <a:pt x="135" y="172"/>
                  </a:lnTo>
                  <a:lnTo>
                    <a:pt x="136" y="159"/>
                  </a:lnTo>
                  <a:lnTo>
                    <a:pt x="137" y="145"/>
                  </a:lnTo>
                  <a:lnTo>
                    <a:pt x="137" y="132"/>
                  </a:lnTo>
                  <a:lnTo>
                    <a:pt x="137" y="118"/>
                  </a:lnTo>
                  <a:lnTo>
                    <a:pt x="137" y="104"/>
                  </a:lnTo>
                  <a:lnTo>
                    <a:pt x="137" y="90"/>
                  </a:lnTo>
                  <a:lnTo>
                    <a:pt x="136" y="75"/>
                  </a:lnTo>
                  <a:lnTo>
                    <a:pt x="134" y="61"/>
                  </a:lnTo>
                  <a:lnTo>
                    <a:pt x="133" y="46"/>
                  </a:lnTo>
                  <a:lnTo>
                    <a:pt x="131" y="31"/>
                  </a:lnTo>
                  <a:lnTo>
                    <a:pt x="129" y="16"/>
                  </a:lnTo>
                  <a:lnTo>
                    <a:pt x="126" y="0"/>
                  </a:lnTo>
                  <a:lnTo>
                    <a:pt x="117" y="1"/>
                  </a:lnTo>
                  <a:lnTo>
                    <a:pt x="119" y="17"/>
                  </a:lnTo>
                  <a:lnTo>
                    <a:pt x="122" y="32"/>
                  </a:lnTo>
                  <a:lnTo>
                    <a:pt x="124" y="47"/>
                  </a:lnTo>
                  <a:lnTo>
                    <a:pt x="125" y="62"/>
                  </a:lnTo>
                  <a:lnTo>
                    <a:pt x="126" y="77"/>
                  </a:lnTo>
                  <a:lnTo>
                    <a:pt x="128" y="90"/>
                  </a:lnTo>
                  <a:lnTo>
                    <a:pt x="128" y="104"/>
                  </a:lnTo>
                  <a:lnTo>
                    <a:pt x="128" y="118"/>
                  </a:lnTo>
                  <a:lnTo>
                    <a:pt x="128" y="132"/>
                  </a:lnTo>
                  <a:lnTo>
                    <a:pt x="128" y="145"/>
                  </a:lnTo>
                  <a:lnTo>
                    <a:pt x="127" y="158"/>
                  </a:lnTo>
                  <a:lnTo>
                    <a:pt x="126" y="170"/>
                  </a:lnTo>
                  <a:lnTo>
                    <a:pt x="124" y="184"/>
                  </a:lnTo>
                  <a:lnTo>
                    <a:pt x="122" y="196"/>
                  </a:lnTo>
                  <a:lnTo>
                    <a:pt x="120" y="208"/>
                  </a:lnTo>
                  <a:lnTo>
                    <a:pt x="117" y="221"/>
                  </a:lnTo>
                  <a:lnTo>
                    <a:pt x="114" y="233"/>
                  </a:lnTo>
                  <a:lnTo>
                    <a:pt x="110" y="245"/>
                  </a:lnTo>
                  <a:lnTo>
                    <a:pt x="106" y="257"/>
                  </a:lnTo>
                  <a:lnTo>
                    <a:pt x="102" y="268"/>
                  </a:lnTo>
                  <a:lnTo>
                    <a:pt x="96" y="280"/>
                  </a:lnTo>
                  <a:lnTo>
                    <a:pt x="90" y="292"/>
                  </a:lnTo>
                  <a:lnTo>
                    <a:pt x="84" y="304"/>
                  </a:lnTo>
                  <a:lnTo>
                    <a:pt x="77" y="316"/>
                  </a:lnTo>
                  <a:lnTo>
                    <a:pt x="69" y="327"/>
                  </a:lnTo>
                  <a:lnTo>
                    <a:pt x="61" y="339"/>
                  </a:lnTo>
                  <a:lnTo>
                    <a:pt x="53" y="350"/>
                  </a:lnTo>
                  <a:lnTo>
                    <a:pt x="44" y="362"/>
                  </a:lnTo>
                  <a:lnTo>
                    <a:pt x="34" y="374"/>
                  </a:lnTo>
                  <a:lnTo>
                    <a:pt x="23" y="386"/>
                  </a:lnTo>
                  <a:lnTo>
                    <a:pt x="12" y="397"/>
                  </a:lnTo>
                  <a:lnTo>
                    <a:pt x="0" y="409"/>
                  </a:lnTo>
                  <a:lnTo>
                    <a:pt x="5" y="408"/>
                  </a:lnTo>
                  <a:lnTo>
                    <a:pt x="3" y="417"/>
                  </a:lnTo>
                  <a:lnTo>
                    <a:pt x="5" y="418"/>
                  </a:lnTo>
                  <a:lnTo>
                    <a:pt x="7" y="416"/>
                  </a:lnTo>
                  <a:lnTo>
                    <a:pt x="3" y="4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01" name="Freeform 93"/>
            <p:cNvSpPr>
              <a:spLocks/>
            </p:cNvSpPr>
            <p:nvPr/>
          </p:nvSpPr>
          <p:spPr bwMode="auto">
            <a:xfrm>
              <a:off x="4048125" y="3582988"/>
              <a:ext cx="117475" cy="44450"/>
            </a:xfrm>
            <a:custGeom>
              <a:avLst/>
              <a:gdLst>
                <a:gd name="T0" fmla="*/ 0 w 73"/>
                <a:gd name="T1" fmla="*/ 2147483647 h 28"/>
                <a:gd name="T2" fmla="*/ 2147483647 w 73"/>
                <a:gd name="T3" fmla="*/ 2147483647 h 28"/>
                <a:gd name="T4" fmla="*/ 2147483647 w 73"/>
                <a:gd name="T5" fmla="*/ 2147483647 h 28"/>
                <a:gd name="T6" fmla="*/ 2147483647 w 73"/>
                <a:gd name="T7" fmla="*/ 2147483647 h 28"/>
                <a:gd name="T8" fmla="*/ 2147483647 w 73"/>
                <a:gd name="T9" fmla="*/ 0 h 28"/>
                <a:gd name="T10" fmla="*/ 2147483647 w 73"/>
                <a:gd name="T11" fmla="*/ 2147483647 h 28"/>
                <a:gd name="T12" fmla="*/ 0 w 73"/>
                <a:gd name="T13" fmla="*/ 2147483647 h 28"/>
                <a:gd name="T14" fmla="*/ 2147483647 w 73"/>
                <a:gd name="T15" fmla="*/ 2147483647 h 28"/>
                <a:gd name="T16" fmla="*/ 2147483647 w 73"/>
                <a:gd name="T17" fmla="*/ 2147483647 h 28"/>
                <a:gd name="T18" fmla="*/ 0 w 73"/>
                <a:gd name="T19" fmla="*/ 2147483647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3"/>
                <a:gd name="T31" fmla="*/ 0 h 28"/>
                <a:gd name="T32" fmla="*/ 73 w 73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3" h="28">
                  <a:moveTo>
                    <a:pt x="0" y="6"/>
                  </a:moveTo>
                  <a:lnTo>
                    <a:pt x="4" y="9"/>
                  </a:lnTo>
                  <a:lnTo>
                    <a:pt x="71" y="28"/>
                  </a:lnTo>
                  <a:lnTo>
                    <a:pt x="73" y="19"/>
                  </a:lnTo>
                  <a:lnTo>
                    <a:pt x="6" y="0"/>
                  </a:lnTo>
                  <a:lnTo>
                    <a:pt x="10" y="3"/>
                  </a:lnTo>
                  <a:lnTo>
                    <a:pt x="0" y="6"/>
                  </a:lnTo>
                  <a:lnTo>
                    <a:pt x="1" y="8"/>
                  </a:lnTo>
                  <a:lnTo>
                    <a:pt x="4" y="9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02" name="Freeform 94"/>
            <p:cNvSpPr>
              <a:spLocks/>
            </p:cNvSpPr>
            <p:nvPr/>
          </p:nvSpPr>
          <p:spPr bwMode="auto">
            <a:xfrm>
              <a:off x="4037013" y="3559175"/>
              <a:ext cx="142875" cy="184150"/>
            </a:xfrm>
            <a:custGeom>
              <a:avLst/>
              <a:gdLst>
                <a:gd name="T0" fmla="*/ 2147483647 w 91"/>
                <a:gd name="T1" fmla="*/ 2147483647 h 116"/>
                <a:gd name="T2" fmla="*/ 2147483647 w 91"/>
                <a:gd name="T3" fmla="*/ 2147483647 h 116"/>
                <a:gd name="T4" fmla="*/ 2147483647 w 91"/>
                <a:gd name="T5" fmla="*/ 2147483647 h 116"/>
                <a:gd name="T6" fmla="*/ 2147483647 w 91"/>
                <a:gd name="T7" fmla="*/ 2147483647 h 116"/>
                <a:gd name="T8" fmla="*/ 2147483647 w 91"/>
                <a:gd name="T9" fmla="*/ 2147483647 h 116"/>
                <a:gd name="T10" fmla="*/ 2147483647 w 91"/>
                <a:gd name="T11" fmla="*/ 2147483647 h 116"/>
                <a:gd name="T12" fmla="*/ 2147483647 w 91"/>
                <a:gd name="T13" fmla="*/ 2147483647 h 116"/>
                <a:gd name="T14" fmla="*/ 2147483647 w 91"/>
                <a:gd name="T15" fmla="*/ 2147483647 h 116"/>
                <a:gd name="T16" fmla="*/ 2147483647 w 91"/>
                <a:gd name="T17" fmla="*/ 2147483647 h 116"/>
                <a:gd name="T18" fmla="*/ 2147483647 w 91"/>
                <a:gd name="T19" fmla="*/ 2147483647 h 116"/>
                <a:gd name="T20" fmla="*/ 2147483647 w 91"/>
                <a:gd name="T21" fmla="*/ 2147483647 h 116"/>
                <a:gd name="T22" fmla="*/ 2147483647 w 91"/>
                <a:gd name="T23" fmla="*/ 2147483647 h 116"/>
                <a:gd name="T24" fmla="*/ 2147483647 w 91"/>
                <a:gd name="T25" fmla="*/ 2147483647 h 116"/>
                <a:gd name="T26" fmla="*/ 2147483647 w 91"/>
                <a:gd name="T27" fmla="*/ 2147483647 h 116"/>
                <a:gd name="T28" fmla="*/ 2147483647 w 91"/>
                <a:gd name="T29" fmla="*/ 2147483647 h 116"/>
                <a:gd name="T30" fmla="*/ 2147483647 w 91"/>
                <a:gd name="T31" fmla="*/ 2147483647 h 116"/>
                <a:gd name="T32" fmla="*/ 2147483647 w 91"/>
                <a:gd name="T33" fmla="*/ 2147483647 h 116"/>
                <a:gd name="T34" fmla="*/ 2147483647 w 91"/>
                <a:gd name="T35" fmla="*/ 2147483647 h 116"/>
                <a:gd name="T36" fmla="*/ 2147483647 w 91"/>
                <a:gd name="T37" fmla="*/ 2147483647 h 116"/>
                <a:gd name="T38" fmla="*/ 2147483647 w 91"/>
                <a:gd name="T39" fmla="*/ 2147483647 h 116"/>
                <a:gd name="T40" fmla="*/ 2147483647 w 91"/>
                <a:gd name="T41" fmla="*/ 2147483647 h 116"/>
                <a:gd name="T42" fmla="*/ 2147483647 w 91"/>
                <a:gd name="T43" fmla="*/ 0 h 116"/>
                <a:gd name="T44" fmla="*/ 2147483647 w 91"/>
                <a:gd name="T45" fmla="*/ 2147483647 h 116"/>
                <a:gd name="T46" fmla="*/ 2147483647 w 91"/>
                <a:gd name="T47" fmla="*/ 2147483647 h 116"/>
                <a:gd name="T48" fmla="*/ 2147483647 w 91"/>
                <a:gd name="T49" fmla="*/ 2147483647 h 116"/>
                <a:gd name="T50" fmla="*/ 2147483647 w 91"/>
                <a:gd name="T51" fmla="*/ 2147483647 h 116"/>
                <a:gd name="T52" fmla="*/ 2147483647 w 91"/>
                <a:gd name="T53" fmla="*/ 2147483647 h 116"/>
                <a:gd name="T54" fmla="*/ 2147483647 w 91"/>
                <a:gd name="T55" fmla="*/ 2147483647 h 116"/>
                <a:gd name="T56" fmla="*/ 2147483647 w 91"/>
                <a:gd name="T57" fmla="*/ 2147483647 h 116"/>
                <a:gd name="T58" fmla="*/ 2147483647 w 91"/>
                <a:gd name="T59" fmla="*/ 2147483647 h 116"/>
                <a:gd name="T60" fmla="*/ 2147483647 w 91"/>
                <a:gd name="T61" fmla="*/ 2147483647 h 116"/>
                <a:gd name="T62" fmla="*/ 2147483647 w 91"/>
                <a:gd name="T63" fmla="*/ 2147483647 h 116"/>
                <a:gd name="T64" fmla="*/ 2147483647 w 91"/>
                <a:gd name="T65" fmla="*/ 2147483647 h 116"/>
                <a:gd name="T66" fmla="*/ 0 w 91"/>
                <a:gd name="T67" fmla="*/ 2147483647 h 116"/>
                <a:gd name="T68" fmla="*/ 2147483647 w 91"/>
                <a:gd name="T69" fmla="*/ 2147483647 h 116"/>
                <a:gd name="T70" fmla="*/ 2147483647 w 91"/>
                <a:gd name="T71" fmla="*/ 2147483647 h 116"/>
                <a:gd name="T72" fmla="*/ 2147483647 w 91"/>
                <a:gd name="T73" fmla="*/ 2147483647 h 116"/>
                <a:gd name="T74" fmla="*/ 2147483647 w 91"/>
                <a:gd name="T75" fmla="*/ 2147483647 h 116"/>
                <a:gd name="T76" fmla="*/ 2147483647 w 91"/>
                <a:gd name="T77" fmla="*/ 2147483647 h 116"/>
                <a:gd name="T78" fmla="*/ 2147483647 w 91"/>
                <a:gd name="T79" fmla="*/ 2147483647 h 116"/>
                <a:gd name="T80" fmla="*/ 2147483647 w 91"/>
                <a:gd name="T81" fmla="*/ 2147483647 h 116"/>
                <a:gd name="T82" fmla="*/ 2147483647 w 91"/>
                <a:gd name="T83" fmla="*/ 2147483647 h 116"/>
                <a:gd name="T84" fmla="*/ 2147483647 w 91"/>
                <a:gd name="T85" fmla="*/ 2147483647 h 116"/>
                <a:gd name="T86" fmla="*/ 2147483647 w 91"/>
                <a:gd name="T87" fmla="*/ 2147483647 h 116"/>
                <a:gd name="T88" fmla="*/ 2147483647 w 91"/>
                <a:gd name="T89" fmla="*/ 2147483647 h 116"/>
                <a:gd name="T90" fmla="*/ 2147483647 w 91"/>
                <a:gd name="T91" fmla="*/ 2147483647 h 116"/>
                <a:gd name="T92" fmla="*/ 2147483647 w 91"/>
                <a:gd name="T93" fmla="*/ 2147483647 h 116"/>
                <a:gd name="T94" fmla="*/ 2147483647 w 91"/>
                <a:gd name="T95" fmla="*/ 2147483647 h 116"/>
                <a:gd name="T96" fmla="*/ 2147483647 w 91"/>
                <a:gd name="T97" fmla="*/ 2147483647 h 116"/>
                <a:gd name="T98" fmla="*/ 2147483647 w 91"/>
                <a:gd name="T99" fmla="*/ 2147483647 h 11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1"/>
                <a:gd name="T151" fmla="*/ 0 h 116"/>
                <a:gd name="T152" fmla="*/ 91 w 91"/>
                <a:gd name="T153" fmla="*/ 116 h 11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1" h="116">
                  <a:moveTo>
                    <a:pt x="91" y="25"/>
                  </a:moveTo>
                  <a:lnTo>
                    <a:pt x="72" y="34"/>
                  </a:lnTo>
                  <a:lnTo>
                    <a:pt x="71" y="25"/>
                  </a:lnTo>
                  <a:lnTo>
                    <a:pt x="71" y="19"/>
                  </a:lnTo>
                  <a:lnTo>
                    <a:pt x="70" y="15"/>
                  </a:lnTo>
                  <a:lnTo>
                    <a:pt x="68" y="13"/>
                  </a:lnTo>
                  <a:lnTo>
                    <a:pt x="66" y="13"/>
                  </a:lnTo>
                  <a:lnTo>
                    <a:pt x="62" y="15"/>
                  </a:lnTo>
                  <a:lnTo>
                    <a:pt x="57" y="19"/>
                  </a:lnTo>
                  <a:lnTo>
                    <a:pt x="50" y="25"/>
                  </a:lnTo>
                  <a:lnTo>
                    <a:pt x="49" y="18"/>
                  </a:lnTo>
                  <a:lnTo>
                    <a:pt x="49" y="13"/>
                  </a:lnTo>
                  <a:lnTo>
                    <a:pt x="49" y="10"/>
                  </a:lnTo>
                  <a:lnTo>
                    <a:pt x="48" y="8"/>
                  </a:lnTo>
                  <a:lnTo>
                    <a:pt x="47" y="8"/>
                  </a:lnTo>
                  <a:lnTo>
                    <a:pt x="44" y="9"/>
                  </a:lnTo>
                  <a:lnTo>
                    <a:pt x="40" y="12"/>
                  </a:lnTo>
                  <a:lnTo>
                    <a:pt x="34" y="16"/>
                  </a:lnTo>
                  <a:lnTo>
                    <a:pt x="31" y="10"/>
                  </a:lnTo>
                  <a:lnTo>
                    <a:pt x="29" y="4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23" y="2"/>
                  </a:lnTo>
                  <a:lnTo>
                    <a:pt x="20" y="4"/>
                  </a:lnTo>
                  <a:lnTo>
                    <a:pt x="17" y="10"/>
                  </a:lnTo>
                  <a:lnTo>
                    <a:pt x="13" y="16"/>
                  </a:lnTo>
                  <a:lnTo>
                    <a:pt x="12" y="27"/>
                  </a:lnTo>
                  <a:lnTo>
                    <a:pt x="11" y="38"/>
                  </a:lnTo>
                  <a:lnTo>
                    <a:pt x="9" y="48"/>
                  </a:lnTo>
                  <a:lnTo>
                    <a:pt x="8" y="58"/>
                  </a:lnTo>
                  <a:lnTo>
                    <a:pt x="6" y="68"/>
                  </a:lnTo>
                  <a:lnTo>
                    <a:pt x="4" y="78"/>
                  </a:lnTo>
                  <a:lnTo>
                    <a:pt x="1" y="87"/>
                  </a:lnTo>
                  <a:lnTo>
                    <a:pt x="0" y="97"/>
                  </a:lnTo>
                  <a:lnTo>
                    <a:pt x="5" y="98"/>
                  </a:lnTo>
                  <a:lnTo>
                    <a:pt x="9" y="99"/>
                  </a:lnTo>
                  <a:lnTo>
                    <a:pt x="13" y="101"/>
                  </a:lnTo>
                  <a:lnTo>
                    <a:pt x="18" y="103"/>
                  </a:lnTo>
                  <a:lnTo>
                    <a:pt x="22" y="106"/>
                  </a:lnTo>
                  <a:lnTo>
                    <a:pt x="25" y="109"/>
                  </a:lnTo>
                  <a:lnTo>
                    <a:pt x="28" y="112"/>
                  </a:lnTo>
                  <a:lnTo>
                    <a:pt x="32" y="116"/>
                  </a:lnTo>
                  <a:lnTo>
                    <a:pt x="39" y="104"/>
                  </a:lnTo>
                  <a:lnTo>
                    <a:pt x="46" y="93"/>
                  </a:lnTo>
                  <a:lnTo>
                    <a:pt x="53" y="80"/>
                  </a:lnTo>
                  <a:lnTo>
                    <a:pt x="60" y="69"/>
                  </a:lnTo>
                  <a:lnTo>
                    <a:pt x="67" y="57"/>
                  </a:lnTo>
                  <a:lnTo>
                    <a:pt x="75" y="46"/>
                  </a:lnTo>
                  <a:lnTo>
                    <a:pt x="83" y="35"/>
                  </a:lnTo>
                  <a:lnTo>
                    <a:pt x="91" y="25"/>
                  </a:lnTo>
                  <a:close/>
                </a:path>
              </a:pathLst>
            </a:custGeom>
            <a:solidFill>
              <a:srgbClr val="CC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03" name="Freeform 95"/>
            <p:cNvSpPr>
              <a:spLocks/>
            </p:cNvSpPr>
            <p:nvPr/>
          </p:nvSpPr>
          <p:spPr bwMode="auto">
            <a:xfrm>
              <a:off x="4143375" y="3592513"/>
              <a:ext cx="39688" cy="31750"/>
            </a:xfrm>
            <a:custGeom>
              <a:avLst/>
              <a:gdLst>
                <a:gd name="T0" fmla="*/ 0 w 25"/>
                <a:gd name="T1" fmla="*/ 2147483647 h 20"/>
                <a:gd name="T2" fmla="*/ 2147483647 w 25"/>
                <a:gd name="T3" fmla="*/ 2147483647 h 20"/>
                <a:gd name="T4" fmla="*/ 2147483647 w 25"/>
                <a:gd name="T5" fmla="*/ 2147483647 h 20"/>
                <a:gd name="T6" fmla="*/ 2147483647 w 25"/>
                <a:gd name="T7" fmla="*/ 0 h 20"/>
                <a:gd name="T8" fmla="*/ 2147483647 w 25"/>
                <a:gd name="T9" fmla="*/ 2147483647 h 20"/>
                <a:gd name="T10" fmla="*/ 2147483647 w 25"/>
                <a:gd name="T11" fmla="*/ 2147483647 h 20"/>
                <a:gd name="T12" fmla="*/ 0 w 25"/>
                <a:gd name="T13" fmla="*/ 2147483647 h 20"/>
                <a:gd name="T14" fmla="*/ 0 w 25"/>
                <a:gd name="T15" fmla="*/ 2147483647 h 20"/>
                <a:gd name="T16" fmla="*/ 2147483647 w 25"/>
                <a:gd name="T17" fmla="*/ 2147483647 h 20"/>
                <a:gd name="T18" fmla="*/ 0 w 25"/>
                <a:gd name="T19" fmla="*/ 2147483647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5"/>
                <a:gd name="T31" fmla="*/ 0 h 20"/>
                <a:gd name="T32" fmla="*/ 25 w 2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5" h="20">
                  <a:moveTo>
                    <a:pt x="0" y="13"/>
                  </a:moveTo>
                  <a:lnTo>
                    <a:pt x="6" y="17"/>
                  </a:lnTo>
                  <a:lnTo>
                    <a:pt x="25" y="8"/>
                  </a:lnTo>
                  <a:lnTo>
                    <a:pt x="22" y="0"/>
                  </a:lnTo>
                  <a:lnTo>
                    <a:pt x="3" y="9"/>
                  </a:lnTo>
                  <a:lnTo>
                    <a:pt x="9" y="12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6" y="1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04" name="Freeform 96"/>
            <p:cNvSpPr>
              <a:spLocks/>
            </p:cNvSpPr>
            <p:nvPr/>
          </p:nvSpPr>
          <p:spPr bwMode="auto">
            <a:xfrm>
              <a:off x="4108450" y="3573463"/>
              <a:ext cx="49213" cy="39687"/>
            </a:xfrm>
            <a:custGeom>
              <a:avLst/>
              <a:gdLst>
                <a:gd name="T0" fmla="*/ 0 w 32"/>
                <a:gd name="T1" fmla="*/ 2147483647 h 25"/>
                <a:gd name="T2" fmla="*/ 2147483647 w 32"/>
                <a:gd name="T3" fmla="*/ 2147483647 h 25"/>
                <a:gd name="T4" fmla="*/ 2147483647 w 32"/>
                <a:gd name="T5" fmla="*/ 2147483647 h 25"/>
                <a:gd name="T6" fmla="*/ 2147483647 w 32"/>
                <a:gd name="T7" fmla="*/ 2147483647 h 25"/>
                <a:gd name="T8" fmla="*/ 2147483647 w 32"/>
                <a:gd name="T9" fmla="*/ 2147483647 h 25"/>
                <a:gd name="T10" fmla="*/ 2147483647 w 32"/>
                <a:gd name="T11" fmla="*/ 2147483647 h 25"/>
                <a:gd name="T12" fmla="*/ 2147483647 w 32"/>
                <a:gd name="T13" fmla="*/ 2147483647 h 25"/>
                <a:gd name="T14" fmla="*/ 2147483647 w 32"/>
                <a:gd name="T15" fmla="*/ 2147483647 h 25"/>
                <a:gd name="T16" fmla="*/ 2147483647 w 32"/>
                <a:gd name="T17" fmla="*/ 2147483647 h 25"/>
                <a:gd name="T18" fmla="*/ 2147483647 w 32"/>
                <a:gd name="T19" fmla="*/ 2147483647 h 25"/>
                <a:gd name="T20" fmla="*/ 2147483647 w 32"/>
                <a:gd name="T21" fmla="*/ 2147483647 h 25"/>
                <a:gd name="T22" fmla="*/ 2147483647 w 32"/>
                <a:gd name="T23" fmla="*/ 2147483647 h 25"/>
                <a:gd name="T24" fmla="*/ 2147483647 w 32"/>
                <a:gd name="T25" fmla="*/ 2147483647 h 25"/>
                <a:gd name="T26" fmla="*/ 2147483647 w 32"/>
                <a:gd name="T27" fmla="*/ 2147483647 h 25"/>
                <a:gd name="T28" fmla="*/ 2147483647 w 32"/>
                <a:gd name="T29" fmla="*/ 0 h 25"/>
                <a:gd name="T30" fmla="*/ 2147483647 w 32"/>
                <a:gd name="T31" fmla="*/ 0 h 25"/>
                <a:gd name="T32" fmla="*/ 2147483647 w 32"/>
                <a:gd name="T33" fmla="*/ 2147483647 h 25"/>
                <a:gd name="T34" fmla="*/ 2147483647 w 32"/>
                <a:gd name="T35" fmla="*/ 2147483647 h 25"/>
                <a:gd name="T36" fmla="*/ 2147483647 w 32"/>
                <a:gd name="T37" fmla="*/ 2147483647 h 25"/>
                <a:gd name="T38" fmla="*/ 2147483647 w 32"/>
                <a:gd name="T39" fmla="*/ 2147483647 h 25"/>
                <a:gd name="T40" fmla="*/ 0 w 32"/>
                <a:gd name="T41" fmla="*/ 2147483647 h 25"/>
                <a:gd name="T42" fmla="*/ 2147483647 w 32"/>
                <a:gd name="T43" fmla="*/ 2147483647 h 25"/>
                <a:gd name="T44" fmla="*/ 2147483647 w 32"/>
                <a:gd name="T45" fmla="*/ 2147483647 h 25"/>
                <a:gd name="T46" fmla="*/ 0 w 32"/>
                <a:gd name="T47" fmla="*/ 2147483647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2"/>
                <a:gd name="T73" fmla="*/ 0 h 25"/>
                <a:gd name="T74" fmla="*/ 32 w 32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2" h="25">
                  <a:moveTo>
                    <a:pt x="0" y="17"/>
                  </a:moveTo>
                  <a:lnTo>
                    <a:pt x="8" y="20"/>
                  </a:lnTo>
                  <a:lnTo>
                    <a:pt x="15" y="14"/>
                  </a:lnTo>
                  <a:lnTo>
                    <a:pt x="20" y="10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0" y="7"/>
                  </a:lnTo>
                  <a:lnTo>
                    <a:pt x="21" y="11"/>
                  </a:lnTo>
                  <a:lnTo>
                    <a:pt x="21" y="17"/>
                  </a:lnTo>
                  <a:lnTo>
                    <a:pt x="23" y="25"/>
                  </a:lnTo>
                  <a:lnTo>
                    <a:pt x="32" y="24"/>
                  </a:lnTo>
                  <a:lnTo>
                    <a:pt x="31" y="16"/>
                  </a:lnTo>
                  <a:lnTo>
                    <a:pt x="30" y="10"/>
                  </a:lnTo>
                  <a:lnTo>
                    <a:pt x="30" y="4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3"/>
                  </a:lnTo>
                  <a:lnTo>
                    <a:pt x="9" y="7"/>
                  </a:lnTo>
                  <a:lnTo>
                    <a:pt x="2" y="13"/>
                  </a:lnTo>
                  <a:lnTo>
                    <a:pt x="9" y="16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8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05" name="Freeform 97"/>
            <p:cNvSpPr>
              <a:spLocks/>
            </p:cNvSpPr>
            <p:nvPr/>
          </p:nvSpPr>
          <p:spPr bwMode="auto">
            <a:xfrm>
              <a:off x="4083050" y="3563938"/>
              <a:ext cx="39688" cy="36512"/>
            </a:xfrm>
            <a:custGeom>
              <a:avLst/>
              <a:gdLst>
                <a:gd name="T0" fmla="*/ 0 w 24"/>
                <a:gd name="T1" fmla="*/ 2147483647 h 23"/>
                <a:gd name="T2" fmla="*/ 2147483647 w 24"/>
                <a:gd name="T3" fmla="*/ 2147483647 h 23"/>
                <a:gd name="T4" fmla="*/ 2147483647 w 24"/>
                <a:gd name="T5" fmla="*/ 2147483647 h 23"/>
                <a:gd name="T6" fmla="*/ 2147483647 w 24"/>
                <a:gd name="T7" fmla="*/ 2147483647 h 23"/>
                <a:gd name="T8" fmla="*/ 2147483647 w 24"/>
                <a:gd name="T9" fmla="*/ 2147483647 h 23"/>
                <a:gd name="T10" fmla="*/ 2147483647 w 24"/>
                <a:gd name="T11" fmla="*/ 2147483647 h 23"/>
                <a:gd name="T12" fmla="*/ 2147483647 w 24"/>
                <a:gd name="T13" fmla="*/ 2147483647 h 23"/>
                <a:gd name="T14" fmla="*/ 2147483647 w 24"/>
                <a:gd name="T15" fmla="*/ 2147483647 h 23"/>
                <a:gd name="T16" fmla="*/ 2147483647 w 24"/>
                <a:gd name="T17" fmla="*/ 2147483647 h 23"/>
                <a:gd name="T18" fmla="*/ 2147483647 w 24"/>
                <a:gd name="T19" fmla="*/ 2147483647 h 23"/>
                <a:gd name="T20" fmla="*/ 2147483647 w 24"/>
                <a:gd name="T21" fmla="*/ 2147483647 h 23"/>
                <a:gd name="T22" fmla="*/ 2147483647 w 24"/>
                <a:gd name="T23" fmla="*/ 2147483647 h 23"/>
                <a:gd name="T24" fmla="*/ 2147483647 w 24"/>
                <a:gd name="T25" fmla="*/ 2147483647 h 23"/>
                <a:gd name="T26" fmla="*/ 2147483647 w 24"/>
                <a:gd name="T27" fmla="*/ 2147483647 h 23"/>
                <a:gd name="T28" fmla="*/ 2147483647 w 24"/>
                <a:gd name="T29" fmla="*/ 2147483647 h 23"/>
                <a:gd name="T30" fmla="*/ 2147483647 w 24"/>
                <a:gd name="T31" fmla="*/ 0 h 23"/>
                <a:gd name="T32" fmla="*/ 2147483647 w 24"/>
                <a:gd name="T33" fmla="*/ 2147483647 h 23"/>
                <a:gd name="T34" fmla="*/ 2147483647 w 24"/>
                <a:gd name="T35" fmla="*/ 2147483647 h 23"/>
                <a:gd name="T36" fmla="*/ 2147483647 w 24"/>
                <a:gd name="T37" fmla="*/ 2147483647 h 23"/>
                <a:gd name="T38" fmla="*/ 2147483647 w 24"/>
                <a:gd name="T39" fmla="*/ 2147483647 h 23"/>
                <a:gd name="T40" fmla="*/ 0 w 24"/>
                <a:gd name="T41" fmla="*/ 2147483647 h 23"/>
                <a:gd name="T42" fmla="*/ 2147483647 w 24"/>
                <a:gd name="T43" fmla="*/ 2147483647 h 23"/>
                <a:gd name="T44" fmla="*/ 2147483647 w 24"/>
                <a:gd name="T45" fmla="*/ 2147483647 h 23"/>
                <a:gd name="T46" fmla="*/ 0 w 24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23"/>
                <a:gd name="T74" fmla="*/ 24 w 24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23">
                  <a:moveTo>
                    <a:pt x="0" y="15"/>
                  </a:moveTo>
                  <a:lnTo>
                    <a:pt x="6" y="17"/>
                  </a:lnTo>
                  <a:lnTo>
                    <a:pt x="12" y="13"/>
                  </a:lnTo>
                  <a:lnTo>
                    <a:pt x="16" y="10"/>
                  </a:lnTo>
                  <a:lnTo>
                    <a:pt x="18" y="9"/>
                  </a:lnTo>
                  <a:lnTo>
                    <a:pt x="15" y="8"/>
                  </a:lnTo>
                  <a:lnTo>
                    <a:pt x="14" y="7"/>
                  </a:lnTo>
                  <a:lnTo>
                    <a:pt x="14" y="11"/>
                  </a:lnTo>
                  <a:lnTo>
                    <a:pt x="15" y="16"/>
                  </a:lnTo>
                  <a:lnTo>
                    <a:pt x="15" y="23"/>
                  </a:lnTo>
                  <a:lnTo>
                    <a:pt x="24" y="22"/>
                  </a:lnTo>
                  <a:lnTo>
                    <a:pt x="24" y="15"/>
                  </a:lnTo>
                  <a:lnTo>
                    <a:pt x="23" y="9"/>
                  </a:lnTo>
                  <a:lnTo>
                    <a:pt x="23" y="6"/>
                  </a:lnTo>
                  <a:lnTo>
                    <a:pt x="22" y="1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8" y="5"/>
                  </a:lnTo>
                  <a:lnTo>
                    <a:pt x="1" y="9"/>
                  </a:lnTo>
                  <a:lnTo>
                    <a:pt x="8" y="11"/>
                  </a:lnTo>
                  <a:lnTo>
                    <a:pt x="0" y="15"/>
                  </a:lnTo>
                  <a:lnTo>
                    <a:pt x="1" y="20"/>
                  </a:lnTo>
                  <a:lnTo>
                    <a:pt x="6" y="17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06" name="Freeform 98"/>
            <p:cNvSpPr>
              <a:spLocks/>
            </p:cNvSpPr>
            <p:nvPr/>
          </p:nvSpPr>
          <p:spPr bwMode="auto">
            <a:xfrm>
              <a:off x="4048125" y="3552825"/>
              <a:ext cx="47625" cy="36513"/>
            </a:xfrm>
            <a:custGeom>
              <a:avLst/>
              <a:gdLst>
                <a:gd name="T0" fmla="*/ 2147483647 w 30"/>
                <a:gd name="T1" fmla="*/ 2147483647 h 23"/>
                <a:gd name="T2" fmla="*/ 2147483647 w 30"/>
                <a:gd name="T3" fmla="*/ 2147483647 h 23"/>
                <a:gd name="T4" fmla="*/ 2147483647 w 30"/>
                <a:gd name="T5" fmla="*/ 2147483647 h 23"/>
                <a:gd name="T6" fmla="*/ 2147483647 w 30"/>
                <a:gd name="T7" fmla="*/ 2147483647 h 23"/>
                <a:gd name="T8" fmla="*/ 2147483647 w 30"/>
                <a:gd name="T9" fmla="*/ 2147483647 h 23"/>
                <a:gd name="T10" fmla="*/ 2147483647 w 30"/>
                <a:gd name="T11" fmla="*/ 2147483647 h 23"/>
                <a:gd name="T12" fmla="*/ 2147483647 w 30"/>
                <a:gd name="T13" fmla="*/ 2147483647 h 23"/>
                <a:gd name="T14" fmla="*/ 2147483647 w 30"/>
                <a:gd name="T15" fmla="*/ 2147483647 h 23"/>
                <a:gd name="T16" fmla="*/ 2147483647 w 30"/>
                <a:gd name="T17" fmla="*/ 2147483647 h 23"/>
                <a:gd name="T18" fmla="*/ 2147483647 w 30"/>
                <a:gd name="T19" fmla="*/ 2147483647 h 23"/>
                <a:gd name="T20" fmla="*/ 2147483647 w 30"/>
                <a:gd name="T21" fmla="*/ 2147483647 h 23"/>
                <a:gd name="T22" fmla="*/ 2147483647 w 30"/>
                <a:gd name="T23" fmla="*/ 2147483647 h 23"/>
                <a:gd name="T24" fmla="*/ 2147483647 w 30"/>
                <a:gd name="T25" fmla="*/ 2147483647 h 23"/>
                <a:gd name="T26" fmla="*/ 2147483647 w 30"/>
                <a:gd name="T27" fmla="*/ 2147483647 h 23"/>
                <a:gd name="T28" fmla="*/ 2147483647 w 30"/>
                <a:gd name="T29" fmla="*/ 0 h 23"/>
                <a:gd name="T30" fmla="*/ 2147483647 w 30"/>
                <a:gd name="T31" fmla="*/ 2147483647 h 23"/>
                <a:gd name="T32" fmla="*/ 2147483647 w 30"/>
                <a:gd name="T33" fmla="*/ 2147483647 h 23"/>
                <a:gd name="T34" fmla="*/ 2147483647 w 30"/>
                <a:gd name="T35" fmla="*/ 2147483647 h 23"/>
                <a:gd name="T36" fmla="*/ 2147483647 w 30"/>
                <a:gd name="T37" fmla="*/ 2147483647 h 23"/>
                <a:gd name="T38" fmla="*/ 0 w 30"/>
                <a:gd name="T39" fmla="*/ 2147483647 h 23"/>
                <a:gd name="T40" fmla="*/ 2147483647 w 30"/>
                <a:gd name="T41" fmla="*/ 2147483647 h 23"/>
                <a:gd name="T42" fmla="*/ 0 w 30"/>
                <a:gd name="T43" fmla="*/ 2147483647 h 23"/>
                <a:gd name="T44" fmla="*/ 0 w 30"/>
                <a:gd name="T45" fmla="*/ 2147483647 h 23"/>
                <a:gd name="T46" fmla="*/ 2147483647 w 30"/>
                <a:gd name="T47" fmla="*/ 2147483647 h 2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0"/>
                <a:gd name="T73" fmla="*/ 0 h 23"/>
                <a:gd name="T74" fmla="*/ 30 w 30"/>
                <a:gd name="T75" fmla="*/ 23 h 2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0" h="23">
                  <a:moveTo>
                    <a:pt x="10" y="20"/>
                  </a:moveTo>
                  <a:lnTo>
                    <a:pt x="9" y="23"/>
                  </a:lnTo>
                  <a:lnTo>
                    <a:pt x="13" y="16"/>
                  </a:lnTo>
                  <a:lnTo>
                    <a:pt x="16" y="11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7" y="11"/>
                  </a:lnTo>
                  <a:lnTo>
                    <a:pt x="19" y="15"/>
                  </a:lnTo>
                  <a:lnTo>
                    <a:pt x="22" y="22"/>
                  </a:lnTo>
                  <a:lnTo>
                    <a:pt x="30" y="18"/>
                  </a:lnTo>
                  <a:lnTo>
                    <a:pt x="27" y="12"/>
                  </a:lnTo>
                  <a:lnTo>
                    <a:pt x="25" y="6"/>
                  </a:lnTo>
                  <a:lnTo>
                    <a:pt x="22" y="2"/>
                  </a:lnTo>
                  <a:lnTo>
                    <a:pt x="17" y="0"/>
                  </a:lnTo>
                  <a:lnTo>
                    <a:pt x="12" y="2"/>
                  </a:lnTo>
                  <a:lnTo>
                    <a:pt x="8" y="6"/>
                  </a:lnTo>
                  <a:lnTo>
                    <a:pt x="5" y="11"/>
                  </a:lnTo>
                  <a:lnTo>
                    <a:pt x="1" y="18"/>
                  </a:lnTo>
                  <a:lnTo>
                    <a:pt x="0" y="20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07" name="Freeform 99"/>
            <p:cNvSpPr>
              <a:spLocks/>
            </p:cNvSpPr>
            <p:nvPr/>
          </p:nvSpPr>
          <p:spPr bwMode="auto">
            <a:xfrm>
              <a:off x="4025900" y="3584575"/>
              <a:ext cx="39688" cy="136525"/>
            </a:xfrm>
            <a:custGeom>
              <a:avLst/>
              <a:gdLst>
                <a:gd name="T0" fmla="*/ 2147483647 w 24"/>
                <a:gd name="T1" fmla="*/ 2147483647 h 86"/>
                <a:gd name="T2" fmla="*/ 2147483647 w 24"/>
                <a:gd name="T3" fmla="*/ 2147483647 h 86"/>
                <a:gd name="T4" fmla="*/ 2147483647 w 24"/>
                <a:gd name="T5" fmla="*/ 2147483647 h 86"/>
                <a:gd name="T6" fmla="*/ 2147483647 w 24"/>
                <a:gd name="T7" fmla="*/ 2147483647 h 86"/>
                <a:gd name="T8" fmla="*/ 2147483647 w 24"/>
                <a:gd name="T9" fmla="*/ 2147483647 h 86"/>
                <a:gd name="T10" fmla="*/ 2147483647 w 24"/>
                <a:gd name="T11" fmla="*/ 2147483647 h 86"/>
                <a:gd name="T12" fmla="*/ 2147483647 w 24"/>
                <a:gd name="T13" fmla="*/ 2147483647 h 86"/>
                <a:gd name="T14" fmla="*/ 2147483647 w 24"/>
                <a:gd name="T15" fmla="*/ 2147483647 h 86"/>
                <a:gd name="T16" fmla="*/ 2147483647 w 24"/>
                <a:gd name="T17" fmla="*/ 2147483647 h 86"/>
                <a:gd name="T18" fmla="*/ 2147483647 w 24"/>
                <a:gd name="T19" fmla="*/ 0 h 86"/>
                <a:gd name="T20" fmla="*/ 2147483647 w 24"/>
                <a:gd name="T21" fmla="*/ 0 h 86"/>
                <a:gd name="T22" fmla="*/ 2147483647 w 24"/>
                <a:gd name="T23" fmla="*/ 2147483647 h 86"/>
                <a:gd name="T24" fmla="*/ 2147483647 w 24"/>
                <a:gd name="T25" fmla="*/ 2147483647 h 86"/>
                <a:gd name="T26" fmla="*/ 2147483647 w 24"/>
                <a:gd name="T27" fmla="*/ 2147483647 h 86"/>
                <a:gd name="T28" fmla="*/ 2147483647 w 24"/>
                <a:gd name="T29" fmla="*/ 2147483647 h 86"/>
                <a:gd name="T30" fmla="*/ 2147483647 w 24"/>
                <a:gd name="T31" fmla="*/ 2147483647 h 86"/>
                <a:gd name="T32" fmla="*/ 2147483647 w 24"/>
                <a:gd name="T33" fmla="*/ 2147483647 h 86"/>
                <a:gd name="T34" fmla="*/ 2147483647 w 24"/>
                <a:gd name="T35" fmla="*/ 2147483647 h 86"/>
                <a:gd name="T36" fmla="*/ 2147483647 w 24"/>
                <a:gd name="T37" fmla="*/ 2147483647 h 86"/>
                <a:gd name="T38" fmla="*/ 2147483647 w 24"/>
                <a:gd name="T39" fmla="*/ 2147483647 h 86"/>
                <a:gd name="T40" fmla="*/ 2147483647 w 24"/>
                <a:gd name="T41" fmla="*/ 2147483647 h 86"/>
                <a:gd name="T42" fmla="*/ 0 w 24"/>
                <a:gd name="T43" fmla="*/ 2147483647 h 86"/>
                <a:gd name="T44" fmla="*/ 2147483647 w 24"/>
                <a:gd name="T45" fmla="*/ 2147483647 h 86"/>
                <a:gd name="T46" fmla="*/ 2147483647 w 24"/>
                <a:gd name="T47" fmla="*/ 2147483647 h 8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4"/>
                <a:gd name="T73" fmla="*/ 0 h 86"/>
                <a:gd name="T74" fmla="*/ 24 w 24"/>
                <a:gd name="T75" fmla="*/ 86 h 8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4" h="86">
                  <a:moveTo>
                    <a:pt x="6" y="77"/>
                  </a:moveTo>
                  <a:lnTo>
                    <a:pt x="10" y="82"/>
                  </a:lnTo>
                  <a:lnTo>
                    <a:pt x="12" y="72"/>
                  </a:lnTo>
                  <a:lnTo>
                    <a:pt x="14" y="63"/>
                  </a:lnTo>
                  <a:lnTo>
                    <a:pt x="17" y="53"/>
                  </a:lnTo>
                  <a:lnTo>
                    <a:pt x="18" y="43"/>
                  </a:lnTo>
                  <a:lnTo>
                    <a:pt x="20" y="33"/>
                  </a:lnTo>
                  <a:lnTo>
                    <a:pt x="22" y="23"/>
                  </a:lnTo>
                  <a:lnTo>
                    <a:pt x="23" y="12"/>
                  </a:lnTo>
                  <a:lnTo>
                    <a:pt x="24" y="0"/>
                  </a:lnTo>
                  <a:lnTo>
                    <a:pt x="14" y="0"/>
                  </a:lnTo>
                  <a:lnTo>
                    <a:pt x="14" y="11"/>
                  </a:lnTo>
                  <a:lnTo>
                    <a:pt x="13" y="22"/>
                  </a:lnTo>
                  <a:lnTo>
                    <a:pt x="11" y="32"/>
                  </a:lnTo>
                  <a:lnTo>
                    <a:pt x="9" y="41"/>
                  </a:lnTo>
                  <a:lnTo>
                    <a:pt x="7" y="51"/>
                  </a:lnTo>
                  <a:lnTo>
                    <a:pt x="5" y="60"/>
                  </a:lnTo>
                  <a:lnTo>
                    <a:pt x="3" y="70"/>
                  </a:lnTo>
                  <a:lnTo>
                    <a:pt x="1" y="81"/>
                  </a:lnTo>
                  <a:lnTo>
                    <a:pt x="6" y="86"/>
                  </a:lnTo>
                  <a:lnTo>
                    <a:pt x="1" y="81"/>
                  </a:lnTo>
                  <a:lnTo>
                    <a:pt x="0" y="86"/>
                  </a:lnTo>
                  <a:lnTo>
                    <a:pt x="6" y="86"/>
                  </a:lnTo>
                  <a:lnTo>
                    <a:pt x="6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08" name="Freeform 100"/>
            <p:cNvSpPr>
              <a:spLocks/>
            </p:cNvSpPr>
            <p:nvPr/>
          </p:nvSpPr>
          <p:spPr bwMode="auto">
            <a:xfrm>
              <a:off x="4037013" y="3706813"/>
              <a:ext cx="57150" cy="47625"/>
            </a:xfrm>
            <a:custGeom>
              <a:avLst/>
              <a:gdLst>
                <a:gd name="T0" fmla="*/ 2147483647 w 36"/>
                <a:gd name="T1" fmla="*/ 2147483647 h 30"/>
                <a:gd name="T2" fmla="*/ 2147483647 w 36"/>
                <a:gd name="T3" fmla="*/ 2147483647 h 30"/>
                <a:gd name="T4" fmla="*/ 2147483647 w 36"/>
                <a:gd name="T5" fmla="*/ 2147483647 h 30"/>
                <a:gd name="T6" fmla="*/ 2147483647 w 36"/>
                <a:gd name="T7" fmla="*/ 2147483647 h 30"/>
                <a:gd name="T8" fmla="*/ 2147483647 w 36"/>
                <a:gd name="T9" fmla="*/ 2147483647 h 30"/>
                <a:gd name="T10" fmla="*/ 2147483647 w 36"/>
                <a:gd name="T11" fmla="*/ 2147483647 h 30"/>
                <a:gd name="T12" fmla="*/ 2147483647 w 36"/>
                <a:gd name="T13" fmla="*/ 2147483647 h 30"/>
                <a:gd name="T14" fmla="*/ 2147483647 w 36"/>
                <a:gd name="T15" fmla="*/ 2147483647 h 30"/>
                <a:gd name="T16" fmla="*/ 2147483647 w 36"/>
                <a:gd name="T17" fmla="*/ 0 h 30"/>
                <a:gd name="T18" fmla="*/ 0 w 36"/>
                <a:gd name="T19" fmla="*/ 0 h 30"/>
                <a:gd name="T20" fmla="*/ 0 w 36"/>
                <a:gd name="T21" fmla="*/ 2147483647 h 30"/>
                <a:gd name="T22" fmla="*/ 2147483647 w 36"/>
                <a:gd name="T23" fmla="*/ 2147483647 h 30"/>
                <a:gd name="T24" fmla="*/ 2147483647 w 36"/>
                <a:gd name="T25" fmla="*/ 2147483647 h 30"/>
                <a:gd name="T26" fmla="*/ 2147483647 w 36"/>
                <a:gd name="T27" fmla="*/ 2147483647 h 30"/>
                <a:gd name="T28" fmla="*/ 2147483647 w 36"/>
                <a:gd name="T29" fmla="*/ 2147483647 h 30"/>
                <a:gd name="T30" fmla="*/ 2147483647 w 36"/>
                <a:gd name="T31" fmla="*/ 2147483647 h 30"/>
                <a:gd name="T32" fmla="*/ 2147483647 w 36"/>
                <a:gd name="T33" fmla="*/ 2147483647 h 30"/>
                <a:gd name="T34" fmla="*/ 2147483647 w 36"/>
                <a:gd name="T35" fmla="*/ 2147483647 h 30"/>
                <a:gd name="T36" fmla="*/ 2147483647 w 36"/>
                <a:gd name="T37" fmla="*/ 2147483647 h 30"/>
                <a:gd name="T38" fmla="*/ 2147483647 w 36"/>
                <a:gd name="T39" fmla="*/ 2147483647 h 30"/>
                <a:gd name="T40" fmla="*/ 2147483647 w 36"/>
                <a:gd name="T41" fmla="*/ 2147483647 h 30"/>
                <a:gd name="T42" fmla="*/ 2147483647 w 36"/>
                <a:gd name="T43" fmla="*/ 2147483647 h 30"/>
                <a:gd name="T44" fmla="*/ 2147483647 w 36"/>
                <a:gd name="T45" fmla="*/ 2147483647 h 30"/>
                <a:gd name="T46" fmla="*/ 2147483647 w 36"/>
                <a:gd name="T47" fmla="*/ 2147483647 h 3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6"/>
                <a:gd name="T73" fmla="*/ 0 h 30"/>
                <a:gd name="T74" fmla="*/ 36 w 36"/>
                <a:gd name="T75" fmla="*/ 30 h 3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6" h="30">
                  <a:moveTo>
                    <a:pt x="28" y="20"/>
                  </a:moveTo>
                  <a:lnTo>
                    <a:pt x="35" y="19"/>
                  </a:lnTo>
                  <a:lnTo>
                    <a:pt x="32" y="16"/>
                  </a:lnTo>
                  <a:lnTo>
                    <a:pt x="28" y="12"/>
                  </a:lnTo>
                  <a:lnTo>
                    <a:pt x="24" y="9"/>
                  </a:lnTo>
                  <a:lnTo>
                    <a:pt x="20" y="6"/>
                  </a:lnTo>
                  <a:lnTo>
                    <a:pt x="16" y="4"/>
                  </a:lnTo>
                  <a:lnTo>
                    <a:pt x="11" y="1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4" y="9"/>
                  </a:lnTo>
                  <a:lnTo>
                    <a:pt x="8" y="10"/>
                  </a:lnTo>
                  <a:lnTo>
                    <a:pt x="11" y="12"/>
                  </a:lnTo>
                  <a:lnTo>
                    <a:pt x="15" y="14"/>
                  </a:lnTo>
                  <a:lnTo>
                    <a:pt x="19" y="16"/>
                  </a:lnTo>
                  <a:lnTo>
                    <a:pt x="22" y="19"/>
                  </a:lnTo>
                  <a:lnTo>
                    <a:pt x="25" y="23"/>
                  </a:lnTo>
                  <a:lnTo>
                    <a:pt x="28" y="26"/>
                  </a:lnTo>
                  <a:lnTo>
                    <a:pt x="36" y="25"/>
                  </a:lnTo>
                  <a:lnTo>
                    <a:pt x="28" y="26"/>
                  </a:lnTo>
                  <a:lnTo>
                    <a:pt x="32" y="30"/>
                  </a:lnTo>
                  <a:lnTo>
                    <a:pt x="36" y="25"/>
                  </a:lnTo>
                  <a:lnTo>
                    <a:pt x="28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09" name="Freeform 101"/>
            <p:cNvSpPr>
              <a:spLocks/>
            </p:cNvSpPr>
            <p:nvPr/>
          </p:nvSpPr>
          <p:spPr bwMode="auto">
            <a:xfrm>
              <a:off x="4079875" y="3578225"/>
              <a:ext cx="128588" cy="168275"/>
            </a:xfrm>
            <a:custGeom>
              <a:avLst/>
              <a:gdLst>
                <a:gd name="T0" fmla="*/ 2147483647 w 81"/>
                <a:gd name="T1" fmla="*/ 2147483647 h 106"/>
                <a:gd name="T2" fmla="*/ 2147483647 w 81"/>
                <a:gd name="T3" fmla="*/ 2147483647 h 106"/>
                <a:gd name="T4" fmla="*/ 2147483647 w 81"/>
                <a:gd name="T5" fmla="*/ 2147483647 h 106"/>
                <a:gd name="T6" fmla="*/ 2147483647 w 81"/>
                <a:gd name="T7" fmla="*/ 2147483647 h 106"/>
                <a:gd name="T8" fmla="*/ 2147483647 w 81"/>
                <a:gd name="T9" fmla="*/ 2147483647 h 106"/>
                <a:gd name="T10" fmla="*/ 2147483647 w 81"/>
                <a:gd name="T11" fmla="*/ 2147483647 h 106"/>
                <a:gd name="T12" fmla="*/ 2147483647 w 81"/>
                <a:gd name="T13" fmla="*/ 2147483647 h 106"/>
                <a:gd name="T14" fmla="*/ 2147483647 w 81"/>
                <a:gd name="T15" fmla="*/ 2147483647 h 106"/>
                <a:gd name="T16" fmla="*/ 2147483647 w 81"/>
                <a:gd name="T17" fmla="*/ 2147483647 h 106"/>
                <a:gd name="T18" fmla="*/ 0 w 81"/>
                <a:gd name="T19" fmla="*/ 2147483647 h 106"/>
                <a:gd name="T20" fmla="*/ 2147483647 w 81"/>
                <a:gd name="T21" fmla="*/ 2147483647 h 106"/>
                <a:gd name="T22" fmla="*/ 2147483647 w 81"/>
                <a:gd name="T23" fmla="*/ 2147483647 h 106"/>
                <a:gd name="T24" fmla="*/ 2147483647 w 81"/>
                <a:gd name="T25" fmla="*/ 2147483647 h 106"/>
                <a:gd name="T26" fmla="*/ 2147483647 w 81"/>
                <a:gd name="T27" fmla="*/ 2147483647 h 106"/>
                <a:gd name="T28" fmla="*/ 2147483647 w 81"/>
                <a:gd name="T29" fmla="*/ 2147483647 h 106"/>
                <a:gd name="T30" fmla="*/ 2147483647 w 81"/>
                <a:gd name="T31" fmla="*/ 2147483647 h 106"/>
                <a:gd name="T32" fmla="*/ 2147483647 w 81"/>
                <a:gd name="T33" fmla="*/ 2147483647 h 106"/>
                <a:gd name="T34" fmla="*/ 2147483647 w 81"/>
                <a:gd name="T35" fmla="*/ 2147483647 h 106"/>
                <a:gd name="T36" fmla="*/ 2147483647 w 81"/>
                <a:gd name="T37" fmla="*/ 2147483647 h 106"/>
                <a:gd name="T38" fmla="*/ 2147483647 w 81"/>
                <a:gd name="T39" fmla="*/ 2147483647 h 106"/>
                <a:gd name="T40" fmla="*/ 2147483647 w 81"/>
                <a:gd name="T41" fmla="*/ 2147483647 h 106"/>
                <a:gd name="T42" fmla="*/ 2147483647 w 81"/>
                <a:gd name="T43" fmla="*/ 0 h 106"/>
                <a:gd name="T44" fmla="*/ 2147483647 w 81"/>
                <a:gd name="T45" fmla="*/ 2147483647 h 106"/>
                <a:gd name="T46" fmla="*/ 2147483647 w 81"/>
                <a:gd name="T47" fmla="*/ 2147483647 h 10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1"/>
                <a:gd name="T73" fmla="*/ 0 h 106"/>
                <a:gd name="T74" fmla="*/ 81 w 81"/>
                <a:gd name="T75" fmla="*/ 106 h 10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1" h="106">
                  <a:moveTo>
                    <a:pt x="65" y="17"/>
                  </a:moveTo>
                  <a:lnTo>
                    <a:pt x="60" y="10"/>
                  </a:lnTo>
                  <a:lnTo>
                    <a:pt x="51" y="21"/>
                  </a:lnTo>
                  <a:lnTo>
                    <a:pt x="43" y="31"/>
                  </a:lnTo>
                  <a:lnTo>
                    <a:pt x="35" y="43"/>
                  </a:lnTo>
                  <a:lnTo>
                    <a:pt x="28" y="55"/>
                  </a:lnTo>
                  <a:lnTo>
                    <a:pt x="21" y="66"/>
                  </a:lnTo>
                  <a:lnTo>
                    <a:pt x="14" y="78"/>
                  </a:lnTo>
                  <a:lnTo>
                    <a:pt x="7" y="90"/>
                  </a:lnTo>
                  <a:lnTo>
                    <a:pt x="0" y="101"/>
                  </a:lnTo>
                  <a:lnTo>
                    <a:pt x="8" y="106"/>
                  </a:lnTo>
                  <a:lnTo>
                    <a:pt x="15" y="94"/>
                  </a:lnTo>
                  <a:lnTo>
                    <a:pt x="22" y="83"/>
                  </a:lnTo>
                  <a:lnTo>
                    <a:pt x="29" y="71"/>
                  </a:lnTo>
                  <a:lnTo>
                    <a:pt x="36" y="59"/>
                  </a:lnTo>
                  <a:lnTo>
                    <a:pt x="43" y="48"/>
                  </a:lnTo>
                  <a:lnTo>
                    <a:pt x="51" y="37"/>
                  </a:lnTo>
                  <a:lnTo>
                    <a:pt x="58" y="26"/>
                  </a:lnTo>
                  <a:lnTo>
                    <a:pt x="67" y="16"/>
                  </a:lnTo>
                  <a:lnTo>
                    <a:pt x="62" y="9"/>
                  </a:lnTo>
                  <a:lnTo>
                    <a:pt x="67" y="16"/>
                  </a:lnTo>
                  <a:lnTo>
                    <a:pt x="81" y="0"/>
                  </a:lnTo>
                  <a:lnTo>
                    <a:pt x="62" y="9"/>
                  </a:lnTo>
                  <a:lnTo>
                    <a:pt x="65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10" name="Freeform 102"/>
            <p:cNvSpPr>
              <a:spLocks/>
            </p:cNvSpPr>
            <p:nvPr/>
          </p:nvSpPr>
          <p:spPr bwMode="auto">
            <a:xfrm>
              <a:off x="4230688" y="2843213"/>
              <a:ext cx="138112" cy="155575"/>
            </a:xfrm>
            <a:custGeom>
              <a:avLst/>
              <a:gdLst>
                <a:gd name="T0" fmla="*/ 2147483647 w 87"/>
                <a:gd name="T1" fmla="*/ 2147483647 h 98"/>
                <a:gd name="T2" fmla="*/ 2147483647 w 87"/>
                <a:gd name="T3" fmla="*/ 2147483647 h 98"/>
                <a:gd name="T4" fmla="*/ 2147483647 w 87"/>
                <a:gd name="T5" fmla="*/ 2147483647 h 98"/>
                <a:gd name="T6" fmla="*/ 2147483647 w 87"/>
                <a:gd name="T7" fmla="*/ 2147483647 h 98"/>
                <a:gd name="T8" fmla="*/ 2147483647 w 87"/>
                <a:gd name="T9" fmla="*/ 2147483647 h 98"/>
                <a:gd name="T10" fmla="*/ 2147483647 w 87"/>
                <a:gd name="T11" fmla="*/ 2147483647 h 98"/>
                <a:gd name="T12" fmla="*/ 2147483647 w 87"/>
                <a:gd name="T13" fmla="*/ 2147483647 h 98"/>
                <a:gd name="T14" fmla="*/ 2147483647 w 87"/>
                <a:gd name="T15" fmla="*/ 2147483647 h 98"/>
                <a:gd name="T16" fmla="*/ 2147483647 w 87"/>
                <a:gd name="T17" fmla="*/ 2147483647 h 98"/>
                <a:gd name="T18" fmla="*/ 2147483647 w 87"/>
                <a:gd name="T19" fmla="*/ 2147483647 h 98"/>
                <a:gd name="T20" fmla="*/ 2147483647 w 87"/>
                <a:gd name="T21" fmla="*/ 2147483647 h 98"/>
                <a:gd name="T22" fmla="*/ 2147483647 w 87"/>
                <a:gd name="T23" fmla="*/ 2147483647 h 98"/>
                <a:gd name="T24" fmla="*/ 2147483647 w 87"/>
                <a:gd name="T25" fmla="*/ 2147483647 h 98"/>
                <a:gd name="T26" fmla="*/ 2147483647 w 87"/>
                <a:gd name="T27" fmla="*/ 2147483647 h 98"/>
                <a:gd name="T28" fmla="*/ 2147483647 w 87"/>
                <a:gd name="T29" fmla="*/ 2147483647 h 98"/>
                <a:gd name="T30" fmla="*/ 2147483647 w 87"/>
                <a:gd name="T31" fmla="*/ 2147483647 h 98"/>
                <a:gd name="T32" fmla="*/ 2147483647 w 87"/>
                <a:gd name="T33" fmla="*/ 2147483647 h 98"/>
                <a:gd name="T34" fmla="*/ 2147483647 w 87"/>
                <a:gd name="T35" fmla="*/ 2147483647 h 98"/>
                <a:gd name="T36" fmla="*/ 2147483647 w 87"/>
                <a:gd name="T37" fmla="*/ 2147483647 h 98"/>
                <a:gd name="T38" fmla="*/ 2147483647 w 87"/>
                <a:gd name="T39" fmla="*/ 2147483647 h 98"/>
                <a:gd name="T40" fmla="*/ 2147483647 w 87"/>
                <a:gd name="T41" fmla="*/ 2147483647 h 98"/>
                <a:gd name="T42" fmla="*/ 2147483647 w 87"/>
                <a:gd name="T43" fmla="*/ 2147483647 h 98"/>
                <a:gd name="T44" fmla="*/ 2147483647 w 87"/>
                <a:gd name="T45" fmla="*/ 2147483647 h 98"/>
                <a:gd name="T46" fmla="*/ 2147483647 w 87"/>
                <a:gd name="T47" fmla="*/ 2147483647 h 98"/>
                <a:gd name="T48" fmla="*/ 2147483647 w 87"/>
                <a:gd name="T49" fmla="*/ 2147483647 h 98"/>
                <a:gd name="T50" fmla="*/ 0 w 87"/>
                <a:gd name="T51" fmla="*/ 2147483647 h 98"/>
                <a:gd name="T52" fmla="*/ 2147483647 w 87"/>
                <a:gd name="T53" fmla="*/ 0 h 98"/>
                <a:gd name="T54" fmla="*/ 2147483647 w 87"/>
                <a:gd name="T55" fmla="*/ 2147483647 h 98"/>
                <a:gd name="T56" fmla="*/ 2147483647 w 87"/>
                <a:gd name="T57" fmla="*/ 2147483647 h 98"/>
                <a:gd name="T58" fmla="*/ 2147483647 w 87"/>
                <a:gd name="T59" fmla="*/ 2147483647 h 98"/>
                <a:gd name="T60" fmla="*/ 2147483647 w 87"/>
                <a:gd name="T61" fmla="*/ 2147483647 h 98"/>
                <a:gd name="T62" fmla="*/ 2147483647 w 87"/>
                <a:gd name="T63" fmla="*/ 2147483647 h 98"/>
                <a:gd name="T64" fmla="*/ 2147483647 w 87"/>
                <a:gd name="T65" fmla="*/ 2147483647 h 98"/>
                <a:gd name="T66" fmla="*/ 2147483647 w 87"/>
                <a:gd name="T67" fmla="*/ 2147483647 h 98"/>
                <a:gd name="T68" fmla="*/ 2147483647 w 87"/>
                <a:gd name="T69" fmla="*/ 2147483647 h 98"/>
                <a:gd name="T70" fmla="*/ 2147483647 w 87"/>
                <a:gd name="T71" fmla="*/ 2147483647 h 98"/>
                <a:gd name="T72" fmla="*/ 2147483647 w 87"/>
                <a:gd name="T73" fmla="*/ 2147483647 h 98"/>
                <a:gd name="T74" fmla="*/ 2147483647 w 87"/>
                <a:gd name="T75" fmla="*/ 2147483647 h 98"/>
                <a:gd name="T76" fmla="*/ 2147483647 w 87"/>
                <a:gd name="T77" fmla="*/ 2147483647 h 98"/>
                <a:gd name="T78" fmla="*/ 2147483647 w 87"/>
                <a:gd name="T79" fmla="*/ 2147483647 h 98"/>
                <a:gd name="T80" fmla="*/ 2147483647 w 87"/>
                <a:gd name="T81" fmla="*/ 2147483647 h 98"/>
                <a:gd name="T82" fmla="*/ 2147483647 w 87"/>
                <a:gd name="T83" fmla="*/ 2147483647 h 98"/>
                <a:gd name="T84" fmla="*/ 2147483647 w 87"/>
                <a:gd name="T85" fmla="*/ 2147483647 h 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7"/>
                <a:gd name="T130" fmla="*/ 0 h 98"/>
                <a:gd name="T131" fmla="*/ 87 w 87"/>
                <a:gd name="T132" fmla="*/ 98 h 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7" h="98">
                  <a:moveTo>
                    <a:pt x="75" y="84"/>
                  </a:moveTo>
                  <a:lnTo>
                    <a:pt x="63" y="98"/>
                  </a:lnTo>
                  <a:lnTo>
                    <a:pt x="63" y="90"/>
                  </a:lnTo>
                  <a:lnTo>
                    <a:pt x="62" y="84"/>
                  </a:lnTo>
                  <a:lnTo>
                    <a:pt x="62" y="80"/>
                  </a:lnTo>
                  <a:lnTo>
                    <a:pt x="60" y="78"/>
                  </a:lnTo>
                  <a:lnTo>
                    <a:pt x="59" y="78"/>
                  </a:lnTo>
                  <a:lnTo>
                    <a:pt x="55" y="80"/>
                  </a:lnTo>
                  <a:lnTo>
                    <a:pt x="50" y="84"/>
                  </a:lnTo>
                  <a:lnTo>
                    <a:pt x="43" y="90"/>
                  </a:lnTo>
                  <a:lnTo>
                    <a:pt x="42" y="83"/>
                  </a:lnTo>
                  <a:lnTo>
                    <a:pt x="41" y="79"/>
                  </a:lnTo>
                  <a:lnTo>
                    <a:pt x="40" y="76"/>
                  </a:lnTo>
                  <a:lnTo>
                    <a:pt x="39" y="75"/>
                  </a:lnTo>
                  <a:lnTo>
                    <a:pt x="37" y="75"/>
                  </a:lnTo>
                  <a:lnTo>
                    <a:pt x="33" y="78"/>
                  </a:lnTo>
                  <a:lnTo>
                    <a:pt x="28" y="80"/>
                  </a:lnTo>
                  <a:lnTo>
                    <a:pt x="21" y="84"/>
                  </a:lnTo>
                  <a:lnTo>
                    <a:pt x="21" y="79"/>
                  </a:lnTo>
                  <a:lnTo>
                    <a:pt x="21" y="74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6" y="70"/>
                  </a:lnTo>
                  <a:lnTo>
                    <a:pt x="13" y="71"/>
                  </a:lnTo>
                  <a:lnTo>
                    <a:pt x="7" y="75"/>
                  </a:lnTo>
                  <a:lnTo>
                    <a:pt x="0" y="79"/>
                  </a:lnTo>
                  <a:lnTo>
                    <a:pt x="51" y="0"/>
                  </a:lnTo>
                  <a:lnTo>
                    <a:pt x="55" y="4"/>
                  </a:lnTo>
                  <a:lnTo>
                    <a:pt x="59" y="6"/>
                  </a:lnTo>
                  <a:lnTo>
                    <a:pt x="64" y="8"/>
                  </a:lnTo>
                  <a:lnTo>
                    <a:pt x="68" y="10"/>
                  </a:lnTo>
                  <a:lnTo>
                    <a:pt x="73" y="11"/>
                  </a:lnTo>
                  <a:lnTo>
                    <a:pt x="78" y="12"/>
                  </a:lnTo>
                  <a:lnTo>
                    <a:pt x="82" y="12"/>
                  </a:lnTo>
                  <a:lnTo>
                    <a:pt x="87" y="12"/>
                  </a:lnTo>
                  <a:lnTo>
                    <a:pt x="84" y="21"/>
                  </a:lnTo>
                  <a:lnTo>
                    <a:pt x="81" y="29"/>
                  </a:lnTo>
                  <a:lnTo>
                    <a:pt x="79" y="38"/>
                  </a:lnTo>
                  <a:lnTo>
                    <a:pt x="77" y="46"/>
                  </a:lnTo>
                  <a:lnTo>
                    <a:pt x="76" y="55"/>
                  </a:lnTo>
                  <a:lnTo>
                    <a:pt x="75" y="64"/>
                  </a:lnTo>
                  <a:lnTo>
                    <a:pt x="75" y="74"/>
                  </a:lnTo>
                  <a:lnTo>
                    <a:pt x="75" y="84"/>
                  </a:lnTo>
                  <a:close/>
                </a:path>
              </a:pathLst>
            </a:custGeom>
            <a:solidFill>
              <a:srgbClr val="CC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11" name="Freeform 103"/>
            <p:cNvSpPr>
              <a:spLocks/>
            </p:cNvSpPr>
            <p:nvPr/>
          </p:nvSpPr>
          <p:spPr bwMode="auto">
            <a:xfrm>
              <a:off x="4324350" y="2971800"/>
              <a:ext cx="31750" cy="44450"/>
            </a:xfrm>
            <a:custGeom>
              <a:avLst/>
              <a:gdLst>
                <a:gd name="T0" fmla="*/ 0 w 20"/>
                <a:gd name="T1" fmla="*/ 2147483647 h 28"/>
                <a:gd name="T2" fmla="*/ 2147483647 w 20"/>
                <a:gd name="T3" fmla="*/ 2147483647 h 28"/>
                <a:gd name="T4" fmla="*/ 2147483647 w 20"/>
                <a:gd name="T5" fmla="*/ 2147483647 h 28"/>
                <a:gd name="T6" fmla="*/ 2147483647 w 20"/>
                <a:gd name="T7" fmla="*/ 0 h 28"/>
                <a:gd name="T8" fmla="*/ 2147483647 w 20"/>
                <a:gd name="T9" fmla="*/ 2147483647 h 28"/>
                <a:gd name="T10" fmla="*/ 2147483647 w 20"/>
                <a:gd name="T11" fmla="*/ 2147483647 h 28"/>
                <a:gd name="T12" fmla="*/ 0 w 20"/>
                <a:gd name="T13" fmla="*/ 2147483647 h 28"/>
                <a:gd name="T14" fmla="*/ 2147483647 w 20"/>
                <a:gd name="T15" fmla="*/ 2147483647 h 28"/>
                <a:gd name="T16" fmla="*/ 2147483647 w 20"/>
                <a:gd name="T17" fmla="*/ 2147483647 h 28"/>
                <a:gd name="T18" fmla="*/ 0 w 20"/>
                <a:gd name="T19" fmla="*/ 2147483647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28"/>
                <a:gd name="T32" fmla="*/ 20 w 20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28">
                  <a:moveTo>
                    <a:pt x="0" y="18"/>
                  </a:moveTo>
                  <a:lnTo>
                    <a:pt x="8" y="20"/>
                  </a:lnTo>
                  <a:lnTo>
                    <a:pt x="20" y="6"/>
                  </a:lnTo>
                  <a:lnTo>
                    <a:pt x="13" y="0"/>
                  </a:lnTo>
                  <a:lnTo>
                    <a:pt x="1" y="14"/>
                  </a:lnTo>
                  <a:lnTo>
                    <a:pt x="9" y="17"/>
                  </a:lnTo>
                  <a:lnTo>
                    <a:pt x="0" y="18"/>
                  </a:lnTo>
                  <a:lnTo>
                    <a:pt x="1" y="28"/>
                  </a:lnTo>
                  <a:lnTo>
                    <a:pt x="8" y="2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12" name="Freeform 104"/>
            <p:cNvSpPr>
              <a:spLocks/>
            </p:cNvSpPr>
            <p:nvPr/>
          </p:nvSpPr>
          <p:spPr bwMode="auto">
            <a:xfrm>
              <a:off x="4294188" y="2960688"/>
              <a:ext cx="44450" cy="39687"/>
            </a:xfrm>
            <a:custGeom>
              <a:avLst/>
              <a:gdLst>
                <a:gd name="T0" fmla="*/ 0 w 29"/>
                <a:gd name="T1" fmla="*/ 2147483647 h 25"/>
                <a:gd name="T2" fmla="*/ 2147483647 w 29"/>
                <a:gd name="T3" fmla="*/ 2147483647 h 25"/>
                <a:gd name="T4" fmla="*/ 2147483647 w 29"/>
                <a:gd name="T5" fmla="*/ 2147483647 h 25"/>
                <a:gd name="T6" fmla="*/ 2147483647 w 29"/>
                <a:gd name="T7" fmla="*/ 2147483647 h 25"/>
                <a:gd name="T8" fmla="*/ 2147483647 w 29"/>
                <a:gd name="T9" fmla="*/ 2147483647 h 25"/>
                <a:gd name="T10" fmla="*/ 2147483647 w 29"/>
                <a:gd name="T11" fmla="*/ 2147483647 h 25"/>
                <a:gd name="T12" fmla="*/ 2147483647 w 29"/>
                <a:gd name="T13" fmla="*/ 2147483647 h 25"/>
                <a:gd name="T14" fmla="*/ 2147483647 w 29"/>
                <a:gd name="T15" fmla="*/ 2147483647 h 25"/>
                <a:gd name="T16" fmla="*/ 2147483647 w 29"/>
                <a:gd name="T17" fmla="*/ 2147483647 h 25"/>
                <a:gd name="T18" fmla="*/ 2147483647 w 29"/>
                <a:gd name="T19" fmla="*/ 2147483647 h 25"/>
                <a:gd name="T20" fmla="*/ 2147483647 w 29"/>
                <a:gd name="T21" fmla="*/ 2147483647 h 25"/>
                <a:gd name="T22" fmla="*/ 2147483647 w 29"/>
                <a:gd name="T23" fmla="*/ 2147483647 h 25"/>
                <a:gd name="T24" fmla="*/ 2147483647 w 29"/>
                <a:gd name="T25" fmla="*/ 2147483647 h 25"/>
                <a:gd name="T26" fmla="*/ 2147483647 w 29"/>
                <a:gd name="T27" fmla="*/ 2147483647 h 25"/>
                <a:gd name="T28" fmla="*/ 2147483647 w 29"/>
                <a:gd name="T29" fmla="*/ 0 h 25"/>
                <a:gd name="T30" fmla="*/ 2147483647 w 29"/>
                <a:gd name="T31" fmla="*/ 0 h 25"/>
                <a:gd name="T32" fmla="*/ 2147483647 w 29"/>
                <a:gd name="T33" fmla="*/ 2147483647 h 25"/>
                <a:gd name="T34" fmla="*/ 2147483647 w 29"/>
                <a:gd name="T35" fmla="*/ 2147483647 h 25"/>
                <a:gd name="T36" fmla="*/ 2147483647 w 29"/>
                <a:gd name="T37" fmla="*/ 2147483647 h 25"/>
                <a:gd name="T38" fmla="*/ 2147483647 w 29"/>
                <a:gd name="T39" fmla="*/ 2147483647 h 25"/>
                <a:gd name="T40" fmla="*/ 0 w 29"/>
                <a:gd name="T41" fmla="*/ 2147483647 h 25"/>
                <a:gd name="T42" fmla="*/ 2147483647 w 29"/>
                <a:gd name="T43" fmla="*/ 2147483647 h 25"/>
                <a:gd name="T44" fmla="*/ 2147483647 w 29"/>
                <a:gd name="T45" fmla="*/ 2147483647 h 25"/>
                <a:gd name="T46" fmla="*/ 0 w 29"/>
                <a:gd name="T47" fmla="*/ 2147483647 h 2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9"/>
                <a:gd name="T73" fmla="*/ 0 h 25"/>
                <a:gd name="T74" fmla="*/ 29 w 29"/>
                <a:gd name="T75" fmla="*/ 25 h 2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9" h="25">
                  <a:moveTo>
                    <a:pt x="0" y="17"/>
                  </a:moveTo>
                  <a:lnTo>
                    <a:pt x="7" y="20"/>
                  </a:lnTo>
                  <a:lnTo>
                    <a:pt x="14" y="14"/>
                  </a:lnTo>
                  <a:lnTo>
                    <a:pt x="19" y="10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9" y="10"/>
                  </a:lnTo>
                  <a:lnTo>
                    <a:pt x="19" y="16"/>
                  </a:lnTo>
                  <a:lnTo>
                    <a:pt x="20" y="25"/>
                  </a:lnTo>
                  <a:lnTo>
                    <a:pt x="29" y="24"/>
                  </a:lnTo>
                  <a:lnTo>
                    <a:pt x="28" y="15"/>
                  </a:lnTo>
                  <a:lnTo>
                    <a:pt x="28" y="9"/>
                  </a:lnTo>
                  <a:lnTo>
                    <a:pt x="27" y="5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3" y="3"/>
                  </a:lnTo>
                  <a:lnTo>
                    <a:pt x="8" y="7"/>
                  </a:lnTo>
                  <a:lnTo>
                    <a:pt x="1" y="13"/>
                  </a:lnTo>
                  <a:lnTo>
                    <a:pt x="9" y="16"/>
                  </a:lnTo>
                  <a:lnTo>
                    <a:pt x="0" y="17"/>
                  </a:lnTo>
                  <a:lnTo>
                    <a:pt x="1" y="25"/>
                  </a:lnTo>
                  <a:lnTo>
                    <a:pt x="7" y="2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13" name="Freeform 105"/>
            <p:cNvSpPr>
              <a:spLocks/>
            </p:cNvSpPr>
            <p:nvPr/>
          </p:nvSpPr>
          <p:spPr bwMode="auto">
            <a:xfrm>
              <a:off x="4257675" y="2955925"/>
              <a:ext cx="50800" cy="34925"/>
            </a:xfrm>
            <a:custGeom>
              <a:avLst/>
              <a:gdLst>
                <a:gd name="T0" fmla="*/ 0 w 31"/>
                <a:gd name="T1" fmla="*/ 2147483647 h 22"/>
                <a:gd name="T2" fmla="*/ 2147483647 w 31"/>
                <a:gd name="T3" fmla="*/ 2147483647 h 22"/>
                <a:gd name="T4" fmla="*/ 2147483647 w 31"/>
                <a:gd name="T5" fmla="*/ 2147483647 h 22"/>
                <a:gd name="T6" fmla="*/ 2147483647 w 31"/>
                <a:gd name="T7" fmla="*/ 2147483647 h 22"/>
                <a:gd name="T8" fmla="*/ 2147483647 w 31"/>
                <a:gd name="T9" fmla="*/ 2147483647 h 22"/>
                <a:gd name="T10" fmla="*/ 2147483647 w 31"/>
                <a:gd name="T11" fmla="*/ 2147483647 h 22"/>
                <a:gd name="T12" fmla="*/ 2147483647 w 31"/>
                <a:gd name="T13" fmla="*/ 2147483647 h 22"/>
                <a:gd name="T14" fmla="*/ 2147483647 w 31"/>
                <a:gd name="T15" fmla="*/ 2147483647 h 22"/>
                <a:gd name="T16" fmla="*/ 2147483647 w 31"/>
                <a:gd name="T17" fmla="*/ 2147483647 h 22"/>
                <a:gd name="T18" fmla="*/ 2147483647 w 31"/>
                <a:gd name="T19" fmla="*/ 2147483647 h 22"/>
                <a:gd name="T20" fmla="*/ 2147483647 w 31"/>
                <a:gd name="T21" fmla="*/ 2147483647 h 22"/>
                <a:gd name="T22" fmla="*/ 2147483647 w 31"/>
                <a:gd name="T23" fmla="*/ 2147483647 h 22"/>
                <a:gd name="T24" fmla="*/ 2147483647 w 31"/>
                <a:gd name="T25" fmla="*/ 2147483647 h 22"/>
                <a:gd name="T26" fmla="*/ 2147483647 w 31"/>
                <a:gd name="T27" fmla="*/ 2147483647 h 22"/>
                <a:gd name="T28" fmla="*/ 2147483647 w 31"/>
                <a:gd name="T29" fmla="*/ 0 h 22"/>
                <a:gd name="T30" fmla="*/ 2147483647 w 31"/>
                <a:gd name="T31" fmla="*/ 0 h 22"/>
                <a:gd name="T32" fmla="*/ 2147483647 w 31"/>
                <a:gd name="T33" fmla="*/ 2147483647 h 22"/>
                <a:gd name="T34" fmla="*/ 2147483647 w 31"/>
                <a:gd name="T35" fmla="*/ 2147483647 h 22"/>
                <a:gd name="T36" fmla="*/ 2147483647 w 31"/>
                <a:gd name="T37" fmla="*/ 2147483647 h 22"/>
                <a:gd name="T38" fmla="*/ 2147483647 w 31"/>
                <a:gd name="T39" fmla="*/ 2147483647 h 22"/>
                <a:gd name="T40" fmla="*/ 0 w 31"/>
                <a:gd name="T41" fmla="*/ 2147483647 h 22"/>
                <a:gd name="T42" fmla="*/ 0 w 31"/>
                <a:gd name="T43" fmla="*/ 2147483647 h 22"/>
                <a:gd name="T44" fmla="*/ 2147483647 w 31"/>
                <a:gd name="T45" fmla="*/ 2147483647 h 22"/>
                <a:gd name="T46" fmla="*/ 0 w 31"/>
                <a:gd name="T47" fmla="*/ 2147483647 h 2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31"/>
                <a:gd name="T73" fmla="*/ 0 h 22"/>
                <a:gd name="T74" fmla="*/ 31 w 31"/>
                <a:gd name="T75" fmla="*/ 22 h 2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31" h="22">
                  <a:moveTo>
                    <a:pt x="0" y="13"/>
                  </a:moveTo>
                  <a:lnTo>
                    <a:pt x="7" y="18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2" y="9"/>
                  </a:lnTo>
                  <a:lnTo>
                    <a:pt x="19" y="7"/>
                  </a:lnTo>
                  <a:lnTo>
                    <a:pt x="20" y="9"/>
                  </a:lnTo>
                  <a:lnTo>
                    <a:pt x="20" y="13"/>
                  </a:lnTo>
                  <a:lnTo>
                    <a:pt x="22" y="20"/>
                  </a:lnTo>
                  <a:lnTo>
                    <a:pt x="31" y="19"/>
                  </a:lnTo>
                  <a:lnTo>
                    <a:pt x="30" y="12"/>
                  </a:lnTo>
                  <a:lnTo>
                    <a:pt x="29" y="7"/>
                  </a:lnTo>
                  <a:lnTo>
                    <a:pt x="27" y="3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3" y="3"/>
                  </a:lnTo>
                  <a:lnTo>
                    <a:pt x="9" y="5"/>
                  </a:lnTo>
                  <a:lnTo>
                    <a:pt x="2" y="9"/>
                  </a:lnTo>
                  <a:lnTo>
                    <a:pt x="9" y="13"/>
                  </a:lnTo>
                  <a:lnTo>
                    <a:pt x="0" y="13"/>
                  </a:lnTo>
                  <a:lnTo>
                    <a:pt x="0" y="22"/>
                  </a:lnTo>
                  <a:lnTo>
                    <a:pt x="7" y="18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14" name="Freeform 106"/>
            <p:cNvSpPr>
              <a:spLocks/>
            </p:cNvSpPr>
            <p:nvPr/>
          </p:nvSpPr>
          <p:spPr bwMode="auto">
            <a:xfrm>
              <a:off x="4208463" y="2946400"/>
              <a:ext cx="63500" cy="49213"/>
            </a:xfrm>
            <a:custGeom>
              <a:avLst/>
              <a:gdLst>
                <a:gd name="T0" fmla="*/ 2147483647 w 41"/>
                <a:gd name="T1" fmla="*/ 2147483647 h 31"/>
                <a:gd name="T2" fmla="*/ 2147483647 w 41"/>
                <a:gd name="T3" fmla="*/ 2147483647 h 31"/>
                <a:gd name="T4" fmla="*/ 2147483647 w 41"/>
                <a:gd name="T5" fmla="*/ 2147483647 h 31"/>
                <a:gd name="T6" fmla="*/ 2147483647 w 41"/>
                <a:gd name="T7" fmla="*/ 2147483647 h 31"/>
                <a:gd name="T8" fmla="*/ 2147483647 w 41"/>
                <a:gd name="T9" fmla="*/ 2147483647 h 31"/>
                <a:gd name="T10" fmla="*/ 2147483647 w 41"/>
                <a:gd name="T11" fmla="*/ 2147483647 h 31"/>
                <a:gd name="T12" fmla="*/ 2147483647 w 41"/>
                <a:gd name="T13" fmla="*/ 2147483647 h 31"/>
                <a:gd name="T14" fmla="*/ 2147483647 w 41"/>
                <a:gd name="T15" fmla="*/ 2147483647 h 31"/>
                <a:gd name="T16" fmla="*/ 2147483647 w 41"/>
                <a:gd name="T17" fmla="*/ 2147483647 h 31"/>
                <a:gd name="T18" fmla="*/ 2147483647 w 41"/>
                <a:gd name="T19" fmla="*/ 2147483647 h 31"/>
                <a:gd name="T20" fmla="*/ 2147483647 w 41"/>
                <a:gd name="T21" fmla="*/ 2147483647 h 31"/>
                <a:gd name="T22" fmla="*/ 2147483647 w 41"/>
                <a:gd name="T23" fmla="*/ 2147483647 h 31"/>
                <a:gd name="T24" fmla="*/ 2147483647 w 41"/>
                <a:gd name="T25" fmla="*/ 2147483647 h 31"/>
                <a:gd name="T26" fmla="*/ 2147483647 w 41"/>
                <a:gd name="T27" fmla="*/ 2147483647 h 31"/>
                <a:gd name="T28" fmla="*/ 2147483647 w 41"/>
                <a:gd name="T29" fmla="*/ 0 h 31"/>
                <a:gd name="T30" fmla="*/ 2147483647 w 41"/>
                <a:gd name="T31" fmla="*/ 0 h 31"/>
                <a:gd name="T32" fmla="*/ 2147483647 w 41"/>
                <a:gd name="T33" fmla="*/ 2147483647 h 31"/>
                <a:gd name="T34" fmla="*/ 2147483647 w 41"/>
                <a:gd name="T35" fmla="*/ 2147483647 h 31"/>
                <a:gd name="T36" fmla="*/ 2147483647 w 41"/>
                <a:gd name="T37" fmla="*/ 2147483647 h 31"/>
                <a:gd name="T38" fmla="*/ 2147483647 w 41"/>
                <a:gd name="T39" fmla="*/ 2147483647 h 31"/>
                <a:gd name="T40" fmla="*/ 2147483647 w 41"/>
                <a:gd name="T41" fmla="*/ 2147483647 h 31"/>
                <a:gd name="T42" fmla="*/ 0 w 41"/>
                <a:gd name="T43" fmla="*/ 2147483647 h 31"/>
                <a:gd name="T44" fmla="*/ 2147483647 w 41"/>
                <a:gd name="T45" fmla="*/ 2147483647 h 31"/>
                <a:gd name="T46" fmla="*/ 2147483647 w 41"/>
                <a:gd name="T47" fmla="*/ 2147483647 h 3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1"/>
                <a:gd name="T73" fmla="*/ 0 h 31"/>
                <a:gd name="T74" fmla="*/ 41 w 41"/>
                <a:gd name="T75" fmla="*/ 31 h 3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1" h="31">
                  <a:moveTo>
                    <a:pt x="11" y="12"/>
                  </a:moveTo>
                  <a:lnTo>
                    <a:pt x="18" y="18"/>
                  </a:lnTo>
                  <a:lnTo>
                    <a:pt x="25" y="14"/>
                  </a:lnTo>
                  <a:lnTo>
                    <a:pt x="30" y="10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1" y="10"/>
                  </a:lnTo>
                  <a:lnTo>
                    <a:pt x="32" y="14"/>
                  </a:lnTo>
                  <a:lnTo>
                    <a:pt x="32" y="19"/>
                  </a:lnTo>
                  <a:lnTo>
                    <a:pt x="41" y="19"/>
                  </a:lnTo>
                  <a:lnTo>
                    <a:pt x="41" y="14"/>
                  </a:lnTo>
                  <a:lnTo>
                    <a:pt x="40" y="9"/>
                  </a:lnTo>
                  <a:lnTo>
                    <a:pt x="39" y="4"/>
                  </a:lnTo>
                  <a:lnTo>
                    <a:pt x="35" y="0"/>
                  </a:lnTo>
                  <a:lnTo>
                    <a:pt x="30" y="0"/>
                  </a:lnTo>
                  <a:lnTo>
                    <a:pt x="25" y="2"/>
                  </a:lnTo>
                  <a:lnTo>
                    <a:pt x="20" y="6"/>
                  </a:lnTo>
                  <a:lnTo>
                    <a:pt x="13" y="11"/>
                  </a:lnTo>
                  <a:lnTo>
                    <a:pt x="20" y="17"/>
                  </a:lnTo>
                  <a:lnTo>
                    <a:pt x="11" y="12"/>
                  </a:lnTo>
                  <a:lnTo>
                    <a:pt x="0" y="31"/>
                  </a:lnTo>
                  <a:lnTo>
                    <a:pt x="18" y="18"/>
                  </a:lnTo>
                  <a:lnTo>
                    <a:pt x="11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15" name="Freeform 107"/>
            <p:cNvSpPr>
              <a:spLocks/>
            </p:cNvSpPr>
            <p:nvPr/>
          </p:nvSpPr>
          <p:spPr bwMode="auto">
            <a:xfrm>
              <a:off x="4224338" y="2832100"/>
              <a:ext cx="93662" cy="141288"/>
            </a:xfrm>
            <a:custGeom>
              <a:avLst/>
              <a:gdLst>
                <a:gd name="T0" fmla="*/ 2147483647 w 59"/>
                <a:gd name="T1" fmla="*/ 2147483647 h 89"/>
                <a:gd name="T2" fmla="*/ 2147483647 w 59"/>
                <a:gd name="T3" fmla="*/ 2147483647 h 89"/>
                <a:gd name="T4" fmla="*/ 0 w 59"/>
                <a:gd name="T5" fmla="*/ 2147483647 h 89"/>
                <a:gd name="T6" fmla="*/ 2147483647 w 59"/>
                <a:gd name="T7" fmla="*/ 2147483647 h 89"/>
                <a:gd name="T8" fmla="*/ 2147483647 w 59"/>
                <a:gd name="T9" fmla="*/ 2147483647 h 89"/>
                <a:gd name="T10" fmla="*/ 2147483647 w 59"/>
                <a:gd name="T11" fmla="*/ 2147483647 h 89"/>
                <a:gd name="T12" fmla="*/ 2147483647 w 59"/>
                <a:gd name="T13" fmla="*/ 2147483647 h 89"/>
                <a:gd name="T14" fmla="*/ 2147483647 w 59"/>
                <a:gd name="T15" fmla="*/ 0 h 89"/>
                <a:gd name="T16" fmla="*/ 2147483647 w 59"/>
                <a:gd name="T17" fmla="*/ 2147483647 h 89"/>
                <a:gd name="T18" fmla="*/ 2147483647 w 59"/>
                <a:gd name="T19" fmla="*/ 2147483647 h 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9"/>
                <a:gd name="T31" fmla="*/ 0 h 89"/>
                <a:gd name="T32" fmla="*/ 59 w 59"/>
                <a:gd name="T33" fmla="*/ 89 h 8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9" h="89">
                  <a:moveTo>
                    <a:pt x="57" y="4"/>
                  </a:moveTo>
                  <a:lnTo>
                    <a:pt x="51" y="5"/>
                  </a:lnTo>
                  <a:lnTo>
                    <a:pt x="0" y="84"/>
                  </a:lnTo>
                  <a:lnTo>
                    <a:pt x="9" y="89"/>
                  </a:lnTo>
                  <a:lnTo>
                    <a:pt x="59" y="10"/>
                  </a:lnTo>
                  <a:lnTo>
                    <a:pt x="52" y="11"/>
                  </a:lnTo>
                  <a:lnTo>
                    <a:pt x="57" y="4"/>
                  </a:lnTo>
                  <a:lnTo>
                    <a:pt x="53" y="0"/>
                  </a:lnTo>
                  <a:lnTo>
                    <a:pt x="51" y="5"/>
                  </a:lnTo>
                  <a:lnTo>
                    <a:pt x="5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16" name="Freeform 108"/>
            <p:cNvSpPr>
              <a:spLocks/>
            </p:cNvSpPr>
            <p:nvPr/>
          </p:nvSpPr>
          <p:spPr bwMode="auto">
            <a:xfrm>
              <a:off x="4308475" y="2838450"/>
              <a:ext cx="71438" cy="31750"/>
            </a:xfrm>
            <a:custGeom>
              <a:avLst/>
              <a:gdLst>
                <a:gd name="T0" fmla="*/ 2147483647 w 46"/>
                <a:gd name="T1" fmla="*/ 2147483647 h 20"/>
                <a:gd name="T2" fmla="*/ 2147483647 w 46"/>
                <a:gd name="T3" fmla="*/ 2147483647 h 20"/>
                <a:gd name="T4" fmla="*/ 2147483647 w 46"/>
                <a:gd name="T5" fmla="*/ 2147483647 h 20"/>
                <a:gd name="T6" fmla="*/ 2147483647 w 46"/>
                <a:gd name="T7" fmla="*/ 2147483647 h 20"/>
                <a:gd name="T8" fmla="*/ 2147483647 w 46"/>
                <a:gd name="T9" fmla="*/ 2147483647 h 20"/>
                <a:gd name="T10" fmla="*/ 2147483647 w 46"/>
                <a:gd name="T11" fmla="*/ 2147483647 h 20"/>
                <a:gd name="T12" fmla="*/ 2147483647 w 46"/>
                <a:gd name="T13" fmla="*/ 2147483647 h 20"/>
                <a:gd name="T14" fmla="*/ 2147483647 w 46"/>
                <a:gd name="T15" fmla="*/ 2147483647 h 20"/>
                <a:gd name="T16" fmla="*/ 2147483647 w 46"/>
                <a:gd name="T17" fmla="*/ 2147483647 h 20"/>
                <a:gd name="T18" fmla="*/ 2147483647 w 46"/>
                <a:gd name="T19" fmla="*/ 0 h 20"/>
                <a:gd name="T20" fmla="*/ 0 w 46"/>
                <a:gd name="T21" fmla="*/ 2147483647 h 20"/>
                <a:gd name="T22" fmla="*/ 2147483647 w 46"/>
                <a:gd name="T23" fmla="*/ 2147483647 h 20"/>
                <a:gd name="T24" fmla="*/ 2147483647 w 46"/>
                <a:gd name="T25" fmla="*/ 2147483647 h 20"/>
                <a:gd name="T26" fmla="*/ 2147483647 w 46"/>
                <a:gd name="T27" fmla="*/ 2147483647 h 20"/>
                <a:gd name="T28" fmla="*/ 2147483647 w 46"/>
                <a:gd name="T29" fmla="*/ 2147483647 h 20"/>
                <a:gd name="T30" fmla="*/ 2147483647 w 46"/>
                <a:gd name="T31" fmla="*/ 2147483647 h 20"/>
                <a:gd name="T32" fmla="*/ 2147483647 w 46"/>
                <a:gd name="T33" fmla="*/ 2147483647 h 20"/>
                <a:gd name="T34" fmla="*/ 2147483647 w 46"/>
                <a:gd name="T35" fmla="*/ 2147483647 h 20"/>
                <a:gd name="T36" fmla="*/ 2147483647 w 46"/>
                <a:gd name="T37" fmla="*/ 2147483647 h 20"/>
                <a:gd name="T38" fmla="*/ 2147483647 w 46"/>
                <a:gd name="T39" fmla="*/ 2147483647 h 20"/>
                <a:gd name="T40" fmla="*/ 2147483647 w 46"/>
                <a:gd name="T41" fmla="*/ 2147483647 h 20"/>
                <a:gd name="T42" fmla="*/ 2147483647 w 46"/>
                <a:gd name="T43" fmla="*/ 2147483647 h 20"/>
                <a:gd name="T44" fmla="*/ 2147483647 w 46"/>
                <a:gd name="T45" fmla="*/ 2147483647 h 20"/>
                <a:gd name="T46" fmla="*/ 2147483647 w 46"/>
                <a:gd name="T47" fmla="*/ 2147483647 h 2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6"/>
                <a:gd name="T73" fmla="*/ 0 h 20"/>
                <a:gd name="T74" fmla="*/ 46 w 46"/>
                <a:gd name="T75" fmla="*/ 20 h 2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6" h="20">
                  <a:moveTo>
                    <a:pt x="43" y="17"/>
                  </a:moveTo>
                  <a:lnTo>
                    <a:pt x="39" y="10"/>
                  </a:lnTo>
                  <a:lnTo>
                    <a:pt x="34" y="10"/>
                  </a:lnTo>
                  <a:lnTo>
                    <a:pt x="30" y="10"/>
                  </a:lnTo>
                  <a:lnTo>
                    <a:pt x="26" y="10"/>
                  </a:lnTo>
                  <a:lnTo>
                    <a:pt x="22" y="9"/>
                  </a:lnTo>
                  <a:lnTo>
                    <a:pt x="18" y="7"/>
                  </a:lnTo>
                  <a:lnTo>
                    <a:pt x="14" y="5"/>
                  </a:lnTo>
                  <a:lnTo>
                    <a:pt x="9" y="3"/>
                  </a:lnTo>
                  <a:lnTo>
                    <a:pt x="5" y="0"/>
                  </a:lnTo>
                  <a:lnTo>
                    <a:pt x="0" y="7"/>
                  </a:lnTo>
                  <a:lnTo>
                    <a:pt x="4" y="11"/>
                  </a:lnTo>
                  <a:lnTo>
                    <a:pt x="9" y="13"/>
                  </a:lnTo>
                  <a:lnTo>
                    <a:pt x="14" y="15"/>
                  </a:lnTo>
                  <a:lnTo>
                    <a:pt x="19" y="18"/>
                  </a:lnTo>
                  <a:lnTo>
                    <a:pt x="24" y="19"/>
                  </a:lnTo>
                  <a:lnTo>
                    <a:pt x="30" y="20"/>
                  </a:lnTo>
                  <a:lnTo>
                    <a:pt x="34" y="20"/>
                  </a:lnTo>
                  <a:lnTo>
                    <a:pt x="40" y="20"/>
                  </a:lnTo>
                  <a:lnTo>
                    <a:pt x="35" y="13"/>
                  </a:lnTo>
                  <a:lnTo>
                    <a:pt x="43" y="17"/>
                  </a:lnTo>
                  <a:lnTo>
                    <a:pt x="46" y="10"/>
                  </a:lnTo>
                  <a:lnTo>
                    <a:pt x="39" y="10"/>
                  </a:lnTo>
                  <a:lnTo>
                    <a:pt x="43" y="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17" name="Freeform 109"/>
            <p:cNvSpPr>
              <a:spLocks/>
            </p:cNvSpPr>
            <p:nvPr/>
          </p:nvSpPr>
          <p:spPr bwMode="auto">
            <a:xfrm>
              <a:off x="4341813" y="2859088"/>
              <a:ext cx="33337" cy="122237"/>
            </a:xfrm>
            <a:custGeom>
              <a:avLst/>
              <a:gdLst>
                <a:gd name="T0" fmla="*/ 2147483647 w 21"/>
                <a:gd name="T1" fmla="*/ 2147483647 h 77"/>
                <a:gd name="T2" fmla="*/ 2147483647 w 21"/>
                <a:gd name="T3" fmla="*/ 2147483647 h 77"/>
                <a:gd name="T4" fmla="*/ 2147483647 w 21"/>
                <a:gd name="T5" fmla="*/ 2147483647 h 77"/>
                <a:gd name="T6" fmla="*/ 2147483647 w 21"/>
                <a:gd name="T7" fmla="*/ 2147483647 h 77"/>
                <a:gd name="T8" fmla="*/ 2147483647 w 21"/>
                <a:gd name="T9" fmla="*/ 2147483647 h 77"/>
                <a:gd name="T10" fmla="*/ 2147483647 w 21"/>
                <a:gd name="T11" fmla="*/ 2147483647 h 77"/>
                <a:gd name="T12" fmla="*/ 2147483647 w 21"/>
                <a:gd name="T13" fmla="*/ 2147483647 h 77"/>
                <a:gd name="T14" fmla="*/ 2147483647 w 21"/>
                <a:gd name="T15" fmla="*/ 2147483647 h 77"/>
                <a:gd name="T16" fmla="*/ 2147483647 w 21"/>
                <a:gd name="T17" fmla="*/ 2147483647 h 77"/>
                <a:gd name="T18" fmla="*/ 2147483647 w 21"/>
                <a:gd name="T19" fmla="*/ 2147483647 h 77"/>
                <a:gd name="T20" fmla="*/ 2147483647 w 21"/>
                <a:gd name="T21" fmla="*/ 0 h 77"/>
                <a:gd name="T22" fmla="*/ 2147483647 w 21"/>
                <a:gd name="T23" fmla="*/ 2147483647 h 77"/>
                <a:gd name="T24" fmla="*/ 2147483647 w 21"/>
                <a:gd name="T25" fmla="*/ 2147483647 h 77"/>
                <a:gd name="T26" fmla="*/ 2147483647 w 21"/>
                <a:gd name="T27" fmla="*/ 2147483647 h 77"/>
                <a:gd name="T28" fmla="*/ 2147483647 w 21"/>
                <a:gd name="T29" fmla="*/ 2147483647 h 77"/>
                <a:gd name="T30" fmla="*/ 2147483647 w 21"/>
                <a:gd name="T31" fmla="*/ 2147483647 h 77"/>
                <a:gd name="T32" fmla="*/ 0 w 21"/>
                <a:gd name="T33" fmla="*/ 2147483647 h 77"/>
                <a:gd name="T34" fmla="*/ 0 w 21"/>
                <a:gd name="T35" fmla="*/ 2147483647 h 77"/>
                <a:gd name="T36" fmla="*/ 2147483647 w 21"/>
                <a:gd name="T37" fmla="*/ 2147483647 h 77"/>
                <a:gd name="T38" fmla="*/ 2147483647 w 21"/>
                <a:gd name="T39" fmla="*/ 2147483647 h 77"/>
                <a:gd name="T40" fmla="*/ 2147483647 w 21"/>
                <a:gd name="T41" fmla="*/ 2147483647 h 77"/>
                <a:gd name="T42" fmla="*/ 2147483647 w 21"/>
                <a:gd name="T43" fmla="*/ 2147483647 h 77"/>
                <a:gd name="T44" fmla="*/ 2147483647 w 21"/>
                <a:gd name="T45" fmla="*/ 2147483647 h 77"/>
                <a:gd name="T46" fmla="*/ 2147483647 w 21"/>
                <a:gd name="T47" fmla="*/ 2147483647 h 7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1"/>
                <a:gd name="T73" fmla="*/ 0 h 77"/>
                <a:gd name="T74" fmla="*/ 21 w 21"/>
                <a:gd name="T75" fmla="*/ 77 h 7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1" h="77">
                  <a:moveTo>
                    <a:pt x="9" y="77"/>
                  </a:moveTo>
                  <a:lnTo>
                    <a:pt x="10" y="73"/>
                  </a:lnTo>
                  <a:lnTo>
                    <a:pt x="9" y="64"/>
                  </a:lnTo>
                  <a:lnTo>
                    <a:pt x="9" y="54"/>
                  </a:lnTo>
                  <a:lnTo>
                    <a:pt x="11" y="45"/>
                  </a:lnTo>
                  <a:lnTo>
                    <a:pt x="12" y="36"/>
                  </a:lnTo>
                  <a:lnTo>
                    <a:pt x="13" y="29"/>
                  </a:lnTo>
                  <a:lnTo>
                    <a:pt x="16" y="20"/>
                  </a:lnTo>
                  <a:lnTo>
                    <a:pt x="19" y="12"/>
                  </a:lnTo>
                  <a:lnTo>
                    <a:pt x="21" y="4"/>
                  </a:lnTo>
                  <a:lnTo>
                    <a:pt x="13" y="0"/>
                  </a:lnTo>
                  <a:lnTo>
                    <a:pt x="9" y="9"/>
                  </a:lnTo>
                  <a:lnTo>
                    <a:pt x="7" y="18"/>
                  </a:lnTo>
                  <a:lnTo>
                    <a:pt x="4" y="27"/>
                  </a:lnTo>
                  <a:lnTo>
                    <a:pt x="2" y="35"/>
                  </a:lnTo>
                  <a:lnTo>
                    <a:pt x="1" y="44"/>
                  </a:lnTo>
                  <a:lnTo>
                    <a:pt x="0" y="54"/>
                  </a:lnTo>
                  <a:lnTo>
                    <a:pt x="0" y="64"/>
                  </a:lnTo>
                  <a:lnTo>
                    <a:pt x="1" y="74"/>
                  </a:lnTo>
                  <a:lnTo>
                    <a:pt x="2" y="71"/>
                  </a:lnTo>
                  <a:lnTo>
                    <a:pt x="9" y="77"/>
                  </a:lnTo>
                  <a:lnTo>
                    <a:pt x="10" y="76"/>
                  </a:lnTo>
                  <a:lnTo>
                    <a:pt x="10" y="73"/>
                  </a:lnTo>
                  <a:lnTo>
                    <a:pt x="9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18" name="Freeform 110"/>
            <p:cNvSpPr>
              <a:spLocks/>
            </p:cNvSpPr>
            <p:nvPr/>
          </p:nvSpPr>
          <p:spPr bwMode="auto">
            <a:xfrm>
              <a:off x="3970338" y="2843213"/>
              <a:ext cx="357187" cy="876300"/>
            </a:xfrm>
            <a:custGeom>
              <a:avLst/>
              <a:gdLst>
                <a:gd name="T0" fmla="*/ 2147483647 w 225"/>
                <a:gd name="T1" fmla="*/ 2147483647 h 552"/>
                <a:gd name="T2" fmla="*/ 2147483647 w 225"/>
                <a:gd name="T3" fmla="*/ 2147483647 h 552"/>
                <a:gd name="T4" fmla="*/ 2147483647 w 225"/>
                <a:gd name="T5" fmla="*/ 2147483647 h 552"/>
                <a:gd name="T6" fmla="*/ 2147483647 w 225"/>
                <a:gd name="T7" fmla="*/ 2147483647 h 552"/>
                <a:gd name="T8" fmla="*/ 2147483647 w 225"/>
                <a:gd name="T9" fmla="*/ 2147483647 h 552"/>
                <a:gd name="T10" fmla="*/ 2147483647 w 225"/>
                <a:gd name="T11" fmla="*/ 2147483647 h 552"/>
                <a:gd name="T12" fmla="*/ 2147483647 w 225"/>
                <a:gd name="T13" fmla="*/ 2147483647 h 552"/>
                <a:gd name="T14" fmla="*/ 2147483647 w 225"/>
                <a:gd name="T15" fmla="*/ 2147483647 h 552"/>
                <a:gd name="T16" fmla="*/ 2147483647 w 225"/>
                <a:gd name="T17" fmla="*/ 2147483647 h 552"/>
                <a:gd name="T18" fmla="*/ 2147483647 w 225"/>
                <a:gd name="T19" fmla="*/ 2147483647 h 552"/>
                <a:gd name="T20" fmla="*/ 2147483647 w 225"/>
                <a:gd name="T21" fmla="*/ 2147483647 h 552"/>
                <a:gd name="T22" fmla="*/ 2147483647 w 225"/>
                <a:gd name="T23" fmla="*/ 2147483647 h 552"/>
                <a:gd name="T24" fmla="*/ 2147483647 w 225"/>
                <a:gd name="T25" fmla="*/ 2147483647 h 552"/>
                <a:gd name="T26" fmla="*/ 2147483647 w 225"/>
                <a:gd name="T27" fmla="*/ 2147483647 h 552"/>
                <a:gd name="T28" fmla="*/ 2147483647 w 225"/>
                <a:gd name="T29" fmla="*/ 2147483647 h 552"/>
                <a:gd name="T30" fmla="*/ 2147483647 w 225"/>
                <a:gd name="T31" fmla="*/ 2147483647 h 552"/>
                <a:gd name="T32" fmla="*/ 2147483647 w 225"/>
                <a:gd name="T33" fmla="*/ 2147483647 h 552"/>
                <a:gd name="T34" fmla="*/ 2147483647 w 225"/>
                <a:gd name="T35" fmla="*/ 2147483647 h 552"/>
                <a:gd name="T36" fmla="*/ 2147483647 w 225"/>
                <a:gd name="T37" fmla="*/ 2147483647 h 552"/>
                <a:gd name="T38" fmla="*/ 2147483647 w 225"/>
                <a:gd name="T39" fmla="*/ 2147483647 h 552"/>
                <a:gd name="T40" fmla="*/ 2147483647 w 225"/>
                <a:gd name="T41" fmla="*/ 2147483647 h 552"/>
                <a:gd name="T42" fmla="*/ 2147483647 w 225"/>
                <a:gd name="T43" fmla="*/ 2147483647 h 552"/>
                <a:gd name="T44" fmla="*/ 2147483647 w 225"/>
                <a:gd name="T45" fmla="*/ 2147483647 h 552"/>
                <a:gd name="T46" fmla="*/ 2147483647 w 225"/>
                <a:gd name="T47" fmla="*/ 2147483647 h 552"/>
                <a:gd name="T48" fmla="*/ 2147483647 w 225"/>
                <a:gd name="T49" fmla="*/ 2147483647 h 552"/>
                <a:gd name="T50" fmla="*/ 2147483647 w 225"/>
                <a:gd name="T51" fmla="*/ 2147483647 h 552"/>
                <a:gd name="T52" fmla="*/ 2147483647 w 225"/>
                <a:gd name="T53" fmla="*/ 2147483647 h 552"/>
                <a:gd name="T54" fmla="*/ 2147483647 w 225"/>
                <a:gd name="T55" fmla="*/ 2147483647 h 552"/>
                <a:gd name="T56" fmla="*/ 2147483647 w 225"/>
                <a:gd name="T57" fmla="*/ 2147483647 h 552"/>
                <a:gd name="T58" fmla="*/ 2147483647 w 225"/>
                <a:gd name="T59" fmla="*/ 2147483647 h 552"/>
                <a:gd name="T60" fmla="*/ 2147483647 w 225"/>
                <a:gd name="T61" fmla="*/ 2147483647 h 552"/>
                <a:gd name="T62" fmla="*/ 2147483647 w 225"/>
                <a:gd name="T63" fmla="*/ 2147483647 h 552"/>
                <a:gd name="T64" fmla="*/ 2147483647 w 225"/>
                <a:gd name="T65" fmla="*/ 2147483647 h 552"/>
                <a:gd name="T66" fmla="*/ 2147483647 w 225"/>
                <a:gd name="T67" fmla="*/ 2147483647 h 552"/>
                <a:gd name="T68" fmla="*/ 2147483647 w 225"/>
                <a:gd name="T69" fmla="*/ 2147483647 h 552"/>
                <a:gd name="T70" fmla="*/ 2147483647 w 225"/>
                <a:gd name="T71" fmla="*/ 2147483647 h 552"/>
                <a:gd name="T72" fmla="*/ 2147483647 w 225"/>
                <a:gd name="T73" fmla="*/ 2147483647 h 552"/>
                <a:gd name="T74" fmla="*/ 2147483647 w 225"/>
                <a:gd name="T75" fmla="*/ 2147483647 h 552"/>
                <a:gd name="T76" fmla="*/ 2147483647 w 225"/>
                <a:gd name="T77" fmla="*/ 2147483647 h 552"/>
                <a:gd name="T78" fmla="*/ 2147483647 w 225"/>
                <a:gd name="T79" fmla="*/ 2147483647 h 552"/>
                <a:gd name="T80" fmla="*/ 2147483647 w 225"/>
                <a:gd name="T81" fmla="*/ 2147483647 h 552"/>
                <a:gd name="T82" fmla="*/ 2147483647 w 225"/>
                <a:gd name="T83" fmla="*/ 2147483647 h 552"/>
                <a:gd name="T84" fmla="*/ 2147483647 w 225"/>
                <a:gd name="T85" fmla="*/ 2147483647 h 552"/>
                <a:gd name="T86" fmla="*/ 2147483647 w 225"/>
                <a:gd name="T87" fmla="*/ 2147483647 h 552"/>
                <a:gd name="T88" fmla="*/ 2147483647 w 225"/>
                <a:gd name="T89" fmla="*/ 2147483647 h 552"/>
                <a:gd name="T90" fmla="*/ 2147483647 w 225"/>
                <a:gd name="T91" fmla="*/ 2147483647 h 552"/>
                <a:gd name="T92" fmla="*/ 2147483647 w 225"/>
                <a:gd name="T93" fmla="*/ 2147483647 h 552"/>
                <a:gd name="T94" fmla="*/ 2147483647 w 225"/>
                <a:gd name="T95" fmla="*/ 2147483647 h 552"/>
                <a:gd name="T96" fmla="*/ 2147483647 w 225"/>
                <a:gd name="T97" fmla="*/ 2147483647 h 552"/>
                <a:gd name="T98" fmla="*/ 2147483647 w 225"/>
                <a:gd name="T99" fmla="*/ 2147483647 h 552"/>
                <a:gd name="T100" fmla="*/ 2147483647 w 225"/>
                <a:gd name="T101" fmla="*/ 2147483647 h 552"/>
                <a:gd name="T102" fmla="*/ 2147483647 w 225"/>
                <a:gd name="T103" fmla="*/ 2147483647 h 552"/>
                <a:gd name="T104" fmla="*/ 2147483647 w 225"/>
                <a:gd name="T105" fmla="*/ 2147483647 h 552"/>
                <a:gd name="T106" fmla="*/ 2147483647 w 225"/>
                <a:gd name="T107" fmla="*/ 2147483647 h 552"/>
                <a:gd name="T108" fmla="*/ 2147483647 w 225"/>
                <a:gd name="T109" fmla="*/ 2147483647 h 552"/>
                <a:gd name="T110" fmla="*/ 2147483647 w 225"/>
                <a:gd name="T111" fmla="*/ 2147483647 h 552"/>
                <a:gd name="T112" fmla="*/ 2147483647 w 225"/>
                <a:gd name="T113" fmla="*/ 2147483647 h 552"/>
                <a:gd name="T114" fmla="*/ 2147483647 w 225"/>
                <a:gd name="T115" fmla="*/ 0 h 552"/>
                <a:gd name="T116" fmla="*/ 2147483647 w 225"/>
                <a:gd name="T117" fmla="*/ 2147483647 h 552"/>
                <a:gd name="T118" fmla="*/ 2147483647 w 225"/>
                <a:gd name="T119" fmla="*/ 2147483647 h 5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25"/>
                <a:gd name="T181" fmla="*/ 0 h 552"/>
                <a:gd name="T182" fmla="*/ 225 w 225"/>
                <a:gd name="T183" fmla="*/ 552 h 55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25" h="552">
                  <a:moveTo>
                    <a:pt x="141" y="64"/>
                  </a:moveTo>
                  <a:lnTo>
                    <a:pt x="133" y="68"/>
                  </a:lnTo>
                  <a:lnTo>
                    <a:pt x="126" y="71"/>
                  </a:lnTo>
                  <a:lnTo>
                    <a:pt x="122" y="74"/>
                  </a:lnTo>
                  <a:lnTo>
                    <a:pt x="120" y="77"/>
                  </a:lnTo>
                  <a:lnTo>
                    <a:pt x="117" y="80"/>
                  </a:lnTo>
                  <a:lnTo>
                    <a:pt x="113" y="85"/>
                  </a:lnTo>
                  <a:lnTo>
                    <a:pt x="109" y="91"/>
                  </a:lnTo>
                  <a:lnTo>
                    <a:pt x="103" y="98"/>
                  </a:lnTo>
                  <a:lnTo>
                    <a:pt x="102" y="103"/>
                  </a:lnTo>
                  <a:lnTo>
                    <a:pt x="100" y="108"/>
                  </a:lnTo>
                  <a:lnTo>
                    <a:pt x="97" y="113"/>
                  </a:lnTo>
                  <a:lnTo>
                    <a:pt x="94" y="118"/>
                  </a:lnTo>
                  <a:lnTo>
                    <a:pt x="90" y="122"/>
                  </a:lnTo>
                  <a:lnTo>
                    <a:pt x="86" y="127"/>
                  </a:lnTo>
                  <a:lnTo>
                    <a:pt x="83" y="131"/>
                  </a:lnTo>
                  <a:lnTo>
                    <a:pt x="81" y="135"/>
                  </a:lnTo>
                  <a:lnTo>
                    <a:pt x="80" y="137"/>
                  </a:lnTo>
                  <a:lnTo>
                    <a:pt x="78" y="141"/>
                  </a:lnTo>
                  <a:lnTo>
                    <a:pt x="75" y="145"/>
                  </a:lnTo>
                  <a:lnTo>
                    <a:pt x="73" y="150"/>
                  </a:lnTo>
                  <a:lnTo>
                    <a:pt x="70" y="154"/>
                  </a:lnTo>
                  <a:lnTo>
                    <a:pt x="67" y="158"/>
                  </a:lnTo>
                  <a:lnTo>
                    <a:pt x="65" y="163"/>
                  </a:lnTo>
                  <a:lnTo>
                    <a:pt x="63" y="166"/>
                  </a:lnTo>
                  <a:lnTo>
                    <a:pt x="61" y="171"/>
                  </a:lnTo>
                  <a:lnTo>
                    <a:pt x="58" y="175"/>
                  </a:lnTo>
                  <a:lnTo>
                    <a:pt x="55" y="181"/>
                  </a:lnTo>
                  <a:lnTo>
                    <a:pt x="52" y="186"/>
                  </a:lnTo>
                  <a:lnTo>
                    <a:pt x="50" y="190"/>
                  </a:lnTo>
                  <a:lnTo>
                    <a:pt x="48" y="195"/>
                  </a:lnTo>
                  <a:lnTo>
                    <a:pt x="45" y="199"/>
                  </a:lnTo>
                  <a:lnTo>
                    <a:pt x="44" y="203"/>
                  </a:lnTo>
                  <a:lnTo>
                    <a:pt x="42" y="208"/>
                  </a:lnTo>
                  <a:lnTo>
                    <a:pt x="39" y="212"/>
                  </a:lnTo>
                  <a:lnTo>
                    <a:pt x="37" y="215"/>
                  </a:lnTo>
                  <a:lnTo>
                    <a:pt x="34" y="218"/>
                  </a:lnTo>
                  <a:lnTo>
                    <a:pt x="33" y="220"/>
                  </a:lnTo>
                  <a:lnTo>
                    <a:pt x="31" y="223"/>
                  </a:lnTo>
                  <a:lnTo>
                    <a:pt x="29" y="228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8" y="242"/>
                  </a:lnTo>
                  <a:lnTo>
                    <a:pt x="27" y="247"/>
                  </a:lnTo>
                  <a:lnTo>
                    <a:pt x="25" y="252"/>
                  </a:lnTo>
                  <a:lnTo>
                    <a:pt x="23" y="258"/>
                  </a:lnTo>
                  <a:lnTo>
                    <a:pt x="22" y="263"/>
                  </a:lnTo>
                  <a:lnTo>
                    <a:pt x="22" y="267"/>
                  </a:lnTo>
                  <a:lnTo>
                    <a:pt x="22" y="269"/>
                  </a:lnTo>
                  <a:lnTo>
                    <a:pt x="21" y="280"/>
                  </a:lnTo>
                  <a:lnTo>
                    <a:pt x="18" y="290"/>
                  </a:lnTo>
                  <a:lnTo>
                    <a:pt x="13" y="299"/>
                  </a:lnTo>
                  <a:lnTo>
                    <a:pt x="9" y="307"/>
                  </a:lnTo>
                  <a:lnTo>
                    <a:pt x="4" y="317"/>
                  </a:lnTo>
                  <a:lnTo>
                    <a:pt x="2" y="327"/>
                  </a:lnTo>
                  <a:lnTo>
                    <a:pt x="0" y="339"/>
                  </a:lnTo>
                  <a:lnTo>
                    <a:pt x="2" y="353"/>
                  </a:lnTo>
                  <a:lnTo>
                    <a:pt x="3" y="357"/>
                  </a:lnTo>
                  <a:lnTo>
                    <a:pt x="5" y="362"/>
                  </a:lnTo>
                  <a:lnTo>
                    <a:pt x="8" y="366"/>
                  </a:lnTo>
                  <a:lnTo>
                    <a:pt x="10" y="369"/>
                  </a:lnTo>
                  <a:lnTo>
                    <a:pt x="11" y="372"/>
                  </a:lnTo>
                  <a:lnTo>
                    <a:pt x="11" y="377"/>
                  </a:lnTo>
                  <a:lnTo>
                    <a:pt x="11" y="381"/>
                  </a:lnTo>
                  <a:lnTo>
                    <a:pt x="11" y="385"/>
                  </a:lnTo>
                  <a:lnTo>
                    <a:pt x="10" y="394"/>
                  </a:lnTo>
                  <a:lnTo>
                    <a:pt x="9" y="402"/>
                  </a:lnTo>
                  <a:lnTo>
                    <a:pt x="9" y="409"/>
                  </a:lnTo>
                  <a:lnTo>
                    <a:pt x="10" y="416"/>
                  </a:lnTo>
                  <a:lnTo>
                    <a:pt x="11" y="423"/>
                  </a:lnTo>
                  <a:lnTo>
                    <a:pt x="12" y="431"/>
                  </a:lnTo>
                  <a:lnTo>
                    <a:pt x="14" y="438"/>
                  </a:lnTo>
                  <a:lnTo>
                    <a:pt x="16" y="447"/>
                  </a:lnTo>
                  <a:lnTo>
                    <a:pt x="16" y="452"/>
                  </a:lnTo>
                  <a:lnTo>
                    <a:pt x="16" y="458"/>
                  </a:lnTo>
                  <a:lnTo>
                    <a:pt x="16" y="466"/>
                  </a:lnTo>
                  <a:lnTo>
                    <a:pt x="15" y="474"/>
                  </a:lnTo>
                  <a:lnTo>
                    <a:pt x="14" y="482"/>
                  </a:lnTo>
                  <a:lnTo>
                    <a:pt x="13" y="491"/>
                  </a:lnTo>
                  <a:lnTo>
                    <a:pt x="12" y="500"/>
                  </a:lnTo>
                  <a:lnTo>
                    <a:pt x="11" y="508"/>
                  </a:lnTo>
                  <a:lnTo>
                    <a:pt x="11" y="517"/>
                  </a:lnTo>
                  <a:lnTo>
                    <a:pt x="12" y="525"/>
                  </a:lnTo>
                  <a:lnTo>
                    <a:pt x="14" y="533"/>
                  </a:lnTo>
                  <a:lnTo>
                    <a:pt x="16" y="539"/>
                  </a:lnTo>
                  <a:lnTo>
                    <a:pt x="20" y="544"/>
                  </a:lnTo>
                  <a:lnTo>
                    <a:pt x="26" y="548"/>
                  </a:lnTo>
                  <a:lnTo>
                    <a:pt x="32" y="550"/>
                  </a:lnTo>
                  <a:lnTo>
                    <a:pt x="41" y="552"/>
                  </a:lnTo>
                  <a:lnTo>
                    <a:pt x="42" y="546"/>
                  </a:lnTo>
                  <a:lnTo>
                    <a:pt x="44" y="541"/>
                  </a:lnTo>
                  <a:lnTo>
                    <a:pt x="44" y="534"/>
                  </a:lnTo>
                  <a:lnTo>
                    <a:pt x="45" y="527"/>
                  </a:lnTo>
                  <a:lnTo>
                    <a:pt x="45" y="520"/>
                  </a:lnTo>
                  <a:lnTo>
                    <a:pt x="45" y="513"/>
                  </a:lnTo>
                  <a:lnTo>
                    <a:pt x="45" y="507"/>
                  </a:lnTo>
                  <a:lnTo>
                    <a:pt x="45" y="501"/>
                  </a:lnTo>
                  <a:lnTo>
                    <a:pt x="48" y="500"/>
                  </a:lnTo>
                  <a:lnTo>
                    <a:pt x="51" y="497"/>
                  </a:lnTo>
                  <a:lnTo>
                    <a:pt x="54" y="495"/>
                  </a:lnTo>
                  <a:lnTo>
                    <a:pt x="57" y="492"/>
                  </a:lnTo>
                  <a:lnTo>
                    <a:pt x="60" y="489"/>
                  </a:lnTo>
                  <a:lnTo>
                    <a:pt x="63" y="486"/>
                  </a:lnTo>
                  <a:lnTo>
                    <a:pt x="66" y="484"/>
                  </a:lnTo>
                  <a:lnTo>
                    <a:pt x="68" y="482"/>
                  </a:lnTo>
                  <a:lnTo>
                    <a:pt x="73" y="477"/>
                  </a:lnTo>
                  <a:lnTo>
                    <a:pt x="77" y="471"/>
                  </a:lnTo>
                  <a:lnTo>
                    <a:pt x="79" y="464"/>
                  </a:lnTo>
                  <a:lnTo>
                    <a:pt x="82" y="457"/>
                  </a:lnTo>
                  <a:lnTo>
                    <a:pt x="84" y="449"/>
                  </a:lnTo>
                  <a:lnTo>
                    <a:pt x="87" y="442"/>
                  </a:lnTo>
                  <a:lnTo>
                    <a:pt x="92" y="436"/>
                  </a:lnTo>
                  <a:lnTo>
                    <a:pt x="99" y="431"/>
                  </a:lnTo>
                  <a:lnTo>
                    <a:pt x="101" y="423"/>
                  </a:lnTo>
                  <a:lnTo>
                    <a:pt x="102" y="413"/>
                  </a:lnTo>
                  <a:lnTo>
                    <a:pt x="102" y="403"/>
                  </a:lnTo>
                  <a:lnTo>
                    <a:pt x="102" y="393"/>
                  </a:lnTo>
                  <a:lnTo>
                    <a:pt x="101" y="383"/>
                  </a:lnTo>
                  <a:lnTo>
                    <a:pt x="101" y="374"/>
                  </a:lnTo>
                  <a:lnTo>
                    <a:pt x="102" y="364"/>
                  </a:lnTo>
                  <a:lnTo>
                    <a:pt x="105" y="355"/>
                  </a:lnTo>
                  <a:lnTo>
                    <a:pt x="109" y="348"/>
                  </a:lnTo>
                  <a:lnTo>
                    <a:pt x="115" y="343"/>
                  </a:lnTo>
                  <a:lnTo>
                    <a:pt x="122" y="338"/>
                  </a:lnTo>
                  <a:lnTo>
                    <a:pt x="130" y="334"/>
                  </a:lnTo>
                  <a:lnTo>
                    <a:pt x="137" y="330"/>
                  </a:lnTo>
                  <a:lnTo>
                    <a:pt x="144" y="326"/>
                  </a:lnTo>
                  <a:lnTo>
                    <a:pt x="150" y="320"/>
                  </a:lnTo>
                  <a:lnTo>
                    <a:pt x="152" y="312"/>
                  </a:lnTo>
                  <a:lnTo>
                    <a:pt x="154" y="304"/>
                  </a:lnTo>
                  <a:lnTo>
                    <a:pt x="154" y="296"/>
                  </a:lnTo>
                  <a:lnTo>
                    <a:pt x="154" y="288"/>
                  </a:lnTo>
                  <a:lnTo>
                    <a:pt x="153" y="280"/>
                  </a:lnTo>
                  <a:lnTo>
                    <a:pt x="152" y="272"/>
                  </a:lnTo>
                  <a:lnTo>
                    <a:pt x="152" y="263"/>
                  </a:lnTo>
                  <a:lnTo>
                    <a:pt x="154" y="255"/>
                  </a:lnTo>
                  <a:lnTo>
                    <a:pt x="156" y="247"/>
                  </a:lnTo>
                  <a:lnTo>
                    <a:pt x="159" y="242"/>
                  </a:lnTo>
                  <a:lnTo>
                    <a:pt x="162" y="236"/>
                  </a:lnTo>
                  <a:lnTo>
                    <a:pt x="167" y="230"/>
                  </a:lnTo>
                  <a:lnTo>
                    <a:pt x="171" y="223"/>
                  </a:lnTo>
                  <a:lnTo>
                    <a:pt x="177" y="216"/>
                  </a:lnTo>
                  <a:lnTo>
                    <a:pt x="182" y="209"/>
                  </a:lnTo>
                  <a:lnTo>
                    <a:pt x="188" y="203"/>
                  </a:lnTo>
                  <a:lnTo>
                    <a:pt x="193" y="196"/>
                  </a:lnTo>
                  <a:lnTo>
                    <a:pt x="197" y="189"/>
                  </a:lnTo>
                  <a:lnTo>
                    <a:pt x="202" y="183"/>
                  </a:lnTo>
                  <a:lnTo>
                    <a:pt x="206" y="176"/>
                  </a:lnTo>
                  <a:lnTo>
                    <a:pt x="209" y="170"/>
                  </a:lnTo>
                  <a:lnTo>
                    <a:pt x="211" y="163"/>
                  </a:lnTo>
                  <a:lnTo>
                    <a:pt x="212" y="157"/>
                  </a:lnTo>
                  <a:lnTo>
                    <a:pt x="211" y="151"/>
                  </a:lnTo>
                  <a:lnTo>
                    <a:pt x="209" y="146"/>
                  </a:lnTo>
                  <a:lnTo>
                    <a:pt x="208" y="141"/>
                  </a:lnTo>
                  <a:lnTo>
                    <a:pt x="207" y="136"/>
                  </a:lnTo>
                  <a:lnTo>
                    <a:pt x="207" y="129"/>
                  </a:lnTo>
                  <a:lnTo>
                    <a:pt x="207" y="122"/>
                  </a:lnTo>
                  <a:lnTo>
                    <a:pt x="207" y="114"/>
                  </a:lnTo>
                  <a:lnTo>
                    <a:pt x="208" y="105"/>
                  </a:lnTo>
                  <a:lnTo>
                    <a:pt x="209" y="95"/>
                  </a:lnTo>
                  <a:lnTo>
                    <a:pt x="210" y="86"/>
                  </a:lnTo>
                  <a:lnTo>
                    <a:pt x="212" y="76"/>
                  </a:lnTo>
                  <a:lnTo>
                    <a:pt x="213" y="66"/>
                  </a:lnTo>
                  <a:lnTo>
                    <a:pt x="216" y="56"/>
                  </a:lnTo>
                  <a:lnTo>
                    <a:pt x="217" y="46"/>
                  </a:lnTo>
                  <a:lnTo>
                    <a:pt x="219" y="37"/>
                  </a:lnTo>
                  <a:lnTo>
                    <a:pt x="221" y="29"/>
                  </a:lnTo>
                  <a:lnTo>
                    <a:pt x="223" y="21"/>
                  </a:lnTo>
                  <a:lnTo>
                    <a:pt x="224" y="14"/>
                  </a:lnTo>
                  <a:lnTo>
                    <a:pt x="225" y="8"/>
                  </a:lnTo>
                  <a:lnTo>
                    <a:pt x="223" y="6"/>
                  </a:lnTo>
                  <a:lnTo>
                    <a:pt x="220" y="4"/>
                  </a:lnTo>
                  <a:lnTo>
                    <a:pt x="216" y="0"/>
                  </a:lnTo>
                  <a:lnTo>
                    <a:pt x="212" y="0"/>
                  </a:lnTo>
                  <a:lnTo>
                    <a:pt x="204" y="2"/>
                  </a:lnTo>
                  <a:lnTo>
                    <a:pt x="194" y="8"/>
                  </a:lnTo>
                  <a:lnTo>
                    <a:pt x="182" y="17"/>
                  </a:lnTo>
                  <a:lnTo>
                    <a:pt x="171" y="26"/>
                  </a:lnTo>
                  <a:lnTo>
                    <a:pt x="159" y="38"/>
                  </a:lnTo>
                  <a:lnTo>
                    <a:pt x="149" y="51"/>
                  </a:lnTo>
                  <a:lnTo>
                    <a:pt x="141" y="64"/>
                  </a:lnTo>
                  <a:close/>
                </a:path>
              </a:pathLst>
            </a:custGeom>
            <a:solidFill>
              <a:srgbClr val="FFC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19" name="Freeform 111"/>
            <p:cNvSpPr>
              <a:spLocks/>
            </p:cNvSpPr>
            <p:nvPr/>
          </p:nvSpPr>
          <p:spPr bwMode="auto">
            <a:xfrm>
              <a:off x="4594225" y="3546475"/>
              <a:ext cx="1133475" cy="1352550"/>
            </a:xfrm>
            <a:custGeom>
              <a:avLst/>
              <a:gdLst>
                <a:gd name="T0" fmla="*/ 2147483647 w 714"/>
                <a:gd name="T1" fmla="*/ 2147483647 h 852"/>
                <a:gd name="T2" fmla="*/ 2147483647 w 714"/>
                <a:gd name="T3" fmla="*/ 2147483647 h 852"/>
                <a:gd name="T4" fmla="*/ 2147483647 w 714"/>
                <a:gd name="T5" fmla="*/ 2147483647 h 852"/>
                <a:gd name="T6" fmla="*/ 2147483647 w 714"/>
                <a:gd name="T7" fmla="*/ 2147483647 h 852"/>
                <a:gd name="T8" fmla="*/ 2147483647 w 714"/>
                <a:gd name="T9" fmla="*/ 2147483647 h 852"/>
                <a:gd name="T10" fmla="*/ 2147483647 w 714"/>
                <a:gd name="T11" fmla="*/ 2147483647 h 852"/>
                <a:gd name="T12" fmla="*/ 2147483647 w 714"/>
                <a:gd name="T13" fmla="*/ 2147483647 h 852"/>
                <a:gd name="T14" fmla="*/ 2147483647 w 714"/>
                <a:gd name="T15" fmla="*/ 2147483647 h 852"/>
                <a:gd name="T16" fmla="*/ 2147483647 w 714"/>
                <a:gd name="T17" fmla="*/ 2147483647 h 852"/>
                <a:gd name="T18" fmla="*/ 2147483647 w 714"/>
                <a:gd name="T19" fmla="*/ 2147483647 h 852"/>
                <a:gd name="T20" fmla="*/ 2147483647 w 714"/>
                <a:gd name="T21" fmla="*/ 2147483647 h 852"/>
                <a:gd name="T22" fmla="*/ 2147483647 w 714"/>
                <a:gd name="T23" fmla="*/ 2147483647 h 852"/>
                <a:gd name="T24" fmla="*/ 2147483647 w 714"/>
                <a:gd name="T25" fmla="*/ 2147483647 h 852"/>
                <a:gd name="T26" fmla="*/ 2147483647 w 714"/>
                <a:gd name="T27" fmla="*/ 2147483647 h 852"/>
                <a:gd name="T28" fmla="*/ 2147483647 w 714"/>
                <a:gd name="T29" fmla="*/ 2147483647 h 852"/>
                <a:gd name="T30" fmla="*/ 2147483647 w 714"/>
                <a:gd name="T31" fmla="*/ 2147483647 h 852"/>
                <a:gd name="T32" fmla="*/ 2147483647 w 714"/>
                <a:gd name="T33" fmla="*/ 2147483647 h 852"/>
                <a:gd name="T34" fmla="*/ 2147483647 w 714"/>
                <a:gd name="T35" fmla="*/ 2147483647 h 852"/>
                <a:gd name="T36" fmla="*/ 2147483647 w 714"/>
                <a:gd name="T37" fmla="*/ 2147483647 h 852"/>
                <a:gd name="T38" fmla="*/ 2147483647 w 714"/>
                <a:gd name="T39" fmla="*/ 2147483647 h 852"/>
                <a:gd name="T40" fmla="*/ 2147483647 w 714"/>
                <a:gd name="T41" fmla="*/ 2147483647 h 852"/>
                <a:gd name="T42" fmla="*/ 2147483647 w 714"/>
                <a:gd name="T43" fmla="*/ 2147483647 h 852"/>
                <a:gd name="T44" fmla="*/ 2147483647 w 714"/>
                <a:gd name="T45" fmla="*/ 2147483647 h 852"/>
                <a:gd name="T46" fmla="*/ 2147483647 w 714"/>
                <a:gd name="T47" fmla="*/ 2147483647 h 852"/>
                <a:gd name="T48" fmla="*/ 2147483647 w 714"/>
                <a:gd name="T49" fmla="*/ 2147483647 h 852"/>
                <a:gd name="T50" fmla="*/ 2147483647 w 714"/>
                <a:gd name="T51" fmla="*/ 2147483647 h 852"/>
                <a:gd name="T52" fmla="*/ 2147483647 w 714"/>
                <a:gd name="T53" fmla="*/ 2147483647 h 852"/>
                <a:gd name="T54" fmla="*/ 2147483647 w 714"/>
                <a:gd name="T55" fmla="*/ 2147483647 h 852"/>
                <a:gd name="T56" fmla="*/ 2147483647 w 714"/>
                <a:gd name="T57" fmla="*/ 2147483647 h 852"/>
                <a:gd name="T58" fmla="*/ 2147483647 w 714"/>
                <a:gd name="T59" fmla="*/ 2147483647 h 852"/>
                <a:gd name="T60" fmla="*/ 2147483647 w 714"/>
                <a:gd name="T61" fmla="*/ 2147483647 h 852"/>
                <a:gd name="T62" fmla="*/ 2147483647 w 714"/>
                <a:gd name="T63" fmla="*/ 2147483647 h 852"/>
                <a:gd name="T64" fmla="*/ 2147483647 w 714"/>
                <a:gd name="T65" fmla="*/ 2147483647 h 852"/>
                <a:gd name="T66" fmla="*/ 2147483647 w 714"/>
                <a:gd name="T67" fmla="*/ 2147483647 h 852"/>
                <a:gd name="T68" fmla="*/ 2147483647 w 714"/>
                <a:gd name="T69" fmla="*/ 2147483647 h 852"/>
                <a:gd name="T70" fmla="*/ 2147483647 w 714"/>
                <a:gd name="T71" fmla="*/ 2147483647 h 852"/>
                <a:gd name="T72" fmla="*/ 2147483647 w 714"/>
                <a:gd name="T73" fmla="*/ 2147483647 h 852"/>
                <a:gd name="T74" fmla="*/ 0 w 714"/>
                <a:gd name="T75" fmla="*/ 2147483647 h 852"/>
                <a:gd name="T76" fmla="*/ 2147483647 w 714"/>
                <a:gd name="T77" fmla="*/ 2147483647 h 852"/>
                <a:gd name="T78" fmla="*/ 2147483647 w 714"/>
                <a:gd name="T79" fmla="*/ 2147483647 h 852"/>
                <a:gd name="T80" fmla="*/ 2147483647 w 714"/>
                <a:gd name="T81" fmla="*/ 2147483647 h 852"/>
                <a:gd name="T82" fmla="*/ 2147483647 w 714"/>
                <a:gd name="T83" fmla="*/ 2147483647 h 852"/>
                <a:gd name="T84" fmla="*/ 2147483647 w 714"/>
                <a:gd name="T85" fmla="*/ 2147483647 h 852"/>
                <a:gd name="T86" fmla="*/ 2147483647 w 714"/>
                <a:gd name="T87" fmla="*/ 2147483647 h 852"/>
                <a:gd name="T88" fmla="*/ 2147483647 w 714"/>
                <a:gd name="T89" fmla="*/ 2147483647 h 852"/>
                <a:gd name="T90" fmla="*/ 2147483647 w 714"/>
                <a:gd name="T91" fmla="*/ 2147483647 h 852"/>
                <a:gd name="T92" fmla="*/ 2147483647 w 714"/>
                <a:gd name="T93" fmla="*/ 2147483647 h 852"/>
                <a:gd name="T94" fmla="*/ 2147483647 w 714"/>
                <a:gd name="T95" fmla="*/ 2147483647 h 852"/>
                <a:gd name="T96" fmla="*/ 2147483647 w 714"/>
                <a:gd name="T97" fmla="*/ 2147483647 h 852"/>
                <a:gd name="T98" fmla="*/ 2147483647 w 714"/>
                <a:gd name="T99" fmla="*/ 2147483647 h 852"/>
                <a:gd name="T100" fmla="*/ 2147483647 w 714"/>
                <a:gd name="T101" fmla="*/ 2147483647 h 852"/>
                <a:gd name="T102" fmla="*/ 2147483647 w 714"/>
                <a:gd name="T103" fmla="*/ 2147483647 h 852"/>
                <a:gd name="T104" fmla="*/ 2147483647 w 714"/>
                <a:gd name="T105" fmla="*/ 2147483647 h 852"/>
                <a:gd name="T106" fmla="*/ 2147483647 w 714"/>
                <a:gd name="T107" fmla="*/ 2147483647 h 852"/>
                <a:gd name="T108" fmla="*/ 2147483647 w 714"/>
                <a:gd name="T109" fmla="*/ 2147483647 h 85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14"/>
                <a:gd name="T166" fmla="*/ 0 h 852"/>
                <a:gd name="T167" fmla="*/ 714 w 714"/>
                <a:gd name="T168" fmla="*/ 852 h 85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14" h="852">
                  <a:moveTo>
                    <a:pt x="463" y="93"/>
                  </a:moveTo>
                  <a:lnTo>
                    <a:pt x="463" y="93"/>
                  </a:lnTo>
                  <a:lnTo>
                    <a:pt x="465" y="99"/>
                  </a:lnTo>
                  <a:lnTo>
                    <a:pt x="469" y="106"/>
                  </a:lnTo>
                  <a:lnTo>
                    <a:pt x="473" y="114"/>
                  </a:lnTo>
                  <a:lnTo>
                    <a:pt x="478" y="122"/>
                  </a:lnTo>
                  <a:lnTo>
                    <a:pt x="485" y="130"/>
                  </a:lnTo>
                  <a:lnTo>
                    <a:pt x="491" y="139"/>
                  </a:lnTo>
                  <a:lnTo>
                    <a:pt x="498" y="148"/>
                  </a:lnTo>
                  <a:lnTo>
                    <a:pt x="505" y="158"/>
                  </a:lnTo>
                  <a:lnTo>
                    <a:pt x="513" y="167"/>
                  </a:lnTo>
                  <a:lnTo>
                    <a:pt x="521" y="177"/>
                  </a:lnTo>
                  <a:lnTo>
                    <a:pt x="528" y="186"/>
                  </a:lnTo>
                  <a:lnTo>
                    <a:pt x="536" y="196"/>
                  </a:lnTo>
                  <a:lnTo>
                    <a:pt x="544" y="205"/>
                  </a:lnTo>
                  <a:lnTo>
                    <a:pt x="552" y="213"/>
                  </a:lnTo>
                  <a:lnTo>
                    <a:pt x="559" y="221"/>
                  </a:lnTo>
                  <a:lnTo>
                    <a:pt x="566" y="230"/>
                  </a:lnTo>
                  <a:lnTo>
                    <a:pt x="573" y="237"/>
                  </a:lnTo>
                  <a:lnTo>
                    <a:pt x="580" y="244"/>
                  </a:lnTo>
                  <a:lnTo>
                    <a:pt x="588" y="251"/>
                  </a:lnTo>
                  <a:lnTo>
                    <a:pt x="595" y="258"/>
                  </a:lnTo>
                  <a:lnTo>
                    <a:pt x="604" y="264"/>
                  </a:lnTo>
                  <a:lnTo>
                    <a:pt x="612" y="271"/>
                  </a:lnTo>
                  <a:lnTo>
                    <a:pt x="620" y="277"/>
                  </a:lnTo>
                  <a:lnTo>
                    <a:pt x="628" y="283"/>
                  </a:lnTo>
                  <a:lnTo>
                    <a:pt x="636" y="289"/>
                  </a:lnTo>
                  <a:lnTo>
                    <a:pt x="643" y="296"/>
                  </a:lnTo>
                  <a:lnTo>
                    <a:pt x="651" y="302"/>
                  </a:lnTo>
                  <a:lnTo>
                    <a:pt x="658" y="308"/>
                  </a:lnTo>
                  <a:lnTo>
                    <a:pt x="664" y="314"/>
                  </a:lnTo>
                  <a:lnTo>
                    <a:pt x="670" y="321"/>
                  </a:lnTo>
                  <a:lnTo>
                    <a:pt x="675" y="327"/>
                  </a:lnTo>
                  <a:lnTo>
                    <a:pt x="680" y="333"/>
                  </a:lnTo>
                  <a:lnTo>
                    <a:pt x="687" y="346"/>
                  </a:lnTo>
                  <a:lnTo>
                    <a:pt x="693" y="357"/>
                  </a:lnTo>
                  <a:lnTo>
                    <a:pt x="698" y="367"/>
                  </a:lnTo>
                  <a:lnTo>
                    <a:pt x="702" y="377"/>
                  </a:lnTo>
                  <a:lnTo>
                    <a:pt x="705" y="387"/>
                  </a:lnTo>
                  <a:lnTo>
                    <a:pt x="708" y="397"/>
                  </a:lnTo>
                  <a:lnTo>
                    <a:pt x="710" y="409"/>
                  </a:lnTo>
                  <a:lnTo>
                    <a:pt x="713" y="421"/>
                  </a:lnTo>
                  <a:lnTo>
                    <a:pt x="713" y="429"/>
                  </a:lnTo>
                  <a:lnTo>
                    <a:pt x="714" y="439"/>
                  </a:lnTo>
                  <a:lnTo>
                    <a:pt x="714" y="449"/>
                  </a:lnTo>
                  <a:lnTo>
                    <a:pt x="713" y="461"/>
                  </a:lnTo>
                  <a:lnTo>
                    <a:pt x="713" y="474"/>
                  </a:lnTo>
                  <a:lnTo>
                    <a:pt x="711" y="488"/>
                  </a:lnTo>
                  <a:lnTo>
                    <a:pt x="710" y="501"/>
                  </a:lnTo>
                  <a:lnTo>
                    <a:pt x="709" y="515"/>
                  </a:lnTo>
                  <a:lnTo>
                    <a:pt x="707" y="529"/>
                  </a:lnTo>
                  <a:lnTo>
                    <a:pt x="705" y="542"/>
                  </a:lnTo>
                  <a:lnTo>
                    <a:pt x="703" y="555"/>
                  </a:lnTo>
                  <a:lnTo>
                    <a:pt x="701" y="566"/>
                  </a:lnTo>
                  <a:lnTo>
                    <a:pt x="699" y="577"/>
                  </a:lnTo>
                  <a:lnTo>
                    <a:pt x="697" y="587"/>
                  </a:lnTo>
                  <a:lnTo>
                    <a:pt x="695" y="594"/>
                  </a:lnTo>
                  <a:lnTo>
                    <a:pt x="693" y="599"/>
                  </a:lnTo>
                  <a:lnTo>
                    <a:pt x="690" y="606"/>
                  </a:lnTo>
                  <a:lnTo>
                    <a:pt x="687" y="611"/>
                  </a:lnTo>
                  <a:lnTo>
                    <a:pt x="684" y="613"/>
                  </a:lnTo>
                  <a:lnTo>
                    <a:pt x="683" y="615"/>
                  </a:lnTo>
                  <a:lnTo>
                    <a:pt x="680" y="618"/>
                  </a:lnTo>
                  <a:lnTo>
                    <a:pt x="677" y="622"/>
                  </a:lnTo>
                  <a:lnTo>
                    <a:pt x="673" y="630"/>
                  </a:lnTo>
                  <a:lnTo>
                    <a:pt x="669" y="641"/>
                  </a:lnTo>
                  <a:lnTo>
                    <a:pt x="665" y="649"/>
                  </a:lnTo>
                  <a:lnTo>
                    <a:pt x="661" y="658"/>
                  </a:lnTo>
                  <a:lnTo>
                    <a:pt x="656" y="668"/>
                  </a:lnTo>
                  <a:lnTo>
                    <a:pt x="650" y="678"/>
                  </a:lnTo>
                  <a:lnTo>
                    <a:pt x="643" y="690"/>
                  </a:lnTo>
                  <a:lnTo>
                    <a:pt x="636" y="702"/>
                  </a:lnTo>
                  <a:lnTo>
                    <a:pt x="628" y="713"/>
                  </a:lnTo>
                  <a:lnTo>
                    <a:pt x="621" y="725"/>
                  </a:lnTo>
                  <a:lnTo>
                    <a:pt x="613" y="738"/>
                  </a:lnTo>
                  <a:lnTo>
                    <a:pt x="605" y="749"/>
                  </a:lnTo>
                  <a:lnTo>
                    <a:pt x="598" y="761"/>
                  </a:lnTo>
                  <a:lnTo>
                    <a:pt x="591" y="771"/>
                  </a:lnTo>
                  <a:lnTo>
                    <a:pt x="585" y="781"/>
                  </a:lnTo>
                  <a:lnTo>
                    <a:pt x="579" y="789"/>
                  </a:lnTo>
                  <a:lnTo>
                    <a:pt x="574" y="797"/>
                  </a:lnTo>
                  <a:lnTo>
                    <a:pt x="570" y="803"/>
                  </a:lnTo>
                  <a:lnTo>
                    <a:pt x="565" y="811"/>
                  </a:lnTo>
                  <a:lnTo>
                    <a:pt x="560" y="816"/>
                  </a:lnTo>
                  <a:lnTo>
                    <a:pt x="556" y="818"/>
                  </a:lnTo>
                  <a:lnTo>
                    <a:pt x="554" y="819"/>
                  </a:lnTo>
                  <a:lnTo>
                    <a:pt x="551" y="818"/>
                  </a:lnTo>
                  <a:lnTo>
                    <a:pt x="550" y="818"/>
                  </a:lnTo>
                  <a:lnTo>
                    <a:pt x="547" y="818"/>
                  </a:lnTo>
                  <a:lnTo>
                    <a:pt x="544" y="820"/>
                  </a:lnTo>
                  <a:lnTo>
                    <a:pt x="543" y="821"/>
                  </a:lnTo>
                  <a:lnTo>
                    <a:pt x="542" y="821"/>
                  </a:lnTo>
                  <a:lnTo>
                    <a:pt x="543" y="820"/>
                  </a:lnTo>
                  <a:lnTo>
                    <a:pt x="543" y="819"/>
                  </a:lnTo>
                  <a:lnTo>
                    <a:pt x="543" y="817"/>
                  </a:lnTo>
                  <a:lnTo>
                    <a:pt x="543" y="816"/>
                  </a:lnTo>
                  <a:lnTo>
                    <a:pt x="542" y="815"/>
                  </a:lnTo>
                  <a:lnTo>
                    <a:pt x="539" y="815"/>
                  </a:lnTo>
                  <a:lnTo>
                    <a:pt x="535" y="815"/>
                  </a:lnTo>
                  <a:lnTo>
                    <a:pt x="530" y="816"/>
                  </a:lnTo>
                  <a:lnTo>
                    <a:pt x="523" y="818"/>
                  </a:lnTo>
                  <a:lnTo>
                    <a:pt x="513" y="822"/>
                  </a:lnTo>
                  <a:lnTo>
                    <a:pt x="500" y="826"/>
                  </a:lnTo>
                  <a:lnTo>
                    <a:pt x="485" y="833"/>
                  </a:lnTo>
                  <a:lnTo>
                    <a:pt x="467" y="841"/>
                  </a:lnTo>
                  <a:lnTo>
                    <a:pt x="448" y="848"/>
                  </a:lnTo>
                  <a:lnTo>
                    <a:pt x="431" y="852"/>
                  </a:lnTo>
                  <a:lnTo>
                    <a:pt x="416" y="852"/>
                  </a:lnTo>
                  <a:lnTo>
                    <a:pt x="403" y="850"/>
                  </a:lnTo>
                  <a:lnTo>
                    <a:pt x="391" y="845"/>
                  </a:lnTo>
                  <a:lnTo>
                    <a:pt x="381" y="839"/>
                  </a:lnTo>
                  <a:lnTo>
                    <a:pt x="372" y="831"/>
                  </a:lnTo>
                  <a:lnTo>
                    <a:pt x="363" y="822"/>
                  </a:lnTo>
                  <a:lnTo>
                    <a:pt x="355" y="813"/>
                  </a:lnTo>
                  <a:lnTo>
                    <a:pt x="348" y="804"/>
                  </a:lnTo>
                  <a:lnTo>
                    <a:pt x="342" y="795"/>
                  </a:lnTo>
                  <a:lnTo>
                    <a:pt x="335" y="787"/>
                  </a:lnTo>
                  <a:lnTo>
                    <a:pt x="328" y="780"/>
                  </a:lnTo>
                  <a:lnTo>
                    <a:pt x="322" y="774"/>
                  </a:lnTo>
                  <a:lnTo>
                    <a:pt x="314" y="771"/>
                  </a:lnTo>
                  <a:lnTo>
                    <a:pt x="306" y="770"/>
                  </a:lnTo>
                  <a:lnTo>
                    <a:pt x="297" y="770"/>
                  </a:lnTo>
                  <a:lnTo>
                    <a:pt x="288" y="770"/>
                  </a:lnTo>
                  <a:lnTo>
                    <a:pt x="279" y="769"/>
                  </a:lnTo>
                  <a:lnTo>
                    <a:pt x="269" y="767"/>
                  </a:lnTo>
                  <a:lnTo>
                    <a:pt x="259" y="765"/>
                  </a:lnTo>
                  <a:lnTo>
                    <a:pt x="249" y="762"/>
                  </a:lnTo>
                  <a:lnTo>
                    <a:pt x="239" y="758"/>
                  </a:lnTo>
                  <a:lnTo>
                    <a:pt x="228" y="754"/>
                  </a:lnTo>
                  <a:lnTo>
                    <a:pt x="218" y="750"/>
                  </a:lnTo>
                  <a:lnTo>
                    <a:pt x="207" y="746"/>
                  </a:lnTo>
                  <a:lnTo>
                    <a:pt x="198" y="741"/>
                  </a:lnTo>
                  <a:lnTo>
                    <a:pt x="187" y="736"/>
                  </a:lnTo>
                  <a:lnTo>
                    <a:pt x="178" y="731"/>
                  </a:lnTo>
                  <a:lnTo>
                    <a:pt x="168" y="726"/>
                  </a:lnTo>
                  <a:lnTo>
                    <a:pt x="160" y="721"/>
                  </a:lnTo>
                  <a:lnTo>
                    <a:pt x="151" y="716"/>
                  </a:lnTo>
                  <a:lnTo>
                    <a:pt x="143" y="712"/>
                  </a:lnTo>
                  <a:lnTo>
                    <a:pt x="134" y="706"/>
                  </a:lnTo>
                  <a:lnTo>
                    <a:pt x="126" y="702"/>
                  </a:lnTo>
                  <a:lnTo>
                    <a:pt x="118" y="698"/>
                  </a:lnTo>
                  <a:lnTo>
                    <a:pt x="110" y="694"/>
                  </a:lnTo>
                  <a:lnTo>
                    <a:pt x="103" y="690"/>
                  </a:lnTo>
                  <a:lnTo>
                    <a:pt x="95" y="686"/>
                  </a:lnTo>
                  <a:lnTo>
                    <a:pt x="88" y="682"/>
                  </a:lnTo>
                  <a:lnTo>
                    <a:pt x="81" y="679"/>
                  </a:lnTo>
                  <a:lnTo>
                    <a:pt x="74" y="675"/>
                  </a:lnTo>
                  <a:lnTo>
                    <a:pt x="69" y="672"/>
                  </a:lnTo>
                  <a:lnTo>
                    <a:pt x="63" y="669"/>
                  </a:lnTo>
                  <a:lnTo>
                    <a:pt x="58" y="666"/>
                  </a:lnTo>
                  <a:lnTo>
                    <a:pt x="54" y="663"/>
                  </a:lnTo>
                  <a:lnTo>
                    <a:pt x="51" y="660"/>
                  </a:lnTo>
                  <a:lnTo>
                    <a:pt x="48" y="657"/>
                  </a:lnTo>
                  <a:lnTo>
                    <a:pt x="43" y="651"/>
                  </a:lnTo>
                  <a:lnTo>
                    <a:pt x="38" y="643"/>
                  </a:lnTo>
                  <a:lnTo>
                    <a:pt x="34" y="636"/>
                  </a:lnTo>
                  <a:lnTo>
                    <a:pt x="29" y="628"/>
                  </a:lnTo>
                  <a:lnTo>
                    <a:pt x="24" y="620"/>
                  </a:lnTo>
                  <a:lnTo>
                    <a:pt x="20" y="614"/>
                  </a:lnTo>
                  <a:lnTo>
                    <a:pt x="17" y="609"/>
                  </a:lnTo>
                  <a:lnTo>
                    <a:pt x="15" y="606"/>
                  </a:lnTo>
                  <a:lnTo>
                    <a:pt x="14" y="606"/>
                  </a:lnTo>
                  <a:lnTo>
                    <a:pt x="14" y="607"/>
                  </a:lnTo>
                  <a:lnTo>
                    <a:pt x="14" y="606"/>
                  </a:lnTo>
                  <a:lnTo>
                    <a:pt x="13" y="603"/>
                  </a:lnTo>
                  <a:lnTo>
                    <a:pt x="11" y="598"/>
                  </a:lnTo>
                  <a:lnTo>
                    <a:pt x="6" y="588"/>
                  </a:lnTo>
                  <a:lnTo>
                    <a:pt x="4" y="582"/>
                  </a:lnTo>
                  <a:lnTo>
                    <a:pt x="2" y="576"/>
                  </a:lnTo>
                  <a:lnTo>
                    <a:pt x="1" y="568"/>
                  </a:lnTo>
                  <a:lnTo>
                    <a:pt x="0" y="560"/>
                  </a:lnTo>
                  <a:lnTo>
                    <a:pt x="0" y="552"/>
                  </a:lnTo>
                  <a:lnTo>
                    <a:pt x="0" y="543"/>
                  </a:lnTo>
                  <a:lnTo>
                    <a:pt x="0" y="534"/>
                  </a:lnTo>
                  <a:lnTo>
                    <a:pt x="0" y="524"/>
                  </a:lnTo>
                  <a:lnTo>
                    <a:pt x="1" y="515"/>
                  </a:lnTo>
                  <a:lnTo>
                    <a:pt x="2" y="506"/>
                  </a:lnTo>
                  <a:lnTo>
                    <a:pt x="3" y="496"/>
                  </a:lnTo>
                  <a:lnTo>
                    <a:pt x="4" y="487"/>
                  </a:lnTo>
                  <a:lnTo>
                    <a:pt x="5" y="478"/>
                  </a:lnTo>
                  <a:lnTo>
                    <a:pt x="6" y="469"/>
                  </a:lnTo>
                  <a:lnTo>
                    <a:pt x="8" y="460"/>
                  </a:lnTo>
                  <a:lnTo>
                    <a:pt x="9" y="452"/>
                  </a:lnTo>
                  <a:lnTo>
                    <a:pt x="11" y="444"/>
                  </a:lnTo>
                  <a:lnTo>
                    <a:pt x="13" y="436"/>
                  </a:lnTo>
                  <a:lnTo>
                    <a:pt x="17" y="428"/>
                  </a:lnTo>
                  <a:lnTo>
                    <a:pt x="21" y="420"/>
                  </a:lnTo>
                  <a:lnTo>
                    <a:pt x="26" y="413"/>
                  </a:lnTo>
                  <a:lnTo>
                    <a:pt x="31" y="405"/>
                  </a:lnTo>
                  <a:lnTo>
                    <a:pt x="38" y="398"/>
                  </a:lnTo>
                  <a:lnTo>
                    <a:pt x="44" y="391"/>
                  </a:lnTo>
                  <a:lnTo>
                    <a:pt x="50" y="385"/>
                  </a:lnTo>
                  <a:lnTo>
                    <a:pt x="57" y="379"/>
                  </a:lnTo>
                  <a:lnTo>
                    <a:pt x="65" y="374"/>
                  </a:lnTo>
                  <a:lnTo>
                    <a:pt x="72" y="370"/>
                  </a:lnTo>
                  <a:lnTo>
                    <a:pt x="78" y="366"/>
                  </a:lnTo>
                  <a:lnTo>
                    <a:pt x="85" y="363"/>
                  </a:lnTo>
                  <a:lnTo>
                    <a:pt x="92" y="360"/>
                  </a:lnTo>
                  <a:lnTo>
                    <a:pt x="99" y="359"/>
                  </a:lnTo>
                  <a:lnTo>
                    <a:pt x="104" y="357"/>
                  </a:lnTo>
                  <a:lnTo>
                    <a:pt x="110" y="355"/>
                  </a:lnTo>
                  <a:lnTo>
                    <a:pt x="115" y="350"/>
                  </a:lnTo>
                  <a:lnTo>
                    <a:pt x="120" y="345"/>
                  </a:lnTo>
                  <a:lnTo>
                    <a:pt x="125" y="340"/>
                  </a:lnTo>
                  <a:lnTo>
                    <a:pt x="130" y="333"/>
                  </a:lnTo>
                  <a:lnTo>
                    <a:pt x="135" y="326"/>
                  </a:lnTo>
                  <a:lnTo>
                    <a:pt x="142" y="318"/>
                  </a:lnTo>
                  <a:lnTo>
                    <a:pt x="148" y="311"/>
                  </a:lnTo>
                  <a:lnTo>
                    <a:pt x="156" y="303"/>
                  </a:lnTo>
                  <a:lnTo>
                    <a:pt x="164" y="296"/>
                  </a:lnTo>
                  <a:lnTo>
                    <a:pt x="173" y="289"/>
                  </a:lnTo>
                  <a:lnTo>
                    <a:pt x="183" y="283"/>
                  </a:lnTo>
                  <a:lnTo>
                    <a:pt x="195" y="276"/>
                  </a:lnTo>
                  <a:lnTo>
                    <a:pt x="209" y="271"/>
                  </a:lnTo>
                  <a:lnTo>
                    <a:pt x="224" y="267"/>
                  </a:lnTo>
                  <a:lnTo>
                    <a:pt x="239" y="261"/>
                  </a:lnTo>
                  <a:lnTo>
                    <a:pt x="253" y="253"/>
                  </a:lnTo>
                  <a:lnTo>
                    <a:pt x="266" y="240"/>
                  </a:lnTo>
                  <a:lnTo>
                    <a:pt x="277" y="226"/>
                  </a:lnTo>
                  <a:lnTo>
                    <a:pt x="288" y="209"/>
                  </a:lnTo>
                  <a:lnTo>
                    <a:pt x="298" y="190"/>
                  </a:lnTo>
                  <a:lnTo>
                    <a:pt x="307" y="171"/>
                  </a:lnTo>
                  <a:lnTo>
                    <a:pt x="315" y="151"/>
                  </a:lnTo>
                  <a:lnTo>
                    <a:pt x="323" y="130"/>
                  </a:lnTo>
                  <a:lnTo>
                    <a:pt x="330" y="110"/>
                  </a:lnTo>
                  <a:lnTo>
                    <a:pt x="337" y="90"/>
                  </a:lnTo>
                  <a:lnTo>
                    <a:pt x="343" y="72"/>
                  </a:lnTo>
                  <a:lnTo>
                    <a:pt x="350" y="56"/>
                  </a:lnTo>
                  <a:lnTo>
                    <a:pt x="356" y="41"/>
                  </a:lnTo>
                  <a:lnTo>
                    <a:pt x="362" y="29"/>
                  </a:lnTo>
                  <a:lnTo>
                    <a:pt x="368" y="20"/>
                  </a:lnTo>
                  <a:lnTo>
                    <a:pt x="379" y="9"/>
                  </a:lnTo>
                  <a:lnTo>
                    <a:pt x="387" y="3"/>
                  </a:lnTo>
                  <a:lnTo>
                    <a:pt x="394" y="0"/>
                  </a:lnTo>
                  <a:lnTo>
                    <a:pt x="398" y="1"/>
                  </a:lnTo>
                  <a:lnTo>
                    <a:pt x="402" y="3"/>
                  </a:lnTo>
                  <a:lnTo>
                    <a:pt x="404" y="5"/>
                  </a:lnTo>
                  <a:lnTo>
                    <a:pt x="407" y="8"/>
                  </a:lnTo>
                  <a:lnTo>
                    <a:pt x="410" y="9"/>
                  </a:lnTo>
                  <a:lnTo>
                    <a:pt x="413" y="9"/>
                  </a:lnTo>
                  <a:lnTo>
                    <a:pt x="411" y="8"/>
                  </a:lnTo>
                  <a:lnTo>
                    <a:pt x="407" y="7"/>
                  </a:lnTo>
                  <a:lnTo>
                    <a:pt x="406" y="7"/>
                  </a:lnTo>
                  <a:lnTo>
                    <a:pt x="407" y="8"/>
                  </a:lnTo>
                  <a:lnTo>
                    <a:pt x="407" y="9"/>
                  </a:lnTo>
                  <a:lnTo>
                    <a:pt x="408" y="10"/>
                  </a:lnTo>
                  <a:lnTo>
                    <a:pt x="419" y="18"/>
                  </a:lnTo>
                  <a:lnTo>
                    <a:pt x="429" y="28"/>
                  </a:lnTo>
                  <a:lnTo>
                    <a:pt x="437" y="38"/>
                  </a:lnTo>
                  <a:lnTo>
                    <a:pt x="444" y="49"/>
                  </a:lnTo>
                  <a:lnTo>
                    <a:pt x="449" y="60"/>
                  </a:lnTo>
                  <a:lnTo>
                    <a:pt x="455" y="71"/>
                  </a:lnTo>
                  <a:lnTo>
                    <a:pt x="459" y="82"/>
                  </a:lnTo>
                  <a:lnTo>
                    <a:pt x="463" y="93"/>
                  </a:lnTo>
                  <a:close/>
                </a:path>
              </a:pathLst>
            </a:custGeom>
            <a:noFill/>
            <a:ln w="158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20" name="Freeform 113"/>
            <p:cNvSpPr>
              <a:spLocks/>
            </p:cNvSpPr>
            <p:nvPr/>
          </p:nvSpPr>
          <p:spPr bwMode="auto">
            <a:xfrm>
              <a:off x="3884613" y="3240088"/>
              <a:ext cx="104775" cy="88900"/>
            </a:xfrm>
            <a:custGeom>
              <a:avLst/>
              <a:gdLst>
                <a:gd name="T0" fmla="*/ 2147483647 w 66"/>
                <a:gd name="T1" fmla="*/ 2147483647 h 56"/>
                <a:gd name="T2" fmla="*/ 2147483647 w 66"/>
                <a:gd name="T3" fmla="*/ 2147483647 h 56"/>
                <a:gd name="T4" fmla="*/ 2147483647 w 66"/>
                <a:gd name="T5" fmla="*/ 2147483647 h 56"/>
                <a:gd name="T6" fmla="*/ 2147483647 w 66"/>
                <a:gd name="T7" fmla="*/ 2147483647 h 56"/>
                <a:gd name="T8" fmla="*/ 2147483647 w 66"/>
                <a:gd name="T9" fmla="*/ 2147483647 h 56"/>
                <a:gd name="T10" fmla="*/ 2147483647 w 66"/>
                <a:gd name="T11" fmla="*/ 2147483647 h 56"/>
                <a:gd name="T12" fmla="*/ 2147483647 w 66"/>
                <a:gd name="T13" fmla="*/ 2147483647 h 56"/>
                <a:gd name="T14" fmla="*/ 2147483647 w 66"/>
                <a:gd name="T15" fmla="*/ 2147483647 h 56"/>
                <a:gd name="T16" fmla="*/ 2147483647 w 66"/>
                <a:gd name="T17" fmla="*/ 2147483647 h 56"/>
                <a:gd name="T18" fmla="*/ 2147483647 w 66"/>
                <a:gd name="T19" fmla="*/ 2147483647 h 56"/>
                <a:gd name="T20" fmla="*/ 2147483647 w 66"/>
                <a:gd name="T21" fmla="*/ 2147483647 h 56"/>
                <a:gd name="T22" fmla="*/ 2147483647 w 66"/>
                <a:gd name="T23" fmla="*/ 2147483647 h 56"/>
                <a:gd name="T24" fmla="*/ 2147483647 w 66"/>
                <a:gd name="T25" fmla="*/ 2147483647 h 56"/>
                <a:gd name="T26" fmla="*/ 2147483647 w 66"/>
                <a:gd name="T27" fmla="*/ 2147483647 h 56"/>
                <a:gd name="T28" fmla="*/ 2147483647 w 66"/>
                <a:gd name="T29" fmla="*/ 2147483647 h 56"/>
                <a:gd name="T30" fmla="*/ 2147483647 w 66"/>
                <a:gd name="T31" fmla="*/ 2147483647 h 56"/>
                <a:gd name="T32" fmla="*/ 2147483647 w 66"/>
                <a:gd name="T33" fmla="*/ 2147483647 h 56"/>
                <a:gd name="T34" fmla="*/ 2147483647 w 66"/>
                <a:gd name="T35" fmla="*/ 2147483647 h 56"/>
                <a:gd name="T36" fmla="*/ 2147483647 w 66"/>
                <a:gd name="T37" fmla="*/ 2147483647 h 56"/>
                <a:gd name="T38" fmla="*/ 2147483647 w 66"/>
                <a:gd name="T39" fmla="*/ 2147483647 h 56"/>
                <a:gd name="T40" fmla="*/ 2147483647 w 66"/>
                <a:gd name="T41" fmla="*/ 2147483647 h 56"/>
                <a:gd name="T42" fmla="*/ 2147483647 w 66"/>
                <a:gd name="T43" fmla="*/ 2147483647 h 56"/>
                <a:gd name="T44" fmla="*/ 2147483647 w 66"/>
                <a:gd name="T45" fmla="*/ 2147483647 h 56"/>
                <a:gd name="T46" fmla="*/ 2147483647 w 66"/>
                <a:gd name="T47" fmla="*/ 2147483647 h 56"/>
                <a:gd name="T48" fmla="*/ 2147483647 w 66"/>
                <a:gd name="T49" fmla="*/ 2147483647 h 56"/>
                <a:gd name="T50" fmla="*/ 2147483647 w 66"/>
                <a:gd name="T51" fmla="*/ 2147483647 h 56"/>
                <a:gd name="T52" fmla="*/ 2147483647 w 66"/>
                <a:gd name="T53" fmla="*/ 2147483647 h 56"/>
                <a:gd name="T54" fmla="*/ 2147483647 w 66"/>
                <a:gd name="T55" fmla="*/ 2147483647 h 56"/>
                <a:gd name="T56" fmla="*/ 2147483647 w 66"/>
                <a:gd name="T57" fmla="*/ 2147483647 h 56"/>
                <a:gd name="T58" fmla="*/ 2147483647 w 66"/>
                <a:gd name="T59" fmla="*/ 2147483647 h 56"/>
                <a:gd name="T60" fmla="*/ 2147483647 w 66"/>
                <a:gd name="T61" fmla="*/ 2147483647 h 56"/>
                <a:gd name="T62" fmla="*/ 2147483647 w 66"/>
                <a:gd name="T63" fmla="*/ 2147483647 h 56"/>
                <a:gd name="T64" fmla="*/ 2147483647 w 66"/>
                <a:gd name="T65" fmla="*/ 2147483647 h 56"/>
                <a:gd name="T66" fmla="*/ 2147483647 w 66"/>
                <a:gd name="T67" fmla="*/ 2147483647 h 56"/>
                <a:gd name="T68" fmla="*/ 2147483647 w 66"/>
                <a:gd name="T69" fmla="*/ 2147483647 h 56"/>
                <a:gd name="T70" fmla="*/ 0 w 66"/>
                <a:gd name="T71" fmla="*/ 0 h 56"/>
                <a:gd name="T72" fmla="*/ 2147483647 w 66"/>
                <a:gd name="T73" fmla="*/ 2147483647 h 56"/>
                <a:gd name="T74" fmla="*/ 2147483647 w 66"/>
                <a:gd name="T75" fmla="*/ 2147483647 h 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6"/>
                <a:gd name="T115" fmla="*/ 0 h 56"/>
                <a:gd name="T116" fmla="*/ 66 w 66"/>
                <a:gd name="T117" fmla="*/ 56 h 5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6" h="56">
                  <a:moveTo>
                    <a:pt x="66" y="24"/>
                  </a:moveTo>
                  <a:lnTo>
                    <a:pt x="66" y="24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5" y="52"/>
                  </a:lnTo>
                  <a:lnTo>
                    <a:pt x="6" y="50"/>
                  </a:lnTo>
                  <a:lnTo>
                    <a:pt x="7" y="48"/>
                  </a:lnTo>
                  <a:lnTo>
                    <a:pt x="7" y="46"/>
                  </a:lnTo>
                  <a:lnTo>
                    <a:pt x="7" y="45"/>
                  </a:lnTo>
                  <a:lnTo>
                    <a:pt x="8" y="43"/>
                  </a:lnTo>
                  <a:lnTo>
                    <a:pt x="8" y="41"/>
                  </a:lnTo>
                  <a:lnTo>
                    <a:pt x="8" y="40"/>
                  </a:lnTo>
                  <a:lnTo>
                    <a:pt x="9" y="38"/>
                  </a:lnTo>
                  <a:lnTo>
                    <a:pt x="9" y="36"/>
                  </a:lnTo>
                  <a:lnTo>
                    <a:pt x="9" y="34"/>
                  </a:lnTo>
                  <a:lnTo>
                    <a:pt x="9" y="33"/>
                  </a:lnTo>
                  <a:lnTo>
                    <a:pt x="9" y="31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9" y="24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6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4" y="7"/>
                  </a:lnTo>
                  <a:lnTo>
                    <a:pt x="3" y="6"/>
                  </a:lnTo>
                  <a:lnTo>
                    <a:pt x="2" y="4"/>
                  </a:lnTo>
                  <a:lnTo>
                    <a:pt x="1" y="2"/>
                  </a:lnTo>
                  <a:lnTo>
                    <a:pt x="0" y="0"/>
                  </a:lnTo>
                  <a:lnTo>
                    <a:pt x="66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21" name="Freeform 114"/>
            <p:cNvSpPr>
              <a:spLocks/>
            </p:cNvSpPr>
            <p:nvPr/>
          </p:nvSpPr>
          <p:spPr bwMode="auto">
            <a:xfrm>
              <a:off x="3554413" y="3273425"/>
              <a:ext cx="384175" cy="38100"/>
            </a:xfrm>
            <a:custGeom>
              <a:avLst/>
              <a:gdLst>
                <a:gd name="T0" fmla="*/ 0 w 242"/>
                <a:gd name="T1" fmla="*/ 2147483647 h 24"/>
                <a:gd name="T2" fmla="*/ 0 w 242"/>
                <a:gd name="T3" fmla="*/ 2147483647 h 24"/>
                <a:gd name="T4" fmla="*/ 2147483647 w 242"/>
                <a:gd name="T5" fmla="*/ 2147483647 h 24"/>
                <a:gd name="T6" fmla="*/ 2147483647 w 242"/>
                <a:gd name="T7" fmla="*/ 0 h 24"/>
                <a:gd name="T8" fmla="*/ 0 w 242"/>
                <a:gd name="T9" fmla="*/ 2147483647 h 24"/>
                <a:gd name="T10" fmla="*/ 0 w 242"/>
                <a:gd name="T11" fmla="*/ 214748364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2"/>
                <a:gd name="T19" fmla="*/ 0 h 24"/>
                <a:gd name="T20" fmla="*/ 242 w 242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2" h="24">
                  <a:moveTo>
                    <a:pt x="0" y="20"/>
                  </a:moveTo>
                  <a:lnTo>
                    <a:pt x="0" y="24"/>
                  </a:lnTo>
                  <a:lnTo>
                    <a:pt x="242" y="9"/>
                  </a:lnTo>
                  <a:lnTo>
                    <a:pt x="242" y="0"/>
                  </a:lnTo>
                  <a:lnTo>
                    <a:pt x="0" y="15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22" name="Freeform 115"/>
            <p:cNvSpPr>
              <a:spLocks/>
            </p:cNvSpPr>
            <p:nvPr/>
          </p:nvSpPr>
          <p:spPr bwMode="auto">
            <a:xfrm>
              <a:off x="5932488" y="4522788"/>
              <a:ext cx="109537" cy="90487"/>
            </a:xfrm>
            <a:custGeom>
              <a:avLst/>
              <a:gdLst>
                <a:gd name="T0" fmla="*/ 0 w 69"/>
                <a:gd name="T1" fmla="*/ 2147483647 h 57"/>
                <a:gd name="T2" fmla="*/ 0 w 69"/>
                <a:gd name="T3" fmla="*/ 2147483647 h 57"/>
                <a:gd name="T4" fmla="*/ 2147483647 w 69"/>
                <a:gd name="T5" fmla="*/ 0 h 57"/>
                <a:gd name="T6" fmla="*/ 2147483647 w 69"/>
                <a:gd name="T7" fmla="*/ 0 h 57"/>
                <a:gd name="T8" fmla="*/ 2147483647 w 69"/>
                <a:gd name="T9" fmla="*/ 2147483647 h 57"/>
                <a:gd name="T10" fmla="*/ 2147483647 w 69"/>
                <a:gd name="T11" fmla="*/ 2147483647 h 57"/>
                <a:gd name="T12" fmla="*/ 2147483647 w 69"/>
                <a:gd name="T13" fmla="*/ 2147483647 h 57"/>
                <a:gd name="T14" fmla="*/ 2147483647 w 69"/>
                <a:gd name="T15" fmla="*/ 2147483647 h 57"/>
                <a:gd name="T16" fmla="*/ 2147483647 w 69"/>
                <a:gd name="T17" fmla="*/ 2147483647 h 57"/>
                <a:gd name="T18" fmla="*/ 2147483647 w 69"/>
                <a:gd name="T19" fmla="*/ 2147483647 h 57"/>
                <a:gd name="T20" fmla="*/ 2147483647 w 69"/>
                <a:gd name="T21" fmla="*/ 2147483647 h 57"/>
                <a:gd name="T22" fmla="*/ 2147483647 w 69"/>
                <a:gd name="T23" fmla="*/ 2147483647 h 57"/>
                <a:gd name="T24" fmla="*/ 2147483647 w 69"/>
                <a:gd name="T25" fmla="*/ 2147483647 h 57"/>
                <a:gd name="T26" fmla="*/ 2147483647 w 69"/>
                <a:gd name="T27" fmla="*/ 2147483647 h 57"/>
                <a:gd name="T28" fmla="*/ 2147483647 w 69"/>
                <a:gd name="T29" fmla="*/ 2147483647 h 57"/>
                <a:gd name="T30" fmla="*/ 2147483647 w 69"/>
                <a:gd name="T31" fmla="*/ 2147483647 h 57"/>
                <a:gd name="T32" fmla="*/ 2147483647 w 69"/>
                <a:gd name="T33" fmla="*/ 2147483647 h 57"/>
                <a:gd name="T34" fmla="*/ 2147483647 w 69"/>
                <a:gd name="T35" fmla="*/ 2147483647 h 57"/>
                <a:gd name="T36" fmla="*/ 2147483647 w 69"/>
                <a:gd name="T37" fmla="*/ 2147483647 h 57"/>
                <a:gd name="T38" fmla="*/ 2147483647 w 69"/>
                <a:gd name="T39" fmla="*/ 2147483647 h 57"/>
                <a:gd name="T40" fmla="*/ 2147483647 w 69"/>
                <a:gd name="T41" fmla="*/ 2147483647 h 57"/>
                <a:gd name="T42" fmla="*/ 2147483647 w 69"/>
                <a:gd name="T43" fmla="*/ 2147483647 h 57"/>
                <a:gd name="T44" fmla="*/ 2147483647 w 69"/>
                <a:gd name="T45" fmla="*/ 2147483647 h 57"/>
                <a:gd name="T46" fmla="*/ 2147483647 w 69"/>
                <a:gd name="T47" fmla="*/ 2147483647 h 57"/>
                <a:gd name="T48" fmla="*/ 2147483647 w 69"/>
                <a:gd name="T49" fmla="*/ 2147483647 h 57"/>
                <a:gd name="T50" fmla="*/ 2147483647 w 69"/>
                <a:gd name="T51" fmla="*/ 2147483647 h 57"/>
                <a:gd name="T52" fmla="*/ 2147483647 w 69"/>
                <a:gd name="T53" fmla="*/ 2147483647 h 57"/>
                <a:gd name="T54" fmla="*/ 2147483647 w 69"/>
                <a:gd name="T55" fmla="*/ 2147483647 h 57"/>
                <a:gd name="T56" fmla="*/ 2147483647 w 69"/>
                <a:gd name="T57" fmla="*/ 2147483647 h 57"/>
                <a:gd name="T58" fmla="*/ 2147483647 w 69"/>
                <a:gd name="T59" fmla="*/ 2147483647 h 57"/>
                <a:gd name="T60" fmla="*/ 2147483647 w 69"/>
                <a:gd name="T61" fmla="*/ 2147483647 h 57"/>
                <a:gd name="T62" fmla="*/ 2147483647 w 69"/>
                <a:gd name="T63" fmla="*/ 2147483647 h 57"/>
                <a:gd name="T64" fmla="*/ 2147483647 w 69"/>
                <a:gd name="T65" fmla="*/ 2147483647 h 57"/>
                <a:gd name="T66" fmla="*/ 2147483647 w 69"/>
                <a:gd name="T67" fmla="*/ 2147483647 h 57"/>
                <a:gd name="T68" fmla="*/ 2147483647 w 69"/>
                <a:gd name="T69" fmla="*/ 2147483647 h 57"/>
                <a:gd name="T70" fmla="*/ 2147483647 w 69"/>
                <a:gd name="T71" fmla="*/ 2147483647 h 57"/>
                <a:gd name="T72" fmla="*/ 0 w 69"/>
                <a:gd name="T73" fmla="*/ 2147483647 h 57"/>
                <a:gd name="T74" fmla="*/ 0 w 69"/>
                <a:gd name="T75" fmla="*/ 2147483647 h 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9"/>
                <a:gd name="T115" fmla="*/ 0 h 57"/>
                <a:gd name="T116" fmla="*/ 69 w 69"/>
                <a:gd name="T117" fmla="*/ 57 h 5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9" h="57">
                  <a:moveTo>
                    <a:pt x="0" y="57"/>
                  </a:moveTo>
                  <a:lnTo>
                    <a:pt x="0" y="57"/>
                  </a:lnTo>
                  <a:lnTo>
                    <a:pt x="41" y="0"/>
                  </a:lnTo>
                  <a:lnTo>
                    <a:pt x="41" y="1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5" y="17"/>
                  </a:lnTo>
                  <a:lnTo>
                    <a:pt x="45" y="19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8" y="25"/>
                  </a:lnTo>
                  <a:lnTo>
                    <a:pt x="49" y="27"/>
                  </a:lnTo>
                  <a:lnTo>
                    <a:pt x="50" y="28"/>
                  </a:lnTo>
                  <a:lnTo>
                    <a:pt x="51" y="30"/>
                  </a:lnTo>
                  <a:lnTo>
                    <a:pt x="52" y="31"/>
                  </a:lnTo>
                  <a:lnTo>
                    <a:pt x="53" y="32"/>
                  </a:lnTo>
                  <a:lnTo>
                    <a:pt x="54" y="34"/>
                  </a:lnTo>
                  <a:lnTo>
                    <a:pt x="55" y="35"/>
                  </a:lnTo>
                  <a:lnTo>
                    <a:pt x="56" y="36"/>
                  </a:lnTo>
                  <a:lnTo>
                    <a:pt x="57" y="38"/>
                  </a:lnTo>
                  <a:lnTo>
                    <a:pt x="59" y="39"/>
                  </a:lnTo>
                  <a:lnTo>
                    <a:pt x="60" y="40"/>
                  </a:lnTo>
                  <a:lnTo>
                    <a:pt x="61" y="41"/>
                  </a:lnTo>
                  <a:lnTo>
                    <a:pt x="63" y="42"/>
                  </a:lnTo>
                  <a:lnTo>
                    <a:pt x="64" y="43"/>
                  </a:lnTo>
                  <a:lnTo>
                    <a:pt x="66" y="45"/>
                  </a:lnTo>
                  <a:lnTo>
                    <a:pt x="68" y="46"/>
                  </a:lnTo>
                  <a:lnTo>
                    <a:pt x="69" y="4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23" name="Freeform 116"/>
            <p:cNvSpPr>
              <a:spLocks/>
            </p:cNvSpPr>
            <p:nvPr/>
          </p:nvSpPr>
          <p:spPr bwMode="auto">
            <a:xfrm>
              <a:off x="5972175" y="4378325"/>
              <a:ext cx="339725" cy="214313"/>
            </a:xfrm>
            <a:custGeom>
              <a:avLst/>
              <a:gdLst>
                <a:gd name="T0" fmla="*/ 2147483647 w 213"/>
                <a:gd name="T1" fmla="*/ 2147483647 h 135"/>
                <a:gd name="T2" fmla="*/ 2147483647 w 213"/>
                <a:gd name="T3" fmla="*/ 0 h 135"/>
                <a:gd name="T4" fmla="*/ 0 w 213"/>
                <a:gd name="T5" fmla="*/ 2147483647 h 135"/>
                <a:gd name="T6" fmla="*/ 2147483647 w 213"/>
                <a:gd name="T7" fmla="*/ 2147483647 h 135"/>
                <a:gd name="T8" fmla="*/ 2147483647 w 213"/>
                <a:gd name="T9" fmla="*/ 2147483647 h 135"/>
                <a:gd name="T10" fmla="*/ 2147483647 w 213"/>
                <a:gd name="T11" fmla="*/ 2147483647 h 1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3"/>
                <a:gd name="T19" fmla="*/ 0 h 135"/>
                <a:gd name="T20" fmla="*/ 213 w 213"/>
                <a:gd name="T21" fmla="*/ 135 h 13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3" h="135">
                  <a:moveTo>
                    <a:pt x="210" y="4"/>
                  </a:moveTo>
                  <a:lnTo>
                    <a:pt x="208" y="0"/>
                  </a:lnTo>
                  <a:lnTo>
                    <a:pt x="0" y="127"/>
                  </a:lnTo>
                  <a:lnTo>
                    <a:pt x="5" y="135"/>
                  </a:lnTo>
                  <a:lnTo>
                    <a:pt x="213" y="8"/>
                  </a:lnTo>
                  <a:lnTo>
                    <a:pt x="21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24" name="Freeform 117"/>
            <p:cNvSpPr>
              <a:spLocks/>
            </p:cNvSpPr>
            <p:nvPr/>
          </p:nvSpPr>
          <p:spPr bwMode="auto">
            <a:xfrm>
              <a:off x="5384800" y="4867275"/>
              <a:ext cx="106363" cy="100013"/>
            </a:xfrm>
            <a:custGeom>
              <a:avLst/>
              <a:gdLst>
                <a:gd name="T0" fmla="*/ 0 w 67"/>
                <a:gd name="T1" fmla="*/ 0 h 63"/>
                <a:gd name="T2" fmla="*/ 0 w 67"/>
                <a:gd name="T3" fmla="*/ 0 h 63"/>
                <a:gd name="T4" fmla="*/ 2147483647 w 67"/>
                <a:gd name="T5" fmla="*/ 2147483647 h 63"/>
                <a:gd name="T6" fmla="*/ 2147483647 w 67"/>
                <a:gd name="T7" fmla="*/ 2147483647 h 63"/>
                <a:gd name="T8" fmla="*/ 2147483647 w 67"/>
                <a:gd name="T9" fmla="*/ 2147483647 h 63"/>
                <a:gd name="T10" fmla="*/ 2147483647 w 67"/>
                <a:gd name="T11" fmla="*/ 2147483647 h 63"/>
                <a:gd name="T12" fmla="*/ 2147483647 w 67"/>
                <a:gd name="T13" fmla="*/ 2147483647 h 63"/>
                <a:gd name="T14" fmla="*/ 2147483647 w 67"/>
                <a:gd name="T15" fmla="*/ 2147483647 h 63"/>
                <a:gd name="T16" fmla="*/ 2147483647 w 67"/>
                <a:gd name="T17" fmla="*/ 2147483647 h 63"/>
                <a:gd name="T18" fmla="*/ 2147483647 w 67"/>
                <a:gd name="T19" fmla="*/ 2147483647 h 63"/>
                <a:gd name="T20" fmla="*/ 2147483647 w 67"/>
                <a:gd name="T21" fmla="*/ 2147483647 h 63"/>
                <a:gd name="T22" fmla="*/ 2147483647 w 67"/>
                <a:gd name="T23" fmla="*/ 2147483647 h 63"/>
                <a:gd name="T24" fmla="*/ 2147483647 w 67"/>
                <a:gd name="T25" fmla="*/ 2147483647 h 63"/>
                <a:gd name="T26" fmla="*/ 2147483647 w 67"/>
                <a:gd name="T27" fmla="*/ 2147483647 h 63"/>
                <a:gd name="T28" fmla="*/ 2147483647 w 67"/>
                <a:gd name="T29" fmla="*/ 2147483647 h 63"/>
                <a:gd name="T30" fmla="*/ 2147483647 w 67"/>
                <a:gd name="T31" fmla="*/ 2147483647 h 63"/>
                <a:gd name="T32" fmla="*/ 2147483647 w 67"/>
                <a:gd name="T33" fmla="*/ 2147483647 h 63"/>
                <a:gd name="T34" fmla="*/ 2147483647 w 67"/>
                <a:gd name="T35" fmla="*/ 2147483647 h 63"/>
                <a:gd name="T36" fmla="*/ 2147483647 w 67"/>
                <a:gd name="T37" fmla="*/ 2147483647 h 63"/>
                <a:gd name="T38" fmla="*/ 2147483647 w 67"/>
                <a:gd name="T39" fmla="*/ 2147483647 h 63"/>
                <a:gd name="T40" fmla="*/ 2147483647 w 67"/>
                <a:gd name="T41" fmla="*/ 2147483647 h 63"/>
                <a:gd name="T42" fmla="*/ 2147483647 w 67"/>
                <a:gd name="T43" fmla="*/ 2147483647 h 63"/>
                <a:gd name="T44" fmla="*/ 2147483647 w 67"/>
                <a:gd name="T45" fmla="*/ 2147483647 h 63"/>
                <a:gd name="T46" fmla="*/ 2147483647 w 67"/>
                <a:gd name="T47" fmla="*/ 2147483647 h 63"/>
                <a:gd name="T48" fmla="*/ 2147483647 w 67"/>
                <a:gd name="T49" fmla="*/ 2147483647 h 63"/>
                <a:gd name="T50" fmla="*/ 2147483647 w 67"/>
                <a:gd name="T51" fmla="*/ 2147483647 h 63"/>
                <a:gd name="T52" fmla="*/ 2147483647 w 67"/>
                <a:gd name="T53" fmla="*/ 2147483647 h 63"/>
                <a:gd name="T54" fmla="*/ 2147483647 w 67"/>
                <a:gd name="T55" fmla="*/ 2147483647 h 63"/>
                <a:gd name="T56" fmla="*/ 2147483647 w 67"/>
                <a:gd name="T57" fmla="*/ 2147483647 h 63"/>
                <a:gd name="T58" fmla="*/ 2147483647 w 67"/>
                <a:gd name="T59" fmla="*/ 2147483647 h 63"/>
                <a:gd name="T60" fmla="*/ 2147483647 w 67"/>
                <a:gd name="T61" fmla="*/ 2147483647 h 63"/>
                <a:gd name="T62" fmla="*/ 2147483647 w 67"/>
                <a:gd name="T63" fmla="*/ 2147483647 h 63"/>
                <a:gd name="T64" fmla="*/ 2147483647 w 67"/>
                <a:gd name="T65" fmla="*/ 2147483647 h 63"/>
                <a:gd name="T66" fmla="*/ 2147483647 w 67"/>
                <a:gd name="T67" fmla="*/ 2147483647 h 63"/>
                <a:gd name="T68" fmla="*/ 2147483647 w 67"/>
                <a:gd name="T69" fmla="*/ 2147483647 h 63"/>
                <a:gd name="T70" fmla="*/ 2147483647 w 67"/>
                <a:gd name="T71" fmla="*/ 2147483647 h 63"/>
                <a:gd name="T72" fmla="*/ 0 w 67"/>
                <a:gd name="T73" fmla="*/ 0 h 63"/>
                <a:gd name="T74" fmla="*/ 0 w 67"/>
                <a:gd name="T75" fmla="*/ 0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67"/>
                <a:gd name="T115" fmla="*/ 0 h 63"/>
                <a:gd name="T116" fmla="*/ 67 w 6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67" h="63">
                  <a:moveTo>
                    <a:pt x="0" y="0"/>
                  </a:moveTo>
                  <a:lnTo>
                    <a:pt x="0" y="0"/>
                  </a:lnTo>
                  <a:lnTo>
                    <a:pt x="67" y="22"/>
                  </a:lnTo>
                  <a:lnTo>
                    <a:pt x="65" y="22"/>
                  </a:lnTo>
                  <a:lnTo>
                    <a:pt x="64" y="23"/>
                  </a:lnTo>
                  <a:lnTo>
                    <a:pt x="62" y="24"/>
                  </a:lnTo>
                  <a:lnTo>
                    <a:pt x="60" y="25"/>
                  </a:lnTo>
                  <a:lnTo>
                    <a:pt x="58" y="26"/>
                  </a:lnTo>
                  <a:lnTo>
                    <a:pt x="57" y="27"/>
                  </a:lnTo>
                  <a:lnTo>
                    <a:pt x="56" y="28"/>
                  </a:lnTo>
                  <a:lnTo>
                    <a:pt x="54" y="29"/>
                  </a:lnTo>
                  <a:lnTo>
                    <a:pt x="53" y="30"/>
                  </a:lnTo>
                  <a:lnTo>
                    <a:pt x="51" y="31"/>
                  </a:lnTo>
                  <a:lnTo>
                    <a:pt x="50" y="32"/>
                  </a:lnTo>
                  <a:lnTo>
                    <a:pt x="49" y="33"/>
                  </a:lnTo>
                  <a:lnTo>
                    <a:pt x="47" y="35"/>
                  </a:lnTo>
                  <a:lnTo>
                    <a:pt x="46" y="36"/>
                  </a:lnTo>
                  <a:lnTo>
                    <a:pt x="45" y="37"/>
                  </a:lnTo>
                  <a:lnTo>
                    <a:pt x="44" y="38"/>
                  </a:lnTo>
                  <a:lnTo>
                    <a:pt x="42" y="39"/>
                  </a:lnTo>
                  <a:lnTo>
                    <a:pt x="41" y="41"/>
                  </a:lnTo>
                  <a:lnTo>
                    <a:pt x="41" y="42"/>
                  </a:lnTo>
                  <a:lnTo>
                    <a:pt x="39" y="44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7" y="48"/>
                  </a:lnTo>
                  <a:lnTo>
                    <a:pt x="36" y="50"/>
                  </a:lnTo>
                  <a:lnTo>
                    <a:pt x="35" y="51"/>
                  </a:lnTo>
                  <a:lnTo>
                    <a:pt x="34" y="53"/>
                  </a:lnTo>
                  <a:lnTo>
                    <a:pt x="34" y="55"/>
                  </a:lnTo>
                  <a:lnTo>
                    <a:pt x="33" y="56"/>
                  </a:lnTo>
                  <a:lnTo>
                    <a:pt x="32" y="58"/>
                  </a:lnTo>
                  <a:lnTo>
                    <a:pt x="31" y="60"/>
                  </a:lnTo>
                  <a:lnTo>
                    <a:pt x="31" y="62"/>
                  </a:lnTo>
                  <a:lnTo>
                    <a:pt x="30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25" name="Freeform 118"/>
            <p:cNvSpPr>
              <a:spLocks/>
            </p:cNvSpPr>
            <p:nvPr/>
          </p:nvSpPr>
          <p:spPr bwMode="auto">
            <a:xfrm>
              <a:off x="5419725" y="4895850"/>
              <a:ext cx="488950" cy="431800"/>
            </a:xfrm>
            <a:custGeom>
              <a:avLst/>
              <a:gdLst>
                <a:gd name="T0" fmla="*/ 2147483647 w 307"/>
                <a:gd name="T1" fmla="*/ 2147483647 h 272"/>
                <a:gd name="T2" fmla="*/ 2147483647 w 307"/>
                <a:gd name="T3" fmla="*/ 2147483647 h 272"/>
                <a:gd name="T4" fmla="*/ 2147483647 w 307"/>
                <a:gd name="T5" fmla="*/ 0 h 272"/>
                <a:gd name="T6" fmla="*/ 0 w 307"/>
                <a:gd name="T7" fmla="*/ 2147483647 h 272"/>
                <a:gd name="T8" fmla="*/ 2147483647 w 307"/>
                <a:gd name="T9" fmla="*/ 2147483647 h 272"/>
                <a:gd name="T10" fmla="*/ 2147483647 w 307"/>
                <a:gd name="T11" fmla="*/ 2147483647 h 2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7"/>
                <a:gd name="T19" fmla="*/ 0 h 272"/>
                <a:gd name="T20" fmla="*/ 307 w 307"/>
                <a:gd name="T21" fmla="*/ 272 h 2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7" h="272">
                  <a:moveTo>
                    <a:pt x="304" y="268"/>
                  </a:moveTo>
                  <a:lnTo>
                    <a:pt x="307" y="265"/>
                  </a:lnTo>
                  <a:lnTo>
                    <a:pt x="5" y="0"/>
                  </a:lnTo>
                  <a:lnTo>
                    <a:pt x="0" y="7"/>
                  </a:lnTo>
                  <a:lnTo>
                    <a:pt x="301" y="272"/>
                  </a:lnTo>
                  <a:lnTo>
                    <a:pt x="304" y="2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26" name="Freeform 119"/>
            <p:cNvSpPr>
              <a:spLocks/>
            </p:cNvSpPr>
            <p:nvPr/>
          </p:nvSpPr>
          <p:spPr bwMode="auto">
            <a:xfrm>
              <a:off x="4073525" y="4230688"/>
              <a:ext cx="111125" cy="85725"/>
            </a:xfrm>
            <a:custGeom>
              <a:avLst/>
              <a:gdLst>
                <a:gd name="T0" fmla="*/ 2147483647 w 70"/>
                <a:gd name="T1" fmla="*/ 2147483647 h 54"/>
                <a:gd name="T2" fmla="*/ 2147483647 w 70"/>
                <a:gd name="T3" fmla="*/ 2147483647 h 54"/>
                <a:gd name="T4" fmla="*/ 2147483647 w 70"/>
                <a:gd name="T5" fmla="*/ 2147483647 h 54"/>
                <a:gd name="T6" fmla="*/ 2147483647 w 70"/>
                <a:gd name="T7" fmla="*/ 2147483647 h 54"/>
                <a:gd name="T8" fmla="*/ 2147483647 w 70"/>
                <a:gd name="T9" fmla="*/ 2147483647 h 54"/>
                <a:gd name="T10" fmla="*/ 2147483647 w 70"/>
                <a:gd name="T11" fmla="*/ 2147483647 h 54"/>
                <a:gd name="T12" fmla="*/ 2147483647 w 70"/>
                <a:gd name="T13" fmla="*/ 2147483647 h 54"/>
                <a:gd name="T14" fmla="*/ 2147483647 w 70"/>
                <a:gd name="T15" fmla="*/ 2147483647 h 54"/>
                <a:gd name="T16" fmla="*/ 2147483647 w 70"/>
                <a:gd name="T17" fmla="*/ 2147483647 h 54"/>
                <a:gd name="T18" fmla="*/ 2147483647 w 70"/>
                <a:gd name="T19" fmla="*/ 2147483647 h 54"/>
                <a:gd name="T20" fmla="*/ 2147483647 w 70"/>
                <a:gd name="T21" fmla="*/ 2147483647 h 54"/>
                <a:gd name="T22" fmla="*/ 2147483647 w 70"/>
                <a:gd name="T23" fmla="*/ 2147483647 h 54"/>
                <a:gd name="T24" fmla="*/ 2147483647 w 70"/>
                <a:gd name="T25" fmla="*/ 2147483647 h 54"/>
                <a:gd name="T26" fmla="*/ 2147483647 w 70"/>
                <a:gd name="T27" fmla="*/ 2147483647 h 54"/>
                <a:gd name="T28" fmla="*/ 2147483647 w 70"/>
                <a:gd name="T29" fmla="*/ 2147483647 h 54"/>
                <a:gd name="T30" fmla="*/ 2147483647 w 70"/>
                <a:gd name="T31" fmla="*/ 2147483647 h 54"/>
                <a:gd name="T32" fmla="*/ 2147483647 w 70"/>
                <a:gd name="T33" fmla="*/ 2147483647 h 54"/>
                <a:gd name="T34" fmla="*/ 2147483647 w 70"/>
                <a:gd name="T35" fmla="*/ 2147483647 h 54"/>
                <a:gd name="T36" fmla="*/ 2147483647 w 70"/>
                <a:gd name="T37" fmla="*/ 2147483647 h 54"/>
                <a:gd name="T38" fmla="*/ 2147483647 w 70"/>
                <a:gd name="T39" fmla="*/ 2147483647 h 54"/>
                <a:gd name="T40" fmla="*/ 2147483647 w 70"/>
                <a:gd name="T41" fmla="*/ 2147483647 h 54"/>
                <a:gd name="T42" fmla="*/ 2147483647 w 70"/>
                <a:gd name="T43" fmla="*/ 2147483647 h 54"/>
                <a:gd name="T44" fmla="*/ 2147483647 w 70"/>
                <a:gd name="T45" fmla="*/ 2147483647 h 54"/>
                <a:gd name="T46" fmla="*/ 2147483647 w 70"/>
                <a:gd name="T47" fmla="*/ 2147483647 h 54"/>
                <a:gd name="T48" fmla="*/ 2147483647 w 70"/>
                <a:gd name="T49" fmla="*/ 2147483647 h 54"/>
                <a:gd name="T50" fmla="*/ 2147483647 w 70"/>
                <a:gd name="T51" fmla="*/ 2147483647 h 54"/>
                <a:gd name="T52" fmla="*/ 2147483647 w 70"/>
                <a:gd name="T53" fmla="*/ 2147483647 h 54"/>
                <a:gd name="T54" fmla="*/ 2147483647 w 70"/>
                <a:gd name="T55" fmla="*/ 2147483647 h 54"/>
                <a:gd name="T56" fmla="*/ 2147483647 w 70"/>
                <a:gd name="T57" fmla="*/ 2147483647 h 54"/>
                <a:gd name="T58" fmla="*/ 2147483647 w 70"/>
                <a:gd name="T59" fmla="*/ 2147483647 h 54"/>
                <a:gd name="T60" fmla="*/ 2147483647 w 70"/>
                <a:gd name="T61" fmla="*/ 2147483647 h 54"/>
                <a:gd name="T62" fmla="*/ 2147483647 w 70"/>
                <a:gd name="T63" fmla="*/ 2147483647 h 54"/>
                <a:gd name="T64" fmla="*/ 2147483647 w 70"/>
                <a:gd name="T65" fmla="*/ 2147483647 h 54"/>
                <a:gd name="T66" fmla="*/ 2147483647 w 70"/>
                <a:gd name="T67" fmla="*/ 2147483647 h 54"/>
                <a:gd name="T68" fmla="*/ 2147483647 w 70"/>
                <a:gd name="T69" fmla="*/ 2147483647 h 54"/>
                <a:gd name="T70" fmla="*/ 0 w 70"/>
                <a:gd name="T71" fmla="*/ 0 h 54"/>
                <a:gd name="T72" fmla="*/ 2147483647 w 70"/>
                <a:gd name="T73" fmla="*/ 2147483647 h 54"/>
                <a:gd name="T74" fmla="*/ 2147483647 w 70"/>
                <a:gd name="T75" fmla="*/ 2147483647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0"/>
                <a:gd name="T115" fmla="*/ 0 h 54"/>
                <a:gd name="T116" fmla="*/ 70 w 70"/>
                <a:gd name="T117" fmla="*/ 54 h 5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0" h="54">
                  <a:moveTo>
                    <a:pt x="70" y="13"/>
                  </a:moveTo>
                  <a:lnTo>
                    <a:pt x="70" y="13"/>
                  </a:lnTo>
                  <a:lnTo>
                    <a:pt x="13" y="54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4" y="48"/>
                  </a:lnTo>
                  <a:lnTo>
                    <a:pt x="14" y="46"/>
                  </a:lnTo>
                  <a:lnTo>
                    <a:pt x="14" y="44"/>
                  </a:lnTo>
                  <a:lnTo>
                    <a:pt x="14" y="43"/>
                  </a:lnTo>
                  <a:lnTo>
                    <a:pt x="14" y="41"/>
                  </a:lnTo>
                  <a:lnTo>
                    <a:pt x="14" y="39"/>
                  </a:lnTo>
                  <a:lnTo>
                    <a:pt x="15" y="37"/>
                  </a:lnTo>
                  <a:lnTo>
                    <a:pt x="14" y="35"/>
                  </a:lnTo>
                  <a:lnTo>
                    <a:pt x="14" y="34"/>
                  </a:lnTo>
                  <a:lnTo>
                    <a:pt x="14" y="32"/>
                  </a:lnTo>
                  <a:lnTo>
                    <a:pt x="14" y="30"/>
                  </a:lnTo>
                  <a:lnTo>
                    <a:pt x="14" y="28"/>
                  </a:lnTo>
                  <a:lnTo>
                    <a:pt x="14" y="27"/>
                  </a:lnTo>
                  <a:lnTo>
                    <a:pt x="13" y="25"/>
                  </a:lnTo>
                  <a:lnTo>
                    <a:pt x="13" y="23"/>
                  </a:lnTo>
                  <a:lnTo>
                    <a:pt x="13" y="21"/>
                  </a:lnTo>
                  <a:lnTo>
                    <a:pt x="12" y="20"/>
                  </a:lnTo>
                  <a:lnTo>
                    <a:pt x="11" y="19"/>
                  </a:lnTo>
                  <a:lnTo>
                    <a:pt x="11" y="17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7" y="9"/>
                  </a:lnTo>
                  <a:lnTo>
                    <a:pt x="6" y="7"/>
                  </a:lnTo>
                  <a:lnTo>
                    <a:pt x="5" y="6"/>
                  </a:lnTo>
                  <a:lnTo>
                    <a:pt x="4" y="4"/>
                  </a:lnTo>
                  <a:lnTo>
                    <a:pt x="3" y="2"/>
                  </a:lnTo>
                  <a:lnTo>
                    <a:pt x="2" y="1"/>
                  </a:lnTo>
                  <a:lnTo>
                    <a:pt x="0" y="0"/>
                  </a:lnTo>
                  <a:lnTo>
                    <a:pt x="70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27" name="Freeform 120"/>
            <p:cNvSpPr>
              <a:spLocks/>
            </p:cNvSpPr>
            <p:nvPr/>
          </p:nvSpPr>
          <p:spPr bwMode="auto">
            <a:xfrm>
              <a:off x="3387725" y="4254500"/>
              <a:ext cx="749300" cy="176213"/>
            </a:xfrm>
            <a:custGeom>
              <a:avLst/>
              <a:gdLst>
                <a:gd name="T0" fmla="*/ 2147483647 w 472"/>
                <a:gd name="T1" fmla="*/ 2147483647 h 111"/>
                <a:gd name="T2" fmla="*/ 2147483647 w 472"/>
                <a:gd name="T3" fmla="*/ 2147483647 h 111"/>
                <a:gd name="T4" fmla="*/ 2147483647 w 472"/>
                <a:gd name="T5" fmla="*/ 2147483647 h 111"/>
                <a:gd name="T6" fmla="*/ 2147483647 w 472"/>
                <a:gd name="T7" fmla="*/ 0 h 111"/>
                <a:gd name="T8" fmla="*/ 0 w 472"/>
                <a:gd name="T9" fmla="*/ 2147483647 h 111"/>
                <a:gd name="T10" fmla="*/ 2147483647 w 472"/>
                <a:gd name="T11" fmla="*/ 2147483647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2"/>
                <a:gd name="T19" fmla="*/ 0 h 111"/>
                <a:gd name="T20" fmla="*/ 472 w 472"/>
                <a:gd name="T21" fmla="*/ 111 h 1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2" h="111">
                  <a:moveTo>
                    <a:pt x="2" y="107"/>
                  </a:moveTo>
                  <a:lnTo>
                    <a:pt x="3" y="111"/>
                  </a:lnTo>
                  <a:lnTo>
                    <a:pt x="472" y="9"/>
                  </a:lnTo>
                  <a:lnTo>
                    <a:pt x="469" y="0"/>
                  </a:lnTo>
                  <a:lnTo>
                    <a:pt x="0" y="102"/>
                  </a:lnTo>
                  <a:lnTo>
                    <a:pt x="2" y="1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28" name="Text Box 121"/>
            <p:cNvSpPr txBox="1">
              <a:spLocks noChangeArrowheads="1"/>
            </p:cNvSpPr>
            <p:nvPr/>
          </p:nvSpPr>
          <p:spPr bwMode="auto">
            <a:xfrm>
              <a:off x="95250" y="98853"/>
              <a:ext cx="10021888" cy="1088592"/>
            </a:xfrm>
            <a:prstGeom prst="rect">
              <a:avLst/>
            </a:prstGeom>
            <a:solidFill>
              <a:srgbClr val="FF7308"/>
            </a:solidFill>
            <a:ln w="9525">
              <a:solidFill>
                <a:srgbClr val="FF7308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812810" eaLnBrk="1" hangingPunct="1">
                <a:spcBef>
                  <a:spcPct val="0"/>
                </a:spcBef>
                <a:buNone/>
              </a:pPr>
              <a:r>
                <a:rPr lang="en-US" altLang="en-US" sz="2844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ALTERED FAT TOPOGRAPHY IN TYPE 2 DIABETIC SUBJECTS</a:t>
              </a:r>
            </a:p>
          </p:txBody>
        </p:sp>
        <p:sp>
          <p:nvSpPr>
            <p:cNvPr id="108719" name="Text Box 122"/>
            <p:cNvSpPr txBox="1">
              <a:spLocks noChangeArrowheads="1"/>
            </p:cNvSpPr>
            <p:nvPr/>
          </p:nvSpPr>
          <p:spPr bwMode="auto">
            <a:xfrm>
              <a:off x="3079277" y="2094209"/>
              <a:ext cx="1080413" cy="6578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defTabSz="812810" eaLnBrk="1" hangingPunct="1">
                <a:defRPr/>
              </a:pPr>
              <a:r>
                <a:rPr lang="en-US" sz="1600" b="1" kern="9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rPr>
                <a:t>Plasma</a:t>
              </a:r>
              <a:r>
                <a:rPr lang="en-US" sz="1600" b="1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rPr>
                <a:t> </a:t>
              </a:r>
              <a:br>
                <a:rPr lang="en-US" sz="1600" b="1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rPr>
              </a:br>
              <a:r>
                <a:rPr lang="en-US" sz="1600" b="1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rPr>
                <a:t>FFA</a:t>
              </a:r>
            </a:p>
          </p:txBody>
        </p:sp>
        <p:sp>
          <p:nvSpPr>
            <p:cNvPr id="102530" name="Text Box 123"/>
            <p:cNvSpPr txBox="1">
              <a:spLocks noChangeArrowheads="1"/>
            </p:cNvSpPr>
            <p:nvPr/>
          </p:nvSpPr>
          <p:spPr bwMode="auto">
            <a:xfrm>
              <a:off x="2447925" y="3108325"/>
              <a:ext cx="3200400" cy="602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812810" eaLnBrk="1" hangingPunct="1">
                <a:lnSpc>
                  <a:spcPct val="90000"/>
                </a:lnSpc>
                <a:spcBef>
                  <a:spcPct val="0"/>
                </a:spcBef>
                <a:buNone/>
              </a:pPr>
              <a: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Muscle</a:t>
              </a:r>
              <a:b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</a:br>
              <a: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Fat</a:t>
              </a:r>
            </a:p>
          </p:txBody>
        </p:sp>
        <p:sp>
          <p:nvSpPr>
            <p:cNvPr id="102531" name="Text Box 124"/>
            <p:cNvSpPr txBox="1">
              <a:spLocks noChangeArrowheads="1"/>
            </p:cNvSpPr>
            <p:nvPr/>
          </p:nvSpPr>
          <p:spPr bwMode="auto">
            <a:xfrm>
              <a:off x="2589213" y="4441825"/>
              <a:ext cx="3200400" cy="602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812810" eaLnBrk="1" hangingPunct="1">
                <a:lnSpc>
                  <a:spcPct val="90000"/>
                </a:lnSpc>
                <a:spcBef>
                  <a:spcPct val="0"/>
                </a:spcBef>
                <a:buNone/>
              </a:pPr>
              <a: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Hepatic</a:t>
              </a:r>
              <a:b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</a:br>
              <a: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Fat</a:t>
              </a:r>
            </a:p>
          </p:txBody>
        </p:sp>
        <p:sp>
          <p:nvSpPr>
            <p:cNvPr id="102532" name="Text Box 125"/>
            <p:cNvSpPr txBox="1">
              <a:spLocks noChangeArrowheads="1"/>
            </p:cNvSpPr>
            <p:nvPr/>
          </p:nvSpPr>
          <p:spPr bwMode="auto">
            <a:xfrm>
              <a:off x="6534150" y="4146550"/>
              <a:ext cx="3200400" cy="602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812810" eaLnBrk="1" hangingPunct="1">
                <a:lnSpc>
                  <a:spcPct val="90000"/>
                </a:lnSpc>
                <a:spcBef>
                  <a:spcPct val="0"/>
                </a:spcBef>
                <a:buNone/>
              </a:pPr>
              <a: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Subcutaneous</a:t>
              </a:r>
              <a:b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</a:br>
              <a: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Fat</a:t>
              </a:r>
            </a:p>
          </p:txBody>
        </p:sp>
        <p:sp>
          <p:nvSpPr>
            <p:cNvPr id="102533" name="Text Box 126"/>
            <p:cNvSpPr txBox="1">
              <a:spLocks noChangeArrowheads="1"/>
            </p:cNvSpPr>
            <p:nvPr/>
          </p:nvSpPr>
          <p:spPr bwMode="auto">
            <a:xfrm>
              <a:off x="6094413" y="5181600"/>
              <a:ext cx="3200400" cy="602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812810" eaLnBrk="1" hangingPunct="1">
                <a:lnSpc>
                  <a:spcPct val="90000"/>
                </a:lnSpc>
                <a:spcBef>
                  <a:spcPct val="0"/>
                </a:spcBef>
                <a:buNone/>
              </a:pPr>
              <a: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Intraabdominal</a:t>
              </a:r>
              <a:b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</a:br>
              <a:r>
                <a:rPr lang="en-US" altLang="en-US" sz="1600">
                  <a:solidFill>
                    <a:srgbClr val="FFFFFF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Fat</a:t>
              </a:r>
            </a:p>
          </p:txBody>
        </p:sp>
        <p:sp>
          <p:nvSpPr>
            <p:cNvPr id="102534" name="Line 127"/>
            <p:cNvSpPr>
              <a:spLocks noChangeShapeType="1"/>
            </p:cNvSpPr>
            <p:nvPr/>
          </p:nvSpPr>
          <p:spPr bwMode="auto">
            <a:xfrm flipH="1">
              <a:off x="5937250" y="4386263"/>
              <a:ext cx="381000" cy="2190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35" name="Line 128"/>
            <p:cNvSpPr>
              <a:spLocks noChangeShapeType="1"/>
            </p:cNvSpPr>
            <p:nvPr/>
          </p:nvSpPr>
          <p:spPr bwMode="auto">
            <a:xfrm rot="12605589" flipH="1">
              <a:off x="3570288" y="3189288"/>
              <a:ext cx="381000" cy="219075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36" name="Line 129"/>
            <p:cNvSpPr>
              <a:spLocks noChangeShapeType="1"/>
            </p:cNvSpPr>
            <p:nvPr/>
          </p:nvSpPr>
          <p:spPr bwMode="auto">
            <a:xfrm rot="11917222" flipH="1">
              <a:off x="3417888" y="4140200"/>
              <a:ext cx="706437" cy="381000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37" name="Line 130"/>
            <p:cNvSpPr>
              <a:spLocks noChangeShapeType="1"/>
            </p:cNvSpPr>
            <p:nvPr/>
          </p:nvSpPr>
          <p:spPr bwMode="auto">
            <a:xfrm rot="4309644" flipH="1">
              <a:off x="5357019" y="4944269"/>
              <a:ext cx="650875" cy="354013"/>
            </a:xfrm>
            <a:prstGeom prst="line">
              <a:avLst/>
            </a:prstGeom>
            <a:noFill/>
            <a:ln w="57150">
              <a:solidFill>
                <a:schemeClr val="tx1"/>
              </a:solidFill>
              <a:round/>
              <a:headEnd/>
              <a:tailEnd type="stealth" w="med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38" name="Freeform 134" descr="Pink tissue paper"/>
            <p:cNvSpPr>
              <a:spLocks/>
            </p:cNvSpPr>
            <p:nvPr/>
          </p:nvSpPr>
          <p:spPr bwMode="auto">
            <a:xfrm>
              <a:off x="4213225" y="4879975"/>
              <a:ext cx="204788" cy="806450"/>
            </a:xfrm>
            <a:custGeom>
              <a:avLst/>
              <a:gdLst>
                <a:gd name="T0" fmla="*/ 2147483647 w 230"/>
                <a:gd name="T1" fmla="*/ 2147483647 h 765"/>
                <a:gd name="T2" fmla="*/ 2147483647 w 230"/>
                <a:gd name="T3" fmla="*/ 2147483647 h 765"/>
                <a:gd name="T4" fmla="*/ 2147483647 w 230"/>
                <a:gd name="T5" fmla="*/ 2147483647 h 765"/>
                <a:gd name="T6" fmla="*/ 2147483647 w 230"/>
                <a:gd name="T7" fmla="*/ 2147483647 h 765"/>
                <a:gd name="T8" fmla="*/ 2147483647 w 230"/>
                <a:gd name="T9" fmla="*/ 2147483647 h 765"/>
                <a:gd name="T10" fmla="*/ 2147483647 w 230"/>
                <a:gd name="T11" fmla="*/ 2147483647 h 765"/>
                <a:gd name="T12" fmla="*/ 2147483647 w 230"/>
                <a:gd name="T13" fmla="*/ 2147483647 h 765"/>
                <a:gd name="T14" fmla="*/ 2147483647 w 230"/>
                <a:gd name="T15" fmla="*/ 2147483647 h 765"/>
                <a:gd name="T16" fmla="*/ 2147483647 w 230"/>
                <a:gd name="T17" fmla="*/ 2147483647 h 765"/>
                <a:gd name="T18" fmla="*/ 2147483647 w 230"/>
                <a:gd name="T19" fmla="*/ 2147483647 h 765"/>
                <a:gd name="T20" fmla="*/ 2147483647 w 230"/>
                <a:gd name="T21" fmla="*/ 2147483647 h 765"/>
                <a:gd name="T22" fmla="*/ 2147483647 w 230"/>
                <a:gd name="T23" fmla="*/ 2147483647 h 765"/>
                <a:gd name="T24" fmla="*/ 2147483647 w 230"/>
                <a:gd name="T25" fmla="*/ 2147483647 h 765"/>
                <a:gd name="T26" fmla="*/ 2147483647 w 230"/>
                <a:gd name="T27" fmla="*/ 2147483647 h 765"/>
                <a:gd name="T28" fmla="*/ 2147483647 w 230"/>
                <a:gd name="T29" fmla="*/ 2147483647 h 765"/>
                <a:gd name="T30" fmla="*/ 2147483647 w 230"/>
                <a:gd name="T31" fmla="*/ 2147483647 h 765"/>
                <a:gd name="T32" fmla="*/ 2147483647 w 230"/>
                <a:gd name="T33" fmla="*/ 2147483647 h 765"/>
                <a:gd name="T34" fmla="*/ 2147483647 w 230"/>
                <a:gd name="T35" fmla="*/ 2147483647 h 765"/>
                <a:gd name="T36" fmla="*/ 2147483647 w 230"/>
                <a:gd name="T37" fmla="*/ 2147483647 h 765"/>
                <a:gd name="T38" fmla="*/ 2147483647 w 230"/>
                <a:gd name="T39" fmla="*/ 2147483647 h 765"/>
                <a:gd name="T40" fmla="*/ 2147483647 w 230"/>
                <a:gd name="T41" fmla="*/ 2147483647 h 765"/>
                <a:gd name="T42" fmla="*/ 2147483647 w 230"/>
                <a:gd name="T43" fmla="*/ 2147483647 h 765"/>
                <a:gd name="T44" fmla="*/ 2147483647 w 230"/>
                <a:gd name="T45" fmla="*/ 2147483647 h 765"/>
                <a:gd name="T46" fmla="*/ 2147483647 w 230"/>
                <a:gd name="T47" fmla="*/ 2147483647 h 765"/>
                <a:gd name="T48" fmla="*/ 2147483647 w 230"/>
                <a:gd name="T49" fmla="*/ 2147483647 h 765"/>
                <a:gd name="T50" fmla="*/ 2147483647 w 230"/>
                <a:gd name="T51" fmla="*/ 2147483647 h 765"/>
                <a:gd name="T52" fmla="*/ 2147483647 w 230"/>
                <a:gd name="T53" fmla="*/ 2147483647 h 765"/>
                <a:gd name="T54" fmla="*/ 2147483647 w 230"/>
                <a:gd name="T55" fmla="*/ 2147483647 h 765"/>
                <a:gd name="T56" fmla="*/ 2147483647 w 230"/>
                <a:gd name="T57" fmla="*/ 2147483647 h 765"/>
                <a:gd name="T58" fmla="*/ 2147483647 w 230"/>
                <a:gd name="T59" fmla="*/ 2147483647 h 765"/>
                <a:gd name="T60" fmla="*/ 2147483647 w 230"/>
                <a:gd name="T61" fmla="*/ 2147483647 h 765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230"/>
                <a:gd name="T94" fmla="*/ 0 h 765"/>
                <a:gd name="T95" fmla="*/ 230 w 230"/>
                <a:gd name="T96" fmla="*/ 765 h 765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230" h="765">
                  <a:moveTo>
                    <a:pt x="40" y="63"/>
                  </a:moveTo>
                  <a:cubicBezTo>
                    <a:pt x="40" y="74"/>
                    <a:pt x="27" y="106"/>
                    <a:pt x="26" y="125"/>
                  </a:cubicBezTo>
                  <a:cubicBezTo>
                    <a:pt x="25" y="144"/>
                    <a:pt x="34" y="164"/>
                    <a:pt x="35" y="180"/>
                  </a:cubicBezTo>
                  <a:cubicBezTo>
                    <a:pt x="36" y="196"/>
                    <a:pt x="33" y="207"/>
                    <a:pt x="31" y="224"/>
                  </a:cubicBezTo>
                  <a:cubicBezTo>
                    <a:pt x="29" y="241"/>
                    <a:pt x="26" y="257"/>
                    <a:pt x="22" y="279"/>
                  </a:cubicBezTo>
                  <a:cubicBezTo>
                    <a:pt x="18" y="301"/>
                    <a:pt x="7" y="330"/>
                    <a:pt x="5" y="356"/>
                  </a:cubicBezTo>
                  <a:cubicBezTo>
                    <a:pt x="3" y="382"/>
                    <a:pt x="6" y="410"/>
                    <a:pt x="8" y="434"/>
                  </a:cubicBezTo>
                  <a:cubicBezTo>
                    <a:pt x="10" y="458"/>
                    <a:pt x="18" y="480"/>
                    <a:pt x="17" y="498"/>
                  </a:cubicBezTo>
                  <a:cubicBezTo>
                    <a:pt x="16" y="516"/>
                    <a:pt x="0" y="524"/>
                    <a:pt x="4" y="542"/>
                  </a:cubicBezTo>
                  <a:cubicBezTo>
                    <a:pt x="8" y="560"/>
                    <a:pt x="35" y="585"/>
                    <a:pt x="41" y="609"/>
                  </a:cubicBezTo>
                  <a:cubicBezTo>
                    <a:pt x="47" y="633"/>
                    <a:pt x="43" y="669"/>
                    <a:pt x="40" y="684"/>
                  </a:cubicBezTo>
                  <a:cubicBezTo>
                    <a:pt x="37" y="699"/>
                    <a:pt x="27" y="694"/>
                    <a:pt x="22" y="702"/>
                  </a:cubicBezTo>
                  <a:cubicBezTo>
                    <a:pt x="17" y="710"/>
                    <a:pt x="6" y="724"/>
                    <a:pt x="11" y="732"/>
                  </a:cubicBezTo>
                  <a:cubicBezTo>
                    <a:pt x="16" y="740"/>
                    <a:pt x="37" y="745"/>
                    <a:pt x="55" y="750"/>
                  </a:cubicBezTo>
                  <a:cubicBezTo>
                    <a:pt x="73" y="755"/>
                    <a:pt x="95" y="765"/>
                    <a:pt x="118" y="764"/>
                  </a:cubicBezTo>
                  <a:cubicBezTo>
                    <a:pt x="141" y="763"/>
                    <a:pt x="187" y="755"/>
                    <a:pt x="196" y="743"/>
                  </a:cubicBezTo>
                  <a:cubicBezTo>
                    <a:pt x="205" y="731"/>
                    <a:pt x="170" y="709"/>
                    <a:pt x="169" y="692"/>
                  </a:cubicBezTo>
                  <a:cubicBezTo>
                    <a:pt x="168" y="675"/>
                    <a:pt x="182" y="669"/>
                    <a:pt x="190" y="639"/>
                  </a:cubicBezTo>
                  <a:cubicBezTo>
                    <a:pt x="198" y="609"/>
                    <a:pt x="211" y="552"/>
                    <a:pt x="217" y="510"/>
                  </a:cubicBezTo>
                  <a:cubicBezTo>
                    <a:pt x="223" y="468"/>
                    <a:pt x="230" y="431"/>
                    <a:pt x="227" y="389"/>
                  </a:cubicBezTo>
                  <a:cubicBezTo>
                    <a:pt x="224" y="347"/>
                    <a:pt x="206" y="304"/>
                    <a:pt x="199" y="260"/>
                  </a:cubicBezTo>
                  <a:cubicBezTo>
                    <a:pt x="192" y="216"/>
                    <a:pt x="185" y="149"/>
                    <a:pt x="182" y="122"/>
                  </a:cubicBezTo>
                  <a:cubicBezTo>
                    <a:pt x="179" y="95"/>
                    <a:pt x="183" y="105"/>
                    <a:pt x="184" y="96"/>
                  </a:cubicBezTo>
                  <a:cubicBezTo>
                    <a:pt x="185" y="87"/>
                    <a:pt x="185" y="75"/>
                    <a:pt x="187" y="66"/>
                  </a:cubicBezTo>
                  <a:cubicBezTo>
                    <a:pt x="189" y="57"/>
                    <a:pt x="198" y="49"/>
                    <a:pt x="197" y="39"/>
                  </a:cubicBezTo>
                  <a:cubicBezTo>
                    <a:pt x="196" y="29"/>
                    <a:pt x="192" y="12"/>
                    <a:pt x="179" y="6"/>
                  </a:cubicBezTo>
                  <a:cubicBezTo>
                    <a:pt x="166" y="0"/>
                    <a:pt x="144" y="2"/>
                    <a:pt x="119" y="2"/>
                  </a:cubicBezTo>
                  <a:cubicBezTo>
                    <a:pt x="94" y="2"/>
                    <a:pt x="44" y="1"/>
                    <a:pt x="26" y="5"/>
                  </a:cubicBezTo>
                  <a:cubicBezTo>
                    <a:pt x="8" y="9"/>
                    <a:pt x="11" y="19"/>
                    <a:pt x="11" y="27"/>
                  </a:cubicBezTo>
                  <a:cubicBezTo>
                    <a:pt x="11" y="35"/>
                    <a:pt x="24" y="50"/>
                    <a:pt x="28" y="56"/>
                  </a:cubicBezTo>
                  <a:cubicBezTo>
                    <a:pt x="32" y="62"/>
                    <a:pt x="40" y="52"/>
                    <a:pt x="40" y="63"/>
                  </a:cubicBezTo>
                  <a:close/>
                </a:path>
              </a:pathLst>
            </a:cu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FF66CC"/>
              </a:solidFill>
              <a:round/>
              <a:headEnd/>
              <a:tailEnd/>
            </a:ln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39" name="Freeform 112"/>
            <p:cNvSpPr>
              <a:spLocks/>
            </p:cNvSpPr>
            <p:nvPr/>
          </p:nvSpPr>
          <p:spPr bwMode="auto">
            <a:xfrm rot="-707837">
              <a:off x="4183063" y="5026025"/>
              <a:ext cx="174625" cy="603250"/>
            </a:xfrm>
            <a:custGeom>
              <a:avLst/>
              <a:gdLst>
                <a:gd name="T0" fmla="*/ 2147483647 w 225"/>
                <a:gd name="T1" fmla="*/ 2147483647 h 552"/>
                <a:gd name="T2" fmla="*/ 2147483647 w 225"/>
                <a:gd name="T3" fmla="*/ 2147483647 h 552"/>
                <a:gd name="T4" fmla="*/ 2147483647 w 225"/>
                <a:gd name="T5" fmla="*/ 2147483647 h 552"/>
                <a:gd name="T6" fmla="*/ 2147483647 w 225"/>
                <a:gd name="T7" fmla="*/ 2147483647 h 552"/>
                <a:gd name="T8" fmla="*/ 2147483647 w 225"/>
                <a:gd name="T9" fmla="*/ 2147483647 h 552"/>
                <a:gd name="T10" fmla="*/ 2147483647 w 225"/>
                <a:gd name="T11" fmla="*/ 2147483647 h 552"/>
                <a:gd name="T12" fmla="*/ 2147483647 w 225"/>
                <a:gd name="T13" fmla="*/ 2147483647 h 552"/>
                <a:gd name="T14" fmla="*/ 2147483647 w 225"/>
                <a:gd name="T15" fmla="*/ 2147483647 h 552"/>
                <a:gd name="T16" fmla="*/ 2147483647 w 225"/>
                <a:gd name="T17" fmla="*/ 2147483647 h 552"/>
                <a:gd name="T18" fmla="*/ 2147483647 w 225"/>
                <a:gd name="T19" fmla="*/ 2147483647 h 552"/>
                <a:gd name="T20" fmla="*/ 2147483647 w 225"/>
                <a:gd name="T21" fmla="*/ 2147483647 h 552"/>
                <a:gd name="T22" fmla="*/ 2147483647 w 225"/>
                <a:gd name="T23" fmla="*/ 2147483647 h 552"/>
                <a:gd name="T24" fmla="*/ 2147483647 w 225"/>
                <a:gd name="T25" fmla="*/ 2147483647 h 552"/>
                <a:gd name="T26" fmla="*/ 2147483647 w 225"/>
                <a:gd name="T27" fmla="*/ 2147483647 h 552"/>
                <a:gd name="T28" fmla="*/ 2147483647 w 225"/>
                <a:gd name="T29" fmla="*/ 2147483647 h 552"/>
                <a:gd name="T30" fmla="*/ 2147483647 w 225"/>
                <a:gd name="T31" fmla="*/ 2147483647 h 552"/>
                <a:gd name="T32" fmla="*/ 2147483647 w 225"/>
                <a:gd name="T33" fmla="*/ 2147483647 h 552"/>
                <a:gd name="T34" fmla="*/ 2147483647 w 225"/>
                <a:gd name="T35" fmla="*/ 2147483647 h 552"/>
                <a:gd name="T36" fmla="*/ 2147483647 w 225"/>
                <a:gd name="T37" fmla="*/ 2147483647 h 552"/>
                <a:gd name="T38" fmla="*/ 2147483647 w 225"/>
                <a:gd name="T39" fmla="*/ 2147483647 h 552"/>
                <a:gd name="T40" fmla="*/ 2147483647 w 225"/>
                <a:gd name="T41" fmla="*/ 2147483647 h 552"/>
                <a:gd name="T42" fmla="*/ 2147483647 w 225"/>
                <a:gd name="T43" fmla="*/ 2147483647 h 552"/>
                <a:gd name="T44" fmla="*/ 2147483647 w 225"/>
                <a:gd name="T45" fmla="*/ 2147483647 h 552"/>
                <a:gd name="T46" fmla="*/ 2147483647 w 225"/>
                <a:gd name="T47" fmla="*/ 2147483647 h 552"/>
                <a:gd name="T48" fmla="*/ 2147483647 w 225"/>
                <a:gd name="T49" fmla="*/ 2147483647 h 552"/>
                <a:gd name="T50" fmla="*/ 2147483647 w 225"/>
                <a:gd name="T51" fmla="*/ 2147483647 h 552"/>
                <a:gd name="T52" fmla="*/ 2147483647 w 225"/>
                <a:gd name="T53" fmla="*/ 2147483647 h 552"/>
                <a:gd name="T54" fmla="*/ 2147483647 w 225"/>
                <a:gd name="T55" fmla="*/ 2147483647 h 552"/>
                <a:gd name="T56" fmla="*/ 2147483647 w 225"/>
                <a:gd name="T57" fmla="*/ 2147483647 h 552"/>
                <a:gd name="T58" fmla="*/ 2147483647 w 225"/>
                <a:gd name="T59" fmla="*/ 2147483647 h 552"/>
                <a:gd name="T60" fmla="*/ 2147483647 w 225"/>
                <a:gd name="T61" fmla="*/ 2147483647 h 552"/>
                <a:gd name="T62" fmla="*/ 2147483647 w 225"/>
                <a:gd name="T63" fmla="*/ 2147483647 h 552"/>
                <a:gd name="T64" fmla="*/ 2147483647 w 225"/>
                <a:gd name="T65" fmla="*/ 2147483647 h 552"/>
                <a:gd name="T66" fmla="*/ 2147483647 w 225"/>
                <a:gd name="T67" fmla="*/ 2147483647 h 552"/>
                <a:gd name="T68" fmla="*/ 2147483647 w 225"/>
                <a:gd name="T69" fmla="*/ 2147483647 h 552"/>
                <a:gd name="T70" fmla="*/ 2147483647 w 225"/>
                <a:gd name="T71" fmla="*/ 2147483647 h 552"/>
                <a:gd name="T72" fmla="*/ 2147483647 w 225"/>
                <a:gd name="T73" fmla="*/ 2147483647 h 552"/>
                <a:gd name="T74" fmla="*/ 2147483647 w 225"/>
                <a:gd name="T75" fmla="*/ 2147483647 h 552"/>
                <a:gd name="T76" fmla="*/ 2147483647 w 225"/>
                <a:gd name="T77" fmla="*/ 2147483647 h 552"/>
                <a:gd name="T78" fmla="*/ 2147483647 w 225"/>
                <a:gd name="T79" fmla="*/ 2147483647 h 552"/>
                <a:gd name="T80" fmla="*/ 2147483647 w 225"/>
                <a:gd name="T81" fmla="*/ 2147483647 h 552"/>
                <a:gd name="T82" fmla="*/ 2147483647 w 225"/>
                <a:gd name="T83" fmla="*/ 2147483647 h 552"/>
                <a:gd name="T84" fmla="*/ 2147483647 w 225"/>
                <a:gd name="T85" fmla="*/ 2147483647 h 552"/>
                <a:gd name="T86" fmla="*/ 2147483647 w 225"/>
                <a:gd name="T87" fmla="*/ 2147483647 h 552"/>
                <a:gd name="T88" fmla="*/ 2147483647 w 225"/>
                <a:gd name="T89" fmla="*/ 2147483647 h 552"/>
                <a:gd name="T90" fmla="*/ 2147483647 w 225"/>
                <a:gd name="T91" fmla="*/ 2147483647 h 552"/>
                <a:gd name="T92" fmla="*/ 2147483647 w 225"/>
                <a:gd name="T93" fmla="*/ 2147483647 h 552"/>
                <a:gd name="T94" fmla="*/ 2147483647 w 225"/>
                <a:gd name="T95" fmla="*/ 2147483647 h 552"/>
                <a:gd name="T96" fmla="*/ 2147483647 w 225"/>
                <a:gd name="T97" fmla="*/ 2147483647 h 552"/>
                <a:gd name="T98" fmla="*/ 2147483647 w 225"/>
                <a:gd name="T99" fmla="*/ 2147483647 h 5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5"/>
                <a:gd name="T151" fmla="*/ 0 h 552"/>
                <a:gd name="T152" fmla="*/ 225 w 225"/>
                <a:gd name="T153" fmla="*/ 552 h 5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5" h="552">
                  <a:moveTo>
                    <a:pt x="141" y="64"/>
                  </a:moveTo>
                  <a:lnTo>
                    <a:pt x="141" y="64"/>
                  </a:lnTo>
                  <a:lnTo>
                    <a:pt x="133" y="68"/>
                  </a:lnTo>
                  <a:lnTo>
                    <a:pt x="126" y="71"/>
                  </a:lnTo>
                  <a:lnTo>
                    <a:pt x="122" y="74"/>
                  </a:lnTo>
                  <a:lnTo>
                    <a:pt x="120" y="77"/>
                  </a:lnTo>
                  <a:lnTo>
                    <a:pt x="117" y="80"/>
                  </a:lnTo>
                  <a:lnTo>
                    <a:pt x="113" y="85"/>
                  </a:lnTo>
                  <a:lnTo>
                    <a:pt x="109" y="91"/>
                  </a:lnTo>
                  <a:lnTo>
                    <a:pt x="103" y="98"/>
                  </a:lnTo>
                  <a:lnTo>
                    <a:pt x="102" y="103"/>
                  </a:lnTo>
                  <a:lnTo>
                    <a:pt x="100" y="108"/>
                  </a:lnTo>
                  <a:lnTo>
                    <a:pt x="97" y="113"/>
                  </a:lnTo>
                  <a:lnTo>
                    <a:pt x="94" y="118"/>
                  </a:lnTo>
                  <a:lnTo>
                    <a:pt x="90" y="122"/>
                  </a:lnTo>
                  <a:lnTo>
                    <a:pt x="86" y="127"/>
                  </a:lnTo>
                  <a:lnTo>
                    <a:pt x="83" y="131"/>
                  </a:lnTo>
                  <a:lnTo>
                    <a:pt x="81" y="135"/>
                  </a:lnTo>
                  <a:lnTo>
                    <a:pt x="80" y="137"/>
                  </a:lnTo>
                  <a:lnTo>
                    <a:pt x="78" y="141"/>
                  </a:lnTo>
                  <a:lnTo>
                    <a:pt x="75" y="145"/>
                  </a:lnTo>
                  <a:lnTo>
                    <a:pt x="73" y="150"/>
                  </a:lnTo>
                  <a:lnTo>
                    <a:pt x="70" y="154"/>
                  </a:lnTo>
                  <a:lnTo>
                    <a:pt x="67" y="158"/>
                  </a:lnTo>
                  <a:lnTo>
                    <a:pt x="65" y="163"/>
                  </a:lnTo>
                  <a:lnTo>
                    <a:pt x="63" y="166"/>
                  </a:lnTo>
                  <a:lnTo>
                    <a:pt x="61" y="171"/>
                  </a:lnTo>
                  <a:lnTo>
                    <a:pt x="58" y="175"/>
                  </a:lnTo>
                  <a:lnTo>
                    <a:pt x="55" y="181"/>
                  </a:lnTo>
                  <a:lnTo>
                    <a:pt x="52" y="186"/>
                  </a:lnTo>
                  <a:lnTo>
                    <a:pt x="50" y="190"/>
                  </a:lnTo>
                  <a:lnTo>
                    <a:pt x="48" y="195"/>
                  </a:lnTo>
                  <a:lnTo>
                    <a:pt x="45" y="199"/>
                  </a:lnTo>
                  <a:lnTo>
                    <a:pt x="44" y="203"/>
                  </a:lnTo>
                  <a:lnTo>
                    <a:pt x="42" y="208"/>
                  </a:lnTo>
                  <a:lnTo>
                    <a:pt x="39" y="212"/>
                  </a:lnTo>
                  <a:lnTo>
                    <a:pt x="37" y="215"/>
                  </a:lnTo>
                  <a:lnTo>
                    <a:pt x="34" y="218"/>
                  </a:lnTo>
                  <a:lnTo>
                    <a:pt x="33" y="220"/>
                  </a:lnTo>
                  <a:lnTo>
                    <a:pt x="31" y="223"/>
                  </a:lnTo>
                  <a:lnTo>
                    <a:pt x="29" y="228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8" y="242"/>
                  </a:lnTo>
                  <a:lnTo>
                    <a:pt x="27" y="247"/>
                  </a:lnTo>
                  <a:lnTo>
                    <a:pt x="25" y="252"/>
                  </a:lnTo>
                  <a:lnTo>
                    <a:pt x="23" y="258"/>
                  </a:lnTo>
                  <a:lnTo>
                    <a:pt x="22" y="263"/>
                  </a:lnTo>
                  <a:lnTo>
                    <a:pt x="22" y="267"/>
                  </a:lnTo>
                  <a:lnTo>
                    <a:pt x="22" y="269"/>
                  </a:lnTo>
                  <a:lnTo>
                    <a:pt x="21" y="280"/>
                  </a:lnTo>
                  <a:lnTo>
                    <a:pt x="18" y="290"/>
                  </a:lnTo>
                  <a:lnTo>
                    <a:pt x="13" y="299"/>
                  </a:lnTo>
                  <a:lnTo>
                    <a:pt x="9" y="307"/>
                  </a:lnTo>
                  <a:lnTo>
                    <a:pt x="4" y="317"/>
                  </a:lnTo>
                  <a:lnTo>
                    <a:pt x="2" y="327"/>
                  </a:lnTo>
                  <a:lnTo>
                    <a:pt x="0" y="339"/>
                  </a:lnTo>
                  <a:lnTo>
                    <a:pt x="2" y="353"/>
                  </a:lnTo>
                  <a:lnTo>
                    <a:pt x="3" y="357"/>
                  </a:lnTo>
                  <a:lnTo>
                    <a:pt x="5" y="362"/>
                  </a:lnTo>
                  <a:lnTo>
                    <a:pt x="8" y="366"/>
                  </a:lnTo>
                  <a:lnTo>
                    <a:pt x="10" y="369"/>
                  </a:lnTo>
                  <a:lnTo>
                    <a:pt x="11" y="372"/>
                  </a:lnTo>
                  <a:lnTo>
                    <a:pt x="11" y="377"/>
                  </a:lnTo>
                  <a:lnTo>
                    <a:pt x="11" y="381"/>
                  </a:lnTo>
                  <a:lnTo>
                    <a:pt x="11" y="385"/>
                  </a:lnTo>
                  <a:lnTo>
                    <a:pt x="10" y="394"/>
                  </a:lnTo>
                  <a:lnTo>
                    <a:pt x="9" y="402"/>
                  </a:lnTo>
                  <a:lnTo>
                    <a:pt x="9" y="409"/>
                  </a:lnTo>
                  <a:lnTo>
                    <a:pt x="10" y="416"/>
                  </a:lnTo>
                  <a:lnTo>
                    <a:pt x="11" y="423"/>
                  </a:lnTo>
                  <a:lnTo>
                    <a:pt x="12" y="431"/>
                  </a:lnTo>
                  <a:lnTo>
                    <a:pt x="14" y="438"/>
                  </a:lnTo>
                  <a:lnTo>
                    <a:pt x="16" y="447"/>
                  </a:lnTo>
                  <a:lnTo>
                    <a:pt x="16" y="452"/>
                  </a:lnTo>
                  <a:lnTo>
                    <a:pt x="16" y="458"/>
                  </a:lnTo>
                  <a:lnTo>
                    <a:pt x="16" y="466"/>
                  </a:lnTo>
                  <a:lnTo>
                    <a:pt x="15" y="474"/>
                  </a:lnTo>
                  <a:lnTo>
                    <a:pt x="14" y="482"/>
                  </a:lnTo>
                  <a:lnTo>
                    <a:pt x="13" y="491"/>
                  </a:lnTo>
                  <a:lnTo>
                    <a:pt x="12" y="500"/>
                  </a:lnTo>
                  <a:lnTo>
                    <a:pt x="11" y="508"/>
                  </a:lnTo>
                  <a:lnTo>
                    <a:pt x="11" y="517"/>
                  </a:lnTo>
                  <a:lnTo>
                    <a:pt x="12" y="525"/>
                  </a:lnTo>
                  <a:lnTo>
                    <a:pt x="14" y="533"/>
                  </a:lnTo>
                  <a:lnTo>
                    <a:pt x="16" y="539"/>
                  </a:lnTo>
                  <a:lnTo>
                    <a:pt x="20" y="544"/>
                  </a:lnTo>
                  <a:lnTo>
                    <a:pt x="26" y="548"/>
                  </a:lnTo>
                  <a:lnTo>
                    <a:pt x="32" y="550"/>
                  </a:lnTo>
                  <a:lnTo>
                    <a:pt x="41" y="552"/>
                  </a:lnTo>
                  <a:lnTo>
                    <a:pt x="42" y="546"/>
                  </a:lnTo>
                  <a:lnTo>
                    <a:pt x="44" y="541"/>
                  </a:lnTo>
                  <a:lnTo>
                    <a:pt x="44" y="534"/>
                  </a:lnTo>
                  <a:lnTo>
                    <a:pt x="45" y="527"/>
                  </a:lnTo>
                  <a:lnTo>
                    <a:pt x="45" y="520"/>
                  </a:lnTo>
                  <a:lnTo>
                    <a:pt x="45" y="513"/>
                  </a:lnTo>
                  <a:lnTo>
                    <a:pt x="45" y="507"/>
                  </a:lnTo>
                  <a:lnTo>
                    <a:pt x="45" y="501"/>
                  </a:lnTo>
                  <a:lnTo>
                    <a:pt x="48" y="500"/>
                  </a:lnTo>
                  <a:lnTo>
                    <a:pt x="51" y="497"/>
                  </a:lnTo>
                  <a:lnTo>
                    <a:pt x="54" y="495"/>
                  </a:lnTo>
                  <a:lnTo>
                    <a:pt x="57" y="492"/>
                  </a:lnTo>
                  <a:lnTo>
                    <a:pt x="60" y="489"/>
                  </a:lnTo>
                  <a:lnTo>
                    <a:pt x="63" y="486"/>
                  </a:lnTo>
                  <a:lnTo>
                    <a:pt x="66" y="484"/>
                  </a:lnTo>
                  <a:lnTo>
                    <a:pt x="68" y="482"/>
                  </a:lnTo>
                  <a:lnTo>
                    <a:pt x="73" y="477"/>
                  </a:lnTo>
                  <a:lnTo>
                    <a:pt x="77" y="471"/>
                  </a:lnTo>
                  <a:lnTo>
                    <a:pt x="79" y="464"/>
                  </a:lnTo>
                  <a:lnTo>
                    <a:pt x="82" y="457"/>
                  </a:lnTo>
                  <a:lnTo>
                    <a:pt x="84" y="449"/>
                  </a:lnTo>
                  <a:lnTo>
                    <a:pt x="87" y="442"/>
                  </a:lnTo>
                  <a:lnTo>
                    <a:pt x="92" y="436"/>
                  </a:lnTo>
                  <a:lnTo>
                    <a:pt x="99" y="431"/>
                  </a:lnTo>
                  <a:lnTo>
                    <a:pt x="101" y="423"/>
                  </a:lnTo>
                  <a:lnTo>
                    <a:pt x="102" y="413"/>
                  </a:lnTo>
                  <a:lnTo>
                    <a:pt x="102" y="403"/>
                  </a:lnTo>
                  <a:lnTo>
                    <a:pt x="102" y="393"/>
                  </a:lnTo>
                  <a:lnTo>
                    <a:pt x="101" y="383"/>
                  </a:lnTo>
                  <a:lnTo>
                    <a:pt x="101" y="374"/>
                  </a:lnTo>
                  <a:lnTo>
                    <a:pt x="102" y="364"/>
                  </a:lnTo>
                  <a:lnTo>
                    <a:pt x="105" y="355"/>
                  </a:lnTo>
                  <a:lnTo>
                    <a:pt x="109" y="348"/>
                  </a:lnTo>
                  <a:lnTo>
                    <a:pt x="115" y="343"/>
                  </a:lnTo>
                  <a:lnTo>
                    <a:pt x="122" y="338"/>
                  </a:lnTo>
                  <a:lnTo>
                    <a:pt x="130" y="334"/>
                  </a:lnTo>
                  <a:lnTo>
                    <a:pt x="137" y="330"/>
                  </a:lnTo>
                  <a:lnTo>
                    <a:pt x="144" y="326"/>
                  </a:lnTo>
                  <a:lnTo>
                    <a:pt x="150" y="320"/>
                  </a:lnTo>
                  <a:lnTo>
                    <a:pt x="152" y="312"/>
                  </a:lnTo>
                  <a:lnTo>
                    <a:pt x="154" y="304"/>
                  </a:lnTo>
                  <a:lnTo>
                    <a:pt x="154" y="296"/>
                  </a:lnTo>
                  <a:lnTo>
                    <a:pt x="154" y="288"/>
                  </a:lnTo>
                  <a:lnTo>
                    <a:pt x="153" y="280"/>
                  </a:lnTo>
                  <a:lnTo>
                    <a:pt x="152" y="272"/>
                  </a:lnTo>
                  <a:lnTo>
                    <a:pt x="152" y="263"/>
                  </a:lnTo>
                  <a:lnTo>
                    <a:pt x="154" y="255"/>
                  </a:lnTo>
                  <a:lnTo>
                    <a:pt x="156" y="247"/>
                  </a:lnTo>
                  <a:lnTo>
                    <a:pt x="159" y="242"/>
                  </a:lnTo>
                  <a:lnTo>
                    <a:pt x="162" y="236"/>
                  </a:lnTo>
                  <a:lnTo>
                    <a:pt x="167" y="230"/>
                  </a:lnTo>
                  <a:lnTo>
                    <a:pt x="171" y="223"/>
                  </a:lnTo>
                  <a:lnTo>
                    <a:pt x="177" y="216"/>
                  </a:lnTo>
                  <a:lnTo>
                    <a:pt x="182" y="209"/>
                  </a:lnTo>
                  <a:lnTo>
                    <a:pt x="188" y="203"/>
                  </a:lnTo>
                  <a:lnTo>
                    <a:pt x="193" y="196"/>
                  </a:lnTo>
                  <a:lnTo>
                    <a:pt x="197" y="189"/>
                  </a:lnTo>
                  <a:lnTo>
                    <a:pt x="202" y="183"/>
                  </a:lnTo>
                  <a:lnTo>
                    <a:pt x="206" y="176"/>
                  </a:lnTo>
                  <a:lnTo>
                    <a:pt x="209" y="170"/>
                  </a:lnTo>
                  <a:lnTo>
                    <a:pt x="211" y="163"/>
                  </a:lnTo>
                  <a:lnTo>
                    <a:pt x="212" y="157"/>
                  </a:lnTo>
                  <a:lnTo>
                    <a:pt x="211" y="151"/>
                  </a:lnTo>
                  <a:lnTo>
                    <a:pt x="209" y="146"/>
                  </a:lnTo>
                  <a:lnTo>
                    <a:pt x="208" y="141"/>
                  </a:lnTo>
                  <a:lnTo>
                    <a:pt x="207" y="136"/>
                  </a:lnTo>
                  <a:lnTo>
                    <a:pt x="207" y="129"/>
                  </a:lnTo>
                  <a:lnTo>
                    <a:pt x="207" y="122"/>
                  </a:lnTo>
                  <a:lnTo>
                    <a:pt x="207" y="114"/>
                  </a:lnTo>
                  <a:lnTo>
                    <a:pt x="208" y="105"/>
                  </a:lnTo>
                  <a:lnTo>
                    <a:pt x="209" y="95"/>
                  </a:lnTo>
                  <a:lnTo>
                    <a:pt x="210" y="86"/>
                  </a:lnTo>
                  <a:lnTo>
                    <a:pt x="212" y="76"/>
                  </a:lnTo>
                  <a:lnTo>
                    <a:pt x="213" y="66"/>
                  </a:lnTo>
                  <a:lnTo>
                    <a:pt x="216" y="56"/>
                  </a:lnTo>
                  <a:lnTo>
                    <a:pt x="217" y="46"/>
                  </a:lnTo>
                  <a:lnTo>
                    <a:pt x="219" y="37"/>
                  </a:lnTo>
                  <a:lnTo>
                    <a:pt x="221" y="29"/>
                  </a:lnTo>
                  <a:lnTo>
                    <a:pt x="223" y="21"/>
                  </a:lnTo>
                  <a:lnTo>
                    <a:pt x="224" y="14"/>
                  </a:lnTo>
                  <a:lnTo>
                    <a:pt x="225" y="8"/>
                  </a:lnTo>
                  <a:lnTo>
                    <a:pt x="223" y="6"/>
                  </a:lnTo>
                  <a:lnTo>
                    <a:pt x="220" y="4"/>
                  </a:lnTo>
                  <a:lnTo>
                    <a:pt x="216" y="0"/>
                  </a:lnTo>
                  <a:lnTo>
                    <a:pt x="212" y="0"/>
                  </a:lnTo>
                  <a:lnTo>
                    <a:pt x="204" y="2"/>
                  </a:lnTo>
                  <a:lnTo>
                    <a:pt x="194" y="8"/>
                  </a:lnTo>
                  <a:lnTo>
                    <a:pt x="182" y="17"/>
                  </a:lnTo>
                  <a:lnTo>
                    <a:pt x="171" y="26"/>
                  </a:lnTo>
                  <a:lnTo>
                    <a:pt x="159" y="38"/>
                  </a:lnTo>
                  <a:lnTo>
                    <a:pt x="149" y="51"/>
                  </a:lnTo>
                  <a:lnTo>
                    <a:pt x="141" y="64"/>
                  </a:lnTo>
                  <a:close/>
                </a:path>
              </a:pathLst>
            </a:custGeom>
            <a:gradFill rotWithShape="1">
              <a:gsLst>
                <a:gs pos="0">
                  <a:srgbClr val="FFCC00"/>
                </a:gs>
                <a:gs pos="100000">
                  <a:srgbClr val="FFFF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40" name="Freeform 132"/>
            <p:cNvSpPr>
              <a:spLocks/>
            </p:cNvSpPr>
            <p:nvPr/>
          </p:nvSpPr>
          <p:spPr bwMode="auto">
            <a:xfrm rot="-707837" flipH="1" flipV="1">
              <a:off x="4284663" y="5005388"/>
              <a:ext cx="157162" cy="603250"/>
            </a:xfrm>
            <a:custGeom>
              <a:avLst/>
              <a:gdLst>
                <a:gd name="T0" fmla="*/ 2147483647 w 225"/>
                <a:gd name="T1" fmla="*/ 2147483647 h 552"/>
                <a:gd name="T2" fmla="*/ 2147483647 w 225"/>
                <a:gd name="T3" fmla="*/ 2147483647 h 552"/>
                <a:gd name="T4" fmla="*/ 2147483647 w 225"/>
                <a:gd name="T5" fmla="*/ 2147483647 h 552"/>
                <a:gd name="T6" fmla="*/ 2147483647 w 225"/>
                <a:gd name="T7" fmla="*/ 2147483647 h 552"/>
                <a:gd name="T8" fmla="*/ 2147483647 w 225"/>
                <a:gd name="T9" fmla="*/ 2147483647 h 552"/>
                <a:gd name="T10" fmla="*/ 2147483647 w 225"/>
                <a:gd name="T11" fmla="*/ 2147483647 h 552"/>
                <a:gd name="T12" fmla="*/ 2147483647 w 225"/>
                <a:gd name="T13" fmla="*/ 2147483647 h 552"/>
                <a:gd name="T14" fmla="*/ 2147483647 w 225"/>
                <a:gd name="T15" fmla="*/ 2147483647 h 552"/>
                <a:gd name="T16" fmla="*/ 2147483647 w 225"/>
                <a:gd name="T17" fmla="*/ 2147483647 h 552"/>
                <a:gd name="T18" fmla="*/ 2147483647 w 225"/>
                <a:gd name="T19" fmla="*/ 2147483647 h 552"/>
                <a:gd name="T20" fmla="*/ 2147483647 w 225"/>
                <a:gd name="T21" fmla="*/ 2147483647 h 552"/>
                <a:gd name="T22" fmla="*/ 2147483647 w 225"/>
                <a:gd name="T23" fmla="*/ 2147483647 h 552"/>
                <a:gd name="T24" fmla="*/ 2147483647 w 225"/>
                <a:gd name="T25" fmla="*/ 2147483647 h 552"/>
                <a:gd name="T26" fmla="*/ 2147483647 w 225"/>
                <a:gd name="T27" fmla="*/ 2147483647 h 552"/>
                <a:gd name="T28" fmla="*/ 2147483647 w 225"/>
                <a:gd name="T29" fmla="*/ 2147483647 h 552"/>
                <a:gd name="T30" fmla="*/ 2147483647 w 225"/>
                <a:gd name="T31" fmla="*/ 2147483647 h 552"/>
                <a:gd name="T32" fmla="*/ 2147483647 w 225"/>
                <a:gd name="T33" fmla="*/ 2147483647 h 552"/>
                <a:gd name="T34" fmla="*/ 2147483647 w 225"/>
                <a:gd name="T35" fmla="*/ 2147483647 h 552"/>
                <a:gd name="T36" fmla="*/ 2147483647 w 225"/>
                <a:gd name="T37" fmla="*/ 2147483647 h 552"/>
                <a:gd name="T38" fmla="*/ 2147483647 w 225"/>
                <a:gd name="T39" fmla="*/ 2147483647 h 552"/>
                <a:gd name="T40" fmla="*/ 2147483647 w 225"/>
                <a:gd name="T41" fmla="*/ 2147483647 h 552"/>
                <a:gd name="T42" fmla="*/ 2147483647 w 225"/>
                <a:gd name="T43" fmla="*/ 2147483647 h 552"/>
                <a:gd name="T44" fmla="*/ 2147483647 w 225"/>
                <a:gd name="T45" fmla="*/ 2147483647 h 552"/>
                <a:gd name="T46" fmla="*/ 2147483647 w 225"/>
                <a:gd name="T47" fmla="*/ 2147483647 h 552"/>
                <a:gd name="T48" fmla="*/ 2147483647 w 225"/>
                <a:gd name="T49" fmla="*/ 2147483647 h 552"/>
                <a:gd name="T50" fmla="*/ 2147483647 w 225"/>
                <a:gd name="T51" fmla="*/ 2147483647 h 552"/>
                <a:gd name="T52" fmla="*/ 2147483647 w 225"/>
                <a:gd name="T53" fmla="*/ 2147483647 h 552"/>
                <a:gd name="T54" fmla="*/ 2147483647 w 225"/>
                <a:gd name="T55" fmla="*/ 2147483647 h 552"/>
                <a:gd name="T56" fmla="*/ 2147483647 w 225"/>
                <a:gd name="T57" fmla="*/ 2147483647 h 552"/>
                <a:gd name="T58" fmla="*/ 2147483647 w 225"/>
                <a:gd name="T59" fmla="*/ 2147483647 h 552"/>
                <a:gd name="T60" fmla="*/ 2147483647 w 225"/>
                <a:gd name="T61" fmla="*/ 2147483647 h 552"/>
                <a:gd name="T62" fmla="*/ 2147483647 w 225"/>
                <a:gd name="T63" fmla="*/ 2147483647 h 552"/>
                <a:gd name="T64" fmla="*/ 2147483647 w 225"/>
                <a:gd name="T65" fmla="*/ 2147483647 h 552"/>
                <a:gd name="T66" fmla="*/ 2147483647 w 225"/>
                <a:gd name="T67" fmla="*/ 2147483647 h 552"/>
                <a:gd name="T68" fmla="*/ 2147483647 w 225"/>
                <a:gd name="T69" fmla="*/ 2147483647 h 552"/>
                <a:gd name="T70" fmla="*/ 2147483647 w 225"/>
                <a:gd name="T71" fmla="*/ 2147483647 h 552"/>
                <a:gd name="T72" fmla="*/ 2147483647 w 225"/>
                <a:gd name="T73" fmla="*/ 2147483647 h 552"/>
                <a:gd name="T74" fmla="*/ 2147483647 w 225"/>
                <a:gd name="T75" fmla="*/ 2147483647 h 552"/>
                <a:gd name="T76" fmla="*/ 2147483647 w 225"/>
                <a:gd name="T77" fmla="*/ 2147483647 h 552"/>
                <a:gd name="T78" fmla="*/ 2147483647 w 225"/>
                <a:gd name="T79" fmla="*/ 2147483647 h 552"/>
                <a:gd name="T80" fmla="*/ 2147483647 w 225"/>
                <a:gd name="T81" fmla="*/ 2147483647 h 552"/>
                <a:gd name="T82" fmla="*/ 2147483647 w 225"/>
                <a:gd name="T83" fmla="*/ 2147483647 h 552"/>
                <a:gd name="T84" fmla="*/ 2147483647 w 225"/>
                <a:gd name="T85" fmla="*/ 2147483647 h 552"/>
                <a:gd name="T86" fmla="*/ 2147483647 w 225"/>
                <a:gd name="T87" fmla="*/ 2147483647 h 552"/>
                <a:gd name="T88" fmla="*/ 2147483647 w 225"/>
                <a:gd name="T89" fmla="*/ 2147483647 h 552"/>
                <a:gd name="T90" fmla="*/ 2147483647 w 225"/>
                <a:gd name="T91" fmla="*/ 2147483647 h 552"/>
                <a:gd name="T92" fmla="*/ 2147483647 w 225"/>
                <a:gd name="T93" fmla="*/ 2147483647 h 552"/>
                <a:gd name="T94" fmla="*/ 2147483647 w 225"/>
                <a:gd name="T95" fmla="*/ 2147483647 h 552"/>
                <a:gd name="T96" fmla="*/ 2147483647 w 225"/>
                <a:gd name="T97" fmla="*/ 2147483647 h 552"/>
                <a:gd name="T98" fmla="*/ 2147483647 w 225"/>
                <a:gd name="T99" fmla="*/ 2147483647 h 5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5"/>
                <a:gd name="T151" fmla="*/ 0 h 552"/>
                <a:gd name="T152" fmla="*/ 225 w 225"/>
                <a:gd name="T153" fmla="*/ 552 h 5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5" h="552">
                  <a:moveTo>
                    <a:pt x="141" y="64"/>
                  </a:moveTo>
                  <a:lnTo>
                    <a:pt x="141" y="64"/>
                  </a:lnTo>
                  <a:lnTo>
                    <a:pt x="133" y="68"/>
                  </a:lnTo>
                  <a:lnTo>
                    <a:pt x="126" y="71"/>
                  </a:lnTo>
                  <a:lnTo>
                    <a:pt x="122" y="74"/>
                  </a:lnTo>
                  <a:lnTo>
                    <a:pt x="120" y="77"/>
                  </a:lnTo>
                  <a:lnTo>
                    <a:pt x="117" y="80"/>
                  </a:lnTo>
                  <a:lnTo>
                    <a:pt x="113" y="85"/>
                  </a:lnTo>
                  <a:lnTo>
                    <a:pt x="109" y="91"/>
                  </a:lnTo>
                  <a:lnTo>
                    <a:pt x="103" y="98"/>
                  </a:lnTo>
                  <a:lnTo>
                    <a:pt x="102" y="103"/>
                  </a:lnTo>
                  <a:lnTo>
                    <a:pt x="100" y="108"/>
                  </a:lnTo>
                  <a:lnTo>
                    <a:pt x="97" y="113"/>
                  </a:lnTo>
                  <a:lnTo>
                    <a:pt x="94" y="118"/>
                  </a:lnTo>
                  <a:lnTo>
                    <a:pt x="90" y="122"/>
                  </a:lnTo>
                  <a:lnTo>
                    <a:pt x="86" y="127"/>
                  </a:lnTo>
                  <a:lnTo>
                    <a:pt x="83" y="131"/>
                  </a:lnTo>
                  <a:lnTo>
                    <a:pt x="81" y="135"/>
                  </a:lnTo>
                  <a:lnTo>
                    <a:pt x="80" y="137"/>
                  </a:lnTo>
                  <a:lnTo>
                    <a:pt x="78" y="141"/>
                  </a:lnTo>
                  <a:lnTo>
                    <a:pt x="75" y="145"/>
                  </a:lnTo>
                  <a:lnTo>
                    <a:pt x="73" y="150"/>
                  </a:lnTo>
                  <a:lnTo>
                    <a:pt x="70" y="154"/>
                  </a:lnTo>
                  <a:lnTo>
                    <a:pt x="67" y="158"/>
                  </a:lnTo>
                  <a:lnTo>
                    <a:pt x="65" y="163"/>
                  </a:lnTo>
                  <a:lnTo>
                    <a:pt x="63" y="166"/>
                  </a:lnTo>
                  <a:lnTo>
                    <a:pt x="61" y="171"/>
                  </a:lnTo>
                  <a:lnTo>
                    <a:pt x="58" y="175"/>
                  </a:lnTo>
                  <a:lnTo>
                    <a:pt x="55" y="181"/>
                  </a:lnTo>
                  <a:lnTo>
                    <a:pt x="52" y="186"/>
                  </a:lnTo>
                  <a:lnTo>
                    <a:pt x="50" y="190"/>
                  </a:lnTo>
                  <a:lnTo>
                    <a:pt x="48" y="195"/>
                  </a:lnTo>
                  <a:lnTo>
                    <a:pt x="45" y="199"/>
                  </a:lnTo>
                  <a:lnTo>
                    <a:pt x="44" y="203"/>
                  </a:lnTo>
                  <a:lnTo>
                    <a:pt x="42" y="208"/>
                  </a:lnTo>
                  <a:lnTo>
                    <a:pt x="39" y="212"/>
                  </a:lnTo>
                  <a:lnTo>
                    <a:pt x="37" y="215"/>
                  </a:lnTo>
                  <a:lnTo>
                    <a:pt x="34" y="218"/>
                  </a:lnTo>
                  <a:lnTo>
                    <a:pt x="33" y="220"/>
                  </a:lnTo>
                  <a:lnTo>
                    <a:pt x="31" y="223"/>
                  </a:lnTo>
                  <a:lnTo>
                    <a:pt x="29" y="228"/>
                  </a:lnTo>
                  <a:lnTo>
                    <a:pt x="29" y="236"/>
                  </a:lnTo>
                  <a:lnTo>
                    <a:pt x="29" y="238"/>
                  </a:lnTo>
                  <a:lnTo>
                    <a:pt x="28" y="242"/>
                  </a:lnTo>
                  <a:lnTo>
                    <a:pt x="27" y="247"/>
                  </a:lnTo>
                  <a:lnTo>
                    <a:pt x="25" y="252"/>
                  </a:lnTo>
                  <a:lnTo>
                    <a:pt x="23" y="258"/>
                  </a:lnTo>
                  <a:lnTo>
                    <a:pt x="22" y="263"/>
                  </a:lnTo>
                  <a:lnTo>
                    <a:pt x="22" y="267"/>
                  </a:lnTo>
                  <a:lnTo>
                    <a:pt x="22" y="269"/>
                  </a:lnTo>
                  <a:lnTo>
                    <a:pt x="21" y="280"/>
                  </a:lnTo>
                  <a:lnTo>
                    <a:pt x="18" y="290"/>
                  </a:lnTo>
                  <a:lnTo>
                    <a:pt x="13" y="299"/>
                  </a:lnTo>
                  <a:lnTo>
                    <a:pt x="9" y="307"/>
                  </a:lnTo>
                  <a:lnTo>
                    <a:pt x="4" y="317"/>
                  </a:lnTo>
                  <a:lnTo>
                    <a:pt x="2" y="327"/>
                  </a:lnTo>
                  <a:lnTo>
                    <a:pt x="0" y="339"/>
                  </a:lnTo>
                  <a:lnTo>
                    <a:pt x="2" y="353"/>
                  </a:lnTo>
                  <a:lnTo>
                    <a:pt x="3" y="357"/>
                  </a:lnTo>
                  <a:lnTo>
                    <a:pt x="5" y="362"/>
                  </a:lnTo>
                  <a:lnTo>
                    <a:pt x="8" y="366"/>
                  </a:lnTo>
                  <a:lnTo>
                    <a:pt x="10" y="369"/>
                  </a:lnTo>
                  <a:lnTo>
                    <a:pt x="11" y="372"/>
                  </a:lnTo>
                  <a:lnTo>
                    <a:pt x="11" y="377"/>
                  </a:lnTo>
                  <a:lnTo>
                    <a:pt x="11" y="381"/>
                  </a:lnTo>
                  <a:lnTo>
                    <a:pt x="11" y="385"/>
                  </a:lnTo>
                  <a:lnTo>
                    <a:pt x="10" y="394"/>
                  </a:lnTo>
                  <a:lnTo>
                    <a:pt x="9" y="402"/>
                  </a:lnTo>
                  <a:lnTo>
                    <a:pt x="9" y="409"/>
                  </a:lnTo>
                  <a:lnTo>
                    <a:pt x="10" y="416"/>
                  </a:lnTo>
                  <a:lnTo>
                    <a:pt x="11" y="423"/>
                  </a:lnTo>
                  <a:lnTo>
                    <a:pt x="12" y="431"/>
                  </a:lnTo>
                  <a:lnTo>
                    <a:pt x="14" y="438"/>
                  </a:lnTo>
                  <a:lnTo>
                    <a:pt x="16" y="447"/>
                  </a:lnTo>
                  <a:lnTo>
                    <a:pt x="16" y="452"/>
                  </a:lnTo>
                  <a:lnTo>
                    <a:pt x="16" y="458"/>
                  </a:lnTo>
                  <a:lnTo>
                    <a:pt x="16" y="466"/>
                  </a:lnTo>
                  <a:lnTo>
                    <a:pt x="15" y="474"/>
                  </a:lnTo>
                  <a:lnTo>
                    <a:pt x="14" y="482"/>
                  </a:lnTo>
                  <a:lnTo>
                    <a:pt x="13" y="491"/>
                  </a:lnTo>
                  <a:lnTo>
                    <a:pt x="12" y="500"/>
                  </a:lnTo>
                  <a:lnTo>
                    <a:pt x="11" y="508"/>
                  </a:lnTo>
                  <a:lnTo>
                    <a:pt x="11" y="517"/>
                  </a:lnTo>
                  <a:lnTo>
                    <a:pt x="12" y="525"/>
                  </a:lnTo>
                  <a:lnTo>
                    <a:pt x="14" y="533"/>
                  </a:lnTo>
                  <a:lnTo>
                    <a:pt x="16" y="539"/>
                  </a:lnTo>
                  <a:lnTo>
                    <a:pt x="20" y="544"/>
                  </a:lnTo>
                  <a:lnTo>
                    <a:pt x="26" y="548"/>
                  </a:lnTo>
                  <a:lnTo>
                    <a:pt x="32" y="550"/>
                  </a:lnTo>
                  <a:lnTo>
                    <a:pt x="41" y="552"/>
                  </a:lnTo>
                  <a:lnTo>
                    <a:pt x="42" y="546"/>
                  </a:lnTo>
                  <a:lnTo>
                    <a:pt x="44" y="541"/>
                  </a:lnTo>
                  <a:lnTo>
                    <a:pt x="44" y="534"/>
                  </a:lnTo>
                  <a:lnTo>
                    <a:pt x="45" y="527"/>
                  </a:lnTo>
                  <a:lnTo>
                    <a:pt x="45" y="520"/>
                  </a:lnTo>
                  <a:lnTo>
                    <a:pt x="45" y="513"/>
                  </a:lnTo>
                  <a:lnTo>
                    <a:pt x="45" y="507"/>
                  </a:lnTo>
                  <a:lnTo>
                    <a:pt x="45" y="501"/>
                  </a:lnTo>
                  <a:lnTo>
                    <a:pt x="48" y="500"/>
                  </a:lnTo>
                  <a:lnTo>
                    <a:pt x="51" y="497"/>
                  </a:lnTo>
                  <a:lnTo>
                    <a:pt x="54" y="495"/>
                  </a:lnTo>
                  <a:lnTo>
                    <a:pt x="57" y="492"/>
                  </a:lnTo>
                  <a:lnTo>
                    <a:pt x="60" y="489"/>
                  </a:lnTo>
                  <a:lnTo>
                    <a:pt x="63" y="486"/>
                  </a:lnTo>
                  <a:lnTo>
                    <a:pt x="66" y="484"/>
                  </a:lnTo>
                  <a:lnTo>
                    <a:pt x="68" y="482"/>
                  </a:lnTo>
                  <a:lnTo>
                    <a:pt x="73" y="477"/>
                  </a:lnTo>
                  <a:lnTo>
                    <a:pt x="77" y="471"/>
                  </a:lnTo>
                  <a:lnTo>
                    <a:pt x="79" y="464"/>
                  </a:lnTo>
                  <a:lnTo>
                    <a:pt x="82" y="457"/>
                  </a:lnTo>
                  <a:lnTo>
                    <a:pt x="84" y="449"/>
                  </a:lnTo>
                  <a:lnTo>
                    <a:pt x="87" y="442"/>
                  </a:lnTo>
                  <a:lnTo>
                    <a:pt x="92" y="436"/>
                  </a:lnTo>
                  <a:lnTo>
                    <a:pt x="99" y="431"/>
                  </a:lnTo>
                  <a:lnTo>
                    <a:pt x="101" y="423"/>
                  </a:lnTo>
                  <a:lnTo>
                    <a:pt x="102" y="413"/>
                  </a:lnTo>
                  <a:lnTo>
                    <a:pt x="102" y="403"/>
                  </a:lnTo>
                  <a:lnTo>
                    <a:pt x="102" y="393"/>
                  </a:lnTo>
                  <a:lnTo>
                    <a:pt x="101" y="383"/>
                  </a:lnTo>
                  <a:lnTo>
                    <a:pt x="101" y="374"/>
                  </a:lnTo>
                  <a:lnTo>
                    <a:pt x="102" y="364"/>
                  </a:lnTo>
                  <a:lnTo>
                    <a:pt x="105" y="355"/>
                  </a:lnTo>
                  <a:lnTo>
                    <a:pt x="109" y="348"/>
                  </a:lnTo>
                  <a:lnTo>
                    <a:pt x="115" y="343"/>
                  </a:lnTo>
                  <a:lnTo>
                    <a:pt x="122" y="338"/>
                  </a:lnTo>
                  <a:lnTo>
                    <a:pt x="130" y="334"/>
                  </a:lnTo>
                  <a:lnTo>
                    <a:pt x="137" y="330"/>
                  </a:lnTo>
                  <a:lnTo>
                    <a:pt x="144" y="326"/>
                  </a:lnTo>
                  <a:lnTo>
                    <a:pt x="150" y="320"/>
                  </a:lnTo>
                  <a:lnTo>
                    <a:pt x="152" y="312"/>
                  </a:lnTo>
                  <a:lnTo>
                    <a:pt x="154" y="304"/>
                  </a:lnTo>
                  <a:lnTo>
                    <a:pt x="154" y="296"/>
                  </a:lnTo>
                  <a:lnTo>
                    <a:pt x="154" y="288"/>
                  </a:lnTo>
                  <a:lnTo>
                    <a:pt x="153" y="280"/>
                  </a:lnTo>
                  <a:lnTo>
                    <a:pt x="152" y="272"/>
                  </a:lnTo>
                  <a:lnTo>
                    <a:pt x="152" y="263"/>
                  </a:lnTo>
                  <a:lnTo>
                    <a:pt x="154" y="255"/>
                  </a:lnTo>
                  <a:lnTo>
                    <a:pt x="156" y="247"/>
                  </a:lnTo>
                  <a:lnTo>
                    <a:pt x="159" y="242"/>
                  </a:lnTo>
                  <a:lnTo>
                    <a:pt x="162" y="236"/>
                  </a:lnTo>
                  <a:lnTo>
                    <a:pt x="167" y="230"/>
                  </a:lnTo>
                  <a:lnTo>
                    <a:pt x="171" y="223"/>
                  </a:lnTo>
                  <a:lnTo>
                    <a:pt x="177" y="216"/>
                  </a:lnTo>
                  <a:lnTo>
                    <a:pt x="182" y="209"/>
                  </a:lnTo>
                  <a:lnTo>
                    <a:pt x="188" y="203"/>
                  </a:lnTo>
                  <a:lnTo>
                    <a:pt x="193" y="196"/>
                  </a:lnTo>
                  <a:lnTo>
                    <a:pt x="197" y="189"/>
                  </a:lnTo>
                  <a:lnTo>
                    <a:pt x="202" y="183"/>
                  </a:lnTo>
                  <a:lnTo>
                    <a:pt x="206" y="176"/>
                  </a:lnTo>
                  <a:lnTo>
                    <a:pt x="209" y="170"/>
                  </a:lnTo>
                  <a:lnTo>
                    <a:pt x="211" y="163"/>
                  </a:lnTo>
                  <a:lnTo>
                    <a:pt x="212" y="157"/>
                  </a:lnTo>
                  <a:lnTo>
                    <a:pt x="211" y="151"/>
                  </a:lnTo>
                  <a:lnTo>
                    <a:pt x="209" y="146"/>
                  </a:lnTo>
                  <a:lnTo>
                    <a:pt x="208" y="141"/>
                  </a:lnTo>
                  <a:lnTo>
                    <a:pt x="207" y="136"/>
                  </a:lnTo>
                  <a:lnTo>
                    <a:pt x="207" y="129"/>
                  </a:lnTo>
                  <a:lnTo>
                    <a:pt x="207" y="122"/>
                  </a:lnTo>
                  <a:lnTo>
                    <a:pt x="207" y="114"/>
                  </a:lnTo>
                  <a:lnTo>
                    <a:pt x="208" y="105"/>
                  </a:lnTo>
                  <a:lnTo>
                    <a:pt x="209" y="95"/>
                  </a:lnTo>
                  <a:lnTo>
                    <a:pt x="210" y="86"/>
                  </a:lnTo>
                  <a:lnTo>
                    <a:pt x="212" y="76"/>
                  </a:lnTo>
                  <a:lnTo>
                    <a:pt x="213" y="66"/>
                  </a:lnTo>
                  <a:lnTo>
                    <a:pt x="216" y="56"/>
                  </a:lnTo>
                  <a:lnTo>
                    <a:pt x="217" y="46"/>
                  </a:lnTo>
                  <a:lnTo>
                    <a:pt x="219" y="37"/>
                  </a:lnTo>
                  <a:lnTo>
                    <a:pt x="221" y="29"/>
                  </a:lnTo>
                  <a:lnTo>
                    <a:pt x="223" y="21"/>
                  </a:lnTo>
                  <a:lnTo>
                    <a:pt x="224" y="14"/>
                  </a:lnTo>
                  <a:lnTo>
                    <a:pt x="225" y="8"/>
                  </a:lnTo>
                  <a:lnTo>
                    <a:pt x="223" y="6"/>
                  </a:lnTo>
                  <a:lnTo>
                    <a:pt x="220" y="4"/>
                  </a:lnTo>
                  <a:lnTo>
                    <a:pt x="216" y="0"/>
                  </a:lnTo>
                  <a:lnTo>
                    <a:pt x="212" y="0"/>
                  </a:lnTo>
                  <a:lnTo>
                    <a:pt x="204" y="2"/>
                  </a:lnTo>
                  <a:lnTo>
                    <a:pt x="194" y="8"/>
                  </a:lnTo>
                  <a:lnTo>
                    <a:pt x="182" y="17"/>
                  </a:lnTo>
                  <a:lnTo>
                    <a:pt x="171" y="26"/>
                  </a:lnTo>
                  <a:lnTo>
                    <a:pt x="159" y="38"/>
                  </a:lnTo>
                  <a:lnTo>
                    <a:pt x="149" y="51"/>
                  </a:lnTo>
                  <a:lnTo>
                    <a:pt x="141" y="64"/>
                  </a:lnTo>
                  <a:close/>
                </a:path>
              </a:pathLst>
            </a:custGeom>
            <a:gradFill rotWithShape="1">
              <a:gsLst>
                <a:gs pos="0">
                  <a:srgbClr val="FFFF00"/>
                </a:gs>
                <a:gs pos="100000">
                  <a:srgbClr val="FFCC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651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41" name="Oval 139" descr="Pink tissue paper"/>
            <p:cNvSpPr>
              <a:spLocks noChangeArrowheads="1"/>
            </p:cNvSpPr>
            <p:nvPr/>
          </p:nvSpPr>
          <p:spPr bwMode="auto">
            <a:xfrm>
              <a:off x="4222750" y="4876800"/>
              <a:ext cx="166688" cy="65088"/>
            </a:xfrm>
            <a:prstGeom prst="ellipse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FF66CC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812810" eaLnBrk="1" hangingPunct="1">
                <a:spcBef>
                  <a:spcPct val="0"/>
                </a:spcBef>
                <a:buNone/>
              </a:pPr>
              <a:endParaRPr lang="en-US" altLang="en-US" sz="1600" b="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42" name="Oval 140" descr="Pink tissue paper"/>
            <p:cNvSpPr>
              <a:spLocks noChangeArrowheads="1"/>
            </p:cNvSpPr>
            <p:nvPr/>
          </p:nvSpPr>
          <p:spPr bwMode="auto">
            <a:xfrm>
              <a:off x="4216400" y="5605463"/>
              <a:ext cx="180975" cy="77787"/>
            </a:xfrm>
            <a:prstGeom prst="ellipse">
              <a:avLst/>
            </a:prstGeom>
            <a:blipFill dpi="0" rotWithShape="1">
              <a:blip r:embed="rId2"/>
              <a:srcRect/>
              <a:tile tx="0" ty="0" sx="100000" sy="100000" flip="none" algn="tl"/>
            </a:blipFill>
            <a:ln w="9525">
              <a:solidFill>
                <a:srgbClr val="FF66CC"/>
              </a:solidFill>
              <a:round/>
              <a:headEnd/>
              <a:tailEnd/>
            </a:ln>
          </p:spPr>
          <p:txBody>
            <a:bodyPr wrap="none" anchor="ctr"/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812810" eaLnBrk="1" hangingPunct="1">
                <a:spcBef>
                  <a:spcPct val="0"/>
                </a:spcBef>
                <a:buNone/>
              </a:pPr>
              <a:endParaRPr lang="en-US" altLang="en-US" sz="1600" b="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43" name="Text Box 128"/>
            <p:cNvSpPr txBox="1">
              <a:spLocks noChangeArrowheads="1"/>
            </p:cNvSpPr>
            <p:nvPr/>
          </p:nvSpPr>
          <p:spPr bwMode="auto">
            <a:xfrm>
              <a:off x="6859588" y="1265238"/>
              <a:ext cx="2806700" cy="6578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812810" eaLnBrk="1" hangingPunct="1">
                <a:spcBef>
                  <a:spcPct val="0"/>
                </a:spcBef>
                <a:buNone/>
              </a:pPr>
              <a:r>
                <a:rPr lang="en-US" altLang="en-US" sz="1600">
                  <a:solidFill>
                    <a:srgbClr val="F4AEE8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DeFronzo RA </a:t>
              </a:r>
            </a:p>
            <a:p>
              <a:pPr defTabSz="812810" eaLnBrk="1" hangingPunct="1">
                <a:spcBef>
                  <a:spcPct val="0"/>
                </a:spcBef>
                <a:buNone/>
              </a:pPr>
              <a:r>
                <a:rPr lang="en-US" altLang="en-US" sz="1600">
                  <a:solidFill>
                    <a:srgbClr val="F4AEE8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JCEM 89:463-478, 2004</a:t>
              </a:r>
            </a:p>
          </p:txBody>
        </p:sp>
        <p:sp>
          <p:nvSpPr>
            <p:cNvPr id="102544" name="Up Arrow 135"/>
            <p:cNvSpPr>
              <a:spLocks noChangeArrowheads="1"/>
            </p:cNvSpPr>
            <p:nvPr/>
          </p:nvSpPr>
          <p:spPr bwMode="auto">
            <a:xfrm>
              <a:off x="2249488" y="3106738"/>
              <a:ext cx="217487" cy="463550"/>
            </a:xfrm>
            <a:prstGeom prst="upArrow">
              <a:avLst>
                <a:gd name="adj1" fmla="val 50000"/>
                <a:gd name="adj2" fmla="val 49950"/>
              </a:avLst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812810" eaLnBrk="1" hangingPunct="1">
                <a:spcBef>
                  <a:spcPct val="0"/>
                </a:spcBef>
                <a:buNone/>
              </a:pPr>
              <a:endParaRPr lang="en-US" altLang="en-US" sz="1600" b="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2545" name="Up Arrow 137"/>
            <p:cNvSpPr>
              <a:spLocks noChangeArrowheads="1"/>
            </p:cNvSpPr>
            <p:nvPr/>
          </p:nvSpPr>
          <p:spPr bwMode="auto">
            <a:xfrm>
              <a:off x="2401888" y="4478338"/>
              <a:ext cx="217487" cy="463550"/>
            </a:xfrm>
            <a:prstGeom prst="upArrow">
              <a:avLst>
                <a:gd name="adj1" fmla="val 50000"/>
                <a:gd name="adj2" fmla="val 49950"/>
              </a:avLst>
            </a:prstGeom>
            <a:solidFill>
              <a:schemeClr val="tx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812810" eaLnBrk="1" hangingPunct="1">
                <a:spcBef>
                  <a:spcPct val="0"/>
                </a:spcBef>
                <a:buNone/>
              </a:pPr>
              <a:endParaRPr lang="en-US" altLang="en-US" sz="1600" b="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92" name="Line 129"/>
          <p:cNvSpPr>
            <a:spLocks noChangeShapeType="1"/>
          </p:cNvSpPr>
          <p:nvPr/>
        </p:nvSpPr>
        <p:spPr bwMode="auto">
          <a:xfrm rot="11917222" flipH="1">
            <a:off x="3042356" y="5046133"/>
            <a:ext cx="627945" cy="338667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3" name="Text Box 124"/>
          <p:cNvSpPr txBox="1">
            <a:spLocks noChangeArrowheads="1"/>
          </p:cNvSpPr>
          <p:nvPr/>
        </p:nvSpPr>
        <p:spPr bwMode="auto">
          <a:xfrm>
            <a:off x="2129367" y="5123745"/>
            <a:ext cx="284480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80000"/>
              </a:spcBef>
              <a:buChar char="•"/>
              <a:defRPr sz="3000" b="1">
                <a:solidFill>
                  <a:srgbClr val="F9E5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50000"/>
              </a:spcBef>
              <a:buClr>
                <a:srgbClr val="00FF00"/>
              </a:buClr>
              <a:buSzPct val="78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15000"/>
              </a:spcBef>
              <a:buChar char="–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Arterial</a:t>
            </a:r>
            <a:br>
              <a:rPr lang="en-US" alt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</a:br>
            <a:r>
              <a:rPr lang="en-US" altLang="en-US" sz="160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rPr>
              <a:t>Fat</a:t>
            </a:r>
          </a:p>
        </p:txBody>
      </p:sp>
      <p:sp>
        <p:nvSpPr>
          <p:cNvPr id="194" name="Up Arrow 137"/>
          <p:cNvSpPr>
            <a:spLocks noChangeArrowheads="1"/>
          </p:cNvSpPr>
          <p:nvPr/>
        </p:nvSpPr>
        <p:spPr bwMode="auto">
          <a:xfrm>
            <a:off x="2006600" y="5133622"/>
            <a:ext cx="193323" cy="412044"/>
          </a:xfrm>
          <a:prstGeom prst="upArrow">
            <a:avLst>
              <a:gd name="adj1" fmla="val 50000"/>
              <a:gd name="adj2" fmla="val 49949"/>
            </a:avLst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80000"/>
              </a:spcBef>
              <a:buChar char="•"/>
              <a:defRPr sz="3000" b="1">
                <a:solidFill>
                  <a:srgbClr val="F9E5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50000"/>
              </a:spcBef>
              <a:buClr>
                <a:srgbClr val="00FF00"/>
              </a:buClr>
              <a:buSzPct val="78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15000"/>
              </a:spcBef>
              <a:buChar char="–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1600" b="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5" name="Up Arrow 137"/>
          <p:cNvSpPr>
            <a:spLocks noChangeArrowheads="1"/>
          </p:cNvSpPr>
          <p:nvPr/>
        </p:nvSpPr>
        <p:spPr bwMode="auto">
          <a:xfrm>
            <a:off x="2592212" y="2293056"/>
            <a:ext cx="193322" cy="489655"/>
          </a:xfrm>
          <a:prstGeom prst="upArrow">
            <a:avLst>
              <a:gd name="adj1" fmla="val 50000"/>
              <a:gd name="adj2" fmla="val 49953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80000"/>
              </a:spcBef>
              <a:buChar char="•"/>
              <a:defRPr sz="3000" b="1">
                <a:solidFill>
                  <a:srgbClr val="F9E5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50000"/>
              </a:spcBef>
              <a:buClr>
                <a:srgbClr val="00FF00"/>
              </a:buClr>
              <a:buSzPct val="78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15000"/>
              </a:spcBef>
              <a:buChar char="–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1600" b="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6" name="Up Arrow 137"/>
          <p:cNvSpPr>
            <a:spLocks noChangeArrowheads="1"/>
          </p:cNvSpPr>
          <p:nvPr/>
        </p:nvSpPr>
        <p:spPr bwMode="auto">
          <a:xfrm>
            <a:off x="5291667" y="4976990"/>
            <a:ext cx="193323" cy="412044"/>
          </a:xfrm>
          <a:prstGeom prst="upArrow">
            <a:avLst>
              <a:gd name="adj1" fmla="val 50000"/>
              <a:gd name="adj2" fmla="val 49949"/>
            </a:avLst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80000"/>
              </a:spcBef>
              <a:buChar char="•"/>
              <a:defRPr sz="3000" b="1">
                <a:solidFill>
                  <a:srgbClr val="F9E5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50000"/>
              </a:spcBef>
              <a:buClr>
                <a:srgbClr val="00FF00"/>
              </a:buClr>
              <a:buSzPct val="78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15000"/>
              </a:spcBef>
              <a:buChar char="–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1600" b="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97" name="Up Arrow 137"/>
          <p:cNvSpPr>
            <a:spLocks noChangeArrowheads="1"/>
          </p:cNvSpPr>
          <p:nvPr/>
        </p:nvSpPr>
        <p:spPr bwMode="auto">
          <a:xfrm>
            <a:off x="5671256" y="4083756"/>
            <a:ext cx="193322" cy="412044"/>
          </a:xfrm>
          <a:prstGeom prst="upArrow">
            <a:avLst>
              <a:gd name="adj1" fmla="val 50000"/>
              <a:gd name="adj2" fmla="val 49950"/>
            </a:avLst>
          </a:prstGeom>
          <a:solidFill>
            <a:schemeClr val="tx1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spcBef>
                <a:spcPct val="80000"/>
              </a:spcBef>
              <a:buChar char="•"/>
              <a:defRPr sz="3000" b="1">
                <a:solidFill>
                  <a:srgbClr val="F9E500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spcBef>
                <a:spcPct val="50000"/>
              </a:spcBef>
              <a:buClr>
                <a:srgbClr val="00FF00"/>
              </a:buClr>
              <a:buSzPct val="78000"/>
              <a:buFont typeface="Wingdings" panose="05000000000000000000" pitchFamily="2" charset="2"/>
              <a:buChar char="l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spcBef>
                <a:spcPct val="15000"/>
              </a:spcBef>
              <a:buChar char="–"/>
              <a:defRPr sz="30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1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1600" b="0">
              <a:solidFill>
                <a:srgbClr val="FFFFFF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3" name="Group 198"/>
          <p:cNvGrpSpPr>
            <a:grpSpLocks/>
          </p:cNvGrpSpPr>
          <p:nvPr/>
        </p:nvGrpSpPr>
        <p:grpSpPr bwMode="auto">
          <a:xfrm>
            <a:off x="5507567" y="2568222"/>
            <a:ext cx="2643011" cy="1042812"/>
            <a:chOff x="6196013" y="2461278"/>
            <a:chExt cx="2972701" cy="1172877"/>
          </a:xfrm>
        </p:grpSpPr>
        <p:grpSp>
          <p:nvGrpSpPr>
            <p:cNvPr id="5" name="Group 197"/>
            <p:cNvGrpSpPr/>
            <p:nvPr/>
          </p:nvGrpSpPr>
          <p:grpSpPr>
            <a:xfrm>
              <a:off x="6196013" y="2461278"/>
              <a:ext cx="2972701" cy="1172877"/>
              <a:chOff x="6196013" y="2008188"/>
              <a:chExt cx="3786187" cy="1493837"/>
            </a:xfrm>
            <a:solidFill>
              <a:srgbClr val="FFFF00"/>
            </a:solidFill>
          </p:grpSpPr>
          <p:sp>
            <p:nvSpPr>
              <p:cNvPr id="108550" name="Freeform 72"/>
              <p:cNvSpPr>
                <a:spLocks/>
              </p:cNvSpPr>
              <p:nvPr/>
            </p:nvSpPr>
            <p:spPr bwMode="auto">
              <a:xfrm>
                <a:off x="6208713" y="2019300"/>
                <a:ext cx="3760787" cy="1471613"/>
              </a:xfrm>
              <a:custGeom>
                <a:avLst/>
                <a:gdLst>
                  <a:gd name="T0" fmla="*/ 2147483647 w 6317"/>
                  <a:gd name="T1" fmla="*/ 2147483647 h 2779"/>
                  <a:gd name="T2" fmla="*/ 2147483647 w 6317"/>
                  <a:gd name="T3" fmla="*/ 2147483647 h 2779"/>
                  <a:gd name="T4" fmla="*/ 2147483647 w 6317"/>
                  <a:gd name="T5" fmla="*/ 2147483647 h 2779"/>
                  <a:gd name="T6" fmla="*/ 2147483647 w 6317"/>
                  <a:gd name="T7" fmla="*/ 2147483647 h 2779"/>
                  <a:gd name="T8" fmla="*/ 2147483647 w 6317"/>
                  <a:gd name="T9" fmla="*/ 2147483647 h 2779"/>
                  <a:gd name="T10" fmla="*/ 2147483647 w 6317"/>
                  <a:gd name="T11" fmla="*/ 2147483647 h 2779"/>
                  <a:gd name="T12" fmla="*/ 2147483647 w 6317"/>
                  <a:gd name="T13" fmla="*/ 2147483647 h 2779"/>
                  <a:gd name="T14" fmla="*/ 2147483647 w 6317"/>
                  <a:gd name="T15" fmla="*/ 2147483647 h 2779"/>
                  <a:gd name="T16" fmla="*/ 2147483647 w 6317"/>
                  <a:gd name="T17" fmla="*/ 2147483647 h 2779"/>
                  <a:gd name="T18" fmla="*/ 2147483647 w 6317"/>
                  <a:gd name="T19" fmla="*/ 2147483647 h 2779"/>
                  <a:gd name="T20" fmla="*/ 2147483647 w 6317"/>
                  <a:gd name="T21" fmla="*/ 2147483647 h 2779"/>
                  <a:gd name="T22" fmla="*/ 2147483647 w 6317"/>
                  <a:gd name="T23" fmla="*/ 2147483647 h 2779"/>
                  <a:gd name="T24" fmla="*/ 2147483647 w 6317"/>
                  <a:gd name="T25" fmla="*/ 2147483647 h 2779"/>
                  <a:gd name="T26" fmla="*/ 2147483647 w 6317"/>
                  <a:gd name="T27" fmla="*/ 2147483647 h 2779"/>
                  <a:gd name="T28" fmla="*/ 2147483647 w 6317"/>
                  <a:gd name="T29" fmla="*/ 2147483647 h 2779"/>
                  <a:gd name="T30" fmla="*/ 2147483647 w 6317"/>
                  <a:gd name="T31" fmla="*/ 2147483647 h 2779"/>
                  <a:gd name="T32" fmla="*/ 2147483647 w 6317"/>
                  <a:gd name="T33" fmla="*/ 2147483647 h 2779"/>
                  <a:gd name="T34" fmla="*/ 2147483647 w 6317"/>
                  <a:gd name="T35" fmla="*/ 2147483647 h 2779"/>
                  <a:gd name="T36" fmla="*/ 2147483647 w 6317"/>
                  <a:gd name="T37" fmla="*/ 2147483647 h 2779"/>
                  <a:gd name="T38" fmla="*/ 2147483647 w 6317"/>
                  <a:gd name="T39" fmla="*/ 2147483647 h 2779"/>
                  <a:gd name="T40" fmla="*/ 2147483647 w 6317"/>
                  <a:gd name="T41" fmla="*/ 2147483647 h 2779"/>
                  <a:gd name="T42" fmla="*/ 2147483647 w 6317"/>
                  <a:gd name="T43" fmla="*/ 2147483647 h 2779"/>
                  <a:gd name="T44" fmla="*/ 2147483647 w 6317"/>
                  <a:gd name="T45" fmla="*/ 2147483647 h 2779"/>
                  <a:gd name="T46" fmla="*/ 2147483647 w 6317"/>
                  <a:gd name="T47" fmla="*/ 2147483647 h 2779"/>
                  <a:gd name="T48" fmla="*/ 2147483647 w 6317"/>
                  <a:gd name="T49" fmla="*/ 2147483647 h 2779"/>
                  <a:gd name="T50" fmla="*/ 2147483647 w 6317"/>
                  <a:gd name="T51" fmla="*/ 2147483647 h 2779"/>
                  <a:gd name="T52" fmla="*/ 2147483647 w 6317"/>
                  <a:gd name="T53" fmla="*/ 2147483647 h 2779"/>
                  <a:gd name="T54" fmla="*/ 2147483647 w 6317"/>
                  <a:gd name="T55" fmla="*/ 2147483647 h 2779"/>
                  <a:gd name="T56" fmla="*/ 2147483647 w 6317"/>
                  <a:gd name="T57" fmla="*/ 2147483647 h 2779"/>
                  <a:gd name="T58" fmla="*/ 2147483647 w 6317"/>
                  <a:gd name="T59" fmla="*/ 2147483647 h 2779"/>
                  <a:gd name="T60" fmla="*/ 2147483647 w 6317"/>
                  <a:gd name="T61" fmla="*/ 2147483647 h 2779"/>
                  <a:gd name="T62" fmla="*/ 2147483647 w 6317"/>
                  <a:gd name="T63" fmla="*/ 2147483647 h 2779"/>
                  <a:gd name="T64" fmla="*/ 2147483647 w 6317"/>
                  <a:gd name="T65" fmla="*/ 2147483647 h 2779"/>
                  <a:gd name="T66" fmla="*/ 2147483647 w 6317"/>
                  <a:gd name="T67" fmla="*/ 2147483647 h 2779"/>
                  <a:gd name="T68" fmla="*/ 2147483647 w 6317"/>
                  <a:gd name="T69" fmla="*/ 2147483647 h 2779"/>
                  <a:gd name="T70" fmla="*/ 2147483647 w 6317"/>
                  <a:gd name="T71" fmla="*/ 2147483647 h 2779"/>
                  <a:gd name="T72" fmla="*/ 2147483647 w 6317"/>
                  <a:gd name="T73" fmla="*/ 2147483647 h 2779"/>
                  <a:gd name="T74" fmla="*/ 2147483647 w 6317"/>
                  <a:gd name="T75" fmla="*/ 2147483647 h 2779"/>
                  <a:gd name="T76" fmla="*/ 2147483647 w 6317"/>
                  <a:gd name="T77" fmla="*/ 2147483647 h 2779"/>
                  <a:gd name="T78" fmla="*/ 2147483647 w 6317"/>
                  <a:gd name="T79" fmla="*/ 2147483647 h 2779"/>
                  <a:gd name="T80" fmla="*/ 2147483647 w 6317"/>
                  <a:gd name="T81" fmla="*/ 2147483647 h 2779"/>
                  <a:gd name="T82" fmla="*/ 2147483647 w 6317"/>
                  <a:gd name="T83" fmla="*/ 2147483647 h 2779"/>
                  <a:gd name="T84" fmla="*/ 2147483647 w 6317"/>
                  <a:gd name="T85" fmla="*/ 2147483647 h 2779"/>
                  <a:gd name="T86" fmla="*/ 2147483647 w 6317"/>
                  <a:gd name="T87" fmla="*/ 2147483647 h 2779"/>
                  <a:gd name="T88" fmla="*/ 2147483647 w 6317"/>
                  <a:gd name="T89" fmla="*/ 2147483647 h 2779"/>
                  <a:gd name="T90" fmla="*/ 2147483647 w 6317"/>
                  <a:gd name="T91" fmla="*/ 2147483647 h 2779"/>
                  <a:gd name="T92" fmla="*/ 2147483647 w 6317"/>
                  <a:gd name="T93" fmla="*/ 2147483647 h 2779"/>
                  <a:gd name="T94" fmla="*/ 2147483647 w 6317"/>
                  <a:gd name="T95" fmla="*/ 2147483647 h 2779"/>
                  <a:gd name="T96" fmla="*/ 2147483647 w 6317"/>
                  <a:gd name="T97" fmla="*/ 2147483647 h 2779"/>
                  <a:gd name="T98" fmla="*/ 2147483647 w 6317"/>
                  <a:gd name="T99" fmla="*/ 2147483647 h 2779"/>
                  <a:gd name="T100" fmla="*/ 2147483647 w 6317"/>
                  <a:gd name="T101" fmla="*/ 2147483647 h 2779"/>
                  <a:gd name="T102" fmla="*/ 2147483647 w 6317"/>
                  <a:gd name="T103" fmla="*/ 2147483647 h 2779"/>
                  <a:gd name="T104" fmla="*/ 2147483647 w 6317"/>
                  <a:gd name="T105" fmla="*/ 2147483647 h 2779"/>
                  <a:gd name="T106" fmla="*/ 2147483647 w 6317"/>
                  <a:gd name="T107" fmla="*/ 2147483647 h 2779"/>
                  <a:gd name="T108" fmla="*/ 2147483647 w 6317"/>
                  <a:gd name="T109" fmla="*/ 2147483647 h 2779"/>
                  <a:gd name="T110" fmla="*/ 2147483647 w 6317"/>
                  <a:gd name="T111" fmla="*/ 2147483647 h 2779"/>
                  <a:gd name="T112" fmla="*/ 2147483647 w 6317"/>
                  <a:gd name="T113" fmla="*/ 2147483647 h 2779"/>
                  <a:gd name="T114" fmla="*/ 2147483647 w 6317"/>
                  <a:gd name="T115" fmla="*/ 2147483647 h 2779"/>
                  <a:gd name="T116" fmla="*/ 2147483647 w 6317"/>
                  <a:gd name="T117" fmla="*/ 2147483647 h 2779"/>
                  <a:gd name="T118" fmla="*/ 2147483647 w 6317"/>
                  <a:gd name="T119" fmla="*/ 2147483647 h 2779"/>
                  <a:gd name="T120" fmla="*/ 2147483647 w 6317"/>
                  <a:gd name="T121" fmla="*/ 2147483647 h 2779"/>
                  <a:gd name="T122" fmla="*/ 2147483647 w 6317"/>
                  <a:gd name="T123" fmla="*/ 2147483647 h 2779"/>
                  <a:gd name="T124" fmla="*/ 2147483647 w 6317"/>
                  <a:gd name="T125" fmla="*/ 2147483647 h 277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6317"/>
                  <a:gd name="T190" fmla="*/ 0 h 2779"/>
                  <a:gd name="T191" fmla="*/ 6317 w 6317"/>
                  <a:gd name="T192" fmla="*/ 2779 h 277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6317" h="2779">
                    <a:moveTo>
                      <a:pt x="4701" y="444"/>
                    </a:moveTo>
                    <a:lnTo>
                      <a:pt x="4678" y="439"/>
                    </a:lnTo>
                    <a:lnTo>
                      <a:pt x="4654" y="435"/>
                    </a:lnTo>
                    <a:lnTo>
                      <a:pt x="4631" y="431"/>
                    </a:lnTo>
                    <a:lnTo>
                      <a:pt x="4609" y="429"/>
                    </a:lnTo>
                    <a:lnTo>
                      <a:pt x="4587" y="428"/>
                    </a:lnTo>
                    <a:lnTo>
                      <a:pt x="4567" y="427"/>
                    </a:lnTo>
                    <a:lnTo>
                      <a:pt x="4547" y="425"/>
                    </a:lnTo>
                    <a:lnTo>
                      <a:pt x="4528" y="427"/>
                    </a:lnTo>
                    <a:lnTo>
                      <a:pt x="4490" y="428"/>
                    </a:lnTo>
                    <a:lnTo>
                      <a:pt x="4454" y="431"/>
                    </a:lnTo>
                    <a:lnTo>
                      <a:pt x="4421" y="437"/>
                    </a:lnTo>
                    <a:lnTo>
                      <a:pt x="4389" y="443"/>
                    </a:lnTo>
                    <a:lnTo>
                      <a:pt x="4326" y="456"/>
                    </a:lnTo>
                    <a:lnTo>
                      <a:pt x="4265" y="468"/>
                    </a:lnTo>
                    <a:lnTo>
                      <a:pt x="4234" y="473"/>
                    </a:lnTo>
                    <a:lnTo>
                      <a:pt x="4203" y="477"/>
                    </a:lnTo>
                    <a:lnTo>
                      <a:pt x="4171" y="478"/>
                    </a:lnTo>
                    <a:lnTo>
                      <a:pt x="4138" y="478"/>
                    </a:lnTo>
                    <a:lnTo>
                      <a:pt x="4117" y="475"/>
                    </a:lnTo>
                    <a:lnTo>
                      <a:pt x="4098" y="473"/>
                    </a:lnTo>
                    <a:lnTo>
                      <a:pt x="4080" y="471"/>
                    </a:lnTo>
                    <a:lnTo>
                      <a:pt x="4062" y="466"/>
                    </a:lnTo>
                    <a:lnTo>
                      <a:pt x="4031" y="458"/>
                    </a:lnTo>
                    <a:lnTo>
                      <a:pt x="4001" y="447"/>
                    </a:lnTo>
                    <a:lnTo>
                      <a:pt x="3948" y="422"/>
                    </a:lnTo>
                    <a:lnTo>
                      <a:pt x="3892" y="397"/>
                    </a:lnTo>
                    <a:lnTo>
                      <a:pt x="3877" y="391"/>
                    </a:lnTo>
                    <a:lnTo>
                      <a:pt x="3860" y="386"/>
                    </a:lnTo>
                    <a:lnTo>
                      <a:pt x="3843" y="380"/>
                    </a:lnTo>
                    <a:lnTo>
                      <a:pt x="3825" y="376"/>
                    </a:lnTo>
                    <a:lnTo>
                      <a:pt x="3805" y="371"/>
                    </a:lnTo>
                    <a:lnTo>
                      <a:pt x="3785" y="367"/>
                    </a:lnTo>
                    <a:lnTo>
                      <a:pt x="3762" y="364"/>
                    </a:lnTo>
                    <a:lnTo>
                      <a:pt x="3739" y="361"/>
                    </a:lnTo>
                    <a:lnTo>
                      <a:pt x="3713" y="359"/>
                    </a:lnTo>
                    <a:lnTo>
                      <a:pt x="3685" y="358"/>
                    </a:lnTo>
                    <a:lnTo>
                      <a:pt x="3656" y="357"/>
                    </a:lnTo>
                    <a:lnTo>
                      <a:pt x="3623" y="358"/>
                    </a:lnTo>
                    <a:lnTo>
                      <a:pt x="3589" y="359"/>
                    </a:lnTo>
                    <a:lnTo>
                      <a:pt x="3552" y="361"/>
                    </a:lnTo>
                    <a:lnTo>
                      <a:pt x="3513" y="364"/>
                    </a:lnTo>
                    <a:lnTo>
                      <a:pt x="3471" y="368"/>
                    </a:lnTo>
                    <a:lnTo>
                      <a:pt x="3448" y="371"/>
                    </a:lnTo>
                    <a:lnTo>
                      <a:pt x="3426" y="371"/>
                    </a:lnTo>
                    <a:lnTo>
                      <a:pt x="3407" y="370"/>
                    </a:lnTo>
                    <a:lnTo>
                      <a:pt x="3388" y="367"/>
                    </a:lnTo>
                    <a:lnTo>
                      <a:pt x="3371" y="364"/>
                    </a:lnTo>
                    <a:lnTo>
                      <a:pt x="3355" y="359"/>
                    </a:lnTo>
                    <a:lnTo>
                      <a:pt x="3339" y="353"/>
                    </a:lnTo>
                    <a:lnTo>
                      <a:pt x="3325" y="347"/>
                    </a:lnTo>
                    <a:lnTo>
                      <a:pt x="3297" y="332"/>
                    </a:lnTo>
                    <a:lnTo>
                      <a:pt x="3268" y="314"/>
                    </a:lnTo>
                    <a:lnTo>
                      <a:pt x="3240" y="296"/>
                    </a:lnTo>
                    <a:lnTo>
                      <a:pt x="3209" y="276"/>
                    </a:lnTo>
                    <a:lnTo>
                      <a:pt x="3192" y="266"/>
                    </a:lnTo>
                    <a:lnTo>
                      <a:pt x="3173" y="257"/>
                    </a:lnTo>
                    <a:lnTo>
                      <a:pt x="3154" y="248"/>
                    </a:lnTo>
                    <a:lnTo>
                      <a:pt x="3134" y="240"/>
                    </a:lnTo>
                    <a:lnTo>
                      <a:pt x="3111" y="232"/>
                    </a:lnTo>
                    <a:lnTo>
                      <a:pt x="3086" y="225"/>
                    </a:lnTo>
                    <a:lnTo>
                      <a:pt x="3060" y="218"/>
                    </a:lnTo>
                    <a:lnTo>
                      <a:pt x="3032" y="212"/>
                    </a:lnTo>
                    <a:lnTo>
                      <a:pt x="3001" y="207"/>
                    </a:lnTo>
                    <a:lnTo>
                      <a:pt x="2967" y="203"/>
                    </a:lnTo>
                    <a:lnTo>
                      <a:pt x="2932" y="201"/>
                    </a:lnTo>
                    <a:lnTo>
                      <a:pt x="2893" y="198"/>
                    </a:lnTo>
                    <a:lnTo>
                      <a:pt x="2851" y="200"/>
                    </a:lnTo>
                    <a:lnTo>
                      <a:pt x="2805" y="201"/>
                    </a:lnTo>
                    <a:lnTo>
                      <a:pt x="2757" y="204"/>
                    </a:lnTo>
                    <a:lnTo>
                      <a:pt x="2704" y="209"/>
                    </a:lnTo>
                    <a:lnTo>
                      <a:pt x="2683" y="208"/>
                    </a:lnTo>
                    <a:lnTo>
                      <a:pt x="2648" y="209"/>
                    </a:lnTo>
                    <a:lnTo>
                      <a:pt x="2639" y="210"/>
                    </a:lnTo>
                    <a:lnTo>
                      <a:pt x="2631" y="212"/>
                    </a:lnTo>
                    <a:lnTo>
                      <a:pt x="2623" y="213"/>
                    </a:lnTo>
                    <a:lnTo>
                      <a:pt x="2616" y="215"/>
                    </a:lnTo>
                    <a:lnTo>
                      <a:pt x="2610" y="219"/>
                    </a:lnTo>
                    <a:lnTo>
                      <a:pt x="2605" y="222"/>
                    </a:lnTo>
                    <a:lnTo>
                      <a:pt x="2601" y="227"/>
                    </a:lnTo>
                    <a:lnTo>
                      <a:pt x="2600" y="232"/>
                    </a:lnTo>
                    <a:lnTo>
                      <a:pt x="2572" y="210"/>
                    </a:lnTo>
                    <a:lnTo>
                      <a:pt x="2546" y="191"/>
                    </a:lnTo>
                    <a:lnTo>
                      <a:pt x="2521" y="176"/>
                    </a:lnTo>
                    <a:lnTo>
                      <a:pt x="2496" y="160"/>
                    </a:lnTo>
                    <a:lnTo>
                      <a:pt x="2470" y="147"/>
                    </a:lnTo>
                    <a:lnTo>
                      <a:pt x="2442" y="136"/>
                    </a:lnTo>
                    <a:lnTo>
                      <a:pt x="2414" y="124"/>
                    </a:lnTo>
                    <a:lnTo>
                      <a:pt x="2380" y="112"/>
                    </a:lnTo>
                    <a:lnTo>
                      <a:pt x="2368" y="108"/>
                    </a:lnTo>
                    <a:lnTo>
                      <a:pt x="2357" y="106"/>
                    </a:lnTo>
                    <a:lnTo>
                      <a:pt x="2344" y="105"/>
                    </a:lnTo>
                    <a:lnTo>
                      <a:pt x="2332" y="103"/>
                    </a:lnTo>
                    <a:lnTo>
                      <a:pt x="2319" y="103"/>
                    </a:lnTo>
                    <a:lnTo>
                      <a:pt x="2307" y="105"/>
                    </a:lnTo>
                    <a:lnTo>
                      <a:pt x="2294" y="107"/>
                    </a:lnTo>
                    <a:lnTo>
                      <a:pt x="2281" y="108"/>
                    </a:lnTo>
                    <a:lnTo>
                      <a:pt x="2256" y="114"/>
                    </a:lnTo>
                    <a:lnTo>
                      <a:pt x="2229" y="121"/>
                    </a:lnTo>
                    <a:lnTo>
                      <a:pt x="2204" y="130"/>
                    </a:lnTo>
                    <a:lnTo>
                      <a:pt x="2178" y="139"/>
                    </a:lnTo>
                    <a:lnTo>
                      <a:pt x="2153" y="146"/>
                    </a:lnTo>
                    <a:lnTo>
                      <a:pt x="2128" y="155"/>
                    </a:lnTo>
                    <a:lnTo>
                      <a:pt x="2103" y="160"/>
                    </a:lnTo>
                    <a:lnTo>
                      <a:pt x="2080" y="164"/>
                    </a:lnTo>
                    <a:lnTo>
                      <a:pt x="2068" y="164"/>
                    </a:lnTo>
                    <a:lnTo>
                      <a:pt x="2056" y="164"/>
                    </a:lnTo>
                    <a:lnTo>
                      <a:pt x="2044" y="164"/>
                    </a:lnTo>
                    <a:lnTo>
                      <a:pt x="2032" y="163"/>
                    </a:lnTo>
                    <a:lnTo>
                      <a:pt x="2020" y="159"/>
                    </a:lnTo>
                    <a:lnTo>
                      <a:pt x="2010" y="156"/>
                    </a:lnTo>
                    <a:lnTo>
                      <a:pt x="1999" y="151"/>
                    </a:lnTo>
                    <a:lnTo>
                      <a:pt x="1987" y="145"/>
                    </a:lnTo>
                    <a:lnTo>
                      <a:pt x="1950" y="124"/>
                    </a:lnTo>
                    <a:lnTo>
                      <a:pt x="1913" y="103"/>
                    </a:lnTo>
                    <a:lnTo>
                      <a:pt x="1879" y="86"/>
                    </a:lnTo>
                    <a:lnTo>
                      <a:pt x="1846" y="69"/>
                    </a:lnTo>
                    <a:lnTo>
                      <a:pt x="1812" y="56"/>
                    </a:lnTo>
                    <a:lnTo>
                      <a:pt x="1781" y="43"/>
                    </a:lnTo>
                    <a:lnTo>
                      <a:pt x="1751" y="32"/>
                    </a:lnTo>
                    <a:lnTo>
                      <a:pt x="1722" y="24"/>
                    </a:lnTo>
                    <a:lnTo>
                      <a:pt x="1693" y="17"/>
                    </a:lnTo>
                    <a:lnTo>
                      <a:pt x="1665" y="11"/>
                    </a:lnTo>
                    <a:lnTo>
                      <a:pt x="1639" y="6"/>
                    </a:lnTo>
                    <a:lnTo>
                      <a:pt x="1613" y="2"/>
                    </a:lnTo>
                    <a:lnTo>
                      <a:pt x="1587" y="1"/>
                    </a:lnTo>
                    <a:lnTo>
                      <a:pt x="1562" y="0"/>
                    </a:lnTo>
                    <a:lnTo>
                      <a:pt x="1537" y="0"/>
                    </a:lnTo>
                    <a:lnTo>
                      <a:pt x="1513" y="1"/>
                    </a:lnTo>
                    <a:lnTo>
                      <a:pt x="1489" y="4"/>
                    </a:lnTo>
                    <a:lnTo>
                      <a:pt x="1465" y="6"/>
                    </a:lnTo>
                    <a:lnTo>
                      <a:pt x="1442" y="8"/>
                    </a:lnTo>
                    <a:lnTo>
                      <a:pt x="1419" y="13"/>
                    </a:lnTo>
                    <a:lnTo>
                      <a:pt x="1371" y="21"/>
                    </a:lnTo>
                    <a:lnTo>
                      <a:pt x="1325" y="32"/>
                    </a:lnTo>
                    <a:lnTo>
                      <a:pt x="1276" y="42"/>
                    </a:lnTo>
                    <a:lnTo>
                      <a:pt x="1228" y="52"/>
                    </a:lnTo>
                    <a:lnTo>
                      <a:pt x="1175" y="61"/>
                    </a:lnTo>
                    <a:lnTo>
                      <a:pt x="1121" y="69"/>
                    </a:lnTo>
                    <a:lnTo>
                      <a:pt x="1095" y="73"/>
                    </a:lnTo>
                    <a:lnTo>
                      <a:pt x="1067" y="80"/>
                    </a:lnTo>
                    <a:lnTo>
                      <a:pt x="1040" y="88"/>
                    </a:lnTo>
                    <a:lnTo>
                      <a:pt x="1013" y="99"/>
                    </a:lnTo>
                    <a:lnTo>
                      <a:pt x="985" y="111"/>
                    </a:lnTo>
                    <a:lnTo>
                      <a:pt x="958" y="124"/>
                    </a:lnTo>
                    <a:lnTo>
                      <a:pt x="931" y="138"/>
                    </a:lnTo>
                    <a:lnTo>
                      <a:pt x="903" y="152"/>
                    </a:lnTo>
                    <a:lnTo>
                      <a:pt x="891" y="158"/>
                    </a:lnTo>
                    <a:lnTo>
                      <a:pt x="879" y="163"/>
                    </a:lnTo>
                    <a:lnTo>
                      <a:pt x="866" y="166"/>
                    </a:lnTo>
                    <a:lnTo>
                      <a:pt x="853" y="169"/>
                    </a:lnTo>
                    <a:lnTo>
                      <a:pt x="826" y="172"/>
                    </a:lnTo>
                    <a:lnTo>
                      <a:pt x="797" y="175"/>
                    </a:lnTo>
                    <a:lnTo>
                      <a:pt x="768" y="176"/>
                    </a:lnTo>
                    <a:lnTo>
                      <a:pt x="739" y="178"/>
                    </a:lnTo>
                    <a:lnTo>
                      <a:pt x="724" y="181"/>
                    </a:lnTo>
                    <a:lnTo>
                      <a:pt x="710" y="183"/>
                    </a:lnTo>
                    <a:lnTo>
                      <a:pt x="695" y="187"/>
                    </a:lnTo>
                    <a:lnTo>
                      <a:pt x="681" y="191"/>
                    </a:lnTo>
                    <a:lnTo>
                      <a:pt x="657" y="201"/>
                    </a:lnTo>
                    <a:lnTo>
                      <a:pt x="633" y="212"/>
                    </a:lnTo>
                    <a:lnTo>
                      <a:pt x="610" y="222"/>
                    </a:lnTo>
                    <a:lnTo>
                      <a:pt x="586" y="233"/>
                    </a:lnTo>
                    <a:lnTo>
                      <a:pt x="563" y="246"/>
                    </a:lnTo>
                    <a:lnTo>
                      <a:pt x="541" y="258"/>
                    </a:lnTo>
                    <a:lnTo>
                      <a:pt x="518" y="271"/>
                    </a:lnTo>
                    <a:lnTo>
                      <a:pt x="497" y="285"/>
                    </a:lnTo>
                    <a:lnTo>
                      <a:pt x="475" y="299"/>
                    </a:lnTo>
                    <a:lnTo>
                      <a:pt x="454" y="315"/>
                    </a:lnTo>
                    <a:lnTo>
                      <a:pt x="434" y="330"/>
                    </a:lnTo>
                    <a:lnTo>
                      <a:pt x="414" y="346"/>
                    </a:lnTo>
                    <a:lnTo>
                      <a:pt x="393" y="362"/>
                    </a:lnTo>
                    <a:lnTo>
                      <a:pt x="374" y="380"/>
                    </a:lnTo>
                    <a:lnTo>
                      <a:pt x="355" y="397"/>
                    </a:lnTo>
                    <a:lnTo>
                      <a:pt x="338" y="416"/>
                    </a:lnTo>
                    <a:lnTo>
                      <a:pt x="320" y="434"/>
                    </a:lnTo>
                    <a:lnTo>
                      <a:pt x="303" y="453"/>
                    </a:lnTo>
                    <a:lnTo>
                      <a:pt x="285" y="473"/>
                    </a:lnTo>
                    <a:lnTo>
                      <a:pt x="270" y="493"/>
                    </a:lnTo>
                    <a:lnTo>
                      <a:pt x="253" y="513"/>
                    </a:lnTo>
                    <a:lnTo>
                      <a:pt x="239" y="535"/>
                    </a:lnTo>
                    <a:lnTo>
                      <a:pt x="223" y="556"/>
                    </a:lnTo>
                    <a:lnTo>
                      <a:pt x="209" y="579"/>
                    </a:lnTo>
                    <a:lnTo>
                      <a:pt x="196" y="601"/>
                    </a:lnTo>
                    <a:lnTo>
                      <a:pt x="183" y="624"/>
                    </a:lnTo>
                    <a:lnTo>
                      <a:pt x="170" y="648"/>
                    </a:lnTo>
                    <a:lnTo>
                      <a:pt x="158" y="671"/>
                    </a:lnTo>
                    <a:lnTo>
                      <a:pt x="147" y="696"/>
                    </a:lnTo>
                    <a:lnTo>
                      <a:pt x="137" y="721"/>
                    </a:lnTo>
                    <a:lnTo>
                      <a:pt x="126" y="746"/>
                    </a:lnTo>
                    <a:lnTo>
                      <a:pt x="117" y="772"/>
                    </a:lnTo>
                    <a:lnTo>
                      <a:pt x="114" y="780"/>
                    </a:lnTo>
                    <a:lnTo>
                      <a:pt x="114" y="787"/>
                    </a:lnTo>
                    <a:lnTo>
                      <a:pt x="114" y="795"/>
                    </a:lnTo>
                    <a:lnTo>
                      <a:pt x="114" y="803"/>
                    </a:lnTo>
                    <a:lnTo>
                      <a:pt x="117" y="821"/>
                    </a:lnTo>
                    <a:lnTo>
                      <a:pt x="121" y="840"/>
                    </a:lnTo>
                    <a:lnTo>
                      <a:pt x="124" y="858"/>
                    </a:lnTo>
                    <a:lnTo>
                      <a:pt x="126" y="875"/>
                    </a:lnTo>
                    <a:lnTo>
                      <a:pt x="126" y="883"/>
                    </a:lnTo>
                    <a:lnTo>
                      <a:pt x="125" y="891"/>
                    </a:lnTo>
                    <a:lnTo>
                      <a:pt x="122" y="898"/>
                    </a:lnTo>
                    <a:lnTo>
                      <a:pt x="120" y="904"/>
                    </a:lnTo>
                    <a:lnTo>
                      <a:pt x="87" y="957"/>
                    </a:lnTo>
                    <a:lnTo>
                      <a:pt x="57" y="1008"/>
                    </a:lnTo>
                    <a:lnTo>
                      <a:pt x="44" y="1033"/>
                    </a:lnTo>
                    <a:lnTo>
                      <a:pt x="32" y="1058"/>
                    </a:lnTo>
                    <a:lnTo>
                      <a:pt x="21" y="1083"/>
                    </a:lnTo>
                    <a:lnTo>
                      <a:pt x="13" y="1108"/>
                    </a:lnTo>
                    <a:lnTo>
                      <a:pt x="7" y="1134"/>
                    </a:lnTo>
                    <a:lnTo>
                      <a:pt x="2" y="1160"/>
                    </a:lnTo>
                    <a:lnTo>
                      <a:pt x="1" y="1173"/>
                    </a:lnTo>
                    <a:lnTo>
                      <a:pt x="0" y="1187"/>
                    </a:lnTo>
                    <a:lnTo>
                      <a:pt x="0" y="1201"/>
                    </a:lnTo>
                    <a:lnTo>
                      <a:pt x="1" y="1216"/>
                    </a:lnTo>
                    <a:lnTo>
                      <a:pt x="2" y="1230"/>
                    </a:lnTo>
                    <a:lnTo>
                      <a:pt x="4" y="1244"/>
                    </a:lnTo>
                    <a:lnTo>
                      <a:pt x="7" y="1260"/>
                    </a:lnTo>
                    <a:lnTo>
                      <a:pt x="10" y="1275"/>
                    </a:lnTo>
                    <a:lnTo>
                      <a:pt x="14" y="1291"/>
                    </a:lnTo>
                    <a:lnTo>
                      <a:pt x="19" y="1307"/>
                    </a:lnTo>
                    <a:lnTo>
                      <a:pt x="25" y="1324"/>
                    </a:lnTo>
                    <a:lnTo>
                      <a:pt x="32" y="1340"/>
                    </a:lnTo>
                    <a:lnTo>
                      <a:pt x="42" y="1362"/>
                    </a:lnTo>
                    <a:lnTo>
                      <a:pt x="51" y="1384"/>
                    </a:lnTo>
                    <a:lnTo>
                      <a:pt x="61" y="1408"/>
                    </a:lnTo>
                    <a:lnTo>
                      <a:pt x="69" y="1432"/>
                    </a:lnTo>
                    <a:lnTo>
                      <a:pt x="76" y="1456"/>
                    </a:lnTo>
                    <a:lnTo>
                      <a:pt x="81" y="1481"/>
                    </a:lnTo>
                    <a:lnTo>
                      <a:pt x="82" y="1493"/>
                    </a:lnTo>
                    <a:lnTo>
                      <a:pt x="83" y="1504"/>
                    </a:lnTo>
                    <a:lnTo>
                      <a:pt x="82" y="1517"/>
                    </a:lnTo>
                    <a:lnTo>
                      <a:pt x="81" y="1529"/>
                    </a:lnTo>
                    <a:lnTo>
                      <a:pt x="78" y="1544"/>
                    </a:lnTo>
                    <a:lnTo>
                      <a:pt x="77" y="1558"/>
                    </a:lnTo>
                    <a:lnTo>
                      <a:pt x="77" y="1571"/>
                    </a:lnTo>
                    <a:lnTo>
                      <a:pt x="77" y="1584"/>
                    </a:lnTo>
                    <a:lnTo>
                      <a:pt x="77" y="1597"/>
                    </a:lnTo>
                    <a:lnTo>
                      <a:pt x="78" y="1609"/>
                    </a:lnTo>
                    <a:lnTo>
                      <a:pt x="81" y="1621"/>
                    </a:lnTo>
                    <a:lnTo>
                      <a:pt x="83" y="1633"/>
                    </a:lnTo>
                    <a:lnTo>
                      <a:pt x="89" y="1655"/>
                    </a:lnTo>
                    <a:lnTo>
                      <a:pt x="96" y="1677"/>
                    </a:lnTo>
                    <a:lnTo>
                      <a:pt x="106" y="1698"/>
                    </a:lnTo>
                    <a:lnTo>
                      <a:pt x="115" y="1718"/>
                    </a:lnTo>
                    <a:lnTo>
                      <a:pt x="137" y="1756"/>
                    </a:lnTo>
                    <a:lnTo>
                      <a:pt x="158" y="1793"/>
                    </a:lnTo>
                    <a:lnTo>
                      <a:pt x="166" y="1812"/>
                    </a:lnTo>
                    <a:lnTo>
                      <a:pt x="176" y="1830"/>
                    </a:lnTo>
                    <a:lnTo>
                      <a:pt x="182" y="1849"/>
                    </a:lnTo>
                    <a:lnTo>
                      <a:pt x="188" y="1869"/>
                    </a:lnTo>
                    <a:lnTo>
                      <a:pt x="195" y="1894"/>
                    </a:lnTo>
                    <a:lnTo>
                      <a:pt x="203" y="1919"/>
                    </a:lnTo>
                    <a:lnTo>
                      <a:pt x="214" y="1943"/>
                    </a:lnTo>
                    <a:lnTo>
                      <a:pt x="226" y="1964"/>
                    </a:lnTo>
                    <a:lnTo>
                      <a:pt x="239" y="1986"/>
                    </a:lnTo>
                    <a:lnTo>
                      <a:pt x="253" y="2005"/>
                    </a:lnTo>
                    <a:lnTo>
                      <a:pt x="270" y="2024"/>
                    </a:lnTo>
                    <a:lnTo>
                      <a:pt x="288" y="2042"/>
                    </a:lnTo>
                    <a:lnTo>
                      <a:pt x="307" y="2058"/>
                    </a:lnTo>
                    <a:lnTo>
                      <a:pt x="328" y="2074"/>
                    </a:lnTo>
                    <a:lnTo>
                      <a:pt x="349" y="2089"/>
                    </a:lnTo>
                    <a:lnTo>
                      <a:pt x="373" y="2103"/>
                    </a:lnTo>
                    <a:lnTo>
                      <a:pt x="398" y="2116"/>
                    </a:lnTo>
                    <a:lnTo>
                      <a:pt x="424" y="2128"/>
                    </a:lnTo>
                    <a:lnTo>
                      <a:pt x="452" y="2141"/>
                    </a:lnTo>
                    <a:lnTo>
                      <a:pt x="480" y="2152"/>
                    </a:lnTo>
                    <a:lnTo>
                      <a:pt x="478" y="2159"/>
                    </a:lnTo>
                    <a:lnTo>
                      <a:pt x="477" y="2167"/>
                    </a:lnTo>
                    <a:lnTo>
                      <a:pt x="475" y="2175"/>
                    </a:lnTo>
                    <a:lnTo>
                      <a:pt x="475" y="2184"/>
                    </a:lnTo>
                    <a:lnTo>
                      <a:pt x="475" y="2202"/>
                    </a:lnTo>
                    <a:lnTo>
                      <a:pt x="478" y="2220"/>
                    </a:lnTo>
                    <a:lnTo>
                      <a:pt x="481" y="2236"/>
                    </a:lnTo>
                    <a:lnTo>
                      <a:pt x="487" y="2252"/>
                    </a:lnTo>
                    <a:lnTo>
                      <a:pt x="490" y="2259"/>
                    </a:lnTo>
                    <a:lnTo>
                      <a:pt x="493" y="2265"/>
                    </a:lnTo>
                    <a:lnTo>
                      <a:pt x="497" y="2271"/>
                    </a:lnTo>
                    <a:lnTo>
                      <a:pt x="500" y="2274"/>
                    </a:lnTo>
                    <a:lnTo>
                      <a:pt x="522" y="2298"/>
                    </a:lnTo>
                    <a:lnTo>
                      <a:pt x="544" y="2320"/>
                    </a:lnTo>
                    <a:lnTo>
                      <a:pt x="567" y="2341"/>
                    </a:lnTo>
                    <a:lnTo>
                      <a:pt x="591" y="2360"/>
                    </a:lnTo>
                    <a:lnTo>
                      <a:pt x="613" y="2378"/>
                    </a:lnTo>
                    <a:lnTo>
                      <a:pt x="637" y="2396"/>
                    </a:lnTo>
                    <a:lnTo>
                      <a:pt x="661" y="2411"/>
                    </a:lnTo>
                    <a:lnTo>
                      <a:pt x="685" y="2425"/>
                    </a:lnTo>
                    <a:lnTo>
                      <a:pt x="708" y="2438"/>
                    </a:lnTo>
                    <a:lnTo>
                      <a:pt x="732" y="2450"/>
                    </a:lnTo>
                    <a:lnTo>
                      <a:pt x="756" y="2461"/>
                    </a:lnTo>
                    <a:lnTo>
                      <a:pt x="780" y="2471"/>
                    </a:lnTo>
                    <a:lnTo>
                      <a:pt x="805" y="2479"/>
                    </a:lnTo>
                    <a:lnTo>
                      <a:pt x="828" y="2486"/>
                    </a:lnTo>
                    <a:lnTo>
                      <a:pt x="853" y="2491"/>
                    </a:lnTo>
                    <a:lnTo>
                      <a:pt x="877" y="2495"/>
                    </a:lnTo>
                    <a:lnTo>
                      <a:pt x="900" y="2499"/>
                    </a:lnTo>
                    <a:lnTo>
                      <a:pt x="922" y="2505"/>
                    </a:lnTo>
                    <a:lnTo>
                      <a:pt x="944" y="2512"/>
                    </a:lnTo>
                    <a:lnTo>
                      <a:pt x="964" y="2520"/>
                    </a:lnTo>
                    <a:lnTo>
                      <a:pt x="984" y="2530"/>
                    </a:lnTo>
                    <a:lnTo>
                      <a:pt x="1003" y="2539"/>
                    </a:lnTo>
                    <a:lnTo>
                      <a:pt x="1022" y="2551"/>
                    </a:lnTo>
                    <a:lnTo>
                      <a:pt x="1040" y="2563"/>
                    </a:lnTo>
                    <a:lnTo>
                      <a:pt x="1076" y="2589"/>
                    </a:lnTo>
                    <a:lnTo>
                      <a:pt x="1109" y="2618"/>
                    </a:lnTo>
                    <a:lnTo>
                      <a:pt x="1142" y="2646"/>
                    </a:lnTo>
                    <a:lnTo>
                      <a:pt x="1173" y="2674"/>
                    </a:lnTo>
                    <a:lnTo>
                      <a:pt x="1205" y="2701"/>
                    </a:lnTo>
                    <a:lnTo>
                      <a:pt x="1237" y="2725"/>
                    </a:lnTo>
                    <a:lnTo>
                      <a:pt x="1253" y="2737"/>
                    </a:lnTo>
                    <a:lnTo>
                      <a:pt x="1269" y="2746"/>
                    </a:lnTo>
                    <a:lnTo>
                      <a:pt x="1286" y="2756"/>
                    </a:lnTo>
                    <a:lnTo>
                      <a:pt x="1303" y="2763"/>
                    </a:lnTo>
                    <a:lnTo>
                      <a:pt x="1319" y="2770"/>
                    </a:lnTo>
                    <a:lnTo>
                      <a:pt x="1337" y="2775"/>
                    </a:lnTo>
                    <a:lnTo>
                      <a:pt x="1355" y="2778"/>
                    </a:lnTo>
                    <a:lnTo>
                      <a:pt x="1374" y="2779"/>
                    </a:lnTo>
                    <a:lnTo>
                      <a:pt x="1392" y="2779"/>
                    </a:lnTo>
                    <a:lnTo>
                      <a:pt x="1412" y="2777"/>
                    </a:lnTo>
                    <a:lnTo>
                      <a:pt x="1432" y="2774"/>
                    </a:lnTo>
                    <a:lnTo>
                      <a:pt x="1452" y="2766"/>
                    </a:lnTo>
                    <a:lnTo>
                      <a:pt x="1475" y="2759"/>
                    </a:lnTo>
                    <a:lnTo>
                      <a:pt x="1496" y="2752"/>
                    </a:lnTo>
                    <a:lnTo>
                      <a:pt x="1515" y="2747"/>
                    </a:lnTo>
                    <a:lnTo>
                      <a:pt x="1534" y="2743"/>
                    </a:lnTo>
                    <a:lnTo>
                      <a:pt x="1553" y="2740"/>
                    </a:lnTo>
                    <a:lnTo>
                      <a:pt x="1570" y="2738"/>
                    </a:lnTo>
                    <a:lnTo>
                      <a:pt x="1587" y="2736"/>
                    </a:lnTo>
                    <a:lnTo>
                      <a:pt x="1602" y="2734"/>
                    </a:lnTo>
                    <a:lnTo>
                      <a:pt x="1631" y="2734"/>
                    </a:lnTo>
                    <a:lnTo>
                      <a:pt x="1658" y="2737"/>
                    </a:lnTo>
                    <a:lnTo>
                      <a:pt x="1682" y="2740"/>
                    </a:lnTo>
                    <a:lnTo>
                      <a:pt x="1705" y="2745"/>
                    </a:lnTo>
                    <a:lnTo>
                      <a:pt x="1749" y="2755"/>
                    </a:lnTo>
                    <a:lnTo>
                      <a:pt x="1792" y="2763"/>
                    </a:lnTo>
                    <a:lnTo>
                      <a:pt x="1815" y="2764"/>
                    </a:lnTo>
                    <a:lnTo>
                      <a:pt x="1838" y="2764"/>
                    </a:lnTo>
                    <a:lnTo>
                      <a:pt x="1852" y="2763"/>
                    </a:lnTo>
                    <a:lnTo>
                      <a:pt x="1865" y="2760"/>
                    </a:lnTo>
                    <a:lnTo>
                      <a:pt x="1879" y="2758"/>
                    </a:lnTo>
                    <a:lnTo>
                      <a:pt x="1893" y="2755"/>
                    </a:lnTo>
                    <a:lnTo>
                      <a:pt x="1899" y="2751"/>
                    </a:lnTo>
                    <a:lnTo>
                      <a:pt x="1905" y="2747"/>
                    </a:lnTo>
                    <a:lnTo>
                      <a:pt x="1911" y="2741"/>
                    </a:lnTo>
                    <a:lnTo>
                      <a:pt x="1916" y="2734"/>
                    </a:lnTo>
                    <a:lnTo>
                      <a:pt x="1925" y="2718"/>
                    </a:lnTo>
                    <a:lnTo>
                      <a:pt x="1934" y="2700"/>
                    </a:lnTo>
                    <a:lnTo>
                      <a:pt x="1942" y="2681"/>
                    </a:lnTo>
                    <a:lnTo>
                      <a:pt x="1951" y="2664"/>
                    </a:lnTo>
                    <a:lnTo>
                      <a:pt x="1956" y="2657"/>
                    </a:lnTo>
                    <a:lnTo>
                      <a:pt x="1962" y="2651"/>
                    </a:lnTo>
                    <a:lnTo>
                      <a:pt x="1968" y="2646"/>
                    </a:lnTo>
                    <a:lnTo>
                      <a:pt x="1974" y="2644"/>
                    </a:lnTo>
                    <a:lnTo>
                      <a:pt x="1992" y="2639"/>
                    </a:lnTo>
                    <a:lnTo>
                      <a:pt x="2011" y="2637"/>
                    </a:lnTo>
                    <a:lnTo>
                      <a:pt x="2030" y="2637"/>
                    </a:lnTo>
                    <a:lnTo>
                      <a:pt x="2050" y="2636"/>
                    </a:lnTo>
                    <a:lnTo>
                      <a:pt x="2069" y="2634"/>
                    </a:lnTo>
                    <a:lnTo>
                      <a:pt x="2088" y="2631"/>
                    </a:lnTo>
                    <a:lnTo>
                      <a:pt x="2098" y="2629"/>
                    </a:lnTo>
                    <a:lnTo>
                      <a:pt x="2106" y="2625"/>
                    </a:lnTo>
                    <a:lnTo>
                      <a:pt x="2114" y="2620"/>
                    </a:lnTo>
                    <a:lnTo>
                      <a:pt x="2122" y="2615"/>
                    </a:lnTo>
                    <a:lnTo>
                      <a:pt x="2133" y="2607"/>
                    </a:lnTo>
                    <a:lnTo>
                      <a:pt x="2146" y="2601"/>
                    </a:lnTo>
                    <a:lnTo>
                      <a:pt x="2159" y="2594"/>
                    </a:lnTo>
                    <a:lnTo>
                      <a:pt x="2172" y="2588"/>
                    </a:lnTo>
                    <a:lnTo>
                      <a:pt x="2187" y="2582"/>
                    </a:lnTo>
                    <a:lnTo>
                      <a:pt x="2199" y="2575"/>
                    </a:lnTo>
                    <a:lnTo>
                      <a:pt x="2210" y="2568"/>
                    </a:lnTo>
                    <a:lnTo>
                      <a:pt x="2221" y="2560"/>
                    </a:lnTo>
                    <a:lnTo>
                      <a:pt x="2241" y="2539"/>
                    </a:lnTo>
                    <a:lnTo>
                      <a:pt x="2259" y="2519"/>
                    </a:lnTo>
                    <a:lnTo>
                      <a:pt x="2277" y="2499"/>
                    </a:lnTo>
                    <a:lnTo>
                      <a:pt x="2295" y="2476"/>
                    </a:lnTo>
                    <a:lnTo>
                      <a:pt x="2313" y="2450"/>
                    </a:lnTo>
                    <a:lnTo>
                      <a:pt x="2333" y="2419"/>
                    </a:lnTo>
                    <a:lnTo>
                      <a:pt x="2354" y="2381"/>
                    </a:lnTo>
                    <a:lnTo>
                      <a:pt x="2380" y="2336"/>
                    </a:lnTo>
                    <a:lnTo>
                      <a:pt x="2385" y="2328"/>
                    </a:lnTo>
                    <a:lnTo>
                      <a:pt x="2391" y="2321"/>
                    </a:lnTo>
                    <a:lnTo>
                      <a:pt x="2398" y="2312"/>
                    </a:lnTo>
                    <a:lnTo>
                      <a:pt x="2408" y="2304"/>
                    </a:lnTo>
                    <a:lnTo>
                      <a:pt x="2429" y="2285"/>
                    </a:lnTo>
                    <a:lnTo>
                      <a:pt x="2454" y="2264"/>
                    </a:lnTo>
                    <a:lnTo>
                      <a:pt x="2481" y="2240"/>
                    </a:lnTo>
                    <a:lnTo>
                      <a:pt x="2511" y="2213"/>
                    </a:lnTo>
                    <a:lnTo>
                      <a:pt x="2527" y="2197"/>
                    </a:lnTo>
                    <a:lnTo>
                      <a:pt x="2542" y="2182"/>
                    </a:lnTo>
                    <a:lnTo>
                      <a:pt x="2557" y="2165"/>
                    </a:lnTo>
                    <a:lnTo>
                      <a:pt x="2573" y="2147"/>
                    </a:lnTo>
                    <a:lnTo>
                      <a:pt x="2576" y="2141"/>
                    </a:lnTo>
                    <a:lnTo>
                      <a:pt x="2580" y="2134"/>
                    </a:lnTo>
                    <a:lnTo>
                      <a:pt x="2584" y="2128"/>
                    </a:lnTo>
                    <a:lnTo>
                      <a:pt x="2586" y="2121"/>
                    </a:lnTo>
                    <a:lnTo>
                      <a:pt x="2590" y="2106"/>
                    </a:lnTo>
                    <a:lnTo>
                      <a:pt x="2591" y="2091"/>
                    </a:lnTo>
                    <a:lnTo>
                      <a:pt x="2592" y="2076"/>
                    </a:lnTo>
                    <a:lnTo>
                      <a:pt x="2591" y="2061"/>
                    </a:lnTo>
                    <a:lnTo>
                      <a:pt x="2590" y="2046"/>
                    </a:lnTo>
                    <a:lnTo>
                      <a:pt x="2587" y="2033"/>
                    </a:lnTo>
                    <a:lnTo>
                      <a:pt x="2584" y="2014"/>
                    </a:lnTo>
                    <a:lnTo>
                      <a:pt x="2580" y="2001"/>
                    </a:lnTo>
                    <a:lnTo>
                      <a:pt x="2576" y="1992"/>
                    </a:lnTo>
                    <a:lnTo>
                      <a:pt x="2572" y="1985"/>
                    </a:lnTo>
                    <a:lnTo>
                      <a:pt x="2568" y="1976"/>
                    </a:lnTo>
                    <a:lnTo>
                      <a:pt x="2565" y="1965"/>
                    </a:lnTo>
                    <a:lnTo>
                      <a:pt x="2560" y="1951"/>
                    </a:lnTo>
                    <a:lnTo>
                      <a:pt x="2556" y="1930"/>
                    </a:lnTo>
                    <a:lnTo>
                      <a:pt x="2568" y="1939"/>
                    </a:lnTo>
                    <a:lnTo>
                      <a:pt x="2580" y="1948"/>
                    </a:lnTo>
                    <a:lnTo>
                      <a:pt x="2592" y="1956"/>
                    </a:lnTo>
                    <a:lnTo>
                      <a:pt x="2605" y="1963"/>
                    </a:lnTo>
                    <a:lnTo>
                      <a:pt x="2618" y="1969"/>
                    </a:lnTo>
                    <a:lnTo>
                      <a:pt x="2631" y="1975"/>
                    </a:lnTo>
                    <a:lnTo>
                      <a:pt x="2644" y="1980"/>
                    </a:lnTo>
                    <a:lnTo>
                      <a:pt x="2658" y="1983"/>
                    </a:lnTo>
                    <a:lnTo>
                      <a:pt x="2673" y="1988"/>
                    </a:lnTo>
                    <a:lnTo>
                      <a:pt x="2688" y="1990"/>
                    </a:lnTo>
                    <a:lnTo>
                      <a:pt x="2702" y="1993"/>
                    </a:lnTo>
                    <a:lnTo>
                      <a:pt x="2718" y="1995"/>
                    </a:lnTo>
                    <a:lnTo>
                      <a:pt x="2749" y="1996"/>
                    </a:lnTo>
                    <a:lnTo>
                      <a:pt x="2781" y="1996"/>
                    </a:lnTo>
                    <a:lnTo>
                      <a:pt x="2814" y="1995"/>
                    </a:lnTo>
                    <a:lnTo>
                      <a:pt x="2847" y="1992"/>
                    </a:lnTo>
                    <a:lnTo>
                      <a:pt x="2881" y="1987"/>
                    </a:lnTo>
                    <a:lnTo>
                      <a:pt x="2915" y="1981"/>
                    </a:lnTo>
                    <a:lnTo>
                      <a:pt x="2950" y="1973"/>
                    </a:lnTo>
                    <a:lnTo>
                      <a:pt x="2984" y="1964"/>
                    </a:lnTo>
                    <a:lnTo>
                      <a:pt x="3019" y="1956"/>
                    </a:lnTo>
                    <a:lnTo>
                      <a:pt x="3053" y="1945"/>
                    </a:lnTo>
                    <a:lnTo>
                      <a:pt x="3059" y="1944"/>
                    </a:lnTo>
                    <a:lnTo>
                      <a:pt x="3065" y="1939"/>
                    </a:lnTo>
                    <a:lnTo>
                      <a:pt x="3072" y="1935"/>
                    </a:lnTo>
                    <a:lnTo>
                      <a:pt x="3079" y="1930"/>
                    </a:lnTo>
                    <a:lnTo>
                      <a:pt x="3096" y="1916"/>
                    </a:lnTo>
                    <a:lnTo>
                      <a:pt x="3114" y="1901"/>
                    </a:lnTo>
                    <a:lnTo>
                      <a:pt x="3133" y="1886"/>
                    </a:lnTo>
                    <a:lnTo>
                      <a:pt x="3154" y="1873"/>
                    </a:lnTo>
                    <a:lnTo>
                      <a:pt x="3165" y="1867"/>
                    </a:lnTo>
                    <a:lnTo>
                      <a:pt x="3177" y="1862"/>
                    </a:lnTo>
                    <a:lnTo>
                      <a:pt x="3188" y="1859"/>
                    </a:lnTo>
                    <a:lnTo>
                      <a:pt x="3200" y="1855"/>
                    </a:lnTo>
                    <a:lnTo>
                      <a:pt x="3246" y="1849"/>
                    </a:lnTo>
                    <a:lnTo>
                      <a:pt x="3287" y="1844"/>
                    </a:lnTo>
                    <a:lnTo>
                      <a:pt x="3325" y="1841"/>
                    </a:lnTo>
                    <a:lnTo>
                      <a:pt x="3364" y="1835"/>
                    </a:lnTo>
                    <a:lnTo>
                      <a:pt x="3383" y="1830"/>
                    </a:lnTo>
                    <a:lnTo>
                      <a:pt x="3404" y="1826"/>
                    </a:lnTo>
                    <a:lnTo>
                      <a:pt x="3424" y="1821"/>
                    </a:lnTo>
                    <a:lnTo>
                      <a:pt x="3445" y="1813"/>
                    </a:lnTo>
                    <a:lnTo>
                      <a:pt x="3468" y="1805"/>
                    </a:lnTo>
                    <a:lnTo>
                      <a:pt x="3492" y="1794"/>
                    </a:lnTo>
                    <a:lnTo>
                      <a:pt x="3518" y="1784"/>
                    </a:lnTo>
                    <a:lnTo>
                      <a:pt x="3544" y="1769"/>
                    </a:lnTo>
                    <a:lnTo>
                      <a:pt x="3557" y="1763"/>
                    </a:lnTo>
                    <a:lnTo>
                      <a:pt x="3570" y="1760"/>
                    </a:lnTo>
                    <a:lnTo>
                      <a:pt x="3583" y="1756"/>
                    </a:lnTo>
                    <a:lnTo>
                      <a:pt x="3596" y="1754"/>
                    </a:lnTo>
                    <a:lnTo>
                      <a:pt x="3623" y="1752"/>
                    </a:lnTo>
                    <a:lnTo>
                      <a:pt x="3652" y="1752"/>
                    </a:lnTo>
                    <a:lnTo>
                      <a:pt x="3680" y="1752"/>
                    </a:lnTo>
                    <a:lnTo>
                      <a:pt x="3709" y="1753"/>
                    </a:lnTo>
                    <a:lnTo>
                      <a:pt x="3739" y="1753"/>
                    </a:lnTo>
                    <a:lnTo>
                      <a:pt x="3767" y="1750"/>
                    </a:lnTo>
                    <a:lnTo>
                      <a:pt x="3783" y="1747"/>
                    </a:lnTo>
                    <a:lnTo>
                      <a:pt x="3798" y="1741"/>
                    </a:lnTo>
                    <a:lnTo>
                      <a:pt x="3812" y="1733"/>
                    </a:lnTo>
                    <a:lnTo>
                      <a:pt x="3827" y="1724"/>
                    </a:lnTo>
                    <a:lnTo>
                      <a:pt x="3840" y="1717"/>
                    </a:lnTo>
                    <a:lnTo>
                      <a:pt x="3853" y="1709"/>
                    </a:lnTo>
                    <a:lnTo>
                      <a:pt x="3866" y="1703"/>
                    </a:lnTo>
                    <a:lnTo>
                      <a:pt x="3879" y="1699"/>
                    </a:lnTo>
                    <a:lnTo>
                      <a:pt x="3892" y="1698"/>
                    </a:lnTo>
                    <a:lnTo>
                      <a:pt x="3905" y="1697"/>
                    </a:lnTo>
                    <a:lnTo>
                      <a:pt x="3918" y="1697"/>
                    </a:lnTo>
                    <a:lnTo>
                      <a:pt x="3930" y="1697"/>
                    </a:lnTo>
                    <a:lnTo>
                      <a:pt x="3954" y="1699"/>
                    </a:lnTo>
                    <a:lnTo>
                      <a:pt x="3978" y="1703"/>
                    </a:lnTo>
                    <a:lnTo>
                      <a:pt x="4025" y="1714"/>
                    </a:lnTo>
                    <a:lnTo>
                      <a:pt x="4073" y="1725"/>
                    </a:lnTo>
                    <a:lnTo>
                      <a:pt x="4096" y="1731"/>
                    </a:lnTo>
                    <a:lnTo>
                      <a:pt x="4121" y="1734"/>
                    </a:lnTo>
                    <a:lnTo>
                      <a:pt x="4134" y="1735"/>
                    </a:lnTo>
                    <a:lnTo>
                      <a:pt x="4147" y="1736"/>
                    </a:lnTo>
                    <a:lnTo>
                      <a:pt x="4161" y="1736"/>
                    </a:lnTo>
                    <a:lnTo>
                      <a:pt x="4174" y="1735"/>
                    </a:lnTo>
                    <a:lnTo>
                      <a:pt x="4188" y="1734"/>
                    </a:lnTo>
                    <a:lnTo>
                      <a:pt x="4201" y="1731"/>
                    </a:lnTo>
                    <a:lnTo>
                      <a:pt x="4215" y="1728"/>
                    </a:lnTo>
                    <a:lnTo>
                      <a:pt x="4231" y="1723"/>
                    </a:lnTo>
                    <a:lnTo>
                      <a:pt x="4245" y="1718"/>
                    </a:lnTo>
                    <a:lnTo>
                      <a:pt x="4260" y="1711"/>
                    </a:lnTo>
                    <a:lnTo>
                      <a:pt x="4277" y="1704"/>
                    </a:lnTo>
                    <a:lnTo>
                      <a:pt x="4292" y="1696"/>
                    </a:lnTo>
                    <a:lnTo>
                      <a:pt x="4303" y="1690"/>
                    </a:lnTo>
                    <a:lnTo>
                      <a:pt x="4315" y="1685"/>
                    </a:lnTo>
                    <a:lnTo>
                      <a:pt x="4326" y="1683"/>
                    </a:lnTo>
                    <a:lnTo>
                      <a:pt x="4336" y="1680"/>
                    </a:lnTo>
                    <a:lnTo>
                      <a:pt x="4348" y="1678"/>
                    </a:lnTo>
                    <a:lnTo>
                      <a:pt x="4360" y="1677"/>
                    </a:lnTo>
                    <a:lnTo>
                      <a:pt x="4372" y="1677"/>
                    </a:lnTo>
                    <a:lnTo>
                      <a:pt x="4385" y="1678"/>
                    </a:lnTo>
                    <a:lnTo>
                      <a:pt x="4410" y="1680"/>
                    </a:lnTo>
                    <a:lnTo>
                      <a:pt x="4436" y="1684"/>
                    </a:lnTo>
                    <a:lnTo>
                      <a:pt x="4462" y="1690"/>
                    </a:lnTo>
                    <a:lnTo>
                      <a:pt x="4490" y="1695"/>
                    </a:lnTo>
                    <a:lnTo>
                      <a:pt x="4518" y="1700"/>
                    </a:lnTo>
                    <a:lnTo>
                      <a:pt x="4548" y="1705"/>
                    </a:lnTo>
                    <a:lnTo>
                      <a:pt x="4578" y="1708"/>
                    </a:lnTo>
                    <a:lnTo>
                      <a:pt x="4609" y="1709"/>
                    </a:lnTo>
                    <a:lnTo>
                      <a:pt x="4624" y="1709"/>
                    </a:lnTo>
                    <a:lnTo>
                      <a:pt x="4641" y="1708"/>
                    </a:lnTo>
                    <a:lnTo>
                      <a:pt x="4656" y="1705"/>
                    </a:lnTo>
                    <a:lnTo>
                      <a:pt x="4673" y="1703"/>
                    </a:lnTo>
                    <a:lnTo>
                      <a:pt x="4688" y="1699"/>
                    </a:lnTo>
                    <a:lnTo>
                      <a:pt x="4705" y="1695"/>
                    </a:lnTo>
                    <a:lnTo>
                      <a:pt x="4723" y="1689"/>
                    </a:lnTo>
                    <a:lnTo>
                      <a:pt x="4739" y="1681"/>
                    </a:lnTo>
                    <a:lnTo>
                      <a:pt x="4752" y="1677"/>
                    </a:lnTo>
                    <a:lnTo>
                      <a:pt x="4765" y="1674"/>
                    </a:lnTo>
                    <a:lnTo>
                      <a:pt x="4780" y="1674"/>
                    </a:lnTo>
                    <a:lnTo>
                      <a:pt x="4794" y="1676"/>
                    </a:lnTo>
                    <a:lnTo>
                      <a:pt x="4808" y="1678"/>
                    </a:lnTo>
                    <a:lnTo>
                      <a:pt x="4822" y="1683"/>
                    </a:lnTo>
                    <a:lnTo>
                      <a:pt x="4837" y="1687"/>
                    </a:lnTo>
                    <a:lnTo>
                      <a:pt x="4851" y="1692"/>
                    </a:lnTo>
                    <a:lnTo>
                      <a:pt x="4880" y="1704"/>
                    </a:lnTo>
                    <a:lnTo>
                      <a:pt x="4906" y="1716"/>
                    </a:lnTo>
                    <a:lnTo>
                      <a:pt x="4918" y="1721"/>
                    </a:lnTo>
                    <a:lnTo>
                      <a:pt x="4929" y="1724"/>
                    </a:lnTo>
                    <a:lnTo>
                      <a:pt x="4939" y="1727"/>
                    </a:lnTo>
                    <a:lnTo>
                      <a:pt x="4948" y="1728"/>
                    </a:lnTo>
                    <a:lnTo>
                      <a:pt x="4962" y="1728"/>
                    </a:lnTo>
                    <a:lnTo>
                      <a:pt x="4976" y="1727"/>
                    </a:lnTo>
                    <a:lnTo>
                      <a:pt x="4992" y="1724"/>
                    </a:lnTo>
                    <a:lnTo>
                      <a:pt x="5009" y="1721"/>
                    </a:lnTo>
                    <a:lnTo>
                      <a:pt x="5026" y="1717"/>
                    </a:lnTo>
                    <a:lnTo>
                      <a:pt x="5041" y="1711"/>
                    </a:lnTo>
                    <a:lnTo>
                      <a:pt x="5057" y="1706"/>
                    </a:lnTo>
                    <a:lnTo>
                      <a:pt x="5070" y="1700"/>
                    </a:lnTo>
                    <a:lnTo>
                      <a:pt x="5072" y="1699"/>
                    </a:lnTo>
                    <a:lnTo>
                      <a:pt x="5074" y="1699"/>
                    </a:lnTo>
                    <a:lnTo>
                      <a:pt x="5077" y="1699"/>
                    </a:lnTo>
                    <a:lnTo>
                      <a:pt x="5080" y="1700"/>
                    </a:lnTo>
                    <a:lnTo>
                      <a:pt x="5087" y="1704"/>
                    </a:lnTo>
                    <a:lnTo>
                      <a:pt x="5095" y="1708"/>
                    </a:lnTo>
                    <a:lnTo>
                      <a:pt x="5102" y="1712"/>
                    </a:lnTo>
                    <a:lnTo>
                      <a:pt x="5109" y="1717"/>
                    </a:lnTo>
                    <a:lnTo>
                      <a:pt x="5117" y="1721"/>
                    </a:lnTo>
                    <a:lnTo>
                      <a:pt x="5124" y="1724"/>
                    </a:lnTo>
                    <a:lnTo>
                      <a:pt x="5133" y="1724"/>
                    </a:lnTo>
                    <a:lnTo>
                      <a:pt x="5143" y="1723"/>
                    </a:lnTo>
                    <a:lnTo>
                      <a:pt x="5154" y="1722"/>
                    </a:lnTo>
                    <a:lnTo>
                      <a:pt x="5166" y="1718"/>
                    </a:lnTo>
                    <a:lnTo>
                      <a:pt x="5190" y="1711"/>
                    </a:lnTo>
                    <a:lnTo>
                      <a:pt x="5216" y="1703"/>
                    </a:lnTo>
                    <a:lnTo>
                      <a:pt x="5241" y="1695"/>
                    </a:lnTo>
                    <a:lnTo>
                      <a:pt x="5262" y="1690"/>
                    </a:lnTo>
                    <a:lnTo>
                      <a:pt x="5272" y="1689"/>
                    </a:lnTo>
                    <a:lnTo>
                      <a:pt x="5280" y="1689"/>
                    </a:lnTo>
                    <a:lnTo>
                      <a:pt x="5287" y="1691"/>
                    </a:lnTo>
                    <a:lnTo>
                      <a:pt x="5292" y="1695"/>
                    </a:lnTo>
                    <a:lnTo>
                      <a:pt x="5303" y="1704"/>
                    </a:lnTo>
                    <a:lnTo>
                      <a:pt x="5314" y="1711"/>
                    </a:lnTo>
                    <a:lnTo>
                      <a:pt x="5325" y="1718"/>
                    </a:lnTo>
                    <a:lnTo>
                      <a:pt x="5338" y="1724"/>
                    </a:lnTo>
                    <a:lnTo>
                      <a:pt x="5350" y="1728"/>
                    </a:lnTo>
                    <a:lnTo>
                      <a:pt x="5363" y="1731"/>
                    </a:lnTo>
                    <a:lnTo>
                      <a:pt x="5376" y="1734"/>
                    </a:lnTo>
                    <a:lnTo>
                      <a:pt x="5389" y="1734"/>
                    </a:lnTo>
                    <a:lnTo>
                      <a:pt x="5402" y="1734"/>
                    </a:lnTo>
                    <a:lnTo>
                      <a:pt x="5415" y="1731"/>
                    </a:lnTo>
                    <a:lnTo>
                      <a:pt x="5430" y="1729"/>
                    </a:lnTo>
                    <a:lnTo>
                      <a:pt x="5444" y="1725"/>
                    </a:lnTo>
                    <a:lnTo>
                      <a:pt x="5458" y="1721"/>
                    </a:lnTo>
                    <a:lnTo>
                      <a:pt x="5471" y="1715"/>
                    </a:lnTo>
                    <a:lnTo>
                      <a:pt x="5486" y="1709"/>
                    </a:lnTo>
                    <a:lnTo>
                      <a:pt x="5500" y="1700"/>
                    </a:lnTo>
                    <a:lnTo>
                      <a:pt x="5541" y="1678"/>
                    </a:lnTo>
                    <a:lnTo>
                      <a:pt x="5582" y="1654"/>
                    </a:lnTo>
                    <a:lnTo>
                      <a:pt x="5622" y="1633"/>
                    </a:lnTo>
                    <a:lnTo>
                      <a:pt x="5661" y="1610"/>
                    </a:lnTo>
                    <a:lnTo>
                      <a:pt x="5701" y="1586"/>
                    </a:lnTo>
                    <a:lnTo>
                      <a:pt x="5739" y="1561"/>
                    </a:lnTo>
                    <a:lnTo>
                      <a:pt x="5758" y="1548"/>
                    </a:lnTo>
                    <a:lnTo>
                      <a:pt x="5776" y="1534"/>
                    </a:lnTo>
                    <a:lnTo>
                      <a:pt x="5793" y="1519"/>
                    </a:lnTo>
                    <a:lnTo>
                      <a:pt x="5811" y="1503"/>
                    </a:lnTo>
                    <a:lnTo>
                      <a:pt x="5821" y="1493"/>
                    </a:lnTo>
                    <a:lnTo>
                      <a:pt x="5830" y="1479"/>
                    </a:lnTo>
                    <a:lnTo>
                      <a:pt x="5837" y="1464"/>
                    </a:lnTo>
                    <a:lnTo>
                      <a:pt x="5846" y="1446"/>
                    </a:lnTo>
                    <a:lnTo>
                      <a:pt x="5859" y="1407"/>
                    </a:lnTo>
                    <a:lnTo>
                      <a:pt x="5871" y="1365"/>
                    </a:lnTo>
                    <a:lnTo>
                      <a:pt x="5881" y="1325"/>
                    </a:lnTo>
                    <a:lnTo>
                      <a:pt x="5891" y="1289"/>
                    </a:lnTo>
                    <a:lnTo>
                      <a:pt x="5896" y="1275"/>
                    </a:lnTo>
                    <a:lnTo>
                      <a:pt x="5899" y="1263"/>
                    </a:lnTo>
                    <a:lnTo>
                      <a:pt x="5904" y="1254"/>
                    </a:lnTo>
                    <a:lnTo>
                      <a:pt x="5907" y="1248"/>
                    </a:lnTo>
                    <a:lnTo>
                      <a:pt x="5948" y="1212"/>
                    </a:lnTo>
                    <a:lnTo>
                      <a:pt x="5986" y="1178"/>
                    </a:lnTo>
                    <a:lnTo>
                      <a:pt x="6023" y="1143"/>
                    </a:lnTo>
                    <a:lnTo>
                      <a:pt x="6058" y="1108"/>
                    </a:lnTo>
                    <a:lnTo>
                      <a:pt x="6092" y="1073"/>
                    </a:lnTo>
                    <a:lnTo>
                      <a:pt x="6123" y="1039"/>
                    </a:lnTo>
                    <a:lnTo>
                      <a:pt x="6152" y="1003"/>
                    </a:lnTo>
                    <a:lnTo>
                      <a:pt x="6181" y="966"/>
                    </a:lnTo>
                    <a:lnTo>
                      <a:pt x="6193" y="947"/>
                    </a:lnTo>
                    <a:lnTo>
                      <a:pt x="6206" y="928"/>
                    </a:lnTo>
                    <a:lnTo>
                      <a:pt x="6218" y="909"/>
                    </a:lnTo>
                    <a:lnTo>
                      <a:pt x="6228" y="890"/>
                    </a:lnTo>
                    <a:lnTo>
                      <a:pt x="6239" y="870"/>
                    </a:lnTo>
                    <a:lnTo>
                      <a:pt x="6250" y="850"/>
                    </a:lnTo>
                    <a:lnTo>
                      <a:pt x="6259" y="828"/>
                    </a:lnTo>
                    <a:lnTo>
                      <a:pt x="6269" y="807"/>
                    </a:lnTo>
                    <a:lnTo>
                      <a:pt x="6277" y="786"/>
                    </a:lnTo>
                    <a:lnTo>
                      <a:pt x="6284" y="763"/>
                    </a:lnTo>
                    <a:lnTo>
                      <a:pt x="6291" y="740"/>
                    </a:lnTo>
                    <a:lnTo>
                      <a:pt x="6298" y="718"/>
                    </a:lnTo>
                    <a:lnTo>
                      <a:pt x="6303" y="694"/>
                    </a:lnTo>
                    <a:lnTo>
                      <a:pt x="6309" y="669"/>
                    </a:lnTo>
                    <a:lnTo>
                      <a:pt x="6313" y="644"/>
                    </a:lnTo>
                    <a:lnTo>
                      <a:pt x="6317" y="618"/>
                    </a:lnTo>
                    <a:lnTo>
                      <a:pt x="6316" y="612"/>
                    </a:lnTo>
                    <a:lnTo>
                      <a:pt x="6314" y="605"/>
                    </a:lnTo>
                    <a:lnTo>
                      <a:pt x="6310" y="598"/>
                    </a:lnTo>
                    <a:lnTo>
                      <a:pt x="6304" y="589"/>
                    </a:lnTo>
                    <a:lnTo>
                      <a:pt x="6289" y="569"/>
                    </a:lnTo>
                    <a:lnTo>
                      <a:pt x="6268" y="545"/>
                    </a:lnTo>
                    <a:lnTo>
                      <a:pt x="6260" y="537"/>
                    </a:lnTo>
                    <a:lnTo>
                      <a:pt x="6252" y="530"/>
                    </a:lnTo>
                    <a:lnTo>
                      <a:pt x="6244" y="523"/>
                    </a:lnTo>
                    <a:lnTo>
                      <a:pt x="6234" y="517"/>
                    </a:lnTo>
                    <a:lnTo>
                      <a:pt x="6226" y="512"/>
                    </a:lnTo>
                    <a:lnTo>
                      <a:pt x="6216" y="507"/>
                    </a:lnTo>
                    <a:lnTo>
                      <a:pt x="6207" y="504"/>
                    </a:lnTo>
                    <a:lnTo>
                      <a:pt x="6197" y="500"/>
                    </a:lnTo>
                    <a:lnTo>
                      <a:pt x="6177" y="494"/>
                    </a:lnTo>
                    <a:lnTo>
                      <a:pt x="6156" y="491"/>
                    </a:lnTo>
                    <a:lnTo>
                      <a:pt x="6134" y="488"/>
                    </a:lnTo>
                    <a:lnTo>
                      <a:pt x="6113" y="487"/>
                    </a:lnTo>
                    <a:lnTo>
                      <a:pt x="6069" y="487"/>
                    </a:lnTo>
                    <a:lnTo>
                      <a:pt x="6024" y="488"/>
                    </a:lnTo>
                    <a:lnTo>
                      <a:pt x="6003" y="490"/>
                    </a:lnTo>
                    <a:lnTo>
                      <a:pt x="5981" y="490"/>
                    </a:lnTo>
                    <a:lnTo>
                      <a:pt x="5960" y="488"/>
                    </a:lnTo>
                    <a:lnTo>
                      <a:pt x="5940" y="486"/>
                    </a:lnTo>
                    <a:lnTo>
                      <a:pt x="5921" y="485"/>
                    </a:lnTo>
                    <a:lnTo>
                      <a:pt x="5904" y="484"/>
                    </a:lnTo>
                    <a:lnTo>
                      <a:pt x="5887" y="484"/>
                    </a:lnTo>
                    <a:lnTo>
                      <a:pt x="5871" y="484"/>
                    </a:lnTo>
                    <a:lnTo>
                      <a:pt x="5855" y="485"/>
                    </a:lnTo>
                    <a:lnTo>
                      <a:pt x="5841" y="487"/>
                    </a:lnTo>
                    <a:lnTo>
                      <a:pt x="5827" y="490"/>
                    </a:lnTo>
                    <a:lnTo>
                      <a:pt x="5814" y="493"/>
                    </a:lnTo>
                    <a:lnTo>
                      <a:pt x="5789" y="500"/>
                    </a:lnTo>
                    <a:lnTo>
                      <a:pt x="5766" y="510"/>
                    </a:lnTo>
                    <a:lnTo>
                      <a:pt x="5745" y="519"/>
                    </a:lnTo>
                    <a:lnTo>
                      <a:pt x="5726" y="530"/>
                    </a:lnTo>
                    <a:lnTo>
                      <a:pt x="5707" y="540"/>
                    </a:lnTo>
                    <a:lnTo>
                      <a:pt x="5689" y="549"/>
                    </a:lnTo>
                    <a:lnTo>
                      <a:pt x="5671" y="557"/>
                    </a:lnTo>
                    <a:lnTo>
                      <a:pt x="5653" y="563"/>
                    </a:lnTo>
                    <a:lnTo>
                      <a:pt x="5645" y="566"/>
                    </a:lnTo>
                    <a:lnTo>
                      <a:pt x="5635" y="567"/>
                    </a:lnTo>
                    <a:lnTo>
                      <a:pt x="5626" y="568"/>
                    </a:lnTo>
                    <a:lnTo>
                      <a:pt x="5618" y="568"/>
                    </a:lnTo>
                    <a:lnTo>
                      <a:pt x="5608" y="567"/>
                    </a:lnTo>
                    <a:lnTo>
                      <a:pt x="5598" y="564"/>
                    </a:lnTo>
                    <a:lnTo>
                      <a:pt x="5588" y="562"/>
                    </a:lnTo>
                    <a:lnTo>
                      <a:pt x="5578" y="559"/>
                    </a:lnTo>
                    <a:lnTo>
                      <a:pt x="5568" y="555"/>
                    </a:lnTo>
                    <a:lnTo>
                      <a:pt x="5544" y="551"/>
                    </a:lnTo>
                    <a:lnTo>
                      <a:pt x="5526" y="551"/>
                    </a:lnTo>
                    <a:lnTo>
                      <a:pt x="5507" y="550"/>
                    </a:lnTo>
                    <a:lnTo>
                      <a:pt x="5483" y="551"/>
                    </a:lnTo>
                    <a:lnTo>
                      <a:pt x="5458" y="555"/>
                    </a:lnTo>
                    <a:lnTo>
                      <a:pt x="5431" y="561"/>
                    </a:lnTo>
                    <a:lnTo>
                      <a:pt x="5401" y="568"/>
                    </a:lnTo>
                    <a:lnTo>
                      <a:pt x="5386" y="574"/>
                    </a:lnTo>
                    <a:lnTo>
                      <a:pt x="5370" y="580"/>
                    </a:lnTo>
                    <a:lnTo>
                      <a:pt x="5354" y="586"/>
                    </a:lnTo>
                    <a:lnTo>
                      <a:pt x="5337" y="594"/>
                    </a:lnTo>
                    <a:lnTo>
                      <a:pt x="5319" y="603"/>
                    </a:lnTo>
                    <a:lnTo>
                      <a:pt x="5303" y="612"/>
                    </a:lnTo>
                    <a:lnTo>
                      <a:pt x="5285" y="623"/>
                    </a:lnTo>
                    <a:lnTo>
                      <a:pt x="5267" y="635"/>
                    </a:lnTo>
                    <a:lnTo>
                      <a:pt x="5248" y="648"/>
                    </a:lnTo>
                    <a:lnTo>
                      <a:pt x="5230" y="662"/>
                    </a:lnTo>
                    <a:lnTo>
                      <a:pt x="5211" y="677"/>
                    </a:lnTo>
                    <a:lnTo>
                      <a:pt x="5193" y="694"/>
                    </a:lnTo>
                    <a:lnTo>
                      <a:pt x="5137" y="658"/>
                    </a:lnTo>
                    <a:lnTo>
                      <a:pt x="5078" y="623"/>
                    </a:lnTo>
                    <a:lnTo>
                      <a:pt x="5017" y="588"/>
                    </a:lnTo>
                    <a:lnTo>
                      <a:pt x="4954" y="554"/>
                    </a:lnTo>
                    <a:lnTo>
                      <a:pt x="4890" y="522"/>
                    </a:lnTo>
                    <a:lnTo>
                      <a:pt x="4826" y="492"/>
                    </a:lnTo>
                    <a:lnTo>
                      <a:pt x="4794" y="479"/>
                    </a:lnTo>
                    <a:lnTo>
                      <a:pt x="4763" y="466"/>
                    </a:lnTo>
                    <a:lnTo>
                      <a:pt x="4732" y="454"/>
                    </a:lnTo>
                    <a:lnTo>
                      <a:pt x="4701" y="4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51" name="Freeform 73"/>
              <p:cNvSpPr>
                <a:spLocks/>
              </p:cNvSpPr>
              <p:nvPr/>
            </p:nvSpPr>
            <p:spPr bwMode="auto">
              <a:xfrm>
                <a:off x="8670925" y="2233613"/>
                <a:ext cx="339725" cy="50800"/>
              </a:xfrm>
              <a:custGeom>
                <a:avLst/>
                <a:gdLst>
                  <a:gd name="T0" fmla="*/ 0 w 570"/>
                  <a:gd name="T1" fmla="*/ 2147483647 h 97"/>
                  <a:gd name="T2" fmla="*/ 2147483647 w 570"/>
                  <a:gd name="T3" fmla="*/ 2147483647 h 97"/>
                  <a:gd name="T4" fmla="*/ 2147483647 w 570"/>
                  <a:gd name="T5" fmla="*/ 2147483647 h 97"/>
                  <a:gd name="T6" fmla="*/ 2147483647 w 570"/>
                  <a:gd name="T7" fmla="*/ 2147483647 h 97"/>
                  <a:gd name="T8" fmla="*/ 2147483647 w 570"/>
                  <a:gd name="T9" fmla="*/ 2147483647 h 97"/>
                  <a:gd name="T10" fmla="*/ 2147483647 w 570"/>
                  <a:gd name="T11" fmla="*/ 2147483647 h 97"/>
                  <a:gd name="T12" fmla="*/ 2147483647 w 570"/>
                  <a:gd name="T13" fmla="*/ 2147483647 h 97"/>
                  <a:gd name="T14" fmla="*/ 2147483647 w 570"/>
                  <a:gd name="T15" fmla="*/ 2147483647 h 97"/>
                  <a:gd name="T16" fmla="*/ 2147483647 w 570"/>
                  <a:gd name="T17" fmla="*/ 2147483647 h 97"/>
                  <a:gd name="T18" fmla="*/ 2147483647 w 570"/>
                  <a:gd name="T19" fmla="*/ 2147483647 h 97"/>
                  <a:gd name="T20" fmla="*/ 2147483647 w 570"/>
                  <a:gd name="T21" fmla="*/ 2147483647 h 97"/>
                  <a:gd name="T22" fmla="*/ 2147483647 w 570"/>
                  <a:gd name="T23" fmla="*/ 2147483647 h 97"/>
                  <a:gd name="T24" fmla="*/ 2147483647 w 570"/>
                  <a:gd name="T25" fmla="*/ 2147483647 h 97"/>
                  <a:gd name="T26" fmla="*/ 2147483647 w 570"/>
                  <a:gd name="T27" fmla="*/ 2147483647 h 97"/>
                  <a:gd name="T28" fmla="*/ 2147483647 w 570"/>
                  <a:gd name="T29" fmla="*/ 2147483647 h 97"/>
                  <a:gd name="T30" fmla="*/ 2147483647 w 570"/>
                  <a:gd name="T31" fmla="*/ 2147483647 h 97"/>
                  <a:gd name="T32" fmla="*/ 2147483647 w 570"/>
                  <a:gd name="T33" fmla="*/ 2147483647 h 97"/>
                  <a:gd name="T34" fmla="*/ 2147483647 w 570"/>
                  <a:gd name="T35" fmla="*/ 2147483647 h 97"/>
                  <a:gd name="T36" fmla="*/ 2147483647 w 570"/>
                  <a:gd name="T37" fmla="*/ 2147483647 h 97"/>
                  <a:gd name="T38" fmla="*/ 2147483647 w 570"/>
                  <a:gd name="T39" fmla="*/ 2147483647 h 97"/>
                  <a:gd name="T40" fmla="*/ 2147483647 w 570"/>
                  <a:gd name="T41" fmla="*/ 2147483647 h 97"/>
                  <a:gd name="T42" fmla="*/ 2147483647 w 570"/>
                  <a:gd name="T43" fmla="*/ 2147483647 h 97"/>
                  <a:gd name="T44" fmla="*/ 2147483647 w 570"/>
                  <a:gd name="T45" fmla="*/ 2147483647 h 97"/>
                  <a:gd name="T46" fmla="*/ 2147483647 w 570"/>
                  <a:gd name="T47" fmla="*/ 2147483647 h 97"/>
                  <a:gd name="T48" fmla="*/ 2147483647 w 570"/>
                  <a:gd name="T49" fmla="*/ 2147483647 h 97"/>
                  <a:gd name="T50" fmla="*/ 2147483647 w 570"/>
                  <a:gd name="T51" fmla="*/ 2147483647 h 97"/>
                  <a:gd name="T52" fmla="*/ 2147483647 w 570"/>
                  <a:gd name="T53" fmla="*/ 2147483647 h 97"/>
                  <a:gd name="T54" fmla="*/ 2147483647 w 570"/>
                  <a:gd name="T55" fmla="*/ 0 h 97"/>
                  <a:gd name="T56" fmla="*/ 2147483647 w 570"/>
                  <a:gd name="T57" fmla="*/ 2147483647 h 97"/>
                  <a:gd name="T58" fmla="*/ 2147483647 w 570"/>
                  <a:gd name="T59" fmla="*/ 2147483647 h 97"/>
                  <a:gd name="T60" fmla="*/ 2147483647 w 570"/>
                  <a:gd name="T61" fmla="*/ 2147483647 h 97"/>
                  <a:gd name="T62" fmla="*/ 2147483647 w 570"/>
                  <a:gd name="T63" fmla="*/ 2147483647 h 97"/>
                  <a:gd name="T64" fmla="*/ 2147483647 w 570"/>
                  <a:gd name="T65" fmla="*/ 2147483647 h 97"/>
                  <a:gd name="T66" fmla="*/ 2147483647 w 570"/>
                  <a:gd name="T67" fmla="*/ 2147483647 h 97"/>
                  <a:gd name="T68" fmla="*/ 2147483647 w 570"/>
                  <a:gd name="T69" fmla="*/ 2147483647 h 97"/>
                  <a:gd name="T70" fmla="*/ 2147483647 w 570"/>
                  <a:gd name="T71" fmla="*/ 2147483647 h 97"/>
                  <a:gd name="T72" fmla="*/ 2147483647 w 570"/>
                  <a:gd name="T73" fmla="*/ 2147483647 h 97"/>
                  <a:gd name="T74" fmla="*/ 2147483647 w 570"/>
                  <a:gd name="T75" fmla="*/ 2147483647 h 97"/>
                  <a:gd name="T76" fmla="*/ 2147483647 w 570"/>
                  <a:gd name="T77" fmla="*/ 2147483647 h 97"/>
                  <a:gd name="T78" fmla="*/ 2147483647 w 570"/>
                  <a:gd name="T79" fmla="*/ 2147483647 h 97"/>
                  <a:gd name="T80" fmla="*/ 0 w 570"/>
                  <a:gd name="T81" fmla="*/ 2147483647 h 9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570"/>
                  <a:gd name="T124" fmla="*/ 0 h 97"/>
                  <a:gd name="T125" fmla="*/ 570 w 570"/>
                  <a:gd name="T126" fmla="*/ 97 h 9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570" h="97">
                    <a:moveTo>
                      <a:pt x="0" y="97"/>
                    </a:moveTo>
                    <a:lnTo>
                      <a:pt x="1" y="97"/>
                    </a:lnTo>
                    <a:lnTo>
                      <a:pt x="35" y="97"/>
                    </a:lnTo>
                    <a:lnTo>
                      <a:pt x="69" y="96"/>
                    </a:lnTo>
                    <a:lnTo>
                      <a:pt x="101" y="93"/>
                    </a:lnTo>
                    <a:lnTo>
                      <a:pt x="133" y="88"/>
                    </a:lnTo>
                    <a:lnTo>
                      <a:pt x="194" y="75"/>
                    </a:lnTo>
                    <a:lnTo>
                      <a:pt x="256" y="62"/>
                    </a:lnTo>
                    <a:lnTo>
                      <a:pt x="288" y="56"/>
                    </a:lnTo>
                    <a:lnTo>
                      <a:pt x="322" y="51"/>
                    </a:lnTo>
                    <a:lnTo>
                      <a:pt x="356" y="47"/>
                    </a:lnTo>
                    <a:lnTo>
                      <a:pt x="392" y="45"/>
                    </a:lnTo>
                    <a:lnTo>
                      <a:pt x="411" y="45"/>
                    </a:lnTo>
                    <a:lnTo>
                      <a:pt x="430" y="46"/>
                    </a:lnTo>
                    <a:lnTo>
                      <a:pt x="450" y="46"/>
                    </a:lnTo>
                    <a:lnTo>
                      <a:pt x="470" y="49"/>
                    </a:lnTo>
                    <a:lnTo>
                      <a:pt x="492" y="51"/>
                    </a:lnTo>
                    <a:lnTo>
                      <a:pt x="514" y="55"/>
                    </a:lnTo>
                    <a:lnTo>
                      <a:pt x="537" y="58"/>
                    </a:lnTo>
                    <a:lnTo>
                      <a:pt x="561" y="63"/>
                    </a:lnTo>
                    <a:lnTo>
                      <a:pt x="570" y="19"/>
                    </a:lnTo>
                    <a:lnTo>
                      <a:pt x="545" y="14"/>
                    </a:lnTo>
                    <a:lnTo>
                      <a:pt x="521" y="9"/>
                    </a:lnTo>
                    <a:lnTo>
                      <a:pt x="498" y="6"/>
                    </a:lnTo>
                    <a:lnTo>
                      <a:pt x="475" y="3"/>
                    </a:lnTo>
                    <a:lnTo>
                      <a:pt x="452" y="2"/>
                    </a:lnTo>
                    <a:lnTo>
                      <a:pt x="432" y="1"/>
                    </a:lnTo>
                    <a:lnTo>
                      <a:pt x="411" y="0"/>
                    </a:lnTo>
                    <a:lnTo>
                      <a:pt x="391" y="1"/>
                    </a:lnTo>
                    <a:lnTo>
                      <a:pt x="353" y="2"/>
                    </a:lnTo>
                    <a:lnTo>
                      <a:pt x="316" y="7"/>
                    </a:lnTo>
                    <a:lnTo>
                      <a:pt x="281" y="12"/>
                    </a:lnTo>
                    <a:lnTo>
                      <a:pt x="248" y="18"/>
                    </a:lnTo>
                    <a:lnTo>
                      <a:pt x="185" y="31"/>
                    </a:lnTo>
                    <a:lnTo>
                      <a:pt x="124" y="44"/>
                    </a:lnTo>
                    <a:lnTo>
                      <a:pt x="96" y="49"/>
                    </a:lnTo>
                    <a:lnTo>
                      <a:pt x="65" y="51"/>
                    </a:lnTo>
                    <a:lnTo>
                      <a:pt x="34" y="53"/>
                    </a:lnTo>
                    <a:lnTo>
                      <a:pt x="3" y="52"/>
                    </a:lnTo>
                    <a:lnTo>
                      <a:pt x="0" y="9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52" name="Freeform 74"/>
              <p:cNvSpPr>
                <a:spLocks/>
              </p:cNvSpPr>
              <p:nvPr/>
            </p:nvSpPr>
            <p:spPr bwMode="auto">
              <a:xfrm>
                <a:off x="8275638" y="2197100"/>
                <a:ext cx="396875" cy="87313"/>
              </a:xfrm>
              <a:custGeom>
                <a:avLst/>
                <a:gdLst>
                  <a:gd name="T0" fmla="*/ 2147483647 w 670"/>
                  <a:gd name="T1" fmla="*/ 2147483647 h 165"/>
                  <a:gd name="T2" fmla="*/ 2147483647 w 670"/>
                  <a:gd name="T3" fmla="*/ 2147483647 h 165"/>
                  <a:gd name="T4" fmla="*/ 2147483647 w 670"/>
                  <a:gd name="T5" fmla="*/ 2147483647 h 165"/>
                  <a:gd name="T6" fmla="*/ 2147483647 w 670"/>
                  <a:gd name="T7" fmla="*/ 2147483647 h 165"/>
                  <a:gd name="T8" fmla="*/ 2147483647 w 670"/>
                  <a:gd name="T9" fmla="*/ 2147483647 h 165"/>
                  <a:gd name="T10" fmla="*/ 2147483647 w 670"/>
                  <a:gd name="T11" fmla="*/ 2147483647 h 165"/>
                  <a:gd name="T12" fmla="*/ 2147483647 w 670"/>
                  <a:gd name="T13" fmla="*/ 2147483647 h 165"/>
                  <a:gd name="T14" fmla="*/ 2147483647 w 670"/>
                  <a:gd name="T15" fmla="*/ 2147483647 h 165"/>
                  <a:gd name="T16" fmla="*/ 2147483647 w 670"/>
                  <a:gd name="T17" fmla="*/ 2147483647 h 165"/>
                  <a:gd name="T18" fmla="*/ 2147483647 w 670"/>
                  <a:gd name="T19" fmla="*/ 2147483647 h 165"/>
                  <a:gd name="T20" fmla="*/ 2147483647 w 670"/>
                  <a:gd name="T21" fmla="*/ 2147483647 h 165"/>
                  <a:gd name="T22" fmla="*/ 2147483647 w 670"/>
                  <a:gd name="T23" fmla="*/ 2147483647 h 165"/>
                  <a:gd name="T24" fmla="*/ 2147483647 w 670"/>
                  <a:gd name="T25" fmla="*/ 2147483647 h 165"/>
                  <a:gd name="T26" fmla="*/ 2147483647 w 670"/>
                  <a:gd name="T27" fmla="*/ 2147483647 h 165"/>
                  <a:gd name="T28" fmla="*/ 2147483647 w 670"/>
                  <a:gd name="T29" fmla="*/ 2147483647 h 165"/>
                  <a:gd name="T30" fmla="*/ 2147483647 w 670"/>
                  <a:gd name="T31" fmla="*/ 2147483647 h 165"/>
                  <a:gd name="T32" fmla="*/ 2147483647 w 670"/>
                  <a:gd name="T33" fmla="*/ 2147483647 h 165"/>
                  <a:gd name="T34" fmla="*/ 2147483647 w 670"/>
                  <a:gd name="T35" fmla="*/ 2147483647 h 165"/>
                  <a:gd name="T36" fmla="*/ 2147483647 w 670"/>
                  <a:gd name="T37" fmla="*/ 2147483647 h 165"/>
                  <a:gd name="T38" fmla="*/ 2147483647 w 670"/>
                  <a:gd name="T39" fmla="*/ 2147483647 h 165"/>
                  <a:gd name="T40" fmla="*/ 2147483647 w 670"/>
                  <a:gd name="T41" fmla="*/ 2147483647 h 165"/>
                  <a:gd name="T42" fmla="*/ 2147483647 w 670"/>
                  <a:gd name="T43" fmla="*/ 2147483647 h 165"/>
                  <a:gd name="T44" fmla="*/ 2147483647 w 670"/>
                  <a:gd name="T45" fmla="*/ 2147483647 h 165"/>
                  <a:gd name="T46" fmla="*/ 2147483647 w 670"/>
                  <a:gd name="T47" fmla="*/ 2147483647 h 165"/>
                  <a:gd name="T48" fmla="*/ 2147483647 w 670"/>
                  <a:gd name="T49" fmla="*/ 2147483647 h 165"/>
                  <a:gd name="T50" fmla="*/ 2147483647 w 670"/>
                  <a:gd name="T51" fmla="*/ 2147483647 h 165"/>
                  <a:gd name="T52" fmla="*/ 2147483647 w 670"/>
                  <a:gd name="T53" fmla="*/ 2147483647 h 165"/>
                  <a:gd name="T54" fmla="*/ 2147483647 w 670"/>
                  <a:gd name="T55" fmla="*/ 2147483647 h 165"/>
                  <a:gd name="T56" fmla="*/ 2147483647 w 670"/>
                  <a:gd name="T57" fmla="*/ 2147483647 h 165"/>
                  <a:gd name="T58" fmla="*/ 2147483647 w 670"/>
                  <a:gd name="T59" fmla="*/ 2147483647 h 165"/>
                  <a:gd name="T60" fmla="*/ 2147483647 w 670"/>
                  <a:gd name="T61" fmla="*/ 2147483647 h 165"/>
                  <a:gd name="T62" fmla="*/ 2147483647 w 670"/>
                  <a:gd name="T63" fmla="*/ 2147483647 h 165"/>
                  <a:gd name="T64" fmla="*/ 2147483647 w 670"/>
                  <a:gd name="T65" fmla="*/ 2147483647 h 165"/>
                  <a:gd name="T66" fmla="*/ 2147483647 w 670"/>
                  <a:gd name="T67" fmla="*/ 2147483647 h 165"/>
                  <a:gd name="T68" fmla="*/ 2147483647 w 670"/>
                  <a:gd name="T69" fmla="*/ 2147483647 h 165"/>
                  <a:gd name="T70" fmla="*/ 2147483647 w 670"/>
                  <a:gd name="T71" fmla="*/ 2147483647 h 165"/>
                  <a:gd name="T72" fmla="*/ 2147483647 w 670"/>
                  <a:gd name="T73" fmla="*/ 2147483647 h 165"/>
                  <a:gd name="T74" fmla="*/ 2147483647 w 670"/>
                  <a:gd name="T75" fmla="*/ 2147483647 h 165"/>
                  <a:gd name="T76" fmla="*/ 2147483647 w 670"/>
                  <a:gd name="T77" fmla="*/ 2147483647 h 165"/>
                  <a:gd name="T78" fmla="*/ 2147483647 w 670"/>
                  <a:gd name="T79" fmla="*/ 2147483647 h 165"/>
                  <a:gd name="T80" fmla="*/ 2147483647 w 670"/>
                  <a:gd name="T81" fmla="*/ 2147483647 h 165"/>
                  <a:gd name="T82" fmla="*/ 2147483647 w 670"/>
                  <a:gd name="T83" fmla="*/ 2147483647 h 165"/>
                  <a:gd name="T84" fmla="*/ 2147483647 w 670"/>
                  <a:gd name="T85" fmla="*/ 2147483647 h 165"/>
                  <a:gd name="T86" fmla="*/ 2147483647 w 670"/>
                  <a:gd name="T87" fmla="*/ 2147483647 h 165"/>
                  <a:gd name="T88" fmla="*/ 2147483647 w 670"/>
                  <a:gd name="T89" fmla="*/ 0 h 165"/>
                  <a:gd name="T90" fmla="*/ 2147483647 w 670"/>
                  <a:gd name="T91" fmla="*/ 0 h 165"/>
                  <a:gd name="T92" fmla="*/ 2147483647 w 670"/>
                  <a:gd name="T93" fmla="*/ 0 h 165"/>
                  <a:gd name="T94" fmla="*/ 2147483647 w 670"/>
                  <a:gd name="T95" fmla="*/ 2147483647 h 165"/>
                  <a:gd name="T96" fmla="*/ 2147483647 w 670"/>
                  <a:gd name="T97" fmla="*/ 2147483647 h 165"/>
                  <a:gd name="T98" fmla="*/ 2147483647 w 670"/>
                  <a:gd name="T99" fmla="*/ 2147483647 h 165"/>
                  <a:gd name="T100" fmla="*/ 0 w 670"/>
                  <a:gd name="T101" fmla="*/ 2147483647 h 165"/>
                  <a:gd name="T102" fmla="*/ 0 w 670"/>
                  <a:gd name="T103" fmla="*/ 2147483647 h 165"/>
                  <a:gd name="T104" fmla="*/ 2147483647 w 670"/>
                  <a:gd name="T105" fmla="*/ 2147483647 h 16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70"/>
                  <a:gd name="T160" fmla="*/ 0 h 165"/>
                  <a:gd name="T161" fmla="*/ 670 w 670"/>
                  <a:gd name="T162" fmla="*/ 165 h 16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70" h="165">
                    <a:moveTo>
                      <a:pt x="5" y="56"/>
                    </a:moveTo>
                    <a:lnTo>
                      <a:pt x="5" y="56"/>
                    </a:lnTo>
                    <a:lnTo>
                      <a:pt x="46" y="51"/>
                    </a:lnTo>
                    <a:lnTo>
                      <a:pt x="84" y="48"/>
                    </a:lnTo>
                    <a:lnTo>
                      <a:pt x="121" y="46"/>
                    </a:lnTo>
                    <a:lnTo>
                      <a:pt x="154" y="45"/>
                    </a:lnTo>
                    <a:lnTo>
                      <a:pt x="187" y="44"/>
                    </a:lnTo>
                    <a:lnTo>
                      <a:pt x="215" y="45"/>
                    </a:lnTo>
                    <a:lnTo>
                      <a:pt x="242" y="46"/>
                    </a:lnTo>
                    <a:lnTo>
                      <a:pt x="267" y="49"/>
                    </a:lnTo>
                    <a:lnTo>
                      <a:pt x="290" y="51"/>
                    </a:lnTo>
                    <a:lnTo>
                      <a:pt x="311" y="55"/>
                    </a:lnTo>
                    <a:lnTo>
                      <a:pt x="331" y="58"/>
                    </a:lnTo>
                    <a:lnTo>
                      <a:pt x="350" y="62"/>
                    </a:lnTo>
                    <a:lnTo>
                      <a:pt x="368" y="67"/>
                    </a:lnTo>
                    <a:lnTo>
                      <a:pt x="385" y="73"/>
                    </a:lnTo>
                    <a:lnTo>
                      <a:pt x="400" y="77"/>
                    </a:lnTo>
                    <a:lnTo>
                      <a:pt x="415" y="83"/>
                    </a:lnTo>
                    <a:lnTo>
                      <a:pt x="469" y="108"/>
                    </a:lnTo>
                    <a:lnTo>
                      <a:pt x="524" y="132"/>
                    </a:lnTo>
                    <a:lnTo>
                      <a:pt x="555" y="144"/>
                    </a:lnTo>
                    <a:lnTo>
                      <a:pt x="587" y="153"/>
                    </a:lnTo>
                    <a:lnTo>
                      <a:pt x="606" y="157"/>
                    </a:lnTo>
                    <a:lnTo>
                      <a:pt x="625" y="161"/>
                    </a:lnTo>
                    <a:lnTo>
                      <a:pt x="645" y="163"/>
                    </a:lnTo>
                    <a:lnTo>
                      <a:pt x="667" y="165"/>
                    </a:lnTo>
                    <a:lnTo>
                      <a:pt x="670" y="120"/>
                    </a:lnTo>
                    <a:lnTo>
                      <a:pt x="650" y="119"/>
                    </a:lnTo>
                    <a:lnTo>
                      <a:pt x="632" y="117"/>
                    </a:lnTo>
                    <a:lnTo>
                      <a:pt x="614" y="113"/>
                    </a:lnTo>
                    <a:lnTo>
                      <a:pt x="599" y="109"/>
                    </a:lnTo>
                    <a:lnTo>
                      <a:pt x="569" y="101"/>
                    </a:lnTo>
                    <a:lnTo>
                      <a:pt x="542" y="90"/>
                    </a:lnTo>
                    <a:lnTo>
                      <a:pt x="488" y="67"/>
                    </a:lnTo>
                    <a:lnTo>
                      <a:pt x="431" y="42"/>
                    </a:lnTo>
                    <a:lnTo>
                      <a:pt x="415" y="36"/>
                    </a:lnTo>
                    <a:lnTo>
                      <a:pt x="398" y="30"/>
                    </a:lnTo>
                    <a:lnTo>
                      <a:pt x="380" y="24"/>
                    </a:lnTo>
                    <a:lnTo>
                      <a:pt x="361" y="19"/>
                    </a:lnTo>
                    <a:lnTo>
                      <a:pt x="341" y="14"/>
                    </a:lnTo>
                    <a:lnTo>
                      <a:pt x="320" y="10"/>
                    </a:lnTo>
                    <a:lnTo>
                      <a:pt x="296" y="7"/>
                    </a:lnTo>
                    <a:lnTo>
                      <a:pt x="271" y="4"/>
                    </a:lnTo>
                    <a:lnTo>
                      <a:pt x="245" y="1"/>
                    </a:lnTo>
                    <a:lnTo>
                      <a:pt x="216" y="0"/>
                    </a:lnTo>
                    <a:lnTo>
                      <a:pt x="187" y="0"/>
                    </a:lnTo>
                    <a:lnTo>
                      <a:pt x="153" y="0"/>
                    </a:lnTo>
                    <a:lnTo>
                      <a:pt x="119" y="1"/>
                    </a:lnTo>
                    <a:lnTo>
                      <a:pt x="82" y="4"/>
                    </a:lnTo>
                    <a:lnTo>
                      <a:pt x="42" y="7"/>
                    </a:lnTo>
                    <a:lnTo>
                      <a:pt x="0" y="11"/>
                    </a:lnTo>
                    <a:lnTo>
                      <a:pt x="5" y="5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53" name="Freeform 75"/>
              <p:cNvSpPr>
                <a:spLocks/>
              </p:cNvSpPr>
              <p:nvPr/>
            </p:nvSpPr>
            <p:spPr bwMode="auto">
              <a:xfrm>
                <a:off x="7818438" y="2112963"/>
                <a:ext cx="458787" cy="114300"/>
              </a:xfrm>
              <a:custGeom>
                <a:avLst/>
                <a:gdLst>
                  <a:gd name="T0" fmla="*/ 2147483647 w 773"/>
                  <a:gd name="T1" fmla="*/ 2147483647 h 216"/>
                  <a:gd name="T2" fmla="*/ 2147483647 w 773"/>
                  <a:gd name="T3" fmla="*/ 2147483647 h 216"/>
                  <a:gd name="T4" fmla="*/ 2147483647 w 773"/>
                  <a:gd name="T5" fmla="*/ 2147483647 h 216"/>
                  <a:gd name="T6" fmla="*/ 2147483647 w 773"/>
                  <a:gd name="T7" fmla="*/ 2147483647 h 216"/>
                  <a:gd name="T8" fmla="*/ 2147483647 w 773"/>
                  <a:gd name="T9" fmla="*/ 2147483647 h 216"/>
                  <a:gd name="T10" fmla="*/ 2147483647 w 773"/>
                  <a:gd name="T11" fmla="*/ 2147483647 h 216"/>
                  <a:gd name="T12" fmla="*/ 2147483647 w 773"/>
                  <a:gd name="T13" fmla="*/ 2147483647 h 216"/>
                  <a:gd name="T14" fmla="*/ 2147483647 w 773"/>
                  <a:gd name="T15" fmla="*/ 2147483647 h 216"/>
                  <a:gd name="T16" fmla="*/ 2147483647 w 773"/>
                  <a:gd name="T17" fmla="*/ 2147483647 h 216"/>
                  <a:gd name="T18" fmla="*/ 2147483647 w 773"/>
                  <a:gd name="T19" fmla="*/ 2147483647 h 216"/>
                  <a:gd name="T20" fmla="*/ 2147483647 w 773"/>
                  <a:gd name="T21" fmla="*/ 2147483647 h 216"/>
                  <a:gd name="T22" fmla="*/ 2147483647 w 773"/>
                  <a:gd name="T23" fmla="*/ 2147483647 h 216"/>
                  <a:gd name="T24" fmla="*/ 2147483647 w 773"/>
                  <a:gd name="T25" fmla="*/ 2147483647 h 216"/>
                  <a:gd name="T26" fmla="*/ 2147483647 w 773"/>
                  <a:gd name="T27" fmla="*/ 2147483647 h 216"/>
                  <a:gd name="T28" fmla="*/ 2147483647 w 773"/>
                  <a:gd name="T29" fmla="*/ 2147483647 h 216"/>
                  <a:gd name="T30" fmla="*/ 2147483647 w 773"/>
                  <a:gd name="T31" fmla="*/ 2147483647 h 216"/>
                  <a:gd name="T32" fmla="*/ 2147483647 w 773"/>
                  <a:gd name="T33" fmla="*/ 2147483647 h 216"/>
                  <a:gd name="T34" fmla="*/ 2147483647 w 773"/>
                  <a:gd name="T35" fmla="*/ 2147483647 h 216"/>
                  <a:gd name="T36" fmla="*/ 2147483647 w 773"/>
                  <a:gd name="T37" fmla="*/ 2147483647 h 216"/>
                  <a:gd name="T38" fmla="*/ 2147483647 w 773"/>
                  <a:gd name="T39" fmla="*/ 2147483647 h 216"/>
                  <a:gd name="T40" fmla="*/ 2147483647 w 773"/>
                  <a:gd name="T41" fmla="*/ 2147483647 h 216"/>
                  <a:gd name="T42" fmla="*/ 2147483647 w 773"/>
                  <a:gd name="T43" fmla="*/ 2147483647 h 216"/>
                  <a:gd name="T44" fmla="*/ 2147483647 w 773"/>
                  <a:gd name="T45" fmla="*/ 2147483647 h 216"/>
                  <a:gd name="T46" fmla="*/ 2147483647 w 773"/>
                  <a:gd name="T47" fmla="*/ 2147483647 h 216"/>
                  <a:gd name="T48" fmla="*/ 2147483647 w 773"/>
                  <a:gd name="T49" fmla="*/ 2147483647 h 216"/>
                  <a:gd name="T50" fmla="*/ 2147483647 w 773"/>
                  <a:gd name="T51" fmla="*/ 2147483647 h 216"/>
                  <a:gd name="T52" fmla="*/ 2147483647 w 773"/>
                  <a:gd name="T53" fmla="*/ 2147483647 h 216"/>
                  <a:gd name="T54" fmla="*/ 2147483647 w 773"/>
                  <a:gd name="T55" fmla="*/ 2147483647 h 216"/>
                  <a:gd name="T56" fmla="*/ 2147483647 w 773"/>
                  <a:gd name="T57" fmla="*/ 2147483647 h 216"/>
                  <a:gd name="T58" fmla="*/ 2147483647 w 773"/>
                  <a:gd name="T59" fmla="*/ 2147483647 h 216"/>
                  <a:gd name="T60" fmla="*/ 2147483647 w 773"/>
                  <a:gd name="T61" fmla="*/ 2147483647 h 216"/>
                  <a:gd name="T62" fmla="*/ 2147483647 w 773"/>
                  <a:gd name="T63" fmla="*/ 2147483647 h 216"/>
                  <a:gd name="T64" fmla="*/ 2147483647 w 773"/>
                  <a:gd name="T65" fmla="*/ 2147483647 h 216"/>
                  <a:gd name="T66" fmla="*/ 2147483647 w 773"/>
                  <a:gd name="T67" fmla="*/ 2147483647 h 216"/>
                  <a:gd name="T68" fmla="*/ 2147483647 w 773"/>
                  <a:gd name="T69" fmla="*/ 2147483647 h 216"/>
                  <a:gd name="T70" fmla="*/ 2147483647 w 773"/>
                  <a:gd name="T71" fmla="*/ 2147483647 h 216"/>
                  <a:gd name="T72" fmla="*/ 2147483647 w 773"/>
                  <a:gd name="T73" fmla="*/ 2147483647 h 216"/>
                  <a:gd name="T74" fmla="*/ 2147483647 w 773"/>
                  <a:gd name="T75" fmla="*/ 2147483647 h 216"/>
                  <a:gd name="T76" fmla="*/ 2147483647 w 773"/>
                  <a:gd name="T77" fmla="*/ 2147483647 h 216"/>
                  <a:gd name="T78" fmla="*/ 2147483647 w 773"/>
                  <a:gd name="T79" fmla="*/ 2147483647 h 216"/>
                  <a:gd name="T80" fmla="*/ 2147483647 w 773"/>
                  <a:gd name="T81" fmla="*/ 2147483647 h 216"/>
                  <a:gd name="T82" fmla="*/ 2147483647 w 773"/>
                  <a:gd name="T83" fmla="*/ 2147483647 h 216"/>
                  <a:gd name="T84" fmla="*/ 2147483647 w 773"/>
                  <a:gd name="T85" fmla="*/ 2147483647 h 216"/>
                  <a:gd name="T86" fmla="*/ 2147483647 w 773"/>
                  <a:gd name="T87" fmla="*/ 2147483647 h 216"/>
                  <a:gd name="T88" fmla="*/ 2147483647 w 773"/>
                  <a:gd name="T89" fmla="*/ 2147483647 h 216"/>
                  <a:gd name="T90" fmla="*/ 2147483647 w 773"/>
                  <a:gd name="T91" fmla="*/ 2147483647 h 216"/>
                  <a:gd name="T92" fmla="*/ 2147483647 w 773"/>
                  <a:gd name="T93" fmla="*/ 2147483647 h 216"/>
                  <a:gd name="T94" fmla="*/ 2147483647 w 773"/>
                  <a:gd name="T95" fmla="*/ 2147483647 h 216"/>
                  <a:gd name="T96" fmla="*/ 2147483647 w 773"/>
                  <a:gd name="T97" fmla="*/ 2147483647 h 216"/>
                  <a:gd name="T98" fmla="*/ 2147483647 w 773"/>
                  <a:gd name="T99" fmla="*/ 2147483647 h 216"/>
                  <a:gd name="T100" fmla="*/ 2147483647 w 773"/>
                  <a:gd name="T101" fmla="*/ 2147483647 h 216"/>
                  <a:gd name="T102" fmla="*/ 2147483647 w 773"/>
                  <a:gd name="T103" fmla="*/ 2147483647 h 216"/>
                  <a:gd name="T104" fmla="*/ 2147483647 w 773"/>
                  <a:gd name="T105" fmla="*/ 2147483647 h 216"/>
                  <a:gd name="T106" fmla="*/ 2147483647 w 773"/>
                  <a:gd name="T107" fmla="*/ 2147483647 h 216"/>
                  <a:gd name="T108" fmla="*/ 2147483647 w 773"/>
                  <a:gd name="T109" fmla="*/ 0 h 216"/>
                  <a:gd name="T110" fmla="*/ 2147483647 w 773"/>
                  <a:gd name="T111" fmla="*/ 0 h 216"/>
                  <a:gd name="T112" fmla="*/ 2147483647 w 773"/>
                  <a:gd name="T113" fmla="*/ 2147483647 h 216"/>
                  <a:gd name="T114" fmla="*/ 2147483647 w 773"/>
                  <a:gd name="T115" fmla="*/ 2147483647 h 216"/>
                  <a:gd name="T116" fmla="*/ 0 w 773"/>
                  <a:gd name="T117" fmla="*/ 2147483647 h 216"/>
                  <a:gd name="T118" fmla="*/ 2147483647 w 773"/>
                  <a:gd name="T119" fmla="*/ 2147483647 h 216"/>
                  <a:gd name="T120" fmla="*/ 2147483647 w 773"/>
                  <a:gd name="T121" fmla="*/ 2147483647 h 2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73"/>
                  <a:gd name="T184" fmla="*/ 0 h 216"/>
                  <a:gd name="T185" fmla="*/ 773 w 773"/>
                  <a:gd name="T186" fmla="*/ 216 h 21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73" h="216">
                    <a:moveTo>
                      <a:pt x="4" y="55"/>
                    </a:moveTo>
                    <a:lnTo>
                      <a:pt x="5" y="55"/>
                    </a:lnTo>
                    <a:lnTo>
                      <a:pt x="57" y="50"/>
                    </a:lnTo>
                    <a:lnTo>
                      <a:pt x="105" y="46"/>
                    </a:lnTo>
                    <a:lnTo>
                      <a:pt x="150" y="44"/>
                    </a:lnTo>
                    <a:lnTo>
                      <a:pt x="192" y="44"/>
                    </a:lnTo>
                    <a:lnTo>
                      <a:pt x="230" y="45"/>
                    </a:lnTo>
                    <a:lnTo>
                      <a:pt x="264" y="48"/>
                    </a:lnTo>
                    <a:lnTo>
                      <a:pt x="297" y="52"/>
                    </a:lnTo>
                    <a:lnTo>
                      <a:pt x="327" y="57"/>
                    </a:lnTo>
                    <a:lnTo>
                      <a:pt x="354" y="62"/>
                    </a:lnTo>
                    <a:lnTo>
                      <a:pt x="379" y="69"/>
                    </a:lnTo>
                    <a:lnTo>
                      <a:pt x="403" y="76"/>
                    </a:lnTo>
                    <a:lnTo>
                      <a:pt x="424" y="83"/>
                    </a:lnTo>
                    <a:lnTo>
                      <a:pt x="445" y="92"/>
                    </a:lnTo>
                    <a:lnTo>
                      <a:pt x="463" y="100"/>
                    </a:lnTo>
                    <a:lnTo>
                      <a:pt x="480" y="109"/>
                    </a:lnTo>
                    <a:lnTo>
                      <a:pt x="496" y="118"/>
                    </a:lnTo>
                    <a:lnTo>
                      <a:pt x="527" y="138"/>
                    </a:lnTo>
                    <a:lnTo>
                      <a:pt x="555" y="156"/>
                    </a:lnTo>
                    <a:lnTo>
                      <a:pt x="584" y="174"/>
                    </a:lnTo>
                    <a:lnTo>
                      <a:pt x="613" y="190"/>
                    </a:lnTo>
                    <a:lnTo>
                      <a:pt x="630" y="197"/>
                    </a:lnTo>
                    <a:lnTo>
                      <a:pt x="647" y="203"/>
                    </a:lnTo>
                    <a:lnTo>
                      <a:pt x="665" y="208"/>
                    </a:lnTo>
                    <a:lnTo>
                      <a:pt x="684" y="213"/>
                    </a:lnTo>
                    <a:lnTo>
                      <a:pt x="704" y="215"/>
                    </a:lnTo>
                    <a:lnTo>
                      <a:pt x="725" y="216"/>
                    </a:lnTo>
                    <a:lnTo>
                      <a:pt x="748" y="216"/>
                    </a:lnTo>
                    <a:lnTo>
                      <a:pt x="773" y="214"/>
                    </a:lnTo>
                    <a:lnTo>
                      <a:pt x="768" y="169"/>
                    </a:lnTo>
                    <a:lnTo>
                      <a:pt x="745" y="171"/>
                    </a:lnTo>
                    <a:lnTo>
                      <a:pt x="726" y="171"/>
                    </a:lnTo>
                    <a:lnTo>
                      <a:pt x="707" y="170"/>
                    </a:lnTo>
                    <a:lnTo>
                      <a:pt x="691" y="169"/>
                    </a:lnTo>
                    <a:lnTo>
                      <a:pt x="675" y="165"/>
                    </a:lnTo>
                    <a:lnTo>
                      <a:pt x="661" y="161"/>
                    </a:lnTo>
                    <a:lnTo>
                      <a:pt x="647" y="156"/>
                    </a:lnTo>
                    <a:lnTo>
                      <a:pt x="634" y="150"/>
                    </a:lnTo>
                    <a:lnTo>
                      <a:pt x="606" y="136"/>
                    </a:lnTo>
                    <a:lnTo>
                      <a:pt x="579" y="119"/>
                    </a:lnTo>
                    <a:lnTo>
                      <a:pt x="550" y="100"/>
                    </a:lnTo>
                    <a:lnTo>
                      <a:pt x="518" y="80"/>
                    </a:lnTo>
                    <a:lnTo>
                      <a:pt x="501" y="70"/>
                    </a:lnTo>
                    <a:lnTo>
                      <a:pt x="483" y="61"/>
                    </a:lnTo>
                    <a:lnTo>
                      <a:pt x="463" y="51"/>
                    </a:lnTo>
                    <a:lnTo>
                      <a:pt x="440" y="42"/>
                    </a:lnTo>
                    <a:lnTo>
                      <a:pt x="417" y="33"/>
                    </a:lnTo>
                    <a:lnTo>
                      <a:pt x="391" y="25"/>
                    </a:lnTo>
                    <a:lnTo>
                      <a:pt x="364" y="19"/>
                    </a:lnTo>
                    <a:lnTo>
                      <a:pt x="335" y="12"/>
                    </a:lnTo>
                    <a:lnTo>
                      <a:pt x="303" y="7"/>
                    </a:lnTo>
                    <a:lnTo>
                      <a:pt x="269" y="4"/>
                    </a:lnTo>
                    <a:lnTo>
                      <a:pt x="232" y="1"/>
                    </a:lnTo>
                    <a:lnTo>
                      <a:pt x="192" y="0"/>
                    </a:lnTo>
                    <a:lnTo>
                      <a:pt x="149" y="0"/>
                    </a:lnTo>
                    <a:lnTo>
                      <a:pt x="104" y="1"/>
                    </a:lnTo>
                    <a:lnTo>
                      <a:pt x="54" y="5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4" y="5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54" name="Freeform 76"/>
              <p:cNvSpPr>
                <a:spLocks/>
              </p:cNvSpPr>
              <p:nvPr/>
            </p:nvSpPr>
            <p:spPr bwMode="auto">
              <a:xfrm>
                <a:off x="7743825" y="2117725"/>
                <a:ext cx="76200" cy="47625"/>
              </a:xfrm>
              <a:custGeom>
                <a:avLst/>
                <a:gdLst>
                  <a:gd name="T0" fmla="*/ 2147483647 w 127"/>
                  <a:gd name="T1" fmla="*/ 2147483647 h 91"/>
                  <a:gd name="T2" fmla="*/ 2147483647 w 127"/>
                  <a:gd name="T3" fmla="*/ 2147483647 h 91"/>
                  <a:gd name="T4" fmla="*/ 2147483647 w 127"/>
                  <a:gd name="T5" fmla="*/ 2147483647 h 91"/>
                  <a:gd name="T6" fmla="*/ 2147483647 w 127"/>
                  <a:gd name="T7" fmla="*/ 2147483647 h 91"/>
                  <a:gd name="T8" fmla="*/ 2147483647 w 127"/>
                  <a:gd name="T9" fmla="*/ 2147483647 h 91"/>
                  <a:gd name="T10" fmla="*/ 2147483647 w 127"/>
                  <a:gd name="T11" fmla="*/ 2147483647 h 91"/>
                  <a:gd name="T12" fmla="*/ 2147483647 w 127"/>
                  <a:gd name="T13" fmla="*/ 2147483647 h 91"/>
                  <a:gd name="T14" fmla="*/ 2147483647 w 127"/>
                  <a:gd name="T15" fmla="*/ 2147483647 h 91"/>
                  <a:gd name="T16" fmla="*/ 2147483647 w 127"/>
                  <a:gd name="T17" fmla="*/ 2147483647 h 91"/>
                  <a:gd name="T18" fmla="*/ 2147483647 w 127"/>
                  <a:gd name="T19" fmla="*/ 2147483647 h 91"/>
                  <a:gd name="T20" fmla="*/ 2147483647 w 127"/>
                  <a:gd name="T21" fmla="*/ 2147483647 h 91"/>
                  <a:gd name="T22" fmla="*/ 2147483647 w 127"/>
                  <a:gd name="T23" fmla="*/ 2147483647 h 91"/>
                  <a:gd name="T24" fmla="*/ 2147483647 w 127"/>
                  <a:gd name="T25" fmla="*/ 2147483647 h 91"/>
                  <a:gd name="T26" fmla="*/ 2147483647 w 127"/>
                  <a:gd name="T27" fmla="*/ 0 h 91"/>
                  <a:gd name="T28" fmla="*/ 2147483647 w 127"/>
                  <a:gd name="T29" fmla="*/ 2147483647 h 91"/>
                  <a:gd name="T30" fmla="*/ 2147483647 w 127"/>
                  <a:gd name="T31" fmla="*/ 2147483647 h 91"/>
                  <a:gd name="T32" fmla="*/ 2147483647 w 127"/>
                  <a:gd name="T33" fmla="*/ 2147483647 h 91"/>
                  <a:gd name="T34" fmla="*/ 2147483647 w 127"/>
                  <a:gd name="T35" fmla="*/ 2147483647 h 91"/>
                  <a:gd name="T36" fmla="*/ 2147483647 w 127"/>
                  <a:gd name="T37" fmla="*/ 2147483647 h 91"/>
                  <a:gd name="T38" fmla="*/ 2147483647 w 127"/>
                  <a:gd name="T39" fmla="*/ 2147483647 h 91"/>
                  <a:gd name="T40" fmla="*/ 2147483647 w 127"/>
                  <a:gd name="T41" fmla="*/ 2147483647 h 91"/>
                  <a:gd name="T42" fmla="*/ 2147483647 w 127"/>
                  <a:gd name="T43" fmla="*/ 2147483647 h 91"/>
                  <a:gd name="T44" fmla="*/ 0 w 127"/>
                  <a:gd name="T45" fmla="*/ 2147483647 h 91"/>
                  <a:gd name="T46" fmla="*/ 2147483647 w 127"/>
                  <a:gd name="T47" fmla="*/ 2147483647 h 91"/>
                  <a:gd name="T48" fmla="*/ 2147483647 w 127"/>
                  <a:gd name="T49" fmla="*/ 2147483647 h 91"/>
                  <a:gd name="T50" fmla="*/ 2147483647 w 127"/>
                  <a:gd name="T51" fmla="*/ 2147483647 h 91"/>
                  <a:gd name="T52" fmla="*/ 2147483647 w 127"/>
                  <a:gd name="T53" fmla="*/ 2147483647 h 91"/>
                  <a:gd name="T54" fmla="*/ 2147483647 w 127"/>
                  <a:gd name="T55" fmla="*/ 2147483647 h 9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7"/>
                  <a:gd name="T85" fmla="*/ 0 h 91"/>
                  <a:gd name="T86" fmla="*/ 127 w 127"/>
                  <a:gd name="T87" fmla="*/ 91 h 9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7" h="91">
                    <a:moveTo>
                      <a:pt x="8" y="65"/>
                    </a:moveTo>
                    <a:lnTo>
                      <a:pt x="45" y="48"/>
                    </a:lnTo>
                    <a:lnTo>
                      <a:pt x="44" y="50"/>
                    </a:lnTo>
                    <a:lnTo>
                      <a:pt x="42" y="53"/>
                    </a:lnTo>
                    <a:lnTo>
                      <a:pt x="44" y="53"/>
                    </a:lnTo>
                    <a:lnTo>
                      <a:pt x="46" y="52"/>
                    </a:lnTo>
                    <a:lnTo>
                      <a:pt x="51" y="49"/>
                    </a:lnTo>
                    <a:lnTo>
                      <a:pt x="57" y="48"/>
                    </a:lnTo>
                    <a:lnTo>
                      <a:pt x="64" y="47"/>
                    </a:lnTo>
                    <a:lnTo>
                      <a:pt x="71" y="47"/>
                    </a:lnTo>
                    <a:lnTo>
                      <a:pt x="105" y="46"/>
                    </a:lnTo>
                    <a:lnTo>
                      <a:pt x="127" y="47"/>
                    </a:lnTo>
                    <a:lnTo>
                      <a:pt x="126" y="2"/>
                    </a:lnTo>
                    <a:lnTo>
                      <a:pt x="105" y="0"/>
                    </a:lnTo>
                    <a:lnTo>
                      <a:pt x="70" y="2"/>
                    </a:lnTo>
                    <a:lnTo>
                      <a:pt x="59" y="3"/>
                    </a:lnTo>
                    <a:lnTo>
                      <a:pt x="48" y="4"/>
                    </a:lnTo>
                    <a:lnTo>
                      <a:pt x="39" y="6"/>
                    </a:lnTo>
                    <a:lnTo>
                      <a:pt x="29" y="10"/>
                    </a:lnTo>
                    <a:lnTo>
                      <a:pt x="20" y="15"/>
                    </a:lnTo>
                    <a:lnTo>
                      <a:pt x="10" y="22"/>
                    </a:lnTo>
                    <a:lnTo>
                      <a:pt x="3" y="33"/>
                    </a:lnTo>
                    <a:lnTo>
                      <a:pt x="0" y="47"/>
                    </a:lnTo>
                    <a:lnTo>
                      <a:pt x="36" y="29"/>
                    </a:lnTo>
                    <a:lnTo>
                      <a:pt x="8" y="65"/>
                    </a:lnTo>
                    <a:lnTo>
                      <a:pt x="42" y="91"/>
                    </a:lnTo>
                    <a:lnTo>
                      <a:pt x="45" y="48"/>
                    </a:lnTo>
                    <a:lnTo>
                      <a:pt x="8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55" name="Freeform 77"/>
              <p:cNvSpPr>
                <a:spLocks/>
              </p:cNvSpPr>
              <p:nvPr/>
            </p:nvSpPr>
            <p:spPr bwMode="auto">
              <a:xfrm>
                <a:off x="7623175" y="2066925"/>
                <a:ext cx="142875" cy="85725"/>
              </a:xfrm>
              <a:custGeom>
                <a:avLst/>
                <a:gdLst>
                  <a:gd name="T0" fmla="*/ 0 w 241"/>
                  <a:gd name="T1" fmla="*/ 2147483647 h 160"/>
                  <a:gd name="T2" fmla="*/ 0 w 241"/>
                  <a:gd name="T3" fmla="*/ 2147483647 h 160"/>
                  <a:gd name="T4" fmla="*/ 2147483647 w 241"/>
                  <a:gd name="T5" fmla="*/ 2147483647 h 160"/>
                  <a:gd name="T6" fmla="*/ 2147483647 w 241"/>
                  <a:gd name="T7" fmla="*/ 2147483647 h 160"/>
                  <a:gd name="T8" fmla="*/ 2147483647 w 241"/>
                  <a:gd name="T9" fmla="*/ 2147483647 h 160"/>
                  <a:gd name="T10" fmla="*/ 2147483647 w 241"/>
                  <a:gd name="T11" fmla="*/ 2147483647 h 160"/>
                  <a:gd name="T12" fmla="*/ 2147483647 w 241"/>
                  <a:gd name="T13" fmla="*/ 2147483647 h 160"/>
                  <a:gd name="T14" fmla="*/ 2147483647 w 241"/>
                  <a:gd name="T15" fmla="*/ 2147483647 h 160"/>
                  <a:gd name="T16" fmla="*/ 2147483647 w 241"/>
                  <a:gd name="T17" fmla="*/ 2147483647 h 160"/>
                  <a:gd name="T18" fmla="*/ 2147483647 w 241"/>
                  <a:gd name="T19" fmla="*/ 2147483647 h 160"/>
                  <a:gd name="T20" fmla="*/ 2147483647 w 241"/>
                  <a:gd name="T21" fmla="*/ 2147483647 h 160"/>
                  <a:gd name="T22" fmla="*/ 2147483647 w 241"/>
                  <a:gd name="T23" fmla="*/ 2147483647 h 160"/>
                  <a:gd name="T24" fmla="*/ 2147483647 w 241"/>
                  <a:gd name="T25" fmla="*/ 2147483647 h 160"/>
                  <a:gd name="T26" fmla="*/ 2147483647 w 241"/>
                  <a:gd name="T27" fmla="*/ 2147483647 h 160"/>
                  <a:gd name="T28" fmla="*/ 2147483647 w 241"/>
                  <a:gd name="T29" fmla="*/ 2147483647 h 160"/>
                  <a:gd name="T30" fmla="*/ 2147483647 w 241"/>
                  <a:gd name="T31" fmla="*/ 2147483647 h 160"/>
                  <a:gd name="T32" fmla="*/ 2147483647 w 241"/>
                  <a:gd name="T33" fmla="*/ 2147483647 h 160"/>
                  <a:gd name="T34" fmla="*/ 2147483647 w 241"/>
                  <a:gd name="T35" fmla="*/ 2147483647 h 160"/>
                  <a:gd name="T36" fmla="*/ 2147483647 w 241"/>
                  <a:gd name="T37" fmla="*/ 0 h 160"/>
                  <a:gd name="T38" fmla="*/ 2147483647 w 241"/>
                  <a:gd name="T39" fmla="*/ 0 h 160"/>
                  <a:gd name="T40" fmla="*/ 0 w 241"/>
                  <a:gd name="T41" fmla="*/ 2147483647 h 16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1"/>
                  <a:gd name="T64" fmla="*/ 0 h 160"/>
                  <a:gd name="T65" fmla="*/ 241 w 241"/>
                  <a:gd name="T66" fmla="*/ 160 h 16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1" h="160">
                    <a:moveTo>
                      <a:pt x="0" y="43"/>
                    </a:moveTo>
                    <a:lnTo>
                      <a:pt x="0" y="43"/>
                    </a:lnTo>
                    <a:lnTo>
                      <a:pt x="32" y="55"/>
                    </a:lnTo>
                    <a:lnTo>
                      <a:pt x="61" y="66"/>
                    </a:lnTo>
                    <a:lnTo>
                      <a:pt x="87" y="78"/>
                    </a:lnTo>
                    <a:lnTo>
                      <a:pt x="112" y="91"/>
                    </a:lnTo>
                    <a:lnTo>
                      <a:pt x="136" y="105"/>
                    </a:lnTo>
                    <a:lnTo>
                      <a:pt x="161" y="120"/>
                    </a:lnTo>
                    <a:lnTo>
                      <a:pt x="186" y="138"/>
                    </a:lnTo>
                    <a:lnTo>
                      <a:pt x="213" y="160"/>
                    </a:lnTo>
                    <a:lnTo>
                      <a:pt x="241" y="124"/>
                    </a:lnTo>
                    <a:lnTo>
                      <a:pt x="212" y="103"/>
                    </a:lnTo>
                    <a:lnTo>
                      <a:pt x="186" y="84"/>
                    </a:lnTo>
                    <a:lnTo>
                      <a:pt x="159" y="67"/>
                    </a:lnTo>
                    <a:lnTo>
                      <a:pt x="133" y="51"/>
                    </a:lnTo>
                    <a:lnTo>
                      <a:pt x="106" y="37"/>
                    </a:lnTo>
                    <a:lnTo>
                      <a:pt x="79" y="25"/>
                    </a:lnTo>
                    <a:lnTo>
                      <a:pt x="48" y="12"/>
                    </a:lnTo>
                    <a:lnTo>
                      <a:pt x="15" y="0"/>
                    </a:lnTo>
                    <a:lnTo>
                      <a:pt x="0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56" name="Freeform 78"/>
              <p:cNvSpPr>
                <a:spLocks/>
              </p:cNvSpPr>
              <p:nvPr/>
            </p:nvSpPr>
            <p:spPr bwMode="auto">
              <a:xfrm>
                <a:off x="7385050" y="2062163"/>
                <a:ext cx="244475" cy="57150"/>
              </a:xfrm>
              <a:custGeom>
                <a:avLst/>
                <a:gdLst>
                  <a:gd name="T0" fmla="*/ 0 w 412"/>
                  <a:gd name="T1" fmla="*/ 2147483647 h 106"/>
                  <a:gd name="T2" fmla="*/ 0 w 412"/>
                  <a:gd name="T3" fmla="*/ 2147483647 h 106"/>
                  <a:gd name="T4" fmla="*/ 2147483647 w 412"/>
                  <a:gd name="T5" fmla="*/ 2147483647 h 106"/>
                  <a:gd name="T6" fmla="*/ 2147483647 w 412"/>
                  <a:gd name="T7" fmla="*/ 2147483647 h 106"/>
                  <a:gd name="T8" fmla="*/ 2147483647 w 412"/>
                  <a:gd name="T9" fmla="*/ 2147483647 h 106"/>
                  <a:gd name="T10" fmla="*/ 2147483647 w 412"/>
                  <a:gd name="T11" fmla="*/ 2147483647 h 106"/>
                  <a:gd name="T12" fmla="*/ 2147483647 w 412"/>
                  <a:gd name="T13" fmla="*/ 2147483647 h 106"/>
                  <a:gd name="T14" fmla="*/ 2147483647 w 412"/>
                  <a:gd name="T15" fmla="*/ 2147483647 h 106"/>
                  <a:gd name="T16" fmla="*/ 2147483647 w 412"/>
                  <a:gd name="T17" fmla="*/ 2147483647 h 106"/>
                  <a:gd name="T18" fmla="*/ 2147483647 w 412"/>
                  <a:gd name="T19" fmla="*/ 2147483647 h 106"/>
                  <a:gd name="T20" fmla="*/ 2147483647 w 412"/>
                  <a:gd name="T21" fmla="*/ 2147483647 h 106"/>
                  <a:gd name="T22" fmla="*/ 2147483647 w 412"/>
                  <a:gd name="T23" fmla="*/ 2147483647 h 106"/>
                  <a:gd name="T24" fmla="*/ 2147483647 w 412"/>
                  <a:gd name="T25" fmla="*/ 2147483647 h 106"/>
                  <a:gd name="T26" fmla="*/ 2147483647 w 412"/>
                  <a:gd name="T27" fmla="*/ 2147483647 h 106"/>
                  <a:gd name="T28" fmla="*/ 2147483647 w 412"/>
                  <a:gd name="T29" fmla="*/ 2147483647 h 106"/>
                  <a:gd name="T30" fmla="*/ 2147483647 w 412"/>
                  <a:gd name="T31" fmla="*/ 2147483647 h 106"/>
                  <a:gd name="T32" fmla="*/ 2147483647 w 412"/>
                  <a:gd name="T33" fmla="*/ 2147483647 h 106"/>
                  <a:gd name="T34" fmla="*/ 2147483647 w 412"/>
                  <a:gd name="T35" fmla="*/ 2147483647 h 106"/>
                  <a:gd name="T36" fmla="*/ 2147483647 w 412"/>
                  <a:gd name="T37" fmla="*/ 2147483647 h 106"/>
                  <a:gd name="T38" fmla="*/ 2147483647 w 412"/>
                  <a:gd name="T39" fmla="*/ 2147483647 h 106"/>
                  <a:gd name="T40" fmla="*/ 2147483647 w 412"/>
                  <a:gd name="T41" fmla="*/ 2147483647 h 106"/>
                  <a:gd name="T42" fmla="*/ 2147483647 w 412"/>
                  <a:gd name="T43" fmla="*/ 2147483647 h 106"/>
                  <a:gd name="T44" fmla="*/ 2147483647 w 412"/>
                  <a:gd name="T45" fmla="*/ 2147483647 h 106"/>
                  <a:gd name="T46" fmla="*/ 2147483647 w 412"/>
                  <a:gd name="T47" fmla="*/ 2147483647 h 106"/>
                  <a:gd name="T48" fmla="*/ 2147483647 w 412"/>
                  <a:gd name="T49" fmla="*/ 2147483647 h 106"/>
                  <a:gd name="T50" fmla="*/ 2147483647 w 412"/>
                  <a:gd name="T51" fmla="*/ 2147483647 h 106"/>
                  <a:gd name="T52" fmla="*/ 2147483647 w 412"/>
                  <a:gd name="T53" fmla="*/ 2147483647 h 106"/>
                  <a:gd name="T54" fmla="*/ 2147483647 w 412"/>
                  <a:gd name="T55" fmla="*/ 2147483647 h 106"/>
                  <a:gd name="T56" fmla="*/ 2147483647 w 412"/>
                  <a:gd name="T57" fmla="*/ 2147483647 h 106"/>
                  <a:gd name="T58" fmla="*/ 2147483647 w 412"/>
                  <a:gd name="T59" fmla="*/ 2147483647 h 106"/>
                  <a:gd name="T60" fmla="*/ 2147483647 w 412"/>
                  <a:gd name="T61" fmla="*/ 0 h 106"/>
                  <a:gd name="T62" fmla="*/ 2147483647 w 412"/>
                  <a:gd name="T63" fmla="*/ 2147483647 h 106"/>
                  <a:gd name="T64" fmla="*/ 2147483647 w 412"/>
                  <a:gd name="T65" fmla="*/ 2147483647 h 106"/>
                  <a:gd name="T66" fmla="*/ 2147483647 w 412"/>
                  <a:gd name="T67" fmla="*/ 2147483647 h 106"/>
                  <a:gd name="T68" fmla="*/ 2147483647 w 412"/>
                  <a:gd name="T69" fmla="*/ 2147483647 h 106"/>
                  <a:gd name="T70" fmla="*/ 2147483647 w 412"/>
                  <a:gd name="T71" fmla="*/ 2147483647 h 106"/>
                  <a:gd name="T72" fmla="*/ 2147483647 w 412"/>
                  <a:gd name="T73" fmla="*/ 2147483647 h 106"/>
                  <a:gd name="T74" fmla="*/ 2147483647 w 412"/>
                  <a:gd name="T75" fmla="*/ 2147483647 h 106"/>
                  <a:gd name="T76" fmla="*/ 2147483647 w 412"/>
                  <a:gd name="T77" fmla="*/ 2147483647 h 106"/>
                  <a:gd name="T78" fmla="*/ 2147483647 w 412"/>
                  <a:gd name="T79" fmla="*/ 2147483647 h 106"/>
                  <a:gd name="T80" fmla="*/ 2147483647 w 412"/>
                  <a:gd name="T81" fmla="*/ 2147483647 h 106"/>
                  <a:gd name="T82" fmla="*/ 2147483647 w 412"/>
                  <a:gd name="T83" fmla="*/ 2147483647 h 106"/>
                  <a:gd name="T84" fmla="*/ 2147483647 w 412"/>
                  <a:gd name="T85" fmla="*/ 2147483647 h 106"/>
                  <a:gd name="T86" fmla="*/ 2147483647 w 412"/>
                  <a:gd name="T87" fmla="*/ 2147483647 h 106"/>
                  <a:gd name="T88" fmla="*/ 2147483647 w 412"/>
                  <a:gd name="T89" fmla="*/ 2147483647 h 106"/>
                  <a:gd name="T90" fmla="*/ 2147483647 w 412"/>
                  <a:gd name="T91" fmla="*/ 2147483647 h 106"/>
                  <a:gd name="T92" fmla="*/ 2147483647 w 412"/>
                  <a:gd name="T93" fmla="*/ 2147483647 h 106"/>
                  <a:gd name="T94" fmla="*/ 2147483647 w 412"/>
                  <a:gd name="T95" fmla="*/ 2147483647 h 106"/>
                  <a:gd name="T96" fmla="*/ 2147483647 w 412"/>
                  <a:gd name="T97" fmla="*/ 2147483647 h 106"/>
                  <a:gd name="T98" fmla="*/ 2147483647 w 412"/>
                  <a:gd name="T99" fmla="*/ 2147483647 h 106"/>
                  <a:gd name="T100" fmla="*/ 2147483647 w 412"/>
                  <a:gd name="T101" fmla="*/ 2147483647 h 106"/>
                  <a:gd name="T102" fmla="*/ 2147483647 w 412"/>
                  <a:gd name="T103" fmla="*/ 2147483647 h 106"/>
                  <a:gd name="T104" fmla="*/ 0 w 412"/>
                  <a:gd name="T105" fmla="*/ 2147483647 h 1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12"/>
                  <a:gd name="T160" fmla="*/ 0 h 106"/>
                  <a:gd name="T161" fmla="*/ 412 w 412"/>
                  <a:gd name="T162" fmla="*/ 106 h 10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12" h="106">
                    <a:moveTo>
                      <a:pt x="0" y="84"/>
                    </a:moveTo>
                    <a:lnTo>
                      <a:pt x="0" y="84"/>
                    </a:lnTo>
                    <a:lnTo>
                      <a:pt x="12" y="90"/>
                    </a:lnTo>
                    <a:lnTo>
                      <a:pt x="25" y="96"/>
                    </a:lnTo>
                    <a:lnTo>
                      <a:pt x="38" y="101"/>
                    </a:lnTo>
                    <a:lnTo>
                      <a:pt x="53" y="103"/>
                    </a:lnTo>
                    <a:lnTo>
                      <a:pt x="66" y="106"/>
                    </a:lnTo>
                    <a:lnTo>
                      <a:pt x="79" y="106"/>
                    </a:lnTo>
                    <a:lnTo>
                      <a:pt x="92" y="106"/>
                    </a:lnTo>
                    <a:lnTo>
                      <a:pt x="106" y="104"/>
                    </a:lnTo>
                    <a:lnTo>
                      <a:pt x="132" y="101"/>
                    </a:lnTo>
                    <a:lnTo>
                      <a:pt x="158" y="95"/>
                    </a:lnTo>
                    <a:lnTo>
                      <a:pt x="185" y="87"/>
                    </a:lnTo>
                    <a:lnTo>
                      <a:pt x="209" y="79"/>
                    </a:lnTo>
                    <a:lnTo>
                      <a:pt x="236" y="70"/>
                    </a:lnTo>
                    <a:lnTo>
                      <a:pt x="261" y="62"/>
                    </a:lnTo>
                    <a:lnTo>
                      <a:pt x="284" y="56"/>
                    </a:lnTo>
                    <a:lnTo>
                      <a:pt x="309" y="50"/>
                    </a:lnTo>
                    <a:lnTo>
                      <a:pt x="321" y="47"/>
                    </a:lnTo>
                    <a:lnTo>
                      <a:pt x="332" y="46"/>
                    </a:lnTo>
                    <a:lnTo>
                      <a:pt x="344" y="45"/>
                    </a:lnTo>
                    <a:lnTo>
                      <a:pt x="354" y="45"/>
                    </a:lnTo>
                    <a:lnTo>
                      <a:pt x="366" y="46"/>
                    </a:lnTo>
                    <a:lnTo>
                      <a:pt x="377" y="47"/>
                    </a:lnTo>
                    <a:lnTo>
                      <a:pt x="388" y="49"/>
                    </a:lnTo>
                    <a:lnTo>
                      <a:pt x="397" y="52"/>
                    </a:lnTo>
                    <a:lnTo>
                      <a:pt x="412" y="9"/>
                    </a:lnTo>
                    <a:lnTo>
                      <a:pt x="397" y="6"/>
                    </a:lnTo>
                    <a:lnTo>
                      <a:pt x="384" y="2"/>
                    </a:lnTo>
                    <a:lnTo>
                      <a:pt x="370" y="1"/>
                    </a:lnTo>
                    <a:lnTo>
                      <a:pt x="356" y="0"/>
                    </a:lnTo>
                    <a:lnTo>
                      <a:pt x="341" y="1"/>
                    </a:lnTo>
                    <a:lnTo>
                      <a:pt x="328" y="1"/>
                    </a:lnTo>
                    <a:lnTo>
                      <a:pt x="314" y="3"/>
                    </a:lnTo>
                    <a:lnTo>
                      <a:pt x="300" y="6"/>
                    </a:lnTo>
                    <a:lnTo>
                      <a:pt x="274" y="12"/>
                    </a:lnTo>
                    <a:lnTo>
                      <a:pt x="248" y="19"/>
                    </a:lnTo>
                    <a:lnTo>
                      <a:pt x="221" y="27"/>
                    </a:lnTo>
                    <a:lnTo>
                      <a:pt x="195" y="37"/>
                    </a:lnTo>
                    <a:lnTo>
                      <a:pt x="170" y="44"/>
                    </a:lnTo>
                    <a:lnTo>
                      <a:pt x="146" y="51"/>
                    </a:lnTo>
                    <a:lnTo>
                      <a:pt x="124" y="57"/>
                    </a:lnTo>
                    <a:lnTo>
                      <a:pt x="100" y="60"/>
                    </a:lnTo>
                    <a:lnTo>
                      <a:pt x="91" y="62"/>
                    </a:lnTo>
                    <a:lnTo>
                      <a:pt x="80" y="62"/>
                    </a:lnTo>
                    <a:lnTo>
                      <a:pt x="69" y="60"/>
                    </a:lnTo>
                    <a:lnTo>
                      <a:pt x="60" y="59"/>
                    </a:lnTo>
                    <a:lnTo>
                      <a:pt x="50" y="57"/>
                    </a:lnTo>
                    <a:lnTo>
                      <a:pt x="41" y="55"/>
                    </a:lnTo>
                    <a:lnTo>
                      <a:pt x="32" y="50"/>
                    </a:lnTo>
                    <a:lnTo>
                      <a:pt x="23" y="45"/>
                    </a:lnTo>
                    <a:lnTo>
                      <a:pt x="0" y="8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57" name="Freeform 79"/>
              <p:cNvSpPr>
                <a:spLocks/>
              </p:cNvSpPr>
              <p:nvPr/>
            </p:nvSpPr>
            <p:spPr bwMode="auto">
              <a:xfrm>
                <a:off x="6875463" y="2008188"/>
                <a:ext cx="523875" cy="98425"/>
              </a:xfrm>
              <a:custGeom>
                <a:avLst/>
                <a:gdLst>
                  <a:gd name="T0" fmla="*/ 2147483647 w 881"/>
                  <a:gd name="T1" fmla="*/ 2147483647 h 188"/>
                  <a:gd name="T2" fmla="*/ 2147483647 w 881"/>
                  <a:gd name="T3" fmla="*/ 2147483647 h 188"/>
                  <a:gd name="T4" fmla="*/ 2147483647 w 881"/>
                  <a:gd name="T5" fmla="*/ 2147483647 h 188"/>
                  <a:gd name="T6" fmla="*/ 2147483647 w 881"/>
                  <a:gd name="T7" fmla="*/ 2147483647 h 188"/>
                  <a:gd name="T8" fmla="*/ 2147483647 w 881"/>
                  <a:gd name="T9" fmla="*/ 2147483647 h 188"/>
                  <a:gd name="T10" fmla="*/ 2147483647 w 881"/>
                  <a:gd name="T11" fmla="*/ 2147483647 h 188"/>
                  <a:gd name="T12" fmla="*/ 2147483647 w 881"/>
                  <a:gd name="T13" fmla="*/ 2147483647 h 188"/>
                  <a:gd name="T14" fmla="*/ 2147483647 w 881"/>
                  <a:gd name="T15" fmla="*/ 2147483647 h 188"/>
                  <a:gd name="T16" fmla="*/ 2147483647 w 881"/>
                  <a:gd name="T17" fmla="*/ 2147483647 h 188"/>
                  <a:gd name="T18" fmla="*/ 2147483647 w 881"/>
                  <a:gd name="T19" fmla="*/ 2147483647 h 188"/>
                  <a:gd name="T20" fmla="*/ 2147483647 w 881"/>
                  <a:gd name="T21" fmla="*/ 2147483647 h 188"/>
                  <a:gd name="T22" fmla="*/ 2147483647 w 881"/>
                  <a:gd name="T23" fmla="*/ 2147483647 h 188"/>
                  <a:gd name="T24" fmla="*/ 2147483647 w 881"/>
                  <a:gd name="T25" fmla="*/ 2147483647 h 188"/>
                  <a:gd name="T26" fmla="*/ 2147483647 w 881"/>
                  <a:gd name="T27" fmla="*/ 2147483647 h 188"/>
                  <a:gd name="T28" fmla="*/ 2147483647 w 881"/>
                  <a:gd name="T29" fmla="*/ 2147483647 h 188"/>
                  <a:gd name="T30" fmla="*/ 2147483647 w 881"/>
                  <a:gd name="T31" fmla="*/ 2147483647 h 188"/>
                  <a:gd name="T32" fmla="*/ 2147483647 w 881"/>
                  <a:gd name="T33" fmla="*/ 2147483647 h 188"/>
                  <a:gd name="T34" fmla="*/ 2147483647 w 881"/>
                  <a:gd name="T35" fmla="*/ 2147483647 h 188"/>
                  <a:gd name="T36" fmla="*/ 2147483647 w 881"/>
                  <a:gd name="T37" fmla="*/ 2147483647 h 188"/>
                  <a:gd name="T38" fmla="*/ 2147483647 w 881"/>
                  <a:gd name="T39" fmla="*/ 2147483647 h 188"/>
                  <a:gd name="T40" fmla="*/ 2147483647 w 881"/>
                  <a:gd name="T41" fmla="*/ 2147483647 h 188"/>
                  <a:gd name="T42" fmla="*/ 2147483647 w 881"/>
                  <a:gd name="T43" fmla="*/ 2147483647 h 188"/>
                  <a:gd name="T44" fmla="*/ 2147483647 w 881"/>
                  <a:gd name="T45" fmla="*/ 2147483647 h 188"/>
                  <a:gd name="T46" fmla="*/ 2147483647 w 881"/>
                  <a:gd name="T47" fmla="*/ 2147483647 h 188"/>
                  <a:gd name="T48" fmla="*/ 2147483647 w 881"/>
                  <a:gd name="T49" fmla="*/ 2147483647 h 188"/>
                  <a:gd name="T50" fmla="*/ 2147483647 w 881"/>
                  <a:gd name="T51" fmla="*/ 2147483647 h 188"/>
                  <a:gd name="T52" fmla="*/ 2147483647 w 881"/>
                  <a:gd name="T53" fmla="*/ 2147483647 h 188"/>
                  <a:gd name="T54" fmla="*/ 2147483647 w 881"/>
                  <a:gd name="T55" fmla="*/ 2147483647 h 188"/>
                  <a:gd name="T56" fmla="*/ 2147483647 w 881"/>
                  <a:gd name="T57" fmla="*/ 2147483647 h 188"/>
                  <a:gd name="T58" fmla="*/ 2147483647 w 881"/>
                  <a:gd name="T59" fmla="*/ 2147483647 h 188"/>
                  <a:gd name="T60" fmla="*/ 2147483647 w 881"/>
                  <a:gd name="T61" fmla="*/ 2147483647 h 188"/>
                  <a:gd name="T62" fmla="*/ 2147483647 w 881"/>
                  <a:gd name="T63" fmla="*/ 2147483647 h 188"/>
                  <a:gd name="T64" fmla="*/ 2147483647 w 881"/>
                  <a:gd name="T65" fmla="*/ 2147483647 h 188"/>
                  <a:gd name="T66" fmla="*/ 2147483647 w 881"/>
                  <a:gd name="T67" fmla="*/ 2147483647 h 188"/>
                  <a:gd name="T68" fmla="*/ 2147483647 w 881"/>
                  <a:gd name="T69" fmla="*/ 2147483647 h 188"/>
                  <a:gd name="T70" fmla="*/ 2147483647 w 881"/>
                  <a:gd name="T71" fmla="*/ 2147483647 h 188"/>
                  <a:gd name="T72" fmla="*/ 2147483647 w 881"/>
                  <a:gd name="T73" fmla="*/ 2147483647 h 188"/>
                  <a:gd name="T74" fmla="*/ 2147483647 w 881"/>
                  <a:gd name="T75" fmla="*/ 2147483647 h 188"/>
                  <a:gd name="T76" fmla="*/ 2147483647 w 881"/>
                  <a:gd name="T77" fmla="*/ 2147483647 h 188"/>
                  <a:gd name="T78" fmla="*/ 2147483647 w 881"/>
                  <a:gd name="T79" fmla="*/ 2147483647 h 188"/>
                  <a:gd name="T80" fmla="*/ 2147483647 w 881"/>
                  <a:gd name="T81" fmla="*/ 2147483647 h 188"/>
                  <a:gd name="T82" fmla="*/ 2147483647 w 881"/>
                  <a:gd name="T83" fmla="*/ 2147483647 h 188"/>
                  <a:gd name="T84" fmla="*/ 2147483647 w 881"/>
                  <a:gd name="T85" fmla="*/ 0 h 188"/>
                  <a:gd name="T86" fmla="*/ 2147483647 w 881"/>
                  <a:gd name="T87" fmla="*/ 0 h 188"/>
                  <a:gd name="T88" fmla="*/ 2147483647 w 881"/>
                  <a:gd name="T89" fmla="*/ 2147483647 h 188"/>
                  <a:gd name="T90" fmla="*/ 2147483647 w 881"/>
                  <a:gd name="T91" fmla="*/ 2147483647 h 188"/>
                  <a:gd name="T92" fmla="*/ 2147483647 w 881"/>
                  <a:gd name="T93" fmla="*/ 2147483647 h 188"/>
                  <a:gd name="T94" fmla="*/ 2147483647 w 881"/>
                  <a:gd name="T95" fmla="*/ 2147483647 h 188"/>
                  <a:gd name="T96" fmla="*/ 2147483647 w 881"/>
                  <a:gd name="T97" fmla="*/ 2147483647 h 188"/>
                  <a:gd name="T98" fmla="*/ 2147483647 w 881"/>
                  <a:gd name="T99" fmla="*/ 2147483647 h 188"/>
                  <a:gd name="T100" fmla="*/ 2147483647 w 881"/>
                  <a:gd name="T101" fmla="*/ 2147483647 h 188"/>
                  <a:gd name="T102" fmla="*/ 2147483647 w 881"/>
                  <a:gd name="T103" fmla="*/ 2147483647 h 188"/>
                  <a:gd name="T104" fmla="*/ 2147483647 w 881"/>
                  <a:gd name="T105" fmla="*/ 2147483647 h 188"/>
                  <a:gd name="T106" fmla="*/ 2147483647 w 881"/>
                  <a:gd name="T107" fmla="*/ 2147483647 h 188"/>
                  <a:gd name="T108" fmla="*/ 0 w 881"/>
                  <a:gd name="T109" fmla="*/ 2147483647 h 188"/>
                  <a:gd name="T110" fmla="*/ 0 w 881"/>
                  <a:gd name="T111" fmla="*/ 2147483647 h 188"/>
                  <a:gd name="T112" fmla="*/ 2147483647 w 881"/>
                  <a:gd name="T113" fmla="*/ 2147483647 h 1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881"/>
                  <a:gd name="T172" fmla="*/ 0 h 188"/>
                  <a:gd name="T173" fmla="*/ 881 w 881"/>
                  <a:gd name="T174" fmla="*/ 188 h 1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881" h="188">
                    <a:moveTo>
                      <a:pt x="6" y="113"/>
                    </a:moveTo>
                    <a:lnTo>
                      <a:pt x="5" y="113"/>
                    </a:lnTo>
                    <a:lnTo>
                      <a:pt x="61" y="106"/>
                    </a:lnTo>
                    <a:lnTo>
                      <a:pt x="113" y="97"/>
                    </a:lnTo>
                    <a:lnTo>
                      <a:pt x="163" y="87"/>
                    </a:lnTo>
                    <a:lnTo>
                      <a:pt x="212" y="77"/>
                    </a:lnTo>
                    <a:lnTo>
                      <a:pt x="258" y="67"/>
                    </a:lnTo>
                    <a:lnTo>
                      <a:pt x="305" y="58"/>
                    </a:lnTo>
                    <a:lnTo>
                      <a:pt x="327" y="54"/>
                    </a:lnTo>
                    <a:lnTo>
                      <a:pt x="350" y="52"/>
                    </a:lnTo>
                    <a:lnTo>
                      <a:pt x="373" y="48"/>
                    </a:lnTo>
                    <a:lnTo>
                      <a:pt x="396" y="47"/>
                    </a:lnTo>
                    <a:lnTo>
                      <a:pt x="420" y="46"/>
                    </a:lnTo>
                    <a:lnTo>
                      <a:pt x="444" y="46"/>
                    </a:lnTo>
                    <a:lnTo>
                      <a:pt x="467" y="47"/>
                    </a:lnTo>
                    <a:lnTo>
                      <a:pt x="492" y="48"/>
                    </a:lnTo>
                    <a:lnTo>
                      <a:pt x="517" y="52"/>
                    </a:lnTo>
                    <a:lnTo>
                      <a:pt x="543" y="55"/>
                    </a:lnTo>
                    <a:lnTo>
                      <a:pt x="570" y="61"/>
                    </a:lnTo>
                    <a:lnTo>
                      <a:pt x="598" y="68"/>
                    </a:lnTo>
                    <a:lnTo>
                      <a:pt x="625" y="77"/>
                    </a:lnTo>
                    <a:lnTo>
                      <a:pt x="655" y="87"/>
                    </a:lnTo>
                    <a:lnTo>
                      <a:pt x="686" y="99"/>
                    </a:lnTo>
                    <a:lnTo>
                      <a:pt x="718" y="113"/>
                    </a:lnTo>
                    <a:lnTo>
                      <a:pt x="751" y="129"/>
                    </a:lnTo>
                    <a:lnTo>
                      <a:pt x="785" y="145"/>
                    </a:lnTo>
                    <a:lnTo>
                      <a:pt x="820" y="166"/>
                    </a:lnTo>
                    <a:lnTo>
                      <a:pt x="858" y="188"/>
                    </a:lnTo>
                    <a:lnTo>
                      <a:pt x="881" y="149"/>
                    </a:lnTo>
                    <a:lnTo>
                      <a:pt x="843" y="126"/>
                    </a:lnTo>
                    <a:lnTo>
                      <a:pt x="806" y="106"/>
                    </a:lnTo>
                    <a:lnTo>
                      <a:pt x="770" y="88"/>
                    </a:lnTo>
                    <a:lnTo>
                      <a:pt x="736" y="72"/>
                    </a:lnTo>
                    <a:lnTo>
                      <a:pt x="703" y="58"/>
                    </a:lnTo>
                    <a:lnTo>
                      <a:pt x="671" y="44"/>
                    </a:lnTo>
                    <a:lnTo>
                      <a:pt x="640" y="34"/>
                    </a:lnTo>
                    <a:lnTo>
                      <a:pt x="610" y="25"/>
                    </a:lnTo>
                    <a:lnTo>
                      <a:pt x="580" y="17"/>
                    </a:lnTo>
                    <a:lnTo>
                      <a:pt x="552" y="11"/>
                    </a:lnTo>
                    <a:lnTo>
                      <a:pt x="523" y="6"/>
                    </a:lnTo>
                    <a:lnTo>
                      <a:pt x="496" y="4"/>
                    </a:lnTo>
                    <a:lnTo>
                      <a:pt x="470" y="2"/>
                    </a:lnTo>
                    <a:lnTo>
                      <a:pt x="444" y="0"/>
                    </a:lnTo>
                    <a:lnTo>
                      <a:pt x="419" y="0"/>
                    </a:lnTo>
                    <a:lnTo>
                      <a:pt x="394" y="2"/>
                    </a:lnTo>
                    <a:lnTo>
                      <a:pt x="369" y="4"/>
                    </a:lnTo>
                    <a:lnTo>
                      <a:pt x="345" y="6"/>
                    </a:lnTo>
                    <a:lnTo>
                      <a:pt x="320" y="10"/>
                    </a:lnTo>
                    <a:lnTo>
                      <a:pt x="296" y="14"/>
                    </a:lnTo>
                    <a:lnTo>
                      <a:pt x="250" y="23"/>
                    </a:lnTo>
                    <a:lnTo>
                      <a:pt x="202" y="33"/>
                    </a:lnTo>
                    <a:lnTo>
                      <a:pt x="154" y="43"/>
                    </a:lnTo>
                    <a:lnTo>
                      <a:pt x="105" y="53"/>
                    </a:lnTo>
                    <a:lnTo>
                      <a:pt x="54" y="62"/>
                    </a:lnTo>
                    <a:lnTo>
                      <a:pt x="0" y="69"/>
                    </a:lnTo>
                    <a:lnTo>
                      <a:pt x="6" y="1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58" name="Freeform 80"/>
              <p:cNvSpPr>
                <a:spLocks/>
              </p:cNvSpPr>
              <p:nvPr/>
            </p:nvSpPr>
            <p:spPr bwMode="auto">
              <a:xfrm>
                <a:off x="6740525" y="2044700"/>
                <a:ext cx="139700" cy="66675"/>
              </a:xfrm>
              <a:custGeom>
                <a:avLst/>
                <a:gdLst>
                  <a:gd name="T0" fmla="*/ 2147483647 w 231"/>
                  <a:gd name="T1" fmla="*/ 2147483647 h 126"/>
                  <a:gd name="T2" fmla="*/ 2147483647 w 231"/>
                  <a:gd name="T3" fmla="*/ 2147483647 h 126"/>
                  <a:gd name="T4" fmla="*/ 2147483647 w 231"/>
                  <a:gd name="T5" fmla="*/ 2147483647 h 126"/>
                  <a:gd name="T6" fmla="*/ 2147483647 w 231"/>
                  <a:gd name="T7" fmla="*/ 2147483647 h 126"/>
                  <a:gd name="T8" fmla="*/ 2147483647 w 231"/>
                  <a:gd name="T9" fmla="*/ 2147483647 h 126"/>
                  <a:gd name="T10" fmla="*/ 2147483647 w 231"/>
                  <a:gd name="T11" fmla="*/ 2147483647 h 126"/>
                  <a:gd name="T12" fmla="*/ 2147483647 w 231"/>
                  <a:gd name="T13" fmla="*/ 2147483647 h 126"/>
                  <a:gd name="T14" fmla="*/ 2147483647 w 231"/>
                  <a:gd name="T15" fmla="*/ 2147483647 h 126"/>
                  <a:gd name="T16" fmla="*/ 2147483647 w 231"/>
                  <a:gd name="T17" fmla="*/ 2147483647 h 126"/>
                  <a:gd name="T18" fmla="*/ 2147483647 w 231"/>
                  <a:gd name="T19" fmla="*/ 2147483647 h 126"/>
                  <a:gd name="T20" fmla="*/ 2147483647 w 231"/>
                  <a:gd name="T21" fmla="*/ 0 h 126"/>
                  <a:gd name="T22" fmla="*/ 2147483647 w 231"/>
                  <a:gd name="T23" fmla="*/ 2147483647 h 126"/>
                  <a:gd name="T24" fmla="*/ 2147483647 w 231"/>
                  <a:gd name="T25" fmla="*/ 2147483647 h 126"/>
                  <a:gd name="T26" fmla="*/ 2147483647 w 231"/>
                  <a:gd name="T27" fmla="*/ 2147483647 h 126"/>
                  <a:gd name="T28" fmla="*/ 2147483647 w 231"/>
                  <a:gd name="T29" fmla="*/ 2147483647 h 126"/>
                  <a:gd name="T30" fmla="*/ 2147483647 w 231"/>
                  <a:gd name="T31" fmla="*/ 2147483647 h 126"/>
                  <a:gd name="T32" fmla="*/ 2147483647 w 231"/>
                  <a:gd name="T33" fmla="*/ 2147483647 h 126"/>
                  <a:gd name="T34" fmla="*/ 2147483647 w 231"/>
                  <a:gd name="T35" fmla="*/ 2147483647 h 126"/>
                  <a:gd name="T36" fmla="*/ 0 w 231"/>
                  <a:gd name="T37" fmla="*/ 2147483647 h 126"/>
                  <a:gd name="T38" fmla="*/ 0 w 231"/>
                  <a:gd name="T39" fmla="*/ 2147483647 h 126"/>
                  <a:gd name="T40" fmla="*/ 2147483647 w 231"/>
                  <a:gd name="T41" fmla="*/ 2147483647 h 12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31"/>
                  <a:gd name="T64" fmla="*/ 0 h 126"/>
                  <a:gd name="T65" fmla="*/ 231 w 231"/>
                  <a:gd name="T66" fmla="*/ 126 h 12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31" h="126">
                    <a:moveTo>
                      <a:pt x="21" y="126"/>
                    </a:moveTo>
                    <a:lnTo>
                      <a:pt x="21" y="126"/>
                    </a:lnTo>
                    <a:lnTo>
                      <a:pt x="48" y="112"/>
                    </a:lnTo>
                    <a:lnTo>
                      <a:pt x="74" y="98"/>
                    </a:lnTo>
                    <a:lnTo>
                      <a:pt x="102" y="85"/>
                    </a:lnTo>
                    <a:lnTo>
                      <a:pt x="128" y="74"/>
                    </a:lnTo>
                    <a:lnTo>
                      <a:pt x="154" y="63"/>
                    </a:lnTo>
                    <a:lnTo>
                      <a:pt x="180" y="55"/>
                    </a:lnTo>
                    <a:lnTo>
                      <a:pt x="205" y="49"/>
                    </a:lnTo>
                    <a:lnTo>
                      <a:pt x="231" y="44"/>
                    </a:lnTo>
                    <a:lnTo>
                      <a:pt x="225" y="0"/>
                    </a:lnTo>
                    <a:lnTo>
                      <a:pt x="197" y="5"/>
                    </a:lnTo>
                    <a:lnTo>
                      <a:pt x="168" y="12"/>
                    </a:lnTo>
                    <a:lnTo>
                      <a:pt x="140" y="22"/>
                    </a:lnTo>
                    <a:lnTo>
                      <a:pt x="111" y="32"/>
                    </a:lnTo>
                    <a:lnTo>
                      <a:pt x="83" y="44"/>
                    </a:lnTo>
                    <a:lnTo>
                      <a:pt x="55" y="57"/>
                    </a:lnTo>
                    <a:lnTo>
                      <a:pt x="27" y="72"/>
                    </a:lnTo>
                    <a:lnTo>
                      <a:pt x="0" y="87"/>
                    </a:lnTo>
                    <a:lnTo>
                      <a:pt x="21" y="1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59" name="Freeform 81"/>
              <p:cNvSpPr>
                <a:spLocks/>
              </p:cNvSpPr>
              <p:nvPr/>
            </p:nvSpPr>
            <p:spPr bwMode="auto">
              <a:xfrm>
                <a:off x="6610350" y="2090738"/>
                <a:ext cx="142875" cy="41275"/>
              </a:xfrm>
              <a:custGeom>
                <a:avLst/>
                <a:gdLst>
                  <a:gd name="T0" fmla="*/ 2147483647 w 240"/>
                  <a:gd name="T1" fmla="*/ 2147483647 h 79"/>
                  <a:gd name="T2" fmla="*/ 2147483647 w 240"/>
                  <a:gd name="T3" fmla="*/ 2147483647 h 79"/>
                  <a:gd name="T4" fmla="*/ 2147483647 w 240"/>
                  <a:gd name="T5" fmla="*/ 2147483647 h 79"/>
                  <a:gd name="T6" fmla="*/ 2147483647 w 240"/>
                  <a:gd name="T7" fmla="*/ 2147483647 h 79"/>
                  <a:gd name="T8" fmla="*/ 2147483647 w 240"/>
                  <a:gd name="T9" fmla="*/ 2147483647 h 79"/>
                  <a:gd name="T10" fmla="*/ 2147483647 w 240"/>
                  <a:gd name="T11" fmla="*/ 2147483647 h 79"/>
                  <a:gd name="T12" fmla="*/ 2147483647 w 240"/>
                  <a:gd name="T13" fmla="*/ 2147483647 h 79"/>
                  <a:gd name="T14" fmla="*/ 2147483647 w 240"/>
                  <a:gd name="T15" fmla="*/ 2147483647 h 79"/>
                  <a:gd name="T16" fmla="*/ 2147483647 w 240"/>
                  <a:gd name="T17" fmla="*/ 2147483647 h 79"/>
                  <a:gd name="T18" fmla="*/ 2147483647 w 240"/>
                  <a:gd name="T19" fmla="*/ 2147483647 h 79"/>
                  <a:gd name="T20" fmla="*/ 2147483647 w 240"/>
                  <a:gd name="T21" fmla="*/ 2147483647 h 79"/>
                  <a:gd name="T22" fmla="*/ 2147483647 w 240"/>
                  <a:gd name="T23" fmla="*/ 2147483647 h 79"/>
                  <a:gd name="T24" fmla="*/ 2147483647 w 240"/>
                  <a:gd name="T25" fmla="*/ 2147483647 h 79"/>
                  <a:gd name="T26" fmla="*/ 2147483647 w 240"/>
                  <a:gd name="T27" fmla="*/ 2147483647 h 79"/>
                  <a:gd name="T28" fmla="*/ 2147483647 w 240"/>
                  <a:gd name="T29" fmla="*/ 0 h 79"/>
                  <a:gd name="T30" fmla="*/ 2147483647 w 240"/>
                  <a:gd name="T31" fmla="*/ 2147483647 h 79"/>
                  <a:gd name="T32" fmla="*/ 2147483647 w 240"/>
                  <a:gd name="T33" fmla="*/ 2147483647 h 79"/>
                  <a:gd name="T34" fmla="*/ 2147483647 w 240"/>
                  <a:gd name="T35" fmla="*/ 2147483647 h 79"/>
                  <a:gd name="T36" fmla="*/ 2147483647 w 240"/>
                  <a:gd name="T37" fmla="*/ 2147483647 h 79"/>
                  <a:gd name="T38" fmla="*/ 2147483647 w 240"/>
                  <a:gd name="T39" fmla="*/ 2147483647 h 79"/>
                  <a:gd name="T40" fmla="*/ 2147483647 w 240"/>
                  <a:gd name="T41" fmla="*/ 2147483647 h 79"/>
                  <a:gd name="T42" fmla="*/ 2147483647 w 240"/>
                  <a:gd name="T43" fmla="*/ 2147483647 h 79"/>
                  <a:gd name="T44" fmla="*/ 2147483647 w 240"/>
                  <a:gd name="T45" fmla="*/ 2147483647 h 79"/>
                  <a:gd name="T46" fmla="*/ 2147483647 w 240"/>
                  <a:gd name="T47" fmla="*/ 2147483647 h 79"/>
                  <a:gd name="T48" fmla="*/ 2147483647 w 240"/>
                  <a:gd name="T49" fmla="*/ 2147483647 h 79"/>
                  <a:gd name="T50" fmla="*/ 2147483647 w 240"/>
                  <a:gd name="T51" fmla="*/ 2147483647 h 79"/>
                  <a:gd name="T52" fmla="*/ 0 w 240"/>
                  <a:gd name="T53" fmla="*/ 2147483647 h 79"/>
                  <a:gd name="T54" fmla="*/ 0 w 240"/>
                  <a:gd name="T55" fmla="*/ 2147483647 h 79"/>
                  <a:gd name="T56" fmla="*/ 2147483647 w 240"/>
                  <a:gd name="T57" fmla="*/ 2147483647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40"/>
                  <a:gd name="T88" fmla="*/ 0 h 79"/>
                  <a:gd name="T89" fmla="*/ 240 w 240"/>
                  <a:gd name="T90" fmla="*/ 79 h 7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40" h="79">
                    <a:moveTo>
                      <a:pt x="15" y="79"/>
                    </a:moveTo>
                    <a:lnTo>
                      <a:pt x="15" y="79"/>
                    </a:lnTo>
                    <a:lnTo>
                      <a:pt x="27" y="75"/>
                    </a:lnTo>
                    <a:lnTo>
                      <a:pt x="40" y="71"/>
                    </a:lnTo>
                    <a:lnTo>
                      <a:pt x="53" y="69"/>
                    </a:lnTo>
                    <a:lnTo>
                      <a:pt x="68" y="68"/>
                    </a:lnTo>
                    <a:lnTo>
                      <a:pt x="95" y="65"/>
                    </a:lnTo>
                    <a:lnTo>
                      <a:pt x="125" y="64"/>
                    </a:lnTo>
                    <a:lnTo>
                      <a:pt x="153" y="62"/>
                    </a:lnTo>
                    <a:lnTo>
                      <a:pt x="182" y="58"/>
                    </a:lnTo>
                    <a:lnTo>
                      <a:pt x="197" y="56"/>
                    </a:lnTo>
                    <a:lnTo>
                      <a:pt x="211" y="51"/>
                    </a:lnTo>
                    <a:lnTo>
                      <a:pt x="227" y="46"/>
                    </a:lnTo>
                    <a:lnTo>
                      <a:pt x="240" y="39"/>
                    </a:lnTo>
                    <a:lnTo>
                      <a:pt x="219" y="0"/>
                    </a:lnTo>
                    <a:lnTo>
                      <a:pt x="209" y="5"/>
                    </a:lnTo>
                    <a:lnTo>
                      <a:pt x="198" y="8"/>
                    </a:lnTo>
                    <a:lnTo>
                      <a:pt x="188" y="12"/>
                    </a:lnTo>
                    <a:lnTo>
                      <a:pt x="176" y="14"/>
                    </a:lnTo>
                    <a:lnTo>
                      <a:pt x="150" y="17"/>
                    </a:lnTo>
                    <a:lnTo>
                      <a:pt x="122" y="19"/>
                    </a:lnTo>
                    <a:lnTo>
                      <a:pt x="93" y="20"/>
                    </a:lnTo>
                    <a:lnTo>
                      <a:pt x="63" y="23"/>
                    </a:lnTo>
                    <a:lnTo>
                      <a:pt x="46" y="25"/>
                    </a:lnTo>
                    <a:lnTo>
                      <a:pt x="31" y="27"/>
                    </a:lnTo>
                    <a:lnTo>
                      <a:pt x="15" y="32"/>
                    </a:lnTo>
                    <a:lnTo>
                      <a:pt x="0" y="37"/>
                    </a:lnTo>
                    <a:lnTo>
                      <a:pt x="15" y="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60" name="Freeform 82"/>
              <p:cNvSpPr>
                <a:spLocks/>
              </p:cNvSpPr>
              <p:nvPr/>
            </p:nvSpPr>
            <p:spPr bwMode="auto">
              <a:xfrm>
                <a:off x="6265863" y="2109788"/>
                <a:ext cx="354012" cy="322262"/>
              </a:xfrm>
              <a:custGeom>
                <a:avLst/>
                <a:gdLst>
                  <a:gd name="T0" fmla="*/ 2147483647 w 594"/>
                  <a:gd name="T1" fmla="*/ 2147483647 h 610"/>
                  <a:gd name="T2" fmla="*/ 2147483647 w 594"/>
                  <a:gd name="T3" fmla="*/ 2147483647 h 610"/>
                  <a:gd name="T4" fmla="*/ 2147483647 w 594"/>
                  <a:gd name="T5" fmla="*/ 2147483647 h 610"/>
                  <a:gd name="T6" fmla="*/ 2147483647 w 594"/>
                  <a:gd name="T7" fmla="*/ 2147483647 h 610"/>
                  <a:gd name="T8" fmla="*/ 2147483647 w 594"/>
                  <a:gd name="T9" fmla="*/ 2147483647 h 610"/>
                  <a:gd name="T10" fmla="*/ 2147483647 w 594"/>
                  <a:gd name="T11" fmla="*/ 2147483647 h 610"/>
                  <a:gd name="T12" fmla="*/ 2147483647 w 594"/>
                  <a:gd name="T13" fmla="*/ 2147483647 h 610"/>
                  <a:gd name="T14" fmla="*/ 2147483647 w 594"/>
                  <a:gd name="T15" fmla="*/ 2147483647 h 610"/>
                  <a:gd name="T16" fmla="*/ 2147483647 w 594"/>
                  <a:gd name="T17" fmla="*/ 2147483647 h 610"/>
                  <a:gd name="T18" fmla="*/ 2147483647 w 594"/>
                  <a:gd name="T19" fmla="*/ 2147483647 h 610"/>
                  <a:gd name="T20" fmla="*/ 2147483647 w 594"/>
                  <a:gd name="T21" fmla="*/ 2147483647 h 610"/>
                  <a:gd name="T22" fmla="*/ 2147483647 w 594"/>
                  <a:gd name="T23" fmla="*/ 2147483647 h 610"/>
                  <a:gd name="T24" fmla="*/ 2147483647 w 594"/>
                  <a:gd name="T25" fmla="*/ 2147483647 h 610"/>
                  <a:gd name="T26" fmla="*/ 2147483647 w 594"/>
                  <a:gd name="T27" fmla="*/ 2147483647 h 610"/>
                  <a:gd name="T28" fmla="*/ 2147483647 w 594"/>
                  <a:gd name="T29" fmla="*/ 2147483647 h 610"/>
                  <a:gd name="T30" fmla="*/ 2147483647 w 594"/>
                  <a:gd name="T31" fmla="*/ 2147483647 h 610"/>
                  <a:gd name="T32" fmla="*/ 2147483647 w 594"/>
                  <a:gd name="T33" fmla="*/ 2147483647 h 610"/>
                  <a:gd name="T34" fmla="*/ 2147483647 w 594"/>
                  <a:gd name="T35" fmla="*/ 2147483647 h 610"/>
                  <a:gd name="T36" fmla="*/ 2147483647 w 594"/>
                  <a:gd name="T37" fmla="*/ 2147483647 h 610"/>
                  <a:gd name="T38" fmla="*/ 2147483647 w 594"/>
                  <a:gd name="T39" fmla="*/ 2147483647 h 610"/>
                  <a:gd name="T40" fmla="*/ 2147483647 w 594"/>
                  <a:gd name="T41" fmla="*/ 2147483647 h 610"/>
                  <a:gd name="T42" fmla="*/ 2147483647 w 594"/>
                  <a:gd name="T43" fmla="*/ 2147483647 h 610"/>
                  <a:gd name="T44" fmla="*/ 2147483647 w 594"/>
                  <a:gd name="T45" fmla="*/ 2147483647 h 610"/>
                  <a:gd name="T46" fmla="*/ 2147483647 w 594"/>
                  <a:gd name="T47" fmla="*/ 2147483647 h 610"/>
                  <a:gd name="T48" fmla="*/ 2147483647 w 594"/>
                  <a:gd name="T49" fmla="*/ 2147483647 h 610"/>
                  <a:gd name="T50" fmla="*/ 2147483647 w 594"/>
                  <a:gd name="T51" fmla="*/ 2147483647 h 610"/>
                  <a:gd name="T52" fmla="*/ 2147483647 w 594"/>
                  <a:gd name="T53" fmla="*/ 2147483647 h 610"/>
                  <a:gd name="T54" fmla="*/ 2147483647 w 594"/>
                  <a:gd name="T55" fmla="*/ 2147483647 h 610"/>
                  <a:gd name="T56" fmla="*/ 2147483647 w 594"/>
                  <a:gd name="T57" fmla="*/ 2147483647 h 610"/>
                  <a:gd name="T58" fmla="*/ 2147483647 w 594"/>
                  <a:gd name="T59" fmla="*/ 2147483647 h 610"/>
                  <a:gd name="T60" fmla="*/ 2147483647 w 594"/>
                  <a:gd name="T61" fmla="*/ 2147483647 h 610"/>
                  <a:gd name="T62" fmla="*/ 2147483647 w 594"/>
                  <a:gd name="T63" fmla="*/ 2147483647 h 610"/>
                  <a:gd name="T64" fmla="*/ 2147483647 w 594"/>
                  <a:gd name="T65" fmla="*/ 2147483647 h 610"/>
                  <a:gd name="T66" fmla="*/ 0 w 594"/>
                  <a:gd name="T67" fmla="*/ 2147483647 h 61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94"/>
                  <a:gd name="T103" fmla="*/ 0 h 610"/>
                  <a:gd name="T104" fmla="*/ 594 w 594"/>
                  <a:gd name="T105" fmla="*/ 610 h 61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94" h="610">
                    <a:moveTo>
                      <a:pt x="43" y="610"/>
                    </a:moveTo>
                    <a:lnTo>
                      <a:pt x="43" y="610"/>
                    </a:lnTo>
                    <a:lnTo>
                      <a:pt x="52" y="585"/>
                    </a:lnTo>
                    <a:lnTo>
                      <a:pt x="62" y="560"/>
                    </a:lnTo>
                    <a:lnTo>
                      <a:pt x="73" y="536"/>
                    </a:lnTo>
                    <a:lnTo>
                      <a:pt x="83" y="512"/>
                    </a:lnTo>
                    <a:lnTo>
                      <a:pt x="95" y="488"/>
                    </a:lnTo>
                    <a:lnTo>
                      <a:pt x="107" y="466"/>
                    </a:lnTo>
                    <a:lnTo>
                      <a:pt x="120" y="443"/>
                    </a:lnTo>
                    <a:lnTo>
                      <a:pt x="133" y="421"/>
                    </a:lnTo>
                    <a:lnTo>
                      <a:pt x="147" y="399"/>
                    </a:lnTo>
                    <a:lnTo>
                      <a:pt x="162" y="378"/>
                    </a:lnTo>
                    <a:lnTo>
                      <a:pt x="177" y="358"/>
                    </a:lnTo>
                    <a:lnTo>
                      <a:pt x="193" y="337"/>
                    </a:lnTo>
                    <a:lnTo>
                      <a:pt x="208" y="317"/>
                    </a:lnTo>
                    <a:lnTo>
                      <a:pt x="225" y="298"/>
                    </a:lnTo>
                    <a:lnTo>
                      <a:pt x="241" y="279"/>
                    </a:lnTo>
                    <a:lnTo>
                      <a:pt x="259" y="261"/>
                    </a:lnTo>
                    <a:lnTo>
                      <a:pt x="277" y="244"/>
                    </a:lnTo>
                    <a:lnTo>
                      <a:pt x="295" y="226"/>
                    </a:lnTo>
                    <a:lnTo>
                      <a:pt x="314" y="209"/>
                    </a:lnTo>
                    <a:lnTo>
                      <a:pt x="333" y="194"/>
                    </a:lnTo>
                    <a:lnTo>
                      <a:pt x="352" y="178"/>
                    </a:lnTo>
                    <a:lnTo>
                      <a:pt x="372" y="163"/>
                    </a:lnTo>
                    <a:lnTo>
                      <a:pt x="392" y="149"/>
                    </a:lnTo>
                    <a:lnTo>
                      <a:pt x="414" y="134"/>
                    </a:lnTo>
                    <a:lnTo>
                      <a:pt x="435" y="121"/>
                    </a:lnTo>
                    <a:lnTo>
                      <a:pt x="456" y="108"/>
                    </a:lnTo>
                    <a:lnTo>
                      <a:pt x="479" y="95"/>
                    </a:lnTo>
                    <a:lnTo>
                      <a:pt x="500" y="83"/>
                    </a:lnTo>
                    <a:lnTo>
                      <a:pt x="524" y="72"/>
                    </a:lnTo>
                    <a:lnTo>
                      <a:pt x="547" y="62"/>
                    </a:lnTo>
                    <a:lnTo>
                      <a:pt x="571" y="51"/>
                    </a:lnTo>
                    <a:lnTo>
                      <a:pt x="594" y="42"/>
                    </a:lnTo>
                    <a:lnTo>
                      <a:pt x="579" y="0"/>
                    </a:lnTo>
                    <a:lnTo>
                      <a:pt x="554" y="9"/>
                    </a:lnTo>
                    <a:lnTo>
                      <a:pt x="529" y="20"/>
                    </a:lnTo>
                    <a:lnTo>
                      <a:pt x="504" y="32"/>
                    </a:lnTo>
                    <a:lnTo>
                      <a:pt x="480" y="44"/>
                    </a:lnTo>
                    <a:lnTo>
                      <a:pt x="458" y="56"/>
                    </a:lnTo>
                    <a:lnTo>
                      <a:pt x="434" y="69"/>
                    </a:lnTo>
                    <a:lnTo>
                      <a:pt x="411" y="82"/>
                    </a:lnTo>
                    <a:lnTo>
                      <a:pt x="389" y="96"/>
                    </a:lnTo>
                    <a:lnTo>
                      <a:pt x="367" y="112"/>
                    </a:lnTo>
                    <a:lnTo>
                      <a:pt x="346" y="126"/>
                    </a:lnTo>
                    <a:lnTo>
                      <a:pt x="325" y="143"/>
                    </a:lnTo>
                    <a:lnTo>
                      <a:pt x="304" y="159"/>
                    </a:lnTo>
                    <a:lnTo>
                      <a:pt x="284" y="176"/>
                    </a:lnTo>
                    <a:lnTo>
                      <a:pt x="264" y="194"/>
                    </a:lnTo>
                    <a:lnTo>
                      <a:pt x="245" y="211"/>
                    </a:lnTo>
                    <a:lnTo>
                      <a:pt x="227" y="229"/>
                    </a:lnTo>
                    <a:lnTo>
                      <a:pt x="208" y="250"/>
                    </a:lnTo>
                    <a:lnTo>
                      <a:pt x="190" y="269"/>
                    </a:lnTo>
                    <a:lnTo>
                      <a:pt x="174" y="289"/>
                    </a:lnTo>
                    <a:lnTo>
                      <a:pt x="157" y="309"/>
                    </a:lnTo>
                    <a:lnTo>
                      <a:pt x="140" y="330"/>
                    </a:lnTo>
                    <a:lnTo>
                      <a:pt x="125" y="352"/>
                    </a:lnTo>
                    <a:lnTo>
                      <a:pt x="111" y="374"/>
                    </a:lnTo>
                    <a:lnTo>
                      <a:pt x="95" y="397"/>
                    </a:lnTo>
                    <a:lnTo>
                      <a:pt x="82" y="421"/>
                    </a:lnTo>
                    <a:lnTo>
                      <a:pt x="68" y="443"/>
                    </a:lnTo>
                    <a:lnTo>
                      <a:pt x="56" y="468"/>
                    </a:lnTo>
                    <a:lnTo>
                      <a:pt x="43" y="492"/>
                    </a:lnTo>
                    <a:lnTo>
                      <a:pt x="32" y="517"/>
                    </a:lnTo>
                    <a:lnTo>
                      <a:pt x="20" y="543"/>
                    </a:lnTo>
                    <a:lnTo>
                      <a:pt x="11" y="568"/>
                    </a:lnTo>
                    <a:lnTo>
                      <a:pt x="0" y="595"/>
                    </a:lnTo>
                    <a:lnTo>
                      <a:pt x="43" y="6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61" name="Freeform 83"/>
              <p:cNvSpPr>
                <a:spLocks/>
              </p:cNvSpPr>
              <p:nvPr/>
            </p:nvSpPr>
            <p:spPr bwMode="auto">
              <a:xfrm>
                <a:off x="6265863" y="2424113"/>
                <a:ext cx="31750" cy="80962"/>
              </a:xfrm>
              <a:custGeom>
                <a:avLst/>
                <a:gdLst>
                  <a:gd name="T0" fmla="*/ 2147483647 w 57"/>
                  <a:gd name="T1" fmla="*/ 2147483647 h 151"/>
                  <a:gd name="T2" fmla="*/ 2147483647 w 57"/>
                  <a:gd name="T3" fmla="*/ 2147483647 h 151"/>
                  <a:gd name="T4" fmla="*/ 2147483647 w 57"/>
                  <a:gd name="T5" fmla="*/ 2147483647 h 151"/>
                  <a:gd name="T6" fmla="*/ 2147483647 w 57"/>
                  <a:gd name="T7" fmla="*/ 2147483647 h 151"/>
                  <a:gd name="T8" fmla="*/ 2147483647 w 57"/>
                  <a:gd name="T9" fmla="*/ 2147483647 h 151"/>
                  <a:gd name="T10" fmla="*/ 2147483647 w 57"/>
                  <a:gd name="T11" fmla="*/ 2147483647 h 151"/>
                  <a:gd name="T12" fmla="*/ 2147483647 w 57"/>
                  <a:gd name="T13" fmla="*/ 2147483647 h 151"/>
                  <a:gd name="T14" fmla="*/ 2147483647 w 57"/>
                  <a:gd name="T15" fmla="*/ 2147483647 h 151"/>
                  <a:gd name="T16" fmla="*/ 2147483647 w 57"/>
                  <a:gd name="T17" fmla="*/ 2147483647 h 151"/>
                  <a:gd name="T18" fmla="*/ 2147483647 w 57"/>
                  <a:gd name="T19" fmla="*/ 2147483647 h 151"/>
                  <a:gd name="T20" fmla="*/ 2147483647 w 57"/>
                  <a:gd name="T21" fmla="*/ 2147483647 h 151"/>
                  <a:gd name="T22" fmla="*/ 2147483647 w 57"/>
                  <a:gd name="T23" fmla="*/ 2147483647 h 151"/>
                  <a:gd name="T24" fmla="*/ 2147483647 w 57"/>
                  <a:gd name="T25" fmla="*/ 2147483647 h 151"/>
                  <a:gd name="T26" fmla="*/ 2147483647 w 57"/>
                  <a:gd name="T27" fmla="*/ 2147483647 h 151"/>
                  <a:gd name="T28" fmla="*/ 2147483647 w 57"/>
                  <a:gd name="T29" fmla="*/ 0 h 151"/>
                  <a:gd name="T30" fmla="*/ 2147483647 w 57"/>
                  <a:gd name="T31" fmla="*/ 2147483647 h 151"/>
                  <a:gd name="T32" fmla="*/ 0 w 57"/>
                  <a:gd name="T33" fmla="*/ 2147483647 h 151"/>
                  <a:gd name="T34" fmla="*/ 0 w 57"/>
                  <a:gd name="T35" fmla="*/ 2147483647 h 151"/>
                  <a:gd name="T36" fmla="*/ 2147483647 w 57"/>
                  <a:gd name="T37" fmla="*/ 2147483647 h 151"/>
                  <a:gd name="T38" fmla="*/ 2147483647 w 57"/>
                  <a:gd name="T39" fmla="*/ 2147483647 h 151"/>
                  <a:gd name="T40" fmla="*/ 2147483647 w 57"/>
                  <a:gd name="T41" fmla="*/ 2147483647 h 151"/>
                  <a:gd name="T42" fmla="*/ 2147483647 w 57"/>
                  <a:gd name="T43" fmla="*/ 2147483647 h 151"/>
                  <a:gd name="T44" fmla="*/ 2147483647 w 57"/>
                  <a:gd name="T45" fmla="*/ 2147483647 h 151"/>
                  <a:gd name="T46" fmla="*/ 2147483647 w 57"/>
                  <a:gd name="T47" fmla="*/ 2147483647 h 151"/>
                  <a:gd name="T48" fmla="*/ 2147483647 w 57"/>
                  <a:gd name="T49" fmla="*/ 2147483647 h 151"/>
                  <a:gd name="T50" fmla="*/ 2147483647 w 57"/>
                  <a:gd name="T51" fmla="*/ 2147483647 h 151"/>
                  <a:gd name="T52" fmla="*/ 2147483647 w 57"/>
                  <a:gd name="T53" fmla="*/ 2147483647 h 151"/>
                  <a:gd name="T54" fmla="*/ 2147483647 w 57"/>
                  <a:gd name="T55" fmla="*/ 2147483647 h 151"/>
                  <a:gd name="T56" fmla="*/ 2147483647 w 57"/>
                  <a:gd name="T57" fmla="*/ 2147483647 h 15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57"/>
                  <a:gd name="T88" fmla="*/ 0 h 151"/>
                  <a:gd name="T89" fmla="*/ 57 w 57"/>
                  <a:gd name="T90" fmla="*/ 151 h 15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57" h="151">
                    <a:moveTo>
                      <a:pt x="47" y="151"/>
                    </a:moveTo>
                    <a:lnTo>
                      <a:pt x="47" y="151"/>
                    </a:lnTo>
                    <a:lnTo>
                      <a:pt x="52" y="141"/>
                    </a:lnTo>
                    <a:lnTo>
                      <a:pt x="54" y="130"/>
                    </a:lnTo>
                    <a:lnTo>
                      <a:pt x="57" y="119"/>
                    </a:lnTo>
                    <a:lnTo>
                      <a:pt x="57" y="108"/>
                    </a:lnTo>
                    <a:lnTo>
                      <a:pt x="54" y="89"/>
                    </a:lnTo>
                    <a:lnTo>
                      <a:pt x="51" y="70"/>
                    </a:lnTo>
                    <a:lnTo>
                      <a:pt x="47" y="53"/>
                    </a:lnTo>
                    <a:lnTo>
                      <a:pt x="45" y="36"/>
                    </a:lnTo>
                    <a:lnTo>
                      <a:pt x="44" y="30"/>
                    </a:lnTo>
                    <a:lnTo>
                      <a:pt x="45" y="23"/>
                    </a:lnTo>
                    <a:lnTo>
                      <a:pt x="45" y="18"/>
                    </a:lnTo>
                    <a:lnTo>
                      <a:pt x="46" y="15"/>
                    </a:lnTo>
                    <a:lnTo>
                      <a:pt x="3" y="0"/>
                    </a:lnTo>
                    <a:lnTo>
                      <a:pt x="1" y="10"/>
                    </a:lnTo>
                    <a:lnTo>
                      <a:pt x="0" y="21"/>
                    </a:lnTo>
                    <a:lnTo>
                      <a:pt x="0" y="31"/>
                    </a:lnTo>
                    <a:lnTo>
                      <a:pt x="1" y="42"/>
                    </a:lnTo>
                    <a:lnTo>
                      <a:pt x="3" y="61"/>
                    </a:lnTo>
                    <a:lnTo>
                      <a:pt x="7" y="79"/>
                    </a:lnTo>
                    <a:lnTo>
                      <a:pt x="10" y="97"/>
                    </a:lnTo>
                    <a:lnTo>
                      <a:pt x="11" y="112"/>
                    </a:lnTo>
                    <a:lnTo>
                      <a:pt x="11" y="117"/>
                    </a:lnTo>
                    <a:lnTo>
                      <a:pt x="10" y="122"/>
                    </a:lnTo>
                    <a:lnTo>
                      <a:pt x="10" y="125"/>
                    </a:lnTo>
                    <a:lnTo>
                      <a:pt x="9" y="127"/>
                    </a:lnTo>
                    <a:lnTo>
                      <a:pt x="47" y="15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62" name="Freeform 84"/>
              <p:cNvSpPr>
                <a:spLocks/>
              </p:cNvSpPr>
              <p:nvPr/>
            </p:nvSpPr>
            <p:spPr bwMode="auto">
              <a:xfrm>
                <a:off x="6196013" y="2492375"/>
                <a:ext cx="98425" cy="241300"/>
              </a:xfrm>
              <a:custGeom>
                <a:avLst/>
                <a:gdLst>
                  <a:gd name="T0" fmla="*/ 2147483647 w 162"/>
                  <a:gd name="T1" fmla="*/ 2147483647 h 457"/>
                  <a:gd name="T2" fmla="*/ 2147483647 w 162"/>
                  <a:gd name="T3" fmla="*/ 2147483647 h 457"/>
                  <a:gd name="T4" fmla="*/ 2147483647 w 162"/>
                  <a:gd name="T5" fmla="*/ 2147483647 h 457"/>
                  <a:gd name="T6" fmla="*/ 2147483647 w 162"/>
                  <a:gd name="T7" fmla="*/ 2147483647 h 457"/>
                  <a:gd name="T8" fmla="*/ 2147483647 w 162"/>
                  <a:gd name="T9" fmla="*/ 2147483647 h 457"/>
                  <a:gd name="T10" fmla="*/ 2147483647 w 162"/>
                  <a:gd name="T11" fmla="*/ 2147483647 h 457"/>
                  <a:gd name="T12" fmla="*/ 2147483647 w 162"/>
                  <a:gd name="T13" fmla="*/ 2147483647 h 457"/>
                  <a:gd name="T14" fmla="*/ 2147483647 w 162"/>
                  <a:gd name="T15" fmla="*/ 2147483647 h 457"/>
                  <a:gd name="T16" fmla="*/ 2147483647 w 162"/>
                  <a:gd name="T17" fmla="*/ 2147483647 h 457"/>
                  <a:gd name="T18" fmla="*/ 2147483647 w 162"/>
                  <a:gd name="T19" fmla="*/ 2147483647 h 457"/>
                  <a:gd name="T20" fmla="*/ 2147483647 w 162"/>
                  <a:gd name="T21" fmla="*/ 2147483647 h 457"/>
                  <a:gd name="T22" fmla="*/ 2147483647 w 162"/>
                  <a:gd name="T23" fmla="*/ 2147483647 h 457"/>
                  <a:gd name="T24" fmla="*/ 2147483647 w 162"/>
                  <a:gd name="T25" fmla="*/ 2147483647 h 457"/>
                  <a:gd name="T26" fmla="*/ 2147483647 w 162"/>
                  <a:gd name="T27" fmla="*/ 2147483647 h 457"/>
                  <a:gd name="T28" fmla="*/ 2147483647 w 162"/>
                  <a:gd name="T29" fmla="*/ 2147483647 h 457"/>
                  <a:gd name="T30" fmla="*/ 2147483647 w 162"/>
                  <a:gd name="T31" fmla="*/ 2147483647 h 457"/>
                  <a:gd name="T32" fmla="*/ 2147483647 w 162"/>
                  <a:gd name="T33" fmla="*/ 2147483647 h 457"/>
                  <a:gd name="T34" fmla="*/ 2147483647 w 162"/>
                  <a:gd name="T35" fmla="*/ 2147483647 h 457"/>
                  <a:gd name="T36" fmla="*/ 2147483647 w 162"/>
                  <a:gd name="T37" fmla="*/ 2147483647 h 457"/>
                  <a:gd name="T38" fmla="*/ 2147483647 w 162"/>
                  <a:gd name="T39" fmla="*/ 2147483647 h 457"/>
                  <a:gd name="T40" fmla="*/ 2147483647 w 162"/>
                  <a:gd name="T41" fmla="*/ 2147483647 h 457"/>
                  <a:gd name="T42" fmla="*/ 2147483647 w 162"/>
                  <a:gd name="T43" fmla="*/ 2147483647 h 457"/>
                  <a:gd name="T44" fmla="*/ 2147483647 w 162"/>
                  <a:gd name="T45" fmla="*/ 0 h 457"/>
                  <a:gd name="T46" fmla="*/ 2147483647 w 162"/>
                  <a:gd name="T47" fmla="*/ 2147483647 h 457"/>
                  <a:gd name="T48" fmla="*/ 2147483647 w 162"/>
                  <a:gd name="T49" fmla="*/ 2147483647 h 457"/>
                  <a:gd name="T50" fmla="*/ 2147483647 w 162"/>
                  <a:gd name="T51" fmla="*/ 2147483647 h 457"/>
                  <a:gd name="T52" fmla="*/ 2147483647 w 162"/>
                  <a:gd name="T53" fmla="*/ 2147483647 h 457"/>
                  <a:gd name="T54" fmla="*/ 2147483647 w 162"/>
                  <a:gd name="T55" fmla="*/ 2147483647 h 457"/>
                  <a:gd name="T56" fmla="*/ 2147483647 w 162"/>
                  <a:gd name="T57" fmla="*/ 2147483647 h 457"/>
                  <a:gd name="T58" fmla="*/ 2147483647 w 162"/>
                  <a:gd name="T59" fmla="*/ 2147483647 h 457"/>
                  <a:gd name="T60" fmla="*/ 2147483647 w 162"/>
                  <a:gd name="T61" fmla="*/ 2147483647 h 457"/>
                  <a:gd name="T62" fmla="*/ 2147483647 w 162"/>
                  <a:gd name="T63" fmla="*/ 2147483647 h 457"/>
                  <a:gd name="T64" fmla="*/ 0 w 162"/>
                  <a:gd name="T65" fmla="*/ 2147483647 h 457"/>
                  <a:gd name="T66" fmla="*/ 0 w 162"/>
                  <a:gd name="T67" fmla="*/ 2147483647 h 457"/>
                  <a:gd name="T68" fmla="*/ 2147483647 w 162"/>
                  <a:gd name="T69" fmla="*/ 2147483647 h 457"/>
                  <a:gd name="T70" fmla="*/ 2147483647 w 162"/>
                  <a:gd name="T71" fmla="*/ 2147483647 h 457"/>
                  <a:gd name="T72" fmla="*/ 2147483647 w 162"/>
                  <a:gd name="T73" fmla="*/ 2147483647 h 457"/>
                  <a:gd name="T74" fmla="*/ 2147483647 w 162"/>
                  <a:gd name="T75" fmla="*/ 2147483647 h 457"/>
                  <a:gd name="T76" fmla="*/ 2147483647 w 162"/>
                  <a:gd name="T77" fmla="*/ 2147483647 h 457"/>
                  <a:gd name="T78" fmla="*/ 2147483647 w 162"/>
                  <a:gd name="T79" fmla="*/ 2147483647 h 457"/>
                  <a:gd name="T80" fmla="*/ 2147483647 w 162"/>
                  <a:gd name="T81" fmla="*/ 2147483647 h 457"/>
                  <a:gd name="T82" fmla="*/ 2147483647 w 162"/>
                  <a:gd name="T83" fmla="*/ 2147483647 h 457"/>
                  <a:gd name="T84" fmla="*/ 2147483647 w 162"/>
                  <a:gd name="T85" fmla="*/ 2147483647 h 457"/>
                  <a:gd name="T86" fmla="*/ 2147483647 w 162"/>
                  <a:gd name="T87" fmla="*/ 2147483647 h 457"/>
                  <a:gd name="T88" fmla="*/ 2147483647 w 162"/>
                  <a:gd name="T89" fmla="*/ 2147483647 h 45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62"/>
                  <a:gd name="T136" fmla="*/ 0 h 457"/>
                  <a:gd name="T137" fmla="*/ 162 w 162"/>
                  <a:gd name="T138" fmla="*/ 457 h 45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62" h="457">
                    <a:moveTo>
                      <a:pt x="75" y="439"/>
                    </a:moveTo>
                    <a:lnTo>
                      <a:pt x="75" y="440"/>
                    </a:lnTo>
                    <a:lnTo>
                      <a:pt x="69" y="423"/>
                    </a:lnTo>
                    <a:lnTo>
                      <a:pt x="63" y="408"/>
                    </a:lnTo>
                    <a:lnTo>
                      <a:pt x="59" y="393"/>
                    </a:lnTo>
                    <a:lnTo>
                      <a:pt x="55" y="377"/>
                    </a:lnTo>
                    <a:lnTo>
                      <a:pt x="52" y="363"/>
                    </a:lnTo>
                    <a:lnTo>
                      <a:pt x="49" y="349"/>
                    </a:lnTo>
                    <a:lnTo>
                      <a:pt x="47" y="336"/>
                    </a:lnTo>
                    <a:lnTo>
                      <a:pt x="46" y="322"/>
                    </a:lnTo>
                    <a:lnTo>
                      <a:pt x="46" y="308"/>
                    </a:lnTo>
                    <a:lnTo>
                      <a:pt x="46" y="295"/>
                    </a:lnTo>
                    <a:lnTo>
                      <a:pt x="47" y="283"/>
                    </a:lnTo>
                    <a:lnTo>
                      <a:pt x="48" y="271"/>
                    </a:lnTo>
                    <a:lnTo>
                      <a:pt x="52" y="246"/>
                    </a:lnTo>
                    <a:lnTo>
                      <a:pt x="58" y="223"/>
                    </a:lnTo>
                    <a:lnTo>
                      <a:pt x="66" y="198"/>
                    </a:lnTo>
                    <a:lnTo>
                      <a:pt x="75" y="174"/>
                    </a:lnTo>
                    <a:lnTo>
                      <a:pt x="87" y="150"/>
                    </a:lnTo>
                    <a:lnTo>
                      <a:pt x="99" y="126"/>
                    </a:lnTo>
                    <a:lnTo>
                      <a:pt x="129" y="77"/>
                    </a:lnTo>
                    <a:lnTo>
                      <a:pt x="162" y="24"/>
                    </a:lnTo>
                    <a:lnTo>
                      <a:pt x="124" y="0"/>
                    </a:lnTo>
                    <a:lnTo>
                      <a:pt x="91" y="54"/>
                    </a:lnTo>
                    <a:lnTo>
                      <a:pt x="61" y="105"/>
                    </a:lnTo>
                    <a:lnTo>
                      <a:pt x="47" y="130"/>
                    </a:lnTo>
                    <a:lnTo>
                      <a:pt x="35" y="156"/>
                    </a:lnTo>
                    <a:lnTo>
                      <a:pt x="24" y="182"/>
                    </a:lnTo>
                    <a:lnTo>
                      <a:pt x="15" y="210"/>
                    </a:lnTo>
                    <a:lnTo>
                      <a:pt x="8" y="237"/>
                    </a:lnTo>
                    <a:lnTo>
                      <a:pt x="3" y="264"/>
                    </a:lnTo>
                    <a:lnTo>
                      <a:pt x="2" y="280"/>
                    </a:lnTo>
                    <a:lnTo>
                      <a:pt x="0" y="294"/>
                    </a:lnTo>
                    <a:lnTo>
                      <a:pt x="0" y="309"/>
                    </a:lnTo>
                    <a:lnTo>
                      <a:pt x="2" y="325"/>
                    </a:lnTo>
                    <a:lnTo>
                      <a:pt x="3" y="340"/>
                    </a:lnTo>
                    <a:lnTo>
                      <a:pt x="5" y="356"/>
                    </a:lnTo>
                    <a:lnTo>
                      <a:pt x="8" y="372"/>
                    </a:lnTo>
                    <a:lnTo>
                      <a:pt x="11" y="388"/>
                    </a:lnTo>
                    <a:lnTo>
                      <a:pt x="16" y="404"/>
                    </a:lnTo>
                    <a:lnTo>
                      <a:pt x="21" y="422"/>
                    </a:lnTo>
                    <a:lnTo>
                      <a:pt x="27" y="439"/>
                    </a:lnTo>
                    <a:lnTo>
                      <a:pt x="34" y="457"/>
                    </a:lnTo>
                    <a:lnTo>
                      <a:pt x="75" y="4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63" name="Freeform 85"/>
              <p:cNvSpPr>
                <a:spLocks/>
              </p:cNvSpPr>
              <p:nvPr/>
            </p:nvSpPr>
            <p:spPr bwMode="auto">
              <a:xfrm>
                <a:off x="6215063" y="2724150"/>
                <a:ext cx="57150" cy="106363"/>
              </a:xfrm>
              <a:custGeom>
                <a:avLst/>
                <a:gdLst>
                  <a:gd name="T0" fmla="*/ 2147483647 w 95"/>
                  <a:gd name="T1" fmla="*/ 2147483647 h 202"/>
                  <a:gd name="T2" fmla="*/ 2147483647 w 95"/>
                  <a:gd name="T3" fmla="*/ 2147483647 h 202"/>
                  <a:gd name="T4" fmla="*/ 2147483647 w 95"/>
                  <a:gd name="T5" fmla="*/ 2147483647 h 202"/>
                  <a:gd name="T6" fmla="*/ 2147483647 w 95"/>
                  <a:gd name="T7" fmla="*/ 2147483647 h 202"/>
                  <a:gd name="T8" fmla="*/ 2147483647 w 95"/>
                  <a:gd name="T9" fmla="*/ 2147483647 h 202"/>
                  <a:gd name="T10" fmla="*/ 2147483647 w 95"/>
                  <a:gd name="T11" fmla="*/ 2147483647 h 202"/>
                  <a:gd name="T12" fmla="*/ 2147483647 w 95"/>
                  <a:gd name="T13" fmla="*/ 2147483647 h 202"/>
                  <a:gd name="T14" fmla="*/ 2147483647 w 95"/>
                  <a:gd name="T15" fmla="*/ 2147483647 h 202"/>
                  <a:gd name="T16" fmla="*/ 2147483647 w 95"/>
                  <a:gd name="T17" fmla="*/ 2147483647 h 202"/>
                  <a:gd name="T18" fmla="*/ 2147483647 w 95"/>
                  <a:gd name="T19" fmla="*/ 2147483647 h 202"/>
                  <a:gd name="T20" fmla="*/ 2147483647 w 95"/>
                  <a:gd name="T21" fmla="*/ 2147483647 h 202"/>
                  <a:gd name="T22" fmla="*/ 2147483647 w 95"/>
                  <a:gd name="T23" fmla="*/ 0 h 202"/>
                  <a:gd name="T24" fmla="*/ 0 w 95"/>
                  <a:gd name="T25" fmla="*/ 2147483647 h 202"/>
                  <a:gd name="T26" fmla="*/ 2147483647 w 95"/>
                  <a:gd name="T27" fmla="*/ 2147483647 h 202"/>
                  <a:gd name="T28" fmla="*/ 2147483647 w 95"/>
                  <a:gd name="T29" fmla="*/ 2147483647 h 202"/>
                  <a:gd name="T30" fmla="*/ 2147483647 w 95"/>
                  <a:gd name="T31" fmla="*/ 2147483647 h 202"/>
                  <a:gd name="T32" fmla="*/ 2147483647 w 95"/>
                  <a:gd name="T33" fmla="*/ 2147483647 h 202"/>
                  <a:gd name="T34" fmla="*/ 2147483647 w 95"/>
                  <a:gd name="T35" fmla="*/ 2147483647 h 202"/>
                  <a:gd name="T36" fmla="*/ 2147483647 w 95"/>
                  <a:gd name="T37" fmla="*/ 2147483647 h 202"/>
                  <a:gd name="T38" fmla="*/ 2147483647 w 95"/>
                  <a:gd name="T39" fmla="*/ 2147483647 h 202"/>
                  <a:gd name="T40" fmla="*/ 2147483647 w 95"/>
                  <a:gd name="T41" fmla="*/ 2147483647 h 202"/>
                  <a:gd name="T42" fmla="*/ 2147483647 w 95"/>
                  <a:gd name="T43" fmla="*/ 2147483647 h 202"/>
                  <a:gd name="T44" fmla="*/ 2147483647 w 95"/>
                  <a:gd name="T45" fmla="*/ 2147483647 h 202"/>
                  <a:gd name="T46" fmla="*/ 2147483647 w 95"/>
                  <a:gd name="T47" fmla="*/ 2147483647 h 202"/>
                  <a:gd name="T48" fmla="*/ 2147483647 w 95"/>
                  <a:gd name="T49" fmla="*/ 2147483647 h 20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5"/>
                  <a:gd name="T76" fmla="*/ 0 h 202"/>
                  <a:gd name="T77" fmla="*/ 95 w 95"/>
                  <a:gd name="T78" fmla="*/ 202 h 20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5" h="202">
                    <a:moveTo>
                      <a:pt x="92" y="202"/>
                    </a:moveTo>
                    <a:lnTo>
                      <a:pt x="92" y="202"/>
                    </a:lnTo>
                    <a:lnTo>
                      <a:pt x="94" y="188"/>
                    </a:lnTo>
                    <a:lnTo>
                      <a:pt x="95" y="173"/>
                    </a:lnTo>
                    <a:lnTo>
                      <a:pt x="94" y="160"/>
                    </a:lnTo>
                    <a:lnTo>
                      <a:pt x="92" y="146"/>
                    </a:lnTo>
                    <a:lnTo>
                      <a:pt x="88" y="120"/>
                    </a:lnTo>
                    <a:lnTo>
                      <a:pt x="79" y="94"/>
                    </a:lnTo>
                    <a:lnTo>
                      <a:pt x="71" y="69"/>
                    </a:lnTo>
                    <a:lnTo>
                      <a:pt x="60" y="45"/>
                    </a:lnTo>
                    <a:lnTo>
                      <a:pt x="51" y="23"/>
                    </a:lnTo>
                    <a:lnTo>
                      <a:pt x="41" y="0"/>
                    </a:lnTo>
                    <a:lnTo>
                      <a:pt x="0" y="18"/>
                    </a:lnTo>
                    <a:lnTo>
                      <a:pt x="9" y="40"/>
                    </a:lnTo>
                    <a:lnTo>
                      <a:pt x="20" y="62"/>
                    </a:lnTo>
                    <a:lnTo>
                      <a:pt x="28" y="84"/>
                    </a:lnTo>
                    <a:lnTo>
                      <a:pt x="37" y="108"/>
                    </a:lnTo>
                    <a:lnTo>
                      <a:pt x="44" y="131"/>
                    </a:lnTo>
                    <a:lnTo>
                      <a:pt x="48" y="153"/>
                    </a:lnTo>
                    <a:lnTo>
                      <a:pt x="50" y="163"/>
                    </a:lnTo>
                    <a:lnTo>
                      <a:pt x="50" y="173"/>
                    </a:lnTo>
                    <a:lnTo>
                      <a:pt x="50" y="184"/>
                    </a:lnTo>
                    <a:lnTo>
                      <a:pt x="48" y="195"/>
                    </a:lnTo>
                    <a:lnTo>
                      <a:pt x="92" y="2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64" name="Freeform 86"/>
              <p:cNvSpPr>
                <a:spLocks/>
              </p:cNvSpPr>
              <p:nvPr/>
            </p:nvSpPr>
            <p:spPr bwMode="auto">
              <a:xfrm>
                <a:off x="6242050" y="2827338"/>
                <a:ext cx="92075" cy="184150"/>
              </a:xfrm>
              <a:custGeom>
                <a:avLst/>
                <a:gdLst>
                  <a:gd name="T0" fmla="*/ 2147483647 w 154"/>
                  <a:gd name="T1" fmla="*/ 2147483647 h 348"/>
                  <a:gd name="T2" fmla="*/ 2147483647 w 154"/>
                  <a:gd name="T3" fmla="*/ 2147483647 h 348"/>
                  <a:gd name="T4" fmla="*/ 2147483647 w 154"/>
                  <a:gd name="T5" fmla="*/ 2147483647 h 348"/>
                  <a:gd name="T6" fmla="*/ 2147483647 w 154"/>
                  <a:gd name="T7" fmla="*/ 2147483647 h 348"/>
                  <a:gd name="T8" fmla="*/ 2147483647 w 154"/>
                  <a:gd name="T9" fmla="*/ 2147483647 h 348"/>
                  <a:gd name="T10" fmla="*/ 2147483647 w 154"/>
                  <a:gd name="T11" fmla="*/ 2147483647 h 348"/>
                  <a:gd name="T12" fmla="*/ 2147483647 w 154"/>
                  <a:gd name="T13" fmla="*/ 2147483647 h 348"/>
                  <a:gd name="T14" fmla="*/ 2147483647 w 154"/>
                  <a:gd name="T15" fmla="*/ 2147483647 h 348"/>
                  <a:gd name="T16" fmla="*/ 2147483647 w 154"/>
                  <a:gd name="T17" fmla="*/ 2147483647 h 348"/>
                  <a:gd name="T18" fmla="*/ 2147483647 w 154"/>
                  <a:gd name="T19" fmla="*/ 2147483647 h 348"/>
                  <a:gd name="T20" fmla="*/ 2147483647 w 154"/>
                  <a:gd name="T21" fmla="*/ 2147483647 h 348"/>
                  <a:gd name="T22" fmla="*/ 2147483647 w 154"/>
                  <a:gd name="T23" fmla="*/ 2147483647 h 348"/>
                  <a:gd name="T24" fmla="*/ 2147483647 w 154"/>
                  <a:gd name="T25" fmla="*/ 2147483647 h 348"/>
                  <a:gd name="T26" fmla="*/ 2147483647 w 154"/>
                  <a:gd name="T27" fmla="*/ 2147483647 h 348"/>
                  <a:gd name="T28" fmla="*/ 2147483647 w 154"/>
                  <a:gd name="T29" fmla="*/ 2147483647 h 348"/>
                  <a:gd name="T30" fmla="*/ 2147483647 w 154"/>
                  <a:gd name="T31" fmla="*/ 2147483647 h 348"/>
                  <a:gd name="T32" fmla="*/ 2147483647 w 154"/>
                  <a:gd name="T33" fmla="*/ 2147483647 h 348"/>
                  <a:gd name="T34" fmla="*/ 2147483647 w 154"/>
                  <a:gd name="T35" fmla="*/ 2147483647 h 348"/>
                  <a:gd name="T36" fmla="*/ 2147483647 w 154"/>
                  <a:gd name="T37" fmla="*/ 2147483647 h 348"/>
                  <a:gd name="T38" fmla="*/ 2147483647 w 154"/>
                  <a:gd name="T39" fmla="*/ 2147483647 h 348"/>
                  <a:gd name="T40" fmla="*/ 2147483647 w 154"/>
                  <a:gd name="T41" fmla="*/ 0 h 348"/>
                  <a:gd name="T42" fmla="*/ 2147483647 w 154"/>
                  <a:gd name="T43" fmla="*/ 2147483647 h 348"/>
                  <a:gd name="T44" fmla="*/ 0 w 154"/>
                  <a:gd name="T45" fmla="*/ 2147483647 h 348"/>
                  <a:gd name="T46" fmla="*/ 0 w 154"/>
                  <a:gd name="T47" fmla="*/ 2147483647 h 348"/>
                  <a:gd name="T48" fmla="*/ 0 w 154"/>
                  <a:gd name="T49" fmla="*/ 2147483647 h 348"/>
                  <a:gd name="T50" fmla="*/ 0 w 154"/>
                  <a:gd name="T51" fmla="*/ 2147483647 h 348"/>
                  <a:gd name="T52" fmla="*/ 2147483647 w 154"/>
                  <a:gd name="T53" fmla="*/ 2147483647 h 348"/>
                  <a:gd name="T54" fmla="*/ 2147483647 w 154"/>
                  <a:gd name="T55" fmla="*/ 2147483647 h 348"/>
                  <a:gd name="T56" fmla="*/ 2147483647 w 154"/>
                  <a:gd name="T57" fmla="*/ 2147483647 h 348"/>
                  <a:gd name="T58" fmla="*/ 2147483647 w 154"/>
                  <a:gd name="T59" fmla="*/ 2147483647 h 348"/>
                  <a:gd name="T60" fmla="*/ 2147483647 w 154"/>
                  <a:gd name="T61" fmla="*/ 2147483647 h 348"/>
                  <a:gd name="T62" fmla="*/ 2147483647 w 154"/>
                  <a:gd name="T63" fmla="*/ 2147483647 h 348"/>
                  <a:gd name="T64" fmla="*/ 2147483647 w 154"/>
                  <a:gd name="T65" fmla="*/ 2147483647 h 348"/>
                  <a:gd name="T66" fmla="*/ 2147483647 w 154"/>
                  <a:gd name="T67" fmla="*/ 2147483647 h 348"/>
                  <a:gd name="T68" fmla="*/ 2147483647 w 154"/>
                  <a:gd name="T69" fmla="*/ 2147483647 h 348"/>
                  <a:gd name="T70" fmla="*/ 2147483647 w 154"/>
                  <a:gd name="T71" fmla="*/ 2147483647 h 348"/>
                  <a:gd name="T72" fmla="*/ 2147483647 w 154"/>
                  <a:gd name="T73" fmla="*/ 2147483647 h 348"/>
                  <a:gd name="T74" fmla="*/ 2147483647 w 154"/>
                  <a:gd name="T75" fmla="*/ 2147483647 h 348"/>
                  <a:gd name="T76" fmla="*/ 2147483647 w 154"/>
                  <a:gd name="T77" fmla="*/ 2147483647 h 348"/>
                  <a:gd name="T78" fmla="*/ 2147483647 w 154"/>
                  <a:gd name="T79" fmla="*/ 2147483647 h 348"/>
                  <a:gd name="T80" fmla="*/ 2147483647 w 154"/>
                  <a:gd name="T81" fmla="*/ 2147483647 h 34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54"/>
                  <a:gd name="T124" fmla="*/ 0 h 348"/>
                  <a:gd name="T125" fmla="*/ 154 w 154"/>
                  <a:gd name="T126" fmla="*/ 348 h 34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54" h="348">
                    <a:moveTo>
                      <a:pt x="154" y="337"/>
                    </a:moveTo>
                    <a:lnTo>
                      <a:pt x="154" y="337"/>
                    </a:lnTo>
                    <a:lnTo>
                      <a:pt x="148" y="317"/>
                    </a:lnTo>
                    <a:lnTo>
                      <a:pt x="141" y="296"/>
                    </a:lnTo>
                    <a:lnTo>
                      <a:pt x="132" y="277"/>
                    </a:lnTo>
                    <a:lnTo>
                      <a:pt x="122" y="256"/>
                    </a:lnTo>
                    <a:lnTo>
                      <a:pt x="101" y="220"/>
                    </a:lnTo>
                    <a:lnTo>
                      <a:pt x="81" y="182"/>
                    </a:lnTo>
                    <a:lnTo>
                      <a:pt x="71" y="163"/>
                    </a:lnTo>
                    <a:lnTo>
                      <a:pt x="63" y="142"/>
                    </a:lnTo>
                    <a:lnTo>
                      <a:pt x="56" y="123"/>
                    </a:lnTo>
                    <a:lnTo>
                      <a:pt x="50" y="102"/>
                    </a:lnTo>
                    <a:lnTo>
                      <a:pt x="47" y="91"/>
                    </a:lnTo>
                    <a:lnTo>
                      <a:pt x="46" y="81"/>
                    </a:lnTo>
                    <a:lnTo>
                      <a:pt x="45" y="69"/>
                    </a:lnTo>
                    <a:lnTo>
                      <a:pt x="45" y="57"/>
                    </a:lnTo>
                    <a:lnTo>
                      <a:pt x="45" y="45"/>
                    </a:lnTo>
                    <a:lnTo>
                      <a:pt x="45" y="33"/>
                    </a:lnTo>
                    <a:lnTo>
                      <a:pt x="46" y="20"/>
                    </a:lnTo>
                    <a:lnTo>
                      <a:pt x="48" y="7"/>
                    </a:lnTo>
                    <a:lnTo>
                      <a:pt x="4" y="0"/>
                    </a:lnTo>
                    <a:lnTo>
                      <a:pt x="2" y="15"/>
                    </a:lnTo>
                    <a:lnTo>
                      <a:pt x="0" y="30"/>
                    </a:lnTo>
                    <a:lnTo>
                      <a:pt x="0" y="45"/>
                    </a:lnTo>
                    <a:lnTo>
                      <a:pt x="0" y="58"/>
                    </a:lnTo>
                    <a:lnTo>
                      <a:pt x="0" y="72"/>
                    </a:lnTo>
                    <a:lnTo>
                      <a:pt x="2" y="85"/>
                    </a:lnTo>
                    <a:lnTo>
                      <a:pt x="3" y="98"/>
                    </a:lnTo>
                    <a:lnTo>
                      <a:pt x="7" y="113"/>
                    </a:lnTo>
                    <a:lnTo>
                      <a:pt x="13" y="136"/>
                    </a:lnTo>
                    <a:lnTo>
                      <a:pt x="21" y="159"/>
                    </a:lnTo>
                    <a:lnTo>
                      <a:pt x="31" y="182"/>
                    </a:lnTo>
                    <a:lnTo>
                      <a:pt x="41" y="202"/>
                    </a:lnTo>
                    <a:lnTo>
                      <a:pt x="63" y="241"/>
                    </a:lnTo>
                    <a:lnTo>
                      <a:pt x="83" y="278"/>
                    </a:lnTo>
                    <a:lnTo>
                      <a:pt x="92" y="296"/>
                    </a:lnTo>
                    <a:lnTo>
                      <a:pt x="100" y="314"/>
                    </a:lnTo>
                    <a:lnTo>
                      <a:pt x="107" y="330"/>
                    </a:lnTo>
                    <a:lnTo>
                      <a:pt x="111" y="348"/>
                    </a:lnTo>
                    <a:lnTo>
                      <a:pt x="154" y="3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65" name="Freeform 87"/>
              <p:cNvSpPr>
                <a:spLocks/>
              </p:cNvSpPr>
              <p:nvPr/>
            </p:nvSpPr>
            <p:spPr bwMode="auto">
              <a:xfrm>
                <a:off x="6308725" y="3005138"/>
                <a:ext cx="203200" cy="165100"/>
              </a:xfrm>
              <a:custGeom>
                <a:avLst/>
                <a:gdLst>
                  <a:gd name="T0" fmla="*/ 2147483647 w 343"/>
                  <a:gd name="T1" fmla="*/ 2147483647 h 310"/>
                  <a:gd name="T2" fmla="*/ 2147483647 w 343"/>
                  <a:gd name="T3" fmla="*/ 2147483647 h 310"/>
                  <a:gd name="T4" fmla="*/ 2147483647 w 343"/>
                  <a:gd name="T5" fmla="*/ 2147483647 h 310"/>
                  <a:gd name="T6" fmla="*/ 2147483647 w 343"/>
                  <a:gd name="T7" fmla="*/ 2147483647 h 310"/>
                  <a:gd name="T8" fmla="*/ 2147483647 w 343"/>
                  <a:gd name="T9" fmla="*/ 2147483647 h 310"/>
                  <a:gd name="T10" fmla="*/ 2147483647 w 343"/>
                  <a:gd name="T11" fmla="*/ 2147483647 h 310"/>
                  <a:gd name="T12" fmla="*/ 2147483647 w 343"/>
                  <a:gd name="T13" fmla="*/ 2147483647 h 310"/>
                  <a:gd name="T14" fmla="*/ 2147483647 w 343"/>
                  <a:gd name="T15" fmla="*/ 2147483647 h 310"/>
                  <a:gd name="T16" fmla="*/ 2147483647 w 343"/>
                  <a:gd name="T17" fmla="*/ 2147483647 h 310"/>
                  <a:gd name="T18" fmla="*/ 2147483647 w 343"/>
                  <a:gd name="T19" fmla="*/ 2147483647 h 310"/>
                  <a:gd name="T20" fmla="*/ 2147483647 w 343"/>
                  <a:gd name="T21" fmla="*/ 2147483647 h 310"/>
                  <a:gd name="T22" fmla="*/ 2147483647 w 343"/>
                  <a:gd name="T23" fmla="*/ 2147483647 h 310"/>
                  <a:gd name="T24" fmla="*/ 2147483647 w 343"/>
                  <a:gd name="T25" fmla="*/ 2147483647 h 310"/>
                  <a:gd name="T26" fmla="*/ 2147483647 w 343"/>
                  <a:gd name="T27" fmla="*/ 2147483647 h 310"/>
                  <a:gd name="T28" fmla="*/ 2147483647 w 343"/>
                  <a:gd name="T29" fmla="*/ 2147483647 h 310"/>
                  <a:gd name="T30" fmla="*/ 2147483647 w 343"/>
                  <a:gd name="T31" fmla="*/ 2147483647 h 310"/>
                  <a:gd name="T32" fmla="*/ 2147483647 w 343"/>
                  <a:gd name="T33" fmla="*/ 2147483647 h 310"/>
                  <a:gd name="T34" fmla="*/ 2147483647 w 343"/>
                  <a:gd name="T35" fmla="*/ 0 h 310"/>
                  <a:gd name="T36" fmla="*/ 0 w 343"/>
                  <a:gd name="T37" fmla="*/ 2147483647 h 310"/>
                  <a:gd name="T38" fmla="*/ 2147483647 w 343"/>
                  <a:gd name="T39" fmla="*/ 2147483647 h 310"/>
                  <a:gd name="T40" fmla="*/ 2147483647 w 343"/>
                  <a:gd name="T41" fmla="*/ 2147483647 h 310"/>
                  <a:gd name="T42" fmla="*/ 2147483647 w 343"/>
                  <a:gd name="T43" fmla="*/ 2147483647 h 310"/>
                  <a:gd name="T44" fmla="*/ 2147483647 w 343"/>
                  <a:gd name="T45" fmla="*/ 2147483647 h 310"/>
                  <a:gd name="T46" fmla="*/ 2147483647 w 343"/>
                  <a:gd name="T47" fmla="*/ 2147483647 h 310"/>
                  <a:gd name="T48" fmla="*/ 2147483647 w 343"/>
                  <a:gd name="T49" fmla="*/ 2147483647 h 310"/>
                  <a:gd name="T50" fmla="*/ 2147483647 w 343"/>
                  <a:gd name="T51" fmla="*/ 2147483647 h 310"/>
                  <a:gd name="T52" fmla="*/ 2147483647 w 343"/>
                  <a:gd name="T53" fmla="*/ 2147483647 h 310"/>
                  <a:gd name="T54" fmla="*/ 2147483647 w 343"/>
                  <a:gd name="T55" fmla="*/ 2147483647 h 310"/>
                  <a:gd name="T56" fmla="*/ 2147483647 w 343"/>
                  <a:gd name="T57" fmla="*/ 2147483647 h 310"/>
                  <a:gd name="T58" fmla="*/ 2147483647 w 343"/>
                  <a:gd name="T59" fmla="*/ 2147483647 h 310"/>
                  <a:gd name="T60" fmla="*/ 2147483647 w 343"/>
                  <a:gd name="T61" fmla="*/ 2147483647 h 310"/>
                  <a:gd name="T62" fmla="*/ 2147483647 w 343"/>
                  <a:gd name="T63" fmla="*/ 2147483647 h 310"/>
                  <a:gd name="T64" fmla="*/ 2147483647 w 343"/>
                  <a:gd name="T65" fmla="*/ 2147483647 h 310"/>
                  <a:gd name="T66" fmla="*/ 2147483647 w 343"/>
                  <a:gd name="T67" fmla="*/ 2147483647 h 310"/>
                  <a:gd name="T68" fmla="*/ 2147483647 w 343"/>
                  <a:gd name="T69" fmla="*/ 2147483647 h 310"/>
                  <a:gd name="T70" fmla="*/ 2147483647 w 343"/>
                  <a:gd name="T71" fmla="*/ 2147483647 h 310"/>
                  <a:gd name="T72" fmla="*/ 2147483647 w 343"/>
                  <a:gd name="T73" fmla="*/ 2147483647 h 310"/>
                  <a:gd name="T74" fmla="*/ 2147483647 w 343"/>
                  <a:gd name="T75" fmla="*/ 2147483647 h 310"/>
                  <a:gd name="T76" fmla="*/ 2147483647 w 343"/>
                  <a:gd name="T77" fmla="*/ 2147483647 h 310"/>
                  <a:gd name="T78" fmla="*/ 2147483647 w 343"/>
                  <a:gd name="T79" fmla="*/ 2147483647 h 31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343"/>
                  <a:gd name="T121" fmla="*/ 0 h 310"/>
                  <a:gd name="T122" fmla="*/ 343 w 343"/>
                  <a:gd name="T123" fmla="*/ 310 h 31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343" h="310">
                    <a:moveTo>
                      <a:pt x="336" y="296"/>
                    </a:moveTo>
                    <a:lnTo>
                      <a:pt x="322" y="268"/>
                    </a:lnTo>
                    <a:lnTo>
                      <a:pt x="294" y="257"/>
                    </a:lnTo>
                    <a:lnTo>
                      <a:pt x="267" y="245"/>
                    </a:lnTo>
                    <a:lnTo>
                      <a:pt x="242" y="233"/>
                    </a:lnTo>
                    <a:lnTo>
                      <a:pt x="218" y="220"/>
                    </a:lnTo>
                    <a:lnTo>
                      <a:pt x="195" y="207"/>
                    </a:lnTo>
                    <a:lnTo>
                      <a:pt x="175" y="193"/>
                    </a:lnTo>
                    <a:lnTo>
                      <a:pt x="155" y="177"/>
                    </a:lnTo>
                    <a:lnTo>
                      <a:pt x="137" y="162"/>
                    </a:lnTo>
                    <a:lnTo>
                      <a:pt x="120" y="145"/>
                    </a:lnTo>
                    <a:lnTo>
                      <a:pt x="105" y="129"/>
                    </a:lnTo>
                    <a:lnTo>
                      <a:pt x="92" y="110"/>
                    </a:lnTo>
                    <a:lnTo>
                      <a:pt x="79" y="91"/>
                    </a:lnTo>
                    <a:lnTo>
                      <a:pt x="68" y="69"/>
                    </a:lnTo>
                    <a:lnTo>
                      <a:pt x="59" y="48"/>
                    </a:lnTo>
                    <a:lnTo>
                      <a:pt x="50" y="25"/>
                    </a:lnTo>
                    <a:lnTo>
                      <a:pt x="43" y="0"/>
                    </a:lnTo>
                    <a:lnTo>
                      <a:pt x="0" y="11"/>
                    </a:lnTo>
                    <a:lnTo>
                      <a:pt x="8" y="38"/>
                    </a:lnTo>
                    <a:lnTo>
                      <a:pt x="17" y="64"/>
                    </a:lnTo>
                    <a:lnTo>
                      <a:pt x="28" y="89"/>
                    </a:lnTo>
                    <a:lnTo>
                      <a:pt x="41" y="113"/>
                    </a:lnTo>
                    <a:lnTo>
                      <a:pt x="55" y="136"/>
                    </a:lnTo>
                    <a:lnTo>
                      <a:pt x="71" y="156"/>
                    </a:lnTo>
                    <a:lnTo>
                      <a:pt x="87" y="176"/>
                    </a:lnTo>
                    <a:lnTo>
                      <a:pt x="106" y="195"/>
                    </a:lnTo>
                    <a:lnTo>
                      <a:pt x="126" y="213"/>
                    </a:lnTo>
                    <a:lnTo>
                      <a:pt x="149" y="230"/>
                    </a:lnTo>
                    <a:lnTo>
                      <a:pt x="172" y="245"/>
                    </a:lnTo>
                    <a:lnTo>
                      <a:pt x="195" y="259"/>
                    </a:lnTo>
                    <a:lnTo>
                      <a:pt x="221" y="274"/>
                    </a:lnTo>
                    <a:lnTo>
                      <a:pt x="249" y="287"/>
                    </a:lnTo>
                    <a:lnTo>
                      <a:pt x="277" y="299"/>
                    </a:lnTo>
                    <a:lnTo>
                      <a:pt x="306" y="310"/>
                    </a:lnTo>
                    <a:lnTo>
                      <a:pt x="293" y="282"/>
                    </a:lnTo>
                    <a:lnTo>
                      <a:pt x="336" y="296"/>
                    </a:lnTo>
                    <a:lnTo>
                      <a:pt x="343" y="276"/>
                    </a:lnTo>
                    <a:lnTo>
                      <a:pt x="322" y="268"/>
                    </a:lnTo>
                    <a:lnTo>
                      <a:pt x="336" y="29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66" name="Freeform 88"/>
              <p:cNvSpPr>
                <a:spLocks/>
              </p:cNvSpPr>
              <p:nvPr/>
            </p:nvSpPr>
            <p:spPr bwMode="auto">
              <a:xfrm>
                <a:off x="6480175" y="3154363"/>
                <a:ext cx="34925" cy="77787"/>
              </a:xfrm>
              <a:custGeom>
                <a:avLst/>
                <a:gdLst>
                  <a:gd name="T0" fmla="*/ 2147483647 w 63"/>
                  <a:gd name="T1" fmla="*/ 2147483647 h 145"/>
                  <a:gd name="T2" fmla="*/ 2147483647 w 63"/>
                  <a:gd name="T3" fmla="*/ 2147483647 h 145"/>
                  <a:gd name="T4" fmla="*/ 2147483647 w 63"/>
                  <a:gd name="T5" fmla="*/ 2147483647 h 145"/>
                  <a:gd name="T6" fmla="*/ 2147483647 w 63"/>
                  <a:gd name="T7" fmla="*/ 2147483647 h 145"/>
                  <a:gd name="T8" fmla="*/ 2147483647 w 63"/>
                  <a:gd name="T9" fmla="*/ 2147483647 h 145"/>
                  <a:gd name="T10" fmla="*/ 2147483647 w 63"/>
                  <a:gd name="T11" fmla="*/ 2147483647 h 145"/>
                  <a:gd name="T12" fmla="*/ 2147483647 w 63"/>
                  <a:gd name="T13" fmla="*/ 2147483647 h 145"/>
                  <a:gd name="T14" fmla="*/ 2147483647 w 63"/>
                  <a:gd name="T15" fmla="*/ 2147483647 h 145"/>
                  <a:gd name="T16" fmla="*/ 2147483647 w 63"/>
                  <a:gd name="T17" fmla="*/ 2147483647 h 145"/>
                  <a:gd name="T18" fmla="*/ 2147483647 w 63"/>
                  <a:gd name="T19" fmla="*/ 2147483647 h 145"/>
                  <a:gd name="T20" fmla="*/ 2147483647 w 63"/>
                  <a:gd name="T21" fmla="*/ 2147483647 h 145"/>
                  <a:gd name="T22" fmla="*/ 2147483647 w 63"/>
                  <a:gd name="T23" fmla="*/ 2147483647 h 145"/>
                  <a:gd name="T24" fmla="*/ 2147483647 w 63"/>
                  <a:gd name="T25" fmla="*/ 2147483647 h 145"/>
                  <a:gd name="T26" fmla="*/ 2147483647 w 63"/>
                  <a:gd name="T27" fmla="*/ 2147483647 h 145"/>
                  <a:gd name="T28" fmla="*/ 2147483647 w 63"/>
                  <a:gd name="T29" fmla="*/ 0 h 145"/>
                  <a:gd name="T30" fmla="*/ 2147483647 w 63"/>
                  <a:gd name="T31" fmla="*/ 2147483647 h 145"/>
                  <a:gd name="T32" fmla="*/ 2147483647 w 63"/>
                  <a:gd name="T33" fmla="*/ 2147483647 h 145"/>
                  <a:gd name="T34" fmla="*/ 0 w 63"/>
                  <a:gd name="T35" fmla="*/ 2147483647 h 145"/>
                  <a:gd name="T36" fmla="*/ 0 w 63"/>
                  <a:gd name="T37" fmla="*/ 2147483647 h 145"/>
                  <a:gd name="T38" fmla="*/ 0 w 63"/>
                  <a:gd name="T39" fmla="*/ 2147483647 h 145"/>
                  <a:gd name="T40" fmla="*/ 2147483647 w 63"/>
                  <a:gd name="T41" fmla="*/ 2147483647 h 145"/>
                  <a:gd name="T42" fmla="*/ 2147483647 w 63"/>
                  <a:gd name="T43" fmla="*/ 2147483647 h 145"/>
                  <a:gd name="T44" fmla="*/ 2147483647 w 63"/>
                  <a:gd name="T45" fmla="*/ 2147483647 h 145"/>
                  <a:gd name="T46" fmla="*/ 2147483647 w 63"/>
                  <a:gd name="T47" fmla="*/ 2147483647 h 145"/>
                  <a:gd name="T48" fmla="*/ 2147483647 w 63"/>
                  <a:gd name="T49" fmla="*/ 2147483647 h 145"/>
                  <a:gd name="T50" fmla="*/ 2147483647 w 63"/>
                  <a:gd name="T51" fmla="*/ 2147483647 h 145"/>
                  <a:gd name="T52" fmla="*/ 2147483647 w 63"/>
                  <a:gd name="T53" fmla="*/ 2147483647 h 145"/>
                  <a:gd name="T54" fmla="*/ 2147483647 w 63"/>
                  <a:gd name="T55" fmla="*/ 2147483647 h 145"/>
                  <a:gd name="T56" fmla="*/ 2147483647 w 63"/>
                  <a:gd name="T57" fmla="*/ 2147483647 h 14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3"/>
                  <a:gd name="T88" fmla="*/ 0 h 145"/>
                  <a:gd name="T89" fmla="*/ 63 w 63"/>
                  <a:gd name="T90" fmla="*/ 145 h 14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3" h="145">
                    <a:moveTo>
                      <a:pt x="63" y="114"/>
                    </a:moveTo>
                    <a:lnTo>
                      <a:pt x="63" y="114"/>
                    </a:lnTo>
                    <a:lnTo>
                      <a:pt x="62" y="113"/>
                    </a:lnTo>
                    <a:lnTo>
                      <a:pt x="59" y="109"/>
                    </a:lnTo>
                    <a:lnTo>
                      <a:pt x="57" y="104"/>
                    </a:lnTo>
                    <a:lnTo>
                      <a:pt x="54" y="100"/>
                    </a:lnTo>
                    <a:lnTo>
                      <a:pt x="51" y="85"/>
                    </a:lnTo>
                    <a:lnTo>
                      <a:pt x="47" y="71"/>
                    </a:lnTo>
                    <a:lnTo>
                      <a:pt x="45" y="55"/>
                    </a:lnTo>
                    <a:lnTo>
                      <a:pt x="45" y="39"/>
                    </a:lnTo>
                    <a:lnTo>
                      <a:pt x="45" y="32"/>
                    </a:lnTo>
                    <a:lnTo>
                      <a:pt x="46" y="25"/>
                    </a:lnTo>
                    <a:lnTo>
                      <a:pt x="47" y="20"/>
                    </a:lnTo>
                    <a:lnTo>
                      <a:pt x="49" y="14"/>
                    </a:lnTo>
                    <a:lnTo>
                      <a:pt x="6" y="0"/>
                    </a:lnTo>
                    <a:lnTo>
                      <a:pt x="3" y="9"/>
                    </a:lnTo>
                    <a:lnTo>
                      <a:pt x="1" y="19"/>
                    </a:lnTo>
                    <a:lnTo>
                      <a:pt x="0" y="28"/>
                    </a:lnTo>
                    <a:lnTo>
                      <a:pt x="0" y="39"/>
                    </a:lnTo>
                    <a:lnTo>
                      <a:pt x="0" y="58"/>
                    </a:lnTo>
                    <a:lnTo>
                      <a:pt x="3" y="78"/>
                    </a:lnTo>
                    <a:lnTo>
                      <a:pt x="7" y="97"/>
                    </a:lnTo>
                    <a:lnTo>
                      <a:pt x="13" y="115"/>
                    </a:lnTo>
                    <a:lnTo>
                      <a:pt x="16" y="124"/>
                    </a:lnTo>
                    <a:lnTo>
                      <a:pt x="20" y="132"/>
                    </a:lnTo>
                    <a:lnTo>
                      <a:pt x="25" y="139"/>
                    </a:lnTo>
                    <a:lnTo>
                      <a:pt x="31" y="145"/>
                    </a:lnTo>
                    <a:lnTo>
                      <a:pt x="63" y="1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67" name="Freeform 89"/>
              <p:cNvSpPr>
                <a:spLocks/>
              </p:cNvSpPr>
              <p:nvPr/>
            </p:nvSpPr>
            <p:spPr bwMode="auto">
              <a:xfrm>
                <a:off x="6497638" y="3214688"/>
                <a:ext cx="236537" cy="136525"/>
              </a:xfrm>
              <a:custGeom>
                <a:avLst/>
                <a:gdLst>
                  <a:gd name="T0" fmla="*/ 2147483647 w 397"/>
                  <a:gd name="T1" fmla="*/ 2147483647 h 258"/>
                  <a:gd name="T2" fmla="*/ 2147483647 w 397"/>
                  <a:gd name="T3" fmla="*/ 2147483647 h 258"/>
                  <a:gd name="T4" fmla="*/ 2147483647 w 397"/>
                  <a:gd name="T5" fmla="*/ 2147483647 h 258"/>
                  <a:gd name="T6" fmla="*/ 2147483647 w 397"/>
                  <a:gd name="T7" fmla="*/ 2147483647 h 258"/>
                  <a:gd name="T8" fmla="*/ 2147483647 w 397"/>
                  <a:gd name="T9" fmla="*/ 2147483647 h 258"/>
                  <a:gd name="T10" fmla="*/ 2147483647 w 397"/>
                  <a:gd name="T11" fmla="*/ 2147483647 h 258"/>
                  <a:gd name="T12" fmla="*/ 2147483647 w 397"/>
                  <a:gd name="T13" fmla="*/ 2147483647 h 258"/>
                  <a:gd name="T14" fmla="*/ 2147483647 w 397"/>
                  <a:gd name="T15" fmla="*/ 2147483647 h 258"/>
                  <a:gd name="T16" fmla="*/ 2147483647 w 397"/>
                  <a:gd name="T17" fmla="*/ 2147483647 h 258"/>
                  <a:gd name="T18" fmla="*/ 2147483647 w 397"/>
                  <a:gd name="T19" fmla="*/ 2147483647 h 258"/>
                  <a:gd name="T20" fmla="*/ 2147483647 w 397"/>
                  <a:gd name="T21" fmla="*/ 2147483647 h 258"/>
                  <a:gd name="T22" fmla="*/ 2147483647 w 397"/>
                  <a:gd name="T23" fmla="*/ 2147483647 h 258"/>
                  <a:gd name="T24" fmla="*/ 2147483647 w 397"/>
                  <a:gd name="T25" fmla="*/ 2147483647 h 258"/>
                  <a:gd name="T26" fmla="*/ 2147483647 w 397"/>
                  <a:gd name="T27" fmla="*/ 2147483647 h 258"/>
                  <a:gd name="T28" fmla="*/ 2147483647 w 397"/>
                  <a:gd name="T29" fmla="*/ 2147483647 h 258"/>
                  <a:gd name="T30" fmla="*/ 2147483647 w 397"/>
                  <a:gd name="T31" fmla="*/ 2147483647 h 258"/>
                  <a:gd name="T32" fmla="*/ 2147483647 w 397"/>
                  <a:gd name="T33" fmla="*/ 2147483647 h 258"/>
                  <a:gd name="T34" fmla="*/ 2147483647 w 397"/>
                  <a:gd name="T35" fmla="*/ 0 h 258"/>
                  <a:gd name="T36" fmla="*/ 0 w 397"/>
                  <a:gd name="T37" fmla="*/ 2147483647 h 258"/>
                  <a:gd name="T38" fmla="*/ 2147483647 w 397"/>
                  <a:gd name="T39" fmla="*/ 2147483647 h 258"/>
                  <a:gd name="T40" fmla="*/ 2147483647 w 397"/>
                  <a:gd name="T41" fmla="*/ 2147483647 h 258"/>
                  <a:gd name="T42" fmla="*/ 2147483647 w 397"/>
                  <a:gd name="T43" fmla="*/ 2147483647 h 258"/>
                  <a:gd name="T44" fmla="*/ 2147483647 w 397"/>
                  <a:gd name="T45" fmla="*/ 2147483647 h 258"/>
                  <a:gd name="T46" fmla="*/ 2147483647 w 397"/>
                  <a:gd name="T47" fmla="*/ 2147483647 h 258"/>
                  <a:gd name="T48" fmla="*/ 2147483647 w 397"/>
                  <a:gd name="T49" fmla="*/ 2147483647 h 258"/>
                  <a:gd name="T50" fmla="*/ 2147483647 w 397"/>
                  <a:gd name="T51" fmla="*/ 2147483647 h 258"/>
                  <a:gd name="T52" fmla="*/ 2147483647 w 397"/>
                  <a:gd name="T53" fmla="*/ 2147483647 h 258"/>
                  <a:gd name="T54" fmla="*/ 2147483647 w 397"/>
                  <a:gd name="T55" fmla="*/ 2147483647 h 258"/>
                  <a:gd name="T56" fmla="*/ 2147483647 w 397"/>
                  <a:gd name="T57" fmla="*/ 2147483647 h 258"/>
                  <a:gd name="T58" fmla="*/ 2147483647 w 397"/>
                  <a:gd name="T59" fmla="*/ 2147483647 h 258"/>
                  <a:gd name="T60" fmla="*/ 2147483647 w 397"/>
                  <a:gd name="T61" fmla="*/ 2147483647 h 258"/>
                  <a:gd name="T62" fmla="*/ 2147483647 w 397"/>
                  <a:gd name="T63" fmla="*/ 2147483647 h 258"/>
                  <a:gd name="T64" fmla="*/ 2147483647 w 397"/>
                  <a:gd name="T65" fmla="*/ 2147483647 h 258"/>
                  <a:gd name="T66" fmla="*/ 2147483647 w 397"/>
                  <a:gd name="T67" fmla="*/ 2147483647 h 258"/>
                  <a:gd name="T68" fmla="*/ 2147483647 w 397"/>
                  <a:gd name="T69" fmla="*/ 2147483647 h 258"/>
                  <a:gd name="T70" fmla="*/ 2147483647 w 397"/>
                  <a:gd name="T71" fmla="*/ 2147483647 h 258"/>
                  <a:gd name="T72" fmla="*/ 2147483647 w 397"/>
                  <a:gd name="T73" fmla="*/ 2147483647 h 2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97"/>
                  <a:gd name="T112" fmla="*/ 0 h 258"/>
                  <a:gd name="T113" fmla="*/ 397 w 397"/>
                  <a:gd name="T114" fmla="*/ 258 h 25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97" h="258">
                    <a:moveTo>
                      <a:pt x="397" y="214"/>
                    </a:moveTo>
                    <a:lnTo>
                      <a:pt x="397" y="214"/>
                    </a:lnTo>
                    <a:lnTo>
                      <a:pt x="373" y="210"/>
                    </a:lnTo>
                    <a:lnTo>
                      <a:pt x="350" y="204"/>
                    </a:lnTo>
                    <a:lnTo>
                      <a:pt x="327" y="198"/>
                    </a:lnTo>
                    <a:lnTo>
                      <a:pt x="304" y="190"/>
                    </a:lnTo>
                    <a:lnTo>
                      <a:pt x="280" y="182"/>
                    </a:lnTo>
                    <a:lnTo>
                      <a:pt x="258" y="171"/>
                    </a:lnTo>
                    <a:lnTo>
                      <a:pt x="235" y="159"/>
                    </a:lnTo>
                    <a:lnTo>
                      <a:pt x="211" y="147"/>
                    </a:lnTo>
                    <a:lnTo>
                      <a:pt x="189" y="133"/>
                    </a:lnTo>
                    <a:lnTo>
                      <a:pt x="166" y="118"/>
                    </a:lnTo>
                    <a:lnTo>
                      <a:pt x="144" y="101"/>
                    </a:lnTo>
                    <a:lnTo>
                      <a:pt x="121" y="83"/>
                    </a:lnTo>
                    <a:lnTo>
                      <a:pt x="98" y="64"/>
                    </a:lnTo>
                    <a:lnTo>
                      <a:pt x="76" y="44"/>
                    </a:lnTo>
                    <a:lnTo>
                      <a:pt x="54" y="23"/>
                    </a:lnTo>
                    <a:lnTo>
                      <a:pt x="32" y="0"/>
                    </a:lnTo>
                    <a:lnTo>
                      <a:pt x="0" y="31"/>
                    </a:lnTo>
                    <a:lnTo>
                      <a:pt x="22" y="55"/>
                    </a:lnTo>
                    <a:lnTo>
                      <a:pt x="45" y="77"/>
                    </a:lnTo>
                    <a:lnTo>
                      <a:pt x="69" y="99"/>
                    </a:lnTo>
                    <a:lnTo>
                      <a:pt x="92" y="119"/>
                    </a:lnTo>
                    <a:lnTo>
                      <a:pt x="116" y="137"/>
                    </a:lnTo>
                    <a:lnTo>
                      <a:pt x="140" y="154"/>
                    </a:lnTo>
                    <a:lnTo>
                      <a:pt x="165" y="171"/>
                    </a:lnTo>
                    <a:lnTo>
                      <a:pt x="189" y="185"/>
                    </a:lnTo>
                    <a:lnTo>
                      <a:pt x="214" y="200"/>
                    </a:lnTo>
                    <a:lnTo>
                      <a:pt x="239" y="212"/>
                    </a:lnTo>
                    <a:lnTo>
                      <a:pt x="264" y="223"/>
                    </a:lnTo>
                    <a:lnTo>
                      <a:pt x="289" y="233"/>
                    </a:lnTo>
                    <a:lnTo>
                      <a:pt x="313" y="241"/>
                    </a:lnTo>
                    <a:lnTo>
                      <a:pt x="340" y="248"/>
                    </a:lnTo>
                    <a:lnTo>
                      <a:pt x="365" y="254"/>
                    </a:lnTo>
                    <a:lnTo>
                      <a:pt x="390" y="258"/>
                    </a:lnTo>
                    <a:lnTo>
                      <a:pt x="397" y="2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68" name="Freeform 90"/>
              <p:cNvSpPr>
                <a:spLocks/>
              </p:cNvSpPr>
              <p:nvPr/>
            </p:nvSpPr>
            <p:spPr bwMode="auto">
              <a:xfrm>
                <a:off x="6729413" y="3328988"/>
                <a:ext cx="350837" cy="173037"/>
              </a:xfrm>
              <a:custGeom>
                <a:avLst/>
                <a:gdLst>
                  <a:gd name="T0" fmla="*/ 2147483647 w 585"/>
                  <a:gd name="T1" fmla="*/ 2147483647 h 329"/>
                  <a:gd name="T2" fmla="*/ 2147483647 w 585"/>
                  <a:gd name="T3" fmla="*/ 2147483647 h 329"/>
                  <a:gd name="T4" fmla="*/ 2147483647 w 585"/>
                  <a:gd name="T5" fmla="*/ 2147483647 h 329"/>
                  <a:gd name="T6" fmla="*/ 2147483647 w 585"/>
                  <a:gd name="T7" fmla="*/ 2147483647 h 329"/>
                  <a:gd name="T8" fmla="*/ 2147483647 w 585"/>
                  <a:gd name="T9" fmla="*/ 2147483647 h 329"/>
                  <a:gd name="T10" fmla="*/ 2147483647 w 585"/>
                  <a:gd name="T11" fmla="*/ 2147483647 h 329"/>
                  <a:gd name="T12" fmla="*/ 2147483647 w 585"/>
                  <a:gd name="T13" fmla="*/ 2147483647 h 329"/>
                  <a:gd name="T14" fmla="*/ 2147483647 w 585"/>
                  <a:gd name="T15" fmla="*/ 2147483647 h 329"/>
                  <a:gd name="T16" fmla="*/ 2147483647 w 585"/>
                  <a:gd name="T17" fmla="*/ 2147483647 h 329"/>
                  <a:gd name="T18" fmla="*/ 2147483647 w 585"/>
                  <a:gd name="T19" fmla="*/ 2147483647 h 329"/>
                  <a:gd name="T20" fmla="*/ 2147483647 w 585"/>
                  <a:gd name="T21" fmla="*/ 2147483647 h 329"/>
                  <a:gd name="T22" fmla="*/ 2147483647 w 585"/>
                  <a:gd name="T23" fmla="*/ 2147483647 h 329"/>
                  <a:gd name="T24" fmla="*/ 2147483647 w 585"/>
                  <a:gd name="T25" fmla="*/ 2147483647 h 329"/>
                  <a:gd name="T26" fmla="*/ 2147483647 w 585"/>
                  <a:gd name="T27" fmla="*/ 2147483647 h 329"/>
                  <a:gd name="T28" fmla="*/ 2147483647 w 585"/>
                  <a:gd name="T29" fmla="*/ 2147483647 h 329"/>
                  <a:gd name="T30" fmla="*/ 2147483647 w 585"/>
                  <a:gd name="T31" fmla="*/ 2147483647 h 329"/>
                  <a:gd name="T32" fmla="*/ 2147483647 w 585"/>
                  <a:gd name="T33" fmla="*/ 2147483647 h 329"/>
                  <a:gd name="T34" fmla="*/ 2147483647 w 585"/>
                  <a:gd name="T35" fmla="*/ 2147483647 h 329"/>
                  <a:gd name="T36" fmla="*/ 2147483647 w 585"/>
                  <a:gd name="T37" fmla="*/ 2147483647 h 329"/>
                  <a:gd name="T38" fmla="*/ 2147483647 w 585"/>
                  <a:gd name="T39" fmla="*/ 2147483647 h 329"/>
                  <a:gd name="T40" fmla="*/ 2147483647 w 585"/>
                  <a:gd name="T41" fmla="*/ 2147483647 h 329"/>
                  <a:gd name="T42" fmla="*/ 2147483647 w 585"/>
                  <a:gd name="T43" fmla="*/ 2147483647 h 329"/>
                  <a:gd name="T44" fmla="*/ 2147483647 w 585"/>
                  <a:gd name="T45" fmla="*/ 2147483647 h 329"/>
                  <a:gd name="T46" fmla="*/ 2147483647 w 585"/>
                  <a:gd name="T47" fmla="*/ 2147483647 h 329"/>
                  <a:gd name="T48" fmla="*/ 2147483647 w 585"/>
                  <a:gd name="T49" fmla="*/ 2147483647 h 329"/>
                  <a:gd name="T50" fmla="*/ 2147483647 w 585"/>
                  <a:gd name="T51" fmla="*/ 2147483647 h 329"/>
                  <a:gd name="T52" fmla="*/ 2147483647 w 585"/>
                  <a:gd name="T53" fmla="*/ 2147483647 h 329"/>
                  <a:gd name="T54" fmla="*/ 2147483647 w 585"/>
                  <a:gd name="T55" fmla="*/ 0 h 329"/>
                  <a:gd name="T56" fmla="*/ 0 w 585"/>
                  <a:gd name="T57" fmla="*/ 2147483647 h 329"/>
                  <a:gd name="T58" fmla="*/ 2147483647 w 585"/>
                  <a:gd name="T59" fmla="*/ 2147483647 h 329"/>
                  <a:gd name="T60" fmla="*/ 2147483647 w 585"/>
                  <a:gd name="T61" fmla="*/ 2147483647 h 329"/>
                  <a:gd name="T62" fmla="*/ 2147483647 w 585"/>
                  <a:gd name="T63" fmla="*/ 2147483647 h 329"/>
                  <a:gd name="T64" fmla="*/ 2147483647 w 585"/>
                  <a:gd name="T65" fmla="*/ 2147483647 h 329"/>
                  <a:gd name="T66" fmla="*/ 2147483647 w 585"/>
                  <a:gd name="T67" fmla="*/ 2147483647 h 329"/>
                  <a:gd name="T68" fmla="*/ 2147483647 w 585"/>
                  <a:gd name="T69" fmla="*/ 2147483647 h 329"/>
                  <a:gd name="T70" fmla="*/ 2147483647 w 585"/>
                  <a:gd name="T71" fmla="*/ 2147483647 h 329"/>
                  <a:gd name="T72" fmla="*/ 2147483647 w 585"/>
                  <a:gd name="T73" fmla="*/ 2147483647 h 329"/>
                  <a:gd name="T74" fmla="*/ 2147483647 w 585"/>
                  <a:gd name="T75" fmla="*/ 2147483647 h 329"/>
                  <a:gd name="T76" fmla="*/ 2147483647 w 585"/>
                  <a:gd name="T77" fmla="*/ 2147483647 h 329"/>
                  <a:gd name="T78" fmla="*/ 2147483647 w 585"/>
                  <a:gd name="T79" fmla="*/ 2147483647 h 329"/>
                  <a:gd name="T80" fmla="*/ 2147483647 w 585"/>
                  <a:gd name="T81" fmla="*/ 2147483647 h 329"/>
                  <a:gd name="T82" fmla="*/ 2147483647 w 585"/>
                  <a:gd name="T83" fmla="*/ 2147483647 h 329"/>
                  <a:gd name="T84" fmla="*/ 2147483647 w 585"/>
                  <a:gd name="T85" fmla="*/ 2147483647 h 329"/>
                  <a:gd name="T86" fmla="*/ 2147483647 w 585"/>
                  <a:gd name="T87" fmla="*/ 2147483647 h 329"/>
                  <a:gd name="T88" fmla="*/ 2147483647 w 585"/>
                  <a:gd name="T89" fmla="*/ 2147483647 h 329"/>
                  <a:gd name="T90" fmla="*/ 2147483647 w 585"/>
                  <a:gd name="T91" fmla="*/ 2147483647 h 329"/>
                  <a:gd name="T92" fmla="*/ 2147483647 w 585"/>
                  <a:gd name="T93" fmla="*/ 2147483647 h 329"/>
                  <a:gd name="T94" fmla="*/ 2147483647 w 585"/>
                  <a:gd name="T95" fmla="*/ 2147483647 h 329"/>
                  <a:gd name="T96" fmla="*/ 2147483647 w 585"/>
                  <a:gd name="T97" fmla="*/ 2147483647 h 329"/>
                  <a:gd name="T98" fmla="*/ 2147483647 w 585"/>
                  <a:gd name="T99" fmla="*/ 2147483647 h 329"/>
                  <a:gd name="T100" fmla="*/ 2147483647 w 585"/>
                  <a:gd name="T101" fmla="*/ 2147483647 h 329"/>
                  <a:gd name="T102" fmla="*/ 2147483647 w 585"/>
                  <a:gd name="T103" fmla="*/ 2147483647 h 329"/>
                  <a:gd name="T104" fmla="*/ 2147483647 w 585"/>
                  <a:gd name="T105" fmla="*/ 2147483647 h 329"/>
                  <a:gd name="T106" fmla="*/ 2147483647 w 585"/>
                  <a:gd name="T107" fmla="*/ 2147483647 h 329"/>
                  <a:gd name="T108" fmla="*/ 2147483647 w 585"/>
                  <a:gd name="T109" fmla="*/ 2147483647 h 329"/>
                  <a:gd name="T110" fmla="*/ 2147483647 w 585"/>
                  <a:gd name="T111" fmla="*/ 2147483647 h 329"/>
                  <a:gd name="T112" fmla="*/ 2147483647 w 585"/>
                  <a:gd name="T113" fmla="*/ 2147483647 h 3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85"/>
                  <a:gd name="T172" fmla="*/ 0 h 329"/>
                  <a:gd name="T173" fmla="*/ 585 w 585"/>
                  <a:gd name="T174" fmla="*/ 329 h 32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85" h="329">
                    <a:moveTo>
                      <a:pt x="571" y="272"/>
                    </a:moveTo>
                    <a:lnTo>
                      <a:pt x="571" y="272"/>
                    </a:lnTo>
                    <a:lnTo>
                      <a:pt x="552" y="278"/>
                    </a:lnTo>
                    <a:lnTo>
                      <a:pt x="534" y="282"/>
                    </a:lnTo>
                    <a:lnTo>
                      <a:pt x="516" y="284"/>
                    </a:lnTo>
                    <a:lnTo>
                      <a:pt x="500" y="284"/>
                    </a:lnTo>
                    <a:lnTo>
                      <a:pt x="484" y="283"/>
                    </a:lnTo>
                    <a:lnTo>
                      <a:pt x="468" y="279"/>
                    </a:lnTo>
                    <a:lnTo>
                      <a:pt x="452" y="276"/>
                    </a:lnTo>
                    <a:lnTo>
                      <a:pt x="437" y="270"/>
                    </a:lnTo>
                    <a:lnTo>
                      <a:pt x="421" y="263"/>
                    </a:lnTo>
                    <a:lnTo>
                      <a:pt x="407" y="254"/>
                    </a:lnTo>
                    <a:lnTo>
                      <a:pt x="392" y="245"/>
                    </a:lnTo>
                    <a:lnTo>
                      <a:pt x="376" y="234"/>
                    </a:lnTo>
                    <a:lnTo>
                      <a:pt x="345" y="210"/>
                    </a:lnTo>
                    <a:lnTo>
                      <a:pt x="314" y="184"/>
                    </a:lnTo>
                    <a:lnTo>
                      <a:pt x="282" y="157"/>
                    </a:lnTo>
                    <a:lnTo>
                      <a:pt x="249" y="127"/>
                    </a:lnTo>
                    <a:lnTo>
                      <a:pt x="215" y="100"/>
                    </a:lnTo>
                    <a:lnTo>
                      <a:pt x="179" y="72"/>
                    </a:lnTo>
                    <a:lnTo>
                      <a:pt x="160" y="59"/>
                    </a:lnTo>
                    <a:lnTo>
                      <a:pt x="140" y="47"/>
                    </a:lnTo>
                    <a:lnTo>
                      <a:pt x="120" y="37"/>
                    </a:lnTo>
                    <a:lnTo>
                      <a:pt x="98" y="26"/>
                    </a:lnTo>
                    <a:lnTo>
                      <a:pt x="77" y="18"/>
                    </a:lnTo>
                    <a:lnTo>
                      <a:pt x="54" y="11"/>
                    </a:lnTo>
                    <a:lnTo>
                      <a:pt x="30" y="5"/>
                    </a:lnTo>
                    <a:lnTo>
                      <a:pt x="7" y="0"/>
                    </a:lnTo>
                    <a:lnTo>
                      <a:pt x="0" y="44"/>
                    </a:lnTo>
                    <a:lnTo>
                      <a:pt x="21" y="49"/>
                    </a:lnTo>
                    <a:lnTo>
                      <a:pt x="42" y="53"/>
                    </a:lnTo>
                    <a:lnTo>
                      <a:pt x="61" y="59"/>
                    </a:lnTo>
                    <a:lnTo>
                      <a:pt x="80" y="68"/>
                    </a:lnTo>
                    <a:lnTo>
                      <a:pt x="99" y="77"/>
                    </a:lnTo>
                    <a:lnTo>
                      <a:pt x="118" y="87"/>
                    </a:lnTo>
                    <a:lnTo>
                      <a:pt x="136" y="97"/>
                    </a:lnTo>
                    <a:lnTo>
                      <a:pt x="153" y="109"/>
                    </a:lnTo>
                    <a:lnTo>
                      <a:pt x="187" y="134"/>
                    </a:lnTo>
                    <a:lnTo>
                      <a:pt x="221" y="161"/>
                    </a:lnTo>
                    <a:lnTo>
                      <a:pt x="253" y="190"/>
                    </a:lnTo>
                    <a:lnTo>
                      <a:pt x="285" y="219"/>
                    </a:lnTo>
                    <a:lnTo>
                      <a:pt x="317" y="246"/>
                    </a:lnTo>
                    <a:lnTo>
                      <a:pt x="350" y="270"/>
                    </a:lnTo>
                    <a:lnTo>
                      <a:pt x="367" y="282"/>
                    </a:lnTo>
                    <a:lnTo>
                      <a:pt x="385" y="292"/>
                    </a:lnTo>
                    <a:lnTo>
                      <a:pt x="402" y="302"/>
                    </a:lnTo>
                    <a:lnTo>
                      <a:pt x="420" y="311"/>
                    </a:lnTo>
                    <a:lnTo>
                      <a:pt x="439" y="317"/>
                    </a:lnTo>
                    <a:lnTo>
                      <a:pt x="458" y="323"/>
                    </a:lnTo>
                    <a:lnTo>
                      <a:pt x="478" y="327"/>
                    </a:lnTo>
                    <a:lnTo>
                      <a:pt x="499" y="329"/>
                    </a:lnTo>
                    <a:lnTo>
                      <a:pt x="520" y="329"/>
                    </a:lnTo>
                    <a:lnTo>
                      <a:pt x="541" y="327"/>
                    </a:lnTo>
                    <a:lnTo>
                      <a:pt x="563" y="322"/>
                    </a:lnTo>
                    <a:lnTo>
                      <a:pt x="585" y="315"/>
                    </a:lnTo>
                    <a:lnTo>
                      <a:pt x="571" y="27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69" name="Freeform 91"/>
              <p:cNvSpPr>
                <a:spLocks/>
              </p:cNvSpPr>
              <p:nvPr/>
            </p:nvSpPr>
            <p:spPr bwMode="auto">
              <a:xfrm>
                <a:off x="7069138" y="3454400"/>
                <a:ext cx="269875" cy="41275"/>
              </a:xfrm>
              <a:custGeom>
                <a:avLst/>
                <a:gdLst>
                  <a:gd name="T0" fmla="*/ 2147483647 w 454"/>
                  <a:gd name="T1" fmla="*/ 2147483647 h 76"/>
                  <a:gd name="T2" fmla="*/ 2147483647 w 454"/>
                  <a:gd name="T3" fmla="*/ 2147483647 h 76"/>
                  <a:gd name="T4" fmla="*/ 2147483647 w 454"/>
                  <a:gd name="T5" fmla="*/ 2147483647 h 76"/>
                  <a:gd name="T6" fmla="*/ 2147483647 w 454"/>
                  <a:gd name="T7" fmla="*/ 2147483647 h 76"/>
                  <a:gd name="T8" fmla="*/ 2147483647 w 454"/>
                  <a:gd name="T9" fmla="*/ 2147483647 h 76"/>
                  <a:gd name="T10" fmla="*/ 2147483647 w 454"/>
                  <a:gd name="T11" fmla="*/ 2147483647 h 76"/>
                  <a:gd name="T12" fmla="*/ 2147483647 w 454"/>
                  <a:gd name="T13" fmla="*/ 2147483647 h 76"/>
                  <a:gd name="T14" fmla="*/ 2147483647 w 454"/>
                  <a:gd name="T15" fmla="*/ 2147483647 h 76"/>
                  <a:gd name="T16" fmla="*/ 2147483647 w 454"/>
                  <a:gd name="T17" fmla="*/ 2147483647 h 76"/>
                  <a:gd name="T18" fmla="*/ 2147483647 w 454"/>
                  <a:gd name="T19" fmla="*/ 2147483647 h 76"/>
                  <a:gd name="T20" fmla="*/ 2147483647 w 454"/>
                  <a:gd name="T21" fmla="*/ 2147483647 h 76"/>
                  <a:gd name="T22" fmla="*/ 2147483647 w 454"/>
                  <a:gd name="T23" fmla="*/ 2147483647 h 76"/>
                  <a:gd name="T24" fmla="*/ 2147483647 w 454"/>
                  <a:gd name="T25" fmla="*/ 0 h 76"/>
                  <a:gd name="T26" fmla="*/ 2147483647 w 454"/>
                  <a:gd name="T27" fmla="*/ 0 h 76"/>
                  <a:gd name="T28" fmla="*/ 2147483647 w 454"/>
                  <a:gd name="T29" fmla="*/ 2147483647 h 76"/>
                  <a:gd name="T30" fmla="*/ 2147483647 w 454"/>
                  <a:gd name="T31" fmla="*/ 2147483647 h 76"/>
                  <a:gd name="T32" fmla="*/ 2147483647 w 454"/>
                  <a:gd name="T33" fmla="*/ 2147483647 h 76"/>
                  <a:gd name="T34" fmla="*/ 2147483647 w 454"/>
                  <a:gd name="T35" fmla="*/ 2147483647 h 76"/>
                  <a:gd name="T36" fmla="*/ 2147483647 w 454"/>
                  <a:gd name="T37" fmla="*/ 2147483647 h 76"/>
                  <a:gd name="T38" fmla="*/ 2147483647 w 454"/>
                  <a:gd name="T39" fmla="*/ 2147483647 h 76"/>
                  <a:gd name="T40" fmla="*/ 2147483647 w 454"/>
                  <a:gd name="T41" fmla="*/ 2147483647 h 76"/>
                  <a:gd name="T42" fmla="*/ 0 w 454"/>
                  <a:gd name="T43" fmla="*/ 2147483647 h 76"/>
                  <a:gd name="T44" fmla="*/ 2147483647 w 454"/>
                  <a:gd name="T45" fmla="*/ 2147483647 h 76"/>
                  <a:gd name="T46" fmla="*/ 2147483647 w 454"/>
                  <a:gd name="T47" fmla="*/ 2147483647 h 76"/>
                  <a:gd name="T48" fmla="*/ 2147483647 w 454"/>
                  <a:gd name="T49" fmla="*/ 2147483647 h 76"/>
                  <a:gd name="T50" fmla="*/ 2147483647 w 454"/>
                  <a:gd name="T51" fmla="*/ 2147483647 h 76"/>
                  <a:gd name="T52" fmla="*/ 2147483647 w 454"/>
                  <a:gd name="T53" fmla="*/ 2147483647 h 76"/>
                  <a:gd name="T54" fmla="*/ 2147483647 w 454"/>
                  <a:gd name="T55" fmla="*/ 2147483647 h 76"/>
                  <a:gd name="T56" fmla="*/ 2147483647 w 454"/>
                  <a:gd name="T57" fmla="*/ 2147483647 h 76"/>
                  <a:gd name="T58" fmla="*/ 2147483647 w 454"/>
                  <a:gd name="T59" fmla="*/ 2147483647 h 76"/>
                  <a:gd name="T60" fmla="*/ 2147483647 w 454"/>
                  <a:gd name="T61" fmla="*/ 2147483647 h 76"/>
                  <a:gd name="T62" fmla="*/ 2147483647 w 454"/>
                  <a:gd name="T63" fmla="*/ 2147483647 h 76"/>
                  <a:gd name="T64" fmla="*/ 2147483647 w 454"/>
                  <a:gd name="T65" fmla="*/ 2147483647 h 76"/>
                  <a:gd name="T66" fmla="*/ 2147483647 w 454"/>
                  <a:gd name="T67" fmla="*/ 2147483647 h 76"/>
                  <a:gd name="T68" fmla="*/ 2147483647 w 454"/>
                  <a:gd name="T69" fmla="*/ 2147483647 h 76"/>
                  <a:gd name="T70" fmla="*/ 2147483647 w 454"/>
                  <a:gd name="T71" fmla="*/ 2147483647 h 76"/>
                  <a:gd name="T72" fmla="*/ 2147483647 w 454"/>
                  <a:gd name="T73" fmla="*/ 2147483647 h 76"/>
                  <a:gd name="T74" fmla="*/ 2147483647 w 454"/>
                  <a:gd name="T75" fmla="*/ 2147483647 h 76"/>
                  <a:gd name="T76" fmla="*/ 2147483647 w 454"/>
                  <a:gd name="T77" fmla="*/ 2147483647 h 76"/>
                  <a:gd name="T78" fmla="*/ 2147483647 w 454"/>
                  <a:gd name="T79" fmla="*/ 2147483647 h 76"/>
                  <a:gd name="T80" fmla="*/ 2147483647 w 454"/>
                  <a:gd name="T81" fmla="*/ 2147483647 h 76"/>
                  <a:gd name="T82" fmla="*/ 2147483647 w 454"/>
                  <a:gd name="T83" fmla="*/ 2147483647 h 76"/>
                  <a:gd name="T84" fmla="*/ 2147483647 w 454"/>
                  <a:gd name="T85" fmla="*/ 2147483647 h 76"/>
                  <a:gd name="T86" fmla="*/ 2147483647 w 454"/>
                  <a:gd name="T87" fmla="*/ 2147483647 h 76"/>
                  <a:gd name="T88" fmla="*/ 2147483647 w 454"/>
                  <a:gd name="T89" fmla="*/ 2147483647 h 7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54"/>
                  <a:gd name="T136" fmla="*/ 0 h 76"/>
                  <a:gd name="T137" fmla="*/ 454 w 454"/>
                  <a:gd name="T138" fmla="*/ 76 h 7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54" h="76">
                    <a:moveTo>
                      <a:pt x="442" y="21"/>
                    </a:moveTo>
                    <a:lnTo>
                      <a:pt x="442" y="21"/>
                    </a:lnTo>
                    <a:lnTo>
                      <a:pt x="429" y="25"/>
                    </a:lnTo>
                    <a:lnTo>
                      <a:pt x="416" y="27"/>
                    </a:lnTo>
                    <a:lnTo>
                      <a:pt x="404" y="28"/>
                    </a:lnTo>
                    <a:lnTo>
                      <a:pt x="393" y="29"/>
                    </a:lnTo>
                    <a:lnTo>
                      <a:pt x="371" y="31"/>
                    </a:lnTo>
                    <a:lnTo>
                      <a:pt x="351" y="28"/>
                    </a:lnTo>
                    <a:lnTo>
                      <a:pt x="308" y="21"/>
                    </a:lnTo>
                    <a:lnTo>
                      <a:pt x="265" y="10"/>
                    </a:lnTo>
                    <a:lnTo>
                      <a:pt x="241" y="6"/>
                    </a:lnTo>
                    <a:lnTo>
                      <a:pt x="215" y="2"/>
                    </a:lnTo>
                    <a:lnTo>
                      <a:pt x="187" y="0"/>
                    </a:lnTo>
                    <a:lnTo>
                      <a:pt x="157" y="0"/>
                    </a:lnTo>
                    <a:lnTo>
                      <a:pt x="139" y="1"/>
                    </a:lnTo>
                    <a:lnTo>
                      <a:pt x="123" y="3"/>
                    </a:lnTo>
                    <a:lnTo>
                      <a:pt x="105" y="6"/>
                    </a:lnTo>
                    <a:lnTo>
                      <a:pt x="86" y="9"/>
                    </a:lnTo>
                    <a:lnTo>
                      <a:pt x="65" y="14"/>
                    </a:lnTo>
                    <a:lnTo>
                      <a:pt x="44" y="19"/>
                    </a:lnTo>
                    <a:lnTo>
                      <a:pt x="23" y="26"/>
                    </a:lnTo>
                    <a:lnTo>
                      <a:pt x="0" y="33"/>
                    </a:lnTo>
                    <a:lnTo>
                      <a:pt x="14" y="76"/>
                    </a:lnTo>
                    <a:lnTo>
                      <a:pt x="36" y="69"/>
                    </a:lnTo>
                    <a:lnTo>
                      <a:pt x="57" y="63"/>
                    </a:lnTo>
                    <a:lnTo>
                      <a:pt x="76" y="57"/>
                    </a:lnTo>
                    <a:lnTo>
                      <a:pt x="94" y="53"/>
                    </a:lnTo>
                    <a:lnTo>
                      <a:pt x="112" y="50"/>
                    </a:lnTo>
                    <a:lnTo>
                      <a:pt x="127" y="47"/>
                    </a:lnTo>
                    <a:lnTo>
                      <a:pt x="143" y="46"/>
                    </a:lnTo>
                    <a:lnTo>
                      <a:pt x="157" y="45"/>
                    </a:lnTo>
                    <a:lnTo>
                      <a:pt x="186" y="45"/>
                    </a:lnTo>
                    <a:lnTo>
                      <a:pt x="210" y="47"/>
                    </a:lnTo>
                    <a:lnTo>
                      <a:pt x="233" y="51"/>
                    </a:lnTo>
                    <a:lnTo>
                      <a:pt x="256" y="54"/>
                    </a:lnTo>
                    <a:lnTo>
                      <a:pt x="300" y="65"/>
                    </a:lnTo>
                    <a:lnTo>
                      <a:pt x="344" y="73"/>
                    </a:lnTo>
                    <a:lnTo>
                      <a:pt x="370" y="75"/>
                    </a:lnTo>
                    <a:lnTo>
                      <a:pt x="395" y="75"/>
                    </a:lnTo>
                    <a:lnTo>
                      <a:pt x="409" y="73"/>
                    </a:lnTo>
                    <a:lnTo>
                      <a:pt x="423" y="71"/>
                    </a:lnTo>
                    <a:lnTo>
                      <a:pt x="439" y="67"/>
                    </a:lnTo>
                    <a:lnTo>
                      <a:pt x="454" y="64"/>
                    </a:lnTo>
                    <a:lnTo>
                      <a:pt x="442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70" name="Freeform 92"/>
              <p:cNvSpPr>
                <a:spLocks/>
              </p:cNvSpPr>
              <p:nvPr/>
            </p:nvSpPr>
            <p:spPr bwMode="auto">
              <a:xfrm>
                <a:off x="7332663" y="3408363"/>
                <a:ext cx="57150" cy="80962"/>
              </a:xfrm>
              <a:custGeom>
                <a:avLst/>
                <a:gdLst>
                  <a:gd name="T0" fmla="*/ 2147483647 w 94"/>
                  <a:gd name="T1" fmla="*/ 0 h 153"/>
                  <a:gd name="T2" fmla="*/ 2147483647 w 94"/>
                  <a:gd name="T3" fmla="*/ 0 h 153"/>
                  <a:gd name="T4" fmla="*/ 2147483647 w 94"/>
                  <a:gd name="T5" fmla="*/ 2147483647 h 153"/>
                  <a:gd name="T6" fmla="*/ 2147483647 w 94"/>
                  <a:gd name="T7" fmla="*/ 2147483647 h 153"/>
                  <a:gd name="T8" fmla="*/ 2147483647 w 94"/>
                  <a:gd name="T9" fmla="*/ 2147483647 h 153"/>
                  <a:gd name="T10" fmla="*/ 2147483647 w 94"/>
                  <a:gd name="T11" fmla="*/ 2147483647 h 153"/>
                  <a:gd name="T12" fmla="*/ 2147483647 w 94"/>
                  <a:gd name="T13" fmla="*/ 2147483647 h 153"/>
                  <a:gd name="T14" fmla="*/ 2147483647 w 94"/>
                  <a:gd name="T15" fmla="*/ 2147483647 h 153"/>
                  <a:gd name="T16" fmla="*/ 2147483647 w 94"/>
                  <a:gd name="T17" fmla="*/ 2147483647 h 153"/>
                  <a:gd name="T18" fmla="*/ 2147483647 w 94"/>
                  <a:gd name="T19" fmla="*/ 2147483647 h 153"/>
                  <a:gd name="T20" fmla="*/ 2147483647 w 94"/>
                  <a:gd name="T21" fmla="*/ 2147483647 h 153"/>
                  <a:gd name="T22" fmla="*/ 2147483647 w 94"/>
                  <a:gd name="T23" fmla="*/ 2147483647 h 153"/>
                  <a:gd name="T24" fmla="*/ 2147483647 w 94"/>
                  <a:gd name="T25" fmla="*/ 2147483647 h 153"/>
                  <a:gd name="T26" fmla="*/ 0 w 94"/>
                  <a:gd name="T27" fmla="*/ 2147483647 h 153"/>
                  <a:gd name="T28" fmla="*/ 2147483647 w 94"/>
                  <a:gd name="T29" fmla="*/ 2147483647 h 153"/>
                  <a:gd name="T30" fmla="*/ 2147483647 w 94"/>
                  <a:gd name="T31" fmla="*/ 2147483647 h 153"/>
                  <a:gd name="T32" fmla="*/ 2147483647 w 94"/>
                  <a:gd name="T33" fmla="*/ 2147483647 h 153"/>
                  <a:gd name="T34" fmla="*/ 2147483647 w 94"/>
                  <a:gd name="T35" fmla="*/ 2147483647 h 153"/>
                  <a:gd name="T36" fmla="*/ 2147483647 w 94"/>
                  <a:gd name="T37" fmla="*/ 2147483647 h 153"/>
                  <a:gd name="T38" fmla="*/ 2147483647 w 94"/>
                  <a:gd name="T39" fmla="*/ 2147483647 h 153"/>
                  <a:gd name="T40" fmla="*/ 2147483647 w 94"/>
                  <a:gd name="T41" fmla="*/ 2147483647 h 153"/>
                  <a:gd name="T42" fmla="*/ 2147483647 w 94"/>
                  <a:gd name="T43" fmla="*/ 2147483647 h 153"/>
                  <a:gd name="T44" fmla="*/ 2147483647 w 94"/>
                  <a:gd name="T45" fmla="*/ 2147483647 h 153"/>
                  <a:gd name="T46" fmla="*/ 2147483647 w 94"/>
                  <a:gd name="T47" fmla="*/ 2147483647 h 153"/>
                  <a:gd name="T48" fmla="*/ 2147483647 w 94"/>
                  <a:gd name="T49" fmla="*/ 2147483647 h 153"/>
                  <a:gd name="T50" fmla="*/ 2147483647 w 94"/>
                  <a:gd name="T51" fmla="*/ 2147483647 h 153"/>
                  <a:gd name="T52" fmla="*/ 2147483647 w 94"/>
                  <a:gd name="T53" fmla="*/ 2147483647 h 153"/>
                  <a:gd name="T54" fmla="*/ 2147483647 w 94"/>
                  <a:gd name="T55" fmla="*/ 2147483647 h 153"/>
                  <a:gd name="T56" fmla="*/ 2147483647 w 94"/>
                  <a:gd name="T57" fmla="*/ 0 h 15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94"/>
                  <a:gd name="T88" fmla="*/ 0 h 153"/>
                  <a:gd name="T89" fmla="*/ 94 w 94"/>
                  <a:gd name="T90" fmla="*/ 153 h 15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94" h="153">
                    <a:moveTo>
                      <a:pt x="80" y="0"/>
                    </a:moveTo>
                    <a:lnTo>
                      <a:pt x="80" y="0"/>
                    </a:lnTo>
                    <a:lnTo>
                      <a:pt x="69" y="4"/>
                    </a:lnTo>
                    <a:lnTo>
                      <a:pt x="60" y="11"/>
                    </a:lnTo>
                    <a:lnTo>
                      <a:pt x="51" y="20"/>
                    </a:lnTo>
                    <a:lnTo>
                      <a:pt x="45" y="29"/>
                    </a:lnTo>
                    <a:lnTo>
                      <a:pt x="35" y="48"/>
                    </a:lnTo>
                    <a:lnTo>
                      <a:pt x="26" y="67"/>
                    </a:lnTo>
                    <a:lnTo>
                      <a:pt x="18" y="85"/>
                    </a:lnTo>
                    <a:lnTo>
                      <a:pt x="10" y="99"/>
                    </a:lnTo>
                    <a:lnTo>
                      <a:pt x="6" y="104"/>
                    </a:lnTo>
                    <a:lnTo>
                      <a:pt x="3" y="108"/>
                    </a:lnTo>
                    <a:lnTo>
                      <a:pt x="1" y="109"/>
                    </a:lnTo>
                    <a:lnTo>
                      <a:pt x="0" y="110"/>
                    </a:lnTo>
                    <a:lnTo>
                      <a:pt x="12" y="153"/>
                    </a:lnTo>
                    <a:lnTo>
                      <a:pt x="24" y="148"/>
                    </a:lnTo>
                    <a:lnTo>
                      <a:pt x="33" y="141"/>
                    </a:lnTo>
                    <a:lnTo>
                      <a:pt x="41" y="133"/>
                    </a:lnTo>
                    <a:lnTo>
                      <a:pt x="48" y="123"/>
                    </a:lnTo>
                    <a:lnTo>
                      <a:pt x="57" y="105"/>
                    </a:lnTo>
                    <a:lnTo>
                      <a:pt x="67" y="86"/>
                    </a:lnTo>
                    <a:lnTo>
                      <a:pt x="75" y="69"/>
                    </a:lnTo>
                    <a:lnTo>
                      <a:pt x="83" y="53"/>
                    </a:lnTo>
                    <a:lnTo>
                      <a:pt x="87" y="48"/>
                    </a:lnTo>
                    <a:lnTo>
                      <a:pt x="91" y="45"/>
                    </a:lnTo>
                    <a:lnTo>
                      <a:pt x="93" y="42"/>
                    </a:lnTo>
                    <a:lnTo>
                      <a:pt x="94" y="41"/>
                    </a:lnTo>
                    <a:lnTo>
                      <a:pt x="8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71" name="Freeform 93"/>
              <p:cNvSpPr>
                <a:spLocks/>
              </p:cNvSpPr>
              <p:nvPr/>
            </p:nvSpPr>
            <p:spPr bwMode="auto">
              <a:xfrm>
                <a:off x="7380288" y="3394075"/>
                <a:ext cx="101600" cy="34925"/>
              </a:xfrm>
              <a:custGeom>
                <a:avLst/>
                <a:gdLst>
                  <a:gd name="T0" fmla="*/ 2147483647 w 170"/>
                  <a:gd name="T1" fmla="*/ 0 h 66"/>
                  <a:gd name="T2" fmla="*/ 2147483647 w 170"/>
                  <a:gd name="T3" fmla="*/ 0 h 66"/>
                  <a:gd name="T4" fmla="*/ 2147483647 w 170"/>
                  <a:gd name="T5" fmla="*/ 2147483647 h 66"/>
                  <a:gd name="T6" fmla="*/ 2147483647 w 170"/>
                  <a:gd name="T7" fmla="*/ 2147483647 h 66"/>
                  <a:gd name="T8" fmla="*/ 2147483647 w 170"/>
                  <a:gd name="T9" fmla="*/ 2147483647 h 66"/>
                  <a:gd name="T10" fmla="*/ 2147483647 w 170"/>
                  <a:gd name="T11" fmla="*/ 2147483647 h 66"/>
                  <a:gd name="T12" fmla="*/ 2147483647 w 170"/>
                  <a:gd name="T13" fmla="*/ 2147483647 h 66"/>
                  <a:gd name="T14" fmla="*/ 2147483647 w 170"/>
                  <a:gd name="T15" fmla="*/ 2147483647 h 66"/>
                  <a:gd name="T16" fmla="*/ 2147483647 w 170"/>
                  <a:gd name="T17" fmla="*/ 2147483647 h 66"/>
                  <a:gd name="T18" fmla="*/ 2147483647 w 170"/>
                  <a:gd name="T19" fmla="*/ 2147483647 h 66"/>
                  <a:gd name="T20" fmla="*/ 2147483647 w 170"/>
                  <a:gd name="T21" fmla="*/ 2147483647 h 66"/>
                  <a:gd name="T22" fmla="*/ 0 w 170"/>
                  <a:gd name="T23" fmla="*/ 2147483647 h 66"/>
                  <a:gd name="T24" fmla="*/ 2147483647 w 170"/>
                  <a:gd name="T25" fmla="*/ 2147483647 h 66"/>
                  <a:gd name="T26" fmla="*/ 2147483647 w 170"/>
                  <a:gd name="T27" fmla="*/ 2147483647 h 66"/>
                  <a:gd name="T28" fmla="*/ 2147483647 w 170"/>
                  <a:gd name="T29" fmla="*/ 2147483647 h 66"/>
                  <a:gd name="T30" fmla="*/ 2147483647 w 170"/>
                  <a:gd name="T31" fmla="*/ 2147483647 h 66"/>
                  <a:gd name="T32" fmla="*/ 2147483647 w 170"/>
                  <a:gd name="T33" fmla="*/ 2147483647 h 66"/>
                  <a:gd name="T34" fmla="*/ 2147483647 w 170"/>
                  <a:gd name="T35" fmla="*/ 2147483647 h 66"/>
                  <a:gd name="T36" fmla="*/ 2147483647 w 170"/>
                  <a:gd name="T37" fmla="*/ 2147483647 h 66"/>
                  <a:gd name="T38" fmla="*/ 2147483647 w 170"/>
                  <a:gd name="T39" fmla="*/ 2147483647 h 66"/>
                  <a:gd name="T40" fmla="*/ 2147483647 w 170"/>
                  <a:gd name="T41" fmla="*/ 2147483647 h 66"/>
                  <a:gd name="T42" fmla="*/ 2147483647 w 170"/>
                  <a:gd name="T43" fmla="*/ 2147483647 h 66"/>
                  <a:gd name="T44" fmla="*/ 2147483647 w 170"/>
                  <a:gd name="T45" fmla="*/ 2147483647 h 66"/>
                  <a:gd name="T46" fmla="*/ 2147483647 w 170"/>
                  <a:gd name="T47" fmla="*/ 2147483647 h 66"/>
                  <a:gd name="T48" fmla="*/ 2147483647 w 170"/>
                  <a:gd name="T49" fmla="*/ 0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0"/>
                  <a:gd name="T76" fmla="*/ 0 h 66"/>
                  <a:gd name="T77" fmla="*/ 170 w 170"/>
                  <a:gd name="T78" fmla="*/ 66 h 6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0" h="66">
                    <a:moveTo>
                      <a:pt x="141" y="0"/>
                    </a:moveTo>
                    <a:lnTo>
                      <a:pt x="141" y="0"/>
                    </a:lnTo>
                    <a:lnTo>
                      <a:pt x="135" y="3"/>
                    </a:lnTo>
                    <a:lnTo>
                      <a:pt x="129" y="7"/>
                    </a:lnTo>
                    <a:lnTo>
                      <a:pt x="123" y="9"/>
                    </a:lnTo>
                    <a:lnTo>
                      <a:pt x="116" y="12"/>
                    </a:lnTo>
                    <a:lnTo>
                      <a:pt x="100" y="14"/>
                    </a:lnTo>
                    <a:lnTo>
                      <a:pt x="82" y="15"/>
                    </a:lnTo>
                    <a:lnTo>
                      <a:pt x="62" y="16"/>
                    </a:lnTo>
                    <a:lnTo>
                      <a:pt x="41" y="17"/>
                    </a:lnTo>
                    <a:lnTo>
                      <a:pt x="21" y="20"/>
                    </a:lnTo>
                    <a:lnTo>
                      <a:pt x="0" y="25"/>
                    </a:lnTo>
                    <a:lnTo>
                      <a:pt x="14" y="66"/>
                    </a:lnTo>
                    <a:lnTo>
                      <a:pt x="28" y="64"/>
                    </a:lnTo>
                    <a:lnTo>
                      <a:pt x="45" y="61"/>
                    </a:lnTo>
                    <a:lnTo>
                      <a:pt x="64" y="61"/>
                    </a:lnTo>
                    <a:lnTo>
                      <a:pt x="84" y="60"/>
                    </a:lnTo>
                    <a:lnTo>
                      <a:pt x="106" y="59"/>
                    </a:lnTo>
                    <a:lnTo>
                      <a:pt x="126" y="56"/>
                    </a:lnTo>
                    <a:lnTo>
                      <a:pt x="138" y="52"/>
                    </a:lnTo>
                    <a:lnTo>
                      <a:pt x="148" y="47"/>
                    </a:lnTo>
                    <a:lnTo>
                      <a:pt x="159" y="41"/>
                    </a:lnTo>
                    <a:lnTo>
                      <a:pt x="170" y="34"/>
                    </a:lnTo>
                    <a:lnTo>
                      <a:pt x="169" y="34"/>
                    </a:lnTo>
                    <a:lnTo>
                      <a:pt x="1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72" name="Freeform 94"/>
              <p:cNvSpPr>
                <a:spLocks/>
              </p:cNvSpPr>
              <p:nvPr/>
            </p:nvSpPr>
            <p:spPr bwMode="auto">
              <a:xfrm>
                <a:off x="7466013" y="3365500"/>
                <a:ext cx="74612" cy="47625"/>
              </a:xfrm>
              <a:custGeom>
                <a:avLst/>
                <a:gdLst>
                  <a:gd name="T0" fmla="*/ 2147483647 w 129"/>
                  <a:gd name="T1" fmla="*/ 2147483647 h 89"/>
                  <a:gd name="T2" fmla="*/ 2147483647 w 129"/>
                  <a:gd name="T3" fmla="*/ 0 h 89"/>
                  <a:gd name="T4" fmla="*/ 2147483647 w 129"/>
                  <a:gd name="T5" fmla="*/ 2147483647 h 89"/>
                  <a:gd name="T6" fmla="*/ 2147483647 w 129"/>
                  <a:gd name="T7" fmla="*/ 2147483647 h 89"/>
                  <a:gd name="T8" fmla="*/ 2147483647 w 129"/>
                  <a:gd name="T9" fmla="*/ 2147483647 h 89"/>
                  <a:gd name="T10" fmla="*/ 2147483647 w 129"/>
                  <a:gd name="T11" fmla="*/ 2147483647 h 89"/>
                  <a:gd name="T12" fmla="*/ 2147483647 w 129"/>
                  <a:gd name="T13" fmla="*/ 2147483647 h 89"/>
                  <a:gd name="T14" fmla="*/ 2147483647 w 129"/>
                  <a:gd name="T15" fmla="*/ 2147483647 h 89"/>
                  <a:gd name="T16" fmla="*/ 2147483647 w 129"/>
                  <a:gd name="T17" fmla="*/ 2147483647 h 89"/>
                  <a:gd name="T18" fmla="*/ 0 w 129"/>
                  <a:gd name="T19" fmla="*/ 2147483647 h 89"/>
                  <a:gd name="T20" fmla="*/ 2147483647 w 129"/>
                  <a:gd name="T21" fmla="*/ 2147483647 h 89"/>
                  <a:gd name="T22" fmla="*/ 2147483647 w 129"/>
                  <a:gd name="T23" fmla="*/ 2147483647 h 89"/>
                  <a:gd name="T24" fmla="*/ 2147483647 w 129"/>
                  <a:gd name="T25" fmla="*/ 2147483647 h 89"/>
                  <a:gd name="T26" fmla="*/ 2147483647 w 129"/>
                  <a:gd name="T27" fmla="*/ 2147483647 h 89"/>
                  <a:gd name="T28" fmla="*/ 2147483647 w 129"/>
                  <a:gd name="T29" fmla="*/ 2147483647 h 89"/>
                  <a:gd name="T30" fmla="*/ 2147483647 w 129"/>
                  <a:gd name="T31" fmla="*/ 2147483647 h 89"/>
                  <a:gd name="T32" fmla="*/ 2147483647 w 129"/>
                  <a:gd name="T33" fmla="*/ 2147483647 h 89"/>
                  <a:gd name="T34" fmla="*/ 2147483647 w 129"/>
                  <a:gd name="T35" fmla="*/ 2147483647 h 89"/>
                  <a:gd name="T36" fmla="*/ 2147483647 w 129"/>
                  <a:gd name="T37" fmla="*/ 2147483647 h 89"/>
                  <a:gd name="T38" fmla="*/ 2147483647 w 129"/>
                  <a:gd name="T39" fmla="*/ 2147483647 h 89"/>
                  <a:gd name="T40" fmla="*/ 2147483647 w 129"/>
                  <a:gd name="T41" fmla="*/ 2147483647 h 8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9"/>
                  <a:gd name="T64" fmla="*/ 0 h 89"/>
                  <a:gd name="T65" fmla="*/ 129 w 129"/>
                  <a:gd name="T66" fmla="*/ 89 h 8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9" h="89">
                    <a:moveTo>
                      <a:pt x="98" y="1"/>
                    </a:moveTo>
                    <a:lnTo>
                      <a:pt x="98" y="0"/>
                    </a:lnTo>
                    <a:lnTo>
                      <a:pt x="89" y="7"/>
                    </a:lnTo>
                    <a:lnTo>
                      <a:pt x="80" y="13"/>
                    </a:lnTo>
                    <a:lnTo>
                      <a:pt x="68" y="19"/>
                    </a:lnTo>
                    <a:lnTo>
                      <a:pt x="56" y="25"/>
                    </a:lnTo>
                    <a:lnTo>
                      <a:pt x="42" y="31"/>
                    </a:lnTo>
                    <a:lnTo>
                      <a:pt x="28" y="38"/>
                    </a:lnTo>
                    <a:lnTo>
                      <a:pt x="14" y="45"/>
                    </a:lnTo>
                    <a:lnTo>
                      <a:pt x="0" y="55"/>
                    </a:lnTo>
                    <a:lnTo>
                      <a:pt x="28" y="89"/>
                    </a:lnTo>
                    <a:lnTo>
                      <a:pt x="37" y="83"/>
                    </a:lnTo>
                    <a:lnTo>
                      <a:pt x="48" y="77"/>
                    </a:lnTo>
                    <a:lnTo>
                      <a:pt x="61" y="72"/>
                    </a:lnTo>
                    <a:lnTo>
                      <a:pt x="74" y="67"/>
                    </a:lnTo>
                    <a:lnTo>
                      <a:pt x="88" y="59"/>
                    </a:lnTo>
                    <a:lnTo>
                      <a:pt x="102" y="52"/>
                    </a:lnTo>
                    <a:lnTo>
                      <a:pt x="117" y="43"/>
                    </a:lnTo>
                    <a:lnTo>
                      <a:pt x="129" y="32"/>
                    </a:lnTo>
                    <a:lnTo>
                      <a:pt x="98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73" name="Freeform 95"/>
              <p:cNvSpPr>
                <a:spLocks/>
              </p:cNvSpPr>
              <p:nvPr/>
            </p:nvSpPr>
            <p:spPr bwMode="auto">
              <a:xfrm>
                <a:off x="7523163" y="3251200"/>
                <a:ext cx="114300" cy="131763"/>
              </a:xfrm>
              <a:custGeom>
                <a:avLst/>
                <a:gdLst>
                  <a:gd name="T0" fmla="*/ 2147483647 w 193"/>
                  <a:gd name="T1" fmla="*/ 0 h 249"/>
                  <a:gd name="T2" fmla="*/ 2147483647 w 193"/>
                  <a:gd name="T3" fmla="*/ 0 h 249"/>
                  <a:gd name="T4" fmla="*/ 2147483647 w 193"/>
                  <a:gd name="T5" fmla="*/ 2147483647 h 249"/>
                  <a:gd name="T6" fmla="*/ 2147483647 w 193"/>
                  <a:gd name="T7" fmla="*/ 2147483647 h 249"/>
                  <a:gd name="T8" fmla="*/ 2147483647 w 193"/>
                  <a:gd name="T9" fmla="*/ 2147483647 h 249"/>
                  <a:gd name="T10" fmla="*/ 2147483647 w 193"/>
                  <a:gd name="T11" fmla="*/ 2147483647 h 249"/>
                  <a:gd name="T12" fmla="*/ 2147483647 w 193"/>
                  <a:gd name="T13" fmla="*/ 2147483647 h 249"/>
                  <a:gd name="T14" fmla="*/ 2147483647 w 193"/>
                  <a:gd name="T15" fmla="*/ 2147483647 h 249"/>
                  <a:gd name="T16" fmla="*/ 2147483647 w 193"/>
                  <a:gd name="T17" fmla="*/ 2147483647 h 249"/>
                  <a:gd name="T18" fmla="*/ 0 w 193"/>
                  <a:gd name="T19" fmla="*/ 2147483647 h 249"/>
                  <a:gd name="T20" fmla="*/ 2147483647 w 193"/>
                  <a:gd name="T21" fmla="*/ 2147483647 h 249"/>
                  <a:gd name="T22" fmla="*/ 2147483647 w 193"/>
                  <a:gd name="T23" fmla="*/ 2147483647 h 249"/>
                  <a:gd name="T24" fmla="*/ 2147483647 w 193"/>
                  <a:gd name="T25" fmla="*/ 2147483647 h 249"/>
                  <a:gd name="T26" fmla="*/ 2147483647 w 193"/>
                  <a:gd name="T27" fmla="*/ 2147483647 h 249"/>
                  <a:gd name="T28" fmla="*/ 2147483647 w 193"/>
                  <a:gd name="T29" fmla="*/ 2147483647 h 249"/>
                  <a:gd name="T30" fmla="*/ 2147483647 w 193"/>
                  <a:gd name="T31" fmla="*/ 2147483647 h 249"/>
                  <a:gd name="T32" fmla="*/ 2147483647 w 193"/>
                  <a:gd name="T33" fmla="*/ 2147483647 h 249"/>
                  <a:gd name="T34" fmla="*/ 2147483647 w 193"/>
                  <a:gd name="T35" fmla="*/ 2147483647 h 249"/>
                  <a:gd name="T36" fmla="*/ 2147483647 w 193"/>
                  <a:gd name="T37" fmla="*/ 2147483647 h 249"/>
                  <a:gd name="T38" fmla="*/ 2147483647 w 193"/>
                  <a:gd name="T39" fmla="*/ 2147483647 h 249"/>
                  <a:gd name="T40" fmla="*/ 2147483647 w 193"/>
                  <a:gd name="T41" fmla="*/ 0 h 2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3"/>
                  <a:gd name="T64" fmla="*/ 0 h 249"/>
                  <a:gd name="T65" fmla="*/ 193 w 193"/>
                  <a:gd name="T66" fmla="*/ 249 h 2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3" h="249">
                    <a:moveTo>
                      <a:pt x="154" y="0"/>
                    </a:moveTo>
                    <a:lnTo>
                      <a:pt x="154" y="0"/>
                    </a:lnTo>
                    <a:lnTo>
                      <a:pt x="129" y="45"/>
                    </a:lnTo>
                    <a:lnTo>
                      <a:pt x="107" y="82"/>
                    </a:lnTo>
                    <a:lnTo>
                      <a:pt x="88" y="112"/>
                    </a:lnTo>
                    <a:lnTo>
                      <a:pt x="70" y="137"/>
                    </a:lnTo>
                    <a:lnTo>
                      <a:pt x="53" y="159"/>
                    </a:lnTo>
                    <a:lnTo>
                      <a:pt x="37" y="179"/>
                    </a:lnTo>
                    <a:lnTo>
                      <a:pt x="19" y="198"/>
                    </a:lnTo>
                    <a:lnTo>
                      <a:pt x="0" y="218"/>
                    </a:lnTo>
                    <a:lnTo>
                      <a:pt x="31" y="249"/>
                    </a:lnTo>
                    <a:lnTo>
                      <a:pt x="51" y="229"/>
                    </a:lnTo>
                    <a:lnTo>
                      <a:pt x="70" y="209"/>
                    </a:lnTo>
                    <a:lnTo>
                      <a:pt x="88" y="187"/>
                    </a:lnTo>
                    <a:lnTo>
                      <a:pt x="107" y="164"/>
                    </a:lnTo>
                    <a:lnTo>
                      <a:pt x="126" y="137"/>
                    </a:lnTo>
                    <a:lnTo>
                      <a:pt x="146" y="105"/>
                    </a:lnTo>
                    <a:lnTo>
                      <a:pt x="168" y="66"/>
                    </a:lnTo>
                    <a:lnTo>
                      <a:pt x="193" y="21"/>
                    </a:lnTo>
                    <a:lnTo>
                      <a:pt x="15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74" name="Freeform 96"/>
              <p:cNvSpPr>
                <a:spLocks/>
              </p:cNvSpPr>
              <p:nvPr/>
            </p:nvSpPr>
            <p:spPr bwMode="auto">
              <a:xfrm>
                <a:off x="7613650" y="3148013"/>
                <a:ext cx="138113" cy="114300"/>
              </a:xfrm>
              <a:custGeom>
                <a:avLst/>
                <a:gdLst>
                  <a:gd name="T0" fmla="*/ 2147483647 w 231"/>
                  <a:gd name="T1" fmla="*/ 0 h 214"/>
                  <a:gd name="T2" fmla="*/ 2147483647 w 231"/>
                  <a:gd name="T3" fmla="*/ 0 h 214"/>
                  <a:gd name="T4" fmla="*/ 2147483647 w 231"/>
                  <a:gd name="T5" fmla="*/ 2147483647 h 214"/>
                  <a:gd name="T6" fmla="*/ 2147483647 w 231"/>
                  <a:gd name="T7" fmla="*/ 2147483647 h 214"/>
                  <a:gd name="T8" fmla="*/ 2147483647 w 231"/>
                  <a:gd name="T9" fmla="*/ 2147483647 h 214"/>
                  <a:gd name="T10" fmla="*/ 2147483647 w 231"/>
                  <a:gd name="T11" fmla="*/ 2147483647 h 214"/>
                  <a:gd name="T12" fmla="*/ 2147483647 w 231"/>
                  <a:gd name="T13" fmla="*/ 2147483647 h 214"/>
                  <a:gd name="T14" fmla="*/ 2147483647 w 231"/>
                  <a:gd name="T15" fmla="*/ 2147483647 h 214"/>
                  <a:gd name="T16" fmla="*/ 2147483647 w 231"/>
                  <a:gd name="T17" fmla="*/ 2147483647 h 214"/>
                  <a:gd name="T18" fmla="*/ 2147483647 w 231"/>
                  <a:gd name="T19" fmla="*/ 2147483647 h 214"/>
                  <a:gd name="T20" fmla="*/ 2147483647 w 231"/>
                  <a:gd name="T21" fmla="*/ 2147483647 h 214"/>
                  <a:gd name="T22" fmla="*/ 2147483647 w 231"/>
                  <a:gd name="T23" fmla="*/ 2147483647 h 214"/>
                  <a:gd name="T24" fmla="*/ 2147483647 w 231"/>
                  <a:gd name="T25" fmla="*/ 2147483647 h 214"/>
                  <a:gd name="T26" fmla="*/ 0 w 231"/>
                  <a:gd name="T27" fmla="*/ 2147483647 h 214"/>
                  <a:gd name="T28" fmla="*/ 2147483647 w 231"/>
                  <a:gd name="T29" fmla="*/ 2147483647 h 214"/>
                  <a:gd name="T30" fmla="*/ 2147483647 w 231"/>
                  <a:gd name="T31" fmla="*/ 2147483647 h 214"/>
                  <a:gd name="T32" fmla="*/ 2147483647 w 231"/>
                  <a:gd name="T33" fmla="*/ 2147483647 h 214"/>
                  <a:gd name="T34" fmla="*/ 2147483647 w 231"/>
                  <a:gd name="T35" fmla="*/ 2147483647 h 214"/>
                  <a:gd name="T36" fmla="*/ 2147483647 w 231"/>
                  <a:gd name="T37" fmla="*/ 2147483647 h 214"/>
                  <a:gd name="T38" fmla="*/ 2147483647 w 231"/>
                  <a:gd name="T39" fmla="*/ 2147483647 h 214"/>
                  <a:gd name="T40" fmla="*/ 2147483647 w 231"/>
                  <a:gd name="T41" fmla="*/ 2147483647 h 214"/>
                  <a:gd name="T42" fmla="*/ 2147483647 w 231"/>
                  <a:gd name="T43" fmla="*/ 2147483647 h 214"/>
                  <a:gd name="T44" fmla="*/ 2147483647 w 231"/>
                  <a:gd name="T45" fmla="*/ 2147483647 h 214"/>
                  <a:gd name="T46" fmla="*/ 2147483647 w 231"/>
                  <a:gd name="T47" fmla="*/ 2147483647 h 214"/>
                  <a:gd name="T48" fmla="*/ 2147483647 w 231"/>
                  <a:gd name="T49" fmla="*/ 2147483647 h 214"/>
                  <a:gd name="T50" fmla="*/ 2147483647 w 231"/>
                  <a:gd name="T51" fmla="*/ 2147483647 h 214"/>
                  <a:gd name="T52" fmla="*/ 2147483647 w 231"/>
                  <a:gd name="T53" fmla="*/ 2147483647 h 214"/>
                  <a:gd name="T54" fmla="*/ 2147483647 w 231"/>
                  <a:gd name="T55" fmla="*/ 2147483647 h 214"/>
                  <a:gd name="T56" fmla="*/ 2147483647 w 231"/>
                  <a:gd name="T57" fmla="*/ 0 h 21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31"/>
                  <a:gd name="T88" fmla="*/ 0 h 214"/>
                  <a:gd name="T89" fmla="*/ 231 w 231"/>
                  <a:gd name="T90" fmla="*/ 214 h 21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31" h="214">
                    <a:moveTo>
                      <a:pt x="195" y="0"/>
                    </a:moveTo>
                    <a:lnTo>
                      <a:pt x="195" y="0"/>
                    </a:lnTo>
                    <a:lnTo>
                      <a:pt x="181" y="17"/>
                    </a:lnTo>
                    <a:lnTo>
                      <a:pt x="165" y="33"/>
                    </a:lnTo>
                    <a:lnTo>
                      <a:pt x="151" y="49"/>
                    </a:lnTo>
                    <a:lnTo>
                      <a:pt x="136" y="63"/>
                    </a:lnTo>
                    <a:lnTo>
                      <a:pt x="107" y="90"/>
                    </a:lnTo>
                    <a:lnTo>
                      <a:pt x="80" y="114"/>
                    </a:lnTo>
                    <a:lnTo>
                      <a:pt x="54" y="136"/>
                    </a:lnTo>
                    <a:lnTo>
                      <a:pt x="32" y="155"/>
                    </a:lnTo>
                    <a:lnTo>
                      <a:pt x="23" y="164"/>
                    </a:lnTo>
                    <a:lnTo>
                      <a:pt x="14" y="174"/>
                    </a:lnTo>
                    <a:lnTo>
                      <a:pt x="7" y="182"/>
                    </a:lnTo>
                    <a:lnTo>
                      <a:pt x="0" y="193"/>
                    </a:lnTo>
                    <a:lnTo>
                      <a:pt x="39" y="214"/>
                    </a:lnTo>
                    <a:lnTo>
                      <a:pt x="43" y="209"/>
                    </a:lnTo>
                    <a:lnTo>
                      <a:pt x="48" y="202"/>
                    </a:lnTo>
                    <a:lnTo>
                      <a:pt x="55" y="195"/>
                    </a:lnTo>
                    <a:lnTo>
                      <a:pt x="63" y="188"/>
                    </a:lnTo>
                    <a:lnTo>
                      <a:pt x="83" y="169"/>
                    </a:lnTo>
                    <a:lnTo>
                      <a:pt x="108" y="149"/>
                    </a:lnTo>
                    <a:lnTo>
                      <a:pt x="137" y="124"/>
                    </a:lnTo>
                    <a:lnTo>
                      <a:pt x="167" y="96"/>
                    </a:lnTo>
                    <a:lnTo>
                      <a:pt x="182" y="81"/>
                    </a:lnTo>
                    <a:lnTo>
                      <a:pt x="199" y="64"/>
                    </a:lnTo>
                    <a:lnTo>
                      <a:pt x="214" y="46"/>
                    </a:lnTo>
                    <a:lnTo>
                      <a:pt x="230" y="27"/>
                    </a:lnTo>
                    <a:lnTo>
                      <a:pt x="231" y="27"/>
                    </a:lnTo>
                    <a:lnTo>
                      <a:pt x="19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75" name="Freeform 97"/>
              <p:cNvSpPr>
                <a:spLocks/>
              </p:cNvSpPr>
              <p:nvPr/>
            </p:nvSpPr>
            <p:spPr bwMode="auto">
              <a:xfrm>
                <a:off x="7729538" y="3092450"/>
                <a:ext cx="36512" cy="69850"/>
              </a:xfrm>
              <a:custGeom>
                <a:avLst/>
                <a:gdLst>
                  <a:gd name="T0" fmla="*/ 2147483647 w 59"/>
                  <a:gd name="T1" fmla="*/ 2147483647 h 132"/>
                  <a:gd name="T2" fmla="*/ 2147483647 w 59"/>
                  <a:gd name="T3" fmla="*/ 2147483647 h 132"/>
                  <a:gd name="T4" fmla="*/ 2147483647 w 59"/>
                  <a:gd name="T5" fmla="*/ 2147483647 h 132"/>
                  <a:gd name="T6" fmla="*/ 2147483647 w 59"/>
                  <a:gd name="T7" fmla="*/ 2147483647 h 132"/>
                  <a:gd name="T8" fmla="*/ 2147483647 w 59"/>
                  <a:gd name="T9" fmla="*/ 2147483647 h 132"/>
                  <a:gd name="T10" fmla="*/ 2147483647 w 59"/>
                  <a:gd name="T11" fmla="*/ 2147483647 h 132"/>
                  <a:gd name="T12" fmla="*/ 2147483647 w 59"/>
                  <a:gd name="T13" fmla="*/ 2147483647 h 132"/>
                  <a:gd name="T14" fmla="*/ 2147483647 w 59"/>
                  <a:gd name="T15" fmla="*/ 2147483647 h 132"/>
                  <a:gd name="T16" fmla="*/ 2147483647 w 59"/>
                  <a:gd name="T17" fmla="*/ 2147483647 h 132"/>
                  <a:gd name="T18" fmla="*/ 2147483647 w 59"/>
                  <a:gd name="T19" fmla="*/ 2147483647 h 132"/>
                  <a:gd name="T20" fmla="*/ 2147483647 w 59"/>
                  <a:gd name="T21" fmla="*/ 2147483647 h 132"/>
                  <a:gd name="T22" fmla="*/ 0 w 59"/>
                  <a:gd name="T23" fmla="*/ 2147483647 h 132"/>
                  <a:gd name="T24" fmla="*/ 2147483647 w 59"/>
                  <a:gd name="T25" fmla="*/ 2147483647 h 132"/>
                  <a:gd name="T26" fmla="*/ 2147483647 w 59"/>
                  <a:gd name="T27" fmla="*/ 2147483647 h 132"/>
                  <a:gd name="T28" fmla="*/ 2147483647 w 59"/>
                  <a:gd name="T29" fmla="*/ 2147483647 h 132"/>
                  <a:gd name="T30" fmla="*/ 2147483647 w 59"/>
                  <a:gd name="T31" fmla="*/ 2147483647 h 132"/>
                  <a:gd name="T32" fmla="*/ 2147483647 w 59"/>
                  <a:gd name="T33" fmla="*/ 2147483647 h 132"/>
                  <a:gd name="T34" fmla="*/ 2147483647 w 59"/>
                  <a:gd name="T35" fmla="*/ 2147483647 h 132"/>
                  <a:gd name="T36" fmla="*/ 2147483647 w 59"/>
                  <a:gd name="T37" fmla="*/ 2147483647 h 132"/>
                  <a:gd name="T38" fmla="*/ 2147483647 w 59"/>
                  <a:gd name="T39" fmla="*/ 2147483647 h 132"/>
                  <a:gd name="T40" fmla="*/ 2147483647 w 59"/>
                  <a:gd name="T41" fmla="*/ 2147483647 h 132"/>
                  <a:gd name="T42" fmla="*/ 2147483647 w 59"/>
                  <a:gd name="T43" fmla="*/ 2147483647 h 132"/>
                  <a:gd name="T44" fmla="*/ 2147483647 w 59"/>
                  <a:gd name="T45" fmla="*/ 0 h 132"/>
                  <a:gd name="T46" fmla="*/ 2147483647 w 59"/>
                  <a:gd name="T47" fmla="*/ 2147483647 h 132"/>
                  <a:gd name="T48" fmla="*/ 2147483647 w 59"/>
                  <a:gd name="T49" fmla="*/ 2147483647 h 13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9"/>
                  <a:gd name="T76" fmla="*/ 0 h 132"/>
                  <a:gd name="T77" fmla="*/ 59 w 59"/>
                  <a:gd name="T78" fmla="*/ 132 h 13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9" h="132">
                    <a:moveTo>
                      <a:pt x="10" y="9"/>
                    </a:moveTo>
                    <a:lnTo>
                      <a:pt x="10" y="10"/>
                    </a:lnTo>
                    <a:lnTo>
                      <a:pt x="12" y="22"/>
                    </a:lnTo>
                    <a:lnTo>
                      <a:pt x="13" y="35"/>
                    </a:lnTo>
                    <a:lnTo>
                      <a:pt x="14" y="48"/>
                    </a:lnTo>
                    <a:lnTo>
                      <a:pt x="14" y="61"/>
                    </a:lnTo>
                    <a:lnTo>
                      <a:pt x="12" y="74"/>
                    </a:lnTo>
                    <a:lnTo>
                      <a:pt x="10" y="87"/>
                    </a:lnTo>
                    <a:lnTo>
                      <a:pt x="7" y="92"/>
                    </a:lnTo>
                    <a:lnTo>
                      <a:pt x="6" y="97"/>
                    </a:lnTo>
                    <a:lnTo>
                      <a:pt x="2" y="101"/>
                    </a:lnTo>
                    <a:lnTo>
                      <a:pt x="0" y="105"/>
                    </a:lnTo>
                    <a:lnTo>
                      <a:pt x="36" y="132"/>
                    </a:lnTo>
                    <a:lnTo>
                      <a:pt x="40" y="124"/>
                    </a:lnTo>
                    <a:lnTo>
                      <a:pt x="45" y="117"/>
                    </a:lnTo>
                    <a:lnTo>
                      <a:pt x="49" y="109"/>
                    </a:lnTo>
                    <a:lnTo>
                      <a:pt x="52" y="99"/>
                    </a:lnTo>
                    <a:lnTo>
                      <a:pt x="56" y="82"/>
                    </a:lnTo>
                    <a:lnTo>
                      <a:pt x="58" y="65"/>
                    </a:lnTo>
                    <a:lnTo>
                      <a:pt x="59" y="48"/>
                    </a:lnTo>
                    <a:lnTo>
                      <a:pt x="58" y="31"/>
                    </a:lnTo>
                    <a:lnTo>
                      <a:pt x="56" y="16"/>
                    </a:lnTo>
                    <a:lnTo>
                      <a:pt x="54" y="0"/>
                    </a:lnTo>
                    <a:lnTo>
                      <a:pt x="54" y="2"/>
                    </a:lnTo>
                    <a:lnTo>
                      <a:pt x="1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76" name="Freeform 98"/>
              <p:cNvSpPr>
                <a:spLocks/>
              </p:cNvSpPr>
              <p:nvPr/>
            </p:nvSpPr>
            <p:spPr bwMode="auto">
              <a:xfrm>
                <a:off x="7713663" y="3011488"/>
                <a:ext cx="49212" cy="85725"/>
              </a:xfrm>
              <a:custGeom>
                <a:avLst/>
                <a:gdLst>
                  <a:gd name="T0" fmla="*/ 2147483647 w 82"/>
                  <a:gd name="T1" fmla="*/ 2147483647 h 162"/>
                  <a:gd name="T2" fmla="*/ 2147483647 w 82"/>
                  <a:gd name="T3" fmla="*/ 2147483647 h 162"/>
                  <a:gd name="T4" fmla="*/ 2147483647 w 82"/>
                  <a:gd name="T5" fmla="*/ 2147483647 h 162"/>
                  <a:gd name="T6" fmla="*/ 2147483647 w 82"/>
                  <a:gd name="T7" fmla="*/ 2147483647 h 162"/>
                  <a:gd name="T8" fmla="*/ 2147483647 w 82"/>
                  <a:gd name="T9" fmla="*/ 2147483647 h 162"/>
                  <a:gd name="T10" fmla="*/ 2147483647 w 82"/>
                  <a:gd name="T11" fmla="*/ 2147483647 h 162"/>
                  <a:gd name="T12" fmla="*/ 2147483647 w 82"/>
                  <a:gd name="T13" fmla="*/ 2147483647 h 162"/>
                  <a:gd name="T14" fmla="*/ 2147483647 w 82"/>
                  <a:gd name="T15" fmla="*/ 2147483647 h 162"/>
                  <a:gd name="T16" fmla="*/ 2147483647 w 82"/>
                  <a:gd name="T17" fmla="*/ 2147483647 h 162"/>
                  <a:gd name="T18" fmla="*/ 2147483647 w 82"/>
                  <a:gd name="T19" fmla="*/ 2147483647 h 162"/>
                  <a:gd name="T20" fmla="*/ 2147483647 w 82"/>
                  <a:gd name="T21" fmla="*/ 2147483647 h 162"/>
                  <a:gd name="T22" fmla="*/ 2147483647 w 82"/>
                  <a:gd name="T23" fmla="*/ 2147483647 h 162"/>
                  <a:gd name="T24" fmla="*/ 2147483647 w 82"/>
                  <a:gd name="T25" fmla="*/ 2147483647 h 162"/>
                  <a:gd name="T26" fmla="*/ 2147483647 w 82"/>
                  <a:gd name="T27" fmla="*/ 2147483647 h 162"/>
                  <a:gd name="T28" fmla="*/ 2147483647 w 82"/>
                  <a:gd name="T29" fmla="*/ 2147483647 h 162"/>
                  <a:gd name="T30" fmla="*/ 2147483647 w 82"/>
                  <a:gd name="T31" fmla="*/ 2147483647 h 162"/>
                  <a:gd name="T32" fmla="*/ 2147483647 w 82"/>
                  <a:gd name="T33" fmla="*/ 2147483647 h 162"/>
                  <a:gd name="T34" fmla="*/ 2147483647 w 82"/>
                  <a:gd name="T35" fmla="*/ 2147483647 h 162"/>
                  <a:gd name="T36" fmla="*/ 2147483647 w 82"/>
                  <a:gd name="T37" fmla="*/ 2147483647 h 162"/>
                  <a:gd name="T38" fmla="*/ 2147483647 w 82"/>
                  <a:gd name="T39" fmla="*/ 2147483647 h 162"/>
                  <a:gd name="T40" fmla="*/ 2147483647 w 82"/>
                  <a:gd name="T41" fmla="*/ 2147483647 h 162"/>
                  <a:gd name="T42" fmla="*/ 0 w 82"/>
                  <a:gd name="T43" fmla="*/ 0 h 162"/>
                  <a:gd name="T44" fmla="*/ 2147483647 w 82"/>
                  <a:gd name="T45" fmla="*/ 2147483647 h 162"/>
                  <a:gd name="T46" fmla="*/ 2147483647 w 82"/>
                  <a:gd name="T47" fmla="*/ 2147483647 h 16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"/>
                  <a:gd name="T73" fmla="*/ 0 h 162"/>
                  <a:gd name="T74" fmla="*/ 82 w 82"/>
                  <a:gd name="T75" fmla="*/ 162 h 16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" h="162">
                    <a:moveTo>
                      <a:pt x="45" y="38"/>
                    </a:moveTo>
                    <a:lnTo>
                      <a:pt x="8" y="58"/>
                    </a:lnTo>
                    <a:lnTo>
                      <a:pt x="11" y="81"/>
                    </a:lnTo>
                    <a:lnTo>
                      <a:pt x="16" y="98"/>
                    </a:lnTo>
                    <a:lnTo>
                      <a:pt x="21" y="111"/>
                    </a:lnTo>
                    <a:lnTo>
                      <a:pt x="25" y="119"/>
                    </a:lnTo>
                    <a:lnTo>
                      <a:pt x="28" y="126"/>
                    </a:lnTo>
                    <a:lnTo>
                      <a:pt x="32" y="133"/>
                    </a:lnTo>
                    <a:lnTo>
                      <a:pt x="35" y="144"/>
                    </a:lnTo>
                    <a:lnTo>
                      <a:pt x="38" y="162"/>
                    </a:lnTo>
                    <a:lnTo>
                      <a:pt x="82" y="155"/>
                    </a:lnTo>
                    <a:lnTo>
                      <a:pt x="78" y="134"/>
                    </a:lnTo>
                    <a:lnTo>
                      <a:pt x="74" y="119"/>
                    </a:lnTo>
                    <a:lnTo>
                      <a:pt x="70" y="108"/>
                    </a:lnTo>
                    <a:lnTo>
                      <a:pt x="65" y="99"/>
                    </a:lnTo>
                    <a:lnTo>
                      <a:pt x="61" y="93"/>
                    </a:lnTo>
                    <a:lnTo>
                      <a:pt x="59" y="85"/>
                    </a:lnTo>
                    <a:lnTo>
                      <a:pt x="55" y="71"/>
                    </a:lnTo>
                    <a:lnTo>
                      <a:pt x="52" y="52"/>
                    </a:lnTo>
                    <a:lnTo>
                      <a:pt x="15" y="71"/>
                    </a:lnTo>
                    <a:lnTo>
                      <a:pt x="45" y="38"/>
                    </a:lnTo>
                    <a:lnTo>
                      <a:pt x="0" y="0"/>
                    </a:lnTo>
                    <a:lnTo>
                      <a:pt x="8" y="58"/>
                    </a:lnTo>
                    <a:lnTo>
                      <a:pt x="45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77" name="Freeform 99"/>
              <p:cNvSpPr>
                <a:spLocks/>
              </p:cNvSpPr>
              <p:nvPr/>
            </p:nvSpPr>
            <p:spPr bwMode="auto">
              <a:xfrm>
                <a:off x="7723188" y="3032125"/>
                <a:ext cx="306387" cy="55563"/>
              </a:xfrm>
              <a:custGeom>
                <a:avLst/>
                <a:gdLst>
                  <a:gd name="T0" fmla="*/ 2147483647 w 517"/>
                  <a:gd name="T1" fmla="*/ 2147483647 h 106"/>
                  <a:gd name="T2" fmla="*/ 2147483647 w 517"/>
                  <a:gd name="T3" fmla="*/ 2147483647 h 106"/>
                  <a:gd name="T4" fmla="*/ 2147483647 w 517"/>
                  <a:gd name="T5" fmla="*/ 2147483647 h 106"/>
                  <a:gd name="T6" fmla="*/ 2147483647 w 517"/>
                  <a:gd name="T7" fmla="*/ 2147483647 h 106"/>
                  <a:gd name="T8" fmla="*/ 2147483647 w 517"/>
                  <a:gd name="T9" fmla="*/ 2147483647 h 106"/>
                  <a:gd name="T10" fmla="*/ 2147483647 w 517"/>
                  <a:gd name="T11" fmla="*/ 2147483647 h 106"/>
                  <a:gd name="T12" fmla="*/ 2147483647 w 517"/>
                  <a:gd name="T13" fmla="*/ 2147483647 h 106"/>
                  <a:gd name="T14" fmla="*/ 2147483647 w 517"/>
                  <a:gd name="T15" fmla="*/ 2147483647 h 106"/>
                  <a:gd name="T16" fmla="*/ 2147483647 w 517"/>
                  <a:gd name="T17" fmla="*/ 2147483647 h 106"/>
                  <a:gd name="T18" fmla="*/ 2147483647 w 517"/>
                  <a:gd name="T19" fmla="*/ 2147483647 h 106"/>
                  <a:gd name="T20" fmla="*/ 2147483647 w 517"/>
                  <a:gd name="T21" fmla="*/ 2147483647 h 106"/>
                  <a:gd name="T22" fmla="*/ 2147483647 w 517"/>
                  <a:gd name="T23" fmla="*/ 2147483647 h 106"/>
                  <a:gd name="T24" fmla="*/ 2147483647 w 517"/>
                  <a:gd name="T25" fmla="*/ 2147483647 h 106"/>
                  <a:gd name="T26" fmla="*/ 2147483647 w 517"/>
                  <a:gd name="T27" fmla="*/ 2147483647 h 106"/>
                  <a:gd name="T28" fmla="*/ 2147483647 w 517"/>
                  <a:gd name="T29" fmla="*/ 2147483647 h 106"/>
                  <a:gd name="T30" fmla="*/ 2147483647 w 517"/>
                  <a:gd name="T31" fmla="*/ 2147483647 h 106"/>
                  <a:gd name="T32" fmla="*/ 2147483647 w 517"/>
                  <a:gd name="T33" fmla="*/ 2147483647 h 106"/>
                  <a:gd name="T34" fmla="*/ 2147483647 w 517"/>
                  <a:gd name="T35" fmla="*/ 2147483647 h 106"/>
                  <a:gd name="T36" fmla="*/ 2147483647 w 517"/>
                  <a:gd name="T37" fmla="*/ 2147483647 h 106"/>
                  <a:gd name="T38" fmla="*/ 2147483647 w 517"/>
                  <a:gd name="T39" fmla="*/ 2147483647 h 106"/>
                  <a:gd name="T40" fmla="*/ 2147483647 w 517"/>
                  <a:gd name="T41" fmla="*/ 2147483647 h 106"/>
                  <a:gd name="T42" fmla="*/ 2147483647 w 517"/>
                  <a:gd name="T43" fmla="*/ 2147483647 h 106"/>
                  <a:gd name="T44" fmla="*/ 2147483647 w 517"/>
                  <a:gd name="T45" fmla="*/ 2147483647 h 106"/>
                  <a:gd name="T46" fmla="*/ 2147483647 w 517"/>
                  <a:gd name="T47" fmla="*/ 0 h 106"/>
                  <a:gd name="T48" fmla="*/ 0 w 517"/>
                  <a:gd name="T49" fmla="*/ 2147483647 h 106"/>
                  <a:gd name="T50" fmla="*/ 2147483647 w 517"/>
                  <a:gd name="T51" fmla="*/ 2147483647 h 106"/>
                  <a:gd name="T52" fmla="*/ 2147483647 w 517"/>
                  <a:gd name="T53" fmla="*/ 2147483647 h 106"/>
                  <a:gd name="T54" fmla="*/ 2147483647 w 517"/>
                  <a:gd name="T55" fmla="*/ 2147483647 h 106"/>
                  <a:gd name="T56" fmla="*/ 2147483647 w 517"/>
                  <a:gd name="T57" fmla="*/ 2147483647 h 106"/>
                  <a:gd name="T58" fmla="*/ 2147483647 w 517"/>
                  <a:gd name="T59" fmla="*/ 2147483647 h 106"/>
                  <a:gd name="T60" fmla="*/ 2147483647 w 517"/>
                  <a:gd name="T61" fmla="*/ 2147483647 h 106"/>
                  <a:gd name="T62" fmla="*/ 2147483647 w 517"/>
                  <a:gd name="T63" fmla="*/ 2147483647 h 106"/>
                  <a:gd name="T64" fmla="*/ 2147483647 w 517"/>
                  <a:gd name="T65" fmla="*/ 2147483647 h 106"/>
                  <a:gd name="T66" fmla="*/ 2147483647 w 517"/>
                  <a:gd name="T67" fmla="*/ 2147483647 h 106"/>
                  <a:gd name="T68" fmla="*/ 2147483647 w 517"/>
                  <a:gd name="T69" fmla="*/ 2147483647 h 106"/>
                  <a:gd name="T70" fmla="*/ 2147483647 w 517"/>
                  <a:gd name="T71" fmla="*/ 2147483647 h 106"/>
                  <a:gd name="T72" fmla="*/ 2147483647 w 517"/>
                  <a:gd name="T73" fmla="*/ 2147483647 h 106"/>
                  <a:gd name="T74" fmla="*/ 2147483647 w 517"/>
                  <a:gd name="T75" fmla="*/ 2147483647 h 106"/>
                  <a:gd name="T76" fmla="*/ 2147483647 w 517"/>
                  <a:gd name="T77" fmla="*/ 2147483647 h 106"/>
                  <a:gd name="T78" fmla="*/ 2147483647 w 517"/>
                  <a:gd name="T79" fmla="*/ 2147483647 h 106"/>
                  <a:gd name="T80" fmla="*/ 2147483647 w 517"/>
                  <a:gd name="T81" fmla="*/ 2147483647 h 106"/>
                  <a:gd name="T82" fmla="*/ 2147483647 w 517"/>
                  <a:gd name="T83" fmla="*/ 2147483647 h 106"/>
                  <a:gd name="T84" fmla="*/ 2147483647 w 517"/>
                  <a:gd name="T85" fmla="*/ 2147483647 h 106"/>
                  <a:gd name="T86" fmla="*/ 2147483647 w 517"/>
                  <a:gd name="T87" fmla="*/ 2147483647 h 106"/>
                  <a:gd name="T88" fmla="*/ 2147483647 w 517"/>
                  <a:gd name="T89" fmla="*/ 2147483647 h 106"/>
                  <a:gd name="T90" fmla="*/ 2147483647 w 517"/>
                  <a:gd name="T91" fmla="*/ 2147483647 h 106"/>
                  <a:gd name="T92" fmla="*/ 2147483647 w 517"/>
                  <a:gd name="T93" fmla="*/ 2147483647 h 106"/>
                  <a:gd name="T94" fmla="*/ 2147483647 w 517"/>
                  <a:gd name="T95" fmla="*/ 2147483647 h 106"/>
                  <a:gd name="T96" fmla="*/ 2147483647 w 517"/>
                  <a:gd name="T97" fmla="*/ 2147483647 h 10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17"/>
                  <a:gd name="T148" fmla="*/ 0 h 106"/>
                  <a:gd name="T149" fmla="*/ 517 w 517"/>
                  <a:gd name="T150" fmla="*/ 106 h 10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17" h="106">
                    <a:moveTo>
                      <a:pt x="505" y="11"/>
                    </a:moveTo>
                    <a:lnTo>
                      <a:pt x="505" y="11"/>
                    </a:lnTo>
                    <a:lnTo>
                      <a:pt x="471" y="22"/>
                    </a:lnTo>
                    <a:lnTo>
                      <a:pt x="436" y="30"/>
                    </a:lnTo>
                    <a:lnTo>
                      <a:pt x="403" y="38"/>
                    </a:lnTo>
                    <a:lnTo>
                      <a:pt x="368" y="45"/>
                    </a:lnTo>
                    <a:lnTo>
                      <a:pt x="335" y="51"/>
                    </a:lnTo>
                    <a:lnTo>
                      <a:pt x="302" y="56"/>
                    </a:lnTo>
                    <a:lnTo>
                      <a:pt x="270" y="60"/>
                    </a:lnTo>
                    <a:lnTo>
                      <a:pt x="239" y="62"/>
                    </a:lnTo>
                    <a:lnTo>
                      <a:pt x="208" y="62"/>
                    </a:lnTo>
                    <a:lnTo>
                      <a:pt x="178" y="60"/>
                    </a:lnTo>
                    <a:lnTo>
                      <a:pt x="164" y="57"/>
                    </a:lnTo>
                    <a:lnTo>
                      <a:pt x="150" y="56"/>
                    </a:lnTo>
                    <a:lnTo>
                      <a:pt x="135" y="52"/>
                    </a:lnTo>
                    <a:lnTo>
                      <a:pt x="122" y="49"/>
                    </a:lnTo>
                    <a:lnTo>
                      <a:pt x="109" y="45"/>
                    </a:lnTo>
                    <a:lnTo>
                      <a:pt x="97" y="41"/>
                    </a:lnTo>
                    <a:lnTo>
                      <a:pt x="84" y="36"/>
                    </a:lnTo>
                    <a:lnTo>
                      <a:pt x="72" y="30"/>
                    </a:lnTo>
                    <a:lnTo>
                      <a:pt x="62" y="24"/>
                    </a:lnTo>
                    <a:lnTo>
                      <a:pt x="50" y="17"/>
                    </a:lnTo>
                    <a:lnTo>
                      <a:pt x="39" y="9"/>
                    </a:lnTo>
                    <a:lnTo>
                      <a:pt x="30" y="0"/>
                    </a:lnTo>
                    <a:lnTo>
                      <a:pt x="0" y="33"/>
                    </a:lnTo>
                    <a:lnTo>
                      <a:pt x="12" y="44"/>
                    </a:lnTo>
                    <a:lnTo>
                      <a:pt x="25" y="54"/>
                    </a:lnTo>
                    <a:lnTo>
                      <a:pt x="38" y="62"/>
                    </a:lnTo>
                    <a:lnTo>
                      <a:pt x="52" y="69"/>
                    </a:lnTo>
                    <a:lnTo>
                      <a:pt x="67" y="76"/>
                    </a:lnTo>
                    <a:lnTo>
                      <a:pt x="81" y="82"/>
                    </a:lnTo>
                    <a:lnTo>
                      <a:pt x="95" y="88"/>
                    </a:lnTo>
                    <a:lnTo>
                      <a:pt x="111" y="93"/>
                    </a:lnTo>
                    <a:lnTo>
                      <a:pt x="126" y="96"/>
                    </a:lnTo>
                    <a:lnTo>
                      <a:pt x="141" y="100"/>
                    </a:lnTo>
                    <a:lnTo>
                      <a:pt x="158" y="102"/>
                    </a:lnTo>
                    <a:lnTo>
                      <a:pt x="173" y="104"/>
                    </a:lnTo>
                    <a:lnTo>
                      <a:pt x="207" y="106"/>
                    </a:lnTo>
                    <a:lnTo>
                      <a:pt x="240" y="106"/>
                    </a:lnTo>
                    <a:lnTo>
                      <a:pt x="273" y="105"/>
                    </a:lnTo>
                    <a:lnTo>
                      <a:pt x="308" y="101"/>
                    </a:lnTo>
                    <a:lnTo>
                      <a:pt x="342" y="96"/>
                    </a:lnTo>
                    <a:lnTo>
                      <a:pt x="378" y="89"/>
                    </a:lnTo>
                    <a:lnTo>
                      <a:pt x="412" y="82"/>
                    </a:lnTo>
                    <a:lnTo>
                      <a:pt x="447" y="74"/>
                    </a:lnTo>
                    <a:lnTo>
                      <a:pt x="482" y="64"/>
                    </a:lnTo>
                    <a:lnTo>
                      <a:pt x="517" y="55"/>
                    </a:lnTo>
                    <a:lnTo>
                      <a:pt x="50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78" name="Freeform 100"/>
              <p:cNvSpPr>
                <a:spLocks/>
              </p:cNvSpPr>
              <p:nvPr/>
            </p:nvSpPr>
            <p:spPr bwMode="auto">
              <a:xfrm>
                <a:off x="8023225" y="2990850"/>
                <a:ext cx="92075" cy="69850"/>
              </a:xfrm>
              <a:custGeom>
                <a:avLst/>
                <a:gdLst>
                  <a:gd name="T0" fmla="*/ 2147483647 w 157"/>
                  <a:gd name="T1" fmla="*/ 0 h 134"/>
                  <a:gd name="T2" fmla="*/ 2147483647 w 157"/>
                  <a:gd name="T3" fmla="*/ 0 h 134"/>
                  <a:gd name="T4" fmla="*/ 2147483647 w 157"/>
                  <a:gd name="T5" fmla="*/ 2147483647 h 134"/>
                  <a:gd name="T6" fmla="*/ 2147483647 w 157"/>
                  <a:gd name="T7" fmla="*/ 2147483647 h 134"/>
                  <a:gd name="T8" fmla="*/ 2147483647 w 157"/>
                  <a:gd name="T9" fmla="*/ 2147483647 h 134"/>
                  <a:gd name="T10" fmla="*/ 2147483647 w 157"/>
                  <a:gd name="T11" fmla="*/ 2147483647 h 134"/>
                  <a:gd name="T12" fmla="*/ 2147483647 w 157"/>
                  <a:gd name="T13" fmla="*/ 2147483647 h 134"/>
                  <a:gd name="T14" fmla="*/ 2147483647 w 157"/>
                  <a:gd name="T15" fmla="*/ 2147483647 h 134"/>
                  <a:gd name="T16" fmla="*/ 2147483647 w 157"/>
                  <a:gd name="T17" fmla="*/ 2147483647 h 134"/>
                  <a:gd name="T18" fmla="*/ 2147483647 w 157"/>
                  <a:gd name="T19" fmla="*/ 2147483647 h 134"/>
                  <a:gd name="T20" fmla="*/ 2147483647 w 157"/>
                  <a:gd name="T21" fmla="*/ 2147483647 h 134"/>
                  <a:gd name="T22" fmla="*/ 2147483647 w 157"/>
                  <a:gd name="T23" fmla="*/ 2147483647 h 134"/>
                  <a:gd name="T24" fmla="*/ 2147483647 w 157"/>
                  <a:gd name="T25" fmla="*/ 2147483647 h 134"/>
                  <a:gd name="T26" fmla="*/ 0 w 157"/>
                  <a:gd name="T27" fmla="*/ 2147483647 h 134"/>
                  <a:gd name="T28" fmla="*/ 2147483647 w 157"/>
                  <a:gd name="T29" fmla="*/ 2147483647 h 134"/>
                  <a:gd name="T30" fmla="*/ 2147483647 w 157"/>
                  <a:gd name="T31" fmla="*/ 2147483647 h 134"/>
                  <a:gd name="T32" fmla="*/ 2147483647 w 157"/>
                  <a:gd name="T33" fmla="*/ 2147483647 h 134"/>
                  <a:gd name="T34" fmla="*/ 2147483647 w 157"/>
                  <a:gd name="T35" fmla="*/ 2147483647 h 134"/>
                  <a:gd name="T36" fmla="*/ 2147483647 w 157"/>
                  <a:gd name="T37" fmla="*/ 2147483647 h 134"/>
                  <a:gd name="T38" fmla="*/ 2147483647 w 157"/>
                  <a:gd name="T39" fmla="*/ 2147483647 h 134"/>
                  <a:gd name="T40" fmla="*/ 2147483647 w 157"/>
                  <a:gd name="T41" fmla="*/ 2147483647 h 134"/>
                  <a:gd name="T42" fmla="*/ 2147483647 w 157"/>
                  <a:gd name="T43" fmla="*/ 2147483647 h 134"/>
                  <a:gd name="T44" fmla="*/ 2147483647 w 157"/>
                  <a:gd name="T45" fmla="*/ 2147483647 h 134"/>
                  <a:gd name="T46" fmla="*/ 2147483647 w 157"/>
                  <a:gd name="T47" fmla="*/ 2147483647 h 134"/>
                  <a:gd name="T48" fmla="*/ 2147483647 w 157"/>
                  <a:gd name="T49" fmla="*/ 2147483647 h 134"/>
                  <a:gd name="T50" fmla="*/ 2147483647 w 157"/>
                  <a:gd name="T51" fmla="*/ 2147483647 h 134"/>
                  <a:gd name="T52" fmla="*/ 2147483647 w 157"/>
                  <a:gd name="T53" fmla="*/ 2147483647 h 134"/>
                  <a:gd name="T54" fmla="*/ 2147483647 w 157"/>
                  <a:gd name="T55" fmla="*/ 2147483647 h 134"/>
                  <a:gd name="T56" fmla="*/ 2147483647 w 157"/>
                  <a:gd name="T57" fmla="*/ 0 h 13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7"/>
                  <a:gd name="T88" fmla="*/ 0 h 134"/>
                  <a:gd name="T89" fmla="*/ 157 w 157"/>
                  <a:gd name="T90" fmla="*/ 134 h 13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7" h="134">
                    <a:moveTo>
                      <a:pt x="150" y="0"/>
                    </a:moveTo>
                    <a:lnTo>
                      <a:pt x="150" y="0"/>
                    </a:lnTo>
                    <a:lnTo>
                      <a:pt x="136" y="2"/>
                    </a:lnTo>
                    <a:lnTo>
                      <a:pt x="121" y="7"/>
                    </a:lnTo>
                    <a:lnTo>
                      <a:pt x="108" y="13"/>
                    </a:lnTo>
                    <a:lnTo>
                      <a:pt x="95" y="20"/>
                    </a:lnTo>
                    <a:lnTo>
                      <a:pt x="73" y="34"/>
                    </a:lnTo>
                    <a:lnTo>
                      <a:pt x="52" y="49"/>
                    </a:lnTo>
                    <a:lnTo>
                      <a:pt x="35" y="65"/>
                    </a:lnTo>
                    <a:lnTo>
                      <a:pt x="18" y="78"/>
                    </a:lnTo>
                    <a:lnTo>
                      <a:pt x="12" y="83"/>
                    </a:lnTo>
                    <a:lnTo>
                      <a:pt x="6" y="88"/>
                    </a:lnTo>
                    <a:lnTo>
                      <a:pt x="1" y="90"/>
                    </a:lnTo>
                    <a:lnTo>
                      <a:pt x="0" y="90"/>
                    </a:lnTo>
                    <a:lnTo>
                      <a:pt x="12" y="134"/>
                    </a:lnTo>
                    <a:lnTo>
                      <a:pt x="21" y="130"/>
                    </a:lnTo>
                    <a:lnTo>
                      <a:pt x="30" y="124"/>
                    </a:lnTo>
                    <a:lnTo>
                      <a:pt x="38" y="120"/>
                    </a:lnTo>
                    <a:lnTo>
                      <a:pt x="46" y="112"/>
                    </a:lnTo>
                    <a:lnTo>
                      <a:pt x="63" y="99"/>
                    </a:lnTo>
                    <a:lnTo>
                      <a:pt x="81" y="85"/>
                    </a:lnTo>
                    <a:lnTo>
                      <a:pt x="99" y="71"/>
                    </a:lnTo>
                    <a:lnTo>
                      <a:pt x="119" y="58"/>
                    </a:lnTo>
                    <a:lnTo>
                      <a:pt x="128" y="53"/>
                    </a:lnTo>
                    <a:lnTo>
                      <a:pt x="138" y="48"/>
                    </a:lnTo>
                    <a:lnTo>
                      <a:pt x="147" y="46"/>
                    </a:lnTo>
                    <a:lnTo>
                      <a:pt x="157" y="44"/>
                    </a:lnTo>
                    <a:lnTo>
                      <a:pt x="15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79" name="Freeform 101"/>
              <p:cNvSpPr>
                <a:spLocks/>
              </p:cNvSpPr>
              <p:nvPr/>
            </p:nvSpPr>
            <p:spPr bwMode="auto">
              <a:xfrm>
                <a:off x="8112125" y="2944813"/>
                <a:ext cx="212725" cy="68262"/>
              </a:xfrm>
              <a:custGeom>
                <a:avLst/>
                <a:gdLst>
                  <a:gd name="T0" fmla="*/ 2147483647 w 357"/>
                  <a:gd name="T1" fmla="*/ 0 h 129"/>
                  <a:gd name="T2" fmla="*/ 2147483647 w 357"/>
                  <a:gd name="T3" fmla="*/ 0 h 129"/>
                  <a:gd name="T4" fmla="*/ 2147483647 w 357"/>
                  <a:gd name="T5" fmla="*/ 2147483647 h 129"/>
                  <a:gd name="T6" fmla="*/ 2147483647 w 357"/>
                  <a:gd name="T7" fmla="*/ 2147483647 h 129"/>
                  <a:gd name="T8" fmla="*/ 2147483647 w 357"/>
                  <a:gd name="T9" fmla="*/ 2147483647 h 129"/>
                  <a:gd name="T10" fmla="*/ 2147483647 w 357"/>
                  <a:gd name="T11" fmla="*/ 2147483647 h 129"/>
                  <a:gd name="T12" fmla="*/ 2147483647 w 357"/>
                  <a:gd name="T13" fmla="*/ 2147483647 h 129"/>
                  <a:gd name="T14" fmla="*/ 2147483647 w 357"/>
                  <a:gd name="T15" fmla="*/ 2147483647 h 129"/>
                  <a:gd name="T16" fmla="*/ 2147483647 w 357"/>
                  <a:gd name="T17" fmla="*/ 2147483647 h 129"/>
                  <a:gd name="T18" fmla="*/ 2147483647 w 357"/>
                  <a:gd name="T19" fmla="*/ 2147483647 h 129"/>
                  <a:gd name="T20" fmla="*/ 2147483647 w 357"/>
                  <a:gd name="T21" fmla="*/ 2147483647 h 129"/>
                  <a:gd name="T22" fmla="*/ 2147483647 w 357"/>
                  <a:gd name="T23" fmla="*/ 2147483647 h 129"/>
                  <a:gd name="T24" fmla="*/ 2147483647 w 357"/>
                  <a:gd name="T25" fmla="*/ 2147483647 h 129"/>
                  <a:gd name="T26" fmla="*/ 0 w 357"/>
                  <a:gd name="T27" fmla="*/ 2147483647 h 129"/>
                  <a:gd name="T28" fmla="*/ 2147483647 w 357"/>
                  <a:gd name="T29" fmla="*/ 2147483647 h 129"/>
                  <a:gd name="T30" fmla="*/ 2147483647 w 357"/>
                  <a:gd name="T31" fmla="*/ 2147483647 h 129"/>
                  <a:gd name="T32" fmla="*/ 2147483647 w 357"/>
                  <a:gd name="T33" fmla="*/ 2147483647 h 129"/>
                  <a:gd name="T34" fmla="*/ 2147483647 w 357"/>
                  <a:gd name="T35" fmla="*/ 2147483647 h 129"/>
                  <a:gd name="T36" fmla="*/ 2147483647 w 357"/>
                  <a:gd name="T37" fmla="*/ 2147483647 h 129"/>
                  <a:gd name="T38" fmla="*/ 2147483647 w 357"/>
                  <a:gd name="T39" fmla="*/ 2147483647 h 129"/>
                  <a:gd name="T40" fmla="*/ 2147483647 w 357"/>
                  <a:gd name="T41" fmla="*/ 2147483647 h 129"/>
                  <a:gd name="T42" fmla="*/ 2147483647 w 357"/>
                  <a:gd name="T43" fmla="*/ 2147483647 h 129"/>
                  <a:gd name="T44" fmla="*/ 2147483647 w 357"/>
                  <a:gd name="T45" fmla="*/ 2147483647 h 129"/>
                  <a:gd name="T46" fmla="*/ 2147483647 w 357"/>
                  <a:gd name="T47" fmla="*/ 2147483647 h 129"/>
                  <a:gd name="T48" fmla="*/ 2147483647 w 357"/>
                  <a:gd name="T49" fmla="*/ 2147483647 h 129"/>
                  <a:gd name="T50" fmla="*/ 2147483647 w 357"/>
                  <a:gd name="T51" fmla="*/ 2147483647 h 129"/>
                  <a:gd name="T52" fmla="*/ 2147483647 w 357"/>
                  <a:gd name="T53" fmla="*/ 2147483647 h 129"/>
                  <a:gd name="T54" fmla="*/ 2147483647 w 357"/>
                  <a:gd name="T55" fmla="*/ 2147483647 h 129"/>
                  <a:gd name="T56" fmla="*/ 2147483647 w 357"/>
                  <a:gd name="T57" fmla="*/ 0 h 12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57"/>
                  <a:gd name="T88" fmla="*/ 0 h 129"/>
                  <a:gd name="T89" fmla="*/ 357 w 357"/>
                  <a:gd name="T90" fmla="*/ 129 h 12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57" h="129">
                    <a:moveTo>
                      <a:pt x="337" y="0"/>
                    </a:moveTo>
                    <a:lnTo>
                      <a:pt x="337" y="0"/>
                    </a:lnTo>
                    <a:lnTo>
                      <a:pt x="310" y="14"/>
                    </a:lnTo>
                    <a:lnTo>
                      <a:pt x="286" y="25"/>
                    </a:lnTo>
                    <a:lnTo>
                      <a:pt x="262" y="35"/>
                    </a:lnTo>
                    <a:lnTo>
                      <a:pt x="241" y="43"/>
                    </a:lnTo>
                    <a:lnTo>
                      <a:pt x="220" y="50"/>
                    </a:lnTo>
                    <a:lnTo>
                      <a:pt x="201" y="55"/>
                    </a:lnTo>
                    <a:lnTo>
                      <a:pt x="182" y="60"/>
                    </a:lnTo>
                    <a:lnTo>
                      <a:pt x="163" y="63"/>
                    </a:lnTo>
                    <a:lnTo>
                      <a:pt x="126" y="69"/>
                    </a:lnTo>
                    <a:lnTo>
                      <a:pt x="88" y="74"/>
                    </a:lnTo>
                    <a:lnTo>
                      <a:pt x="46" y="79"/>
                    </a:lnTo>
                    <a:lnTo>
                      <a:pt x="0" y="85"/>
                    </a:lnTo>
                    <a:lnTo>
                      <a:pt x="7" y="129"/>
                    </a:lnTo>
                    <a:lnTo>
                      <a:pt x="51" y="123"/>
                    </a:lnTo>
                    <a:lnTo>
                      <a:pt x="92" y="118"/>
                    </a:lnTo>
                    <a:lnTo>
                      <a:pt x="132" y="113"/>
                    </a:lnTo>
                    <a:lnTo>
                      <a:pt x="171" y="107"/>
                    </a:lnTo>
                    <a:lnTo>
                      <a:pt x="191" y="104"/>
                    </a:lnTo>
                    <a:lnTo>
                      <a:pt x="211" y="99"/>
                    </a:lnTo>
                    <a:lnTo>
                      <a:pt x="233" y="93"/>
                    </a:lnTo>
                    <a:lnTo>
                      <a:pt x="255" y="86"/>
                    </a:lnTo>
                    <a:lnTo>
                      <a:pt x="279" y="76"/>
                    </a:lnTo>
                    <a:lnTo>
                      <a:pt x="304" y="67"/>
                    </a:lnTo>
                    <a:lnTo>
                      <a:pt x="330" y="55"/>
                    </a:lnTo>
                    <a:lnTo>
                      <a:pt x="357" y="41"/>
                    </a:lnTo>
                    <a:lnTo>
                      <a:pt x="33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80" name="Freeform 102"/>
              <p:cNvSpPr>
                <a:spLocks/>
              </p:cNvSpPr>
              <p:nvPr/>
            </p:nvSpPr>
            <p:spPr bwMode="auto">
              <a:xfrm>
                <a:off x="8312150" y="2933700"/>
                <a:ext cx="141288" cy="33338"/>
              </a:xfrm>
              <a:custGeom>
                <a:avLst/>
                <a:gdLst>
                  <a:gd name="T0" fmla="*/ 2147483647 w 237"/>
                  <a:gd name="T1" fmla="*/ 0 h 62"/>
                  <a:gd name="T2" fmla="*/ 2147483647 w 237"/>
                  <a:gd name="T3" fmla="*/ 0 h 62"/>
                  <a:gd name="T4" fmla="*/ 2147483647 w 237"/>
                  <a:gd name="T5" fmla="*/ 2147483647 h 62"/>
                  <a:gd name="T6" fmla="*/ 2147483647 w 237"/>
                  <a:gd name="T7" fmla="*/ 2147483647 h 62"/>
                  <a:gd name="T8" fmla="*/ 2147483647 w 237"/>
                  <a:gd name="T9" fmla="*/ 2147483647 h 62"/>
                  <a:gd name="T10" fmla="*/ 2147483647 w 237"/>
                  <a:gd name="T11" fmla="*/ 2147483647 h 62"/>
                  <a:gd name="T12" fmla="*/ 2147483647 w 237"/>
                  <a:gd name="T13" fmla="*/ 2147483647 h 62"/>
                  <a:gd name="T14" fmla="*/ 2147483647 w 237"/>
                  <a:gd name="T15" fmla="*/ 2147483647 h 62"/>
                  <a:gd name="T16" fmla="*/ 2147483647 w 237"/>
                  <a:gd name="T17" fmla="*/ 2147483647 h 62"/>
                  <a:gd name="T18" fmla="*/ 2147483647 w 237"/>
                  <a:gd name="T19" fmla="*/ 2147483647 h 62"/>
                  <a:gd name="T20" fmla="*/ 2147483647 w 237"/>
                  <a:gd name="T21" fmla="*/ 2147483647 h 62"/>
                  <a:gd name="T22" fmla="*/ 0 w 237"/>
                  <a:gd name="T23" fmla="*/ 2147483647 h 62"/>
                  <a:gd name="T24" fmla="*/ 2147483647 w 237"/>
                  <a:gd name="T25" fmla="*/ 2147483647 h 62"/>
                  <a:gd name="T26" fmla="*/ 2147483647 w 237"/>
                  <a:gd name="T27" fmla="*/ 2147483647 h 62"/>
                  <a:gd name="T28" fmla="*/ 2147483647 w 237"/>
                  <a:gd name="T29" fmla="*/ 2147483647 h 62"/>
                  <a:gd name="T30" fmla="*/ 2147483647 w 237"/>
                  <a:gd name="T31" fmla="*/ 2147483647 h 62"/>
                  <a:gd name="T32" fmla="*/ 2147483647 w 237"/>
                  <a:gd name="T33" fmla="*/ 2147483647 h 62"/>
                  <a:gd name="T34" fmla="*/ 2147483647 w 237"/>
                  <a:gd name="T35" fmla="*/ 2147483647 h 62"/>
                  <a:gd name="T36" fmla="*/ 2147483647 w 237"/>
                  <a:gd name="T37" fmla="*/ 2147483647 h 62"/>
                  <a:gd name="T38" fmla="*/ 2147483647 w 237"/>
                  <a:gd name="T39" fmla="*/ 2147483647 h 62"/>
                  <a:gd name="T40" fmla="*/ 2147483647 w 237"/>
                  <a:gd name="T41" fmla="*/ 2147483647 h 62"/>
                  <a:gd name="T42" fmla="*/ 2147483647 w 237"/>
                  <a:gd name="T43" fmla="*/ 2147483647 h 62"/>
                  <a:gd name="T44" fmla="*/ 2147483647 w 237"/>
                  <a:gd name="T45" fmla="*/ 2147483647 h 62"/>
                  <a:gd name="T46" fmla="*/ 2147483647 w 237"/>
                  <a:gd name="T47" fmla="*/ 2147483647 h 62"/>
                  <a:gd name="T48" fmla="*/ 2147483647 w 237"/>
                  <a:gd name="T49" fmla="*/ 0 h 6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37"/>
                  <a:gd name="T76" fmla="*/ 0 h 62"/>
                  <a:gd name="T77" fmla="*/ 237 w 237"/>
                  <a:gd name="T78" fmla="*/ 62 h 6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37" h="62">
                    <a:moveTo>
                      <a:pt x="230" y="0"/>
                    </a:moveTo>
                    <a:lnTo>
                      <a:pt x="231" y="0"/>
                    </a:lnTo>
                    <a:lnTo>
                      <a:pt x="203" y="2"/>
                    </a:lnTo>
                    <a:lnTo>
                      <a:pt x="176" y="2"/>
                    </a:lnTo>
                    <a:lnTo>
                      <a:pt x="148" y="2"/>
                    </a:lnTo>
                    <a:lnTo>
                      <a:pt x="118" y="1"/>
                    </a:lnTo>
                    <a:lnTo>
                      <a:pt x="89" y="1"/>
                    </a:lnTo>
                    <a:lnTo>
                      <a:pt x="60" y="3"/>
                    </a:lnTo>
                    <a:lnTo>
                      <a:pt x="44" y="6"/>
                    </a:lnTo>
                    <a:lnTo>
                      <a:pt x="30" y="11"/>
                    </a:lnTo>
                    <a:lnTo>
                      <a:pt x="15" y="15"/>
                    </a:lnTo>
                    <a:lnTo>
                      <a:pt x="0" y="21"/>
                    </a:lnTo>
                    <a:lnTo>
                      <a:pt x="20" y="62"/>
                    </a:lnTo>
                    <a:lnTo>
                      <a:pt x="31" y="57"/>
                    </a:lnTo>
                    <a:lnTo>
                      <a:pt x="42" y="53"/>
                    </a:lnTo>
                    <a:lnTo>
                      <a:pt x="54" y="50"/>
                    </a:lnTo>
                    <a:lnTo>
                      <a:pt x="66" y="47"/>
                    </a:lnTo>
                    <a:lnTo>
                      <a:pt x="91" y="46"/>
                    </a:lnTo>
                    <a:lnTo>
                      <a:pt x="118" y="45"/>
                    </a:lnTo>
                    <a:lnTo>
                      <a:pt x="146" y="46"/>
                    </a:lnTo>
                    <a:lnTo>
                      <a:pt x="175" y="47"/>
                    </a:lnTo>
                    <a:lnTo>
                      <a:pt x="206" y="47"/>
                    </a:lnTo>
                    <a:lnTo>
                      <a:pt x="237" y="45"/>
                    </a:lnTo>
                    <a:lnTo>
                      <a:pt x="23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81" name="Freeform 103"/>
              <p:cNvSpPr>
                <a:spLocks/>
              </p:cNvSpPr>
              <p:nvPr/>
            </p:nvSpPr>
            <p:spPr bwMode="auto">
              <a:xfrm>
                <a:off x="8451850" y="2908300"/>
                <a:ext cx="71438" cy="49213"/>
              </a:xfrm>
              <a:custGeom>
                <a:avLst/>
                <a:gdLst>
                  <a:gd name="T0" fmla="*/ 2147483647 w 120"/>
                  <a:gd name="T1" fmla="*/ 0 h 95"/>
                  <a:gd name="T2" fmla="*/ 2147483647 w 120"/>
                  <a:gd name="T3" fmla="*/ 0 h 95"/>
                  <a:gd name="T4" fmla="*/ 2147483647 w 120"/>
                  <a:gd name="T5" fmla="*/ 2147483647 h 95"/>
                  <a:gd name="T6" fmla="*/ 2147483647 w 120"/>
                  <a:gd name="T7" fmla="*/ 2147483647 h 95"/>
                  <a:gd name="T8" fmla="*/ 2147483647 w 120"/>
                  <a:gd name="T9" fmla="*/ 2147483647 h 95"/>
                  <a:gd name="T10" fmla="*/ 2147483647 w 120"/>
                  <a:gd name="T11" fmla="*/ 2147483647 h 95"/>
                  <a:gd name="T12" fmla="*/ 2147483647 w 120"/>
                  <a:gd name="T13" fmla="*/ 2147483647 h 95"/>
                  <a:gd name="T14" fmla="*/ 2147483647 w 120"/>
                  <a:gd name="T15" fmla="*/ 2147483647 h 95"/>
                  <a:gd name="T16" fmla="*/ 2147483647 w 120"/>
                  <a:gd name="T17" fmla="*/ 2147483647 h 95"/>
                  <a:gd name="T18" fmla="*/ 0 w 120"/>
                  <a:gd name="T19" fmla="*/ 2147483647 h 95"/>
                  <a:gd name="T20" fmla="*/ 2147483647 w 120"/>
                  <a:gd name="T21" fmla="*/ 2147483647 h 95"/>
                  <a:gd name="T22" fmla="*/ 2147483647 w 120"/>
                  <a:gd name="T23" fmla="*/ 2147483647 h 95"/>
                  <a:gd name="T24" fmla="*/ 2147483647 w 120"/>
                  <a:gd name="T25" fmla="*/ 2147483647 h 95"/>
                  <a:gd name="T26" fmla="*/ 2147483647 w 120"/>
                  <a:gd name="T27" fmla="*/ 2147483647 h 95"/>
                  <a:gd name="T28" fmla="*/ 2147483647 w 120"/>
                  <a:gd name="T29" fmla="*/ 2147483647 h 95"/>
                  <a:gd name="T30" fmla="*/ 2147483647 w 120"/>
                  <a:gd name="T31" fmla="*/ 2147483647 h 95"/>
                  <a:gd name="T32" fmla="*/ 2147483647 w 120"/>
                  <a:gd name="T33" fmla="*/ 2147483647 h 95"/>
                  <a:gd name="T34" fmla="*/ 2147483647 w 120"/>
                  <a:gd name="T35" fmla="*/ 2147483647 h 95"/>
                  <a:gd name="T36" fmla="*/ 2147483647 w 120"/>
                  <a:gd name="T37" fmla="*/ 2147483647 h 95"/>
                  <a:gd name="T38" fmla="*/ 2147483647 w 120"/>
                  <a:gd name="T39" fmla="*/ 2147483647 h 95"/>
                  <a:gd name="T40" fmla="*/ 2147483647 w 120"/>
                  <a:gd name="T41" fmla="*/ 0 h 9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20"/>
                  <a:gd name="T64" fmla="*/ 0 h 95"/>
                  <a:gd name="T65" fmla="*/ 120 w 120"/>
                  <a:gd name="T66" fmla="*/ 95 h 9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20" h="95">
                    <a:moveTo>
                      <a:pt x="111" y="0"/>
                    </a:moveTo>
                    <a:lnTo>
                      <a:pt x="111" y="0"/>
                    </a:lnTo>
                    <a:lnTo>
                      <a:pt x="95" y="5"/>
                    </a:lnTo>
                    <a:lnTo>
                      <a:pt x="79" y="11"/>
                    </a:lnTo>
                    <a:lnTo>
                      <a:pt x="65" y="19"/>
                    </a:lnTo>
                    <a:lnTo>
                      <a:pt x="51" y="27"/>
                    </a:lnTo>
                    <a:lnTo>
                      <a:pt x="38" y="36"/>
                    </a:lnTo>
                    <a:lnTo>
                      <a:pt x="25" y="42"/>
                    </a:lnTo>
                    <a:lnTo>
                      <a:pt x="12" y="47"/>
                    </a:lnTo>
                    <a:lnTo>
                      <a:pt x="0" y="50"/>
                    </a:lnTo>
                    <a:lnTo>
                      <a:pt x="7" y="95"/>
                    </a:lnTo>
                    <a:lnTo>
                      <a:pt x="26" y="90"/>
                    </a:lnTo>
                    <a:lnTo>
                      <a:pt x="44" y="83"/>
                    </a:lnTo>
                    <a:lnTo>
                      <a:pt x="59" y="75"/>
                    </a:lnTo>
                    <a:lnTo>
                      <a:pt x="73" y="66"/>
                    </a:lnTo>
                    <a:lnTo>
                      <a:pt x="86" y="58"/>
                    </a:lnTo>
                    <a:lnTo>
                      <a:pt x="99" y="51"/>
                    </a:lnTo>
                    <a:lnTo>
                      <a:pt x="110" y="46"/>
                    </a:lnTo>
                    <a:lnTo>
                      <a:pt x="120" y="44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82" name="Freeform 104"/>
              <p:cNvSpPr>
                <a:spLocks/>
              </p:cNvSpPr>
              <p:nvPr/>
            </p:nvSpPr>
            <p:spPr bwMode="auto">
              <a:xfrm>
                <a:off x="8515350" y="2905125"/>
                <a:ext cx="255588" cy="46038"/>
              </a:xfrm>
              <a:custGeom>
                <a:avLst/>
                <a:gdLst>
                  <a:gd name="T0" fmla="*/ 2147483647 w 429"/>
                  <a:gd name="T1" fmla="*/ 2147483647 h 85"/>
                  <a:gd name="T2" fmla="*/ 2147483647 w 429"/>
                  <a:gd name="T3" fmla="*/ 2147483647 h 85"/>
                  <a:gd name="T4" fmla="*/ 2147483647 w 429"/>
                  <a:gd name="T5" fmla="*/ 2147483647 h 85"/>
                  <a:gd name="T6" fmla="*/ 2147483647 w 429"/>
                  <a:gd name="T7" fmla="*/ 2147483647 h 85"/>
                  <a:gd name="T8" fmla="*/ 2147483647 w 429"/>
                  <a:gd name="T9" fmla="*/ 2147483647 h 85"/>
                  <a:gd name="T10" fmla="*/ 2147483647 w 429"/>
                  <a:gd name="T11" fmla="*/ 2147483647 h 85"/>
                  <a:gd name="T12" fmla="*/ 2147483647 w 429"/>
                  <a:gd name="T13" fmla="*/ 2147483647 h 85"/>
                  <a:gd name="T14" fmla="*/ 2147483647 w 429"/>
                  <a:gd name="T15" fmla="*/ 2147483647 h 85"/>
                  <a:gd name="T16" fmla="*/ 2147483647 w 429"/>
                  <a:gd name="T17" fmla="*/ 2147483647 h 85"/>
                  <a:gd name="T18" fmla="*/ 2147483647 w 429"/>
                  <a:gd name="T19" fmla="*/ 2147483647 h 85"/>
                  <a:gd name="T20" fmla="*/ 2147483647 w 429"/>
                  <a:gd name="T21" fmla="*/ 2147483647 h 85"/>
                  <a:gd name="T22" fmla="*/ 2147483647 w 429"/>
                  <a:gd name="T23" fmla="*/ 2147483647 h 85"/>
                  <a:gd name="T24" fmla="*/ 2147483647 w 429"/>
                  <a:gd name="T25" fmla="*/ 2147483647 h 85"/>
                  <a:gd name="T26" fmla="*/ 2147483647 w 429"/>
                  <a:gd name="T27" fmla="*/ 2147483647 h 85"/>
                  <a:gd name="T28" fmla="*/ 2147483647 w 429"/>
                  <a:gd name="T29" fmla="*/ 2147483647 h 85"/>
                  <a:gd name="T30" fmla="*/ 2147483647 w 429"/>
                  <a:gd name="T31" fmla="*/ 2147483647 h 85"/>
                  <a:gd name="T32" fmla="*/ 2147483647 w 429"/>
                  <a:gd name="T33" fmla="*/ 2147483647 h 85"/>
                  <a:gd name="T34" fmla="*/ 2147483647 w 429"/>
                  <a:gd name="T35" fmla="*/ 2147483647 h 85"/>
                  <a:gd name="T36" fmla="*/ 2147483647 w 429"/>
                  <a:gd name="T37" fmla="*/ 2147483647 h 85"/>
                  <a:gd name="T38" fmla="*/ 2147483647 w 429"/>
                  <a:gd name="T39" fmla="*/ 0 h 85"/>
                  <a:gd name="T40" fmla="*/ 2147483647 w 429"/>
                  <a:gd name="T41" fmla="*/ 0 h 85"/>
                  <a:gd name="T42" fmla="*/ 2147483647 w 429"/>
                  <a:gd name="T43" fmla="*/ 0 h 85"/>
                  <a:gd name="T44" fmla="*/ 2147483647 w 429"/>
                  <a:gd name="T45" fmla="*/ 2147483647 h 85"/>
                  <a:gd name="T46" fmla="*/ 0 w 429"/>
                  <a:gd name="T47" fmla="*/ 2147483647 h 85"/>
                  <a:gd name="T48" fmla="*/ 2147483647 w 429"/>
                  <a:gd name="T49" fmla="*/ 2147483647 h 85"/>
                  <a:gd name="T50" fmla="*/ 2147483647 w 429"/>
                  <a:gd name="T51" fmla="*/ 2147483647 h 85"/>
                  <a:gd name="T52" fmla="*/ 2147483647 w 429"/>
                  <a:gd name="T53" fmla="*/ 2147483647 h 85"/>
                  <a:gd name="T54" fmla="*/ 2147483647 w 429"/>
                  <a:gd name="T55" fmla="*/ 2147483647 h 85"/>
                  <a:gd name="T56" fmla="*/ 2147483647 w 429"/>
                  <a:gd name="T57" fmla="*/ 2147483647 h 85"/>
                  <a:gd name="T58" fmla="*/ 2147483647 w 429"/>
                  <a:gd name="T59" fmla="*/ 2147483647 h 85"/>
                  <a:gd name="T60" fmla="*/ 2147483647 w 429"/>
                  <a:gd name="T61" fmla="*/ 2147483647 h 85"/>
                  <a:gd name="T62" fmla="*/ 2147483647 w 429"/>
                  <a:gd name="T63" fmla="*/ 2147483647 h 85"/>
                  <a:gd name="T64" fmla="*/ 2147483647 w 429"/>
                  <a:gd name="T65" fmla="*/ 2147483647 h 85"/>
                  <a:gd name="T66" fmla="*/ 2147483647 w 429"/>
                  <a:gd name="T67" fmla="*/ 2147483647 h 85"/>
                  <a:gd name="T68" fmla="*/ 2147483647 w 429"/>
                  <a:gd name="T69" fmla="*/ 2147483647 h 85"/>
                  <a:gd name="T70" fmla="*/ 2147483647 w 429"/>
                  <a:gd name="T71" fmla="*/ 2147483647 h 85"/>
                  <a:gd name="T72" fmla="*/ 2147483647 w 429"/>
                  <a:gd name="T73" fmla="*/ 2147483647 h 85"/>
                  <a:gd name="T74" fmla="*/ 2147483647 w 429"/>
                  <a:gd name="T75" fmla="*/ 2147483647 h 85"/>
                  <a:gd name="T76" fmla="*/ 2147483647 w 429"/>
                  <a:gd name="T77" fmla="*/ 2147483647 h 85"/>
                  <a:gd name="T78" fmla="*/ 2147483647 w 429"/>
                  <a:gd name="T79" fmla="*/ 2147483647 h 85"/>
                  <a:gd name="T80" fmla="*/ 2147483647 w 429"/>
                  <a:gd name="T81" fmla="*/ 2147483647 h 85"/>
                  <a:gd name="T82" fmla="*/ 2147483647 w 429"/>
                  <a:gd name="T83" fmla="*/ 2147483647 h 85"/>
                  <a:gd name="T84" fmla="*/ 2147483647 w 429"/>
                  <a:gd name="T85" fmla="*/ 2147483647 h 85"/>
                  <a:gd name="T86" fmla="*/ 2147483647 w 429"/>
                  <a:gd name="T87" fmla="*/ 2147483647 h 85"/>
                  <a:gd name="T88" fmla="*/ 2147483647 w 429"/>
                  <a:gd name="T89" fmla="*/ 2147483647 h 85"/>
                  <a:gd name="T90" fmla="*/ 2147483647 w 429"/>
                  <a:gd name="T91" fmla="*/ 2147483647 h 85"/>
                  <a:gd name="T92" fmla="*/ 2147483647 w 429"/>
                  <a:gd name="T93" fmla="*/ 2147483647 h 85"/>
                  <a:gd name="T94" fmla="*/ 2147483647 w 429"/>
                  <a:gd name="T95" fmla="*/ 2147483647 h 85"/>
                  <a:gd name="T96" fmla="*/ 2147483647 w 429"/>
                  <a:gd name="T97" fmla="*/ 2147483647 h 8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29"/>
                  <a:gd name="T148" fmla="*/ 0 h 85"/>
                  <a:gd name="T149" fmla="*/ 429 w 429"/>
                  <a:gd name="T150" fmla="*/ 85 h 8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29" h="85">
                    <a:moveTo>
                      <a:pt x="407" y="2"/>
                    </a:moveTo>
                    <a:lnTo>
                      <a:pt x="407" y="2"/>
                    </a:lnTo>
                    <a:lnTo>
                      <a:pt x="391" y="10"/>
                    </a:lnTo>
                    <a:lnTo>
                      <a:pt x="377" y="17"/>
                    </a:lnTo>
                    <a:lnTo>
                      <a:pt x="363" y="23"/>
                    </a:lnTo>
                    <a:lnTo>
                      <a:pt x="349" y="28"/>
                    </a:lnTo>
                    <a:lnTo>
                      <a:pt x="335" y="32"/>
                    </a:lnTo>
                    <a:lnTo>
                      <a:pt x="322" y="35"/>
                    </a:lnTo>
                    <a:lnTo>
                      <a:pt x="309" y="37"/>
                    </a:lnTo>
                    <a:lnTo>
                      <a:pt x="296" y="38"/>
                    </a:lnTo>
                    <a:lnTo>
                      <a:pt x="284" y="40"/>
                    </a:lnTo>
                    <a:lnTo>
                      <a:pt x="272" y="40"/>
                    </a:lnTo>
                    <a:lnTo>
                      <a:pt x="261" y="40"/>
                    </a:lnTo>
                    <a:lnTo>
                      <a:pt x="249" y="38"/>
                    </a:lnTo>
                    <a:lnTo>
                      <a:pt x="225" y="35"/>
                    </a:lnTo>
                    <a:lnTo>
                      <a:pt x="202" y="30"/>
                    </a:lnTo>
                    <a:lnTo>
                      <a:pt x="155" y="18"/>
                    </a:lnTo>
                    <a:lnTo>
                      <a:pt x="107" y="6"/>
                    </a:lnTo>
                    <a:lnTo>
                      <a:pt x="82" y="3"/>
                    </a:lnTo>
                    <a:lnTo>
                      <a:pt x="56" y="0"/>
                    </a:lnTo>
                    <a:lnTo>
                      <a:pt x="42" y="0"/>
                    </a:lnTo>
                    <a:lnTo>
                      <a:pt x="29" y="0"/>
                    </a:lnTo>
                    <a:lnTo>
                      <a:pt x="15" y="2"/>
                    </a:lnTo>
                    <a:lnTo>
                      <a:pt x="0" y="4"/>
                    </a:lnTo>
                    <a:lnTo>
                      <a:pt x="9" y="48"/>
                    </a:lnTo>
                    <a:lnTo>
                      <a:pt x="19" y="47"/>
                    </a:lnTo>
                    <a:lnTo>
                      <a:pt x="31" y="46"/>
                    </a:lnTo>
                    <a:lnTo>
                      <a:pt x="43" y="44"/>
                    </a:lnTo>
                    <a:lnTo>
                      <a:pt x="54" y="46"/>
                    </a:lnTo>
                    <a:lnTo>
                      <a:pt x="76" y="47"/>
                    </a:lnTo>
                    <a:lnTo>
                      <a:pt x="98" y="50"/>
                    </a:lnTo>
                    <a:lnTo>
                      <a:pt x="144" y="62"/>
                    </a:lnTo>
                    <a:lnTo>
                      <a:pt x="193" y="74"/>
                    </a:lnTo>
                    <a:lnTo>
                      <a:pt x="218" y="79"/>
                    </a:lnTo>
                    <a:lnTo>
                      <a:pt x="244" y="82"/>
                    </a:lnTo>
                    <a:lnTo>
                      <a:pt x="258" y="84"/>
                    </a:lnTo>
                    <a:lnTo>
                      <a:pt x="271" y="85"/>
                    </a:lnTo>
                    <a:lnTo>
                      <a:pt x="286" y="84"/>
                    </a:lnTo>
                    <a:lnTo>
                      <a:pt x="301" y="84"/>
                    </a:lnTo>
                    <a:lnTo>
                      <a:pt x="315" y="81"/>
                    </a:lnTo>
                    <a:lnTo>
                      <a:pt x="331" y="79"/>
                    </a:lnTo>
                    <a:lnTo>
                      <a:pt x="346" y="75"/>
                    </a:lnTo>
                    <a:lnTo>
                      <a:pt x="362" y="70"/>
                    </a:lnTo>
                    <a:lnTo>
                      <a:pt x="378" y="65"/>
                    </a:lnTo>
                    <a:lnTo>
                      <a:pt x="395" y="59"/>
                    </a:lnTo>
                    <a:lnTo>
                      <a:pt x="412" y="50"/>
                    </a:lnTo>
                    <a:lnTo>
                      <a:pt x="429" y="41"/>
                    </a:lnTo>
                    <a:lnTo>
                      <a:pt x="40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83" name="Freeform 105"/>
              <p:cNvSpPr>
                <a:spLocks/>
              </p:cNvSpPr>
              <p:nvPr/>
            </p:nvSpPr>
            <p:spPr bwMode="auto">
              <a:xfrm>
                <a:off x="8758238" y="2895600"/>
                <a:ext cx="279400" cy="39688"/>
              </a:xfrm>
              <a:custGeom>
                <a:avLst/>
                <a:gdLst>
                  <a:gd name="T0" fmla="*/ 2147483647 w 467"/>
                  <a:gd name="T1" fmla="*/ 2147483647 h 77"/>
                  <a:gd name="T2" fmla="*/ 2147483647 w 467"/>
                  <a:gd name="T3" fmla="*/ 2147483647 h 77"/>
                  <a:gd name="T4" fmla="*/ 2147483647 w 467"/>
                  <a:gd name="T5" fmla="*/ 2147483647 h 77"/>
                  <a:gd name="T6" fmla="*/ 2147483647 w 467"/>
                  <a:gd name="T7" fmla="*/ 2147483647 h 77"/>
                  <a:gd name="T8" fmla="*/ 2147483647 w 467"/>
                  <a:gd name="T9" fmla="*/ 2147483647 h 77"/>
                  <a:gd name="T10" fmla="*/ 2147483647 w 467"/>
                  <a:gd name="T11" fmla="*/ 2147483647 h 77"/>
                  <a:gd name="T12" fmla="*/ 2147483647 w 467"/>
                  <a:gd name="T13" fmla="*/ 2147483647 h 77"/>
                  <a:gd name="T14" fmla="*/ 2147483647 w 467"/>
                  <a:gd name="T15" fmla="*/ 2147483647 h 77"/>
                  <a:gd name="T16" fmla="*/ 2147483647 w 467"/>
                  <a:gd name="T17" fmla="*/ 2147483647 h 77"/>
                  <a:gd name="T18" fmla="*/ 2147483647 w 467"/>
                  <a:gd name="T19" fmla="*/ 2147483647 h 77"/>
                  <a:gd name="T20" fmla="*/ 2147483647 w 467"/>
                  <a:gd name="T21" fmla="*/ 2147483647 h 77"/>
                  <a:gd name="T22" fmla="*/ 2147483647 w 467"/>
                  <a:gd name="T23" fmla="*/ 2147483647 h 77"/>
                  <a:gd name="T24" fmla="*/ 2147483647 w 467"/>
                  <a:gd name="T25" fmla="*/ 2147483647 h 77"/>
                  <a:gd name="T26" fmla="*/ 2147483647 w 467"/>
                  <a:gd name="T27" fmla="*/ 2147483647 h 77"/>
                  <a:gd name="T28" fmla="*/ 2147483647 w 467"/>
                  <a:gd name="T29" fmla="*/ 2147483647 h 77"/>
                  <a:gd name="T30" fmla="*/ 2147483647 w 467"/>
                  <a:gd name="T31" fmla="*/ 2147483647 h 77"/>
                  <a:gd name="T32" fmla="*/ 2147483647 w 467"/>
                  <a:gd name="T33" fmla="*/ 2147483647 h 77"/>
                  <a:gd name="T34" fmla="*/ 2147483647 w 467"/>
                  <a:gd name="T35" fmla="*/ 2147483647 h 77"/>
                  <a:gd name="T36" fmla="*/ 2147483647 w 467"/>
                  <a:gd name="T37" fmla="*/ 0 h 77"/>
                  <a:gd name="T38" fmla="*/ 2147483647 w 467"/>
                  <a:gd name="T39" fmla="*/ 2147483647 h 77"/>
                  <a:gd name="T40" fmla="*/ 2147483647 w 467"/>
                  <a:gd name="T41" fmla="*/ 2147483647 h 77"/>
                  <a:gd name="T42" fmla="*/ 2147483647 w 467"/>
                  <a:gd name="T43" fmla="*/ 2147483647 h 77"/>
                  <a:gd name="T44" fmla="*/ 2147483647 w 467"/>
                  <a:gd name="T45" fmla="*/ 2147483647 h 77"/>
                  <a:gd name="T46" fmla="*/ 2147483647 w 467"/>
                  <a:gd name="T47" fmla="*/ 2147483647 h 77"/>
                  <a:gd name="T48" fmla="*/ 2147483647 w 467"/>
                  <a:gd name="T49" fmla="*/ 2147483647 h 77"/>
                  <a:gd name="T50" fmla="*/ 0 w 467"/>
                  <a:gd name="T51" fmla="*/ 2147483647 h 77"/>
                  <a:gd name="T52" fmla="*/ 2147483647 w 467"/>
                  <a:gd name="T53" fmla="*/ 2147483647 h 77"/>
                  <a:gd name="T54" fmla="*/ 2147483647 w 467"/>
                  <a:gd name="T55" fmla="*/ 2147483647 h 77"/>
                  <a:gd name="T56" fmla="*/ 2147483647 w 467"/>
                  <a:gd name="T57" fmla="*/ 2147483647 h 77"/>
                  <a:gd name="T58" fmla="*/ 2147483647 w 467"/>
                  <a:gd name="T59" fmla="*/ 2147483647 h 77"/>
                  <a:gd name="T60" fmla="*/ 2147483647 w 467"/>
                  <a:gd name="T61" fmla="*/ 2147483647 h 77"/>
                  <a:gd name="T62" fmla="*/ 2147483647 w 467"/>
                  <a:gd name="T63" fmla="*/ 2147483647 h 77"/>
                  <a:gd name="T64" fmla="*/ 2147483647 w 467"/>
                  <a:gd name="T65" fmla="*/ 2147483647 h 77"/>
                  <a:gd name="T66" fmla="*/ 2147483647 w 467"/>
                  <a:gd name="T67" fmla="*/ 2147483647 h 77"/>
                  <a:gd name="T68" fmla="*/ 2147483647 w 467"/>
                  <a:gd name="T69" fmla="*/ 2147483647 h 77"/>
                  <a:gd name="T70" fmla="*/ 2147483647 w 467"/>
                  <a:gd name="T71" fmla="*/ 2147483647 h 77"/>
                  <a:gd name="T72" fmla="*/ 2147483647 w 467"/>
                  <a:gd name="T73" fmla="*/ 2147483647 h 77"/>
                  <a:gd name="T74" fmla="*/ 2147483647 w 467"/>
                  <a:gd name="T75" fmla="*/ 2147483647 h 77"/>
                  <a:gd name="T76" fmla="*/ 2147483647 w 467"/>
                  <a:gd name="T77" fmla="*/ 2147483647 h 77"/>
                  <a:gd name="T78" fmla="*/ 2147483647 w 467"/>
                  <a:gd name="T79" fmla="*/ 2147483647 h 77"/>
                  <a:gd name="T80" fmla="*/ 2147483647 w 467"/>
                  <a:gd name="T81" fmla="*/ 2147483647 h 77"/>
                  <a:gd name="T82" fmla="*/ 2147483647 w 467"/>
                  <a:gd name="T83" fmla="*/ 2147483647 h 77"/>
                  <a:gd name="T84" fmla="*/ 2147483647 w 467"/>
                  <a:gd name="T85" fmla="*/ 2147483647 h 77"/>
                  <a:gd name="T86" fmla="*/ 2147483647 w 467"/>
                  <a:gd name="T87" fmla="*/ 2147483647 h 77"/>
                  <a:gd name="T88" fmla="*/ 2147483647 w 467"/>
                  <a:gd name="T89" fmla="*/ 2147483647 h 77"/>
                  <a:gd name="T90" fmla="*/ 2147483647 w 467"/>
                  <a:gd name="T91" fmla="*/ 2147483647 h 77"/>
                  <a:gd name="T92" fmla="*/ 2147483647 w 467"/>
                  <a:gd name="T93" fmla="*/ 2147483647 h 77"/>
                  <a:gd name="T94" fmla="*/ 2147483647 w 467"/>
                  <a:gd name="T95" fmla="*/ 2147483647 h 77"/>
                  <a:gd name="T96" fmla="*/ 2147483647 w 467"/>
                  <a:gd name="T97" fmla="*/ 2147483647 h 77"/>
                  <a:gd name="T98" fmla="*/ 2147483647 w 467"/>
                  <a:gd name="T99" fmla="*/ 2147483647 h 77"/>
                  <a:gd name="T100" fmla="*/ 2147483647 w 467"/>
                  <a:gd name="T101" fmla="*/ 2147483647 h 77"/>
                  <a:gd name="T102" fmla="*/ 2147483647 w 467"/>
                  <a:gd name="T103" fmla="*/ 2147483647 h 77"/>
                  <a:gd name="T104" fmla="*/ 2147483647 w 467"/>
                  <a:gd name="T105" fmla="*/ 2147483647 h 7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67"/>
                  <a:gd name="T160" fmla="*/ 0 h 77"/>
                  <a:gd name="T161" fmla="*/ 467 w 467"/>
                  <a:gd name="T162" fmla="*/ 77 h 7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67" h="77">
                    <a:moveTo>
                      <a:pt x="448" y="7"/>
                    </a:moveTo>
                    <a:lnTo>
                      <a:pt x="448" y="7"/>
                    </a:lnTo>
                    <a:lnTo>
                      <a:pt x="432" y="13"/>
                    </a:lnTo>
                    <a:lnTo>
                      <a:pt x="417" y="19"/>
                    </a:lnTo>
                    <a:lnTo>
                      <a:pt x="401" y="23"/>
                    </a:lnTo>
                    <a:lnTo>
                      <a:pt x="386" y="26"/>
                    </a:lnTo>
                    <a:lnTo>
                      <a:pt x="371" y="30"/>
                    </a:lnTo>
                    <a:lnTo>
                      <a:pt x="356" y="31"/>
                    </a:lnTo>
                    <a:lnTo>
                      <a:pt x="341" y="32"/>
                    </a:lnTo>
                    <a:lnTo>
                      <a:pt x="327" y="32"/>
                    </a:lnTo>
                    <a:lnTo>
                      <a:pt x="297" y="31"/>
                    </a:lnTo>
                    <a:lnTo>
                      <a:pt x="268" y="29"/>
                    </a:lnTo>
                    <a:lnTo>
                      <a:pt x="240" y="24"/>
                    </a:lnTo>
                    <a:lnTo>
                      <a:pt x="212" y="19"/>
                    </a:lnTo>
                    <a:lnTo>
                      <a:pt x="185" y="13"/>
                    </a:lnTo>
                    <a:lnTo>
                      <a:pt x="158" y="8"/>
                    </a:lnTo>
                    <a:lnTo>
                      <a:pt x="130" y="4"/>
                    </a:lnTo>
                    <a:lnTo>
                      <a:pt x="104" y="1"/>
                    </a:lnTo>
                    <a:lnTo>
                      <a:pt x="90" y="0"/>
                    </a:lnTo>
                    <a:lnTo>
                      <a:pt x="77" y="1"/>
                    </a:lnTo>
                    <a:lnTo>
                      <a:pt x="64" y="1"/>
                    </a:lnTo>
                    <a:lnTo>
                      <a:pt x="51" y="4"/>
                    </a:lnTo>
                    <a:lnTo>
                      <a:pt x="38" y="6"/>
                    </a:lnTo>
                    <a:lnTo>
                      <a:pt x="25" y="11"/>
                    </a:lnTo>
                    <a:lnTo>
                      <a:pt x="13" y="16"/>
                    </a:lnTo>
                    <a:lnTo>
                      <a:pt x="0" y="22"/>
                    </a:lnTo>
                    <a:lnTo>
                      <a:pt x="22" y="61"/>
                    </a:lnTo>
                    <a:lnTo>
                      <a:pt x="31" y="56"/>
                    </a:lnTo>
                    <a:lnTo>
                      <a:pt x="40" y="52"/>
                    </a:lnTo>
                    <a:lnTo>
                      <a:pt x="50" y="50"/>
                    </a:lnTo>
                    <a:lnTo>
                      <a:pt x="59" y="48"/>
                    </a:lnTo>
                    <a:lnTo>
                      <a:pt x="69" y="46"/>
                    </a:lnTo>
                    <a:lnTo>
                      <a:pt x="79" y="45"/>
                    </a:lnTo>
                    <a:lnTo>
                      <a:pt x="90" y="45"/>
                    </a:lnTo>
                    <a:lnTo>
                      <a:pt x="101" y="46"/>
                    </a:lnTo>
                    <a:lnTo>
                      <a:pt x="125" y="49"/>
                    </a:lnTo>
                    <a:lnTo>
                      <a:pt x="150" y="52"/>
                    </a:lnTo>
                    <a:lnTo>
                      <a:pt x="177" y="57"/>
                    </a:lnTo>
                    <a:lnTo>
                      <a:pt x="204" y="63"/>
                    </a:lnTo>
                    <a:lnTo>
                      <a:pt x="233" y="68"/>
                    </a:lnTo>
                    <a:lnTo>
                      <a:pt x="264" y="73"/>
                    </a:lnTo>
                    <a:lnTo>
                      <a:pt x="294" y="76"/>
                    </a:lnTo>
                    <a:lnTo>
                      <a:pt x="327" y="77"/>
                    </a:lnTo>
                    <a:lnTo>
                      <a:pt x="343" y="77"/>
                    </a:lnTo>
                    <a:lnTo>
                      <a:pt x="360" y="76"/>
                    </a:lnTo>
                    <a:lnTo>
                      <a:pt x="378" y="74"/>
                    </a:lnTo>
                    <a:lnTo>
                      <a:pt x="394" y="70"/>
                    </a:lnTo>
                    <a:lnTo>
                      <a:pt x="412" y="67"/>
                    </a:lnTo>
                    <a:lnTo>
                      <a:pt x="430" y="62"/>
                    </a:lnTo>
                    <a:lnTo>
                      <a:pt x="448" y="56"/>
                    </a:lnTo>
                    <a:lnTo>
                      <a:pt x="466" y="48"/>
                    </a:lnTo>
                    <a:lnTo>
                      <a:pt x="467" y="48"/>
                    </a:lnTo>
                    <a:lnTo>
                      <a:pt x="448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84" name="Freeform 106"/>
              <p:cNvSpPr>
                <a:spLocks/>
              </p:cNvSpPr>
              <p:nvPr/>
            </p:nvSpPr>
            <p:spPr bwMode="auto">
              <a:xfrm>
                <a:off x="9024938" y="2894013"/>
                <a:ext cx="130175" cy="52387"/>
              </a:xfrm>
              <a:custGeom>
                <a:avLst/>
                <a:gdLst>
                  <a:gd name="T0" fmla="*/ 2147483647 w 220"/>
                  <a:gd name="T1" fmla="*/ 2147483647 h 98"/>
                  <a:gd name="T2" fmla="*/ 2147483647 w 220"/>
                  <a:gd name="T3" fmla="*/ 2147483647 h 98"/>
                  <a:gd name="T4" fmla="*/ 2147483647 w 220"/>
                  <a:gd name="T5" fmla="*/ 2147483647 h 98"/>
                  <a:gd name="T6" fmla="*/ 2147483647 w 220"/>
                  <a:gd name="T7" fmla="*/ 2147483647 h 98"/>
                  <a:gd name="T8" fmla="*/ 2147483647 w 220"/>
                  <a:gd name="T9" fmla="*/ 2147483647 h 98"/>
                  <a:gd name="T10" fmla="*/ 2147483647 w 220"/>
                  <a:gd name="T11" fmla="*/ 2147483647 h 98"/>
                  <a:gd name="T12" fmla="*/ 2147483647 w 220"/>
                  <a:gd name="T13" fmla="*/ 2147483647 h 98"/>
                  <a:gd name="T14" fmla="*/ 2147483647 w 220"/>
                  <a:gd name="T15" fmla="*/ 2147483647 h 98"/>
                  <a:gd name="T16" fmla="*/ 2147483647 w 220"/>
                  <a:gd name="T17" fmla="*/ 2147483647 h 98"/>
                  <a:gd name="T18" fmla="*/ 2147483647 w 220"/>
                  <a:gd name="T19" fmla="*/ 2147483647 h 98"/>
                  <a:gd name="T20" fmla="*/ 2147483647 w 220"/>
                  <a:gd name="T21" fmla="*/ 2147483647 h 98"/>
                  <a:gd name="T22" fmla="*/ 2147483647 w 220"/>
                  <a:gd name="T23" fmla="*/ 2147483647 h 98"/>
                  <a:gd name="T24" fmla="*/ 2147483647 w 220"/>
                  <a:gd name="T25" fmla="*/ 0 h 98"/>
                  <a:gd name="T26" fmla="*/ 2147483647 w 220"/>
                  <a:gd name="T27" fmla="*/ 0 h 98"/>
                  <a:gd name="T28" fmla="*/ 2147483647 w 220"/>
                  <a:gd name="T29" fmla="*/ 2147483647 h 98"/>
                  <a:gd name="T30" fmla="*/ 0 w 220"/>
                  <a:gd name="T31" fmla="*/ 2147483647 h 98"/>
                  <a:gd name="T32" fmla="*/ 2147483647 w 220"/>
                  <a:gd name="T33" fmla="*/ 2147483647 h 98"/>
                  <a:gd name="T34" fmla="*/ 2147483647 w 220"/>
                  <a:gd name="T35" fmla="*/ 2147483647 h 98"/>
                  <a:gd name="T36" fmla="*/ 2147483647 w 220"/>
                  <a:gd name="T37" fmla="*/ 2147483647 h 98"/>
                  <a:gd name="T38" fmla="*/ 2147483647 w 220"/>
                  <a:gd name="T39" fmla="*/ 2147483647 h 98"/>
                  <a:gd name="T40" fmla="*/ 2147483647 w 220"/>
                  <a:gd name="T41" fmla="*/ 2147483647 h 98"/>
                  <a:gd name="T42" fmla="*/ 2147483647 w 220"/>
                  <a:gd name="T43" fmla="*/ 2147483647 h 98"/>
                  <a:gd name="T44" fmla="*/ 2147483647 w 220"/>
                  <a:gd name="T45" fmla="*/ 2147483647 h 98"/>
                  <a:gd name="T46" fmla="*/ 2147483647 w 220"/>
                  <a:gd name="T47" fmla="*/ 2147483647 h 98"/>
                  <a:gd name="T48" fmla="*/ 2147483647 w 220"/>
                  <a:gd name="T49" fmla="*/ 2147483647 h 98"/>
                  <a:gd name="T50" fmla="*/ 2147483647 w 220"/>
                  <a:gd name="T51" fmla="*/ 2147483647 h 98"/>
                  <a:gd name="T52" fmla="*/ 2147483647 w 220"/>
                  <a:gd name="T53" fmla="*/ 2147483647 h 98"/>
                  <a:gd name="T54" fmla="*/ 2147483647 w 220"/>
                  <a:gd name="T55" fmla="*/ 2147483647 h 98"/>
                  <a:gd name="T56" fmla="*/ 2147483647 w 220"/>
                  <a:gd name="T57" fmla="*/ 2147483647 h 98"/>
                  <a:gd name="T58" fmla="*/ 2147483647 w 220"/>
                  <a:gd name="T59" fmla="*/ 2147483647 h 98"/>
                  <a:gd name="T60" fmla="*/ 2147483647 w 220"/>
                  <a:gd name="T61" fmla="*/ 2147483647 h 98"/>
                  <a:gd name="T62" fmla="*/ 2147483647 w 220"/>
                  <a:gd name="T63" fmla="*/ 2147483647 h 98"/>
                  <a:gd name="T64" fmla="*/ 2147483647 w 220"/>
                  <a:gd name="T65" fmla="*/ 2147483647 h 9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20"/>
                  <a:gd name="T100" fmla="*/ 0 h 98"/>
                  <a:gd name="T101" fmla="*/ 220 w 220"/>
                  <a:gd name="T102" fmla="*/ 98 h 98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20" h="98">
                    <a:moveTo>
                      <a:pt x="220" y="53"/>
                    </a:moveTo>
                    <a:lnTo>
                      <a:pt x="220" y="53"/>
                    </a:lnTo>
                    <a:lnTo>
                      <a:pt x="214" y="53"/>
                    </a:lnTo>
                    <a:lnTo>
                      <a:pt x="205" y="51"/>
                    </a:lnTo>
                    <a:lnTo>
                      <a:pt x="195" y="47"/>
                    </a:lnTo>
                    <a:lnTo>
                      <a:pt x="184" y="43"/>
                    </a:lnTo>
                    <a:lnTo>
                      <a:pt x="158" y="32"/>
                    </a:lnTo>
                    <a:lnTo>
                      <a:pt x="131" y="20"/>
                    </a:lnTo>
                    <a:lnTo>
                      <a:pt x="115" y="14"/>
                    </a:lnTo>
                    <a:lnTo>
                      <a:pt x="100" y="9"/>
                    </a:lnTo>
                    <a:lnTo>
                      <a:pt x="83" y="5"/>
                    </a:lnTo>
                    <a:lnTo>
                      <a:pt x="66" y="1"/>
                    </a:lnTo>
                    <a:lnTo>
                      <a:pt x="50" y="0"/>
                    </a:lnTo>
                    <a:lnTo>
                      <a:pt x="33" y="0"/>
                    </a:lnTo>
                    <a:lnTo>
                      <a:pt x="16" y="3"/>
                    </a:lnTo>
                    <a:lnTo>
                      <a:pt x="0" y="9"/>
                    </a:lnTo>
                    <a:lnTo>
                      <a:pt x="19" y="50"/>
                    </a:lnTo>
                    <a:lnTo>
                      <a:pt x="28" y="46"/>
                    </a:lnTo>
                    <a:lnTo>
                      <a:pt x="38" y="45"/>
                    </a:lnTo>
                    <a:lnTo>
                      <a:pt x="49" y="45"/>
                    </a:lnTo>
                    <a:lnTo>
                      <a:pt x="60" y="46"/>
                    </a:lnTo>
                    <a:lnTo>
                      <a:pt x="73" y="48"/>
                    </a:lnTo>
                    <a:lnTo>
                      <a:pt x="87" y="52"/>
                    </a:lnTo>
                    <a:lnTo>
                      <a:pt x="100" y="56"/>
                    </a:lnTo>
                    <a:lnTo>
                      <a:pt x="113" y="62"/>
                    </a:lnTo>
                    <a:lnTo>
                      <a:pt x="140" y="73"/>
                    </a:lnTo>
                    <a:lnTo>
                      <a:pt x="167" y="84"/>
                    </a:lnTo>
                    <a:lnTo>
                      <a:pt x="180" y="90"/>
                    </a:lnTo>
                    <a:lnTo>
                      <a:pt x="192" y="94"/>
                    </a:lnTo>
                    <a:lnTo>
                      <a:pt x="205" y="97"/>
                    </a:lnTo>
                    <a:lnTo>
                      <a:pt x="218" y="98"/>
                    </a:lnTo>
                    <a:lnTo>
                      <a:pt x="220" y="5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85" name="Freeform 107"/>
              <p:cNvSpPr>
                <a:spLocks/>
              </p:cNvSpPr>
              <p:nvPr/>
            </p:nvSpPr>
            <p:spPr bwMode="auto">
              <a:xfrm>
                <a:off x="9155113" y="2908300"/>
                <a:ext cx="77787" cy="38100"/>
              </a:xfrm>
              <a:custGeom>
                <a:avLst/>
                <a:gdLst>
                  <a:gd name="T0" fmla="*/ 2147483647 w 131"/>
                  <a:gd name="T1" fmla="*/ 0 h 70"/>
                  <a:gd name="T2" fmla="*/ 2147483647 w 131"/>
                  <a:gd name="T3" fmla="*/ 0 h 70"/>
                  <a:gd name="T4" fmla="*/ 2147483647 w 131"/>
                  <a:gd name="T5" fmla="*/ 2147483647 h 70"/>
                  <a:gd name="T6" fmla="*/ 2147483647 w 131"/>
                  <a:gd name="T7" fmla="*/ 2147483647 h 70"/>
                  <a:gd name="T8" fmla="*/ 2147483647 w 131"/>
                  <a:gd name="T9" fmla="*/ 2147483647 h 70"/>
                  <a:gd name="T10" fmla="*/ 2147483647 w 131"/>
                  <a:gd name="T11" fmla="*/ 2147483647 h 70"/>
                  <a:gd name="T12" fmla="*/ 2147483647 w 131"/>
                  <a:gd name="T13" fmla="*/ 2147483647 h 70"/>
                  <a:gd name="T14" fmla="*/ 2147483647 w 131"/>
                  <a:gd name="T15" fmla="*/ 2147483647 h 70"/>
                  <a:gd name="T16" fmla="*/ 2147483647 w 131"/>
                  <a:gd name="T17" fmla="*/ 2147483647 h 70"/>
                  <a:gd name="T18" fmla="*/ 2147483647 w 131"/>
                  <a:gd name="T19" fmla="*/ 2147483647 h 70"/>
                  <a:gd name="T20" fmla="*/ 0 w 131"/>
                  <a:gd name="T21" fmla="*/ 2147483647 h 70"/>
                  <a:gd name="T22" fmla="*/ 2147483647 w 131"/>
                  <a:gd name="T23" fmla="*/ 2147483647 h 70"/>
                  <a:gd name="T24" fmla="*/ 2147483647 w 131"/>
                  <a:gd name="T25" fmla="*/ 2147483647 h 70"/>
                  <a:gd name="T26" fmla="*/ 2147483647 w 131"/>
                  <a:gd name="T27" fmla="*/ 2147483647 h 70"/>
                  <a:gd name="T28" fmla="*/ 2147483647 w 131"/>
                  <a:gd name="T29" fmla="*/ 2147483647 h 70"/>
                  <a:gd name="T30" fmla="*/ 2147483647 w 131"/>
                  <a:gd name="T31" fmla="*/ 2147483647 h 70"/>
                  <a:gd name="T32" fmla="*/ 2147483647 w 131"/>
                  <a:gd name="T33" fmla="*/ 2147483647 h 70"/>
                  <a:gd name="T34" fmla="*/ 2147483647 w 131"/>
                  <a:gd name="T35" fmla="*/ 2147483647 h 70"/>
                  <a:gd name="T36" fmla="*/ 2147483647 w 131"/>
                  <a:gd name="T37" fmla="*/ 2147483647 h 70"/>
                  <a:gd name="T38" fmla="*/ 2147483647 w 131"/>
                  <a:gd name="T39" fmla="*/ 2147483647 h 70"/>
                  <a:gd name="T40" fmla="*/ 2147483647 w 131"/>
                  <a:gd name="T41" fmla="*/ 0 h 7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1"/>
                  <a:gd name="T64" fmla="*/ 0 h 70"/>
                  <a:gd name="T65" fmla="*/ 131 w 131"/>
                  <a:gd name="T66" fmla="*/ 70 h 7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1" h="70">
                    <a:moveTo>
                      <a:pt x="111" y="0"/>
                    </a:moveTo>
                    <a:lnTo>
                      <a:pt x="111" y="0"/>
                    </a:lnTo>
                    <a:lnTo>
                      <a:pt x="99" y="5"/>
                    </a:lnTo>
                    <a:lnTo>
                      <a:pt x="86" y="11"/>
                    </a:lnTo>
                    <a:lnTo>
                      <a:pt x="72" y="15"/>
                    </a:lnTo>
                    <a:lnTo>
                      <a:pt x="56" y="19"/>
                    </a:lnTo>
                    <a:lnTo>
                      <a:pt x="41" y="22"/>
                    </a:lnTo>
                    <a:lnTo>
                      <a:pt x="25" y="24"/>
                    </a:lnTo>
                    <a:lnTo>
                      <a:pt x="12" y="25"/>
                    </a:lnTo>
                    <a:lnTo>
                      <a:pt x="2" y="25"/>
                    </a:lnTo>
                    <a:lnTo>
                      <a:pt x="0" y="70"/>
                    </a:lnTo>
                    <a:lnTo>
                      <a:pt x="15" y="70"/>
                    </a:lnTo>
                    <a:lnTo>
                      <a:pt x="31" y="69"/>
                    </a:lnTo>
                    <a:lnTo>
                      <a:pt x="48" y="66"/>
                    </a:lnTo>
                    <a:lnTo>
                      <a:pt x="66" y="62"/>
                    </a:lnTo>
                    <a:lnTo>
                      <a:pt x="84" y="59"/>
                    </a:lnTo>
                    <a:lnTo>
                      <a:pt x="100" y="53"/>
                    </a:lnTo>
                    <a:lnTo>
                      <a:pt x="117" y="47"/>
                    </a:lnTo>
                    <a:lnTo>
                      <a:pt x="131" y="40"/>
                    </a:lnTo>
                    <a:lnTo>
                      <a:pt x="1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86" name="Freeform 108"/>
              <p:cNvSpPr>
                <a:spLocks/>
              </p:cNvSpPr>
              <p:nvPr/>
            </p:nvSpPr>
            <p:spPr bwMode="auto">
              <a:xfrm>
                <a:off x="9223375" y="2906713"/>
                <a:ext cx="39688" cy="36512"/>
              </a:xfrm>
              <a:custGeom>
                <a:avLst/>
                <a:gdLst>
                  <a:gd name="T0" fmla="*/ 2147483647 w 70"/>
                  <a:gd name="T1" fmla="*/ 2147483647 h 69"/>
                  <a:gd name="T2" fmla="*/ 2147483647 w 70"/>
                  <a:gd name="T3" fmla="*/ 2147483647 h 69"/>
                  <a:gd name="T4" fmla="*/ 2147483647 w 70"/>
                  <a:gd name="T5" fmla="*/ 2147483647 h 69"/>
                  <a:gd name="T6" fmla="*/ 2147483647 w 70"/>
                  <a:gd name="T7" fmla="*/ 2147483647 h 69"/>
                  <a:gd name="T8" fmla="*/ 2147483647 w 70"/>
                  <a:gd name="T9" fmla="*/ 2147483647 h 69"/>
                  <a:gd name="T10" fmla="*/ 2147483647 w 70"/>
                  <a:gd name="T11" fmla="*/ 2147483647 h 69"/>
                  <a:gd name="T12" fmla="*/ 2147483647 w 70"/>
                  <a:gd name="T13" fmla="*/ 2147483647 h 69"/>
                  <a:gd name="T14" fmla="*/ 2147483647 w 70"/>
                  <a:gd name="T15" fmla="*/ 2147483647 h 69"/>
                  <a:gd name="T16" fmla="*/ 2147483647 w 70"/>
                  <a:gd name="T17" fmla="*/ 2147483647 h 69"/>
                  <a:gd name="T18" fmla="*/ 2147483647 w 70"/>
                  <a:gd name="T19" fmla="*/ 0 h 69"/>
                  <a:gd name="T20" fmla="*/ 2147483647 w 70"/>
                  <a:gd name="T21" fmla="*/ 0 h 69"/>
                  <a:gd name="T22" fmla="*/ 0 w 70"/>
                  <a:gd name="T23" fmla="*/ 2147483647 h 69"/>
                  <a:gd name="T24" fmla="*/ 2147483647 w 70"/>
                  <a:gd name="T25" fmla="*/ 2147483647 h 69"/>
                  <a:gd name="T26" fmla="*/ 2147483647 w 70"/>
                  <a:gd name="T27" fmla="*/ 2147483647 h 69"/>
                  <a:gd name="T28" fmla="*/ 2147483647 w 70"/>
                  <a:gd name="T29" fmla="*/ 2147483647 h 69"/>
                  <a:gd name="T30" fmla="*/ 2147483647 w 70"/>
                  <a:gd name="T31" fmla="*/ 2147483647 h 69"/>
                  <a:gd name="T32" fmla="*/ 2147483647 w 70"/>
                  <a:gd name="T33" fmla="*/ 2147483647 h 69"/>
                  <a:gd name="T34" fmla="*/ 2147483647 w 70"/>
                  <a:gd name="T35" fmla="*/ 2147483647 h 69"/>
                  <a:gd name="T36" fmla="*/ 2147483647 w 70"/>
                  <a:gd name="T37" fmla="*/ 2147483647 h 69"/>
                  <a:gd name="T38" fmla="*/ 2147483647 w 70"/>
                  <a:gd name="T39" fmla="*/ 2147483647 h 69"/>
                  <a:gd name="T40" fmla="*/ 2147483647 w 70"/>
                  <a:gd name="T41" fmla="*/ 2147483647 h 69"/>
                  <a:gd name="T42" fmla="*/ 2147483647 w 70"/>
                  <a:gd name="T43" fmla="*/ 2147483647 h 69"/>
                  <a:gd name="T44" fmla="*/ 2147483647 w 70"/>
                  <a:gd name="T45" fmla="*/ 2147483647 h 69"/>
                  <a:gd name="T46" fmla="*/ 2147483647 w 70"/>
                  <a:gd name="T47" fmla="*/ 2147483647 h 69"/>
                  <a:gd name="T48" fmla="*/ 2147483647 w 70"/>
                  <a:gd name="T49" fmla="*/ 2147483647 h 6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0"/>
                  <a:gd name="T76" fmla="*/ 0 h 69"/>
                  <a:gd name="T77" fmla="*/ 70 w 70"/>
                  <a:gd name="T78" fmla="*/ 69 h 6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0" h="69">
                    <a:moveTo>
                      <a:pt x="69" y="25"/>
                    </a:moveTo>
                    <a:lnTo>
                      <a:pt x="70" y="25"/>
                    </a:lnTo>
                    <a:lnTo>
                      <a:pt x="67" y="23"/>
                    </a:lnTo>
                    <a:lnTo>
                      <a:pt x="61" y="21"/>
                    </a:lnTo>
                    <a:lnTo>
                      <a:pt x="55" y="16"/>
                    </a:lnTo>
                    <a:lnTo>
                      <a:pt x="46" y="12"/>
                    </a:lnTo>
                    <a:lnTo>
                      <a:pt x="38" y="7"/>
                    </a:lnTo>
                    <a:lnTo>
                      <a:pt x="30" y="2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8" y="0"/>
                    </a:lnTo>
                    <a:lnTo>
                      <a:pt x="0" y="3"/>
                    </a:lnTo>
                    <a:lnTo>
                      <a:pt x="20" y="43"/>
                    </a:lnTo>
                    <a:lnTo>
                      <a:pt x="17" y="44"/>
                    </a:lnTo>
                    <a:lnTo>
                      <a:pt x="14" y="45"/>
                    </a:lnTo>
                    <a:lnTo>
                      <a:pt x="13" y="45"/>
                    </a:lnTo>
                    <a:lnTo>
                      <a:pt x="13" y="44"/>
                    </a:lnTo>
                    <a:lnTo>
                      <a:pt x="18" y="46"/>
                    </a:lnTo>
                    <a:lnTo>
                      <a:pt x="24" y="50"/>
                    </a:lnTo>
                    <a:lnTo>
                      <a:pt x="31" y="54"/>
                    </a:lnTo>
                    <a:lnTo>
                      <a:pt x="39" y="60"/>
                    </a:lnTo>
                    <a:lnTo>
                      <a:pt x="50" y="65"/>
                    </a:lnTo>
                    <a:lnTo>
                      <a:pt x="61" y="69"/>
                    </a:lnTo>
                    <a:lnTo>
                      <a:pt x="62" y="69"/>
                    </a:lnTo>
                    <a:lnTo>
                      <a:pt x="69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87" name="Freeform 109"/>
              <p:cNvSpPr>
                <a:spLocks/>
              </p:cNvSpPr>
              <p:nvPr/>
            </p:nvSpPr>
            <p:spPr bwMode="auto">
              <a:xfrm>
                <a:off x="9256713" y="2901950"/>
                <a:ext cx="112712" cy="42863"/>
              </a:xfrm>
              <a:custGeom>
                <a:avLst/>
                <a:gdLst>
                  <a:gd name="T0" fmla="*/ 2147483647 w 188"/>
                  <a:gd name="T1" fmla="*/ 2147483647 h 81"/>
                  <a:gd name="T2" fmla="*/ 2147483647 w 188"/>
                  <a:gd name="T3" fmla="*/ 2147483647 h 81"/>
                  <a:gd name="T4" fmla="*/ 2147483647 w 188"/>
                  <a:gd name="T5" fmla="*/ 2147483647 h 81"/>
                  <a:gd name="T6" fmla="*/ 2147483647 w 188"/>
                  <a:gd name="T7" fmla="*/ 2147483647 h 81"/>
                  <a:gd name="T8" fmla="*/ 2147483647 w 188"/>
                  <a:gd name="T9" fmla="*/ 0 h 81"/>
                  <a:gd name="T10" fmla="*/ 2147483647 w 188"/>
                  <a:gd name="T11" fmla="*/ 2147483647 h 81"/>
                  <a:gd name="T12" fmla="*/ 2147483647 w 188"/>
                  <a:gd name="T13" fmla="*/ 2147483647 h 81"/>
                  <a:gd name="T14" fmla="*/ 2147483647 w 188"/>
                  <a:gd name="T15" fmla="*/ 2147483647 h 81"/>
                  <a:gd name="T16" fmla="*/ 2147483647 w 188"/>
                  <a:gd name="T17" fmla="*/ 2147483647 h 81"/>
                  <a:gd name="T18" fmla="*/ 2147483647 w 188"/>
                  <a:gd name="T19" fmla="*/ 2147483647 h 81"/>
                  <a:gd name="T20" fmla="*/ 2147483647 w 188"/>
                  <a:gd name="T21" fmla="*/ 2147483647 h 81"/>
                  <a:gd name="T22" fmla="*/ 2147483647 w 188"/>
                  <a:gd name="T23" fmla="*/ 2147483647 h 81"/>
                  <a:gd name="T24" fmla="*/ 2147483647 w 188"/>
                  <a:gd name="T25" fmla="*/ 2147483647 h 81"/>
                  <a:gd name="T26" fmla="*/ 2147483647 w 188"/>
                  <a:gd name="T27" fmla="*/ 2147483647 h 81"/>
                  <a:gd name="T28" fmla="*/ 0 w 188"/>
                  <a:gd name="T29" fmla="*/ 2147483647 h 81"/>
                  <a:gd name="T30" fmla="*/ 2147483647 w 188"/>
                  <a:gd name="T31" fmla="*/ 2147483647 h 81"/>
                  <a:gd name="T32" fmla="*/ 2147483647 w 188"/>
                  <a:gd name="T33" fmla="*/ 2147483647 h 81"/>
                  <a:gd name="T34" fmla="*/ 2147483647 w 188"/>
                  <a:gd name="T35" fmla="*/ 2147483647 h 81"/>
                  <a:gd name="T36" fmla="*/ 2147483647 w 188"/>
                  <a:gd name="T37" fmla="*/ 2147483647 h 81"/>
                  <a:gd name="T38" fmla="*/ 2147483647 w 188"/>
                  <a:gd name="T39" fmla="*/ 2147483647 h 81"/>
                  <a:gd name="T40" fmla="*/ 2147483647 w 188"/>
                  <a:gd name="T41" fmla="*/ 2147483647 h 81"/>
                  <a:gd name="T42" fmla="*/ 2147483647 w 188"/>
                  <a:gd name="T43" fmla="*/ 2147483647 h 81"/>
                  <a:gd name="T44" fmla="*/ 2147483647 w 188"/>
                  <a:gd name="T45" fmla="*/ 2147483647 h 81"/>
                  <a:gd name="T46" fmla="*/ 2147483647 w 188"/>
                  <a:gd name="T47" fmla="*/ 2147483647 h 81"/>
                  <a:gd name="T48" fmla="*/ 2147483647 w 188"/>
                  <a:gd name="T49" fmla="*/ 2147483647 h 81"/>
                  <a:gd name="T50" fmla="*/ 2147483647 w 188"/>
                  <a:gd name="T51" fmla="*/ 2147483647 h 81"/>
                  <a:gd name="T52" fmla="*/ 2147483647 w 188"/>
                  <a:gd name="T53" fmla="*/ 2147483647 h 81"/>
                  <a:gd name="T54" fmla="*/ 2147483647 w 188"/>
                  <a:gd name="T55" fmla="*/ 2147483647 h 81"/>
                  <a:gd name="T56" fmla="*/ 2147483647 w 188"/>
                  <a:gd name="T57" fmla="*/ 2147483647 h 8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88"/>
                  <a:gd name="T88" fmla="*/ 0 h 81"/>
                  <a:gd name="T89" fmla="*/ 188 w 188"/>
                  <a:gd name="T90" fmla="*/ 81 h 8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88" h="81">
                    <a:moveTo>
                      <a:pt x="186" y="12"/>
                    </a:moveTo>
                    <a:lnTo>
                      <a:pt x="188" y="13"/>
                    </a:lnTo>
                    <a:lnTo>
                      <a:pt x="174" y="4"/>
                    </a:lnTo>
                    <a:lnTo>
                      <a:pt x="161" y="1"/>
                    </a:lnTo>
                    <a:lnTo>
                      <a:pt x="150" y="0"/>
                    </a:lnTo>
                    <a:lnTo>
                      <a:pt x="136" y="2"/>
                    </a:lnTo>
                    <a:lnTo>
                      <a:pt x="114" y="7"/>
                    </a:lnTo>
                    <a:lnTo>
                      <a:pt x="88" y="15"/>
                    </a:lnTo>
                    <a:lnTo>
                      <a:pt x="63" y="24"/>
                    </a:lnTo>
                    <a:lnTo>
                      <a:pt x="38" y="31"/>
                    </a:lnTo>
                    <a:lnTo>
                      <a:pt x="28" y="33"/>
                    </a:lnTo>
                    <a:lnTo>
                      <a:pt x="19" y="36"/>
                    </a:lnTo>
                    <a:lnTo>
                      <a:pt x="12" y="36"/>
                    </a:lnTo>
                    <a:lnTo>
                      <a:pt x="7" y="36"/>
                    </a:lnTo>
                    <a:lnTo>
                      <a:pt x="0" y="80"/>
                    </a:lnTo>
                    <a:lnTo>
                      <a:pt x="13" y="81"/>
                    </a:lnTo>
                    <a:lnTo>
                      <a:pt x="25" y="80"/>
                    </a:lnTo>
                    <a:lnTo>
                      <a:pt x="38" y="77"/>
                    </a:lnTo>
                    <a:lnTo>
                      <a:pt x="51" y="75"/>
                    </a:lnTo>
                    <a:lnTo>
                      <a:pt x="76" y="67"/>
                    </a:lnTo>
                    <a:lnTo>
                      <a:pt x="102" y="58"/>
                    </a:lnTo>
                    <a:lnTo>
                      <a:pt x="126" y="51"/>
                    </a:lnTo>
                    <a:lnTo>
                      <a:pt x="146" y="46"/>
                    </a:lnTo>
                    <a:lnTo>
                      <a:pt x="152" y="45"/>
                    </a:lnTo>
                    <a:lnTo>
                      <a:pt x="157" y="45"/>
                    </a:lnTo>
                    <a:lnTo>
                      <a:pt x="154" y="43"/>
                    </a:lnTo>
                    <a:lnTo>
                      <a:pt x="155" y="44"/>
                    </a:lnTo>
                    <a:lnTo>
                      <a:pt x="186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88" name="Freeform 110"/>
              <p:cNvSpPr>
                <a:spLocks/>
              </p:cNvSpPr>
              <p:nvPr/>
            </p:nvSpPr>
            <p:spPr bwMode="auto">
              <a:xfrm>
                <a:off x="9351963" y="2908300"/>
                <a:ext cx="139700" cy="41275"/>
              </a:xfrm>
              <a:custGeom>
                <a:avLst/>
                <a:gdLst>
                  <a:gd name="T0" fmla="*/ 2147483647 w 236"/>
                  <a:gd name="T1" fmla="*/ 2147483647 h 78"/>
                  <a:gd name="T2" fmla="*/ 2147483647 w 236"/>
                  <a:gd name="T3" fmla="*/ 2147483647 h 78"/>
                  <a:gd name="T4" fmla="*/ 2147483647 w 236"/>
                  <a:gd name="T5" fmla="*/ 2147483647 h 78"/>
                  <a:gd name="T6" fmla="*/ 2147483647 w 236"/>
                  <a:gd name="T7" fmla="*/ 2147483647 h 78"/>
                  <a:gd name="T8" fmla="*/ 2147483647 w 236"/>
                  <a:gd name="T9" fmla="*/ 2147483647 h 78"/>
                  <a:gd name="T10" fmla="*/ 2147483647 w 236"/>
                  <a:gd name="T11" fmla="*/ 2147483647 h 78"/>
                  <a:gd name="T12" fmla="*/ 2147483647 w 236"/>
                  <a:gd name="T13" fmla="*/ 2147483647 h 78"/>
                  <a:gd name="T14" fmla="*/ 2147483647 w 236"/>
                  <a:gd name="T15" fmla="*/ 2147483647 h 78"/>
                  <a:gd name="T16" fmla="*/ 2147483647 w 236"/>
                  <a:gd name="T17" fmla="*/ 2147483647 h 78"/>
                  <a:gd name="T18" fmla="*/ 2147483647 w 236"/>
                  <a:gd name="T19" fmla="*/ 2147483647 h 78"/>
                  <a:gd name="T20" fmla="*/ 2147483647 w 236"/>
                  <a:gd name="T21" fmla="*/ 2147483647 h 78"/>
                  <a:gd name="T22" fmla="*/ 2147483647 w 236"/>
                  <a:gd name="T23" fmla="*/ 2147483647 h 78"/>
                  <a:gd name="T24" fmla="*/ 2147483647 w 236"/>
                  <a:gd name="T25" fmla="*/ 2147483647 h 78"/>
                  <a:gd name="T26" fmla="*/ 2147483647 w 236"/>
                  <a:gd name="T27" fmla="*/ 2147483647 h 78"/>
                  <a:gd name="T28" fmla="*/ 2147483647 w 236"/>
                  <a:gd name="T29" fmla="*/ 2147483647 h 78"/>
                  <a:gd name="T30" fmla="*/ 2147483647 w 236"/>
                  <a:gd name="T31" fmla="*/ 2147483647 h 78"/>
                  <a:gd name="T32" fmla="*/ 2147483647 w 236"/>
                  <a:gd name="T33" fmla="*/ 2147483647 h 78"/>
                  <a:gd name="T34" fmla="*/ 2147483647 w 236"/>
                  <a:gd name="T35" fmla="*/ 0 h 78"/>
                  <a:gd name="T36" fmla="*/ 0 w 236"/>
                  <a:gd name="T37" fmla="*/ 2147483647 h 78"/>
                  <a:gd name="T38" fmla="*/ 2147483647 w 236"/>
                  <a:gd name="T39" fmla="*/ 2147483647 h 78"/>
                  <a:gd name="T40" fmla="*/ 2147483647 w 236"/>
                  <a:gd name="T41" fmla="*/ 2147483647 h 78"/>
                  <a:gd name="T42" fmla="*/ 2147483647 w 236"/>
                  <a:gd name="T43" fmla="*/ 2147483647 h 78"/>
                  <a:gd name="T44" fmla="*/ 2147483647 w 236"/>
                  <a:gd name="T45" fmla="*/ 2147483647 h 78"/>
                  <a:gd name="T46" fmla="*/ 2147483647 w 236"/>
                  <a:gd name="T47" fmla="*/ 2147483647 h 78"/>
                  <a:gd name="T48" fmla="*/ 2147483647 w 236"/>
                  <a:gd name="T49" fmla="*/ 2147483647 h 78"/>
                  <a:gd name="T50" fmla="*/ 2147483647 w 236"/>
                  <a:gd name="T51" fmla="*/ 2147483647 h 78"/>
                  <a:gd name="T52" fmla="*/ 2147483647 w 236"/>
                  <a:gd name="T53" fmla="*/ 2147483647 h 78"/>
                  <a:gd name="T54" fmla="*/ 2147483647 w 236"/>
                  <a:gd name="T55" fmla="*/ 2147483647 h 78"/>
                  <a:gd name="T56" fmla="*/ 2147483647 w 236"/>
                  <a:gd name="T57" fmla="*/ 2147483647 h 78"/>
                  <a:gd name="T58" fmla="*/ 2147483647 w 236"/>
                  <a:gd name="T59" fmla="*/ 2147483647 h 78"/>
                  <a:gd name="T60" fmla="*/ 2147483647 w 236"/>
                  <a:gd name="T61" fmla="*/ 2147483647 h 78"/>
                  <a:gd name="T62" fmla="*/ 2147483647 w 236"/>
                  <a:gd name="T63" fmla="*/ 2147483647 h 78"/>
                  <a:gd name="T64" fmla="*/ 2147483647 w 236"/>
                  <a:gd name="T65" fmla="*/ 2147483647 h 78"/>
                  <a:gd name="T66" fmla="*/ 2147483647 w 236"/>
                  <a:gd name="T67" fmla="*/ 2147483647 h 78"/>
                  <a:gd name="T68" fmla="*/ 2147483647 w 236"/>
                  <a:gd name="T69" fmla="*/ 2147483647 h 78"/>
                  <a:gd name="T70" fmla="*/ 2147483647 w 236"/>
                  <a:gd name="T71" fmla="*/ 2147483647 h 78"/>
                  <a:gd name="T72" fmla="*/ 2147483647 w 236"/>
                  <a:gd name="T73" fmla="*/ 2147483647 h 7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36"/>
                  <a:gd name="T112" fmla="*/ 0 h 78"/>
                  <a:gd name="T113" fmla="*/ 236 w 236"/>
                  <a:gd name="T114" fmla="*/ 78 h 78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36" h="78">
                    <a:moveTo>
                      <a:pt x="213" y="3"/>
                    </a:moveTo>
                    <a:lnTo>
                      <a:pt x="213" y="3"/>
                    </a:lnTo>
                    <a:lnTo>
                      <a:pt x="200" y="11"/>
                    </a:lnTo>
                    <a:lnTo>
                      <a:pt x="187" y="17"/>
                    </a:lnTo>
                    <a:lnTo>
                      <a:pt x="174" y="21"/>
                    </a:lnTo>
                    <a:lnTo>
                      <a:pt x="161" y="26"/>
                    </a:lnTo>
                    <a:lnTo>
                      <a:pt x="149" y="30"/>
                    </a:lnTo>
                    <a:lnTo>
                      <a:pt x="137" y="32"/>
                    </a:lnTo>
                    <a:lnTo>
                      <a:pt x="125" y="33"/>
                    </a:lnTo>
                    <a:lnTo>
                      <a:pt x="113" y="33"/>
                    </a:lnTo>
                    <a:lnTo>
                      <a:pt x="101" y="33"/>
                    </a:lnTo>
                    <a:lnTo>
                      <a:pt x="91" y="31"/>
                    </a:lnTo>
                    <a:lnTo>
                      <a:pt x="80" y="28"/>
                    </a:lnTo>
                    <a:lnTo>
                      <a:pt x="71" y="25"/>
                    </a:lnTo>
                    <a:lnTo>
                      <a:pt x="60" y="20"/>
                    </a:lnTo>
                    <a:lnTo>
                      <a:pt x="50" y="15"/>
                    </a:lnTo>
                    <a:lnTo>
                      <a:pt x="41" y="8"/>
                    </a:lnTo>
                    <a:lnTo>
                      <a:pt x="31" y="0"/>
                    </a:lnTo>
                    <a:lnTo>
                      <a:pt x="0" y="32"/>
                    </a:lnTo>
                    <a:lnTo>
                      <a:pt x="12" y="43"/>
                    </a:lnTo>
                    <a:lnTo>
                      <a:pt x="25" y="52"/>
                    </a:lnTo>
                    <a:lnTo>
                      <a:pt x="40" y="61"/>
                    </a:lnTo>
                    <a:lnTo>
                      <a:pt x="54" y="66"/>
                    </a:lnTo>
                    <a:lnTo>
                      <a:pt x="68" y="71"/>
                    </a:lnTo>
                    <a:lnTo>
                      <a:pt x="82" y="75"/>
                    </a:lnTo>
                    <a:lnTo>
                      <a:pt x="98" y="77"/>
                    </a:lnTo>
                    <a:lnTo>
                      <a:pt x="112" y="78"/>
                    </a:lnTo>
                    <a:lnTo>
                      <a:pt x="128" y="78"/>
                    </a:lnTo>
                    <a:lnTo>
                      <a:pt x="143" y="76"/>
                    </a:lnTo>
                    <a:lnTo>
                      <a:pt x="158" y="74"/>
                    </a:lnTo>
                    <a:lnTo>
                      <a:pt x="174" y="69"/>
                    </a:lnTo>
                    <a:lnTo>
                      <a:pt x="189" y="64"/>
                    </a:lnTo>
                    <a:lnTo>
                      <a:pt x="205" y="58"/>
                    </a:lnTo>
                    <a:lnTo>
                      <a:pt x="220" y="51"/>
                    </a:lnTo>
                    <a:lnTo>
                      <a:pt x="236" y="43"/>
                    </a:lnTo>
                    <a:lnTo>
                      <a:pt x="21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89" name="Freeform 111"/>
              <p:cNvSpPr>
                <a:spLocks/>
              </p:cNvSpPr>
              <p:nvPr/>
            </p:nvSpPr>
            <p:spPr bwMode="auto">
              <a:xfrm>
                <a:off x="9477375" y="2806700"/>
                <a:ext cx="203200" cy="123825"/>
              </a:xfrm>
              <a:custGeom>
                <a:avLst/>
                <a:gdLst>
                  <a:gd name="T0" fmla="*/ 2147483647 w 338"/>
                  <a:gd name="T1" fmla="*/ 2147483647 h 234"/>
                  <a:gd name="T2" fmla="*/ 2147483647 w 338"/>
                  <a:gd name="T3" fmla="*/ 0 h 234"/>
                  <a:gd name="T4" fmla="*/ 2147483647 w 338"/>
                  <a:gd name="T5" fmla="*/ 2147483647 h 234"/>
                  <a:gd name="T6" fmla="*/ 2147483647 w 338"/>
                  <a:gd name="T7" fmla="*/ 2147483647 h 234"/>
                  <a:gd name="T8" fmla="*/ 2147483647 w 338"/>
                  <a:gd name="T9" fmla="*/ 2147483647 h 234"/>
                  <a:gd name="T10" fmla="*/ 2147483647 w 338"/>
                  <a:gd name="T11" fmla="*/ 2147483647 h 234"/>
                  <a:gd name="T12" fmla="*/ 2147483647 w 338"/>
                  <a:gd name="T13" fmla="*/ 2147483647 h 234"/>
                  <a:gd name="T14" fmla="*/ 2147483647 w 338"/>
                  <a:gd name="T15" fmla="*/ 2147483647 h 234"/>
                  <a:gd name="T16" fmla="*/ 2147483647 w 338"/>
                  <a:gd name="T17" fmla="*/ 2147483647 h 234"/>
                  <a:gd name="T18" fmla="*/ 2147483647 w 338"/>
                  <a:gd name="T19" fmla="*/ 2147483647 h 234"/>
                  <a:gd name="T20" fmla="*/ 2147483647 w 338"/>
                  <a:gd name="T21" fmla="*/ 2147483647 h 234"/>
                  <a:gd name="T22" fmla="*/ 0 w 338"/>
                  <a:gd name="T23" fmla="*/ 2147483647 h 234"/>
                  <a:gd name="T24" fmla="*/ 2147483647 w 338"/>
                  <a:gd name="T25" fmla="*/ 2147483647 h 234"/>
                  <a:gd name="T26" fmla="*/ 2147483647 w 338"/>
                  <a:gd name="T27" fmla="*/ 2147483647 h 234"/>
                  <a:gd name="T28" fmla="*/ 2147483647 w 338"/>
                  <a:gd name="T29" fmla="*/ 2147483647 h 234"/>
                  <a:gd name="T30" fmla="*/ 2147483647 w 338"/>
                  <a:gd name="T31" fmla="*/ 2147483647 h 234"/>
                  <a:gd name="T32" fmla="*/ 2147483647 w 338"/>
                  <a:gd name="T33" fmla="*/ 2147483647 h 234"/>
                  <a:gd name="T34" fmla="*/ 2147483647 w 338"/>
                  <a:gd name="T35" fmla="*/ 2147483647 h 234"/>
                  <a:gd name="T36" fmla="*/ 2147483647 w 338"/>
                  <a:gd name="T37" fmla="*/ 2147483647 h 234"/>
                  <a:gd name="T38" fmla="*/ 2147483647 w 338"/>
                  <a:gd name="T39" fmla="*/ 2147483647 h 234"/>
                  <a:gd name="T40" fmla="*/ 2147483647 w 338"/>
                  <a:gd name="T41" fmla="*/ 2147483647 h 234"/>
                  <a:gd name="T42" fmla="*/ 2147483647 w 338"/>
                  <a:gd name="T43" fmla="*/ 2147483647 h 234"/>
                  <a:gd name="T44" fmla="*/ 2147483647 w 338"/>
                  <a:gd name="T45" fmla="*/ 2147483647 h 234"/>
                  <a:gd name="T46" fmla="*/ 2147483647 w 338"/>
                  <a:gd name="T47" fmla="*/ 2147483647 h 234"/>
                  <a:gd name="T48" fmla="*/ 2147483647 w 338"/>
                  <a:gd name="T49" fmla="*/ 2147483647 h 23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38"/>
                  <a:gd name="T76" fmla="*/ 0 h 234"/>
                  <a:gd name="T77" fmla="*/ 338 w 338"/>
                  <a:gd name="T78" fmla="*/ 234 h 23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38" h="234">
                    <a:moveTo>
                      <a:pt x="307" y="1"/>
                    </a:moveTo>
                    <a:lnTo>
                      <a:pt x="308" y="0"/>
                    </a:lnTo>
                    <a:lnTo>
                      <a:pt x="290" y="15"/>
                    </a:lnTo>
                    <a:lnTo>
                      <a:pt x="272" y="29"/>
                    </a:lnTo>
                    <a:lnTo>
                      <a:pt x="254" y="44"/>
                    </a:lnTo>
                    <a:lnTo>
                      <a:pt x="237" y="55"/>
                    </a:lnTo>
                    <a:lnTo>
                      <a:pt x="200" y="80"/>
                    </a:lnTo>
                    <a:lnTo>
                      <a:pt x="162" y="104"/>
                    </a:lnTo>
                    <a:lnTo>
                      <a:pt x="123" y="126"/>
                    </a:lnTo>
                    <a:lnTo>
                      <a:pt x="82" y="148"/>
                    </a:lnTo>
                    <a:lnTo>
                      <a:pt x="42" y="171"/>
                    </a:lnTo>
                    <a:lnTo>
                      <a:pt x="0" y="194"/>
                    </a:lnTo>
                    <a:lnTo>
                      <a:pt x="23" y="234"/>
                    </a:lnTo>
                    <a:lnTo>
                      <a:pt x="63" y="210"/>
                    </a:lnTo>
                    <a:lnTo>
                      <a:pt x="105" y="187"/>
                    </a:lnTo>
                    <a:lnTo>
                      <a:pt x="144" y="165"/>
                    </a:lnTo>
                    <a:lnTo>
                      <a:pt x="184" y="142"/>
                    </a:lnTo>
                    <a:lnTo>
                      <a:pt x="224" y="118"/>
                    </a:lnTo>
                    <a:lnTo>
                      <a:pt x="263" y="92"/>
                    </a:lnTo>
                    <a:lnTo>
                      <a:pt x="282" y="79"/>
                    </a:lnTo>
                    <a:lnTo>
                      <a:pt x="301" y="65"/>
                    </a:lnTo>
                    <a:lnTo>
                      <a:pt x="319" y="50"/>
                    </a:lnTo>
                    <a:lnTo>
                      <a:pt x="338" y="33"/>
                    </a:lnTo>
                    <a:lnTo>
                      <a:pt x="30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90" name="Freeform 112"/>
              <p:cNvSpPr>
                <a:spLocks/>
              </p:cNvSpPr>
              <p:nvPr/>
            </p:nvSpPr>
            <p:spPr bwMode="auto">
              <a:xfrm>
                <a:off x="9658350" y="2671763"/>
                <a:ext cx="79375" cy="152400"/>
              </a:xfrm>
              <a:custGeom>
                <a:avLst/>
                <a:gdLst>
                  <a:gd name="T0" fmla="*/ 2147483647 w 127"/>
                  <a:gd name="T1" fmla="*/ 0 h 289"/>
                  <a:gd name="T2" fmla="*/ 2147483647 w 127"/>
                  <a:gd name="T3" fmla="*/ 0 h 289"/>
                  <a:gd name="T4" fmla="*/ 2147483647 w 127"/>
                  <a:gd name="T5" fmla="*/ 2147483647 h 289"/>
                  <a:gd name="T6" fmla="*/ 2147483647 w 127"/>
                  <a:gd name="T7" fmla="*/ 2147483647 h 289"/>
                  <a:gd name="T8" fmla="*/ 2147483647 w 127"/>
                  <a:gd name="T9" fmla="*/ 2147483647 h 289"/>
                  <a:gd name="T10" fmla="*/ 2147483647 w 127"/>
                  <a:gd name="T11" fmla="*/ 2147483647 h 289"/>
                  <a:gd name="T12" fmla="*/ 2147483647 w 127"/>
                  <a:gd name="T13" fmla="*/ 2147483647 h 289"/>
                  <a:gd name="T14" fmla="*/ 2147483647 w 127"/>
                  <a:gd name="T15" fmla="*/ 2147483647 h 289"/>
                  <a:gd name="T16" fmla="*/ 2147483647 w 127"/>
                  <a:gd name="T17" fmla="*/ 2147483647 h 289"/>
                  <a:gd name="T18" fmla="*/ 2147483647 w 127"/>
                  <a:gd name="T19" fmla="*/ 2147483647 h 289"/>
                  <a:gd name="T20" fmla="*/ 2147483647 w 127"/>
                  <a:gd name="T21" fmla="*/ 2147483647 h 289"/>
                  <a:gd name="T22" fmla="*/ 2147483647 w 127"/>
                  <a:gd name="T23" fmla="*/ 2147483647 h 289"/>
                  <a:gd name="T24" fmla="*/ 2147483647 w 127"/>
                  <a:gd name="T25" fmla="*/ 2147483647 h 289"/>
                  <a:gd name="T26" fmla="*/ 0 w 127"/>
                  <a:gd name="T27" fmla="*/ 2147483647 h 289"/>
                  <a:gd name="T28" fmla="*/ 2147483647 w 127"/>
                  <a:gd name="T29" fmla="*/ 2147483647 h 289"/>
                  <a:gd name="T30" fmla="*/ 2147483647 w 127"/>
                  <a:gd name="T31" fmla="*/ 2147483647 h 289"/>
                  <a:gd name="T32" fmla="*/ 2147483647 w 127"/>
                  <a:gd name="T33" fmla="*/ 2147483647 h 289"/>
                  <a:gd name="T34" fmla="*/ 2147483647 w 127"/>
                  <a:gd name="T35" fmla="*/ 2147483647 h 289"/>
                  <a:gd name="T36" fmla="*/ 2147483647 w 127"/>
                  <a:gd name="T37" fmla="*/ 2147483647 h 289"/>
                  <a:gd name="T38" fmla="*/ 2147483647 w 127"/>
                  <a:gd name="T39" fmla="*/ 2147483647 h 289"/>
                  <a:gd name="T40" fmla="*/ 2147483647 w 127"/>
                  <a:gd name="T41" fmla="*/ 2147483647 h 289"/>
                  <a:gd name="T42" fmla="*/ 2147483647 w 127"/>
                  <a:gd name="T43" fmla="*/ 2147483647 h 289"/>
                  <a:gd name="T44" fmla="*/ 2147483647 w 127"/>
                  <a:gd name="T45" fmla="*/ 2147483647 h 289"/>
                  <a:gd name="T46" fmla="*/ 2147483647 w 127"/>
                  <a:gd name="T47" fmla="*/ 2147483647 h 289"/>
                  <a:gd name="T48" fmla="*/ 2147483647 w 127"/>
                  <a:gd name="T49" fmla="*/ 2147483647 h 289"/>
                  <a:gd name="T50" fmla="*/ 2147483647 w 127"/>
                  <a:gd name="T51" fmla="*/ 2147483647 h 289"/>
                  <a:gd name="T52" fmla="*/ 2147483647 w 127"/>
                  <a:gd name="T53" fmla="*/ 2147483647 h 289"/>
                  <a:gd name="T54" fmla="*/ 2147483647 w 127"/>
                  <a:gd name="T55" fmla="*/ 2147483647 h 289"/>
                  <a:gd name="T56" fmla="*/ 2147483647 w 127"/>
                  <a:gd name="T57" fmla="*/ 0 h 28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7"/>
                  <a:gd name="T88" fmla="*/ 0 h 289"/>
                  <a:gd name="T89" fmla="*/ 127 w 127"/>
                  <a:gd name="T90" fmla="*/ 289 h 28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7" h="289">
                    <a:moveTo>
                      <a:pt x="97" y="0"/>
                    </a:moveTo>
                    <a:lnTo>
                      <a:pt x="97" y="0"/>
                    </a:lnTo>
                    <a:lnTo>
                      <a:pt x="89" y="12"/>
                    </a:lnTo>
                    <a:lnTo>
                      <a:pt x="83" y="24"/>
                    </a:lnTo>
                    <a:lnTo>
                      <a:pt x="78" y="37"/>
                    </a:lnTo>
                    <a:lnTo>
                      <a:pt x="73" y="52"/>
                    </a:lnTo>
                    <a:lnTo>
                      <a:pt x="64" y="88"/>
                    </a:lnTo>
                    <a:lnTo>
                      <a:pt x="53" y="128"/>
                    </a:lnTo>
                    <a:lnTo>
                      <a:pt x="41" y="169"/>
                    </a:lnTo>
                    <a:lnTo>
                      <a:pt x="28" y="207"/>
                    </a:lnTo>
                    <a:lnTo>
                      <a:pt x="21" y="224"/>
                    </a:lnTo>
                    <a:lnTo>
                      <a:pt x="14" y="238"/>
                    </a:lnTo>
                    <a:lnTo>
                      <a:pt x="7" y="248"/>
                    </a:lnTo>
                    <a:lnTo>
                      <a:pt x="0" y="257"/>
                    </a:lnTo>
                    <a:lnTo>
                      <a:pt x="31" y="289"/>
                    </a:lnTo>
                    <a:lnTo>
                      <a:pt x="43" y="276"/>
                    </a:lnTo>
                    <a:lnTo>
                      <a:pt x="53" y="259"/>
                    </a:lnTo>
                    <a:lnTo>
                      <a:pt x="62" y="243"/>
                    </a:lnTo>
                    <a:lnTo>
                      <a:pt x="70" y="222"/>
                    </a:lnTo>
                    <a:lnTo>
                      <a:pt x="84" y="182"/>
                    </a:lnTo>
                    <a:lnTo>
                      <a:pt x="96" y="140"/>
                    </a:lnTo>
                    <a:lnTo>
                      <a:pt x="107" y="100"/>
                    </a:lnTo>
                    <a:lnTo>
                      <a:pt x="116" y="64"/>
                    </a:lnTo>
                    <a:lnTo>
                      <a:pt x="121" y="51"/>
                    </a:lnTo>
                    <a:lnTo>
                      <a:pt x="125" y="41"/>
                    </a:lnTo>
                    <a:lnTo>
                      <a:pt x="127" y="33"/>
                    </a:lnTo>
                    <a:lnTo>
                      <a:pt x="9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91" name="Freeform 113"/>
              <p:cNvSpPr>
                <a:spLocks/>
              </p:cNvSpPr>
              <p:nvPr/>
            </p:nvSpPr>
            <p:spPr bwMode="auto">
              <a:xfrm>
                <a:off x="9718675" y="2346325"/>
                <a:ext cx="263525" cy="342900"/>
              </a:xfrm>
              <a:custGeom>
                <a:avLst/>
                <a:gdLst>
                  <a:gd name="T0" fmla="*/ 2147483647 w 446"/>
                  <a:gd name="T1" fmla="*/ 0 h 648"/>
                  <a:gd name="T2" fmla="*/ 2147483647 w 446"/>
                  <a:gd name="T3" fmla="*/ 0 h 648"/>
                  <a:gd name="T4" fmla="*/ 2147483647 w 446"/>
                  <a:gd name="T5" fmla="*/ 2147483647 h 648"/>
                  <a:gd name="T6" fmla="*/ 2147483647 w 446"/>
                  <a:gd name="T7" fmla="*/ 2147483647 h 648"/>
                  <a:gd name="T8" fmla="*/ 2147483647 w 446"/>
                  <a:gd name="T9" fmla="*/ 2147483647 h 648"/>
                  <a:gd name="T10" fmla="*/ 2147483647 w 446"/>
                  <a:gd name="T11" fmla="*/ 2147483647 h 648"/>
                  <a:gd name="T12" fmla="*/ 2147483647 w 446"/>
                  <a:gd name="T13" fmla="*/ 2147483647 h 648"/>
                  <a:gd name="T14" fmla="*/ 2147483647 w 446"/>
                  <a:gd name="T15" fmla="*/ 2147483647 h 648"/>
                  <a:gd name="T16" fmla="*/ 2147483647 w 446"/>
                  <a:gd name="T17" fmla="*/ 2147483647 h 648"/>
                  <a:gd name="T18" fmla="*/ 2147483647 w 446"/>
                  <a:gd name="T19" fmla="*/ 2147483647 h 648"/>
                  <a:gd name="T20" fmla="*/ 2147483647 w 446"/>
                  <a:gd name="T21" fmla="*/ 2147483647 h 648"/>
                  <a:gd name="T22" fmla="*/ 2147483647 w 446"/>
                  <a:gd name="T23" fmla="*/ 2147483647 h 648"/>
                  <a:gd name="T24" fmla="*/ 2147483647 w 446"/>
                  <a:gd name="T25" fmla="*/ 2147483647 h 648"/>
                  <a:gd name="T26" fmla="*/ 2147483647 w 446"/>
                  <a:gd name="T27" fmla="*/ 2147483647 h 648"/>
                  <a:gd name="T28" fmla="*/ 2147483647 w 446"/>
                  <a:gd name="T29" fmla="*/ 2147483647 h 648"/>
                  <a:gd name="T30" fmla="*/ 2147483647 w 446"/>
                  <a:gd name="T31" fmla="*/ 2147483647 h 648"/>
                  <a:gd name="T32" fmla="*/ 2147483647 w 446"/>
                  <a:gd name="T33" fmla="*/ 2147483647 h 648"/>
                  <a:gd name="T34" fmla="*/ 2147483647 w 446"/>
                  <a:gd name="T35" fmla="*/ 2147483647 h 648"/>
                  <a:gd name="T36" fmla="*/ 2147483647 w 446"/>
                  <a:gd name="T37" fmla="*/ 2147483647 h 648"/>
                  <a:gd name="T38" fmla="*/ 2147483647 w 446"/>
                  <a:gd name="T39" fmla="*/ 2147483647 h 648"/>
                  <a:gd name="T40" fmla="*/ 2147483647 w 446"/>
                  <a:gd name="T41" fmla="*/ 2147483647 h 648"/>
                  <a:gd name="T42" fmla="*/ 2147483647 w 446"/>
                  <a:gd name="T43" fmla="*/ 2147483647 h 648"/>
                  <a:gd name="T44" fmla="*/ 2147483647 w 446"/>
                  <a:gd name="T45" fmla="*/ 2147483647 h 648"/>
                  <a:gd name="T46" fmla="*/ 2147483647 w 446"/>
                  <a:gd name="T47" fmla="*/ 2147483647 h 648"/>
                  <a:gd name="T48" fmla="*/ 2147483647 w 446"/>
                  <a:gd name="T49" fmla="*/ 2147483647 h 648"/>
                  <a:gd name="T50" fmla="*/ 0 w 446"/>
                  <a:gd name="T51" fmla="*/ 2147483647 h 648"/>
                  <a:gd name="T52" fmla="*/ 2147483647 w 446"/>
                  <a:gd name="T53" fmla="*/ 2147483647 h 648"/>
                  <a:gd name="T54" fmla="*/ 2147483647 w 446"/>
                  <a:gd name="T55" fmla="*/ 2147483647 h 648"/>
                  <a:gd name="T56" fmla="*/ 2147483647 w 446"/>
                  <a:gd name="T57" fmla="*/ 2147483647 h 648"/>
                  <a:gd name="T58" fmla="*/ 2147483647 w 446"/>
                  <a:gd name="T59" fmla="*/ 2147483647 h 648"/>
                  <a:gd name="T60" fmla="*/ 2147483647 w 446"/>
                  <a:gd name="T61" fmla="*/ 2147483647 h 648"/>
                  <a:gd name="T62" fmla="*/ 2147483647 w 446"/>
                  <a:gd name="T63" fmla="*/ 2147483647 h 648"/>
                  <a:gd name="T64" fmla="*/ 2147483647 w 446"/>
                  <a:gd name="T65" fmla="*/ 2147483647 h 648"/>
                  <a:gd name="T66" fmla="*/ 2147483647 w 446"/>
                  <a:gd name="T67" fmla="*/ 2147483647 h 648"/>
                  <a:gd name="T68" fmla="*/ 2147483647 w 446"/>
                  <a:gd name="T69" fmla="*/ 2147483647 h 648"/>
                  <a:gd name="T70" fmla="*/ 2147483647 w 446"/>
                  <a:gd name="T71" fmla="*/ 2147483647 h 648"/>
                  <a:gd name="T72" fmla="*/ 2147483647 w 446"/>
                  <a:gd name="T73" fmla="*/ 2147483647 h 648"/>
                  <a:gd name="T74" fmla="*/ 2147483647 w 446"/>
                  <a:gd name="T75" fmla="*/ 2147483647 h 648"/>
                  <a:gd name="T76" fmla="*/ 2147483647 w 446"/>
                  <a:gd name="T77" fmla="*/ 2147483647 h 648"/>
                  <a:gd name="T78" fmla="*/ 2147483647 w 446"/>
                  <a:gd name="T79" fmla="*/ 2147483647 h 648"/>
                  <a:gd name="T80" fmla="*/ 2147483647 w 446"/>
                  <a:gd name="T81" fmla="*/ 2147483647 h 648"/>
                  <a:gd name="T82" fmla="*/ 2147483647 w 446"/>
                  <a:gd name="T83" fmla="*/ 2147483647 h 648"/>
                  <a:gd name="T84" fmla="*/ 2147483647 w 446"/>
                  <a:gd name="T85" fmla="*/ 2147483647 h 648"/>
                  <a:gd name="T86" fmla="*/ 2147483647 w 446"/>
                  <a:gd name="T87" fmla="*/ 2147483647 h 648"/>
                  <a:gd name="T88" fmla="*/ 2147483647 w 446"/>
                  <a:gd name="T89" fmla="*/ 2147483647 h 648"/>
                  <a:gd name="T90" fmla="*/ 2147483647 w 446"/>
                  <a:gd name="T91" fmla="*/ 2147483647 h 648"/>
                  <a:gd name="T92" fmla="*/ 2147483647 w 446"/>
                  <a:gd name="T93" fmla="*/ 2147483647 h 648"/>
                  <a:gd name="T94" fmla="*/ 2147483647 w 446"/>
                  <a:gd name="T95" fmla="*/ 2147483647 h 648"/>
                  <a:gd name="T96" fmla="*/ 2147483647 w 446"/>
                  <a:gd name="T97" fmla="*/ 2147483647 h 648"/>
                  <a:gd name="T98" fmla="*/ 2147483647 w 446"/>
                  <a:gd name="T99" fmla="*/ 2147483647 h 648"/>
                  <a:gd name="T100" fmla="*/ 2147483647 w 446"/>
                  <a:gd name="T101" fmla="*/ 2147483647 h 648"/>
                  <a:gd name="T102" fmla="*/ 2147483647 w 446"/>
                  <a:gd name="T103" fmla="*/ 2147483647 h 648"/>
                  <a:gd name="T104" fmla="*/ 2147483647 w 446"/>
                  <a:gd name="T105" fmla="*/ 0 h 64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446"/>
                  <a:gd name="T160" fmla="*/ 0 h 648"/>
                  <a:gd name="T161" fmla="*/ 446 w 446"/>
                  <a:gd name="T162" fmla="*/ 648 h 64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446" h="648">
                    <a:moveTo>
                      <a:pt x="402" y="0"/>
                    </a:moveTo>
                    <a:lnTo>
                      <a:pt x="402" y="0"/>
                    </a:lnTo>
                    <a:lnTo>
                      <a:pt x="398" y="25"/>
                    </a:lnTo>
                    <a:lnTo>
                      <a:pt x="394" y="48"/>
                    </a:lnTo>
                    <a:lnTo>
                      <a:pt x="389" y="72"/>
                    </a:lnTo>
                    <a:lnTo>
                      <a:pt x="383" y="96"/>
                    </a:lnTo>
                    <a:lnTo>
                      <a:pt x="377" y="118"/>
                    </a:lnTo>
                    <a:lnTo>
                      <a:pt x="370" y="141"/>
                    </a:lnTo>
                    <a:lnTo>
                      <a:pt x="363" y="162"/>
                    </a:lnTo>
                    <a:lnTo>
                      <a:pt x="354" y="183"/>
                    </a:lnTo>
                    <a:lnTo>
                      <a:pt x="346" y="204"/>
                    </a:lnTo>
                    <a:lnTo>
                      <a:pt x="337" y="224"/>
                    </a:lnTo>
                    <a:lnTo>
                      <a:pt x="327" y="243"/>
                    </a:lnTo>
                    <a:lnTo>
                      <a:pt x="316" y="262"/>
                    </a:lnTo>
                    <a:lnTo>
                      <a:pt x="306" y="281"/>
                    </a:lnTo>
                    <a:lnTo>
                      <a:pt x="294" y="300"/>
                    </a:lnTo>
                    <a:lnTo>
                      <a:pt x="282" y="319"/>
                    </a:lnTo>
                    <a:lnTo>
                      <a:pt x="269" y="337"/>
                    </a:lnTo>
                    <a:lnTo>
                      <a:pt x="243" y="373"/>
                    </a:lnTo>
                    <a:lnTo>
                      <a:pt x="213" y="407"/>
                    </a:lnTo>
                    <a:lnTo>
                      <a:pt x="182" y="442"/>
                    </a:lnTo>
                    <a:lnTo>
                      <a:pt x="150" y="476"/>
                    </a:lnTo>
                    <a:lnTo>
                      <a:pt x="114" y="511"/>
                    </a:lnTo>
                    <a:lnTo>
                      <a:pt x="79" y="545"/>
                    </a:lnTo>
                    <a:lnTo>
                      <a:pt x="39" y="579"/>
                    </a:lnTo>
                    <a:lnTo>
                      <a:pt x="0" y="615"/>
                    </a:lnTo>
                    <a:lnTo>
                      <a:pt x="30" y="648"/>
                    </a:lnTo>
                    <a:lnTo>
                      <a:pt x="70" y="613"/>
                    </a:lnTo>
                    <a:lnTo>
                      <a:pt x="108" y="578"/>
                    </a:lnTo>
                    <a:lnTo>
                      <a:pt x="145" y="543"/>
                    </a:lnTo>
                    <a:lnTo>
                      <a:pt x="181" y="508"/>
                    </a:lnTo>
                    <a:lnTo>
                      <a:pt x="215" y="473"/>
                    </a:lnTo>
                    <a:lnTo>
                      <a:pt x="247" y="437"/>
                    </a:lnTo>
                    <a:lnTo>
                      <a:pt x="277" y="400"/>
                    </a:lnTo>
                    <a:lnTo>
                      <a:pt x="306" y="363"/>
                    </a:lnTo>
                    <a:lnTo>
                      <a:pt x="319" y="344"/>
                    </a:lnTo>
                    <a:lnTo>
                      <a:pt x="332" y="324"/>
                    </a:lnTo>
                    <a:lnTo>
                      <a:pt x="344" y="305"/>
                    </a:lnTo>
                    <a:lnTo>
                      <a:pt x="356" y="285"/>
                    </a:lnTo>
                    <a:lnTo>
                      <a:pt x="366" y="263"/>
                    </a:lnTo>
                    <a:lnTo>
                      <a:pt x="377" y="243"/>
                    </a:lnTo>
                    <a:lnTo>
                      <a:pt x="386" y="222"/>
                    </a:lnTo>
                    <a:lnTo>
                      <a:pt x="396" y="199"/>
                    </a:lnTo>
                    <a:lnTo>
                      <a:pt x="404" y="178"/>
                    </a:lnTo>
                    <a:lnTo>
                      <a:pt x="413" y="154"/>
                    </a:lnTo>
                    <a:lnTo>
                      <a:pt x="420" y="131"/>
                    </a:lnTo>
                    <a:lnTo>
                      <a:pt x="427" y="107"/>
                    </a:lnTo>
                    <a:lnTo>
                      <a:pt x="433" y="83"/>
                    </a:lnTo>
                    <a:lnTo>
                      <a:pt x="438" y="57"/>
                    </a:lnTo>
                    <a:lnTo>
                      <a:pt x="442" y="32"/>
                    </a:lnTo>
                    <a:lnTo>
                      <a:pt x="446" y="4"/>
                    </a:lnTo>
                    <a:lnTo>
                      <a:pt x="40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92" name="Freeform 114"/>
              <p:cNvSpPr>
                <a:spLocks/>
              </p:cNvSpPr>
              <p:nvPr/>
            </p:nvSpPr>
            <p:spPr bwMode="auto">
              <a:xfrm>
                <a:off x="9929813" y="2300288"/>
                <a:ext cx="52387" cy="47625"/>
              </a:xfrm>
              <a:custGeom>
                <a:avLst/>
                <a:gdLst>
                  <a:gd name="T0" fmla="*/ 0 w 88"/>
                  <a:gd name="T1" fmla="*/ 2147483647 h 90"/>
                  <a:gd name="T2" fmla="*/ 0 w 88"/>
                  <a:gd name="T3" fmla="*/ 2147483647 h 90"/>
                  <a:gd name="T4" fmla="*/ 2147483647 w 88"/>
                  <a:gd name="T5" fmla="*/ 2147483647 h 90"/>
                  <a:gd name="T6" fmla="*/ 2147483647 w 88"/>
                  <a:gd name="T7" fmla="*/ 2147483647 h 90"/>
                  <a:gd name="T8" fmla="*/ 2147483647 w 88"/>
                  <a:gd name="T9" fmla="*/ 2147483647 h 90"/>
                  <a:gd name="T10" fmla="*/ 2147483647 w 88"/>
                  <a:gd name="T11" fmla="*/ 2147483647 h 90"/>
                  <a:gd name="T12" fmla="*/ 2147483647 w 88"/>
                  <a:gd name="T13" fmla="*/ 2147483647 h 90"/>
                  <a:gd name="T14" fmla="*/ 2147483647 w 88"/>
                  <a:gd name="T15" fmla="*/ 2147483647 h 90"/>
                  <a:gd name="T16" fmla="*/ 2147483647 w 88"/>
                  <a:gd name="T17" fmla="*/ 2147483647 h 90"/>
                  <a:gd name="T18" fmla="*/ 2147483647 w 88"/>
                  <a:gd name="T19" fmla="*/ 2147483647 h 90"/>
                  <a:gd name="T20" fmla="*/ 2147483647 w 88"/>
                  <a:gd name="T21" fmla="*/ 2147483647 h 90"/>
                  <a:gd name="T22" fmla="*/ 2147483647 w 88"/>
                  <a:gd name="T23" fmla="*/ 2147483647 h 90"/>
                  <a:gd name="T24" fmla="*/ 2147483647 w 88"/>
                  <a:gd name="T25" fmla="*/ 2147483647 h 90"/>
                  <a:gd name="T26" fmla="*/ 2147483647 w 88"/>
                  <a:gd name="T27" fmla="*/ 2147483647 h 90"/>
                  <a:gd name="T28" fmla="*/ 2147483647 w 88"/>
                  <a:gd name="T29" fmla="*/ 0 h 90"/>
                  <a:gd name="T30" fmla="*/ 2147483647 w 88"/>
                  <a:gd name="T31" fmla="*/ 0 h 90"/>
                  <a:gd name="T32" fmla="*/ 0 w 88"/>
                  <a:gd name="T33" fmla="*/ 2147483647 h 9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8"/>
                  <a:gd name="T52" fmla="*/ 0 h 90"/>
                  <a:gd name="T53" fmla="*/ 88 w 88"/>
                  <a:gd name="T54" fmla="*/ 90 h 9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8" h="90">
                    <a:moveTo>
                      <a:pt x="0" y="31"/>
                    </a:moveTo>
                    <a:lnTo>
                      <a:pt x="0" y="30"/>
                    </a:lnTo>
                    <a:lnTo>
                      <a:pt x="20" y="53"/>
                    </a:lnTo>
                    <a:lnTo>
                      <a:pt x="36" y="73"/>
                    </a:lnTo>
                    <a:lnTo>
                      <a:pt x="40" y="80"/>
                    </a:lnTo>
                    <a:lnTo>
                      <a:pt x="43" y="84"/>
                    </a:lnTo>
                    <a:lnTo>
                      <a:pt x="44" y="87"/>
                    </a:lnTo>
                    <a:lnTo>
                      <a:pt x="44" y="86"/>
                    </a:lnTo>
                    <a:lnTo>
                      <a:pt x="88" y="90"/>
                    </a:lnTo>
                    <a:lnTo>
                      <a:pt x="88" y="77"/>
                    </a:lnTo>
                    <a:lnTo>
                      <a:pt x="84" y="67"/>
                    </a:lnTo>
                    <a:lnTo>
                      <a:pt x="78" y="56"/>
                    </a:lnTo>
                    <a:lnTo>
                      <a:pt x="71" y="45"/>
                    </a:lnTo>
                    <a:lnTo>
                      <a:pt x="55" y="25"/>
                    </a:lnTo>
                    <a:lnTo>
                      <a:pt x="33" y="0"/>
                    </a:lnTo>
                    <a:lnTo>
                      <a:pt x="0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93" name="Freeform 115"/>
              <p:cNvSpPr>
                <a:spLocks/>
              </p:cNvSpPr>
              <p:nvPr/>
            </p:nvSpPr>
            <p:spPr bwMode="auto">
              <a:xfrm>
                <a:off x="9742488" y="2265363"/>
                <a:ext cx="209550" cy="50800"/>
              </a:xfrm>
              <a:custGeom>
                <a:avLst/>
                <a:gdLst>
                  <a:gd name="T0" fmla="*/ 0 w 348"/>
                  <a:gd name="T1" fmla="*/ 2147483647 h 96"/>
                  <a:gd name="T2" fmla="*/ 0 w 348"/>
                  <a:gd name="T3" fmla="*/ 2147483647 h 96"/>
                  <a:gd name="T4" fmla="*/ 2147483647 w 348"/>
                  <a:gd name="T5" fmla="*/ 2147483647 h 96"/>
                  <a:gd name="T6" fmla="*/ 2147483647 w 348"/>
                  <a:gd name="T7" fmla="*/ 2147483647 h 96"/>
                  <a:gd name="T8" fmla="*/ 2147483647 w 348"/>
                  <a:gd name="T9" fmla="*/ 2147483647 h 96"/>
                  <a:gd name="T10" fmla="*/ 2147483647 w 348"/>
                  <a:gd name="T11" fmla="*/ 2147483647 h 96"/>
                  <a:gd name="T12" fmla="*/ 2147483647 w 348"/>
                  <a:gd name="T13" fmla="*/ 2147483647 h 96"/>
                  <a:gd name="T14" fmla="*/ 2147483647 w 348"/>
                  <a:gd name="T15" fmla="*/ 2147483647 h 96"/>
                  <a:gd name="T16" fmla="*/ 2147483647 w 348"/>
                  <a:gd name="T17" fmla="*/ 2147483647 h 96"/>
                  <a:gd name="T18" fmla="*/ 2147483647 w 348"/>
                  <a:gd name="T19" fmla="*/ 2147483647 h 96"/>
                  <a:gd name="T20" fmla="*/ 2147483647 w 348"/>
                  <a:gd name="T21" fmla="*/ 2147483647 h 96"/>
                  <a:gd name="T22" fmla="*/ 2147483647 w 348"/>
                  <a:gd name="T23" fmla="*/ 2147483647 h 96"/>
                  <a:gd name="T24" fmla="*/ 2147483647 w 348"/>
                  <a:gd name="T25" fmla="*/ 2147483647 h 96"/>
                  <a:gd name="T26" fmla="*/ 2147483647 w 348"/>
                  <a:gd name="T27" fmla="*/ 2147483647 h 96"/>
                  <a:gd name="T28" fmla="*/ 2147483647 w 348"/>
                  <a:gd name="T29" fmla="*/ 2147483647 h 96"/>
                  <a:gd name="T30" fmla="*/ 2147483647 w 348"/>
                  <a:gd name="T31" fmla="*/ 2147483647 h 96"/>
                  <a:gd name="T32" fmla="*/ 2147483647 w 348"/>
                  <a:gd name="T33" fmla="*/ 2147483647 h 96"/>
                  <a:gd name="T34" fmla="*/ 2147483647 w 348"/>
                  <a:gd name="T35" fmla="*/ 2147483647 h 96"/>
                  <a:gd name="T36" fmla="*/ 2147483647 w 348"/>
                  <a:gd name="T37" fmla="*/ 2147483647 h 96"/>
                  <a:gd name="T38" fmla="*/ 2147483647 w 348"/>
                  <a:gd name="T39" fmla="*/ 2147483647 h 96"/>
                  <a:gd name="T40" fmla="*/ 2147483647 w 348"/>
                  <a:gd name="T41" fmla="*/ 2147483647 h 96"/>
                  <a:gd name="T42" fmla="*/ 2147483647 w 348"/>
                  <a:gd name="T43" fmla="*/ 2147483647 h 96"/>
                  <a:gd name="T44" fmla="*/ 2147483647 w 348"/>
                  <a:gd name="T45" fmla="*/ 2147483647 h 96"/>
                  <a:gd name="T46" fmla="*/ 2147483647 w 348"/>
                  <a:gd name="T47" fmla="*/ 2147483647 h 96"/>
                  <a:gd name="T48" fmla="*/ 2147483647 w 348"/>
                  <a:gd name="T49" fmla="*/ 2147483647 h 96"/>
                  <a:gd name="T50" fmla="*/ 2147483647 w 348"/>
                  <a:gd name="T51" fmla="*/ 2147483647 h 96"/>
                  <a:gd name="T52" fmla="*/ 2147483647 w 348"/>
                  <a:gd name="T53" fmla="*/ 2147483647 h 96"/>
                  <a:gd name="T54" fmla="*/ 2147483647 w 348"/>
                  <a:gd name="T55" fmla="*/ 2147483647 h 96"/>
                  <a:gd name="T56" fmla="*/ 2147483647 w 348"/>
                  <a:gd name="T57" fmla="*/ 2147483647 h 96"/>
                  <a:gd name="T58" fmla="*/ 2147483647 w 348"/>
                  <a:gd name="T59" fmla="*/ 2147483647 h 96"/>
                  <a:gd name="T60" fmla="*/ 2147483647 w 348"/>
                  <a:gd name="T61" fmla="*/ 2147483647 h 96"/>
                  <a:gd name="T62" fmla="*/ 2147483647 w 348"/>
                  <a:gd name="T63" fmla="*/ 2147483647 h 96"/>
                  <a:gd name="T64" fmla="*/ 2147483647 w 348"/>
                  <a:gd name="T65" fmla="*/ 0 h 96"/>
                  <a:gd name="T66" fmla="*/ 2147483647 w 348"/>
                  <a:gd name="T67" fmla="*/ 0 h 96"/>
                  <a:gd name="T68" fmla="*/ 2147483647 w 348"/>
                  <a:gd name="T69" fmla="*/ 2147483647 h 96"/>
                  <a:gd name="T70" fmla="*/ 2147483647 w 348"/>
                  <a:gd name="T71" fmla="*/ 2147483647 h 96"/>
                  <a:gd name="T72" fmla="*/ 2147483647 w 348"/>
                  <a:gd name="T73" fmla="*/ 2147483647 h 96"/>
                  <a:gd name="T74" fmla="*/ 2147483647 w 348"/>
                  <a:gd name="T75" fmla="*/ 2147483647 h 96"/>
                  <a:gd name="T76" fmla="*/ 2147483647 w 348"/>
                  <a:gd name="T77" fmla="*/ 0 h 96"/>
                  <a:gd name="T78" fmla="*/ 2147483647 w 348"/>
                  <a:gd name="T79" fmla="*/ 0 h 96"/>
                  <a:gd name="T80" fmla="*/ 0 w 348"/>
                  <a:gd name="T81" fmla="*/ 2147483647 h 9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48"/>
                  <a:gd name="T124" fmla="*/ 0 h 96"/>
                  <a:gd name="T125" fmla="*/ 348 w 348"/>
                  <a:gd name="T126" fmla="*/ 96 h 9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48" h="96">
                    <a:moveTo>
                      <a:pt x="0" y="44"/>
                    </a:moveTo>
                    <a:lnTo>
                      <a:pt x="0" y="44"/>
                    </a:lnTo>
                    <a:lnTo>
                      <a:pt x="23" y="46"/>
                    </a:lnTo>
                    <a:lnTo>
                      <a:pt x="44" y="46"/>
                    </a:lnTo>
                    <a:lnTo>
                      <a:pt x="67" y="46"/>
                    </a:lnTo>
                    <a:lnTo>
                      <a:pt x="89" y="46"/>
                    </a:lnTo>
                    <a:lnTo>
                      <a:pt x="133" y="45"/>
                    </a:lnTo>
                    <a:lnTo>
                      <a:pt x="177" y="45"/>
                    </a:lnTo>
                    <a:lnTo>
                      <a:pt x="197" y="46"/>
                    </a:lnTo>
                    <a:lnTo>
                      <a:pt x="217" y="48"/>
                    </a:lnTo>
                    <a:lnTo>
                      <a:pt x="236" y="51"/>
                    </a:lnTo>
                    <a:lnTo>
                      <a:pt x="254" y="57"/>
                    </a:lnTo>
                    <a:lnTo>
                      <a:pt x="263" y="59"/>
                    </a:lnTo>
                    <a:lnTo>
                      <a:pt x="271" y="63"/>
                    </a:lnTo>
                    <a:lnTo>
                      <a:pt x="279" y="67"/>
                    </a:lnTo>
                    <a:lnTo>
                      <a:pt x="286" y="71"/>
                    </a:lnTo>
                    <a:lnTo>
                      <a:pt x="295" y="77"/>
                    </a:lnTo>
                    <a:lnTo>
                      <a:pt x="302" y="82"/>
                    </a:lnTo>
                    <a:lnTo>
                      <a:pt x="309" y="89"/>
                    </a:lnTo>
                    <a:lnTo>
                      <a:pt x="315" y="96"/>
                    </a:lnTo>
                    <a:lnTo>
                      <a:pt x="348" y="65"/>
                    </a:lnTo>
                    <a:lnTo>
                      <a:pt x="340" y="57"/>
                    </a:lnTo>
                    <a:lnTo>
                      <a:pt x="330" y="48"/>
                    </a:lnTo>
                    <a:lnTo>
                      <a:pt x="321" y="40"/>
                    </a:lnTo>
                    <a:lnTo>
                      <a:pt x="310" y="34"/>
                    </a:lnTo>
                    <a:lnTo>
                      <a:pt x="301" y="27"/>
                    </a:lnTo>
                    <a:lnTo>
                      <a:pt x="290" y="22"/>
                    </a:lnTo>
                    <a:lnTo>
                      <a:pt x="279" y="17"/>
                    </a:lnTo>
                    <a:lnTo>
                      <a:pt x="267" y="14"/>
                    </a:lnTo>
                    <a:lnTo>
                      <a:pt x="246" y="8"/>
                    </a:lnTo>
                    <a:lnTo>
                      <a:pt x="223" y="3"/>
                    </a:lnTo>
                    <a:lnTo>
                      <a:pt x="201" y="1"/>
                    </a:lnTo>
                    <a:lnTo>
                      <a:pt x="177" y="0"/>
                    </a:lnTo>
                    <a:lnTo>
                      <a:pt x="132" y="0"/>
                    </a:lnTo>
                    <a:lnTo>
                      <a:pt x="88" y="1"/>
                    </a:lnTo>
                    <a:lnTo>
                      <a:pt x="67" y="2"/>
                    </a:lnTo>
                    <a:lnTo>
                      <a:pt x="45" y="2"/>
                    </a:lnTo>
                    <a:lnTo>
                      <a:pt x="25" y="1"/>
                    </a:lnTo>
                    <a:lnTo>
                      <a:pt x="6" y="0"/>
                    </a:lnTo>
                    <a:lnTo>
                      <a:pt x="0" y="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94" name="Freeform 116"/>
              <p:cNvSpPr>
                <a:spLocks/>
              </p:cNvSpPr>
              <p:nvPr/>
            </p:nvSpPr>
            <p:spPr bwMode="auto">
              <a:xfrm>
                <a:off x="9523413" y="2263775"/>
                <a:ext cx="223837" cy="68263"/>
              </a:xfrm>
              <a:custGeom>
                <a:avLst/>
                <a:gdLst>
                  <a:gd name="T0" fmla="*/ 0 w 374"/>
                  <a:gd name="T1" fmla="*/ 2147483647 h 128"/>
                  <a:gd name="T2" fmla="*/ 2147483647 w 374"/>
                  <a:gd name="T3" fmla="*/ 2147483647 h 128"/>
                  <a:gd name="T4" fmla="*/ 2147483647 w 374"/>
                  <a:gd name="T5" fmla="*/ 2147483647 h 128"/>
                  <a:gd name="T6" fmla="*/ 2147483647 w 374"/>
                  <a:gd name="T7" fmla="*/ 2147483647 h 128"/>
                  <a:gd name="T8" fmla="*/ 2147483647 w 374"/>
                  <a:gd name="T9" fmla="*/ 2147483647 h 128"/>
                  <a:gd name="T10" fmla="*/ 2147483647 w 374"/>
                  <a:gd name="T11" fmla="*/ 2147483647 h 128"/>
                  <a:gd name="T12" fmla="*/ 2147483647 w 374"/>
                  <a:gd name="T13" fmla="*/ 2147483647 h 128"/>
                  <a:gd name="T14" fmla="*/ 2147483647 w 374"/>
                  <a:gd name="T15" fmla="*/ 2147483647 h 128"/>
                  <a:gd name="T16" fmla="*/ 2147483647 w 374"/>
                  <a:gd name="T17" fmla="*/ 2147483647 h 128"/>
                  <a:gd name="T18" fmla="*/ 2147483647 w 374"/>
                  <a:gd name="T19" fmla="*/ 2147483647 h 128"/>
                  <a:gd name="T20" fmla="*/ 2147483647 w 374"/>
                  <a:gd name="T21" fmla="*/ 2147483647 h 128"/>
                  <a:gd name="T22" fmla="*/ 2147483647 w 374"/>
                  <a:gd name="T23" fmla="*/ 2147483647 h 128"/>
                  <a:gd name="T24" fmla="*/ 2147483647 w 374"/>
                  <a:gd name="T25" fmla="*/ 2147483647 h 128"/>
                  <a:gd name="T26" fmla="*/ 2147483647 w 374"/>
                  <a:gd name="T27" fmla="*/ 2147483647 h 128"/>
                  <a:gd name="T28" fmla="*/ 2147483647 w 374"/>
                  <a:gd name="T29" fmla="*/ 2147483647 h 128"/>
                  <a:gd name="T30" fmla="*/ 2147483647 w 374"/>
                  <a:gd name="T31" fmla="*/ 2147483647 h 128"/>
                  <a:gd name="T32" fmla="*/ 2147483647 w 374"/>
                  <a:gd name="T33" fmla="*/ 2147483647 h 128"/>
                  <a:gd name="T34" fmla="*/ 2147483647 w 374"/>
                  <a:gd name="T35" fmla="*/ 2147483647 h 128"/>
                  <a:gd name="T36" fmla="*/ 2147483647 w 374"/>
                  <a:gd name="T37" fmla="*/ 2147483647 h 128"/>
                  <a:gd name="T38" fmla="*/ 2147483647 w 374"/>
                  <a:gd name="T39" fmla="*/ 2147483647 h 128"/>
                  <a:gd name="T40" fmla="*/ 2147483647 w 374"/>
                  <a:gd name="T41" fmla="*/ 2147483647 h 128"/>
                  <a:gd name="T42" fmla="*/ 2147483647 w 374"/>
                  <a:gd name="T43" fmla="*/ 2147483647 h 128"/>
                  <a:gd name="T44" fmla="*/ 2147483647 w 374"/>
                  <a:gd name="T45" fmla="*/ 2147483647 h 128"/>
                  <a:gd name="T46" fmla="*/ 2147483647 w 374"/>
                  <a:gd name="T47" fmla="*/ 2147483647 h 128"/>
                  <a:gd name="T48" fmla="*/ 2147483647 w 374"/>
                  <a:gd name="T49" fmla="*/ 2147483647 h 128"/>
                  <a:gd name="T50" fmla="*/ 2147483647 w 374"/>
                  <a:gd name="T51" fmla="*/ 2147483647 h 128"/>
                  <a:gd name="T52" fmla="*/ 2147483647 w 374"/>
                  <a:gd name="T53" fmla="*/ 2147483647 h 128"/>
                  <a:gd name="T54" fmla="*/ 2147483647 w 374"/>
                  <a:gd name="T55" fmla="*/ 2147483647 h 128"/>
                  <a:gd name="T56" fmla="*/ 2147483647 w 374"/>
                  <a:gd name="T57" fmla="*/ 0 h 128"/>
                  <a:gd name="T58" fmla="*/ 2147483647 w 374"/>
                  <a:gd name="T59" fmla="*/ 0 h 128"/>
                  <a:gd name="T60" fmla="*/ 2147483647 w 374"/>
                  <a:gd name="T61" fmla="*/ 0 h 128"/>
                  <a:gd name="T62" fmla="*/ 2147483647 w 374"/>
                  <a:gd name="T63" fmla="*/ 2147483647 h 128"/>
                  <a:gd name="T64" fmla="*/ 2147483647 w 374"/>
                  <a:gd name="T65" fmla="*/ 2147483647 h 128"/>
                  <a:gd name="T66" fmla="*/ 2147483647 w 374"/>
                  <a:gd name="T67" fmla="*/ 2147483647 h 128"/>
                  <a:gd name="T68" fmla="*/ 2147483647 w 374"/>
                  <a:gd name="T69" fmla="*/ 2147483647 h 128"/>
                  <a:gd name="T70" fmla="*/ 2147483647 w 374"/>
                  <a:gd name="T71" fmla="*/ 2147483647 h 128"/>
                  <a:gd name="T72" fmla="*/ 2147483647 w 374"/>
                  <a:gd name="T73" fmla="*/ 2147483647 h 128"/>
                  <a:gd name="T74" fmla="*/ 2147483647 w 374"/>
                  <a:gd name="T75" fmla="*/ 2147483647 h 128"/>
                  <a:gd name="T76" fmla="*/ 2147483647 w 374"/>
                  <a:gd name="T77" fmla="*/ 2147483647 h 128"/>
                  <a:gd name="T78" fmla="*/ 2147483647 w 374"/>
                  <a:gd name="T79" fmla="*/ 2147483647 h 128"/>
                  <a:gd name="T80" fmla="*/ 2147483647 w 374"/>
                  <a:gd name="T81" fmla="*/ 2147483647 h 128"/>
                  <a:gd name="T82" fmla="*/ 2147483647 w 374"/>
                  <a:gd name="T83" fmla="*/ 2147483647 h 128"/>
                  <a:gd name="T84" fmla="*/ 2147483647 w 374"/>
                  <a:gd name="T85" fmla="*/ 2147483647 h 128"/>
                  <a:gd name="T86" fmla="*/ 2147483647 w 374"/>
                  <a:gd name="T87" fmla="*/ 2147483647 h 128"/>
                  <a:gd name="T88" fmla="*/ 2147483647 w 374"/>
                  <a:gd name="T89" fmla="*/ 2147483647 h 128"/>
                  <a:gd name="T90" fmla="*/ 2147483647 w 374"/>
                  <a:gd name="T91" fmla="*/ 2147483647 h 128"/>
                  <a:gd name="T92" fmla="*/ 2147483647 w 374"/>
                  <a:gd name="T93" fmla="*/ 2147483647 h 128"/>
                  <a:gd name="T94" fmla="*/ 2147483647 w 374"/>
                  <a:gd name="T95" fmla="*/ 2147483647 h 128"/>
                  <a:gd name="T96" fmla="*/ 2147483647 w 374"/>
                  <a:gd name="T97" fmla="*/ 2147483647 h 128"/>
                  <a:gd name="T98" fmla="*/ 2147483647 w 374"/>
                  <a:gd name="T99" fmla="*/ 2147483647 h 128"/>
                  <a:gd name="T100" fmla="*/ 2147483647 w 374"/>
                  <a:gd name="T101" fmla="*/ 2147483647 h 128"/>
                  <a:gd name="T102" fmla="*/ 2147483647 w 374"/>
                  <a:gd name="T103" fmla="*/ 2147483647 h 128"/>
                  <a:gd name="T104" fmla="*/ 0 w 374"/>
                  <a:gd name="T105" fmla="*/ 2147483647 h 12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374"/>
                  <a:gd name="T160" fmla="*/ 0 h 128"/>
                  <a:gd name="T161" fmla="*/ 374 w 374"/>
                  <a:gd name="T162" fmla="*/ 128 h 12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374" h="128">
                    <a:moveTo>
                      <a:pt x="0" y="117"/>
                    </a:moveTo>
                    <a:lnTo>
                      <a:pt x="1" y="118"/>
                    </a:lnTo>
                    <a:lnTo>
                      <a:pt x="13" y="122"/>
                    </a:lnTo>
                    <a:lnTo>
                      <a:pt x="25" y="126"/>
                    </a:lnTo>
                    <a:lnTo>
                      <a:pt x="36" y="128"/>
                    </a:lnTo>
                    <a:lnTo>
                      <a:pt x="48" y="128"/>
                    </a:lnTo>
                    <a:lnTo>
                      <a:pt x="59" y="128"/>
                    </a:lnTo>
                    <a:lnTo>
                      <a:pt x="70" y="128"/>
                    </a:lnTo>
                    <a:lnTo>
                      <a:pt x="80" y="126"/>
                    </a:lnTo>
                    <a:lnTo>
                      <a:pt x="92" y="124"/>
                    </a:lnTo>
                    <a:lnTo>
                      <a:pt x="111" y="117"/>
                    </a:lnTo>
                    <a:lnTo>
                      <a:pt x="130" y="108"/>
                    </a:lnTo>
                    <a:lnTo>
                      <a:pt x="149" y="99"/>
                    </a:lnTo>
                    <a:lnTo>
                      <a:pt x="167" y="89"/>
                    </a:lnTo>
                    <a:lnTo>
                      <a:pt x="187" y="79"/>
                    </a:lnTo>
                    <a:lnTo>
                      <a:pt x="208" y="69"/>
                    </a:lnTo>
                    <a:lnTo>
                      <a:pt x="229" y="61"/>
                    </a:lnTo>
                    <a:lnTo>
                      <a:pt x="253" y="54"/>
                    </a:lnTo>
                    <a:lnTo>
                      <a:pt x="263" y="51"/>
                    </a:lnTo>
                    <a:lnTo>
                      <a:pt x="276" y="48"/>
                    </a:lnTo>
                    <a:lnTo>
                      <a:pt x="290" y="46"/>
                    </a:lnTo>
                    <a:lnTo>
                      <a:pt x="304" y="45"/>
                    </a:lnTo>
                    <a:lnTo>
                      <a:pt x="319" y="44"/>
                    </a:lnTo>
                    <a:lnTo>
                      <a:pt x="335" y="45"/>
                    </a:lnTo>
                    <a:lnTo>
                      <a:pt x="351" y="45"/>
                    </a:lnTo>
                    <a:lnTo>
                      <a:pt x="368" y="48"/>
                    </a:lnTo>
                    <a:lnTo>
                      <a:pt x="374" y="4"/>
                    </a:lnTo>
                    <a:lnTo>
                      <a:pt x="355" y="1"/>
                    </a:lnTo>
                    <a:lnTo>
                      <a:pt x="336" y="0"/>
                    </a:lnTo>
                    <a:lnTo>
                      <a:pt x="318" y="0"/>
                    </a:lnTo>
                    <a:lnTo>
                      <a:pt x="301" y="0"/>
                    </a:lnTo>
                    <a:lnTo>
                      <a:pt x="285" y="1"/>
                    </a:lnTo>
                    <a:lnTo>
                      <a:pt x="269" y="4"/>
                    </a:lnTo>
                    <a:lnTo>
                      <a:pt x="255" y="7"/>
                    </a:lnTo>
                    <a:lnTo>
                      <a:pt x="240" y="11"/>
                    </a:lnTo>
                    <a:lnTo>
                      <a:pt x="214" y="18"/>
                    </a:lnTo>
                    <a:lnTo>
                      <a:pt x="190" y="29"/>
                    </a:lnTo>
                    <a:lnTo>
                      <a:pt x="167" y="38"/>
                    </a:lnTo>
                    <a:lnTo>
                      <a:pt x="147" y="49"/>
                    </a:lnTo>
                    <a:lnTo>
                      <a:pt x="128" y="60"/>
                    </a:lnTo>
                    <a:lnTo>
                      <a:pt x="110" y="68"/>
                    </a:lnTo>
                    <a:lnTo>
                      <a:pt x="95" y="75"/>
                    </a:lnTo>
                    <a:lnTo>
                      <a:pt x="78" y="81"/>
                    </a:lnTo>
                    <a:lnTo>
                      <a:pt x="72" y="82"/>
                    </a:lnTo>
                    <a:lnTo>
                      <a:pt x="65" y="83"/>
                    </a:lnTo>
                    <a:lnTo>
                      <a:pt x="58" y="84"/>
                    </a:lnTo>
                    <a:lnTo>
                      <a:pt x="51" y="84"/>
                    </a:lnTo>
                    <a:lnTo>
                      <a:pt x="42" y="83"/>
                    </a:lnTo>
                    <a:lnTo>
                      <a:pt x="35" y="82"/>
                    </a:lnTo>
                    <a:lnTo>
                      <a:pt x="27" y="80"/>
                    </a:lnTo>
                    <a:lnTo>
                      <a:pt x="19" y="76"/>
                    </a:lnTo>
                    <a:lnTo>
                      <a:pt x="21" y="77"/>
                    </a:lnTo>
                    <a:lnTo>
                      <a:pt x="0" y="1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95" name="Freeform 117"/>
              <p:cNvSpPr>
                <a:spLocks/>
              </p:cNvSpPr>
              <p:nvPr/>
            </p:nvSpPr>
            <p:spPr bwMode="auto">
              <a:xfrm>
                <a:off x="9291638" y="2300288"/>
                <a:ext cx="246062" cy="101600"/>
              </a:xfrm>
              <a:custGeom>
                <a:avLst/>
                <a:gdLst>
                  <a:gd name="T0" fmla="*/ 2147483647 w 411"/>
                  <a:gd name="T1" fmla="*/ 2147483647 h 194"/>
                  <a:gd name="T2" fmla="*/ 2147483647 w 411"/>
                  <a:gd name="T3" fmla="*/ 2147483647 h 194"/>
                  <a:gd name="T4" fmla="*/ 2147483647 w 411"/>
                  <a:gd name="T5" fmla="*/ 2147483647 h 194"/>
                  <a:gd name="T6" fmla="*/ 2147483647 w 411"/>
                  <a:gd name="T7" fmla="*/ 2147483647 h 194"/>
                  <a:gd name="T8" fmla="*/ 2147483647 w 411"/>
                  <a:gd name="T9" fmla="*/ 2147483647 h 194"/>
                  <a:gd name="T10" fmla="*/ 2147483647 w 411"/>
                  <a:gd name="T11" fmla="*/ 2147483647 h 194"/>
                  <a:gd name="T12" fmla="*/ 2147483647 w 411"/>
                  <a:gd name="T13" fmla="*/ 2147483647 h 194"/>
                  <a:gd name="T14" fmla="*/ 2147483647 w 411"/>
                  <a:gd name="T15" fmla="*/ 2147483647 h 194"/>
                  <a:gd name="T16" fmla="*/ 2147483647 w 411"/>
                  <a:gd name="T17" fmla="*/ 2147483647 h 194"/>
                  <a:gd name="T18" fmla="*/ 2147483647 w 411"/>
                  <a:gd name="T19" fmla="*/ 2147483647 h 194"/>
                  <a:gd name="T20" fmla="*/ 2147483647 w 411"/>
                  <a:gd name="T21" fmla="*/ 2147483647 h 194"/>
                  <a:gd name="T22" fmla="*/ 2147483647 w 411"/>
                  <a:gd name="T23" fmla="*/ 2147483647 h 194"/>
                  <a:gd name="T24" fmla="*/ 2147483647 w 411"/>
                  <a:gd name="T25" fmla="*/ 2147483647 h 194"/>
                  <a:gd name="T26" fmla="*/ 2147483647 w 411"/>
                  <a:gd name="T27" fmla="*/ 2147483647 h 194"/>
                  <a:gd name="T28" fmla="*/ 2147483647 w 411"/>
                  <a:gd name="T29" fmla="*/ 2147483647 h 194"/>
                  <a:gd name="T30" fmla="*/ 2147483647 w 411"/>
                  <a:gd name="T31" fmla="*/ 2147483647 h 194"/>
                  <a:gd name="T32" fmla="*/ 2147483647 w 411"/>
                  <a:gd name="T33" fmla="*/ 2147483647 h 194"/>
                  <a:gd name="T34" fmla="*/ 2147483647 w 411"/>
                  <a:gd name="T35" fmla="*/ 2147483647 h 194"/>
                  <a:gd name="T36" fmla="*/ 2147483647 w 411"/>
                  <a:gd name="T37" fmla="*/ 2147483647 h 194"/>
                  <a:gd name="T38" fmla="*/ 2147483647 w 411"/>
                  <a:gd name="T39" fmla="*/ 2147483647 h 194"/>
                  <a:gd name="T40" fmla="*/ 2147483647 w 411"/>
                  <a:gd name="T41" fmla="*/ 2147483647 h 194"/>
                  <a:gd name="T42" fmla="*/ 2147483647 w 411"/>
                  <a:gd name="T43" fmla="*/ 2147483647 h 194"/>
                  <a:gd name="T44" fmla="*/ 2147483647 w 411"/>
                  <a:gd name="T45" fmla="*/ 2147483647 h 194"/>
                  <a:gd name="T46" fmla="*/ 2147483647 w 411"/>
                  <a:gd name="T47" fmla="*/ 2147483647 h 194"/>
                  <a:gd name="T48" fmla="*/ 2147483647 w 411"/>
                  <a:gd name="T49" fmla="*/ 2147483647 h 194"/>
                  <a:gd name="T50" fmla="*/ 2147483647 w 411"/>
                  <a:gd name="T51" fmla="*/ 0 h 194"/>
                  <a:gd name="T52" fmla="*/ 2147483647 w 411"/>
                  <a:gd name="T53" fmla="*/ 0 h 194"/>
                  <a:gd name="T54" fmla="*/ 2147483647 w 411"/>
                  <a:gd name="T55" fmla="*/ 2147483647 h 194"/>
                  <a:gd name="T56" fmla="*/ 2147483647 w 411"/>
                  <a:gd name="T57" fmla="*/ 2147483647 h 194"/>
                  <a:gd name="T58" fmla="*/ 2147483647 w 411"/>
                  <a:gd name="T59" fmla="*/ 2147483647 h 194"/>
                  <a:gd name="T60" fmla="*/ 2147483647 w 411"/>
                  <a:gd name="T61" fmla="*/ 2147483647 h 194"/>
                  <a:gd name="T62" fmla="*/ 2147483647 w 411"/>
                  <a:gd name="T63" fmla="*/ 2147483647 h 194"/>
                  <a:gd name="T64" fmla="*/ 2147483647 w 411"/>
                  <a:gd name="T65" fmla="*/ 2147483647 h 194"/>
                  <a:gd name="T66" fmla="*/ 2147483647 w 411"/>
                  <a:gd name="T67" fmla="*/ 2147483647 h 194"/>
                  <a:gd name="T68" fmla="*/ 2147483647 w 411"/>
                  <a:gd name="T69" fmla="*/ 2147483647 h 194"/>
                  <a:gd name="T70" fmla="*/ 2147483647 w 411"/>
                  <a:gd name="T71" fmla="*/ 2147483647 h 194"/>
                  <a:gd name="T72" fmla="*/ 2147483647 w 411"/>
                  <a:gd name="T73" fmla="*/ 2147483647 h 194"/>
                  <a:gd name="T74" fmla="*/ 2147483647 w 411"/>
                  <a:gd name="T75" fmla="*/ 2147483647 h 194"/>
                  <a:gd name="T76" fmla="*/ 2147483647 w 411"/>
                  <a:gd name="T77" fmla="*/ 2147483647 h 194"/>
                  <a:gd name="T78" fmla="*/ 2147483647 w 411"/>
                  <a:gd name="T79" fmla="*/ 2147483647 h 194"/>
                  <a:gd name="T80" fmla="*/ 2147483647 w 411"/>
                  <a:gd name="T81" fmla="*/ 2147483647 h 194"/>
                  <a:gd name="T82" fmla="*/ 2147483647 w 411"/>
                  <a:gd name="T83" fmla="*/ 2147483647 h 194"/>
                  <a:gd name="T84" fmla="*/ 0 w 411"/>
                  <a:gd name="T85" fmla="*/ 2147483647 h 194"/>
                  <a:gd name="T86" fmla="*/ 2147483647 w 411"/>
                  <a:gd name="T87" fmla="*/ 2147483647 h 194"/>
                  <a:gd name="T88" fmla="*/ 2147483647 w 411"/>
                  <a:gd name="T89" fmla="*/ 2147483647 h 194"/>
                  <a:gd name="T90" fmla="*/ 2147483647 w 411"/>
                  <a:gd name="T91" fmla="*/ 2147483647 h 194"/>
                  <a:gd name="T92" fmla="*/ 2147483647 w 411"/>
                  <a:gd name="T93" fmla="*/ 2147483647 h 194"/>
                  <a:gd name="T94" fmla="*/ 2147483647 w 411"/>
                  <a:gd name="T95" fmla="*/ 2147483647 h 19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11"/>
                  <a:gd name="T145" fmla="*/ 0 h 194"/>
                  <a:gd name="T146" fmla="*/ 411 w 411"/>
                  <a:gd name="T147" fmla="*/ 194 h 19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11" h="194">
                    <a:moveTo>
                      <a:pt x="2" y="184"/>
                    </a:moveTo>
                    <a:lnTo>
                      <a:pt x="30" y="182"/>
                    </a:lnTo>
                    <a:lnTo>
                      <a:pt x="49" y="165"/>
                    </a:lnTo>
                    <a:lnTo>
                      <a:pt x="66" y="151"/>
                    </a:lnTo>
                    <a:lnTo>
                      <a:pt x="84" y="136"/>
                    </a:lnTo>
                    <a:lnTo>
                      <a:pt x="101" y="125"/>
                    </a:lnTo>
                    <a:lnTo>
                      <a:pt x="119" y="113"/>
                    </a:lnTo>
                    <a:lnTo>
                      <a:pt x="135" y="102"/>
                    </a:lnTo>
                    <a:lnTo>
                      <a:pt x="152" y="94"/>
                    </a:lnTo>
                    <a:lnTo>
                      <a:pt x="169" y="85"/>
                    </a:lnTo>
                    <a:lnTo>
                      <a:pt x="184" y="78"/>
                    </a:lnTo>
                    <a:lnTo>
                      <a:pt x="199" y="71"/>
                    </a:lnTo>
                    <a:lnTo>
                      <a:pt x="215" y="65"/>
                    </a:lnTo>
                    <a:lnTo>
                      <a:pt x="229" y="60"/>
                    </a:lnTo>
                    <a:lnTo>
                      <a:pt x="258" y="53"/>
                    </a:lnTo>
                    <a:lnTo>
                      <a:pt x="284" y="49"/>
                    </a:lnTo>
                    <a:lnTo>
                      <a:pt x="308" y="45"/>
                    </a:lnTo>
                    <a:lnTo>
                      <a:pt x="329" y="44"/>
                    </a:lnTo>
                    <a:lnTo>
                      <a:pt x="348" y="44"/>
                    </a:lnTo>
                    <a:lnTo>
                      <a:pt x="363" y="45"/>
                    </a:lnTo>
                    <a:lnTo>
                      <a:pt x="386" y="49"/>
                    </a:lnTo>
                    <a:lnTo>
                      <a:pt x="390" y="49"/>
                    </a:lnTo>
                    <a:lnTo>
                      <a:pt x="411" y="9"/>
                    </a:lnTo>
                    <a:lnTo>
                      <a:pt x="394" y="5"/>
                    </a:lnTo>
                    <a:lnTo>
                      <a:pt x="368" y="1"/>
                    </a:lnTo>
                    <a:lnTo>
                      <a:pt x="349" y="0"/>
                    </a:lnTo>
                    <a:lnTo>
                      <a:pt x="328" y="0"/>
                    </a:lnTo>
                    <a:lnTo>
                      <a:pt x="304" y="1"/>
                    </a:lnTo>
                    <a:lnTo>
                      <a:pt x="277" y="3"/>
                    </a:lnTo>
                    <a:lnTo>
                      <a:pt x="248" y="9"/>
                    </a:lnTo>
                    <a:lnTo>
                      <a:pt x="217" y="18"/>
                    </a:lnTo>
                    <a:lnTo>
                      <a:pt x="201" y="24"/>
                    </a:lnTo>
                    <a:lnTo>
                      <a:pt x="184" y="30"/>
                    </a:lnTo>
                    <a:lnTo>
                      <a:pt x="166" y="37"/>
                    </a:lnTo>
                    <a:lnTo>
                      <a:pt x="150" y="45"/>
                    </a:lnTo>
                    <a:lnTo>
                      <a:pt x="131" y="53"/>
                    </a:lnTo>
                    <a:lnTo>
                      <a:pt x="113" y="64"/>
                    </a:lnTo>
                    <a:lnTo>
                      <a:pt x="95" y="75"/>
                    </a:lnTo>
                    <a:lnTo>
                      <a:pt x="76" y="88"/>
                    </a:lnTo>
                    <a:lnTo>
                      <a:pt x="57" y="101"/>
                    </a:lnTo>
                    <a:lnTo>
                      <a:pt x="38" y="115"/>
                    </a:lnTo>
                    <a:lnTo>
                      <a:pt x="19" y="132"/>
                    </a:lnTo>
                    <a:lnTo>
                      <a:pt x="0" y="150"/>
                    </a:lnTo>
                    <a:lnTo>
                      <a:pt x="27" y="147"/>
                    </a:lnTo>
                    <a:lnTo>
                      <a:pt x="2" y="184"/>
                    </a:lnTo>
                    <a:lnTo>
                      <a:pt x="16" y="194"/>
                    </a:lnTo>
                    <a:lnTo>
                      <a:pt x="30" y="182"/>
                    </a:lnTo>
                    <a:lnTo>
                      <a:pt x="2" y="18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96" name="Freeform 118"/>
              <p:cNvSpPr>
                <a:spLocks/>
              </p:cNvSpPr>
              <p:nvPr/>
            </p:nvSpPr>
            <p:spPr bwMode="auto">
              <a:xfrm>
                <a:off x="9004300" y="2243138"/>
                <a:ext cx="304800" cy="153987"/>
              </a:xfrm>
              <a:custGeom>
                <a:avLst/>
                <a:gdLst>
                  <a:gd name="T0" fmla="*/ 2147483647 w 511"/>
                  <a:gd name="T1" fmla="*/ 2147483647 h 291"/>
                  <a:gd name="T2" fmla="*/ 0 w 511"/>
                  <a:gd name="T3" fmla="*/ 2147483647 h 291"/>
                  <a:gd name="T4" fmla="*/ 2147483647 w 511"/>
                  <a:gd name="T5" fmla="*/ 2147483647 h 291"/>
                  <a:gd name="T6" fmla="*/ 2147483647 w 511"/>
                  <a:gd name="T7" fmla="*/ 2147483647 h 291"/>
                  <a:gd name="T8" fmla="*/ 2147483647 w 511"/>
                  <a:gd name="T9" fmla="*/ 2147483647 h 291"/>
                  <a:gd name="T10" fmla="*/ 2147483647 w 511"/>
                  <a:gd name="T11" fmla="*/ 2147483647 h 291"/>
                  <a:gd name="T12" fmla="*/ 2147483647 w 511"/>
                  <a:gd name="T13" fmla="*/ 2147483647 h 291"/>
                  <a:gd name="T14" fmla="*/ 2147483647 w 511"/>
                  <a:gd name="T15" fmla="*/ 2147483647 h 291"/>
                  <a:gd name="T16" fmla="*/ 2147483647 w 511"/>
                  <a:gd name="T17" fmla="*/ 2147483647 h 291"/>
                  <a:gd name="T18" fmla="*/ 2147483647 w 511"/>
                  <a:gd name="T19" fmla="*/ 2147483647 h 291"/>
                  <a:gd name="T20" fmla="*/ 2147483647 w 511"/>
                  <a:gd name="T21" fmla="*/ 2147483647 h 291"/>
                  <a:gd name="T22" fmla="*/ 2147483647 w 511"/>
                  <a:gd name="T23" fmla="*/ 2147483647 h 291"/>
                  <a:gd name="T24" fmla="*/ 2147483647 w 511"/>
                  <a:gd name="T25" fmla="*/ 2147483647 h 291"/>
                  <a:gd name="T26" fmla="*/ 2147483647 w 511"/>
                  <a:gd name="T27" fmla="*/ 2147483647 h 291"/>
                  <a:gd name="T28" fmla="*/ 2147483647 w 511"/>
                  <a:gd name="T29" fmla="*/ 2147483647 h 291"/>
                  <a:gd name="T30" fmla="*/ 2147483647 w 511"/>
                  <a:gd name="T31" fmla="*/ 2147483647 h 291"/>
                  <a:gd name="T32" fmla="*/ 2147483647 w 511"/>
                  <a:gd name="T33" fmla="*/ 2147483647 h 291"/>
                  <a:gd name="T34" fmla="*/ 2147483647 w 511"/>
                  <a:gd name="T35" fmla="*/ 2147483647 h 291"/>
                  <a:gd name="T36" fmla="*/ 2147483647 w 511"/>
                  <a:gd name="T37" fmla="*/ 2147483647 h 291"/>
                  <a:gd name="T38" fmla="*/ 2147483647 w 511"/>
                  <a:gd name="T39" fmla="*/ 2147483647 h 291"/>
                  <a:gd name="T40" fmla="*/ 2147483647 w 511"/>
                  <a:gd name="T41" fmla="*/ 2147483647 h 291"/>
                  <a:gd name="T42" fmla="*/ 2147483647 w 511"/>
                  <a:gd name="T43" fmla="*/ 2147483647 h 291"/>
                  <a:gd name="T44" fmla="*/ 2147483647 w 511"/>
                  <a:gd name="T45" fmla="*/ 2147483647 h 291"/>
                  <a:gd name="T46" fmla="*/ 2147483647 w 511"/>
                  <a:gd name="T47" fmla="*/ 0 h 291"/>
                  <a:gd name="T48" fmla="*/ 2147483647 w 511"/>
                  <a:gd name="T49" fmla="*/ 2147483647 h 291"/>
                  <a:gd name="T50" fmla="*/ 2147483647 w 511"/>
                  <a:gd name="T51" fmla="*/ 0 h 291"/>
                  <a:gd name="T52" fmla="*/ 2147483647 w 511"/>
                  <a:gd name="T53" fmla="*/ 0 h 291"/>
                  <a:gd name="T54" fmla="*/ 2147483647 w 511"/>
                  <a:gd name="T55" fmla="*/ 2147483647 h 29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11"/>
                  <a:gd name="T85" fmla="*/ 0 h 291"/>
                  <a:gd name="T86" fmla="*/ 511 w 511"/>
                  <a:gd name="T87" fmla="*/ 291 h 29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11" h="291">
                    <a:moveTo>
                      <a:pt x="3" y="44"/>
                    </a:moveTo>
                    <a:lnTo>
                      <a:pt x="0" y="43"/>
                    </a:lnTo>
                    <a:lnTo>
                      <a:pt x="31" y="53"/>
                    </a:lnTo>
                    <a:lnTo>
                      <a:pt x="61" y="65"/>
                    </a:lnTo>
                    <a:lnTo>
                      <a:pt x="92" y="77"/>
                    </a:lnTo>
                    <a:lnTo>
                      <a:pt x="123" y="91"/>
                    </a:lnTo>
                    <a:lnTo>
                      <a:pt x="187" y="120"/>
                    </a:lnTo>
                    <a:lnTo>
                      <a:pt x="250" y="152"/>
                    </a:lnTo>
                    <a:lnTo>
                      <a:pt x="311" y="185"/>
                    </a:lnTo>
                    <a:lnTo>
                      <a:pt x="373" y="221"/>
                    </a:lnTo>
                    <a:lnTo>
                      <a:pt x="432" y="255"/>
                    </a:lnTo>
                    <a:lnTo>
                      <a:pt x="486" y="291"/>
                    </a:lnTo>
                    <a:lnTo>
                      <a:pt x="511" y="254"/>
                    </a:lnTo>
                    <a:lnTo>
                      <a:pt x="455" y="217"/>
                    </a:lnTo>
                    <a:lnTo>
                      <a:pt x="396" y="182"/>
                    </a:lnTo>
                    <a:lnTo>
                      <a:pt x="334" y="146"/>
                    </a:lnTo>
                    <a:lnTo>
                      <a:pt x="270" y="112"/>
                    </a:lnTo>
                    <a:lnTo>
                      <a:pt x="206" y="80"/>
                    </a:lnTo>
                    <a:lnTo>
                      <a:pt x="142" y="50"/>
                    </a:lnTo>
                    <a:lnTo>
                      <a:pt x="109" y="37"/>
                    </a:lnTo>
                    <a:lnTo>
                      <a:pt x="77" y="24"/>
                    </a:lnTo>
                    <a:lnTo>
                      <a:pt x="45" y="12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12" y="0"/>
                    </a:lnTo>
                    <a:lnTo>
                      <a:pt x="3" y="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97" name="Freeform 119"/>
              <p:cNvSpPr>
                <a:spLocks/>
              </p:cNvSpPr>
              <p:nvPr/>
            </p:nvSpPr>
            <p:spPr bwMode="auto">
              <a:xfrm>
                <a:off x="9009063" y="2243138"/>
                <a:ext cx="3175" cy="11112"/>
              </a:xfrm>
              <a:custGeom>
                <a:avLst/>
                <a:gdLst>
                  <a:gd name="T0" fmla="*/ 2147483647 w 7"/>
                  <a:gd name="T1" fmla="*/ 0 h 22"/>
                  <a:gd name="T2" fmla="*/ 0 w 7"/>
                  <a:gd name="T3" fmla="*/ 2147483647 h 22"/>
                  <a:gd name="T4" fmla="*/ 0 w 7"/>
                  <a:gd name="T5" fmla="*/ 2147483647 h 22"/>
                  <a:gd name="T6" fmla="*/ 0 w 7"/>
                  <a:gd name="T7" fmla="*/ 2147483647 h 22"/>
                  <a:gd name="T8" fmla="*/ 0 w 7"/>
                  <a:gd name="T9" fmla="*/ 2147483647 h 22"/>
                  <a:gd name="T10" fmla="*/ 2147483647 w 7"/>
                  <a:gd name="T11" fmla="*/ 0 h 22"/>
                  <a:gd name="T12" fmla="*/ 2147483647 w 7"/>
                  <a:gd name="T13" fmla="*/ 2147483647 h 22"/>
                  <a:gd name="T14" fmla="*/ 2147483647 w 7"/>
                  <a:gd name="T15" fmla="*/ 0 h 22"/>
                  <a:gd name="T16" fmla="*/ 2147483647 w 7"/>
                  <a:gd name="T17" fmla="*/ 0 h 2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2"/>
                  <a:gd name="T29" fmla="*/ 7 w 7"/>
                  <a:gd name="T30" fmla="*/ 22 h 2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2">
                    <a:moveTo>
                      <a:pt x="5" y="0"/>
                    </a:moveTo>
                    <a:lnTo>
                      <a:pt x="0" y="22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6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98" name="Freeform 120"/>
              <p:cNvSpPr>
                <a:spLocks/>
              </p:cNvSpPr>
              <p:nvPr/>
            </p:nvSpPr>
            <p:spPr bwMode="auto">
              <a:xfrm>
                <a:off x="7123113" y="2898775"/>
                <a:ext cx="19050" cy="20638"/>
              </a:xfrm>
              <a:custGeom>
                <a:avLst/>
                <a:gdLst>
                  <a:gd name="T0" fmla="*/ 2147483647 w 35"/>
                  <a:gd name="T1" fmla="*/ 2147483647 h 39"/>
                  <a:gd name="T2" fmla="*/ 2147483647 w 35"/>
                  <a:gd name="T3" fmla="*/ 0 h 39"/>
                  <a:gd name="T4" fmla="*/ 0 w 35"/>
                  <a:gd name="T5" fmla="*/ 2147483647 h 39"/>
                  <a:gd name="T6" fmla="*/ 2147483647 w 35"/>
                  <a:gd name="T7" fmla="*/ 2147483647 h 39"/>
                  <a:gd name="T8" fmla="*/ 2147483647 w 35"/>
                  <a:gd name="T9" fmla="*/ 2147483647 h 39"/>
                  <a:gd name="T10" fmla="*/ 2147483647 w 35"/>
                  <a:gd name="T11" fmla="*/ 2147483647 h 39"/>
                  <a:gd name="T12" fmla="*/ 2147483647 w 35"/>
                  <a:gd name="T13" fmla="*/ 2147483647 h 39"/>
                  <a:gd name="T14" fmla="*/ 2147483647 w 35"/>
                  <a:gd name="T15" fmla="*/ 2147483647 h 39"/>
                  <a:gd name="T16" fmla="*/ 2147483647 w 35"/>
                  <a:gd name="T17" fmla="*/ 2147483647 h 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5"/>
                  <a:gd name="T28" fmla="*/ 0 h 39"/>
                  <a:gd name="T29" fmla="*/ 35 w 35"/>
                  <a:gd name="T30" fmla="*/ 39 h 3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5" h="39">
                    <a:moveTo>
                      <a:pt x="35" y="5"/>
                    </a:moveTo>
                    <a:lnTo>
                      <a:pt x="29" y="0"/>
                    </a:lnTo>
                    <a:lnTo>
                      <a:pt x="0" y="34"/>
                    </a:lnTo>
                    <a:lnTo>
                      <a:pt x="2" y="36"/>
                    </a:lnTo>
                    <a:lnTo>
                      <a:pt x="33" y="4"/>
                    </a:lnTo>
                    <a:lnTo>
                      <a:pt x="30" y="1"/>
                    </a:lnTo>
                    <a:lnTo>
                      <a:pt x="7" y="39"/>
                    </a:lnTo>
                    <a:lnTo>
                      <a:pt x="1" y="35"/>
                    </a:lnTo>
                    <a:lnTo>
                      <a:pt x="3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599" name="Freeform 121"/>
              <p:cNvSpPr>
                <a:spLocks/>
              </p:cNvSpPr>
              <p:nvPr/>
            </p:nvSpPr>
            <p:spPr bwMode="auto">
              <a:xfrm>
                <a:off x="7123113" y="2901950"/>
                <a:ext cx="90487" cy="65088"/>
              </a:xfrm>
              <a:custGeom>
                <a:avLst/>
                <a:gdLst>
                  <a:gd name="T0" fmla="*/ 2147483647 w 155"/>
                  <a:gd name="T1" fmla="*/ 2147483647 h 124"/>
                  <a:gd name="T2" fmla="*/ 2147483647 w 155"/>
                  <a:gd name="T3" fmla="*/ 2147483647 h 124"/>
                  <a:gd name="T4" fmla="*/ 2147483647 w 155"/>
                  <a:gd name="T5" fmla="*/ 2147483647 h 124"/>
                  <a:gd name="T6" fmla="*/ 2147483647 w 155"/>
                  <a:gd name="T7" fmla="*/ 2147483647 h 124"/>
                  <a:gd name="T8" fmla="*/ 2147483647 w 155"/>
                  <a:gd name="T9" fmla="*/ 2147483647 h 124"/>
                  <a:gd name="T10" fmla="*/ 2147483647 w 155"/>
                  <a:gd name="T11" fmla="*/ 2147483647 h 124"/>
                  <a:gd name="T12" fmla="*/ 2147483647 w 155"/>
                  <a:gd name="T13" fmla="*/ 2147483647 h 124"/>
                  <a:gd name="T14" fmla="*/ 2147483647 w 155"/>
                  <a:gd name="T15" fmla="*/ 0 h 124"/>
                  <a:gd name="T16" fmla="*/ 0 w 155"/>
                  <a:gd name="T17" fmla="*/ 2147483647 h 124"/>
                  <a:gd name="T18" fmla="*/ 2147483647 w 155"/>
                  <a:gd name="T19" fmla="*/ 2147483647 h 124"/>
                  <a:gd name="T20" fmla="*/ 2147483647 w 155"/>
                  <a:gd name="T21" fmla="*/ 2147483647 h 124"/>
                  <a:gd name="T22" fmla="*/ 2147483647 w 155"/>
                  <a:gd name="T23" fmla="*/ 2147483647 h 124"/>
                  <a:gd name="T24" fmla="*/ 2147483647 w 155"/>
                  <a:gd name="T25" fmla="*/ 2147483647 h 124"/>
                  <a:gd name="T26" fmla="*/ 2147483647 w 155"/>
                  <a:gd name="T27" fmla="*/ 2147483647 h 124"/>
                  <a:gd name="T28" fmla="*/ 2147483647 w 155"/>
                  <a:gd name="T29" fmla="*/ 2147483647 h 124"/>
                  <a:gd name="T30" fmla="*/ 2147483647 w 155"/>
                  <a:gd name="T31" fmla="*/ 2147483647 h 124"/>
                  <a:gd name="T32" fmla="*/ 2147483647 w 155"/>
                  <a:gd name="T33" fmla="*/ 2147483647 h 1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55"/>
                  <a:gd name="T52" fmla="*/ 0 h 124"/>
                  <a:gd name="T53" fmla="*/ 155 w 155"/>
                  <a:gd name="T54" fmla="*/ 124 h 1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55" h="124">
                    <a:moveTo>
                      <a:pt x="155" y="83"/>
                    </a:moveTo>
                    <a:lnTo>
                      <a:pt x="155" y="83"/>
                    </a:lnTo>
                    <a:lnTo>
                      <a:pt x="121" y="65"/>
                    </a:lnTo>
                    <a:lnTo>
                      <a:pt x="89" y="46"/>
                    </a:lnTo>
                    <a:lnTo>
                      <a:pt x="75" y="37"/>
                    </a:lnTo>
                    <a:lnTo>
                      <a:pt x="61" y="25"/>
                    </a:lnTo>
                    <a:lnTo>
                      <a:pt x="47" y="13"/>
                    </a:lnTo>
                    <a:lnTo>
                      <a:pt x="34" y="0"/>
                    </a:lnTo>
                    <a:lnTo>
                      <a:pt x="0" y="30"/>
                    </a:lnTo>
                    <a:lnTo>
                      <a:pt x="16" y="46"/>
                    </a:lnTo>
                    <a:lnTo>
                      <a:pt x="32" y="59"/>
                    </a:lnTo>
                    <a:lnTo>
                      <a:pt x="48" y="73"/>
                    </a:lnTo>
                    <a:lnTo>
                      <a:pt x="66" y="84"/>
                    </a:lnTo>
                    <a:lnTo>
                      <a:pt x="99" y="105"/>
                    </a:lnTo>
                    <a:lnTo>
                      <a:pt x="135" y="124"/>
                    </a:lnTo>
                    <a:lnTo>
                      <a:pt x="155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600" name="Freeform 122"/>
              <p:cNvSpPr>
                <a:spLocks/>
              </p:cNvSpPr>
              <p:nvPr/>
            </p:nvSpPr>
            <p:spPr bwMode="auto">
              <a:xfrm>
                <a:off x="7204075" y="2944813"/>
                <a:ext cx="209550" cy="85725"/>
              </a:xfrm>
              <a:custGeom>
                <a:avLst/>
                <a:gdLst>
                  <a:gd name="T0" fmla="*/ 2147483647 w 355"/>
                  <a:gd name="T1" fmla="*/ 2147483647 h 162"/>
                  <a:gd name="T2" fmla="*/ 2147483647 w 355"/>
                  <a:gd name="T3" fmla="*/ 2147483647 h 162"/>
                  <a:gd name="T4" fmla="*/ 2147483647 w 355"/>
                  <a:gd name="T5" fmla="*/ 2147483647 h 162"/>
                  <a:gd name="T6" fmla="*/ 2147483647 w 355"/>
                  <a:gd name="T7" fmla="*/ 2147483647 h 162"/>
                  <a:gd name="T8" fmla="*/ 2147483647 w 355"/>
                  <a:gd name="T9" fmla="*/ 2147483647 h 162"/>
                  <a:gd name="T10" fmla="*/ 2147483647 w 355"/>
                  <a:gd name="T11" fmla="*/ 2147483647 h 162"/>
                  <a:gd name="T12" fmla="*/ 2147483647 w 355"/>
                  <a:gd name="T13" fmla="*/ 2147483647 h 162"/>
                  <a:gd name="T14" fmla="*/ 2147483647 w 355"/>
                  <a:gd name="T15" fmla="*/ 2147483647 h 162"/>
                  <a:gd name="T16" fmla="*/ 2147483647 w 355"/>
                  <a:gd name="T17" fmla="*/ 2147483647 h 162"/>
                  <a:gd name="T18" fmla="*/ 2147483647 w 355"/>
                  <a:gd name="T19" fmla="*/ 0 h 162"/>
                  <a:gd name="T20" fmla="*/ 0 w 355"/>
                  <a:gd name="T21" fmla="*/ 2147483647 h 162"/>
                  <a:gd name="T22" fmla="*/ 2147483647 w 355"/>
                  <a:gd name="T23" fmla="*/ 2147483647 h 162"/>
                  <a:gd name="T24" fmla="*/ 2147483647 w 355"/>
                  <a:gd name="T25" fmla="*/ 2147483647 h 162"/>
                  <a:gd name="T26" fmla="*/ 2147483647 w 355"/>
                  <a:gd name="T27" fmla="*/ 2147483647 h 162"/>
                  <a:gd name="T28" fmla="*/ 2147483647 w 355"/>
                  <a:gd name="T29" fmla="*/ 2147483647 h 162"/>
                  <a:gd name="T30" fmla="*/ 2147483647 w 355"/>
                  <a:gd name="T31" fmla="*/ 2147483647 h 162"/>
                  <a:gd name="T32" fmla="*/ 2147483647 w 355"/>
                  <a:gd name="T33" fmla="*/ 2147483647 h 162"/>
                  <a:gd name="T34" fmla="*/ 2147483647 w 355"/>
                  <a:gd name="T35" fmla="*/ 2147483647 h 162"/>
                  <a:gd name="T36" fmla="*/ 2147483647 w 355"/>
                  <a:gd name="T37" fmla="*/ 2147483647 h 162"/>
                  <a:gd name="T38" fmla="*/ 2147483647 w 355"/>
                  <a:gd name="T39" fmla="*/ 2147483647 h 162"/>
                  <a:gd name="T40" fmla="*/ 2147483647 w 355"/>
                  <a:gd name="T41" fmla="*/ 2147483647 h 16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55"/>
                  <a:gd name="T64" fmla="*/ 0 h 162"/>
                  <a:gd name="T65" fmla="*/ 355 w 355"/>
                  <a:gd name="T66" fmla="*/ 162 h 16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55" h="162">
                    <a:moveTo>
                      <a:pt x="355" y="119"/>
                    </a:moveTo>
                    <a:lnTo>
                      <a:pt x="355" y="119"/>
                    </a:lnTo>
                    <a:lnTo>
                      <a:pt x="312" y="108"/>
                    </a:lnTo>
                    <a:lnTo>
                      <a:pt x="269" y="96"/>
                    </a:lnTo>
                    <a:lnTo>
                      <a:pt x="227" y="83"/>
                    </a:lnTo>
                    <a:lnTo>
                      <a:pt x="184" y="69"/>
                    </a:lnTo>
                    <a:lnTo>
                      <a:pt x="142" y="54"/>
                    </a:lnTo>
                    <a:lnTo>
                      <a:pt x="101" y="37"/>
                    </a:lnTo>
                    <a:lnTo>
                      <a:pt x="60" y="19"/>
                    </a:lnTo>
                    <a:lnTo>
                      <a:pt x="20" y="0"/>
                    </a:lnTo>
                    <a:lnTo>
                      <a:pt x="0" y="41"/>
                    </a:lnTo>
                    <a:lnTo>
                      <a:pt x="41" y="60"/>
                    </a:lnTo>
                    <a:lnTo>
                      <a:pt x="83" y="77"/>
                    </a:lnTo>
                    <a:lnTo>
                      <a:pt x="126" y="95"/>
                    </a:lnTo>
                    <a:lnTo>
                      <a:pt x="168" y="112"/>
                    </a:lnTo>
                    <a:lnTo>
                      <a:pt x="212" y="126"/>
                    </a:lnTo>
                    <a:lnTo>
                      <a:pt x="256" y="139"/>
                    </a:lnTo>
                    <a:lnTo>
                      <a:pt x="300" y="152"/>
                    </a:lnTo>
                    <a:lnTo>
                      <a:pt x="345" y="162"/>
                    </a:lnTo>
                    <a:lnTo>
                      <a:pt x="355" y="1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601" name="Freeform 123"/>
              <p:cNvSpPr>
                <a:spLocks/>
              </p:cNvSpPr>
              <p:nvPr/>
            </p:nvSpPr>
            <p:spPr bwMode="auto">
              <a:xfrm>
                <a:off x="7408863" y="3008313"/>
                <a:ext cx="225425" cy="38100"/>
              </a:xfrm>
              <a:custGeom>
                <a:avLst/>
                <a:gdLst>
                  <a:gd name="T0" fmla="*/ 2147483647 w 378"/>
                  <a:gd name="T1" fmla="*/ 2147483647 h 73"/>
                  <a:gd name="T2" fmla="*/ 2147483647 w 378"/>
                  <a:gd name="T3" fmla="*/ 2147483647 h 73"/>
                  <a:gd name="T4" fmla="*/ 2147483647 w 378"/>
                  <a:gd name="T5" fmla="*/ 2147483647 h 73"/>
                  <a:gd name="T6" fmla="*/ 2147483647 w 378"/>
                  <a:gd name="T7" fmla="*/ 2147483647 h 73"/>
                  <a:gd name="T8" fmla="*/ 2147483647 w 378"/>
                  <a:gd name="T9" fmla="*/ 2147483647 h 73"/>
                  <a:gd name="T10" fmla="*/ 2147483647 w 378"/>
                  <a:gd name="T11" fmla="*/ 2147483647 h 73"/>
                  <a:gd name="T12" fmla="*/ 2147483647 w 378"/>
                  <a:gd name="T13" fmla="*/ 2147483647 h 73"/>
                  <a:gd name="T14" fmla="*/ 2147483647 w 378"/>
                  <a:gd name="T15" fmla="*/ 2147483647 h 73"/>
                  <a:gd name="T16" fmla="*/ 2147483647 w 378"/>
                  <a:gd name="T17" fmla="*/ 2147483647 h 73"/>
                  <a:gd name="T18" fmla="*/ 2147483647 w 378"/>
                  <a:gd name="T19" fmla="*/ 2147483647 h 73"/>
                  <a:gd name="T20" fmla="*/ 2147483647 w 378"/>
                  <a:gd name="T21" fmla="*/ 2147483647 h 73"/>
                  <a:gd name="T22" fmla="*/ 2147483647 w 378"/>
                  <a:gd name="T23" fmla="*/ 0 h 73"/>
                  <a:gd name="T24" fmla="*/ 0 w 378"/>
                  <a:gd name="T25" fmla="*/ 2147483647 h 73"/>
                  <a:gd name="T26" fmla="*/ 2147483647 w 378"/>
                  <a:gd name="T27" fmla="*/ 2147483647 h 73"/>
                  <a:gd name="T28" fmla="*/ 2147483647 w 378"/>
                  <a:gd name="T29" fmla="*/ 2147483647 h 73"/>
                  <a:gd name="T30" fmla="*/ 2147483647 w 378"/>
                  <a:gd name="T31" fmla="*/ 2147483647 h 73"/>
                  <a:gd name="T32" fmla="*/ 2147483647 w 378"/>
                  <a:gd name="T33" fmla="*/ 2147483647 h 73"/>
                  <a:gd name="T34" fmla="*/ 2147483647 w 378"/>
                  <a:gd name="T35" fmla="*/ 2147483647 h 73"/>
                  <a:gd name="T36" fmla="*/ 2147483647 w 378"/>
                  <a:gd name="T37" fmla="*/ 2147483647 h 73"/>
                  <a:gd name="T38" fmla="*/ 2147483647 w 378"/>
                  <a:gd name="T39" fmla="*/ 2147483647 h 73"/>
                  <a:gd name="T40" fmla="*/ 2147483647 w 378"/>
                  <a:gd name="T41" fmla="*/ 2147483647 h 73"/>
                  <a:gd name="T42" fmla="*/ 2147483647 w 378"/>
                  <a:gd name="T43" fmla="*/ 2147483647 h 73"/>
                  <a:gd name="T44" fmla="*/ 2147483647 w 378"/>
                  <a:gd name="T45" fmla="*/ 2147483647 h 73"/>
                  <a:gd name="T46" fmla="*/ 2147483647 w 378"/>
                  <a:gd name="T47" fmla="*/ 2147483647 h 73"/>
                  <a:gd name="T48" fmla="*/ 2147483647 w 378"/>
                  <a:gd name="T49" fmla="*/ 2147483647 h 7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78"/>
                  <a:gd name="T76" fmla="*/ 0 h 73"/>
                  <a:gd name="T77" fmla="*/ 378 w 378"/>
                  <a:gd name="T78" fmla="*/ 73 h 73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78" h="73">
                    <a:moveTo>
                      <a:pt x="377" y="29"/>
                    </a:moveTo>
                    <a:lnTo>
                      <a:pt x="378" y="29"/>
                    </a:lnTo>
                    <a:lnTo>
                      <a:pt x="331" y="24"/>
                    </a:lnTo>
                    <a:lnTo>
                      <a:pt x="283" y="21"/>
                    </a:lnTo>
                    <a:lnTo>
                      <a:pt x="237" y="20"/>
                    </a:lnTo>
                    <a:lnTo>
                      <a:pt x="190" y="18"/>
                    </a:lnTo>
                    <a:lnTo>
                      <a:pt x="145" y="17"/>
                    </a:lnTo>
                    <a:lnTo>
                      <a:pt x="99" y="13"/>
                    </a:lnTo>
                    <a:lnTo>
                      <a:pt x="78" y="11"/>
                    </a:lnTo>
                    <a:lnTo>
                      <a:pt x="55" y="7"/>
                    </a:lnTo>
                    <a:lnTo>
                      <a:pt x="32" y="4"/>
                    </a:lnTo>
                    <a:lnTo>
                      <a:pt x="10" y="0"/>
                    </a:lnTo>
                    <a:lnTo>
                      <a:pt x="0" y="43"/>
                    </a:lnTo>
                    <a:lnTo>
                      <a:pt x="24" y="48"/>
                    </a:lnTo>
                    <a:lnTo>
                      <a:pt x="48" y="52"/>
                    </a:lnTo>
                    <a:lnTo>
                      <a:pt x="72" y="55"/>
                    </a:lnTo>
                    <a:lnTo>
                      <a:pt x="95" y="57"/>
                    </a:lnTo>
                    <a:lnTo>
                      <a:pt x="142" y="61"/>
                    </a:lnTo>
                    <a:lnTo>
                      <a:pt x="188" y="63"/>
                    </a:lnTo>
                    <a:lnTo>
                      <a:pt x="236" y="64"/>
                    </a:lnTo>
                    <a:lnTo>
                      <a:pt x="281" y="67"/>
                    </a:lnTo>
                    <a:lnTo>
                      <a:pt x="327" y="69"/>
                    </a:lnTo>
                    <a:lnTo>
                      <a:pt x="374" y="73"/>
                    </a:lnTo>
                    <a:lnTo>
                      <a:pt x="375" y="73"/>
                    </a:lnTo>
                    <a:lnTo>
                      <a:pt x="377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  <p:sp>
            <p:nvSpPr>
              <p:cNvPr id="108602" name="Freeform 124"/>
              <p:cNvSpPr>
                <a:spLocks/>
              </p:cNvSpPr>
              <p:nvPr/>
            </p:nvSpPr>
            <p:spPr bwMode="auto">
              <a:xfrm>
                <a:off x="7632700" y="3024188"/>
                <a:ext cx="100013" cy="28575"/>
              </a:xfrm>
              <a:custGeom>
                <a:avLst/>
                <a:gdLst>
                  <a:gd name="T0" fmla="*/ 2147483647 w 168"/>
                  <a:gd name="T1" fmla="*/ 2147483647 h 55"/>
                  <a:gd name="T2" fmla="*/ 2147483647 w 168"/>
                  <a:gd name="T3" fmla="*/ 2147483647 h 55"/>
                  <a:gd name="T4" fmla="*/ 2147483647 w 168"/>
                  <a:gd name="T5" fmla="*/ 2147483647 h 55"/>
                  <a:gd name="T6" fmla="*/ 2147483647 w 168"/>
                  <a:gd name="T7" fmla="*/ 2147483647 h 55"/>
                  <a:gd name="T8" fmla="*/ 2147483647 w 168"/>
                  <a:gd name="T9" fmla="*/ 0 h 55"/>
                  <a:gd name="T10" fmla="*/ 0 w 168"/>
                  <a:gd name="T11" fmla="*/ 2147483647 h 55"/>
                  <a:gd name="T12" fmla="*/ 2147483647 w 168"/>
                  <a:gd name="T13" fmla="*/ 2147483647 h 55"/>
                  <a:gd name="T14" fmla="*/ 2147483647 w 168"/>
                  <a:gd name="T15" fmla="*/ 2147483647 h 55"/>
                  <a:gd name="T16" fmla="*/ 2147483647 w 168"/>
                  <a:gd name="T17" fmla="*/ 2147483647 h 55"/>
                  <a:gd name="T18" fmla="*/ 2147483647 w 168"/>
                  <a:gd name="T19" fmla="*/ 2147483647 h 55"/>
                  <a:gd name="T20" fmla="*/ 2147483647 w 168"/>
                  <a:gd name="T21" fmla="*/ 2147483647 h 5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8"/>
                  <a:gd name="T34" fmla="*/ 0 h 55"/>
                  <a:gd name="T35" fmla="*/ 168 w 168"/>
                  <a:gd name="T36" fmla="*/ 55 h 5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8" h="55">
                    <a:moveTo>
                      <a:pt x="168" y="10"/>
                    </a:moveTo>
                    <a:lnTo>
                      <a:pt x="130" y="9"/>
                    </a:lnTo>
                    <a:lnTo>
                      <a:pt x="85" y="6"/>
                    </a:lnTo>
                    <a:lnTo>
                      <a:pt x="40" y="2"/>
                    </a:lnTo>
                    <a:lnTo>
                      <a:pt x="2" y="0"/>
                    </a:lnTo>
                    <a:lnTo>
                      <a:pt x="0" y="44"/>
                    </a:lnTo>
                    <a:lnTo>
                      <a:pt x="37" y="46"/>
                    </a:lnTo>
                    <a:lnTo>
                      <a:pt x="82" y="49"/>
                    </a:lnTo>
                    <a:lnTo>
                      <a:pt x="127" y="53"/>
                    </a:lnTo>
                    <a:lnTo>
                      <a:pt x="167" y="55"/>
                    </a:lnTo>
                    <a:lnTo>
                      <a:pt x="16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defTabSz="812810" eaLnBrk="1" hangingPunct="1">
                  <a:defRPr/>
                </a:pPr>
                <a:endParaRPr lang="en-US" sz="1600" dirty="0">
                  <a:solidFill>
                    <a:srgbClr val="FFFFFF"/>
                  </a:solidFill>
                  <a:latin typeface="Helvetica" pitchFamily="32" charset="0"/>
                  <a:ea typeface="ＭＳ Ｐゴシック" pitchFamily="16" charset="-128"/>
                </a:endParaRPr>
              </a:p>
            </p:txBody>
          </p:sp>
        </p:grpSp>
        <p:sp>
          <p:nvSpPr>
            <p:cNvPr id="102411" name="Text Box 125"/>
            <p:cNvSpPr txBox="1">
              <a:spLocks noChangeArrowheads="1"/>
            </p:cNvSpPr>
            <p:nvPr/>
          </p:nvSpPr>
          <p:spPr bwMode="auto">
            <a:xfrm>
              <a:off x="6670565" y="2619989"/>
              <a:ext cx="1758544" cy="7683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812810" eaLnBrk="1" hangingPunct="1">
                <a:lnSpc>
                  <a:spcPct val="90000"/>
                </a:lnSpc>
                <a:spcBef>
                  <a:spcPct val="0"/>
                </a:spcBef>
                <a:buNone/>
              </a:pPr>
              <a:r>
                <a:rPr lang="en-US" altLang="en-US" sz="2133">
                  <a:solidFill>
                    <a:srgbClr val="000000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Pancreatic</a:t>
              </a:r>
            </a:p>
            <a:p>
              <a:pPr defTabSz="812810" eaLnBrk="1" hangingPunct="1">
                <a:lnSpc>
                  <a:spcPct val="90000"/>
                </a:lnSpc>
                <a:spcBef>
                  <a:spcPct val="0"/>
                </a:spcBef>
                <a:buNone/>
              </a:pPr>
              <a:r>
                <a:rPr lang="en-US" altLang="en-US" sz="2133">
                  <a:solidFill>
                    <a:srgbClr val="000000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rPr>
                <a:t>Fat</a:t>
              </a:r>
            </a:p>
          </p:txBody>
        </p:sp>
        <p:sp>
          <p:nvSpPr>
            <p:cNvPr id="102412" name="Up Arrow 138"/>
            <p:cNvSpPr>
              <a:spLocks noChangeArrowheads="1"/>
            </p:cNvSpPr>
            <p:nvPr/>
          </p:nvSpPr>
          <p:spPr bwMode="auto">
            <a:xfrm>
              <a:off x="6538834" y="2669190"/>
              <a:ext cx="217437" cy="584058"/>
            </a:xfrm>
            <a:prstGeom prst="upArrow">
              <a:avLst>
                <a:gd name="adj1" fmla="val 50000"/>
                <a:gd name="adj2" fmla="val 50128"/>
              </a:avLst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80000"/>
                </a:spcBef>
                <a:buChar char="•"/>
                <a:defRPr sz="3000" b="1">
                  <a:solidFill>
                    <a:srgbClr val="F9E500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spcBef>
                  <a:spcPct val="50000"/>
                </a:spcBef>
                <a:buClr>
                  <a:srgbClr val="00FF00"/>
                </a:buClr>
                <a:buSzPct val="78000"/>
                <a:buFont typeface="Wingdings" panose="05000000000000000000" pitchFamily="2" charset="2"/>
                <a:buChar char="l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spcBef>
                  <a:spcPct val="15000"/>
                </a:spcBef>
                <a:buChar char="–"/>
                <a:defRPr sz="30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1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812810" eaLnBrk="1" hangingPunct="1">
                <a:spcBef>
                  <a:spcPct val="0"/>
                </a:spcBef>
                <a:buNone/>
              </a:pPr>
              <a:endParaRPr lang="en-US" altLang="en-US" sz="1600" b="0">
                <a:solidFill>
                  <a:srgbClr val="FFFFFF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86302641"/>
      </p:ext>
    </p:extLst>
  </p:cSld>
  <p:clrMapOvr>
    <a:masterClrMapping/>
  </p:clrMapOvr>
  <p:transition spd="slow">
    <p:strips dir="r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3" grpId="0"/>
      <p:bldP spid="194" grpId="0" animBg="1"/>
      <p:bldP spid="195" grpId="0" animBg="1"/>
      <p:bldP spid="196" grpId="0" animBg="1"/>
      <p:bldP spid="197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Freeform 2"/>
          <p:cNvSpPr>
            <a:spLocks/>
          </p:cNvSpPr>
          <p:nvPr/>
        </p:nvSpPr>
        <p:spPr bwMode="auto">
          <a:xfrm>
            <a:off x="2554111" y="1896533"/>
            <a:ext cx="513644" cy="802923"/>
          </a:xfrm>
          <a:custGeom>
            <a:avLst/>
            <a:gdLst>
              <a:gd name="T0" fmla="*/ 2147483647 w 363"/>
              <a:gd name="T1" fmla="*/ 2147483647 h 569"/>
              <a:gd name="T2" fmla="*/ 2147483647 w 363"/>
              <a:gd name="T3" fmla="*/ 2147483647 h 569"/>
              <a:gd name="T4" fmla="*/ 2147483647 w 363"/>
              <a:gd name="T5" fmla="*/ 2147483647 h 569"/>
              <a:gd name="T6" fmla="*/ 2147483647 w 363"/>
              <a:gd name="T7" fmla="*/ 2147483647 h 569"/>
              <a:gd name="T8" fmla="*/ 2147483647 w 363"/>
              <a:gd name="T9" fmla="*/ 2147483647 h 569"/>
              <a:gd name="T10" fmla="*/ 2147483647 w 363"/>
              <a:gd name="T11" fmla="*/ 2147483647 h 569"/>
              <a:gd name="T12" fmla="*/ 2147483647 w 363"/>
              <a:gd name="T13" fmla="*/ 2147483647 h 569"/>
              <a:gd name="T14" fmla="*/ 2147483647 w 363"/>
              <a:gd name="T15" fmla="*/ 2147483647 h 569"/>
              <a:gd name="T16" fmla="*/ 2147483647 w 363"/>
              <a:gd name="T17" fmla="*/ 2147483647 h 569"/>
              <a:gd name="T18" fmla="*/ 2147483647 w 363"/>
              <a:gd name="T19" fmla="*/ 2147483647 h 569"/>
              <a:gd name="T20" fmla="*/ 2147483647 w 363"/>
              <a:gd name="T21" fmla="*/ 2147483647 h 569"/>
              <a:gd name="T22" fmla="*/ 2147483647 w 363"/>
              <a:gd name="T23" fmla="*/ 2147483647 h 569"/>
              <a:gd name="T24" fmla="*/ 2147483647 w 363"/>
              <a:gd name="T25" fmla="*/ 0 h 569"/>
              <a:gd name="T26" fmla="*/ 2147483647 w 363"/>
              <a:gd name="T27" fmla="*/ 2147483647 h 569"/>
              <a:gd name="T28" fmla="*/ 2147483647 w 363"/>
              <a:gd name="T29" fmla="*/ 2147483647 h 569"/>
              <a:gd name="T30" fmla="*/ 2147483647 w 363"/>
              <a:gd name="T31" fmla="*/ 2147483647 h 569"/>
              <a:gd name="T32" fmla="*/ 2147483647 w 363"/>
              <a:gd name="T33" fmla="*/ 2147483647 h 569"/>
              <a:gd name="T34" fmla="*/ 2147483647 w 363"/>
              <a:gd name="T35" fmla="*/ 2147483647 h 569"/>
              <a:gd name="T36" fmla="*/ 2147483647 w 363"/>
              <a:gd name="T37" fmla="*/ 2147483647 h 569"/>
              <a:gd name="T38" fmla="*/ 2147483647 w 363"/>
              <a:gd name="T39" fmla="*/ 2147483647 h 569"/>
              <a:gd name="T40" fmla="*/ 2147483647 w 363"/>
              <a:gd name="T41" fmla="*/ 2147483647 h 569"/>
              <a:gd name="T42" fmla="*/ 2147483647 w 363"/>
              <a:gd name="T43" fmla="*/ 2147483647 h 569"/>
              <a:gd name="T44" fmla="*/ 2147483647 w 363"/>
              <a:gd name="T45" fmla="*/ 2147483647 h 569"/>
              <a:gd name="T46" fmla="*/ 2147483647 w 363"/>
              <a:gd name="T47" fmla="*/ 2147483647 h 569"/>
              <a:gd name="T48" fmla="*/ 2147483647 w 363"/>
              <a:gd name="T49" fmla="*/ 2147483647 h 569"/>
              <a:gd name="T50" fmla="*/ 2147483647 w 363"/>
              <a:gd name="T51" fmla="*/ 2147483647 h 569"/>
              <a:gd name="T52" fmla="*/ 2147483647 w 363"/>
              <a:gd name="T53" fmla="*/ 2147483647 h 569"/>
              <a:gd name="T54" fmla="*/ 2147483647 w 363"/>
              <a:gd name="T55" fmla="*/ 2147483647 h 569"/>
              <a:gd name="T56" fmla="*/ 2147483647 w 363"/>
              <a:gd name="T57" fmla="*/ 2147483647 h 569"/>
              <a:gd name="T58" fmla="*/ 2147483647 w 363"/>
              <a:gd name="T59" fmla="*/ 2147483647 h 569"/>
              <a:gd name="T60" fmla="*/ 2147483647 w 363"/>
              <a:gd name="T61" fmla="*/ 2147483647 h 569"/>
              <a:gd name="T62" fmla="*/ 2147483647 w 363"/>
              <a:gd name="T63" fmla="*/ 2147483647 h 569"/>
              <a:gd name="T64" fmla="*/ 2147483647 w 363"/>
              <a:gd name="T65" fmla="*/ 2147483647 h 569"/>
              <a:gd name="T66" fmla="*/ 2147483647 w 363"/>
              <a:gd name="T67" fmla="*/ 2147483647 h 569"/>
              <a:gd name="T68" fmla="*/ 2147483647 w 363"/>
              <a:gd name="T69" fmla="*/ 2147483647 h 569"/>
              <a:gd name="T70" fmla="*/ 2147483647 w 363"/>
              <a:gd name="T71" fmla="*/ 2147483647 h 569"/>
              <a:gd name="T72" fmla="*/ 2147483647 w 363"/>
              <a:gd name="T73" fmla="*/ 2147483647 h 569"/>
              <a:gd name="T74" fmla="*/ 2147483647 w 363"/>
              <a:gd name="T75" fmla="*/ 2147483647 h 569"/>
              <a:gd name="T76" fmla="*/ 2147483647 w 363"/>
              <a:gd name="T77" fmla="*/ 2147483647 h 569"/>
              <a:gd name="T78" fmla="*/ 2147483647 w 363"/>
              <a:gd name="T79" fmla="*/ 2147483647 h 569"/>
              <a:gd name="T80" fmla="*/ 2147483647 w 363"/>
              <a:gd name="T81" fmla="*/ 2147483647 h 569"/>
              <a:gd name="T82" fmla="*/ 2147483647 w 363"/>
              <a:gd name="T83" fmla="*/ 2147483647 h 569"/>
              <a:gd name="T84" fmla="*/ 2147483647 w 363"/>
              <a:gd name="T85" fmla="*/ 2147483647 h 569"/>
              <a:gd name="T86" fmla="*/ 2147483647 w 363"/>
              <a:gd name="T87" fmla="*/ 2147483647 h 569"/>
              <a:gd name="T88" fmla="*/ 2147483647 w 363"/>
              <a:gd name="T89" fmla="*/ 2147483647 h 569"/>
              <a:gd name="T90" fmla="*/ 2147483647 w 363"/>
              <a:gd name="T91" fmla="*/ 2147483647 h 569"/>
              <a:gd name="T92" fmla="*/ 2147483647 w 363"/>
              <a:gd name="T93" fmla="*/ 2147483647 h 569"/>
              <a:gd name="T94" fmla="*/ 2147483647 w 363"/>
              <a:gd name="T95" fmla="*/ 2147483647 h 569"/>
              <a:gd name="T96" fmla="*/ 2147483647 w 363"/>
              <a:gd name="T97" fmla="*/ 2147483647 h 569"/>
              <a:gd name="T98" fmla="*/ 2147483647 w 363"/>
              <a:gd name="T99" fmla="*/ 2147483647 h 569"/>
              <a:gd name="T100" fmla="*/ 2147483647 w 363"/>
              <a:gd name="T101" fmla="*/ 2147483647 h 569"/>
              <a:gd name="T102" fmla="*/ 2147483647 w 363"/>
              <a:gd name="T103" fmla="*/ 2147483647 h 569"/>
              <a:gd name="T104" fmla="*/ 2147483647 w 363"/>
              <a:gd name="T105" fmla="*/ 2147483647 h 569"/>
              <a:gd name="T106" fmla="*/ 2147483647 w 363"/>
              <a:gd name="T107" fmla="*/ 2147483647 h 56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63"/>
              <a:gd name="T163" fmla="*/ 0 h 569"/>
              <a:gd name="T164" fmla="*/ 363 w 363"/>
              <a:gd name="T165" fmla="*/ 569 h 56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63" h="569">
                <a:moveTo>
                  <a:pt x="10" y="280"/>
                </a:moveTo>
                <a:lnTo>
                  <a:pt x="4" y="184"/>
                </a:lnTo>
                <a:lnTo>
                  <a:pt x="5" y="182"/>
                </a:lnTo>
                <a:lnTo>
                  <a:pt x="9" y="176"/>
                </a:lnTo>
                <a:lnTo>
                  <a:pt x="15" y="167"/>
                </a:lnTo>
                <a:lnTo>
                  <a:pt x="23" y="156"/>
                </a:lnTo>
                <a:lnTo>
                  <a:pt x="31" y="142"/>
                </a:lnTo>
                <a:lnTo>
                  <a:pt x="40" y="127"/>
                </a:lnTo>
                <a:lnTo>
                  <a:pt x="48" y="111"/>
                </a:lnTo>
                <a:lnTo>
                  <a:pt x="56" y="95"/>
                </a:lnTo>
                <a:lnTo>
                  <a:pt x="61" y="87"/>
                </a:lnTo>
                <a:lnTo>
                  <a:pt x="68" y="79"/>
                </a:lnTo>
                <a:lnTo>
                  <a:pt x="77" y="71"/>
                </a:lnTo>
                <a:lnTo>
                  <a:pt x="88" y="62"/>
                </a:lnTo>
                <a:lnTo>
                  <a:pt x="100" y="54"/>
                </a:lnTo>
                <a:lnTo>
                  <a:pt x="114" y="46"/>
                </a:lnTo>
                <a:lnTo>
                  <a:pt x="128" y="38"/>
                </a:lnTo>
                <a:lnTo>
                  <a:pt x="141" y="31"/>
                </a:lnTo>
                <a:lnTo>
                  <a:pt x="155" y="24"/>
                </a:lnTo>
                <a:lnTo>
                  <a:pt x="168" y="19"/>
                </a:lnTo>
                <a:lnTo>
                  <a:pt x="180" y="13"/>
                </a:lnTo>
                <a:lnTo>
                  <a:pt x="191" y="8"/>
                </a:lnTo>
                <a:lnTo>
                  <a:pt x="200" y="5"/>
                </a:lnTo>
                <a:lnTo>
                  <a:pt x="207" y="2"/>
                </a:lnTo>
                <a:lnTo>
                  <a:pt x="211" y="0"/>
                </a:lnTo>
                <a:lnTo>
                  <a:pt x="213" y="0"/>
                </a:lnTo>
                <a:lnTo>
                  <a:pt x="215" y="9"/>
                </a:lnTo>
                <a:lnTo>
                  <a:pt x="219" y="20"/>
                </a:lnTo>
                <a:lnTo>
                  <a:pt x="225" y="31"/>
                </a:lnTo>
                <a:lnTo>
                  <a:pt x="231" y="44"/>
                </a:lnTo>
                <a:lnTo>
                  <a:pt x="238" y="57"/>
                </a:lnTo>
                <a:lnTo>
                  <a:pt x="246" y="71"/>
                </a:lnTo>
                <a:lnTo>
                  <a:pt x="254" y="84"/>
                </a:lnTo>
                <a:lnTo>
                  <a:pt x="262" y="97"/>
                </a:lnTo>
                <a:lnTo>
                  <a:pt x="270" y="110"/>
                </a:lnTo>
                <a:lnTo>
                  <a:pt x="278" y="121"/>
                </a:lnTo>
                <a:lnTo>
                  <a:pt x="285" y="132"/>
                </a:lnTo>
                <a:lnTo>
                  <a:pt x="292" y="141"/>
                </a:lnTo>
                <a:lnTo>
                  <a:pt x="297" y="149"/>
                </a:lnTo>
                <a:lnTo>
                  <a:pt x="301" y="155"/>
                </a:lnTo>
                <a:lnTo>
                  <a:pt x="304" y="159"/>
                </a:lnTo>
                <a:lnTo>
                  <a:pt x="305" y="160"/>
                </a:lnTo>
                <a:lnTo>
                  <a:pt x="324" y="237"/>
                </a:lnTo>
                <a:lnTo>
                  <a:pt x="335" y="326"/>
                </a:lnTo>
                <a:lnTo>
                  <a:pt x="335" y="327"/>
                </a:lnTo>
                <a:lnTo>
                  <a:pt x="335" y="332"/>
                </a:lnTo>
                <a:lnTo>
                  <a:pt x="335" y="339"/>
                </a:lnTo>
                <a:lnTo>
                  <a:pt x="335" y="348"/>
                </a:lnTo>
                <a:lnTo>
                  <a:pt x="335" y="359"/>
                </a:lnTo>
                <a:lnTo>
                  <a:pt x="336" y="371"/>
                </a:lnTo>
                <a:lnTo>
                  <a:pt x="336" y="384"/>
                </a:lnTo>
                <a:lnTo>
                  <a:pt x="337" y="397"/>
                </a:lnTo>
                <a:lnTo>
                  <a:pt x="334" y="402"/>
                </a:lnTo>
                <a:lnTo>
                  <a:pt x="329" y="407"/>
                </a:lnTo>
                <a:lnTo>
                  <a:pt x="322" y="413"/>
                </a:lnTo>
                <a:lnTo>
                  <a:pt x="313" y="420"/>
                </a:lnTo>
                <a:lnTo>
                  <a:pt x="304" y="427"/>
                </a:lnTo>
                <a:lnTo>
                  <a:pt x="297" y="433"/>
                </a:lnTo>
                <a:lnTo>
                  <a:pt x="292" y="438"/>
                </a:lnTo>
                <a:lnTo>
                  <a:pt x="290" y="443"/>
                </a:lnTo>
                <a:lnTo>
                  <a:pt x="293" y="453"/>
                </a:lnTo>
                <a:lnTo>
                  <a:pt x="300" y="459"/>
                </a:lnTo>
                <a:lnTo>
                  <a:pt x="310" y="462"/>
                </a:lnTo>
                <a:lnTo>
                  <a:pt x="320" y="463"/>
                </a:lnTo>
                <a:lnTo>
                  <a:pt x="330" y="463"/>
                </a:lnTo>
                <a:lnTo>
                  <a:pt x="338" y="462"/>
                </a:lnTo>
                <a:lnTo>
                  <a:pt x="345" y="462"/>
                </a:lnTo>
                <a:lnTo>
                  <a:pt x="348" y="464"/>
                </a:lnTo>
                <a:lnTo>
                  <a:pt x="353" y="475"/>
                </a:lnTo>
                <a:lnTo>
                  <a:pt x="358" y="486"/>
                </a:lnTo>
                <a:lnTo>
                  <a:pt x="361" y="496"/>
                </a:lnTo>
                <a:lnTo>
                  <a:pt x="363" y="505"/>
                </a:lnTo>
                <a:lnTo>
                  <a:pt x="361" y="513"/>
                </a:lnTo>
                <a:lnTo>
                  <a:pt x="356" y="522"/>
                </a:lnTo>
                <a:lnTo>
                  <a:pt x="348" y="531"/>
                </a:lnTo>
                <a:lnTo>
                  <a:pt x="335" y="541"/>
                </a:lnTo>
                <a:lnTo>
                  <a:pt x="327" y="546"/>
                </a:lnTo>
                <a:lnTo>
                  <a:pt x="315" y="551"/>
                </a:lnTo>
                <a:lnTo>
                  <a:pt x="301" y="556"/>
                </a:lnTo>
                <a:lnTo>
                  <a:pt x="285" y="559"/>
                </a:lnTo>
                <a:lnTo>
                  <a:pt x="268" y="562"/>
                </a:lnTo>
                <a:lnTo>
                  <a:pt x="250" y="565"/>
                </a:lnTo>
                <a:lnTo>
                  <a:pt x="231" y="568"/>
                </a:lnTo>
                <a:lnTo>
                  <a:pt x="212" y="569"/>
                </a:lnTo>
                <a:lnTo>
                  <a:pt x="193" y="569"/>
                </a:lnTo>
                <a:lnTo>
                  <a:pt x="174" y="569"/>
                </a:lnTo>
                <a:lnTo>
                  <a:pt x="156" y="567"/>
                </a:lnTo>
                <a:lnTo>
                  <a:pt x="140" y="564"/>
                </a:lnTo>
                <a:lnTo>
                  <a:pt x="124" y="561"/>
                </a:lnTo>
                <a:lnTo>
                  <a:pt x="111" y="556"/>
                </a:lnTo>
                <a:lnTo>
                  <a:pt x="101" y="549"/>
                </a:lnTo>
                <a:lnTo>
                  <a:pt x="93" y="541"/>
                </a:lnTo>
                <a:lnTo>
                  <a:pt x="86" y="532"/>
                </a:lnTo>
                <a:lnTo>
                  <a:pt x="78" y="523"/>
                </a:lnTo>
                <a:lnTo>
                  <a:pt x="69" y="512"/>
                </a:lnTo>
                <a:lnTo>
                  <a:pt x="60" y="501"/>
                </a:lnTo>
                <a:lnTo>
                  <a:pt x="50" y="490"/>
                </a:lnTo>
                <a:lnTo>
                  <a:pt x="41" y="477"/>
                </a:lnTo>
                <a:lnTo>
                  <a:pt x="32" y="463"/>
                </a:lnTo>
                <a:lnTo>
                  <a:pt x="24" y="448"/>
                </a:lnTo>
                <a:lnTo>
                  <a:pt x="16" y="432"/>
                </a:lnTo>
                <a:lnTo>
                  <a:pt x="9" y="415"/>
                </a:lnTo>
                <a:lnTo>
                  <a:pt x="4" y="397"/>
                </a:lnTo>
                <a:lnTo>
                  <a:pt x="1" y="376"/>
                </a:lnTo>
                <a:lnTo>
                  <a:pt x="0" y="355"/>
                </a:lnTo>
                <a:lnTo>
                  <a:pt x="1" y="331"/>
                </a:lnTo>
                <a:lnTo>
                  <a:pt x="4" y="306"/>
                </a:lnTo>
                <a:lnTo>
                  <a:pt x="10" y="280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75" name="Freeform 3"/>
          <p:cNvSpPr>
            <a:spLocks/>
          </p:cNvSpPr>
          <p:nvPr/>
        </p:nvSpPr>
        <p:spPr bwMode="auto">
          <a:xfrm>
            <a:off x="7052733" y="1899356"/>
            <a:ext cx="526345" cy="797278"/>
          </a:xfrm>
          <a:custGeom>
            <a:avLst/>
            <a:gdLst>
              <a:gd name="T0" fmla="*/ 2147483647 w 363"/>
              <a:gd name="T1" fmla="*/ 2147483647 h 569"/>
              <a:gd name="T2" fmla="*/ 2147483647 w 363"/>
              <a:gd name="T3" fmla="*/ 2147483647 h 569"/>
              <a:gd name="T4" fmla="*/ 2147483647 w 363"/>
              <a:gd name="T5" fmla="*/ 2147483647 h 569"/>
              <a:gd name="T6" fmla="*/ 2147483647 w 363"/>
              <a:gd name="T7" fmla="*/ 2147483647 h 569"/>
              <a:gd name="T8" fmla="*/ 2147483647 w 363"/>
              <a:gd name="T9" fmla="*/ 2147483647 h 569"/>
              <a:gd name="T10" fmla="*/ 2147483647 w 363"/>
              <a:gd name="T11" fmla="*/ 2147483647 h 569"/>
              <a:gd name="T12" fmla="*/ 2147483647 w 363"/>
              <a:gd name="T13" fmla="*/ 2147483647 h 569"/>
              <a:gd name="T14" fmla="*/ 2147483647 w 363"/>
              <a:gd name="T15" fmla="*/ 2147483647 h 569"/>
              <a:gd name="T16" fmla="*/ 2147483647 w 363"/>
              <a:gd name="T17" fmla="*/ 2147483647 h 569"/>
              <a:gd name="T18" fmla="*/ 2147483647 w 363"/>
              <a:gd name="T19" fmla="*/ 2147483647 h 569"/>
              <a:gd name="T20" fmla="*/ 2147483647 w 363"/>
              <a:gd name="T21" fmla="*/ 2147483647 h 569"/>
              <a:gd name="T22" fmla="*/ 2147483647 w 363"/>
              <a:gd name="T23" fmla="*/ 2147483647 h 569"/>
              <a:gd name="T24" fmla="*/ 2147483647 w 363"/>
              <a:gd name="T25" fmla="*/ 0 h 569"/>
              <a:gd name="T26" fmla="*/ 2147483647 w 363"/>
              <a:gd name="T27" fmla="*/ 2147483647 h 569"/>
              <a:gd name="T28" fmla="*/ 2147483647 w 363"/>
              <a:gd name="T29" fmla="*/ 2147483647 h 569"/>
              <a:gd name="T30" fmla="*/ 2147483647 w 363"/>
              <a:gd name="T31" fmla="*/ 2147483647 h 569"/>
              <a:gd name="T32" fmla="*/ 2147483647 w 363"/>
              <a:gd name="T33" fmla="*/ 2147483647 h 569"/>
              <a:gd name="T34" fmla="*/ 2147483647 w 363"/>
              <a:gd name="T35" fmla="*/ 2147483647 h 569"/>
              <a:gd name="T36" fmla="*/ 2147483647 w 363"/>
              <a:gd name="T37" fmla="*/ 2147483647 h 569"/>
              <a:gd name="T38" fmla="*/ 2147483647 w 363"/>
              <a:gd name="T39" fmla="*/ 2147483647 h 569"/>
              <a:gd name="T40" fmla="*/ 2147483647 w 363"/>
              <a:gd name="T41" fmla="*/ 2147483647 h 569"/>
              <a:gd name="T42" fmla="*/ 2147483647 w 363"/>
              <a:gd name="T43" fmla="*/ 2147483647 h 569"/>
              <a:gd name="T44" fmla="*/ 2147483647 w 363"/>
              <a:gd name="T45" fmla="*/ 2147483647 h 569"/>
              <a:gd name="T46" fmla="*/ 2147483647 w 363"/>
              <a:gd name="T47" fmla="*/ 2147483647 h 569"/>
              <a:gd name="T48" fmla="*/ 2147483647 w 363"/>
              <a:gd name="T49" fmla="*/ 2147483647 h 569"/>
              <a:gd name="T50" fmla="*/ 2147483647 w 363"/>
              <a:gd name="T51" fmla="*/ 2147483647 h 569"/>
              <a:gd name="T52" fmla="*/ 2147483647 w 363"/>
              <a:gd name="T53" fmla="*/ 2147483647 h 569"/>
              <a:gd name="T54" fmla="*/ 2147483647 w 363"/>
              <a:gd name="T55" fmla="*/ 2147483647 h 569"/>
              <a:gd name="T56" fmla="*/ 2147483647 w 363"/>
              <a:gd name="T57" fmla="*/ 2147483647 h 569"/>
              <a:gd name="T58" fmla="*/ 2147483647 w 363"/>
              <a:gd name="T59" fmla="*/ 2147483647 h 569"/>
              <a:gd name="T60" fmla="*/ 2147483647 w 363"/>
              <a:gd name="T61" fmla="*/ 2147483647 h 569"/>
              <a:gd name="T62" fmla="*/ 2147483647 w 363"/>
              <a:gd name="T63" fmla="*/ 2147483647 h 569"/>
              <a:gd name="T64" fmla="*/ 2147483647 w 363"/>
              <a:gd name="T65" fmla="*/ 2147483647 h 569"/>
              <a:gd name="T66" fmla="*/ 2147483647 w 363"/>
              <a:gd name="T67" fmla="*/ 2147483647 h 569"/>
              <a:gd name="T68" fmla="*/ 2147483647 w 363"/>
              <a:gd name="T69" fmla="*/ 2147483647 h 569"/>
              <a:gd name="T70" fmla="*/ 2147483647 w 363"/>
              <a:gd name="T71" fmla="*/ 2147483647 h 569"/>
              <a:gd name="T72" fmla="*/ 2147483647 w 363"/>
              <a:gd name="T73" fmla="*/ 2147483647 h 569"/>
              <a:gd name="T74" fmla="*/ 2147483647 w 363"/>
              <a:gd name="T75" fmla="*/ 2147483647 h 569"/>
              <a:gd name="T76" fmla="*/ 2147483647 w 363"/>
              <a:gd name="T77" fmla="*/ 2147483647 h 569"/>
              <a:gd name="T78" fmla="*/ 2147483647 w 363"/>
              <a:gd name="T79" fmla="*/ 2147483647 h 569"/>
              <a:gd name="T80" fmla="*/ 2147483647 w 363"/>
              <a:gd name="T81" fmla="*/ 2147483647 h 569"/>
              <a:gd name="T82" fmla="*/ 2147483647 w 363"/>
              <a:gd name="T83" fmla="*/ 2147483647 h 569"/>
              <a:gd name="T84" fmla="*/ 2147483647 w 363"/>
              <a:gd name="T85" fmla="*/ 2147483647 h 569"/>
              <a:gd name="T86" fmla="*/ 2147483647 w 363"/>
              <a:gd name="T87" fmla="*/ 2147483647 h 569"/>
              <a:gd name="T88" fmla="*/ 2147483647 w 363"/>
              <a:gd name="T89" fmla="*/ 2147483647 h 569"/>
              <a:gd name="T90" fmla="*/ 2147483647 w 363"/>
              <a:gd name="T91" fmla="*/ 2147483647 h 569"/>
              <a:gd name="T92" fmla="*/ 2147483647 w 363"/>
              <a:gd name="T93" fmla="*/ 2147483647 h 569"/>
              <a:gd name="T94" fmla="*/ 2147483647 w 363"/>
              <a:gd name="T95" fmla="*/ 2147483647 h 569"/>
              <a:gd name="T96" fmla="*/ 2147483647 w 363"/>
              <a:gd name="T97" fmla="*/ 2147483647 h 569"/>
              <a:gd name="T98" fmla="*/ 2147483647 w 363"/>
              <a:gd name="T99" fmla="*/ 2147483647 h 569"/>
              <a:gd name="T100" fmla="*/ 2147483647 w 363"/>
              <a:gd name="T101" fmla="*/ 2147483647 h 569"/>
              <a:gd name="T102" fmla="*/ 2147483647 w 363"/>
              <a:gd name="T103" fmla="*/ 2147483647 h 569"/>
              <a:gd name="T104" fmla="*/ 2147483647 w 363"/>
              <a:gd name="T105" fmla="*/ 2147483647 h 569"/>
              <a:gd name="T106" fmla="*/ 2147483647 w 363"/>
              <a:gd name="T107" fmla="*/ 2147483647 h 56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63"/>
              <a:gd name="T163" fmla="*/ 0 h 569"/>
              <a:gd name="T164" fmla="*/ 363 w 363"/>
              <a:gd name="T165" fmla="*/ 569 h 56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63" h="569">
                <a:moveTo>
                  <a:pt x="11" y="280"/>
                </a:moveTo>
                <a:lnTo>
                  <a:pt x="4" y="184"/>
                </a:lnTo>
                <a:lnTo>
                  <a:pt x="6" y="182"/>
                </a:lnTo>
                <a:lnTo>
                  <a:pt x="10" y="176"/>
                </a:lnTo>
                <a:lnTo>
                  <a:pt x="16" y="167"/>
                </a:lnTo>
                <a:lnTo>
                  <a:pt x="23" y="156"/>
                </a:lnTo>
                <a:lnTo>
                  <a:pt x="32" y="142"/>
                </a:lnTo>
                <a:lnTo>
                  <a:pt x="41" y="127"/>
                </a:lnTo>
                <a:lnTo>
                  <a:pt x="49" y="111"/>
                </a:lnTo>
                <a:lnTo>
                  <a:pt x="56" y="95"/>
                </a:lnTo>
                <a:lnTo>
                  <a:pt x="61" y="87"/>
                </a:lnTo>
                <a:lnTo>
                  <a:pt x="68" y="79"/>
                </a:lnTo>
                <a:lnTo>
                  <a:pt x="78" y="71"/>
                </a:lnTo>
                <a:lnTo>
                  <a:pt x="89" y="62"/>
                </a:lnTo>
                <a:lnTo>
                  <a:pt x="101" y="54"/>
                </a:lnTo>
                <a:lnTo>
                  <a:pt x="114" y="46"/>
                </a:lnTo>
                <a:lnTo>
                  <a:pt x="128" y="38"/>
                </a:lnTo>
                <a:lnTo>
                  <a:pt x="142" y="31"/>
                </a:lnTo>
                <a:lnTo>
                  <a:pt x="156" y="24"/>
                </a:lnTo>
                <a:lnTo>
                  <a:pt x="169" y="19"/>
                </a:lnTo>
                <a:lnTo>
                  <a:pt x="181" y="13"/>
                </a:lnTo>
                <a:lnTo>
                  <a:pt x="192" y="8"/>
                </a:lnTo>
                <a:lnTo>
                  <a:pt x="201" y="5"/>
                </a:lnTo>
                <a:lnTo>
                  <a:pt x="208" y="2"/>
                </a:lnTo>
                <a:lnTo>
                  <a:pt x="212" y="0"/>
                </a:lnTo>
                <a:lnTo>
                  <a:pt x="214" y="0"/>
                </a:lnTo>
                <a:lnTo>
                  <a:pt x="216" y="9"/>
                </a:lnTo>
                <a:lnTo>
                  <a:pt x="220" y="20"/>
                </a:lnTo>
                <a:lnTo>
                  <a:pt x="226" y="31"/>
                </a:lnTo>
                <a:lnTo>
                  <a:pt x="232" y="44"/>
                </a:lnTo>
                <a:lnTo>
                  <a:pt x="239" y="57"/>
                </a:lnTo>
                <a:lnTo>
                  <a:pt x="247" y="71"/>
                </a:lnTo>
                <a:lnTo>
                  <a:pt x="255" y="84"/>
                </a:lnTo>
                <a:lnTo>
                  <a:pt x="263" y="97"/>
                </a:lnTo>
                <a:lnTo>
                  <a:pt x="271" y="110"/>
                </a:lnTo>
                <a:lnTo>
                  <a:pt x="279" y="121"/>
                </a:lnTo>
                <a:lnTo>
                  <a:pt x="286" y="132"/>
                </a:lnTo>
                <a:lnTo>
                  <a:pt x="292" y="141"/>
                </a:lnTo>
                <a:lnTo>
                  <a:pt x="298" y="149"/>
                </a:lnTo>
                <a:lnTo>
                  <a:pt x="302" y="155"/>
                </a:lnTo>
                <a:lnTo>
                  <a:pt x="305" y="159"/>
                </a:lnTo>
                <a:lnTo>
                  <a:pt x="306" y="160"/>
                </a:lnTo>
                <a:lnTo>
                  <a:pt x="325" y="237"/>
                </a:lnTo>
                <a:lnTo>
                  <a:pt x="336" y="326"/>
                </a:lnTo>
                <a:lnTo>
                  <a:pt x="336" y="327"/>
                </a:lnTo>
                <a:lnTo>
                  <a:pt x="336" y="332"/>
                </a:lnTo>
                <a:lnTo>
                  <a:pt x="336" y="339"/>
                </a:lnTo>
                <a:lnTo>
                  <a:pt x="336" y="348"/>
                </a:lnTo>
                <a:lnTo>
                  <a:pt x="336" y="359"/>
                </a:lnTo>
                <a:lnTo>
                  <a:pt x="337" y="371"/>
                </a:lnTo>
                <a:lnTo>
                  <a:pt x="337" y="384"/>
                </a:lnTo>
                <a:lnTo>
                  <a:pt x="337" y="397"/>
                </a:lnTo>
                <a:lnTo>
                  <a:pt x="335" y="402"/>
                </a:lnTo>
                <a:lnTo>
                  <a:pt x="330" y="407"/>
                </a:lnTo>
                <a:lnTo>
                  <a:pt x="322" y="413"/>
                </a:lnTo>
                <a:lnTo>
                  <a:pt x="314" y="420"/>
                </a:lnTo>
                <a:lnTo>
                  <a:pt x="305" y="427"/>
                </a:lnTo>
                <a:lnTo>
                  <a:pt x="298" y="433"/>
                </a:lnTo>
                <a:lnTo>
                  <a:pt x="292" y="438"/>
                </a:lnTo>
                <a:lnTo>
                  <a:pt x="291" y="443"/>
                </a:lnTo>
                <a:lnTo>
                  <a:pt x="294" y="453"/>
                </a:lnTo>
                <a:lnTo>
                  <a:pt x="301" y="459"/>
                </a:lnTo>
                <a:lnTo>
                  <a:pt x="310" y="462"/>
                </a:lnTo>
                <a:lnTo>
                  <a:pt x="321" y="463"/>
                </a:lnTo>
                <a:lnTo>
                  <a:pt x="330" y="463"/>
                </a:lnTo>
                <a:lnTo>
                  <a:pt x="339" y="462"/>
                </a:lnTo>
                <a:lnTo>
                  <a:pt x="346" y="462"/>
                </a:lnTo>
                <a:lnTo>
                  <a:pt x="349" y="464"/>
                </a:lnTo>
                <a:lnTo>
                  <a:pt x="354" y="475"/>
                </a:lnTo>
                <a:lnTo>
                  <a:pt x="359" y="486"/>
                </a:lnTo>
                <a:lnTo>
                  <a:pt x="362" y="496"/>
                </a:lnTo>
                <a:lnTo>
                  <a:pt x="363" y="505"/>
                </a:lnTo>
                <a:lnTo>
                  <a:pt x="362" y="513"/>
                </a:lnTo>
                <a:lnTo>
                  <a:pt x="357" y="522"/>
                </a:lnTo>
                <a:lnTo>
                  <a:pt x="349" y="531"/>
                </a:lnTo>
                <a:lnTo>
                  <a:pt x="336" y="541"/>
                </a:lnTo>
                <a:lnTo>
                  <a:pt x="328" y="546"/>
                </a:lnTo>
                <a:lnTo>
                  <a:pt x="315" y="551"/>
                </a:lnTo>
                <a:lnTo>
                  <a:pt x="302" y="556"/>
                </a:lnTo>
                <a:lnTo>
                  <a:pt x="286" y="559"/>
                </a:lnTo>
                <a:lnTo>
                  <a:pt x="269" y="562"/>
                </a:lnTo>
                <a:lnTo>
                  <a:pt x="251" y="565"/>
                </a:lnTo>
                <a:lnTo>
                  <a:pt x="232" y="568"/>
                </a:lnTo>
                <a:lnTo>
                  <a:pt x="212" y="569"/>
                </a:lnTo>
                <a:lnTo>
                  <a:pt x="193" y="569"/>
                </a:lnTo>
                <a:lnTo>
                  <a:pt x="175" y="569"/>
                </a:lnTo>
                <a:lnTo>
                  <a:pt x="156" y="567"/>
                </a:lnTo>
                <a:lnTo>
                  <a:pt x="140" y="564"/>
                </a:lnTo>
                <a:lnTo>
                  <a:pt x="125" y="561"/>
                </a:lnTo>
                <a:lnTo>
                  <a:pt x="112" y="556"/>
                </a:lnTo>
                <a:lnTo>
                  <a:pt x="102" y="549"/>
                </a:lnTo>
                <a:lnTo>
                  <a:pt x="94" y="541"/>
                </a:lnTo>
                <a:lnTo>
                  <a:pt x="87" y="532"/>
                </a:lnTo>
                <a:lnTo>
                  <a:pt x="79" y="523"/>
                </a:lnTo>
                <a:lnTo>
                  <a:pt x="70" y="512"/>
                </a:lnTo>
                <a:lnTo>
                  <a:pt x="61" y="501"/>
                </a:lnTo>
                <a:lnTo>
                  <a:pt x="51" y="490"/>
                </a:lnTo>
                <a:lnTo>
                  <a:pt x="42" y="477"/>
                </a:lnTo>
                <a:lnTo>
                  <a:pt x="33" y="463"/>
                </a:lnTo>
                <a:lnTo>
                  <a:pt x="25" y="448"/>
                </a:lnTo>
                <a:lnTo>
                  <a:pt x="17" y="432"/>
                </a:lnTo>
                <a:lnTo>
                  <a:pt x="10" y="415"/>
                </a:lnTo>
                <a:lnTo>
                  <a:pt x="5" y="397"/>
                </a:lnTo>
                <a:lnTo>
                  <a:pt x="2" y="376"/>
                </a:lnTo>
                <a:lnTo>
                  <a:pt x="0" y="355"/>
                </a:lnTo>
                <a:lnTo>
                  <a:pt x="2" y="331"/>
                </a:lnTo>
                <a:lnTo>
                  <a:pt x="4" y="306"/>
                </a:lnTo>
                <a:lnTo>
                  <a:pt x="11" y="280"/>
                </a:lnTo>
                <a:close/>
              </a:path>
            </a:pathLst>
          </a:custGeom>
          <a:solidFill>
            <a:srgbClr val="FFCC99"/>
          </a:solidFill>
          <a:ln w="317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76" name="Freeform 4"/>
          <p:cNvSpPr>
            <a:spLocks/>
          </p:cNvSpPr>
          <p:nvPr/>
        </p:nvSpPr>
        <p:spPr bwMode="auto">
          <a:xfrm>
            <a:off x="2516011" y="2151945"/>
            <a:ext cx="77611" cy="122766"/>
          </a:xfrm>
          <a:custGeom>
            <a:avLst/>
            <a:gdLst>
              <a:gd name="T0" fmla="*/ 2147483647 w 55"/>
              <a:gd name="T1" fmla="*/ 2147483647 h 87"/>
              <a:gd name="T2" fmla="*/ 2147483647 w 55"/>
              <a:gd name="T3" fmla="*/ 0 h 87"/>
              <a:gd name="T4" fmla="*/ 2147483647 w 55"/>
              <a:gd name="T5" fmla="*/ 0 h 87"/>
              <a:gd name="T6" fmla="*/ 2147483647 w 55"/>
              <a:gd name="T7" fmla="*/ 0 h 87"/>
              <a:gd name="T8" fmla="*/ 2147483647 w 55"/>
              <a:gd name="T9" fmla="*/ 2147483647 h 87"/>
              <a:gd name="T10" fmla="*/ 2147483647 w 55"/>
              <a:gd name="T11" fmla="*/ 2147483647 h 87"/>
              <a:gd name="T12" fmla="*/ 2147483647 w 55"/>
              <a:gd name="T13" fmla="*/ 2147483647 h 87"/>
              <a:gd name="T14" fmla="*/ 2147483647 w 55"/>
              <a:gd name="T15" fmla="*/ 2147483647 h 87"/>
              <a:gd name="T16" fmla="*/ 0 w 55"/>
              <a:gd name="T17" fmla="*/ 2147483647 h 87"/>
              <a:gd name="T18" fmla="*/ 0 w 55"/>
              <a:gd name="T19" fmla="*/ 2147483647 h 87"/>
              <a:gd name="T20" fmla="*/ 2147483647 w 55"/>
              <a:gd name="T21" fmla="*/ 2147483647 h 87"/>
              <a:gd name="T22" fmla="*/ 2147483647 w 55"/>
              <a:gd name="T23" fmla="*/ 2147483647 h 87"/>
              <a:gd name="T24" fmla="*/ 2147483647 w 55"/>
              <a:gd name="T25" fmla="*/ 2147483647 h 87"/>
              <a:gd name="T26" fmla="*/ 2147483647 w 55"/>
              <a:gd name="T27" fmla="*/ 2147483647 h 87"/>
              <a:gd name="T28" fmla="*/ 2147483647 w 55"/>
              <a:gd name="T29" fmla="*/ 2147483647 h 87"/>
              <a:gd name="T30" fmla="*/ 2147483647 w 55"/>
              <a:gd name="T31" fmla="*/ 2147483647 h 87"/>
              <a:gd name="T32" fmla="*/ 2147483647 w 55"/>
              <a:gd name="T33" fmla="*/ 2147483647 h 87"/>
              <a:gd name="T34" fmla="*/ 2147483647 w 55"/>
              <a:gd name="T35" fmla="*/ 2147483647 h 87"/>
              <a:gd name="T36" fmla="*/ 2147483647 w 55"/>
              <a:gd name="T37" fmla="*/ 2147483647 h 87"/>
              <a:gd name="T38" fmla="*/ 2147483647 w 55"/>
              <a:gd name="T39" fmla="*/ 2147483647 h 87"/>
              <a:gd name="T40" fmla="*/ 2147483647 w 55"/>
              <a:gd name="T41" fmla="*/ 2147483647 h 87"/>
              <a:gd name="T42" fmla="*/ 2147483647 w 55"/>
              <a:gd name="T43" fmla="*/ 2147483647 h 87"/>
              <a:gd name="T44" fmla="*/ 2147483647 w 55"/>
              <a:gd name="T45" fmla="*/ 2147483647 h 87"/>
              <a:gd name="T46" fmla="*/ 2147483647 w 55"/>
              <a:gd name="T47" fmla="*/ 2147483647 h 87"/>
              <a:gd name="T48" fmla="*/ 2147483647 w 55"/>
              <a:gd name="T49" fmla="*/ 2147483647 h 87"/>
              <a:gd name="T50" fmla="*/ 2147483647 w 55"/>
              <a:gd name="T51" fmla="*/ 2147483647 h 8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5"/>
              <a:gd name="T79" fmla="*/ 0 h 87"/>
              <a:gd name="T80" fmla="*/ 55 w 55"/>
              <a:gd name="T81" fmla="*/ 87 h 8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5" h="87">
                <a:moveTo>
                  <a:pt x="37" y="1"/>
                </a:moveTo>
                <a:lnTo>
                  <a:pt x="35" y="0"/>
                </a:lnTo>
                <a:lnTo>
                  <a:pt x="32" y="0"/>
                </a:lnTo>
                <a:lnTo>
                  <a:pt x="26" y="0"/>
                </a:lnTo>
                <a:lnTo>
                  <a:pt x="20" y="1"/>
                </a:lnTo>
                <a:lnTo>
                  <a:pt x="13" y="4"/>
                </a:lnTo>
                <a:lnTo>
                  <a:pt x="7" y="9"/>
                </a:lnTo>
                <a:lnTo>
                  <a:pt x="2" y="19"/>
                </a:lnTo>
                <a:lnTo>
                  <a:pt x="0" y="31"/>
                </a:lnTo>
                <a:lnTo>
                  <a:pt x="0" y="45"/>
                </a:lnTo>
                <a:lnTo>
                  <a:pt x="2" y="57"/>
                </a:lnTo>
                <a:lnTo>
                  <a:pt x="6" y="66"/>
                </a:lnTo>
                <a:lnTo>
                  <a:pt x="12" y="74"/>
                </a:lnTo>
                <a:lnTo>
                  <a:pt x="17" y="80"/>
                </a:lnTo>
                <a:lnTo>
                  <a:pt x="24" y="84"/>
                </a:lnTo>
                <a:lnTo>
                  <a:pt x="31" y="86"/>
                </a:lnTo>
                <a:lnTo>
                  <a:pt x="37" y="87"/>
                </a:lnTo>
                <a:lnTo>
                  <a:pt x="42" y="87"/>
                </a:lnTo>
                <a:lnTo>
                  <a:pt x="46" y="87"/>
                </a:lnTo>
                <a:lnTo>
                  <a:pt x="50" y="87"/>
                </a:lnTo>
                <a:lnTo>
                  <a:pt x="52" y="87"/>
                </a:lnTo>
                <a:lnTo>
                  <a:pt x="54" y="87"/>
                </a:lnTo>
                <a:lnTo>
                  <a:pt x="55" y="87"/>
                </a:lnTo>
                <a:lnTo>
                  <a:pt x="37" y="1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77" name="Freeform 5"/>
          <p:cNvSpPr>
            <a:spLocks/>
          </p:cNvSpPr>
          <p:nvPr/>
        </p:nvSpPr>
        <p:spPr bwMode="auto">
          <a:xfrm>
            <a:off x="7030156" y="2151945"/>
            <a:ext cx="77612" cy="122766"/>
          </a:xfrm>
          <a:custGeom>
            <a:avLst/>
            <a:gdLst>
              <a:gd name="T0" fmla="*/ 2147483647 w 55"/>
              <a:gd name="T1" fmla="*/ 2147483647 h 87"/>
              <a:gd name="T2" fmla="*/ 2147483647 w 55"/>
              <a:gd name="T3" fmla="*/ 0 h 87"/>
              <a:gd name="T4" fmla="*/ 2147483647 w 55"/>
              <a:gd name="T5" fmla="*/ 0 h 87"/>
              <a:gd name="T6" fmla="*/ 2147483647 w 55"/>
              <a:gd name="T7" fmla="*/ 0 h 87"/>
              <a:gd name="T8" fmla="*/ 2147483647 w 55"/>
              <a:gd name="T9" fmla="*/ 2147483647 h 87"/>
              <a:gd name="T10" fmla="*/ 2147483647 w 55"/>
              <a:gd name="T11" fmla="*/ 2147483647 h 87"/>
              <a:gd name="T12" fmla="*/ 2147483647 w 55"/>
              <a:gd name="T13" fmla="*/ 2147483647 h 87"/>
              <a:gd name="T14" fmla="*/ 2147483647 w 55"/>
              <a:gd name="T15" fmla="*/ 2147483647 h 87"/>
              <a:gd name="T16" fmla="*/ 0 w 55"/>
              <a:gd name="T17" fmla="*/ 2147483647 h 87"/>
              <a:gd name="T18" fmla="*/ 0 w 55"/>
              <a:gd name="T19" fmla="*/ 2147483647 h 87"/>
              <a:gd name="T20" fmla="*/ 2147483647 w 55"/>
              <a:gd name="T21" fmla="*/ 2147483647 h 87"/>
              <a:gd name="T22" fmla="*/ 2147483647 w 55"/>
              <a:gd name="T23" fmla="*/ 2147483647 h 87"/>
              <a:gd name="T24" fmla="*/ 2147483647 w 55"/>
              <a:gd name="T25" fmla="*/ 2147483647 h 87"/>
              <a:gd name="T26" fmla="*/ 2147483647 w 55"/>
              <a:gd name="T27" fmla="*/ 2147483647 h 87"/>
              <a:gd name="T28" fmla="*/ 2147483647 w 55"/>
              <a:gd name="T29" fmla="*/ 2147483647 h 87"/>
              <a:gd name="T30" fmla="*/ 2147483647 w 55"/>
              <a:gd name="T31" fmla="*/ 2147483647 h 87"/>
              <a:gd name="T32" fmla="*/ 2147483647 w 55"/>
              <a:gd name="T33" fmla="*/ 2147483647 h 87"/>
              <a:gd name="T34" fmla="*/ 2147483647 w 55"/>
              <a:gd name="T35" fmla="*/ 2147483647 h 87"/>
              <a:gd name="T36" fmla="*/ 2147483647 w 55"/>
              <a:gd name="T37" fmla="*/ 2147483647 h 87"/>
              <a:gd name="T38" fmla="*/ 2147483647 w 55"/>
              <a:gd name="T39" fmla="*/ 2147483647 h 87"/>
              <a:gd name="T40" fmla="*/ 2147483647 w 55"/>
              <a:gd name="T41" fmla="*/ 2147483647 h 87"/>
              <a:gd name="T42" fmla="*/ 2147483647 w 55"/>
              <a:gd name="T43" fmla="*/ 2147483647 h 87"/>
              <a:gd name="T44" fmla="*/ 2147483647 w 55"/>
              <a:gd name="T45" fmla="*/ 2147483647 h 87"/>
              <a:gd name="T46" fmla="*/ 2147483647 w 55"/>
              <a:gd name="T47" fmla="*/ 2147483647 h 87"/>
              <a:gd name="T48" fmla="*/ 2147483647 w 55"/>
              <a:gd name="T49" fmla="*/ 2147483647 h 87"/>
              <a:gd name="T50" fmla="*/ 2147483647 w 55"/>
              <a:gd name="T51" fmla="*/ 2147483647 h 8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55"/>
              <a:gd name="T79" fmla="*/ 0 h 87"/>
              <a:gd name="T80" fmla="*/ 55 w 55"/>
              <a:gd name="T81" fmla="*/ 87 h 87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55" h="87">
                <a:moveTo>
                  <a:pt x="37" y="1"/>
                </a:moveTo>
                <a:lnTo>
                  <a:pt x="35" y="0"/>
                </a:lnTo>
                <a:lnTo>
                  <a:pt x="32" y="0"/>
                </a:lnTo>
                <a:lnTo>
                  <a:pt x="26" y="0"/>
                </a:lnTo>
                <a:lnTo>
                  <a:pt x="20" y="1"/>
                </a:lnTo>
                <a:lnTo>
                  <a:pt x="13" y="4"/>
                </a:lnTo>
                <a:lnTo>
                  <a:pt x="7" y="9"/>
                </a:lnTo>
                <a:lnTo>
                  <a:pt x="2" y="19"/>
                </a:lnTo>
                <a:lnTo>
                  <a:pt x="0" y="31"/>
                </a:lnTo>
                <a:lnTo>
                  <a:pt x="0" y="45"/>
                </a:lnTo>
                <a:lnTo>
                  <a:pt x="2" y="57"/>
                </a:lnTo>
                <a:lnTo>
                  <a:pt x="6" y="66"/>
                </a:lnTo>
                <a:lnTo>
                  <a:pt x="11" y="74"/>
                </a:lnTo>
                <a:lnTo>
                  <a:pt x="17" y="80"/>
                </a:lnTo>
                <a:lnTo>
                  <a:pt x="24" y="84"/>
                </a:lnTo>
                <a:lnTo>
                  <a:pt x="30" y="86"/>
                </a:lnTo>
                <a:lnTo>
                  <a:pt x="37" y="87"/>
                </a:lnTo>
                <a:lnTo>
                  <a:pt x="42" y="87"/>
                </a:lnTo>
                <a:lnTo>
                  <a:pt x="46" y="87"/>
                </a:lnTo>
                <a:lnTo>
                  <a:pt x="49" y="87"/>
                </a:lnTo>
                <a:lnTo>
                  <a:pt x="52" y="87"/>
                </a:lnTo>
                <a:lnTo>
                  <a:pt x="53" y="87"/>
                </a:lnTo>
                <a:lnTo>
                  <a:pt x="55" y="87"/>
                </a:lnTo>
                <a:lnTo>
                  <a:pt x="37" y="1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78" name="Freeform 6"/>
          <p:cNvSpPr>
            <a:spLocks/>
          </p:cNvSpPr>
          <p:nvPr/>
        </p:nvSpPr>
        <p:spPr bwMode="auto">
          <a:xfrm>
            <a:off x="2516011" y="2151945"/>
            <a:ext cx="77611" cy="122766"/>
          </a:xfrm>
          <a:custGeom>
            <a:avLst/>
            <a:gdLst>
              <a:gd name="T0" fmla="*/ 2147483647 w 55"/>
              <a:gd name="T1" fmla="*/ 2147483647 h 87"/>
              <a:gd name="T2" fmla="*/ 2147483647 w 55"/>
              <a:gd name="T3" fmla="*/ 2147483647 h 87"/>
              <a:gd name="T4" fmla="*/ 2147483647 w 55"/>
              <a:gd name="T5" fmla="*/ 0 h 87"/>
              <a:gd name="T6" fmla="*/ 2147483647 w 55"/>
              <a:gd name="T7" fmla="*/ 0 h 87"/>
              <a:gd name="T8" fmla="*/ 2147483647 w 55"/>
              <a:gd name="T9" fmla="*/ 0 h 87"/>
              <a:gd name="T10" fmla="*/ 2147483647 w 55"/>
              <a:gd name="T11" fmla="*/ 2147483647 h 87"/>
              <a:gd name="T12" fmla="*/ 2147483647 w 55"/>
              <a:gd name="T13" fmla="*/ 2147483647 h 87"/>
              <a:gd name="T14" fmla="*/ 2147483647 w 55"/>
              <a:gd name="T15" fmla="*/ 2147483647 h 87"/>
              <a:gd name="T16" fmla="*/ 2147483647 w 55"/>
              <a:gd name="T17" fmla="*/ 2147483647 h 87"/>
              <a:gd name="T18" fmla="*/ 0 w 55"/>
              <a:gd name="T19" fmla="*/ 2147483647 h 87"/>
              <a:gd name="T20" fmla="*/ 0 w 55"/>
              <a:gd name="T21" fmla="*/ 2147483647 h 87"/>
              <a:gd name="T22" fmla="*/ 0 w 55"/>
              <a:gd name="T23" fmla="*/ 2147483647 h 87"/>
              <a:gd name="T24" fmla="*/ 2147483647 w 55"/>
              <a:gd name="T25" fmla="*/ 2147483647 h 87"/>
              <a:gd name="T26" fmla="*/ 2147483647 w 55"/>
              <a:gd name="T27" fmla="*/ 2147483647 h 87"/>
              <a:gd name="T28" fmla="*/ 2147483647 w 55"/>
              <a:gd name="T29" fmla="*/ 2147483647 h 87"/>
              <a:gd name="T30" fmla="*/ 2147483647 w 55"/>
              <a:gd name="T31" fmla="*/ 2147483647 h 87"/>
              <a:gd name="T32" fmla="*/ 2147483647 w 55"/>
              <a:gd name="T33" fmla="*/ 2147483647 h 87"/>
              <a:gd name="T34" fmla="*/ 2147483647 w 55"/>
              <a:gd name="T35" fmla="*/ 2147483647 h 87"/>
              <a:gd name="T36" fmla="*/ 2147483647 w 55"/>
              <a:gd name="T37" fmla="*/ 2147483647 h 87"/>
              <a:gd name="T38" fmla="*/ 2147483647 w 55"/>
              <a:gd name="T39" fmla="*/ 2147483647 h 87"/>
              <a:gd name="T40" fmla="*/ 2147483647 w 55"/>
              <a:gd name="T41" fmla="*/ 2147483647 h 87"/>
              <a:gd name="T42" fmla="*/ 2147483647 w 55"/>
              <a:gd name="T43" fmla="*/ 2147483647 h 87"/>
              <a:gd name="T44" fmla="*/ 2147483647 w 55"/>
              <a:gd name="T45" fmla="*/ 2147483647 h 87"/>
              <a:gd name="T46" fmla="*/ 2147483647 w 55"/>
              <a:gd name="T47" fmla="*/ 2147483647 h 87"/>
              <a:gd name="T48" fmla="*/ 2147483647 w 55"/>
              <a:gd name="T49" fmla="*/ 2147483647 h 87"/>
              <a:gd name="T50" fmla="*/ 2147483647 w 55"/>
              <a:gd name="T51" fmla="*/ 2147483647 h 87"/>
              <a:gd name="T52" fmla="*/ 2147483647 w 55"/>
              <a:gd name="T53" fmla="*/ 2147483647 h 87"/>
              <a:gd name="T54" fmla="*/ 2147483647 w 55"/>
              <a:gd name="T55" fmla="*/ 2147483647 h 8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5"/>
              <a:gd name="T85" fmla="*/ 0 h 87"/>
              <a:gd name="T86" fmla="*/ 55 w 55"/>
              <a:gd name="T87" fmla="*/ 87 h 87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5" h="87">
                <a:moveTo>
                  <a:pt x="37" y="1"/>
                </a:moveTo>
                <a:lnTo>
                  <a:pt x="37" y="1"/>
                </a:lnTo>
                <a:lnTo>
                  <a:pt x="35" y="0"/>
                </a:lnTo>
                <a:lnTo>
                  <a:pt x="32" y="0"/>
                </a:lnTo>
                <a:lnTo>
                  <a:pt x="26" y="0"/>
                </a:lnTo>
                <a:lnTo>
                  <a:pt x="20" y="1"/>
                </a:lnTo>
                <a:lnTo>
                  <a:pt x="13" y="4"/>
                </a:lnTo>
                <a:lnTo>
                  <a:pt x="7" y="9"/>
                </a:lnTo>
                <a:lnTo>
                  <a:pt x="2" y="19"/>
                </a:lnTo>
                <a:lnTo>
                  <a:pt x="0" y="31"/>
                </a:lnTo>
                <a:lnTo>
                  <a:pt x="0" y="45"/>
                </a:lnTo>
                <a:lnTo>
                  <a:pt x="2" y="57"/>
                </a:lnTo>
                <a:lnTo>
                  <a:pt x="6" y="66"/>
                </a:lnTo>
                <a:lnTo>
                  <a:pt x="12" y="74"/>
                </a:lnTo>
                <a:lnTo>
                  <a:pt x="17" y="80"/>
                </a:lnTo>
                <a:lnTo>
                  <a:pt x="24" y="84"/>
                </a:lnTo>
                <a:lnTo>
                  <a:pt x="31" y="86"/>
                </a:lnTo>
                <a:lnTo>
                  <a:pt x="37" y="87"/>
                </a:lnTo>
                <a:lnTo>
                  <a:pt x="42" y="87"/>
                </a:lnTo>
                <a:lnTo>
                  <a:pt x="46" y="87"/>
                </a:lnTo>
                <a:lnTo>
                  <a:pt x="50" y="87"/>
                </a:lnTo>
                <a:lnTo>
                  <a:pt x="52" y="87"/>
                </a:lnTo>
                <a:lnTo>
                  <a:pt x="54" y="87"/>
                </a:lnTo>
                <a:lnTo>
                  <a:pt x="55" y="87"/>
                </a:lnTo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79" name="Freeform 7"/>
          <p:cNvSpPr>
            <a:spLocks/>
          </p:cNvSpPr>
          <p:nvPr/>
        </p:nvSpPr>
        <p:spPr bwMode="auto">
          <a:xfrm>
            <a:off x="7030156" y="2151945"/>
            <a:ext cx="77612" cy="122766"/>
          </a:xfrm>
          <a:custGeom>
            <a:avLst/>
            <a:gdLst>
              <a:gd name="T0" fmla="*/ 2147483647 w 55"/>
              <a:gd name="T1" fmla="*/ 2147483647 h 87"/>
              <a:gd name="T2" fmla="*/ 2147483647 w 55"/>
              <a:gd name="T3" fmla="*/ 2147483647 h 87"/>
              <a:gd name="T4" fmla="*/ 2147483647 w 55"/>
              <a:gd name="T5" fmla="*/ 0 h 87"/>
              <a:gd name="T6" fmla="*/ 2147483647 w 55"/>
              <a:gd name="T7" fmla="*/ 0 h 87"/>
              <a:gd name="T8" fmla="*/ 2147483647 w 55"/>
              <a:gd name="T9" fmla="*/ 0 h 87"/>
              <a:gd name="T10" fmla="*/ 2147483647 w 55"/>
              <a:gd name="T11" fmla="*/ 2147483647 h 87"/>
              <a:gd name="T12" fmla="*/ 2147483647 w 55"/>
              <a:gd name="T13" fmla="*/ 2147483647 h 87"/>
              <a:gd name="T14" fmla="*/ 2147483647 w 55"/>
              <a:gd name="T15" fmla="*/ 2147483647 h 87"/>
              <a:gd name="T16" fmla="*/ 2147483647 w 55"/>
              <a:gd name="T17" fmla="*/ 2147483647 h 87"/>
              <a:gd name="T18" fmla="*/ 0 w 55"/>
              <a:gd name="T19" fmla="*/ 2147483647 h 87"/>
              <a:gd name="T20" fmla="*/ 0 w 55"/>
              <a:gd name="T21" fmla="*/ 2147483647 h 87"/>
              <a:gd name="T22" fmla="*/ 0 w 55"/>
              <a:gd name="T23" fmla="*/ 2147483647 h 87"/>
              <a:gd name="T24" fmla="*/ 2147483647 w 55"/>
              <a:gd name="T25" fmla="*/ 2147483647 h 87"/>
              <a:gd name="T26" fmla="*/ 2147483647 w 55"/>
              <a:gd name="T27" fmla="*/ 2147483647 h 87"/>
              <a:gd name="T28" fmla="*/ 2147483647 w 55"/>
              <a:gd name="T29" fmla="*/ 2147483647 h 87"/>
              <a:gd name="T30" fmla="*/ 2147483647 w 55"/>
              <a:gd name="T31" fmla="*/ 2147483647 h 87"/>
              <a:gd name="T32" fmla="*/ 2147483647 w 55"/>
              <a:gd name="T33" fmla="*/ 2147483647 h 87"/>
              <a:gd name="T34" fmla="*/ 2147483647 w 55"/>
              <a:gd name="T35" fmla="*/ 2147483647 h 87"/>
              <a:gd name="T36" fmla="*/ 2147483647 w 55"/>
              <a:gd name="T37" fmla="*/ 2147483647 h 87"/>
              <a:gd name="T38" fmla="*/ 2147483647 w 55"/>
              <a:gd name="T39" fmla="*/ 2147483647 h 87"/>
              <a:gd name="T40" fmla="*/ 2147483647 w 55"/>
              <a:gd name="T41" fmla="*/ 2147483647 h 87"/>
              <a:gd name="T42" fmla="*/ 2147483647 w 55"/>
              <a:gd name="T43" fmla="*/ 2147483647 h 87"/>
              <a:gd name="T44" fmla="*/ 2147483647 w 55"/>
              <a:gd name="T45" fmla="*/ 2147483647 h 87"/>
              <a:gd name="T46" fmla="*/ 2147483647 w 55"/>
              <a:gd name="T47" fmla="*/ 2147483647 h 87"/>
              <a:gd name="T48" fmla="*/ 2147483647 w 55"/>
              <a:gd name="T49" fmla="*/ 2147483647 h 87"/>
              <a:gd name="T50" fmla="*/ 2147483647 w 55"/>
              <a:gd name="T51" fmla="*/ 2147483647 h 87"/>
              <a:gd name="T52" fmla="*/ 2147483647 w 55"/>
              <a:gd name="T53" fmla="*/ 2147483647 h 87"/>
              <a:gd name="T54" fmla="*/ 2147483647 w 55"/>
              <a:gd name="T55" fmla="*/ 2147483647 h 87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55"/>
              <a:gd name="T85" fmla="*/ 0 h 87"/>
              <a:gd name="T86" fmla="*/ 55 w 55"/>
              <a:gd name="T87" fmla="*/ 87 h 87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55" h="87">
                <a:moveTo>
                  <a:pt x="37" y="1"/>
                </a:moveTo>
                <a:lnTo>
                  <a:pt x="37" y="1"/>
                </a:lnTo>
                <a:lnTo>
                  <a:pt x="35" y="0"/>
                </a:lnTo>
                <a:lnTo>
                  <a:pt x="32" y="0"/>
                </a:lnTo>
                <a:lnTo>
                  <a:pt x="26" y="0"/>
                </a:lnTo>
                <a:lnTo>
                  <a:pt x="20" y="1"/>
                </a:lnTo>
                <a:lnTo>
                  <a:pt x="13" y="4"/>
                </a:lnTo>
                <a:lnTo>
                  <a:pt x="7" y="9"/>
                </a:lnTo>
                <a:lnTo>
                  <a:pt x="2" y="19"/>
                </a:lnTo>
                <a:lnTo>
                  <a:pt x="0" y="31"/>
                </a:lnTo>
                <a:lnTo>
                  <a:pt x="0" y="45"/>
                </a:lnTo>
                <a:lnTo>
                  <a:pt x="2" y="57"/>
                </a:lnTo>
                <a:lnTo>
                  <a:pt x="6" y="66"/>
                </a:lnTo>
                <a:lnTo>
                  <a:pt x="11" y="74"/>
                </a:lnTo>
                <a:lnTo>
                  <a:pt x="17" y="80"/>
                </a:lnTo>
                <a:lnTo>
                  <a:pt x="24" y="84"/>
                </a:lnTo>
                <a:lnTo>
                  <a:pt x="30" y="86"/>
                </a:lnTo>
                <a:lnTo>
                  <a:pt x="37" y="87"/>
                </a:lnTo>
                <a:lnTo>
                  <a:pt x="42" y="87"/>
                </a:lnTo>
                <a:lnTo>
                  <a:pt x="46" y="87"/>
                </a:lnTo>
                <a:lnTo>
                  <a:pt x="49" y="87"/>
                </a:lnTo>
                <a:lnTo>
                  <a:pt x="52" y="87"/>
                </a:lnTo>
                <a:lnTo>
                  <a:pt x="53" y="87"/>
                </a:lnTo>
                <a:lnTo>
                  <a:pt x="55" y="87"/>
                </a:lnTo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80" name="Freeform 8"/>
          <p:cNvSpPr>
            <a:spLocks/>
          </p:cNvSpPr>
          <p:nvPr/>
        </p:nvSpPr>
        <p:spPr bwMode="auto">
          <a:xfrm>
            <a:off x="2020711" y="3958167"/>
            <a:ext cx="1518356" cy="1264356"/>
          </a:xfrm>
          <a:custGeom>
            <a:avLst/>
            <a:gdLst>
              <a:gd name="T0" fmla="*/ 2147483647 w 1076"/>
              <a:gd name="T1" fmla="*/ 2147483647 h 896"/>
              <a:gd name="T2" fmla="*/ 2147483647 w 1076"/>
              <a:gd name="T3" fmla="*/ 2147483647 h 896"/>
              <a:gd name="T4" fmla="*/ 2147483647 w 1076"/>
              <a:gd name="T5" fmla="*/ 2147483647 h 896"/>
              <a:gd name="T6" fmla="*/ 2147483647 w 1076"/>
              <a:gd name="T7" fmla="*/ 2147483647 h 896"/>
              <a:gd name="T8" fmla="*/ 2147483647 w 1076"/>
              <a:gd name="T9" fmla="*/ 2147483647 h 896"/>
              <a:gd name="T10" fmla="*/ 2147483647 w 1076"/>
              <a:gd name="T11" fmla="*/ 2147483647 h 896"/>
              <a:gd name="T12" fmla="*/ 2147483647 w 1076"/>
              <a:gd name="T13" fmla="*/ 2147483647 h 896"/>
              <a:gd name="T14" fmla="*/ 2147483647 w 1076"/>
              <a:gd name="T15" fmla="*/ 2147483647 h 896"/>
              <a:gd name="T16" fmla="*/ 2147483647 w 1076"/>
              <a:gd name="T17" fmla="*/ 2147483647 h 896"/>
              <a:gd name="T18" fmla="*/ 2147483647 w 1076"/>
              <a:gd name="T19" fmla="*/ 2147483647 h 896"/>
              <a:gd name="T20" fmla="*/ 2147483647 w 1076"/>
              <a:gd name="T21" fmla="*/ 2147483647 h 896"/>
              <a:gd name="T22" fmla="*/ 2147483647 w 1076"/>
              <a:gd name="T23" fmla="*/ 2147483647 h 896"/>
              <a:gd name="T24" fmla="*/ 2147483647 w 1076"/>
              <a:gd name="T25" fmla="*/ 2147483647 h 896"/>
              <a:gd name="T26" fmla="*/ 2147483647 w 1076"/>
              <a:gd name="T27" fmla="*/ 2147483647 h 896"/>
              <a:gd name="T28" fmla="*/ 2147483647 w 1076"/>
              <a:gd name="T29" fmla="*/ 2147483647 h 896"/>
              <a:gd name="T30" fmla="*/ 2147483647 w 1076"/>
              <a:gd name="T31" fmla="*/ 2147483647 h 896"/>
              <a:gd name="T32" fmla="*/ 2147483647 w 1076"/>
              <a:gd name="T33" fmla="*/ 2147483647 h 896"/>
              <a:gd name="T34" fmla="*/ 2147483647 w 1076"/>
              <a:gd name="T35" fmla="*/ 2147483647 h 896"/>
              <a:gd name="T36" fmla="*/ 2147483647 w 1076"/>
              <a:gd name="T37" fmla="*/ 2147483647 h 896"/>
              <a:gd name="T38" fmla="*/ 2147483647 w 1076"/>
              <a:gd name="T39" fmla="*/ 2147483647 h 896"/>
              <a:gd name="T40" fmla="*/ 2147483647 w 1076"/>
              <a:gd name="T41" fmla="*/ 2147483647 h 896"/>
              <a:gd name="T42" fmla="*/ 2147483647 w 1076"/>
              <a:gd name="T43" fmla="*/ 2147483647 h 896"/>
              <a:gd name="T44" fmla="*/ 2147483647 w 1076"/>
              <a:gd name="T45" fmla="*/ 2147483647 h 896"/>
              <a:gd name="T46" fmla="*/ 2147483647 w 1076"/>
              <a:gd name="T47" fmla="*/ 2147483647 h 896"/>
              <a:gd name="T48" fmla="*/ 2147483647 w 1076"/>
              <a:gd name="T49" fmla="*/ 2147483647 h 896"/>
              <a:gd name="T50" fmla="*/ 2147483647 w 1076"/>
              <a:gd name="T51" fmla="*/ 2147483647 h 896"/>
              <a:gd name="T52" fmla="*/ 2147483647 w 1076"/>
              <a:gd name="T53" fmla="*/ 2147483647 h 896"/>
              <a:gd name="T54" fmla="*/ 2147483647 w 1076"/>
              <a:gd name="T55" fmla="*/ 2147483647 h 896"/>
              <a:gd name="T56" fmla="*/ 2147483647 w 1076"/>
              <a:gd name="T57" fmla="*/ 2147483647 h 896"/>
              <a:gd name="T58" fmla="*/ 2147483647 w 1076"/>
              <a:gd name="T59" fmla="*/ 2147483647 h 896"/>
              <a:gd name="T60" fmla="*/ 2147483647 w 1076"/>
              <a:gd name="T61" fmla="*/ 2147483647 h 896"/>
              <a:gd name="T62" fmla="*/ 2147483647 w 1076"/>
              <a:gd name="T63" fmla="*/ 2147483647 h 896"/>
              <a:gd name="T64" fmla="*/ 2147483647 w 1076"/>
              <a:gd name="T65" fmla="*/ 2147483647 h 896"/>
              <a:gd name="T66" fmla="*/ 2147483647 w 1076"/>
              <a:gd name="T67" fmla="*/ 2147483647 h 896"/>
              <a:gd name="T68" fmla="*/ 2147483647 w 1076"/>
              <a:gd name="T69" fmla="*/ 2147483647 h 896"/>
              <a:gd name="T70" fmla="*/ 2147483647 w 1076"/>
              <a:gd name="T71" fmla="*/ 2147483647 h 896"/>
              <a:gd name="T72" fmla="*/ 2147483647 w 1076"/>
              <a:gd name="T73" fmla="*/ 2147483647 h 896"/>
              <a:gd name="T74" fmla="*/ 2147483647 w 1076"/>
              <a:gd name="T75" fmla="*/ 2147483647 h 896"/>
              <a:gd name="T76" fmla="*/ 2147483647 w 1076"/>
              <a:gd name="T77" fmla="*/ 2147483647 h 896"/>
              <a:gd name="T78" fmla="*/ 2147483647 w 1076"/>
              <a:gd name="T79" fmla="*/ 2147483647 h 896"/>
              <a:gd name="T80" fmla="*/ 2147483647 w 1076"/>
              <a:gd name="T81" fmla="*/ 2147483647 h 896"/>
              <a:gd name="T82" fmla="*/ 2147483647 w 1076"/>
              <a:gd name="T83" fmla="*/ 2147483647 h 896"/>
              <a:gd name="T84" fmla="*/ 2147483647 w 1076"/>
              <a:gd name="T85" fmla="*/ 2147483647 h 896"/>
              <a:gd name="T86" fmla="*/ 2147483647 w 1076"/>
              <a:gd name="T87" fmla="*/ 2147483647 h 896"/>
              <a:gd name="T88" fmla="*/ 2147483647 w 1076"/>
              <a:gd name="T89" fmla="*/ 2147483647 h 896"/>
              <a:gd name="T90" fmla="*/ 2147483647 w 1076"/>
              <a:gd name="T91" fmla="*/ 2147483647 h 896"/>
              <a:gd name="T92" fmla="*/ 2147483647 w 1076"/>
              <a:gd name="T93" fmla="*/ 2147483647 h 896"/>
              <a:gd name="T94" fmla="*/ 2147483647 w 1076"/>
              <a:gd name="T95" fmla="*/ 2147483647 h 896"/>
              <a:gd name="T96" fmla="*/ 2147483647 w 1076"/>
              <a:gd name="T97" fmla="*/ 2147483647 h 896"/>
              <a:gd name="T98" fmla="*/ 2147483647 w 1076"/>
              <a:gd name="T99" fmla="*/ 2147483647 h 896"/>
              <a:gd name="T100" fmla="*/ 2147483647 w 1076"/>
              <a:gd name="T101" fmla="*/ 2147483647 h 896"/>
              <a:gd name="T102" fmla="*/ 2147483647 w 1076"/>
              <a:gd name="T103" fmla="*/ 2147483647 h 896"/>
              <a:gd name="T104" fmla="*/ 2147483647 w 1076"/>
              <a:gd name="T105" fmla="*/ 2147483647 h 896"/>
              <a:gd name="T106" fmla="*/ 2147483647 w 1076"/>
              <a:gd name="T107" fmla="*/ 2147483647 h 896"/>
              <a:gd name="T108" fmla="*/ 2147483647 w 1076"/>
              <a:gd name="T109" fmla="*/ 2147483647 h 896"/>
              <a:gd name="T110" fmla="*/ 2147483647 w 1076"/>
              <a:gd name="T111" fmla="*/ 2147483647 h 896"/>
              <a:gd name="T112" fmla="*/ 2147483647 w 1076"/>
              <a:gd name="T113" fmla="*/ 2147483647 h 89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076"/>
              <a:gd name="T172" fmla="*/ 0 h 896"/>
              <a:gd name="T173" fmla="*/ 1076 w 1076"/>
              <a:gd name="T174" fmla="*/ 896 h 89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076" h="896">
                <a:moveTo>
                  <a:pt x="1076" y="281"/>
                </a:moveTo>
                <a:lnTo>
                  <a:pt x="1068" y="311"/>
                </a:lnTo>
                <a:lnTo>
                  <a:pt x="1057" y="338"/>
                </a:lnTo>
                <a:lnTo>
                  <a:pt x="1046" y="362"/>
                </a:lnTo>
                <a:lnTo>
                  <a:pt x="1033" y="385"/>
                </a:lnTo>
                <a:lnTo>
                  <a:pt x="1019" y="404"/>
                </a:lnTo>
                <a:lnTo>
                  <a:pt x="1004" y="422"/>
                </a:lnTo>
                <a:lnTo>
                  <a:pt x="989" y="438"/>
                </a:lnTo>
                <a:lnTo>
                  <a:pt x="973" y="452"/>
                </a:lnTo>
                <a:lnTo>
                  <a:pt x="956" y="464"/>
                </a:lnTo>
                <a:lnTo>
                  <a:pt x="939" y="475"/>
                </a:lnTo>
                <a:lnTo>
                  <a:pt x="921" y="484"/>
                </a:lnTo>
                <a:lnTo>
                  <a:pt x="903" y="493"/>
                </a:lnTo>
                <a:lnTo>
                  <a:pt x="884" y="500"/>
                </a:lnTo>
                <a:lnTo>
                  <a:pt x="866" y="506"/>
                </a:lnTo>
                <a:lnTo>
                  <a:pt x="848" y="512"/>
                </a:lnTo>
                <a:lnTo>
                  <a:pt x="830" y="517"/>
                </a:lnTo>
                <a:lnTo>
                  <a:pt x="811" y="522"/>
                </a:lnTo>
                <a:lnTo>
                  <a:pt x="794" y="526"/>
                </a:lnTo>
                <a:lnTo>
                  <a:pt x="777" y="530"/>
                </a:lnTo>
                <a:lnTo>
                  <a:pt x="760" y="534"/>
                </a:lnTo>
                <a:lnTo>
                  <a:pt x="744" y="539"/>
                </a:lnTo>
                <a:lnTo>
                  <a:pt x="728" y="544"/>
                </a:lnTo>
                <a:lnTo>
                  <a:pt x="714" y="549"/>
                </a:lnTo>
                <a:lnTo>
                  <a:pt x="701" y="555"/>
                </a:lnTo>
                <a:lnTo>
                  <a:pt x="688" y="562"/>
                </a:lnTo>
                <a:lnTo>
                  <a:pt x="677" y="569"/>
                </a:lnTo>
                <a:lnTo>
                  <a:pt x="667" y="578"/>
                </a:lnTo>
                <a:lnTo>
                  <a:pt x="659" y="588"/>
                </a:lnTo>
                <a:lnTo>
                  <a:pt x="651" y="599"/>
                </a:lnTo>
                <a:lnTo>
                  <a:pt x="646" y="612"/>
                </a:lnTo>
                <a:lnTo>
                  <a:pt x="642" y="627"/>
                </a:lnTo>
                <a:lnTo>
                  <a:pt x="640" y="643"/>
                </a:lnTo>
                <a:lnTo>
                  <a:pt x="632" y="785"/>
                </a:lnTo>
                <a:lnTo>
                  <a:pt x="632" y="784"/>
                </a:lnTo>
                <a:lnTo>
                  <a:pt x="635" y="781"/>
                </a:lnTo>
                <a:lnTo>
                  <a:pt x="636" y="778"/>
                </a:lnTo>
                <a:lnTo>
                  <a:pt x="637" y="775"/>
                </a:lnTo>
                <a:lnTo>
                  <a:pt x="637" y="774"/>
                </a:lnTo>
                <a:lnTo>
                  <a:pt x="633" y="776"/>
                </a:lnTo>
                <a:lnTo>
                  <a:pt x="626" y="783"/>
                </a:lnTo>
                <a:lnTo>
                  <a:pt x="614" y="794"/>
                </a:lnTo>
                <a:lnTo>
                  <a:pt x="606" y="801"/>
                </a:lnTo>
                <a:lnTo>
                  <a:pt x="597" y="808"/>
                </a:lnTo>
                <a:lnTo>
                  <a:pt x="586" y="814"/>
                </a:lnTo>
                <a:lnTo>
                  <a:pt x="576" y="820"/>
                </a:lnTo>
                <a:lnTo>
                  <a:pt x="564" y="825"/>
                </a:lnTo>
                <a:lnTo>
                  <a:pt x="553" y="830"/>
                </a:lnTo>
                <a:lnTo>
                  <a:pt x="541" y="834"/>
                </a:lnTo>
                <a:lnTo>
                  <a:pt x="530" y="838"/>
                </a:lnTo>
                <a:lnTo>
                  <a:pt x="519" y="841"/>
                </a:lnTo>
                <a:lnTo>
                  <a:pt x="509" y="844"/>
                </a:lnTo>
                <a:lnTo>
                  <a:pt x="500" y="847"/>
                </a:lnTo>
                <a:lnTo>
                  <a:pt x="492" y="849"/>
                </a:lnTo>
                <a:lnTo>
                  <a:pt x="485" y="851"/>
                </a:lnTo>
                <a:lnTo>
                  <a:pt x="480" y="851"/>
                </a:lnTo>
                <a:lnTo>
                  <a:pt x="477" y="852"/>
                </a:lnTo>
                <a:lnTo>
                  <a:pt x="476" y="852"/>
                </a:lnTo>
                <a:lnTo>
                  <a:pt x="463" y="821"/>
                </a:lnTo>
                <a:lnTo>
                  <a:pt x="485" y="484"/>
                </a:lnTo>
                <a:lnTo>
                  <a:pt x="486" y="486"/>
                </a:lnTo>
                <a:lnTo>
                  <a:pt x="487" y="487"/>
                </a:lnTo>
                <a:lnTo>
                  <a:pt x="488" y="490"/>
                </a:lnTo>
                <a:lnTo>
                  <a:pt x="489" y="494"/>
                </a:lnTo>
                <a:lnTo>
                  <a:pt x="491" y="499"/>
                </a:lnTo>
                <a:lnTo>
                  <a:pt x="492" y="504"/>
                </a:lnTo>
                <a:lnTo>
                  <a:pt x="494" y="510"/>
                </a:lnTo>
                <a:lnTo>
                  <a:pt x="495" y="514"/>
                </a:lnTo>
                <a:lnTo>
                  <a:pt x="495" y="518"/>
                </a:lnTo>
                <a:lnTo>
                  <a:pt x="494" y="523"/>
                </a:lnTo>
                <a:lnTo>
                  <a:pt x="493" y="529"/>
                </a:lnTo>
                <a:lnTo>
                  <a:pt x="492" y="534"/>
                </a:lnTo>
                <a:lnTo>
                  <a:pt x="490" y="541"/>
                </a:lnTo>
                <a:lnTo>
                  <a:pt x="488" y="547"/>
                </a:lnTo>
                <a:lnTo>
                  <a:pt x="487" y="554"/>
                </a:lnTo>
                <a:lnTo>
                  <a:pt x="485" y="562"/>
                </a:lnTo>
                <a:lnTo>
                  <a:pt x="483" y="569"/>
                </a:lnTo>
                <a:lnTo>
                  <a:pt x="482" y="577"/>
                </a:lnTo>
                <a:lnTo>
                  <a:pt x="481" y="585"/>
                </a:lnTo>
                <a:lnTo>
                  <a:pt x="480" y="593"/>
                </a:lnTo>
                <a:lnTo>
                  <a:pt x="480" y="601"/>
                </a:lnTo>
                <a:lnTo>
                  <a:pt x="480" y="609"/>
                </a:lnTo>
                <a:lnTo>
                  <a:pt x="481" y="617"/>
                </a:lnTo>
                <a:lnTo>
                  <a:pt x="482" y="625"/>
                </a:lnTo>
                <a:lnTo>
                  <a:pt x="482" y="633"/>
                </a:lnTo>
                <a:lnTo>
                  <a:pt x="482" y="641"/>
                </a:lnTo>
                <a:lnTo>
                  <a:pt x="481" y="649"/>
                </a:lnTo>
                <a:lnTo>
                  <a:pt x="480" y="657"/>
                </a:lnTo>
                <a:lnTo>
                  <a:pt x="478" y="665"/>
                </a:lnTo>
                <a:lnTo>
                  <a:pt x="476" y="672"/>
                </a:lnTo>
                <a:lnTo>
                  <a:pt x="474" y="679"/>
                </a:lnTo>
                <a:lnTo>
                  <a:pt x="472" y="685"/>
                </a:lnTo>
                <a:lnTo>
                  <a:pt x="470" y="692"/>
                </a:lnTo>
                <a:lnTo>
                  <a:pt x="469" y="697"/>
                </a:lnTo>
                <a:lnTo>
                  <a:pt x="467" y="701"/>
                </a:lnTo>
                <a:lnTo>
                  <a:pt x="465" y="704"/>
                </a:lnTo>
                <a:lnTo>
                  <a:pt x="464" y="707"/>
                </a:lnTo>
                <a:lnTo>
                  <a:pt x="463" y="709"/>
                </a:lnTo>
                <a:lnTo>
                  <a:pt x="463" y="710"/>
                </a:lnTo>
                <a:lnTo>
                  <a:pt x="463" y="821"/>
                </a:lnTo>
                <a:lnTo>
                  <a:pt x="463" y="820"/>
                </a:lnTo>
                <a:lnTo>
                  <a:pt x="466" y="817"/>
                </a:lnTo>
                <a:lnTo>
                  <a:pt x="468" y="812"/>
                </a:lnTo>
                <a:lnTo>
                  <a:pt x="472" y="806"/>
                </a:lnTo>
                <a:lnTo>
                  <a:pt x="476" y="800"/>
                </a:lnTo>
                <a:lnTo>
                  <a:pt x="479" y="794"/>
                </a:lnTo>
                <a:lnTo>
                  <a:pt x="482" y="788"/>
                </a:lnTo>
                <a:lnTo>
                  <a:pt x="485" y="783"/>
                </a:lnTo>
                <a:lnTo>
                  <a:pt x="487" y="780"/>
                </a:lnTo>
                <a:lnTo>
                  <a:pt x="487" y="779"/>
                </a:lnTo>
                <a:lnTo>
                  <a:pt x="486" y="779"/>
                </a:lnTo>
                <a:lnTo>
                  <a:pt x="482" y="783"/>
                </a:lnTo>
                <a:lnTo>
                  <a:pt x="477" y="790"/>
                </a:lnTo>
                <a:lnTo>
                  <a:pt x="469" y="800"/>
                </a:lnTo>
                <a:lnTo>
                  <a:pt x="459" y="815"/>
                </a:lnTo>
                <a:lnTo>
                  <a:pt x="445" y="835"/>
                </a:lnTo>
                <a:lnTo>
                  <a:pt x="429" y="854"/>
                </a:lnTo>
                <a:lnTo>
                  <a:pt x="410" y="870"/>
                </a:lnTo>
                <a:lnTo>
                  <a:pt x="391" y="881"/>
                </a:lnTo>
                <a:lnTo>
                  <a:pt x="370" y="889"/>
                </a:lnTo>
                <a:lnTo>
                  <a:pt x="348" y="894"/>
                </a:lnTo>
                <a:lnTo>
                  <a:pt x="327" y="896"/>
                </a:lnTo>
                <a:lnTo>
                  <a:pt x="305" y="896"/>
                </a:lnTo>
                <a:lnTo>
                  <a:pt x="284" y="894"/>
                </a:lnTo>
                <a:lnTo>
                  <a:pt x="264" y="892"/>
                </a:lnTo>
                <a:lnTo>
                  <a:pt x="246" y="887"/>
                </a:lnTo>
                <a:lnTo>
                  <a:pt x="228" y="882"/>
                </a:lnTo>
                <a:lnTo>
                  <a:pt x="214" y="878"/>
                </a:lnTo>
                <a:lnTo>
                  <a:pt x="202" y="873"/>
                </a:lnTo>
                <a:lnTo>
                  <a:pt x="193" y="870"/>
                </a:lnTo>
                <a:lnTo>
                  <a:pt x="187" y="867"/>
                </a:lnTo>
                <a:lnTo>
                  <a:pt x="185" y="866"/>
                </a:lnTo>
                <a:lnTo>
                  <a:pt x="185" y="865"/>
                </a:lnTo>
                <a:lnTo>
                  <a:pt x="186" y="861"/>
                </a:lnTo>
                <a:lnTo>
                  <a:pt x="186" y="855"/>
                </a:lnTo>
                <a:lnTo>
                  <a:pt x="188" y="846"/>
                </a:lnTo>
                <a:lnTo>
                  <a:pt x="189" y="837"/>
                </a:lnTo>
                <a:lnTo>
                  <a:pt x="191" y="825"/>
                </a:lnTo>
                <a:lnTo>
                  <a:pt x="193" y="814"/>
                </a:lnTo>
                <a:lnTo>
                  <a:pt x="195" y="801"/>
                </a:lnTo>
                <a:lnTo>
                  <a:pt x="196" y="788"/>
                </a:lnTo>
                <a:lnTo>
                  <a:pt x="197" y="775"/>
                </a:lnTo>
                <a:lnTo>
                  <a:pt x="199" y="763"/>
                </a:lnTo>
                <a:lnTo>
                  <a:pt x="199" y="752"/>
                </a:lnTo>
                <a:lnTo>
                  <a:pt x="200" y="741"/>
                </a:lnTo>
                <a:lnTo>
                  <a:pt x="200" y="732"/>
                </a:lnTo>
                <a:lnTo>
                  <a:pt x="199" y="725"/>
                </a:lnTo>
                <a:lnTo>
                  <a:pt x="198" y="719"/>
                </a:lnTo>
                <a:lnTo>
                  <a:pt x="197" y="712"/>
                </a:lnTo>
                <a:lnTo>
                  <a:pt x="200" y="705"/>
                </a:lnTo>
                <a:lnTo>
                  <a:pt x="206" y="699"/>
                </a:lnTo>
                <a:lnTo>
                  <a:pt x="215" y="693"/>
                </a:lnTo>
                <a:lnTo>
                  <a:pt x="224" y="688"/>
                </a:lnTo>
                <a:lnTo>
                  <a:pt x="234" y="683"/>
                </a:lnTo>
                <a:lnTo>
                  <a:pt x="243" y="677"/>
                </a:lnTo>
                <a:lnTo>
                  <a:pt x="251" y="671"/>
                </a:lnTo>
                <a:lnTo>
                  <a:pt x="254" y="665"/>
                </a:lnTo>
                <a:lnTo>
                  <a:pt x="251" y="660"/>
                </a:lnTo>
                <a:lnTo>
                  <a:pt x="243" y="656"/>
                </a:lnTo>
                <a:lnTo>
                  <a:pt x="233" y="653"/>
                </a:lnTo>
                <a:lnTo>
                  <a:pt x="222" y="651"/>
                </a:lnTo>
                <a:lnTo>
                  <a:pt x="212" y="650"/>
                </a:lnTo>
                <a:lnTo>
                  <a:pt x="204" y="649"/>
                </a:lnTo>
                <a:lnTo>
                  <a:pt x="201" y="649"/>
                </a:lnTo>
                <a:lnTo>
                  <a:pt x="201" y="648"/>
                </a:lnTo>
                <a:lnTo>
                  <a:pt x="203" y="646"/>
                </a:lnTo>
                <a:lnTo>
                  <a:pt x="203" y="642"/>
                </a:lnTo>
                <a:lnTo>
                  <a:pt x="205" y="638"/>
                </a:lnTo>
                <a:lnTo>
                  <a:pt x="206" y="632"/>
                </a:lnTo>
                <a:lnTo>
                  <a:pt x="208" y="625"/>
                </a:lnTo>
                <a:lnTo>
                  <a:pt x="209" y="619"/>
                </a:lnTo>
                <a:lnTo>
                  <a:pt x="212" y="611"/>
                </a:lnTo>
                <a:lnTo>
                  <a:pt x="214" y="602"/>
                </a:lnTo>
                <a:lnTo>
                  <a:pt x="215" y="594"/>
                </a:lnTo>
                <a:lnTo>
                  <a:pt x="216" y="586"/>
                </a:lnTo>
                <a:lnTo>
                  <a:pt x="218" y="577"/>
                </a:lnTo>
                <a:lnTo>
                  <a:pt x="219" y="568"/>
                </a:lnTo>
                <a:lnTo>
                  <a:pt x="220" y="560"/>
                </a:lnTo>
                <a:lnTo>
                  <a:pt x="220" y="552"/>
                </a:lnTo>
                <a:lnTo>
                  <a:pt x="220" y="544"/>
                </a:lnTo>
                <a:lnTo>
                  <a:pt x="218" y="533"/>
                </a:lnTo>
                <a:lnTo>
                  <a:pt x="215" y="525"/>
                </a:lnTo>
                <a:lnTo>
                  <a:pt x="211" y="517"/>
                </a:lnTo>
                <a:lnTo>
                  <a:pt x="205" y="510"/>
                </a:lnTo>
                <a:lnTo>
                  <a:pt x="199" y="504"/>
                </a:lnTo>
                <a:lnTo>
                  <a:pt x="191" y="497"/>
                </a:lnTo>
                <a:lnTo>
                  <a:pt x="181" y="490"/>
                </a:lnTo>
                <a:lnTo>
                  <a:pt x="171" y="480"/>
                </a:lnTo>
                <a:lnTo>
                  <a:pt x="169" y="480"/>
                </a:lnTo>
                <a:lnTo>
                  <a:pt x="165" y="478"/>
                </a:lnTo>
                <a:lnTo>
                  <a:pt x="157" y="475"/>
                </a:lnTo>
                <a:lnTo>
                  <a:pt x="147" y="471"/>
                </a:lnTo>
                <a:lnTo>
                  <a:pt x="135" y="465"/>
                </a:lnTo>
                <a:lnTo>
                  <a:pt x="121" y="458"/>
                </a:lnTo>
                <a:lnTo>
                  <a:pt x="107" y="449"/>
                </a:lnTo>
                <a:lnTo>
                  <a:pt x="93" y="440"/>
                </a:lnTo>
                <a:lnTo>
                  <a:pt x="77" y="429"/>
                </a:lnTo>
                <a:lnTo>
                  <a:pt x="62" y="417"/>
                </a:lnTo>
                <a:lnTo>
                  <a:pt x="48" y="403"/>
                </a:lnTo>
                <a:lnTo>
                  <a:pt x="35" y="388"/>
                </a:lnTo>
                <a:lnTo>
                  <a:pt x="23" y="372"/>
                </a:lnTo>
                <a:lnTo>
                  <a:pt x="14" y="354"/>
                </a:lnTo>
                <a:lnTo>
                  <a:pt x="6" y="335"/>
                </a:lnTo>
                <a:lnTo>
                  <a:pt x="2" y="315"/>
                </a:lnTo>
                <a:lnTo>
                  <a:pt x="1" y="307"/>
                </a:lnTo>
                <a:lnTo>
                  <a:pt x="0" y="298"/>
                </a:lnTo>
                <a:lnTo>
                  <a:pt x="0" y="288"/>
                </a:lnTo>
                <a:lnTo>
                  <a:pt x="0" y="278"/>
                </a:lnTo>
                <a:lnTo>
                  <a:pt x="1" y="268"/>
                </a:lnTo>
                <a:lnTo>
                  <a:pt x="2" y="257"/>
                </a:lnTo>
                <a:lnTo>
                  <a:pt x="3" y="248"/>
                </a:lnTo>
                <a:lnTo>
                  <a:pt x="4" y="237"/>
                </a:lnTo>
                <a:lnTo>
                  <a:pt x="5" y="228"/>
                </a:lnTo>
                <a:lnTo>
                  <a:pt x="6" y="219"/>
                </a:lnTo>
                <a:lnTo>
                  <a:pt x="7" y="211"/>
                </a:lnTo>
                <a:lnTo>
                  <a:pt x="8" y="204"/>
                </a:lnTo>
                <a:lnTo>
                  <a:pt x="10" y="199"/>
                </a:lnTo>
                <a:lnTo>
                  <a:pt x="10" y="195"/>
                </a:lnTo>
                <a:lnTo>
                  <a:pt x="11" y="192"/>
                </a:lnTo>
                <a:lnTo>
                  <a:pt x="11" y="191"/>
                </a:lnTo>
                <a:lnTo>
                  <a:pt x="13" y="191"/>
                </a:lnTo>
                <a:lnTo>
                  <a:pt x="18" y="192"/>
                </a:lnTo>
                <a:lnTo>
                  <a:pt x="27" y="192"/>
                </a:lnTo>
                <a:lnTo>
                  <a:pt x="39" y="191"/>
                </a:lnTo>
                <a:lnTo>
                  <a:pt x="53" y="190"/>
                </a:lnTo>
                <a:lnTo>
                  <a:pt x="70" y="188"/>
                </a:lnTo>
                <a:lnTo>
                  <a:pt x="89" y="184"/>
                </a:lnTo>
                <a:lnTo>
                  <a:pt x="109" y="179"/>
                </a:lnTo>
                <a:lnTo>
                  <a:pt x="129" y="172"/>
                </a:lnTo>
                <a:lnTo>
                  <a:pt x="152" y="164"/>
                </a:lnTo>
                <a:lnTo>
                  <a:pt x="174" y="152"/>
                </a:lnTo>
                <a:lnTo>
                  <a:pt x="197" y="138"/>
                </a:lnTo>
                <a:lnTo>
                  <a:pt x="219" y="121"/>
                </a:lnTo>
                <a:lnTo>
                  <a:pt x="241" y="100"/>
                </a:lnTo>
                <a:lnTo>
                  <a:pt x="261" y="77"/>
                </a:lnTo>
                <a:lnTo>
                  <a:pt x="281" y="49"/>
                </a:lnTo>
                <a:lnTo>
                  <a:pt x="298" y="24"/>
                </a:lnTo>
                <a:lnTo>
                  <a:pt x="314" y="9"/>
                </a:lnTo>
                <a:lnTo>
                  <a:pt x="327" y="1"/>
                </a:lnTo>
                <a:lnTo>
                  <a:pt x="338" y="0"/>
                </a:lnTo>
                <a:lnTo>
                  <a:pt x="349" y="6"/>
                </a:lnTo>
                <a:lnTo>
                  <a:pt x="359" y="16"/>
                </a:lnTo>
                <a:lnTo>
                  <a:pt x="367" y="30"/>
                </a:lnTo>
                <a:lnTo>
                  <a:pt x="376" y="47"/>
                </a:lnTo>
                <a:lnTo>
                  <a:pt x="385" y="67"/>
                </a:lnTo>
                <a:lnTo>
                  <a:pt x="394" y="88"/>
                </a:lnTo>
                <a:lnTo>
                  <a:pt x="404" y="108"/>
                </a:lnTo>
                <a:lnTo>
                  <a:pt x="415" y="128"/>
                </a:lnTo>
                <a:lnTo>
                  <a:pt x="427" y="146"/>
                </a:lnTo>
                <a:lnTo>
                  <a:pt x="441" y="160"/>
                </a:lnTo>
                <a:lnTo>
                  <a:pt x="458" y="171"/>
                </a:lnTo>
                <a:lnTo>
                  <a:pt x="476" y="177"/>
                </a:lnTo>
                <a:lnTo>
                  <a:pt x="487" y="179"/>
                </a:lnTo>
                <a:lnTo>
                  <a:pt x="500" y="181"/>
                </a:lnTo>
                <a:lnTo>
                  <a:pt x="515" y="184"/>
                </a:lnTo>
                <a:lnTo>
                  <a:pt x="532" y="187"/>
                </a:lnTo>
                <a:lnTo>
                  <a:pt x="550" y="190"/>
                </a:lnTo>
                <a:lnTo>
                  <a:pt x="570" y="193"/>
                </a:lnTo>
                <a:lnTo>
                  <a:pt x="591" y="197"/>
                </a:lnTo>
                <a:lnTo>
                  <a:pt x="613" y="200"/>
                </a:lnTo>
                <a:lnTo>
                  <a:pt x="636" y="204"/>
                </a:lnTo>
                <a:lnTo>
                  <a:pt x="659" y="208"/>
                </a:lnTo>
                <a:lnTo>
                  <a:pt x="683" y="212"/>
                </a:lnTo>
                <a:lnTo>
                  <a:pt x="708" y="217"/>
                </a:lnTo>
                <a:lnTo>
                  <a:pt x="734" y="221"/>
                </a:lnTo>
                <a:lnTo>
                  <a:pt x="759" y="226"/>
                </a:lnTo>
                <a:lnTo>
                  <a:pt x="784" y="230"/>
                </a:lnTo>
                <a:lnTo>
                  <a:pt x="810" y="234"/>
                </a:lnTo>
                <a:lnTo>
                  <a:pt x="835" y="238"/>
                </a:lnTo>
                <a:lnTo>
                  <a:pt x="859" y="242"/>
                </a:lnTo>
                <a:lnTo>
                  <a:pt x="883" y="247"/>
                </a:lnTo>
                <a:lnTo>
                  <a:pt x="907" y="251"/>
                </a:lnTo>
                <a:lnTo>
                  <a:pt x="929" y="255"/>
                </a:lnTo>
                <a:lnTo>
                  <a:pt x="951" y="259"/>
                </a:lnTo>
                <a:lnTo>
                  <a:pt x="971" y="262"/>
                </a:lnTo>
                <a:lnTo>
                  <a:pt x="990" y="265"/>
                </a:lnTo>
                <a:lnTo>
                  <a:pt x="1008" y="268"/>
                </a:lnTo>
                <a:lnTo>
                  <a:pt x="1023" y="271"/>
                </a:lnTo>
                <a:lnTo>
                  <a:pt x="1038" y="274"/>
                </a:lnTo>
                <a:lnTo>
                  <a:pt x="1050" y="276"/>
                </a:lnTo>
                <a:lnTo>
                  <a:pt x="1060" y="278"/>
                </a:lnTo>
                <a:lnTo>
                  <a:pt x="1068" y="279"/>
                </a:lnTo>
                <a:lnTo>
                  <a:pt x="1073" y="280"/>
                </a:lnTo>
                <a:lnTo>
                  <a:pt x="1076" y="281"/>
                </a:lnTo>
                <a:close/>
              </a:path>
            </a:pathLst>
          </a:custGeom>
          <a:solidFill>
            <a:srgbClr val="66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81" name="Freeform 9"/>
          <p:cNvSpPr>
            <a:spLocks/>
          </p:cNvSpPr>
          <p:nvPr/>
        </p:nvSpPr>
        <p:spPr bwMode="auto">
          <a:xfrm>
            <a:off x="6534856" y="3958167"/>
            <a:ext cx="1518356" cy="1264356"/>
          </a:xfrm>
          <a:custGeom>
            <a:avLst/>
            <a:gdLst>
              <a:gd name="T0" fmla="*/ 2147483647 w 1076"/>
              <a:gd name="T1" fmla="*/ 2147483647 h 896"/>
              <a:gd name="T2" fmla="*/ 2147483647 w 1076"/>
              <a:gd name="T3" fmla="*/ 2147483647 h 896"/>
              <a:gd name="T4" fmla="*/ 2147483647 w 1076"/>
              <a:gd name="T5" fmla="*/ 2147483647 h 896"/>
              <a:gd name="T6" fmla="*/ 2147483647 w 1076"/>
              <a:gd name="T7" fmla="*/ 2147483647 h 896"/>
              <a:gd name="T8" fmla="*/ 2147483647 w 1076"/>
              <a:gd name="T9" fmla="*/ 2147483647 h 896"/>
              <a:gd name="T10" fmla="*/ 2147483647 w 1076"/>
              <a:gd name="T11" fmla="*/ 2147483647 h 896"/>
              <a:gd name="T12" fmla="*/ 2147483647 w 1076"/>
              <a:gd name="T13" fmla="*/ 2147483647 h 896"/>
              <a:gd name="T14" fmla="*/ 2147483647 w 1076"/>
              <a:gd name="T15" fmla="*/ 2147483647 h 896"/>
              <a:gd name="T16" fmla="*/ 2147483647 w 1076"/>
              <a:gd name="T17" fmla="*/ 2147483647 h 896"/>
              <a:gd name="T18" fmla="*/ 2147483647 w 1076"/>
              <a:gd name="T19" fmla="*/ 2147483647 h 896"/>
              <a:gd name="T20" fmla="*/ 2147483647 w 1076"/>
              <a:gd name="T21" fmla="*/ 2147483647 h 896"/>
              <a:gd name="T22" fmla="*/ 2147483647 w 1076"/>
              <a:gd name="T23" fmla="*/ 2147483647 h 896"/>
              <a:gd name="T24" fmla="*/ 2147483647 w 1076"/>
              <a:gd name="T25" fmla="*/ 2147483647 h 896"/>
              <a:gd name="T26" fmla="*/ 2147483647 w 1076"/>
              <a:gd name="T27" fmla="*/ 2147483647 h 896"/>
              <a:gd name="T28" fmla="*/ 2147483647 w 1076"/>
              <a:gd name="T29" fmla="*/ 2147483647 h 896"/>
              <a:gd name="T30" fmla="*/ 2147483647 w 1076"/>
              <a:gd name="T31" fmla="*/ 2147483647 h 896"/>
              <a:gd name="T32" fmla="*/ 2147483647 w 1076"/>
              <a:gd name="T33" fmla="*/ 2147483647 h 896"/>
              <a:gd name="T34" fmla="*/ 2147483647 w 1076"/>
              <a:gd name="T35" fmla="*/ 2147483647 h 896"/>
              <a:gd name="T36" fmla="*/ 2147483647 w 1076"/>
              <a:gd name="T37" fmla="*/ 2147483647 h 896"/>
              <a:gd name="T38" fmla="*/ 2147483647 w 1076"/>
              <a:gd name="T39" fmla="*/ 2147483647 h 896"/>
              <a:gd name="T40" fmla="*/ 2147483647 w 1076"/>
              <a:gd name="T41" fmla="*/ 2147483647 h 896"/>
              <a:gd name="T42" fmla="*/ 2147483647 w 1076"/>
              <a:gd name="T43" fmla="*/ 2147483647 h 896"/>
              <a:gd name="T44" fmla="*/ 2147483647 w 1076"/>
              <a:gd name="T45" fmla="*/ 2147483647 h 896"/>
              <a:gd name="T46" fmla="*/ 2147483647 w 1076"/>
              <a:gd name="T47" fmla="*/ 2147483647 h 896"/>
              <a:gd name="T48" fmla="*/ 2147483647 w 1076"/>
              <a:gd name="T49" fmla="*/ 2147483647 h 896"/>
              <a:gd name="T50" fmla="*/ 2147483647 w 1076"/>
              <a:gd name="T51" fmla="*/ 2147483647 h 896"/>
              <a:gd name="T52" fmla="*/ 2147483647 w 1076"/>
              <a:gd name="T53" fmla="*/ 2147483647 h 896"/>
              <a:gd name="T54" fmla="*/ 2147483647 w 1076"/>
              <a:gd name="T55" fmla="*/ 2147483647 h 896"/>
              <a:gd name="T56" fmla="*/ 2147483647 w 1076"/>
              <a:gd name="T57" fmla="*/ 2147483647 h 896"/>
              <a:gd name="T58" fmla="*/ 2147483647 w 1076"/>
              <a:gd name="T59" fmla="*/ 2147483647 h 896"/>
              <a:gd name="T60" fmla="*/ 2147483647 w 1076"/>
              <a:gd name="T61" fmla="*/ 2147483647 h 896"/>
              <a:gd name="T62" fmla="*/ 2147483647 w 1076"/>
              <a:gd name="T63" fmla="*/ 2147483647 h 896"/>
              <a:gd name="T64" fmla="*/ 2147483647 w 1076"/>
              <a:gd name="T65" fmla="*/ 2147483647 h 896"/>
              <a:gd name="T66" fmla="*/ 2147483647 w 1076"/>
              <a:gd name="T67" fmla="*/ 2147483647 h 896"/>
              <a:gd name="T68" fmla="*/ 2147483647 w 1076"/>
              <a:gd name="T69" fmla="*/ 2147483647 h 896"/>
              <a:gd name="T70" fmla="*/ 2147483647 w 1076"/>
              <a:gd name="T71" fmla="*/ 2147483647 h 896"/>
              <a:gd name="T72" fmla="*/ 2147483647 w 1076"/>
              <a:gd name="T73" fmla="*/ 2147483647 h 896"/>
              <a:gd name="T74" fmla="*/ 2147483647 w 1076"/>
              <a:gd name="T75" fmla="*/ 2147483647 h 896"/>
              <a:gd name="T76" fmla="*/ 2147483647 w 1076"/>
              <a:gd name="T77" fmla="*/ 2147483647 h 896"/>
              <a:gd name="T78" fmla="*/ 2147483647 w 1076"/>
              <a:gd name="T79" fmla="*/ 2147483647 h 896"/>
              <a:gd name="T80" fmla="*/ 2147483647 w 1076"/>
              <a:gd name="T81" fmla="*/ 2147483647 h 896"/>
              <a:gd name="T82" fmla="*/ 2147483647 w 1076"/>
              <a:gd name="T83" fmla="*/ 2147483647 h 896"/>
              <a:gd name="T84" fmla="*/ 2147483647 w 1076"/>
              <a:gd name="T85" fmla="*/ 2147483647 h 896"/>
              <a:gd name="T86" fmla="*/ 2147483647 w 1076"/>
              <a:gd name="T87" fmla="*/ 2147483647 h 896"/>
              <a:gd name="T88" fmla="*/ 2147483647 w 1076"/>
              <a:gd name="T89" fmla="*/ 2147483647 h 896"/>
              <a:gd name="T90" fmla="*/ 2147483647 w 1076"/>
              <a:gd name="T91" fmla="*/ 2147483647 h 896"/>
              <a:gd name="T92" fmla="*/ 2147483647 w 1076"/>
              <a:gd name="T93" fmla="*/ 2147483647 h 896"/>
              <a:gd name="T94" fmla="*/ 2147483647 w 1076"/>
              <a:gd name="T95" fmla="*/ 2147483647 h 896"/>
              <a:gd name="T96" fmla="*/ 2147483647 w 1076"/>
              <a:gd name="T97" fmla="*/ 2147483647 h 896"/>
              <a:gd name="T98" fmla="*/ 2147483647 w 1076"/>
              <a:gd name="T99" fmla="*/ 2147483647 h 896"/>
              <a:gd name="T100" fmla="*/ 2147483647 w 1076"/>
              <a:gd name="T101" fmla="*/ 2147483647 h 896"/>
              <a:gd name="T102" fmla="*/ 2147483647 w 1076"/>
              <a:gd name="T103" fmla="*/ 2147483647 h 896"/>
              <a:gd name="T104" fmla="*/ 2147483647 w 1076"/>
              <a:gd name="T105" fmla="*/ 2147483647 h 896"/>
              <a:gd name="T106" fmla="*/ 2147483647 w 1076"/>
              <a:gd name="T107" fmla="*/ 2147483647 h 896"/>
              <a:gd name="T108" fmla="*/ 2147483647 w 1076"/>
              <a:gd name="T109" fmla="*/ 2147483647 h 896"/>
              <a:gd name="T110" fmla="*/ 2147483647 w 1076"/>
              <a:gd name="T111" fmla="*/ 2147483647 h 896"/>
              <a:gd name="T112" fmla="*/ 2147483647 w 1076"/>
              <a:gd name="T113" fmla="*/ 2147483647 h 89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076"/>
              <a:gd name="T172" fmla="*/ 0 h 896"/>
              <a:gd name="T173" fmla="*/ 1076 w 1076"/>
              <a:gd name="T174" fmla="*/ 896 h 89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076" h="896">
                <a:moveTo>
                  <a:pt x="1076" y="281"/>
                </a:moveTo>
                <a:lnTo>
                  <a:pt x="1068" y="306"/>
                </a:lnTo>
                <a:lnTo>
                  <a:pt x="1059" y="328"/>
                </a:lnTo>
                <a:lnTo>
                  <a:pt x="1048" y="349"/>
                </a:lnTo>
                <a:lnTo>
                  <a:pt x="1036" y="367"/>
                </a:lnTo>
                <a:lnTo>
                  <a:pt x="1023" y="384"/>
                </a:lnTo>
                <a:lnTo>
                  <a:pt x="1009" y="399"/>
                </a:lnTo>
                <a:lnTo>
                  <a:pt x="994" y="412"/>
                </a:lnTo>
                <a:lnTo>
                  <a:pt x="978" y="424"/>
                </a:lnTo>
                <a:lnTo>
                  <a:pt x="961" y="434"/>
                </a:lnTo>
                <a:lnTo>
                  <a:pt x="944" y="444"/>
                </a:lnTo>
                <a:lnTo>
                  <a:pt x="926" y="452"/>
                </a:lnTo>
                <a:lnTo>
                  <a:pt x="908" y="460"/>
                </a:lnTo>
                <a:lnTo>
                  <a:pt x="890" y="466"/>
                </a:lnTo>
                <a:lnTo>
                  <a:pt x="872" y="473"/>
                </a:lnTo>
                <a:lnTo>
                  <a:pt x="853" y="479"/>
                </a:lnTo>
                <a:lnTo>
                  <a:pt x="835" y="484"/>
                </a:lnTo>
                <a:lnTo>
                  <a:pt x="816" y="489"/>
                </a:lnTo>
                <a:lnTo>
                  <a:pt x="798" y="494"/>
                </a:lnTo>
                <a:lnTo>
                  <a:pt x="781" y="499"/>
                </a:lnTo>
                <a:lnTo>
                  <a:pt x="764" y="505"/>
                </a:lnTo>
                <a:lnTo>
                  <a:pt x="748" y="511"/>
                </a:lnTo>
                <a:lnTo>
                  <a:pt x="732" y="518"/>
                </a:lnTo>
                <a:lnTo>
                  <a:pt x="717" y="525"/>
                </a:lnTo>
                <a:lnTo>
                  <a:pt x="703" y="533"/>
                </a:lnTo>
                <a:lnTo>
                  <a:pt x="691" y="542"/>
                </a:lnTo>
                <a:lnTo>
                  <a:pt x="679" y="552"/>
                </a:lnTo>
                <a:lnTo>
                  <a:pt x="669" y="563"/>
                </a:lnTo>
                <a:lnTo>
                  <a:pt x="660" y="576"/>
                </a:lnTo>
                <a:lnTo>
                  <a:pt x="652" y="590"/>
                </a:lnTo>
                <a:lnTo>
                  <a:pt x="646" y="606"/>
                </a:lnTo>
                <a:lnTo>
                  <a:pt x="642" y="624"/>
                </a:lnTo>
                <a:lnTo>
                  <a:pt x="640" y="643"/>
                </a:lnTo>
                <a:lnTo>
                  <a:pt x="631" y="785"/>
                </a:lnTo>
                <a:lnTo>
                  <a:pt x="632" y="784"/>
                </a:lnTo>
                <a:lnTo>
                  <a:pt x="634" y="781"/>
                </a:lnTo>
                <a:lnTo>
                  <a:pt x="636" y="778"/>
                </a:lnTo>
                <a:lnTo>
                  <a:pt x="637" y="775"/>
                </a:lnTo>
                <a:lnTo>
                  <a:pt x="637" y="774"/>
                </a:lnTo>
                <a:lnTo>
                  <a:pt x="633" y="776"/>
                </a:lnTo>
                <a:lnTo>
                  <a:pt x="626" y="783"/>
                </a:lnTo>
                <a:lnTo>
                  <a:pt x="614" y="794"/>
                </a:lnTo>
                <a:lnTo>
                  <a:pt x="605" y="801"/>
                </a:lnTo>
                <a:lnTo>
                  <a:pt x="596" y="808"/>
                </a:lnTo>
                <a:lnTo>
                  <a:pt x="586" y="814"/>
                </a:lnTo>
                <a:lnTo>
                  <a:pt x="576" y="820"/>
                </a:lnTo>
                <a:lnTo>
                  <a:pt x="564" y="825"/>
                </a:lnTo>
                <a:lnTo>
                  <a:pt x="552" y="830"/>
                </a:lnTo>
                <a:lnTo>
                  <a:pt x="541" y="834"/>
                </a:lnTo>
                <a:lnTo>
                  <a:pt x="530" y="838"/>
                </a:lnTo>
                <a:lnTo>
                  <a:pt x="519" y="841"/>
                </a:lnTo>
                <a:lnTo>
                  <a:pt x="509" y="844"/>
                </a:lnTo>
                <a:lnTo>
                  <a:pt x="500" y="847"/>
                </a:lnTo>
                <a:lnTo>
                  <a:pt x="492" y="849"/>
                </a:lnTo>
                <a:lnTo>
                  <a:pt x="485" y="851"/>
                </a:lnTo>
                <a:lnTo>
                  <a:pt x="480" y="851"/>
                </a:lnTo>
                <a:lnTo>
                  <a:pt x="477" y="852"/>
                </a:lnTo>
                <a:lnTo>
                  <a:pt x="476" y="852"/>
                </a:lnTo>
                <a:lnTo>
                  <a:pt x="463" y="821"/>
                </a:lnTo>
                <a:lnTo>
                  <a:pt x="485" y="484"/>
                </a:lnTo>
                <a:lnTo>
                  <a:pt x="486" y="486"/>
                </a:lnTo>
                <a:lnTo>
                  <a:pt x="487" y="487"/>
                </a:lnTo>
                <a:lnTo>
                  <a:pt x="488" y="490"/>
                </a:lnTo>
                <a:lnTo>
                  <a:pt x="489" y="494"/>
                </a:lnTo>
                <a:lnTo>
                  <a:pt x="491" y="499"/>
                </a:lnTo>
                <a:lnTo>
                  <a:pt x="492" y="504"/>
                </a:lnTo>
                <a:lnTo>
                  <a:pt x="494" y="510"/>
                </a:lnTo>
                <a:lnTo>
                  <a:pt x="494" y="514"/>
                </a:lnTo>
                <a:lnTo>
                  <a:pt x="494" y="518"/>
                </a:lnTo>
                <a:lnTo>
                  <a:pt x="494" y="523"/>
                </a:lnTo>
                <a:lnTo>
                  <a:pt x="493" y="529"/>
                </a:lnTo>
                <a:lnTo>
                  <a:pt x="491" y="534"/>
                </a:lnTo>
                <a:lnTo>
                  <a:pt x="490" y="541"/>
                </a:lnTo>
                <a:lnTo>
                  <a:pt x="488" y="547"/>
                </a:lnTo>
                <a:lnTo>
                  <a:pt x="486" y="554"/>
                </a:lnTo>
                <a:lnTo>
                  <a:pt x="485" y="562"/>
                </a:lnTo>
                <a:lnTo>
                  <a:pt x="483" y="569"/>
                </a:lnTo>
                <a:lnTo>
                  <a:pt x="482" y="577"/>
                </a:lnTo>
                <a:lnTo>
                  <a:pt x="481" y="585"/>
                </a:lnTo>
                <a:lnTo>
                  <a:pt x="479" y="593"/>
                </a:lnTo>
                <a:lnTo>
                  <a:pt x="479" y="601"/>
                </a:lnTo>
                <a:lnTo>
                  <a:pt x="479" y="609"/>
                </a:lnTo>
                <a:lnTo>
                  <a:pt x="481" y="617"/>
                </a:lnTo>
                <a:lnTo>
                  <a:pt x="482" y="625"/>
                </a:lnTo>
                <a:lnTo>
                  <a:pt x="482" y="633"/>
                </a:lnTo>
                <a:lnTo>
                  <a:pt x="482" y="641"/>
                </a:lnTo>
                <a:lnTo>
                  <a:pt x="481" y="649"/>
                </a:lnTo>
                <a:lnTo>
                  <a:pt x="479" y="657"/>
                </a:lnTo>
                <a:lnTo>
                  <a:pt x="478" y="665"/>
                </a:lnTo>
                <a:lnTo>
                  <a:pt x="476" y="672"/>
                </a:lnTo>
                <a:lnTo>
                  <a:pt x="474" y="679"/>
                </a:lnTo>
                <a:lnTo>
                  <a:pt x="472" y="685"/>
                </a:lnTo>
                <a:lnTo>
                  <a:pt x="470" y="692"/>
                </a:lnTo>
                <a:lnTo>
                  <a:pt x="468" y="697"/>
                </a:lnTo>
                <a:lnTo>
                  <a:pt x="467" y="701"/>
                </a:lnTo>
                <a:lnTo>
                  <a:pt x="465" y="704"/>
                </a:lnTo>
                <a:lnTo>
                  <a:pt x="464" y="707"/>
                </a:lnTo>
                <a:lnTo>
                  <a:pt x="463" y="709"/>
                </a:lnTo>
                <a:lnTo>
                  <a:pt x="463" y="710"/>
                </a:lnTo>
                <a:lnTo>
                  <a:pt x="463" y="821"/>
                </a:lnTo>
                <a:lnTo>
                  <a:pt x="463" y="820"/>
                </a:lnTo>
                <a:lnTo>
                  <a:pt x="466" y="817"/>
                </a:lnTo>
                <a:lnTo>
                  <a:pt x="468" y="812"/>
                </a:lnTo>
                <a:lnTo>
                  <a:pt x="471" y="806"/>
                </a:lnTo>
                <a:lnTo>
                  <a:pt x="475" y="800"/>
                </a:lnTo>
                <a:lnTo>
                  <a:pt x="479" y="794"/>
                </a:lnTo>
                <a:lnTo>
                  <a:pt x="482" y="788"/>
                </a:lnTo>
                <a:lnTo>
                  <a:pt x="485" y="783"/>
                </a:lnTo>
                <a:lnTo>
                  <a:pt x="486" y="780"/>
                </a:lnTo>
                <a:lnTo>
                  <a:pt x="487" y="779"/>
                </a:lnTo>
                <a:lnTo>
                  <a:pt x="486" y="779"/>
                </a:lnTo>
                <a:lnTo>
                  <a:pt x="482" y="783"/>
                </a:lnTo>
                <a:lnTo>
                  <a:pt x="477" y="790"/>
                </a:lnTo>
                <a:lnTo>
                  <a:pt x="469" y="800"/>
                </a:lnTo>
                <a:lnTo>
                  <a:pt x="459" y="815"/>
                </a:lnTo>
                <a:lnTo>
                  <a:pt x="445" y="835"/>
                </a:lnTo>
                <a:lnTo>
                  <a:pt x="429" y="854"/>
                </a:lnTo>
                <a:lnTo>
                  <a:pt x="410" y="870"/>
                </a:lnTo>
                <a:lnTo>
                  <a:pt x="391" y="881"/>
                </a:lnTo>
                <a:lnTo>
                  <a:pt x="369" y="889"/>
                </a:lnTo>
                <a:lnTo>
                  <a:pt x="348" y="894"/>
                </a:lnTo>
                <a:lnTo>
                  <a:pt x="327" y="896"/>
                </a:lnTo>
                <a:lnTo>
                  <a:pt x="305" y="896"/>
                </a:lnTo>
                <a:lnTo>
                  <a:pt x="284" y="894"/>
                </a:lnTo>
                <a:lnTo>
                  <a:pt x="264" y="892"/>
                </a:lnTo>
                <a:lnTo>
                  <a:pt x="246" y="887"/>
                </a:lnTo>
                <a:lnTo>
                  <a:pt x="228" y="882"/>
                </a:lnTo>
                <a:lnTo>
                  <a:pt x="214" y="878"/>
                </a:lnTo>
                <a:lnTo>
                  <a:pt x="202" y="873"/>
                </a:lnTo>
                <a:lnTo>
                  <a:pt x="193" y="870"/>
                </a:lnTo>
                <a:lnTo>
                  <a:pt x="187" y="867"/>
                </a:lnTo>
                <a:lnTo>
                  <a:pt x="184" y="866"/>
                </a:lnTo>
                <a:lnTo>
                  <a:pt x="184" y="865"/>
                </a:lnTo>
                <a:lnTo>
                  <a:pt x="186" y="861"/>
                </a:lnTo>
                <a:lnTo>
                  <a:pt x="186" y="855"/>
                </a:lnTo>
                <a:lnTo>
                  <a:pt x="188" y="846"/>
                </a:lnTo>
                <a:lnTo>
                  <a:pt x="189" y="837"/>
                </a:lnTo>
                <a:lnTo>
                  <a:pt x="191" y="825"/>
                </a:lnTo>
                <a:lnTo>
                  <a:pt x="193" y="814"/>
                </a:lnTo>
                <a:lnTo>
                  <a:pt x="194" y="801"/>
                </a:lnTo>
                <a:lnTo>
                  <a:pt x="195" y="788"/>
                </a:lnTo>
                <a:lnTo>
                  <a:pt x="197" y="775"/>
                </a:lnTo>
                <a:lnTo>
                  <a:pt x="198" y="763"/>
                </a:lnTo>
                <a:lnTo>
                  <a:pt x="199" y="752"/>
                </a:lnTo>
                <a:lnTo>
                  <a:pt x="199" y="741"/>
                </a:lnTo>
                <a:lnTo>
                  <a:pt x="199" y="732"/>
                </a:lnTo>
                <a:lnTo>
                  <a:pt x="199" y="725"/>
                </a:lnTo>
                <a:lnTo>
                  <a:pt x="198" y="719"/>
                </a:lnTo>
                <a:lnTo>
                  <a:pt x="197" y="712"/>
                </a:lnTo>
                <a:lnTo>
                  <a:pt x="200" y="705"/>
                </a:lnTo>
                <a:lnTo>
                  <a:pt x="206" y="699"/>
                </a:lnTo>
                <a:lnTo>
                  <a:pt x="214" y="693"/>
                </a:lnTo>
                <a:lnTo>
                  <a:pt x="224" y="688"/>
                </a:lnTo>
                <a:lnTo>
                  <a:pt x="233" y="683"/>
                </a:lnTo>
                <a:lnTo>
                  <a:pt x="243" y="677"/>
                </a:lnTo>
                <a:lnTo>
                  <a:pt x="251" y="671"/>
                </a:lnTo>
                <a:lnTo>
                  <a:pt x="254" y="665"/>
                </a:lnTo>
                <a:lnTo>
                  <a:pt x="251" y="660"/>
                </a:lnTo>
                <a:lnTo>
                  <a:pt x="243" y="656"/>
                </a:lnTo>
                <a:lnTo>
                  <a:pt x="233" y="653"/>
                </a:lnTo>
                <a:lnTo>
                  <a:pt x="221" y="651"/>
                </a:lnTo>
                <a:lnTo>
                  <a:pt x="212" y="650"/>
                </a:lnTo>
                <a:lnTo>
                  <a:pt x="204" y="649"/>
                </a:lnTo>
                <a:lnTo>
                  <a:pt x="201" y="649"/>
                </a:lnTo>
                <a:lnTo>
                  <a:pt x="201" y="648"/>
                </a:lnTo>
                <a:lnTo>
                  <a:pt x="202" y="646"/>
                </a:lnTo>
                <a:lnTo>
                  <a:pt x="203" y="642"/>
                </a:lnTo>
                <a:lnTo>
                  <a:pt x="205" y="638"/>
                </a:lnTo>
                <a:lnTo>
                  <a:pt x="206" y="632"/>
                </a:lnTo>
                <a:lnTo>
                  <a:pt x="208" y="625"/>
                </a:lnTo>
                <a:lnTo>
                  <a:pt x="209" y="619"/>
                </a:lnTo>
                <a:lnTo>
                  <a:pt x="212" y="611"/>
                </a:lnTo>
                <a:lnTo>
                  <a:pt x="213" y="602"/>
                </a:lnTo>
                <a:lnTo>
                  <a:pt x="215" y="594"/>
                </a:lnTo>
                <a:lnTo>
                  <a:pt x="216" y="586"/>
                </a:lnTo>
                <a:lnTo>
                  <a:pt x="218" y="577"/>
                </a:lnTo>
                <a:lnTo>
                  <a:pt x="219" y="568"/>
                </a:lnTo>
                <a:lnTo>
                  <a:pt x="220" y="560"/>
                </a:lnTo>
                <a:lnTo>
                  <a:pt x="220" y="552"/>
                </a:lnTo>
                <a:lnTo>
                  <a:pt x="220" y="544"/>
                </a:lnTo>
                <a:lnTo>
                  <a:pt x="218" y="533"/>
                </a:lnTo>
                <a:lnTo>
                  <a:pt x="215" y="525"/>
                </a:lnTo>
                <a:lnTo>
                  <a:pt x="211" y="517"/>
                </a:lnTo>
                <a:lnTo>
                  <a:pt x="205" y="510"/>
                </a:lnTo>
                <a:lnTo>
                  <a:pt x="198" y="504"/>
                </a:lnTo>
                <a:lnTo>
                  <a:pt x="191" y="497"/>
                </a:lnTo>
                <a:lnTo>
                  <a:pt x="181" y="490"/>
                </a:lnTo>
                <a:lnTo>
                  <a:pt x="171" y="480"/>
                </a:lnTo>
                <a:lnTo>
                  <a:pt x="169" y="480"/>
                </a:lnTo>
                <a:lnTo>
                  <a:pt x="164" y="478"/>
                </a:lnTo>
                <a:lnTo>
                  <a:pt x="156" y="475"/>
                </a:lnTo>
                <a:lnTo>
                  <a:pt x="146" y="471"/>
                </a:lnTo>
                <a:lnTo>
                  <a:pt x="134" y="465"/>
                </a:lnTo>
                <a:lnTo>
                  <a:pt x="121" y="458"/>
                </a:lnTo>
                <a:lnTo>
                  <a:pt x="107" y="449"/>
                </a:lnTo>
                <a:lnTo>
                  <a:pt x="92" y="440"/>
                </a:lnTo>
                <a:lnTo>
                  <a:pt x="77" y="429"/>
                </a:lnTo>
                <a:lnTo>
                  <a:pt x="62" y="417"/>
                </a:lnTo>
                <a:lnTo>
                  <a:pt x="48" y="403"/>
                </a:lnTo>
                <a:lnTo>
                  <a:pt x="35" y="388"/>
                </a:lnTo>
                <a:lnTo>
                  <a:pt x="23" y="372"/>
                </a:lnTo>
                <a:lnTo>
                  <a:pt x="13" y="354"/>
                </a:lnTo>
                <a:lnTo>
                  <a:pt x="6" y="335"/>
                </a:lnTo>
                <a:lnTo>
                  <a:pt x="1" y="315"/>
                </a:lnTo>
                <a:lnTo>
                  <a:pt x="1" y="307"/>
                </a:lnTo>
                <a:lnTo>
                  <a:pt x="0" y="298"/>
                </a:lnTo>
                <a:lnTo>
                  <a:pt x="0" y="288"/>
                </a:lnTo>
                <a:lnTo>
                  <a:pt x="0" y="278"/>
                </a:lnTo>
                <a:lnTo>
                  <a:pt x="1" y="268"/>
                </a:lnTo>
                <a:lnTo>
                  <a:pt x="2" y="257"/>
                </a:lnTo>
                <a:lnTo>
                  <a:pt x="2" y="248"/>
                </a:lnTo>
                <a:lnTo>
                  <a:pt x="4" y="237"/>
                </a:lnTo>
                <a:lnTo>
                  <a:pt x="5" y="228"/>
                </a:lnTo>
                <a:lnTo>
                  <a:pt x="6" y="219"/>
                </a:lnTo>
                <a:lnTo>
                  <a:pt x="7" y="211"/>
                </a:lnTo>
                <a:lnTo>
                  <a:pt x="8" y="204"/>
                </a:lnTo>
                <a:lnTo>
                  <a:pt x="9" y="199"/>
                </a:lnTo>
                <a:lnTo>
                  <a:pt x="10" y="195"/>
                </a:lnTo>
                <a:lnTo>
                  <a:pt x="11" y="192"/>
                </a:lnTo>
                <a:lnTo>
                  <a:pt x="11" y="191"/>
                </a:lnTo>
                <a:lnTo>
                  <a:pt x="12" y="191"/>
                </a:lnTo>
                <a:lnTo>
                  <a:pt x="18" y="192"/>
                </a:lnTo>
                <a:lnTo>
                  <a:pt x="27" y="192"/>
                </a:lnTo>
                <a:lnTo>
                  <a:pt x="39" y="191"/>
                </a:lnTo>
                <a:lnTo>
                  <a:pt x="53" y="190"/>
                </a:lnTo>
                <a:lnTo>
                  <a:pt x="70" y="188"/>
                </a:lnTo>
                <a:lnTo>
                  <a:pt x="88" y="184"/>
                </a:lnTo>
                <a:lnTo>
                  <a:pt x="108" y="179"/>
                </a:lnTo>
                <a:lnTo>
                  <a:pt x="129" y="172"/>
                </a:lnTo>
                <a:lnTo>
                  <a:pt x="152" y="164"/>
                </a:lnTo>
                <a:lnTo>
                  <a:pt x="174" y="152"/>
                </a:lnTo>
                <a:lnTo>
                  <a:pt x="197" y="138"/>
                </a:lnTo>
                <a:lnTo>
                  <a:pt x="218" y="121"/>
                </a:lnTo>
                <a:lnTo>
                  <a:pt x="240" y="100"/>
                </a:lnTo>
                <a:lnTo>
                  <a:pt x="261" y="77"/>
                </a:lnTo>
                <a:lnTo>
                  <a:pt x="281" y="49"/>
                </a:lnTo>
                <a:lnTo>
                  <a:pt x="298" y="24"/>
                </a:lnTo>
                <a:lnTo>
                  <a:pt x="313" y="9"/>
                </a:lnTo>
                <a:lnTo>
                  <a:pt x="327" y="1"/>
                </a:lnTo>
                <a:lnTo>
                  <a:pt x="338" y="0"/>
                </a:lnTo>
                <a:lnTo>
                  <a:pt x="349" y="6"/>
                </a:lnTo>
                <a:lnTo>
                  <a:pt x="358" y="16"/>
                </a:lnTo>
                <a:lnTo>
                  <a:pt x="367" y="30"/>
                </a:lnTo>
                <a:lnTo>
                  <a:pt x="376" y="47"/>
                </a:lnTo>
                <a:lnTo>
                  <a:pt x="384" y="67"/>
                </a:lnTo>
                <a:lnTo>
                  <a:pt x="394" y="88"/>
                </a:lnTo>
                <a:lnTo>
                  <a:pt x="403" y="108"/>
                </a:lnTo>
                <a:lnTo>
                  <a:pt x="414" y="128"/>
                </a:lnTo>
                <a:lnTo>
                  <a:pt x="427" y="146"/>
                </a:lnTo>
                <a:lnTo>
                  <a:pt x="441" y="160"/>
                </a:lnTo>
                <a:lnTo>
                  <a:pt x="457" y="171"/>
                </a:lnTo>
                <a:lnTo>
                  <a:pt x="476" y="177"/>
                </a:lnTo>
                <a:lnTo>
                  <a:pt x="487" y="179"/>
                </a:lnTo>
                <a:lnTo>
                  <a:pt x="500" y="181"/>
                </a:lnTo>
                <a:lnTo>
                  <a:pt x="516" y="184"/>
                </a:lnTo>
                <a:lnTo>
                  <a:pt x="533" y="186"/>
                </a:lnTo>
                <a:lnTo>
                  <a:pt x="551" y="189"/>
                </a:lnTo>
                <a:lnTo>
                  <a:pt x="572" y="192"/>
                </a:lnTo>
                <a:lnTo>
                  <a:pt x="593" y="195"/>
                </a:lnTo>
                <a:lnTo>
                  <a:pt x="615" y="199"/>
                </a:lnTo>
                <a:lnTo>
                  <a:pt x="639" y="202"/>
                </a:lnTo>
                <a:lnTo>
                  <a:pt x="664" y="206"/>
                </a:lnTo>
                <a:lnTo>
                  <a:pt x="688" y="210"/>
                </a:lnTo>
                <a:lnTo>
                  <a:pt x="714" y="214"/>
                </a:lnTo>
                <a:lnTo>
                  <a:pt x="740" y="218"/>
                </a:lnTo>
                <a:lnTo>
                  <a:pt x="766" y="222"/>
                </a:lnTo>
                <a:lnTo>
                  <a:pt x="792" y="226"/>
                </a:lnTo>
                <a:lnTo>
                  <a:pt x="818" y="230"/>
                </a:lnTo>
                <a:lnTo>
                  <a:pt x="843" y="234"/>
                </a:lnTo>
                <a:lnTo>
                  <a:pt x="869" y="238"/>
                </a:lnTo>
                <a:lnTo>
                  <a:pt x="893" y="242"/>
                </a:lnTo>
                <a:lnTo>
                  <a:pt x="916" y="245"/>
                </a:lnTo>
                <a:lnTo>
                  <a:pt x="939" y="249"/>
                </a:lnTo>
                <a:lnTo>
                  <a:pt x="960" y="253"/>
                </a:lnTo>
                <a:lnTo>
                  <a:pt x="980" y="257"/>
                </a:lnTo>
                <a:lnTo>
                  <a:pt x="999" y="260"/>
                </a:lnTo>
                <a:lnTo>
                  <a:pt x="1016" y="264"/>
                </a:lnTo>
                <a:lnTo>
                  <a:pt x="1032" y="267"/>
                </a:lnTo>
                <a:lnTo>
                  <a:pt x="1045" y="270"/>
                </a:lnTo>
                <a:lnTo>
                  <a:pt x="1056" y="272"/>
                </a:lnTo>
                <a:lnTo>
                  <a:pt x="1065" y="275"/>
                </a:lnTo>
                <a:lnTo>
                  <a:pt x="1071" y="278"/>
                </a:lnTo>
                <a:lnTo>
                  <a:pt x="1075" y="279"/>
                </a:lnTo>
                <a:lnTo>
                  <a:pt x="1076" y="281"/>
                </a:lnTo>
                <a:close/>
              </a:path>
            </a:pathLst>
          </a:custGeom>
          <a:solidFill>
            <a:srgbClr val="66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82" name="Freeform 10"/>
          <p:cNvSpPr>
            <a:spLocks/>
          </p:cNvSpPr>
          <p:nvPr/>
        </p:nvSpPr>
        <p:spPr bwMode="auto">
          <a:xfrm>
            <a:off x="2020711" y="3958167"/>
            <a:ext cx="1518356" cy="1264356"/>
          </a:xfrm>
          <a:custGeom>
            <a:avLst/>
            <a:gdLst>
              <a:gd name="T0" fmla="*/ 2147483647 w 1076"/>
              <a:gd name="T1" fmla="*/ 2147483647 h 896"/>
              <a:gd name="T2" fmla="*/ 2147483647 w 1076"/>
              <a:gd name="T3" fmla="*/ 2147483647 h 896"/>
              <a:gd name="T4" fmla="*/ 2147483647 w 1076"/>
              <a:gd name="T5" fmla="*/ 2147483647 h 896"/>
              <a:gd name="T6" fmla="*/ 2147483647 w 1076"/>
              <a:gd name="T7" fmla="*/ 2147483647 h 896"/>
              <a:gd name="T8" fmla="*/ 2147483647 w 1076"/>
              <a:gd name="T9" fmla="*/ 2147483647 h 896"/>
              <a:gd name="T10" fmla="*/ 2147483647 w 1076"/>
              <a:gd name="T11" fmla="*/ 2147483647 h 896"/>
              <a:gd name="T12" fmla="*/ 2147483647 w 1076"/>
              <a:gd name="T13" fmla="*/ 2147483647 h 896"/>
              <a:gd name="T14" fmla="*/ 2147483647 w 1076"/>
              <a:gd name="T15" fmla="*/ 2147483647 h 896"/>
              <a:gd name="T16" fmla="*/ 2147483647 w 1076"/>
              <a:gd name="T17" fmla="*/ 2147483647 h 896"/>
              <a:gd name="T18" fmla="*/ 2147483647 w 1076"/>
              <a:gd name="T19" fmla="*/ 2147483647 h 896"/>
              <a:gd name="T20" fmla="*/ 2147483647 w 1076"/>
              <a:gd name="T21" fmla="*/ 2147483647 h 896"/>
              <a:gd name="T22" fmla="*/ 2147483647 w 1076"/>
              <a:gd name="T23" fmla="*/ 2147483647 h 896"/>
              <a:gd name="T24" fmla="*/ 2147483647 w 1076"/>
              <a:gd name="T25" fmla="*/ 2147483647 h 896"/>
              <a:gd name="T26" fmla="*/ 2147483647 w 1076"/>
              <a:gd name="T27" fmla="*/ 2147483647 h 896"/>
              <a:gd name="T28" fmla="*/ 2147483647 w 1076"/>
              <a:gd name="T29" fmla="*/ 2147483647 h 896"/>
              <a:gd name="T30" fmla="*/ 2147483647 w 1076"/>
              <a:gd name="T31" fmla="*/ 2147483647 h 896"/>
              <a:gd name="T32" fmla="*/ 2147483647 w 1076"/>
              <a:gd name="T33" fmla="*/ 2147483647 h 896"/>
              <a:gd name="T34" fmla="*/ 2147483647 w 1076"/>
              <a:gd name="T35" fmla="*/ 2147483647 h 896"/>
              <a:gd name="T36" fmla="*/ 2147483647 w 1076"/>
              <a:gd name="T37" fmla="*/ 2147483647 h 896"/>
              <a:gd name="T38" fmla="*/ 2147483647 w 1076"/>
              <a:gd name="T39" fmla="*/ 2147483647 h 896"/>
              <a:gd name="T40" fmla="*/ 2147483647 w 1076"/>
              <a:gd name="T41" fmla="*/ 2147483647 h 896"/>
              <a:gd name="T42" fmla="*/ 2147483647 w 1076"/>
              <a:gd name="T43" fmla="*/ 2147483647 h 896"/>
              <a:gd name="T44" fmla="*/ 2147483647 w 1076"/>
              <a:gd name="T45" fmla="*/ 2147483647 h 896"/>
              <a:gd name="T46" fmla="*/ 2147483647 w 1076"/>
              <a:gd name="T47" fmla="*/ 2147483647 h 896"/>
              <a:gd name="T48" fmla="*/ 2147483647 w 1076"/>
              <a:gd name="T49" fmla="*/ 2147483647 h 896"/>
              <a:gd name="T50" fmla="*/ 2147483647 w 1076"/>
              <a:gd name="T51" fmla="*/ 2147483647 h 896"/>
              <a:gd name="T52" fmla="*/ 2147483647 w 1076"/>
              <a:gd name="T53" fmla="*/ 2147483647 h 896"/>
              <a:gd name="T54" fmla="*/ 2147483647 w 1076"/>
              <a:gd name="T55" fmla="*/ 2147483647 h 896"/>
              <a:gd name="T56" fmla="*/ 2147483647 w 1076"/>
              <a:gd name="T57" fmla="*/ 2147483647 h 896"/>
              <a:gd name="T58" fmla="*/ 2147483647 w 1076"/>
              <a:gd name="T59" fmla="*/ 2147483647 h 896"/>
              <a:gd name="T60" fmla="*/ 2147483647 w 1076"/>
              <a:gd name="T61" fmla="*/ 2147483647 h 896"/>
              <a:gd name="T62" fmla="*/ 2147483647 w 1076"/>
              <a:gd name="T63" fmla="*/ 2147483647 h 896"/>
              <a:gd name="T64" fmla="*/ 2147483647 w 1076"/>
              <a:gd name="T65" fmla="*/ 2147483647 h 896"/>
              <a:gd name="T66" fmla="*/ 2147483647 w 1076"/>
              <a:gd name="T67" fmla="*/ 2147483647 h 896"/>
              <a:gd name="T68" fmla="*/ 2147483647 w 1076"/>
              <a:gd name="T69" fmla="*/ 2147483647 h 896"/>
              <a:gd name="T70" fmla="*/ 2147483647 w 1076"/>
              <a:gd name="T71" fmla="*/ 2147483647 h 896"/>
              <a:gd name="T72" fmla="*/ 2147483647 w 1076"/>
              <a:gd name="T73" fmla="*/ 2147483647 h 896"/>
              <a:gd name="T74" fmla="*/ 2147483647 w 1076"/>
              <a:gd name="T75" fmla="*/ 2147483647 h 896"/>
              <a:gd name="T76" fmla="*/ 2147483647 w 1076"/>
              <a:gd name="T77" fmla="*/ 2147483647 h 896"/>
              <a:gd name="T78" fmla="*/ 2147483647 w 1076"/>
              <a:gd name="T79" fmla="*/ 2147483647 h 896"/>
              <a:gd name="T80" fmla="*/ 2147483647 w 1076"/>
              <a:gd name="T81" fmla="*/ 2147483647 h 896"/>
              <a:gd name="T82" fmla="*/ 2147483647 w 1076"/>
              <a:gd name="T83" fmla="*/ 2147483647 h 896"/>
              <a:gd name="T84" fmla="*/ 2147483647 w 1076"/>
              <a:gd name="T85" fmla="*/ 2147483647 h 896"/>
              <a:gd name="T86" fmla="*/ 2147483647 w 1076"/>
              <a:gd name="T87" fmla="*/ 2147483647 h 896"/>
              <a:gd name="T88" fmla="*/ 2147483647 w 1076"/>
              <a:gd name="T89" fmla="*/ 2147483647 h 896"/>
              <a:gd name="T90" fmla="*/ 2147483647 w 1076"/>
              <a:gd name="T91" fmla="*/ 2147483647 h 896"/>
              <a:gd name="T92" fmla="*/ 2147483647 w 1076"/>
              <a:gd name="T93" fmla="*/ 2147483647 h 896"/>
              <a:gd name="T94" fmla="*/ 2147483647 w 1076"/>
              <a:gd name="T95" fmla="*/ 2147483647 h 896"/>
              <a:gd name="T96" fmla="*/ 2147483647 w 1076"/>
              <a:gd name="T97" fmla="*/ 2147483647 h 896"/>
              <a:gd name="T98" fmla="*/ 2147483647 w 1076"/>
              <a:gd name="T99" fmla="*/ 2147483647 h 896"/>
              <a:gd name="T100" fmla="*/ 2147483647 w 1076"/>
              <a:gd name="T101" fmla="*/ 2147483647 h 896"/>
              <a:gd name="T102" fmla="*/ 2147483647 w 1076"/>
              <a:gd name="T103" fmla="*/ 2147483647 h 896"/>
              <a:gd name="T104" fmla="*/ 2147483647 w 1076"/>
              <a:gd name="T105" fmla="*/ 2147483647 h 896"/>
              <a:gd name="T106" fmla="*/ 2147483647 w 1076"/>
              <a:gd name="T107" fmla="*/ 2147483647 h 896"/>
              <a:gd name="T108" fmla="*/ 2147483647 w 1076"/>
              <a:gd name="T109" fmla="*/ 2147483647 h 896"/>
              <a:gd name="T110" fmla="*/ 2147483647 w 1076"/>
              <a:gd name="T111" fmla="*/ 2147483647 h 896"/>
              <a:gd name="T112" fmla="*/ 2147483647 w 1076"/>
              <a:gd name="T113" fmla="*/ 2147483647 h 896"/>
              <a:gd name="T114" fmla="*/ 2147483647 w 1076"/>
              <a:gd name="T115" fmla="*/ 2147483647 h 896"/>
              <a:gd name="T116" fmla="*/ 2147483647 w 1076"/>
              <a:gd name="T117" fmla="*/ 2147483647 h 896"/>
              <a:gd name="T118" fmla="*/ 2147483647 w 1076"/>
              <a:gd name="T119" fmla="*/ 2147483647 h 89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76"/>
              <a:gd name="T181" fmla="*/ 0 h 896"/>
              <a:gd name="T182" fmla="*/ 1076 w 1076"/>
              <a:gd name="T183" fmla="*/ 896 h 89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76" h="896">
                <a:moveTo>
                  <a:pt x="1076" y="281"/>
                </a:moveTo>
                <a:lnTo>
                  <a:pt x="1076" y="281"/>
                </a:lnTo>
                <a:lnTo>
                  <a:pt x="1068" y="311"/>
                </a:lnTo>
                <a:lnTo>
                  <a:pt x="1057" y="338"/>
                </a:lnTo>
                <a:lnTo>
                  <a:pt x="1046" y="362"/>
                </a:lnTo>
                <a:lnTo>
                  <a:pt x="1033" y="385"/>
                </a:lnTo>
                <a:lnTo>
                  <a:pt x="1019" y="404"/>
                </a:lnTo>
                <a:lnTo>
                  <a:pt x="1004" y="422"/>
                </a:lnTo>
                <a:lnTo>
                  <a:pt x="989" y="438"/>
                </a:lnTo>
                <a:lnTo>
                  <a:pt x="973" y="452"/>
                </a:lnTo>
                <a:lnTo>
                  <a:pt x="956" y="464"/>
                </a:lnTo>
                <a:lnTo>
                  <a:pt x="939" y="475"/>
                </a:lnTo>
                <a:lnTo>
                  <a:pt x="921" y="484"/>
                </a:lnTo>
                <a:lnTo>
                  <a:pt x="903" y="493"/>
                </a:lnTo>
                <a:lnTo>
                  <a:pt x="884" y="500"/>
                </a:lnTo>
                <a:lnTo>
                  <a:pt x="866" y="506"/>
                </a:lnTo>
                <a:lnTo>
                  <a:pt x="848" y="512"/>
                </a:lnTo>
                <a:lnTo>
                  <a:pt x="830" y="517"/>
                </a:lnTo>
                <a:lnTo>
                  <a:pt x="811" y="522"/>
                </a:lnTo>
                <a:lnTo>
                  <a:pt x="794" y="526"/>
                </a:lnTo>
                <a:lnTo>
                  <a:pt x="777" y="530"/>
                </a:lnTo>
                <a:lnTo>
                  <a:pt x="760" y="534"/>
                </a:lnTo>
                <a:lnTo>
                  <a:pt x="744" y="539"/>
                </a:lnTo>
                <a:lnTo>
                  <a:pt x="728" y="544"/>
                </a:lnTo>
                <a:lnTo>
                  <a:pt x="714" y="549"/>
                </a:lnTo>
                <a:lnTo>
                  <a:pt x="701" y="555"/>
                </a:lnTo>
                <a:lnTo>
                  <a:pt x="688" y="562"/>
                </a:lnTo>
                <a:lnTo>
                  <a:pt x="677" y="569"/>
                </a:lnTo>
                <a:lnTo>
                  <a:pt x="667" y="578"/>
                </a:lnTo>
                <a:lnTo>
                  <a:pt x="659" y="588"/>
                </a:lnTo>
                <a:lnTo>
                  <a:pt x="651" y="599"/>
                </a:lnTo>
                <a:lnTo>
                  <a:pt x="646" y="612"/>
                </a:lnTo>
                <a:lnTo>
                  <a:pt x="642" y="627"/>
                </a:lnTo>
                <a:lnTo>
                  <a:pt x="640" y="643"/>
                </a:lnTo>
                <a:lnTo>
                  <a:pt x="632" y="785"/>
                </a:lnTo>
                <a:lnTo>
                  <a:pt x="632" y="784"/>
                </a:lnTo>
                <a:lnTo>
                  <a:pt x="635" y="781"/>
                </a:lnTo>
                <a:lnTo>
                  <a:pt x="636" y="778"/>
                </a:lnTo>
                <a:lnTo>
                  <a:pt x="637" y="775"/>
                </a:lnTo>
                <a:lnTo>
                  <a:pt x="637" y="774"/>
                </a:lnTo>
                <a:lnTo>
                  <a:pt x="633" y="776"/>
                </a:lnTo>
                <a:lnTo>
                  <a:pt x="626" y="783"/>
                </a:lnTo>
                <a:lnTo>
                  <a:pt x="614" y="794"/>
                </a:lnTo>
                <a:lnTo>
                  <a:pt x="606" y="801"/>
                </a:lnTo>
                <a:lnTo>
                  <a:pt x="597" y="808"/>
                </a:lnTo>
                <a:lnTo>
                  <a:pt x="586" y="814"/>
                </a:lnTo>
                <a:lnTo>
                  <a:pt x="576" y="820"/>
                </a:lnTo>
                <a:lnTo>
                  <a:pt x="564" y="825"/>
                </a:lnTo>
                <a:lnTo>
                  <a:pt x="553" y="830"/>
                </a:lnTo>
                <a:lnTo>
                  <a:pt x="541" y="834"/>
                </a:lnTo>
                <a:lnTo>
                  <a:pt x="530" y="838"/>
                </a:lnTo>
                <a:lnTo>
                  <a:pt x="519" y="841"/>
                </a:lnTo>
                <a:lnTo>
                  <a:pt x="509" y="844"/>
                </a:lnTo>
                <a:lnTo>
                  <a:pt x="500" y="847"/>
                </a:lnTo>
                <a:lnTo>
                  <a:pt x="492" y="849"/>
                </a:lnTo>
                <a:lnTo>
                  <a:pt x="485" y="851"/>
                </a:lnTo>
                <a:lnTo>
                  <a:pt x="480" y="851"/>
                </a:lnTo>
                <a:lnTo>
                  <a:pt x="477" y="852"/>
                </a:lnTo>
                <a:lnTo>
                  <a:pt x="476" y="852"/>
                </a:lnTo>
                <a:lnTo>
                  <a:pt x="463" y="821"/>
                </a:lnTo>
                <a:lnTo>
                  <a:pt x="485" y="484"/>
                </a:lnTo>
                <a:lnTo>
                  <a:pt x="486" y="486"/>
                </a:lnTo>
                <a:lnTo>
                  <a:pt x="487" y="487"/>
                </a:lnTo>
                <a:lnTo>
                  <a:pt x="488" y="490"/>
                </a:lnTo>
                <a:lnTo>
                  <a:pt x="489" y="494"/>
                </a:lnTo>
                <a:lnTo>
                  <a:pt x="491" y="499"/>
                </a:lnTo>
                <a:lnTo>
                  <a:pt x="492" y="504"/>
                </a:lnTo>
                <a:lnTo>
                  <a:pt x="494" y="510"/>
                </a:lnTo>
                <a:lnTo>
                  <a:pt x="495" y="514"/>
                </a:lnTo>
                <a:lnTo>
                  <a:pt x="495" y="518"/>
                </a:lnTo>
                <a:lnTo>
                  <a:pt x="494" y="523"/>
                </a:lnTo>
                <a:lnTo>
                  <a:pt x="493" y="529"/>
                </a:lnTo>
                <a:lnTo>
                  <a:pt x="492" y="534"/>
                </a:lnTo>
                <a:lnTo>
                  <a:pt x="490" y="541"/>
                </a:lnTo>
                <a:lnTo>
                  <a:pt x="488" y="547"/>
                </a:lnTo>
                <a:lnTo>
                  <a:pt x="487" y="554"/>
                </a:lnTo>
                <a:lnTo>
                  <a:pt x="485" y="562"/>
                </a:lnTo>
                <a:lnTo>
                  <a:pt x="483" y="569"/>
                </a:lnTo>
                <a:lnTo>
                  <a:pt x="482" y="577"/>
                </a:lnTo>
                <a:lnTo>
                  <a:pt x="481" y="585"/>
                </a:lnTo>
                <a:lnTo>
                  <a:pt x="480" y="593"/>
                </a:lnTo>
                <a:lnTo>
                  <a:pt x="480" y="601"/>
                </a:lnTo>
                <a:lnTo>
                  <a:pt x="480" y="609"/>
                </a:lnTo>
                <a:lnTo>
                  <a:pt x="481" y="617"/>
                </a:lnTo>
                <a:lnTo>
                  <a:pt x="482" y="625"/>
                </a:lnTo>
                <a:lnTo>
                  <a:pt x="482" y="633"/>
                </a:lnTo>
                <a:lnTo>
                  <a:pt x="482" y="641"/>
                </a:lnTo>
                <a:lnTo>
                  <a:pt x="481" y="649"/>
                </a:lnTo>
                <a:lnTo>
                  <a:pt x="480" y="657"/>
                </a:lnTo>
                <a:lnTo>
                  <a:pt x="478" y="665"/>
                </a:lnTo>
                <a:lnTo>
                  <a:pt x="476" y="672"/>
                </a:lnTo>
                <a:lnTo>
                  <a:pt x="474" y="679"/>
                </a:lnTo>
                <a:lnTo>
                  <a:pt x="472" y="685"/>
                </a:lnTo>
                <a:lnTo>
                  <a:pt x="470" y="692"/>
                </a:lnTo>
                <a:lnTo>
                  <a:pt x="469" y="697"/>
                </a:lnTo>
                <a:lnTo>
                  <a:pt x="467" y="701"/>
                </a:lnTo>
                <a:lnTo>
                  <a:pt x="465" y="704"/>
                </a:lnTo>
                <a:lnTo>
                  <a:pt x="464" y="707"/>
                </a:lnTo>
                <a:lnTo>
                  <a:pt x="463" y="709"/>
                </a:lnTo>
                <a:lnTo>
                  <a:pt x="463" y="710"/>
                </a:lnTo>
                <a:lnTo>
                  <a:pt x="463" y="821"/>
                </a:lnTo>
                <a:lnTo>
                  <a:pt x="463" y="820"/>
                </a:lnTo>
                <a:lnTo>
                  <a:pt x="466" y="817"/>
                </a:lnTo>
                <a:lnTo>
                  <a:pt x="468" y="812"/>
                </a:lnTo>
                <a:lnTo>
                  <a:pt x="472" y="806"/>
                </a:lnTo>
                <a:lnTo>
                  <a:pt x="476" y="800"/>
                </a:lnTo>
                <a:lnTo>
                  <a:pt x="479" y="794"/>
                </a:lnTo>
                <a:lnTo>
                  <a:pt x="482" y="788"/>
                </a:lnTo>
                <a:lnTo>
                  <a:pt x="485" y="783"/>
                </a:lnTo>
                <a:lnTo>
                  <a:pt x="487" y="780"/>
                </a:lnTo>
                <a:lnTo>
                  <a:pt x="487" y="779"/>
                </a:lnTo>
                <a:lnTo>
                  <a:pt x="486" y="779"/>
                </a:lnTo>
                <a:lnTo>
                  <a:pt x="482" y="783"/>
                </a:lnTo>
                <a:lnTo>
                  <a:pt x="477" y="790"/>
                </a:lnTo>
                <a:lnTo>
                  <a:pt x="469" y="800"/>
                </a:lnTo>
                <a:lnTo>
                  <a:pt x="459" y="815"/>
                </a:lnTo>
                <a:lnTo>
                  <a:pt x="445" y="835"/>
                </a:lnTo>
                <a:lnTo>
                  <a:pt x="429" y="854"/>
                </a:lnTo>
                <a:lnTo>
                  <a:pt x="410" y="870"/>
                </a:lnTo>
                <a:lnTo>
                  <a:pt x="391" y="881"/>
                </a:lnTo>
                <a:lnTo>
                  <a:pt x="370" y="889"/>
                </a:lnTo>
                <a:lnTo>
                  <a:pt x="348" y="894"/>
                </a:lnTo>
                <a:lnTo>
                  <a:pt x="327" y="896"/>
                </a:lnTo>
                <a:lnTo>
                  <a:pt x="305" y="896"/>
                </a:lnTo>
                <a:lnTo>
                  <a:pt x="284" y="894"/>
                </a:lnTo>
                <a:lnTo>
                  <a:pt x="264" y="892"/>
                </a:lnTo>
                <a:lnTo>
                  <a:pt x="246" y="887"/>
                </a:lnTo>
                <a:lnTo>
                  <a:pt x="228" y="882"/>
                </a:lnTo>
                <a:lnTo>
                  <a:pt x="214" y="878"/>
                </a:lnTo>
                <a:lnTo>
                  <a:pt x="202" y="873"/>
                </a:lnTo>
                <a:lnTo>
                  <a:pt x="193" y="870"/>
                </a:lnTo>
                <a:lnTo>
                  <a:pt x="187" y="867"/>
                </a:lnTo>
                <a:lnTo>
                  <a:pt x="185" y="866"/>
                </a:lnTo>
                <a:lnTo>
                  <a:pt x="185" y="865"/>
                </a:lnTo>
                <a:lnTo>
                  <a:pt x="186" y="861"/>
                </a:lnTo>
                <a:lnTo>
                  <a:pt x="186" y="855"/>
                </a:lnTo>
                <a:lnTo>
                  <a:pt x="188" y="846"/>
                </a:lnTo>
                <a:lnTo>
                  <a:pt x="189" y="837"/>
                </a:lnTo>
                <a:lnTo>
                  <a:pt x="191" y="825"/>
                </a:lnTo>
                <a:lnTo>
                  <a:pt x="193" y="814"/>
                </a:lnTo>
                <a:lnTo>
                  <a:pt x="195" y="801"/>
                </a:lnTo>
                <a:lnTo>
                  <a:pt x="196" y="788"/>
                </a:lnTo>
                <a:lnTo>
                  <a:pt x="197" y="775"/>
                </a:lnTo>
                <a:lnTo>
                  <a:pt x="199" y="763"/>
                </a:lnTo>
                <a:lnTo>
                  <a:pt x="199" y="752"/>
                </a:lnTo>
                <a:lnTo>
                  <a:pt x="200" y="741"/>
                </a:lnTo>
                <a:lnTo>
                  <a:pt x="200" y="732"/>
                </a:lnTo>
                <a:lnTo>
                  <a:pt x="199" y="725"/>
                </a:lnTo>
                <a:lnTo>
                  <a:pt x="198" y="719"/>
                </a:lnTo>
                <a:lnTo>
                  <a:pt x="197" y="712"/>
                </a:lnTo>
                <a:lnTo>
                  <a:pt x="200" y="705"/>
                </a:lnTo>
                <a:lnTo>
                  <a:pt x="206" y="699"/>
                </a:lnTo>
                <a:lnTo>
                  <a:pt x="215" y="693"/>
                </a:lnTo>
                <a:lnTo>
                  <a:pt x="224" y="688"/>
                </a:lnTo>
                <a:lnTo>
                  <a:pt x="234" y="683"/>
                </a:lnTo>
                <a:lnTo>
                  <a:pt x="243" y="677"/>
                </a:lnTo>
                <a:lnTo>
                  <a:pt x="251" y="671"/>
                </a:lnTo>
                <a:lnTo>
                  <a:pt x="254" y="665"/>
                </a:lnTo>
                <a:lnTo>
                  <a:pt x="251" y="660"/>
                </a:lnTo>
                <a:lnTo>
                  <a:pt x="243" y="656"/>
                </a:lnTo>
                <a:lnTo>
                  <a:pt x="233" y="653"/>
                </a:lnTo>
                <a:lnTo>
                  <a:pt x="222" y="651"/>
                </a:lnTo>
                <a:lnTo>
                  <a:pt x="212" y="650"/>
                </a:lnTo>
                <a:lnTo>
                  <a:pt x="204" y="649"/>
                </a:lnTo>
                <a:lnTo>
                  <a:pt x="201" y="649"/>
                </a:lnTo>
                <a:lnTo>
                  <a:pt x="201" y="648"/>
                </a:lnTo>
                <a:lnTo>
                  <a:pt x="203" y="646"/>
                </a:lnTo>
                <a:lnTo>
                  <a:pt x="203" y="642"/>
                </a:lnTo>
                <a:lnTo>
                  <a:pt x="205" y="638"/>
                </a:lnTo>
                <a:lnTo>
                  <a:pt x="206" y="632"/>
                </a:lnTo>
                <a:lnTo>
                  <a:pt x="208" y="625"/>
                </a:lnTo>
                <a:lnTo>
                  <a:pt x="209" y="619"/>
                </a:lnTo>
                <a:lnTo>
                  <a:pt x="212" y="611"/>
                </a:lnTo>
                <a:lnTo>
                  <a:pt x="214" y="602"/>
                </a:lnTo>
                <a:lnTo>
                  <a:pt x="215" y="594"/>
                </a:lnTo>
                <a:lnTo>
                  <a:pt x="216" y="586"/>
                </a:lnTo>
                <a:lnTo>
                  <a:pt x="218" y="577"/>
                </a:lnTo>
                <a:lnTo>
                  <a:pt x="219" y="568"/>
                </a:lnTo>
                <a:lnTo>
                  <a:pt x="220" y="560"/>
                </a:lnTo>
                <a:lnTo>
                  <a:pt x="220" y="552"/>
                </a:lnTo>
                <a:lnTo>
                  <a:pt x="220" y="544"/>
                </a:lnTo>
                <a:lnTo>
                  <a:pt x="218" y="533"/>
                </a:lnTo>
                <a:lnTo>
                  <a:pt x="215" y="525"/>
                </a:lnTo>
                <a:lnTo>
                  <a:pt x="211" y="517"/>
                </a:lnTo>
                <a:lnTo>
                  <a:pt x="205" y="510"/>
                </a:lnTo>
                <a:lnTo>
                  <a:pt x="199" y="504"/>
                </a:lnTo>
                <a:lnTo>
                  <a:pt x="191" y="497"/>
                </a:lnTo>
                <a:lnTo>
                  <a:pt x="181" y="490"/>
                </a:lnTo>
                <a:lnTo>
                  <a:pt x="171" y="480"/>
                </a:lnTo>
                <a:lnTo>
                  <a:pt x="169" y="480"/>
                </a:lnTo>
                <a:lnTo>
                  <a:pt x="165" y="478"/>
                </a:lnTo>
                <a:lnTo>
                  <a:pt x="157" y="475"/>
                </a:lnTo>
                <a:lnTo>
                  <a:pt x="147" y="471"/>
                </a:lnTo>
                <a:lnTo>
                  <a:pt x="135" y="465"/>
                </a:lnTo>
                <a:lnTo>
                  <a:pt x="121" y="458"/>
                </a:lnTo>
                <a:lnTo>
                  <a:pt x="107" y="449"/>
                </a:lnTo>
                <a:lnTo>
                  <a:pt x="93" y="440"/>
                </a:lnTo>
                <a:lnTo>
                  <a:pt x="77" y="429"/>
                </a:lnTo>
                <a:lnTo>
                  <a:pt x="62" y="417"/>
                </a:lnTo>
                <a:lnTo>
                  <a:pt x="48" y="403"/>
                </a:lnTo>
                <a:lnTo>
                  <a:pt x="35" y="388"/>
                </a:lnTo>
                <a:lnTo>
                  <a:pt x="23" y="372"/>
                </a:lnTo>
                <a:lnTo>
                  <a:pt x="14" y="354"/>
                </a:lnTo>
                <a:lnTo>
                  <a:pt x="6" y="335"/>
                </a:lnTo>
                <a:lnTo>
                  <a:pt x="2" y="315"/>
                </a:lnTo>
                <a:lnTo>
                  <a:pt x="1" y="307"/>
                </a:lnTo>
                <a:lnTo>
                  <a:pt x="0" y="298"/>
                </a:lnTo>
                <a:lnTo>
                  <a:pt x="0" y="288"/>
                </a:lnTo>
                <a:lnTo>
                  <a:pt x="0" y="278"/>
                </a:lnTo>
                <a:lnTo>
                  <a:pt x="1" y="268"/>
                </a:lnTo>
                <a:lnTo>
                  <a:pt x="2" y="257"/>
                </a:lnTo>
                <a:lnTo>
                  <a:pt x="3" y="248"/>
                </a:lnTo>
                <a:lnTo>
                  <a:pt x="4" y="237"/>
                </a:lnTo>
                <a:lnTo>
                  <a:pt x="5" y="228"/>
                </a:lnTo>
                <a:lnTo>
                  <a:pt x="6" y="219"/>
                </a:lnTo>
                <a:lnTo>
                  <a:pt x="7" y="211"/>
                </a:lnTo>
                <a:lnTo>
                  <a:pt x="8" y="204"/>
                </a:lnTo>
                <a:lnTo>
                  <a:pt x="10" y="199"/>
                </a:lnTo>
                <a:lnTo>
                  <a:pt x="10" y="195"/>
                </a:lnTo>
                <a:lnTo>
                  <a:pt x="11" y="192"/>
                </a:lnTo>
                <a:lnTo>
                  <a:pt x="11" y="191"/>
                </a:lnTo>
                <a:lnTo>
                  <a:pt x="13" y="191"/>
                </a:lnTo>
                <a:lnTo>
                  <a:pt x="18" y="192"/>
                </a:lnTo>
                <a:lnTo>
                  <a:pt x="27" y="192"/>
                </a:lnTo>
                <a:lnTo>
                  <a:pt x="39" y="191"/>
                </a:lnTo>
                <a:lnTo>
                  <a:pt x="53" y="190"/>
                </a:lnTo>
                <a:lnTo>
                  <a:pt x="70" y="188"/>
                </a:lnTo>
                <a:lnTo>
                  <a:pt x="89" y="184"/>
                </a:lnTo>
                <a:lnTo>
                  <a:pt x="109" y="179"/>
                </a:lnTo>
                <a:lnTo>
                  <a:pt x="129" y="172"/>
                </a:lnTo>
                <a:lnTo>
                  <a:pt x="152" y="164"/>
                </a:lnTo>
                <a:lnTo>
                  <a:pt x="174" y="152"/>
                </a:lnTo>
                <a:lnTo>
                  <a:pt x="197" y="138"/>
                </a:lnTo>
                <a:lnTo>
                  <a:pt x="219" y="121"/>
                </a:lnTo>
                <a:lnTo>
                  <a:pt x="241" y="100"/>
                </a:lnTo>
                <a:lnTo>
                  <a:pt x="261" y="77"/>
                </a:lnTo>
                <a:lnTo>
                  <a:pt x="281" y="49"/>
                </a:lnTo>
                <a:lnTo>
                  <a:pt x="298" y="24"/>
                </a:lnTo>
                <a:lnTo>
                  <a:pt x="314" y="9"/>
                </a:lnTo>
                <a:lnTo>
                  <a:pt x="327" y="1"/>
                </a:lnTo>
                <a:lnTo>
                  <a:pt x="338" y="0"/>
                </a:lnTo>
                <a:lnTo>
                  <a:pt x="349" y="6"/>
                </a:lnTo>
                <a:lnTo>
                  <a:pt x="359" y="16"/>
                </a:lnTo>
                <a:lnTo>
                  <a:pt x="367" y="30"/>
                </a:lnTo>
                <a:lnTo>
                  <a:pt x="376" y="47"/>
                </a:lnTo>
                <a:lnTo>
                  <a:pt x="385" y="67"/>
                </a:lnTo>
                <a:lnTo>
                  <a:pt x="394" y="88"/>
                </a:lnTo>
                <a:lnTo>
                  <a:pt x="404" y="108"/>
                </a:lnTo>
                <a:lnTo>
                  <a:pt x="415" y="128"/>
                </a:lnTo>
                <a:lnTo>
                  <a:pt x="427" y="146"/>
                </a:lnTo>
                <a:lnTo>
                  <a:pt x="441" y="160"/>
                </a:lnTo>
                <a:lnTo>
                  <a:pt x="458" y="171"/>
                </a:lnTo>
                <a:lnTo>
                  <a:pt x="476" y="177"/>
                </a:lnTo>
                <a:lnTo>
                  <a:pt x="487" y="179"/>
                </a:lnTo>
                <a:lnTo>
                  <a:pt x="500" y="181"/>
                </a:lnTo>
                <a:lnTo>
                  <a:pt x="515" y="184"/>
                </a:lnTo>
                <a:lnTo>
                  <a:pt x="532" y="187"/>
                </a:lnTo>
                <a:lnTo>
                  <a:pt x="550" y="190"/>
                </a:lnTo>
                <a:lnTo>
                  <a:pt x="570" y="193"/>
                </a:lnTo>
                <a:lnTo>
                  <a:pt x="591" y="197"/>
                </a:lnTo>
                <a:lnTo>
                  <a:pt x="613" y="200"/>
                </a:lnTo>
                <a:lnTo>
                  <a:pt x="636" y="204"/>
                </a:lnTo>
                <a:lnTo>
                  <a:pt x="659" y="208"/>
                </a:lnTo>
                <a:lnTo>
                  <a:pt x="683" y="212"/>
                </a:lnTo>
                <a:lnTo>
                  <a:pt x="708" y="217"/>
                </a:lnTo>
                <a:lnTo>
                  <a:pt x="734" y="221"/>
                </a:lnTo>
                <a:lnTo>
                  <a:pt x="759" y="226"/>
                </a:lnTo>
                <a:lnTo>
                  <a:pt x="784" y="230"/>
                </a:lnTo>
                <a:lnTo>
                  <a:pt x="810" y="234"/>
                </a:lnTo>
                <a:lnTo>
                  <a:pt x="835" y="238"/>
                </a:lnTo>
                <a:lnTo>
                  <a:pt x="859" y="242"/>
                </a:lnTo>
                <a:lnTo>
                  <a:pt x="883" y="247"/>
                </a:lnTo>
                <a:lnTo>
                  <a:pt x="907" y="251"/>
                </a:lnTo>
                <a:lnTo>
                  <a:pt x="929" y="255"/>
                </a:lnTo>
                <a:lnTo>
                  <a:pt x="951" y="259"/>
                </a:lnTo>
                <a:lnTo>
                  <a:pt x="971" y="262"/>
                </a:lnTo>
                <a:lnTo>
                  <a:pt x="990" y="265"/>
                </a:lnTo>
                <a:lnTo>
                  <a:pt x="1008" y="268"/>
                </a:lnTo>
                <a:lnTo>
                  <a:pt x="1023" y="271"/>
                </a:lnTo>
                <a:lnTo>
                  <a:pt x="1038" y="274"/>
                </a:lnTo>
                <a:lnTo>
                  <a:pt x="1050" y="276"/>
                </a:lnTo>
                <a:lnTo>
                  <a:pt x="1060" y="278"/>
                </a:lnTo>
                <a:lnTo>
                  <a:pt x="1068" y="279"/>
                </a:lnTo>
                <a:lnTo>
                  <a:pt x="1073" y="280"/>
                </a:lnTo>
                <a:lnTo>
                  <a:pt x="1076" y="281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83" name="Freeform 11"/>
          <p:cNvSpPr>
            <a:spLocks/>
          </p:cNvSpPr>
          <p:nvPr/>
        </p:nvSpPr>
        <p:spPr bwMode="auto">
          <a:xfrm>
            <a:off x="6534856" y="3958167"/>
            <a:ext cx="1518356" cy="1264356"/>
          </a:xfrm>
          <a:custGeom>
            <a:avLst/>
            <a:gdLst>
              <a:gd name="T0" fmla="*/ 2147483647 w 1076"/>
              <a:gd name="T1" fmla="*/ 2147483647 h 896"/>
              <a:gd name="T2" fmla="*/ 2147483647 w 1076"/>
              <a:gd name="T3" fmla="*/ 2147483647 h 896"/>
              <a:gd name="T4" fmla="*/ 2147483647 w 1076"/>
              <a:gd name="T5" fmla="*/ 2147483647 h 896"/>
              <a:gd name="T6" fmla="*/ 2147483647 w 1076"/>
              <a:gd name="T7" fmla="*/ 2147483647 h 896"/>
              <a:gd name="T8" fmla="*/ 2147483647 w 1076"/>
              <a:gd name="T9" fmla="*/ 2147483647 h 896"/>
              <a:gd name="T10" fmla="*/ 2147483647 w 1076"/>
              <a:gd name="T11" fmla="*/ 2147483647 h 896"/>
              <a:gd name="T12" fmla="*/ 2147483647 w 1076"/>
              <a:gd name="T13" fmla="*/ 2147483647 h 896"/>
              <a:gd name="T14" fmla="*/ 2147483647 w 1076"/>
              <a:gd name="T15" fmla="*/ 2147483647 h 896"/>
              <a:gd name="T16" fmla="*/ 2147483647 w 1076"/>
              <a:gd name="T17" fmla="*/ 2147483647 h 896"/>
              <a:gd name="T18" fmla="*/ 2147483647 w 1076"/>
              <a:gd name="T19" fmla="*/ 2147483647 h 896"/>
              <a:gd name="T20" fmla="*/ 2147483647 w 1076"/>
              <a:gd name="T21" fmla="*/ 2147483647 h 896"/>
              <a:gd name="T22" fmla="*/ 2147483647 w 1076"/>
              <a:gd name="T23" fmla="*/ 2147483647 h 896"/>
              <a:gd name="T24" fmla="*/ 2147483647 w 1076"/>
              <a:gd name="T25" fmla="*/ 2147483647 h 896"/>
              <a:gd name="T26" fmla="*/ 2147483647 w 1076"/>
              <a:gd name="T27" fmla="*/ 2147483647 h 896"/>
              <a:gd name="T28" fmla="*/ 2147483647 w 1076"/>
              <a:gd name="T29" fmla="*/ 2147483647 h 896"/>
              <a:gd name="T30" fmla="*/ 2147483647 w 1076"/>
              <a:gd name="T31" fmla="*/ 2147483647 h 896"/>
              <a:gd name="T32" fmla="*/ 2147483647 w 1076"/>
              <a:gd name="T33" fmla="*/ 2147483647 h 896"/>
              <a:gd name="T34" fmla="*/ 2147483647 w 1076"/>
              <a:gd name="T35" fmla="*/ 2147483647 h 896"/>
              <a:gd name="T36" fmla="*/ 2147483647 w 1076"/>
              <a:gd name="T37" fmla="*/ 2147483647 h 896"/>
              <a:gd name="T38" fmla="*/ 2147483647 w 1076"/>
              <a:gd name="T39" fmla="*/ 2147483647 h 896"/>
              <a:gd name="T40" fmla="*/ 2147483647 w 1076"/>
              <a:gd name="T41" fmla="*/ 2147483647 h 896"/>
              <a:gd name="T42" fmla="*/ 2147483647 w 1076"/>
              <a:gd name="T43" fmla="*/ 2147483647 h 896"/>
              <a:gd name="T44" fmla="*/ 2147483647 w 1076"/>
              <a:gd name="T45" fmla="*/ 2147483647 h 896"/>
              <a:gd name="T46" fmla="*/ 2147483647 w 1076"/>
              <a:gd name="T47" fmla="*/ 2147483647 h 896"/>
              <a:gd name="T48" fmla="*/ 2147483647 w 1076"/>
              <a:gd name="T49" fmla="*/ 2147483647 h 896"/>
              <a:gd name="T50" fmla="*/ 2147483647 w 1076"/>
              <a:gd name="T51" fmla="*/ 2147483647 h 896"/>
              <a:gd name="T52" fmla="*/ 2147483647 w 1076"/>
              <a:gd name="T53" fmla="*/ 2147483647 h 896"/>
              <a:gd name="T54" fmla="*/ 2147483647 w 1076"/>
              <a:gd name="T55" fmla="*/ 2147483647 h 896"/>
              <a:gd name="T56" fmla="*/ 2147483647 w 1076"/>
              <a:gd name="T57" fmla="*/ 2147483647 h 896"/>
              <a:gd name="T58" fmla="*/ 2147483647 w 1076"/>
              <a:gd name="T59" fmla="*/ 2147483647 h 896"/>
              <a:gd name="T60" fmla="*/ 2147483647 w 1076"/>
              <a:gd name="T61" fmla="*/ 2147483647 h 896"/>
              <a:gd name="T62" fmla="*/ 2147483647 w 1076"/>
              <a:gd name="T63" fmla="*/ 2147483647 h 896"/>
              <a:gd name="T64" fmla="*/ 2147483647 w 1076"/>
              <a:gd name="T65" fmla="*/ 2147483647 h 896"/>
              <a:gd name="T66" fmla="*/ 2147483647 w 1076"/>
              <a:gd name="T67" fmla="*/ 2147483647 h 896"/>
              <a:gd name="T68" fmla="*/ 2147483647 w 1076"/>
              <a:gd name="T69" fmla="*/ 2147483647 h 896"/>
              <a:gd name="T70" fmla="*/ 2147483647 w 1076"/>
              <a:gd name="T71" fmla="*/ 2147483647 h 896"/>
              <a:gd name="T72" fmla="*/ 2147483647 w 1076"/>
              <a:gd name="T73" fmla="*/ 2147483647 h 896"/>
              <a:gd name="T74" fmla="*/ 2147483647 w 1076"/>
              <a:gd name="T75" fmla="*/ 2147483647 h 896"/>
              <a:gd name="T76" fmla="*/ 2147483647 w 1076"/>
              <a:gd name="T77" fmla="*/ 2147483647 h 896"/>
              <a:gd name="T78" fmla="*/ 2147483647 w 1076"/>
              <a:gd name="T79" fmla="*/ 2147483647 h 896"/>
              <a:gd name="T80" fmla="*/ 2147483647 w 1076"/>
              <a:gd name="T81" fmla="*/ 2147483647 h 896"/>
              <a:gd name="T82" fmla="*/ 2147483647 w 1076"/>
              <a:gd name="T83" fmla="*/ 2147483647 h 896"/>
              <a:gd name="T84" fmla="*/ 2147483647 w 1076"/>
              <a:gd name="T85" fmla="*/ 2147483647 h 896"/>
              <a:gd name="T86" fmla="*/ 2147483647 w 1076"/>
              <a:gd name="T87" fmla="*/ 2147483647 h 896"/>
              <a:gd name="T88" fmla="*/ 2147483647 w 1076"/>
              <a:gd name="T89" fmla="*/ 2147483647 h 896"/>
              <a:gd name="T90" fmla="*/ 2147483647 w 1076"/>
              <a:gd name="T91" fmla="*/ 2147483647 h 896"/>
              <a:gd name="T92" fmla="*/ 2147483647 w 1076"/>
              <a:gd name="T93" fmla="*/ 2147483647 h 896"/>
              <a:gd name="T94" fmla="*/ 2147483647 w 1076"/>
              <a:gd name="T95" fmla="*/ 2147483647 h 896"/>
              <a:gd name="T96" fmla="*/ 2147483647 w 1076"/>
              <a:gd name="T97" fmla="*/ 2147483647 h 896"/>
              <a:gd name="T98" fmla="*/ 2147483647 w 1076"/>
              <a:gd name="T99" fmla="*/ 2147483647 h 896"/>
              <a:gd name="T100" fmla="*/ 2147483647 w 1076"/>
              <a:gd name="T101" fmla="*/ 2147483647 h 896"/>
              <a:gd name="T102" fmla="*/ 2147483647 w 1076"/>
              <a:gd name="T103" fmla="*/ 2147483647 h 896"/>
              <a:gd name="T104" fmla="*/ 2147483647 w 1076"/>
              <a:gd name="T105" fmla="*/ 2147483647 h 896"/>
              <a:gd name="T106" fmla="*/ 2147483647 w 1076"/>
              <a:gd name="T107" fmla="*/ 2147483647 h 896"/>
              <a:gd name="T108" fmla="*/ 2147483647 w 1076"/>
              <a:gd name="T109" fmla="*/ 2147483647 h 896"/>
              <a:gd name="T110" fmla="*/ 2147483647 w 1076"/>
              <a:gd name="T111" fmla="*/ 2147483647 h 896"/>
              <a:gd name="T112" fmla="*/ 2147483647 w 1076"/>
              <a:gd name="T113" fmla="*/ 2147483647 h 896"/>
              <a:gd name="T114" fmla="*/ 2147483647 w 1076"/>
              <a:gd name="T115" fmla="*/ 2147483647 h 896"/>
              <a:gd name="T116" fmla="*/ 2147483647 w 1076"/>
              <a:gd name="T117" fmla="*/ 2147483647 h 896"/>
              <a:gd name="T118" fmla="*/ 2147483647 w 1076"/>
              <a:gd name="T119" fmla="*/ 2147483647 h 89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76"/>
              <a:gd name="T181" fmla="*/ 0 h 896"/>
              <a:gd name="T182" fmla="*/ 1076 w 1076"/>
              <a:gd name="T183" fmla="*/ 896 h 89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76" h="896">
                <a:moveTo>
                  <a:pt x="1076" y="281"/>
                </a:moveTo>
                <a:lnTo>
                  <a:pt x="1076" y="281"/>
                </a:lnTo>
                <a:lnTo>
                  <a:pt x="1068" y="306"/>
                </a:lnTo>
                <a:lnTo>
                  <a:pt x="1059" y="328"/>
                </a:lnTo>
                <a:lnTo>
                  <a:pt x="1048" y="349"/>
                </a:lnTo>
                <a:lnTo>
                  <a:pt x="1036" y="367"/>
                </a:lnTo>
                <a:lnTo>
                  <a:pt x="1023" y="384"/>
                </a:lnTo>
                <a:lnTo>
                  <a:pt x="1009" y="399"/>
                </a:lnTo>
                <a:lnTo>
                  <a:pt x="994" y="412"/>
                </a:lnTo>
                <a:lnTo>
                  <a:pt x="978" y="424"/>
                </a:lnTo>
                <a:lnTo>
                  <a:pt x="961" y="434"/>
                </a:lnTo>
                <a:lnTo>
                  <a:pt x="944" y="444"/>
                </a:lnTo>
                <a:lnTo>
                  <a:pt x="926" y="452"/>
                </a:lnTo>
                <a:lnTo>
                  <a:pt x="908" y="460"/>
                </a:lnTo>
                <a:lnTo>
                  <a:pt x="890" y="466"/>
                </a:lnTo>
                <a:lnTo>
                  <a:pt x="872" y="473"/>
                </a:lnTo>
                <a:lnTo>
                  <a:pt x="853" y="479"/>
                </a:lnTo>
                <a:lnTo>
                  <a:pt x="835" y="484"/>
                </a:lnTo>
                <a:lnTo>
                  <a:pt x="816" y="489"/>
                </a:lnTo>
                <a:lnTo>
                  <a:pt x="798" y="494"/>
                </a:lnTo>
                <a:lnTo>
                  <a:pt x="781" y="499"/>
                </a:lnTo>
                <a:lnTo>
                  <a:pt x="764" y="505"/>
                </a:lnTo>
                <a:lnTo>
                  <a:pt x="748" y="511"/>
                </a:lnTo>
                <a:lnTo>
                  <a:pt x="732" y="518"/>
                </a:lnTo>
                <a:lnTo>
                  <a:pt x="717" y="525"/>
                </a:lnTo>
                <a:lnTo>
                  <a:pt x="703" y="533"/>
                </a:lnTo>
                <a:lnTo>
                  <a:pt x="691" y="542"/>
                </a:lnTo>
                <a:lnTo>
                  <a:pt x="679" y="552"/>
                </a:lnTo>
                <a:lnTo>
                  <a:pt x="669" y="563"/>
                </a:lnTo>
                <a:lnTo>
                  <a:pt x="660" y="576"/>
                </a:lnTo>
                <a:lnTo>
                  <a:pt x="652" y="590"/>
                </a:lnTo>
                <a:lnTo>
                  <a:pt x="646" y="606"/>
                </a:lnTo>
                <a:lnTo>
                  <a:pt x="642" y="624"/>
                </a:lnTo>
                <a:lnTo>
                  <a:pt x="640" y="643"/>
                </a:lnTo>
                <a:lnTo>
                  <a:pt x="631" y="785"/>
                </a:lnTo>
                <a:lnTo>
                  <a:pt x="632" y="784"/>
                </a:lnTo>
                <a:lnTo>
                  <a:pt x="634" y="781"/>
                </a:lnTo>
                <a:lnTo>
                  <a:pt x="636" y="778"/>
                </a:lnTo>
                <a:lnTo>
                  <a:pt x="637" y="775"/>
                </a:lnTo>
                <a:lnTo>
                  <a:pt x="637" y="774"/>
                </a:lnTo>
                <a:lnTo>
                  <a:pt x="633" y="776"/>
                </a:lnTo>
                <a:lnTo>
                  <a:pt x="626" y="783"/>
                </a:lnTo>
                <a:lnTo>
                  <a:pt x="614" y="794"/>
                </a:lnTo>
                <a:lnTo>
                  <a:pt x="605" y="801"/>
                </a:lnTo>
                <a:lnTo>
                  <a:pt x="596" y="808"/>
                </a:lnTo>
                <a:lnTo>
                  <a:pt x="586" y="814"/>
                </a:lnTo>
                <a:lnTo>
                  <a:pt x="576" y="820"/>
                </a:lnTo>
                <a:lnTo>
                  <a:pt x="564" y="825"/>
                </a:lnTo>
                <a:lnTo>
                  <a:pt x="552" y="830"/>
                </a:lnTo>
                <a:lnTo>
                  <a:pt x="541" y="834"/>
                </a:lnTo>
                <a:lnTo>
                  <a:pt x="530" y="838"/>
                </a:lnTo>
                <a:lnTo>
                  <a:pt x="519" y="841"/>
                </a:lnTo>
                <a:lnTo>
                  <a:pt x="509" y="844"/>
                </a:lnTo>
                <a:lnTo>
                  <a:pt x="500" y="847"/>
                </a:lnTo>
                <a:lnTo>
                  <a:pt x="492" y="849"/>
                </a:lnTo>
                <a:lnTo>
                  <a:pt x="485" y="851"/>
                </a:lnTo>
                <a:lnTo>
                  <a:pt x="480" y="851"/>
                </a:lnTo>
                <a:lnTo>
                  <a:pt x="477" y="852"/>
                </a:lnTo>
                <a:lnTo>
                  <a:pt x="476" y="852"/>
                </a:lnTo>
                <a:lnTo>
                  <a:pt x="463" y="821"/>
                </a:lnTo>
                <a:lnTo>
                  <a:pt x="485" y="484"/>
                </a:lnTo>
                <a:lnTo>
                  <a:pt x="486" y="486"/>
                </a:lnTo>
                <a:lnTo>
                  <a:pt x="487" y="487"/>
                </a:lnTo>
                <a:lnTo>
                  <a:pt x="488" y="490"/>
                </a:lnTo>
                <a:lnTo>
                  <a:pt x="489" y="494"/>
                </a:lnTo>
                <a:lnTo>
                  <a:pt x="491" y="499"/>
                </a:lnTo>
                <a:lnTo>
                  <a:pt x="492" y="504"/>
                </a:lnTo>
                <a:lnTo>
                  <a:pt x="494" y="510"/>
                </a:lnTo>
                <a:lnTo>
                  <a:pt x="494" y="514"/>
                </a:lnTo>
                <a:lnTo>
                  <a:pt x="494" y="518"/>
                </a:lnTo>
                <a:lnTo>
                  <a:pt x="494" y="523"/>
                </a:lnTo>
                <a:lnTo>
                  <a:pt x="493" y="529"/>
                </a:lnTo>
                <a:lnTo>
                  <a:pt x="491" y="534"/>
                </a:lnTo>
                <a:lnTo>
                  <a:pt x="490" y="541"/>
                </a:lnTo>
                <a:lnTo>
                  <a:pt x="488" y="547"/>
                </a:lnTo>
                <a:lnTo>
                  <a:pt x="486" y="554"/>
                </a:lnTo>
                <a:lnTo>
                  <a:pt x="485" y="562"/>
                </a:lnTo>
                <a:lnTo>
                  <a:pt x="483" y="569"/>
                </a:lnTo>
                <a:lnTo>
                  <a:pt x="482" y="577"/>
                </a:lnTo>
                <a:lnTo>
                  <a:pt x="481" y="585"/>
                </a:lnTo>
                <a:lnTo>
                  <a:pt x="479" y="593"/>
                </a:lnTo>
                <a:lnTo>
                  <a:pt x="479" y="601"/>
                </a:lnTo>
                <a:lnTo>
                  <a:pt x="479" y="609"/>
                </a:lnTo>
                <a:lnTo>
                  <a:pt x="481" y="617"/>
                </a:lnTo>
                <a:lnTo>
                  <a:pt x="482" y="625"/>
                </a:lnTo>
                <a:lnTo>
                  <a:pt x="482" y="633"/>
                </a:lnTo>
                <a:lnTo>
                  <a:pt x="482" y="641"/>
                </a:lnTo>
                <a:lnTo>
                  <a:pt x="481" y="649"/>
                </a:lnTo>
                <a:lnTo>
                  <a:pt x="479" y="657"/>
                </a:lnTo>
                <a:lnTo>
                  <a:pt x="478" y="665"/>
                </a:lnTo>
                <a:lnTo>
                  <a:pt x="476" y="672"/>
                </a:lnTo>
                <a:lnTo>
                  <a:pt x="474" y="679"/>
                </a:lnTo>
                <a:lnTo>
                  <a:pt x="472" y="685"/>
                </a:lnTo>
                <a:lnTo>
                  <a:pt x="470" y="692"/>
                </a:lnTo>
                <a:lnTo>
                  <a:pt x="468" y="697"/>
                </a:lnTo>
                <a:lnTo>
                  <a:pt x="467" y="701"/>
                </a:lnTo>
                <a:lnTo>
                  <a:pt x="465" y="704"/>
                </a:lnTo>
                <a:lnTo>
                  <a:pt x="464" y="707"/>
                </a:lnTo>
                <a:lnTo>
                  <a:pt x="463" y="709"/>
                </a:lnTo>
                <a:lnTo>
                  <a:pt x="463" y="710"/>
                </a:lnTo>
                <a:lnTo>
                  <a:pt x="463" y="821"/>
                </a:lnTo>
                <a:lnTo>
                  <a:pt x="463" y="820"/>
                </a:lnTo>
                <a:lnTo>
                  <a:pt x="466" y="817"/>
                </a:lnTo>
                <a:lnTo>
                  <a:pt x="468" y="812"/>
                </a:lnTo>
                <a:lnTo>
                  <a:pt x="471" y="806"/>
                </a:lnTo>
                <a:lnTo>
                  <a:pt x="475" y="800"/>
                </a:lnTo>
                <a:lnTo>
                  <a:pt x="479" y="794"/>
                </a:lnTo>
                <a:lnTo>
                  <a:pt x="482" y="788"/>
                </a:lnTo>
                <a:lnTo>
                  <a:pt x="485" y="783"/>
                </a:lnTo>
                <a:lnTo>
                  <a:pt x="486" y="780"/>
                </a:lnTo>
                <a:lnTo>
                  <a:pt x="487" y="779"/>
                </a:lnTo>
                <a:lnTo>
                  <a:pt x="486" y="779"/>
                </a:lnTo>
                <a:lnTo>
                  <a:pt x="482" y="783"/>
                </a:lnTo>
                <a:lnTo>
                  <a:pt x="477" y="790"/>
                </a:lnTo>
                <a:lnTo>
                  <a:pt x="469" y="800"/>
                </a:lnTo>
                <a:lnTo>
                  <a:pt x="459" y="815"/>
                </a:lnTo>
                <a:lnTo>
                  <a:pt x="445" y="835"/>
                </a:lnTo>
                <a:lnTo>
                  <a:pt x="429" y="854"/>
                </a:lnTo>
                <a:lnTo>
                  <a:pt x="410" y="870"/>
                </a:lnTo>
                <a:lnTo>
                  <a:pt x="391" y="881"/>
                </a:lnTo>
                <a:lnTo>
                  <a:pt x="369" y="889"/>
                </a:lnTo>
                <a:lnTo>
                  <a:pt x="348" y="894"/>
                </a:lnTo>
                <a:lnTo>
                  <a:pt x="327" y="896"/>
                </a:lnTo>
                <a:lnTo>
                  <a:pt x="305" y="896"/>
                </a:lnTo>
                <a:lnTo>
                  <a:pt x="284" y="894"/>
                </a:lnTo>
                <a:lnTo>
                  <a:pt x="264" y="892"/>
                </a:lnTo>
                <a:lnTo>
                  <a:pt x="246" y="887"/>
                </a:lnTo>
                <a:lnTo>
                  <a:pt x="228" y="882"/>
                </a:lnTo>
                <a:lnTo>
                  <a:pt x="214" y="878"/>
                </a:lnTo>
                <a:lnTo>
                  <a:pt x="202" y="873"/>
                </a:lnTo>
                <a:lnTo>
                  <a:pt x="193" y="870"/>
                </a:lnTo>
                <a:lnTo>
                  <a:pt x="187" y="867"/>
                </a:lnTo>
                <a:lnTo>
                  <a:pt x="184" y="866"/>
                </a:lnTo>
                <a:lnTo>
                  <a:pt x="184" y="865"/>
                </a:lnTo>
                <a:lnTo>
                  <a:pt x="186" y="861"/>
                </a:lnTo>
                <a:lnTo>
                  <a:pt x="186" y="855"/>
                </a:lnTo>
                <a:lnTo>
                  <a:pt x="188" y="846"/>
                </a:lnTo>
                <a:lnTo>
                  <a:pt x="189" y="837"/>
                </a:lnTo>
                <a:lnTo>
                  <a:pt x="191" y="825"/>
                </a:lnTo>
                <a:lnTo>
                  <a:pt x="193" y="814"/>
                </a:lnTo>
                <a:lnTo>
                  <a:pt x="194" y="801"/>
                </a:lnTo>
                <a:lnTo>
                  <a:pt x="195" y="788"/>
                </a:lnTo>
                <a:lnTo>
                  <a:pt x="197" y="775"/>
                </a:lnTo>
                <a:lnTo>
                  <a:pt x="198" y="763"/>
                </a:lnTo>
                <a:lnTo>
                  <a:pt x="199" y="752"/>
                </a:lnTo>
                <a:lnTo>
                  <a:pt x="199" y="741"/>
                </a:lnTo>
                <a:lnTo>
                  <a:pt x="199" y="732"/>
                </a:lnTo>
                <a:lnTo>
                  <a:pt x="199" y="725"/>
                </a:lnTo>
                <a:lnTo>
                  <a:pt x="198" y="719"/>
                </a:lnTo>
                <a:lnTo>
                  <a:pt x="197" y="712"/>
                </a:lnTo>
                <a:lnTo>
                  <a:pt x="200" y="705"/>
                </a:lnTo>
                <a:lnTo>
                  <a:pt x="206" y="699"/>
                </a:lnTo>
                <a:lnTo>
                  <a:pt x="214" y="693"/>
                </a:lnTo>
                <a:lnTo>
                  <a:pt x="224" y="688"/>
                </a:lnTo>
                <a:lnTo>
                  <a:pt x="233" y="683"/>
                </a:lnTo>
                <a:lnTo>
                  <a:pt x="243" y="677"/>
                </a:lnTo>
                <a:lnTo>
                  <a:pt x="251" y="671"/>
                </a:lnTo>
                <a:lnTo>
                  <a:pt x="254" y="665"/>
                </a:lnTo>
                <a:lnTo>
                  <a:pt x="251" y="660"/>
                </a:lnTo>
                <a:lnTo>
                  <a:pt x="243" y="656"/>
                </a:lnTo>
                <a:lnTo>
                  <a:pt x="233" y="653"/>
                </a:lnTo>
                <a:lnTo>
                  <a:pt x="221" y="651"/>
                </a:lnTo>
                <a:lnTo>
                  <a:pt x="212" y="650"/>
                </a:lnTo>
                <a:lnTo>
                  <a:pt x="204" y="649"/>
                </a:lnTo>
                <a:lnTo>
                  <a:pt x="201" y="649"/>
                </a:lnTo>
                <a:lnTo>
                  <a:pt x="201" y="648"/>
                </a:lnTo>
                <a:lnTo>
                  <a:pt x="202" y="646"/>
                </a:lnTo>
                <a:lnTo>
                  <a:pt x="203" y="642"/>
                </a:lnTo>
                <a:lnTo>
                  <a:pt x="205" y="638"/>
                </a:lnTo>
                <a:lnTo>
                  <a:pt x="206" y="632"/>
                </a:lnTo>
                <a:lnTo>
                  <a:pt x="208" y="625"/>
                </a:lnTo>
                <a:lnTo>
                  <a:pt x="209" y="619"/>
                </a:lnTo>
                <a:lnTo>
                  <a:pt x="212" y="611"/>
                </a:lnTo>
                <a:lnTo>
                  <a:pt x="213" y="602"/>
                </a:lnTo>
                <a:lnTo>
                  <a:pt x="215" y="594"/>
                </a:lnTo>
                <a:lnTo>
                  <a:pt x="216" y="586"/>
                </a:lnTo>
                <a:lnTo>
                  <a:pt x="218" y="577"/>
                </a:lnTo>
                <a:lnTo>
                  <a:pt x="219" y="568"/>
                </a:lnTo>
                <a:lnTo>
                  <a:pt x="220" y="560"/>
                </a:lnTo>
                <a:lnTo>
                  <a:pt x="220" y="552"/>
                </a:lnTo>
                <a:lnTo>
                  <a:pt x="220" y="544"/>
                </a:lnTo>
                <a:lnTo>
                  <a:pt x="218" y="533"/>
                </a:lnTo>
                <a:lnTo>
                  <a:pt x="215" y="525"/>
                </a:lnTo>
                <a:lnTo>
                  <a:pt x="211" y="517"/>
                </a:lnTo>
                <a:lnTo>
                  <a:pt x="205" y="510"/>
                </a:lnTo>
                <a:lnTo>
                  <a:pt x="198" y="504"/>
                </a:lnTo>
                <a:lnTo>
                  <a:pt x="191" y="497"/>
                </a:lnTo>
                <a:lnTo>
                  <a:pt x="181" y="490"/>
                </a:lnTo>
                <a:lnTo>
                  <a:pt x="171" y="480"/>
                </a:lnTo>
                <a:lnTo>
                  <a:pt x="169" y="480"/>
                </a:lnTo>
                <a:lnTo>
                  <a:pt x="164" y="478"/>
                </a:lnTo>
                <a:lnTo>
                  <a:pt x="156" y="475"/>
                </a:lnTo>
                <a:lnTo>
                  <a:pt x="146" y="471"/>
                </a:lnTo>
                <a:lnTo>
                  <a:pt x="134" y="465"/>
                </a:lnTo>
                <a:lnTo>
                  <a:pt x="121" y="458"/>
                </a:lnTo>
                <a:lnTo>
                  <a:pt x="107" y="449"/>
                </a:lnTo>
                <a:lnTo>
                  <a:pt x="92" y="440"/>
                </a:lnTo>
                <a:lnTo>
                  <a:pt x="77" y="429"/>
                </a:lnTo>
                <a:lnTo>
                  <a:pt x="62" y="417"/>
                </a:lnTo>
                <a:lnTo>
                  <a:pt x="48" y="403"/>
                </a:lnTo>
                <a:lnTo>
                  <a:pt x="35" y="388"/>
                </a:lnTo>
                <a:lnTo>
                  <a:pt x="23" y="372"/>
                </a:lnTo>
                <a:lnTo>
                  <a:pt x="13" y="354"/>
                </a:lnTo>
                <a:lnTo>
                  <a:pt x="6" y="335"/>
                </a:lnTo>
                <a:lnTo>
                  <a:pt x="1" y="315"/>
                </a:lnTo>
                <a:lnTo>
                  <a:pt x="1" y="307"/>
                </a:lnTo>
                <a:lnTo>
                  <a:pt x="0" y="298"/>
                </a:lnTo>
                <a:lnTo>
                  <a:pt x="0" y="288"/>
                </a:lnTo>
                <a:lnTo>
                  <a:pt x="0" y="278"/>
                </a:lnTo>
                <a:lnTo>
                  <a:pt x="1" y="268"/>
                </a:lnTo>
                <a:lnTo>
                  <a:pt x="2" y="257"/>
                </a:lnTo>
                <a:lnTo>
                  <a:pt x="2" y="248"/>
                </a:lnTo>
                <a:lnTo>
                  <a:pt x="4" y="237"/>
                </a:lnTo>
                <a:lnTo>
                  <a:pt x="5" y="228"/>
                </a:lnTo>
                <a:lnTo>
                  <a:pt x="6" y="219"/>
                </a:lnTo>
                <a:lnTo>
                  <a:pt x="7" y="211"/>
                </a:lnTo>
                <a:lnTo>
                  <a:pt x="8" y="204"/>
                </a:lnTo>
                <a:lnTo>
                  <a:pt x="9" y="199"/>
                </a:lnTo>
                <a:lnTo>
                  <a:pt x="10" y="195"/>
                </a:lnTo>
                <a:lnTo>
                  <a:pt x="11" y="192"/>
                </a:lnTo>
                <a:lnTo>
                  <a:pt x="11" y="191"/>
                </a:lnTo>
                <a:lnTo>
                  <a:pt x="12" y="191"/>
                </a:lnTo>
                <a:lnTo>
                  <a:pt x="18" y="192"/>
                </a:lnTo>
                <a:lnTo>
                  <a:pt x="27" y="192"/>
                </a:lnTo>
                <a:lnTo>
                  <a:pt x="39" y="191"/>
                </a:lnTo>
                <a:lnTo>
                  <a:pt x="53" y="190"/>
                </a:lnTo>
                <a:lnTo>
                  <a:pt x="70" y="188"/>
                </a:lnTo>
                <a:lnTo>
                  <a:pt x="88" y="184"/>
                </a:lnTo>
                <a:lnTo>
                  <a:pt x="108" y="179"/>
                </a:lnTo>
                <a:lnTo>
                  <a:pt x="129" y="172"/>
                </a:lnTo>
                <a:lnTo>
                  <a:pt x="152" y="164"/>
                </a:lnTo>
                <a:lnTo>
                  <a:pt x="174" y="152"/>
                </a:lnTo>
                <a:lnTo>
                  <a:pt x="197" y="138"/>
                </a:lnTo>
                <a:lnTo>
                  <a:pt x="218" y="121"/>
                </a:lnTo>
                <a:lnTo>
                  <a:pt x="240" y="100"/>
                </a:lnTo>
                <a:lnTo>
                  <a:pt x="261" y="77"/>
                </a:lnTo>
                <a:lnTo>
                  <a:pt x="281" y="49"/>
                </a:lnTo>
                <a:lnTo>
                  <a:pt x="298" y="24"/>
                </a:lnTo>
                <a:lnTo>
                  <a:pt x="313" y="9"/>
                </a:lnTo>
                <a:lnTo>
                  <a:pt x="327" y="1"/>
                </a:lnTo>
                <a:lnTo>
                  <a:pt x="338" y="0"/>
                </a:lnTo>
                <a:lnTo>
                  <a:pt x="349" y="6"/>
                </a:lnTo>
                <a:lnTo>
                  <a:pt x="358" y="16"/>
                </a:lnTo>
                <a:lnTo>
                  <a:pt x="367" y="30"/>
                </a:lnTo>
                <a:lnTo>
                  <a:pt x="376" y="47"/>
                </a:lnTo>
                <a:lnTo>
                  <a:pt x="384" y="67"/>
                </a:lnTo>
                <a:lnTo>
                  <a:pt x="394" y="88"/>
                </a:lnTo>
                <a:lnTo>
                  <a:pt x="403" y="108"/>
                </a:lnTo>
                <a:lnTo>
                  <a:pt x="414" y="128"/>
                </a:lnTo>
                <a:lnTo>
                  <a:pt x="427" y="146"/>
                </a:lnTo>
                <a:lnTo>
                  <a:pt x="441" y="160"/>
                </a:lnTo>
                <a:lnTo>
                  <a:pt x="457" y="171"/>
                </a:lnTo>
                <a:lnTo>
                  <a:pt x="476" y="177"/>
                </a:lnTo>
                <a:lnTo>
                  <a:pt x="487" y="179"/>
                </a:lnTo>
                <a:lnTo>
                  <a:pt x="500" y="181"/>
                </a:lnTo>
                <a:lnTo>
                  <a:pt x="516" y="184"/>
                </a:lnTo>
                <a:lnTo>
                  <a:pt x="533" y="186"/>
                </a:lnTo>
                <a:lnTo>
                  <a:pt x="551" y="189"/>
                </a:lnTo>
                <a:lnTo>
                  <a:pt x="572" y="192"/>
                </a:lnTo>
                <a:lnTo>
                  <a:pt x="593" y="195"/>
                </a:lnTo>
                <a:lnTo>
                  <a:pt x="615" y="199"/>
                </a:lnTo>
                <a:lnTo>
                  <a:pt x="639" y="202"/>
                </a:lnTo>
                <a:lnTo>
                  <a:pt x="664" y="206"/>
                </a:lnTo>
                <a:lnTo>
                  <a:pt x="688" y="210"/>
                </a:lnTo>
                <a:lnTo>
                  <a:pt x="714" y="214"/>
                </a:lnTo>
                <a:lnTo>
                  <a:pt x="740" y="218"/>
                </a:lnTo>
                <a:lnTo>
                  <a:pt x="766" y="222"/>
                </a:lnTo>
                <a:lnTo>
                  <a:pt x="792" y="226"/>
                </a:lnTo>
                <a:lnTo>
                  <a:pt x="818" y="230"/>
                </a:lnTo>
                <a:lnTo>
                  <a:pt x="843" y="234"/>
                </a:lnTo>
                <a:lnTo>
                  <a:pt x="869" y="238"/>
                </a:lnTo>
                <a:lnTo>
                  <a:pt x="893" y="242"/>
                </a:lnTo>
                <a:lnTo>
                  <a:pt x="916" y="245"/>
                </a:lnTo>
                <a:lnTo>
                  <a:pt x="939" y="249"/>
                </a:lnTo>
                <a:lnTo>
                  <a:pt x="960" y="253"/>
                </a:lnTo>
                <a:lnTo>
                  <a:pt x="980" y="257"/>
                </a:lnTo>
                <a:lnTo>
                  <a:pt x="999" y="260"/>
                </a:lnTo>
                <a:lnTo>
                  <a:pt x="1016" y="264"/>
                </a:lnTo>
                <a:lnTo>
                  <a:pt x="1032" y="267"/>
                </a:lnTo>
                <a:lnTo>
                  <a:pt x="1045" y="270"/>
                </a:lnTo>
                <a:lnTo>
                  <a:pt x="1056" y="272"/>
                </a:lnTo>
                <a:lnTo>
                  <a:pt x="1065" y="275"/>
                </a:lnTo>
                <a:lnTo>
                  <a:pt x="1071" y="278"/>
                </a:lnTo>
                <a:lnTo>
                  <a:pt x="1075" y="279"/>
                </a:lnTo>
                <a:lnTo>
                  <a:pt x="1076" y="281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84" name="Freeform 12"/>
          <p:cNvSpPr>
            <a:spLocks/>
          </p:cNvSpPr>
          <p:nvPr/>
        </p:nvSpPr>
        <p:spPr bwMode="auto">
          <a:xfrm>
            <a:off x="2565400" y="4227689"/>
            <a:ext cx="1028700" cy="258234"/>
          </a:xfrm>
          <a:custGeom>
            <a:avLst/>
            <a:gdLst>
              <a:gd name="T0" fmla="*/ 2147483647 w 729"/>
              <a:gd name="T1" fmla="*/ 2147483647 h 183"/>
              <a:gd name="T2" fmla="*/ 2147483647 w 729"/>
              <a:gd name="T3" fmla="*/ 2147483647 h 183"/>
              <a:gd name="T4" fmla="*/ 2147483647 w 729"/>
              <a:gd name="T5" fmla="*/ 2147483647 h 183"/>
              <a:gd name="T6" fmla="*/ 2147483647 w 729"/>
              <a:gd name="T7" fmla="*/ 2147483647 h 183"/>
              <a:gd name="T8" fmla="*/ 2147483647 w 729"/>
              <a:gd name="T9" fmla="*/ 2147483647 h 183"/>
              <a:gd name="T10" fmla="*/ 2147483647 w 729"/>
              <a:gd name="T11" fmla="*/ 2147483647 h 183"/>
              <a:gd name="T12" fmla="*/ 2147483647 w 729"/>
              <a:gd name="T13" fmla="*/ 2147483647 h 183"/>
              <a:gd name="T14" fmla="*/ 2147483647 w 729"/>
              <a:gd name="T15" fmla="*/ 2147483647 h 183"/>
              <a:gd name="T16" fmla="*/ 2147483647 w 729"/>
              <a:gd name="T17" fmla="*/ 2147483647 h 183"/>
              <a:gd name="T18" fmla="*/ 2147483647 w 729"/>
              <a:gd name="T19" fmla="*/ 2147483647 h 183"/>
              <a:gd name="T20" fmla="*/ 2147483647 w 729"/>
              <a:gd name="T21" fmla="*/ 2147483647 h 183"/>
              <a:gd name="T22" fmla="*/ 2147483647 w 729"/>
              <a:gd name="T23" fmla="*/ 2147483647 h 183"/>
              <a:gd name="T24" fmla="*/ 2147483647 w 729"/>
              <a:gd name="T25" fmla="*/ 2147483647 h 183"/>
              <a:gd name="T26" fmla="*/ 2147483647 w 729"/>
              <a:gd name="T27" fmla="*/ 2147483647 h 183"/>
              <a:gd name="T28" fmla="*/ 2147483647 w 729"/>
              <a:gd name="T29" fmla="*/ 2147483647 h 183"/>
              <a:gd name="T30" fmla="*/ 2147483647 w 729"/>
              <a:gd name="T31" fmla="*/ 2147483647 h 183"/>
              <a:gd name="T32" fmla="*/ 2147483647 w 729"/>
              <a:gd name="T33" fmla="*/ 2147483647 h 183"/>
              <a:gd name="T34" fmla="*/ 2147483647 w 729"/>
              <a:gd name="T35" fmla="*/ 2147483647 h 183"/>
              <a:gd name="T36" fmla="*/ 2147483647 w 729"/>
              <a:gd name="T37" fmla="*/ 2147483647 h 183"/>
              <a:gd name="T38" fmla="*/ 2147483647 w 729"/>
              <a:gd name="T39" fmla="*/ 2147483647 h 183"/>
              <a:gd name="T40" fmla="*/ 2147483647 w 729"/>
              <a:gd name="T41" fmla="*/ 2147483647 h 183"/>
              <a:gd name="T42" fmla="*/ 2147483647 w 729"/>
              <a:gd name="T43" fmla="*/ 2147483647 h 183"/>
              <a:gd name="T44" fmla="*/ 2147483647 w 729"/>
              <a:gd name="T45" fmla="*/ 2147483647 h 183"/>
              <a:gd name="T46" fmla="*/ 2147483647 w 729"/>
              <a:gd name="T47" fmla="*/ 2147483647 h 183"/>
              <a:gd name="T48" fmla="*/ 2147483647 w 729"/>
              <a:gd name="T49" fmla="*/ 2147483647 h 183"/>
              <a:gd name="T50" fmla="*/ 2147483647 w 729"/>
              <a:gd name="T51" fmla="*/ 2147483647 h 183"/>
              <a:gd name="T52" fmla="*/ 2147483647 w 729"/>
              <a:gd name="T53" fmla="*/ 2147483647 h 183"/>
              <a:gd name="T54" fmla="*/ 2147483647 w 729"/>
              <a:gd name="T55" fmla="*/ 2147483647 h 183"/>
              <a:gd name="T56" fmla="*/ 2147483647 w 729"/>
              <a:gd name="T57" fmla="*/ 2147483647 h 183"/>
              <a:gd name="T58" fmla="*/ 2147483647 w 729"/>
              <a:gd name="T59" fmla="*/ 2147483647 h 183"/>
              <a:gd name="T60" fmla="*/ 2147483647 w 729"/>
              <a:gd name="T61" fmla="*/ 2147483647 h 183"/>
              <a:gd name="T62" fmla="*/ 2147483647 w 729"/>
              <a:gd name="T63" fmla="*/ 2147483647 h 183"/>
              <a:gd name="T64" fmla="*/ 2147483647 w 729"/>
              <a:gd name="T65" fmla="*/ 2147483647 h 183"/>
              <a:gd name="T66" fmla="*/ 2147483647 w 729"/>
              <a:gd name="T67" fmla="*/ 2147483647 h 183"/>
              <a:gd name="T68" fmla="*/ 2147483647 w 729"/>
              <a:gd name="T69" fmla="*/ 2147483647 h 183"/>
              <a:gd name="T70" fmla="*/ 0 w 729"/>
              <a:gd name="T71" fmla="*/ 2147483647 h 183"/>
              <a:gd name="T72" fmla="*/ 2147483647 w 729"/>
              <a:gd name="T73" fmla="*/ 2147483647 h 183"/>
              <a:gd name="T74" fmla="*/ 2147483647 w 729"/>
              <a:gd name="T75" fmla="*/ 2147483647 h 183"/>
              <a:gd name="T76" fmla="*/ 2147483647 w 729"/>
              <a:gd name="T77" fmla="*/ 0 h 183"/>
              <a:gd name="T78" fmla="*/ 2147483647 w 729"/>
              <a:gd name="T79" fmla="*/ 0 h 183"/>
              <a:gd name="T80" fmla="*/ 2147483647 w 729"/>
              <a:gd name="T81" fmla="*/ 2147483647 h 183"/>
              <a:gd name="T82" fmla="*/ 2147483647 w 729"/>
              <a:gd name="T83" fmla="*/ 2147483647 h 183"/>
              <a:gd name="T84" fmla="*/ 2147483647 w 729"/>
              <a:gd name="T85" fmla="*/ 2147483647 h 18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29"/>
              <a:gd name="T130" fmla="*/ 0 h 183"/>
              <a:gd name="T131" fmla="*/ 729 w 729"/>
              <a:gd name="T132" fmla="*/ 183 h 18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29" h="183">
                <a:moveTo>
                  <a:pt x="46" y="4"/>
                </a:moveTo>
                <a:lnTo>
                  <a:pt x="729" y="15"/>
                </a:lnTo>
                <a:lnTo>
                  <a:pt x="666" y="158"/>
                </a:lnTo>
                <a:lnTo>
                  <a:pt x="661" y="161"/>
                </a:lnTo>
                <a:lnTo>
                  <a:pt x="653" y="165"/>
                </a:lnTo>
                <a:lnTo>
                  <a:pt x="642" y="168"/>
                </a:lnTo>
                <a:lnTo>
                  <a:pt x="630" y="171"/>
                </a:lnTo>
                <a:lnTo>
                  <a:pt x="615" y="174"/>
                </a:lnTo>
                <a:lnTo>
                  <a:pt x="598" y="176"/>
                </a:lnTo>
                <a:lnTo>
                  <a:pt x="580" y="179"/>
                </a:lnTo>
                <a:lnTo>
                  <a:pt x="560" y="180"/>
                </a:lnTo>
                <a:lnTo>
                  <a:pt x="538" y="182"/>
                </a:lnTo>
                <a:lnTo>
                  <a:pt x="515" y="183"/>
                </a:lnTo>
                <a:lnTo>
                  <a:pt x="491" y="183"/>
                </a:lnTo>
                <a:lnTo>
                  <a:pt x="466" y="183"/>
                </a:lnTo>
                <a:lnTo>
                  <a:pt x="440" y="182"/>
                </a:lnTo>
                <a:lnTo>
                  <a:pt x="414" y="182"/>
                </a:lnTo>
                <a:lnTo>
                  <a:pt x="387" y="180"/>
                </a:lnTo>
                <a:lnTo>
                  <a:pt x="360" y="177"/>
                </a:lnTo>
                <a:lnTo>
                  <a:pt x="332" y="174"/>
                </a:lnTo>
                <a:lnTo>
                  <a:pt x="304" y="171"/>
                </a:lnTo>
                <a:lnTo>
                  <a:pt x="277" y="166"/>
                </a:lnTo>
                <a:lnTo>
                  <a:pt x="250" y="161"/>
                </a:lnTo>
                <a:lnTo>
                  <a:pt x="224" y="155"/>
                </a:lnTo>
                <a:lnTo>
                  <a:pt x="197" y="148"/>
                </a:lnTo>
                <a:lnTo>
                  <a:pt x="172" y="140"/>
                </a:lnTo>
                <a:lnTo>
                  <a:pt x="148" y="132"/>
                </a:lnTo>
                <a:lnTo>
                  <a:pt x="125" y="122"/>
                </a:lnTo>
                <a:lnTo>
                  <a:pt x="102" y="111"/>
                </a:lnTo>
                <a:lnTo>
                  <a:pt x="82" y="100"/>
                </a:lnTo>
                <a:lnTo>
                  <a:pt x="63" y="87"/>
                </a:lnTo>
                <a:lnTo>
                  <a:pt x="45" y="73"/>
                </a:lnTo>
                <a:lnTo>
                  <a:pt x="30" y="59"/>
                </a:lnTo>
                <a:lnTo>
                  <a:pt x="16" y="43"/>
                </a:lnTo>
                <a:lnTo>
                  <a:pt x="5" y="26"/>
                </a:lnTo>
                <a:lnTo>
                  <a:pt x="0" y="13"/>
                </a:lnTo>
                <a:lnTo>
                  <a:pt x="2" y="5"/>
                </a:lnTo>
                <a:lnTo>
                  <a:pt x="8" y="1"/>
                </a:lnTo>
                <a:lnTo>
                  <a:pt x="17" y="0"/>
                </a:lnTo>
                <a:lnTo>
                  <a:pt x="27" y="0"/>
                </a:lnTo>
                <a:lnTo>
                  <a:pt x="37" y="1"/>
                </a:lnTo>
                <a:lnTo>
                  <a:pt x="43" y="3"/>
                </a:lnTo>
                <a:lnTo>
                  <a:pt x="46" y="4"/>
                </a:lnTo>
                <a:close/>
              </a:path>
            </a:pathLst>
          </a:custGeom>
          <a:solidFill>
            <a:srgbClr val="33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85" name="Freeform 13"/>
          <p:cNvSpPr>
            <a:spLocks/>
          </p:cNvSpPr>
          <p:nvPr/>
        </p:nvSpPr>
        <p:spPr bwMode="auto">
          <a:xfrm>
            <a:off x="7080956" y="4227689"/>
            <a:ext cx="1028700" cy="258234"/>
          </a:xfrm>
          <a:custGeom>
            <a:avLst/>
            <a:gdLst>
              <a:gd name="T0" fmla="*/ 2147483647 w 729"/>
              <a:gd name="T1" fmla="*/ 2147483647 h 183"/>
              <a:gd name="T2" fmla="*/ 2147483647 w 729"/>
              <a:gd name="T3" fmla="*/ 2147483647 h 183"/>
              <a:gd name="T4" fmla="*/ 2147483647 w 729"/>
              <a:gd name="T5" fmla="*/ 2147483647 h 183"/>
              <a:gd name="T6" fmla="*/ 2147483647 w 729"/>
              <a:gd name="T7" fmla="*/ 2147483647 h 183"/>
              <a:gd name="T8" fmla="*/ 2147483647 w 729"/>
              <a:gd name="T9" fmla="*/ 2147483647 h 183"/>
              <a:gd name="T10" fmla="*/ 2147483647 w 729"/>
              <a:gd name="T11" fmla="*/ 2147483647 h 183"/>
              <a:gd name="T12" fmla="*/ 2147483647 w 729"/>
              <a:gd name="T13" fmla="*/ 2147483647 h 183"/>
              <a:gd name="T14" fmla="*/ 2147483647 w 729"/>
              <a:gd name="T15" fmla="*/ 2147483647 h 183"/>
              <a:gd name="T16" fmla="*/ 2147483647 w 729"/>
              <a:gd name="T17" fmla="*/ 2147483647 h 183"/>
              <a:gd name="T18" fmla="*/ 2147483647 w 729"/>
              <a:gd name="T19" fmla="*/ 2147483647 h 183"/>
              <a:gd name="T20" fmla="*/ 2147483647 w 729"/>
              <a:gd name="T21" fmla="*/ 2147483647 h 183"/>
              <a:gd name="T22" fmla="*/ 2147483647 w 729"/>
              <a:gd name="T23" fmla="*/ 2147483647 h 183"/>
              <a:gd name="T24" fmla="*/ 2147483647 w 729"/>
              <a:gd name="T25" fmla="*/ 2147483647 h 183"/>
              <a:gd name="T26" fmla="*/ 2147483647 w 729"/>
              <a:gd name="T27" fmla="*/ 2147483647 h 183"/>
              <a:gd name="T28" fmla="*/ 2147483647 w 729"/>
              <a:gd name="T29" fmla="*/ 2147483647 h 183"/>
              <a:gd name="T30" fmla="*/ 2147483647 w 729"/>
              <a:gd name="T31" fmla="*/ 2147483647 h 183"/>
              <a:gd name="T32" fmla="*/ 2147483647 w 729"/>
              <a:gd name="T33" fmla="*/ 2147483647 h 183"/>
              <a:gd name="T34" fmla="*/ 2147483647 w 729"/>
              <a:gd name="T35" fmla="*/ 2147483647 h 183"/>
              <a:gd name="T36" fmla="*/ 2147483647 w 729"/>
              <a:gd name="T37" fmla="*/ 2147483647 h 183"/>
              <a:gd name="T38" fmla="*/ 2147483647 w 729"/>
              <a:gd name="T39" fmla="*/ 2147483647 h 183"/>
              <a:gd name="T40" fmla="*/ 2147483647 w 729"/>
              <a:gd name="T41" fmla="*/ 2147483647 h 183"/>
              <a:gd name="T42" fmla="*/ 2147483647 w 729"/>
              <a:gd name="T43" fmla="*/ 2147483647 h 183"/>
              <a:gd name="T44" fmla="*/ 2147483647 w 729"/>
              <a:gd name="T45" fmla="*/ 2147483647 h 183"/>
              <a:gd name="T46" fmla="*/ 2147483647 w 729"/>
              <a:gd name="T47" fmla="*/ 2147483647 h 183"/>
              <a:gd name="T48" fmla="*/ 2147483647 w 729"/>
              <a:gd name="T49" fmla="*/ 2147483647 h 183"/>
              <a:gd name="T50" fmla="*/ 2147483647 w 729"/>
              <a:gd name="T51" fmla="*/ 2147483647 h 183"/>
              <a:gd name="T52" fmla="*/ 2147483647 w 729"/>
              <a:gd name="T53" fmla="*/ 2147483647 h 183"/>
              <a:gd name="T54" fmla="*/ 2147483647 w 729"/>
              <a:gd name="T55" fmla="*/ 2147483647 h 183"/>
              <a:gd name="T56" fmla="*/ 2147483647 w 729"/>
              <a:gd name="T57" fmla="*/ 2147483647 h 183"/>
              <a:gd name="T58" fmla="*/ 2147483647 w 729"/>
              <a:gd name="T59" fmla="*/ 2147483647 h 183"/>
              <a:gd name="T60" fmla="*/ 2147483647 w 729"/>
              <a:gd name="T61" fmla="*/ 2147483647 h 183"/>
              <a:gd name="T62" fmla="*/ 2147483647 w 729"/>
              <a:gd name="T63" fmla="*/ 2147483647 h 183"/>
              <a:gd name="T64" fmla="*/ 2147483647 w 729"/>
              <a:gd name="T65" fmla="*/ 2147483647 h 183"/>
              <a:gd name="T66" fmla="*/ 2147483647 w 729"/>
              <a:gd name="T67" fmla="*/ 2147483647 h 183"/>
              <a:gd name="T68" fmla="*/ 2147483647 w 729"/>
              <a:gd name="T69" fmla="*/ 2147483647 h 183"/>
              <a:gd name="T70" fmla="*/ 0 w 729"/>
              <a:gd name="T71" fmla="*/ 2147483647 h 183"/>
              <a:gd name="T72" fmla="*/ 2147483647 w 729"/>
              <a:gd name="T73" fmla="*/ 2147483647 h 183"/>
              <a:gd name="T74" fmla="*/ 2147483647 w 729"/>
              <a:gd name="T75" fmla="*/ 2147483647 h 183"/>
              <a:gd name="T76" fmla="*/ 2147483647 w 729"/>
              <a:gd name="T77" fmla="*/ 0 h 183"/>
              <a:gd name="T78" fmla="*/ 2147483647 w 729"/>
              <a:gd name="T79" fmla="*/ 0 h 183"/>
              <a:gd name="T80" fmla="*/ 2147483647 w 729"/>
              <a:gd name="T81" fmla="*/ 2147483647 h 183"/>
              <a:gd name="T82" fmla="*/ 2147483647 w 729"/>
              <a:gd name="T83" fmla="*/ 2147483647 h 183"/>
              <a:gd name="T84" fmla="*/ 2147483647 w 729"/>
              <a:gd name="T85" fmla="*/ 2147483647 h 18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29"/>
              <a:gd name="T130" fmla="*/ 0 h 183"/>
              <a:gd name="T131" fmla="*/ 729 w 729"/>
              <a:gd name="T132" fmla="*/ 183 h 18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29" h="183">
                <a:moveTo>
                  <a:pt x="46" y="4"/>
                </a:moveTo>
                <a:lnTo>
                  <a:pt x="729" y="15"/>
                </a:lnTo>
                <a:lnTo>
                  <a:pt x="666" y="158"/>
                </a:lnTo>
                <a:lnTo>
                  <a:pt x="661" y="161"/>
                </a:lnTo>
                <a:lnTo>
                  <a:pt x="653" y="165"/>
                </a:lnTo>
                <a:lnTo>
                  <a:pt x="642" y="168"/>
                </a:lnTo>
                <a:lnTo>
                  <a:pt x="630" y="171"/>
                </a:lnTo>
                <a:lnTo>
                  <a:pt x="615" y="174"/>
                </a:lnTo>
                <a:lnTo>
                  <a:pt x="598" y="176"/>
                </a:lnTo>
                <a:lnTo>
                  <a:pt x="579" y="179"/>
                </a:lnTo>
                <a:lnTo>
                  <a:pt x="559" y="180"/>
                </a:lnTo>
                <a:lnTo>
                  <a:pt x="538" y="182"/>
                </a:lnTo>
                <a:lnTo>
                  <a:pt x="515" y="183"/>
                </a:lnTo>
                <a:lnTo>
                  <a:pt x="491" y="183"/>
                </a:lnTo>
                <a:lnTo>
                  <a:pt x="466" y="183"/>
                </a:lnTo>
                <a:lnTo>
                  <a:pt x="440" y="182"/>
                </a:lnTo>
                <a:lnTo>
                  <a:pt x="414" y="182"/>
                </a:lnTo>
                <a:lnTo>
                  <a:pt x="387" y="180"/>
                </a:lnTo>
                <a:lnTo>
                  <a:pt x="359" y="177"/>
                </a:lnTo>
                <a:lnTo>
                  <a:pt x="332" y="174"/>
                </a:lnTo>
                <a:lnTo>
                  <a:pt x="304" y="171"/>
                </a:lnTo>
                <a:lnTo>
                  <a:pt x="277" y="166"/>
                </a:lnTo>
                <a:lnTo>
                  <a:pt x="250" y="161"/>
                </a:lnTo>
                <a:lnTo>
                  <a:pt x="224" y="155"/>
                </a:lnTo>
                <a:lnTo>
                  <a:pt x="197" y="148"/>
                </a:lnTo>
                <a:lnTo>
                  <a:pt x="172" y="140"/>
                </a:lnTo>
                <a:lnTo>
                  <a:pt x="147" y="132"/>
                </a:lnTo>
                <a:lnTo>
                  <a:pt x="124" y="122"/>
                </a:lnTo>
                <a:lnTo>
                  <a:pt x="102" y="111"/>
                </a:lnTo>
                <a:lnTo>
                  <a:pt x="81" y="100"/>
                </a:lnTo>
                <a:lnTo>
                  <a:pt x="62" y="87"/>
                </a:lnTo>
                <a:lnTo>
                  <a:pt x="45" y="73"/>
                </a:lnTo>
                <a:lnTo>
                  <a:pt x="29" y="59"/>
                </a:lnTo>
                <a:lnTo>
                  <a:pt x="16" y="43"/>
                </a:lnTo>
                <a:lnTo>
                  <a:pt x="5" y="26"/>
                </a:lnTo>
                <a:lnTo>
                  <a:pt x="0" y="13"/>
                </a:lnTo>
                <a:lnTo>
                  <a:pt x="2" y="5"/>
                </a:lnTo>
                <a:lnTo>
                  <a:pt x="8" y="1"/>
                </a:lnTo>
                <a:lnTo>
                  <a:pt x="17" y="0"/>
                </a:lnTo>
                <a:lnTo>
                  <a:pt x="27" y="0"/>
                </a:lnTo>
                <a:lnTo>
                  <a:pt x="36" y="1"/>
                </a:lnTo>
                <a:lnTo>
                  <a:pt x="43" y="3"/>
                </a:lnTo>
                <a:lnTo>
                  <a:pt x="46" y="4"/>
                </a:lnTo>
                <a:close/>
              </a:path>
            </a:pathLst>
          </a:custGeom>
          <a:solidFill>
            <a:srgbClr val="33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86" name="Freeform 14"/>
          <p:cNvSpPr>
            <a:spLocks/>
          </p:cNvSpPr>
          <p:nvPr/>
        </p:nvSpPr>
        <p:spPr bwMode="auto">
          <a:xfrm>
            <a:off x="2565400" y="4227689"/>
            <a:ext cx="1028700" cy="258234"/>
          </a:xfrm>
          <a:custGeom>
            <a:avLst/>
            <a:gdLst>
              <a:gd name="T0" fmla="*/ 2147483647 w 729"/>
              <a:gd name="T1" fmla="*/ 2147483647 h 183"/>
              <a:gd name="T2" fmla="*/ 2147483647 w 729"/>
              <a:gd name="T3" fmla="*/ 2147483647 h 183"/>
              <a:gd name="T4" fmla="*/ 2147483647 w 729"/>
              <a:gd name="T5" fmla="*/ 2147483647 h 183"/>
              <a:gd name="T6" fmla="*/ 2147483647 w 729"/>
              <a:gd name="T7" fmla="*/ 2147483647 h 183"/>
              <a:gd name="T8" fmla="*/ 2147483647 w 729"/>
              <a:gd name="T9" fmla="*/ 2147483647 h 183"/>
              <a:gd name="T10" fmla="*/ 2147483647 w 729"/>
              <a:gd name="T11" fmla="*/ 2147483647 h 183"/>
              <a:gd name="T12" fmla="*/ 2147483647 w 729"/>
              <a:gd name="T13" fmla="*/ 2147483647 h 183"/>
              <a:gd name="T14" fmla="*/ 2147483647 w 729"/>
              <a:gd name="T15" fmla="*/ 2147483647 h 183"/>
              <a:gd name="T16" fmla="*/ 2147483647 w 729"/>
              <a:gd name="T17" fmla="*/ 2147483647 h 183"/>
              <a:gd name="T18" fmla="*/ 2147483647 w 729"/>
              <a:gd name="T19" fmla="*/ 2147483647 h 183"/>
              <a:gd name="T20" fmla="*/ 2147483647 w 729"/>
              <a:gd name="T21" fmla="*/ 2147483647 h 183"/>
              <a:gd name="T22" fmla="*/ 2147483647 w 729"/>
              <a:gd name="T23" fmla="*/ 2147483647 h 183"/>
              <a:gd name="T24" fmla="*/ 2147483647 w 729"/>
              <a:gd name="T25" fmla="*/ 2147483647 h 183"/>
              <a:gd name="T26" fmla="*/ 2147483647 w 729"/>
              <a:gd name="T27" fmla="*/ 2147483647 h 183"/>
              <a:gd name="T28" fmla="*/ 2147483647 w 729"/>
              <a:gd name="T29" fmla="*/ 2147483647 h 183"/>
              <a:gd name="T30" fmla="*/ 2147483647 w 729"/>
              <a:gd name="T31" fmla="*/ 2147483647 h 183"/>
              <a:gd name="T32" fmla="*/ 2147483647 w 729"/>
              <a:gd name="T33" fmla="*/ 2147483647 h 183"/>
              <a:gd name="T34" fmla="*/ 2147483647 w 729"/>
              <a:gd name="T35" fmla="*/ 2147483647 h 183"/>
              <a:gd name="T36" fmla="*/ 2147483647 w 729"/>
              <a:gd name="T37" fmla="*/ 2147483647 h 183"/>
              <a:gd name="T38" fmla="*/ 2147483647 w 729"/>
              <a:gd name="T39" fmla="*/ 2147483647 h 183"/>
              <a:gd name="T40" fmla="*/ 2147483647 w 729"/>
              <a:gd name="T41" fmla="*/ 2147483647 h 183"/>
              <a:gd name="T42" fmla="*/ 2147483647 w 729"/>
              <a:gd name="T43" fmla="*/ 2147483647 h 183"/>
              <a:gd name="T44" fmla="*/ 2147483647 w 729"/>
              <a:gd name="T45" fmla="*/ 2147483647 h 183"/>
              <a:gd name="T46" fmla="*/ 2147483647 w 729"/>
              <a:gd name="T47" fmla="*/ 2147483647 h 183"/>
              <a:gd name="T48" fmla="*/ 2147483647 w 729"/>
              <a:gd name="T49" fmla="*/ 2147483647 h 183"/>
              <a:gd name="T50" fmla="*/ 2147483647 w 729"/>
              <a:gd name="T51" fmla="*/ 2147483647 h 183"/>
              <a:gd name="T52" fmla="*/ 2147483647 w 729"/>
              <a:gd name="T53" fmla="*/ 2147483647 h 183"/>
              <a:gd name="T54" fmla="*/ 2147483647 w 729"/>
              <a:gd name="T55" fmla="*/ 2147483647 h 183"/>
              <a:gd name="T56" fmla="*/ 2147483647 w 729"/>
              <a:gd name="T57" fmla="*/ 2147483647 h 183"/>
              <a:gd name="T58" fmla="*/ 2147483647 w 729"/>
              <a:gd name="T59" fmla="*/ 2147483647 h 183"/>
              <a:gd name="T60" fmla="*/ 2147483647 w 729"/>
              <a:gd name="T61" fmla="*/ 2147483647 h 183"/>
              <a:gd name="T62" fmla="*/ 2147483647 w 729"/>
              <a:gd name="T63" fmla="*/ 2147483647 h 183"/>
              <a:gd name="T64" fmla="*/ 2147483647 w 729"/>
              <a:gd name="T65" fmla="*/ 2147483647 h 183"/>
              <a:gd name="T66" fmla="*/ 2147483647 w 729"/>
              <a:gd name="T67" fmla="*/ 2147483647 h 183"/>
              <a:gd name="T68" fmla="*/ 2147483647 w 729"/>
              <a:gd name="T69" fmla="*/ 2147483647 h 183"/>
              <a:gd name="T70" fmla="*/ 2147483647 w 729"/>
              <a:gd name="T71" fmla="*/ 2147483647 h 183"/>
              <a:gd name="T72" fmla="*/ 2147483647 w 729"/>
              <a:gd name="T73" fmla="*/ 2147483647 h 183"/>
              <a:gd name="T74" fmla="*/ 0 w 729"/>
              <a:gd name="T75" fmla="*/ 2147483647 h 183"/>
              <a:gd name="T76" fmla="*/ 2147483647 w 729"/>
              <a:gd name="T77" fmla="*/ 2147483647 h 183"/>
              <a:gd name="T78" fmla="*/ 2147483647 w 729"/>
              <a:gd name="T79" fmla="*/ 2147483647 h 183"/>
              <a:gd name="T80" fmla="*/ 2147483647 w 729"/>
              <a:gd name="T81" fmla="*/ 0 h 183"/>
              <a:gd name="T82" fmla="*/ 2147483647 w 729"/>
              <a:gd name="T83" fmla="*/ 0 h 183"/>
              <a:gd name="T84" fmla="*/ 2147483647 w 729"/>
              <a:gd name="T85" fmla="*/ 2147483647 h 183"/>
              <a:gd name="T86" fmla="*/ 2147483647 w 729"/>
              <a:gd name="T87" fmla="*/ 2147483647 h 183"/>
              <a:gd name="T88" fmla="*/ 2147483647 w 729"/>
              <a:gd name="T89" fmla="*/ 2147483647 h 18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729"/>
              <a:gd name="T136" fmla="*/ 0 h 183"/>
              <a:gd name="T137" fmla="*/ 729 w 729"/>
              <a:gd name="T138" fmla="*/ 183 h 18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729" h="183">
                <a:moveTo>
                  <a:pt x="46" y="4"/>
                </a:moveTo>
                <a:lnTo>
                  <a:pt x="729" y="15"/>
                </a:lnTo>
                <a:lnTo>
                  <a:pt x="666" y="158"/>
                </a:lnTo>
                <a:lnTo>
                  <a:pt x="661" y="161"/>
                </a:lnTo>
                <a:lnTo>
                  <a:pt x="653" y="165"/>
                </a:lnTo>
                <a:lnTo>
                  <a:pt x="642" y="168"/>
                </a:lnTo>
                <a:lnTo>
                  <a:pt x="630" y="171"/>
                </a:lnTo>
                <a:lnTo>
                  <a:pt x="615" y="174"/>
                </a:lnTo>
                <a:lnTo>
                  <a:pt x="598" y="176"/>
                </a:lnTo>
                <a:lnTo>
                  <a:pt x="580" y="179"/>
                </a:lnTo>
                <a:lnTo>
                  <a:pt x="560" y="180"/>
                </a:lnTo>
                <a:lnTo>
                  <a:pt x="538" y="182"/>
                </a:lnTo>
                <a:lnTo>
                  <a:pt x="515" y="183"/>
                </a:lnTo>
                <a:lnTo>
                  <a:pt x="491" y="183"/>
                </a:lnTo>
                <a:lnTo>
                  <a:pt x="466" y="183"/>
                </a:lnTo>
                <a:lnTo>
                  <a:pt x="440" y="182"/>
                </a:lnTo>
                <a:lnTo>
                  <a:pt x="414" y="182"/>
                </a:lnTo>
                <a:lnTo>
                  <a:pt x="387" y="180"/>
                </a:lnTo>
                <a:lnTo>
                  <a:pt x="360" y="177"/>
                </a:lnTo>
                <a:lnTo>
                  <a:pt x="332" y="174"/>
                </a:lnTo>
                <a:lnTo>
                  <a:pt x="304" y="171"/>
                </a:lnTo>
                <a:lnTo>
                  <a:pt x="277" y="166"/>
                </a:lnTo>
                <a:lnTo>
                  <a:pt x="250" y="161"/>
                </a:lnTo>
                <a:lnTo>
                  <a:pt x="224" y="155"/>
                </a:lnTo>
                <a:lnTo>
                  <a:pt x="197" y="148"/>
                </a:lnTo>
                <a:lnTo>
                  <a:pt x="172" y="140"/>
                </a:lnTo>
                <a:lnTo>
                  <a:pt x="148" y="132"/>
                </a:lnTo>
                <a:lnTo>
                  <a:pt x="125" y="122"/>
                </a:lnTo>
                <a:lnTo>
                  <a:pt x="102" y="111"/>
                </a:lnTo>
                <a:lnTo>
                  <a:pt x="82" y="100"/>
                </a:lnTo>
                <a:lnTo>
                  <a:pt x="63" y="87"/>
                </a:lnTo>
                <a:lnTo>
                  <a:pt x="45" y="73"/>
                </a:lnTo>
                <a:lnTo>
                  <a:pt x="30" y="59"/>
                </a:lnTo>
                <a:lnTo>
                  <a:pt x="16" y="43"/>
                </a:lnTo>
                <a:lnTo>
                  <a:pt x="5" y="26"/>
                </a:lnTo>
                <a:lnTo>
                  <a:pt x="0" y="13"/>
                </a:lnTo>
                <a:lnTo>
                  <a:pt x="2" y="5"/>
                </a:lnTo>
                <a:lnTo>
                  <a:pt x="8" y="1"/>
                </a:lnTo>
                <a:lnTo>
                  <a:pt x="17" y="0"/>
                </a:lnTo>
                <a:lnTo>
                  <a:pt x="27" y="0"/>
                </a:lnTo>
                <a:lnTo>
                  <a:pt x="37" y="1"/>
                </a:lnTo>
                <a:lnTo>
                  <a:pt x="43" y="3"/>
                </a:lnTo>
                <a:lnTo>
                  <a:pt x="46" y="4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87" name="Freeform 15"/>
          <p:cNvSpPr>
            <a:spLocks/>
          </p:cNvSpPr>
          <p:nvPr/>
        </p:nvSpPr>
        <p:spPr bwMode="auto">
          <a:xfrm>
            <a:off x="7080956" y="4227689"/>
            <a:ext cx="1028700" cy="258234"/>
          </a:xfrm>
          <a:custGeom>
            <a:avLst/>
            <a:gdLst>
              <a:gd name="T0" fmla="*/ 2147483647 w 729"/>
              <a:gd name="T1" fmla="*/ 2147483647 h 183"/>
              <a:gd name="T2" fmla="*/ 2147483647 w 729"/>
              <a:gd name="T3" fmla="*/ 2147483647 h 183"/>
              <a:gd name="T4" fmla="*/ 2147483647 w 729"/>
              <a:gd name="T5" fmla="*/ 2147483647 h 183"/>
              <a:gd name="T6" fmla="*/ 2147483647 w 729"/>
              <a:gd name="T7" fmla="*/ 2147483647 h 183"/>
              <a:gd name="T8" fmla="*/ 2147483647 w 729"/>
              <a:gd name="T9" fmla="*/ 2147483647 h 183"/>
              <a:gd name="T10" fmla="*/ 2147483647 w 729"/>
              <a:gd name="T11" fmla="*/ 2147483647 h 183"/>
              <a:gd name="T12" fmla="*/ 2147483647 w 729"/>
              <a:gd name="T13" fmla="*/ 2147483647 h 183"/>
              <a:gd name="T14" fmla="*/ 2147483647 w 729"/>
              <a:gd name="T15" fmla="*/ 2147483647 h 183"/>
              <a:gd name="T16" fmla="*/ 2147483647 w 729"/>
              <a:gd name="T17" fmla="*/ 2147483647 h 183"/>
              <a:gd name="T18" fmla="*/ 2147483647 w 729"/>
              <a:gd name="T19" fmla="*/ 2147483647 h 183"/>
              <a:gd name="T20" fmla="*/ 2147483647 w 729"/>
              <a:gd name="T21" fmla="*/ 2147483647 h 183"/>
              <a:gd name="T22" fmla="*/ 2147483647 w 729"/>
              <a:gd name="T23" fmla="*/ 2147483647 h 183"/>
              <a:gd name="T24" fmla="*/ 2147483647 w 729"/>
              <a:gd name="T25" fmla="*/ 2147483647 h 183"/>
              <a:gd name="T26" fmla="*/ 2147483647 w 729"/>
              <a:gd name="T27" fmla="*/ 2147483647 h 183"/>
              <a:gd name="T28" fmla="*/ 2147483647 w 729"/>
              <a:gd name="T29" fmla="*/ 2147483647 h 183"/>
              <a:gd name="T30" fmla="*/ 2147483647 w 729"/>
              <a:gd name="T31" fmla="*/ 2147483647 h 183"/>
              <a:gd name="T32" fmla="*/ 2147483647 w 729"/>
              <a:gd name="T33" fmla="*/ 2147483647 h 183"/>
              <a:gd name="T34" fmla="*/ 2147483647 w 729"/>
              <a:gd name="T35" fmla="*/ 2147483647 h 183"/>
              <a:gd name="T36" fmla="*/ 2147483647 w 729"/>
              <a:gd name="T37" fmla="*/ 2147483647 h 183"/>
              <a:gd name="T38" fmla="*/ 2147483647 w 729"/>
              <a:gd name="T39" fmla="*/ 2147483647 h 183"/>
              <a:gd name="T40" fmla="*/ 2147483647 w 729"/>
              <a:gd name="T41" fmla="*/ 2147483647 h 183"/>
              <a:gd name="T42" fmla="*/ 2147483647 w 729"/>
              <a:gd name="T43" fmla="*/ 2147483647 h 183"/>
              <a:gd name="T44" fmla="*/ 2147483647 w 729"/>
              <a:gd name="T45" fmla="*/ 2147483647 h 183"/>
              <a:gd name="T46" fmla="*/ 2147483647 w 729"/>
              <a:gd name="T47" fmla="*/ 2147483647 h 183"/>
              <a:gd name="T48" fmla="*/ 2147483647 w 729"/>
              <a:gd name="T49" fmla="*/ 2147483647 h 183"/>
              <a:gd name="T50" fmla="*/ 2147483647 w 729"/>
              <a:gd name="T51" fmla="*/ 2147483647 h 183"/>
              <a:gd name="T52" fmla="*/ 2147483647 w 729"/>
              <a:gd name="T53" fmla="*/ 2147483647 h 183"/>
              <a:gd name="T54" fmla="*/ 2147483647 w 729"/>
              <a:gd name="T55" fmla="*/ 2147483647 h 183"/>
              <a:gd name="T56" fmla="*/ 2147483647 w 729"/>
              <a:gd name="T57" fmla="*/ 2147483647 h 183"/>
              <a:gd name="T58" fmla="*/ 2147483647 w 729"/>
              <a:gd name="T59" fmla="*/ 2147483647 h 183"/>
              <a:gd name="T60" fmla="*/ 2147483647 w 729"/>
              <a:gd name="T61" fmla="*/ 2147483647 h 183"/>
              <a:gd name="T62" fmla="*/ 2147483647 w 729"/>
              <a:gd name="T63" fmla="*/ 2147483647 h 183"/>
              <a:gd name="T64" fmla="*/ 2147483647 w 729"/>
              <a:gd name="T65" fmla="*/ 2147483647 h 183"/>
              <a:gd name="T66" fmla="*/ 2147483647 w 729"/>
              <a:gd name="T67" fmla="*/ 2147483647 h 183"/>
              <a:gd name="T68" fmla="*/ 2147483647 w 729"/>
              <a:gd name="T69" fmla="*/ 2147483647 h 183"/>
              <a:gd name="T70" fmla="*/ 2147483647 w 729"/>
              <a:gd name="T71" fmla="*/ 2147483647 h 183"/>
              <a:gd name="T72" fmla="*/ 2147483647 w 729"/>
              <a:gd name="T73" fmla="*/ 2147483647 h 183"/>
              <a:gd name="T74" fmla="*/ 0 w 729"/>
              <a:gd name="T75" fmla="*/ 2147483647 h 183"/>
              <a:gd name="T76" fmla="*/ 2147483647 w 729"/>
              <a:gd name="T77" fmla="*/ 2147483647 h 183"/>
              <a:gd name="T78" fmla="*/ 2147483647 w 729"/>
              <a:gd name="T79" fmla="*/ 2147483647 h 183"/>
              <a:gd name="T80" fmla="*/ 2147483647 w 729"/>
              <a:gd name="T81" fmla="*/ 0 h 183"/>
              <a:gd name="T82" fmla="*/ 2147483647 w 729"/>
              <a:gd name="T83" fmla="*/ 0 h 183"/>
              <a:gd name="T84" fmla="*/ 2147483647 w 729"/>
              <a:gd name="T85" fmla="*/ 2147483647 h 183"/>
              <a:gd name="T86" fmla="*/ 2147483647 w 729"/>
              <a:gd name="T87" fmla="*/ 2147483647 h 183"/>
              <a:gd name="T88" fmla="*/ 2147483647 w 729"/>
              <a:gd name="T89" fmla="*/ 2147483647 h 18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729"/>
              <a:gd name="T136" fmla="*/ 0 h 183"/>
              <a:gd name="T137" fmla="*/ 729 w 729"/>
              <a:gd name="T138" fmla="*/ 183 h 18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729" h="183">
                <a:moveTo>
                  <a:pt x="46" y="4"/>
                </a:moveTo>
                <a:lnTo>
                  <a:pt x="729" y="15"/>
                </a:lnTo>
                <a:lnTo>
                  <a:pt x="666" y="158"/>
                </a:lnTo>
                <a:lnTo>
                  <a:pt x="661" y="161"/>
                </a:lnTo>
                <a:lnTo>
                  <a:pt x="653" y="165"/>
                </a:lnTo>
                <a:lnTo>
                  <a:pt x="642" y="168"/>
                </a:lnTo>
                <a:lnTo>
                  <a:pt x="630" y="171"/>
                </a:lnTo>
                <a:lnTo>
                  <a:pt x="615" y="174"/>
                </a:lnTo>
                <a:lnTo>
                  <a:pt x="598" y="176"/>
                </a:lnTo>
                <a:lnTo>
                  <a:pt x="579" y="179"/>
                </a:lnTo>
                <a:lnTo>
                  <a:pt x="559" y="180"/>
                </a:lnTo>
                <a:lnTo>
                  <a:pt x="538" y="182"/>
                </a:lnTo>
                <a:lnTo>
                  <a:pt x="515" y="183"/>
                </a:lnTo>
                <a:lnTo>
                  <a:pt x="491" y="183"/>
                </a:lnTo>
                <a:lnTo>
                  <a:pt x="466" y="183"/>
                </a:lnTo>
                <a:lnTo>
                  <a:pt x="440" y="182"/>
                </a:lnTo>
                <a:lnTo>
                  <a:pt x="414" y="182"/>
                </a:lnTo>
                <a:lnTo>
                  <a:pt x="387" y="180"/>
                </a:lnTo>
                <a:lnTo>
                  <a:pt x="359" y="177"/>
                </a:lnTo>
                <a:lnTo>
                  <a:pt x="332" y="174"/>
                </a:lnTo>
                <a:lnTo>
                  <a:pt x="304" y="171"/>
                </a:lnTo>
                <a:lnTo>
                  <a:pt x="277" y="166"/>
                </a:lnTo>
                <a:lnTo>
                  <a:pt x="250" y="161"/>
                </a:lnTo>
                <a:lnTo>
                  <a:pt x="224" y="155"/>
                </a:lnTo>
                <a:lnTo>
                  <a:pt x="197" y="148"/>
                </a:lnTo>
                <a:lnTo>
                  <a:pt x="172" y="140"/>
                </a:lnTo>
                <a:lnTo>
                  <a:pt x="147" y="132"/>
                </a:lnTo>
                <a:lnTo>
                  <a:pt x="124" y="122"/>
                </a:lnTo>
                <a:lnTo>
                  <a:pt x="102" y="111"/>
                </a:lnTo>
                <a:lnTo>
                  <a:pt x="81" y="100"/>
                </a:lnTo>
                <a:lnTo>
                  <a:pt x="62" y="87"/>
                </a:lnTo>
                <a:lnTo>
                  <a:pt x="45" y="73"/>
                </a:lnTo>
                <a:lnTo>
                  <a:pt x="29" y="59"/>
                </a:lnTo>
                <a:lnTo>
                  <a:pt x="16" y="43"/>
                </a:lnTo>
                <a:lnTo>
                  <a:pt x="5" y="26"/>
                </a:lnTo>
                <a:lnTo>
                  <a:pt x="0" y="13"/>
                </a:lnTo>
                <a:lnTo>
                  <a:pt x="2" y="5"/>
                </a:lnTo>
                <a:lnTo>
                  <a:pt x="8" y="1"/>
                </a:lnTo>
                <a:lnTo>
                  <a:pt x="17" y="0"/>
                </a:lnTo>
                <a:lnTo>
                  <a:pt x="27" y="0"/>
                </a:lnTo>
                <a:lnTo>
                  <a:pt x="36" y="1"/>
                </a:lnTo>
                <a:lnTo>
                  <a:pt x="43" y="3"/>
                </a:lnTo>
                <a:lnTo>
                  <a:pt x="46" y="4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88" name="Freeform 16"/>
          <p:cNvSpPr>
            <a:spLocks/>
          </p:cNvSpPr>
          <p:nvPr/>
        </p:nvSpPr>
        <p:spPr bwMode="auto">
          <a:xfrm>
            <a:off x="2887133" y="3167945"/>
            <a:ext cx="757767" cy="1268588"/>
          </a:xfrm>
          <a:custGeom>
            <a:avLst/>
            <a:gdLst>
              <a:gd name="T0" fmla="*/ 2147483647 w 537"/>
              <a:gd name="T1" fmla="*/ 2147483647 h 899"/>
              <a:gd name="T2" fmla="*/ 2147483647 w 537"/>
              <a:gd name="T3" fmla="*/ 2147483647 h 899"/>
              <a:gd name="T4" fmla="*/ 2147483647 w 537"/>
              <a:gd name="T5" fmla="*/ 2147483647 h 899"/>
              <a:gd name="T6" fmla="*/ 2147483647 w 537"/>
              <a:gd name="T7" fmla="*/ 2147483647 h 899"/>
              <a:gd name="T8" fmla="*/ 2147483647 w 537"/>
              <a:gd name="T9" fmla="*/ 2147483647 h 899"/>
              <a:gd name="T10" fmla="*/ 2147483647 w 537"/>
              <a:gd name="T11" fmla="*/ 2147483647 h 899"/>
              <a:gd name="T12" fmla="*/ 2147483647 w 537"/>
              <a:gd name="T13" fmla="*/ 2147483647 h 899"/>
              <a:gd name="T14" fmla="*/ 2147483647 w 537"/>
              <a:gd name="T15" fmla="*/ 2147483647 h 899"/>
              <a:gd name="T16" fmla="*/ 2147483647 w 537"/>
              <a:gd name="T17" fmla="*/ 2147483647 h 899"/>
              <a:gd name="T18" fmla="*/ 2147483647 w 537"/>
              <a:gd name="T19" fmla="*/ 2147483647 h 899"/>
              <a:gd name="T20" fmla="*/ 2147483647 w 537"/>
              <a:gd name="T21" fmla="*/ 2147483647 h 899"/>
              <a:gd name="T22" fmla="*/ 2147483647 w 537"/>
              <a:gd name="T23" fmla="*/ 2147483647 h 899"/>
              <a:gd name="T24" fmla="*/ 2147483647 w 537"/>
              <a:gd name="T25" fmla="*/ 2147483647 h 899"/>
              <a:gd name="T26" fmla="*/ 2147483647 w 537"/>
              <a:gd name="T27" fmla="*/ 2147483647 h 899"/>
              <a:gd name="T28" fmla="*/ 2147483647 w 537"/>
              <a:gd name="T29" fmla="*/ 2147483647 h 899"/>
              <a:gd name="T30" fmla="*/ 2147483647 w 537"/>
              <a:gd name="T31" fmla="*/ 2147483647 h 899"/>
              <a:gd name="T32" fmla="*/ 2147483647 w 537"/>
              <a:gd name="T33" fmla="*/ 2147483647 h 899"/>
              <a:gd name="T34" fmla="*/ 2147483647 w 537"/>
              <a:gd name="T35" fmla="*/ 2147483647 h 899"/>
              <a:gd name="T36" fmla="*/ 2147483647 w 537"/>
              <a:gd name="T37" fmla="*/ 2147483647 h 899"/>
              <a:gd name="T38" fmla="*/ 2147483647 w 537"/>
              <a:gd name="T39" fmla="*/ 2147483647 h 899"/>
              <a:gd name="T40" fmla="*/ 2147483647 w 537"/>
              <a:gd name="T41" fmla="*/ 2147483647 h 899"/>
              <a:gd name="T42" fmla="*/ 2147483647 w 537"/>
              <a:gd name="T43" fmla="*/ 2147483647 h 899"/>
              <a:gd name="T44" fmla="*/ 2147483647 w 537"/>
              <a:gd name="T45" fmla="*/ 2147483647 h 899"/>
              <a:gd name="T46" fmla="*/ 2147483647 w 537"/>
              <a:gd name="T47" fmla="*/ 2147483647 h 899"/>
              <a:gd name="T48" fmla="*/ 2147483647 w 537"/>
              <a:gd name="T49" fmla="*/ 2147483647 h 899"/>
              <a:gd name="T50" fmla="*/ 2147483647 w 537"/>
              <a:gd name="T51" fmla="*/ 2147483647 h 899"/>
              <a:gd name="T52" fmla="*/ 2147483647 w 537"/>
              <a:gd name="T53" fmla="*/ 2147483647 h 899"/>
              <a:gd name="T54" fmla="*/ 2147483647 w 537"/>
              <a:gd name="T55" fmla="*/ 2147483647 h 899"/>
              <a:gd name="T56" fmla="*/ 2147483647 w 537"/>
              <a:gd name="T57" fmla="*/ 2147483647 h 899"/>
              <a:gd name="T58" fmla="*/ 2147483647 w 537"/>
              <a:gd name="T59" fmla="*/ 2147483647 h 899"/>
              <a:gd name="T60" fmla="*/ 2147483647 w 537"/>
              <a:gd name="T61" fmla="*/ 2147483647 h 899"/>
              <a:gd name="T62" fmla="*/ 2147483647 w 537"/>
              <a:gd name="T63" fmla="*/ 2147483647 h 899"/>
              <a:gd name="T64" fmla="*/ 2147483647 w 537"/>
              <a:gd name="T65" fmla="*/ 2147483647 h 899"/>
              <a:gd name="T66" fmla="*/ 2147483647 w 537"/>
              <a:gd name="T67" fmla="*/ 2147483647 h 899"/>
              <a:gd name="T68" fmla="*/ 2147483647 w 537"/>
              <a:gd name="T69" fmla="*/ 2147483647 h 899"/>
              <a:gd name="T70" fmla="*/ 2147483647 w 537"/>
              <a:gd name="T71" fmla="*/ 2147483647 h 899"/>
              <a:gd name="T72" fmla="*/ 2147483647 w 537"/>
              <a:gd name="T73" fmla="*/ 2147483647 h 899"/>
              <a:gd name="T74" fmla="*/ 2147483647 w 537"/>
              <a:gd name="T75" fmla="*/ 2147483647 h 899"/>
              <a:gd name="T76" fmla="*/ 2147483647 w 537"/>
              <a:gd name="T77" fmla="*/ 2147483647 h 899"/>
              <a:gd name="T78" fmla="*/ 2147483647 w 537"/>
              <a:gd name="T79" fmla="*/ 2147483647 h 899"/>
              <a:gd name="T80" fmla="*/ 2147483647 w 537"/>
              <a:gd name="T81" fmla="*/ 2147483647 h 899"/>
              <a:gd name="T82" fmla="*/ 2147483647 w 537"/>
              <a:gd name="T83" fmla="*/ 0 h 89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37"/>
              <a:gd name="T127" fmla="*/ 0 h 899"/>
              <a:gd name="T128" fmla="*/ 537 w 537"/>
              <a:gd name="T129" fmla="*/ 899 h 89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37" h="899">
                <a:moveTo>
                  <a:pt x="19" y="0"/>
                </a:moveTo>
                <a:lnTo>
                  <a:pt x="21" y="2"/>
                </a:lnTo>
                <a:lnTo>
                  <a:pt x="26" y="10"/>
                </a:lnTo>
                <a:lnTo>
                  <a:pt x="34" y="21"/>
                </a:lnTo>
                <a:lnTo>
                  <a:pt x="45" y="35"/>
                </a:lnTo>
                <a:lnTo>
                  <a:pt x="57" y="53"/>
                </a:lnTo>
                <a:lnTo>
                  <a:pt x="72" y="73"/>
                </a:lnTo>
                <a:lnTo>
                  <a:pt x="87" y="94"/>
                </a:lnTo>
                <a:lnTo>
                  <a:pt x="104" y="116"/>
                </a:lnTo>
                <a:lnTo>
                  <a:pt x="121" y="139"/>
                </a:lnTo>
                <a:lnTo>
                  <a:pt x="137" y="162"/>
                </a:lnTo>
                <a:lnTo>
                  <a:pt x="154" y="184"/>
                </a:lnTo>
                <a:lnTo>
                  <a:pt x="170" y="205"/>
                </a:lnTo>
                <a:lnTo>
                  <a:pt x="184" y="224"/>
                </a:lnTo>
                <a:lnTo>
                  <a:pt x="197" y="240"/>
                </a:lnTo>
                <a:lnTo>
                  <a:pt x="207" y="253"/>
                </a:lnTo>
                <a:lnTo>
                  <a:pt x="215" y="263"/>
                </a:lnTo>
                <a:lnTo>
                  <a:pt x="223" y="271"/>
                </a:lnTo>
                <a:lnTo>
                  <a:pt x="234" y="282"/>
                </a:lnTo>
                <a:lnTo>
                  <a:pt x="246" y="295"/>
                </a:lnTo>
                <a:lnTo>
                  <a:pt x="261" y="309"/>
                </a:lnTo>
                <a:lnTo>
                  <a:pt x="277" y="324"/>
                </a:lnTo>
                <a:lnTo>
                  <a:pt x="294" y="340"/>
                </a:lnTo>
                <a:lnTo>
                  <a:pt x="312" y="357"/>
                </a:lnTo>
                <a:lnTo>
                  <a:pt x="331" y="374"/>
                </a:lnTo>
                <a:lnTo>
                  <a:pt x="349" y="391"/>
                </a:lnTo>
                <a:lnTo>
                  <a:pt x="368" y="408"/>
                </a:lnTo>
                <a:lnTo>
                  <a:pt x="386" y="425"/>
                </a:lnTo>
                <a:lnTo>
                  <a:pt x="403" y="441"/>
                </a:lnTo>
                <a:lnTo>
                  <a:pt x="419" y="457"/>
                </a:lnTo>
                <a:lnTo>
                  <a:pt x="433" y="471"/>
                </a:lnTo>
                <a:lnTo>
                  <a:pt x="445" y="484"/>
                </a:lnTo>
                <a:lnTo>
                  <a:pt x="455" y="495"/>
                </a:lnTo>
                <a:lnTo>
                  <a:pt x="467" y="510"/>
                </a:lnTo>
                <a:lnTo>
                  <a:pt x="478" y="524"/>
                </a:lnTo>
                <a:lnTo>
                  <a:pt x="488" y="539"/>
                </a:lnTo>
                <a:lnTo>
                  <a:pt x="496" y="553"/>
                </a:lnTo>
                <a:lnTo>
                  <a:pt x="504" y="567"/>
                </a:lnTo>
                <a:lnTo>
                  <a:pt x="511" y="581"/>
                </a:lnTo>
                <a:lnTo>
                  <a:pt x="518" y="595"/>
                </a:lnTo>
                <a:lnTo>
                  <a:pt x="523" y="609"/>
                </a:lnTo>
                <a:lnTo>
                  <a:pt x="527" y="623"/>
                </a:lnTo>
                <a:lnTo>
                  <a:pt x="530" y="636"/>
                </a:lnTo>
                <a:lnTo>
                  <a:pt x="533" y="649"/>
                </a:lnTo>
                <a:lnTo>
                  <a:pt x="535" y="662"/>
                </a:lnTo>
                <a:lnTo>
                  <a:pt x="536" y="676"/>
                </a:lnTo>
                <a:lnTo>
                  <a:pt x="537" y="688"/>
                </a:lnTo>
                <a:lnTo>
                  <a:pt x="537" y="701"/>
                </a:lnTo>
                <a:lnTo>
                  <a:pt x="536" y="714"/>
                </a:lnTo>
                <a:lnTo>
                  <a:pt x="534" y="726"/>
                </a:lnTo>
                <a:lnTo>
                  <a:pt x="533" y="738"/>
                </a:lnTo>
                <a:lnTo>
                  <a:pt x="530" y="750"/>
                </a:lnTo>
                <a:lnTo>
                  <a:pt x="527" y="762"/>
                </a:lnTo>
                <a:lnTo>
                  <a:pt x="523" y="774"/>
                </a:lnTo>
                <a:lnTo>
                  <a:pt x="520" y="785"/>
                </a:lnTo>
                <a:lnTo>
                  <a:pt x="515" y="797"/>
                </a:lnTo>
                <a:lnTo>
                  <a:pt x="511" y="808"/>
                </a:lnTo>
                <a:lnTo>
                  <a:pt x="505" y="819"/>
                </a:lnTo>
                <a:lnTo>
                  <a:pt x="500" y="830"/>
                </a:lnTo>
                <a:lnTo>
                  <a:pt x="495" y="840"/>
                </a:lnTo>
                <a:lnTo>
                  <a:pt x="488" y="851"/>
                </a:lnTo>
                <a:lnTo>
                  <a:pt x="482" y="862"/>
                </a:lnTo>
                <a:lnTo>
                  <a:pt x="476" y="872"/>
                </a:lnTo>
                <a:lnTo>
                  <a:pt x="469" y="882"/>
                </a:lnTo>
                <a:lnTo>
                  <a:pt x="462" y="892"/>
                </a:lnTo>
                <a:lnTo>
                  <a:pt x="451" y="891"/>
                </a:lnTo>
                <a:lnTo>
                  <a:pt x="442" y="891"/>
                </a:lnTo>
                <a:lnTo>
                  <a:pt x="431" y="891"/>
                </a:lnTo>
                <a:lnTo>
                  <a:pt x="422" y="892"/>
                </a:lnTo>
                <a:lnTo>
                  <a:pt x="412" y="894"/>
                </a:lnTo>
                <a:lnTo>
                  <a:pt x="402" y="896"/>
                </a:lnTo>
                <a:lnTo>
                  <a:pt x="393" y="897"/>
                </a:lnTo>
                <a:lnTo>
                  <a:pt x="383" y="899"/>
                </a:lnTo>
                <a:lnTo>
                  <a:pt x="373" y="899"/>
                </a:lnTo>
                <a:lnTo>
                  <a:pt x="363" y="898"/>
                </a:lnTo>
                <a:lnTo>
                  <a:pt x="352" y="896"/>
                </a:lnTo>
                <a:lnTo>
                  <a:pt x="340" y="892"/>
                </a:lnTo>
                <a:lnTo>
                  <a:pt x="328" y="886"/>
                </a:lnTo>
                <a:lnTo>
                  <a:pt x="315" y="878"/>
                </a:lnTo>
                <a:lnTo>
                  <a:pt x="302" y="868"/>
                </a:lnTo>
                <a:lnTo>
                  <a:pt x="287" y="854"/>
                </a:lnTo>
                <a:lnTo>
                  <a:pt x="174" y="464"/>
                </a:lnTo>
                <a:lnTo>
                  <a:pt x="0" y="103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89" name="Freeform 17"/>
          <p:cNvSpPr>
            <a:spLocks/>
          </p:cNvSpPr>
          <p:nvPr/>
        </p:nvSpPr>
        <p:spPr bwMode="auto">
          <a:xfrm>
            <a:off x="7401278" y="3167945"/>
            <a:ext cx="756356" cy="1268588"/>
          </a:xfrm>
          <a:custGeom>
            <a:avLst/>
            <a:gdLst>
              <a:gd name="T0" fmla="*/ 2147483647 w 536"/>
              <a:gd name="T1" fmla="*/ 2147483647 h 899"/>
              <a:gd name="T2" fmla="*/ 2147483647 w 536"/>
              <a:gd name="T3" fmla="*/ 2147483647 h 899"/>
              <a:gd name="T4" fmla="*/ 2147483647 w 536"/>
              <a:gd name="T5" fmla="*/ 2147483647 h 899"/>
              <a:gd name="T6" fmla="*/ 2147483647 w 536"/>
              <a:gd name="T7" fmla="*/ 2147483647 h 899"/>
              <a:gd name="T8" fmla="*/ 2147483647 w 536"/>
              <a:gd name="T9" fmla="*/ 2147483647 h 899"/>
              <a:gd name="T10" fmla="*/ 2147483647 w 536"/>
              <a:gd name="T11" fmla="*/ 2147483647 h 899"/>
              <a:gd name="T12" fmla="*/ 2147483647 w 536"/>
              <a:gd name="T13" fmla="*/ 2147483647 h 899"/>
              <a:gd name="T14" fmla="*/ 2147483647 w 536"/>
              <a:gd name="T15" fmla="*/ 2147483647 h 899"/>
              <a:gd name="T16" fmla="*/ 2147483647 w 536"/>
              <a:gd name="T17" fmla="*/ 2147483647 h 899"/>
              <a:gd name="T18" fmla="*/ 2147483647 w 536"/>
              <a:gd name="T19" fmla="*/ 2147483647 h 899"/>
              <a:gd name="T20" fmla="*/ 2147483647 w 536"/>
              <a:gd name="T21" fmla="*/ 2147483647 h 899"/>
              <a:gd name="T22" fmla="*/ 2147483647 w 536"/>
              <a:gd name="T23" fmla="*/ 2147483647 h 899"/>
              <a:gd name="T24" fmla="*/ 2147483647 w 536"/>
              <a:gd name="T25" fmla="*/ 2147483647 h 899"/>
              <a:gd name="T26" fmla="*/ 2147483647 w 536"/>
              <a:gd name="T27" fmla="*/ 2147483647 h 899"/>
              <a:gd name="T28" fmla="*/ 2147483647 w 536"/>
              <a:gd name="T29" fmla="*/ 2147483647 h 899"/>
              <a:gd name="T30" fmla="*/ 2147483647 w 536"/>
              <a:gd name="T31" fmla="*/ 2147483647 h 899"/>
              <a:gd name="T32" fmla="*/ 2147483647 w 536"/>
              <a:gd name="T33" fmla="*/ 2147483647 h 899"/>
              <a:gd name="T34" fmla="*/ 2147483647 w 536"/>
              <a:gd name="T35" fmla="*/ 2147483647 h 899"/>
              <a:gd name="T36" fmla="*/ 2147483647 w 536"/>
              <a:gd name="T37" fmla="*/ 2147483647 h 899"/>
              <a:gd name="T38" fmla="*/ 2147483647 w 536"/>
              <a:gd name="T39" fmla="*/ 2147483647 h 899"/>
              <a:gd name="T40" fmla="*/ 2147483647 w 536"/>
              <a:gd name="T41" fmla="*/ 2147483647 h 899"/>
              <a:gd name="T42" fmla="*/ 2147483647 w 536"/>
              <a:gd name="T43" fmla="*/ 2147483647 h 899"/>
              <a:gd name="T44" fmla="*/ 2147483647 w 536"/>
              <a:gd name="T45" fmla="*/ 2147483647 h 899"/>
              <a:gd name="T46" fmla="*/ 2147483647 w 536"/>
              <a:gd name="T47" fmla="*/ 2147483647 h 899"/>
              <a:gd name="T48" fmla="*/ 2147483647 w 536"/>
              <a:gd name="T49" fmla="*/ 2147483647 h 899"/>
              <a:gd name="T50" fmla="*/ 2147483647 w 536"/>
              <a:gd name="T51" fmla="*/ 2147483647 h 899"/>
              <a:gd name="T52" fmla="*/ 2147483647 w 536"/>
              <a:gd name="T53" fmla="*/ 2147483647 h 899"/>
              <a:gd name="T54" fmla="*/ 2147483647 w 536"/>
              <a:gd name="T55" fmla="*/ 2147483647 h 899"/>
              <a:gd name="T56" fmla="*/ 2147483647 w 536"/>
              <a:gd name="T57" fmla="*/ 2147483647 h 899"/>
              <a:gd name="T58" fmla="*/ 2147483647 w 536"/>
              <a:gd name="T59" fmla="*/ 2147483647 h 899"/>
              <a:gd name="T60" fmla="*/ 2147483647 w 536"/>
              <a:gd name="T61" fmla="*/ 2147483647 h 899"/>
              <a:gd name="T62" fmla="*/ 2147483647 w 536"/>
              <a:gd name="T63" fmla="*/ 2147483647 h 899"/>
              <a:gd name="T64" fmla="*/ 2147483647 w 536"/>
              <a:gd name="T65" fmla="*/ 2147483647 h 899"/>
              <a:gd name="T66" fmla="*/ 2147483647 w 536"/>
              <a:gd name="T67" fmla="*/ 2147483647 h 899"/>
              <a:gd name="T68" fmla="*/ 2147483647 w 536"/>
              <a:gd name="T69" fmla="*/ 2147483647 h 899"/>
              <a:gd name="T70" fmla="*/ 2147483647 w 536"/>
              <a:gd name="T71" fmla="*/ 2147483647 h 899"/>
              <a:gd name="T72" fmla="*/ 2147483647 w 536"/>
              <a:gd name="T73" fmla="*/ 2147483647 h 899"/>
              <a:gd name="T74" fmla="*/ 2147483647 w 536"/>
              <a:gd name="T75" fmla="*/ 2147483647 h 899"/>
              <a:gd name="T76" fmla="*/ 2147483647 w 536"/>
              <a:gd name="T77" fmla="*/ 2147483647 h 899"/>
              <a:gd name="T78" fmla="*/ 2147483647 w 536"/>
              <a:gd name="T79" fmla="*/ 2147483647 h 899"/>
              <a:gd name="T80" fmla="*/ 2147483647 w 536"/>
              <a:gd name="T81" fmla="*/ 2147483647 h 899"/>
              <a:gd name="T82" fmla="*/ 2147483647 w 536"/>
              <a:gd name="T83" fmla="*/ 0 h 89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36"/>
              <a:gd name="T127" fmla="*/ 0 h 899"/>
              <a:gd name="T128" fmla="*/ 536 w 536"/>
              <a:gd name="T129" fmla="*/ 899 h 899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36" h="899">
                <a:moveTo>
                  <a:pt x="19" y="0"/>
                </a:moveTo>
                <a:lnTo>
                  <a:pt x="20" y="2"/>
                </a:lnTo>
                <a:lnTo>
                  <a:pt x="25" y="10"/>
                </a:lnTo>
                <a:lnTo>
                  <a:pt x="34" y="21"/>
                </a:lnTo>
                <a:lnTo>
                  <a:pt x="44" y="35"/>
                </a:lnTo>
                <a:lnTo>
                  <a:pt x="57" y="53"/>
                </a:lnTo>
                <a:lnTo>
                  <a:pt x="72" y="73"/>
                </a:lnTo>
                <a:lnTo>
                  <a:pt x="87" y="94"/>
                </a:lnTo>
                <a:lnTo>
                  <a:pt x="104" y="116"/>
                </a:lnTo>
                <a:lnTo>
                  <a:pt x="120" y="139"/>
                </a:lnTo>
                <a:lnTo>
                  <a:pt x="137" y="162"/>
                </a:lnTo>
                <a:lnTo>
                  <a:pt x="154" y="184"/>
                </a:lnTo>
                <a:lnTo>
                  <a:pt x="169" y="205"/>
                </a:lnTo>
                <a:lnTo>
                  <a:pt x="184" y="224"/>
                </a:lnTo>
                <a:lnTo>
                  <a:pt x="197" y="240"/>
                </a:lnTo>
                <a:lnTo>
                  <a:pt x="207" y="253"/>
                </a:lnTo>
                <a:lnTo>
                  <a:pt x="215" y="263"/>
                </a:lnTo>
                <a:lnTo>
                  <a:pt x="223" y="271"/>
                </a:lnTo>
                <a:lnTo>
                  <a:pt x="233" y="282"/>
                </a:lnTo>
                <a:lnTo>
                  <a:pt x="246" y="295"/>
                </a:lnTo>
                <a:lnTo>
                  <a:pt x="260" y="309"/>
                </a:lnTo>
                <a:lnTo>
                  <a:pt x="277" y="324"/>
                </a:lnTo>
                <a:lnTo>
                  <a:pt x="294" y="340"/>
                </a:lnTo>
                <a:lnTo>
                  <a:pt x="312" y="357"/>
                </a:lnTo>
                <a:lnTo>
                  <a:pt x="331" y="374"/>
                </a:lnTo>
                <a:lnTo>
                  <a:pt x="349" y="391"/>
                </a:lnTo>
                <a:lnTo>
                  <a:pt x="368" y="408"/>
                </a:lnTo>
                <a:lnTo>
                  <a:pt x="385" y="425"/>
                </a:lnTo>
                <a:lnTo>
                  <a:pt x="403" y="441"/>
                </a:lnTo>
                <a:lnTo>
                  <a:pt x="418" y="457"/>
                </a:lnTo>
                <a:lnTo>
                  <a:pt x="433" y="471"/>
                </a:lnTo>
                <a:lnTo>
                  <a:pt x="445" y="484"/>
                </a:lnTo>
                <a:lnTo>
                  <a:pt x="455" y="495"/>
                </a:lnTo>
                <a:lnTo>
                  <a:pt x="467" y="510"/>
                </a:lnTo>
                <a:lnTo>
                  <a:pt x="478" y="524"/>
                </a:lnTo>
                <a:lnTo>
                  <a:pt x="487" y="539"/>
                </a:lnTo>
                <a:lnTo>
                  <a:pt x="496" y="553"/>
                </a:lnTo>
                <a:lnTo>
                  <a:pt x="504" y="567"/>
                </a:lnTo>
                <a:lnTo>
                  <a:pt x="511" y="581"/>
                </a:lnTo>
                <a:lnTo>
                  <a:pt x="517" y="595"/>
                </a:lnTo>
                <a:lnTo>
                  <a:pt x="522" y="609"/>
                </a:lnTo>
                <a:lnTo>
                  <a:pt x="527" y="623"/>
                </a:lnTo>
                <a:lnTo>
                  <a:pt x="530" y="636"/>
                </a:lnTo>
                <a:lnTo>
                  <a:pt x="533" y="649"/>
                </a:lnTo>
                <a:lnTo>
                  <a:pt x="535" y="662"/>
                </a:lnTo>
                <a:lnTo>
                  <a:pt x="536" y="676"/>
                </a:lnTo>
                <a:lnTo>
                  <a:pt x="536" y="688"/>
                </a:lnTo>
                <a:lnTo>
                  <a:pt x="536" y="701"/>
                </a:lnTo>
                <a:lnTo>
                  <a:pt x="536" y="714"/>
                </a:lnTo>
                <a:lnTo>
                  <a:pt x="534" y="726"/>
                </a:lnTo>
                <a:lnTo>
                  <a:pt x="532" y="738"/>
                </a:lnTo>
                <a:lnTo>
                  <a:pt x="530" y="750"/>
                </a:lnTo>
                <a:lnTo>
                  <a:pt x="527" y="762"/>
                </a:lnTo>
                <a:lnTo>
                  <a:pt x="523" y="774"/>
                </a:lnTo>
                <a:lnTo>
                  <a:pt x="520" y="785"/>
                </a:lnTo>
                <a:lnTo>
                  <a:pt x="515" y="797"/>
                </a:lnTo>
                <a:lnTo>
                  <a:pt x="510" y="808"/>
                </a:lnTo>
                <a:lnTo>
                  <a:pt x="505" y="819"/>
                </a:lnTo>
                <a:lnTo>
                  <a:pt x="499" y="830"/>
                </a:lnTo>
                <a:lnTo>
                  <a:pt x="494" y="840"/>
                </a:lnTo>
                <a:lnTo>
                  <a:pt x="488" y="851"/>
                </a:lnTo>
                <a:lnTo>
                  <a:pt x="482" y="862"/>
                </a:lnTo>
                <a:lnTo>
                  <a:pt x="475" y="872"/>
                </a:lnTo>
                <a:lnTo>
                  <a:pt x="469" y="882"/>
                </a:lnTo>
                <a:lnTo>
                  <a:pt x="462" y="892"/>
                </a:lnTo>
                <a:lnTo>
                  <a:pt x="451" y="891"/>
                </a:lnTo>
                <a:lnTo>
                  <a:pt x="441" y="891"/>
                </a:lnTo>
                <a:lnTo>
                  <a:pt x="431" y="891"/>
                </a:lnTo>
                <a:lnTo>
                  <a:pt x="422" y="892"/>
                </a:lnTo>
                <a:lnTo>
                  <a:pt x="412" y="894"/>
                </a:lnTo>
                <a:lnTo>
                  <a:pt x="402" y="896"/>
                </a:lnTo>
                <a:lnTo>
                  <a:pt x="393" y="897"/>
                </a:lnTo>
                <a:lnTo>
                  <a:pt x="383" y="899"/>
                </a:lnTo>
                <a:lnTo>
                  <a:pt x="373" y="899"/>
                </a:lnTo>
                <a:lnTo>
                  <a:pt x="362" y="898"/>
                </a:lnTo>
                <a:lnTo>
                  <a:pt x="351" y="896"/>
                </a:lnTo>
                <a:lnTo>
                  <a:pt x="340" y="892"/>
                </a:lnTo>
                <a:lnTo>
                  <a:pt x="328" y="886"/>
                </a:lnTo>
                <a:lnTo>
                  <a:pt x="315" y="878"/>
                </a:lnTo>
                <a:lnTo>
                  <a:pt x="301" y="868"/>
                </a:lnTo>
                <a:lnTo>
                  <a:pt x="287" y="854"/>
                </a:lnTo>
                <a:lnTo>
                  <a:pt x="173" y="464"/>
                </a:lnTo>
                <a:lnTo>
                  <a:pt x="0" y="103"/>
                </a:lnTo>
                <a:lnTo>
                  <a:pt x="19" y="0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90" name="Freeform 18"/>
          <p:cNvSpPr>
            <a:spLocks/>
          </p:cNvSpPr>
          <p:nvPr/>
        </p:nvSpPr>
        <p:spPr bwMode="auto">
          <a:xfrm>
            <a:off x="2887133" y="3167945"/>
            <a:ext cx="757767" cy="1268588"/>
          </a:xfrm>
          <a:custGeom>
            <a:avLst/>
            <a:gdLst>
              <a:gd name="T0" fmla="*/ 2147483647 w 537"/>
              <a:gd name="T1" fmla="*/ 0 h 899"/>
              <a:gd name="T2" fmla="*/ 2147483647 w 537"/>
              <a:gd name="T3" fmla="*/ 2147483647 h 899"/>
              <a:gd name="T4" fmla="*/ 2147483647 w 537"/>
              <a:gd name="T5" fmla="*/ 2147483647 h 899"/>
              <a:gd name="T6" fmla="*/ 2147483647 w 537"/>
              <a:gd name="T7" fmla="*/ 2147483647 h 899"/>
              <a:gd name="T8" fmla="*/ 2147483647 w 537"/>
              <a:gd name="T9" fmla="*/ 2147483647 h 899"/>
              <a:gd name="T10" fmla="*/ 2147483647 w 537"/>
              <a:gd name="T11" fmla="*/ 2147483647 h 899"/>
              <a:gd name="T12" fmla="*/ 2147483647 w 537"/>
              <a:gd name="T13" fmla="*/ 2147483647 h 899"/>
              <a:gd name="T14" fmla="*/ 2147483647 w 537"/>
              <a:gd name="T15" fmla="*/ 2147483647 h 899"/>
              <a:gd name="T16" fmla="*/ 2147483647 w 537"/>
              <a:gd name="T17" fmla="*/ 2147483647 h 899"/>
              <a:gd name="T18" fmla="*/ 2147483647 w 537"/>
              <a:gd name="T19" fmla="*/ 2147483647 h 899"/>
              <a:gd name="T20" fmla="*/ 2147483647 w 537"/>
              <a:gd name="T21" fmla="*/ 2147483647 h 899"/>
              <a:gd name="T22" fmla="*/ 2147483647 w 537"/>
              <a:gd name="T23" fmla="*/ 2147483647 h 899"/>
              <a:gd name="T24" fmla="*/ 2147483647 w 537"/>
              <a:gd name="T25" fmla="*/ 2147483647 h 899"/>
              <a:gd name="T26" fmla="*/ 2147483647 w 537"/>
              <a:gd name="T27" fmla="*/ 2147483647 h 899"/>
              <a:gd name="T28" fmla="*/ 2147483647 w 537"/>
              <a:gd name="T29" fmla="*/ 2147483647 h 899"/>
              <a:gd name="T30" fmla="*/ 2147483647 w 537"/>
              <a:gd name="T31" fmla="*/ 2147483647 h 899"/>
              <a:gd name="T32" fmla="*/ 2147483647 w 537"/>
              <a:gd name="T33" fmla="*/ 2147483647 h 899"/>
              <a:gd name="T34" fmla="*/ 2147483647 w 537"/>
              <a:gd name="T35" fmla="*/ 2147483647 h 899"/>
              <a:gd name="T36" fmla="*/ 2147483647 w 537"/>
              <a:gd name="T37" fmla="*/ 2147483647 h 899"/>
              <a:gd name="T38" fmla="*/ 2147483647 w 537"/>
              <a:gd name="T39" fmla="*/ 2147483647 h 899"/>
              <a:gd name="T40" fmla="*/ 2147483647 w 537"/>
              <a:gd name="T41" fmla="*/ 2147483647 h 899"/>
              <a:gd name="T42" fmla="*/ 2147483647 w 537"/>
              <a:gd name="T43" fmla="*/ 2147483647 h 899"/>
              <a:gd name="T44" fmla="*/ 2147483647 w 537"/>
              <a:gd name="T45" fmla="*/ 2147483647 h 899"/>
              <a:gd name="T46" fmla="*/ 2147483647 w 537"/>
              <a:gd name="T47" fmla="*/ 2147483647 h 899"/>
              <a:gd name="T48" fmla="*/ 2147483647 w 537"/>
              <a:gd name="T49" fmla="*/ 2147483647 h 899"/>
              <a:gd name="T50" fmla="*/ 2147483647 w 537"/>
              <a:gd name="T51" fmla="*/ 2147483647 h 899"/>
              <a:gd name="T52" fmla="*/ 2147483647 w 537"/>
              <a:gd name="T53" fmla="*/ 2147483647 h 899"/>
              <a:gd name="T54" fmla="*/ 2147483647 w 537"/>
              <a:gd name="T55" fmla="*/ 2147483647 h 899"/>
              <a:gd name="T56" fmla="*/ 2147483647 w 537"/>
              <a:gd name="T57" fmla="*/ 2147483647 h 899"/>
              <a:gd name="T58" fmla="*/ 2147483647 w 537"/>
              <a:gd name="T59" fmla="*/ 2147483647 h 899"/>
              <a:gd name="T60" fmla="*/ 2147483647 w 537"/>
              <a:gd name="T61" fmla="*/ 2147483647 h 899"/>
              <a:gd name="T62" fmla="*/ 2147483647 w 537"/>
              <a:gd name="T63" fmla="*/ 2147483647 h 899"/>
              <a:gd name="T64" fmla="*/ 2147483647 w 537"/>
              <a:gd name="T65" fmla="*/ 2147483647 h 899"/>
              <a:gd name="T66" fmla="*/ 2147483647 w 537"/>
              <a:gd name="T67" fmla="*/ 2147483647 h 899"/>
              <a:gd name="T68" fmla="*/ 2147483647 w 537"/>
              <a:gd name="T69" fmla="*/ 2147483647 h 899"/>
              <a:gd name="T70" fmla="*/ 2147483647 w 537"/>
              <a:gd name="T71" fmla="*/ 2147483647 h 899"/>
              <a:gd name="T72" fmla="*/ 2147483647 w 537"/>
              <a:gd name="T73" fmla="*/ 2147483647 h 899"/>
              <a:gd name="T74" fmla="*/ 2147483647 w 537"/>
              <a:gd name="T75" fmla="*/ 2147483647 h 899"/>
              <a:gd name="T76" fmla="*/ 2147483647 w 537"/>
              <a:gd name="T77" fmla="*/ 2147483647 h 899"/>
              <a:gd name="T78" fmla="*/ 2147483647 w 537"/>
              <a:gd name="T79" fmla="*/ 2147483647 h 899"/>
              <a:gd name="T80" fmla="*/ 2147483647 w 537"/>
              <a:gd name="T81" fmla="*/ 2147483647 h 899"/>
              <a:gd name="T82" fmla="*/ 2147483647 w 537"/>
              <a:gd name="T83" fmla="*/ 2147483647 h 899"/>
              <a:gd name="T84" fmla="*/ 2147483647 w 537"/>
              <a:gd name="T85" fmla="*/ 2147483647 h 899"/>
              <a:gd name="T86" fmla="*/ 2147483647 w 537"/>
              <a:gd name="T87" fmla="*/ 0 h 8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37"/>
              <a:gd name="T133" fmla="*/ 0 h 899"/>
              <a:gd name="T134" fmla="*/ 537 w 537"/>
              <a:gd name="T135" fmla="*/ 899 h 89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37" h="899">
                <a:moveTo>
                  <a:pt x="19" y="0"/>
                </a:moveTo>
                <a:lnTo>
                  <a:pt x="19" y="0"/>
                </a:lnTo>
                <a:lnTo>
                  <a:pt x="21" y="2"/>
                </a:lnTo>
                <a:lnTo>
                  <a:pt x="26" y="10"/>
                </a:lnTo>
                <a:lnTo>
                  <a:pt x="34" y="21"/>
                </a:lnTo>
                <a:lnTo>
                  <a:pt x="45" y="35"/>
                </a:lnTo>
                <a:lnTo>
                  <a:pt x="57" y="53"/>
                </a:lnTo>
                <a:lnTo>
                  <a:pt x="72" y="73"/>
                </a:lnTo>
                <a:lnTo>
                  <a:pt x="87" y="94"/>
                </a:lnTo>
                <a:lnTo>
                  <a:pt x="104" y="116"/>
                </a:lnTo>
                <a:lnTo>
                  <a:pt x="121" y="139"/>
                </a:lnTo>
                <a:lnTo>
                  <a:pt x="137" y="162"/>
                </a:lnTo>
                <a:lnTo>
                  <a:pt x="154" y="184"/>
                </a:lnTo>
                <a:lnTo>
                  <a:pt x="170" y="205"/>
                </a:lnTo>
                <a:lnTo>
                  <a:pt x="184" y="224"/>
                </a:lnTo>
                <a:lnTo>
                  <a:pt x="197" y="240"/>
                </a:lnTo>
                <a:lnTo>
                  <a:pt x="207" y="253"/>
                </a:lnTo>
                <a:lnTo>
                  <a:pt x="215" y="263"/>
                </a:lnTo>
                <a:lnTo>
                  <a:pt x="223" y="271"/>
                </a:lnTo>
                <a:lnTo>
                  <a:pt x="234" y="282"/>
                </a:lnTo>
                <a:lnTo>
                  <a:pt x="246" y="295"/>
                </a:lnTo>
                <a:lnTo>
                  <a:pt x="261" y="309"/>
                </a:lnTo>
                <a:lnTo>
                  <a:pt x="277" y="324"/>
                </a:lnTo>
                <a:lnTo>
                  <a:pt x="294" y="340"/>
                </a:lnTo>
                <a:lnTo>
                  <a:pt x="312" y="357"/>
                </a:lnTo>
                <a:lnTo>
                  <a:pt x="331" y="374"/>
                </a:lnTo>
                <a:lnTo>
                  <a:pt x="349" y="391"/>
                </a:lnTo>
                <a:lnTo>
                  <a:pt x="368" y="408"/>
                </a:lnTo>
                <a:lnTo>
                  <a:pt x="386" y="425"/>
                </a:lnTo>
                <a:lnTo>
                  <a:pt x="403" y="441"/>
                </a:lnTo>
                <a:lnTo>
                  <a:pt x="419" y="457"/>
                </a:lnTo>
                <a:lnTo>
                  <a:pt x="433" y="471"/>
                </a:lnTo>
                <a:lnTo>
                  <a:pt x="445" y="484"/>
                </a:lnTo>
                <a:lnTo>
                  <a:pt x="455" y="495"/>
                </a:lnTo>
                <a:lnTo>
                  <a:pt x="467" y="510"/>
                </a:lnTo>
                <a:lnTo>
                  <a:pt x="478" y="524"/>
                </a:lnTo>
                <a:lnTo>
                  <a:pt x="488" y="539"/>
                </a:lnTo>
                <a:lnTo>
                  <a:pt x="496" y="553"/>
                </a:lnTo>
                <a:lnTo>
                  <a:pt x="504" y="567"/>
                </a:lnTo>
                <a:lnTo>
                  <a:pt x="511" y="581"/>
                </a:lnTo>
                <a:lnTo>
                  <a:pt x="518" y="595"/>
                </a:lnTo>
                <a:lnTo>
                  <a:pt x="523" y="609"/>
                </a:lnTo>
                <a:lnTo>
                  <a:pt x="527" y="623"/>
                </a:lnTo>
                <a:lnTo>
                  <a:pt x="530" y="636"/>
                </a:lnTo>
                <a:lnTo>
                  <a:pt x="533" y="649"/>
                </a:lnTo>
                <a:lnTo>
                  <a:pt x="535" y="662"/>
                </a:lnTo>
                <a:lnTo>
                  <a:pt x="536" y="676"/>
                </a:lnTo>
                <a:lnTo>
                  <a:pt x="537" y="688"/>
                </a:lnTo>
                <a:lnTo>
                  <a:pt x="537" y="701"/>
                </a:lnTo>
                <a:lnTo>
                  <a:pt x="536" y="714"/>
                </a:lnTo>
                <a:lnTo>
                  <a:pt x="534" y="726"/>
                </a:lnTo>
                <a:lnTo>
                  <a:pt x="533" y="738"/>
                </a:lnTo>
                <a:lnTo>
                  <a:pt x="530" y="750"/>
                </a:lnTo>
                <a:lnTo>
                  <a:pt x="527" y="762"/>
                </a:lnTo>
                <a:lnTo>
                  <a:pt x="523" y="774"/>
                </a:lnTo>
                <a:lnTo>
                  <a:pt x="520" y="785"/>
                </a:lnTo>
                <a:lnTo>
                  <a:pt x="515" y="797"/>
                </a:lnTo>
                <a:lnTo>
                  <a:pt x="511" y="808"/>
                </a:lnTo>
                <a:lnTo>
                  <a:pt x="505" y="819"/>
                </a:lnTo>
                <a:lnTo>
                  <a:pt x="500" y="830"/>
                </a:lnTo>
                <a:lnTo>
                  <a:pt x="495" y="840"/>
                </a:lnTo>
                <a:lnTo>
                  <a:pt x="488" y="851"/>
                </a:lnTo>
                <a:lnTo>
                  <a:pt x="482" y="862"/>
                </a:lnTo>
                <a:lnTo>
                  <a:pt x="476" y="872"/>
                </a:lnTo>
                <a:lnTo>
                  <a:pt x="469" y="882"/>
                </a:lnTo>
                <a:lnTo>
                  <a:pt x="462" y="892"/>
                </a:lnTo>
                <a:lnTo>
                  <a:pt x="451" y="891"/>
                </a:lnTo>
                <a:lnTo>
                  <a:pt x="442" y="891"/>
                </a:lnTo>
                <a:lnTo>
                  <a:pt x="431" y="891"/>
                </a:lnTo>
                <a:lnTo>
                  <a:pt x="422" y="892"/>
                </a:lnTo>
                <a:lnTo>
                  <a:pt x="412" y="894"/>
                </a:lnTo>
                <a:lnTo>
                  <a:pt x="402" y="896"/>
                </a:lnTo>
                <a:lnTo>
                  <a:pt x="393" y="897"/>
                </a:lnTo>
                <a:lnTo>
                  <a:pt x="383" y="899"/>
                </a:lnTo>
                <a:lnTo>
                  <a:pt x="373" y="899"/>
                </a:lnTo>
                <a:lnTo>
                  <a:pt x="363" y="898"/>
                </a:lnTo>
                <a:lnTo>
                  <a:pt x="352" y="896"/>
                </a:lnTo>
                <a:lnTo>
                  <a:pt x="340" y="892"/>
                </a:lnTo>
                <a:lnTo>
                  <a:pt x="328" y="886"/>
                </a:lnTo>
                <a:lnTo>
                  <a:pt x="315" y="878"/>
                </a:lnTo>
                <a:lnTo>
                  <a:pt x="302" y="868"/>
                </a:lnTo>
                <a:lnTo>
                  <a:pt x="287" y="854"/>
                </a:lnTo>
                <a:lnTo>
                  <a:pt x="174" y="464"/>
                </a:lnTo>
                <a:lnTo>
                  <a:pt x="0" y="103"/>
                </a:lnTo>
                <a:lnTo>
                  <a:pt x="19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91" name="Freeform 19"/>
          <p:cNvSpPr>
            <a:spLocks/>
          </p:cNvSpPr>
          <p:nvPr/>
        </p:nvSpPr>
        <p:spPr bwMode="auto">
          <a:xfrm>
            <a:off x="7401278" y="3167945"/>
            <a:ext cx="756356" cy="1268588"/>
          </a:xfrm>
          <a:custGeom>
            <a:avLst/>
            <a:gdLst>
              <a:gd name="T0" fmla="*/ 2147483647 w 536"/>
              <a:gd name="T1" fmla="*/ 0 h 899"/>
              <a:gd name="T2" fmla="*/ 2147483647 w 536"/>
              <a:gd name="T3" fmla="*/ 2147483647 h 899"/>
              <a:gd name="T4" fmla="*/ 2147483647 w 536"/>
              <a:gd name="T5" fmla="*/ 2147483647 h 899"/>
              <a:gd name="T6" fmla="*/ 2147483647 w 536"/>
              <a:gd name="T7" fmla="*/ 2147483647 h 899"/>
              <a:gd name="T8" fmla="*/ 2147483647 w 536"/>
              <a:gd name="T9" fmla="*/ 2147483647 h 899"/>
              <a:gd name="T10" fmla="*/ 2147483647 w 536"/>
              <a:gd name="T11" fmla="*/ 2147483647 h 899"/>
              <a:gd name="T12" fmla="*/ 2147483647 w 536"/>
              <a:gd name="T13" fmla="*/ 2147483647 h 899"/>
              <a:gd name="T14" fmla="*/ 2147483647 w 536"/>
              <a:gd name="T15" fmla="*/ 2147483647 h 899"/>
              <a:gd name="T16" fmla="*/ 2147483647 w 536"/>
              <a:gd name="T17" fmla="*/ 2147483647 h 899"/>
              <a:gd name="T18" fmla="*/ 2147483647 w 536"/>
              <a:gd name="T19" fmla="*/ 2147483647 h 899"/>
              <a:gd name="T20" fmla="*/ 2147483647 w 536"/>
              <a:gd name="T21" fmla="*/ 2147483647 h 899"/>
              <a:gd name="T22" fmla="*/ 2147483647 w 536"/>
              <a:gd name="T23" fmla="*/ 2147483647 h 899"/>
              <a:gd name="T24" fmla="*/ 2147483647 w 536"/>
              <a:gd name="T25" fmla="*/ 2147483647 h 899"/>
              <a:gd name="T26" fmla="*/ 2147483647 w 536"/>
              <a:gd name="T27" fmla="*/ 2147483647 h 899"/>
              <a:gd name="T28" fmla="*/ 2147483647 w 536"/>
              <a:gd name="T29" fmla="*/ 2147483647 h 899"/>
              <a:gd name="T30" fmla="*/ 2147483647 w 536"/>
              <a:gd name="T31" fmla="*/ 2147483647 h 899"/>
              <a:gd name="T32" fmla="*/ 2147483647 w 536"/>
              <a:gd name="T33" fmla="*/ 2147483647 h 899"/>
              <a:gd name="T34" fmla="*/ 2147483647 w 536"/>
              <a:gd name="T35" fmla="*/ 2147483647 h 899"/>
              <a:gd name="T36" fmla="*/ 2147483647 w 536"/>
              <a:gd name="T37" fmla="*/ 2147483647 h 899"/>
              <a:gd name="T38" fmla="*/ 2147483647 w 536"/>
              <a:gd name="T39" fmla="*/ 2147483647 h 899"/>
              <a:gd name="T40" fmla="*/ 2147483647 w 536"/>
              <a:gd name="T41" fmla="*/ 2147483647 h 899"/>
              <a:gd name="T42" fmla="*/ 2147483647 w 536"/>
              <a:gd name="T43" fmla="*/ 2147483647 h 899"/>
              <a:gd name="T44" fmla="*/ 2147483647 w 536"/>
              <a:gd name="T45" fmla="*/ 2147483647 h 899"/>
              <a:gd name="T46" fmla="*/ 2147483647 w 536"/>
              <a:gd name="T47" fmla="*/ 2147483647 h 899"/>
              <a:gd name="T48" fmla="*/ 2147483647 w 536"/>
              <a:gd name="T49" fmla="*/ 2147483647 h 899"/>
              <a:gd name="T50" fmla="*/ 2147483647 w 536"/>
              <a:gd name="T51" fmla="*/ 2147483647 h 899"/>
              <a:gd name="T52" fmla="*/ 2147483647 w 536"/>
              <a:gd name="T53" fmla="*/ 2147483647 h 899"/>
              <a:gd name="T54" fmla="*/ 2147483647 w 536"/>
              <a:gd name="T55" fmla="*/ 2147483647 h 899"/>
              <a:gd name="T56" fmla="*/ 2147483647 w 536"/>
              <a:gd name="T57" fmla="*/ 2147483647 h 899"/>
              <a:gd name="T58" fmla="*/ 2147483647 w 536"/>
              <a:gd name="T59" fmla="*/ 2147483647 h 899"/>
              <a:gd name="T60" fmla="*/ 2147483647 w 536"/>
              <a:gd name="T61" fmla="*/ 2147483647 h 899"/>
              <a:gd name="T62" fmla="*/ 2147483647 w 536"/>
              <a:gd name="T63" fmla="*/ 2147483647 h 899"/>
              <a:gd name="T64" fmla="*/ 2147483647 w 536"/>
              <a:gd name="T65" fmla="*/ 2147483647 h 899"/>
              <a:gd name="T66" fmla="*/ 2147483647 w 536"/>
              <a:gd name="T67" fmla="*/ 2147483647 h 899"/>
              <a:gd name="T68" fmla="*/ 2147483647 w 536"/>
              <a:gd name="T69" fmla="*/ 2147483647 h 899"/>
              <a:gd name="T70" fmla="*/ 2147483647 w 536"/>
              <a:gd name="T71" fmla="*/ 2147483647 h 899"/>
              <a:gd name="T72" fmla="*/ 2147483647 w 536"/>
              <a:gd name="T73" fmla="*/ 2147483647 h 899"/>
              <a:gd name="T74" fmla="*/ 2147483647 w 536"/>
              <a:gd name="T75" fmla="*/ 2147483647 h 899"/>
              <a:gd name="T76" fmla="*/ 2147483647 w 536"/>
              <a:gd name="T77" fmla="*/ 2147483647 h 899"/>
              <a:gd name="T78" fmla="*/ 2147483647 w 536"/>
              <a:gd name="T79" fmla="*/ 2147483647 h 899"/>
              <a:gd name="T80" fmla="*/ 2147483647 w 536"/>
              <a:gd name="T81" fmla="*/ 2147483647 h 899"/>
              <a:gd name="T82" fmla="*/ 2147483647 w 536"/>
              <a:gd name="T83" fmla="*/ 2147483647 h 899"/>
              <a:gd name="T84" fmla="*/ 2147483647 w 536"/>
              <a:gd name="T85" fmla="*/ 2147483647 h 899"/>
              <a:gd name="T86" fmla="*/ 2147483647 w 536"/>
              <a:gd name="T87" fmla="*/ 0 h 89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36"/>
              <a:gd name="T133" fmla="*/ 0 h 899"/>
              <a:gd name="T134" fmla="*/ 536 w 536"/>
              <a:gd name="T135" fmla="*/ 899 h 89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36" h="899">
                <a:moveTo>
                  <a:pt x="19" y="0"/>
                </a:moveTo>
                <a:lnTo>
                  <a:pt x="19" y="0"/>
                </a:lnTo>
                <a:lnTo>
                  <a:pt x="20" y="2"/>
                </a:lnTo>
                <a:lnTo>
                  <a:pt x="25" y="10"/>
                </a:lnTo>
                <a:lnTo>
                  <a:pt x="34" y="21"/>
                </a:lnTo>
                <a:lnTo>
                  <a:pt x="44" y="35"/>
                </a:lnTo>
                <a:lnTo>
                  <a:pt x="57" y="53"/>
                </a:lnTo>
                <a:lnTo>
                  <a:pt x="72" y="73"/>
                </a:lnTo>
                <a:lnTo>
                  <a:pt x="87" y="94"/>
                </a:lnTo>
                <a:lnTo>
                  <a:pt x="104" y="116"/>
                </a:lnTo>
                <a:lnTo>
                  <a:pt x="120" y="139"/>
                </a:lnTo>
                <a:lnTo>
                  <a:pt x="137" y="162"/>
                </a:lnTo>
                <a:lnTo>
                  <a:pt x="154" y="184"/>
                </a:lnTo>
                <a:lnTo>
                  <a:pt x="169" y="205"/>
                </a:lnTo>
                <a:lnTo>
                  <a:pt x="184" y="224"/>
                </a:lnTo>
                <a:lnTo>
                  <a:pt x="197" y="240"/>
                </a:lnTo>
                <a:lnTo>
                  <a:pt x="207" y="253"/>
                </a:lnTo>
                <a:lnTo>
                  <a:pt x="215" y="263"/>
                </a:lnTo>
                <a:lnTo>
                  <a:pt x="223" y="271"/>
                </a:lnTo>
                <a:lnTo>
                  <a:pt x="233" y="282"/>
                </a:lnTo>
                <a:lnTo>
                  <a:pt x="246" y="295"/>
                </a:lnTo>
                <a:lnTo>
                  <a:pt x="260" y="309"/>
                </a:lnTo>
                <a:lnTo>
                  <a:pt x="277" y="324"/>
                </a:lnTo>
                <a:lnTo>
                  <a:pt x="294" y="340"/>
                </a:lnTo>
                <a:lnTo>
                  <a:pt x="312" y="357"/>
                </a:lnTo>
                <a:lnTo>
                  <a:pt x="331" y="374"/>
                </a:lnTo>
                <a:lnTo>
                  <a:pt x="349" y="391"/>
                </a:lnTo>
                <a:lnTo>
                  <a:pt x="368" y="408"/>
                </a:lnTo>
                <a:lnTo>
                  <a:pt x="385" y="425"/>
                </a:lnTo>
                <a:lnTo>
                  <a:pt x="403" y="441"/>
                </a:lnTo>
                <a:lnTo>
                  <a:pt x="418" y="457"/>
                </a:lnTo>
                <a:lnTo>
                  <a:pt x="433" y="471"/>
                </a:lnTo>
                <a:lnTo>
                  <a:pt x="445" y="484"/>
                </a:lnTo>
                <a:lnTo>
                  <a:pt x="455" y="495"/>
                </a:lnTo>
                <a:lnTo>
                  <a:pt x="467" y="510"/>
                </a:lnTo>
                <a:lnTo>
                  <a:pt x="478" y="524"/>
                </a:lnTo>
                <a:lnTo>
                  <a:pt x="487" y="539"/>
                </a:lnTo>
                <a:lnTo>
                  <a:pt x="496" y="553"/>
                </a:lnTo>
                <a:lnTo>
                  <a:pt x="504" y="567"/>
                </a:lnTo>
                <a:lnTo>
                  <a:pt x="511" y="581"/>
                </a:lnTo>
                <a:lnTo>
                  <a:pt x="517" y="595"/>
                </a:lnTo>
                <a:lnTo>
                  <a:pt x="522" y="609"/>
                </a:lnTo>
                <a:lnTo>
                  <a:pt x="527" y="623"/>
                </a:lnTo>
                <a:lnTo>
                  <a:pt x="530" y="636"/>
                </a:lnTo>
                <a:lnTo>
                  <a:pt x="533" y="649"/>
                </a:lnTo>
                <a:lnTo>
                  <a:pt x="535" y="662"/>
                </a:lnTo>
                <a:lnTo>
                  <a:pt x="536" y="676"/>
                </a:lnTo>
                <a:lnTo>
                  <a:pt x="536" y="688"/>
                </a:lnTo>
                <a:lnTo>
                  <a:pt x="536" y="701"/>
                </a:lnTo>
                <a:lnTo>
                  <a:pt x="536" y="714"/>
                </a:lnTo>
                <a:lnTo>
                  <a:pt x="534" y="726"/>
                </a:lnTo>
                <a:lnTo>
                  <a:pt x="532" y="738"/>
                </a:lnTo>
                <a:lnTo>
                  <a:pt x="530" y="750"/>
                </a:lnTo>
                <a:lnTo>
                  <a:pt x="527" y="762"/>
                </a:lnTo>
                <a:lnTo>
                  <a:pt x="523" y="774"/>
                </a:lnTo>
                <a:lnTo>
                  <a:pt x="520" y="785"/>
                </a:lnTo>
                <a:lnTo>
                  <a:pt x="515" y="797"/>
                </a:lnTo>
                <a:lnTo>
                  <a:pt x="510" y="808"/>
                </a:lnTo>
                <a:lnTo>
                  <a:pt x="505" y="819"/>
                </a:lnTo>
                <a:lnTo>
                  <a:pt x="499" y="830"/>
                </a:lnTo>
                <a:lnTo>
                  <a:pt x="494" y="840"/>
                </a:lnTo>
                <a:lnTo>
                  <a:pt x="488" y="851"/>
                </a:lnTo>
                <a:lnTo>
                  <a:pt x="482" y="862"/>
                </a:lnTo>
                <a:lnTo>
                  <a:pt x="475" y="872"/>
                </a:lnTo>
                <a:lnTo>
                  <a:pt x="469" y="882"/>
                </a:lnTo>
                <a:lnTo>
                  <a:pt x="462" y="892"/>
                </a:lnTo>
                <a:lnTo>
                  <a:pt x="451" y="891"/>
                </a:lnTo>
                <a:lnTo>
                  <a:pt x="441" y="891"/>
                </a:lnTo>
                <a:lnTo>
                  <a:pt x="431" y="891"/>
                </a:lnTo>
                <a:lnTo>
                  <a:pt x="422" y="892"/>
                </a:lnTo>
                <a:lnTo>
                  <a:pt x="412" y="894"/>
                </a:lnTo>
                <a:lnTo>
                  <a:pt x="402" y="896"/>
                </a:lnTo>
                <a:lnTo>
                  <a:pt x="393" y="897"/>
                </a:lnTo>
                <a:lnTo>
                  <a:pt x="383" y="899"/>
                </a:lnTo>
                <a:lnTo>
                  <a:pt x="373" y="899"/>
                </a:lnTo>
                <a:lnTo>
                  <a:pt x="362" y="898"/>
                </a:lnTo>
                <a:lnTo>
                  <a:pt x="351" y="896"/>
                </a:lnTo>
                <a:lnTo>
                  <a:pt x="340" y="892"/>
                </a:lnTo>
                <a:lnTo>
                  <a:pt x="328" y="886"/>
                </a:lnTo>
                <a:lnTo>
                  <a:pt x="315" y="878"/>
                </a:lnTo>
                <a:lnTo>
                  <a:pt x="301" y="868"/>
                </a:lnTo>
                <a:lnTo>
                  <a:pt x="287" y="854"/>
                </a:lnTo>
                <a:lnTo>
                  <a:pt x="173" y="464"/>
                </a:lnTo>
                <a:lnTo>
                  <a:pt x="0" y="103"/>
                </a:lnTo>
                <a:lnTo>
                  <a:pt x="19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92" name="Freeform 20"/>
          <p:cNvSpPr>
            <a:spLocks/>
          </p:cNvSpPr>
          <p:nvPr/>
        </p:nvSpPr>
        <p:spPr bwMode="auto">
          <a:xfrm>
            <a:off x="2661356" y="2881489"/>
            <a:ext cx="769056" cy="1518356"/>
          </a:xfrm>
          <a:custGeom>
            <a:avLst/>
            <a:gdLst>
              <a:gd name="T0" fmla="*/ 2147483647 w 545"/>
              <a:gd name="T1" fmla="*/ 2147483647 h 1076"/>
              <a:gd name="T2" fmla="*/ 2147483647 w 545"/>
              <a:gd name="T3" fmla="*/ 2147483647 h 1076"/>
              <a:gd name="T4" fmla="*/ 2147483647 w 545"/>
              <a:gd name="T5" fmla="*/ 2147483647 h 1076"/>
              <a:gd name="T6" fmla="*/ 2147483647 w 545"/>
              <a:gd name="T7" fmla="*/ 2147483647 h 1076"/>
              <a:gd name="T8" fmla="*/ 2147483647 w 545"/>
              <a:gd name="T9" fmla="*/ 2147483647 h 1076"/>
              <a:gd name="T10" fmla="*/ 2147483647 w 545"/>
              <a:gd name="T11" fmla="*/ 2147483647 h 1076"/>
              <a:gd name="T12" fmla="*/ 2147483647 w 545"/>
              <a:gd name="T13" fmla="*/ 2147483647 h 1076"/>
              <a:gd name="T14" fmla="*/ 2147483647 w 545"/>
              <a:gd name="T15" fmla="*/ 2147483647 h 1076"/>
              <a:gd name="T16" fmla="*/ 2147483647 w 545"/>
              <a:gd name="T17" fmla="*/ 2147483647 h 1076"/>
              <a:gd name="T18" fmla="*/ 2147483647 w 545"/>
              <a:gd name="T19" fmla="*/ 2147483647 h 1076"/>
              <a:gd name="T20" fmla="*/ 2147483647 w 545"/>
              <a:gd name="T21" fmla="*/ 2147483647 h 1076"/>
              <a:gd name="T22" fmla="*/ 2147483647 w 545"/>
              <a:gd name="T23" fmla="*/ 2147483647 h 1076"/>
              <a:gd name="T24" fmla="*/ 2147483647 w 545"/>
              <a:gd name="T25" fmla="*/ 2147483647 h 1076"/>
              <a:gd name="T26" fmla="*/ 2147483647 w 545"/>
              <a:gd name="T27" fmla="*/ 2147483647 h 1076"/>
              <a:gd name="T28" fmla="*/ 2147483647 w 545"/>
              <a:gd name="T29" fmla="*/ 2147483647 h 1076"/>
              <a:gd name="T30" fmla="*/ 2147483647 w 545"/>
              <a:gd name="T31" fmla="*/ 2147483647 h 1076"/>
              <a:gd name="T32" fmla="*/ 2147483647 w 545"/>
              <a:gd name="T33" fmla="*/ 2147483647 h 1076"/>
              <a:gd name="T34" fmla="*/ 2147483647 w 545"/>
              <a:gd name="T35" fmla="*/ 2147483647 h 1076"/>
              <a:gd name="T36" fmla="*/ 2147483647 w 545"/>
              <a:gd name="T37" fmla="*/ 2147483647 h 1076"/>
              <a:gd name="T38" fmla="*/ 2147483647 w 545"/>
              <a:gd name="T39" fmla="*/ 2147483647 h 1076"/>
              <a:gd name="T40" fmla="*/ 2147483647 w 545"/>
              <a:gd name="T41" fmla="*/ 2147483647 h 1076"/>
              <a:gd name="T42" fmla="*/ 2147483647 w 545"/>
              <a:gd name="T43" fmla="*/ 2147483647 h 1076"/>
              <a:gd name="T44" fmla="*/ 2147483647 w 545"/>
              <a:gd name="T45" fmla="*/ 2147483647 h 1076"/>
              <a:gd name="T46" fmla="*/ 2147483647 w 545"/>
              <a:gd name="T47" fmla="*/ 2147483647 h 1076"/>
              <a:gd name="T48" fmla="*/ 2147483647 w 545"/>
              <a:gd name="T49" fmla="*/ 2147483647 h 1076"/>
              <a:gd name="T50" fmla="*/ 2147483647 w 545"/>
              <a:gd name="T51" fmla="*/ 2147483647 h 1076"/>
              <a:gd name="T52" fmla="*/ 2147483647 w 545"/>
              <a:gd name="T53" fmla="*/ 2147483647 h 1076"/>
              <a:gd name="T54" fmla="*/ 2147483647 w 545"/>
              <a:gd name="T55" fmla="*/ 2147483647 h 1076"/>
              <a:gd name="T56" fmla="*/ 2147483647 w 545"/>
              <a:gd name="T57" fmla="*/ 2147483647 h 1076"/>
              <a:gd name="T58" fmla="*/ 2147483647 w 545"/>
              <a:gd name="T59" fmla="*/ 2147483647 h 1076"/>
              <a:gd name="T60" fmla="*/ 2147483647 w 545"/>
              <a:gd name="T61" fmla="*/ 2147483647 h 1076"/>
              <a:gd name="T62" fmla="*/ 2147483647 w 545"/>
              <a:gd name="T63" fmla="*/ 2147483647 h 1076"/>
              <a:gd name="T64" fmla="*/ 2147483647 w 545"/>
              <a:gd name="T65" fmla="*/ 2147483647 h 1076"/>
              <a:gd name="T66" fmla="*/ 2147483647 w 545"/>
              <a:gd name="T67" fmla="*/ 2147483647 h 1076"/>
              <a:gd name="T68" fmla="*/ 2147483647 w 545"/>
              <a:gd name="T69" fmla="*/ 2147483647 h 1076"/>
              <a:gd name="T70" fmla="*/ 2147483647 w 545"/>
              <a:gd name="T71" fmla="*/ 2147483647 h 1076"/>
              <a:gd name="T72" fmla="*/ 2147483647 w 545"/>
              <a:gd name="T73" fmla="*/ 2147483647 h 1076"/>
              <a:gd name="T74" fmla="*/ 2147483647 w 545"/>
              <a:gd name="T75" fmla="*/ 2147483647 h 1076"/>
              <a:gd name="T76" fmla="*/ 2147483647 w 545"/>
              <a:gd name="T77" fmla="*/ 2147483647 h 1076"/>
              <a:gd name="T78" fmla="*/ 2147483647 w 545"/>
              <a:gd name="T79" fmla="*/ 2147483647 h 1076"/>
              <a:gd name="T80" fmla="*/ 2147483647 w 545"/>
              <a:gd name="T81" fmla="*/ 2147483647 h 1076"/>
              <a:gd name="T82" fmla="*/ 2147483647 w 545"/>
              <a:gd name="T83" fmla="*/ 2147483647 h 1076"/>
              <a:gd name="T84" fmla="*/ 2147483647 w 545"/>
              <a:gd name="T85" fmla="*/ 2147483647 h 1076"/>
              <a:gd name="T86" fmla="*/ 2147483647 w 545"/>
              <a:gd name="T87" fmla="*/ 2147483647 h 1076"/>
              <a:gd name="T88" fmla="*/ 2147483647 w 545"/>
              <a:gd name="T89" fmla="*/ 2147483647 h 1076"/>
              <a:gd name="T90" fmla="*/ 2147483647 w 545"/>
              <a:gd name="T91" fmla="*/ 2147483647 h 1076"/>
              <a:gd name="T92" fmla="*/ 2147483647 w 545"/>
              <a:gd name="T93" fmla="*/ 2147483647 h 1076"/>
              <a:gd name="T94" fmla="*/ 2147483647 w 545"/>
              <a:gd name="T95" fmla="*/ 2147483647 h 1076"/>
              <a:gd name="T96" fmla="*/ 2147483647 w 545"/>
              <a:gd name="T97" fmla="*/ 0 h 107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5"/>
              <a:gd name="T148" fmla="*/ 0 h 1076"/>
              <a:gd name="T149" fmla="*/ 545 w 545"/>
              <a:gd name="T150" fmla="*/ 1076 h 107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5" h="1076">
                <a:moveTo>
                  <a:pt x="89" y="102"/>
                </a:moveTo>
                <a:lnTo>
                  <a:pt x="92" y="102"/>
                </a:lnTo>
                <a:lnTo>
                  <a:pt x="97" y="105"/>
                </a:lnTo>
                <a:lnTo>
                  <a:pt x="104" y="110"/>
                </a:lnTo>
                <a:lnTo>
                  <a:pt x="113" y="118"/>
                </a:lnTo>
                <a:lnTo>
                  <a:pt x="122" y="128"/>
                </a:lnTo>
                <a:lnTo>
                  <a:pt x="133" y="140"/>
                </a:lnTo>
                <a:lnTo>
                  <a:pt x="145" y="152"/>
                </a:lnTo>
                <a:lnTo>
                  <a:pt x="156" y="167"/>
                </a:lnTo>
                <a:lnTo>
                  <a:pt x="168" y="182"/>
                </a:lnTo>
                <a:lnTo>
                  <a:pt x="178" y="197"/>
                </a:lnTo>
                <a:lnTo>
                  <a:pt x="188" y="213"/>
                </a:lnTo>
                <a:lnTo>
                  <a:pt x="197" y="230"/>
                </a:lnTo>
                <a:lnTo>
                  <a:pt x="203" y="245"/>
                </a:lnTo>
                <a:lnTo>
                  <a:pt x="208" y="261"/>
                </a:lnTo>
                <a:lnTo>
                  <a:pt x="209" y="275"/>
                </a:lnTo>
                <a:lnTo>
                  <a:pt x="209" y="288"/>
                </a:lnTo>
                <a:lnTo>
                  <a:pt x="209" y="299"/>
                </a:lnTo>
                <a:lnTo>
                  <a:pt x="213" y="313"/>
                </a:lnTo>
                <a:lnTo>
                  <a:pt x="219" y="330"/>
                </a:lnTo>
                <a:lnTo>
                  <a:pt x="228" y="348"/>
                </a:lnTo>
                <a:lnTo>
                  <a:pt x="239" y="368"/>
                </a:lnTo>
                <a:lnTo>
                  <a:pt x="252" y="390"/>
                </a:lnTo>
                <a:lnTo>
                  <a:pt x="266" y="412"/>
                </a:lnTo>
                <a:lnTo>
                  <a:pt x="281" y="434"/>
                </a:lnTo>
                <a:lnTo>
                  <a:pt x="296" y="456"/>
                </a:lnTo>
                <a:lnTo>
                  <a:pt x="311" y="477"/>
                </a:lnTo>
                <a:lnTo>
                  <a:pt x="326" y="497"/>
                </a:lnTo>
                <a:lnTo>
                  <a:pt x="340" y="516"/>
                </a:lnTo>
                <a:lnTo>
                  <a:pt x="353" y="533"/>
                </a:lnTo>
                <a:lnTo>
                  <a:pt x="364" y="548"/>
                </a:lnTo>
                <a:lnTo>
                  <a:pt x="372" y="559"/>
                </a:lnTo>
                <a:lnTo>
                  <a:pt x="379" y="567"/>
                </a:lnTo>
                <a:lnTo>
                  <a:pt x="386" y="576"/>
                </a:lnTo>
                <a:lnTo>
                  <a:pt x="396" y="587"/>
                </a:lnTo>
                <a:lnTo>
                  <a:pt x="407" y="599"/>
                </a:lnTo>
                <a:lnTo>
                  <a:pt x="421" y="614"/>
                </a:lnTo>
                <a:lnTo>
                  <a:pt x="436" y="631"/>
                </a:lnTo>
                <a:lnTo>
                  <a:pt x="451" y="649"/>
                </a:lnTo>
                <a:lnTo>
                  <a:pt x="467" y="670"/>
                </a:lnTo>
                <a:lnTo>
                  <a:pt x="482" y="691"/>
                </a:lnTo>
                <a:lnTo>
                  <a:pt x="497" y="714"/>
                </a:lnTo>
                <a:lnTo>
                  <a:pt x="510" y="738"/>
                </a:lnTo>
                <a:lnTo>
                  <a:pt x="522" y="763"/>
                </a:lnTo>
                <a:lnTo>
                  <a:pt x="532" y="789"/>
                </a:lnTo>
                <a:lnTo>
                  <a:pt x="539" y="815"/>
                </a:lnTo>
                <a:lnTo>
                  <a:pt x="544" y="842"/>
                </a:lnTo>
                <a:lnTo>
                  <a:pt x="545" y="870"/>
                </a:lnTo>
                <a:lnTo>
                  <a:pt x="542" y="898"/>
                </a:lnTo>
                <a:lnTo>
                  <a:pt x="539" y="916"/>
                </a:lnTo>
                <a:lnTo>
                  <a:pt x="535" y="932"/>
                </a:lnTo>
                <a:lnTo>
                  <a:pt x="532" y="948"/>
                </a:lnTo>
                <a:lnTo>
                  <a:pt x="528" y="962"/>
                </a:lnTo>
                <a:lnTo>
                  <a:pt x="524" y="977"/>
                </a:lnTo>
                <a:lnTo>
                  <a:pt x="519" y="989"/>
                </a:lnTo>
                <a:lnTo>
                  <a:pt x="515" y="1001"/>
                </a:lnTo>
                <a:lnTo>
                  <a:pt x="510" y="1013"/>
                </a:lnTo>
                <a:lnTo>
                  <a:pt x="505" y="1023"/>
                </a:lnTo>
                <a:lnTo>
                  <a:pt x="500" y="1033"/>
                </a:lnTo>
                <a:lnTo>
                  <a:pt x="495" y="1041"/>
                </a:lnTo>
                <a:lnTo>
                  <a:pt x="490" y="1047"/>
                </a:lnTo>
                <a:lnTo>
                  <a:pt x="485" y="1054"/>
                </a:lnTo>
                <a:lnTo>
                  <a:pt x="479" y="1058"/>
                </a:lnTo>
                <a:lnTo>
                  <a:pt x="474" y="1062"/>
                </a:lnTo>
                <a:lnTo>
                  <a:pt x="468" y="1065"/>
                </a:lnTo>
                <a:lnTo>
                  <a:pt x="456" y="1068"/>
                </a:lnTo>
                <a:lnTo>
                  <a:pt x="440" y="1071"/>
                </a:lnTo>
                <a:lnTo>
                  <a:pt x="421" y="1073"/>
                </a:lnTo>
                <a:lnTo>
                  <a:pt x="398" y="1075"/>
                </a:lnTo>
                <a:lnTo>
                  <a:pt x="373" y="1076"/>
                </a:lnTo>
                <a:lnTo>
                  <a:pt x="347" y="1076"/>
                </a:lnTo>
                <a:lnTo>
                  <a:pt x="319" y="1076"/>
                </a:lnTo>
                <a:lnTo>
                  <a:pt x="291" y="1075"/>
                </a:lnTo>
                <a:lnTo>
                  <a:pt x="262" y="1072"/>
                </a:lnTo>
                <a:lnTo>
                  <a:pt x="233" y="1070"/>
                </a:lnTo>
                <a:lnTo>
                  <a:pt x="206" y="1066"/>
                </a:lnTo>
                <a:lnTo>
                  <a:pt x="180" y="1062"/>
                </a:lnTo>
                <a:lnTo>
                  <a:pt x="156" y="1056"/>
                </a:lnTo>
                <a:lnTo>
                  <a:pt x="134" y="1050"/>
                </a:lnTo>
                <a:lnTo>
                  <a:pt x="117" y="1043"/>
                </a:lnTo>
                <a:lnTo>
                  <a:pt x="102" y="1034"/>
                </a:lnTo>
                <a:lnTo>
                  <a:pt x="95" y="1028"/>
                </a:lnTo>
                <a:lnTo>
                  <a:pt x="86" y="1022"/>
                </a:lnTo>
                <a:lnTo>
                  <a:pt x="77" y="1014"/>
                </a:lnTo>
                <a:lnTo>
                  <a:pt x="68" y="1006"/>
                </a:lnTo>
                <a:lnTo>
                  <a:pt x="58" y="998"/>
                </a:lnTo>
                <a:lnTo>
                  <a:pt x="50" y="989"/>
                </a:lnTo>
                <a:lnTo>
                  <a:pt x="41" y="980"/>
                </a:lnTo>
                <a:lnTo>
                  <a:pt x="33" y="972"/>
                </a:lnTo>
                <a:lnTo>
                  <a:pt x="24" y="963"/>
                </a:lnTo>
                <a:lnTo>
                  <a:pt x="18" y="956"/>
                </a:lnTo>
                <a:lnTo>
                  <a:pt x="12" y="949"/>
                </a:lnTo>
                <a:lnTo>
                  <a:pt x="8" y="943"/>
                </a:lnTo>
                <a:lnTo>
                  <a:pt x="4" y="937"/>
                </a:lnTo>
                <a:lnTo>
                  <a:pt x="3" y="934"/>
                </a:lnTo>
                <a:lnTo>
                  <a:pt x="4" y="931"/>
                </a:lnTo>
                <a:lnTo>
                  <a:pt x="6" y="931"/>
                </a:lnTo>
                <a:lnTo>
                  <a:pt x="11" y="928"/>
                </a:lnTo>
                <a:lnTo>
                  <a:pt x="16" y="921"/>
                </a:lnTo>
                <a:lnTo>
                  <a:pt x="24" y="910"/>
                </a:lnTo>
                <a:lnTo>
                  <a:pt x="32" y="895"/>
                </a:lnTo>
                <a:lnTo>
                  <a:pt x="41" y="879"/>
                </a:lnTo>
                <a:lnTo>
                  <a:pt x="50" y="860"/>
                </a:lnTo>
                <a:lnTo>
                  <a:pt x="59" y="840"/>
                </a:lnTo>
                <a:lnTo>
                  <a:pt x="68" y="818"/>
                </a:lnTo>
                <a:lnTo>
                  <a:pt x="76" y="798"/>
                </a:lnTo>
                <a:lnTo>
                  <a:pt x="84" y="777"/>
                </a:lnTo>
                <a:lnTo>
                  <a:pt x="91" y="757"/>
                </a:lnTo>
                <a:lnTo>
                  <a:pt x="96" y="740"/>
                </a:lnTo>
                <a:lnTo>
                  <a:pt x="99" y="725"/>
                </a:lnTo>
                <a:lnTo>
                  <a:pt x="101" y="713"/>
                </a:lnTo>
                <a:lnTo>
                  <a:pt x="100" y="705"/>
                </a:lnTo>
                <a:lnTo>
                  <a:pt x="98" y="701"/>
                </a:lnTo>
                <a:lnTo>
                  <a:pt x="96" y="699"/>
                </a:lnTo>
                <a:lnTo>
                  <a:pt x="95" y="694"/>
                </a:lnTo>
                <a:lnTo>
                  <a:pt x="94" y="686"/>
                </a:lnTo>
                <a:lnTo>
                  <a:pt x="91" y="675"/>
                </a:lnTo>
                <a:lnTo>
                  <a:pt x="90" y="663"/>
                </a:lnTo>
                <a:lnTo>
                  <a:pt x="87" y="647"/>
                </a:lnTo>
                <a:lnTo>
                  <a:pt x="85" y="630"/>
                </a:lnTo>
                <a:lnTo>
                  <a:pt x="83" y="611"/>
                </a:lnTo>
                <a:lnTo>
                  <a:pt x="80" y="590"/>
                </a:lnTo>
                <a:lnTo>
                  <a:pt x="77" y="568"/>
                </a:lnTo>
                <a:lnTo>
                  <a:pt x="75" y="544"/>
                </a:lnTo>
                <a:lnTo>
                  <a:pt x="72" y="520"/>
                </a:lnTo>
                <a:lnTo>
                  <a:pt x="69" y="495"/>
                </a:lnTo>
                <a:lnTo>
                  <a:pt x="66" y="469"/>
                </a:lnTo>
                <a:lnTo>
                  <a:pt x="63" y="442"/>
                </a:lnTo>
                <a:lnTo>
                  <a:pt x="60" y="416"/>
                </a:lnTo>
                <a:lnTo>
                  <a:pt x="57" y="389"/>
                </a:lnTo>
                <a:lnTo>
                  <a:pt x="54" y="363"/>
                </a:lnTo>
                <a:lnTo>
                  <a:pt x="52" y="337"/>
                </a:lnTo>
                <a:lnTo>
                  <a:pt x="49" y="312"/>
                </a:lnTo>
                <a:lnTo>
                  <a:pt x="47" y="287"/>
                </a:lnTo>
                <a:lnTo>
                  <a:pt x="45" y="264"/>
                </a:lnTo>
                <a:lnTo>
                  <a:pt x="42" y="242"/>
                </a:lnTo>
                <a:lnTo>
                  <a:pt x="40" y="221"/>
                </a:lnTo>
                <a:lnTo>
                  <a:pt x="38" y="202"/>
                </a:lnTo>
                <a:lnTo>
                  <a:pt x="37" y="185"/>
                </a:lnTo>
                <a:lnTo>
                  <a:pt x="35" y="170"/>
                </a:lnTo>
                <a:lnTo>
                  <a:pt x="34" y="157"/>
                </a:lnTo>
                <a:lnTo>
                  <a:pt x="33" y="147"/>
                </a:lnTo>
                <a:lnTo>
                  <a:pt x="32" y="139"/>
                </a:lnTo>
                <a:lnTo>
                  <a:pt x="31" y="135"/>
                </a:lnTo>
                <a:lnTo>
                  <a:pt x="31" y="133"/>
                </a:lnTo>
                <a:lnTo>
                  <a:pt x="0" y="76"/>
                </a:lnTo>
                <a:lnTo>
                  <a:pt x="18" y="0"/>
                </a:lnTo>
                <a:lnTo>
                  <a:pt x="80" y="31"/>
                </a:lnTo>
                <a:lnTo>
                  <a:pt x="89" y="10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93" name="Freeform 21"/>
          <p:cNvSpPr>
            <a:spLocks/>
          </p:cNvSpPr>
          <p:nvPr/>
        </p:nvSpPr>
        <p:spPr bwMode="auto">
          <a:xfrm>
            <a:off x="7175501" y="2881489"/>
            <a:ext cx="769055" cy="1518356"/>
          </a:xfrm>
          <a:custGeom>
            <a:avLst/>
            <a:gdLst>
              <a:gd name="T0" fmla="*/ 2147483647 w 545"/>
              <a:gd name="T1" fmla="*/ 2147483647 h 1076"/>
              <a:gd name="T2" fmla="*/ 2147483647 w 545"/>
              <a:gd name="T3" fmla="*/ 2147483647 h 1076"/>
              <a:gd name="T4" fmla="*/ 2147483647 w 545"/>
              <a:gd name="T5" fmla="*/ 2147483647 h 1076"/>
              <a:gd name="T6" fmla="*/ 2147483647 w 545"/>
              <a:gd name="T7" fmla="*/ 2147483647 h 1076"/>
              <a:gd name="T8" fmla="*/ 2147483647 w 545"/>
              <a:gd name="T9" fmla="*/ 2147483647 h 1076"/>
              <a:gd name="T10" fmla="*/ 2147483647 w 545"/>
              <a:gd name="T11" fmla="*/ 2147483647 h 1076"/>
              <a:gd name="T12" fmla="*/ 2147483647 w 545"/>
              <a:gd name="T13" fmla="*/ 2147483647 h 1076"/>
              <a:gd name="T14" fmla="*/ 2147483647 w 545"/>
              <a:gd name="T15" fmla="*/ 2147483647 h 1076"/>
              <a:gd name="T16" fmla="*/ 2147483647 w 545"/>
              <a:gd name="T17" fmla="*/ 2147483647 h 1076"/>
              <a:gd name="T18" fmla="*/ 2147483647 w 545"/>
              <a:gd name="T19" fmla="*/ 2147483647 h 1076"/>
              <a:gd name="T20" fmla="*/ 2147483647 w 545"/>
              <a:gd name="T21" fmla="*/ 2147483647 h 1076"/>
              <a:gd name="T22" fmla="*/ 2147483647 w 545"/>
              <a:gd name="T23" fmla="*/ 2147483647 h 1076"/>
              <a:gd name="T24" fmla="*/ 2147483647 w 545"/>
              <a:gd name="T25" fmla="*/ 2147483647 h 1076"/>
              <a:gd name="T26" fmla="*/ 2147483647 w 545"/>
              <a:gd name="T27" fmla="*/ 2147483647 h 1076"/>
              <a:gd name="T28" fmla="*/ 2147483647 w 545"/>
              <a:gd name="T29" fmla="*/ 2147483647 h 1076"/>
              <a:gd name="T30" fmla="*/ 2147483647 w 545"/>
              <a:gd name="T31" fmla="*/ 2147483647 h 1076"/>
              <a:gd name="T32" fmla="*/ 2147483647 w 545"/>
              <a:gd name="T33" fmla="*/ 2147483647 h 1076"/>
              <a:gd name="T34" fmla="*/ 2147483647 w 545"/>
              <a:gd name="T35" fmla="*/ 2147483647 h 1076"/>
              <a:gd name="T36" fmla="*/ 2147483647 w 545"/>
              <a:gd name="T37" fmla="*/ 2147483647 h 1076"/>
              <a:gd name="T38" fmla="*/ 2147483647 w 545"/>
              <a:gd name="T39" fmla="*/ 2147483647 h 1076"/>
              <a:gd name="T40" fmla="*/ 2147483647 w 545"/>
              <a:gd name="T41" fmla="*/ 2147483647 h 1076"/>
              <a:gd name="T42" fmla="*/ 2147483647 w 545"/>
              <a:gd name="T43" fmla="*/ 2147483647 h 1076"/>
              <a:gd name="T44" fmla="*/ 2147483647 w 545"/>
              <a:gd name="T45" fmla="*/ 2147483647 h 1076"/>
              <a:gd name="T46" fmla="*/ 2147483647 w 545"/>
              <a:gd name="T47" fmla="*/ 2147483647 h 1076"/>
              <a:gd name="T48" fmla="*/ 2147483647 w 545"/>
              <a:gd name="T49" fmla="*/ 2147483647 h 1076"/>
              <a:gd name="T50" fmla="*/ 2147483647 w 545"/>
              <a:gd name="T51" fmla="*/ 2147483647 h 1076"/>
              <a:gd name="T52" fmla="*/ 2147483647 w 545"/>
              <a:gd name="T53" fmla="*/ 2147483647 h 1076"/>
              <a:gd name="T54" fmla="*/ 2147483647 w 545"/>
              <a:gd name="T55" fmla="*/ 2147483647 h 1076"/>
              <a:gd name="T56" fmla="*/ 2147483647 w 545"/>
              <a:gd name="T57" fmla="*/ 2147483647 h 1076"/>
              <a:gd name="T58" fmla="*/ 2147483647 w 545"/>
              <a:gd name="T59" fmla="*/ 2147483647 h 1076"/>
              <a:gd name="T60" fmla="*/ 2147483647 w 545"/>
              <a:gd name="T61" fmla="*/ 2147483647 h 1076"/>
              <a:gd name="T62" fmla="*/ 2147483647 w 545"/>
              <a:gd name="T63" fmla="*/ 2147483647 h 1076"/>
              <a:gd name="T64" fmla="*/ 2147483647 w 545"/>
              <a:gd name="T65" fmla="*/ 2147483647 h 1076"/>
              <a:gd name="T66" fmla="*/ 2147483647 w 545"/>
              <a:gd name="T67" fmla="*/ 2147483647 h 1076"/>
              <a:gd name="T68" fmla="*/ 2147483647 w 545"/>
              <a:gd name="T69" fmla="*/ 2147483647 h 1076"/>
              <a:gd name="T70" fmla="*/ 2147483647 w 545"/>
              <a:gd name="T71" fmla="*/ 2147483647 h 1076"/>
              <a:gd name="T72" fmla="*/ 2147483647 w 545"/>
              <a:gd name="T73" fmla="*/ 2147483647 h 1076"/>
              <a:gd name="T74" fmla="*/ 2147483647 w 545"/>
              <a:gd name="T75" fmla="*/ 2147483647 h 1076"/>
              <a:gd name="T76" fmla="*/ 2147483647 w 545"/>
              <a:gd name="T77" fmla="*/ 2147483647 h 1076"/>
              <a:gd name="T78" fmla="*/ 2147483647 w 545"/>
              <a:gd name="T79" fmla="*/ 2147483647 h 1076"/>
              <a:gd name="T80" fmla="*/ 2147483647 w 545"/>
              <a:gd name="T81" fmla="*/ 2147483647 h 1076"/>
              <a:gd name="T82" fmla="*/ 2147483647 w 545"/>
              <a:gd name="T83" fmla="*/ 2147483647 h 1076"/>
              <a:gd name="T84" fmla="*/ 2147483647 w 545"/>
              <a:gd name="T85" fmla="*/ 2147483647 h 1076"/>
              <a:gd name="T86" fmla="*/ 2147483647 w 545"/>
              <a:gd name="T87" fmla="*/ 2147483647 h 1076"/>
              <a:gd name="T88" fmla="*/ 2147483647 w 545"/>
              <a:gd name="T89" fmla="*/ 2147483647 h 1076"/>
              <a:gd name="T90" fmla="*/ 2147483647 w 545"/>
              <a:gd name="T91" fmla="*/ 2147483647 h 1076"/>
              <a:gd name="T92" fmla="*/ 2147483647 w 545"/>
              <a:gd name="T93" fmla="*/ 2147483647 h 1076"/>
              <a:gd name="T94" fmla="*/ 2147483647 w 545"/>
              <a:gd name="T95" fmla="*/ 2147483647 h 1076"/>
              <a:gd name="T96" fmla="*/ 2147483647 w 545"/>
              <a:gd name="T97" fmla="*/ 0 h 107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5"/>
              <a:gd name="T148" fmla="*/ 0 h 1076"/>
              <a:gd name="T149" fmla="*/ 545 w 545"/>
              <a:gd name="T150" fmla="*/ 1076 h 107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5" h="1076">
                <a:moveTo>
                  <a:pt x="89" y="102"/>
                </a:moveTo>
                <a:lnTo>
                  <a:pt x="92" y="102"/>
                </a:lnTo>
                <a:lnTo>
                  <a:pt x="97" y="105"/>
                </a:lnTo>
                <a:lnTo>
                  <a:pt x="104" y="110"/>
                </a:lnTo>
                <a:lnTo>
                  <a:pt x="112" y="118"/>
                </a:lnTo>
                <a:lnTo>
                  <a:pt x="122" y="128"/>
                </a:lnTo>
                <a:lnTo>
                  <a:pt x="133" y="140"/>
                </a:lnTo>
                <a:lnTo>
                  <a:pt x="145" y="152"/>
                </a:lnTo>
                <a:lnTo>
                  <a:pt x="156" y="167"/>
                </a:lnTo>
                <a:lnTo>
                  <a:pt x="168" y="182"/>
                </a:lnTo>
                <a:lnTo>
                  <a:pt x="178" y="197"/>
                </a:lnTo>
                <a:lnTo>
                  <a:pt x="188" y="213"/>
                </a:lnTo>
                <a:lnTo>
                  <a:pt x="196" y="230"/>
                </a:lnTo>
                <a:lnTo>
                  <a:pt x="203" y="245"/>
                </a:lnTo>
                <a:lnTo>
                  <a:pt x="207" y="261"/>
                </a:lnTo>
                <a:lnTo>
                  <a:pt x="209" y="275"/>
                </a:lnTo>
                <a:lnTo>
                  <a:pt x="209" y="288"/>
                </a:lnTo>
                <a:lnTo>
                  <a:pt x="209" y="299"/>
                </a:lnTo>
                <a:lnTo>
                  <a:pt x="213" y="313"/>
                </a:lnTo>
                <a:lnTo>
                  <a:pt x="219" y="330"/>
                </a:lnTo>
                <a:lnTo>
                  <a:pt x="228" y="348"/>
                </a:lnTo>
                <a:lnTo>
                  <a:pt x="239" y="368"/>
                </a:lnTo>
                <a:lnTo>
                  <a:pt x="252" y="390"/>
                </a:lnTo>
                <a:lnTo>
                  <a:pt x="266" y="412"/>
                </a:lnTo>
                <a:lnTo>
                  <a:pt x="280" y="434"/>
                </a:lnTo>
                <a:lnTo>
                  <a:pt x="295" y="456"/>
                </a:lnTo>
                <a:lnTo>
                  <a:pt x="311" y="477"/>
                </a:lnTo>
                <a:lnTo>
                  <a:pt x="326" y="497"/>
                </a:lnTo>
                <a:lnTo>
                  <a:pt x="340" y="516"/>
                </a:lnTo>
                <a:lnTo>
                  <a:pt x="352" y="533"/>
                </a:lnTo>
                <a:lnTo>
                  <a:pt x="363" y="548"/>
                </a:lnTo>
                <a:lnTo>
                  <a:pt x="372" y="559"/>
                </a:lnTo>
                <a:lnTo>
                  <a:pt x="378" y="567"/>
                </a:lnTo>
                <a:lnTo>
                  <a:pt x="386" y="576"/>
                </a:lnTo>
                <a:lnTo>
                  <a:pt x="396" y="587"/>
                </a:lnTo>
                <a:lnTo>
                  <a:pt x="407" y="599"/>
                </a:lnTo>
                <a:lnTo>
                  <a:pt x="421" y="614"/>
                </a:lnTo>
                <a:lnTo>
                  <a:pt x="435" y="631"/>
                </a:lnTo>
                <a:lnTo>
                  <a:pt x="451" y="649"/>
                </a:lnTo>
                <a:lnTo>
                  <a:pt x="467" y="670"/>
                </a:lnTo>
                <a:lnTo>
                  <a:pt x="482" y="691"/>
                </a:lnTo>
                <a:lnTo>
                  <a:pt x="496" y="714"/>
                </a:lnTo>
                <a:lnTo>
                  <a:pt x="510" y="738"/>
                </a:lnTo>
                <a:lnTo>
                  <a:pt x="522" y="763"/>
                </a:lnTo>
                <a:lnTo>
                  <a:pt x="532" y="789"/>
                </a:lnTo>
                <a:lnTo>
                  <a:pt x="539" y="815"/>
                </a:lnTo>
                <a:lnTo>
                  <a:pt x="544" y="842"/>
                </a:lnTo>
                <a:lnTo>
                  <a:pt x="545" y="870"/>
                </a:lnTo>
                <a:lnTo>
                  <a:pt x="542" y="898"/>
                </a:lnTo>
                <a:lnTo>
                  <a:pt x="539" y="916"/>
                </a:lnTo>
                <a:lnTo>
                  <a:pt x="535" y="932"/>
                </a:lnTo>
                <a:lnTo>
                  <a:pt x="532" y="948"/>
                </a:lnTo>
                <a:lnTo>
                  <a:pt x="528" y="962"/>
                </a:lnTo>
                <a:lnTo>
                  <a:pt x="524" y="977"/>
                </a:lnTo>
                <a:lnTo>
                  <a:pt x="519" y="989"/>
                </a:lnTo>
                <a:lnTo>
                  <a:pt x="514" y="1001"/>
                </a:lnTo>
                <a:lnTo>
                  <a:pt x="510" y="1013"/>
                </a:lnTo>
                <a:lnTo>
                  <a:pt x="505" y="1023"/>
                </a:lnTo>
                <a:lnTo>
                  <a:pt x="500" y="1033"/>
                </a:lnTo>
                <a:lnTo>
                  <a:pt x="495" y="1041"/>
                </a:lnTo>
                <a:lnTo>
                  <a:pt x="490" y="1047"/>
                </a:lnTo>
                <a:lnTo>
                  <a:pt x="484" y="1054"/>
                </a:lnTo>
                <a:lnTo>
                  <a:pt x="479" y="1058"/>
                </a:lnTo>
                <a:lnTo>
                  <a:pt x="473" y="1062"/>
                </a:lnTo>
                <a:lnTo>
                  <a:pt x="468" y="1065"/>
                </a:lnTo>
                <a:lnTo>
                  <a:pt x="456" y="1068"/>
                </a:lnTo>
                <a:lnTo>
                  <a:pt x="440" y="1071"/>
                </a:lnTo>
                <a:lnTo>
                  <a:pt x="420" y="1073"/>
                </a:lnTo>
                <a:lnTo>
                  <a:pt x="398" y="1075"/>
                </a:lnTo>
                <a:lnTo>
                  <a:pt x="373" y="1076"/>
                </a:lnTo>
                <a:lnTo>
                  <a:pt x="347" y="1076"/>
                </a:lnTo>
                <a:lnTo>
                  <a:pt x="319" y="1076"/>
                </a:lnTo>
                <a:lnTo>
                  <a:pt x="290" y="1075"/>
                </a:lnTo>
                <a:lnTo>
                  <a:pt x="261" y="1072"/>
                </a:lnTo>
                <a:lnTo>
                  <a:pt x="233" y="1070"/>
                </a:lnTo>
                <a:lnTo>
                  <a:pt x="206" y="1066"/>
                </a:lnTo>
                <a:lnTo>
                  <a:pt x="180" y="1062"/>
                </a:lnTo>
                <a:lnTo>
                  <a:pt x="156" y="1056"/>
                </a:lnTo>
                <a:lnTo>
                  <a:pt x="134" y="1050"/>
                </a:lnTo>
                <a:lnTo>
                  <a:pt x="116" y="1043"/>
                </a:lnTo>
                <a:lnTo>
                  <a:pt x="102" y="1034"/>
                </a:lnTo>
                <a:lnTo>
                  <a:pt x="94" y="1028"/>
                </a:lnTo>
                <a:lnTo>
                  <a:pt x="86" y="1022"/>
                </a:lnTo>
                <a:lnTo>
                  <a:pt x="77" y="1014"/>
                </a:lnTo>
                <a:lnTo>
                  <a:pt x="68" y="1006"/>
                </a:lnTo>
                <a:lnTo>
                  <a:pt x="58" y="998"/>
                </a:lnTo>
                <a:lnTo>
                  <a:pt x="50" y="989"/>
                </a:lnTo>
                <a:lnTo>
                  <a:pt x="40" y="980"/>
                </a:lnTo>
                <a:lnTo>
                  <a:pt x="32" y="972"/>
                </a:lnTo>
                <a:lnTo>
                  <a:pt x="24" y="963"/>
                </a:lnTo>
                <a:lnTo>
                  <a:pt x="17" y="956"/>
                </a:lnTo>
                <a:lnTo>
                  <a:pt x="12" y="949"/>
                </a:lnTo>
                <a:lnTo>
                  <a:pt x="7" y="943"/>
                </a:lnTo>
                <a:lnTo>
                  <a:pt x="4" y="937"/>
                </a:lnTo>
                <a:lnTo>
                  <a:pt x="3" y="934"/>
                </a:lnTo>
                <a:lnTo>
                  <a:pt x="3" y="931"/>
                </a:lnTo>
                <a:lnTo>
                  <a:pt x="6" y="931"/>
                </a:lnTo>
                <a:lnTo>
                  <a:pt x="10" y="928"/>
                </a:lnTo>
                <a:lnTo>
                  <a:pt x="16" y="921"/>
                </a:lnTo>
                <a:lnTo>
                  <a:pt x="24" y="910"/>
                </a:lnTo>
                <a:lnTo>
                  <a:pt x="32" y="895"/>
                </a:lnTo>
                <a:lnTo>
                  <a:pt x="40" y="879"/>
                </a:lnTo>
                <a:lnTo>
                  <a:pt x="50" y="860"/>
                </a:lnTo>
                <a:lnTo>
                  <a:pt x="59" y="840"/>
                </a:lnTo>
                <a:lnTo>
                  <a:pt x="67" y="818"/>
                </a:lnTo>
                <a:lnTo>
                  <a:pt x="76" y="798"/>
                </a:lnTo>
                <a:lnTo>
                  <a:pt x="84" y="777"/>
                </a:lnTo>
                <a:lnTo>
                  <a:pt x="90" y="757"/>
                </a:lnTo>
                <a:lnTo>
                  <a:pt x="96" y="740"/>
                </a:lnTo>
                <a:lnTo>
                  <a:pt x="99" y="725"/>
                </a:lnTo>
                <a:lnTo>
                  <a:pt x="101" y="713"/>
                </a:lnTo>
                <a:lnTo>
                  <a:pt x="100" y="705"/>
                </a:lnTo>
                <a:lnTo>
                  <a:pt x="97" y="701"/>
                </a:lnTo>
                <a:lnTo>
                  <a:pt x="96" y="699"/>
                </a:lnTo>
                <a:lnTo>
                  <a:pt x="94" y="694"/>
                </a:lnTo>
                <a:lnTo>
                  <a:pt x="93" y="686"/>
                </a:lnTo>
                <a:lnTo>
                  <a:pt x="91" y="675"/>
                </a:lnTo>
                <a:lnTo>
                  <a:pt x="89" y="663"/>
                </a:lnTo>
                <a:lnTo>
                  <a:pt x="87" y="647"/>
                </a:lnTo>
                <a:lnTo>
                  <a:pt x="85" y="630"/>
                </a:lnTo>
                <a:lnTo>
                  <a:pt x="82" y="611"/>
                </a:lnTo>
                <a:lnTo>
                  <a:pt x="79" y="590"/>
                </a:lnTo>
                <a:lnTo>
                  <a:pt x="77" y="568"/>
                </a:lnTo>
                <a:lnTo>
                  <a:pt x="74" y="544"/>
                </a:lnTo>
                <a:lnTo>
                  <a:pt x="71" y="520"/>
                </a:lnTo>
                <a:lnTo>
                  <a:pt x="69" y="495"/>
                </a:lnTo>
                <a:lnTo>
                  <a:pt x="66" y="469"/>
                </a:lnTo>
                <a:lnTo>
                  <a:pt x="63" y="442"/>
                </a:lnTo>
                <a:lnTo>
                  <a:pt x="60" y="416"/>
                </a:lnTo>
                <a:lnTo>
                  <a:pt x="57" y="389"/>
                </a:lnTo>
                <a:lnTo>
                  <a:pt x="54" y="363"/>
                </a:lnTo>
                <a:lnTo>
                  <a:pt x="52" y="337"/>
                </a:lnTo>
                <a:lnTo>
                  <a:pt x="49" y="312"/>
                </a:lnTo>
                <a:lnTo>
                  <a:pt x="47" y="287"/>
                </a:lnTo>
                <a:lnTo>
                  <a:pt x="44" y="264"/>
                </a:lnTo>
                <a:lnTo>
                  <a:pt x="42" y="242"/>
                </a:lnTo>
                <a:lnTo>
                  <a:pt x="40" y="221"/>
                </a:lnTo>
                <a:lnTo>
                  <a:pt x="38" y="202"/>
                </a:lnTo>
                <a:lnTo>
                  <a:pt x="36" y="185"/>
                </a:lnTo>
                <a:lnTo>
                  <a:pt x="35" y="170"/>
                </a:lnTo>
                <a:lnTo>
                  <a:pt x="33" y="157"/>
                </a:lnTo>
                <a:lnTo>
                  <a:pt x="32" y="147"/>
                </a:lnTo>
                <a:lnTo>
                  <a:pt x="32" y="139"/>
                </a:lnTo>
                <a:lnTo>
                  <a:pt x="31" y="135"/>
                </a:lnTo>
                <a:lnTo>
                  <a:pt x="31" y="133"/>
                </a:lnTo>
                <a:lnTo>
                  <a:pt x="0" y="76"/>
                </a:lnTo>
                <a:lnTo>
                  <a:pt x="18" y="0"/>
                </a:lnTo>
                <a:lnTo>
                  <a:pt x="79" y="31"/>
                </a:lnTo>
                <a:lnTo>
                  <a:pt x="89" y="102"/>
                </a:lnTo>
                <a:close/>
              </a:path>
            </a:pathLst>
          </a:custGeom>
          <a:solidFill>
            <a:srgbClr val="FF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94" name="Freeform 22"/>
          <p:cNvSpPr>
            <a:spLocks/>
          </p:cNvSpPr>
          <p:nvPr/>
        </p:nvSpPr>
        <p:spPr bwMode="auto">
          <a:xfrm>
            <a:off x="2661356" y="2881489"/>
            <a:ext cx="769056" cy="1518356"/>
          </a:xfrm>
          <a:custGeom>
            <a:avLst/>
            <a:gdLst>
              <a:gd name="T0" fmla="*/ 2147483647 w 545"/>
              <a:gd name="T1" fmla="*/ 2147483647 h 1076"/>
              <a:gd name="T2" fmla="*/ 2147483647 w 545"/>
              <a:gd name="T3" fmla="*/ 2147483647 h 1076"/>
              <a:gd name="T4" fmla="*/ 2147483647 w 545"/>
              <a:gd name="T5" fmla="*/ 2147483647 h 1076"/>
              <a:gd name="T6" fmla="*/ 2147483647 w 545"/>
              <a:gd name="T7" fmla="*/ 2147483647 h 1076"/>
              <a:gd name="T8" fmla="*/ 2147483647 w 545"/>
              <a:gd name="T9" fmla="*/ 2147483647 h 1076"/>
              <a:gd name="T10" fmla="*/ 2147483647 w 545"/>
              <a:gd name="T11" fmla="*/ 2147483647 h 1076"/>
              <a:gd name="T12" fmla="*/ 2147483647 w 545"/>
              <a:gd name="T13" fmla="*/ 2147483647 h 1076"/>
              <a:gd name="T14" fmla="*/ 2147483647 w 545"/>
              <a:gd name="T15" fmla="*/ 2147483647 h 1076"/>
              <a:gd name="T16" fmla="*/ 2147483647 w 545"/>
              <a:gd name="T17" fmla="*/ 2147483647 h 1076"/>
              <a:gd name="T18" fmla="*/ 2147483647 w 545"/>
              <a:gd name="T19" fmla="*/ 2147483647 h 1076"/>
              <a:gd name="T20" fmla="*/ 2147483647 w 545"/>
              <a:gd name="T21" fmla="*/ 2147483647 h 1076"/>
              <a:gd name="T22" fmla="*/ 2147483647 w 545"/>
              <a:gd name="T23" fmla="*/ 2147483647 h 1076"/>
              <a:gd name="T24" fmla="*/ 2147483647 w 545"/>
              <a:gd name="T25" fmla="*/ 2147483647 h 1076"/>
              <a:gd name="T26" fmla="*/ 2147483647 w 545"/>
              <a:gd name="T27" fmla="*/ 2147483647 h 1076"/>
              <a:gd name="T28" fmla="*/ 2147483647 w 545"/>
              <a:gd name="T29" fmla="*/ 2147483647 h 1076"/>
              <a:gd name="T30" fmla="*/ 2147483647 w 545"/>
              <a:gd name="T31" fmla="*/ 2147483647 h 1076"/>
              <a:gd name="T32" fmla="*/ 2147483647 w 545"/>
              <a:gd name="T33" fmla="*/ 2147483647 h 1076"/>
              <a:gd name="T34" fmla="*/ 2147483647 w 545"/>
              <a:gd name="T35" fmla="*/ 2147483647 h 1076"/>
              <a:gd name="T36" fmla="*/ 2147483647 w 545"/>
              <a:gd name="T37" fmla="*/ 2147483647 h 1076"/>
              <a:gd name="T38" fmla="*/ 2147483647 w 545"/>
              <a:gd name="T39" fmla="*/ 2147483647 h 1076"/>
              <a:gd name="T40" fmla="*/ 2147483647 w 545"/>
              <a:gd name="T41" fmla="*/ 2147483647 h 1076"/>
              <a:gd name="T42" fmla="*/ 2147483647 w 545"/>
              <a:gd name="T43" fmla="*/ 2147483647 h 1076"/>
              <a:gd name="T44" fmla="*/ 2147483647 w 545"/>
              <a:gd name="T45" fmla="*/ 2147483647 h 1076"/>
              <a:gd name="T46" fmla="*/ 2147483647 w 545"/>
              <a:gd name="T47" fmla="*/ 2147483647 h 1076"/>
              <a:gd name="T48" fmla="*/ 2147483647 w 545"/>
              <a:gd name="T49" fmla="*/ 2147483647 h 1076"/>
              <a:gd name="T50" fmla="*/ 2147483647 w 545"/>
              <a:gd name="T51" fmla="*/ 2147483647 h 1076"/>
              <a:gd name="T52" fmla="*/ 2147483647 w 545"/>
              <a:gd name="T53" fmla="*/ 2147483647 h 1076"/>
              <a:gd name="T54" fmla="*/ 2147483647 w 545"/>
              <a:gd name="T55" fmla="*/ 2147483647 h 1076"/>
              <a:gd name="T56" fmla="*/ 2147483647 w 545"/>
              <a:gd name="T57" fmla="*/ 2147483647 h 1076"/>
              <a:gd name="T58" fmla="*/ 2147483647 w 545"/>
              <a:gd name="T59" fmla="*/ 2147483647 h 1076"/>
              <a:gd name="T60" fmla="*/ 2147483647 w 545"/>
              <a:gd name="T61" fmla="*/ 2147483647 h 1076"/>
              <a:gd name="T62" fmla="*/ 2147483647 w 545"/>
              <a:gd name="T63" fmla="*/ 2147483647 h 1076"/>
              <a:gd name="T64" fmla="*/ 2147483647 w 545"/>
              <a:gd name="T65" fmla="*/ 2147483647 h 1076"/>
              <a:gd name="T66" fmla="*/ 2147483647 w 545"/>
              <a:gd name="T67" fmla="*/ 2147483647 h 1076"/>
              <a:gd name="T68" fmla="*/ 2147483647 w 545"/>
              <a:gd name="T69" fmla="*/ 2147483647 h 1076"/>
              <a:gd name="T70" fmla="*/ 2147483647 w 545"/>
              <a:gd name="T71" fmla="*/ 2147483647 h 1076"/>
              <a:gd name="T72" fmla="*/ 2147483647 w 545"/>
              <a:gd name="T73" fmla="*/ 2147483647 h 1076"/>
              <a:gd name="T74" fmla="*/ 2147483647 w 545"/>
              <a:gd name="T75" fmla="*/ 2147483647 h 1076"/>
              <a:gd name="T76" fmla="*/ 2147483647 w 545"/>
              <a:gd name="T77" fmla="*/ 2147483647 h 1076"/>
              <a:gd name="T78" fmla="*/ 2147483647 w 545"/>
              <a:gd name="T79" fmla="*/ 2147483647 h 1076"/>
              <a:gd name="T80" fmla="*/ 2147483647 w 545"/>
              <a:gd name="T81" fmla="*/ 2147483647 h 1076"/>
              <a:gd name="T82" fmla="*/ 2147483647 w 545"/>
              <a:gd name="T83" fmla="*/ 2147483647 h 1076"/>
              <a:gd name="T84" fmla="*/ 2147483647 w 545"/>
              <a:gd name="T85" fmla="*/ 2147483647 h 1076"/>
              <a:gd name="T86" fmla="*/ 2147483647 w 545"/>
              <a:gd name="T87" fmla="*/ 2147483647 h 1076"/>
              <a:gd name="T88" fmla="*/ 2147483647 w 545"/>
              <a:gd name="T89" fmla="*/ 2147483647 h 1076"/>
              <a:gd name="T90" fmla="*/ 2147483647 w 545"/>
              <a:gd name="T91" fmla="*/ 2147483647 h 1076"/>
              <a:gd name="T92" fmla="*/ 2147483647 w 545"/>
              <a:gd name="T93" fmla="*/ 2147483647 h 1076"/>
              <a:gd name="T94" fmla="*/ 2147483647 w 545"/>
              <a:gd name="T95" fmla="*/ 2147483647 h 1076"/>
              <a:gd name="T96" fmla="*/ 2147483647 w 545"/>
              <a:gd name="T97" fmla="*/ 2147483647 h 1076"/>
              <a:gd name="T98" fmla="*/ 2147483647 w 545"/>
              <a:gd name="T99" fmla="*/ 2147483647 h 1076"/>
              <a:gd name="T100" fmla="*/ 2147483647 w 545"/>
              <a:gd name="T101" fmla="*/ 2147483647 h 1076"/>
              <a:gd name="T102" fmla="*/ 2147483647 w 545"/>
              <a:gd name="T103" fmla="*/ 2147483647 h 107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5"/>
              <a:gd name="T157" fmla="*/ 0 h 1076"/>
              <a:gd name="T158" fmla="*/ 545 w 545"/>
              <a:gd name="T159" fmla="*/ 1076 h 107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5" h="1076">
                <a:moveTo>
                  <a:pt x="89" y="102"/>
                </a:moveTo>
                <a:lnTo>
                  <a:pt x="89" y="102"/>
                </a:lnTo>
                <a:lnTo>
                  <a:pt x="92" y="102"/>
                </a:lnTo>
                <a:lnTo>
                  <a:pt x="97" y="105"/>
                </a:lnTo>
                <a:lnTo>
                  <a:pt x="104" y="110"/>
                </a:lnTo>
                <a:lnTo>
                  <a:pt x="113" y="118"/>
                </a:lnTo>
                <a:lnTo>
                  <a:pt x="122" y="128"/>
                </a:lnTo>
                <a:lnTo>
                  <a:pt x="133" y="140"/>
                </a:lnTo>
                <a:lnTo>
                  <a:pt x="145" y="152"/>
                </a:lnTo>
                <a:lnTo>
                  <a:pt x="156" y="167"/>
                </a:lnTo>
                <a:lnTo>
                  <a:pt x="168" y="182"/>
                </a:lnTo>
                <a:lnTo>
                  <a:pt x="178" y="197"/>
                </a:lnTo>
                <a:lnTo>
                  <a:pt x="188" y="213"/>
                </a:lnTo>
                <a:lnTo>
                  <a:pt x="197" y="230"/>
                </a:lnTo>
                <a:lnTo>
                  <a:pt x="203" y="245"/>
                </a:lnTo>
                <a:lnTo>
                  <a:pt x="208" y="261"/>
                </a:lnTo>
                <a:lnTo>
                  <a:pt x="209" y="275"/>
                </a:lnTo>
                <a:lnTo>
                  <a:pt x="209" y="288"/>
                </a:lnTo>
                <a:lnTo>
                  <a:pt x="209" y="299"/>
                </a:lnTo>
                <a:lnTo>
                  <a:pt x="213" y="313"/>
                </a:lnTo>
                <a:lnTo>
                  <a:pt x="219" y="330"/>
                </a:lnTo>
                <a:lnTo>
                  <a:pt x="228" y="348"/>
                </a:lnTo>
                <a:lnTo>
                  <a:pt x="239" y="368"/>
                </a:lnTo>
                <a:lnTo>
                  <a:pt x="252" y="390"/>
                </a:lnTo>
                <a:lnTo>
                  <a:pt x="266" y="412"/>
                </a:lnTo>
                <a:lnTo>
                  <a:pt x="281" y="434"/>
                </a:lnTo>
                <a:lnTo>
                  <a:pt x="296" y="456"/>
                </a:lnTo>
                <a:lnTo>
                  <a:pt x="311" y="477"/>
                </a:lnTo>
                <a:lnTo>
                  <a:pt x="326" y="497"/>
                </a:lnTo>
                <a:lnTo>
                  <a:pt x="340" y="516"/>
                </a:lnTo>
                <a:lnTo>
                  <a:pt x="353" y="533"/>
                </a:lnTo>
                <a:lnTo>
                  <a:pt x="364" y="548"/>
                </a:lnTo>
                <a:lnTo>
                  <a:pt x="372" y="559"/>
                </a:lnTo>
                <a:lnTo>
                  <a:pt x="379" y="567"/>
                </a:lnTo>
                <a:lnTo>
                  <a:pt x="386" y="576"/>
                </a:lnTo>
                <a:lnTo>
                  <a:pt x="396" y="587"/>
                </a:lnTo>
                <a:lnTo>
                  <a:pt x="407" y="599"/>
                </a:lnTo>
                <a:lnTo>
                  <a:pt x="421" y="614"/>
                </a:lnTo>
                <a:lnTo>
                  <a:pt x="436" y="631"/>
                </a:lnTo>
                <a:lnTo>
                  <a:pt x="451" y="649"/>
                </a:lnTo>
                <a:lnTo>
                  <a:pt x="467" y="670"/>
                </a:lnTo>
                <a:lnTo>
                  <a:pt x="482" y="691"/>
                </a:lnTo>
                <a:lnTo>
                  <a:pt x="497" y="714"/>
                </a:lnTo>
                <a:lnTo>
                  <a:pt x="510" y="738"/>
                </a:lnTo>
                <a:lnTo>
                  <a:pt x="522" y="763"/>
                </a:lnTo>
                <a:lnTo>
                  <a:pt x="532" y="789"/>
                </a:lnTo>
                <a:lnTo>
                  <a:pt x="539" y="815"/>
                </a:lnTo>
                <a:lnTo>
                  <a:pt x="544" y="842"/>
                </a:lnTo>
                <a:lnTo>
                  <a:pt x="545" y="870"/>
                </a:lnTo>
                <a:lnTo>
                  <a:pt x="542" y="898"/>
                </a:lnTo>
                <a:lnTo>
                  <a:pt x="539" y="916"/>
                </a:lnTo>
                <a:lnTo>
                  <a:pt x="535" y="932"/>
                </a:lnTo>
                <a:lnTo>
                  <a:pt x="532" y="948"/>
                </a:lnTo>
                <a:lnTo>
                  <a:pt x="528" y="962"/>
                </a:lnTo>
                <a:lnTo>
                  <a:pt x="524" y="977"/>
                </a:lnTo>
                <a:lnTo>
                  <a:pt x="519" y="989"/>
                </a:lnTo>
                <a:lnTo>
                  <a:pt x="515" y="1001"/>
                </a:lnTo>
                <a:lnTo>
                  <a:pt x="510" y="1013"/>
                </a:lnTo>
                <a:lnTo>
                  <a:pt x="505" y="1023"/>
                </a:lnTo>
                <a:lnTo>
                  <a:pt x="500" y="1033"/>
                </a:lnTo>
                <a:lnTo>
                  <a:pt x="495" y="1041"/>
                </a:lnTo>
                <a:lnTo>
                  <a:pt x="490" y="1047"/>
                </a:lnTo>
                <a:lnTo>
                  <a:pt x="485" y="1054"/>
                </a:lnTo>
                <a:lnTo>
                  <a:pt x="479" y="1058"/>
                </a:lnTo>
                <a:lnTo>
                  <a:pt x="474" y="1062"/>
                </a:lnTo>
                <a:lnTo>
                  <a:pt x="468" y="1065"/>
                </a:lnTo>
                <a:lnTo>
                  <a:pt x="456" y="1068"/>
                </a:lnTo>
                <a:lnTo>
                  <a:pt x="440" y="1071"/>
                </a:lnTo>
                <a:lnTo>
                  <a:pt x="421" y="1073"/>
                </a:lnTo>
                <a:lnTo>
                  <a:pt x="398" y="1075"/>
                </a:lnTo>
                <a:lnTo>
                  <a:pt x="373" y="1076"/>
                </a:lnTo>
                <a:lnTo>
                  <a:pt x="347" y="1076"/>
                </a:lnTo>
                <a:lnTo>
                  <a:pt x="319" y="1076"/>
                </a:lnTo>
                <a:lnTo>
                  <a:pt x="291" y="1075"/>
                </a:lnTo>
                <a:lnTo>
                  <a:pt x="262" y="1072"/>
                </a:lnTo>
                <a:lnTo>
                  <a:pt x="233" y="1070"/>
                </a:lnTo>
                <a:lnTo>
                  <a:pt x="206" y="1066"/>
                </a:lnTo>
                <a:lnTo>
                  <a:pt x="180" y="1062"/>
                </a:lnTo>
                <a:lnTo>
                  <a:pt x="156" y="1056"/>
                </a:lnTo>
                <a:lnTo>
                  <a:pt x="134" y="1050"/>
                </a:lnTo>
                <a:lnTo>
                  <a:pt x="117" y="1043"/>
                </a:lnTo>
                <a:lnTo>
                  <a:pt x="102" y="1034"/>
                </a:lnTo>
                <a:lnTo>
                  <a:pt x="95" y="1028"/>
                </a:lnTo>
                <a:lnTo>
                  <a:pt x="86" y="1022"/>
                </a:lnTo>
                <a:lnTo>
                  <a:pt x="77" y="1014"/>
                </a:lnTo>
                <a:lnTo>
                  <a:pt x="68" y="1006"/>
                </a:lnTo>
                <a:lnTo>
                  <a:pt x="58" y="998"/>
                </a:lnTo>
                <a:lnTo>
                  <a:pt x="50" y="989"/>
                </a:lnTo>
                <a:lnTo>
                  <a:pt x="41" y="980"/>
                </a:lnTo>
                <a:lnTo>
                  <a:pt x="33" y="972"/>
                </a:lnTo>
                <a:lnTo>
                  <a:pt x="24" y="963"/>
                </a:lnTo>
                <a:lnTo>
                  <a:pt x="18" y="956"/>
                </a:lnTo>
                <a:lnTo>
                  <a:pt x="12" y="949"/>
                </a:lnTo>
                <a:lnTo>
                  <a:pt x="8" y="943"/>
                </a:lnTo>
                <a:lnTo>
                  <a:pt x="4" y="937"/>
                </a:lnTo>
                <a:lnTo>
                  <a:pt x="3" y="934"/>
                </a:lnTo>
                <a:lnTo>
                  <a:pt x="4" y="931"/>
                </a:lnTo>
                <a:lnTo>
                  <a:pt x="6" y="931"/>
                </a:lnTo>
                <a:lnTo>
                  <a:pt x="11" y="928"/>
                </a:lnTo>
                <a:lnTo>
                  <a:pt x="16" y="921"/>
                </a:lnTo>
                <a:lnTo>
                  <a:pt x="24" y="910"/>
                </a:lnTo>
                <a:lnTo>
                  <a:pt x="32" y="895"/>
                </a:lnTo>
                <a:lnTo>
                  <a:pt x="41" y="879"/>
                </a:lnTo>
                <a:lnTo>
                  <a:pt x="50" y="860"/>
                </a:lnTo>
                <a:lnTo>
                  <a:pt x="59" y="840"/>
                </a:lnTo>
                <a:lnTo>
                  <a:pt x="68" y="818"/>
                </a:lnTo>
                <a:lnTo>
                  <a:pt x="76" y="798"/>
                </a:lnTo>
                <a:lnTo>
                  <a:pt x="84" y="777"/>
                </a:lnTo>
                <a:lnTo>
                  <a:pt x="91" y="757"/>
                </a:lnTo>
                <a:lnTo>
                  <a:pt x="96" y="740"/>
                </a:lnTo>
                <a:lnTo>
                  <a:pt x="99" y="725"/>
                </a:lnTo>
                <a:lnTo>
                  <a:pt x="101" y="713"/>
                </a:lnTo>
                <a:lnTo>
                  <a:pt x="100" y="705"/>
                </a:lnTo>
                <a:lnTo>
                  <a:pt x="98" y="701"/>
                </a:lnTo>
                <a:lnTo>
                  <a:pt x="96" y="699"/>
                </a:lnTo>
                <a:lnTo>
                  <a:pt x="95" y="694"/>
                </a:lnTo>
                <a:lnTo>
                  <a:pt x="94" y="686"/>
                </a:lnTo>
                <a:lnTo>
                  <a:pt x="91" y="675"/>
                </a:lnTo>
                <a:lnTo>
                  <a:pt x="90" y="663"/>
                </a:lnTo>
                <a:lnTo>
                  <a:pt x="87" y="647"/>
                </a:lnTo>
                <a:lnTo>
                  <a:pt x="85" y="630"/>
                </a:lnTo>
                <a:lnTo>
                  <a:pt x="83" y="611"/>
                </a:lnTo>
                <a:lnTo>
                  <a:pt x="80" y="590"/>
                </a:lnTo>
                <a:lnTo>
                  <a:pt x="77" y="568"/>
                </a:lnTo>
                <a:lnTo>
                  <a:pt x="75" y="544"/>
                </a:lnTo>
                <a:lnTo>
                  <a:pt x="72" y="520"/>
                </a:lnTo>
                <a:lnTo>
                  <a:pt x="69" y="495"/>
                </a:lnTo>
                <a:lnTo>
                  <a:pt x="66" y="469"/>
                </a:lnTo>
                <a:lnTo>
                  <a:pt x="63" y="442"/>
                </a:lnTo>
                <a:lnTo>
                  <a:pt x="60" y="416"/>
                </a:lnTo>
                <a:lnTo>
                  <a:pt x="57" y="389"/>
                </a:lnTo>
                <a:lnTo>
                  <a:pt x="54" y="363"/>
                </a:lnTo>
                <a:lnTo>
                  <a:pt x="52" y="337"/>
                </a:lnTo>
                <a:lnTo>
                  <a:pt x="49" y="312"/>
                </a:lnTo>
                <a:lnTo>
                  <a:pt x="47" y="287"/>
                </a:lnTo>
                <a:lnTo>
                  <a:pt x="45" y="264"/>
                </a:lnTo>
                <a:lnTo>
                  <a:pt x="42" y="242"/>
                </a:lnTo>
                <a:lnTo>
                  <a:pt x="40" y="221"/>
                </a:lnTo>
                <a:lnTo>
                  <a:pt x="38" y="202"/>
                </a:lnTo>
                <a:lnTo>
                  <a:pt x="37" y="185"/>
                </a:lnTo>
                <a:lnTo>
                  <a:pt x="35" y="170"/>
                </a:lnTo>
                <a:lnTo>
                  <a:pt x="34" y="157"/>
                </a:lnTo>
                <a:lnTo>
                  <a:pt x="33" y="147"/>
                </a:lnTo>
                <a:lnTo>
                  <a:pt x="32" y="139"/>
                </a:lnTo>
                <a:lnTo>
                  <a:pt x="31" y="135"/>
                </a:lnTo>
                <a:lnTo>
                  <a:pt x="31" y="133"/>
                </a:lnTo>
                <a:lnTo>
                  <a:pt x="0" y="76"/>
                </a:lnTo>
                <a:lnTo>
                  <a:pt x="18" y="0"/>
                </a:lnTo>
                <a:lnTo>
                  <a:pt x="80" y="31"/>
                </a:lnTo>
                <a:lnTo>
                  <a:pt x="89" y="102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95" name="Freeform 23"/>
          <p:cNvSpPr>
            <a:spLocks/>
          </p:cNvSpPr>
          <p:nvPr/>
        </p:nvSpPr>
        <p:spPr bwMode="auto">
          <a:xfrm>
            <a:off x="7175501" y="2881489"/>
            <a:ext cx="769055" cy="1518356"/>
          </a:xfrm>
          <a:custGeom>
            <a:avLst/>
            <a:gdLst>
              <a:gd name="T0" fmla="*/ 2147483647 w 545"/>
              <a:gd name="T1" fmla="*/ 2147483647 h 1076"/>
              <a:gd name="T2" fmla="*/ 2147483647 w 545"/>
              <a:gd name="T3" fmla="*/ 2147483647 h 1076"/>
              <a:gd name="T4" fmla="*/ 2147483647 w 545"/>
              <a:gd name="T5" fmla="*/ 2147483647 h 1076"/>
              <a:gd name="T6" fmla="*/ 2147483647 w 545"/>
              <a:gd name="T7" fmla="*/ 2147483647 h 1076"/>
              <a:gd name="T8" fmla="*/ 2147483647 w 545"/>
              <a:gd name="T9" fmla="*/ 2147483647 h 1076"/>
              <a:gd name="T10" fmla="*/ 2147483647 w 545"/>
              <a:gd name="T11" fmla="*/ 2147483647 h 1076"/>
              <a:gd name="T12" fmla="*/ 2147483647 w 545"/>
              <a:gd name="T13" fmla="*/ 2147483647 h 1076"/>
              <a:gd name="T14" fmla="*/ 2147483647 w 545"/>
              <a:gd name="T15" fmla="*/ 2147483647 h 1076"/>
              <a:gd name="T16" fmla="*/ 2147483647 w 545"/>
              <a:gd name="T17" fmla="*/ 2147483647 h 1076"/>
              <a:gd name="T18" fmla="*/ 2147483647 w 545"/>
              <a:gd name="T19" fmla="*/ 2147483647 h 1076"/>
              <a:gd name="T20" fmla="*/ 2147483647 w 545"/>
              <a:gd name="T21" fmla="*/ 2147483647 h 1076"/>
              <a:gd name="T22" fmla="*/ 2147483647 w 545"/>
              <a:gd name="T23" fmla="*/ 2147483647 h 1076"/>
              <a:gd name="T24" fmla="*/ 2147483647 w 545"/>
              <a:gd name="T25" fmla="*/ 2147483647 h 1076"/>
              <a:gd name="T26" fmla="*/ 2147483647 w 545"/>
              <a:gd name="T27" fmla="*/ 2147483647 h 1076"/>
              <a:gd name="T28" fmla="*/ 2147483647 w 545"/>
              <a:gd name="T29" fmla="*/ 2147483647 h 1076"/>
              <a:gd name="T30" fmla="*/ 2147483647 w 545"/>
              <a:gd name="T31" fmla="*/ 2147483647 h 1076"/>
              <a:gd name="T32" fmla="*/ 2147483647 w 545"/>
              <a:gd name="T33" fmla="*/ 2147483647 h 1076"/>
              <a:gd name="T34" fmla="*/ 2147483647 w 545"/>
              <a:gd name="T35" fmla="*/ 2147483647 h 1076"/>
              <a:gd name="T36" fmla="*/ 2147483647 w 545"/>
              <a:gd name="T37" fmla="*/ 2147483647 h 1076"/>
              <a:gd name="T38" fmla="*/ 2147483647 w 545"/>
              <a:gd name="T39" fmla="*/ 2147483647 h 1076"/>
              <a:gd name="T40" fmla="*/ 2147483647 w 545"/>
              <a:gd name="T41" fmla="*/ 2147483647 h 1076"/>
              <a:gd name="T42" fmla="*/ 2147483647 w 545"/>
              <a:gd name="T43" fmla="*/ 2147483647 h 1076"/>
              <a:gd name="T44" fmla="*/ 2147483647 w 545"/>
              <a:gd name="T45" fmla="*/ 2147483647 h 1076"/>
              <a:gd name="T46" fmla="*/ 2147483647 w 545"/>
              <a:gd name="T47" fmla="*/ 2147483647 h 1076"/>
              <a:gd name="T48" fmla="*/ 2147483647 w 545"/>
              <a:gd name="T49" fmla="*/ 2147483647 h 1076"/>
              <a:gd name="T50" fmla="*/ 2147483647 w 545"/>
              <a:gd name="T51" fmla="*/ 2147483647 h 1076"/>
              <a:gd name="T52" fmla="*/ 2147483647 w 545"/>
              <a:gd name="T53" fmla="*/ 2147483647 h 1076"/>
              <a:gd name="T54" fmla="*/ 2147483647 w 545"/>
              <a:gd name="T55" fmla="*/ 2147483647 h 1076"/>
              <a:gd name="T56" fmla="*/ 2147483647 w 545"/>
              <a:gd name="T57" fmla="*/ 2147483647 h 1076"/>
              <a:gd name="T58" fmla="*/ 2147483647 w 545"/>
              <a:gd name="T59" fmla="*/ 2147483647 h 1076"/>
              <a:gd name="T60" fmla="*/ 2147483647 w 545"/>
              <a:gd name="T61" fmla="*/ 2147483647 h 1076"/>
              <a:gd name="T62" fmla="*/ 2147483647 w 545"/>
              <a:gd name="T63" fmla="*/ 2147483647 h 1076"/>
              <a:gd name="T64" fmla="*/ 2147483647 w 545"/>
              <a:gd name="T65" fmla="*/ 2147483647 h 1076"/>
              <a:gd name="T66" fmla="*/ 2147483647 w 545"/>
              <a:gd name="T67" fmla="*/ 2147483647 h 1076"/>
              <a:gd name="T68" fmla="*/ 2147483647 w 545"/>
              <a:gd name="T69" fmla="*/ 2147483647 h 1076"/>
              <a:gd name="T70" fmla="*/ 2147483647 w 545"/>
              <a:gd name="T71" fmla="*/ 2147483647 h 1076"/>
              <a:gd name="T72" fmla="*/ 2147483647 w 545"/>
              <a:gd name="T73" fmla="*/ 2147483647 h 1076"/>
              <a:gd name="T74" fmla="*/ 2147483647 w 545"/>
              <a:gd name="T75" fmla="*/ 2147483647 h 1076"/>
              <a:gd name="T76" fmla="*/ 2147483647 w 545"/>
              <a:gd name="T77" fmla="*/ 2147483647 h 1076"/>
              <a:gd name="T78" fmla="*/ 2147483647 w 545"/>
              <a:gd name="T79" fmla="*/ 2147483647 h 1076"/>
              <a:gd name="T80" fmla="*/ 2147483647 w 545"/>
              <a:gd name="T81" fmla="*/ 2147483647 h 1076"/>
              <a:gd name="T82" fmla="*/ 2147483647 w 545"/>
              <a:gd name="T83" fmla="*/ 2147483647 h 1076"/>
              <a:gd name="T84" fmla="*/ 2147483647 w 545"/>
              <a:gd name="T85" fmla="*/ 2147483647 h 1076"/>
              <a:gd name="T86" fmla="*/ 2147483647 w 545"/>
              <a:gd name="T87" fmla="*/ 2147483647 h 1076"/>
              <a:gd name="T88" fmla="*/ 2147483647 w 545"/>
              <a:gd name="T89" fmla="*/ 2147483647 h 1076"/>
              <a:gd name="T90" fmla="*/ 2147483647 w 545"/>
              <a:gd name="T91" fmla="*/ 2147483647 h 1076"/>
              <a:gd name="T92" fmla="*/ 2147483647 w 545"/>
              <a:gd name="T93" fmla="*/ 2147483647 h 1076"/>
              <a:gd name="T94" fmla="*/ 2147483647 w 545"/>
              <a:gd name="T95" fmla="*/ 2147483647 h 1076"/>
              <a:gd name="T96" fmla="*/ 2147483647 w 545"/>
              <a:gd name="T97" fmla="*/ 2147483647 h 1076"/>
              <a:gd name="T98" fmla="*/ 2147483647 w 545"/>
              <a:gd name="T99" fmla="*/ 2147483647 h 1076"/>
              <a:gd name="T100" fmla="*/ 2147483647 w 545"/>
              <a:gd name="T101" fmla="*/ 2147483647 h 1076"/>
              <a:gd name="T102" fmla="*/ 2147483647 w 545"/>
              <a:gd name="T103" fmla="*/ 2147483647 h 107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45"/>
              <a:gd name="T157" fmla="*/ 0 h 1076"/>
              <a:gd name="T158" fmla="*/ 545 w 545"/>
              <a:gd name="T159" fmla="*/ 1076 h 107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45" h="1076">
                <a:moveTo>
                  <a:pt x="89" y="102"/>
                </a:moveTo>
                <a:lnTo>
                  <a:pt x="89" y="102"/>
                </a:lnTo>
                <a:lnTo>
                  <a:pt x="92" y="102"/>
                </a:lnTo>
                <a:lnTo>
                  <a:pt x="97" y="105"/>
                </a:lnTo>
                <a:lnTo>
                  <a:pt x="104" y="110"/>
                </a:lnTo>
                <a:lnTo>
                  <a:pt x="112" y="118"/>
                </a:lnTo>
                <a:lnTo>
                  <a:pt x="122" y="128"/>
                </a:lnTo>
                <a:lnTo>
                  <a:pt x="133" y="140"/>
                </a:lnTo>
                <a:lnTo>
                  <a:pt x="145" y="152"/>
                </a:lnTo>
                <a:lnTo>
                  <a:pt x="156" y="167"/>
                </a:lnTo>
                <a:lnTo>
                  <a:pt x="168" y="182"/>
                </a:lnTo>
                <a:lnTo>
                  <a:pt x="178" y="197"/>
                </a:lnTo>
                <a:lnTo>
                  <a:pt x="188" y="213"/>
                </a:lnTo>
                <a:lnTo>
                  <a:pt x="196" y="230"/>
                </a:lnTo>
                <a:lnTo>
                  <a:pt x="203" y="245"/>
                </a:lnTo>
                <a:lnTo>
                  <a:pt x="207" y="261"/>
                </a:lnTo>
                <a:lnTo>
                  <a:pt x="209" y="275"/>
                </a:lnTo>
                <a:lnTo>
                  <a:pt x="209" y="288"/>
                </a:lnTo>
                <a:lnTo>
                  <a:pt x="209" y="299"/>
                </a:lnTo>
                <a:lnTo>
                  <a:pt x="213" y="313"/>
                </a:lnTo>
                <a:lnTo>
                  <a:pt x="219" y="330"/>
                </a:lnTo>
                <a:lnTo>
                  <a:pt x="228" y="348"/>
                </a:lnTo>
                <a:lnTo>
                  <a:pt x="239" y="368"/>
                </a:lnTo>
                <a:lnTo>
                  <a:pt x="252" y="390"/>
                </a:lnTo>
                <a:lnTo>
                  <a:pt x="266" y="412"/>
                </a:lnTo>
                <a:lnTo>
                  <a:pt x="280" y="434"/>
                </a:lnTo>
                <a:lnTo>
                  <a:pt x="295" y="456"/>
                </a:lnTo>
                <a:lnTo>
                  <a:pt x="311" y="477"/>
                </a:lnTo>
                <a:lnTo>
                  <a:pt x="326" y="497"/>
                </a:lnTo>
                <a:lnTo>
                  <a:pt x="340" y="516"/>
                </a:lnTo>
                <a:lnTo>
                  <a:pt x="352" y="533"/>
                </a:lnTo>
                <a:lnTo>
                  <a:pt x="363" y="548"/>
                </a:lnTo>
                <a:lnTo>
                  <a:pt x="372" y="559"/>
                </a:lnTo>
                <a:lnTo>
                  <a:pt x="378" y="567"/>
                </a:lnTo>
                <a:lnTo>
                  <a:pt x="386" y="576"/>
                </a:lnTo>
                <a:lnTo>
                  <a:pt x="396" y="587"/>
                </a:lnTo>
                <a:lnTo>
                  <a:pt x="407" y="599"/>
                </a:lnTo>
                <a:lnTo>
                  <a:pt x="421" y="614"/>
                </a:lnTo>
                <a:lnTo>
                  <a:pt x="435" y="631"/>
                </a:lnTo>
                <a:lnTo>
                  <a:pt x="451" y="649"/>
                </a:lnTo>
                <a:lnTo>
                  <a:pt x="467" y="670"/>
                </a:lnTo>
                <a:lnTo>
                  <a:pt x="482" y="691"/>
                </a:lnTo>
                <a:lnTo>
                  <a:pt x="496" y="714"/>
                </a:lnTo>
                <a:lnTo>
                  <a:pt x="510" y="738"/>
                </a:lnTo>
                <a:lnTo>
                  <a:pt x="522" y="763"/>
                </a:lnTo>
                <a:lnTo>
                  <a:pt x="532" y="789"/>
                </a:lnTo>
                <a:lnTo>
                  <a:pt x="539" y="815"/>
                </a:lnTo>
                <a:lnTo>
                  <a:pt x="544" y="842"/>
                </a:lnTo>
                <a:lnTo>
                  <a:pt x="545" y="870"/>
                </a:lnTo>
                <a:lnTo>
                  <a:pt x="542" y="898"/>
                </a:lnTo>
                <a:lnTo>
                  <a:pt x="539" y="916"/>
                </a:lnTo>
                <a:lnTo>
                  <a:pt x="535" y="932"/>
                </a:lnTo>
                <a:lnTo>
                  <a:pt x="532" y="948"/>
                </a:lnTo>
                <a:lnTo>
                  <a:pt x="528" y="962"/>
                </a:lnTo>
                <a:lnTo>
                  <a:pt x="524" y="977"/>
                </a:lnTo>
                <a:lnTo>
                  <a:pt x="519" y="989"/>
                </a:lnTo>
                <a:lnTo>
                  <a:pt x="514" y="1001"/>
                </a:lnTo>
                <a:lnTo>
                  <a:pt x="510" y="1013"/>
                </a:lnTo>
                <a:lnTo>
                  <a:pt x="505" y="1023"/>
                </a:lnTo>
                <a:lnTo>
                  <a:pt x="500" y="1033"/>
                </a:lnTo>
                <a:lnTo>
                  <a:pt x="495" y="1041"/>
                </a:lnTo>
                <a:lnTo>
                  <a:pt x="490" y="1047"/>
                </a:lnTo>
                <a:lnTo>
                  <a:pt x="484" y="1054"/>
                </a:lnTo>
                <a:lnTo>
                  <a:pt x="479" y="1058"/>
                </a:lnTo>
                <a:lnTo>
                  <a:pt x="473" y="1062"/>
                </a:lnTo>
                <a:lnTo>
                  <a:pt x="468" y="1065"/>
                </a:lnTo>
                <a:lnTo>
                  <a:pt x="456" y="1068"/>
                </a:lnTo>
                <a:lnTo>
                  <a:pt x="440" y="1071"/>
                </a:lnTo>
                <a:lnTo>
                  <a:pt x="420" y="1073"/>
                </a:lnTo>
                <a:lnTo>
                  <a:pt x="398" y="1075"/>
                </a:lnTo>
                <a:lnTo>
                  <a:pt x="373" y="1076"/>
                </a:lnTo>
                <a:lnTo>
                  <a:pt x="347" y="1076"/>
                </a:lnTo>
                <a:lnTo>
                  <a:pt x="319" y="1076"/>
                </a:lnTo>
                <a:lnTo>
                  <a:pt x="290" y="1075"/>
                </a:lnTo>
                <a:lnTo>
                  <a:pt x="261" y="1072"/>
                </a:lnTo>
                <a:lnTo>
                  <a:pt x="233" y="1070"/>
                </a:lnTo>
                <a:lnTo>
                  <a:pt x="206" y="1066"/>
                </a:lnTo>
                <a:lnTo>
                  <a:pt x="180" y="1062"/>
                </a:lnTo>
                <a:lnTo>
                  <a:pt x="156" y="1056"/>
                </a:lnTo>
                <a:lnTo>
                  <a:pt x="134" y="1050"/>
                </a:lnTo>
                <a:lnTo>
                  <a:pt x="116" y="1043"/>
                </a:lnTo>
                <a:lnTo>
                  <a:pt x="102" y="1034"/>
                </a:lnTo>
                <a:lnTo>
                  <a:pt x="94" y="1028"/>
                </a:lnTo>
                <a:lnTo>
                  <a:pt x="86" y="1022"/>
                </a:lnTo>
                <a:lnTo>
                  <a:pt x="77" y="1014"/>
                </a:lnTo>
                <a:lnTo>
                  <a:pt x="68" y="1006"/>
                </a:lnTo>
                <a:lnTo>
                  <a:pt x="58" y="998"/>
                </a:lnTo>
                <a:lnTo>
                  <a:pt x="50" y="989"/>
                </a:lnTo>
                <a:lnTo>
                  <a:pt x="40" y="980"/>
                </a:lnTo>
                <a:lnTo>
                  <a:pt x="32" y="972"/>
                </a:lnTo>
                <a:lnTo>
                  <a:pt x="24" y="963"/>
                </a:lnTo>
                <a:lnTo>
                  <a:pt x="17" y="956"/>
                </a:lnTo>
                <a:lnTo>
                  <a:pt x="12" y="949"/>
                </a:lnTo>
                <a:lnTo>
                  <a:pt x="7" y="943"/>
                </a:lnTo>
                <a:lnTo>
                  <a:pt x="4" y="937"/>
                </a:lnTo>
                <a:lnTo>
                  <a:pt x="3" y="934"/>
                </a:lnTo>
                <a:lnTo>
                  <a:pt x="3" y="931"/>
                </a:lnTo>
                <a:lnTo>
                  <a:pt x="6" y="931"/>
                </a:lnTo>
                <a:lnTo>
                  <a:pt x="10" y="928"/>
                </a:lnTo>
                <a:lnTo>
                  <a:pt x="16" y="921"/>
                </a:lnTo>
                <a:lnTo>
                  <a:pt x="24" y="910"/>
                </a:lnTo>
                <a:lnTo>
                  <a:pt x="32" y="895"/>
                </a:lnTo>
                <a:lnTo>
                  <a:pt x="40" y="879"/>
                </a:lnTo>
                <a:lnTo>
                  <a:pt x="50" y="860"/>
                </a:lnTo>
                <a:lnTo>
                  <a:pt x="59" y="840"/>
                </a:lnTo>
                <a:lnTo>
                  <a:pt x="67" y="818"/>
                </a:lnTo>
                <a:lnTo>
                  <a:pt x="76" y="798"/>
                </a:lnTo>
                <a:lnTo>
                  <a:pt x="84" y="777"/>
                </a:lnTo>
                <a:lnTo>
                  <a:pt x="90" y="757"/>
                </a:lnTo>
                <a:lnTo>
                  <a:pt x="96" y="740"/>
                </a:lnTo>
                <a:lnTo>
                  <a:pt x="99" y="725"/>
                </a:lnTo>
                <a:lnTo>
                  <a:pt x="101" y="713"/>
                </a:lnTo>
                <a:lnTo>
                  <a:pt x="100" y="705"/>
                </a:lnTo>
                <a:lnTo>
                  <a:pt x="97" y="701"/>
                </a:lnTo>
                <a:lnTo>
                  <a:pt x="96" y="699"/>
                </a:lnTo>
                <a:lnTo>
                  <a:pt x="94" y="694"/>
                </a:lnTo>
                <a:lnTo>
                  <a:pt x="93" y="686"/>
                </a:lnTo>
                <a:lnTo>
                  <a:pt x="91" y="675"/>
                </a:lnTo>
                <a:lnTo>
                  <a:pt x="89" y="663"/>
                </a:lnTo>
                <a:lnTo>
                  <a:pt x="87" y="647"/>
                </a:lnTo>
                <a:lnTo>
                  <a:pt x="85" y="630"/>
                </a:lnTo>
                <a:lnTo>
                  <a:pt x="82" y="611"/>
                </a:lnTo>
                <a:lnTo>
                  <a:pt x="79" y="590"/>
                </a:lnTo>
                <a:lnTo>
                  <a:pt x="77" y="568"/>
                </a:lnTo>
                <a:lnTo>
                  <a:pt x="74" y="544"/>
                </a:lnTo>
                <a:lnTo>
                  <a:pt x="71" y="520"/>
                </a:lnTo>
                <a:lnTo>
                  <a:pt x="69" y="495"/>
                </a:lnTo>
                <a:lnTo>
                  <a:pt x="66" y="469"/>
                </a:lnTo>
                <a:lnTo>
                  <a:pt x="63" y="442"/>
                </a:lnTo>
                <a:lnTo>
                  <a:pt x="60" y="416"/>
                </a:lnTo>
                <a:lnTo>
                  <a:pt x="57" y="389"/>
                </a:lnTo>
                <a:lnTo>
                  <a:pt x="54" y="363"/>
                </a:lnTo>
                <a:lnTo>
                  <a:pt x="52" y="337"/>
                </a:lnTo>
                <a:lnTo>
                  <a:pt x="49" y="312"/>
                </a:lnTo>
                <a:lnTo>
                  <a:pt x="47" y="287"/>
                </a:lnTo>
                <a:lnTo>
                  <a:pt x="44" y="264"/>
                </a:lnTo>
                <a:lnTo>
                  <a:pt x="42" y="242"/>
                </a:lnTo>
                <a:lnTo>
                  <a:pt x="40" y="221"/>
                </a:lnTo>
                <a:lnTo>
                  <a:pt x="38" y="202"/>
                </a:lnTo>
                <a:lnTo>
                  <a:pt x="36" y="185"/>
                </a:lnTo>
                <a:lnTo>
                  <a:pt x="35" y="170"/>
                </a:lnTo>
                <a:lnTo>
                  <a:pt x="33" y="157"/>
                </a:lnTo>
                <a:lnTo>
                  <a:pt x="32" y="147"/>
                </a:lnTo>
                <a:lnTo>
                  <a:pt x="32" y="139"/>
                </a:lnTo>
                <a:lnTo>
                  <a:pt x="31" y="135"/>
                </a:lnTo>
                <a:lnTo>
                  <a:pt x="31" y="133"/>
                </a:lnTo>
                <a:lnTo>
                  <a:pt x="0" y="76"/>
                </a:lnTo>
                <a:lnTo>
                  <a:pt x="18" y="0"/>
                </a:lnTo>
                <a:lnTo>
                  <a:pt x="79" y="31"/>
                </a:lnTo>
                <a:lnTo>
                  <a:pt x="89" y="102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96" name="Freeform 24"/>
          <p:cNvSpPr>
            <a:spLocks/>
          </p:cNvSpPr>
          <p:nvPr/>
        </p:nvSpPr>
        <p:spPr bwMode="auto">
          <a:xfrm>
            <a:off x="2686756" y="2806701"/>
            <a:ext cx="143933" cy="244122"/>
          </a:xfrm>
          <a:custGeom>
            <a:avLst/>
            <a:gdLst>
              <a:gd name="T0" fmla="*/ 0 w 102"/>
              <a:gd name="T1" fmla="*/ 0 h 173"/>
              <a:gd name="T2" fmla="*/ 2147483647 w 102"/>
              <a:gd name="T3" fmla="*/ 2147483647 h 173"/>
              <a:gd name="T4" fmla="*/ 2147483647 w 102"/>
              <a:gd name="T5" fmla="*/ 2147483647 h 173"/>
              <a:gd name="T6" fmla="*/ 2147483647 w 102"/>
              <a:gd name="T7" fmla="*/ 2147483647 h 173"/>
              <a:gd name="T8" fmla="*/ 2147483647 w 102"/>
              <a:gd name="T9" fmla="*/ 2147483647 h 173"/>
              <a:gd name="T10" fmla="*/ 2147483647 w 102"/>
              <a:gd name="T11" fmla="*/ 2147483647 h 173"/>
              <a:gd name="T12" fmla="*/ 2147483647 w 102"/>
              <a:gd name="T13" fmla="*/ 2147483647 h 173"/>
              <a:gd name="T14" fmla="*/ 2147483647 w 102"/>
              <a:gd name="T15" fmla="*/ 2147483647 h 173"/>
              <a:gd name="T16" fmla="*/ 2147483647 w 102"/>
              <a:gd name="T17" fmla="*/ 2147483647 h 173"/>
              <a:gd name="T18" fmla="*/ 2147483647 w 102"/>
              <a:gd name="T19" fmla="*/ 2147483647 h 173"/>
              <a:gd name="T20" fmla="*/ 2147483647 w 102"/>
              <a:gd name="T21" fmla="*/ 2147483647 h 173"/>
              <a:gd name="T22" fmla="*/ 2147483647 w 102"/>
              <a:gd name="T23" fmla="*/ 2147483647 h 173"/>
              <a:gd name="T24" fmla="*/ 2147483647 w 102"/>
              <a:gd name="T25" fmla="*/ 2147483647 h 173"/>
              <a:gd name="T26" fmla="*/ 2147483647 w 102"/>
              <a:gd name="T27" fmla="*/ 2147483647 h 173"/>
              <a:gd name="T28" fmla="*/ 2147483647 w 102"/>
              <a:gd name="T29" fmla="*/ 2147483647 h 173"/>
              <a:gd name="T30" fmla="*/ 2147483647 w 102"/>
              <a:gd name="T31" fmla="*/ 2147483647 h 173"/>
              <a:gd name="T32" fmla="*/ 2147483647 w 102"/>
              <a:gd name="T33" fmla="*/ 2147483647 h 173"/>
              <a:gd name="T34" fmla="*/ 2147483647 w 102"/>
              <a:gd name="T35" fmla="*/ 2147483647 h 173"/>
              <a:gd name="T36" fmla="*/ 2147483647 w 102"/>
              <a:gd name="T37" fmla="*/ 2147483647 h 173"/>
              <a:gd name="T38" fmla="*/ 2147483647 w 102"/>
              <a:gd name="T39" fmla="*/ 2147483647 h 173"/>
              <a:gd name="T40" fmla="*/ 2147483647 w 102"/>
              <a:gd name="T41" fmla="*/ 2147483647 h 173"/>
              <a:gd name="T42" fmla="*/ 2147483647 w 102"/>
              <a:gd name="T43" fmla="*/ 2147483647 h 173"/>
              <a:gd name="T44" fmla="*/ 2147483647 w 102"/>
              <a:gd name="T45" fmla="*/ 2147483647 h 173"/>
              <a:gd name="T46" fmla="*/ 2147483647 w 102"/>
              <a:gd name="T47" fmla="*/ 2147483647 h 173"/>
              <a:gd name="T48" fmla="*/ 2147483647 w 102"/>
              <a:gd name="T49" fmla="*/ 2147483647 h 173"/>
              <a:gd name="T50" fmla="*/ 2147483647 w 102"/>
              <a:gd name="T51" fmla="*/ 2147483647 h 173"/>
              <a:gd name="T52" fmla="*/ 2147483647 w 102"/>
              <a:gd name="T53" fmla="*/ 2147483647 h 173"/>
              <a:gd name="T54" fmla="*/ 2147483647 w 102"/>
              <a:gd name="T55" fmla="*/ 2147483647 h 173"/>
              <a:gd name="T56" fmla="*/ 2147483647 w 102"/>
              <a:gd name="T57" fmla="*/ 2147483647 h 173"/>
              <a:gd name="T58" fmla="*/ 2147483647 w 102"/>
              <a:gd name="T59" fmla="*/ 2147483647 h 173"/>
              <a:gd name="T60" fmla="*/ 2147483647 w 102"/>
              <a:gd name="T61" fmla="*/ 2147483647 h 173"/>
              <a:gd name="T62" fmla="*/ 2147483647 w 102"/>
              <a:gd name="T63" fmla="*/ 2147483647 h 173"/>
              <a:gd name="T64" fmla="*/ 2147483647 w 102"/>
              <a:gd name="T65" fmla="*/ 2147483647 h 173"/>
              <a:gd name="T66" fmla="*/ 2147483647 w 102"/>
              <a:gd name="T67" fmla="*/ 2147483647 h 173"/>
              <a:gd name="T68" fmla="*/ 2147483647 w 102"/>
              <a:gd name="T69" fmla="*/ 2147483647 h 173"/>
              <a:gd name="T70" fmla="*/ 2147483647 w 102"/>
              <a:gd name="T71" fmla="*/ 2147483647 h 173"/>
              <a:gd name="T72" fmla="*/ 2147483647 w 102"/>
              <a:gd name="T73" fmla="*/ 2147483647 h 173"/>
              <a:gd name="T74" fmla="*/ 2147483647 w 102"/>
              <a:gd name="T75" fmla="*/ 2147483647 h 173"/>
              <a:gd name="T76" fmla="*/ 2147483647 w 102"/>
              <a:gd name="T77" fmla="*/ 2147483647 h 173"/>
              <a:gd name="T78" fmla="*/ 2147483647 w 102"/>
              <a:gd name="T79" fmla="*/ 2147483647 h 173"/>
              <a:gd name="T80" fmla="*/ 2147483647 w 102"/>
              <a:gd name="T81" fmla="*/ 2147483647 h 173"/>
              <a:gd name="T82" fmla="*/ 2147483647 w 102"/>
              <a:gd name="T83" fmla="*/ 2147483647 h 173"/>
              <a:gd name="T84" fmla="*/ 2147483647 w 102"/>
              <a:gd name="T85" fmla="*/ 2147483647 h 173"/>
              <a:gd name="T86" fmla="*/ 2147483647 w 102"/>
              <a:gd name="T87" fmla="*/ 2147483647 h 173"/>
              <a:gd name="T88" fmla="*/ 2147483647 w 102"/>
              <a:gd name="T89" fmla="*/ 2147483647 h 173"/>
              <a:gd name="T90" fmla="*/ 2147483647 w 102"/>
              <a:gd name="T91" fmla="*/ 2147483647 h 173"/>
              <a:gd name="T92" fmla="*/ 2147483647 w 102"/>
              <a:gd name="T93" fmla="*/ 2147483647 h 173"/>
              <a:gd name="T94" fmla="*/ 2147483647 w 102"/>
              <a:gd name="T95" fmla="*/ 2147483647 h 173"/>
              <a:gd name="T96" fmla="*/ 0 w 102"/>
              <a:gd name="T97" fmla="*/ 0 h 17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02"/>
              <a:gd name="T148" fmla="*/ 0 h 173"/>
              <a:gd name="T149" fmla="*/ 102 w 102"/>
              <a:gd name="T150" fmla="*/ 173 h 17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02" h="173">
                <a:moveTo>
                  <a:pt x="0" y="0"/>
                </a:moveTo>
                <a:lnTo>
                  <a:pt x="1" y="1"/>
                </a:lnTo>
                <a:lnTo>
                  <a:pt x="5" y="4"/>
                </a:lnTo>
                <a:lnTo>
                  <a:pt x="9" y="10"/>
                </a:lnTo>
                <a:lnTo>
                  <a:pt x="16" y="17"/>
                </a:lnTo>
                <a:lnTo>
                  <a:pt x="24" y="26"/>
                </a:lnTo>
                <a:lnTo>
                  <a:pt x="32" y="36"/>
                </a:lnTo>
                <a:lnTo>
                  <a:pt x="42" y="46"/>
                </a:lnTo>
                <a:lnTo>
                  <a:pt x="51" y="57"/>
                </a:lnTo>
                <a:lnTo>
                  <a:pt x="61" y="69"/>
                </a:lnTo>
                <a:lnTo>
                  <a:pt x="70" y="82"/>
                </a:lnTo>
                <a:lnTo>
                  <a:pt x="78" y="93"/>
                </a:lnTo>
                <a:lnTo>
                  <a:pt x="86" y="105"/>
                </a:lnTo>
                <a:lnTo>
                  <a:pt x="93" y="116"/>
                </a:lnTo>
                <a:lnTo>
                  <a:pt x="97" y="126"/>
                </a:lnTo>
                <a:lnTo>
                  <a:pt x="101" y="135"/>
                </a:lnTo>
                <a:lnTo>
                  <a:pt x="102" y="142"/>
                </a:lnTo>
                <a:lnTo>
                  <a:pt x="100" y="154"/>
                </a:lnTo>
                <a:lnTo>
                  <a:pt x="95" y="162"/>
                </a:lnTo>
                <a:lnTo>
                  <a:pt x="88" y="167"/>
                </a:lnTo>
                <a:lnTo>
                  <a:pt x="80" y="170"/>
                </a:lnTo>
                <a:lnTo>
                  <a:pt x="72" y="172"/>
                </a:lnTo>
                <a:lnTo>
                  <a:pt x="64" y="173"/>
                </a:lnTo>
                <a:lnTo>
                  <a:pt x="59" y="173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4"/>
                </a:lnTo>
                <a:lnTo>
                  <a:pt x="57" y="158"/>
                </a:lnTo>
                <a:lnTo>
                  <a:pt x="56" y="151"/>
                </a:lnTo>
                <a:lnTo>
                  <a:pt x="55" y="143"/>
                </a:lnTo>
                <a:lnTo>
                  <a:pt x="55" y="135"/>
                </a:lnTo>
                <a:lnTo>
                  <a:pt x="54" y="125"/>
                </a:lnTo>
                <a:lnTo>
                  <a:pt x="53" y="116"/>
                </a:lnTo>
                <a:lnTo>
                  <a:pt x="52" y="106"/>
                </a:lnTo>
                <a:lnTo>
                  <a:pt x="51" y="96"/>
                </a:lnTo>
                <a:lnTo>
                  <a:pt x="50" y="87"/>
                </a:lnTo>
                <a:lnTo>
                  <a:pt x="48" y="78"/>
                </a:lnTo>
                <a:lnTo>
                  <a:pt x="47" y="70"/>
                </a:lnTo>
                <a:lnTo>
                  <a:pt x="46" y="64"/>
                </a:lnTo>
                <a:lnTo>
                  <a:pt x="44" y="58"/>
                </a:lnTo>
                <a:lnTo>
                  <a:pt x="40" y="48"/>
                </a:lnTo>
                <a:lnTo>
                  <a:pt x="34" y="37"/>
                </a:lnTo>
                <a:lnTo>
                  <a:pt x="27" y="27"/>
                </a:lnTo>
                <a:lnTo>
                  <a:pt x="19" y="19"/>
                </a:lnTo>
                <a:lnTo>
                  <a:pt x="12" y="11"/>
                </a:lnTo>
                <a:lnTo>
                  <a:pt x="6" y="5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97" name="Freeform 25"/>
          <p:cNvSpPr>
            <a:spLocks/>
          </p:cNvSpPr>
          <p:nvPr/>
        </p:nvSpPr>
        <p:spPr bwMode="auto">
          <a:xfrm>
            <a:off x="7200901" y="2806701"/>
            <a:ext cx="143933" cy="244122"/>
          </a:xfrm>
          <a:custGeom>
            <a:avLst/>
            <a:gdLst>
              <a:gd name="T0" fmla="*/ 0 w 102"/>
              <a:gd name="T1" fmla="*/ 0 h 173"/>
              <a:gd name="T2" fmla="*/ 2147483647 w 102"/>
              <a:gd name="T3" fmla="*/ 2147483647 h 173"/>
              <a:gd name="T4" fmla="*/ 2147483647 w 102"/>
              <a:gd name="T5" fmla="*/ 2147483647 h 173"/>
              <a:gd name="T6" fmla="*/ 2147483647 w 102"/>
              <a:gd name="T7" fmla="*/ 2147483647 h 173"/>
              <a:gd name="T8" fmla="*/ 2147483647 w 102"/>
              <a:gd name="T9" fmla="*/ 2147483647 h 173"/>
              <a:gd name="T10" fmla="*/ 2147483647 w 102"/>
              <a:gd name="T11" fmla="*/ 2147483647 h 173"/>
              <a:gd name="T12" fmla="*/ 2147483647 w 102"/>
              <a:gd name="T13" fmla="*/ 2147483647 h 173"/>
              <a:gd name="T14" fmla="*/ 2147483647 w 102"/>
              <a:gd name="T15" fmla="*/ 2147483647 h 173"/>
              <a:gd name="T16" fmla="*/ 2147483647 w 102"/>
              <a:gd name="T17" fmla="*/ 2147483647 h 173"/>
              <a:gd name="T18" fmla="*/ 2147483647 w 102"/>
              <a:gd name="T19" fmla="*/ 2147483647 h 173"/>
              <a:gd name="T20" fmla="*/ 2147483647 w 102"/>
              <a:gd name="T21" fmla="*/ 2147483647 h 173"/>
              <a:gd name="T22" fmla="*/ 2147483647 w 102"/>
              <a:gd name="T23" fmla="*/ 2147483647 h 173"/>
              <a:gd name="T24" fmla="*/ 2147483647 w 102"/>
              <a:gd name="T25" fmla="*/ 2147483647 h 173"/>
              <a:gd name="T26" fmla="*/ 2147483647 w 102"/>
              <a:gd name="T27" fmla="*/ 2147483647 h 173"/>
              <a:gd name="T28" fmla="*/ 2147483647 w 102"/>
              <a:gd name="T29" fmla="*/ 2147483647 h 173"/>
              <a:gd name="T30" fmla="*/ 2147483647 w 102"/>
              <a:gd name="T31" fmla="*/ 2147483647 h 173"/>
              <a:gd name="T32" fmla="*/ 2147483647 w 102"/>
              <a:gd name="T33" fmla="*/ 2147483647 h 173"/>
              <a:gd name="T34" fmla="*/ 2147483647 w 102"/>
              <a:gd name="T35" fmla="*/ 2147483647 h 173"/>
              <a:gd name="T36" fmla="*/ 2147483647 w 102"/>
              <a:gd name="T37" fmla="*/ 2147483647 h 173"/>
              <a:gd name="T38" fmla="*/ 2147483647 w 102"/>
              <a:gd name="T39" fmla="*/ 2147483647 h 173"/>
              <a:gd name="T40" fmla="*/ 2147483647 w 102"/>
              <a:gd name="T41" fmla="*/ 2147483647 h 173"/>
              <a:gd name="T42" fmla="*/ 2147483647 w 102"/>
              <a:gd name="T43" fmla="*/ 2147483647 h 173"/>
              <a:gd name="T44" fmla="*/ 2147483647 w 102"/>
              <a:gd name="T45" fmla="*/ 2147483647 h 173"/>
              <a:gd name="T46" fmla="*/ 2147483647 w 102"/>
              <a:gd name="T47" fmla="*/ 2147483647 h 173"/>
              <a:gd name="T48" fmla="*/ 2147483647 w 102"/>
              <a:gd name="T49" fmla="*/ 2147483647 h 173"/>
              <a:gd name="T50" fmla="*/ 2147483647 w 102"/>
              <a:gd name="T51" fmla="*/ 2147483647 h 173"/>
              <a:gd name="T52" fmla="*/ 2147483647 w 102"/>
              <a:gd name="T53" fmla="*/ 2147483647 h 173"/>
              <a:gd name="T54" fmla="*/ 2147483647 w 102"/>
              <a:gd name="T55" fmla="*/ 2147483647 h 173"/>
              <a:gd name="T56" fmla="*/ 2147483647 w 102"/>
              <a:gd name="T57" fmla="*/ 2147483647 h 173"/>
              <a:gd name="T58" fmla="*/ 2147483647 w 102"/>
              <a:gd name="T59" fmla="*/ 2147483647 h 173"/>
              <a:gd name="T60" fmla="*/ 2147483647 w 102"/>
              <a:gd name="T61" fmla="*/ 2147483647 h 173"/>
              <a:gd name="T62" fmla="*/ 2147483647 w 102"/>
              <a:gd name="T63" fmla="*/ 2147483647 h 173"/>
              <a:gd name="T64" fmla="*/ 2147483647 w 102"/>
              <a:gd name="T65" fmla="*/ 2147483647 h 173"/>
              <a:gd name="T66" fmla="*/ 2147483647 w 102"/>
              <a:gd name="T67" fmla="*/ 2147483647 h 173"/>
              <a:gd name="T68" fmla="*/ 2147483647 w 102"/>
              <a:gd name="T69" fmla="*/ 2147483647 h 173"/>
              <a:gd name="T70" fmla="*/ 2147483647 w 102"/>
              <a:gd name="T71" fmla="*/ 2147483647 h 173"/>
              <a:gd name="T72" fmla="*/ 2147483647 w 102"/>
              <a:gd name="T73" fmla="*/ 2147483647 h 173"/>
              <a:gd name="T74" fmla="*/ 2147483647 w 102"/>
              <a:gd name="T75" fmla="*/ 2147483647 h 173"/>
              <a:gd name="T76" fmla="*/ 2147483647 w 102"/>
              <a:gd name="T77" fmla="*/ 2147483647 h 173"/>
              <a:gd name="T78" fmla="*/ 2147483647 w 102"/>
              <a:gd name="T79" fmla="*/ 2147483647 h 173"/>
              <a:gd name="T80" fmla="*/ 2147483647 w 102"/>
              <a:gd name="T81" fmla="*/ 2147483647 h 173"/>
              <a:gd name="T82" fmla="*/ 2147483647 w 102"/>
              <a:gd name="T83" fmla="*/ 2147483647 h 173"/>
              <a:gd name="T84" fmla="*/ 2147483647 w 102"/>
              <a:gd name="T85" fmla="*/ 2147483647 h 173"/>
              <a:gd name="T86" fmla="*/ 2147483647 w 102"/>
              <a:gd name="T87" fmla="*/ 2147483647 h 173"/>
              <a:gd name="T88" fmla="*/ 2147483647 w 102"/>
              <a:gd name="T89" fmla="*/ 2147483647 h 173"/>
              <a:gd name="T90" fmla="*/ 2147483647 w 102"/>
              <a:gd name="T91" fmla="*/ 2147483647 h 173"/>
              <a:gd name="T92" fmla="*/ 2147483647 w 102"/>
              <a:gd name="T93" fmla="*/ 2147483647 h 173"/>
              <a:gd name="T94" fmla="*/ 2147483647 w 102"/>
              <a:gd name="T95" fmla="*/ 2147483647 h 173"/>
              <a:gd name="T96" fmla="*/ 0 w 102"/>
              <a:gd name="T97" fmla="*/ 0 h 17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02"/>
              <a:gd name="T148" fmla="*/ 0 h 173"/>
              <a:gd name="T149" fmla="*/ 102 w 102"/>
              <a:gd name="T150" fmla="*/ 173 h 17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02" h="173">
                <a:moveTo>
                  <a:pt x="0" y="0"/>
                </a:moveTo>
                <a:lnTo>
                  <a:pt x="1" y="1"/>
                </a:lnTo>
                <a:lnTo>
                  <a:pt x="4" y="4"/>
                </a:lnTo>
                <a:lnTo>
                  <a:pt x="9" y="10"/>
                </a:lnTo>
                <a:lnTo>
                  <a:pt x="16" y="17"/>
                </a:lnTo>
                <a:lnTo>
                  <a:pt x="23" y="26"/>
                </a:lnTo>
                <a:lnTo>
                  <a:pt x="32" y="36"/>
                </a:lnTo>
                <a:lnTo>
                  <a:pt x="41" y="46"/>
                </a:lnTo>
                <a:lnTo>
                  <a:pt x="51" y="57"/>
                </a:lnTo>
                <a:lnTo>
                  <a:pt x="60" y="69"/>
                </a:lnTo>
                <a:lnTo>
                  <a:pt x="70" y="82"/>
                </a:lnTo>
                <a:lnTo>
                  <a:pt x="78" y="93"/>
                </a:lnTo>
                <a:lnTo>
                  <a:pt x="86" y="105"/>
                </a:lnTo>
                <a:lnTo>
                  <a:pt x="93" y="116"/>
                </a:lnTo>
                <a:lnTo>
                  <a:pt x="97" y="126"/>
                </a:lnTo>
                <a:lnTo>
                  <a:pt x="101" y="135"/>
                </a:lnTo>
                <a:lnTo>
                  <a:pt x="102" y="142"/>
                </a:lnTo>
                <a:lnTo>
                  <a:pt x="100" y="154"/>
                </a:lnTo>
                <a:lnTo>
                  <a:pt x="95" y="162"/>
                </a:lnTo>
                <a:lnTo>
                  <a:pt x="87" y="167"/>
                </a:lnTo>
                <a:lnTo>
                  <a:pt x="79" y="170"/>
                </a:lnTo>
                <a:lnTo>
                  <a:pt x="71" y="172"/>
                </a:lnTo>
                <a:lnTo>
                  <a:pt x="64" y="173"/>
                </a:lnTo>
                <a:lnTo>
                  <a:pt x="59" y="173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6" y="164"/>
                </a:lnTo>
                <a:lnTo>
                  <a:pt x="56" y="158"/>
                </a:lnTo>
                <a:lnTo>
                  <a:pt x="56" y="151"/>
                </a:lnTo>
                <a:lnTo>
                  <a:pt x="55" y="143"/>
                </a:lnTo>
                <a:lnTo>
                  <a:pt x="55" y="135"/>
                </a:lnTo>
                <a:lnTo>
                  <a:pt x="54" y="125"/>
                </a:lnTo>
                <a:lnTo>
                  <a:pt x="53" y="116"/>
                </a:lnTo>
                <a:lnTo>
                  <a:pt x="52" y="106"/>
                </a:lnTo>
                <a:lnTo>
                  <a:pt x="51" y="96"/>
                </a:lnTo>
                <a:lnTo>
                  <a:pt x="49" y="87"/>
                </a:lnTo>
                <a:lnTo>
                  <a:pt x="48" y="78"/>
                </a:lnTo>
                <a:lnTo>
                  <a:pt x="47" y="70"/>
                </a:lnTo>
                <a:lnTo>
                  <a:pt x="45" y="64"/>
                </a:lnTo>
                <a:lnTo>
                  <a:pt x="44" y="58"/>
                </a:lnTo>
                <a:lnTo>
                  <a:pt x="40" y="48"/>
                </a:lnTo>
                <a:lnTo>
                  <a:pt x="33" y="37"/>
                </a:lnTo>
                <a:lnTo>
                  <a:pt x="26" y="27"/>
                </a:lnTo>
                <a:lnTo>
                  <a:pt x="19" y="19"/>
                </a:lnTo>
                <a:lnTo>
                  <a:pt x="11" y="11"/>
                </a:lnTo>
                <a:lnTo>
                  <a:pt x="6" y="5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98" name="Freeform 26"/>
          <p:cNvSpPr>
            <a:spLocks/>
          </p:cNvSpPr>
          <p:nvPr/>
        </p:nvSpPr>
        <p:spPr bwMode="auto">
          <a:xfrm>
            <a:off x="2686756" y="2806701"/>
            <a:ext cx="143933" cy="244122"/>
          </a:xfrm>
          <a:custGeom>
            <a:avLst/>
            <a:gdLst>
              <a:gd name="T0" fmla="*/ 0 w 102"/>
              <a:gd name="T1" fmla="*/ 0 h 173"/>
              <a:gd name="T2" fmla="*/ 0 w 102"/>
              <a:gd name="T3" fmla="*/ 0 h 173"/>
              <a:gd name="T4" fmla="*/ 2147483647 w 102"/>
              <a:gd name="T5" fmla="*/ 2147483647 h 173"/>
              <a:gd name="T6" fmla="*/ 2147483647 w 102"/>
              <a:gd name="T7" fmla="*/ 2147483647 h 173"/>
              <a:gd name="T8" fmla="*/ 2147483647 w 102"/>
              <a:gd name="T9" fmla="*/ 2147483647 h 173"/>
              <a:gd name="T10" fmla="*/ 2147483647 w 102"/>
              <a:gd name="T11" fmla="*/ 2147483647 h 173"/>
              <a:gd name="T12" fmla="*/ 2147483647 w 102"/>
              <a:gd name="T13" fmla="*/ 2147483647 h 173"/>
              <a:gd name="T14" fmla="*/ 2147483647 w 102"/>
              <a:gd name="T15" fmla="*/ 2147483647 h 173"/>
              <a:gd name="T16" fmla="*/ 2147483647 w 102"/>
              <a:gd name="T17" fmla="*/ 2147483647 h 173"/>
              <a:gd name="T18" fmla="*/ 2147483647 w 102"/>
              <a:gd name="T19" fmla="*/ 2147483647 h 173"/>
              <a:gd name="T20" fmla="*/ 2147483647 w 102"/>
              <a:gd name="T21" fmla="*/ 2147483647 h 173"/>
              <a:gd name="T22" fmla="*/ 2147483647 w 102"/>
              <a:gd name="T23" fmla="*/ 2147483647 h 173"/>
              <a:gd name="T24" fmla="*/ 2147483647 w 102"/>
              <a:gd name="T25" fmla="*/ 2147483647 h 173"/>
              <a:gd name="T26" fmla="*/ 2147483647 w 102"/>
              <a:gd name="T27" fmla="*/ 2147483647 h 173"/>
              <a:gd name="T28" fmla="*/ 2147483647 w 102"/>
              <a:gd name="T29" fmla="*/ 2147483647 h 173"/>
              <a:gd name="T30" fmla="*/ 2147483647 w 102"/>
              <a:gd name="T31" fmla="*/ 2147483647 h 173"/>
              <a:gd name="T32" fmla="*/ 2147483647 w 102"/>
              <a:gd name="T33" fmla="*/ 2147483647 h 173"/>
              <a:gd name="T34" fmla="*/ 2147483647 w 102"/>
              <a:gd name="T35" fmla="*/ 2147483647 h 173"/>
              <a:gd name="T36" fmla="*/ 2147483647 w 102"/>
              <a:gd name="T37" fmla="*/ 2147483647 h 173"/>
              <a:gd name="T38" fmla="*/ 2147483647 w 102"/>
              <a:gd name="T39" fmla="*/ 2147483647 h 173"/>
              <a:gd name="T40" fmla="*/ 2147483647 w 102"/>
              <a:gd name="T41" fmla="*/ 2147483647 h 173"/>
              <a:gd name="T42" fmla="*/ 2147483647 w 102"/>
              <a:gd name="T43" fmla="*/ 2147483647 h 173"/>
              <a:gd name="T44" fmla="*/ 2147483647 w 102"/>
              <a:gd name="T45" fmla="*/ 2147483647 h 173"/>
              <a:gd name="T46" fmla="*/ 2147483647 w 102"/>
              <a:gd name="T47" fmla="*/ 2147483647 h 173"/>
              <a:gd name="T48" fmla="*/ 2147483647 w 102"/>
              <a:gd name="T49" fmla="*/ 2147483647 h 173"/>
              <a:gd name="T50" fmla="*/ 2147483647 w 102"/>
              <a:gd name="T51" fmla="*/ 2147483647 h 173"/>
              <a:gd name="T52" fmla="*/ 2147483647 w 102"/>
              <a:gd name="T53" fmla="*/ 2147483647 h 173"/>
              <a:gd name="T54" fmla="*/ 2147483647 w 102"/>
              <a:gd name="T55" fmla="*/ 2147483647 h 173"/>
              <a:gd name="T56" fmla="*/ 2147483647 w 102"/>
              <a:gd name="T57" fmla="*/ 2147483647 h 173"/>
              <a:gd name="T58" fmla="*/ 2147483647 w 102"/>
              <a:gd name="T59" fmla="*/ 2147483647 h 173"/>
              <a:gd name="T60" fmla="*/ 2147483647 w 102"/>
              <a:gd name="T61" fmla="*/ 2147483647 h 173"/>
              <a:gd name="T62" fmla="*/ 2147483647 w 102"/>
              <a:gd name="T63" fmla="*/ 2147483647 h 173"/>
              <a:gd name="T64" fmla="*/ 2147483647 w 102"/>
              <a:gd name="T65" fmla="*/ 2147483647 h 173"/>
              <a:gd name="T66" fmla="*/ 2147483647 w 102"/>
              <a:gd name="T67" fmla="*/ 2147483647 h 173"/>
              <a:gd name="T68" fmla="*/ 2147483647 w 102"/>
              <a:gd name="T69" fmla="*/ 2147483647 h 173"/>
              <a:gd name="T70" fmla="*/ 2147483647 w 102"/>
              <a:gd name="T71" fmla="*/ 2147483647 h 173"/>
              <a:gd name="T72" fmla="*/ 2147483647 w 102"/>
              <a:gd name="T73" fmla="*/ 2147483647 h 173"/>
              <a:gd name="T74" fmla="*/ 2147483647 w 102"/>
              <a:gd name="T75" fmla="*/ 2147483647 h 173"/>
              <a:gd name="T76" fmla="*/ 2147483647 w 102"/>
              <a:gd name="T77" fmla="*/ 2147483647 h 173"/>
              <a:gd name="T78" fmla="*/ 2147483647 w 102"/>
              <a:gd name="T79" fmla="*/ 2147483647 h 173"/>
              <a:gd name="T80" fmla="*/ 2147483647 w 102"/>
              <a:gd name="T81" fmla="*/ 2147483647 h 173"/>
              <a:gd name="T82" fmla="*/ 2147483647 w 102"/>
              <a:gd name="T83" fmla="*/ 2147483647 h 173"/>
              <a:gd name="T84" fmla="*/ 2147483647 w 102"/>
              <a:gd name="T85" fmla="*/ 2147483647 h 173"/>
              <a:gd name="T86" fmla="*/ 2147483647 w 102"/>
              <a:gd name="T87" fmla="*/ 2147483647 h 173"/>
              <a:gd name="T88" fmla="*/ 2147483647 w 102"/>
              <a:gd name="T89" fmla="*/ 2147483647 h 173"/>
              <a:gd name="T90" fmla="*/ 2147483647 w 102"/>
              <a:gd name="T91" fmla="*/ 2147483647 h 173"/>
              <a:gd name="T92" fmla="*/ 2147483647 w 102"/>
              <a:gd name="T93" fmla="*/ 2147483647 h 173"/>
              <a:gd name="T94" fmla="*/ 2147483647 w 102"/>
              <a:gd name="T95" fmla="*/ 2147483647 h 173"/>
              <a:gd name="T96" fmla="*/ 2147483647 w 102"/>
              <a:gd name="T97" fmla="*/ 2147483647 h 173"/>
              <a:gd name="T98" fmla="*/ 2147483647 w 102"/>
              <a:gd name="T99" fmla="*/ 2147483647 h 173"/>
              <a:gd name="T100" fmla="*/ 2147483647 w 102"/>
              <a:gd name="T101" fmla="*/ 2147483647 h 173"/>
              <a:gd name="T102" fmla="*/ 2147483647 w 102"/>
              <a:gd name="T103" fmla="*/ 2147483647 h 173"/>
              <a:gd name="T104" fmla="*/ 0 w 102"/>
              <a:gd name="T105" fmla="*/ 0 h 17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02"/>
              <a:gd name="T160" fmla="*/ 0 h 173"/>
              <a:gd name="T161" fmla="*/ 102 w 102"/>
              <a:gd name="T162" fmla="*/ 173 h 17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02" h="173">
                <a:moveTo>
                  <a:pt x="0" y="0"/>
                </a:moveTo>
                <a:lnTo>
                  <a:pt x="0" y="0"/>
                </a:lnTo>
                <a:lnTo>
                  <a:pt x="1" y="1"/>
                </a:lnTo>
                <a:lnTo>
                  <a:pt x="5" y="4"/>
                </a:lnTo>
                <a:lnTo>
                  <a:pt x="9" y="10"/>
                </a:lnTo>
                <a:lnTo>
                  <a:pt x="16" y="17"/>
                </a:lnTo>
                <a:lnTo>
                  <a:pt x="24" y="26"/>
                </a:lnTo>
                <a:lnTo>
                  <a:pt x="32" y="36"/>
                </a:lnTo>
                <a:lnTo>
                  <a:pt x="42" y="46"/>
                </a:lnTo>
                <a:lnTo>
                  <a:pt x="51" y="57"/>
                </a:lnTo>
                <a:lnTo>
                  <a:pt x="61" y="69"/>
                </a:lnTo>
                <a:lnTo>
                  <a:pt x="70" y="82"/>
                </a:lnTo>
                <a:lnTo>
                  <a:pt x="78" y="93"/>
                </a:lnTo>
                <a:lnTo>
                  <a:pt x="86" y="105"/>
                </a:lnTo>
                <a:lnTo>
                  <a:pt x="93" y="116"/>
                </a:lnTo>
                <a:lnTo>
                  <a:pt x="97" y="126"/>
                </a:lnTo>
                <a:lnTo>
                  <a:pt x="101" y="135"/>
                </a:lnTo>
                <a:lnTo>
                  <a:pt x="102" y="142"/>
                </a:lnTo>
                <a:lnTo>
                  <a:pt x="100" y="154"/>
                </a:lnTo>
                <a:lnTo>
                  <a:pt x="95" y="162"/>
                </a:lnTo>
                <a:lnTo>
                  <a:pt x="88" y="167"/>
                </a:lnTo>
                <a:lnTo>
                  <a:pt x="80" y="170"/>
                </a:lnTo>
                <a:lnTo>
                  <a:pt x="72" y="172"/>
                </a:lnTo>
                <a:lnTo>
                  <a:pt x="64" y="173"/>
                </a:lnTo>
                <a:lnTo>
                  <a:pt x="59" y="173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7" y="164"/>
                </a:lnTo>
                <a:lnTo>
                  <a:pt x="57" y="158"/>
                </a:lnTo>
                <a:lnTo>
                  <a:pt x="56" y="151"/>
                </a:lnTo>
                <a:lnTo>
                  <a:pt x="55" y="143"/>
                </a:lnTo>
                <a:lnTo>
                  <a:pt x="55" y="135"/>
                </a:lnTo>
                <a:lnTo>
                  <a:pt x="54" y="125"/>
                </a:lnTo>
                <a:lnTo>
                  <a:pt x="53" y="116"/>
                </a:lnTo>
                <a:lnTo>
                  <a:pt x="52" y="106"/>
                </a:lnTo>
                <a:lnTo>
                  <a:pt x="51" y="96"/>
                </a:lnTo>
                <a:lnTo>
                  <a:pt x="50" y="87"/>
                </a:lnTo>
                <a:lnTo>
                  <a:pt x="48" y="78"/>
                </a:lnTo>
                <a:lnTo>
                  <a:pt x="47" y="70"/>
                </a:lnTo>
                <a:lnTo>
                  <a:pt x="46" y="64"/>
                </a:lnTo>
                <a:lnTo>
                  <a:pt x="44" y="58"/>
                </a:lnTo>
                <a:lnTo>
                  <a:pt x="40" y="48"/>
                </a:lnTo>
                <a:lnTo>
                  <a:pt x="34" y="37"/>
                </a:lnTo>
                <a:lnTo>
                  <a:pt x="27" y="27"/>
                </a:lnTo>
                <a:lnTo>
                  <a:pt x="19" y="19"/>
                </a:lnTo>
                <a:lnTo>
                  <a:pt x="12" y="11"/>
                </a:lnTo>
                <a:lnTo>
                  <a:pt x="6" y="5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499" name="Freeform 27"/>
          <p:cNvSpPr>
            <a:spLocks/>
          </p:cNvSpPr>
          <p:nvPr/>
        </p:nvSpPr>
        <p:spPr bwMode="auto">
          <a:xfrm>
            <a:off x="7200901" y="2806701"/>
            <a:ext cx="143933" cy="244122"/>
          </a:xfrm>
          <a:custGeom>
            <a:avLst/>
            <a:gdLst>
              <a:gd name="T0" fmla="*/ 0 w 102"/>
              <a:gd name="T1" fmla="*/ 0 h 173"/>
              <a:gd name="T2" fmla="*/ 0 w 102"/>
              <a:gd name="T3" fmla="*/ 0 h 173"/>
              <a:gd name="T4" fmla="*/ 2147483647 w 102"/>
              <a:gd name="T5" fmla="*/ 2147483647 h 173"/>
              <a:gd name="T6" fmla="*/ 2147483647 w 102"/>
              <a:gd name="T7" fmla="*/ 2147483647 h 173"/>
              <a:gd name="T8" fmla="*/ 2147483647 w 102"/>
              <a:gd name="T9" fmla="*/ 2147483647 h 173"/>
              <a:gd name="T10" fmla="*/ 2147483647 w 102"/>
              <a:gd name="T11" fmla="*/ 2147483647 h 173"/>
              <a:gd name="T12" fmla="*/ 2147483647 w 102"/>
              <a:gd name="T13" fmla="*/ 2147483647 h 173"/>
              <a:gd name="T14" fmla="*/ 2147483647 w 102"/>
              <a:gd name="T15" fmla="*/ 2147483647 h 173"/>
              <a:gd name="T16" fmla="*/ 2147483647 w 102"/>
              <a:gd name="T17" fmla="*/ 2147483647 h 173"/>
              <a:gd name="T18" fmla="*/ 2147483647 w 102"/>
              <a:gd name="T19" fmla="*/ 2147483647 h 173"/>
              <a:gd name="T20" fmla="*/ 2147483647 w 102"/>
              <a:gd name="T21" fmla="*/ 2147483647 h 173"/>
              <a:gd name="T22" fmla="*/ 2147483647 w 102"/>
              <a:gd name="T23" fmla="*/ 2147483647 h 173"/>
              <a:gd name="T24" fmla="*/ 2147483647 w 102"/>
              <a:gd name="T25" fmla="*/ 2147483647 h 173"/>
              <a:gd name="T26" fmla="*/ 2147483647 w 102"/>
              <a:gd name="T27" fmla="*/ 2147483647 h 173"/>
              <a:gd name="T28" fmla="*/ 2147483647 w 102"/>
              <a:gd name="T29" fmla="*/ 2147483647 h 173"/>
              <a:gd name="T30" fmla="*/ 2147483647 w 102"/>
              <a:gd name="T31" fmla="*/ 2147483647 h 173"/>
              <a:gd name="T32" fmla="*/ 2147483647 w 102"/>
              <a:gd name="T33" fmla="*/ 2147483647 h 173"/>
              <a:gd name="T34" fmla="*/ 2147483647 w 102"/>
              <a:gd name="T35" fmla="*/ 2147483647 h 173"/>
              <a:gd name="T36" fmla="*/ 2147483647 w 102"/>
              <a:gd name="T37" fmla="*/ 2147483647 h 173"/>
              <a:gd name="T38" fmla="*/ 2147483647 w 102"/>
              <a:gd name="T39" fmla="*/ 2147483647 h 173"/>
              <a:gd name="T40" fmla="*/ 2147483647 w 102"/>
              <a:gd name="T41" fmla="*/ 2147483647 h 173"/>
              <a:gd name="T42" fmla="*/ 2147483647 w 102"/>
              <a:gd name="T43" fmla="*/ 2147483647 h 173"/>
              <a:gd name="T44" fmla="*/ 2147483647 w 102"/>
              <a:gd name="T45" fmla="*/ 2147483647 h 173"/>
              <a:gd name="T46" fmla="*/ 2147483647 w 102"/>
              <a:gd name="T47" fmla="*/ 2147483647 h 173"/>
              <a:gd name="T48" fmla="*/ 2147483647 w 102"/>
              <a:gd name="T49" fmla="*/ 2147483647 h 173"/>
              <a:gd name="T50" fmla="*/ 2147483647 w 102"/>
              <a:gd name="T51" fmla="*/ 2147483647 h 173"/>
              <a:gd name="T52" fmla="*/ 2147483647 w 102"/>
              <a:gd name="T53" fmla="*/ 2147483647 h 173"/>
              <a:gd name="T54" fmla="*/ 2147483647 w 102"/>
              <a:gd name="T55" fmla="*/ 2147483647 h 173"/>
              <a:gd name="T56" fmla="*/ 2147483647 w 102"/>
              <a:gd name="T57" fmla="*/ 2147483647 h 173"/>
              <a:gd name="T58" fmla="*/ 2147483647 w 102"/>
              <a:gd name="T59" fmla="*/ 2147483647 h 173"/>
              <a:gd name="T60" fmla="*/ 2147483647 w 102"/>
              <a:gd name="T61" fmla="*/ 2147483647 h 173"/>
              <a:gd name="T62" fmla="*/ 2147483647 w 102"/>
              <a:gd name="T63" fmla="*/ 2147483647 h 173"/>
              <a:gd name="T64" fmla="*/ 2147483647 w 102"/>
              <a:gd name="T65" fmla="*/ 2147483647 h 173"/>
              <a:gd name="T66" fmla="*/ 2147483647 w 102"/>
              <a:gd name="T67" fmla="*/ 2147483647 h 173"/>
              <a:gd name="T68" fmla="*/ 2147483647 w 102"/>
              <a:gd name="T69" fmla="*/ 2147483647 h 173"/>
              <a:gd name="T70" fmla="*/ 2147483647 w 102"/>
              <a:gd name="T71" fmla="*/ 2147483647 h 173"/>
              <a:gd name="T72" fmla="*/ 2147483647 w 102"/>
              <a:gd name="T73" fmla="*/ 2147483647 h 173"/>
              <a:gd name="T74" fmla="*/ 2147483647 w 102"/>
              <a:gd name="T75" fmla="*/ 2147483647 h 173"/>
              <a:gd name="T76" fmla="*/ 2147483647 w 102"/>
              <a:gd name="T77" fmla="*/ 2147483647 h 173"/>
              <a:gd name="T78" fmla="*/ 2147483647 w 102"/>
              <a:gd name="T79" fmla="*/ 2147483647 h 173"/>
              <a:gd name="T80" fmla="*/ 2147483647 w 102"/>
              <a:gd name="T81" fmla="*/ 2147483647 h 173"/>
              <a:gd name="T82" fmla="*/ 2147483647 w 102"/>
              <a:gd name="T83" fmla="*/ 2147483647 h 173"/>
              <a:gd name="T84" fmla="*/ 2147483647 w 102"/>
              <a:gd name="T85" fmla="*/ 2147483647 h 173"/>
              <a:gd name="T86" fmla="*/ 2147483647 w 102"/>
              <a:gd name="T87" fmla="*/ 2147483647 h 173"/>
              <a:gd name="T88" fmla="*/ 2147483647 w 102"/>
              <a:gd name="T89" fmla="*/ 2147483647 h 173"/>
              <a:gd name="T90" fmla="*/ 2147483647 w 102"/>
              <a:gd name="T91" fmla="*/ 2147483647 h 173"/>
              <a:gd name="T92" fmla="*/ 2147483647 w 102"/>
              <a:gd name="T93" fmla="*/ 2147483647 h 173"/>
              <a:gd name="T94" fmla="*/ 2147483647 w 102"/>
              <a:gd name="T95" fmla="*/ 2147483647 h 173"/>
              <a:gd name="T96" fmla="*/ 2147483647 w 102"/>
              <a:gd name="T97" fmla="*/ 2147483647 h 173"/>
              <a:gd name="T98" fmla="*/ 2147483647 w 102"/>
              <a:gd name="T99" fmla="*/ 2147483647 h 173"/>
              <a:gd name="T100" fmla="*/ 2147483647 w 102"/>
              <a:gd name="T101" fmla="*/ 2147483647 h 173"/>
              <a:gd name="T102" fmla="*/ 2147483647 w 102"/>
              <a:gd name="T103" fmla="*/ 2147483647 h 173"/>
              <a:gd name="T104" fmla="*/ 0 w 102"/>
              <a:gd name="T105" fmla="*/ 0 h 17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02"/>
              <a:gd name="T160" fmla="*/ 0 h 173"/>
              <a:gd name="T161" fmla="*/ 102 w 102"/>
              <a:gd name="T162" fmla="*/ 173 h 17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02" h="173">
                <a:moveTo>
                  <a:pt x="0" y="0"/>
                </a:moveTo>
                <a:lnTo>
                  <a:pt x="0" y="0"/>
                </a:lnTo>
                <a:lnTo>
                  <a:pt x="1" y="1"/>
                </a:lnTo>
                <a:lnTo>
                  <a:pt x="4" y="4"/>
                </a:lnTo>
                <a:lnTo>
                  <a:pt x="9" y="10"/>
                </a:lnTo>
                <a:lnTo>
                  <a:pt x="16" y="17"/>
                </a:lnTo>
                <a:lnTo>
                  <a:pt x="23" y="26"/>
                </a:lnTo>
                <a:lnTo>
                  <a:pt x="32" y="36"/>
                </a:lnTo>
                <a:lnTo>
                  <a:pt x="41" y="46"/>
                </a:lnTo>
                <a:lnTo>
                  <a:pt x="51" y="57"/>
                </a:lnTo>
                <a:lnTo>
                  <a:pt x="60" y="69"/>
                </a:lnTo>
                <a:lnTo>
                  <a:pt x="70" y="82"/>
                </a:lnTo>
                <a:lnTo>
                  <a:pt x="78" y="93"/>
                </a:lnTo>
                <a:lnTo>
                  <a:pt x="86" y="105"/>
                </a:lnTo>
                <a:lnTo>
                  <a:pt x="93" y="116"/>
                </a:lnTo>
                <a:lnTo>
                  <a:pt x="97" y="126"/>
                </a:lnTo>
                <a:lnTo>
                  <a:pt x="101" y="135"/>
                </a:lnTo>
                <a:lnTo>
                  <a:pt x="102" y="142"/>
                </a:lnTo>
                <a:lnTo>
                  <a:pt x="100" y="154"/>
                </a:lnTo>
                <a:lnTo>
                  <a:pt x="95" y="162"/>
                </a:lnTo>
                <a:lnTo>
                  <a:pt x="87" y="167"/>
                </a:lnTo>
                <a:lnTo>
                  <a:pt x="79" y="170"/>
                </a:lnTo>
                <a:lnTo>
                  <a:pt x="71" y="172"/>
                </a:lnTo>
                <a:lnTo>
                  <a:pt x="64" y="173"/>
                </a:lnTo>
                <a:lnTo>
                  <a:pt x="59" y="173"/>
                </a:lnTo>
                <a:lnTo>
                  <a:pt x="57" y="173"/>
                </a:lnTo>
                <a:lnTo>
                  <a:pt x="57" y="171"/>
                </a:lnTo>
                <a:lnTo>
                  <a:pt x="57" y="169"/>
                </a:lnTo>
                <a:lnTo>
                  <a:pt x="56" y="164"/>
                </a:lnTo>
                <a:lnTo>
                  <a:pt x="56" y="158"/>
                </a:lnTo>
                <a:lnTo>
                  <a:pt x="56" y="151"/>
                </a:lnTo>
                <a:lnTo>
                  <a:pt x="55" y="143"/>
                </a:lnTo>
                <a:lnTo>
                  <a:pt x="55" y="135"/>
                </a:lnTo>
                <a:lnTo>
                  <a:pt x="54" y="125"/>
                </a:lnTo>
                <a:lnTo>
                  <a:pt x="53" y="116"/>
                </a:lnTo>
                <a:lnTo>
                  <a:pt x="52" y="106"/>
                </a:lnTo>
                <a:lnTo>
                  <a:pt x="51" y="96"/>
                </a:lnTo>
                <a:lnTo>
                  <a:pt x="49" y="87"/>
                </a:lnTo>
                <a:lnTo>
                  <a:pt x="48" y="78"/>
                </a:lnTo>
                <a:lnTo>
                  <a:pt x="47" y="70"/>
                </a:lnTo>
                <a:lnTo>
                  <a:pt x="45" y="64"/>
                </a:lnTo>
                <a:lnTo>
                  <a:pt x="44" y="58"/>
                </a:lnTo>
                <a:lnTo>
                  <a:pt x="40" y="48"/>
                </a:lnTo>
                <a:lnTo>
                  <a:pt x="33" y="37"/>
                </a:lnTo>
                <a:lnTo>
                  <a:pt x="26" y="27"/>
                </a:lnTo>
                <a:lnTo>
                  <a:pt x="19" y="19"/>
                </a:lnTo>
                <a:lnTo>
                  <a:pt x="11" y="11"/>
                </a:lnTo>
                <a:lnTo>
                  <a:pt x="6" y="5"/>
                </a:lnTo>
                <a:lnTo>
                  <a:pt x="2" y="1"/>
                </a:lnTo>
                <a:lnTo>
                  <a:pt x="0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00" name="Freeform 28"/>
          <p:cNvSpPr>
            <a:spLocks/>
          </p:cNvSpPr>
          <p:nvPr/>
        </p:nvSpPr>
        <p:spPr bwMode="auto">
          <a:xfrm>
            <a:off x="2565400" y="2499079"/>
            <a:ext cx="321733" cy="407811"/>
          </a:xfrm>
          <a:custGeom>
            <a:avLst/>
            <a:gdLst>
              <a:gd name="T0" fmla="*/ 2147483647 w 228"/>
              <a:gd name="T1" fmla="*/ 2147483647 h 289"/>
              <a:gd name="T2" fmla="*/ 2147483647 w 228"/>
              <a:gd name="T3" fmla="*/ 2147483647 h 289"/>
              <a:gd name="T4" fmla="*/ 2147483647 w 228"/>
              <a:gd name="T5" fmla="*/ 2147483647 h 289"/>
              <a:gd name="T6" fmla="*/ 2147483647 w 228"/>
              <a:gd name="T7" fmla="*/ 2147483647 h 289"/>
              <a:gd name="T8" fmla="*/ 2147483647 w 228"/>
              <a:gd name="T9" fmla="*/ 2147483647 h 289"/>
              <a:gd name="T10" fmla="*/ 2147483647 w 228"/>
              <a:gd name="T11" fmla="*/ 2147483647 h 289"/>
              <a:gd name="T12" fmla="*/ 2147483647 w 228"/>
              <a:gd name="T13" fmla="*/ 2147483647 h 289"/>
              <a:gd name="T14" fmla="*/ 2147483647 w 228"/>
              <a:gd name="T15" fmla="*/ 2147483647 h 289"/>
              <a:gd name="T16" fmla="*/ 0 w 228"/>
              <a:gd name="T17" fmla="*/ 2147483647 h 289"/>
              <a:gd name="T18" fmla="*/ 2147483647 w 228"/>
              <a:gd name="T19" fmla="*/ 2147483647 h 289"/>
              <a:gd name="T20" fmla="*/ 2147483647 w 228"/>
              <a:gd name="T21" fmla="*/ 2147483647 h 289"/>
              <a:gd name="T22" fmla="*/ 2147483647 w 228"/>
              <a:gd name="T23" fmla="*/ 2147483647 h 289"/>
              <a:gd name="T24" fmla="*/ 2147483647 w 228"/>
              <a:gd name="T25" fmla="*/ 2147483647 h 289"/>
              <a:gd name="T26" fmla="*/ 2147483647 w 228"/>
              <a:gd name="T27" fmla="*/ 2147483647 h 289"/>
              <a:gd name="T28" fmla="*/ 2147483647 w 228"/>
              <a:gd name="T29" fmla="*/ 2147483647 h 289"/>
              <a:gd name="T30" fmla="*/ 2147483647 w 228"/>
              <a:gd name="T31" fmla="*/ 2147483647 h 289"/>
              <a:gd name="T32" fmla="*/ 2147483647 w 228"/>
              <a:gd name="T33" fmla="*/ 2147483647 h 289"/>
              <a:gd name="T34" fmla="*/ 2147483647 w 228"/>
              <a:gd name="T35" fmla="*/ 2147483647 h 289"/>
              <a:gd name="T36" fmla="*/ 2147483647 w 228"/>
              <a:gd name="T37" fmla="*/ 2147483647 h 289"/>
              <a:gd name="T38" fmla="*/ 2147483647 w 228"/>
              <a:gd name="T39" fmla="*/ 2147483647 h 289"/>
              <a:gd name="T40" fmla="*/ 2147483647 w 228"/>
              <a:gd name="T41" fmla="*/ 2147483647 h 289"/>
              <a:gd name="T42" fmla="*/ 2147483647 w 228"/>
              <a:gd name="T43" fmla="*/ 2147483647 h 289"/>
              <a:gd name="T44" fmla="*/ 2147483647 w 228"/>
              <a:gd name="T45" fmla="*/ 2147483647 h 289"/>
              <a:gd name="T46" fmla="*/ 2147483647 w 228"/>
              <a:gd name="T47" fmla="*/ 2147483647 h 289"/>
              <a:gd name="T48" fmla="*/ 2147483647 w 228"/>
              <a:gd name="T49" fmla="*/ 2147483647 h 289"/>
              <a:gd name="T50" fmla="*/ 2147483647 w 228"/>
              <a:gd name="T51" fmla="*/ 2147483647 h 289"/>
              <a:gd name="T52" fmla="*/ 2147483647 w 228"/>
              <a:gd name="T53" fmla="*/ 2147483647 h 289"/>
              <a:gd name="T54" fmla="*/ 2147483647 w 228"/>
              <a:gd name="T55" fmla="*/ 2147483647 h 289"/>
              <a:gd name="T56" fmla="*/ 2147483647 w 228"/>
              <a:gd name="T57" fmla="*/ 2147483647 h 289"/>
              <a:gd name="T58" fmla="*/ 2147483647 w 228"/>
              <a:gd name="T59" fmla="*/ 2147483647 h 289"/>
              <a:gd name="T60" fmla="*/ 2147483647 w 228"/>
              <a:gd name="T61" fmla="*/ 2147483647 h 289"/>
              <a:gd name="T62" fmla="*/ 2147483647 w 228"/>
              <a:gd name="T63" fmla="*/ 2147483647 h 28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28"/>
              <a:gd name="T97" fmla="*/ 0 h 289"/>
              <a:gd name="T98" fmla="*/ 228 w 228"/>
              <a:gd name="T99" fmla="*/ 289 h 28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28" h="289">
                <a:moveTo>
                  <a:pt x="157" y="0"/>
                </a:moveTo>
                <a:lnTo>
                  <a:pt x="155" y="1"/>
                </a:lnTo>
                <a:lnTo>
                  <a:pt x="151" y="5"/>
                </a:lnTo>
                <a:lnTo>
                  <a:pt x="144" y="10"/>
                </a:lnTo>
                <a:lnTo>
                  <a:pt x="134" y="17"/>
                </a:lnTo>
                <a:lnTo>
                  <a:pt x="124" y="25"/>
                </a:lnTo>
                <a:lnTo>
                  <a:pt x="111" y="35"/>
                </a:lnTo>
                <a:lnTo>
                  <a:pt x="98" y="46"/>
                </a:lnTo>
                <a:lnTo>
                  <a:pt x="84" y="57"/>
                </a:lnTo>
                <a:lnTo>
                  <a:pt x="70" y="70"/>
                </a:lnTo>
                <a:lnTo>
                  <a:pt x="57" y="82"/>
                </a:lnTo>
                <a:lnTo>
                  <a:pt x="43" y="95"/>
                </a:lnTo>
                <a:lnTo>
                  <a:pt x="31" y="107"/>
                </a:lnTo>
                <a:lnTo>
                  <a:pt x="20" y="119"/>
                </a:lnTo>
                <a:lnTo>
                  <a:pt x="12" y="131"/>
                </a:lnTo>
                <a:lnTo>
                  <a:pt x="5" y="141"/>
                </a:lnTo>
                <a:lnTo>
                  <a:pt x="1" y="151"/>
                </a:lnTo>
                <a:lnTo>
                  <a:pt x="0" y="161"/>
                </a:lnTo>
                <a:lnTo>
                  <a:pt x="1" y="171"/>
                </a:lnTo>
                <a:lnTo>
                  <a:pt x="3" y="182"/>
                </a:lnTo>
                <a:lnTo>
                  <a:pt x="7" y="194"/>
                </a:lnTo>
                <a:lnTo>
                  <a:pt x="12" y="205"/>
                </a:lnTo>
                <a:lnTo>
                  <a:pt x="18" y="217"/>
                </a:lnTo>
                <a:lnTo>
                  <a:pt x="24" y="228"/>
                </a:lnTo>
                <a:lnTo>
                  <a:pt x="32" y="239"/>
                </a:lnTo>
                <a:lnTo>
                  <a:pt x="39" y="249"/>
                </a:lnTo>
                <a:lnTo>
                  <a:pt x="46" y="259"/>
                </a:lnTo>
                <a:lnTo>
                  <a:pt x="53" y="267"/>
                </a:lnTo>
                <a:lnTo>
                  <a:pt x="60" y="275"/>
                </a:lnTo>
                <a:lnTo>
                  <a:pt x="65" y="281"/>
                </a:lnTo>
                <a:lnTo>
                  <a:pt x="69" y="285"/>
                </a:lnTo>
                <a:lnTo>
                  <a:pt x="71" y="288"/>
                </a:lnTo>
                <a:lnTo>
                  <a:pt x="72" y="289"/>
                </a:lnTo>
                <a:lnTo>
                  <a:pt x="72" y="288"/>
                </a:lnTo>
                <a:lnTo>
                  <a:pt x="73" y="285"/>
                </a:lnTo>
                <a:lnTo>
                  <a:pt x="74" y="279"/>
                </a:lnTo>
                <a:lnTo>
                  <a:pt x="75" y="273"/>
                </a:lnTo>
                <a:lnTo>
                  <a:pt x="77" y="264"/>
                </a:lnTo>
                <a:lnTo>
                  <a:pt x="81" y="254"/>
                </a:lnTo>
                <a:lnTo>
                  <a:pt x="85" y="243"/>
                </a:lnTo>
                <a:lnTo>
                  <a:pt x="90" y="232"/>
                </a:lnTo>
                <a:lnTo>
                  <a:pt x="96" y="220"/>
                </a:lnTo>
                <a:lnTo>
                  <a:pt x="105" y="207"/>
                </a:lnTo>
                <a:lnTo>
                  <a:pt x="114" y="195"/>
                </a:lnTo>
                <a:lnTo>
                  <a:pt x="125" y="182"/>
                </a:lnTo>
                <a:lnTo>
                  <a:pt x="138" y="170"/>
                </a:lnTo>
                <a:lnTo>
                  <a:pt x="152" y="158"/>
                </a:lnTo>
                <a:lnTo>
                  <a:pt x="169" y="148"/>
                </a:lnTo>
                <a:lnTo>
                  <a:pt x="188" y="138"/>
                </a:lnTo>
                <a:lnTo>
                  <a:pt x="205" y="128"/>
                </a:lnTo>
                <a:lnTo>
                  <a:pt x="217" y="118"/>
                </a:lnTo>
                <a:lnTo>
                  <a:pt x="224" y="107"/>
                </a:lnTo>
                <a:lnTo>
                  <a:pt x="228" y="96"/>
                </a:lnTo>
                <a:lnTo>
                  <a:pt x="228" y="84"/>
                </a:lnTo>
                <a:lnTo>
                  <a:pt x="225" y="73"/>
                </a:lnTo>
                <a:lnTo>
                  <a:pt x="219" y="62"/>
                </a:lnTo>
                <a:lnTo>
                  <a:pt x="212" y="51"/>
                </a:lnTo>
                <a:lnTo>
                  <a:pt x="204" y="40"/>
                </a:lnTo>
                <a:lnTo>
                  <a:pt x="195" y="31"/>
                </a:lnTo>
                <a:lnTo>
                  <a:pt x="186" y="23"/>
                </a:lnTo>
                <a:lnTo>
                  <a:pt x="177" y="15"/>
                </a:lnTo>
                <a:lnTo>
                  <a:pt x="169" y="9"/>
                </a:lnTo>
                <a:lnTo>
                  <a:pt x="163" y="4"/>
                </a:lnTo>
                <a:lnTo>
                  <a:pt x="159" y="1"/>
                </a:lnTo>
                <a:lnTo>
                  <a:pt x="157" y="0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01" name="Freeform 29"/>
          <p:cNvSpPr>
            <a:spLocks/>
          </p:cNvSpPr>
          <p:nvPr/>
        </p:nvSpPr>
        <p:spPr bwMode="auto">
          <a:xfrm>
            <a:off x="7080956" y="2499079"/>
            <a:ext cx="320323" cy="407811"/>
          </a:xfrm>
          <a:custGeom>
            <a:avLst/>
            <a:gdLst>
              <a:gd name="T0" fmla="*/ 2147483647 w 228"/>
              <a:gd name="T1" fmla="*/ 2147483647 h 289"/>
              <a:gd name="T2" fmla="*/ 2147483647 w 228"/>
              <a:gd name="T3" fmla="*/ 2147483647 h 289"/>
              <a:gd name="T4" fmla="*/ 2147483647 w 228"/>
              <a:gd name="T5" fmla="*/ 2147483647 h 289"/>
              <a:gd name="T6" fmla="*/ 2147483647 w 228"/>
              <a:gd name="T7" fmla="*/ 2147483647 h 289"/>
              <a:gd name="T8" fmla="*/ 2147483647 w 228"/>
              <a:gd name="T9" fmla="*/ 2147483647 h 289"/>
              <a:gd name="T10" fmla="*/ 2147483647 w 228"/>
              <a:gd name="T11" fmla="*/ 2147483647 h 289"/>
              <a:gd name="T12" fmla="*/ 2147483647 w 228"/>
              <a:gd name="T13" fmla="*/ 2147483647 h 289"/>
              <a:gd name="T14" fmla="*/ 2147483647 w 228"/>
              <a:gd name="T15" fmla="*/ 2147483647 h 289"/>
              <a:gd name="T16" fmla="*/ 0 w 228"/>
              <a:gd name="T17" fmla="*/ 2147483647 h 289"/>
              <a:gd name="T18" fmla="*/ 2147483647 w 228"/>
              <a:gd name="T19" fmla="*/ 2147483647 h 289"/>
              <a:gd name="T20" fmla="*/ 2147483647 w 228"/>
              <a:gd name="T21" fmla="*/ 2147483647 h 289"/>
              <a:gd name="T22" fmla="*/ 2147483647 w 228"/>
              <a:gd name="T23" fmla="*/ 2147483647 h 289"/>
              <a:gd name="T24" fmla="*/ 2147483647 w 228"/>
              <a:gd name="T25" fmla="*/ 2147483647 h 289"/>
              <a:gd name="T26" fmla="*/ 2147483647 w 228"/>
              <a:gd name="T27" fmla="*/ 2147483647 h 289"/>
              <a:gd name="T28" fmla="*/ 2147483647 w 228"/>
              <a:gd name="T29" fmla="*/ 2147483647 h 289"/>
              <a:gd name="T30" fmla="*/ 2147483647 w 228"/>
              <a:gd name="T31" fmla="*/ 2147483647 h 289"/>
              <a:gd name="T32" fmla="*/ 2147483647 w 228"/>
              <a:gd name="T33" fmla="*/ 2147483647 h 289"/>
              <a:gd name="T34" fmla="*/ 2147483647 w 228"/>
              <a:gd name="T35" fmla="*/ 2147483647 h 289"/>
              <a:gd name="T36" fmla="*/ 2147483647 w 228"/>
              <a:gd name="T37" fmla="*/ 2147483647 h 289"/>
              <a:gd name="T38" fmla="*/ 2147483647 w 228"/>
              <a:gd name="T39" fmla="*/ 2147483647 h 289"/>
              <a:gd name="T40" fmla="*/ 2147483647 w 228"/>
              <a:gd name="T41" fmla="*/ 2147483647 h 289"/>
              <a:gd name="T42" fmla="*/ 2147483647 w 228"/>
              <a:gd name="T43" fmla="*/ 2147483647 h 289"/>
              <a:gd name="T44" fmla="*/ 2147483647 w 228"/>
              <a:gd name="T45" fmla="*/ 2147483647 h 289"/>
              <a:gd name="T46" fmla="*/ 2147483647 w 228"/>
              <a:gd name="T47" fmla="*/ 2147483647 h 289"/>
              <a:gd name="T48" fmla="*/ 2147483647 w 228"/>
              <a:gd name="T49" fmla="*/ 2147483647 h 289"/>
              <a:gd name="T50" fmla="*/ 2147483647 w 228"/>
              <a:gd name="T51" fmla="*/ 2147483647 h 289"/>
              <a:gd name="T52" fmla="*/ 2147483647 w 228"/>
              <a:gd name="T53" fmla="*/ 2147483647 h 289"/>
              <a:gd name="T54" fmla="*/ 2147483647 w 228"/>
              <a:gd name="T55" fmla="*/ 2147483647 h 289"/>
              <a:gd name="T56" fmla="*/ 2147483647 w 228"/>
              <a:gd name="T57" fmla="*/ 2147483647 h 289"/>
              <a:gd name="T58" fmla="*/ 2147483647 w 228"/>
              <a:gd name="T59" fmla="*/ 2147483647 h 289"/>
              <a:gd name="T60" fmla="*/ 2147483647 w 228"/>
              <a:gd name="T61" fmla="*/ 2147483647 h 289"/>
              <a:gd name="T62" fmla="*/ 2147483647 w 228"/>
              <a:gd name="T63" fmla="*/ 2147483647 h 28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228"/>
              <a:gd name="T97" fmla="*/ 0 h 289"/>
              <a:gd name="T98" fmla="*/ 228 w 228"/>
              <a:gd name="T99" fmla="*/ 289 h 28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228" h="289">
                <a:moveTo>
                  <a:pt x="157" y="0"/>
                </a:moveTo>
                <a:lnTo>
                  <a:pt x="155" y="1"/>
                </a:lnTo>
                <a:lnTo>
                  <a:pt x="150" y="5"/>
                </a:lnTo>
                <a:lnTo>
                  <a:pt x="143" y="10"/>
                </a:lnTo>
                <a:lnTo>
                  <a:pt x="134" y="17"/>
                </a:lnTo>
                <a:lnTo>
                  <a:pt x="123" y="25"/>
                </a:lnTo>
                <a:lnTo>
                  <a:pt x="111" y="35"/>
                </a:lnTo>
                <a:lnTo>
                  <a:pt x="98" y="46"/>
                </a:lnTo>
                <a:lnTo>
                  <a:pt x="84" y="57"/>
                </a:lnTo>
                <a:lnTo>
                  <a:pt x="70" y="70"/>
                </a:lnTo>
                <a:lnTo>
                  <a:pt x="56" y="82"/>
                </a:lnTo>
                <a:lnTo>
                  <a:pt x="43" y="95"/>
                </a:lnTo>
                <a:lnTo>
                  <a:pt x="31" y="107"/>
                </a:lnTo>
                <a:lnTo>
                  <a:pt x="20" y="119"/>
                </a:lnTo>
                <a:lnTo>
                  <a:pt x="12" y="131"/>
                </a:lnTo>
                <a:lnTo>
                  <a:pt x="5" y="141"/>
                </a:lnTo>
                <a:lnTo>
                  <a:pt x="1" y="151"/>
                </a:lnTo>
                <a:lnTo>
                  <a:pt x="0" y="161"/>
                </a:lnTo>
                <a:lnTo>
                  <a:pt x="1" y="171"/>
                </a:lnTo>
                <a:lnTo>
                  <a:pt x="3" y="182"/>
                </a:lnTo>
                <a:lnTo>
                  <a:pt x="7" y="194"/>
                </a:lnTo>
                <a:lnTo>
                  <a:pt x="12" y="205"/>
                </a:lnTo>
                <a:lnTo>
                  <a:pt x="18" y="217"/>
                </a:lnTo>
                <a:lnTo>
                  <a:pt x="24" y="228"/>
                </a:lnTo>
                <a:lnTo>
                  <a:pt x="32" y="239"/>
                </a:lnTo>
                <a:lnTo>
                  <a:pt x="39" y="249"/>
                </a:lnTo>
                <a:lnTo>
                  <a:pt x="46" y="259"/>
                </a:lnTo>
                <a:lnTo>
                  <a:pt x="53" y="267"/>
                </a:lnTo>
                <a:lnTo>
                  <a:pt x="59" y="275"/>
                </a:lnTo>
                <a:lnTo>
                  <a:pt x="65" y="281"/>
                </a:lnTo>
                <a:lnTo>
                  <a:pt x="69" y="285"/>
                </a:lnTo>
                <a:lnTo>
                  <a:pt x="71" y="288"/>
                </a:lnTo>
                <a:lnTo>
                  <a:pt x="72" y="289"/>
                </a:lnTo>
                <a:lnTo>
                  <a:pt x="72" y="288"/>
                </a:lnTo>
                <a:lnTo>
                  <a:pt x="73" y="285"/>
                </a:lnTo>
                <a:lnTo>
                  <a:pt x="74" y="279"/>
                </a:lnTo>
                <a:lnTo>
                  <a:pt x="75" y="273"/>
                </a:lnTo>
                <a:lnTo>
                  <a:pt x="77" y="264"/>
                </a:lnTo>
                <a:lnTo>
                  <a:pt x="81" y="254"/>
                </a:lnTo>
                <a:lnTo>
                  <a:pt x="85" y="243"/>
                </a:lnTo>
                <a:lnTo>
                  <a:pt x="90" y="232"/>
                </a:lnTo>
                <a:lnTo>
                  <a:pt x="96" y="220"/>
                </a:lnTo>
                <a:lnTo>
                  <a:pt x="104" y="207"/>
                </a:lnTo>
                <a:lnTo>
                  <a:pt x="114" y="195"/>
                </a:lnTo>
                <a:lnTo>
                  <a:pt x="125" y="182"/>
                </a:lnTo>
                <a:lnTo>
                  <a:pt x="138" y="170"/>
                </a:lnTo>
                <a:lnTo>
                  <a:pt x="152" y="158"/>
                </a:lnTo>
                <a:lnTo>
                  <a:pt x="169" y="148"/>
                </a:lnTo>
                <a:lnTo>
                  <a:pt x="188" y="138"/>
                </a:lnTo>
                <a:lnTo>
                  <a:pt x="205" y="128"/>
                </a:lnTo>
                <a:lnTo>
                  <a:pt x="217" y="118"/>
                </a:lnTo>
                <a:lnTo>
                  <a:pt x="224" y="107"/>
                </a:lnTo>
                <a:lnTo>
                  <a:pt x="228" y="96"/>
                </a:lnTo>
                <a:lnTo>
                  <a:pt x="228" y="84"/>
                </a:lnTo>
                <a:lnTo>
                  <a:pt x="225" y="73"/>
                </a:lnTo>
                <a:lnTo>
                  <a:pt x="219" y="62"/>
                </a:lnTo>
                <a:lnTo>
                  <a:pt x="212" y="51"/>
                </a:lnTo>
                <a:lnTo>
                  <a:pt x="203" y="40"/>
                </a:lnTo>
                <a:lnTo>
                  <a:pt x="195" y="31"/>
                </a:lnTo>
                <a:lnTo>
                  <a:pt x="186" y="23"/>
                </a:lnTo>
                <a:lnTo>
                  <a:pt x="176" y="15"/>
                </a:lnTo>
                <a:lnTo>
                  <a:pt x="169" y="9"/>
                </a:lnTo>
                <a:lnTo>
                  <a:pt x="162" y="4"/>
                </a:lnTo>
                <a:lnTo>
                  <a:pt x="158" y="1"/>
                </a:lnTo>
                <a:lnTo>
                  <a:pt x="157" y="0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02" name="Freeform 30"/>
          <p:cNvSpPr>
            <a:spLocks/>
          </p:cNvSpPr>
          <p:nvPr/>
        </p:nvSpPr>
        <p:spPr bwMode="auto">
          <a:xfrm>
            <a:off x="2565400" y="2499079"/>
            <a:ext cx="321733" cy="407811"/>
          </a:xfrm>
          <a:custGeom>
            <a:avLst/>
            <a:gdLst>
              <a:gd name="T0" fmla="*/ 2147483647 w 228"/>
              <a:gd name="T1" fmla="*/ 0 h 289"/>
              <a:gd name="T2" fmla="*/ 2147483647 w 228"/>
              <a:gd name="T3" fmla="*/ 2147483647 h 289"/>
              <a:gd name="T4" fmla="*/ 2147483647 w 228"/>
              <a:gd name="T5" fmla="*/ 2147483647 h 289"/>
              <a:gd name="T6" fmla="*/ 2147483647 w 228"/>
              <a:gd name="T7" fmla="*/ 2147483647 h 289"/>
              <a:gd name="T8" fmla="*/ 2147483647 w 228"/>
              <a:gd name="T9" fmla="*/ 2147483647 h 289"/>
              <a:gd name="T10" fmla="*/ 2147483647 w 228"/>
              <a:gd name="T11" fmla="*/ 2147483647 h 289"/>
              <a:gd name="T12" fmla="*/ 2147483647 w 228"/>
              <a:gd name="T13" fmla="*/ 2147483647 h 289"/>
              <a:gd name="T14" fmla="*/ 2147483647 w 228"/>
              <a:gd name="T15" fmla="*/ 2147483647 h 289"/>
              <a:gd name="T16" fmla="*/ 2147483647 w 228"/>
              <a:gd name="T17" fmla="*/ 2147483647 h 289"/>
              <a:gd name="T18" fmla="*/ 0 w 228"/>
              <a:gd name="T19" fmla="*/ 2147483647 h 289"/>
              <a:gd name="T20" fmla="*/ 2147483647 w 228"/>
              <a:gd name="T21" fmla="*/ 2147483647 h 289"/>
              <a:gd name="T22" fmla="*/ 2147483647 w 228"/>
              <a:gd name="T23" fmla="*/ 2147483647 h 289"/>
              <a:gd name="T24" fmla="*/ 2147483647 w 228"/>
              <a:gd name="T25" fmla="*/ 2147483647 h 289"/>
              <a:gd name="T26" fmla="*/ 2147483647 w 228"/>
              <a:gd name="T27" fmla="*/ 2147483647 h 289"/>
              <a:gd name="T28" fmla="*/ 2147483647 w 228"/>
              <a:gd name="T29" fmla="*/ 2147483647 h 289"/>
              <a:gd name="T30" fmla="*/ 2147483647 w 228"/>
              <a:gd name="T31" fmla="*/ 2147483647 h 289"/>
              <a:gd name="T32" fmla="*/ 2147483647 w 228"/>
              <a:gd name="T33" fmla="*/ 2147483647 h 289"/>
              <a:gd name="T34" fmla="*/ 2147483647 w 228"/>
              <a:gd name="T35" fmla="*/ 2147483647 h 289"/>
              <a:gd name="T36" fmla="*/ 2147483647 w 228"/>
              <a:gd name="T37" fmla="*/ 2147483647 h 289"/>
              <a:gd name="T38" fmla="*/ 2147483647 w 228"/>
              <a:gd name="T39" fmla="*/ 2147483647 h 289"/>
              <a:gd name="T40" fmla="*/ 2147483647 w 228"/>
              <a:gd name="T41" fmla="*/ 2147483647 h 289"/>
              <a:gd name="T42" fmla="*/ 2147483647 w 228"/>
              <a:gd name="T43" fmla="*/ 2147483647 h 289"/>
              <a:gd name="T44" fmla="*/ 2147483647 w 228"/>
              <a:gd name="T45" fmla="*/ 2147483647 h 289"/>
              <a:gd name="T46" fmla="*/ 2147483647 w 228"/>
              <a:gd name="T47" fmla="*/ 2147483647 h 289"/>
              <a:gd name="T48" fmla="*/ 2147483647 w 228"/>
              <a:gd name="T49" fmla="*/ 2147483647 h 289"/>
              <a:gd name="T50" fmla="*/ 2147483647 w 228"/>
              <a:gd name="T51" fmla="*/ 2147483647 h 289"/>
              <a:gd name="T52" fmla="*/ 2147483647 w 228"/>
              <a:gd name="T53" fmla="*/ 2147483647 h 289"/>
              <a:gd name="T54" fmla="*/ 2147483647 w 228"/>
              <a:gd name="T55" fmla="*/ 2147483647 h 289"/>
              <a:gd name="T56" fmla="*/ 2147483647 w 228"/>
              <a:gd name="T57" fmla="*/ 2147483647 h 289"/>
              <a:gd name="T58" fmla="*/ 2147483647 w 228"/>
              <a:gd name="T59" fmla="*/ 2147483647 h 289"/>
              <a:gd name="T60" fmla="*/ 2147483647 w 228"/>
              <a:gd name="T61" fmla="*/ 2147483647 h 289"/>
              <a:gd name="T62" fmla="*/ 2147483647 w 228"/>
              <a:gd name="T63" fmla="*/ 2147483647 h 289"/>
              <a:gd name="T64" fmla="*/ 2147483647 w 228"/>
              <a:gd name="T65" fmla="*/ 2147483647 h 289"/>
              <a:gd name="T66" fmla="*/ 2147483647 w 228"/>
              <a:gd name="T67" fmla="*/ 2147483647 h 289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28"/>
              <a:gd name="T103" fmla="*/ 0 h 289"/>
              <a:gd name="T104" fmla="*/ 228 w 228"/>
              <a:gd name="T105" fmla="*/ 289 h 289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28" h="289">
                <a:moveTo>
                  <a:pt x="157" y="0"/>
                </a:moveTo>
                <a:lnTo>
                  <a:pt x="157" y="0"/>
                </a:lnTo>
                <a:lnTo>
                  <a:pt x="155" y="1"/>
                </a:lnTo>
                <a:lnTo>
                  <a:pt x="151" y="5"/>
                </a:lnTo>
                <a:lnTo>
                  <a:pt x="144" y="10"/>
                </a:lnTo>
                <a:lnTo>
                  <a:pt x="134" y="17"/>
                </a:lnTo>
                <a:lnTo>
                  <a:pt x="124" y="25"/>
                </a:lnTo>
                <a:lnTo>
                  <a:pt x="111" y="35"/>
                </a:lnTo>
                <a:lnTo>
                  <a:pt x="98" y="46"/>
                </a:lnTo>
                <a:lnTo>
                  <a:pt x="84" y="57"/>
                </a:lnTo>
                <a:lnTo>
                  <a:pt x="70" y="70"/>
                </a:lnTo>
                <a:lnTo>
                  <a:pt x="57" y="82"/>
                </a:lnTo>
                <a:lnTo>
                  <a:pt x="43" y="95"/>
                </a:lnTo>
                <a:lnTo>
                  <a:pt x="31" y="107"/>
                </a:lnTo>
                <a:lnTo>
                  <a:pt x="20" y="119"/>
                </a:lnTo>
                <a:lnTo>
                  <a:pt x="12" y="131"/>
                </a:lnTo>
                <a:lnTo>
                  <a:pt x="5" y="141"/>
                </a:lnTo>
                <a:lnTo>
                  <a:pt x="1" y="151"/>
                </a:lnTo>
                <a:lnTo>
                  <a:pt x="0" y="161"/>
                </a:lnTo>
                <a:lnTo>
                  <a:pt x="1" y="171"/>
                </a:lnTo>
                <a:lnTo>
                  <a:pt x="3" y="182"/>
                </a:lnTo>
                <a:lnTo>
                  <a:pt x="7" y="194"/>
                </a:lnTo>
                <a:lnTo>
                  <a:pt x="12" y="205"/>
                </a:lnTo>
                <a:lnTo>
                  <a:pt x="18" y="217"/>
                </a:lnTo>
                <a:lnTo>
                  <a:pt x="24" y="228"/>
                </a:lnTo>
                <a:lnTo>
                  <a:pt x="32" y="239"/>
                </a:lnTo>
                <a:lnTo>
                  <a:pt x="39" y="249"/>
                </a:lnTo>
                <a:lnTo>
                  <a:pt x="46" y="259"/>
                </a:lnTo>
                <a:lnTo>
                  <a:pt x="53" y="267"/>
                </a:lnTo>
                <a:lnTo>
                  <a:pt x="60" y="275"/>
                </a:lnTo>
                <a:lnTo>
                  <a:pt x="65" y="281"/>
                </a:lnTo>
                <a:lnTo>
                  <a:pt x="69" y="285"/>
                </a:lnTo>
                <a:lnTo>
                  <a:pt x="71" y="288"/>
                </a:lnTo>
                <a:lnTo>
                  <a:pt x="72" y="289"/>
                </a:lnTo>
                <a:lnTo>
                  <a:pt x="72" y="288"/>
                </a:lnTo>
                <a:lnTo>
                  <a:pt x="73" y="285"/>
                </a:lnTo>
                <a:lnTo>
                  <a:pt x="74" y="279"/>
                </a:lnTo>
                <a:lnTo>
                  <a:pt x="75" y="273"/>
                </a:lnTo>
                <a:lnTo>
                  <a:pt x="77" y="264"/>
                </a:lnTo>
                <a:lnTo>
                  <a:pt x="81" y="254"/>
                </a:lnTo>
                <a:lnTo>
                  <a:pt x="85" y="243"/>
                </a:lnTo>
                <a:lnTo>
                  <a:pt x="90" y="232"/>
                </a:lnTo>
                <a:lnTo>
                  <a:pt x="96" y="220"/>
                </a:lnTo>
                <a:lnTo>
                  <a:pt x="105" y="207"/>
                </a:lnTo>
                <a:lnTo>
                  <a:pt x="114" y="195"/>
                </a:lnTo>
                <a:lnTo>
                  <a:pt x="125" y="182"/>
                </a:lnTo>
                <a:lnTo>
                  <a:pt x="138" y="170"/>
                </a:lnTo>
                <a:lnTo>
                  <a:pt x="152" y="158"/>
                </a:lnTo>
                <a:lnTo>
                  <a:pt x="169" y="148"/>
                </a:lnTo>
                <a:lnTo>
                  <a:pt x="188" y="138"/>
                </a:lnTo>
                <a:lnTo>
                  <a:pt x="205" y="128"/>
                </a:lnTo>
                <a:lnTo>
                  <a:pt x="217" y="118"/>
                </a:lnTo>
                <a:lnTo>
                  <a:pt x="224" y="107"/>
                </a:lnTo>
                <a:lnTo>
                  <a:pt x="228" y="96"/>
                </a:lnTo>
                <a:lnTo>
                  <a:pt x="228" y="84"/>
                </a:lnTo>
                <a:lnTo>
                  <a:pt x="225" y="73"/>
                </a:lnTo>
                <a:lnTo>
                  <a:pt x="219" y="62"/>
                </a:lnTo>
                <a:lnTo>
                  <a:pt x="212" y="51"/>
                </a:lnTo>
                <a:lnTo>
                  <a:pt x="204" y="40"/>
                </a:lnTo>
                <a:lnTo>
                  <a:pt x="195" y="31"/>
                </a:lnTo>
                <a:lnTo>
                  <a:pt x="186" y="23"/>
                </a:lnTo>
                <a:lnTo>
                  <a:pt x="177" y="15"/>
                </a:lnTo>
                <a:lnTo>
                  <a:pt x="169" y="9"/>
                </a:lnTo>
                <a:lnTo>
                  <a:pt x="163" y="4"/>
                </a:lnTo>
                <a:lnTo>
                  <a:pt x="159" y="1"/>
                </a:lnTo>
                <a:lnTo>
                  <a:pt x="157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03" name="Freeform 31"/>
          <p:cNvSpPr>
            <a:spLocks/>
          </p:cNvSpPr>
          <p:nvPr/>
        </p:nvSpPr>
        <p:spPr bwMode="auto">
          <a:xfrm>
            <a:off x="2891367" y="2044701"/>
            <a:ext cx="265289" cy="266700"/>
          </a:xfrm>
          <a:custGeom>
            <a:avLst/>
            <a:gdLst>
              <a:gd name="T0" fmla="*/ 2147483647 w 187"/>
              <a:gd name="T1" fmla="*/ 0 h 189"/>
              <a:gd name="T2" fmla="*/ 2147483647 w 187"/>
              <a:gd name="T3" fmla="*/ 2147483647 h 189"/>
              <a:gd name="T4" fmla="*/ 2147483647 w 187"/>
              <a:gd name="T5" fmla="*/ 2147483647 h 189"/>
              <a:gd name="T6" fmla="*/ 2147483647 w 187"/>
              <a:gd name="T7" fmla="*/ 2147483647 h 189"/>
              <a:gd name="T8" fmla="*/ 2147483647 w 187"/>
              <a:gd name="T9" fmla="*/ 2147483647 h 189"/>
              <a:gd name="T10" fmla="*/ 2147483647 w 187"/>
              <a:gd name="T11" fmla="*/ 2147483647 h 189"/>
              <a:gd name="T12" fmla="*/ 2147483647 w 187"/>
              <a:gd name="T13" fmla="*/ 2147483647 h 189"/>
              <a:gd name="T14" fmla="*/ 2147483647 w 187"/>
              <a:gd name="T15" fmla="*/ 2147483647 h 189"/>
              <a:gd name="T16" fmla="*/ 2147483647 w 187"/>
              <a:gd name="T17" fmla="*/ 2147483647 h 189"/>
              <a:gd name="T18" fmla="*/ 2147483647 w 187"/>
              <a:gd name="T19" fmla="*/ 2147483647 h 189"/>
              <a:gd name="T20" fmla="*/ 2147483647 w 187"/>
              <a:gd name="T21" fmla="*/ 2147483647 h 189"/>
              <a:gd name="T22" fmla="*/ 2147483647 w 187"/>
              <a:gd name="T23" fmla="*/ 2147483647 h 189"/>
              <a:gd name="T24" fmla="*/ 2147483647 w 187"/>
              <a:gd name="T25" fmla="*/ 2147483647 h 189"/>
              <a:gd name="T26" fmla="*/ 2147483647 w 187"/>
              <a:gd name="T27" fmla="*/ 2147483647 h 189"/>
              <a:gd name="T28" fmla="*/ 2147483647 w 187"/>
              <a:gd name="T29" fmla="*/ 2147483647 h 189"/>
              <a:gd name="T30" fmla="*/ 2147483647 w 187"/>
              <a:gd name="T31" fmla="*/ 2147483647 h 189"/>
              <a:gd name="T32" fmla="*/ 2147483647 w 187"/>
              <a:gd name="T33" fmla="*/ 2147483647 h 189"/>
              <a:gd name="T34" fmla="*/ 2147483647 w 187"/>
              <a:gd name="T35" fmla="*/ 2147483647 h 189"/>
              <a:gd name="T36" fmla="*/ 2147483647 w 187"/>
              <a:gd name="T37" fmla="*/ 2147483647 h 189"/>
              <a:gd name="T38" fmla="*/ 2147483647 w 187"/>
              <a:gd name="T39" fmla="*/ 2147483647 h 189"/>
              <a:gd name="T40" fmla="*/ 2147483647 w 187"/>
              <a:gd name="T41" fmla="*/ 2147483647 h 189"/>
              <a:gd name="T42" fmla="*/ 2147483647 w 187"/>
              <a:gd name="T43" fmla="*/ 2147483647 h 189"/>
              <a:gd name="T44" fmla="*/ 2147483647 w 187"/>
              <a:gd name="T45" fmla="*/ 2147483647 h 189"/>
              <a:gd name="T46" fmla="*/ 2147483647 w 187"/>
              <a:gd name="T47" fmla="*/ 2147483647 h 189"/>
              <a:gd name="T48" fmla="*/ 2147483647 w 187"/>
              <a:gd name="T49" fmla="*/ 2147483647 h 189"/>
              <a:gd name="T50" fmla="*/ 2147483647 w 187"/>
              <a:gd name="T51" fmla="*/ 2147483647 h 189"/>
              <a:gd name="T52" fmla="*/ 2147483647 w 187"/>
              <a:gd name="T53" fmla="*/ 2147483647 h 189"/>
              <a:gd name="T54" fmla="*/ 2147483647 w 187"/>
              <a:gd name="T55" fmla="*/ 2147483647 h 189"/>
              <a:gd name="T56" fmla="*/ 2147483647 w 187"/>
              <a:gd name="T57" fmla="*/ 2147483647 h 189"/>
              <a:gd name="T58" fmla="*/ 2147483647 w 187"/>
              <a:gd name="T59" fmla="*/ 2147483647 h 189"/>
              <a:gd name="T60" fmla="*/ 2147483647 w 187"/>
              <a:gd name="T61" fmla="*/ 2147483647 h 189"/>
              <a:gd name="T62" fmla="*/ 2147483647 w 187"/>
              <a:gd name="T63" fmla="*/ 2147483647 h 189"/>
              <a:gd name="T64" fmla="*/ 2147483647 w 187"/>
              <a:gd name="T65" fmla="*/ 2147483647 h 189"/>
              <a:gd name="T66" fmla="*/ 2147483647 w 187"/>
              <a:gd name="T67" fmla="*/ 2147483647 h 189"/>
              <a:gd name="T68" fmla="*/ 2147483647 w 187"/>
              <a:gd name="T69" fmla="*/ 2147483647 h 189"/>
              <a:gd name="T70" fmla="*/ 2147483647 w 187"/>
              <a:gd name="T71" fmla="*/ 2147483647 h 189"/>
              <a:gd name="T72" fmla="*/ 2147483647 w 187"/>
              <a:gd name="T73" fmla="*/ 2147483647 h 189"/>
              <a:gd name="T74" fmla="*/ 2147483647 w 187"/>
              <a:gd name="T75" fmla="*/ 2147483647 h 189"/>
              <a:gd name="T76" fmla="*/ 2147483647 w 187"/>
              <a:gd name="T77" fmla="*/ 2147483647 h 189"/>
              <a:gd name="T78" fmla="*/ 2147483647 w 187"/>
              <a:gd name="T79" fmla="*/ 2147483647 h 189"/>
              <a:gd name="T80" fmla="*/ 2147483647 w 187"/>
              <a:gd name="T81" fmla="*/ 2147483647 h 189"/>
              <a:gd name="T82" fmla="*/ 2147483647 w 187"/>
              <a:gd name="T83" fmla="*/ 2147483647 h 189"/>
              <a:gd name="T84" fmla="*/ 2147483647 w 187"/>
              <a:gd name="T85" fmla="*/ 2147483647 h 189"/>
              <a:gd name="T86" fmla="*/ 2147483647 w 187"/>
              <a:gd name="T87" fmla="*/ 2147483647 h 189"/>
              <a:gd name="T88" fmla="*/ 2147483647 w 187"/>
              <a:gd name="T89" fmla="*/ 2147483647 h 189"/>
              <a:gd name="T90" fmla="*/ 2147483647 w 187"/>
              <a:gd name="T91" fmla="*/ 2147483647 h 189"/>
              <a:gd name="T92" fmla="*/ 2147483647 w 187"/>
              <a:gd name="T93" fmla="*/ 2147483647 h 189"/>
              <a:gd name="T94" fmla="*/ 2147483647 w 187"/>
              <a:gd name="T95" fmla="*/ 2147483647 h 189"/>
              <a:gd name="T96" fmla="*/ 2147483647 w 187"/>
              <a:gd name="T97" fmla="*/ 2147483647 h 189"/>
              <a:gd name="T98" fmla="*/ 2147483647 w 187"/>
              <a:gd name="T99" fmla="*/ 2147483647 h 189"/>
              <a:gd name="T100" fmla="*/ 2147483647 w 187"/>
              <a:gd name="T101" fmla="*/ 2147483647 h 189"/>
              <a:gd name="T102" fmla="*/ 2147483647 w 187"/>
              <a:gd name="T103" fmla="*/ 2147483647 h 189"/>
              <a:gd name="T104" fmla="*/ 0 w 187"/>
              <a:gd name="T105" fmla="*/ 2147483647 h 189"/>
              <a:gd name="T106" fmla="*/ 2147483647 w 187"/>
              <a:gd name="T107" fmla="*/ 2147483647 h 189"/>
              <a:gd name="T108" fmla="*/ 2147483647 w 187"/>
              <a:gd name="T109" fmla="*/ 2147483647 h 189"/>
              <a:gd name="T110" fmla="*/ 2147483647 w 187"/>
              <a:gd name="T111" fmla="*/ 2147483647 h 189"/>
              <a:gd name="T112" fmla="*/ 2147483647 w 187"/>
              <a:gd name="T113" fmla="*/ 2147483647 h 189"/>
              <a:gd name="T114" fmla="*/ 2147483647 w 187"/>
              <a:gd name="T115" fmla="*/ 0 h 18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7"/>
              <a:gd name="T175" fmla="*/ 0 h 189"/>
              <a:gd name="T176" fmla="*/ 187 w 187"/>
              <a:gd name="T177" fmla="*/ 189 h 18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7" h="189">
                <a:moveTo>
                  <a:pt x="11" y="0"/>
                </a:moveTo>
                <a:lnTo>
                  <a:pt x="12" y="1"/>
                </a:lnTo>
                <a:lnTo>
                  <a:pt x="15" y="4"/>
                </a:lnTo>
                <a:lnTo>
                  <a:pt x="20" y="8"/>
                </a:lnTo>
                <a:lnTo>
                  <a:pt x="27" y="13"/>
                </a:lnTo>
                <a:lnTo>
                  <a:pt x="35" y="18"/>
                </a:lnTo>
                <a:lnTo>
                  <a:pt x="45" y="23"/>
                </a:lnTo>
                <a:lnTo>
                  <a:pt x="54" y="25"/>
                </a:lnTo>
                <a:lnTo>
                  <a:pt x="63" y="27"/>
                </a:lnTo>
                <a:lnTo>
                  <a:pt x="68" y="27"/>
                </a:lnTo>
                <a:lnTo>
                  <a:pt x="75" y="26"/>
                </a:lnTo>
                <a:lnTo>
                  <a:pt x="83" y="25"/>
                </a:lnTo>
                <a:lnTo>
                  <a:pt x="91" y="25"/>
                </a:lnTo>
                <a:lnTo>
                  <a:pt x="100" y="25"/>
                </a:lnTo>
                <a:lnTo>
                  <a:pt x="110" y="25"/>
                </a:lnTo>
                <a:lnTo>
                  <a:pt x="120" y="25"/>
                </a:lnTo>
                <a:lnTo>
                  <a:pt x="130" y="25"/>
                </a:lnTo>
                <a:lnTo>
                  <a:pt x="140" y="27"/>
                </a:lnTo>
                <a:lnTo>
                  <a:pt x="149" y="29"/>
                </a:lnTo>
                <a:lnTo>
                  <a:pt x="158" y="32"/>
                </a:lnTo>
                <a:lnTo>
                  <a:pt x="166" y="36"/>
                </a:lnTo>
                <a:lnTo>
                  <a:pt x="174" y="41"/>
                </a:lnTo>
                <a:lnTo>
                  <a:pt x="179" y="47"/>
                </a:lnTo>
                <a:lnTo>
                  <a:pt x="183" y="55"/>
                </a:lnTo>
                <a:lnTo>
                  <a:pt x="186" y="64"/>
                </a:lnTo>
                <a:lnTo>
                  <a:pt x="187" y="74"/>
                </a:lnTo>
                <a:lnTo>
                  <a:pt x="187" y="83"/>
                </a:lnTo>
                <a:lnTo>
                  <a:pt x="186" y="92"/>
                </a:lnTo>
                <a:lnTo>
                  <a:pt x="185" y="101"/>
                </a:lnTo>
                <a:lnTo>
                  <a:pt x="182" y="110"/>
                </a:lnTo>
                <a:lnTo>
                  <a:pt x="178" y="118"/>
                </a:lnTo>
                <a:lnTo>
                  <a:pt x="174" y="126"/>
                </a:lnTo>
                <a:lnTo>
                  <a:pt x="169" y="134"/>
                </a:lnTo>
                <a:lnTo>
                  <a:pt x="163" y="141"/>
                </a:lnTo>
                <a:lnTo>
                  <a:pt x="157" y="148"/>
                </a:lnTo>
                <a:lnTo>
                  <a:pt x="150" y="154"/>
                </a:lnTo>
                <a:lnTo>
                  <a:pt x="143" y="160"/>
                </a:lnTo>
                <a:lnTo>
                  <a:pt x="136" y="165"/>
                </a:lnTo>
                <a:lnTo>
                  <a:pt x="128" y="170"/>
                </a:lnTo>
                <a:lnTo>
                  <a:pt x="120" y="174"/>
                </a:lnTo>
                <a:lnTo>
                  <a:pt x="112" y="178"/>
                </a:lnTo>
                <a:lnTo>
                  <a:pt x="103" y="181"/>
                </a:lnTo>
                <a:lnTo>
                  <a:pt x="93" y="184"/>
                </a:lnTo>
                <a:lnTo>
                  <a:pt x="81" y="186"/>
                </a:lnTo>
                <a:lnTo>
                  <a:pt x="69" y="188"/>
                </a:lnTo>
                <a:lnTo>
                  <a:pt x="57" y="189"/>
                </a:lnTo>
                <a:lnTo>
                  <a:pt x="45" y="189"/>
                </a:lnTo>
                <a:lnTo>
                  <a:pt x="34" y="188"/>
                </a:lnTo>
                <a:lnTo>
                  <a:pt x="23" y="187"/>
                </a:lnTo>
                <a:lnTo>
                  <a:pt x="14" y="184"/>
                </a:lnTo>
                <a:lnTo>
                  <a:pt x="7" y="181"/>
                </a:lnTo>
                <a:lnTo>
                  <a:pt x="2" y="176"/>
                </a:lnTo>
                <a:lnTo>
                  <a:pt x="0" y="170"/>
                </a:lnTo>
                <a:lnTo>
                  <a:pt x="1" y="163"/>
                </a:lnTo>
                <a:lnTo>
                  <a:pt x="5" y="154"/>
                </a:lnTo>
                <a:lnTo>
                  <a:pt x="13" y="144"/>
                </a:lnTo>
                <a:lnTo>
                  <a:pt x="26" y="132"/>
                </a:lnTo>
                <a:lnTo>
                  <a:pt x="11" y="0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04" name="Freeform 32"/>
          <p:cNvSpPr>
            <a:spLocks/>
          </p:cNvSpPr>
          <p:nvPr/>
        </p:nvSpPr>
        <p:spPr bwMode="auto">
          <a:xfrm>
            <a:off x="2891367" y="2044701"/>
            <a:ext cx="265289" cy="266700"/>
          </a:xfrm>
          <a:custGeom>
            <a:avLst/>
            <a:gdLst>
              <a:gd name="T0" fmla="*/ 2147483647 w 187"/>
              <a:gd name="T1" fmla="*/ 0 h 189"/>
              <a:gd name="T2" fmla="*/ 2147483647 w 187"/>
              <a:gd name="T3" fmla="*/ 0 h 189"/>
              <a:gd name="T4" fmla="*/ 2147483647 w 187"/>
              <a:gd name="T5" fmla="*/ 2147483647 h 189"/>
              <a:gd name="T6" fmla="*/ 2147483647 w 187"/>
              <a:gd name="T7" fmla="*/ 2147483647 h 189"/>
              <a:gd name="T8" fmla="*/ 2147483647 w 187"/>
              <a:gd name="T9" fmla="*/ 2147483647 h 189"/>
              <a:gd name="T10" fmla="*/ 2147483647 w 187"/>
              <a:gd name="T11" fmla="*/ 2147483647 h 189"/>
              <a:gd name="T12" fmla="*/ 2147483647 w 187"/>
              <a:gd name="T13" fmla="*/ 2147483647 h 189"/>
              <a:gd name="T14" fmla="*/ 2147483647 w 187"/>
              <a:gd name="T15" fmla="*/ 2147483647 h 189"/>
              <a:gd name="T16" fmla="*/ 2147483647 w 187"/>
              <a:gd name="T17" fmla="*/ 2147483647 h 189"/>
              <a:gd name="T18" fmla="*/ 2147483647 w 187"/>
              <a:gd name="T19" fmla="*/ 2147483647 h 189"/>
              <a:gd name="T20" fmla="*/ 2147483647 w 187"/>
              <a:gd name="T21" fmla="*/ 2147483647 h 189"/>
              <a:gd name="T22" fmla="*/ 2147483647 w 187"/>
              <a:gd name="T23" fmla="*/ 2147483647 h 189"/>
              <a:gd name="T24" fmla="*/ 2147483647 w 187"/>
              <a:gd name="T25" fmla="*/ 2147483647 h 189"/>
              <a:gd name="T26" fmla="*/ 2147483647 w 187"/>
              <a:gd name="T27" fmla="*/ 2147483647 h 189"/>
              <a:gd name="T28" fmla="*/ 2147483647 w 187"/>
              <a:gd name="T29" fmla="*/ 2147483647 h 189"/>
              <a:gd name="T30" fmla="*/ 2147483647 w 187"/>
              <a:gd name="T31" fmla="*/ 2147483647 h 189"/>
              <a:gd name="T32" fmla="*/ 2147483647 w 187"/>
              <a:gd name="T33" fmla="*/ 2147483647 h 189"/>
              <a:gd name="T34" fmla="*/ 2147483647 w 187"/>
              <a:gd name="T35" fmla="*/ 2147483647 h 189"/>
              <a:gd name="T36" fmla="*/ 2147483647 w 187"/>
              <a:gd name="T37" fmla="*/ 2147483647 h 189"/>
              <a:gd name="T38" fmla="*/ 2147483647 w 187"/>
              <a:gd name="T39" fmla="*/ 2147483647 h 189"/>
              <a:gd name="T40" fmla="*/ 2147483647 w 187"/>
              <a:gd name="T41" fmla="*/ 2147483647 h 189"/>
              <a:gd name="T42" fmla="*/ 2147483647 w 187"/>
              <a:gd name="T43" fmla="*/ 2147483647 h 189"/>
              <a:gd name="T44" fmla="*/ 2147483647 w 187"/>
              <a:gd name="T45" fmla="*/ 2147483647 h 189"/>
              <a:gd name="T46" fmla="*/ 2147483647 w 187"/>
              <a:gd name="T47" fmla="*/ 2147483647 h 189"/>
              <a:gd name="T48" fmla="*/ 2147483647 w 187"/>
              <a:gd name="T49" fmla="*/ 2147483647 h 189"/>
              <a:gd name="T50" fmla="*/ 2147483647 w 187"/>
              <a:gd name="T51" fmla="*/ 2147483647 h 189"/>
              <a:gd name="T52" fmla="*/ 2147483647 w 187"/>
              <a:gd name="T53" fmla="*/ 2147483647 h 189"/>
              <a:gd name="T54" fmla="*/ 2147483647 w 187"/>
              <a:gd name="T55" fmla="*/ 2147483647 h 189"/>
              <a:gd name="T56" fmla="*/ 2147483647 w 187"/>
              <a:gd name="T57" fmla="*/ 2147483647 h 189"/>
              <a:gd name="T58" fmla="*/ 2147483647 w 187"/>
              <a:gd name="T59" fmla="*/ 2147483647 h 189"/>
              <a:gd name="T60" fmla="*/ 2147483647 w 187"/>
              <a:gd name="T61" fmla="*/ 2147483647 h 189"/>
              <a:gd name="T62" fmla="*/ 2147483647 w 187"/>
              <a:gd name="T63" fmla="*/ 2147483647 h 189"/>
              <a:gd name="T64" fmla="*/ 2147483647 w 187"/>
              <a:gd name="T65" fmla="*/ 2147483647 h 189"/>
              <a:gd name="T66" fmla="*/ 2147483647 w 187"/>
              <a:gd name="T67" fmla="*/ 2147483647 h 189"/>
              <a:gd name="T68" fmla="*/ 2147483647 w 187"/>
              <a:gd name="T69" fmla="*/ 2147483647 h 189"/>
              <a:gd name="T70" fmla="*/ 2147483647 w 187"/>
              <a:gd name="T71" fmla="*/ 2147483647 h 189"/>
              <a:gd name="T72" fmla="*/ 2147483647 w 187"/>
              <a:gd name="T73" fmla="*/ 2147483647 h 189"/>
              <a:gd name="T74" fmla="*/ 2147483647 w 187"/>
              <a:gd name="T75" fmla="*/ 2147483647 h 189"/>
              <a:gd name="T76" fmla="*/ 2147483647 w 187"/>
              <a:gd name="T77" fmla="*/ 2147483647 h 189"/>
              <a:gd name="T78" fmla="*/ 2147483647 w 187"/>
              <a:gd name="T79" fmla="*/ 2147483647 h 189"/>
              <a:gd name="T80" fmla="*/ 2147483647 w 187"/>
              <a:gd name="T81" fmla="*/ 2147483647 h 189"/>
              <a:gd name="T82" fmla="*/ 2147483647 w 187"/>
              <a:gd name="T83" fmla="*/ 2147483647 h 189"/>
              <a:gd name="T84" fmla="*/ 2147483647 w 187"/>
              <a:gd name="T85" fmla="*/ 2147483647 h 189"/>
              <a:gd name="T86" fmla="*/ 2147483647 w 187"/>
              <a:gd name="T87" fmla="*/ 2147483647 h 189"/>
              <a:gd name="T88" fmla="*/ 2147483647 w 187"/>
              <a:gd name="T89" fmla="*/ 2147483647 h 189"/>
              <a:gd name="T90" fmla="*/ 2147483647 w 187"/>
              <a:gd name="T91" fmla="*/ 2147483647 h 189"/>
              <a:gd name="T92" fmla="*/ 2147483647 w 187"/>
              <a:gd name="T93" fmla="*/ 2147483647 h 189"/>
              <a:gd name="T94" fmla="*/ 2147483647 w 187"/>
              <a:gd name="T95" fmla="*/ 2147483647 h 189"/>
              <a:gd name="T96" fmla="*/ 2147483647 w 187"/>
              <a:gd name="T97" fmla="*/ 2147483647 h 189"/>
              <a:gd name="T98" fmla="*/ 2147483647 w 187"/>
              <a:gd name="T99" fmla="*/ 2147483647 h 189"/>
              <a:gd name="T100" fmla="*/ 2147483647 w 187"/>
              <a:gd name="T101" fmla="*/ 2147483647 h 189"/>
              <a:gd name="T102" fmla="*/ 2147483647 w 187"/>
              <a:gd name="T103" fmla="*/ 2147483647 h 189"/>
              <a:gd name="T104" fmla="*/ 2147483647 w 187"/>
              <a:gd name="T105" fmla="*/ 2147483647 h 189"/>
              <a:gd name="T106" fmla="*/ 2147483647 w 187"/>
              <a:gd name="T107" fmla="*/ 2147483647 h 189"/>
              <a:gd name="T108" fmla="*/ 2147483647 w 187"/>
              <a:gd name="T109" fmla="*/ 2147483647 h 189"/>
              <a:gd name="T110" fmla="*/ 2147483647 w 187"/>
              <a:gd name="T111" fmla="*/ 2147483647 h 189"/>
              <a:gd name="T112" fmla="*/ 0 w 187"/>
              <a:gd name="T113" fmla="*/ 2147483647 h 189"/>
              <a:gd name="T114" fmla="*/ 2147483647 w 187"/>
              <a:gd name="T115" fmla="*/ 2147483647 h 189"/>
              <a:gd name="T116" fmla="*/ 2147483647 w 187"/>
              <a:gd name="T117" fmla="*/ 2147483647 h 189"/>
              <a:gd name="T118" fmla="*/ 2147483647 w 187"/>
              <a:gd name="T119" fmla="*/ 2147483647 h 189"/>
              <a:gd name="T120" fmla="*/ 2147483647 w 187"/>
              <a:gd name="T121" fmla="*/ 2147483647 h 18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7"/>
              <a:gd name="T184" fmla="*/ 0 h 189"/>
              <a:gd name="T185" fmla="*/ 187 w 187"/>
              <a:gd name="T186" fmla="*/ 189 h 18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7" h="189">
                <a:moveTo>
                  <a:pt x="11" y="0"/>
                </a:moveTo>
                <a:lnTo>
                  <a:pt x="11" y="0"/>
                </a:lnTo>
                <a:lnTo>
                  <a:pt x="12" y="1"/>
                </a:lnTo>
                <a:lnTo>
                  <a:pt x="15" y="4"/>
                </a:lnTo>
                <a:lnTo>
                  <a:pt x="20" y="8"/>
                </a:lnTo>
                <a:lnTo>
                  <a:pt x="27" y="13"/>
                </a:lnTo>
                <a:lnTo>
                  <a:pt x="35" y="18"/>
                </a:lnTo>
                <a:lnTo>
                  <a:pt x="45" y="23"/>
                </a:lnTo>
                <a:lnTo>
                  <a:pt x="54" y="25"/>
                </a:lnTo>
                <a:lnTo>
                  <a:pt x="63" y="27"/>
                </a:lnTo>
                <a:lnTo>
                  <a:pt x="68" y="27"/>
                </a:lnTo>
                <a:lnTo>
                  <a:pt x="75" y="26"/>
                </a:lnTo>
                <a:lnTo>
                  <a:pt x="83" y="25"/>
                </a:lnTo>
                <a:lnTo>
                  <a:pt x="91" y="25"/>
                </a:lnTo>
                <a:lnTo>
                  <a:pt x="100" y="25"/>
                </a:lnTo>
                <a:lnTo>
                  <a:pt x="110" y="25"/>
                </a:lnTo>
                <a:lnTo>
                  <a:pt x="120" y="25"/>
                </a:lnTo>
                <a:lnTo>
                  <a:pt x="130" y="25"/>
                </a:lnTo>
                <a:lnTo>
                  <a:pt x="140" y="27"/>
                </a:lnTo>
                <a:lnTo>
                  <a:pt x="149" y="29"/>
                </a:lnTo>
                <a:lnTo>
                  <a:pt x="158" y="32"/>
                </a:lnTo>
                <a:lnTo>
                  <a:pt x="166" y="36"/>
                </a:lnTo>
                <a:lnTo>
                  <a:pt x="174" y="41"/>
                </a:lnTo>
                <a:lnTo>
                  <a:pt x="179" y="47"/>
                </a:lnTo>
                <a:lnTo>
                  <a:pt x="183" y="55"/>
                </a:lnTo>
                <a:lnTo>
                  <a:pt x="186" y="64"/>
                </a:lnTo>
                <a:lnTo>
                  <a:pt x="187" y="74"/>
                </a:lnTo>
                <a:lnTo>
                  <a:pt x="187" y="83"/>
                </a:lnTo>
                <a:lnTo>
                  <a:pt x="186" y="92"/>
                </a:lnTo>
                <a:lnTo>
                  <a:pt x="185" y="101"/>
                </a:lnTo>
                <a:lnTo>
                  <a:pt x="182" y="110"/>
                </a:lnTo>
                <a:lnTo>
                  <a:pt x="178" y="118"/>
                </a:lnTo>
                <a:lnTo>
                  <a:pt x="174" y="126"/>
                </a:lnTo>
                <a:lnTo>
                  <a:pt x="169" y="134"/>
                </a:lnTo>
                <a:lnTo>
                  <a:pt x="163" y="141"/>
                </a:lnTo>
                <a:lnTo>
                  <a:pt x="157" y="148"/>
                </a:lnTo>
                <a:lnTo>
                  <a:pt x="150" y="154"/>
                </a:lnTo>
                <a:lnTo>
                  <a:pt x="143" y="160"/>
                </a:lnTo>
                <a:lnTo>
                  <a:pt x="136" y="165"/>
                </a:lnTo>
                <a:lnTo>
                  <a:pt x="128" y="170"/>
                </a:lnTo>
                <a:lnTo>
                  <a:pt x="120" y="174"/>
                </a:lnTo>
                <a:lnTo>
                  <a:pt x="112" y="178"/>
                </a:lnTo>
                <a:lnTo>
                  <a:pt x="103" y="181"/>
                </a:lnTo>
                <a:lnTo>
                  <a:pt x="93" y="184"/>
                </a:lnTo>
                <a:lnTo>
                  <a:pt x="81" y="186"/>
                </a:lnTo>
                <a:lnTo>
                  <a:pt x="69" y="188"/>
                </a:lnTo>
                <a:lnTo>
                  <a:pt x="57" y="189"/>
                </a:lnTo>
                <a:lnTo>
                  <a:pt x="45" y="189"/>
                </a:lnTo>
                <a:lnTo>
                  <a:pt x="34" y="188"/>
                </a:lnTo>
                <a:lnTo>
                  <a:pt x="23" y="187"/>
                </a:lnTo>
                <a:lnTo>
                  <a:pt x="14" y="184"/>
                </a:lnTo>
                <a:lnTo>
                  <a:pt x="7" y="181"/>
                </a:lnTo>
                <a:lnTo>
                  <a:pt x="2" y="176"/>
                </a:lnTo>
                <a:lnTo>
                  <a:pt x="0" y="170"/>
                </a:lnTo>
                <a:lnTo>
                  <a:pt x="1" y="163"/>
                </a:lnTo>
                <a:lnTo>
                  <a:pt x="5" y="154"/>
                </a:lnTo>
                <a:lnTo>
                  <a:pt x="13" y="144"/>
                </a:lnTo>
                <a:lnTo>
                  <a:pt x="26" y="132"/>
                </a:lnTo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05" name="Freeform 33"/>
          <p:cNvSpPr>
            <a:spLocks/>
          </p:cNvSpPr>
          <p:nvPr/>
        </p:nvSpPr>
        <p:spPr bwMode="auto">
          <a:xfrm>
            <a:off x="7416800" y="2070101"/>
            <a:ext cx="265289" cy="266700"/>
          </a:xfrm>
          <a:custGeom>
            <a:avLst/>
            <a:gdLst>
              <a:gd name="T0" fmla="*/ 2147483647 w 188"/>
              <a:gd name="T1" fmla="*/ 0 h 189"/>
              <a:gd name="T2" fmla="*/ 2147483647 w 188"/>
              <a:gd name="T3" fmla="*/ 0 h 189"/>
              <a:gd name="T4" fmla="*/ 2147483647 w 188"/>
              <a:gd name="T5" fmla="*/ 2147483647 h 189"/>
              <a:gd name="T6" fmla="*/ 2147483647 w 188"/>
              <a:gd name="T7" fmla="*/ 2147483647 h 189"/>
              <a:gd name="T8" fmla="*/ 2147483647 w 188"/>
              <a:gd name="T9" fmla="*/ 2147483647 h 189"/>
              <a:gd name="T10" fmla="*/ 2147483647 w 188"/>
              <a:gd name="T11" fmla="*/ 2147483647 h 189"/>
              <a:gd name="T12" fmla="*/ 2147483647 w 188"/>
              <a:gd name="T13" fmla="*/ 2147483647 h 189"/>
              <a:gd name="T14" fmla="*/ 2147483647 w 188"/>
              <a:gd name="T15" fmla="*/ 2147483647 h 189"/>
              <a:gd name="T16" fmla="*/ 2147483647 w 188"/>
              <a:gd name="T17" fmla="*/ 2147483647 h 189"/>
              <a:gd name="T18" fmla="*/ 2147483647 w 188"/>
              <a:gd name="T19" fmla="*/ 2147483647 h 189"/>
              <a:gd name="T20" fmla="*/ 2147483647 w 188"/>
              <a:gd name="T21" fmla="*/ 2147483647 h 189"/>
              <a:gd name="T22" fmla="*/ 2147483647 w 188"/>
              <a:gd name="T23" fmla="*/ 2147483647 h 189"/>
              <a:gd name="T24" fmla="*/ 2147483647 w 188"/>
              <a:gd name="T25" fmla="*/ 2147483647 h 189"/>
              <a:gd name="T26" fmla="*/ 2147483647 w 188"/>
              <a:gd name="T27" fmla="*/ 2147483647 h 189"/>
              <a:gd name="T28" fmla="*/ 2147483647 w 188"/>
              <a:gd name="T29" fmla="*/ 2147483647 h 189"/>
              <a:gd name="T30" fmla="*/ 2147483647 w 188"/>
              <a:gd name="T31" fmla="*/ 2147483647 h 189"/>
              <a:gd name="T32" fmla="*/ 2147483647 w 188"/>
              <a:gd name="T33" fmla="*/ 2147483647 h 189"/>
              <a:gd name="T34" fmla="*/ 2147483647 w 188"/>
              <a:gd name="T35" fmla="*/ 2147483647 h 189"/>
              <a:gd name="T36" fmla="*/ 2147483647 w 188"/>
              <a:gd name="T37" fmla="*/ 2147483647 h 189"/>
              <a:gd name="T38" fmla="*/ 2147483647 w 188"/>
              <a:gd name="T39" fmla="*/ 2147483647 h 189"/>
              <a:gd name="T40" fmla="*/ 2147483647 w 188"/>
              <a:gd name="T41" fmla="*/ 2147483647 h 189"/>
              <a:gd name="T42" fmla="*/ 2147483647 w 188"/>
              <a:gd name="T43" fmla="*/ 2147483647 h 189"/>
              <a:gd name="T44" fmla="*/ 2147483647 w 188"/>
              <a:gd name="T45" fmla="*/ 2147483647 h 189"/>
              <a:gd name="T46" fmla="*/ 2147483647 w 188"/>
              <a:gd name="T47" fmla="*/ 2147483647 h 189"/>
              <a:gd name="T48" fmla="*/ 2147483647 w 188"/>
              <a:gd name="T49" fmla="*/ 2147483647 h 189"/>
              <a:gd name="T50" fmla="*/ 2147483647 w 188"/>
              <a:gd name="T51" fmla="*/ 2147483647 h 189"/>
              <a:gd name="T52" fmla="*/ 2147483647 w 188"/>
              <a:gd name="T53" fmla="*/ 2147483647 h 189"/>
              <a:gd name="T54" fmla="*/ 2147483647 w 188"/>
              <a:gd name="T55" fmla="*/ 2147483647 h 189"/>
              <a:gd name="T56" fmla="*/ 2147483647 w 188"/>
              <a:gd name="T57" fmla="*/ 2147483647 h 189"/>
              <a:gd name="T58" fmla="*/ 2147483647 w 188"/>
              <a:gd name="T59" fmla="*/ 2147483647 h 189"/>
              <a:gd name="T60" fmla="*/ 2147483647 w 188"/>
              <a:gd name="T61" fmla="*/ 2147483647 h 189"/>
              <a:gd name="T62" fmla="*/ 2147483647 w 188"/>
              <a:gd name="T63" fmla="*/ 2147483647 h 189"/>
              <a:gd name="T64" fmla="*/ 2147483647 w 188"/>
              <a:gd name="T65" fmla="*/ 2147483647 h 189"/>
              <a:gd name="T66" fmla="*/ 2147483647 w 188"/>
              <a:gd name="T67" fmla="*/ 2147483647 h 189"/>
              <a:gd name="T68" fmla="*/ 2147483647 w 188"/>
              <a:gd name="T69" fmla="*/ 2147483647 h 189"/>
              <a:gd name="T70" fmla="*/ 2147483647 w 188"/>
              <a:gd name="T71" fmla="*/ 2147483647 h 189"/>
              <a:gd name="T72" fmla="*/ 2147483647 w 188"/>
              <a:gd name="T73" fmla="*/ 2147483647 h 189"/>
              <a:gd name="T74" fmla="*/ 2147483647 w 188"/>
              <a:gd name="T75" fmla="*/ 2147483647 h 189"/>
              <a:gd name="T76" fmla="*/ 2147483647 w 188"/>
              <a:gd name="T77" fmla="*/ 2147483647 h 189"/>
              <a:gd name="T78" fmla="*/ 2147483647 w 188"/>
              <a:gd name="T79" fmla="*/ 2147483647 h 189"/>
              <a:gd name="T80" fmla="*/ 2147483647 w 188"/>
              <a:gd name="T81" fmla="*/ 2147483647 h 189"/>
              <a:gd name="T82" fmla="*/ 2147483647 w 188"/>
              <a:gd name="T83" fmla="*/ 2147483647 h 189"/>
              <a:gd name="T84" fmla="*/ 2147483647 w 188"/>
              <a:gd name="T85" fmla="*/ 2147483647 h 189"/>
              <a:gd name="T86" fmla="*/ 2147483647 w 188"/>
              <a:gd name="T87" fmla="*/ 2147483647 h 189"/>
              <a:gd name="T88" fmla="*/ 2147483647 w 188"/>
              <a:gd name="T89" fmla="*/ 2147483647 h 189"/>
              <a:gd name="T90" fmla="*/ 2147483647 w 188"/>
              <a:gd name="T91" fmla="*/ 2147483647 h 189"/>
              <a:gd name="T92" fmla="*/ 2147483647 w 188"/>
              <a:gd name="T93" fmla="*/ 2147483647 h 189"/>
              <a:gd name="T94" fmla="*/ 2147483647 w 188"/>
              <a:gd name="T95" fmla="*/ 2147483647 h 189"/>
              <a:gd name="T96" fmla="*/ 2147483647 w 188"/>
              <a:gd name="T97" fmla="*/ 2147483647 h 189"/>
              <a:gd name="T98" fmla="*/ 2147483647 w 188"/>
              <a:gd name="T99" fmla="*/ 2147483647 h 189"/>
              <a:gd name="T100" fmla="*/ 2147483647 w 188"/>
              <a:gd name="T101" fmla="*/ 2147483647 h 189"/>
              <a:gd name="T102" fmla="*/ 2147483647 w 188"/>
              <a:gd name="T103" fmla="*/ 2147483647 h 189"/>
              <a:gd name="T104" fmla="*/ 2147483647 w 188"/>
              <a:gd name="T105" fmla="*/ 2147483647 h 189"/>
              <a:gd name="T106" fmla="*/ 2147483647 w 188"/>
              <a:gd name="T107" fmla="*/ 2147483647 h 189"/>
              <a:gd name="T108" fmla="*/ 2147483647 w 188"/>
              <a:gd name="T109" fmla="*/ 2147483647 h 189"/>
              <a:gd name="T110" fmla="*/ 2147483647 w 188"/>
              <a:gd name="T111" fmla="*/ 2147483647 h 189"/>
              <a:gd name="T112" fmla="*/ 0 w 188"/>
              <a:gd name="T113" fmla="*/ 2147483647 h 189"/>
              <a:gd name="T114" fmla="*/ 2147483647 w 188"/>
              <a:gd name="T115" fmla="*/ 2147483647 h 189"/>
              <a:gd name="T116" fmla="*/ 2147483647 w 188"/>
              <a:gd name="T117" fmla="*/ 2147483647 h 189"/>
              <a:gd name="T118" fmla="*/ 2147483647 w 188"/>
              <a:gd name="T119" fmla="*/ 2147483647 h 189"/>
              <a:gd name="T120" fmla="*/ 2147483647 w 188"/>
              <a:gd name="T121" fmla="*/ 2147483647 h 18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8"/>
              <a:gd name="T184" fmla="*/ 0 h 189"/>
              <a:gd name="T185" fmla="*/ 188 w 188"/>
              <a:gd name="T186" fmla="*/ 189 h 18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8" h="189">
                <a:moveTo>
                  <a:pt x="11" y="0"/>
                </a:moveTo>
                <a:lnTo>
                  <a:pt x="11" y="0"/>
                </a:lnTo>
                <a:lnTo>
                  <a:pt x="13" y="1"/>
                </a:lnTo>
                <a:lnTo>
                  <a:pt x="16" y="4"/>
                </a:lnTo>
                <a:lnTo>
                  <a:pt x="21" y="8"/>
                </a:lnTo>
                <a:lnTo>
                  <a:pt x="28" y="13"/>
                </a:lnTo>
                <a:lnTo>
                  <a:pt x="36" y="18"/>
                </a:lnTo>
                <a:lnTo>
                  <a:pt x="45" y="23"/>
                </a:lnTo>
                <a:lnTo>
                  <a:pt x="55" y="25"/>
                </a:lnTo>
                <a:lnTo>
                  <a:pt x="64" y="27"/>
                </a:lnTo>
                <a:lnTo>
                  <a:pt x="69" y="27"/>
                </a:lnTo>
                <a:lnTo>
                  <a:pt x="76" y="26"/>
                </a:lnTo>
                <a:lnTo>
                  <a:pt x="83" y="25"/>
                </a:lnTo>
                <a:lnTo>
                  <a:pt x="92" y="25"/>
                </a:lnTo>
                <a:lnTo>
                  <a:pt x="101" y="25"/>
                </a:lnTo>
                <a:lnTo>
                  <a:pt x="111" y="25"/>
                </a:lnTo>
                <a:lnTo>
                  <a:pt x="121" y="25"/>
                </a:lnTo>
                <a:lnTo>
                  <a:pt x="131" y="25"/>
                </a:lnTo>
                <a:lnTo>
                  <a:pt x="140" y="27"/>
                </a:lnTo>
                <a:lnTo>
                  <a:pt x="150" y="29"/>
                </a:lnTo>
                <a:lnTo>
                  <a:pt x="159" y="32"/>
                </a:lnTo>
                <a:lnTo>
                  <a:pt x="167" y="36"/>
                </a:lnTo>
                <a:lnTo>
                  <a:pt x="174" y="41"/>
                </a:lnTo>
                <a:lnTo>
                  <a:pt x="180" y="47"/>
                </a:lnTo>
                <a:lnTo>
                  <a:pt x="184" y="55"/>
                </a:lnTo>
                <a:lnTo>
                  <a:pt x="187" y="64"/>
                </a:lnTo>
                <a:lnTo>
                  <a:pt x="188" y="74"/>
                </a:lnTo>
                <a:lnTo>
                  <a:pt x="188" y="83"/>
                </a:lnTo>
                <a:lnTo>
                  <a:pt x="187" y="92"/>
                </a:lnTo>
                <a:lnTo>
                  <a:pt x="185" y="101"/>
                </a:lnTo>
                <a:lnTo>
                  <a:pt x="182" y="110"/>
                </a:lnTo>
                <a:lnTo>
                  <a:pt x="179" y="118"/>
                </a:lnTo>
                <a:lnTo>
                  <a:pt x="174" y="126"/>
                </a:lnTo>
                <a:lnTo>
                  <a:pt x="170" y="134"/>
                </a:lnTo>
                <a:lnTo>
                  <a:pt x="164" y="141"/>
                </a:lnTo>
                <a:lnTo>
                  <a:pt x="158" y="148"/>
                </a:lnTo>
                <a:lnTo>
                  <a:pt x="151" y="154"/>
                </a:lnTo>
                <a:lnTo>
                  <a:pt x="144" y="160"/>
                </a:lnTo>
                <a:lnTo>
                  <a:pt x="136" y="165"/>
                </a:lnTo>
                <a:lnTo>
                  <a:pt x="129" y="170"/>
                </a:lnTo>
                <a:lnTo>
                  <a:pt x="121" y="174"/>
                </a:lnTo>
                <a:lnTo>
                  <a:pt x="113" y="178"/>
                </a:lnTo>
                <a:lnTo>
                  <a:pt x="104" y="181"/>
                </a:lnTo>
                <a:lnTo>
                  <a:pt x="94" y="184"/>
                </a:lnTo>
                <a:lnTo>
                  <a:pt x="82" y="186"/>
                </a:lnTo>
                <a:lnTo>
                  <a:pt x="70" y="188"/>
                </a:lnTo>
                <a:lnTo>
                  <a:pt x="58" y="189"/>
                </a:lnTo>
                <a:lnTo>
                  <a:pt x="46" y="189"/>
                </a:lnTo>
                <a:lnTo>
                  <a:pt x="34" y="188"/>
                </a:lnTo>
                <a:lnTo>
                  <a:pt x="24" y="187"/>
                </a:lnTo>
                <a:lnTo>
                  <a:pt x="15" y="184"/>
                </a:lnTo>
                <a:lnTo>
                  <a:pt x="8" y="181"/>
                </a:lnTo>
                <a:lnTo>
                  <a:pt x="3" y="176"/>
                </a:lnTo>
                <a:lnTo>
                  <a:pt x="0" y="170"/>
                </a:lnTo>
                <a:lnTo>
                  <a:pt x="2" y="163"/>
                </a:lnTo>
                <a:lnTo>
                  <a:pt x="6" y="154"/>
                </a:lnTo>
                <a:lnTo>
                  <a:pt x="14" y="144"/>
                </a:lnTo>
                <a:lnTo>
                  <a:pt x="27" y="132"/>
                </a:lnTo>
              </a:path>
            </a:pathLst>
          </a:custGeom>
          <a:solidFill>
            <a:srgbClr val="FFCC99"/>
          </a:solidFill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06" name="Freeform 34"/>
          <p:cNvSpPr>
            <a:spLocks/>
          </p:cNvSpPr>
          <p:nvPr/>
        </p:nvSpPr>
        <p:spPr bwMode="auto">
          <a:xfrm>
            <a:off x="2731911" y="1945923"/>
            <a:ext cx="251178" cy="289277"/>
          </a:xfrm>
          <a:custGeom>
            <a:avLst/>
            <a:gdLst>
              <a:gd name="T0" fmla="*/ 2147483647 w 178"/>
              <a:gd name="T1" fmla="*/ 2147483647 h 205"/>
              <a:gd name="T2" fmla="*/ 2147483647 w 178"/>
              <a:gd name="T3" fmla="*/ 2147483647 h 205"/>
              <a:gd name="T4" fmla="*/ 2147483647 w 178"/>
              <a:gd name="T5" fmla="*/ 2147483647 h 205"/>
              <a:gd name="T6" fmla="*/ 2147483647 w 178"/>
              <a:gd name="T7" fmla="*/ 2147483647 h 205"/>
              <a:gd name="T8" fmla="*/ 2147483647 w 178"/>
              <a:gd name="T9" fmla="*/ 2147483647 h 205"/>
              <a:gd name="T10" fmla="*/ 2147483647 w 178"/>
              <a:gd name="T11" fmla="*/ 2147483647 h 205"/>
              <a:gd name="T12" fmla="*/ 2147483647 w 178"/>
              <a:gd name="T13" fmla="*/ 2147483647 h 205"/>
              <a:gd name="T14" fmla="*/ 2147483647 w 178"/>
              <a:gd name="T15" fmla="*/ 2147483647 h 205"/>
              <a:gd name="T16" fmla="*/ 2147483647 w 178"/>
              <a:gd name="T17" fmla="*/ 2147483647 h 205"/>
              <a:gd name="T18" fmla="*/ 2147483647 w 178"/>
              <a:gd name="T19" fmla="*/ 2147483647 h 205"/>
              <a:gd name="T20" fmla="*/ 2147483647 w 178"/>
              <a:gd name="T21" fmla="*/ 2147483647 h 205"/>
              <a:gd name="T22" fmla="*/ 2147483647 w 178"/>
              <a:gd name="T23" fmla="*/ 2147483647 h 205"/>
              <a:gd name="T24" fmla="*/ 2147483647 w 178"/>
              <a:gd name="T25" fmla="*/ 2147483647 h 205"/>
              <a:gd name="T26" fmla="*/ 2147483647 w 178"/>
              <a:gd name="T27" fmla="*/ 2147483647 h 205"/>
              <a:gd name="T28" fmla="*/ 2147483647 w 178"/>
              <a:gd name="T29" fmla="*/ 2147483647 h 205"/>
              <a:gd name="T30" fmla="*/ 2147483647 w 178"/>
              <a:gd name="T31" fmla="*/ 2147483647 h 205"/>
              <a:gd name="T32" fmla="*/ 2147483647 w 178"/>
              <a:gd name="T33" fmla="*/ 2147483647 h 205"/>
              <a:gd name="T34" fmla="*/ 2147483647 w 178"/>
              <a:gd name="T35" fmla="*/ 2147483647 h 205"/>
              <a:gd name="T36" fmla="*/ 2147483647 w 178"/>
              <a:gd name="T37" fmla="*/ 2147483647 h 205"/>
              <a:gd name="T38" fmla="*/ 2147483647 w 178"/>
              <a:gd name="T39" fmla="*/ 2147483647 h 205"/>
              <a:gd name="T40" fmla="*/ 2147483647 w 178"/>
              <a:gd name="T41" fmla="*/ 2147483647 h 205"/>
              <a:gd name="T42" fmla="*/ 2147483647 w 178"/>
              <a:gd name="T43" fmla="*/ 2147483647 h 205"/>
              <a:gd name="T44" fmla="*/ 2147483647 w 178"/>
              <a:gd name="T45" fmla="*/ 2147483647 h 205"/>
              <a:gd name="T46" fmla="*/ 2147483647 w 178"/>
              <a:gd name="T47" fmla="*/ 2147483647 h 205"/>
              <a:gd name="T48" fmla="*/ 2147483647 w 178"/>
              <a:gd name="T49" fmla="*/ 2147483647 h 205"/>
              <a:gd name="T50" fmla="*/ 2147483647 w 178"/>
              <a:gd name="T51" fmla="*/ 2147483647 h 205"/>
              <a:gd name="T52" fmla="*/ 2147483647 w 178"/>
              <a:gd name="T53" fmla="*/ 2147483647 h 205"/>
              <a:gd name="T54" fmla="*/ 2147483647 w 178"/>
              <a:gd name="T55" fmla="*/ 2147483647 h 205"/>
              <a:gd name="T56" fmla="*/ 2147483647 w 178"/>
              <a:gd name="T57" fmla="*/ 2147483647 h 205"/>
              <a:gd name="T58" fmla="*/ 2147483647 w 178"/>
              <a:gd name="T59" fmla="*/ 2147483647 h 205"/>
              <a:gd name="T60" fmla="*/ 2147483647 w 178"/>
              <a:gd name="T61" fmla="*/ 2147483647 h 205"/>
              <a:gd name="T62" fmla="*/ 2147483647 w 178"/>
              <a:gd name="T63" fmla="*/ 2147483647 h 205"/>
              <a:gd name="T64" fmla="*/ 2147483647 w 178"/>
              <a:gd name="T65" fmla="*/ 2147483647 h 20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8"/>
              <a:gd name="T100" fmla="*/ 0 h 205"/>
              <a:gd name="T101" fmla="*/ 178 w 178"/>
              <a:gd name="T102" fmla="*/ 205 h 20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8" h="205">
                <a:moveTo>
                  <a:pt x="127" y="137"/>
                </a:moveTo>
                <a:lnTo>
                  <a:pt x="128" y="138"/>
                </a:lnTo>
                <a:lnTo>
                  <a:pt x="129" y="139"/>
                </a:lnTo>
                <a:lnTo>
                  <a:pt x="131" y="143"/>
                </a:lnTo>
                <a:lnTo>
                  <a:pt x="129" y="148"/>
                </a:lnTo>
                <a:lnTo>
                  <a:pt x="125" y="154"/>
                </a:lnTo>
                <a:lnTo>
                  <a:pt x="115" y="163"/>
                </a:lnTo>
                <a:lnTo>
                  <a:pt x="99" y="174"/>
                </a:lnTo>
                <a:lnTo>
                  <a:pt x="75" y="186"/>
                </a:lnTo>
                <a:lnTo>
                  <a:pt x="61" y="193"/>
                </a:lnTo>
                <a:lnTo>
                  <a:pt x="49" y="198"/>
                </a:lnTo>
                <a:lnTo>
                  <a:pt x="37" y="202"/>
                </a:lnTo>
                <a:lnTo>
                  <a:pt x="28" y="204"/>
                </a:lnTo>
                <a:lnTo>
                  <a:pt x="20" y="205"/>
                </a:lnTo>
                <a:lnTo>
                  <a:pt x="13" y="205"/>
                </a:lnTo>
                <a:lnTo>
                  <a:pt x="8" y="203"/>
                </a:lnTo>
                <a:lnTo>
                  <a:pt x="4" y="199"/>
                </a:lnTo>
                <a:lnTo>
                  <a:pt x="1" y="193"/>
                </a:lnTo>
                <a:lnTo>
                  <a:pt x="0" y="186"/>
                </a:lnTo>
                <a:lnTo>
                  <a:pt x="1" y="177"/>
                </a:lnTo>
                <a:lnTo>
                  <a:pt x="3" y="165"/>
                </a:lnTo>
                <a:lnTo>
                  <a:pt x="6" y="151"/>
                </a:lnTo>
                <a:lnTo>
                  <a:pt x="11" y="136"/>
                </a:lnTo>
                <a:lnTo>
                  <a:pt x="17" y="117"/>
                </a:lnTo>
                <a:lnTo>
                  <a:pt x="25" y="97"/>
                </a:lnTo>
                <a:lnTo>
                  <a:pt x="34" y="76"/>
                </a:lnTo>
                <a:lnTo>
                  <a:pt x="42" y="60"/>
                </a:lnTo>
                <a:lnTo>
                  <a:pt x="50" y="47"/>
                </a:lnTo>
                <a:lnTo>
                  <a:pt x="59" y="37"/>
                </a:lnTo>
                <a:lnTo>
                  <a:pt x="67" y="29"/>
                </a:lnTo>
                <a:lnTo>
                  <a:pt x="75" y="23"/>
                </a:lnTo>
                <a:lnTo>
                  <a:pt x="82" y="19"/>
                </a:lnTo>
                <a:lnTo>
                  <a:pt x="88" y="18"/>
                </a:lnTo>
                <a:lnTo>
                  <a:pt x="95" y="17"/>
                </a:lnTo>
                <a:lnTo>
                  <a:pt x="100" y="18"/>
                </a:lnTo>
                <a:lnTo>
                  <a:pt x="105" y="19"/>
                </a:lnTo>
                <a:lnTo>
                  <a:pt x="109" y="21"/>
                </a:lnTo>
                <a:lnTo>
                  <a:pt x="113" y="23"/>
                </a:lnTo>
                <a:lnTo>
                  <a:pt x="115" y="25"/>
                </a:lnTo>
                <a:lnTo>
                  <a:pt x="117" y="26"/>
                </a:lnTo>
                <a:lnTo>
                  <a:pt x="118" y="24"/>
                </a:lnTo>
                <a:lnTo>
                  <a:pt x="121" y="19"/>
                </a:lnTo>
                <a:lnTo>
                  <a:pt x="125" y="12"/>
                </a:lnTo>
                <a:lnTo>
                  <a:pt x="131" y="6"/>
                </a:lnTo>
                <a:lnTo>
                  <a:pt x="137" y="2"/>
                </a:lnTo>
                <a:lnTo>
                  <a:pt x="144" y="0"/>
                </a:lnTo>
                <a:lnTo>
                  <a:pt x="151" y="5"/>
                </a:lnTo>
                <a:lnTo>
                  <a:pt x="158" y="17"/>
                </a:lnTo>
                <a:lnTo>
                  <a:pt x="164" y="32"/>
                </a:lnTo>
                <a:lnTo>
                  <a:pt x="169" y="44"/>
                </a:lnTo>
                <a:lnTo>
                  <a:pt x="173" y="55"/>
                </a:lnTo>
                <a:lnTo>
                  <a:pt x="176" y="64"/>
                </a:lnTo>
                <a:lnTo>
                  <a:pt x="178" y="72"/>
                </a:lnTo>
                <a:lnTo>
                  <a:pt x="178" y="80"/>
                </a:lnTo>
                <a:lnTo>
                  <a:pt x="178" y="88"/>
                </a:lnTo>
                <a:lnTo>
                  <a:pt x="176" y="97"/>
                </a:lnTo>
                <a:lnTo>
                  <a:pt x="175" y="97"/>
                </a:lnTo>
                <a:lnTo>
                  <a:pt x="171" y="95"/>
                </a:lnTo>
                <a:lnTo>
                  <a:pt x="167" y="94"/>
                </a:lnTo>
                <a:lnTo>
                  <a:pt x="161" y="93"/>
                </a:lnTo>
                <a:lnTo>
                  <a:pt x="155" y="90"/>
                </a:lnTo>
                <a:lnTo>
                  <a:pt x="148" y="88"/>
                </a:lnTo>
                <a:lnTo>
                  <a:pt x="143" y="85"/>
                </a:lnTo>
                <a:lnTo>
                  <a:pt x="139" y="82"/>
                </a:lnTo>
                <a:lnTo>
                  <a:pt x="127" y="1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07" name="Freeform 35"/>
          <p:cNvSpPr>
            <a:spLocks/>
          </p:cNvSpPr>
          <p:nvPr/>
        </p:nvSpPr>
        <p:spPr bwMode="auto">
          <a:xfrm>
            <a:off x="2731911" y="1945923"/>
            <a:ext cx="251178" cy="289277"/>
          </a:xfrm>
          <a:custGeom>
            <a:avLst/>
            <a:gdLst>
              <a:gd name="T0" fmla="*/ 2147483647 w 178"/>
              <a:gd name="T1" fmla="*/ 2147483647 h 205"/>
              <a:gd name="T2" fmla="*/ 2147483647 w 178"/>
              <a:gd name="T3" fmla="*/ 2147483647 h 205"/>
              <a:gd name="T4" fmla="*/ 2147483647 w 178"/>
              <a:gd name="T5" fmla="*/ 2147483647 h 205"/>
              <a:gd name="T6" fmla="*/ 2147483647 w 178"/>
              <a:gd name="T7" fmla="*/ 2147483647 h 205"/>
              <a:gd name="T8" fmla="*/ 2147483647 w 178"/>
              <a:gd name="T9" fmla="*/ 2147483647 h 205"/>
              <a:gd name="T10" fmla="*/ 2147483647 w 178"/>
              <a:gd name="T11" fmla="*/ 2147483647 h 205"/>
              <a:gd name="T12" fmla="*/ 2147483647 w 178"/>
              <a:gd name="T13" fmla="*/ 2147483647 h 205"/>
              <a:gd name="T14" fmla="*/ 2147483647 w 178"/>
              <a:gd name="T15" fmla="*/ 2147483647 h 205"/>
              <a:gd name="T16" fmla="*/ 2147483647 w 178"/>
              <a:gd name="T17" fmla="*/ 2147483647 h 205"/>
              <a:gd name="T18" fmla="*/ 2147483647 w 178"/>
              <a:gd name="T19" fmla="*/ 2147483647 h 205"/>
              <a:gd name="T20" fmla="*/ 2147483647 w 178"/>
              <a:gd name="T21" fmla="*/ 2147483647 h 205"/>
              <a:gd name="T22" fmla="*/ 2147483647 w 178"/>
              <a:gd name="T23" fmla="*/ 2147483647 h 205"/>
              <a:gd name="T24" fmla="*/ 2147483647 w 178"/>
              <a:gd name="T25" fmla="*/ 2147483647 h 205"/>
              <a:gd name="T26" fmla="*/ 2147483647 w 178"/>
              <a:gd name="T27" fmla="*/ 2147483647 h 205"/>
              <a:gd name="T28" fmla="*/ 2147483647 w 178"/>
              <a:gd name="T29" fmla="*/ 2147483647 h 205"/>
              <a:gd name="T30" fmla="*/ 2147483647 w 178"/>
              <a:gd name="T31" fmla="*/ 2147483647 h 205"/>
              <a:gd name="T32" fmla="*/ 2147483647 w 178"/>
              <a:gd name="T33" fmla="*/ 2147483647 h 205"/>
              <a:gd name="T34" fmla="*/ 2147483647 w 178"/>
              <a:gd name="T35" fmla="*/ 2147483647 h 205"/>
              <a:gd name="T36" fmla="*/ 2147483647 w 178"/>
              <a:gd name="T37" fmla="*/ 2147483647 h 205"/>
              <a:gd name="T38" fmla="*/ 2147483647 w 178"/>
              <a:gd name="T39" fmla="*/ 2147483647 h 205"/>
              <a:gd name="T40" fmla="*/ 2147483647 w 178"/>
              <a:gd name="T41" fmla="*/ 2147483647 h 205"/>
              <a:gd name="T42" fmla="*/ 2147483647 w 178"/>
              <a:gd name="T43" fmla="*/ 2147483647 h 205"/>
              <a:gd name="T44" fmla="*/ 2147483647 w 178"/>
              <a:gd name="T45" fmla="*/ 2147483647 h 205"/>
              <a:gd name="T46" fmla="*/ 2147483647 w 178"/>
              <a:gd name="T47" fmla="*/ 2147483647 h 205"/>
              <a:gd name="T48" fmla="*/ 2147483647 w 178"/>
              <a:gd name="T49" fmla="*/ 2147483647 h 205"/>
              <a:gd name="T50" fmla="*/ 2147483647 w 178"/>
              <a:gd name="T51" fmla="*/ 2147483647 h 205"/>
              <a:gd name="T52" fmla="*/ 2147483647 w 178"/>
              <a:gd name="T53" fmla="*/ 2147483647 h 205"/>
              <a:gd name="T54" fmla="*/ 2147483647 w 178"/>
              <a:gd name="T55" fmla="*/ 2147483647 h 205"/>
              <a:gd name="T56" fmla="*/ 2147483647 w 178"/>
              <a:gd name="T57" fmla="*/ 2147483647 h 205"/>
              <a:gd name="T58" fmla="*/ 2147483647 w 178"/>
              <a:gd name="T59" fmla="*/ 2147483647 h 205"/>
              <a:gd name="T60" fmla="*/ 2147483647 w 178"/>
              <a:gd name="T61" fmla="*/ 2147483647 h 205"/>
              <a:gd name="T62" fmla="*/ 2147483647 w 178"/>
              <a:gd name="T63" fmla="*/ 2147483647 h 205"/>
              <a:gd name="T64" fmla="*/ 2147483647 w 178"/>
              <a:gd name="T65" fmla="*/ 2147483647 h 205"/>
              <a:gd name="T66" fmla="*/ 2147483647 w 178"/>
              <a:gd name="T67" fmla="*/ 2147483647 h 205"/>
              <a:gd name="T68" fmla="*/ 2147483647 w 178"/>
              <a:gd name="T69" fmla="*/ 2147483647 h 20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8"/>
              <a:gd name="T106" fmla="*/ 0 h 205"/>
              <a:gd name="T107" fmla="*/ 178 w 178"/>
              <a:gd name="T108" fmla="*/ 205 h 20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8" h="205">
                <a:moveTo>
                  <a:pt x="127" y="137"/>
                </a:moveTo>
                <a:lnTo>
                  <a:pt x="127" y="137"/>
                </a:lnTo>
                <a:lnTo>
                  <a:pt x="128" y="138"/>
                </a:lnTo>
                <a:lnTo>
                  <a:pt x="129" y="139"/>
                </a:lnTo>
                <a:lnTo>
                  <a:pt x="131" y="143"/>
                </a:lnTo>
                <a:lnTo>
                  <a:pt x="129" y="148"/>
                </a:lnTo>
                <a:lnTo>
                  <a:pt x="125" y="154"/>
                </a:lnTo>
                <a:lnTo>
                  <a:pt x="115" y="163"/>
                </a:lnTo>
                <a:lnTo>
                  <a:pt x="99" y="174"/>
                </a:lnTo>
                <a:lnTo>
                  <a:pt x="75" y="186"/>
                </a:lnTo>
                <a:lnTo>
                  <a:pt x="61" y="193"/>
                </a:lnTo>
                <a:lnTo>
                  <a:pt x="49" y="198"/>
                </a:lnTo>
                <a:lnTo>
                  <a:pt x="37" y="202"/>
                </a:lnTo>
                <a:lnTo>
                  <a:pt x="28" y="204"/>
                </a:lnTo>
                <a:lnTo>
                  <a:pt x="20" y="205"/>
                </a:lnTo>
                <a:lnTo>
                  <a:pt x="13" y="205"/>
                </a:lnTo>
                <a:lnTo>
                  <a:pt x="8" y="203"/>
                </a:lnTo>
                <a:lnTo>
                  <a:pt x="4" y="199"/>
                </a:lnTo>
                <a:lnTo>
                  <a:pt x="1" y="193"/>
                </a:lnTo>
                <a:lnTo>
                  <a:pt x="0" y="186"/>
                </a:lnTo>
                <a:lnTo>
                  <a:pt x="1" y="177"/>
                </a:lnTo>
                <a:lnTo>
                  <a:pt x="3" y="165"/>
                </a:lnTo>
                <a:lnTo>
                  <a:pt x="6" y="151"/>
                </a:lnTo>
                <a:lnTo>
                  <a:pt x="11" y="136"/>
                </a:lnTo>
                <a:lnTo>
                  <a:pt x="17" y="117"/>
                </a:lnTo>
                <a:lnTo>
                  <a:pt x="25" y="97"/>
                </a:lnTo>
                <a:lnTo>
                  <a:pt x="34" y="76"/>
                </a:lnTo>
                <a:lnTo>
                  <a:pt x="42" y="60"/>
                </a:lnTo>
                <a:lnTo>
                  <a:pt x="50" y="47"/>
                </a:lnTo>
                <a:lnTo>
                  <a:pt x="59" y="37"/>
                </a:lnTo>
                <a:lnTo>
                  <a:pt x="67" y="29"/>
                </a:lnTo>
                <a:lnTo>
                  <a:pt x="75" y="23"/>
                </a:lnTo>
                <a:lnTo>
                  <a:pt x="82" y="19"/>
                </a:lnTo>
                <a:lnTo>
                  <a:pt x="88" y="18"/>
                </a:lnTo>
                <a:lnTo>
                  <a:pt x="95" y="17"/>
                </a:lnTo>
                <a:lnTo>
                  <a:pt x="100" y="18"/>
                </a:lnTo>
                <a:lnTo>
                  <a:pt x="105" y="19"/>
                </a:lnTo>
                <a:lnTo>
                  <a:pt x="109" y="21"/>
                </a:lnTo>
                <a:lnTo>
                  <a:pt x="113" y="23"/>
                </a:lnTo>
                <a:lnTo>
                  <a:pt x="115" y="25"/>
                </a:lnTo>
                <a:lnTo>
                  <a:pt x="117" y="26"/>
                </a:lnTo>
                <a:lnTo>
                  <a:pt x="118" y="24"/>
                </a:lnTo>
                <a:lnTo>
                  <a:pt x="121" y="19"/>
                </a:lnTo>
                <a:lnTo>
                  <a:pt x="125" y="12"/>
                </a:lnTo>
                <a:lnTo>
                  <a:pt x="131" y="6"/>
                </a:lnTo>
                <a:lnTo>
                  <a:pt x="137" y="2"/>
                </a:lnTo>
                <a:lnTo>
                  <a:pt x="144" y="0"/>
                </a:lnTo>
                <a:lnTo>
                  <a:pt x="151" y="5"/>
                </a:lnTo>
                <a:lnTo>
                  <a:pt x="158" y="17"/>
                </a:lnTo>
                <a:lnTo>
                  <a:pt x="164" y="32"/>
                </a:lnTo>
                <a:lnTo>
                  <a:pt x="169" y="44"/>
                </a:lnTo>
                <a:lnTo>
                  <a:pt x="173" y="55"/>
                </a:lnTo>
                <a:lnTo>
                  <a:pt x="176" y="64"/>
                </a:lnTo>
                <a:lnTo>
                  <a:pt x="178" y="72"/>
                </a:lnTo>
                <a:lnTo>
                  <a:pt x="178" y="80"/>
                </a:lnTo>
                <a:lnTo>
                  <a:pt x="178" y="88"/>
                </a:lnTo>
                <a:lnTo>
                  <a:pt x="176" y="97"/>
                </a:lnTo>
                <a:lnTo>
                  <a:pt x="175" y="97"/>
                </a:lnTo>
                <a:lnTo>
                  <a:pt x="171" y="95"/>
                </a:lnTo>
                <a:lnTo>
                  <a:pt x="167" y="94"/>
                </a:lnTo>
                <a:lnTo>
                  <a:pt x="161" y="93"/>
                </a:lnTo>
                <a:lnTo>
                  <a:pt x="155" y="90"/>
                </a:lnTo>
                <a:lnTo>
                  <a:pt x="148" y="88"/>
                </a:lnTo>
                <a:lnTo>
                  <a:pt x="143" y="85"/>
                </a:lnTo>
                <a:lnTo>
                  <a:pt x="139" y="82"/>
                </a:lnTo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08" name="Freeform 36"/>
          <p:cNvSpPr>
            <a:spLocks/>
          </p:cNvSpPr>
          <p:nvPr/>
        </p:nvSpPr>
        <p:spPr bwMode="auto">
          <a:xfrm>
            <a:off x="2871612" y="2015067"/>
            <a:ext cx="18344" cy="29634"/>
          </a:xfrm>
          <a:custGeom>
            <a:avLst/>
            <a:gdLst>
              <a:gd name="T0" fmla="*/ 2147483647 w 13"/>
              <a:gd name="T1" fmla="*/ 2147483647 h 21"/>
              <a:gd name="T2" fmla="*/ 2147483647 w 13"/>
              <a:gd name="T3" fmla="*/ 2147483647 h 21"/>
              <a:gd name="T4" fmla="*/ 2147483647 w 13"/>
              <a:gd name="T5" fmla="*/ 2147483647 h 21"/>
              <a:gd name="T6" fmla="*/ 2147483647 w 13"/>
              <a:gd name="T7" fmla="*/ 2147483647 h 21"/>
              <a:gd name="T8" fmla="*/ 2147483647 w 13"/>
              <a:gd name="T9" fmla="*/ 2147483647 h 21"/>
              <a:gd name="T10" fmla="*/ 2147483647 w 13"/>
              <a:gd name="T11" fmla="*/ 2147483647 h 21"/>
              <a:gd name="T12" fmla="*/ 2147483647 w 13"/>
              <a:gd name="T13" fmla="*/ 2147483647 h 21"/>
              <a:gd name="T14" fmla="*/ 2147483647 w 13"/>
              <a:gd name="T15" fmla="*/ 2147483647 h 21"/>
              <a:gd name="T16" fmla="*/ 2147483647 w 13"/>
              <a:gd name="T17" fmla="*/ 0 h 21"/>
              <a:gd name="T18" fmla="*/ 2147483647 w 13"/>
              <a:gd name="T19" fmla="*/ 0 h 21"/>
              <a:gd name="T20" fmla="*/ 2147483647 w 13"/>
              <a:gd name="T21" fmla="*/ 2147483647 h 21"/>
              <a:gd name="T22" fmla="*/ 2147483647 w 13"/>
              <a:gd name="T23" fmla="*/ 2147483647 h 21"/>
              <a:gd name="T24" fmla="*/ 0 w 13"/>
              <a:gd name="T25" fmla="*/ 2147483647 h 21"/>
              <a:gd name="T26" fmla="*/ 0 w 13"/>
              <a:gd name="T27" fmla="*/ 2147483647 h 21"/>
              <a:gd name="T28" fmla="*/ 0 w 13"/>
              <a:gd name="T29" fmla="*/ 2147483647 h 21"/>
              <a:gd name="T30" fmla="*/ 2147483647 w 13"/>
              <a:gd name="T31" fmla="*/ 2147483647 h 21"/>
              <a:gd name="T32" fmla="*/ 2147483647 w 13"/>
              <a:gd name="T33" fmla="*/ 2147483647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"/>
              <a:gd name="T52" fmla="*/ 0 h 21"/>
              <a:gd name="T53" fmla="*/ 13 w 13"/>
              <a:gd name="T54" fmla="*/ 21 h 2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" h="21">
                <a:moveTo>
                  <a:pt x="3" y="21"/>
                </a:moveTo>
                <a:lnTo>
                  <a:pt x="6" y="20"/>
                </a:lnTo>
                <a:lnTo>
                  <a:pt x="8" y="19"/>
                </a:lnTo>
                <a:lnTo>
                  <a:pt x="11" y="16"/>
                </a:lnTo>
                <a:lnTo>
                  <a:pt x="13" y="12"/>
                </a:lnTo>
                <a:lnTo>
                  <a:pt x="13" y="8"/>
                </a:lnTo>
                <a:lnTo>
                  <a:pt x="13" y="4"/>
                </a:lnTo>
                <a:lnTo>
                  <a:pt x="13" y="2"/>
                </a:lnTo>
                <a:lnTo>
                  <a:pt x="10" y="0"/>
                </a:lnTo>
                <a:lnTo>
                  <a:pt x="7" y="0"/>
                </a:lnTo>
                <a:lnTo>
                  <a:pt x="4" y="1"/>
                </a:lnTo>
                <a:lnTo>
                  <a:pt x="2" y="4"/>
                </a:lnTo>
                <a:lnTo>
                  <a:pt x="0" y="8"/>
                </a:lnTo>
                <a:lnTo>
                  <a:pt x="0" y="12"/>
                </a:lnTo>
                <a:lnTo>
                  <a:pt x="0" y="16"/>
                </a:lnTo>
                <a:lnTo>
                  <a:pt x="1" y="19"/>
                </a:lnTo>
                <a:lnTo>
                  <a:pt x="3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09" name="Freeform 37"/>
          <p:cNvSpPr>
            <a:spLocks/>
          </p:cNvSpPr>
          <p:nvPr/>
        </p:nvSpPr>
        <p:spPr bwMode="auto">
          <a:xfrm>
            <a:off x="2871612" y="2015067"/>
            <a:ext cx="18344" cy="29634"/>
          </a:xfrm>
          <a:custGeom>
            <a:avLst/>
            <a:gdLst>
              <a:gd name="T0" fmla="*/ 2147483647 w 13"/>
              <a:gd name="T1" fmla="*/ 2147483647 h 21"/>
              <a:gd name="T2" fmla="*/ 2147483647 w 13"/>
              <a:gd name="T3" fmla="*/ 2147483647 h 21"/>
              <a:gd name="T4" fmla="*/ 2147483647 w 13"/>
              <a:gd name="T5" fmla="*/ 2147483647 h 21"/>
              <a:gd name="T6" fmla="*/ 2147483647 w 13"/>
              <a:gd name="T7" fmla="*/ 2147483647 h 21"/>
              <a:gd name="T8" fmla="*/ 2147483647 w 13"/>
              <a:gd name="T9" fmla="*/ 2147483647 h 21"/>
              <a:gd name="T10" fmla="*/ 2147483647 w 13"/>
              <a:gd name="T11" fmla="*/ 2147483647 h 21"/>
              <a:gd name="T12" fmla="*/ 2147483647 w 13"/>
              <a:gd name="T13" fmla="*/ 2147483647 h 21"/>
              <a:gd name="T14" fmla="*/ 2147483647 w 13"/>
              <a:gd name="T15" fmla="*/ 2147483647 h 21"/>
              <a:gd name="T16" fmla="*/ 2147483647 w 13"/>
              <a:gd name="T17" fmla="*/ 2147483647 h 21"/>
              <a:gd name="T18" fmla="*/ 2147483647 w 13"/>
              <a:gd name="T19" fmla="*/ 2147483647 h 21"/>
              <a:gd name="T20" fmla="*/ 2147483647 w 13"/>
              <a:gd name="T21" fmla="*/ 0 h 21"/>
              <a:gd name="T22" fmla="*/ 2147483647 w 13"/>
              <a:gd name="T23" fmla="*/ 0 h 21"/>
              <a:gd name="T24" fmla="*/ 2147483647 w 13"/>
              <a:gd name="T25" fmla="*/ 0 h 21"/>
              <a:gd name="T26" fmla="*/ 2147483647 w 13"/>
              <a:gd name="T27" fmla="*/ 2147483647 h 21"/>
              <a:gd name="T28" fmla="*/ 2147483647 w 13"/>
              <a:gd name="T29" fmla="*/ 2147483647 h 21"/>
              <a:gd name="T30" fmla="*/ 0 w 13"/>
              <a:gd name="T31" fmla="*/ 2147483647 h 21"/>
              <a:gd name="T32" fmla="*/ 0 w 13"/>
              <a:gd name="T33" fmla="*/ 2147483647 h 21"/>
              <a:gd name="T34" fmla="*/ 0 w 13"/>
              <a:gd name="T35" fmla="*/ 2147483647 h 21"/>
              <a:gd name="T36" fmla="*/ 0 w 13"/>
              <a:gd name="T37" fmla="*/ 2147483647 h 21"/>
              <a:gd name="T38" fmla="*/ 2147483647 w 13"/>
              <a:gd name="T39" fmla="*/ 2147483647 h 21"/>
              <a:gd name="T40" fmla="*/ 2147483647 w 13"/>
              <a:gd name="T41" fmla="*/ 2147483647 h 2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3"/>
              <a:gd name="T64" fmla="*/ 0 h 21"/>
              <a:gd name="T65" fmla="*/ 13 w 13"/>
              <a:gd name="T66" fmla="*/ 21 h 2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3" h="21">
                <a:moveTo>
                  <a:pt x="3" y="21"/>
                </a:moveTo>
                <a:lnTo>
                  <a:pt x="3" y="21"/>
                </a:lnTo>
                <a:lnTo>
                  <a:pt x="6" y="20"/>
                </a:lnTo>
                <a:lnTo>
                  <a:pt x="8" y="19"/>
                </a:lnTo>
                <a:lnTo>
                  <a:pt x="11" y="16"/>
                </a:lnTo>
                <a:lnTo>
                  <a:pt x="13" y="12"/>
                </a:lnTo>
                <a:lnTo>
                  <a:pt x="13" y="8"/>
                </a:lnTo>
                <a:lnTo>
                  <a:pt x="13" y="4"/>
                </a:lnTo>
                <a:lnTo>
                  <a:pt x="13" y="2"/>
                </a:lnTo>
                <a:lnTo>
                  <a:pt x="10" y="0"/>
                </a:lnTo>
                <a:lnTo>
                  <a:pt x="7" y="0"/>
                </a:lnTo>
                <a:lnTo>
                  <a:pt x="4" y="1"/>
                </a:lnTo>
                <a:lnTo>
                  <a:pt x="2" y="4"/>
                </a:lnTo>
                <a:lnTo>
                  <a:pt x="0" y="8"/>
                </a:lnTo>
                <a:lnTo>
                  <a:pt x="0" y="12"/>
                </a:lnTo>
                <a:lnTo>
                  <a:pt x="0" y="16"/>
                </a:lnTo>
                <a:lnTo>
                  <a:pt x="1" y="19"/>
                </a:lnTo>
                <a:lnTo>
                  <a:pt x="3" y="21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10" name="Freeform 38"/>
          <p:cNvSpPr>
            <a:spLocks/>
          </p:cNvSpPr>
          <p:nvPr/>
        </p:nvSpPr>
        <p:spPr bwMode="auto">
          <a:xfrm>
            <a:off x="2906889" y="2009422"/>
            <a:ext cx="18345" cy="29634"/>
          </a:xfrm>
          <a:custGeom>
            <a:avLst/>
            <a:gdLst>
              <a:gd name="T0" fmla="*/ 2147483647 w 13"/>
              <a:gd name="T1" fmla="*/ 2147483647 h 21"/>
              <a:gd name="T2" fmla="*/ 2147483647 w 13"/>
              <a:gd name="T3" fmla="*/ 2147483647 h 21"/>
              <a:gd name="T4" fmla="*/ 2147483647 w 13"/>
              <a:gd name="T5" fmla="*/ 2147483647 h 21"/>
              <a:gd name="T6" fmla="*/ 2147483647 w 13"/>
              <a:gd name="T7" fmla="*/ 2147483647 h 21"/>
              <a:gd name="T8" fmla="*/ 2147483647 w 13"/>
              <a:gd name="T9" fmla="*/ 2147483647 h 21"/>
              <a:gd name="T10" fmla="*/ 2147483647 w 13"/>
              <a:gd name="T11" fmla="*/ 2147483647 h 21"/>
              <a:gd name="T12" fmla="*/ 2147483647 w 13"/>
              <a:gd name="T13" fmla="*/ 2147483647 h 21"/>
              <a:gd name="T14" fmla="*/ 2147483647 w 13"/>
              <a:gd name="T15" fmla="*/ 0 h 21"/>
              <a:gd name="T16" fmla="*/ 2147483647 w 13"/>
              <a:gd name="T17" fmla="*/ 0 h 21"/>
              <a:gd name="T18" fmla="*/ 2147483647 w 13"/>
              <a:gd name="T19" fmla="*/ 2147483647 h 21"/>
              <a:gd name="T20" fmla="*/ 2147483647 w 13"/>
              <a:gd name="T21" fmla="*/ 2147483647 h 21"/>
              <a:gd name="T22" fmla="*/ 0 w 13"/>
              <a:gd name="T23" fmla="*/ 2147483647 h 21"/>
              <a:gd name="T24" fmla="*/ 0 w 13"/>
              <a:gd name="T25" fmla="*/ 2147483647 h 21"/>
              <a:gd name="T26" fmla="*/ 2147483647 w 13"/>
              <a:gd name="T27" fmla="*/ 2147483647 h 21"/>
              <a:gd name="T28" fmla="*/ 2147483647 w 13"/>
              <a:gd name="T29" fmla="*/ 2147483647 h 21"/>
              <a:gd name="T30" fmla="*/ 2147483647 w 13"/>
              <a:gd name="T31" fmla="*/ 2147483647 h 21"/>
              <a:gd name="T32" fmla="*/ 2147483647 w 13"/>
              <a:gd name="T33" fmla="*/ 2147483647 h 2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3"/>
              <a:gd name="T52" fmla="*/ 0 h 21"/>
              <a:gd name="T53" fmla="*/ 13 w 13"/>
              <a:gd name="T54" fmla="*/ 21 h 2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3" h="21">
                <a:moveTo>
                  <a:pt x="9" y="21"/>
                </a:moveTo>
                <a:lnTo>
                  <a:pt x="11" y="20"/>
                </a:lnTo>
                <a:lnTo>
                  <a:pt x="13" y="17"/>
                </a:lnTo>
                <a:lnTo>
                  <a:pt x="13" y="14"/>
                </a:lnTo>
                <a:lnTo>
                  <a:pt x="13" y="10"/>
                </a:lnTo>
                <a:lnTo>
                  <a:pt x="12" y="6"/>
                </a:lnTo>
                <a:lnTo>
                  <a:pt x="9" y="2"/>
                </a:lnTo>
                <a:lnTo>
                  <a:pt x="7" y="0"/>
                </a:lnTo>
                <a:lnTo>
                  <a:pt x="4" y="0"/>
                </a:lnTo>
                <a:lnTo>
                  <a:pt x="2" y="2"/>
                </a:lnTo>
                <a:lnTo>
                  <a:pt x="1" y="4"/>
                </a:lnTo>
                <a:lnTo>
                  <a:pt x="0" y="8"/>
                </a:lnTo>
                <a:lnTo>
                  <a:pt x="0" y="12"/>
                </a:lnTo>
                <a:lnTo>
                  <a:pt x="1" y="16"/>
                </a:lnTo>
                <a:lnTo>
                  <a:pt x="4" y="19"/>
                </a:lnTo>
                <a:lnTo>
                  <a:pt x="6" y="21"/>
                </a:lnTo>
                <a:lnTo>
                  <a:pt x="9" y="2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11" name="Freeform 39"/>
          <p:cNvSpPr>
            <a:spLocks/>
          </p:cNvSpPr>
          <p:nvPr/>
        </p:nvSpPr>
        <p:spPr bwMode="auto">
          <a:xfrm>
            <a:off x="2906889" y="2009422"/>
            <a:ext cx="18345" cy="29634"/>
          </a:xfrm>
          <a:custGeom>
            <a:avLst/>
            <a:gdLst>
              <a:gd name="T0" fmla="*/ 2147483647 w 13"/>
              <a:gd name="T1" fmla="*/ 2147483647 h 21"/>
              <a:gd name="T2" fmla="*/ 2147483647 w 13"/>
              <a:gd name="T3" fmla="*/ 2147483647 h 21"/>
              <a:gd name="T4" fmla="*/ 2147483647 w 13"/>
              <a:gd name="T5" fmla="*/ 2147483647 h 21"/>
              <a:gd name="T6" fmla="*/ 2147483647 w 13"/>
              <a:gd name="T7" fmla="*/ 2147483647 h 21"/>
              <a:gd name="T8" fmla="*/ 2147483647 w 13"/>
              <a:gd name="T9" fmla="*/ 2147483647 h 21"/>
              <a:gd name="T10" fmla="*/ 2147483647 w 13"/>
              <a:gd name="T11" fmla="*/ 2147483647 h 21"/>
              <a:gd name="T12" fmla="*/ 2147483647 w 13"/>
              <a:gd name="T13" fmla="*/ 2147483647 h 21"/>
              <a:gd name="T14" fmla="*/ 2147483647 w 13"/>
              <a:gd name="T15" fmla="*/ 2147483647 h 21"/>
              <a:gd name="T16" fmla="*/ 2147483647 w 13"/>
              <a:gd name="T17" fmla="*/ 2147483647 h 21"/>
              <a:gd name="T18" fmla="*/ 2147483647 w 13"/>
              <a:gd name="T19" fmla="*/ 0 h 21"/>
              <a:gd name="T20" fmla="*/ 2147483647 w 13"/>
              <a:gd name="T21" fmla="*/ 0 h 21"/>
              <a:gd name="T22" fmla="*/ 2147483647 w 13"/>
              <a:gd name="T23" fmla="*/ 0 h 21"/>
              <a:gd name="T24" fmla="*/ 2147483647 w 13"/>
              <a:gd name="T25" fmla="*/ 2147483647 h 21"/>
              <a:gd name="T26" fmla="*/ 2147483647 w 13"/>
              <a:gd name="T27" fmla="*/ 2147483647 h 21"/>
              <a:gd name="T28" fmla="*/ 0 w 13"/>
              <a:gd name="T29" fmla="*/ 2147483647 h 21"/>
              <a:gd name="T30" fmla="*/ 0 w 13"/>
              <a:gd name="T31" fmla="*/ 2147483647 h 21"/>
              <a:gd name="T32" fmla="*/ 0 w 13"/>
              <a:gd name="T33" fmla="*/ 2147483647 h 21"/>
              <a:gd name="T34" fmla="*/ 2147483647 w 13"/>
              <a:gd name="T35" fmla="*/ 2147483647 h 21"/>
              <a:gd name="T36" fmla="*/ 2147483647 w 13"/>
              <a:gd name="T37" fmla="*/ 2147483647 h 21"/>
              <a:gd name="T38" fmla="*/ 2147483647 w 13"/>
              <a:gd name="T39" fmla="*/ 2147483647 h 21"/>
              <a:gd name="T40" fmla="*/ 2147483647 w 13"/>
              <a:gd name="T41" fmla="*/ 2147483647 h 2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3"/>
              <a:gd name="T64" fmla="*/ 0 h 21"/>
              <a:gd name="T65" fmla="*/ 13 w 13"/>
              <a:gd name="T66" fmla="*/ 21 h 2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3" h="21">
                <a:moveTo>
                  <a:pt x="9" y="21"/>
                </a:moveTo>
                <a:lnTo>
                  <a:pt x="9" y="21"/>
                </a:lnTo>
                <a:lnTo>
                  <a:pt x="11" y="20"/>
                </a:lnTo>
                <a:lnTo>
                  <a:pt x="13" y="17"/>
                </a:lnTo>
                <a:lnTo>
                  <a:pt x="13" y="14"/>
                </a:lnTo>
                <a:lnTo>
                  <a:pt x="13" y="10"/>
                </a:lnTo>
                <a:lnTo>
                  <a:pt x="12" y="6"/>
                </a:lnTo>
                <a:lnTo>
                  <a:pt x="9" y="2"/>
                </a:lnTo>
                <a:lnTo>
                  <a:pt x="7" y="0"/>
                </a:lnTo>
                <a:lnTo>
                  <a:pt x="4" y="0"/>
                </a:lnTo>
                <a:lnTo>
                  <a:pt x="2" y="2"/>
                </a:lnTo>
                <a:lnTo>
                  <a:pt x="1" y="4"/>
                </a:lnTo>
                <a:lnTo>
                  <a:pt x="0" y="8"/>
                </a:lnTo>
                <a:lnTo>
                  <a:pt x="0" y="12"/>
                </a:lnTo>
                <a:lnTo>
                  <a:pt x="1" y="16"/>
                </a:lnTo>
                <a:lnTo>
                  <a:pt x="4" y="19"/>
                </a:lnTo>
                <a:lnTo>
                  <a:pt x="6" y="21"/>
                </a:lnTo>
                <a:lnTo>
                  <a:pt x="9" y="21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12" name="Freeform 40"/>
          <p:cNvSpPr>
            <a:spLocks/>
          </p:cNvSpPr>
          <p:nvPr/>
        </p:nvSpPr>
        <p:spPr bwMode="auto">
          <a:xfrm>
            <a:off x="2686755" y="2160412"/>
            <a:ext cx="103012" cy="107244"/>
          </a:xfrm>
          <a:custGeom>
            <a:avLst/>
            <a:gdLst>
              <a:gd name="T0" fmla="*/ 2147483647 w 73"/>
              <a:gd name="T1" fmla="*/ 0 h 76"/>
              <a:gd name="T2" fmla="*/ 2147483647 w 73"/>
              <a:gd name="T3" fmla="*/ 0 h 76"/>
              <a:gd name="T4" fmla="*/ 2147483647 w 73"/>
              <a:gd name="T5" fmla="*/ 2147483647 h 76"/>
              <a:gd name="T6" fmla="*/ 2147483647 w 73"/>
              <a:gd name="T7" fmla="*/ 2147483647 h 76"/>
              <a:gd name="T8" fmla="*/ 2147483647 w 73"/>
              <a:gd name="T9" fmla="*/ 2147483647 h 76"/>
              <a:gd name="T10" fmla="*/ 2147483647 w 73"/>
              <a:gd name="T11" fmla="*/ 2147483647 h 76"/>
              <a:gd name="T12" fmla="*/ 2147483647 w 73"/>
              <a:gd name="T13" fmla="*/ 2147483647 h 76"/>
              <a:gd name="T14" fmla="*/ 2147483647 w 73"/>
              <a:gd name="T15" fmla="*/ 2147483647 h 76"/>
              <a:gd name="T16" fmla="*/ 0 w 73"/>
              <a:gd name="T17" fmla="*/ 2147483647 h 76"/>
              <a:gd name="T18" fmla="*/ 0 w 73"/>
              <a:gd name="T19" fmla="*/ 2147483647 h 76"/>
              <a:gd name="T20" fmla="*/ 2147483647 w 73"/>
              <a:gd name="T21" fmla="*/ 2147483647 h 76"/>
              <a:gd name="T22" fmla="*/ 2147483647 w 73"/>
              <a:gd name="T23" fmla="*/ 2147483647 h 76"/>
              <a:gd name="T24" fmla="*/ 2147483647 w 73"/>
              <a:gd name="T25" fmla="*/ 2147483647 h 76"/>
              <a:gd name="T26" fmla="*/ 2147483647 w 73"/>
              <a:gd name="T27" fmla="*/ 2147483647 h 76"/>
              <a:gd name="T28" fmla="*/ 2147483647 w 73"/>
              <a:gd name="T29" fmla="*/ 2147483647 h 76"/>
              <a:gd name="T30" fmla="*/ 2147483647 w 73"/>
              <a:gd name="T31" fmla="*/ 2147483647 h 76"/>
              <a:gd name="T32" fmla="*/ 2147483647 w 73"/>
              <a:gd name="T33" fmla="*/ 2147483647 h 76"/>
              <a:gd name="T34" fmla="*/ 2147483647 w 73"/>
              <a:gd name="T35" fmla="*/ 2147483647 h 7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3"/>
              <a:gd name="T55" fmla="*/ 0 h 76"/>
              <a:gd name="T56" fmla="*/ 73 w 73"/>
              <a:gd name="T57" fmla="*/ 76 h 7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3" h="76">
                <a:moveTo>
                  <a:pt x="11" y="0"/>
                </a:moveTo>
                <a:lnTo>
                  <a:pt x="11" y="0"/>
                </a:lnTo>
                <a:lnTo>
                  <a:pt x="10" y="2"/>
                </a:lnTo>
                <a:lnTo>
                  <a:pt x="9" y="5"/>
                </a:lnTo>
                <a:lnTo>
                  <a:pt x="7" y="10"/>
                </a:lnTo>
                <a:lnTo>
                  <a:pt x="5" y="16"/>
                </a:lnTo>
                <a:lnTo>
                  <a:pt x="3" y="24"/>
                </a:lnTo>
                <a:lnTo>
                  <a:pt x="1" y="32"/>
                </a:lnTo>
                <a:lnTo>
                  <a:pt x="0" y="40"/>
                </a:lnTo>
                <a:lnTo>
                  <a:pt x="0" y="48"/>
                </a:lnTo>
                <a:lnTo>
                  <a:pt x="1" y="56"/>
                </a:lnTo>
                <a:lnTo>
                  <a:pt x="4" y="63"/>
                </a:lnTo>
                <a:lnTo>
                  <a:pt x="9" y="69"/>
                </a:lnTo>
                <a:lnTo>
                  <a:pt x="16" y="73"/>
                </a:lnTo>
                <a:lnTo>
                  <a:pt x="25" y="75"/>
                </a:lnTo>
                <a:lnTo>
                  <a:pt x="38" y="76"/>
                </a:lnTo>
                <a:lnTo>
                  <a:pt x="54" y="73"/>
                </a:lnTo>
                <a:lnTo>
                  <a:pt x="73" y="68"/>
                </a:lnTo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13" name="Freeform 41"/>
          <p:cNvSpPr>
            <a:spLocks/>
          </p:cNvSpPr>
          <p:nvPr/>
        </p:nvSpPr>
        <p:spPr bwMode="auto">
          <a:xfrm>
            <a:off x="2758723" y="1934634"/>
            <a:ext cx="69144" cy="69144"/>
          </a:xfrm>
          <a:custGeom>
            <a:avLst/>
            <a:gdLst>
              <a:gd name="T0" fmla="*/ 2147483647 w 49"/>
              <a:gd name="T1" fmla="*/ 2147483647 h 49"/>
              <a:gd name="T2" fmla="*/ 0 w 49"/>
              <a:gd name="T3" fmla="*/ 2147483647 h 49"/>
              <a:gd name="T4" fmla="*/ 2147483647 w 49"/>
              <a:gd name="T5" fmla="*/ 2147483647 h 49"/>
              <a:gd name="T6" fmla="*/ 2147483647 w 49"/>
              <a:gd name="T7" fmla="*/ 2147483647 h 49"/>
              <a:gd name="T8" fmla="*/ 2147483647 w 49"/>
              <a:gd name="T9" fmla="*/ 2147483647 h 49"/>
              <a:gd name="T10" fmla="*/ 2147483647 w 49"/>
              <a:gd name="T11" fmla="*/ 2147483647 h 49"/>
              <a:gd name="T12" fmla="*/ 2147483647 w 49"/>
              <a:gd name="T13" fmla="*/ 2147483647 h 49"/>
              <a:gd name="T14" fmla="*/ 2147483647 w 49"/>
              <a:gd name="T15" fmla="*/ 2147483647 h 49"/>
              <a:gd name="T16" fmla="*/ 2147483647 w 49"/>
              <a:gd name="T17" fmla="*/ 2147483647 h 49"/>
              <a:gd name="T18" fmla="*/ 2147483647 w 49"/>
              <a:gd name="T19" fmla="*/ 0 h 49"/>
              <a:gd name="T20" fmla="*/ 2147483647 w 49"/>
              <a:gd name="T21" fmla="*/ 2147483647 h 49"/>
              <a:gd name="T22" fmla="*/ 2147483647 w 49"/>
              <a:gd name="T23" fmla="*/ 2147483647 h 49"/>
              <a:gd name="T24" fmla="*/ 2147483647 w 49"/>
              <a:gd name="T25" fmla="*/ 2147483647 h 49"/>
              <a:gd name="T26" fmla="*/ 2147483647 w 49"/>
              <a:gd name="T27" fmla="*/ 2147483647 h 49"/>
              <a:gd name="T28" fmla="*/ 2147483647 w 49"/>
              <a:gd name="T29" fmla="*/ 2147483647 h 49"/>
              <a:gd name="T30" fmla="*/ 2147483647 w 49"/>
              <a:gd name="T31" fmla="*/ 2147483647 h 49"/>
              <a:gd name="T32" fmla="*/ 2147483647 w 49"/>
              <a:gd name="T33" fmla="*/ 2147483647 h 49"/>
              <a:gd name="T34" fmla="*/ 2147483647 w 49"/>
              <a:gd name="T35" fmla="*/ 2147483647 h 49"/>
              <a:gd name="T36" fmla="*/ 2147483647 w 49"/>
              <a:gd name="T37" fmla="*/ 2147483647 h 4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9"/>
              <a:gd name="T58" fmla="*/ 0 h 49"/>
              <a:gd name="T59" fmla="*/ 49 w 49"/>
              <a:gd name="T60" fmla="*/ 49 h 49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9" h="49">
                <a:moveTo>
                  <a:pt x="12" y="49"/>
                </a:moveTo>
                <a:lnTo>
                  <a:pt x="0" y="38"/>
                </a:lnTo>
                <a:lnTo>
                  <a:pt x="1" y="37"/>
                </a:lnTo>
                <a:lnTo>
                  <a:pt x="3" y="33"/>
                </a:lnTo>
                <a:lnTo>
                  <a:pt x="7" y="27"/>
                </a:lnTo>
                <a:lnTo>
                  <a:pt x="12" y="22"/>
                </a:lnTo>
                <a:lnTo>
                  <a:pt x="17" y="15"/>
                </a:lnTo>
                <a:lnTo>
                  <a:pt x="23" y="9"/>
                </a:lnTo>
                <a:lnTo>
                  <a:pt x="30" y="4"/>
                </a:lnTo>
                <a:lnTo>
                  <a:pt x="37" y="0"/>
                </a:lnTo>
                <a:lnTo>
                  <a:pt x="49" y="19"/>
                </a:lnTo>
                <a:lnTo>
                  <a:pt x="48" y="19"/>
                </a:lnTo>
                <a:lnTo>
                  <a:pt x="44" y="22"/>
                </a:lnTo>
                <a:lnTo>
                  <a:pt x="39" y="25"/>
                </a:lnTo>
                <a:lnTo>
                  <a:pt x="33" y="29"/>
                </a:lnTo>
                <a:lnTo>
                  <a:pt x="27" y="33"/>
                </a:lnTo>
                <a:lnTo>
                  <a:pt x="21" y="38"/>
                </a:lnTo>
                <a:lnTo>
                  <a:pt x="16" y="44"/>
                </a:lnTo>
                <a:lnTo>
                  <a:pt x="12" y="4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14" name="Freeform 42"/>
          <p:cNvSpPr>
            <a:spLocks/>
          </p:cNvSpPr>
          <p:nvPr/>
        </p:nvSpPr>
        <p:spPr bwMode="auto">
          <a:xfrm>
            <a:off x="2758723" y="1934634"/>
            <a:ext cx="69144" cy="69144"/>
          </a:xfrm>
          <a:custGeom>
            <a:avLst/>
            <a:gdLst>
              <a:gd name="T0" fmla="*/ 2147483647 w 49"/>
              <a:gd name="T1" fmla="*/ 2147483647 h 49"/>
              <a:gd name="T2" fmla="*/ 0 w 49"/>
              <a:gd name="T3" fmla="*/ 2147483647 h 49"/>
              <a:gd name="T4" fmla="*/ 0 w 49"/>
              <a:gd name="T5" fmla="*/ 2147483647 h 49"/>
              <a:gd name="T6" fmla="*/ 2147483647 w 49"/>
              <a:gd name="T7" fmla="*/ 2147483647 h 49"/>
              <a:gd name="T8" fmla="*/ 2147483647 w 49"/>
              <a:gd name="T9" fmla="*/ 2147483647 h 49"/>
              <a:gd name="T10" fmla="*/ 2147483647 w 49"/>
              <a:gd name="T11" fmla="*/ 2147483647 h 49"/>
              <a:gd name="T12" fmla="*/ 2147483647 w 49"/>
              <a:gd name="T13" fmla="*/ 2147483647 h 49"/>
              <a:gd name="T14" fmla="*/ 2147483647 w 49"/>
              <a:gd name="T15" fmla="*/ 2147483647 h 49"/>
              <a:gd name="T16" fmla="*/ 2147483647 w 49"/>
              <a:gd name="T17" fmla="*/ 2147483647 h 49"/>
              <a:gd name="T18" fmla="*/ 2147483647 w 49"/>
              <a:gd name="T19" fmla="*/ 2147483647 h 49"/>
              <a:gd name="T20" fmla="*/ 2147483647 w 49"/>
              <a:gd name="T21" fmla="*/ 0 h 49"/>
              <a:gd name="T22" fmla="*/ 2147483647 w 49"/>
              <a:gd name="T23" fmla="*/ 2147483647 h 49"/>
              <a:gd name="T24" fmla="*/ 2147483647 w 49"/>
              <a:gd name="T25" fmla="*/ 2147483647 h 49"/>
              <a:gd name="T26" fmla="*/ 2147483647 w 49"/>
              <a:gd name="T27" fmla="*/ 2147483647 h 49"/>
              <a:gd name="T28" fmla="*/ 2147483647 w 49"/>
              <a:gd name="T29" fmla="*/ 2147483647 h 49"/>
              <a:gd name="T30" fmla="*/ 2147483647 w 49"/>
              <a:gd name="T31" fmla="*/ 2147483647 h 49"/>
              <a:gd name="T32" fmla="*/ 2147483647 w 49"/>
              <a:gd name="T33" fmla="*/ 2147483647 h 49"/>
              <a:gd name="T34" fmla="*/ 2147483647 w 49"/>
              <a:gd name="T35" fmla="*/ 2147483647 h 49"/>
              <a:gd name="T36" fmla="*/ 2147483647 w 49"/>
              <a:gd name="T37" fmla="*/ 2147483647 h 49"/>
              <a:gd name="T38" fmla="*/ 2147483647 w 49"/>
              <a:gd name="T39" fmla="*/ 2147483647 h 49"/>
              <a:gd name="T40" fmla="*/ 2147483647 w 49"/>
              <a:gd name="T41" fmla="*/ 2147483647 h 4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9"/>
              <a:gd name="T64" fmla="*/ 0 h 49"/>
              <a:gd name="T65" fmla="*/ 49 w 49"/>
              <a:gd name="T66" fmla="*/ 49 h 4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9" h="49">
                <a:moveTo>
                  <a:pt x="12" y="49"/>
                </a:moveTo>
                <a:lnTo>
                  <a:pt x="0" y="38"/>
                </a:lnTo>
                <a:lnTo>
                  <a:pt x="1" y="37"/>
                </a:lnTo>
                <a:lnTo>
                  <a:pt x="3" y="33"/>
                </a:lnTo>
                <a:lnTo>
                  <a:pt x="7" y="27"/>
                </a:lnTo>
                <a:lnTo>
                  <a:pt x="12" y="22"/>
                </a:lnTo>
                <a:lnTo>
                  <a:pt x="17" y="15"/>
                </a:lnTo>
                <a:lnTo>
                  <a:pt x="23" y="9"/>
                </a:lnTo>
                <a:lnTo>
                  <a:pt x="30" y="4"/>
                </a:lnTo>
                <a:lnTo>
                  <a:pt x="37" y="0"/>
                </a:lnTo>
                <a:lnTo>
                  <a:pt x="49" y="19"/>
                </a:lnTo>
                <a:lnTo>
                  <a:pt x="48" y="19"/>
                </a:lnTo>
                <a:lnTo>
                  <a:pt x="44" y="22"/>
                </a:lnTo>
                <a:lnTo>
                  <a:pt x="39" y="25"/>
                </a:lnTo>
                <a:lnTo>
                  <a:pt x="33" y="29"/>
                </a:lnTo>
                <a:lnTo>
                  <a:pt x="27" y="33"/>
                </a:lnTo>
                <a:lnTo>
                  <a:pt x="21" y="38"/>
                </a:lnTo>
                <a:lnTo>
                  <a:pt x="16" y="44"/>
                </a:lnTo>
                <a:lnTo>
                  <a:pt x="12" y="49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15" name="Freeform 43"/>
          <p:cNvSpPr>
            <a:spLocks/>
          </p:cNvSpPr>
          <p:nvPr/>
        </p:nvSpPr>
        <p:spPr bwMode="auto">
          <a:xfrm rot="997821">
            <a:off x="7277101" y="1920523"/>
            <a:ext cx="69144" cy="69144"/>
          </a:xfrm>
          <a:custGeom>
            <a:avLst/>
            <a:gdLst>
              <a:gd name="T0" fmla="*/ 2147483647 w 49"/>
              <a:gd name="T1" fmla="*/ 2147483647 h 49"/>
              <a:gd name="T2" fmla="*/ 0 w 49"/>
              <a:gd name="T3" fmla="*/ 2147483647 h 49"/>
              <a:gd name="T4" fmla="*/ 0 w 49"/>
              <a:gd name="T5" fmla="*/ 2147483647 h 49"/>
              <a:gd name="T6" fmla="*/ 2147483647 w 49"/>
              <a:gd name="T7" fmla="*/ 2147483647 h 49"/>
              <a:gd name="T8" fmla="*/ 2147483647 w 49"/>
              <a:gd name="T9" fmla="*/ 2147483647 h 49"/>
              <a:gd name="T10" fmla="*/ 2147483647 w 49"/>
              <a:gd name="T11" fmla="*/ 2147483647 h 49"/>
              <a:gd name="T12" fmla="*/ 2147483647 w 49"/>
              <a:gd name="T13" fmla="*/ 2147483647 h 49"/>
              <a:gd name="T14" fmla="*/ 2147483647 w 49"/>
              <a:gd name="T15" fmla="*/ 2147483647 h 49"/>
              <a:gd name="T16" fmla="*/ 2147483647 w 49"/>
              <a:gd name="T17" fmla="*/ 2147483647 h 49"/>
              <a:gd name="T18" fmla="*/ 2147483647 w 49"/>
              <a:gd name="T19" fmla="*/ 2147483647 h 49"/>
              <a:gd name="T20" fmla="*/ 2147483647 w 49"/>
              <a:gd name="T21" fmla="*/ 0 h 49"/>
              <a:gd name="T22" fmla="*/ 2147483647 w 49"/>
              <a:gd name="T23" fmla="*/ 2147483647 h 49"/>
              <a:gd name="T24" fmla="*/ 2147483647 w 49"/>
              <a:gd name="T25" fmla="*/ 2147483647 h 49"/>
              <a:gd name="T26" fmla="*/ 2147483647 w 49"/>
              <a:gd name="T27" fmla="*/ 2147483647 h 49"/>
              <a:gd name="T28" fmla="*/ 2147483647 w 49"/>
              <a:gd name="T29" fmla="*/ 2147483647 h 49"/>
              <a:gd name="T30" fmla="*/ 2147483647 w 49"/>
              <a:gd name="T31" fmla="*/ 2147483647 h 49"/>
              <a:gd name="T32" fmla="*/ 2147483647 w 49"/>
              <a:gd name="T33" fmla="*/ 2147483647 h 49"/>
              <a:gd name="T34" fmla="*/ 2147483647 w 49"/>
              <a:gd name="T35" fmla="*/ 2147483647 h 49"/>
              <a:gd name="T36" fmla="*/ 2147483647 w 49"/>
              <a:gd name="T37" fmla="*/ 2147483647 h 49"/>
              <a:gd name="T38" fmla="*/ 2147483647 w 49"/>
              <a:gd name="T39" fmla="*/ 2147483647 h 49"/>
              <a:gd name="T40" fmla="*/ 2147483647 w 49"/>
              <a:gd name="T41" fmla="*/ 2147483647 h 4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9"/>
              <a:gd name="T64" fmla="*/ 0 h 49"/>
              <a:gd name="T65" fmla="*/ 49 w 49"/>
              <a:gd name="T66" fmla="*/ 49 h 49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9" h="49">
                <a:moveTo>
                  <a:pt x="12" y="49"/>
                </a:moveTo>
                <a:lnTo>
                  <a:pt x="0" y="38"/>
                </a:lnTo>
                <a:lnTo>
                  <a:pt x="1" y="37"/>
                </a:lnTo>
                <a:lnTo>
                  <a:pt x="3" y="33"/>
                </a:lnTo>
                <a:lnTo>
                  <a:pt x="7" y="27"/>
                </a:lnTo>
                <a:lnTo>
                  <a:pt x="12" y="22"/>
                </a:lnTo>
                <a:lnTo>
                  <a:pt x="17" y="15"/>
                </a:lnTo>
                <a:lnTo>
                  <a:pt x="23" y="9"/>
                </a:lnTo>
                <a:lnTo>
                  <a:pt x="30" y="4"/>
                </a:lnTo>
                <a:lnTo>
                  <a:pt x="37" y="0"/>
                </a:lnTo>
                <a:lnTo>
                  <a:pt x="49" y="19"/>
                </a:lnTo>
                <a:lnTo>
                  <a:pt x="48" y="19"/>
                </a:lnTo>
                <a:lnTo>
                  <a:pt x="44" y="22"/>
                </a:lnTo>
                <a:lnTo>
                  <a:pt x="39" y="25"/>
                </a:lnTo>
                <a:lnTo>
                  <a:pt x="33" y="29"/>
                </a:lnTo>
                <a:lnTo>
                  <a:pt x="27" y="33"/>
                </a:lnTo>
                <a:lnTo>
                  <a:pt x="20" y="38"/>
                </a:lnTo>
                <a:lnTo>
                  <a:pt x="16" y="44"/>
                </a:lnTo>
                <a:lnTo>
                  <a:pt x="12" y="49"/>
                </a:lnTo>
                <a:close/>
              </a:path>
            </a:pathLst>
          </a:custGeom>
          <a:solidFill>
            <a:srgbClr val="996633"/>
          </a:solidFill>
          <a:ln w="158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16" name="Freeform 44"/>
          <p:cNvSpPr>
            <a:spLocks/>
          </p:cNvSpPr>
          <p:nvPr/>
        </p:nvSpPr>
        <p:spPr bwMode="auto">
          <a:xfrm>
            <a:off x="2932289" y="1892301"/>
            <a:ext cx="56444" cy="64911"/>
          </a:xfrm>
          <a:custGeom>
            <a:avLst/>
            <a:gdLst>
              <a:gd name="T0" fmla="*/ 0 w 40"/>
              <a:gd name="T1" fmla="*/ 2147483647 h 46"/>
              <a:gd name="T2" fmla="*/ 2147483647 w 40"/>
              <a:gd name="T3" fmla="*/ 0 h 46"/>
              <a:gd name="T4" fmla="*/ 2147483647 w 40"/>
              <a:gd name="T5" fmla="*/ 2147483647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2147483647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0 w 40"/>
              <a:gd name="T37" fmla="*/ 2147483647 h 4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0"/>
              <a:gd name="T58" fmla="*/ 0 h 46"/>
              <a:gd name="T59" fmla="*/ 40 w 40"/>
              <a:gd name="T60" fmla="*/ 46 h 4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0" h="46">
                <a:moveTo>
                  <a:pt x="0" y="21"/>
                </a:moveTo>
                <a:lnTo>
                  <a:pt x="12" y="0"/>
                </a:lnTo>
                <a:lnTo>
                  <a:pt x="13" y="1"/>
                </a:lnTo>
                <a:lnTo>
                  <a:pt x="17" y="4"/>
                </a:lnTo>
                <a:lnTo>
                  <a:pt x="22" y="8"/>
                </a:lnTo>
                <a:lnTo>
                  <a:pt x="27" y="14"/>
                </a:lnTo>
                <a:lnTo>
                  <a:pt x="33" y="20"/>
                </a:lnTo>
                <a:lnTo>
                  <a:pt x="37" y="27"/>
                </a:lnTo>
                <a:lnTo>
                  <a:pt x="40" y="33"/>
                </a:lnTo>
                <a:lnTo>
                  <a:pt x="40" y="40"/>
                </a:lnTo>
                <a:lnTo>
                  <a:pt x="31" y="46"/>
                </a:lnTo>
                <a:lnTo>
                  <a:pt x="30" y="45"/>
                </a:lnTo>
                <a:lnTo>
                  <a:pt x="28" y="42"/>
                </a:lnTo>
                <a:lnTo>
                  <a:pt x="24" y="38"/>
                </a:lnTo>
                <a:lnTo>
                  <a:pt x="20" y="33"/>
                </a:lnTo>
                <a:lnTo>
                  <a:pt x="15" y="29"/>
                </a:lnTo>
                <a:lnTo>
                  <a:pt x="10" y="25"/>
                </a:lnTo>
                <a:lnTo>
                  <a:pt x="5" y="22"/>
                </a:lnTo>
                <a:lnTo>
                  <a:pt x="0" y="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17" name="Freeform 45"/>
          <p:cNvSpPr>
            <a:spLocks/>
          </p:cNvSpPr>
          <p:nvPr/>
        </p:nvSpPr>
        <p:spPr bwMode="auto">
          <a:xfrm>
            <a:off x="2932289" y="1892301"/>
            <a:ext cx="56444" cy="64911"/>
          </a:xfrm>
          <a:custGeom>
            <a:avLst/>
            <a:gdLst>
              <a:gd name="T0" fmla="*/ 0 w 40"/>
              <a:gd name="T1" fmla="*/ 2147483647 h 46"/>
              <a:gd name="T2" fmla="*/ 2147483647 w 40"/>
              <a:gd name="T3" fmla="*/ 0 h 46"/>
              <a:gd name="T4" fmla="*/ 2147483647 w 40"/>
              <a:gd name="T5" fmla="*/ 0 h 46"/>
              <a:gd name="T6" fmla="*/ 2147483647 w 40"/>
              <a:gd name="T7" fmla="*/ 2147483647 h 46"/>
              <a:gd name="T8" fmla="*/ 2147483647 w 40"/>
              <a:gd name="T9" fmla="*/ 2147483647 h 46"/>
              <a:gd name="T10" fmla="*/ 2147483647 w 40"/>
              <a:gd name="T11" fmla="*/ 2147483647 h 46"/>
              <a:gd name="T12" fmla="*/ 2147483647 w 40"/>
              <a:gd name="T13" fmla="*/ 2147483647 h 46"/>
              <a:gd name="T14" fmla="*/ 2147483647 w 40"/>
              <a:gd name="T15" fmla="*/ 2147483647 h 46"/>
              <a:gd name="T16" fmla="*/ 2147483647 w 40"/>
              <a:gd name="T17" fmla="*/ 2147483647 h 46"/>
              <a:gd name="T18" fmla="*/ 2147483647 w 40"/>
              <a:gd name="T19" fmla="*/ 2147483647 h 46"/>
              <a:gd name="T20" fmla="*/ 2147483647 w 40"/>
              <a:gd name="T21" fmla="*/ 2147483647 h 46"/>
              <a:gd name="T22" fmla="*/ 2147483647 w 40"/>
              <a:gd name="T23" fmla="*/ 2147483647 h 46"/>
              <a:gd name="T24" fmla="*/ 2147483647 w 40"/>
              <a:gd name="T25" fmla="*/ 2147483647 h 46"/>
              <a:gd name="T26" fmla="*/ 2147483647 w 40"/>
              <a:gd name="T27" fmla="*/ 2147483647 h 46"/>
              <a:gd name="T28" fmla="*/ 2147483647 w 40"/>
              <a:gd name="T29" fmla="*/ 2147483647 h 46"/>
              <a:gd name="T30" fmla="*/ 2147483647 w 40"/>
              <a:gd name="T31" fmla="*/ 2147483647 h 46"/>
              <a:gd name="T32" fmla="*/ 2147483647 w 40"/>
              <a:gd name="T33" fmla="*/ 2147483647 h 46"/>
              <a:gd name="T34" fmla="*/ 2147483647 w 40"/>
              <a:gd name="T35" fmla="*/ 2147483647 h 46"/>
              <a:gd name="T36" fmla="*/ 2147483647 w 40"/>
              <a:gd name="T37" fmla="*/ 2147483647 h 46"/>
              <a:gd name="T38" fmla="*/ 2147483647 w 40"/>
              <a:gd name="T39" fmla="*/ 2147483647 h 46"/>
              <a:gd name="T40" fmla="*/ 0 w 40"/>
              <a:gd name="T41" fmla="*/ 2147483647 h 4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"/>
              <a:gd name="T64" fmla="*/ 0 h 46"/>
              <a:gd name="T65" fmla="*/ 40 w 40"/>
              <a:gd name="T66" fmla="*/ 46 h 4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" h="46">
                <a:moveTo>
                  <a:pt x="0" y="21"/>
                </a:moveTo>
                <a:lnTo>
                  <a:pt x="12" y="0"/>
                </a:lnTo>
                <a:lnTo>
                  <a:pt x="13" y="1"/>
                </a:lnTo>
                <a:lnTo>
                  <a:pt x="17" y="4"/>
                </a:lnTo>
                <a:lnTo>
                  <a:pt x="22" y="8"/>
                </a:lnTo>
                <a:lnTo>
                  <a:pt x="27" y="14"/>
                </a:lnTo>
                <a:lnTo>
                  <a:pt x="33" y="20"/>
                </a:lnTo>
                <a:lnTo>
                  <a:pt x="37" y="27"/>
                </a:lnTo>
                <a:lnTo>
                  <a:pt x="40" y="33"/>
                </a:lnTo>
                <a:lnTo>
                  <a:pt x="40" y="40"/>
                </a:lnTo>
                <a:lnTo>
                  <a:pt x="31" y="46"/>
                </a:lnTo>
                <a:lnTo>
                  <a:pt x="30" y="45"/>
                </a:lnTo>
                <a:lnTo>
                  <a:pt x="28" y="42"/>
                </a:lnTo>
                <a:lnTo>
                  <a:pt x="24" y="38"/>
                </a:lnTo>
                <a:lnTo>
                  <a:pt x="20" y="33"/>
                </a:lnTo>
                <a:lnTo>
                  <a:pt x="15" y="29"/>
                </a:lnTo>
                <a:lnTo>
                  <a:pt x="10" y="25"/>
                </a:lnTo>
                <a:lnTo>
                  <a:pt x="5" y="22"/>
                </a:lnTo>
                <a:lnTo>
                  <a:pt x="0" y="21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18" name="Freeform 46"/>
          <p:cNvSpPr>
            <a:spLocks/>
          </p:cNvSpPr>
          <p:nvPr/>
        </p:nvSpPr>
        <p:spPr bwMode="auto">
          <a:xfrm>
            <a:off x="2486378" y="2606323"/>
            <a:ext cx="232834" cy="462844"/>
          </a:xfrm>
          <a:custGeom>
            <a:avLst/>
            <a:gdLst>
              <a:gd name="T0" fmla="*/ 2147483647 w 165"/>
              <a:gd name="T1" fmla="*/ 2147483647 h 328"/>
              <a:gd name="T2" fmla="*/ 2147483647 w 165"/>
              <a:gd name="T3" fmla="*/ 2147483647 h 328"/>
              <a:gd name="T4" fmla="*/ 2147483647 w 165"/>
              <a:gd name="T5" fmla="*/ 2147483647 h 328"/>
              <a:gd name="T6" fmla="*/ 2147483647 w 165"/>
              <a:gd name="T7" fmla="*/ 2147483647 h 328"/>
              <a:gd name="T8" fmla="*/ 2147483647 w 165"/>
              <a:gd name="T9" fmla="*/ 2147483647 h 328"/>
              <a:gd name="T10" fmla="*/ 2147483647 w 165"/>
              <a:gd name="T11" fmla="*/ 2147483647 h 328"/>
              <a:gd name="T12" fmla="*/ 2147483647 w 165"/>
              <a:gd name="T13" fmla="*/ 2147483647 h 328"/>
              <a:gd name="T14" fmla="*/ 2147483647 w 165"/>
              <a:gd name="T15" fmla="*/ 2147483647 h 328"/>
              <a:gd name="T16" fmla="*/ 2147483647 w 165"/>
              <a:gd name="T17" fmla="*/ 2147483647 h 328"/>
              <a:gd name="T18" fmla="*/ 2147483647 w 165"/>
              <a:gd name="T19" fmla="*/ 2147483647 h 328"/>
              <a:gd name="T20" fmla="*/ 2147483647 w 165"/>
              <a:gd name="T21" fmla="*/ 2147483647 h 328"/>
              <a:gd name="T22" fmla="*/ 2147483647 w 165"/>
              <a:gd name="T23" fmla="*/ 2147483647 h 328"/>
              <a:gd name="T24" fmla="*/ 2147483647 w 165"/>
              <a:gd name="T25" fmla="*/ 2147483647 h 328"/>
              <a:gd name="T26" fmla="*/ 2147483647 w 165"/>
              <a:gd name="T27" fmla="*/ 2147483647 h 328"/>
              <a:gd name="T28" fmla="*/ 2147483647 w 165"/>
              <a:gd name="T29" fmla="*/ 2147483647 h 328"/>
              <a:gd name="T30" fmla="*/ 2147483647 w 165"/>
              <a:gd name="T31" fmla="*/ 2147483647 h 328"/>
              <a:gd name="T32" fmla="*/ 2147483647 w 165"/>
              <a:gd name="T33" fmla="*/ 2147483647 h 328"/>
              <a:gd name="T34" fmla="*/ 2147483647 w 165"/>
              <a:gd name="T35" fmla="*/ 2147483647 h 328"/>
              <a:gd name="T36" fmla="*/ 2147483647 w 165"/>
              <a:gd name="T37" fmla="*/ 2147483647 h 328"/>
              <a:gd name="T38" fmla="*/ 2147483647 w 165"/>
              <a:gd name="T39" fmla="*/ 2147483647 h 328"/>
              <a:gd name="T40" fmla="*/ 2147483647 w 165"/>
              <a:gd name="T41" fmla="*/ 2147483647 h 328"/>
              <a:gd name="T42" fmla="*/ 2147483647 w 165"/>
              <a:gd name="T43" fmla="*/ 2147483647 h 328"/>
              <a:gd name="T44" fmla="*/ 2147483647 w 165"/>
              <a:gd name="T45" fmla="*/ 2147483647 h 328"/>
              <a:gd name="T46" fmla="*/ 2147483647 w 165"/>
              <a:gd name="T47" fmla="*/ 2147483647 h 328"/>
              <a:gd name="T48" fmla="*/ 0 w 165"/>
              <a:gd name="T49" fmla="*/ 2147483647 h 328"/>
              <a:gd name="T50" fmla="*/ 2147483647 w 165"/>
              <a:gd name="T51" fmla="*/ 2147483647 h 328"/>
              <a:gd name="T52" fmla="*/ 2147483647 w 165"/>
              <a:gd name="T53" fmla="*/ 2147483647 h 328"/>
              <a:gd name="T54" fmla="*/ 2147483647 w 165"/>
              <a:gd name="T55" fmla="*/ 2147483647 h 328"/>
              <a:gd name="T56" fmla="*/ 2147483647 w 165"/>
              <a:gd name="T57" fmla="*/ 2147483647 h 328"/>
              <a:gd name="T58" fmla="*/ 2147483647 w 165"/>
              <a:gd name="T59" fmla="*/ 2147483647 h 328"/>
              <a:gd name="T60" fmla="*/ 2147483647 w 165"/>
              <a:gd name="T61" fmla="*/ 2147483647 h 328"/>
              <a:gd name="T62" fmla="*/ 2147483647 w 165"/>
              <a:gd name="T63" fmla="*/ 2147483647 h 32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65"/>
              <a:gd name="T97" fmla="*/ 0 h 328"/>
              <a:gd name="T98" fmla="*/ 165 w 165"/>
              <a:gd name="T99" fmla="*/ 328 h 32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65" h="328">
                <a:moveTo>
                  <a:pt x="93" y="0"/>
                </a:moveTo>
                <a:lnTo>
                  <a:pt x="93" y="2"/>
                </a:lnTo>
                <a:lnTo>
                  <a:pt x="91" y="8"/>
                </a:lnTo>
                <a:lnTo>
                  <a:pt x="90" y="17"/>
                </a:lnTo>
                <a:lnTo>
                  <a:pt x="89" y="29"/>
                </a:lnTo>
                <a:lnTo>
                  <a:pt x="87" y="43"/>
                </a:lnTo>
                <a:lnTo>
                  <a:pt x="86" y="59"/>
                </a:lnTo>
                <a:lnTo>
                  <a:pt x="86" y="76"/>
                </a:lnTo>
                <a:lnTo>
                  <a:pt x="87" y="93"/>
                </a:lnTo>
                <a:lnTo>
                  <a:pt x="89" y="111"/>
                </a:lnTo>
                <a:lnTo>
                  <a:pt x="93" y="128"/>
                </a:lnTo>
                <a:lnTo>
                  <a:pt x="98" y="144"/>
                </a:lnTo>
                <a:lnTo>
                  <a:pt x="106" y="159"/>
                </a:lnTo>
                <a:lnTo>
                  <a:pt x="116" y="171"/>
                </a:lnTo>
                <a:lnTo>
                  <a:pt x="129" y="181"/>
                </a:lnTo>
                <a:lnTo>
                  <a:pt x="145" y="188"/>
                </a:lnTo>
                <a:lnTo>
                  <a:pt x="164" y="191"/>
                </a:lnTo>
                <a:lnTo>
                  <a:pt x="164" y="192"/>
                </a:lnTo>
                <a:lnTo>
                  <a:pt x="164" y="197"/>
                </a:lnTo>
                <a:lnTo>
                  <a:pt x="165" y="204"/>
                </a:lnTo>
                <a:lnTo>
                  <a:pt x="165" y="213"/>
                </a:lnTo>
                <a:lnTo>
                  <a:pt x="165" y="224"/>
                </a:lnTo>
                <a:lnTo>
                  <a:pt x="165" y="235"/>
                </a:lnTo>
                <a:lnTo>
                  <a:pt x="165" y="248"/>
                </a:lnTo>
                <a:lnTo>
                  <a:pt x="165" y="261"/>
                </a:lnTo>
                <a:lnTo>
                  <a:pt x="165" y="274"/>
                </a:lnTo>
                <a:lnTo>
                  <a:pt x="164" y="286"/>
                </a:lnTo>
                <a:lnTo>
                  <a:pt x="163" y="298"/>
                </a:lnTo>
                <a:lnTo>
                  <a:pt x="162" y="308"/>
                </a:lnTo>
                <a:lnTo>
                  <a:pt x="161" y="317"/>
                </a:lnTo>
                <a:lnTo>
                  <a:pt x="159" y="323"/>
                </a:lnTo>
                <a:lnTo>
                  <a:pt x="158" y="327"/>
                </a:lnTo>
                <a:lnTo>
                  <a:pt x="155" y="328"/>
                </a:lnTo>
                <a:lnTo>
                  <a:pt x="152" y="326"/>
                </a:lnTo>
                <a:lnTo>
                  <a:pt x="146" y="323"/>
                </a:lnTo>
                <a:lnTo>
                  <a:pt x="139" y="318"/>
                </a:lnTo>
                <a:lnTo>
                  <a:pt x="131" y="312"/>
                </a:lnTo>
                <a:lnTo>
                  <a:pt x="120" y="305"/>
                </a:lnTo>
                <a:lnTo>
                  <a:pt x="110" y="298"/>
                </a:lnTo>
                <a:lnTo>
                  <a:pt x="98" y="290"/>
                </a:lnTo>
                <a:lnTo>
                  <a:pt x="86" y="281"/>
                </a:lnTo>
                <a:lnTo>
                  <a:pt x="74" y="273"/>
                </a:lnTo>
                <a:lnTo>
                  <a:pt x="61" y="265"/>
                </a:lnTo>
                <a:lnTo>
                  <a:pt x="49" y="258"/>
                </a:lnTo>
                <a:lnTo>
                  <a:pt x="37" y="251"/>
                </a:lnTo>
                <a:lnTo>
                  <a:pt x="26" y="245"/>
                </a:lnTo>
                <a:lnTo>
                  <a:pt x="16" y="240"/>
                </a:lnTo>
                <a:lnTo>
                  <a:pt x="7" y="237"/>
                </a:lnTo>
                <a:lnTo>
                  <a:pt x="0" y="235"/>
                </a:lnTo>
                <a:lnTo>
                  <a:pt x="0" y="233"/>
                </a:lnTo>
                <a:lnTo>
                  <a:pt x="1" y="228"/>
                </a:lnTo>
                <a:lnTo>
                  <a:pt x="2" y="219"/>
                </a:lnTo>
                <a:lnTo>
                  <a:pt x="4" y="207"/>
                </a:lnTo>
                <a:lnTo>
                  <a:pt x="7" y="194"/>
                </a:lnTo>
                <a:lnTo>
                  <a:pt x="11" y="178"/>
                </a:lnTo>
                <a:lnTo>
                  <a:pt x="15" y="161"/>
                </a:lnTo>
                <a:lnTo>
                  <a:pt x="20" y="142"/>
                </a:lnTo>
                <a:lnTo>
                  <a:pt x="26" y="123"/>
                </a:lnTo>
                <a:lnTo>
                  <a:pt x="33" y="103"/>
                </a:lnTo>
                <a:lnTo>
                  <a:pt x="40" y="84"/>
                </a:lnTo>
                <a:lnTo>
                  <a:pt x="49" y="65"/>
                </a:lnTo>
                <a:lnTo>
                  <a:pt x="58" y="46"/>
                </a:lnTo>
                <a:lnTo>
                  <a:pt x="69" y="29"/>
                </a:lnTo>
                <a:lnTo>
                  <a:pt x="80" y="13"/>
                </a:lnTo>
                <a:lnTo>
                  <a:pt x="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19" name="Freeform 47"/>
          <p:cNvSpPr>
            <a:spLocks/>
          </p:cNvSpPr>
          <p:nvPr/>
        </p:nvSpPr>
        <p:spPr bwMode="auto">
          <a:xfrm>
            <a:off x="7000523" y="2606323"/>
            <a:ext cx="232833" cy="462844"/>
          </a:xfrm>
          <a:custGeom>
            <a:avLst/>
            <a:gdLst>
              <a:gd name="T0" fmla="*/ 2147483647 w 164"/>
              <a:gd name="T1" fmla="*/ 2147483647 h 328"/>
              <a:gd name="T2" fmla="*/ 2147483647 w 164"/>
              <a:gd name="T3" fmla="*/ 2147483647 h 328"/>
              <a:gd name="T4" fmla="*/ 2147483647 w 164"/>
              <a:gd name="T5" fmla="*/ 2147483647 h 328"/>
              <a:gd name="T6" fmla="*/ 2147483647 w 164"/>
              <a:gd name="T7" fmla="*/ 2147483647 h 328"/>
              <a:gd name="T8" fmla="*/ 2147483647 w 164"/>
              <a:gd name="T9" fmla="*/ 2147483647 h 328"/>
              <a:gd name="T10" fmla="*/ 2147483647 w 164"/>
              <a:gd name="T11" fmla="*/ 2147483647 h 328"/>
              <a:gd name="T12" fmla="*/ 2147483647 w 164"/>
              <a:gd name="T13" fmla="*/ 2147483647 h 328"/>
              <a:gd name="T14" fmla="*/ 2147483647 w 164"/>
              <a:gd name="T15" fmla="*/ 2147483647 h 328"/>
              <a:gd name="T16" fmla="*/ 2147483647 w 164"/>
              <a:gd name="T17" fmla="*/ 2147483647 h 328"/>
              <a:gd name="T18" fmla="*/ 2147483647 w 164"/>
              <a:gd name="T19" fmla="*/ 2147483647 h 328"/>
              <a:gd name="T20" fmla="*/ 2147483647 w 164"/>
              <a:gd name="T21" fmla="*/ 2147483647 h 328"/>
              <a:gd name="T22" fmla="*/ 2147483647 w 164"/>
              <a:gd name="T23" fmla="*/ 2147483647 h 328"/>
              <a:gd name="T24" fmla="*/ 2147483647 w 164"/>
              <a:gd name="T25" fmla="*/ 2147483647 h 328"/>
              <a:gd name="T26" fmla="*/ 2147483647 w 164"/>
              <a:gd name="T27" fmla="*/ 2147483647 h 328"/>
              <a:gd name="T28" fmla="*/ 2147483647 w 164"/>
              <a:gd name="T29" fmla="*/ 2147483647 h 328"/>
              <a:gd name="T30" fmla="*/ 2147483647 w 164"/>
              <a:gd name="T31" fmla="*/ 2147483647 h 328"/>
              <a:gd name="T32" fmla="*/ 2147483647 w 164"/>
              <a:gd name="T33" fmla="*/ 2147483647 h 328"/>
              <a:gd name="T34" fmla="*/ 2147483647 w 164"/>
              <a:gd name="T35" fmla="*/ 2147483647 h 328"/>
              <a:gd name="T36" fmla="*/ 2147483647 w 164"/>
              <a:gd name="T37" fmla="*/ 2147483647 h 328"/>
              <a:gd name="T38" fmla="*/ 2147483647 w 164"/>
              <a:gd name="T39" fmla="*/ 2147483647 h 328"/>
              <a:gd name="T40" fmla="*/ 2147483647 w 164"/>
              <a:gd name="T41" fmla="*/ 2147483647 h 328"/>
              <a:gd name="T42" fmla="*/ 2147483647 w 164"/>
              <a:gd name="T43" fmla="*/ 2147483647 h 328"/>
              <a:gd name="T44" fmla="*/ 2147483647 w 164"/>
              <a:gd name="T45" fmla="*/ 2147483647 h 328"/>
              <a:gd name="T46" fmla="*/ 2147483647 w 164"/>
              <a:gd name="T47" fmla="*/ 2147483647 h 328"/>
              <a:gd name="T48" fmla="*/ 0 w 164"/>
              <a:gd name="T49" fmla="*/ 2147483647 h 328"/>
              <a:gd name="T50" fmla="*/ 2147483647 w 164"/>
              <a:gd name="T51" fmla="*/ 2147483647 h 328"/>
              <a:gd name="T52" fmla="*/ 2147483647 w 164"/>
              <a:gd name="T53" fmla="*/ 2147483647 h 328"/>
              <a:gd name="T54" fmla="*/ 2147483647 w 164"/>
              <a:gd name="T55" fmla="*/ 2147483647 h 328"/>
              <a:gd name="T56" fmla="*/ 2147483647 w 164"/>
              <a:gd name="T57" fmla="*/ 2147483647 h 328"/>
              <a:gd name="T58" fmla="*/ 2147483647 w 164"/>
              <a:gd name="T59" fmla="*/ 2147483647 h 328"/>
              <a:gd name="T60" fmla="*/ 2147483647 w 164"/>
              <a:gd name="T61" fmla="*/ 2147483647 h 328"/>
              <a:gd name="T62" fmla="*/ 2147483647 w 164"/>
              <a:gd name="T63" fmla="*/ 2147483647 h 32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64"/>
              <a:gd name="T97" fmla="*/ 0 h 328"/>
              <a:gd name="T98" fmla="*/ 164 w 164"/>
              <a:gd name="T99" fmla="*/ 328 h 32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64" h="328">
                <a:moveTo>
                  <a:pt x="93" y="0"/>
                </a:moveTo>
                <a:lnTo>
                  <a:pt x="92" y="2"/>
                </a:lnTo>
                <a:lnTo>
                  <a:pt x="91" y="8"/>
                </a:lnTo>
                <a:lnTo>
                  <a:pt x="90" y="17"/>
                </a:lnTo>
                <a:lnTo>
                  <a:pt x="88" y="29"/>
                </a:lnTo>
                <a:lnTo>
                  <a:pt x="87" y="43"/>
                </a:lnTo>
                <a:lnTo>
                  <a:pt x="86" y="59"/>
                </a:lnTo>
                <a:lnTo>
                  <a:pt x="86" y="76"/>
                </a:lnTo>
                <a:lnTo>
                  <a:pt x="87" y="93"/>
                </a:lnTo>
                <a:lnTo>
                  <a:pt x="89" y="111"/>
                </a:lnTo>
                <a:lnTo>
                  <a:pt x="92" y="128"/>
                </a:lnTo>
                <a:lnTo>
                  <a:pt x="98" y="144"/>
                </a:lnTo>
                <a:lnTo>
                  <a:pt x="106" y="159"/>
                </a:lnTo>
                <a:lnTo>
                  <a:pt x="116" y="171"/>
                </a:lnTo>
                <a:lnTo>
                  <a:pt x="129" y="181"/>
                </a:lnTo>
                <a:lnTo>
                  <a:pt x="145" y="188"/>
                </a:lnTo>
                <a:lnTo>
                  <a:pt x="164" y="191"/>
                </a:lnTo>
                <a:lnTo>
                  <a:pt x="164" y="192"/>
                </a:lnTo>
                <a:lnTo>
                  <a:pt x="164" y="197"/>
                </a:lnTo>
                <a:lnTo>
                  <a:pt x="164" y="204"/>
                </a:lnTo>
                <a:lnTo>
                  <a:pt x="164" y="213"/>
                </a:lnTo>
                <a:lnTo>
                  <a:pt x="164" y="224"/>
                </a:lnTo>
                <a:lnTo>
                  <a:pt x="164" y="235"/>
                </a:lnTo>
                <a:lnTo>
                  <a:pt x="164" y="248"/>
                </a:lnTo>
                <a:lnTo>
                  <a:pt x="164" y="261"/>
                </a:lnTo>
                <a:lnTo>
                  <a:pt x="164" y="274"/>
                </a:lnTo>
                <a:lnTo>
                  <a:pt x="164" y="286"/>
                </a:lnTo>
                <a:lnTo>
                  <a:pt x="163" y="298"/>
                </a:lnTo>
                <a:lnTo>
                  <a:pt x="162" y="308"/>
                </a:lnTo>
                <a:lnTo>
                  <a:pt x="161" y="317"/>
                </a:lnTo>
                <a:lnTo>
                  <a:pt x="159" y="323"/>
                </a:lnTo>
                <a:lnTo>
                  <a:pt x="157" y="327"/>
                </a:lnTo>
                <a:lnTo>
                  <a:pt x="155" y="328"/>
                </a:lnTo>
                <a:lnTo>
                  <a:pt x="152" y="326"/>
                </a:lnTo>
                <a:lnTo>
                  <a:pt x="146" y="323"/>
                </a:lnTo>
                <a:lnTo>
                  <a:pt x="139" y="318"/>
                </a:lnTo>
                <a:lnTo>
                  <a:pt x="130" y="312"/>
                </a:lnTo>
                <a:lnTo>
                  <a:pt x="120" y="305"/>
                </a:lnTo>
                <a:lnTo>
                  <a:pt x="110" y="298"/>
                </a:lnTo>
                <a:lnTo>
                  <a:pt x="98" y="290"/>
                </a:lnTo>
                <a:lnTo>
                  <a:pt x="85" y="281"/>
                </a:lnTo>
                <a:lnTo>
                  <a:pt x="73" y="273"/>
                </a:lnTo>
                <a:lnTo>
                  <a:pt x="61" y="265"/>
                </a:lnTo>
                <a:lnTo>
                  <a:pt x="49" y="258"/>
                </a:lnTo>
                <a:lnTo>
                  <a:pt x="37" y="251"/>
                </a:lnTo>
                <a:lnTo>
                  <a:pt x="26" y="245"/>
                </a:lnTo>
                <a:lnTo>
                  <a:pt x="16" y="240"/>
                </a:lnTo>
                <a:lnTo>
                  <a:pt x="7" y="237"/>
                </a:lnTo>
                <a:lnTo>
                  <a:pt x="0" y="235"/>
                </a:lnTo>
                <a:lnTo>
                  <a:pt x="0" y="233"/>
                </a:lnTo>
                <a:lnTo>
                  <a:pt x="1" y="228"/>
                </a:lnTo>
                <a:lnTo>
                  <a:pt x="2" y="219"/>
                </a:lnTo>
                <a:lnTo>
                  <a:pt x="4" y="207"/>
                </a:lnTo>
                <a:lnTo>
                  <a:pt x="7" y="194"/>
                </a:lnTo>
                <a:lnTo>
                  <a:pt x="11" y="178"/>
                </a:lnTo>
                <a:lnTo>
                  <a:pt x="15" y="161"/>
                </a:lnTo>
                <a:lnTo>
                  <a:pt x="20" y="142"/>
                </a:lnTo>
                <a:lnTo>
                  <a:pt x="26" y="123"/>
                </a:lnTo>
                <a:lnTo>
                  <a:pt x="32" y="103"/>
                </a:lnTo>
                <a:lnTo>
                  <a:pt x="40" y="84"/>
                </a:lnTo>
                <a:lnTo>
                  <a:pt x="49" y="65"/>
                </a:lnTo>
                <a:lnTo>
                  <a:pt x="58" y="46"/>
                </a:lnTo>
                <a:lnTo>
                  <a:pt x="69" y="29"/>
                </a:lnTo>
                <a:lnTo>
                  <a:pt x="80" y="13"/>
                </a:lnTo>
                <a:lnTo>
                  <a:pt x="9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20" name="Freeform 48"/>
          <p:cNvSpPr>
            <a:spLocks/>
          </p:cNvSpPr>
          <p:nvPr/>
        </p:nvSpPr>
        <p:spPr bwMode="auto">
          <a:xfrm>
            <a:off x="2486378" y="2606323"/>
            <a:ext cx="232834" cy="462844"/>
          </a:xfrm>
          <a:custGeom>
            <a:avLst/>
            <a:gdLst>
              <a:gd name="T0" fmla="*/ 2147483647 w 165"/>
              <a:gd name="T1" fmla="*/ 0 h 328"/>
              <a:gd name="T2" fmla="*/ 2147483647 w 165"/>
              <a:gd name="T3" fmla="*/ 2147483647 h 328"/>
              <a:gd name="T4" fmla="*/ 2147483647 w 165"/>
              <a:gd name="T5" fmla="*/ 2147483647 h 328"/>
              <a:gd name="T6" fmla="*/ 2147483647 w 165"/>
              <a:gd name="T7" fmla="*/ 2147483647 h 328"/>
              <a:gd name="T8" fmla="*/ 2147483647 w 165"/>
              <a:gd name="T9" fmla="*/ 2147483647 h 328"/>
              <a:gd name="T10" fmla="*/ 2147483647 w 165"/>
              <a:gd name="T11" fmla="*/ 2147483647 h 328"/>
              <a:gd name="T12" fmla="*/ 2147483647 w 165"/>
              <a:gd name="T13" fmla="*/ 2147483647 h 328"/>
              <a:gd name="T14" fmla="*/ 2147483647 w 165"/>
              <a:gd name="T15" fmla="*/ 2147483647 h 328"/>
              <a:gd name="T16" fmla="*/ 2147483647 w 165"/>
              <a:gd name="T17" fmla="*/ 2147483647 h 328"/>
              <a:gd name="T18" fmla="*/ 2147483647 w 165"/>
              <a:gd name="T19" fmla="*/ 2147483647 h 328"/>
              <a:gd name="T20" fmla="*/ 2147483647 w 165"/>
              <a:gd name="T21" fmla="*/ 2147483647 h 328"/>
              <a:gd name="T22" fmla="*/ 2147483647 w 165"/>
              <a:gd name="T23" fmla="*/ 2147483647 h 328"/>
              <a:gd name="T24" fmla="*/ 2147483647 w 165"/>
              <a:gd name="T25" fmla="*/ 2147483647 h 328"/>
              <a:gd name="T26" fmla="*/ 2147483647 w 165"/>
              <a:gd name="T27" fmla="*/ 2147483647 h 328"/>
              <a:gd name="T28" fmla="*/ 2147483647 w 165"/>
              <a:gd name="T29" fmla="*/ 2147483647 h 328"/>
              <a:gd name="T30" fmla="*/ 2147483647 w 165"/>
              <a:gd name="T31" fmla="*/ 2147483647 h 328"/>
              <a:gd name="T32" fmla="*/ 2147483647 w 165"/>
              <a:gd name="T33" fmla="*/ 2147483647 h 328"/>
              <a:gd name="T34" fmla="*/ 2147483647 w 165"/>
              <a:gd name="T35" fmla="*/ 2147483647 h 328"/>
              <a:gd name="T36" fmla="*/ 2147483647 w 165"/>
              <a:gd name="T37" fmla="*/ 2147483647 h 328"/>
              <a:gd name="T38" fmla="*/ 2147483647 w 165"/>
              <a:gd name="T39" fmla="*/ 2147483647 h 328"/>
              <a:gd name="T40" fmla="*/ 2147483647 w 165"/>
              <a:gd name="T41" fmla="*/ 2147483647 h 328"/>
              <a:gd name="T42" fmla="*/ 2147483647 w 165"/>
              <a:gd name="T43" fmla="*/ 2147483647 h 328"/>
              <a:gd name="T44" fmla="*/ 2147483647 w 165"/>
              <a:gd name="T45" fmla="*/ 2147483647 h 328"/>
              <a:gd name="T46" fmla="*/ 2147483647 w 165"/>
              <a:gd name="T47" fmla="*/ 2147483647 h 328"/>
              <a:gd name="T48" fmla="*/ 2147483647 w 165"/>
              <a:gd name="T49" fmla="*/ 2147483647 h 328"/>
              <a:gd name="T50" fmla="*/ 0 w 165"/>
              <a:gd name="T51" fmla="*/ 2147483647 h 328"/>
              <a:gd name="T52" fmla="*/ 0 w 165"/>
              <a:gd name="T53" fmla="*/ 2147483647 h 328"/>
              <a:gd name="T54" fmla="*/ 2147483647 w 165"/>
              <a:gd name="T55" fmla="*/ 2147483647 h 328"/>
              <a:gd name="T56" fmla="*/ 2147483647 w 165"/>
              <a:gd name="T57" fmla="*/ 2147483647 h 328"/>
              <a:gd name="T58" fmla="*/ 2147483647 w 165"/>
              <a:gd name="T59" fmla="*/ 2147483647 h 328"/>
              <a:gd name="T60" fmla="*/ 2147483647 w 165"/>
              <a:gd name="T61" fmla="*/ 2147483647 h 328"/>
              <a:gd name="T62" fmla="*/ 2147483647 w 165"/>
              <a:gd name="T63" fmla="*/ 2147483647 h 328"/>
              <a:gd name="T64" fmla="*/ 2147483647 w 165"/>
              <a:gd name="T65" fmla="*/ 2147483647 h 328"/>
              <a:gd name="T66" fmla="*/ 2147483647 w 165"/>
              <a:gd name="T67" fmla="*/ 2147483647 h 3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65"/>
              <a:gd name="T103" fmla="*/ 0 h 328"/>
              <a:gd name="T104" fmla="*/ 165 w 165"/>
              <a:gd name="T105" fmla="*/ 328 h 32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65" h="328">
                <a:moveTo>
                  <a:pt x="93" y="0"/>
                </a:moveTo>
                <a:lnTo>
                  <a:pt x="93" y="0"/>
                </a:lnTo>
                <a:lnTo>
                  <a:pt x="93" y="2"/>
                </a:lnTo>
                <a:lnTo>
                  <a:pt x="91" y="8"/>
                </a:lnTo>
                <a:lnTo>
                  <a:pt x="90" y="17"/>
                </a:lnTo>
                <a:lnTo>
                  <a:pt x="89" y="29"/>
                </a:lnTo>
                <a:lnTo>
                  <a:pt x="87" y="43"/>
                </a:lnTo>
                <a:lnTo>
                  <a:pt x="86" y="59"/>
                </a:lnTo>
                <a:lnTo>
                  <a:pt x="86" y="76"/>
                </a:lnTo>
                <a:lnTo>
                  <a:pt x="87" y="93"/>
                </a:lnTo>
                <a:lnTo>
                  <a:pt x="89" y="111"/>
                </a:lnTo>
                <a:lnTo>
                  <a:pt x="93" y="128"/>
                </a:lnTo>
                <a:lnTo>
                  <a:pt x="98" y="144"/>
                </a:lnTo>
                <a:lnTo>
                  <a:pt x="106" y="159"/>
                </a:lnTo>
                <a:lnTo>
                  <a:pt x="116" y="171"/>
                </a:lnTo>
                <a:lnTo>
                  <a:pt x="129" y="181"/>
                </a:lnTo>
                <a:lnTo>
                  <a:pt x="145" y="188"/>
                </a:lnTo>
                <a:lnTo>
                  <a:pt x="164" y="191"/>
                </a:lnTo>
                <a:lnTo>
                  <a:pt x="164" y="192"/>
                </a:lnTo>
                <a:lnTo>
                  <a:pt x="164" y="197"/>
                </a:lnTo>
                <a:lnTo>
                  <a:pt x="165" y="204"/>
                </a:lnTo>
                <a:lnTo>
                  <a:pt x="165" y="213"/>
                </a:lnTo>
                <a:lnTo>
                  <a:pt x="165" y="224"/>
                </a:lnTo>
                <a:lnTo>
                  <a:pt x="165" y="235"/>
                </a:lnTo>
                <a:lnTo>
                  <a:pt x="165" y="248"/>
                </a:lnTo>
                <a:lnTo>
                  <a:pt x="165" y="261"/>
                </a:lnTo>
                <a:lnTo>
                  <a:pt x="165" y="274"/>
                </a:lnTo>
                <a:lnTo>
                  <a:pt x="164" y="286"/>
                </a:lnTo>
                <a:lnTo>
                  <a:pt x="163" y="298"/>
                </a:lnTo>
                <a:lnTo>
                  <a:pt x="162" y="308"/>
                </a:lnTo>
                <a:lnTo>
                  <a:pt x="161" y="317"/>
                </a:lnTo>
                <a:lnTo>
                  <a:pt x="159" y="323"/>
                </a:lnTo>
                <a:lnTo>
                  <a:pt x="158" y="327"/>
                </a:lnTo>
                <a:lnTo>
                  <a:pt x="155" y="328"/>
                </a:lnTo>
                <a:lnTo>
                  <a:pt x="152" y="326"/>
                </a:lnTo>
                <a:lnTo>
                  <a:pt x="146" y="323"/>
                </a:lnTo>
                <a:lnTo>
                  <a:pt x="139" y="318"/>
                </a:lnTo>
                <a:lnTo>
                  <a:pt x="131" y="312"/>
                </a:lnTo>
                <a:lnTo>
                  <a:pt x="120" y="305"/>
                </a:lnTo>
                <a:lnTo>
                  <a:pt x="110" y="298"/>
                </a:lnTo>
                <a:lnTo>
                  <a:pt x="98" y="290"/>
                </a:lnTo>
                <a:lnTo>
                  <a:pt x="86" y="281"/>
                </a:lnTo>
                <a:lnTo>
                  <a:pt x="74" y="273"/>
                </a:lnTo>
                <a:lnTo>
                  <a:pt x="61" y="265"/>
                </a:lnTo>
                <a:lnTo>
                  <a:pt x="49" y="258"/>
                </a:lnTo>
                <a:lnTo>
                  <a:pt x="37" y="251"/>
                </a:lnTo>
                <a:lnTo>
                  <a:pt x="26" y="245"/>
                </a:lnTo>
                <a:lnTo>
                  <a:pt x="16" y="240"/>
                </a:lnTo>
                <a:lnTo>
                  <a:pt x="7" y="237"/>
                </a:lnTo>
                <a:lnTo>
                  <a:pt x="0" y="235"/>
                </a:lnTo>
                <a:lnTo>
                  <a:pt x="0" y="233"/>
                </a:lnTo>
                <a:lnTo>
                  <a:pt x="1" y="228"/>
                </a:lnTo>
                <a:lnTo>
                  <a:pt x="2" y="219"/>
                </a:lnTo>
                <a:lnTo>
                  <a:pt x="4" y="207"/>
                </a:lnTo>
                <a:lnTo>
                  <a:pt x="7" y="194"/>
                </a:lnTo>
                <a:lnTo>
                  <a:pt x="11" y="178"/>
                </a:lnTo>
                <a:lnTo>
                  <a:pt x="15" y="161"/>
                </a:lnTo>
                <a:lnTo>
                  <a:pt x="20" y="142"/>
                </a:lnTo>
                <a:lnTo>
                  <a:pt x="26" y="123"/>
                </a:lnTo>
                <a:lnTo>
                  <a:pt x="33" y="103"/>
                </a:lnTo>
                <a:lnTo>
                  <a:pt x="40" y="84"/>
                </a:lnTo>
                <a:lnTo>
                  <a:pt x="49" y="65"/>
                </a:lnTo>
                <a:lnTo>
                  <a:pt x="58" y="46"/>
                </a:lnTo>
                <a:lnTo>
                  <a:pt x="69" y="29"/>
                </a:lnTo>
                <a:lnTo>
                  <a:pt x="80" y="13"/>
                </a:lnTo>
                <a:lnTo>
                  <a:pt x="93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21" name="Freeform 49"/>
          <p:cNvSpPr>
            <a:spLocks/>
          </p:cNvSpPr>
          <p:nvPr/>
        </p:nvSpPr>
        <p:spPr bwMode="auto">
          <a:xfrm>
            <a:off x="7000523" y="2606323"/>
            <a:ext cx="232833" cy="462844"/>
          </a:xfrm>
          <a:custGeom>
            <a:avLst/>
            <a:gdLst>
              <a:gd name="T0" fmla="*/ 2147483647 w 164"/>
              <a:gd name="T1" fmla="*/ 0 h 328"/>
              <a:gd name="T2" fmla="*/ 2147483647 w 164"/>
              <a:gd name="T3" fmla="*/ 2147483647 h 328"/>
              <a:gd name="T4" fmla="*/ 2147483647 w 164"/>
              <a:gd name="T5" fmla="*/ 2147483647 h 328"/>
              <a:gd name="T6" fmla="*/ 2147483647 w 164"/>
              <a:gd name="T7" fmla="*/ 2147483647 h 328"/>
              <a:gd name="T8" fmla="*/ 2147483647 w 164"/>
              <a:gd name="T9" fmla="*/ 2147483647 h 328"/>
              <a:gd name="T10" fmla="*/ 2147483647 w 164"/>
              <a:gd name="T11" fmla="*/ 2147483647 h 328"/>
              <a:gd name="T12" fmla="*/ 2147483647 w 164"/>
              <a:gd name="T13" fmla="*/ 2147483647 h 328"/>
              <a:gd name="T14" fmla="*/ 2147483647 w 164"/>
              <a:gd name="T15" fmla="*/ 2147483647 h 328"/>
              <a:gd name="T16" fmla="*/ 2147483647 w 164"/>
              <a:gd name="T17" fmla="*/ 2147483647 h 328"/>
              <a:gd name="T18" fmla="*/ 2147483647 w 164"/>
              <a:gd name="T19" fmla="*/ 2147483647 h 328"/>
              <a:gd name="T20" fmla="*/ 2147483647 w 164"/>
              <a:gd name="T21" fmla="*/ 2147483647 h 328"/>
              <a:gd name="T22" fmla="*/ 2147483647 w 164"/>
              <a:gd name="T23" fmla="*/ 2147483647 h 328"/>
              <a:gd name="T24" fmla="*/ 2147483647 w 164"/>
              <a:gd name="T25" fmla="*/ 2147483647 h 328"/>
              <a:gd name="T26" fmla="*/ 2147483647 w 164"/>
              <a:gd name="T27" fmla="*/ 2147483647 h 328"/>
              <a:gd name="T28" fmla="*/ 2147483647 w 164"/>
              <a:gd name="T29" fmla="*/ 2147483647 h 328"/>
              <a:gd name="T30" fmla="*/ 2147483647 w 164"/>
              <a:gd name="T31" fmla="*/ 2147483647 h 328"/>
              <a:gd name="T32" fmla="*/ 2147483647 w 164"/>
              <a:gd name="T33" fmla="*/ 2147483647 h 328"/>
              <a:gd name="T34" fmla="*/ 2147483647 w 164"/>
              <a:gd name="T35" fmla="*/ 2147483647 h 328"/>
              <a:gd name="T36" fmla="*/ 2147483647 w 164"/>
              <a:gd name="T37" fmla="*/ 2147483647 h 328"/>
              <a:gd name="T38" fmla="*/ 2147483647 w 164"/>
              <a:gd name="T39" fmla="*/ 2147483647 h 328"/>
              <a:gd name="T40" fmla="*/ 2147483647 w 164"/>
              <a:gd name="T41" fmla="*/ 2147483647 h 328"/>
              <a:gd name="T42" fmla="*/ 2147483647 w 164"/>
              <a:gd name="T43" fmla="*/ 2147483647 h 328"/>
              <a:gd name="T44" fmla="*/ 2147483647 w 164"/>
              <a:gd name="T45" fmla="*/ 2147483647 h 328"/>
              <a:gd name="T46" fmla="*/ 2147483647 w 164"/>
              <a:gd name="T47" fmla="*/ 2147483647 h 328"/>
              <a:gd name="T48" fmla="*/ 2147483647 w 164"/>
              <a:gd name="T49" fmla="*/ 2147483647 h 328"/>
              <a:gd name="T50" fmla="*/ 0 w 164"/>
              <a:gd name="T51" fmla="*/ 2147483647 h 328"/>
              <a:gd name="T52" fmla="*/ 0 w 164"/>
              <a:gd name="T53" fmla="*/ 2147483647 h 328"/>
              <a:gd name="T54" fmla="*/ 2147483647 w 164"/>
              <a:gd name="T55" fmla="*/ 2147483647 h 328"/>
              <a:gd name="T56" fmla="*/ 2147483647 w 164"/>
              <a:gd name="T57" fmla="*/ 2147483647 h 328"/>
              <a:gd name="T58" fmla="*/ 2147483647 w 164"/>
              <a:gd name="T59" fmla="*/ 2147483647 h 328"/>
              <a:gd name="T60" fmla="*/ 2147483647 w 164"/>
              <a:gd name="T61" fmla="*/ 2147483647 h 328"/>
              <a:gd name="T62" fmla="*/ 2147483647 w 164"/>
              <a:gd name="T63" fmla="*/ 2147483647 h 328"/>
              <a:gd name="T64" fmla="*/ 2147483647 w 164"/>
              <a:gd name="T65" fmla="*/ 2147483647 h 328"/>
              <a:gd name="T66" fmla="*/ 2147483647 w 164"/>
              <a:gd name="T67" fmla="*/ 2147483647 h 3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64"/>
              <a:gd name="T103" fmla="*/ 0 h 328"/>
              <a:gd name="T104" fmla="*/ 164 w 164"/>
              <a:gd name="T105" fmla="*/ 328 h 32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64" h="328">
                <a:moveTo>
                  <a:pt x="93" y="0"/>
                </a:moveTo>
                <a:lnTo>
                  <a:pt x="93" y="0"/>
                </a:lnTo>
                <a:lnTo>
                  <a:pt x="92" y="2"/>
                </a:lnTo>
                <a:lnTo>
                  <a:pt x="91" y="8"/>
                </a:lnTo>
                <a:lnTo>
                  <a:pt x="90" y="17"/>
                </a:lnTo>
                <a:lnTo>
                  <a:pt x="88" y="29"/>
                </a:lnTo>
                <a:lnTo>
                  <a:pt x="87" y="43"/>
                </a:lnTo>
                <a:lnTo>
                  <a:pt x="86" y="59"/>
                </a:lnTo>
                <a:lnTo>
                  <a:pt x="86" y="76"/>
                </a:lnTo>
                <a:lnTo>
                  <a:pt x="87" y="93"/>
                </a:lnTo>
                <a:lnTo>
                  <a:pt x="89" y="111"/>
                </a:lnTo>
                <a:lnTo>
                  <a:pt x="92" y="128"/>
                </a:lnTo>
                <a:lnTo>
                  <a:pt x="98" y="144"/>
                </a:lnTo>
                <a:lnTo>
                  <a:pt x="106" y="159"/>
                </a:lnTo>
                <a:lnTo>
                  <a:pt x="116" y="171"/>
                </a:lnTo>
                <a:lnTo>
                  <a:pt x="129" y="181"/>
                </a:lnTo>
                <a:lnTo>
                  <a:pt x="145" y="188"/>
                </a:lnTo>
                <a:lnTo>
                  <a:pt x="164" y="191"/>
                </a:lnTo>
                <a:lnTo>
                  <a:pt x="164" y="192"/>
                </a:lnTo>
                <a:lnTo>
                  <a:pt x="164" y="197"/>
                </a:lnTo>
                <a:lnTo>
                  <a:pt x="164" y="204"/>
                </a:lnTo>
                <a:lnTo>
                  <a:pt x="164" y="213"/>
                </a:lnTo>
                <a:lnTo>
                  <a:pt x="164" y="224"/>
                </a:lnTo>
                <a:lnTo>
                  <a:pt x="164" y="235"/>
                </a:lnTo>
                <a:lnTo>
                  <a:pt x="164" y="248"/>
                </a:lnTo>
                <a:lnTo>
                  <a:pt x="164" y="261"/>
                </a:lnTo>
                <a:lnTo>
                  <a:pt x="164" y="274"/>
                </a:lnTo>
                <a:lnTo>
                  <a:pt x="164" y="286"/>
                </a:lnTo>
                <a:lnTo>
                  <a:pt x="163" y="298"/>
                </a:lnTo>
                <a:lnTo>
                  <a:pt x="162" y="308"/>
                </a:lnTo>
                <a:lnTo>
                  <a:pt x="161" y="317"/>
                </a:lnTo>
                <a:lnTo>
                  <a:pt x="159" y="323"/>
                </a:lnTo>
                <a:lnTo>
                  <a:pt x="157" y="327"/>
                </a:lnTo>
                <a:lnTo>
                  <a:pt x="155" y="328"/>
                </a:lnTo>
                <a:lnTo>
                  <a:pt x="152" y="326"/>
                </a:lnTo>
                <a:lnTo>
                  <a:pt x="146" y="323"/>
                </a:lnTo>
                <a:lnTo>
                  <a:pt x="139" y="318"/>
                </a:lnTo>
                <a:lnTo>
                  <a:pt x="130" y="312"/>
                </a:lnTo>
                <a:lnTo>
                  <a:pt x="120" y="305"/>
                </a:lnTo>
                <a:lnTo>
                  <a:pt x="110" y="298"/>
                </a:lnTo>
                <a:lnTo>
                  <a:pt x="98" y="290"/>
                </a:lnTo>
                <a:lnTo>
                  <a:pt x="85" y="281"/>
                </a:lnTo>
                <a:lnTo>
                  <a:pt x="73" y="273"/>
                </a:lnTo>
                <a:lnTo>
                  <a:pt x="61" y="265"/>
                </a:lnTo>
                <a:lnTo>
                  <a:pt x="49" y="258"/>
                </a:lnTo>
                <a:lnTo>
                  <a:pt x="37" y="251"/>
                </a:lnTo>
                <a:lnTo>
                  <a:pt x="26" y="245"/>
                </a:lnTo>
                <a:lnTo>
                  <a:pt x="16" y="240"/>
                </a:lnTo>
                <a:lnTo>
                  <a:pt x="7" y="237"/>
                </a:lnTo>
                <a:lnTo>
                  <a:pt x="0" y="235"/>
                </a:lnTo>
                <a:lnTo>
                  <a:pt x="0" y="233"/>
                </a:lnTo>
                <a:lnTo>
                  <a:pt x="1" y="228"/>
                </a:lnTo>
                <a:lnTo>
                  <a:pt x="2" y="219"/>
                </a:lnTo>
                <a:lnTo>
                  <a:pt x="4" y="207"/>
                </a:lnTo>
                <a:lnTo>
                  <a:pt x="7" y="194"/>
                </a:lnTo>
                <a:lnTo>
                  <a:pt x="11" y="178"/>
                </a:lnTo>
                <a:lnTo>
                  <a:pt x="15" y="161"/>
                </a:lnTo>
                <a:lnTo>
                  <a:pt x="20" y="142"/>
                </a:lnTo>
                <a:lnTo>
                  <a:pt x="26" y="123"/>
                </a:lnTo>
                <a:lnTo>
                  <a:pt x="32" y="103"/>
                </a:lnTo>
                <a:lnTo>
                  <a:pt x="40" y="84"/>
                </a:lnTo>
                <a:lnTo>
                  <a:pt x="49" y="65"/>
                </a:lnTo>
                <a:lnTo>
                  <a:pt x="58" y="46"/>
                </a:lnTo>
                <a:lnTo>
                  <a:pt x="69" y="29"/>
                </a:lnTo>
                <a:lnTo>
                  <a:pt x="80" y="13"/>
                </a:lnTo>
                <a:lnTo>
                  <a:pt x="93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22" name="Freeform 50"/>
          <p:cNvSpPr>
            <a:spLocks/>
          </p:cNvSpPr>
          <p:nvPr/>
        </p:nvSpPr>
        <p:spPr bwMode="auto">
          <a:xfrm>
            <a:off x="1903590" y="2884311"/>
            <a:ext cx="1126067" cy="1610078"/>
          </a:xfrm>
          <a:custGeom>
            <a:avLst/>
            <a:gdLst>
              <a:gd name="T0" fmla="*/ 2147483647 w 798"/>
              <a:gd name="T1" fmla="*/ 2147483647 h 1141"/>
              <a:gd name="T2" fmla="*/ 2147483647 w 798"/>
              <a:gd name="T3" fmla="*/ 0 h 1141"/>
              <a:gd name="T4" fmla="*/ 2147483647 w 798"/>
              <a:gd name="T5" fmla="*/ 2147483647 h 1141"/>
              <a:gd name="T6" fmla="*/ 2147483647 w 798"/>
              <a:gd name="T7" fmla="*/ 2147483647 h 1141"/>
              <a:gd name="T8" fmla="*/ 2147483647 w 798"/>
              <a:gd name="T9" fmla="*/ 2147483647 h 1141"/>
              <a:gd name="T10" fmla="*/ 2147483647 w 798"/>
              <a:gd name="T11" fmla="*/ 2147483647 h 1141"/>
              <a:gd name="T12" fmla="*/ 2147483647 w 798"/>
              <a:gd name="T13" fmla="*/ 2147483647 h 1141"/>
              <a:gd name="T14" fmla="*/ 2147483647 w 798"/>
              <a:gd name="T15" fmla="*/ 2147483647 h 1141"/>
              <a:gd name="T16" fmla="*/ 2147483647 w 798"/>
              <a:gd name="T17" fmla="*/ 2147483647 h 1141"/>
              <a:gd name="T18" fmla="*/ 2147483647 w 798"/>
              <a:gd name="T19" fmla="*/ 2147483647 h 1141"/>
              <a:gd name="T20" fmla="*/ 2147483647 w 798"/>
              <a:gd name="T21" fmla="*/ 2147483647 h 1141"/>
              <a:gd name="T22" fmla="*/ 2147483647 w 798"/>
              <a:gd name="T23" fmla="*/ 2147483647 h 1141"/>
              <a:gd name="T24" fmla="*/ 2147483647 w 798"/>
              <a:gd name="T25" fmla="*/ 2147483647 h 1141"/>
              <a:gd name="T26" fmla="*/ 2147483647 w 798"/>
              <a:gd name="T27" fmla="*/ 2147483647 h 1141"/>
              <a:gd name="T28" fmla="*/ 2147483647 w 798"/>
              <a:gd name="T29" fmla="*/ 2147483647 h 1141"/>
              <a:gd name="T30" fmla="*/ 2147483647 w 798"/>
              <a:gd name="T31" fmla="*/ 2147483647 h 1141"/>
              <a:gd name="T32" fmla="*/ 2147483647 w 798"/>
              <a:gd name="T33" fmla="*/ 2147483647 h 1141"/>
              <a:gd name="T34" fmla="*/ 2147483647 w 798"/>
              <a:gd name="T35" fmla="*/ 2147483647 h 1141"/>
              <a:gd name="T36" fmla="*/ 2147483647 w 798"/>
              <a:gd name="T37" fmla="*/ 2147483647 h 1141"/>
              <a:gd name="T38" fmla="*/ 2147483647 w 798"/>
              <a:gd name="T39" fmla="*/ 2147483647 h 1141"/>
              <a:gd name="T40" fmla="*/ 0 w 798"/>
              <a:gd name="T41" fmla="*/ 2147483647 h 1141"/>
              <a:gd name="T42" fmla="*/ 2147483647 w 798"/>
              <a:gd name="T43" fmla="*/ 2147483647 h 1141"/>
              <a:gd name="T44" fmla="*/ 2147483647 w 798"/>
              <a:gd name="T45" fmla="*/ 2147483647 h 1141"/>
              <a:gd name="T46" fmla="*/ 2147483647 w 798"/>
              <a:gd name="T47" fmla="*/ 2147483647 h 1141"/>
              <a:gd name="T48" fmla="*/ 2147483647 w 798"/>
              <a:gd name="T49" fmla="*/ 2147483647 h 1141"/>
              <a:gd name="T50" fmla="*/ 2147483647 w 798"/>
              <a:gd name="T51" fmla="*/ 2147483647 h 1141"/>
              <a:gd name="T52" fmla="*/ 2147483647 w 798"/>
              <a:gd name="T53" fmla="*/ 2147483647 h 1141"/>
              <a:gd name="T54" fmla="*/ 2147483647 w 798"/>
              <a:gd name="T55" fmla="*/ 2147483647 h 1141"/>
              <a:gd name="T56" fmla="*/ 2147483647 w 798"/>
              <a:gd name="T57" fmla="*/ 2147483647 h 1141"/>
              <a:gd name="T58" fmla="*/ 2147483647 w 798"/>
              <a:gd name="T59" fmla="*/ 2147483647 h 1141"/>
              <a:gd name="T60" fmla="*/ 2147483647 w 798"/>
              <a:gd name="T61" fmla="*/ 2147483647 h 1141"/>
              <a:gd name="T62" fmla="*/ 2147483647 w 798"/>
              <a:gd name="T63" fmla="*/ 2147483647 h 1141"/>
              <a:gd name="T64" fmla="*/ 2147483647 w 798"/>
              <a:gd name="T65" fmla="*/ 2147483647 h 1141"/>
              <a:gd name="T66" fmla="*/ 2147483647 w 798"/>
              <a:gd name="T67" fmla="*/ 2147483647 h 1141"/>
              <a:gd name="T68" fmla="*/ 2147483647 w 798"/>
              <a:gd name="T69" fmla="*/ 2147483647 h 1141"/>
              <a:gd name="T70" fmla="*/ 2147483647 w 798"/>
              <a:gd name="T71" fmla="*/ 2147483647 h 1141"/>
              <a:gd name="T72" fmla="*/ 2147483647 w 798"/>
              <a:gd name="T73" fmla="*/ 2147483647 h 1141"/>
              <a:gd name="T74" fmla="*/ 2147483647 w 798"/>
              <a:gd name="T75" fmla="*/ 2147483647 h 1141"/>
              <a:gd name="T76" fmla="*/ 2147483647 w 798"/>
              <a:gd name="T77" fmla="*/ 2147483647 h 1141"/>
              <a:gd name="T78" fmla="*/ 2147483647 w 798"/>
              <a:gd name="T79" fmla="*/ 2147483647 h 1141"/>
              <a:gd name="T80" fmla="*/ 2147483647 w 798"/>
              <a:gd name="T81" fmla="*/ 2147483647 h 1141"/>
              <a:gd name="T82" fmla="*/ 2147483647 w 798"/>
              <a:gd name="T83" fmla="*/ 2147483647 h 1141"/>
              <a:gd name="T84" fmla="*/ 2147483647 w 798"/>
              <a:gd name="T85" fmla="*/ 2147483647 h 1141"/>
              <a:gd name="T86" fmla="*/ 2147483647 w 798"/>
              <a:gd name="T87" fmla="*/ 2147483647 h 1141"/>
              <a:gd name="T88" fmla="*/ 2147483647 w 798"/>
              <a:gd name="T89" fmla="*/ 2147483647 h 1141"/>
              <a:gd name="T90" fmla="*/ 2147483647 w 798"/>
              <a:gd name="T91" fmla="*/ 2147483647 h 1141"/>
              <a:gd name="T92" fmla="*/ 2147483647 w 798"/>
              <a:gd name="T93" fmla="*/ 2147483647 h 1141"/>
              <a:gd name="T94" fmla="*/ 2147483647 w 798"/>
              <a:gd name="T95" fmla="*/ 2147483647 h 1141"/>
              <a:gd name="T96" fmla="*/ 2147483647 w 798"/>
              <a:gd name="T97" fmla="*/ 2147483647 h 1141"/>
              <a:gd name="T98" fmla="*/ 2147483647 w 798"/>
              <a:gd name="T99" fmla="*/ 2147483647 h 1141"/>
              <a:gd name="T100" fmla="*/ 2147483647 w 798"/>
              <a:gd name="T101" fmla="*/ 2147483647 h 1141"/>
              <a:gd name="T102" fmla="*/ 2147483647 w 798"/>
              <a:gd name="T103" fmla="*/ 2147483647 h 11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98"/>
              <a:gd name="T157" fmla="*/ 0 h 1141"/>
              <a:gd name="T158" fmla="*/ 798 w 798"/>
              <a:gd name="T159" fmla="*/ 1141 h 1141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98" h="1141">
                <a:moveTo>
                  <a:pt x="405" y="4"/>
                </a:moveTo>
                <a:lnTo>
                  <a:pt x="404" y="4"/>
                </a:lnTo>
                <a:lnTo>
                  <a:pt x="402" y="4"/>
                </a:lnTo>
                <a:lnTo>
                  <a:pt x="399" y="3"/>
                </a:lnTo>
                <a:lnTo>
                  <a:pt x="394" y="2"/>
                </a:lnTo>
                <a:lnTo>
                  <a:pt x="389" y="1"/>
                </a:lnTo>
                <a:lnTo>
                  <a:pt x="383" y="1"/>
                </a:lnTo>
                <a:lnTo>
                  <a:pt x="377" y="0"/>
                </a:lnTo>
                <a:lnTo>
                  <a:pt x="370" y="0"/>
                </a:lnTo>
                <a:lnTo>
                  <a:pt x="362" y="0"/>
                </a:lnTo>
                <a:lnTo>
                  <a:pt x="355" y="1"/>
                </a:lnTo>
                <a:lnTo>
                  <a:pt x="347" y="2"/>
                </a:lnTo>
                <a:lnTo>
                  <a:pt x="339" y="4"/>
                </a:lnTo>
                <a:lnTo>
                  <a:pt x="332" y="7"/>
                </a:lnTo>
                <a:lnTo>
                  <a:pt x="324" y="11"/>
                </a:lnTo>
                <a:lnTo>
                  <a:pt x="318" y="16"/>
                </a:lnTo>
                <a:lnTo>
                  <a:pt x="311" y="22"/>
                </a:lnTo>
                <a:lnTo>
                  <a:pt x="306" y="29"/>
                </a:lnTo>
                <a:lnTo>
                  <a:pt x="301" y="38"/>
                </a:lnTo>
                <a:lnTo>
                  <a:pt x="295" y="48"/>
                </a:lnTo>
                <a:lnTo>
                  <a:pt x="291" y="58"/>
                </a:lnTo>
                <a:lnTo>
                  <a:pt x="286" y="70"/>
                </a:lnTo>
                <a:lnTo>
                  <a:pt x="282" y="82"/>
                </a:lnTo>
                <a:lnTo>
                  <a:pt x="278" y="94"/>
                </a:lnTo>
                <a:lnTo>
                  <a:pt x="274" y="106"/>
                </a:lnTo>
                <a:lnTo>
                  <a:pt x="270" y="119"/>
                </a:lnTo>
                <a:lnTo>
                  <a:pt x="267" y="131"/>
                </a:lnTo>
                <a:lnTo>
                  <a:pt x="264" y="143"/>
                </a:lnTo>
                <a:lnTo>
                  <a:pt x="260" y="154"/>
                </a:lnTo>
                <a:lnTo>
                  <a:pt x="257" y="165"/>
                </a:lnTo>
                <a:lnTo>
                  <a:pt x="254" y="175"/>
                </a:lnTo>
                <a:lnTo>
                  <a:pt x="252" y="183"/>
                </a:lnTo>
                <a:lnTo>
                  <a:pt x="249" y="191"/>
                </a:lnTo>
                <a:lnTo>
                  <a:pt x="248" y="195"/>
                </a:lnTo>
                <a:lnTo>
                  <a:pt x="245" y="202"/>
                </a:lnTo>
                <a:lnTo>
                  <a:pt x="242" y="210"/>
                </a:lnTo>
                <a:lnTo>
                  <a:pt x="238" y="220"/>
                </a:lnTo>
                <a:lnTo>
                  <a:pt x="233" y="232"/>
                </a:lnTo>
                <a:lnTo>
                  <a:pt x="227" y="245"/>
                </a:lnTo>
                <a:lnTo>
                  <a:pt x="222" y="259"/>
                </a:lnTo>
                <a:lnTo>
                  <a:pt x="215" y="275"/>
                </a:lnTo>
                <a:lnTo>
                  <a:pt x="208" y="292"/>
                </a:lnTo>
                <a:lnTo>
                  <a:pt x="201" y="310"/>
                </a:lnTo>
                <a:lnTo>
                  <a:pt x="193" y="328"/>
                </a:lnTo>
                <a:lnTo>
                  <a:pt x="186" y="348"/>
                </a:lnTo>
                <a:lnTo>
                  <a:pt x="178" y="368"/>
                </a:lnTo>
                <a:lnTo>
                  <a:pt x="169" y="388"/>
                </a:lnTo>
                <a:lnTo>
                  <a:pt x="161" y="409"/>
                </a:lnTo>
                <a:lnTo>
                  <a:pt x="153" y="430"/>
                </a:lnTo>
                <a:lnTo>
                  <a:pt x="144" y="451"/>
                </a:lnTo>
                <a:lnTo>
                  <a:pt x="136" y="472"/>
                </a:lnTo>
                <a:lnTo>
                  <a:pt x="128" y="493"/>
                </a:lnTo>
                <a:lnTo>
                  <a:pt x="120" y="513"/>
                </a:lnTo>
                <a:lnTo>
                  <a:pt x="113" y="532"/>
                </a:lnTo>
                <a:lnTo>
                  <a:pt x="105" y="552"/>
                </a:lnTo>
                <a:lnTo>
                  <a:pt x="98" y="570"/>
                </a:lnTo>
                <a:lnTo>
                  <a:pt x="92" y="588"/>
                </a:lnTo>
                <a:lnTo>
                  <a:pt x="86" y="605"/>
                </a:lnTo>
                <a:lnTo>
                  <a:pt x="81" y="620"/>
                </a:lnTo>
                <a:lnTo>
                  <a:pt x="76" y="634"/>
                </a:lnTo>
                <a:lnTo>
                  <a:pt x="72" y="647"/>
                </a:lnTo>
                <a:lnTo>
                  <a:pt x="68" y="659"/>
                </a:lnTo>
                <a:lnTo>
                  <a:pt x="66" y="669"/>
                </a:lnTo>
                <a:lnTo>
                  <a:pt x="64" y="676"/>
                </a:lnTo>
                <a:lnTo>
                  <a:pt x="63" y="683"/>
                </a:lnTo>
                <a:lnTo>
                  <a:pt x="62" y="692"/>
                </a:lnTo>
                <a:lnTo>
                  <a:pt x="60" y="702"/>
                </a:lnTo>
                <a:lnTo>
                  <a:pt x="58" y="711"/>
                </a:lnTo>
                <a:lnTo>
                  <a:pt x="56" y="721"/>
                </a:lnTo>
                <a:lnTo>
                  <a:pt x="52" y="729"/>
                </a:lnTo>
                <a:lnTo>
                  <a:pt x="49" y="737"/>
                </a:lnTo>
                <a:lnTo>
                  <a:pt x="45" y="745"/>
                </a:lnTo>
                <a:lnTo>
                  <a:pt x="42" y="753"/>
                </a:lnTo>
                <a:lnTo>
                  <a:pt x="38" y="760"/>
                </a:lnTo>
                <a:lnTo>
                  <a:pt x="34" y="767"/>
                </a:lnTo>
                <a:lnTo>
                  <a:pt x="29" y="774"/>
                </a:lnTo>
                <a:lnTo>
                  <a:pt x="25" y="779"/>
                </a:lnTo>
                <a:lnTo>
                  <a:pt x="21" y="785"/>
                </a:lnTo>
                <a:lnTo>
                  <a:pt x="18" y="790"/>
                </a:lnTo>
                <a:lnTo>
                  <a:pt x="14" y="794"/>
                </a:lnTo>
                <a:lnTo>
                  <a:pt x="10" y="797"/>
                </a:lnTo>
                <a:lnTo>
                  <a:pt x="5" y="804"/>
                </a:lnTo>
                <a:lnTo>
                  <a:pt x="1" y="812"/>
                </a:lnTo>
                <a:lnTo>
                  <a:pt x="0" y="820"/>
                </a:lnTo>
                <a:lnTo>
                  <a:pt x="3" y="828"/>
                </a:lnTo>
                <a:lnTo>
                  <a:pt x="9" y="836"/>
                </a:lnTo>
                <a:lnTo>
                  <a:pt x="18" y="843"/>
                </a:lnTo>
                <a:lnTo>
                  <a:pt x="32" y="850"/>
                </a:lnTo>
                <a:lnTo>
                  <a:pt x="49" y="855"/>
                </a:lnTo>
                <a:lnTo>
                  <a:pt x="62" y="857"/>
                </a:lnTo>
                <a:lnTo>
                  <a:pt x="77" y="858"/>
                </a:lnTo>
                <a:lnTo>
                  <a:pt x="95" y="858"/>
                </a:lnTo>
                <a:lnTo>
                  <a:pt x="115" y="858"/>
                </a:lnTo>
                <a:lnTo>
                  <a:pt x="137" y="858"/>
                </a:lnTo>
                <a:lnTo>
                  <a:pt x="160" y="858"/>
                </a:lnTo>
                <a:lnTo>
                  <a:pt x="184" y="858"/>
                </a:lnTo>
                <a:lnTo>
                  <a:pt x="207" y="859"/>
                </a:lnTo>
                <a:lnTo>
                  <a:pt x="229" y="862"/>
                </a:lnTo>
                <a:lnTo>
                  <a:pt x="250" y="866"/>
                </a:lnTo>
                <a:lnTo>
                  <a:pt x="269" y="872"/>
                </a:lnTo>
                <a:lnTo>
                  <a:pt x="286" y="881"/>
                </a:lnTo>
                <a:lnTo>
                  <a:pt x="298" y="891"/>
                </a:lnTo>
                <a:lnTo>
                  <a:pt x="307" y="904"/>
                </a:lnTo>
                <a:lnTo>
                  <a:pt x="313" y="921"/>
                </a:lnTo>
                <a:lnTo>
                  <a:pt x="312" y="941"/>
                </a:lnTo>
                <a:lnTo>
                  <a:pt x="311" y="957"/>
                </a:lnTo>
                <a:lnTo>
                  <a:pt x="312" y="973"/>
                </a:lnTo>
                <a:lnTo>
                  <a:pt x="316" y="988"/>
                </a:lnTo>
                <a:lnTo>
                  <a:pt x="321" y="1002"/>
                </a:lnTo>
                <a:lnTo>
                  <a:pt x="329" y="1017"/>
                </a:lnTo>
                <a:lnTo>
                  <a:pt x="339" y="1030"/>
                </a:lnTo>
                <a:lnTo>
                  <a:pt x="350" y="1043"/>
                </a:lnTo>
                <a:lnTo>
                  <a:pt x="362" y="1055"/>
                </a:lnTo>
                <a:lnTo>
                  <a:pt x="375" y="1066"/>
                </a:lnTo>
                <a:lnTo>
                  <a:pt x="390" y="1077"/>
                </a:lnTo>
                <a:lnTo>
                  <a:pt x="406" y="1086"/>
                </a:lnTo>
                <a:lnTo>
                  <a:pt x="422" y="1096"/>
                </a:lnTo>
                <a:lnTo>
                  <a:pt x="439" y="1104"/>
                </a:lnTo>
                <a:lnTo>
                  <a:pt x="457" y="1112"/>
                </a:lnTo>
                <a:lnTo>
                  <a:pt x="474" y="1119"/>
                </a:lnTo>
                <a:lnTo>
                  <a:pt x="492" y="1124"/>
                </a:lnTo>
                <a:lnTo>
                  <a:pt x="510" y="1130"/>
                </a:lnTo>
                <a:lnTo>
                  <a:pt x="528" y="1134"/>
                </a:lnTo>
                <a:lnTo>
                  <a:pt x="545" y="1137"/>
                </a:lnTo>
                <a:lnTo>
                  <a:pt x="562" y="1139"/>
                </a:lnTo>
                <a:lnTo>
                  <a:pt x="578" y="1141"/>
                </a:lnTo>
                <a:lnTo>
                  <a:pt x="594" y="1141"/>
                </a:lnTo>
                <a:lnTo>
                  <a:pt x="608" y="1141"/>
                </a:lnTo>
                <a:lnTo>
                  <a:pt x="621" y="1139"/>
                </a:lnTo>
                <a:lnTo>
                  <a:pt x="632" y="1136"/>
                </a:lnTo>
                <a:lnTo>
                  <a:pt x="643" y="1133"/>
                </a:lnTo>
                <a:lnTo>
                  <a:pt x="651" y="1128"/>
                </a:lnTo>
                <a:lnTo>
                  <a:pt x="658" y="1122"/>
                </a:lnTo>
                <a:lnTo>
                  <a:pt x="663" y="1115"/>
                </a:lnTo>
                <a:lnTo>
                  <a:pt x="666" y="1107"/>
                </a:lnTo>
                <a:lnTo>
                  <a:pt x="666" y="1098"/>
                </a:lnTo>
                <a:lnTo>
                  <a:pt x="664" y="1088"/>
                </a:lnTo>
                <a:lnTo>
                  <a:pt x="656" y="1056"/>
                </a:lnTo>
                <a:lnTo>
                  <a:pt x="654" y="1026"/>
                </a:lnTo>
                <a:lnTo>
                  <a:pt x="655" y="998"/>
                </a:lnTo>
                <a:lnTo>
                  <a:pt x="661" y="971"/>
                </a:lnTo>
                <a:lnTo>
                  <a:pt x="669" y="945"/>
                </a:lnTo>
                <a:lnTo>
                  <a:pt x="680" y="921"/>
                </a:lnTo>
                <a:lnTo>
                  <a:pt x="692" y="897"/>
                </a:lnTo>
                <a:lnTo>
                  <a:pt x="705" y="874"/>
                </a:lnTo>
                <a:lnTo>
                  <a:pt x="720" y="853"/>
                </a:lnTo>
                <a:lnTo>
                  <a:pt x="735" y="832"/>
                </a:lnTo>
                <a:lnTo>
                  <a:pt x="750" y="812"/>
                </a:lnTo>
                <a:lnTo>
                  <a:pt x="763" y="793"/>
                </a:lnTo>
                <a:lnTo>
                  <a:pt x="775" y="774"/>
                </a:lnTo>
                <a:lnTo>
                  <a:pt x="785" y="755"/>
                </a:lnTo>
                <a:lnTo>
                  <a:pt x="793" y="737"/>
                </a:lnTo>
                <a:lnTo>
                  <a:pt x="797" y="719"/>
                </a:lnTo>
                <a:lnTo>
                  <a:pt x="798" y="711"/>
                </a:lnTo>
                <a:lnTo>
                  <a:pt x="796" y="703"/>
                </a:lnTo>
                <a:lnTo>
                  <a:pt x="793" y="696"/>
                </a:lnTo>
                <a:lnTo>
                  <a:pt x="790" y="688"/>
                </a:lnTo>
                <a:lnTo>
                  <a:pt x="784" y="680"/>
                </a:lnTo>
                <a:lnTo>
                  <a:pt x="779" y="671"/>
                </a:lnTo>
                <a:lnTo>
                  <a:pt x="772" y="660"/>
                </a:lnTo>
                <a:lnTo>
                  <a:pt x="766" y="648"/>
                </a:lnTo>
                <a:lnTo>
                  <a:pt x="762" y="640"/>
                </a:lnTo>
                <a:lnTo>
                  <a:pt x="758" y="630"/>
                </a:lnTo>
                <a:lnTo>
                  <a:pt x="754" y="618"/>
                </a:lnTo>
                <a:lnTo>
                  <a:pt x="749" y="604"/>
                </a:lnTo>
                <a:lnTo>
                  <a:pt x="743" y="589"/>
                </a:lnTo>
                <a:lnTo>
                  <a:pt x="739" y="573"/>
                </a:lnTo>
                <a:lnTo>
                  <a:pt x="734" y="556"/>
                </a:lnTo>
                <a:lnTo>
                  <a:pt x="728" y="538"/>
                </a:lnTo>
                <a:lnTo>
                  <a:pt x="724" y="520"/>
                </a:lnTo>
                <a:lnTo>
                  <a:pt x="720" y="502"/>
                </a:lnTo>
                <a:lnTo>
                  <a:pt x="716" y="483"/>
                </a:lnTo>
                <a:lnTo>
                  <a:pt x="713" y="465"/>
                </a:lnTo>
                <a:lnTo>
                  <a:pt x="711" y="449"/>
                </a:lnTo>
                <a:lnTo>
                  <a:pt x="709" y="433"/>
                </a:lnTo>
                <a:lnTo>
                  <a:pt x="708" y="418"/>
                </a:lnTo>
                <a:lnTo>
                  <a:pt x="708" y="404"/>
                </a:lnTo>
                <a:lnTo>
                  <a:pt x="708" y="398"/>
                </a:lnTo>
                <a:lnTo>
                  <a:pt x="708" y="389"/>
                </a:lnTo>
                <a:lnTo>
                  <a:pt x="708" y="381"/>
                </a:lnTo>
                <a:lnTo>
                  <a:pt x="707" y="370"/>
                </a:lnTo>
                <a:lnTo>
                  <a:pt x="705" y="360"/>
                </a:lnTo>
                <a:lnTo>
                  <a:pt x="703" y="348"/>
                </a:lnTo>
                <a:lnTo>
                  <a:pt x="701" y="335"/>
                </a:lnTo>
                <a:lnTo>
                  <a:pt x="698" y="322"/>
                </a:lnTo>
                <a:lnTo>
                  <a:pt x="694" y="308"/>
                </a:lnTo>
                <a:lnTo>
                  <a:pt x="690" y="294"/>
                </a:lnTo>
                <a:lnTo>
                  <a:pt x="685" y="279"/>
                </a:lnTo>
                <a:lnTo>
                  <a:pt x="680" y="264"/>
                </a:lnTo>
                <a:lnTo>
                  <a:pt x="674" y="248"/>
                </a:lnTo>
                <a:lnTo>
                  <a:pt x="667" y="233"/>
                </a:lnTo>
                <a:lnTo>
                  <a:pt x="659" y="217"/>
                </a:lnTo>
                <a:lnTo>
                  <a:pt x="651" y="201"/>
                </a:lnTo>
                <a:lnTo>
                  <a:pt x="642" y="186"/>
                </a:lnTo>
                <a:lnTo>
                  <a:pt x="633" y="169"/>
                </a:lnTo>
                <a:lnTo>
                  <a:pt x="622" y="154"/>
                </a:lnTo>
                <a:lnTo>
                  <a:pt x="611" y="139"/>
                </a:lnTo>
                <a:lnTo>
                  <a:pt x="599" y="124"/>
                </a:lnTo>
                <a:lnTo>
                  <a:pt x="586" y="110"/>
                </a:lnTo>
                <a:lnTo>
                  <a:pt x="572" y="95"/>
                </a:lnTo>
                <a:lnTo>
                  <a:pt x="557" y="82"/>
                </a:lnTo>
                <a:lnTo>
                  <a:pt x="542" y="69"/>
                </a:lnTo>
                <a:lnTo>
                  <a:pt x="525" y="57"/>
                </a:lnTo>
                <a:lnTo>
                  <a:pt x="508" y="46"/>
                </a:lnTo>
                <a:lnTo>
                  <a:pt x="489" y="35"/>
                </a:lnTo>
                <a:lnTo>
                  <a:pt x="470" y="26"/>
                </a:lnTo>
                <a:lnTo>
                  <a:pt x="449" y="17"/>
                </a:lnTo>
                <a:lnTo>
                  <a:pt x="427" y="10"/>
                </a:lnTo>
                <a:lnTo>
                  <a:pt x="405" y="4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23" name="Freeform 51"/>
          <p:cNvSpPr>
            <a:spLocks/>
          </p:cNvSpPr>
          <p:nvPr/>
        </p:nvSpPr>
        <p:spPr bwMode="auto">
          <a:xfrm>
            <a:off x="6417733" y="2884311"/>
            <a:ext cx="1124656" cy="1610078"/>
          </a:xfrm>
          <a:custGeom>
            <a:avLst/>
            <a:gdLst>
              <a:gd name="T0" fmla="*/ 2147483647 w 797"/>
              <a:gd name="T1" fmla="*/ 2147483647 h 1141"/>
              <a:gd name="T2" fmla="*/ 2147483647 w 797"/>
              <a:gd name="T3" fmla="*/ 0 h 1141"/>
              <a:gd name="T4" fmla="*/ 2147483647 w 797"/>
              <a:gd name="T5" fmla="*/ 2147483647 h 1141"/>
              <a:gd name="T6" fmla="*/ 2147483647 w 797"/>
              <a:gd name="T7" fmla="*/ 2147483647 h 1141"/>
              <a:gd name="T8" fmla="*/ 2147483647 w 797"/>
              <a:gd name="T9" fmla="*/ 2147483647 h 1141"/>
              <a:gd name="T10" fmla="*/ 2147483647 w 797"/>
              <a:gd name="T11" fmla="*/ 2147483647 h 1141"/>
              <a:gd name="T12" fmla="*/ 2147483647 w 797"/>
              <a:gd name="T13" fmla="*/ 2147483647 h 1141"/>
              <a:gd name="T14" fmla="*/ 2147483647 w 797"/>
              <a:gd name="T15" fmla="*/ 2147483647 h 1141"/>
              <a:gd name="T16" fmla="*/ 2147483647 w 797"/>
              <a:gd name="T17" fmla="*/ 2147483647 h 1141"/>
              <a:gd name="T18" fmla="*/ 2147483647 w 797"/>
              <a:gd name="T19" fmla="*/ 2147483647 h 1141"/>
              <a:gd name="T20" fmla="*/ 2147483647 w 797"/>
              <a:gd name="T21" fmla="*/ 2147483647 h 1141"/>
              <a:gd name="T22" fmla="*/ 2147483647 w 797"/>
              <a:gd name="T23" fmla="*/ 2147483647 h 1141"/>
              <a:gd name="T24" fmla="*/ 2147483647 w 797"/>
              <a:gd name="T25" fmla="*/ 2147483647 h 1141"/>
              <a:gd name="T26" fmla="*/ 2147483647 w 797"/>
              <a:gd name="T27" fmla="*/ 2147483647 h 1141"/>
              <a:gd name="T28" fmla="*/ 2147483647 w 797"/>
              <a:gd name="T29" fmla="*/ 2147483647 h 1141"/>
              <a:gd name="T30" fmla="*/ 2147483647 w 797"/>
              <a:gd name="T31" fmla="*/ 2147483647 h 1141"/>
              <a:gd name="T32" fmla="*/ 2147483647 w 797"/>
              <a:gd name="T33" fmla="*/ 2147483647 h 1141"/>
              <a:gd name="T34" fmla="*/ 2147483647 w 797"/>
              <a:gd name="T35" fmla="*/ 2147483647 h 1141"/>
              <a:gd name="T36" fmla="*/ 2147483647 w 797"/>
              <a:gd name="T37" fmla="*/ 2147483647 h 1141"/>
              <a:gd name="T38" fmla="*/ 2147483647 w 797"/>
              <a:gd name="T39" fmla="*/ 2147483647 h 1141"/>
              <a:gd name="T40" fmla="*/ 0 w 797"/>
              <a:gd name="T41" fmla="*/ 2147483647 h 1141"/>
              <a:gd name="T42" fmla="*/ 2147483647 w 797"/>
              <a:gd name="T43" fmla="*/ 2147483647 h 1141"/>
              <a:gd name="T44" fmla="*/ 2147483647 w 797"/>
              <a:gd name="T45" fmla="*/ 2147483647 h 1141"/>
              <a:gd name="T46" fmla="*/ 2147483647 w 797"/>
              <a:gd name="T47" fmla="*/ 2147483647 h 1141"/>
              <a:gd name="T48" fmla="*/ 2147483647 w 797"/>
              <a:gd name="T49" fmla="*/ 2147483647 h 1141"/>
              <a:gd name="T50" fmla="*/ 2147483647 w 797"/>
              <a:gd name="T51" fmla="*/ 2147483647 h 1141"/>
              <a:gd name="T52" fmla="*/ 2147483647 w 797"/>
              <a:gd name="T53" fmla="*/ 2147483647 h 1141"/>
              <a:gd name="T54" fmla="*/ 2147483647 w 797"/>
              <a:gd name="T55" fmla="*/ 2147483647 h 1141"/>
              <a:gd name="T56" fmla="*/ 2147483647 w 797"/>
              <a:gd name="T57" fmla="*/ 2147483647 h 1141"/>
              <a:gd name="T58" fmla="*/ 2147483647 w 797"/>
              <a:gd name="T59" fmla="*/ 2147483647 h 1141"/>
              <a:gd name="T60" fmla="*/ 2147483647 w 797"/>
              <a:gd name="T61" fmla="*/ 2147483647 h 1141"/>
              <a:gd name="T62" fmla="*/ 2147483647 w 797"/>
              <a:gd name="T63" fmla="*/ 2147483647 h 1141"/>
              <a:gd name="T64" fmla="*/ 2147483647 w 797"/>
              <a:gd name="T65" fmla="*/ 2147483647 h 1141"/>
              <a:gd name="T66" fmla="*/ 2147483647 w 797"/>
              <a:gd name="T67" fmla="*/ 2147483647 h 1141"/>
              <a:gd name="T68" fmla="*/ 2147483647 w 797"/>
              <a:gd name="T69" fmla="*/ 2147483647 h 1141"/>
              <a:gd name="T70" fmla="*/ 2147483647 w 797"/>
              <a:gd name="T71" fmla="*/ 2147483647 h 1141"/>
              <a:gd name="T72" fmla="*/ 2147483647 w 797"/>
              <a:gd name="T73" fmla="*/ 2147483647 h 1141"/>
              <a:gd name="T74" fmla="*/ 2147483647 w 797"/>
              <a:gd name="T75" fmla="*/ 2147483647 h 1141"/>
              <a:gd name="T76" fmla="*/ 2147483647 w 797"/>
              <a:gd name="T77" fmla="*/ 2147483647 h 1141"/>
              <a:gd name="T78" fmla="*/ 2147483647 w 797"/>
              <a:gd name="T79" fmla="*/ 2147483647 h 1141"/>
              <a:gd name="T80" fmla="*/ 2147483647 w 797"/>
              <a:gd name="T81" fmla="*/ 2147483647 h 1141"/>
              <a:gd name="T82" fmla="*/ 2147483647 w 797"/>
              <a:gd name="T83" fmla="*/ 2147483647 h 1141"/>
              <a:gd name="T84" fmla="*/ 2147483647 w 797"/>
              <a:gd name="T85" fmla="*/ 2147483647 h 1141"/>
              <a:gd name="T86" fmla="*/ 2147483647 w 797"/>
              <a:gd name="T87" fmla="*/ 2147483647 h 1141"/>
              <a:gd name="T88" fmla="*/ 2147483647 w 797"/>
              <a:gd name="T89" fmla="*/ 2147483647 h 1141"/>
              <a:gd name="T90" fmla="*/ 2147483647 w 797"/>
              <a:gd name="T91" fmla="*/ 2147483647 h 1141"/>
              <a:gd name="T92" fmla="*/ 2147483647 w 797"/>
              <a:gd name="T93" fmla="*/ 2147483647 h 1141"/>
              <a:gd name="T94" fmla="*/ 2147483647 w 797"/>
              <a:gd name="T95" fmla="*/ 2147483647 h 1141"/>
              <a:gd name="T96" fmla="*/ 2147483647 w 797"/>
              <a:gd name="T97" fmla="*/ 2147483647 h 1141"/>
              <a:gd name="T98" fmla="*/ 2147483647 w 797"/>
              <a:gd name="T99" fmla="*/ 2147483647 h 1141"/>
              <a:gd name="T100" fmla="*/ 2147483647 w 797"/>
              <a:gd name="T101" fmla="*/ 2147483647 h 1141"/>
              <a:gd name="T102" fmla="*/ 2147483647 w 797"/>
              <a:gd name="T103" fmla="*/ 2147483647 h 114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97"/>
              <a:gd name="T157" fmla="*/ 0 h 1141"/>
              <a:gd name="T158" fmla="*/ 797 w 797"/>
              <a:gd name="T159" fmla="*/ 1141 h 1141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97" h="1141">
                <a:moveTo>
                  <a:pt x="405" y="4"/>
                </a:moveTo>
                <a:lnTo>
                  <a:pt x="404" y="4"/>
                </a:lnTo>
                <a:lnTo>
                  <a:pt x="402" y="4"/>
                </a:lnTo>
                <a:lnTo>
                  <a:pt x="399" y="3"/>
                </a:lnTo>
                <a:lnTo>
                  <a:pt x="394" y="2"/>
                </a:lnTo>
                <a:lnTo>
                  <a:pt x="389" y="1"/>
                </a:lnTo>
                <a:lnTo>
                  <a:pt x="383" y="1"/>
                </a:lnTo>
                <a:lnTo>
                  <a:pt x="377" y="0"/>
                </a:lnTo>
                <a:lnTo>
                  <a:pt x="369" y="0"/>
                </a:lnTo>
                <a:lnTo>
                  <a:pt x="362" y="0"/>
                </a:lnTo>
                <a:lnTo>
                  <a:pt x="354" y="1"/>
                </a:lnTo>
                <a:lnTo>
                  <a:pt x="347" y="2"/>
                </a:lnTo>
                <a:lnTo>
                  <a:pt x="339" y="4"/>
                </a:lnTo>
                <a:lnTo>
                  <a:pt x="331" y="7"/>
                </a:lnTo>
                <a:lnTo>
                  <a:pt x="324" y="11"/>
                </a:lnTo>
                <a:lnTo>
                  <a:pt x="318" y="16"/>
                </a:lnTo>
                <a:lnTo>
                  <a:pt x="311" y="22"/>
                </a:lnTo>
                <a:lnTo>
                  <a:pt x="305" y="29"/>
                </a:lnTo>
                <a:lnTo>
                  <a:pt x="300" y="38"/>
                </a:lnTo>
                <a:lnTo>
                  <a:pt x="295" y="48"/>
                </a:lnTo>
                <a:lnTo>
                  <a:pt x="291" y="58"/>
                </a:lnTo>
                <a:lnTo>
                  <a:pt x="286" y="70"/>
                </a:lnTo>
                <a:lnTo>
                  <a:pt x="281" y="82"/>
                </a:lnTo>
                <a:lnTo>
                  <a:pt x="277" y="94"/>
                </a:lnTo>
                <a:lnTo>
                  <a:pt x="274" y="106"/>
                </a:lnTo>
                <a:lnTo>
                  <a:pt x="270" y="119"/>
                </a:lnTo>
                <a:lnTo>
                  <a:pt x="266" y="131"/>
                </a:lnTo>
                <a:lnTo>
                  <a:pt x="263" y="143"/>
                </a:lnTo>
                <a:lnTo>
                  <a:pt x="260" y="154"/>
                </a:lnTo>
                <a:lnTo>
                  <a:pt x="257" y="165"/>
                </a:lnTo>
                <a:lnTo>
                  <a:pt x="254" y="175"/>
                </a:lnTo>
                <a:lnTo>
                  <a:pt x="252" y="183"/>
                </a:lnTo>
                <a:lnTo>
                  <a:pt x="249" y="191"/>
                </a:lnTo>
                <a:lnTo>
                  <a:pt x="247" y="195"/>
                </a:lnTo>
                <a:lnTo>
                  <a:pt x="245" y="202"/>
                </a:lnTo>
                <a:lnTo>
                  <a:pt x="242" y="210"/>
                </a:lnTo>
                <a:lnTo>
                  <a:pt x="238" y="220"/>
                </a:lnTo>
                <a:lnTo>
                  <a:pt x="233" y="232"/>
                </a:lnTo>
                <a:lnTo>
                  <a:pt x="227" y="245"/>
                </a:lnTo>
                <a:lnTo>
                  <a:pt x="221" y="259"/>
                </a:lnTo>
                <a:lnTo>
                  <a:pt x="215" y="275"/>
                </a:lnTo>
                <a:lnTo>
                  <a:pt x="208" y="292"/>
                </a:lnTo>
                <a:lnTo>
                  <a:pt x="201" y="310"/>
                </a:lnTo>
                <a:lnTo>
                  <a:pt x="193" y="328"/>
                </a:lnTo>
                <a:lnTo>
                  <a:pt x="186" y="348"/>
                </a:lnTo>
                <a:lnTo>
                  <a:pt x="178" y="368"/>
                </a:lnTo>
                <a:lnTo>
                  <a:pt x="169" y="388"/>
                </a:lnTo>
                <a:lnTo>
                  <a:pt x="161" y="409"/>
                </a:lnTo>
                <a:lnTo>
                  <a:pt x="153" y="430"/>
                </a:lnTo>
                <a:lnTo>
                  <a:pt x="144" y="451"/>
                </a:lnTo>
                <a:lnTo>
                  <a:pt x="136" y="472"/>
                </a:lnTo>
                <a:lnTo>
                  <a:pt x="128" y="493"/>
                </a:lnTo>
                <a:lnTo>
                  <a:pt x="120" y="513"/>
                </a:lnTo>
                <a:lnTo>
                  <a:pt x="113" y="532"/>
                </a:lnTo>
                <a:lnTo>
                  <a:pt x="105" y="552"/>
                </a:lnTo>
                <a:lnTo>
                  <a:pt x="98" y="570"/>
                </a:lnTo>
                <a:lnTo>
                  <a:pt x="92" y="588"/>
                </a:lnTo>
                <a:lnTo>
                  <a:pt x="86" y="605"/>
                </a:lnTo>
                <a:lnTo>
                  <a:pt x="80" y="620"/>
                </a:lnTo>
                <a:lnTo>
                  <a:pt x="76" y="634"/>
                </a:lnTo>
                <a:lnTo>
                  <a:pt x="72" y="647"/>
                </a:lnTo>
                <a:lnTo>
                  <a:pt x="68" y="659"/>
                </a:lnTo>
                <a:lnTo>
                  <a:pt x="66" y="669"/>
                </a:lnTo>
                <a:lnTo>
                  <a:pt x="64" y="676"/>
                </a:lnTo>
                <a:lnTo>
                  <a:pt x="63" y="683"/>
                </a:lnTo>
                <a:lnTo>
                  <a:pt x="62" y="692"/>
                </a:lnTo>
                <a:lnTo>
                  <a:pt x="60" y="702"/>
                </a:lnTo>
                <a:lnTo>
                  <a:pt x="58" y="711"/>
                </a:lnTo>
                <a:lnTo>
                  <a:pt x="56" y="721"/>
                </a:lnTo>
                <a:lnTo>
                  <a:pt x="52" y="729"/>
                </a:lnTo>
                <a:lnTo>
                  <a:pt x="49" y="737"/>
                </a:lnTo>
                <a:lnTo>
                  <a:pt x="45" y="745"/>
                </a:lnTo>
                <a:lnTo>
                  <a:pt x="42" y="753"/>
                </a:lnTo>
                <a:lnTo>
                  <a:pt x="38" y="760"/>
                </a:lnTo>
                <a:lnTo>
                  <a:pt x="34" y="767"/>
                </a:lnTo>
                <a:lnTo>
                  <a:pt x="29" y="774"/>
                </a:lnTo>
                <a:lnTo>
                  <a:pt x="25" y="779"/>
                </a:lnTo>
                <a:lnTo>
                  <a:pt x="21" y="785"/>
                </a:lnTo>
                <a:lnTo>
                  <a:pt x="18" y="790"/>
                </a:lnTo>
                <a:lnTo>
                  <a:pt x="13" y="794"/>
                </a:lnTo>
                <a:lnTo>
                  <a:pt x="10" y="797"/>
                </a:lnTo>
                <a:lnTo>
                  <a:pt x="4" y="804"/>
                </a:lnTo>
                <a:lnTo>
                  <a:pt x="1" y="812"/>
                </a:lnTo>
                <a:lnTo>
                  <a:pt x="0" y="820"/>
                </a:lnTo>
                <a:lnTo>
                  <a:pt x="3" y="828"/>
                </a:lnTo>
                <a:lnTo>
                  <a:pt x="9" y="836"/>
                </a:lnTo>
                <a:lnTo>
                  <a:pt x="18" y="843"/>
                </a:lnTo>
                <a:lnTo>
                  <a:pt x="31" y="850"/>
                </a:lnTo>
                <a:lnTo>
                  <a:pt x="49" y="855"/>
                </a:lnTo>
                <a:lnTo>
                  <a:pt x="61" y="857"/>
                </a:lnTo>
                <a:lnTo>
                  <a:pt x="76" y="858"/>
                </a:lnTo>
                <a:lnTo>
                  <a:pt x="95" y="858"/>
                </a:lnTo>
                <a:lnTo>
                  <a:pt x="115" y="858"/>
                </a:lnTo>
                <a:lnTo>
                  <a:pt x="137" y="858"/>
                </a:lnTo>
                <a:lnTo>
                  <a:pt x="160" y="858"/>
                </a:lnTo>
                <a:lnTo>
                  <a:pt x="183" y="858"/>
                </a:lnTo>
                <a:lnTo>
                  <a:pt x="206" y="859"/>
                </a:lnTo>
                <a:lnTo>
                  <a:pt x="229" y="862"/>
                </a:lnTo>
                <a:lnTo>
                  <a:pt x="250" y="866"/>
                </a:lnTo>
                <a:lnTo>
                  <a:pt x="269" y="872"/>
                </a:lnTo>
                <a:lnTo>
                  <a:pt x="285" y="881"/>
                </a:lnTo>
                <a:lnTo>
                  <a:pt x="298" y="891"/>
                </a:lnTo>
                <a:lnTo>
                  <a:pt x="307" y="904"/>
                </a:lnTo>
                <a:lnTo>
                  <a:pt x="312" y="921"/>
                </a:lnTo>
                <a:lnTo>
                  <a:pt x="312" y="941"/>
                </a:lnTo>
                <a:lnTo>
                  <a:pt x="311" y="957"/>
                </a:lnTo>
                <a:lnTo>
                  <a:pt x="312" y="973"/>
                </a:lnTo>
                <a:lnTo>
                  <a:pt x="316" y="988"/>
                </a:lnTo>
                <a:lnTo>
                  <a:pt x="321" y="1002"/>
                </a:lnTo>
                <a:lnTo>
                  <a:pt x="329" y="1017"/>
                </a:lnTo>
                <a:lnTo>
                  <a:pt x="338" y="1030"/>
                </a:lnTo>
                <a:lnTo>
                  <a:pt x="349" y="1043"/>
                </a:lnTo>
                <a:lnTo>
                  <a:pt x="361" y="1055"/>
                </a:lnTo>
                <a:lnTo>
                  <a:pt x="375" y="1066"/>
                </a:lnTo>
                <a:lnTo>
                  <a:pt x="390" y="1077"/>
                </a:lnTo>
                <a:lnTo>
                  <a:pt x="406" y="1086"/>
                </a:lnTo>
                <a:lnTo>
                  <a:pt x="422" y="1096"/>
                </a:lnTo>
                <a:lnTo>
                  <a:pt x="439" y="1104"/>
                </a:lnTo>
                <a:lnTo>
                  <a:pt x="456" y="1112"/>
                </a:lnTo>
                <a:lnTo>
                  <a:pt x="474" y="1119"/>
                </a:lnTo>
                <a:lnTo>
                  <a:pt x="492" y="1124"/>
                </a:lnTo>
                <a:lnTo>
                  <a:pt x="510" y="1130"/>
                </a:lnTo>
                <a:lnTo>
                  <a:pt x="528" y="1134"/>
                </a:lnTo>
                <a:lnTo>
                  <a:pt x="545" y="1137"/>
                </a:lnTo>
                <a:lnTo>
                  <a:pt x="562" y="1139"/>
                </a:lnTo>
                <a:lnTo>
                  <a:pt x="578" y="1141"/>
                </a:lnTo>
                <a:lnTo>
                  <a:pt x="593" y="1141"/>
                </a:lnTo>
                <a:lnTo>
                  <a:pt x="607" y="1141"/>
                </a:lnTo>
                <a:lnTo>
                  <a:pt x="621" y="1139"/>
                </a:lnTo>
                <a:lnTo>
                  <a:pt x="632" y="1136"/>
                </a:lnTo>
                <a:lnTo>
                  <a:pt x="642" y="1133"/>
                </a:lnTo>
                <a:lnTo>
                  <a:pt x="651" y="1128"/>
                </a:lnTo>
                <a:lnTo>
                  <a:pt x="658" y="1122"/>
                </a:lnTo>
                <a:lnTo>
                  <a:pt x="663" y="1115"/>
                </a:lnTo>
                <a:lnTo>
                  <a:pt x="665" y="1107"/>
                </a:lnTo>
                <a:lnTo>
                  <a:pt x="666" y="1098"/>
                </a:lnTo>
                <a:lnTo>
                  <a:pt x="664" y="1088"/>
                </a:lnTo>
                <a:lnTo>
                  <a:pt x="656" y="1056"/>
                </a:lnTo>
                <a:lnTo>
                  <a:pt x="654" y="1026"/>
                </a:lnTo>
                <a:lnTo>
                  <a:pt x="655" y="998"/>
                </a:lnTo>
                <a:lnTo>
                  <a:pt x="660" y="971"/>
                </a:lnTo>
                <a:lnTo>
                  <a:pt x="668" y="945"/>
                </a:lnTo>
                <a:lnTo>
                  <a:pt x="679" y="921"/>
                </a:lnTo>
                <a:lnTo>
                  <a:pt x="691" y="897"/>
                </a:lnTo>
                <a:lnTo>
                  <a:pt x="705" y="874"/>
                </a:lnTo>
                <a:lnTo>
                  <a:pt x="720" y="853"/>
                </a:lnTo>
                <a:lnTo>
                  <a:pt x="735" y="832"/>
                </a:lnTo>
                <a:lnTo>
                  <a:pt x="750" y="812"/>
                </a:lnTo>
                <a:lnTo>
                  <a:pt x="763" y="793"/>
                </a:lnTo>
                <a:lnTo>
                  <a:pt x="775" y="774"/>
                </a:lnTo>
                <a:lnTo>
                  <a:pt x="785" y="755"/>
                </a:lnTo>
                <a:lnTo>
                  <a:pt x="793" y="737"/>
                </a:lnTo>
                <a:lnTo>
                  <a:pt x="797" y="719"/>
                </a:lnTo>
                <a:lnTo>
                  <a:pt x="797" y="711"/>
                </a:lnTo>
                <a:lnTo>
                  <a:pt x="796" y="703"/>
                </a:lnTo>
                <a:lnTo>
                  <a:pt x="793" y="696"/>
                </a:lnTo>
                <a:lnTo>
                  <a:pt x="789" y="688"/>
                </a:lnTo>
                <a:lnTo>
                  <a:pt x="784" y="680"/>
                </a:lnTo>
                <a:lnTo>
                  <a:pt x="778" y="671"/>
                </a:lnTo>
                <a:lnTo>
                  <a:pt x="772" y="660"/>
                </a:lnTo>
                <a:lnTo>
                  <a:pt x="766" y="648"/>
                </a:lnTo>
                <a:lnTo>
                  <a:pt x="762" y="640"/>
                </a:lnTo>
                <a:lnTo>
                  <a:pt x="758" y="630"/>
                </a:lnTo>
                <a:lnTo>
                  <a:pt x="754" y="618"/>
                </a:lnTo>
                <a:lnTo>
                  <a:pt x="748" y="604"/>
                </a:lnTo>
                <a:lnTo>
                  <a:pt x="743" y="589"/>
                </a:lnTo>
                <a:lnTo>
                  <a:pt x="739" y="573"/>
                </a:lnTo>
                <a:lnTo>
                  <a:pt x="733" y="556"/>
                </a:lnTo>
                <a:lnTo>
                  <a:pt x="728" y="538"/>
                </a:lnTo>
                <a:lnTo>
                  <a:pt x="724" y="520"/>
                </a:lnTo>
                <a:lnTo>
                  <a:pt x="720" y="502"/>
                </a:lnTo>
                <a:lnTo>
                  <a:pt x="716" y="483"/>
                </a:lnTo>
                <a:lnTo>
                  <a:pt x="713" y="465"/>
                </a:lnTo>
                <a:lnTo>
                  <a:pt x="710" y="449"/>
                </a:lnTo>
                <a:lnTo>
                  <a:pt x="709" y="433"/>
                </a:lnTo>
                <a:lnTo>
                  <a:pt x="707" y="418"/>
                </a:lnTo>
                <a:lnTo>
                  <a:pt x="708" y="404"/>
                </a:lnTo>
                <a:lnTo>
                  <a:pt x="708" y="398"/>
                </a:lnTo>
                <a:lnTo>
                  <a:pt x="708" y="389"/>
                </a:lnTo>
                <a:lnTo>
                  <a:pt x="707" y="381"/>
                </a:lnTo>
                <a:lnTo>
                  <a:pt x="706" y="370"/>
                </a:lnTo>
                <a:lnTo>
                  <a:pt x="705" y="360"/>
                </a:lnTo>
                <a:lnTo>
                  <a:pt x="703" y="348"/>
                </a:lnTo>
                <a:lnTo>
                  <a:pt x="701" y="335"/>
                </a:lnTo>
                <a:lnTo>
                  <a:pt x="698" y="322"/>
                </a:lnTo>
                <a:lnTo>
                  <a:pt x="694" y="308"/>
                </a:lnTo>
                <a:lnTo>
                  <a:pt x="690" y="294"/>
                </a:lnTo>
                <a:lnTo>
                  <a:pt x="685" y="279"/>
                </a:lnTo>
                <a:lnTo>
                  <a:pt x="679" y="264"/>
                </a:lnTo>
                <a:lnTo>
                  <a:pt x="674" y="248"/>
                </a:lnTo>
                <a:lnTo>
                  <a:pt x="667" y="233"/>
                </a:lnTo>
                <a:lnTo>
                  <a:pt x="659" y="217"/>
                </a:lnTo>
                <a:lnTo>
                  <a:pt x="651" y="201"/>
                </a:lnTo>
                <a:lnTo>
                  <a:pt x="642" y="186"/>
                </a:lnTo>
                <a:lnTo>
                  <a:pt x="633" y="169"/>
                </a:lnTo>
                <a:lnTo>
                  <a:pt x="622" y="154"/>
                </a:lnTo>
                <a:lnTo>
                  <a:pt x="611" y="139"/>
                </a:lnTo>
                <a:lnTo>
                  <a:pt x="599" y="124"/>
                </a:lnTo>
                <a:lnTo>
                  <a:pt x="585" y="110"/>
                </a:lnTo>
                <a:lnTo>
                  <a:pt x="572" y="95"/>
                </a:lnTo>
                <a:lnTo>
                  <a:pt x="557" y="82"/>
                </a:lnTo>
                <a:lnTo>
                  <a:pt x="542" y="69"/>
                </a:lnTo>
                <a:lnTo>
                  <a:pt x="525" y="57"/>
                </a:lnTo>
                <a:lnTo>
                  <a:pt x="508" y="46"/>
                </a:lnTo>
                <a:lnTo>
                  <a:pt x="489" y="35"/>
                </a:lnTo>
                <a:lnTo>
                  <a:pt x="470" y="26"/>
                </a:lnTo>
                <a:lnTo>
                  <a:pt x="449" y="17"/>
                </a:lnTo>
                <a:lnTo>
                  <a:pt x="427" y="10"/>
                </a:lnTo>
                <a:lnTo>
                  <a:pt x="405" y="4"/>
                </a:lnTo>
                <a:close/>
              </a:path>
            </a:pathLst>
          </a:cu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24" name="Freeform 52"/>
          <p:cNvSpPr>
            <a:spLocks/>
          </p:cNvSpPr>
          <p:nvPr/>
        </p:nvSpPr>
        <p:spPr bwMode="auto">
          <a:xfrm>
            <a:off x="1903590" y="2884311"/>
            <a:ext cx="1126067" cy="1610078"/>
          </a:xfrm>
          <a:custGeom>
            <a:avLst/>
            <a:gdLst>
              <a:gd name="T0" fmla="*/ 2147483647 w 798"/>
              <a:gd name="T1" fmla="*/ 2147483647 h 1141"/>
              <a:gd name="T2" fmla="*/ 2147483647 w 798"/>
              <a:gd name="T3" fmla="*/ 2147483647 h 1141"/>
              <a:gd name="T4" fmla="*/ 2147483647 w 798"/>
              <a:gd name="T5" fmla="*/ 2147483647 h 1141"/>
              <a:gd name="T6" fmla="*/ 2147483647 w 798"/>
              <a:gd name="T7" fmla="*/ 2147483647 h 1141"/>
              <a:gd name="T8" fmla="*/ 2147483647 w 798"/>
              <a:gd name="T9" fmla="*/ 2147483647 h 1141"/>
              <a:gd name="T10" fmla="*/ 2147483647 w 798"/>
              <a:gd name="T11" fmla="*/ 2147483647 h 1141"/>
              <a:gd name="T12" fmla="*/ 2147483647 w 798"/>
              <a:gd name="T13" fmla="*/ 2147483647 h 1141"/>
              <a:gd name="T14" fmla="*/ 2147483647 w 798"/>
              <a:gd name="T15" fmla="*/ 2147483647 h 1141"/>
              <a:gd name="T16" fmla="*/ 2147483647 w 798"/>
              <a:gd name="T17" fmla="*/ 2147483647 h 1141"/>
              <a:gd name="T18" fmla="*/ 2147483647 w 798"/>
              <a:gd name="T19" fmla="*/ 2147483647 h 1141"/>
              <a:gd name="T20" fmla="*/ 2147483647 w 798"/>
              <a:gd name="T21" fmla="*/ 2147483647 h 1141"/>
              <a:gd name="T22" fmla="*/ 2147483647 w 798"/>
              <a:gd name="T23" fmla="*/ 2147483647 h 1141"/>
              <a:gd name="T24" fmla="*/ 2147483647 w 798"/>
              <a:gd name="T25" fmla="*/ 2147483647 h 1141"/>
              <a:gd name="T26" fmla="*/ 2147483647 w 798"/>
              <a:gd name="T27" fmla="*/ 2147483647 h 1141"/>
              <a:gd name="T28" fmla="*/ 2147483647 w 798"/>
              <a:gd name="T29" fmla="*/ 2147483647 h 1141"/>
              <a:gd name="T30" fmla="*/ 2147483647 w 798"/>
              <a:gd name="T31" fmla="*/ 2147483647 h 1141"/>
              <a:gd name="T32" fmla="*/ 2147483647 w 798"/>
              <a:gd name="T33" fmla="*/ 2147483647 h 1141"/>
              <a:gd name="T34" fmla="*/ 2147483647 w 798"/>
              <a:gd name="T35" fmla="*/ 2147483647 h 1141"/>
              <a:gd name="T36" fmla="*/ 2147483647 w 798"/>
              <a:gd name="T37" fmla="*/ 2147483647 h 1141"/>
              <a:gd name="T38" fmla="*/ 2147483647 w 798"/>
              <a:gd name="T39" fmla="*/ 2147483647 h 1141"/>
              <a:gd name="T40" fmla="*/ 2147483647 w 798"/>
              <a:gd name="T41" fmla="*/ 2147483647 h 1141"/>
              <a:gd name="T42" fmla="*/ 2147483647 w 798"/>
              <a:gd name="T43" fmla="*/ 2147483647 h 1141"/>
              <a:gd name="T44" fmla="*/ 2147483647 w 798"/>
              <a:gd name="T45" fmla="*/ 2147483647 h 1141"/>
              <a:gd name="T46" fmla="*/ 2147483647 w 798"/>
              <a:gd name="T47" fmla="*/ 2147483647 h 1141"/>
              <a:gd name="T48" fmla="*/ 2147483647 w 798"/>
              <a:gd name="T49" fmla="*/ 2147483647 h 1141"/>
              <a:gd name="T50" fmla="*/ 2147483647 w 798"/>
              <a:gd name="T51" fmla="*/ 2147483647 h 1141"/>
              <a:gd name="T52" fmla="*/ 2147483647 w 798"/>
              <a:gd name="T53" fmla="*/ 2147483647 h 1141"/>
              <a:gd name="T54" fmla="*/ 2147483647 w 798"/>
              <a:gd name="T55" fmla="*/ 2147483647 h 1141"/>
              <a:gd name="T56" fmla="*/ 2147483647 w 798"/>
              <a:gd name="T57" fmla="*/ 2147483647 h 1141"/>
              <a:gd name="T58" fmla="*/ 2147483647 w 798"/>
              <a:gd name="T59" fmla="*/ 2147483647 h 1141"/>
              <a:gd name="T60" fmla="*/ 2147483647 w 798"/>
              <a:gd name="T61" fmla="*/ 2147483647 h 1141"/>
              <a:gd name="T62" fmla="*/ 2147483647 w 798"/>
              <a:gd name="T63" fmla="*/ 2147483647 h 1141"/>
              <a:gd name="T64" fmla="*/ 2147483647 w 798"/>
              <a:gd name="T65" fmla="*/ 2147483647 h 1141"/>
              <a:gd name="T66" fmla="*/ 2147483647 w 798"/>
              <a:gd name="T67" fmla="*/ 2147483647 h 1141"/>
              <a:gd name="T68" fmla="*/ 2147483647 w 798"/>
              <a:gd name="T69" fmla="*/ 2147483647 h 1141"/>
              <a:gd name="T70" fmla="*/ 2147483647 w 798"/>
              <a:gd name="T71" fmla="*/ 2147483647 h 1141"/>
              <a:gd name="T72" fmla="*/ 2147483647 w 798"/>
              <a:gd name="T73" fmla="*/ 2147483647 h 1141"/>
              <a:gd name="T74" fmla="*/ 2147483647 w 798"/>
              <a:gd name="T75" fmla="*/ 2147483647 h 1141"/>
              <a:gd name="T76" fmla="*/ 2147483647 w 798"/>
              <a:gd name="T77" fmla="*/ 2147483647 h 1141"/>
              <a:gd name="T78" fmla="*/ 2147483647 w 798"/>
              <a:gd name="T79" fmla="*/ 2147483647 h 1141"/>
              <a:gd name="T80" fmla="*/ 2147483647 w 798"/>
              <a:gd name="T81" fmla="*/ 2147483647 h 1141"/>
              <a:gd name="T82" fmla="*/ 2147483647 w 798"/>
              <a:gd name="T83" fmla="*/ 2147483647 h 1141"/>
              <a:gd name="T84" fmla="*/ 2147483647 w 798"/>
              <a:gd name="T85" fmla="*/ 2147483647 h 1141"/>
              <a:gd name="T86" fmla="*/ 2147483647 w 798"/>
              <a:gd name="T87" fmla="*/ 2147483647 h 1141"/>
              <a:gd name="T88" fmla="*/ 2147483647 w 798"/>
              <a:gd name="T89" fmla="*/ 2147483647 h 1141"/>
              <a:gd name="T90" fmla="*/ 2147483647 w 798"/>
              <a:gd name="T91" fmla="*/ 2147483647 h 1141"/>
              <a:gd name="T92" fmla="*/ 2147483647 w 798"/>
              <a:gd name="T93" fmla="*/ 2147483647 h 1141"/>
              <a:gd name="T94" fmla="*/ 2147483647 w 798"/>
              <a:gd name="T95" fmla="*/ 2147483647 h 1141"/>
              <a:gd name="T96" fmla="*/ 2147483647 w 798"/>
              <a:gd name="T97" fmla="*/ 2147483647 h 1141"/>
              <a:gd name="T98" fmla="*/ 2147483647 w 798"/>
              <a:gd name="T99" fmla="*/ 2147483647 h 1141"/>
              <a:gd name="T100" fmla="*/ 2147483647 w 798"/>
              <a:gd name="T101" fmla="*/ 2147483647 h 1141"/>
              <a:gd name="T102" fmla="*/ 2147483647 w 798"/>
              <a:gd name="T103" fmla="*/ 2147483647 h 1141"/>
              <a:gd name="T104" fmla="*/ 2147483647 w 798"/>
              <a:gd name="T105" fmla="*/ 2147483647 h 1141"/>
              <a:gd name="T106" fmla="*/ 2147483647 w 798"/>
              <a:gd name="T107" fmla="*/ 2147483647 h 1141"/>
              <a:gd name="T108" fmla="*/ 2147483647 w 798"/>
              <a:gd name="T109" fmla="*/ 2147483647 h 11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98"/>
              <a:gd name="T166" fmla="*/ 0 h 1141"/>
              <a:gd name="T167" fmla="*/ 798 w 798"/>
              <a:gd name="T168" fmla="*/ 1141 h 114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98" h="1141">
                <a:moveTo>
                  <a:pt x="405" y="4"/>
                </a:moveTo>
                <a:lnTo>
                  <a:pt x="405" y="4"/>
                </a:lnTo>
                <a:lnTo>
                  <a:pt x="404" y="4"/>
                </a:lnTo>
                <a:lnTo>
                  <a:pt x="402" y="4"/>
                </a:lnTo>
                <a:lnTo>
                  <a:pt x="399" y="3"/>
                </a:lnTo>
                <a:lnTo>
                  <a:pt x="394" y="2"/>
                </a:lnTo>
                <a:lnTo>
                  <a:pt x="389" y="1"/>
                </a:lnTo>
                <a:lnTo>
                  <a:pt x="383" y="1"/>
                </a:lnTo>
                <a:lnTo>
                  <a:pt x="377" y="0"/>
                </a:lnTo>
                <a:lnTo>
                  <a:pt x="370" y="0"/>
                </a:lnTo>
                <a:lnTo>
                  <a:pt x="362" y="0"/>
                </a:lnTo>
                <a:lnTo>
                  <a:pt x="355" y="1"/>
                </a:lnTo>
                <a:lnTo>
                  <a:pt x="347" y="2"/>
                </a:lnTo>
                <a:lnTo>
                  <a:pt x="339" y="4"/>
                </a:lnTo>
                <a:lnTo>
                  <a:pt x="332" y="7"/>
                </a:lnTo>
                <a:lnTo>
                  <a:pt x="324" y="11"/>
                </a:lnTo>
                <a:lnTo>
                  <a:pt x="318" y="16"/>
                </a:lnTo>
                <a:lnTo>
                  <a:pt x="311" y="22"/>
                </a:lnTo>
                <a:lnTo>
                  <a:pt x="306" y="29"/>
                </a:lnTo>
                <a:lnTo>
                  <a:pt x="301" y="38"/>
                </a:lnTo>
                <a:lnTo>
                  <a:pt x="295" y="48"/>
                </a:lnTo>
                <a:lnTo>
                  <a:pt x="291" y="58"/>
                </a:lnTo>
                <a:lnTo>
                  <a:pt x="286" y="70"/>
                </a:lnTo>
                <a:lnTo>
                  <a:pt x="282" y="82"/>
                </a:lnTo>
                <a:lnTo>
                  <a:pt x="278" y="94"/>
                </a:lnTo>
                <a:lnTo>
                  <a:pt x="274" y="106"/>
                </a:lnTo>
                <a:lnTo>
                  <a:pt x="270" y="119"/>
                </a:lnTo>
                <a:lnTo>
                  <a:pt x="267" y="131"/>
                </a:lnTo>
                <a:lnTo>
                  <a:pt x="264" y="143"/>
                </a:lnTo>
                <a:lnTo>
                  <a:pt x="260" y="154"/>
                </a:lnTo>
                <a:lnTo>
                  <a:pt x="257" y="165"/>
                </a:lnTo>
                <a:lnTo>
                  <a:pt x="254" y="175"/>
                </a:lnTo>
                <a:lnTo>
                  <a:pt x="252" y="183"/>
                </a:lnTo>
                <a:lnTo>
                  <a:pt x="249" y="191"/>
                </a:lnTo>
                <a:lnTo>
                  <a:pt x="248" y="195"/>
                </a:lnTo>
                <a:lnTo>
                  <a:pt x="245" y="202"/>
                </a:lnTo>
                <a:lnTo>
                  <a:pt x="242" y="210"/>
                </a:lnTo>
                <a:lnTo>
                  <a:pt x="238" y="220"/>
                </a:lnTo>
                <a:lnTo>
                  <a:pt x="233" y="232"/>
                </a:lnTo>
                <a:lnTo>
                  <a:pt x="227" y="245"/>
                </a:lnTo>
                <a:lnTo>
                  <a:pt x="222" y="259"/>
                </a:lnTo>
                <a:lnTo>
                  <a:pt x="215" y="275"/>
                </a:lnTo>
                <a:lnTo>
                  <a:pt x="208" y="292"/>
                </a:lnTo>
                <a:lnTo>
                  <a:pt x="201" y="310"/>
                </a:lnTo>
                <a:lnTo>
                  <a:pt x="193" y="328"/>
                </a:lnTo>
                <a:lnTo>
                  <a:pt x="186" y="348"/>
                </a:lnTo>
                <a:lnTo>
                  <a:pt x="178" y="368"/>
                </a:lnTo>
                <a:lnTo>
                  <a:pt x="169" y="388"/>
                </a:lnTo>
                <a:lnTo>
                  <a:pt x="161" y="409"/>
                </a:lnTo>
                <a:lnTo>
                  <a:pt x="153" y="430"/>
                </a:lnTo>
                <a:lnTo>
                  <a:pt x="144" y="451"/>
                </a:lnTo>
                <a:lnTo>
                  <a:pt x="136" y="472"/>
                </a:lnTo>
                <a:lnTo>
                  <a:pt x="128" y="493"/>
                </a:lnTo>
                <a:lnTo>
                  <a:pt x="120" y="513"/>
                </a:lnTo>
                <a:lnTo>
                  <a:pt x="113" y="532"/>
                </a:lnTo>
                <a:lnTo>
                  <a:pt x="105" y="552"/>
                </a:lnTo>
                <a:lnTo>
                  <a:pt x="98" y="570"/>
                </a:lnTo>
                <a:lnTo>
                  <a:pt x="92" y="588"/>
                </a:lnTo>
                <a:lnTo>
                  <a:pt x="86" y="605"/>
                </a:lnTo>
                <a:lnTo>
                  <a:pt x="81" y="620"/>
                </a:lnTo>
                <a:lnTo>
                  <a:pt x="76" y="634"/>
                </a:lnTo>
                <a:lnTo>
                  <a:pt x="72" y="647"/>
                </a:lnTo>
                <a:lnTo>
                  <a:pt x="68" y="659"/>
                </a:lnTo>
                <a:lnTo>
                  <a:pt x="66" y="669"/>
                </a:lnTo>
                <a:lnTo>
                  <a:pt x="64" y="676"/>
                </a:lnTo>
                <a:lnTo>
                  <a:pt x="63" y="683"/>
                </a:lnTo>
                <a:lnTo>
                  <a:pt x="62" y="692"/>
                </a:lnTo>
                <a:lnTo>
                  <a:pt x="60" y="702"/>
                </a:lnTo>
                <a:lnTo>
                  <a:pt x="58" y="711"/>
                </a:lnTo>
                <a:lnTo>
                  <a:pt x="56" y="721"/>
                </a:lnTo>
                <a:lnTo>
                  <a:pt x="52" y="729"/>
                </a:lnTo>
                <a:lnTo>
                  <a:pt x="49" y="737"/>
                </a:lnTo>
                <a:lnTo>
                  <a:pt x="45" y="745"/>
                </a:lnTo>
                <a:lnTo>
                  <a:pt x="42" y="753"/>
                </a:lnTo>
                <a:lnTo>
                  <a:pt x="38" y="760"/>
                </a:lnTo>
                <a:lnTo>
                  <a:pt x="34" y="767"/>
                </a:lnTo>
                <a:lnTo>
                  <a:pt x="29" y="774"/>
                </a:lnTo>
                <a:lnTo>
                  <a:pt x="25" y="779"/>
                </a:lnTo>
                <a:lnTo>
                  <a:pt x="21" y="785"/>
                </a:lnTo>
                <a:lnTo>
                  <a:pt x="18" y="790"/>
                </a:lnTo>
                <a:lnTo>
                  <a:pt x="14" y="794"/>
                </a:lnTo>
                <a:lnTo>
                  <a:pt x="10" y="797"/>
                </a:lnTo>
                <a:lnTo>
                  <a:pt x="5" y="804"/>
                </a:lnTo>
                <a:lnTo>
                  <a:pt x="1" y="812"/>
                </a:lnTo>
                <a:lnTo>
                  <a:pt x="0" y="820"/>
                </a:lnTo>
                <a:lnTo>
                  <a:pt x="3" y="828"/>
                </a:lnTo>
                <a:lnTo>
                  <a:pt x="9" y="836"/>
                </a:lnTo>
                <a:lnTo>
                  <a:pt x="18" y="843"/>
                </a:lnTo>
                <a:lnTo>
                  <a:pt x="32" y="850"/>
                </a:lnTo>
                <a:lnTo>
                  <a:pt x="49" y="855"/>
                </a:lnTo>
                <a:lnTo>
                  <a:pt x="62" y="857"/>
                </a:lnTo>
                <a:lnTo>
                  <a:pt x="77" y="858"/>
                </a:lnTo>
                <a:lnTo>
                  <a:pt x="95" y="858"/>
                </a:lnTo>
                <a:lnTo>
                  <a:pt x="115" y="858"/>
                </a:lnTo>
                <a:lnTo>
                  <a:pt x="137" y="858"/>
                </a:lnTo>
                <a:lnTo>
                  <a:pt x="160" y="858"/>
                </a:lnTo>
                <a:lnTo>
                  <a:pt x="184" y="858"/>
                </a:lnTo>
                <a:lnTo>
                  <a:pt x="207" y="859"/>
                </a:lnTo>
                <a:lnTo>
                  <a:pt x="229" y="862"/>
                </a:lnTo>
                <a:lnTo>
                  <a:pt x="250" y="866"/>
                </a:lnTo>
                <a:lnTo>
                  <a:pt x="269" y="872"/>
                </a:lnTo>
                <a:lnTo>
                  <a:pt x="286" y="881"/>
                </a:lnTo>
                <a:lnTo>
                  <a:pt x="298" y="891"/>
                </a:lnTo>
                <a:lnTo>
                  <a:pt x="307" y="904"/>
                </a:lnTo>
                <a:lnTo>
                  <a:pt x="313" y="921"/>
                </a:lnTo>
                <a:lnTo>
                  <a:pt x="312" y="941"/>
                </a:lnTo>
                <a:lnTo>
                  <a:pt x="311" y="957"/>
                </a:lnTo>
                <a:lnTo>
                  <a:pt x="312" y="973"/>
                </a:lnTo>
                <a:lnTo>
                  <a:pt x="316" y="988"/>
                </a:lnTo>
                <a:lnTo>
                  <a:pt x="321" y="1002"/>
                </a:lnTo>
                <a:lnTo>
                  <a:pt x="329" y="1017"/>
                </a:lnTo>
                <a:lnTo>
                  <a:pt x="339" y="1030"/>
                </a:lnTo>
                <a:lnTo>
                  <a:pt x="350" y="1043"/>
                </a:lnTo>
                <a:lnTo>
                  <a:pt x="362" y="1055"/>
                </a:lnTo>
                <a:lnTo>
                  <a:pt x="375" y="1066"/>
                </a:lnTo>
                <a:lnTo>
                  <a:pt x="390" y="1077"/>
                </a:lnTo>
                <a:lnTo>
                  <a:pt x="406" y="1086"/>
                </a:lnTo>
                <a:lnTo>
                  <a:pt x="422" y="1096"/>
                </a:lnTo>
                <a:lnTo>
                  <a:pt x="439" y="1104"/>
                </a:lnTo>
                <a:lnTo>
                  <a:pt x="457" y="1112"/>
                </a:lnTo>
                <a:lnTo>
                  <a:pt x="474" y="1119"/>
                </a:lnTo>
                <a:lnTo>
                  <a:pt x="492" y="1124"/>
                </a:lnTo>
                <a:lnTo>
                  <a:pt x="510" y="1130"/>
                </a:lnTo>
                <a:lnTo>
                  <a:pt x="528" y="1134"/>
                </a:lnTo>
                <a:lnTo>
                  <a:pt x="545" y="1137"/>
                </a:lnTo>
                <a:lnTo>
                  <a:pt x="562" y="1139"/>
                </a:lnTo>
                <a:lnTo>
                  <a:pt x="578" y="1141"/>
                </a:lnTo>
                <a:lnTo>
                  <a:pt x="594" y="1141"/>
                </a:lnTo>
                <a:lnTo>
                  <a:pt x="608" y="1141"/>
                </a:lnTo>
                <a:lnTo>
                  <a:pt x="621" y="1139"/>
                </a:lnTo>
                <a:lnTo>
                  <a:pt x="632" y="1136"/>
                </a:lnTo>
                <a:lnTo>
                  <a:pt x="643" y="1133"/>
                </a:lnTo>
                <a:lnTo>
                  <a:pt x="651" y="1128"/>
                </a:lnTo>
                <a:lnTo>
                  <a:pt x="658" y="1122"/>
                </a:lnTo>
                <a:lnTo>
                  <a:pt x="663" y="1115"/>
                </a:lnTo>
                <a:lnTo>
                  <a:pt x="666" y="1107"/>
                </a:lnTo>
                <a:lnTo>
                  <a:pt x="666" y="1098"/>
                </a:lnTo>
                <a:lnTo>
                  <a:pt x="664" y="1088"/>
                </a:lnTo>
                <a:lnTo>
                  <a:pt x="656" y="1056"/>
                </a:lnTo>
                <a:lnTo>
                  <a:pt x="654" y="1026"/>
                </a:lnTo>
                <a:lnTo>
                  <a:pt x="655" y="998"/>
                </a:lnTo>
                <a:lnTo>
                  <a:pt x="661" y="971"/>
                </a:lnTo>
                <a:lnTo>
                  <a:pt x="669" y="945"/>
                </a:lnTo>
                <a:lnTo>
                  <a:pt x="680" y="921"/>
                </a:lnTo>
                <a:lnTo>
                  <a:pt x="692" y="897"/>
                </a:lnTo>
                <a:lnTo>
                  <a:pt x="705" y="874"/>
                </a:lnTo>
                <a:lnTo>
                  <a:pt x="720" y="853"/>
                </a:lnTo>
                <a:lnTo>
                  <a:pt x="735" y="832"/>
                </a:lnTo>
                <a:lnTo>
                  <a:pt x="750" y="812"/>
                </a:lnTo>
                <a:lnTo>
                  <a:pt x="763" y="793"/>
                </a:lnTo>
                <a:lnTo>
                  <a:pt x="775" y="774"/>
                </a:lnTo>
                <a:lnTo>
                  <a:pt x="785" y="755"/>
                </a:lnTo>
                <a:lnTo>
                  <a:pt x="793" y="737"/>
                </a:lnTo>
                <a:lnTo>
                  <a:pt x="797" y="719"/>
                </a:lnTo>
                <a:lnTo>
                  <a:pt x="798" y="711"/>
                </a:lnTo>
                <a:lnTo>
                  <a:pt x="796" y="703"/>
                </a:lnTo>
                <a:lnTo>
                  <a:pt x="793" y="696"/>
                </a:lnTo>
                <a:lnTo>
                  <a:pt x="790" y="688"/>
                </a:lnTo>
                <a:lnTo>
                  <a:pt x="784" y="680"/>
                </a:lnTo>
                <a:lnTo>
                  <a:pt x="779" y="671"/>
                </a:lnTo>
                <a:lnTo>
                  <a:pt x="772" y="660"/>
                </a:lnTo>
                <a:lnTo>
                  <a:pt x="766" y="648"/>
                </a:lnTo>
                <a:lnTo>
                  <a:pt x="762" y="640"/>
                </a:lnTo>
                <a:lnTo>
                  <a:pt x="758" y="630"/>
                </a:lnTo>
                <a:lnTo>
                  <a:pt x="754" y="618"/>
                </a:lnTo>
                <a:lnTo>
                  <a:pt x="749" y="604"/>
                </a:lnTo>
                <a:lnTo>
                  <a:pt x="743" y="589"/>
                </a:lnTo>
                <a:lnTo>
                  <a:pt x="739" y="573"/>
                </a:lnTo>
                <a:lnTo>
                  <a:pt x="734" y="556"/>
                </a:lnTo>
                <a:lnTo>
                  <a:pt x="728" y="538"/>
                </a:lnTo>
                <a:lnTo>
                  <a:pt x="724" y="520"/>
                </a:lnTo>
                <a:lnTo>
                  <a:pt x="720" y="502"/>
                </a:lnTo>
                <a:lnTo>
                  <a:pt x="716" y="483"/>
                </a:lnTo>
                <a:lnTo>
                  <a:pt x="713" y="465"/>
                </a:lnTo>
                <a:lnTo>
                  <a:pt x="711" y="449"/>
                </a:lnTo>
                <a:lnTo>
                  <a:pt x="709" y="433"/>
                </a:lnTo>
                <a:lnTo>
                  <a:pt x="708" y="418"/>
                </a:lnTo>
                <a:lnTo>
                  <a:pt x="708" y="404"/>
                </a:lnTo>
                <a:lnTo>
                  <a:pt x="708" y="398"/>
                </a:lnTo>
                <a:lnTo>
                  <a:pt x="708" y="389"/>
                </a:lnTo>
                <a:lnTo>
                  <a:pt x="708" y="381"/>
                </a:lnTo>
                <a:lnTo>
                  <a:pt x="707" y="370"/>
                </a:lnTo>
                <a:lnTo>
                  <a:pt x="705" y="360"/>
                </a:lnTo>
                <a:lnTo>
                  <a:pt x="703" y="348"/>
                </a:lnTo>
                <a:lnTo>
                  <a:pt x="701" y="335"/>
                </a:lnTo>
                <a:lnTo>
                  <a:pt x="698" y="322"/>
                </a:lnTo>
                <a:lnTo>
                  <a:pt x="694" y="308"/>
                </a:lnTo>
                <a:lnTo>
                  <a:pt x="690" y="294"/>
                </a:lnTo>
                <a:lnTo>
                  <a:pt x="685" y="279"/>
                </a:lnTo>
                <a:lnTo>
                  <a:pt x="680" y="264"/>
                </a:lnTo>
                <a:lnTo>
                  <a:pt x="674" y="248"/>
                </a:lnTo>
                <a:lnTo>
                  <a:pt x="667" y="233"/>
                </a:lnTo>
                <a:lnTo>
                  <a:pt x="659" y="217"/>
                </a:lnTo>
                <a:lnTo>
                  <a:pt x="651" y="201"/>
                </a:lnTo>
                <a:lnTo>
                  <a:pt x="642" y="186"/>
                </a:lnTo>
                <a:lnTo>
                  <a:pt x="633" y="169"/>
                </a:lnTo>
                <a:lnTo>
                  <a:pt x="622" y="154"/>
                </a:lnTo>
                <a:lnTo>
                  <a:pt x="611" y="139"/>
                </a:lnTo>
                <a:lnTo>
                  <a:pt x="599" y="124"/>
                </a:lnTo>
                <a:lnTo>
                  <a:pt x="586" y="110"/>
                </a:lnTo>
                <a:lnTo>
                  <a:pt x="572" y="95"/>
                </a:lnTo>
                <a:lnTo>
                  <a:pt x="557" y="82"/>
                </a:lnTo>
                <a:lnTo>
                  <a:pt x="542" y="69"/>
                </a:lnTo>
                <a:lnTo>
                  <a:pt x="525" y="57"/>
                </a:lnTo>
                <a:lnTo>
                  <a:pt x="508" y="46"/>
                </a:lnTo>
                <a:lnTo>
                  <a:pt x="489" y="35"/>
                </a:lnTo>
                <a:lnTo>
                  <a:pt x="470" y="26"/>
                </a:lnTo>
                <a:lnTo>
                  <a:pt x="449" y="17"/>
                </a:lnTo>
                <a:lnTo>
                  <a:pt x="427" y="10"/>
                </a:lnTo>
                <a:lnTo>
                  <a:pt x="405" y="4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25" name="Freeform 53"/>
          <p:cNvSpPr>
            <a:spLocks/>
          </p:cNvSpPr>
          <p:nvPr/>
        </p:nvSpPr>
        <p:spPr bwMode="auto">
          <a:xfrm>
            <a:off x="6417733" y="2884311"/>
            <a:ext cx="1124656" cy="1610078"/>
          </a:xfrm>
          <a:custGeom>
            <a:avLst/>
            <a:gdLst>
              <a:gd name="T0" fmla="*/ 2147483647 w 797"/>
              <a:gd name="T1" fmla="*/ 2147483647 h 1141"/>
              <a:gd name="T2" fmla="*/ 2147483647 w 797"/>
              <a:gd name="T3" fmla="*/ 2147483647 h 1141"/>
              <a:gd name="T4" fmla="*/ 2147483647 w 797"/>
              <a:gd name="T5" fmla="*/ 2147483647 h 1141"/>
              <a:gd name="T6" fmla="*/ 2147483647 w 797"/>
              <a:gd name="T7" fmla="*/ 2147483647 h 1141"/>
              <a:gd name="T8" fmla="*/ 2147483647 w 797"/>
              <a:gd name="T9" fmla="*/ 2147483647 h 1141"/>
              <a:gd name="T10" fmla="*/ 2147483647 w 797"/>
              <a:gd name="T11" fmla="*/ 2147483647 h 1141"/>
              <a:gd name="T12" fmla="*/ 2147483647 w 797"/>
              <a:gd name="T13" fmla="*/ 2147483647 h 1141"/>
              <a:gd name="T14" fmla="*/ 2147483647 w 797"/>
              <a:gd name="T15" fmla="*/ 2147483647 h 1141"/>
              <a:gd name="T16" fmla="*/ 2147483647 w 797"/>
              <a:gd name="T17" fmla="*/ 2147483647 h 1141"/>
              <a:gd name="T18" fmla="*/ 2147483647 w 797"/>
              <a:gd name="T19" fmla="*/ 2147483647 h 1141"/>
              <a:gd name="T20" fmla="*/ 2147483647 w 797"/>
              <a:gd name="T21" fmla="*/ 2147483647 h 1141"/>
              <a:gd name="T22" fmla="*/ 2147483647 w 797"/>
              <a:gd name="T23" fmla="*/ 2147483647 h 1141"/>
              <a:gd name="T24" fmla="*/ 2147483647 w 797"/>
              <a:gd name="T25" fmla="*/ 2147483647 h 1141"/>
              <a:gd name="T26" fmla="*/ 2147483647 w 797"/>
              <a:gd name="T27" fmla="*/ 2147483647 h 1141"/>
              <a:gd name="T28" fmla="*/ 2147483647 w 797"/>
              <a:gd name="T29" fmla="*/ 2147483647 h 1141"/>
              <a:gd name="T30" fmla="*/ 2147483647 w 797"/>
              <a:gd name="T31" fmla="*/ 2147483647 h 1141"/>
              <a:gd name="T32" fmla="*/ 2147483647 w 797"/>
              <a:gd name="T33" fmla="*/ 2147483647 h 1141"/>
              <a:gd name="T34" fmla="*/ 2147483647 w 797"/>
              <a:gd name="T35" fmla="*/ 2147483647 h 1141"/>
              <a:gd name="T36" fmla="*/ 2147483647 w 797"/>
              <a:gd name="T37" fmla="*/ 2147483647 h 1141"/>
              <a:gd name="T38" fmla="*/ 2147483647 w 797"/>
              <a:gd name="T39" fmla="*/ 2147483647 h 1141"/>
              <a:gd name="T40" fmla="*/ 2147483647 w 797"/>
              <a:gd name="T41" fmla="*/ 2147483647 h 1141"/>
              <a:gd name="T42" fmla="*/ 2147483647 w 797"/>
              <a:gd name="T43" fmla="*/ 2147483647 h 1141"/>
              <a:gd name="T44" fmla="*/ 2147483647 w 797"/>
              <a:gd name="T45" fmla="*/ 2147483647 h 1141"/>
              <a:gd name="T46" fmla="*/ 2147483647 w 797"/>
              <a:gd name="T47" fmla="*/ 2147483647 h 1141"/>
              <a:gd name="T48" fmla="*/ 2147483647 w 797"/>
              <a:gd name="T49" fmla="*/ 2147483647 h 1141"/>
              <a:gd name="T50" fmla="*/ 2147483647 w 797"/>
              <a:gd name="T51" fmla="*/ 2147483647 h 1141"/>
              <a:gd name="T52" fmla="*/ 2147483647 w 797"/>
              <a:gd name="T53" fmla="*/ 2147483647 h 1141"/>
              <a:gd name="T54" fmla="*/ 2147483647 w 797"/>
              <a:gd name="T55" fmla="*/ 2147483647 h 1141"/>
              <a:gd name="T56" fmla="*/ 2147483647 w 797"/>
              <a:gd name="T57" fmla="*/ 2147483647 h 1141"/>
              <a:gd name="T58" fmla="*/ 2147483647 w 797"/>
              <a:gd name="T59" fmla="*/ 2147483647 h 1141"/>
              <a:gd name="T60" fmla="*/ 2147483647 w 797"/>
              <a:gd name="T61" fmla="*/ 2147483647 h 1141"/>
              <a:gd name="T62" fmla="*/ 2147483647 w 797"/>
              <a:gd name="T63" fmla="*/ 2147483647 h 1141"/>
              <a:gd name="T64" fmla="*/ 2147483647 w 797"/>
              <a:gd name="T65" fmla="*/ 2147483647 h 1141"/>
              <a:gd name="T66" fmla="*/ 2147483647 w 797"/>
              <a:gd name="T67" fmla="*/ 2147483647 h 1141"/>
              <a:gd name="T68" fmla="*/ 2147483647 w 797"/>
              <a:gd name="T69" fmla="*/ 2147483647 h 1141"/>
              <a:gd name="T70" fmla="*/ 2147483647 w 797"/>
              <a:gd name="T71" fmla="*/ 2147483647 h 1141"/>
              <a:gd name="T72" fmla="*/ 2147483647 w 797"/>
              <a:gd name="T73" fmla="*/ 2147483647 h 1141"/>
              <a:gd name="T74" fmla="*/ 2147483647 w 797"/>
              <a:gd name="T75" fmla="*/ 2147483647 h 1141"/>
              <a:gd name="T76" fmla="*/ 2147483647 w 797"/>
              <a:gd name="T77" fmla="*/ 2147483647 h 1141"/>
              <a:gd name="T78" fmla="*/ 2147483647 w 797"/>
              <a:gd name="T79" fmla="*/ 2147483647 h 1141"/>
              <a:gd name="T80" fmla="*/ 2147483647 w 797"/>
              <a:gd name="T81" fmla="*/ 2147483647 h 1141"/>
              <a:gd name="T82" fmla="*/ 2147483647 w 797"/>
              <a:gd name="T83" fmla="*/ 2147483647 h 1141"/>
              <a:gd name="T84" fmla="*/ 2147483647 w 797"/>
              <a:gd name="T85" fmla="*/ 2147483647 h 1141"/>
              <a:gd name="T86" fmla="*/ 2147483647 w 797"/>
              <a:gd name="T87" fmla="*/ 2147483647 h 1141"/>
              <a:gd name="T88" fmla="*/ 2147483647 w 797"/>
              <a:gd name="T89" fmla="*/ 2147483647 h 1141"/>
              <a:gd name="T90" fmla="*/ 2147483647 w 797"/>
              <a:gd name="T91" fmla="*/ 2147483647 h 1141"/>
              <a:gd name="T92" fmla="*/ 2147483647 w 797"/>
              <a:gd name="T93" fmla="*/ 2147483647 h 1141"/>
              <a:gd name="T94" fmla="*/ 2147483647 w 797"/>
              <a:gd name="T95" fmla="*/ 2147483647 h 1141"/>
              <a:gd name="T96" fmla="*/ 2147483647 w 797"/>
              <a:gd name="T97" fmla="*/ 2147483647 h 1141"/>
              <a:gd name="T98" fmla="*/ 2147483647 w 797"/>
              <a:gd name="T99" fmla="*/ 2147483647 h 1141"/>
              <a:gd name="T100" fmla="*/ 2147483647 w 797"/>
              <a:gd name="T101" fmla="*/ 2147483647 h 1141"/>
              <a:gd name="T102" fmla="*/ 2147483647 w 797"/>
              <a:gd name="T103" fmla="*/ 2147483647 h 1141"/>
              <a:gd name="T104" fmla="*/ 2147483647 w 797"/>
              <a:gd name="T105" fmla="*/ 2147483647 h 1141"/>
              <a:gd name="T106" fmla="*/ 2147483647 w 797"/>
              <a:gd name="T107" fmla="*/ 2147483647 h 1141"/>
              <a:gd name="T108" fmla="*/ 2147483647 w 797"/>
              <a:gd name="T109" fmla="*/ 2147483647 h 1141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97"/>
              <a:gd name="T166" fmla="*/ 0 h 1141"/>
              <a:gd name="T167" fmla="*/ 797 w 797"/>
              <a:gd name="T168" fmla="*/ 1141 h 1141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97" h="1141">
                <a:moveTo>
                  <a:pt x="405" y="4"/>
                </a:moveTo>
                <a:lnTo>
                  <a:pt x="405" y="4"/>
                </a:lnTo>
                <a:lnTo>
                  <a:pt x="404" y="4"/>
                </a:lnTo>
                <a:lnTo>
                  <a:pt x="402" y="4"/>
                </a:lnTo>
                <a:lnTo>
                  <a:pt x="399" y="3"/>
                </a:lnTo>
                <a:lnTo>
                  <a:pt x="394" y="2"/>
                </a:lnTo>
                <a:lnTo>
                  <a:pt x="389" y="1"/>
                </a:lnTo>
                <a:lnTo>
                  <a:pt x="383" y="1"/>
                </a:lnTo>
                <a:lnTo>
                  <a:pt x="377" y="0"/>
                </a:lnTo>
                <a:lnTo>
                  <a:pt x="369" y="0"/>
                </a:lnTo>
                <a:lnTo>
                  <a:pt x="362" y="0"/>
                </a:lnTo>
                <a:lnTo>
                  <a:pt x="354" y="1"/>
                </a:lnTo>
                <a:lnTo>
                  <a:pt x="347" y="2"/>
                </a:lnTo>
                <a:lnTo>
                  <a:pt x="339" y="4"/>
                </a:lnTo>
                <a:lnTo>
                  <a:pt x="331" y="7"/>
                </a:lnTo>
                <a:lnTo>
                  <a:pt x="324" y="11"/>
                </a:lnTo>
                <a:lnTo>
                  <a:pt x="318" y="16"/>
                </a:lnTo>
                <a:lnTo>
                  <a:pt x="311" y="22"/>
                </a:lnTo>
                <a:lnTo>
                  <a:pt x="305" y="29"/>
                </a:lnTo>
                <a:lnTo>
                  <a:pt x="300" y="38"/>
                </a:lnTo>
                <a:lnTo>
                  <a:pt x="295" y="48"/>
                </a:lnTo>
                <a:lnTo>
                  <a:pt x="291" y="58"/>
                </a:lnTo>
                <a:lnTo>
                  <a:pt x="286" y="70"/>
                </a:lnTo>
                <a:lnTo>
                  <a:pt x="281" y="82"/>
                </a:lnTo>
                <a:lnTo>
                  <a:pt x="277" y="94"/>
                </a:lnTo>
                <a:lnTo>
                  <a:pt x="274" y="106"/>
                </a:lnTo>
                <a:lnTo>
                  <a:pt x="270" y="119"/>
                </a:lnTo>
                <a:lnTo>
                  <a:pt x="266" y="131"/>
                </a:lnTo>
                <a:lnTo>
                  <a:pt x="263" y="143"/>
                </a:lnTo>
                <a:lnTo>
                  <a:pt x="260" y="154"/>
                </a:lnTo>
                <a:lnTo>
                  <a:pt x="257" y="165"/>
                </a:lnTo>
                <a:lnTo>
                  <a:pt x="254" y="175"/>
                </a:lnTo>
                <a:lnTo>
                  <a:pt x="252" y="183"/>
                </a:lnTo>
                <a:lnTo>
                  <a:pt x="249" y="191"/>
                </a:lnTo>
                <a:lnTo>
                  <a:pt x="247" y="195"/>
                </a:lnTo>
                <a:lnTo>
                  <a:pt x="245" y="202"/>
                </a:lnTo>
                <a:lnTo>
                  <a:pt x="242" y="210"/>
                </a:lnTo>
                <a:lnTo>
                  <a:pt x="238" y="220"/>
                </a:lnTo>
                <a:lnTo>
                  <a:pt x="233" y="232"/>
                </a:lnTo>
                <a:lnTo>
                  <a:pt x="227" y="245"/>
                </a:lnTo>
                <a:lnTo>
                  <a:pt x="221" y="259"/>
                </a:lnTo>
                <a:lnTo>
                  <a:pt x="215" y="275"/>
                </a:lnTo>
                <a:lnTo>
                  <a:pt x="208" y="292"/>
                </a:lnTo>
                <a:lnTo>
                  <a:pt x="201" y="310"/>
                </a:lnTo>
                <a:lnTo>
                  <a:pt x="193" y="328"/>
                </a:lnTo>
                <a:lnTo>
                  <a:pt x="186" y="348"/>
                </a:lnTo>
                <a:lnTo>
                  <a:pt x="178" y="368"/>
                </a:lnTo>
                <a:lnTo>
                  <a:pt x="169" y="388"/>
                </a:lnTo>
                <a:lnTo>
                  <a:pt x="161" y="409"/>
                </a:lnTo>
                <a:lnTo>
                  <a:pt x="153" y="430"/>
                </a:lnTo>
                <a:lnTo>
                  <a:pt x="144" y="451"/>
                </a:lnTo>
                <a:lnTo>
                  <a:pt x="136" y="472"/>
                </a:lnTo>
                <a:lnTo>
                  <a:pt x="128" y="493"/>
                </a:lnTo>
                <a:lnTo>
                  <a:pt x="120" y="513"/>
                </a:lnTo>
                <a:lnTo>
                  <a:pt x="113" y="532"/>
                </a:lnTo>
                <a:lnTo>
                  <a:pt x="105" y="552"/>
                </a:lnTo>
                <a:lnTo>
                  <a:pt x="98" y="570"/>
                </a:lnTo>
                <a:lnTo>
                  <a:pt x="92" y="588"/>
                </a:lnTo>
                <a:lnTo>
                  <a:pt x="86" y="605"/>
                </a:lnTo>
                <a:lnTo>
                  <a:pt x="80" y="620"/>
                </a:lnTo>
                <a:lnTo>
                  <a:pt x="76" y="634"/>
                </a:lnTo>
                <a:lnTo>
                  <a:pt x="72" y="647"/>
                </a:lnTo>
                <a:lnTo>
                  <a:pt x="68" y="659"/>
                </a:lnTo>
                <a:lnTo>
                  <a:pt x="66" y="669"/>
                </a:lnTo>
                <a:lnTo>
                  <a:pt x="64" y="676"/>
                </a:lnTo>
                <a:lnTo>
                  <a:pt x="63" y="683"/>
                </a:lnTo>
                <a:lnTo>
                  <a:pt x="62" y="692"/>
                </a:lnTo>
                <a:lnTo>
                  <a:pt x="60" y="702"/>
                </a:lnTo>
                <a:lnTo>
                  <a:pt x="58" y="711"/>
                </a:lnTo>
                <a:lnTo>
                  <a:pt x="56" y="721"/>
                </a:lnTo>
                <a:lnTo>
                  <a:pt x="52" y="729"/>
                </a:lnTo>
                <a:lnTo>
                  <a:pt x="49" y="737"/>
                </a:lnTo>
                <a:lnTo>
                  <a:pt x="45" y="745"/>
                </a:lnTo>
                <a:lnTo>
                  <a:pt x="42" y="753"/>
                </a:lnTo>
                <a:lnTo>
                  <a:pt x="38" y="760"/>
                </a:lnTo>
                <a:lnTo>
                  <a:pt x="34" y="767"/>
                </a:lnTo>
                <a:lnTo>
                  <a:pt x="29" y="774"/>
                </a:lnTo>
                <a:lnTo>
                  <a:pt x="25" y="779"/>
                </a:lnTo>
                <a:lnTo>
                  <a:pt x="21" y="785"/>
                </a:lnTo>
                <a:lnTo>
                  <a:pt x="18" y="790"/>
                </a:lnTo>
                <a:lnTo>
                  <a:pt x="13" y="794"/>
                </a:lnTo>
                <a:lnTo>
                  <a:pt x="10" y="797"/>
                </a:lnTo>
                <a:lnTo>
                  <a:pt x="4" y="804"/>
                </a:lnTo>
                <a:lnTo>
                  <a:pt x="1" y="812"/>
                </a:lnTo>
                <a:lnTo>
                  <a:pt x="0" y="820"/>
                </a:lnTo>
                <a:lnTo>
                  <a:pt x="3" y="828"/>
                </a:lnTo>
                <a:lnTo>
                  <a:pt x="9" y="836"/>
                </a:lnTo>
                <a:lnTo>
                  <a:pt x="18" y="843"/>
                </a:lnTo>
                <a:lnTo>
                  <a:pt x="31" y="850"/>
                </a:lnTo>
                <a:lnTo>
                  <a:pt x="49" y="855"/>
                </a:lnTo>
                <a:lnTo>
                  <a:pt x="61" y="857"/>
                </a:lnTo>
                <a:lnTo>
                  <a:pt x="76" y="858"/>
                </a:lnTo>
                <a:lnTo>
                  <a:pt x="95" y="858"/>
                </a:lnTo>
                <a:lnTo>
                  <a:pt x="115" y="858"/>
                </a:lnTo>
                <a:lnTo>
                  <a:pt x="137" y="858"/>
                </a:lnTo>
                <a:lnTo>
                  <a:pt x="160" y="858"/>
                </a:lnTo>
                <a:lnTo>
                  <a:pt x="183" y="858"/>
                </a:lnTo>
                <a:lnTo>
                  <a:pt x="206" y="859"/>
                </a:lnTo>
                <a:lnTo>
                  <a:pt x="229" y="862"/>
                </a:lnTo>
                <a:lnTo>
                  <a:pt x="250" y="866"/>
                </a:lnTo>
                <a:lnTo>
                  <a:pt x="269" y="872"/>
                </a:lnTo>
                <a:lnTo>
                  <a:pt x="285" y="881"/>
                </a:lnTo>
                <a:lnTo>
                  <a:pt x="298" y="891"/>
                </a:lnTo>
                <a:lnTo>
                  <a:pt x="307" y="904"/>
                </a:lnTo>
                <a:lnTo>
                  <a:pt x="312" y="921"/>
                </a:lnTo>
                <a:lnTo>
                  <a:pt x="312" y="941"/>
                </a:lnTo>
                <a:lnTo>
                  <a:pt x="311" y="957"/>
                </a:lnTo>
                <a:lnTo>
                  <a:pt x="312" y="973"/>
                </a:lnTo>
                <a:lnTo>
                  <a:pt x="316" y="988"/>
                </a:lnTo>
                <a:lnTo>
                  <a:pt x="321" y="1002"/>
                </a:lnTo>
                <a:lnTo>
                  <a:pt x="329" y="1017"/>
                </a:lnTo>
                <a:lnTo>
                  <a:pt x="338" y="1030"/>
                </a:lnTo>
                <a:lnTo>
                  <a:pt x="349" y="1043"/>
                </a:lnTo>
                <a:lnTo>
                  <a:pt x="361" y="1055"/>
                </a:lnTo>
                <a:lnTo>
                  <a:pt x="375" y="1066"/>
                </a:lnTo>
                <a:lnTo>
                  <a:pt x="390" y="1077"/>
                </a:lnTo>
                <a:lnTo>
                  <a:pt x="406" y="1086"/>
                </a:lnTo>
                <a:lnTo>
                  <a:pt x="422" y="1096"/>
                </a:lnTo>
                <a:lnTo>
                  <a:pt x="439" y="1104"/>
                </a:lnTo>
                <a:lnTo>
                  <a:pt x="456" y="1112"/>
                </a:lnTo>
                <a:lnTo>
                  <a:pt x="474" y="1119"/>
                </a:lnTo>
                <a:lnTo>
                  <a:pt x="492" y="1124"/>
                </a:lnTo>
                <a:lnTo>
                  <a:pt x="510" y="1130"/>
                </a:lnTo>
                <a:lnTo>
                  <a:pt x="528" y="1134"/>
                </a:lnTo>
                <a:lnTo>
                  <a:pt x="545" y="1137"/>
                </a:lnTo>
                <a:lnTo>
                  <a:pt x="562" y="1139"/>
                </a:lnTo>
                <a:lnTo>
                  <a:pt x="578" y="1141"/>
                </a:lnTo>
                <a:lnTo>
                  <a:pt x="593" y="1141"/>
                </a:lnTo>
                <a:lnTo>
                  <a:pt x="607" y="1141"/>
                </a:lnTo>
                <a:lnTo>
                  <a:pt x="621" y="1139"/>
                </a:lnTo>
                <a:lnTo>
                  <a:pt x="632" y="1136"/>
                </a:lnTo>
                <a:lnTo>
                  <a:pt x="642" y="1133"/>
                </a:lnTo>
                <a:lnTo>
                  <a:pt x="651" y="1128"/>
                </a:lnTo>
                <a:lnTo>
                  <a:pt x="658" y="1122"/>
                </a:lnTo>
                <a:lnTo>
                  <a:pt x="663" y="1115"/>
                </a:lnTo>
                <a:lnTo>
                  <a:pt x="665" y="1107"/>
                </a:lnTo>
                <a:lnTo>
                  <a:pt x="666" y="1098"/>
                </a:lnTo>
                <a:lnTo>
                  <a:pt x="664" y="1088"/>
                </a:lnTo>
                <a:lnTo>
                  <a:pt x="656" y="1056"/>
                </a:lnTo>
                <a:lnTo>
                  <a:pt x="654" y="1026"/>
                </a:lnTo>
                <a:lnTo>
                  <a:pt x="655" y="998"/>
                </a:lnTo>
                <a:lnTo>
                  <a:pt x="660" y="971"/>
                </a:lnTo>
                <a:lnTo>
                  <a:pt x="668" y="945"/>
                </a:lnTo>
                <a:lnTo>
                  <a:pt x="679" y="921"/>
                </a:lnTo>
                <a:lnTo>
                  <a:pt x="691" y="897"/>
                </a:lnTo>
                <a:lnTo>
                  <a:pt x="705" y="874"/>
                </a:lnTo>
                <a:lnTo>
                  <a:pt x="720" y="853"/>
                </a:lnTo>
                <a:lnTo>
                  <a:pt x="735" y="832"/>
                </a:lnTo>
                <a:lnTo>
                  <a:pt x="750" y="812"/>
                </a:lnTo>
                <a:lnTo>
                  <a:pt x="763" y="793"/>
                </a:lnTo>
                <a:lnTo>
                  <a:pt x="775" y="774"/>
                </a:lnTo>
                <a:lnTo>
                  <a:pt x="785" y="755"/>
                </a:lnTo>
                <a:lnTo>
                  <a:pt x="793" y="737"/>
                </a:lnTo>
                <a:lnTo>
                  <a:pt x="797" y="719"/>
                </a:lnTo>
                <a:lnTo>
                  <a:pt x="797" y="711"/>
                </a:lnTo>
                <a:lnTo>
                  <a:pt x="796" y="703"/>
                </a:lnTo>
                <a:lnTo>
                  <a:pt x="793" y="696"/>
                </a:lnTo>
                <a:lnTo>
                  <a:pt x="789" y="688"/>
                </a:lnTo>
                <a:lnTo>
                  <a:pt x="784" y="680"/>
                </a:lnTo>
                <a:lnTo>
                  <a:pt x="778" y="671"/>
                </a:lnTo>
                <a:lnTo>
                  <a:pt x="772" y="660"/>
                </a:lnTo>
                <a:lnTo>
                  <a:pt x="766" y="648"/>
                </a:lnTo>
                <a:lnTo>
                  <a:pt x="762" y="640"/>
                </a:lnTo>
                <a:lnTo>
                  <a:pt x="758" y="630"/>
                </a:lnTo>
                <a:lnTo>
                  <a:pt x="754" y="618"/>
                </a:lnTo>
                <a:lnTo>
                  <a:pt x="748" y="604"/>
                </a:lnTo>
                <a:lnTo>
                  <a:pt x="743" y="589"/>
                </a:lnTo>
                <a:lnTo>
                  <a:pt x="739" y="573"/>
                </a:lnTo>
                <a:lnTo>
                  <a:pt x="733" y="556"/>
                </a:lnTo>
                <a:lnTo>
                  <a:pt x="728" y="538"/>
                </a:lnTo>
                <a:lnTo>
                  <a:pt x="724" y="520"/>
                </a:lnTo>
                <a:lnTo>
                  <a:pt x="720" y="502"/>
                </a:lnTo>
                <a:lnTo>
                  <a:pt x="716" y="483"/>
                </a:lnTo>
                <a:lnTo>
                  <a:pt x="713" y="465"/>
                </a:lnTo>
                <a:lnTo>
                  <a:pt x="710" y="449"/>
                </a:lnTo>
                <a:lnTo>
                  <a:pt x="709" y="433"/>
                </a:lnTo>
                <a:lnTo>
                  <a:pt x="707" y="418"/>
                </a:lnTo>
                <a:lnTo>
                  <a:pt x="708" y="404"/>
                </a:lnTo>
                <a:lnTo>
                  <a:pt x="708" y="398"/>
                </a:lnTo>
                <a:lnTo>
                  <a:pt x="708" y="389"/>
                </a:lnTo>
                <a:lnTo>
                  <a:pt x="707" y="381"/>
                </a:lnTo>
                <a:lnTo>
                  <a:pt x="706" y="370"/>
                </a:lnTo>
                <a:lnTo>
                  <a:pt x="705" y="360"/>
                </a:lnTo>
                <a:lnTo>
                  <a:pt x="703" y="348"/>
                </a:lnTo>
                <a:lnTo>
                  <a:pt x="701" y="335"/>
                </a:lnTo>
                <a:lnTo>
                  <a:pt x="698" y="322"/>
                </a:lnTo>
                <a:lnTo>
                  <a:pt x="694" y="308"/>
                </a:lnTo>
                <a:lnTo>
                  <a:pt x="690" y="294"/>
                </a:lnTo>
                <a:lnTo>
                  <a:pt x="685" y="279"/>
                </a:lnTo>
                <a:lnTo>
                  <a:pt x="679" y="264"/>
                </a:lnTo>
                <a:lnTo>
                  <a:pt x="674" y="248"/>
                </a:lnTo>
                <a:lnTo>
                  <a:pt x="667" y="233"/>
                </a:lnTo>
                <a:lnTo>
                  <a:pt x="659" y="217"/>
                </a:lnTo>
                <a:lnTo>
                  <a:pt x="651" y="201"/>
                </a:lnTo>
                <a:lnTo>
                  <a:pt x="642" y="186"/>
                </a:lnTo>
                <a:lnTo>
                  <a:pt x="633" y="169"/>
                </a:lnTo>
                <a:lnTo>
                  <a:pt x="622" y="154"/>
                </a:lnTo>
                <a:lnTo>
                  <a:pt x="611" y="139"/>
                </a:lnTo>
                <a:lnTo>
                  <a:pt x="599" y="124"/>
                </a:lnTo>
                <a:lnTo>
                  <a:pt x="585" y="110"/>
                </a:lnTo>
                <a:lnTo>
                  <a:pt x="572" y="95"/>
                </a:lnTo>
                <a:lnTo>
                  <a:pt x="557" y="82"/>
                </a:lnTo>
                <a:lnTo>
                  <a:pt x="542" y="69"/>
                </a:lnTo>
                <a:lnTo>
                  <a:pt x="525" y="57"/>
                </a:lnTo>
                <a:lnTo>
                  <a:pt x="508" y="46"/>
                </a:lnTo>
                <a:lnTo>
                  <a:pt x="489" y="35"/>
                </a:lnTo>
                <a:lnTo>
                  <a:pt x="470" y="26"/>
                </a:lnTo>
                <a:lnTo>
                  <a:pt x="449" y="17"/>
                </a:lnTo>
                <a:lnTo>
                  <a:pt x="427" y="10"/>
                </a:lnTo>
                <a:lnTo>
                  <a:pt x="405" y="4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26" name="Freeform 54"/>
          <p:cNvSpPr>
            <a:spLocks/>
          </p:cNvSpPr>
          <p:nvPr/>
        </p:nvSpPr>
        <p:spPr bwMode="auto">
          <a:xfrm>
            <a:off x="2794000" y="3286479"/>
            <a:ext cx="70556" cy="80433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2147483647 h 57"/>
              <a:gd name="T32" fmla="*/ 2147483647 w 50"/>
              <a:gd name="T33" fmla="*/ 0 h 57"/>
              <a:gd name="T34" fmla="*/ 2147483647 w 50"/>
              <a:gd name="T35" fmla="*/ 2147483647 h 57"/>
              <a:gd name="T36" fmla="*/ 2147483647 w 50"/>
              <a:gd name="T37" fmla="*/ 2147483647 h 57"/>
              <a:gd name="T38" fmla="*/ 2147483647 w 50"/>
              <a:gd name="T39" fmla="*/ 2147483647 h 57"/>
              <a:gd name="T40" fmla="*/ 2147483647 w 50"/>
              <a:gd name="T41" fmla="*/ 2147483647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0 w 50"/>
              <a:gd name="T47" fmla="*/ 2147483647 h 57"/>
              <a:gd name="T48" fmla="*/ 0 w 50"/>
              <a:gd name="T49" fmla="*/ 2147483647 h 57"/>
              <a:gd name="T50" fmla="*/ 0 w 50"/>
              <a:gd name="T51" fmla="*/ 2147483647 h 57"/>
              <a:gd name="T52" fmla="*/ 2147483647 w 50"/>
              <a:gd name="T53" fmla="*/ 2147483647 h 57"/>
              <a:gd name="T54" fmla="*/ 2147483647 w 50"/>
              <a:gd name="T55" fmla="*/ 2147483647 h 57"/>
              <a:gd name="T56" fmla="*/ 2147483647 w 50"/>
              <a:gd name="T57" fmla="*/ 2147483647 h 57"/>
              <a:gd name="T58" fmla="*/ 2147483647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7"/>
              <a:gd name="T101" fmla="*/ 50 w 50"/>
              <a:gd name="T102" fmla="*/ 57 h 5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7">
                <a:moveTo>
                  <a:pt x="24" y="57"/>
                </a:moveTo>
                <a:lnTo>
                  <a:pt x="30" y="56"/>
                </a:lnTo>
                <a:lnTo>
                  <a:pt x="34" y="54"/>
                </a:lnTo>
                <a:lnTo>
                  <a:pt x="39" y="52"/>
                </a:lnTo>
                <a:lnTo>
                  <a:pt x="42" y="49"/>
                </a:lnTo>
                <a:lnTo>
                  <a:pt x="46" y="44"/>
                </a:lnTo>
                <a:lnTo>
                  <a:pt x="48" y="39"/>
                </a:lnTo>
                <a:lnTo>
                  <a:pt x="49" y="34"/>
                </a:lnTo>
                <a:lnTo>
                  <a:pt x="50" y="28"/>
                </a:lnTo>
                <a:lnTo>
                  <a:pt x="49" y="23"/>
                </a:lnTo>
                <a:lnTo>
                  <a:pt x="48" y="17"/>
                </a:lnTo>
                <a:lnTo>
                  <a:pt x="46" y="13"/>
                </a:lnTo>
                <a:lnTo>
                  <a:pt x="42" y="8"/>
                </a:lnTo>
                <a:lnTo>
                  <a:pt x="39" y="5"/>
                </a:lnTo>
                <a:lnTo>
                  <a:pt x="34" y="3"/>
                </a:lnTo>
                <a:lnTo>
                  <a:pt x="30" y="1"/>
                </a:lnTo>
                <a:lnTo>
                  <a:pt x="24" y="0"/>
                </a:lnTo>
                <a:lnTo>
                  <a:pt x="19" y="1"/>
                </a:lnTo>
                <a:lnTo>
                  <a:pt x="15" y="3"/>
                </a:lnTo>
                <a:lnTo>
                  <a:pt x="11" y="5"/>
                </a:lnTo>
                <a:lnTo>
                  <a:pt x="7" y="8"/>
                </a:lnTo>
                <a:lnTo>
                  <a:pt x="4" y="13"/>
                </a:lnTo>
                <a:lnTo>
                  <a:pt x="1" y="17"/>
                </a:lnTo>
                <a:lnTo>
                  <a:pt x="0" y="23"/>
                </a:lnTo>
                <a:lnTo>
                  <a:pt x="0" y="28"/>
                </a:lnTo>
                <a:lnTo>
                  <a:pt x="0" y="34"/>
                </a:lnTo>
                <a:lnTo>
                  <a:pt x="1" y="39"/>
                </a:lnTo>
                <a:lnTo>
                  <a:pt x="4" y="44"/>
                </a:lnTo>
                <a:lnTo>
                  <a:pt x="7" y="49"/>
                </a:lnTo>
                <a:lnTo>
                  <a:pt x="11" y="52"/>
                </a:lnTo>
                <a:lnTo>
                  <a:pt x="15" y="54"/>
                </a:lnTo>
                <a:lnTo>
                  <a:pt x="19" y="56"/>
                </a:lnTo>
                <a:lnTo>
                  <a:pt x="24" y="57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27" name="Freeform 55"/>
          <p:cNvSpPr>
            <a:spLocks/>
          </p:cNvSpPr>
          <p:nvPr/>
        </p:nvSpPr>
        <p:spPr bwMode="auto">
          <a:xfrm>
            <a:off x="7306734" y="3286479"/>
            <a:ext cx="70556" cy="80433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2147483647 h 57"/>
              <a:gd name="T32" fmla="*/ 2147483647 w 50"/>
              <a:gd name="T33" fmla="*/ 0 h 57"/>
              <a:gd name="T34" fmla="*/ 2147483647 w 50"/>
              <a:gd name="T35" fmla="*/ 2147483647 h 57"/>
              <a:gd name="T36" fmla="*/ 2147483647 w 50"/>
              <a:gd name="T37" fmla="*/ 2147483647 h 57"/>
              <a:gd name="T38" fmla="*/ 2147483647 w 50"/>
              <a:gd name="T39" fmla="*/ 2147483647 h 57"/>
              <a:gd name="T40" fmla="*/ 2147483647 w 50"/>
              <a:gd name="T41" fmla="*/ 2147483647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2147483647 w 50"/>
              <a:gd name="T47" fmla="*/ 2147483647 h 57"/>
              <a:gd name="T48" fmla="*/ 0 w 50"/>
              <a:gd name="T49" fmla="*/ 2147483647 h 57"/>
              <a:gd name="T50" fmla="*/ 2147483647 w 50"/>
              <a:gd name="T51" fmla="*/ 2147483647 h 57"/>
              <a:gd name="T52" fmla="*/ 2147483647 w 50"/>
              <a:gd name="T53" fmla="*/ 2147483647 h 57"/>
              <a:gd name="T54" fmla="*/ 2147483647 w 50"/>
              <a:gd name="T55" fmla="*/ 2147483647 h 57"/>
              <a:gd name="T56" fmla="*/ 2147483647 w 50"/>
              <a:gd name="T57" fmla="*/ 2147483647 h 57"/>
              <a:gd name="T58" fmla="*/ 2147483647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7"/>
              <a:gd name="T101" fmla="*/ 50 w 50"/>
              <a:gd name="T102" fmla="*/ 57 h 5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7">
                <a:moveTo>
                  <a:pt x="25" y="57"/>
                </a:moveTo>
                <a:lnTo>
                  <a:pt x="30" y="56"/>
                </a:lnTo>
                <a:lnTo>
                  <a:pt x="35" y="54"/>
                </a:lnTo>
                <a:lnTo>
                  <a:pt x="39" y="52"/>
                </a:lnTo>
                <a:lnTo>
                  <a:pt x="43" y="49"/>
                </a:lnTo>
                <a:lnTo>
                  <a:pt x="46" y="44"/>
                </a:lnTo>
                <a:lnTo>
                  <a:pt x="49" y="39"/>
                </a:lnTo>
                <a:lnTo>
                  <a:pt x="50" y="34"/>
                </a:lnTo>
                <a:lnTo>
                  <a:pt x="50" y="28"/>
                </a:lnTo>
                <a:lnTo>
                  <a:pt x="50" y="23"/>
                </a:lnTo>
                <a:lnTo>
                  <a:pt x="49" y="17"/>
                </a:lnTo>
                <a:lnTo>
                  <a:pt x="46" y="13"/>
                </a:lnTo>
                <a:lnTo>
                  <a:pt x="43" y="8"/>
                </a:lnTo>
                <a:lnTo>
                  <a:pt x="39" y="5"/>
                </a:lnTo>
                <a:lnTo>
                  <a:pt x="35" y="3"/>
                </a:lnTo>
                <a:lnTo>
                  <a:pt x="30" y="1"/>
                </a:lnTo>
                <a:lnTo>
                  <a:pt x="25" y="0"/>
                </a:lnTo>
                <a:lnTo>
                  <a:pt x="20" y="1"/>
                </a:lnTo>
                <a:lnTo>
                  <a:pt x="15" y="3"/>
                </a:lnTo>
                <a:lnTo>
                  <a:pt x="11" y="5"/>
                </a:lnTo>
                <a:lnTo>
                  <a:pt x="8" y="8"/>
                </a:lnTo>
                <a:lnTo>
                  <a:pt x="4" y="13"/>
                </a:lnTo>
                <a:lnTo>
                  <a:pt x="2" y="17"/>
                </a:lnTo>
                <a:lnTo>
                  <a:pt x="1" y="23"/>
                </a:lnTo>
                <a:lnTo>
                  <a:pt x="0" y="28"/>
                </a:lnTo>
                <a:lnTo>
                  <a:pt x="1" y="34"/>
                </a:lnTo>
                <a:lnTo>
                  <a:pt x="2" y="39"/>
                </a:lnTo>
                <a:lnTo>
                  <a:pt x="4" y="44"/>
                </a:lnTo>
                <a:lnTo>
                  <a:pt x="8" y="49"/>
                </a:lnTo>
                <a:lnTo>
                  <a:pt x="11" y="52"/>
                </a:lnTo>
                <a:lnTo>
                  <a:pt x="15" y="54"/>
                </a:lnTo>
                <a:lnTo>
                  <a:pt x="20" y="56"/>
                </a:lnTo>
                <a:lnTo>
                  <a:pt x="25" y="57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28" name="Freeform 56"/>
          <p:cNvSpPr>
            <a:spLocks/>
          </p:cNvSpPr>
          <p:nvPr/>
        </p:nvSpPr>
        <p:spPr bwMode="auto">
          <a:xfrm>
            <a:off x="2794000" y="3286479"/>
            <a:ext cx="70556" cy="80433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2147483647 h 57"/>
              <a:gd name="T32" fmla="*/ 2147483647 w 50"/>
              <a:gd name="T33" fmla="*/ 2147483647 h 57"/>
              <a:gd name="T34" fmla="*/ 2147483647 w 50"/>
              <a:gd name="T35" fmla="*/ 2147483647 h 57"/>
              <a:gd name="T36" fmla="*/ 2147483647 w 50"/>
              <a:gd name="T37" fmla="*/ 0 h 57"/>
              <a:gd name="T38" fmla="*/ 2147483647 w 50"/>
              <a:gd name="T39" fmla="*/ 0 h 57"/>
              <a:gd name="T40" fmla="*/ 2147483647 w 50"/>
              <a:gd name="T41" fmla="*/ 2147483647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2147483647 w 50"/>
              <a:gd name="T47" fmla="*/ 2147483647 h 57"/>
              <a:gd name="T48" fmla="*/ 2147483647 w 50"/>
              <a:gd name="T49" fmla="*/ 2147483647 h 57"/>
              <a:gd name="T50" fmla="*/ 2147483647 w 50"/>
              <a:gd name="T51" fmla="*/ 2147483647 h 57"/>
              <a:gd name="T52" fmla="*/ 0 w 50"/>
              <a:gd name="T53" fmla="*/ 2147483647 h 57"/>
              <a:gd name="T54" fmla="*/ 0 w 50"/>
              <a:gd name="T55" fmla="*/ 2147483647 h 57"/>
              <a:gd name="T56" fmla="*/ 0 w 50"/>
              <a:gd name="T57" fmla="*/ 2147483647 h 57"/>
              <a:gd name="T58" fmla="*/ 0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2147483647 w 50"/>
              <a:gd name="T67" fmla="*/ 2147483647 h 57"/>
              <a:gd name="T68" fmla="*/ 2147483647 w 50"/>
              <a:gd name="T69" fmla="*/ 2147483647 h 57"/>
              <a:gd name="T70" fmla="*/ 2147483647 w 50"/>
              <a:gd name="T71" fmla="*/ 2147483647 h 57"/>
              <a:gd name="T72" fmla="*/ 2147483647 w 50"/>
              <a:gd name="T73" fmla="*/ 2147483647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0"/>
              <a:gd name="T112" fmla="*/ 0 h 57"/>
              <a:gd name="T113" fmla="*/ 50 w 50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0" h="57">
                <a:moveTo>
                  <a:pt x="24" y="57"/>
                </a:moveTo>
                <a:lnTo>
                  <a:pt x="24" y="57"/>
                </a:lnTo>
                <a:lnTo>
                  <a:pt x="30" y="56"/>
                </a:lnTo>
                <a:lnTo>
                  <a:pt x="34" y="54"/>
                </a:lnTo>
                <a:lnTo>
                  <a:pt x="39" y="52"/>
                </a:lnTo>
                <a:lnTo>
                  <a:pt x="42" y="49"/>
                </a:lnTo>
                <a:lnTo>
                  <a:pt x="46" y="44"/>
                </a:lnTo>
                <a:lnTo>
                  <a:pt x="48" y="39"/>
                </a:lnTo>
                <a:lnTo>
                  <a:pt x="49" y="34"/>
                </a:lnTo>
                <a:lnTo>
                  <a:pt x="50" y="28"/>
                </a:lnTo>
                <a:lnTo>
                  <a:pt x="49" y="23"/>
                </a:lnTo>
                <a:lnTo>
                  <a:pt x="48" y="17"/>
                </a:lnTo>
                <a:lnTo>
                  <a:pt x="46" y="13"/>
                </a:lnTo>
                <a:lnTo>
                  <a:pt x="42" y="8"/>
                </a:lnTo>
                <a:lnTo>
                  <a:pt x="39" y="5"/>
                </a:lnTo>
                <a:lnTo>
                  <a:pt x="34" y="3"/>
                </a:lnTo>
                <a:lnTo>
                  <a:pt x="30" y="1"/>
                </a:lnTo>
                <a:lnTo>
                  <a:pt x="24" y="0"/>
                </a:lnTo>
                <a:lnTo>
                  <a:pt x="19" y="1"/>
                </a:lnTo>
                <a:lnTo>
                  <a:pt x="15" y="3"/>
                </a:lnTo>
                <a:lnTo>
                  <a:pt x="11" y="5"/>
                </a:lnTo>
                <a:lnTo>
                  <a:pt x="7" y="8"/>
                </a:lnTo>
                <a:lnTo>
                  <a:pt x="4" y="13"/>
                </a:lnTo>
                <a:lnTo>
                  <a:pt x="1" y="17"/>
                </a:lnTo>
                <a:lnTo>
                  <a:pt x="0" y="23"/>
                </a:lnTo>
                <a:lnTo>
                  <a:pt x="0" y="28"/>
                </a:lnTo>
                <a:lnTo>
                  <a:pt x="0" y="34"/>
                </a:lnTo>
                <a:lnTo>
                  <a:pt x="1" y="39"/>
                </a:lnTo>
                <a:lnTo>
                  <a:pt x="4" y="44"/>
                </a:lnTo>
                <a:lnTo>
                  <a:pt x="7" y="49"/>
                </a:lnTo>
                <a:lnTo>
                  <a:pt x="11" y="52"/>
                </a:lnTo>
                <a:lnTo>
                  <a:pt x="15" y="54"/>
                </a:lnTo>
                <a:lnTo>
                  <a:pt x="19" y="56"/>
                </a:lnTo>
                <a:lnTo>
                  <a:pt x="24" y="57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29" name="Freeform 57"/>
          <p:cNvSpPr>
            <a:spLocks/>
          </p:cNvSpPr>
          <p:nvPr/>
        </p:nvSpPr>
        <p:spPr bwMode="auto">
          <a:xfrm>
            <a:off x="7306734" y="3286479"/>
            <a:ext cx="70556" cy="80433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2147483647 h 57"/>
              <a:gd name="T32" fmla="*/ 2147483647 w 50"/>
              <a:gd name="T33" fmla="*/ 2147483647 h 57"/>
              <a:gd name="T34" fmla="*/ 2147483647 w 50"/>
              <a:gd name="T35" fmla="*/ 2147483647 h 57"/>
              <a:gd name="T36" fmla="*/ 2147483647 w 50"/>
              <a:gd name="T37" fmla="*/ 0 h 57"/>
              <a:gd name="T38" fmla="*/ 2147483647 w 50"/>
              <a:gd name="T39" fmla="*/ 0 h 57"/>
              <a:gd name="T40" fmla="*/ 2147483647 w 50"/>
              <a:gd name="T41" fmla="*/ 2147483647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2147483647 w 50"/>
              <a:gd name="T47" fmla="*/ 2147483647 h 57"/>
              <a:gd name="T48" fmla="*/ 2147483647 w 50"/>
              <a:gd name="T49" fmla="*/ 2147483647 h 57"/>
              <a:gd name="T50" fmla="*/ 2147483647 w 50"/>
              <a:gd name="T51" fmla="*/ 2147483647 h 57"/>
              <a:gd name="T52" fmla="*/ 2147483647 w 50"/>
              <a:gd name="T53" fmla="*/ 2147483647 h 57"/>
              <a:gd name="T54" fmla="*/ 0 w 50"/>
              <a:gd name="T55" fmla="*/ 2147483647 h 57"/>
              <a:gd name="T56" fmla="*/ 0 w 50"/>
              <a:gd name="T57" fmla="*/ 2147483647 h 57"/>
              <a:gd name="T58" fmla="*/ 2147483647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2147483647 w 50"/>
              <a:gd name="T67" fmla="*/ 2147483647 h 57"/>
              <a:gd name="T68" fmla="*/ 2147483647 w 50"/>
              <a:gd name="T69" fmla="*/ 2147483647 h 57"/>
              <a:gd name="T70" fmla="*/ 2147483647 w 50"/>
              <a:gd name="T71" fmla="*/ 2147483647 h 57"/>
              <a:gd name="T72" fmla="*/ 2147483647 w 50"/>
              <a:gd name="T73" fmla="*/ 2147483647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0"/>
              <a:gd name="T112" fmla="*/ 0 h 57"/>
              <a:gd name="T113" fmla="*/ 50 w 50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0" h="57">
                <a:moveTo>
                  <a:pt x="25" y="57"/>
                </a:moveTo>
                <a:lnTo>
                  <a:pt x="25" y="57"/>
                </a:lnTo>
                <a:lnTo>
                  <a:pt x="30" y="56"/>
                </a:lnTo>
                <a:lnTo>
                  <a:pt x="35" y="54"/>
                </a:lnTo>
                <a:lnTo>
                  <a:pt x="39" y="52"/>
                </a:lnTo>
                <a:lnTo>
                  <a:pt x="43" y="49"/>
                </a:lnTo>
                <a:lnTo>
                  <a:pt x="46" y="44"/>
                </a:lnTo>
                <a:lnTo>
                  <a:pt x="49" y="39"/>
                </a:lnTo>
                <a:lnTo>
                  <a:pt x="50" y="34"/>
                </a:lnTo>
                <a:lnTo>
                  <a:pt x="50" y="28"/>
                </a:lnTo>
                <a:lnTo>
                  <a:pt x="50" y="23"/>
                </a:lnTo>
                <a:lnTo>
                  <a:pt x="49" y="17"/>
                </a:lnTo>
                <a:lnTo>
                  <a:pt x="46" y="13"/>
                </a:lnTo>
                <a:lnTo>
                  <a:pt x="43" y="8"/>
                </a:lnTo>
                <a:lnTo>
                  <a:pt x="39" y="5"/>
                </a:lnTo>
                <a:lnTo>
                  <a:pt x="35" y="3"/>
                </a:lnTo>
                <a:lnTo>
                  <a:pt x="30" y="1"/>
                </a:lnTo>
                <a:lnTo>
                  <a:pt x="25" y="0"/>
                </a:lnTo>
                <a:lnTo>
                  <a:pt x="20" y="1"/>
                </a:lnTo>
                <a:lnTo>
                  <a:pt x="15" y="3"/>
                </a:lnTo>
                <a:lnTo>
                  <a:pt x="11" y="5"/>
                </a:lnTo>
                <a:lnTo>
                  <a:pt x="8" y="8"/>
                </a:lnTo>
                <a:lnTo>
                  <a:pt x="4" y="13"/>
                </a:lnTo>
                <a:lnTo>
                  <a:pt x="2" y="17"/>
                </a:lnTo>
                <a:lnTo>
                  <a:pt x="1" y="23"/>
                </a:lnTo>
                <a:lnTo>
                  <a:pt x="0" y="28"/>
                </a:lnTo>
                <a:lnTo>
                  <a:pt x="1" y="34"/>
                </a:lnTo>
                <a:lnTo>
                  <a:pt x="2" y="39"/>
                </a:lnTo>
                <a:lnTo>
                  <a:pt x="4" y="44"/>
                </a:lnTo>
                <a:lnTo>
                  <a:pt x="8" y="49"/>
                </a:lnTo>
                <a:lnTo>
                  <a:pt x="11" y="52"/>
                </a:lnTo>
                <a:lnTo>
                  <a:pt x="15" y="54"/>
                </a:lnTo>
                <a:lnTo>
                  <a:pt x="20" y="56"/>
                </a:lnTo>
                <a:lnTo>
                  <a:pt x="25" y="57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30" name="Freeform 58"/>
          <p:cNvSpPr>
            <a:spLocks/>
          </p:cNvSpPr>
          <p:nvPr/>
        </p:nvSpPr>
        <p:spPr bwMode="auto">
          <a:xfrm>
            <a:off x="2779889" y="3431822"/>
            <a:ext cx="71967" cy="79022"/>
          </a:xfrm>
          <a:custGeom>
            <a:avLst/>
            <a:gdLst>
              <a:gd name="T0" fmla="*/ 2147483647 w 50"/>
              <a:gd name="T1" fmla="*/ 2147483647 h 56"/>
              <a:gd name="T2" fmla="*/ 2147483647 w 50"/>
              <a:gd name="T3" fmla="*/ 2147483647 h 56"/>
              <a:gd name="T4" fmla="*/ 2147483647 w 50"/>
              <a:gd name="T5" fmla="*/ 2147483647 h 56"/>
              <a:gd name="T6" fmla="*/ 2147483647 w 50"/>
              <a:gd name="T7" fmla="*/ 2147483647 h 56"/>
              <a:gd name="T8" fmla="*/ 2147483647 w 50"/>
              <a:gd name="T9" fmla="*/ 2147483647 h 56"/>
              <a:gd name="T10" fmla="*/ 2147483647 w 50"/>
              <a:gd name="T11" fmla="*/ 2147483647 h 56"/>
              <a:gd name="T12" fmla="*/ 2147483647 w 50"/>
              <a:gd name="T13" fmla="*/ 2147483647 h 56"/>
              <a:gd name="T14" fmla="*/ 2147483647 w 50"/>
              <a:gd name="T15" fmla="*/ 2147483647 h 56"/>
              <a:gd name="T16" fmla="*/ 2147483647 w 50"/>
              <a:gd name="T17" fmla="*/ 2147483647 h 56"/>
              <a:gd name="T18" fmla="*/ 2147483647 w 50"/>
              <a:gd name="T19" fmla="*/ 2147483647 h 56"/>
              <a:gd name="T20" fmla="*/ 2147483647 w 50"/>
              <a:gd name="T21" fmla="*/ 2147483647 h 56"/>
              <a:gd name="T22" fmla="*/ 2147483647 w 50"/>
              <a:gd name="T23" fmla="*/ 2147483647 h 56"/>
              <a:gd name="T24" fmla="*/ 2147483647 w 50"/>
              <a:gd name="T25" fmla="*/ 2147483647 h 56"/>
              <a:gd name="T26" fmla="*/ 2147483647 w 50"/>
              <a:gd name="T27" fmla="*/ 2147483647 h 56"/>
              <a:gd name="T28" fmla="*/ 2147483647 w 50"/>
              <a:gd name="T29" fmla="*/ 2147483647 h 56"/>
              <a:gd name="T30" fmla="*/ 2147483647 w 50"/>
              <a:gd name="T31" fmla="*/ 0 h 56"/>
              <a:gd name="T32" fmla="*/ 2147483647 w 50"/>
              <a:gd name="T33" fmla="*/ 0 h 56"/>
              <a:gd name="T34" fmla="*/ 2147483647 w 50"/>
              <a:gd name="T35" fmla="*/ 0 h 56"/>
              <a:gd name="T36" fmla="*/ 2147483647 w 50"/>
              <a:gd name="T37" fmla="*/ 2147483647 h 56"/>
              <a:gd name="T38" fmla="*/ 2147483647 w 50"/>
              <a:gd name="T39" fmla="*/ 2147483647 h 56"/>
              <a:gd name="T40" fmla="*/ 2147483647 w 50"/>
              <a:gd name="T41" fmla="*/ 2147483647 h 56"/>
              <a:gd name="T42" fmla="*/ 2147483647 w 50"/>
              <a:gd name="T43" fmla="*/ 2147483647 h 56"/>
              <a:gd name="T44" fmla="*/ 2147483647 w 50"/>
              <a:gd name="T45" fmla="*/ 2147483647 h 56"/>
              <a:gd name="T46" fmla="*/ 2147483647 w 50"/>
              <a:gd name="T47" fmla="*/ 2147483647 h 56"/>
              <a:gd name="T48" fmla="*/ 0 w 50"/>
              <a:gd name="T49" fmla="*/ 2147483647 h 56"/>
              <a:gd name="T50" fmla="*/ 2147483647 w 50"/>
              <a:gd name="T51" fmla="*/ 2147483647 h 56"/>
              <a:gd name="T52" fmla="*/ 2147483647 w 50"/>
              <a:gd name="T53" fmla="*/ 2147483647 h 56"/>
              <a:gd name="T54" fmla="*/ 2147483647 w 50"/>
              <a:gd name="T55" fmla="*/ 2147483647 h 56"/>
              <a:gd name="T56" fmla="*/ 2147483647 w 50"/>
              <a:gd name="T57" fmla="*/ 2147483647 h 56"/>
              <a:gd name="T58" fmla="*/ 2147483647 w 50"/>
              <a:gd name="T59" fmla="*/ 2147483647 h 56"/>
              <a:gd name="T60" fmla="*/ 2147483647 w 50"/>
              <a:gd name="T61" fmla="*/ 2147483647 h 56"/>
              <a:gd name="T62" fmla="*/ 2147483647 w 50"/>
              <a:gd name="T63" fmla="*/ 2147483647 h 56"/>
              <a:gd name="T64" fmla="*/ 2147483647 w 50"/>
              <a:gd name="T65" fmla="*/ 2147483647 h 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6"/>
              <a:gd name="T101" fmla="*/ 50 w 50"/>
              <a:gd name="T102" fmla="*/ 56 h 5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6">
                <a:moveTo>
                  <a:pt x="26" y="56"/>
                </a:moveTo>
                <a:lnTo>
                  <a:pt x="31" y="55"/>
                </a:lnTo>
                <a:lnTo>
                  <a:pt x="35" y="53"/>
                </a:lnTo>
                <a:lnTo>
                  <a:pt x="40" y="51"/>
                </a:lnTo>
                <a:lnTo>
                  <a:pt x="44" y="48"/>
                </a:lnTo>
                <a:lnTo>
                  <a:pt x="46" y="44"/>
                </a:lnTo>
                <a:lnTo>
                  <a:pt x="49" y="38"/>
                </a:lnTo>
                <a:lnTo>
                  <a:pt x="50" y="34"/>
                </a:lnTo>
                <a:lnTo>
                  <a:pt x="50" y="28"/>
                </a:lnTo>
                <a:lnTo>
                  <a:pt x="50" y="22"/>
                </a:lnTo>
                <a:lnTo>
                  <a:pt x="49" y="17"/>
                </a:lnTo>
                <a:lnTo>
                  <a:pt x="46" y="12"/>
                </a:lnTo>
                <a:lnTo>
                  <a:pt x="44" y="8"/>
                </a:lnTo>
                <a:lnTo>
                  <a:pt x="40" y="4"/>
                </a:lnTo>
                <a:lnTo>
                  <a:pt x="35" y="2"/>
                </a:lnTo>
                <a:lnTo>
                  <a:pt x="31" y="0"/>
                </a:lnTo>
                <a:lnTo>
                  <a:pt x="26" y="0"/>
                </a:lnTo>
                <a:lnTo>
                  <a:pt x="21" y="0"/>
                </a:lnTo>
                <a:lnTo>
                  <a:pt x="16" y="2"/>
                </a:lnTo>
                <a:lnTo>
                  <a:pt x="11" y="4"/>
                </a:lnTo>
                <a:lnTo>
                  <a:pt x="8" y="8"/>
                </a:lnTo>
                <a:lnTo>
                  <a:pt x="4" y="12"/>
                </a:lnTo>
                <a:lnTo>
                  <a:pt x="2" y="17"/>
                </a:lnTo>
                <a:lnTo>
                  <a:pt x="1" y="22"/>
                </a:lnTo>
                <a:lnTo>
                  <a:pt x="0" y="28"/>
                </a:lnTo>
                <a:lnTo>
                  <a:pt x="1" y="34"/>
                </a:lnTo>
                <a:lnTo>
                  <a:pt x="2" y="38"/>
                </a:lnTo>
                <a:lnTo>
                  <a:pt x="4" y="44"/>
                </a:lnTo>
                <a:lnTo>
                  <a:pt x="8" y="48"/>
                </a:lnTo>
                <a:lnTo>
                  <a:pt x="11" y="51"/>
                </a:lnTo>
                <a:lnTo>
                  <a:pt x="16" y="53"/>
                </a:lnTo>
                <a:lnTo>
                  <a:pt x="21" y="55"/>
                </a:lnTo>
                <a:lnTo>
                  <a:pt x="26" y="5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31" name="Freeform 59"/>
          <p:cNvSpPr>
            <a:spLocks/>
          </p:cNvSpPr>
          <p:nvPr/>
        </p:nvSpPr>
        <p:spPr bwMode="auto">
          <a:xfrm>
            <a:off x="7294034" y="3431822"/>
            <a:ext cx="70556" cy="79022"/>
          </a:xfrm>
          <a:custGeom>
            <a:avLst/>
            <a:gdLst>
              <a:gd name="T0" fmla="*/ 2147483647 w 50"/>
              <a:gd name="T1" fmla="*/ 2147483647 h 56"/>
              <a:gd name="T2" fmla="*/ 2147483647 w 50"/>
              <a:gd name="T3" fmla="*/ 2147483647 h 56"/>
              <a:gd name="T4" fmla="*/ 2147483647 w 50"/>
              <a:gd name="T5" fmla="*/ 2147483647 h 56"/>
              <a:gd name="T6" fmla="*/ 2147483647 w 50"/>
              <a:gd name="T7" fmla="*/ 2147483647 h 56"/>
              <a:gd name="T8" fmla="*/ 2147483647 w 50"/>
              <a:gd name="T9" fmla="*/ 2147483647 h 56"/>
              <a:gd name="T10" fmla="*/ 2147483647 w 50"/>
              <a:gd name="T11" fmla="*/ 2147483647 h 56"/>
              <a:gd name="T12" fmla="*/ 2147483647 w 50"/>
              <a:gd name="T13" fmla="*/ 2147483647 h 56"/>
              <a:gd name="T14" fmla="*/ 2147483647 w 50"/>
              <a:gd name="T15" fmla="*/ 2147483647 h 56"/>
              <a:gd name="T16" fmla="*/ 2147483647 w 50"/>
              <a:gd name="T17" fmla="*/ 2147483647 h 56"/>
              <a:gd name="T18" fmla="*/ 2147483647 w 50"/>
              <a:gd name="T19" fmla="*/ 2147483647 h 56"/>
              <a:gd name="T20" fmla="*/ 2147483647 w 50"/>
              <a:gd name="T21" fmla="*/ 2147483647 h 56"/>
              <a:gd name="T22" fmla="*/ 2147483647 w 50"/>
              <a:gd name="T23" fmla="*/ 2147483647 h 56"/>
              <a:gd name="T24" fmla="*/ 2147483647 w 50"/>
              <a:gd name="T25" fmla="*/ 2147483647 h 56"/>
              <a:gd name="T26" fmla="*/ 2147483647 w 50"/>
              <a:gd name="T27" fmla="*/ 2147483647 h 56"/>
              <a:gd name="T28" fmla="*/ 2147483647 w 50"/>
              <a:gd name="T29" fmla="*/ 2147483647 h 56"/>
              <a:gd name="T30" fmla="*/ 2147483647 w 50"/>
              <a:gd name="T31" fmla="*/ 0 h 56"/>
              <a:gd name="T32" fmla="*/ 2147483647 w 50"/>
              <a:gd name="T33" fmla="*/ 0 h 56"/>
              <a:gd name="T34" fmla="*/ 2147483647 w 50"/>
              <a:gd name="T35" fmla="*/ 0 h 56"/>
              <a:gd name="T36" fmla="*/ 2147483647 w 50"/>
              <a:gd name="T37" fmla="*/ 2147483647 h 56"/>
              <a:gd name="T38" fmla="*/ 2147483647 w 50"/>
              <a:gd name="T39" fmla="*/ 2147483647 h 56"/>
              <a:gd name="T40" fmla="*/ 2147483647 w 50"/>
              <a:gd name="T41" fmla="*/ 2147483647 h 56"/>
              <a:gd name="T42" fmla="*/ 2147483647 w 50"/>
              <a:gd name="T43" fmla="*/ 2147483647 h 56"/>
              <a:gd name="T44" fmla="*/ 2147483647 w 50"/>
              <a:gd name="T45" fmla="*/ 2147483647 h 56"/>
              <a:gd name="T46" fmla="*/ 2147483647 w 50"/>
              <a:gd name="T47" fmla="*/ 2147483647 h 56"/>
              <a:gd name="T48" fmla="*/ 0 w 50"/>
              <a:gd name="T49" fmla="*/ 2147483647 h 56"/>
              <a:gd name="T50" fmla="*/ 2147483647 w 50"/>
              <a:gd name="T51" fmla="*/ 2147483647 h 56"/>
              <a:gd name="T52" fmla="*/ 2147483647 w 50"/>
              <a:gd name="T53" fmla="*/ 2147483647 h 56"/>
              <a:gd name="T54" fmla="*/ 2147483647 w 50"/>
              <a:gd name="T55" fmla="*/ 2147483647 h 56"/>
              <a:gd name="T56" fmla="*/ 2147483647 w 50"/>
              <a:gd name="T57" fmla="*/ 2147483647 h 56"/>
              <a:gd name="T58" fmla="*/ 2147483647 w 50"/>
              <a:gd name="T59" fmla="*/ 2147483647 h 56"/>
              <a:gd name="T60" fmla="*/ 2147483647 w 50"/>
              <a:gd name="T61" fmla="*/ 2147483647 h 56"/>
              <a:gd name="T62" fmla="*/ 2147483647 w 50"/>
              <a:gd name="T63" fmla="*/ 2147483647 h 56"/>
              <a:gd name="T64" fmla="*/ 2147483647 w 50"/>
              <a:gd name="T65" fmla="*/ 2147483647 h 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6"/>
              <a:gd name="T101" fmla="*/ 50 w 50"/>
              <a:gd name="T102" fmla="*/ 56 h 5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6">
                <a:moveTo>
                  <a:pt x="25" y="56"/>
                </a:moveTo>
                <a:lnTo>
                  <a:pt x="31" y="55"/>
                </a:lnTo>
                <a:lnTo>
                  <a:pt x="35" y="53"/>
                </a:lnTo>
                <a:lnTo>
                  <a:pt x="39" y="51"/>
                </a:lnTo>
                <a:lnTo>
                  <a:pt x="43" y="48"/>
                </a:lnTo>
                <a:lnTo>
                  <a:pt x="46" y="44"/>
                </a:lnTo>
                <a:lnTo>
                  <a:pt x="48" y="38"/>
                </a:lnTo>
                <a:lnTo>
                  <a:pt x="50" y="34"/>
                </a:lnTo>
                <a:lnTo>
                  <a:pt x="50" y="28"/>
                </a:lnTo>
                <a:lnTo>
                  <a:pt x="50" y="22"/>
                </a:lnTo>
                <a:lnTo>
                  <a:pt x="48" y="17"/>
                </a:lnTo>
                <a:lnTo>
                  <a:pt x="46" y="12"/>
                </a:lnTo>
                <a:lnTo>
                  <a:pt x="43" y="8"/>
                </a:lnTo>
                <a:lnTo>
                  <a:pt x="39" y="4"/>
                </a:lnTo>
                <a:lnTo>
                  <a:pt x="35" y="2"/>
                </a:lnTo>
                <a:lnTo>
                  <a:pt x="31" y="0"/>
                </a:lnTo>
                <a:lnTo>
                  <a:pt x="25" y="0"/>
                </a:lnTo>
                <a:lnTo>
                  <a:pt x="20" y="0"/>
                </a:lnTo>
                <a:lnTo>
                  <a:pt x="16" y="2"/>
                </a:lnTo>
                <a:lnTo>
                  <a:pt x="11" y="4"/>
                </a:lnTo>
                <a:lnTo>
                  <a:pt x="8" y="8"/>
                </a:lnTo>
                <a:lnTo>
                  <a:pt x="4" y="12"/>
                </a:lnTo>
                <a:lnTo>
                  <a:pt x="2" y="17"/>
                </a:lnTo>
                <a:lnTo>
                  <a:pt x="1" y="22"/>
                </a:lnTo>
                <a:lnTo>
                  <a:pt x="0" y="28"/>
                </a:lnTo>
                <a:lnTo>
                  <a:pt x="1" y="34"/>
                </a:lnTo>
                <a:lnTo>
                  <a:pt x="2" y="38"/>
                </a:lnTo>
                <a:lnTo>
                  <a:pt x="4" y="44"/>
                </a:lnTo>
                <a:lnTo>
                  <a:pt x="8" y="48"/>
                </a:lnTo>
                <a:lnTo>
                  <a:pt x="11" y="51"/>
                </a:lnTo>
                <a:lnTo>
                  <a:pt x="16" y="53"/>
                </a:lnTo>
                <a:lnTo>
                  <a:pt x="20" y="55"/>
                </a:lnTo>
                <a:lnTo>
                  <a:pt x="25" y="5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32" name="Freeform 60"/>
          <p:cNvSpPr>
            <a:spLocks/>
          </p:cNvSpPr>
          <p:nvPr/>
        </p:nvSpPr>
        <p:spPr bwMode="auto">
          <a:xfrm>
            <a:off x="2779889" y="3431822"/>
            <a:ext cx="71967" cy="79022"/>
          </a:xfrm>
          <a:custGeom>
            <a:avLst/>
            <a:gdLst>
              <a:gd name="T0" fmla="*/ 2147483647 w 50"/>
              <a:gd name="T1" fmla="*/ 2147483647 h 56"/>
              <a:gd name="T2" fmla="*/ 2147483647 w 50"/>
              <a:gd name="T3" fmla="*/ 2147483647 h 56"/>
              <a:gd name="T4" fmla="*/ 2147483647 w 50"/>
              <a:gd name="T5" fmla="*/ 2147483647 h 56"/>
              <a:gd name="T6" fmla="*/ 2147483647 w 50"/>
              <a:gd name="T7" fmla="*/ 2147483647 h 56"/>
              <a:gd name="T8" fmla="*/ 2147483647 w 50"/>
              <a:gd name="T9" fmla="*/ 2147483647 h 56"/>
              <a:gd name="T10" fmla="*/ 2147483647 w 50"/>
              <a:gd name="T11" fmla="*/ 2147483647 h 56"/>
              <a:gd name="T12" fmla="*/ 2147483647 w 50"/>
              <a:gd name="T13" fmla="*/ 2147483647 h 56"/>
              <a:gd name="T14" fmla="*/ 2147483647 w 50"/>
              <a:gd name="T15" fmla="*/ 2147483647 h 56"/>
              <a:gd name="T16" fmla="*/ 2147483647 w 50"/>
              <a:gd name="T17" fmla="*/ 2147483647 h 56"/>
              <a:gd name="T18" fmla="*/ 2147483647 w 50"/>
              <a:gd name="T19" fmla="*/ 2147483647 h 56"/>
              <a:gd name="T20" fmla="*/ 2147483647 w 50"/>
              <a:gd name="T21" fmla="*/ 2147483647 h 56"/>
              <a:gd name="T22" fmla="*/ 2147483647 w 50"/>
              <a:gd name="T23" fmla="*/ 2147483647 h 56"/>
              <a:gd name="T24" fmla="*/ 2147483647 w 50"/>
              <a:gd name="T25" fmla="*/ 2147483647 h 56"/>
              <a:gd name="T26" fmla="*/ 2147483647 w 50"/>
              <a:gd name="T27" fmla="*/ 2147483647 h 56"/>
              <a:gd name="T28" fmla="*/ 2147483647 w 50"/>
              <a:gd name="T29" fmla="*/ 2147483647 h 56"/>
              <a:gd name="T30" fmla="*/ 2147483647 w 50"/>
              <a:gd name="T31" fmla="*/ 2147483647 h 56"/>
              <a:gd name="T32" fmla="*/ 2147483647 w 50"/>
              <a:gd name="T33" fmla="*/ 2147483647 h 56"/>
              <a:gd name="T34" fmla="*/ 2147483647 w 50"/>
              <a:gd name="T35" fmla="*/ 0 h 56"/>
              <a:gd name="T36" fmla="*/ 2147483647 w 50"/>
              <a:gd name="T37" fmla="*/ 0 h 56"/>
              <a:gd name="T38" fmla="*/ 2147483647 w 50"/>
              <a:gd name="T39" fmla="*/ 0 h 56"/>
              <a:gd name="T40" fmla="*/ 2147483647 w 50"/>
              <a:gd name="T41" fmla="*/ 0 h 56"/>
              <a:gd name="T42" fmla="*/ 2147483647 w 50"/>
              <a:gd name="T43" fmla="*/ 2147483647 h 56"/>
              <a:gd name="T44" fmla="*/ 2147483647 w 50"/>
              <a:gd name="T45" fmla="*/ 2147483647 h 56"/>
              <a:gd name="T46" fmla="*/ 2147483647 w 50"/>
              <a:gd name="T47" fmla="*/ 2147483647 h 56"/>
              <a:gd name="T48" fmla="*/ 2147483647 w 50"/>
              <a:gd name="T49" fmla="*/ 2147483647 h 56"/>
              <a:gd name="T50" fmla="*/ 2147483647 w 50"/>
              <a:gd name="T51" fmla="*/ 2147483647 h 56"/>
              <a:gd name="T52" fmla="*/ 2147483647 w 50"/>
              <a:gd name="T53" fmla="*/ 2147483647 h 56"/>
              <a:gd name="T54" fmla="*/ 0 w 50"/>
              <a:gd name="T55" fmla="*/ 2147483647 h 56"/>
              <a:gd name="T56" fmla="*/ 0 w 50"/>
              <a:gd name="T57" fmla="*/ 2147483647 h 56"/>
              <a:gd name="T58" fmla="*/ 2147483647 w 50"/>
              <a:gd name="T59" fmla="*/ 2147483647 h 56"/>
              <a:gd name="T60" fmla="*/ 2147483647 w 50"/>
              <a:gd name="T61" fmla="*/ 2147483647 h 56"/>
              <a:gd name="T62" fmla="*/ 2147483647 w 50"/>
              <a:gd name="T63" fmla="*/ 2147483647 h 56"/>
              <a:gd name="T64" fmla="*/ 2147483647 w 50"/>
              <a:gd name="T65" fmla="*/ 2147483647 h 56"/>
              <a:gd name="T66" fmla="*/ 2147483647 w 50"/>
              <a:gd name="T67" fmla="*/ 2147483647 h 56"/>
              <a:gd name="T68" fmla="*/ 2147483647 w 50"/>
              <a:gd name="T69" fmla="*/ 2147483647 h 56"/>
              <a:gd name="T70" fmla="*/ 2147483647 w 50"/>
              <a:gd name="T71" fmla="*/ 2147483647 h 56"/>
              <a:gd name="T72" fmla="*/ 2147483647 w 50"/>
              <a:gd name="T73" fmla="*/ 2147483647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0"/>
              <a:gd name="T112" fmla="*/ 0 h 56"/>
              <a:gd name="T113" fmla="*/ 50 w 50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0" h="56">
                <a:moveTo>
                  <a:pt x="26" y="56"/>
                </a:moveTo>
                <a:lnTo>
                  <a:pt x="26" y="56"/>
                </a:lnTo>
                <a:lnTo>
                  <a:pt x="31" y="55"/>
                </a:lnTo>
                <a:lnTo>
                  <a:pt x="35" y="53"/>
                </a:lnTo>
                <a:lnTo>
                  <a:pt x="40" y="51"/>
                </a:lnTo>
                <a:lnTo>
                  <a:pt x="44" y="48"/>
                </a:lnTo>
                <a:lnTo>
                  <a:pt x="46" y="44"/>
                </a:lnTo>
                <a:lnTo>
                  <a:pt x="49" y="38"/>
                </a:lnTo>
                <a:lnTo>
                  <a:pt x="50" y="34"/>
                </a:lnTo>
                <a:lnTo>
                  <a:pt x="50" y="28"/>
                </a:lnTo>
                <a:lnTo>
                  <a:pt x="50" y="22"/>
                </a:lnTo>
                <a:lnTo>
                  <a:pt x="49" y="17"/>
                </a:lnTo>
                <a:lnTo>
                  <a:pt x="46" y="12"/>
                </a:lnTo>
                <a:lnTo>
                  <a:pt x="44" y="8"/>
                </a:lnTo>
                <a:lnTo>
                  <a:pt x="40" y="4"/>
                </a:lnTo>
                <a:lnTo>
                  <a:pt x="35" y="2"/>
                </a:lnTo>
                <a:lnTo>
                  <a:pt x="31" y="0"/>
                </a:lnTo>
                <a:lnTo>
                  <a:pt x="26" y="0"/>
                </a:lnTo>
                <a:lnTo>
                  <a:pt x="21" y="0"/>
                </a:lnTo>
                <a:lnTo>
                  <a:pt x="16" y="2"/>
                </a:lnTo>
                <a:lnTo>
                  <a:pt x="11" y="4"/>
                </a:lnTo>
                <a:lnTo>
                  <a:pt x="8" y="8"/>
                </a:lnTo>
                <a:lnTo>
                  <a:pt x="4" y="12"/>
                </a:lnTo>
                <a:lnTo>
                  <a:pt x="2" y="17"/>
                </a:lnTo>
                <a:lnTo>
                  <a:pt x="1" y="22"/>
                </a:lnTo>
                <a:lnTo>
                  <a:pt x="0" y="28"/>
                </a:lnTo>
                <a:lnTo>
                  <a:pt x="1" y="34"/>
                </a:lnTo>
                <a:lnTo>
                  <a:pt x="2" y="38"/>
                </a:lnTo>
                <a:lnTo>
                  <a:pt x="4" y="44"/>
                </a:lnTo>
                <a:lnTo>
                  <a:pt x="8" y="48"/>
                </a:lnTo>
                <a:lnTo>
                  <a:pt x="11" y="51"/>
                </a:lnTo>
                <a:lnTo>
                  <a:pt x="16" y="53"/>
                </a:lnTo>
                <a:lnTo>
                  <a:pt x="21" y="55"/>
                </a:lnTo>
                <a:lnTo>
                  <a:pt x="26" y="56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33" name="Freeform 61"/>
          <p:cNvSpPr>
            <a:spLocks/>
          </p:cNvSpPr>
          <p:nvPr/>
        </p:nvSpPr>
        <p:spPr bwMode="auto">
          <a:xfrm>
            <a:off x="7294034" y="3431822"/>
            <a:ext cx="70556" cy="79022"/>
          </a:xfrm>
          <a:custGeom>
            <a:avLst/>
            <a:gdLst>
              <a:gd name="T0" fmla="*/ 2147483647 w 50"/>
              <a:gd name="T1" fmla="*/ 2147483647 h 56"/>
              <a:gd name="T2" fmla="*/ 2147483647 w 50"/>
              <a:gd name="T3" fmla="*/ 2147483647 h 56"/>
              <a:gd name="T4" fmla="*/ 2147483647 w 50"/>
              <a:gd name="T5" fmla="*/ 2147483647 h 56"/>
              <a:gd name="T6" fmla="*/ 2147483647 w 50"/>
              <a:gd name="T7" fmla="*/ 2147483647 h 56"/>
              <a:gd name="T8" fmla="*/ 2147483647 w 50"/>
              <a:gd name="T9" fmla="*/ 2147483647 h 56"/>
              <a:gd name="T10" fmla="*/ 2147483647 w 50"/>
              <a:gd name="T11" fmla="*/ 2147483647 h 56"/>
              <a:gd name="T12" fmla="*/ 2147483647 w 50"/>
              <a:gd name="T13" fmla="*/ 2147483647 h 56"/>
              <a:gd name="T14" fmla="*/ 2147483647 w 50"/>
              <a:gd name="T15" fmla="*/ 2147483647 h 56"/>
              <a:gd name="T16" fmla="*/ 2147483647 w 50"/>
              <a:gd name="T17" fmla="*/ 2147483647 h 56"/>
              <a:gd name="T18" fmla="*/ 2147483647 w 50"/>
              <a:gd name="T19" fmla="*/ 2147483647 h 56"/>
              <a:gd name="T20" fmla="*/ 2147483647 w 50"/>
              <a:gd name="T21" fmla="*/ 2147483647 h 56"/>
              <a:gd name="T22" fmla="*/ 2147483647 w 50"/>
              <a:gd name="T23" fmla="*/ 2147483647 h 56"/>
              <a:gd name="T24" fmla="*/ 2147483647 w 50"/>
              <a:gd name="T25" fmla="*/ 2147483647 h 56"/>
              <a:gd name="T26" fmla="*/ 2147483647 w 50"/>
              <a:gd name="T27" fmla="*/ 2147483647 h 56"/>
              <a:gd name="T28" fmla="*/ 2147483647 w 50"/>
              <a:gd name="T29" fmla="*/ 2147483647 h 56"/>
              <a:gd name="T30" fmla="*/ 2147483647 w 50"/>
              <a:gd name="T31" fmla="*/ 2147483647 h 56"/>
              <a:gd name="T32" fmla="*/ 2147483647 w 50"/>
              <a:gd name="T33" fmla="*/ 2147483647 h 56"/>
              <a:gd name="T34" fmla="*/ 2147483647 w 50"/>
              <a:gd name="T35" fmla="*/ 0 h 56"/>
              <a:gd name="T36" fmla="*/ 2147483647 w 50"/>
              <a:gd name="T37" fmla="*/ 0 h 56"/>
              <a:gd name="T38" fmla="*/ 2147483647 w 50"/>
              <a:gd name="T39" fmla="*/ 0 h 56"/>
              <a:gd name="T40" fmla="*/ 2147483647 w 50"/>
              <a:gd name="T41" fmla="*/ 0 h 56"/>
              <a:gd name="T42" fmla="*/ 2147483647 w 50"/>
              <a:gd name="T43" fmla="*/ 2147483647 h 56"/>
              <a:gd name="T44" fmla="*/ 2147483647 w 50"/>
              <a:gd name="T45" fmla="*/ 2147483647 h 56"/>
              <a:gd name="T46" fmla="*/ 2147483647 w 50"/>
              <a:gd name="T47" fmla="*/ 2147483647 h 56"/>
              <a:gd name="T48" fmla="*/ 2147483647 w 50"/>
              <a:gd name="T49" fmla="*/ 2147483647 h 56"/>
              <a:gd name="T50" fmla="*/ 2147483647 w 50"/>
              <a:gd name="T51" fmla="*/ 2147483647 h 56"/>
              <a:gd name="T52" fmla="*/ 2147483647 w 50"/>
              <a:gd name="T53" fmla="*/ 2147483647 h 56"/>
              <a:gd name="T54" fmla="*/ 0 w 50"/>
              <a:gd name="T55" fmla="*/ 2147483647 h 56"/>
              <a:gd name="T56" fmla="*/ 0 w 50"/>
              <a:gd name="T57" fmla="*/ 2147483647 h 56"/>
              <a:gd name="T58" fmla="*/ 2147483647 w 50"/>
              <a:gd name="T59" fmla="*/ 2147483647 h 56"/>
              <a:gd name="T60" fmla="*/ 2147483647 w 50"/>
              <a:gd name="T61" fmla="*/ 2147483647 h 56"/>
              <a:gd name="T62" fmla="*/ 2147483647 w 50"/>
              <a:gd name="T63" fmla="*/ 2147483647 h 56"/>
              <a:gd name="T64" fmla="*/ 2147483647 w 50"/>
              <a:gd name="T65" fmla="*/ 2147483647 h 56"/>
              <a:gd name="T66" fmla="*/ 2147483647 w 50"/>
              <a:gd name="T67" fmla="*/ 2147483647 h 56"/>
              <a:gd name="T68" fmla="*/ 2147483647 w 50"/>
              <a:gd name="T69" fmla="*/ 2147483647 h 56"/>
              <a:gd name="T70" fmla="*/ 2147483647 w 50"/>
              <a:gd name="T71" fmla="*/ 2147483647 h 56"/>
              <a:gd name="T72" fmla="*/ 2147483647 w 50"/>
              <a:gd name="T73" fmla="*/ 2147483647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0"/>
              <a:gd name="T112" fmla="*/ 0 h 56"/>
              <a:gd name="T113" fmla="*/ 50 w 50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0" h="56">
                <a:moveTo>
                  <a:pt x="25" y="56"/>
                </a:moveTo>
                <a:lnTo>
                  <a:pt x="25" y="56"/>
                </a:lnTo>
                <a:lnTo>
                  <a:pt x="31" y="55"/>
                </a:lnTo>
                <a:lnTo>
                  <a:pt x="35" y="53"/>
                </a:lnTo>
                <a:lnTo>
                  <a:pt x="39" y="51"/>
                </a:lnTo>
                <a:lnTo>
                  <a:pt x="43" y="48"/>
                </a:lnTo>
                <a:lnTo>
                  <a:pt x="46" y="44"/>
                </a:lnTo>
                <a:lnTo>
                  <a:pt x="48" y="38"/>
                </a:lnTo>
                <a:lnTo>
                  <a:pt x="50" y="34"/>
                </a:lnTo>
                <a:lnTo>
                  <a:pt x="50" y="28"/>
                </a:lnTo>
                <a:lnTo>
                  <a:pt x="50" y="22"/>
                </a:lnTo>
                <a:lnTo>
                  <a:pt x="48" y="17"/>
                </a:lnTo>
                <a:lnTo>
                  <a:pt x="46" y="12"/>
                </a:lnTo>
                <a:lnTo>
                  <a:pt x="43" y="8"/>
                </a:lnTo>
                <a:lnTo>
                  <a:pt x="39" y="4"/>
                </a:lnTo>
                <a:lnTo>
                  <a:pt x="35" y="2"/>
                </a:lnTo>
                <a:lnTo>
                  <a:pt x="31" y="0"/>
                </a:lnTo>
                <a:lnTo>
                  <a:pt x="25" y="0"/>
                </a:lnTo>
                <a:lnTo>
                  <a:pt x="20" y="0"/>
                </a:lnTo>
                <a:lnTo>
                  <a:pt x="16" y="2"/>
                </a:lnTo>
                <a:lnTo>
                  <a:pt x="11" y="4"/>
                </a:lnTo>
                <a:lnTo>
                  <a:pt x="8" y="8"/>
                </a:lnTo>
                <a:lnTo>
                  <a:pt x="4" y="12"/>
                </a:lnTo>
                <a:lnTo>
                  <a:pt x="2" y="17"/>
                </a:lnTo>
                <a:lnTo>
                  <a:pt x="1" y="22"/>
                </a:lnTo>
                <a:lnTo>
                  <a:pt x="0" y="28"/>
                </a:lnTo>
                <a:lnTo>
                  <a:pt x="1" y="34"/>
                </a:lnTo>
                <a:lnTo>
                  <a:pt x="2" y="38"/>
                </a:lnTo>
                <a:lnTo>
                  <a:pt x="4" y="44"/>
                </a:lnTo>
                <a:lnTo>
                  <a:pt x="8" y="48"/>
                </a:lnTo>
                <a:lnTo>
                  <a:pt x="11" y="51"/>
                </a:lnTo>
                <a:lnTo>
                  <a:pt x="16" y="53"/>
                </a:lnTo>
                <a:lnTo>
                  <a:pt x="20" y="55"/>
                </a:lnTo>
                <a:lnTo>
                  <a:pt x="25" y="56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34" name="Freeform 62"/>
          <p:cNvSpPr>
            <a:spLocks/>
          </p:cNvSpPr>
          <p:nvPr/>
        </p:nvSpPr>
        <p:spPr bwMode="auto">
          <a:xfrm>
            <a:off x="2794000" y="3574345"/>
            <a:ext cx="70556" cy="80433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2147483647 h 57"/>
              <a:gd name="T32" fmla="*/ 2147483647 w 50"/>
              <a:gd name="T33" fmla="*/ 0 h 57"/>
              <a:gd name="T34" fmla="*/ 2147483647 w 50"/>
              <a:gd name="T35" fmla="*/ 2147483647 h 57"/>
              <a:gd name="T36" fmla="*/ 2147483647 w 50"/>
              <a:gd name="T37" fmla="*/ 2147483647 h 57"/>
              <a:gd name="T38" fmla="*/ 2147483647 w 50"/>
              <a:gd name="T39" fmla="*/ 2147483647 h 57"/>
              <a:gd name="T40" fmla="*/ 2147483647 w 50"/>
              <a:gd name="T41" fmla="*/ 2147483647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0 w 50"/>
              <a:gd name="T47" fmla="*/ 2147483647 h 57"/>
              <a:gd name="T48" fmla="*/ 0 w 50"/>
              <a:gd name="T49" fmla="*/ 2147483647 h 57"/>
              <a:gd name="T50" fmla="*/ 0 w 50"/>
              <a:gd name="T51" fmla="*/ 2147483647 h 57"/>
              <a:gd name="T52" fmla="*/ 2147483647 w 50"/>
              <a:gd name="T53" fmla="*/ 2147483647 h 57"/>
              <a:gd name="T54" fmla="*/ 2147483647 w 50"/>
              <a:gd name="T55" fmla="*/ 2147483647 h 57"/>
              <a:gd name="T56" fmla="*/ 2147483647 w 50"/>
              <a:gd name="T57" fmla="*/ 2147483647 h 57"/>
              <a:gd name="T58" fmla="*/ 2147483647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7"/>
              <a:gd name="T101" fmla="*/ 50 w 50"/>
              <a:gd name="T102" fmla="*/ 57 h 5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7">
                <a:moveTo>
                  <a:pt x="24" y="57"/>
                </a:moveTo>
                <a:lnTo>
                  <a:pt x="30" y="57"/>
                </a:lnTo>
                <a:lnTo>
                  <a:pt x="34" y="55"/>
                </a:lnTo>
                <a:lnTo>
                  <a:pt x="39" y="53"/>
                </a:lnTo>
                <a:lnTo>
                  <a:pt x="42" y="48"/>
                </a:lnTo>
                <a:lnTo>
                  <a:pt x="46" y="44"/>
                </a:lnTo>
                <a:lnTo>
                  <a:pt x="48" y="40"/>
                </a:lnTo>
                <a:lnTo>
                  <a:pt x="49" y="34"/>
                </a:lnTo>
                <a:lnTo>
                  <a:pt x="50" y="28"/>
                </a:lnTo>
                <a:lnTo>
                  <a:pt x="49" y="23"/>
                </a:lnTo>
                <a:lnTo>
                  <a:pt x="48" y="17"/>
                </a:lnTo>
                <a:lnTo>
                  <a:pt x="46" y="13"/>
                </a:lnTo>
                <a:lnTo>
                  <a:pt x="42" y="8"/>
                </a:lnTo>
                <a:lnTo>
                  <a:pt x="39" y="5"/>
                </a:lnTo>
                <a:lnTo>
                  <a:pt x="34" y="2"/>
                </a:lnTo>
                <a:lnTo>
                  <a:pt x="30" y="1"/>
                </a:lnTo>
                <a:lnTo>
                  <a:pt x="24" y="0"/>
                </a:lnTo>
                <a:lnTo>
                  <a:pt x="19" y="1"/>
                </a:lnTo>
                <a:lnTo>
                  <a:pt x="15" y="2"/>
                </a:lnTo>
                <a:lnTo>
                  <a:pt x="11" y="5"/>
                </a:lnTo>
                <a:lnTo>
                  <a:pt x="7" y="8"/>
                </a:lnTo>
                <a:lnTo>
                  <a:pt x="4" y="13"/>
                </a:lnTo>
                <a:lnTo>
                  <a:pt x="1" y="17"/>
                </a:lnTo>
                <a:lnTo>
                  <a:pt x="0" y="23"/>
                </a:lnTo>
                <a:lnTo>
                  <a:pt x="0" y="28"/>
                </a:lnTo>
                <a:lnTo>
                  <a:pt x="0" y="34"/>
                </a:lnTo>
                <a:lnTo>
                  <a:pt x="1" y="40"/>
                </a:lnTo>
                <a:lnTo>
                  <a:pt x="4" y="44"/>
                </a:lnTo>
                <a:lnTo>
                  <a:pt x="7" y="48"/>
                </a:lnTo>
                <a:lnTo>
                  <a:pt x="11" y="53"/>
                </a:lnTo>
                <a:lnTo>
                  <a:pt x="15" y="55"/>
                </a:lnTo>
                <a:lnTo>
                  <a:pt x="19" y="57"/>
                </a:lnTo>
                <a:lnTo>
                  <a:pt x="24" y="57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35" name="Freeform 63"/>
          <p:cNvSpPr>
            <a:spLocks/>
          </p:cNvSpPr>
          <p:nvPr/>
        </p:nvSpPr>
        <p:spPr bwMode="auto">
          <a:xfrm>
            <a:off x="7306734" y="3574345"/>
            <a:ext cx="70556" cy="80433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2147483647 h 57"/>
              <a:gd name="T32" fmla="*/ 2147483647 w 50"/>
              <a:gd name="T33" fmla="*/ 0 h 57"/>
              <a:gd name="T34" fmla="*/ 2147483647 w 50"/>
              <a:gd name="T35" fmla="*/ 2147483647 h 57"/>
              <a:gd name="T36" fmla="*/ 2147483647 w 50"/>
              <a:gd name="T37" fmla="*/ 2147483647 h 57"/>
              <a:gd name="T38" fmla="*/ 2147483647 w 50"/>
              <a:gd name="T39" fmla="*/ 2147483647 h 57"/>
              <a:gd name="T40" fmla="*/ 2147483647 w 50"/>
              <a:gd name="T41" fmla="*/ 2147483647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2147483647 w 50"/>
              <a:gd name="T47" fmla="*/ 2147483647 h 57"/>
              <a:gd name="T48" fmla="*/ 0 w 50"/>
              <a:gd name="T49" fmla="*/ 2147483647 h 57"/>
              <a:gd name="T50" fmla="*/ 2147483647 w 50"/>
              <a:gd name="T51" fmla="*/ 2147483647 h 57"/>
              <a:gd name="T52" fmla="*/ 2147483647 w 50"/>
              <a:gd name="T53" fmla="*/ 2147483647 h 57"/>
              <a:gd name="T54" fmla="*/ 2147483647 w 50"/>
              <a:gd name="T55" fmla="*/ 2147483647 h 57"/>
              <a:gd name="T56" fmla="*/ 2147483647 w 50"/>
              <a:gd name="T57" fmla="*/ 2147483647 h 57"/>
              <a:gd name="T58" fmla="*/ 2147483647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7"/>
              <a:gd name="T101" fmla="*/ 50 w 50"/>
              <a:gd name="T102" fmla="*/ 57 h 5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7">
                <a:moveTo>
                  <a:pt x="25" y="57"/>
                </a:moveTo>
                <a:lnTo>
                  <a:pt x="30" y="57"/>
                </a:lnTo>
                <a:lnTo>
                  <a:pt x="35" y="55"/>
                </a:lnTo>
                <a:lnTo>
                  <a:pt x="39" y="53"/>
                </a:lnTo>
                <a:lnTo>
                  <a:pt x="43" y="48"/>
                </a:lnTo>
                <a:lnTo>
                  <a:pt x="46" y="44"/>
                </a:lnTo>
                <a:lnTo>
                  <a:pt x="49" y="40"/>
                </a:lnTo>
                <a:lnTo>
                  <a:pt x="50" y="34"/>
                </a:lnTo>
                <a:lnTo>
                  <a:pt x="50" y="28"/>
                </a:lnTo>
                <a:lnTo>
                  <a:pt x="50" y="23"/>
                </a:lnTo>
                <a:lnTo>
                  <a:pt x="49" y="17"/>
                </a:lnTo>
                <a:lnTo>
                  <a:pt x="46" y="13"/>
                </a:lnTo>
                <a:lnTo>
                  <a:pt x="43" y="8"/>
                </a:lnTo>
                <a:lnTo>
                  <a:pt x="39" y="5"/>
                </a:lnTo>
                <a:lnTo>
                  <a:pt x="35" y="2"/>
                </a:lnTo>
                <a:lnTo>
                  <a:pt x="30" y="1"/>
                </a:lnTo>
                <a:lnTo>
                  <a:pt x="25" y="0"/>
                </a:lnTo>
                <a:lnTo>
                  <a:pt x="20" y="1"/>
                </a:lnTo>
                <a:lnTo>
                  <a:pt x="15" y="2"/>
                </a:lnTo>
                <a:lnTo>
                  <a:pt x="11" y="5"/>
                </a:lnTo>
                <a:lnTo>
                  <a:pt x="8" y="8"/>
                </a:lnTo>
                <a:lnTo>
                  <a:pt x="4" y="13"/>
                </a:lnTo>
                <a:lnTo>
                  <a:pt x="2" y="17"/>
                </a:lnTo>
                <a:lnTo>
                  <a:pt x="1" y="23"/>
                </a:lnTo>
                <a:lnTo>
                  <a:pt x="0" y="28"/>
                </a:lnTo>
                <a:lnTo>
                  <a:pt x="1" y="34"/>
                </a:lnTo>
                <a:lnTo>
                  <a:pt x="2" y="40"/>
                </a:lnTo>
                <a:lnTo>
                  <a:pt x="4" y="44"/>
                </a:lnTo>
                <a:lnTo>
                  <a:pt x="8" y="48"/>
                </a:lnTo>
                <a:lnTo>
                  <a:pt x="11" y="53"/>
                </a:lnTo>
                <a:lnTo>
                  <a:pt x="15" y="55"/>
                </a:lnTo>
                <a:lnTo>
                  <a:pt x="20" y="57"/>
                </a:lnTo>
                <a:lnTo>
                  <a:pt x="25" y="57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36" name="Freeform 64"/>
          <p:cNvSpPr>
            <a:spLocks/>
          </p:cNvSpPr>
          <p:nvPr/>
        </p:nvSpPr>
        <p:spPr bwMode="auto">
          <a:xfrm>
            <a:off x="2794000" y="3574345"/>
            <a:ext cx="70556" cy="80433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2147483647 h 57"/>
              <a:gd name="T32" fmla="*/ 2147483647 w 50"/>
              <a:gd name="T33" fmla="*/ 2147483647 h 57"/>
              <a:gd name="T34" fmla="*/ 2147483647 w 50"/>
              <a:gd name="T35" fmla="*/ 2147483647 h 57"/>
              <a:gd name="T36" fmla="*/ 2147483647 w 50"/>
              <a:gd name="T37" fmla="*/ 0 h 57"/>
              <a:gd name="T38" fmla="*/ 2147483647 w 50"/>
              <a:gd name="T39" fmla="*/ 0 h 57"/>
              <a:gd name="T40" fmla="*/ 2147483647 w 50"/>
              <a:gd name="T41" fmla="*/ 2147483647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2147483647 w 50"/>
              <a:gd name="T47" fmla="*/ 2147483647 h 57"/>
              <a:gd name="T48" fmla="*/ 2147483647 w 50"/>
              <a:gd name="T49" fmla="*/ 2147483647 h 57"/>
              <a:gd name="T50" fmla="*/ 2147483647 w 50"/>
              <a:gd name="T51" fmla="*/ 2147483647 h 57"/>
              <a:gd name="T52" fmla="*/ 0 w 50"/>
              <a:gd name="T53" fmla="*/ 2147483647 h 57"/>
              <a:gd name="T54" fmla="*/ 0 w 50"/>
              <a:gd name="T55" fmla="*/ 2147483647 h 57"/>
              <a:gd name="T56" fmla="*/ 0 w 50"/>
              <a:gd name="T57" fmla="*/ 2147483647 h 57"/>
              <a:gd name="T58" fmla="*/ 0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2147483647 w 50"/>
              <a:gd name="T67" fmla="*/ 2147483647 h 57"/>
              <a:gd name="T68" fmla="*/ 2147483647 w 50"/>
              <a:gd name="T69" fmla="*/ 2147483647 h 57"/>
              <a:gd name="T70" fmla="*/ 2147483647 w 50"/>
              <a:gd name="T71" fmla="*/ 2147483647 h 57"/>
              <a:gd name="T72" fmla="*/ 2147483647 w 50"/>
              <a:gd name="T73" fmla="*/ 2147483647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0"/>
              <a:gd name="T112" fmla="*/ 0 h 57"/>
              <a:gd name="T113" fmla="*/ 50 w 50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0" h="57">
                <a:moveTo>
                  <a:pt x="24" y="57"/>
                </a:moveTo>
                <a:lnTo>
                  <a:pt x="24" y="57"/>
                </a:lnTo>
                <a:lnTo>
                  <a:pt x="30" y="57"/>
                </a:lnTo>
                <a:lnTo>
                  <a:pt x="34" y="55"/>
                </a:lnTo>
                <a:lnTo>
                  <a:pt x="39" y="53"/>
                </a:lnTo>
                <a:lnTo>
                  <a:pt x="42" y="48"/>
                </a:lnTo>
                <a:lnTo>
                  <a:pt x="46" y="44"/>
                </a:lnTo>
                <a:lnTo>
                  <a:pt x="48" y="40"/>
                </a:lnTo>
                <a:lnTo>
                  <a:pt x="49" y="34"/>
                </a:lnTo>
                <a:lnTo>
                  <a:pt x="50" y="28"/>
                </a:lnTo>
                <a:lnTo>
                  <a:pt x="49" y="23"/>
                </a:lnTo>
                <a:lnTo>
                  <a:pt x="48" y="17"/>
                </a:lnTo>
                <a:lnTo>
                  <a:pt x="46" y="13"/>
                </a:lnTo>
                <a:lnTo>
                  <a:pt x="42" y="8"/>
                </a:lnTo>
                <a:lnTo>
                  <a:pt x="39" y="5"/>
                </a:lnTo>
                <a:lnTo>
                  <a:pt x="34" y="2"/>
                </a:lnTo>
                <a:lnTo>
                  <a:pt x="30" y="1"/>
                </a:lnTo>
                <a:lnTo>
                  <a:pt x="24" y="0"/>
                </a:lnTo>
                <a:lnTo>
                  <a:pt x="19" y="1"/>
                </a:lnTo>
                <a:lnTo>
                  <a:pt x="15" y="2"/>
                </a:lnTo>
                <a:lnTo>
                  <a:pt x="11" y="5"/>
                </a:lnTo>
                <a:lnTo>
                  <a:pt x="7" y="8"/>
                </a:lnTo>
                <a:lnTo>
                  <a:pt x="4" y="13"/>
                </a:lnTo>
                <a:lnTo>
                  <a:pt x="1" y="17"/>
                </a:lnTo>
                <a:lnTo>
                  <a:pt x="0" y="23"/>
                </a:lnTo>
                <a:lnTo>
                  <a:pt x="0" y="28"/>
                </a:lnTo>
                <a:lnTo>
                  <a:pt x="0" y="34"/>
                </a:lnTo>
                <a:lnTo>
                  <a:pt x="1" y="40"/>
                </a:lnTo>
                <a:lnTo>
                  <a:pt x="4" y="44"/>
                </a:lnTo>
                <a:lnTo>
                  <a:pt x="7" y="48"/>
                </a:lnTo>
                <a:lnTo>
                  <a:pt x="11" y="53"/>
                </a:lnTo>
                <a:lnTo>
                  <a:pt x="15" y="55"/>
                </a:lnTo>
                <a:lnTo>
                  <a:pt x="19" y="57"/>
                </a:lnTo>
                <a:lnTo>
                  <a:pt x="24" y="57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37" name="Freeform 65"/>
          <p:cNvSpPr>
            <a:spLocks/>
          </p:cNvSpPr>
          <p:nvPr/>
        </p:nvSpPr>
        <p:spPr bwMode="auto">
          <a:xfrm>
            <a:off x="7306734" y="3574345"/>
            <a:ext cx="70556" cy="80433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2147483647 h 57"/>
              <a:gd name="T32" fmla="*/ 2147483647 w 50"/>
              <a:gd name="T33" fmla="*/ 2147483647 h 57"/>
              <a:gd name="T34" fmla="*/ 2147483647 w 50"/>
              <a:gd name="T35" fmla="*/ 2147483647 h 57"/>
              <a:gd name="T36" fmla="*/ 2147483647 w 50"/>
              <a:gd name="T37" fmla="*/ 0 h 57"/>
              <a:gd name="T38" fmla="*/ 2147483647 w 50"/>
              <a:gd name="T39" fmla="*/ 0 h 57"/>
              <a:gd name="T40" fmla="*/ 2147483647 w 50"/>
              <a:gd name="T41" fmla="*/ 2147483647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2147483647 w 50"/>
              <a:gd name="T47" fmla="*/ 2147483647 h 57"/>
              <a:gd name="T48" fmla="*/ 2147483647 w 50"/>
              <a:gd name="T49" fmla="*/ 2147483647 h 57"/>
              <a:gd name="T50" fmla="*/ 2147483647 w 50"/>
              <a:gd name="T51" fmla="*/ 2147483647 h 57"/>
              <a:gd name="T52" fmla="*/ 2147483647 w 50"/>
              <a:gd name="T53" fmla="*/ 2147483647 h 57"/>
              <a:gd name="T54" fmla="*/ 0 w 50"/>
              <a:gd name="T55" fmla="*/ 2147483647 h 57"/>
              <a:gd name="T56" fmla="*/ 0 w 50"/>
              <a:gd name="T57" fmla="*/ 2147483647 h 57"/>
              <a:gd name="T58" fmla="*/ 2147483647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2147483647 w 50"/>
              <a:gd name="T67" fmla="*/ 2147483647 h 57"/>
              <a:gd name="T68" fmla="*/ 2147483647 w 50"/>
              <a:gd name="T69" fmla="*/ 2147483647 h 57"/>
              <a:gd name="T70" fmla="*/ 2147483647 w 50"/>
              <a:gd name="T71" fmla="*/ 2147483647 h 57"/>
              <a:gd name="T72" fmla="*/ 2147483647 w 50"/>
              <a:gd name="T73" fmla="*/ 2147483647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0"/>
              <a:gd name="T112" fmla="*/ 0 h 57"/>
              <a:gd name="T113" fmla="*/ 50 w 50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0" h="57">
                <a:moveTo>
                  <a:pt x="25" y="57"/>
                </a:moveTo>
                <a:lnTo>
                  <a:pt x="25" y="57"/>
                </a:lnTo>
                <a:lnTo>
                  <a:pt x="30" y="57"/>
                </a:lnTo>
                <a:lnTo>
                  <a:pt x="35" y="55"/>
                </a:lnTo>
                <a:lnTo>
                  <a:pt x="39" y="53"/>
                </a:lnTo>
                <a:lnTo>
                  <a:pt x="43" y="48"/>
                </a:lnTo>
                <a:lnTo>
                  <a:pt x="46" y="44"/>
                </a:lnTo>
                <a:lnTo>
                  <a:pt x="49" y="40"/>
                </a:lnTo>
                <a:lnTo>
                  <a:pt x="50" y="34"/>
                </a:lnTo>
                <a:lnTo>
                  <a:pt x="50" y="28"/>
                </a:lnTo>
                <a:lnTo>
                  <a:pt x="50" y="23"/>
                </a:lnTo>
                <a:lnTo>
                  <a:pt x="49" y="17"/>
                </a:lnTo>
                <a:lnTo>
                  <a:pt x="46" y="13"/>
                </a:lnTo>
                <a:lnTo>
                  <a:pt x="43" y="8"/>
                </a:lnTo>
                <a:lnTo>
                  <a:pt x="39" y="5"/>
                </a:lnTo>
                <a:lnTo>
                  <a:pt x="35" y="2"/>
                </a:lnTo>
                <a:lnTo>
                  <a:pt x="30" y="1"/>
                </a:lnTo>
                <a:lnTo>
                  <a:pt x="25" y="0"/>
                </a:lnTo>
                <a:lnTo>
                  <a:pt x="20" y="1"/>
                </a:lnTo>
                <a:lnTo>
                  <a:pt x="15" y="2"/>
                </a:lnTo>
                <a:lnTo>
                  <a:pt x="11" y="5"/>
                </a:lnTo>
                <a:lnTo>
                  <a:pt x="8" y="8"/>
                </a:lnTo>
                <a:lnTo>
                  <a:pt x="4" y="13"/>
                </a:lnTo>
                <a:lnTo>
                  <a:pt x="2" y="17"/>
                </a:lnTo>
                <a:lnTo>
                  <a:pt x="1" y="23"/>
                </a:lnTo>
                <a:lnTo>
                  <a:pt x="0" y="28"/>
                </a:lnTo>
                <a:lnTo>
                  <a:pt x="1" y="34"/>
                </a:lnTo>
                <a:lnTo>
                  <a:pt x="2" y="40"/>
                </a:lnTo>
                <a:lnTo>
                  <a:pt x="4" y="44"/>
                </a:lnTo>
                <a:lnTo>
                  <a:pt x="8" y="48"/>
                </a:lnTo>
                <a:lnTo>
                  <a:pt x="11" y="53"/>
                </a:lnTo>
                <a:lnTo>
                  <a:pt x="15" y="55"/>
                </a:lnTo>
                <a:lnTo>
                  <a:pt x="20" y="57"/>
                </a:lnTo>
                <a:lnTo>
                  <a:pt x="25" y="57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38" name="Freeform 66"/>
          <p:cNvSpPr>
            <a:spLocks/>
          </p:cNvSpPr>
          <p:nvPr/>
        </p:nvSpPr>
        <p:spPr bwMode="auto">
          <a:xfrm>
            <a:off x="2823634" y="3681590"/>
            <a:ext cx="71966" cy="80433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0 h 57"/>
              <a:gd name="T32" fmla="*/ 2147483647 w 51"/>
              <a:gd name="T33" fmla="*/ 0 h 57"/>
              <a:gd name="T34" fmla="*/ 2147483647 w 51"/>
              <a:gd name="T35" fmla="*/ 0 h 57"/>
              <a:gd name="T36" fmla="*/ 2147483647 w 51"/>
              <a:gd name="T37" fmla="*/ 2147483647 h 57"/>
              <a:gd name="T38" fmla="*/ 2147483647 w 51"/>
              <a:gd name="T39" fmla="*/ 2147483647 h 57"/>
              <a:gd name="T40" fmla="*/ 2147483647 w 51"/>
              <a:gd name="T41" fmla="*/ 2147483647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0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2147483647 h 57"/>
              <a:gd name="T54" fmla="*/ 2147483647 w 51"/>
              <a:gd name="T55" fmla="*/ 2147483647 h 57"/>
              <a:gd name="T56" fmla="*/ 2147483647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1"/>
              <a:gd name="T100" fmla="*/ 0 h 57"/>
              <a:gd name="T101" fmla="*/ 51 w 51"/>
              <a:gd name="T102" fmla="*/ 57 h 5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1" h="57">
                <a:moveTo>
                  <a:pt x="26" y="57"/>
                </a:moveTo>
                <a:lnTo>
                  <a:pt x="30" y="56"/>
                </a:lnTo>
                <a:lnTo>
                  <a:pt x="35" y="54"/>
                </a:lnTo>
                <a:lnTo>
                  <a:pt x="40" y="52"/>
                </a:lnTo>
                <a:lnTo>
                  <a:pt x="43" y="49"/>
                </a:lnTo>
                <a:lnTo>
                  <a:pt x="46" y="44"/>
                </a:lnTo>
                <a:lnTo>
                  <a:pt x="49" y="39"/>
                </a:lnTo>
                <a:lnTo>
                  <a:pt x="50" y="34"/>
                </a:lnTo>
                <a:lnTo>
                  <a:pt x="51" y="28"/>
                </a:lnTo>
                <a:lnTo>
                  <a:pt x="50" y="23"/>
                </a:lnTo>
                <a:lnTo>
                  <a:pt x="49" y="17"/>
                </a:lnTo>
                <a:lnTo>
                  <a:pt x="46" y="12"/>
                </a:lnTo>
                <a:lnTo>
                  <a:pt x="43" y="8"/>
                </a:lnTo>
                <a:lnTo>
                  <a:pt x="40" y="4"/>
                </a:lnTo>
                <a:lnTo>
                  <a:pt x="35" y="2"/>
                </a:lnTo>
                <a:lnTo>
                  <a:pt x="30" y="0"/>
                </a:lnTo>
                <a:lnTo>
                  <a:pt x="26" y="0"/>
                </a:lnTo>
                <a:lnTo>
                  <a:pt x="21" y="0"/>
                </a:lnTo>
                <a:lnTo>
                  <a:pt x="16" y="2"/>
                </a:lnTo>
                <a:lnTo>
                  <a:pt x="12" y="4"/>
                </a:lnTo>
                <a:lnTo>
                  <a:pt x="8" y="8"/>
                </a:lnTo>
                <a:lnTo>
                  <a:pt x="5" y="12"/>
                </a:lnTo>
                <a:lnTo>
                  <a:pt x="3" y="17"/>
                </a:lnTo>
                <a:lnTo>
                  <a:pt x="1" y="23"/>
                </a:lnTo>
                <a:lnTo>
                  <a:pt x="0" y="28"/>
                </a:lnTo>
                <a:lnTo>
                  <a:pt x="1" y="34"/>
                </a:lnTo>
                <a:lnTo>
                  <a:pt x="3" y="39"/>
                </a:lnTo>
                <a:lnTo>
                  <a:pt x="5" y="44"/>
                </a:lnTo>
                <a:lnTo>
                  <a:pt x="8" y="49"/>
                </a:lnTo>
                <a:lnTo>
                  <a:pt x="12" y="52"/>
                </a:lnTo>
                <a:lnTo>
                  <a:pt x="16" y="54"/>
                </a:lnTo>
                <a:lnTo>
                  <a:pt x="21" y="56"/>
                </a:lnTo>
                <a:lnTo>
                  <a:pt x="26" y="57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39" name="Freeform 67"/>
          <p:cNvSpPr>
            <a:spLocks/>
          </p:cNvSpPr>
          <p:nvPr/>
        </p:nvSpPr>
        <p:spPr bwMode="auto">
          <a:xfrm>
            <a:off x="7337778" y="3681590"/>
            <a:ext cx="70556" cy="80433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0 h 57"/>
              <a:gd name="T32" fmla="*/ 2147483647 w 50"/>
              <a:gd name="T33" fmla="*/ 0 h 57"/>
              <a:gd name="T34" fmla="*/ 2147483647 w 50"/>
              <a:gd name="T35" fmla="*/ 0 h 57"/>
              <a:gd name="T36" fmla="*/ 2147483647 w 50"/>
              <a:gd name="T37" fmla="*/ 2147483647 h 57"/>
              <a:gd name="T38" fmla="*/ 2147483647 w 50"/>
              <a:gd name="T39" fmla="*/ 2147483647 h 57"/>
              <a:gd name="T40" fmla="*/ 2147483647 w 50"/>
              <a:gd name="T41" fmla="*/ 2147483647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2147483647 w 50"/>
              <a:gd name="T47" fmla="*/ 2147483647 h 57"/>
              <a:gd name="T48" fmla="*/ 0 w 50"/>
              <a:gd name="T49" fmla="*/ 2147483647 h 57"/>
              <a:gd name="T50" fmla="*/ 2147483647 w 50"/>
              <a:gd name="T51" fmla="*/ 2147483647 h 57"/>
              <a:gd name="T52" fmla="*/ 2147483647 w 50"/>
              <a:gd name="T53" fmla="*/ 2147483647 h 57"/>
              <a:gd name="T54" fmla="*/ 2147483647 w 50"/>
              <a:gd name="T55" fmla="*/ 2147483647 h 57"/>
              <a:gd name="T56" fmla="*/ 2147483647 w 50"/>
              <a:gd name="T57" fmla="*/ 2147483647 h 57"/>
              <a:gd name="T58" fmla="*/ 2147483647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7"/>
              <a:gd name="T101" fmla="*/ 50 w 50"/>
              <a:gd name="T102" fmla="*/ 57 h 5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7">
                <a:moveTo>
                  <a:pt x="26" y="57"/>
                </a:moveTo>
                <a:lnTo>
                  <a:pt x="30" y="56"/>
                </a:lnTo>
                <a:lnTo>
                  <a:pt x="35" y="54"/>
                </a:lnTo>
                <a:lnTo>
                  <a:pt x="39" y="52"/>
                </a:lnTo>
                <a:lnTo>
                  <a:pt x="43" y="49"/>
                </a:lnTo>
                <a:lnTo>
                  <a:pt x="46" y="44"/>
                </a:lnTo>
                <a:lnTo>
                  <a:pt x="49" y="39"/>
                </a:lnTo>
                <a:lnTo>
                  <a:pt x="50" y="34"/>
                </a:lnTo>
                <a:lnTo>
                  <a:pt x="50" y="28"/>
                </a:lnTo>
                <a:lnTo>
                  <a:pt x="50" y="23"/>
                </a:lnTo>
                <a:lnTo>
                  <a:pt x="49" y="17"/>
                </a:lnTo>
                <a:lnTo>
                  <a:pt x="46" y="12"/>
                </a:lnTo>
                <a:lnTo>
                  <a:pt x="43" y="8"/>
                </a:lnTo>
                <a:lnTo>
                  <a:pt x="39" y="4"/>
                </a:lnTo>
                <a:lnTo>
                  <a:pt x="35" y="2"/>
                </a:lnTo>
                <a:lnTo>
                  <a:pt x="30" y="0"/>
                </a:lnTo>
                <a:lnTo>
                  <a:pt x="26" y="0"/>
                </a:lnTo>
                <a:lnTo>
                  <a:pt x="20" y="0"/>
                </a:lnTo>
                <a:lnTo>
                  <a:pt x="16" y="2"/>
                </a:lnTo>
                <a:lnTo>
                  <a:pt x="12" y="4"/>
                </a:lnTo>
                <a:lnTo>
                  <a:pt x="8" y="8"/>
                </a:lnTo>
                <a:lnTo>
                  <a:pt x="5" y="12"/>
                </a:lnTo>
                <a:lnTo>
                  <a:pt x="3" y="17"/>
                </a:lnTo>
                <a:lnTo>
                  <a:pt x="1" y="23"/>
                </a:lnTo>
                <a:lnTo>
                  <a:pt x="0" y="28"/>
                </a:lnTo>
                <a:lnTo>
                  <a:pt x="1" y="34"/>
                </a:lnTo>
                <a:lnTo>
                  <a:pt x="3" y="39"/>
                </a:lnTo>
                <a:lnTo>
                  <a:pt x="5" y="44"/>
                </a:lnTo>
                <a:lnTo>
                  <a:pt x="8" y="49"/>
                </a:lnTo>
                <a:lnTo>
                  <a:pt x="12" y="52"/>
                </a:lnTo>
                <a:lnTo>
                  <a:pt x="16" y="54"/>
                </a:lnTo>
                <a:lnTo>
                  <a:pt x="20" y="56"/>
                </a:lnTo>
                <a:lnTo>
                  <a:pt x="26" y="57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40" name="Freeform 68"/>
          <p:cNvSpPr>
            <a:spLocks/>
          </p:cNvSpPr>
          <p:nvPr/>
        </p:nvSpPr>
        <p:spPr bwMode="auto">
          <a:xfrm>
            <a:off x="2823634" y="3681590"/>
            <a:ext cx="71966" cy="80433"/>
          </a:xfrm>
          <a:custGeom>
            <a:avLst/>
            <a:gdLst>
              <a:gd name="T0" fmla="*/ 2147483647 w 51"/>
              <a:gd name="T1" fmla="*/ 2147483647 h 57"/>
              <a:gd name="T2" fmla="*/ 2147483647 w 51"/>
              <a:gd name="T3" fmla="*/ 2147483647 h 57"/>
              <a:gd name="T4" fmla="*/ 2147483647 w 51"/>
              <a:gd name="T5" fmla="*/ 2147483647 h 57"/>
              <a:gd name="T6" fmla="*/ 2147483647 w 51"/>
              <a:gd name="T7" fmla="*/ 2147483647 h 57"/>
              <a:gd name="T8" fmla="*/ 2147483647 w 51"/>
              <a:gd name="T9" fmla="*/ 2147483647 h 57"/>
              <a:gd name="T10" fmla="*/ 2147483647 w 51"/>
              <a:gd name="T11" fmla="*/ 2147483647 h 57"/>
              <a:gd name="T12" fmla="*/ 2147483647 w 51"/>
              <a:gd name="T13" fmla="*/ 2147483647 h 57"/>
              <a:gd name="T14" fmla="*/ 2147483647 w 51"/>
              <a:gd name="T15" fmla="*/ 2147483647 h 57"/>
              <a:gd name="T16" fmla="*/ 2147483647 w 51"/>
              <a:gd name="T17" fmla="*/ 2147483647 h 57"/>
              <a:gd name="T18" fmla="*/ 2147483647 w 51"/>
              <a:gd name="T19" fmla="*/ 2147483647 h 57"/>
              <a:gd name="T20" fmla="*/ 2147483647 w 51"/>
              <a:gd name="T21" fmla="*/ 2147483647 h 57"/>
              <a:gd name="T22" fmla="*/ 2147483647 w 51"/>
              <a:gd name="T23" fmla="*/ 2147483647 h 57"/>
              <a:gd name="T24" fmla="*/ 2147483647 w 51"/>
              <a:gd name="T25" fmla="*/ 2147483647 h 57"/>
              <a:gd name="T26" fmla="*/ 2147483647 w 51"/>
              <a:gd name="T27" fmla="*/ 2147483647 h 57"/>
              <a:gd name="T28" fmla="*/ 2147483647 w 51"/>
              <a:gd name="T29" fmla="*/ 2147483647 h 57"/>
              <a:gd name="T30" fmla="*/ 2147483647 w 51"/>
              <a:gd name="T31" fmla="*/ 2147483647 h 57"/>
              <a:gd name="T32" fmla="*/ 2147483647 w 51"/>
              <a:gd name="T33" fmla="*/ 2147483647 h 57"/>
              <a:gd name="T34" fmla="*/ 2147483647 w 51"/>
              <a:gd name="T35" fmla="*/ 0 h 57"/>
              <a:gd name="T36" fmla="*/ 2147483647 w 51"/>
              <a:gd name="T37" fmla="*/ 0 h 57"/>
              <a:gd name="T38" fmla="*/ 2147483647 w 51"/>
              <a:gd name="T39" fmla="*/ 0 h 57"/>
              <a:gd name="T40" fmla="*/ 2147483647 w 51"/>
              <a:gd name="T41" fmla="*/ 0 h 57"/>
              <a:gd name="T42" fmla="*/ 2147483647 w 51"/>
              <a:gd name="T43" fmla="*/ 2147483647 h 57"/>
              <a:gd name="T44" fmla="*/ 2147483647 w 51"/>
              <a:gd name="T45" fmla="*/ 2147483647 h 57"/>
              <a:gd name="T46" fmla="*/ 2147483647 w 51"/>
              <a:gd name="T47" fmla="*/ 2147483647 h 57"/>
              <a:gd name="T48" fmla="*/ 2147483647 w 51"/>
              <a:gd name="T49" fmla="*/ 2147483647 h 57"/>
              <a:gd name="T50" fmla="*/ 2147483647 w 51"/>
              <a:gd name="T51" fmla="*/ 2147483647 h 57"/>
              <a:gd name="T52" fmla="*/ 2147483647 w 51"/>
              <a:gd name="T53" fmla="*/ 2147483647 h 57"/>
              <a:gd name="T54" fmla="*/ 0 w 51"/>
              <a:gd name="T55" fmla="*/ 2147483647 h 57"/>
              <a:gd name="T56" fmla="*/ 0 w 51"/>
              <a:gd name="T57" fmla="*/ 2147483647 h 57"/>
              <a:gd name="T58" fmla="*/ 2147483647 w 51"/>
              <a:gd name="T59" fmla="*/ 2147483647 h 57"/>
              <a:gd name="T60" fmla="*/ 2147483647 w 51"/>
              <a:gd name="T61" fmla="*/ 2147483647 h 57"/>
              <a:gd name="T62" fmla="*/ 2147483647 w 51"/>
              <a:gd name="T63" fmla="*/ 2147483647 h 57"/>
              <a:gd name="T64" fmla="*/ 2147483647 w 51"/>
              <a:gd name="T65" fmla="*/ 2147483647 h 57"/>
              <a:gd name="T66" fmla="*/ 2147483647 w 51"/>
              <a:gd name="T67" fmla="*/ 2147483647 h 57"/>
              <a:gd name="T68" fmla="*/ 2147483647 w 51"/>
              <a:gd name="T69" fmla="*/ 2147483647 h 57"/>
              <a:gd name="T70" fmla="*/ 2147483647 w 51"/>
              <a:gd name="T71" fmla="*/ 2147483647 h 57"/>
              <a:gd name="T72" fmla="*/ 2147483647 w 51"/>
              <a:gd name="T73" fmla="*/ 2147483647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1"/>
              <a:gd name="T112" fmla="*/ 0 h 57"/>
              <a:gd name="T113" fmla="*/ 51 w 51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1" h="57">
                <a:moveTo>
                  <a:pt x="26" y="57"/>
                </a:moveTo>
                <a:lnTo>
                  <a:pt x="26" y="57"/>
                </a:lnTo>
                <a:lnTo>
                  <a:pt x="30" y="56"/>
                </a:lnTo>
                <a:lnTo>
                  <a:pt x="35" y="54"/>
                </a:lnTo>
                <a:lnTo>
                  <a:pt x="40" y="52"/>
                </a:lnTo>
                <a:lnTo>
                  <a:pt x="43" y="49"/>
                </a:lnTo>
                <a:lnTo>
                  <a:pt x="46" y="44"/>
                </a:lnTo>
                <a:lnTo>
                  <a:pt x="49" y="39"/>
                </a:lnTo>
                <a:lnTo>
                  <a:pt x="50" y="34"/>
                </a:lnTo>
                <a:lnTo>
                  <a:pt x="51" y="28"/>
                </a:lnTo>
                <a:lnTo>
                  <a:pt x="50" y="23"/>
                </a:lnTo>
                <a:lnTo>
                  <a:pt x="49" y="17"/>
                </a:lnTo>
                <a:lnTo>
                  <a:pt x="46" y="12"/>
                </a:lnTo>
                <a:lnTo>
                  <a:pt x="43" y="8"/>
                </a:lnTo>
                <a:lnTo>
                  <a:pt x="40" y="4"/>
                </a:lnTo>
                <a:lnTo>
                  <a:pt x="35" y="2"/>
                </a:lnTo>
                <a:lnTo>
                  <a:pt x="30" y="0"/>
                </a:lnTo>
                <a:lnTo>
                  <a:pt x="26" y="0"/>
                </a:lnTo>
                <a:lnTo>
                  <a:pt x="21" y="0"/>
                </a:lnTo>
                <a:lnTo>
                  <a:pt x="16" y="2"/>
                </a:lnTo>
                <a:lnTo>
                  <a:pt x="12" y="4"/>
                </a:lnTo>
                <a:lnTo>
                  <a:pt x="8" y="8"/>
                </a:lnTo>
                <a:lnTo>
                  <a:pt x="5" y="12"/>
                </a:lnTo>
                <a:lnTo>
                  <a:pt x="3" y="17"/>
                </a:lnTo>
                <a:lnTo>
                  <a:pt x="1" y="23"/>
                </a:lnTo>
                <a:lnTo>
                  <a:pt x="0" y="28"/>
                </a:lnTo>
                <a:lnTo>
                  <a:pt x="1" y="34"/>
                </a:lnTo>
                <a:lnTo>
                  <a:pt x="3" y="39"/>
                </a:lnTo>
                <a:lnTo>
                  <a:pt x="5" y="44"/>
                </a:lnTo>
                <a:lnTo>
                  <a:pt x="8" y="49"/>
                </a:lnTo>
                <a:lnTo>
                  <a:pt x="12" y="52"/>
                </a:lnTo>
                <a:lnTo>
                  <a:pt x="16" y="54"/>
                </a:lnTo>
                <a:lnTo>
                  <a:pt x="21" y="56"/>
                </a:lnTo>
                <a:lnTo>
                  <a:pt x="26" y="57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41" name="Freeform 69"/>
          <p:cNvSpPr>
            <a:spLocks/>
          </p:cNvSpPr>
          <p:nvPr/>
        </p:nvSpPr>
        <p:spPr bwMode="auto">
          <a:xfrm>
            <a:off x="7337778" y="3681590"/>
            <a:ext cx="70556" cy="80433"/>
          </a:xfrm>
          <a:custGeom>
            <a:avLst/>
            <a:gdLst>
              <a:gd name="T0" fmla="*/ 2147483647 w 50"/>
              <a:gd name="T1" fmla="*/ 2147483647 h 57"/>
              <a:gd name="T2" fmla="*/ 2147483647 w 50"/>
              <a:gd name="T3" fmla="*/ 2147483647 h 57"/>
              <a:gd name="T4" fmla="*/ 2147483647 w 50"/>
              <a:gd name="T5" fmla="*/ 2147483647 h 57"/>
              <a:gd name="T6" fmla="*/ 2147483647 w 50"/>
              <a:gd name="T7" fmla="*/ 2147483647 h 57"/>
              <a:gd name="T8" fmla="*/ 2147483647 w 50"/>
              <a:gd name="T9" fmla="*/ 2147483647 h 57"/>
              <a:gd name="T10" fmla="*/ 2147483647 w 50"/>
              <a:gd name="T11" fmla="*/ 2147483647 h 57"/>
              <a:gd name="T12" fmla="*/ 2147483647 w 50"/>
              <a:gd name="T13" fmla="*/ 2147483647 h 57"/>
              <a:gd name="T14" fmla="*/ 2147483647 w 50"/>
              <a:gd name="T15" fmla="*/ 2147483647 h 57"/>
              <a:gd name="T16" fmla="*/ 2147483647 w 50"/>
              <a:gd name="T17" fmla="*/ 2147483647 h 57"/>
              <a:gd name="T18" fmla="*/ 2147483647 w 50"/>
              <a:gd name="T19" fmla="*/ 2147483647 h 57"/>
              <a:gd name="T20" fmla="*/ 2147483647 w 50"/>
              <a:gd name="T21" fmla="*/ 2147483647 h 57"/>
              <a:gd name="T22" fmla="*/ 2147483647 w 50"/>
              <a:gd name="T23" fmla="*/ 2147483647 h 57"/>
              <a:gd name="T24" fmla="*/ 2147483647 w 50"/>
              <a:gd name="T25" fmla="*/ 2147483647 h 57"/>
              <a:gd name="T26" fmla="*/ 2147483647 w 50"/>
              <a:gd name="T27" fmla="*/ 2147483647 h 57"/>
              <a:gd name="T28" fmla="*/ 2147483647 w 50"/>
              <a:gd name="T29" fmla="*/ 2147483647 h 57"/>
              <a:gd name="T30" fmla="*/ 2147483647 w 50"/>
              <a:gd name="T31" fmla="*/ 2147483647 h 57"/>
              <a:gd name="T32" fmla="*/ 2147483647 w 50"/>
              <a:gd name="T33" fmla="*/ 2147483647 h 57"/>
              <a:gd name="T34" fmla="*/ 2147483647 w 50"/>
              <a:gd name="T35" fmla="*/ 0 h 57"/>
              <a:gd name="T36" fmla="*/ 2147483647 w 50"/>
              <a:gd name="T37" fmla="*/ 0 h 57"/>
              <a:gd name="T38" fmla="*/ 2147483647 w 50"/>
              <a:gd name="T39" fmla="*/ 0 h 57"/>
              <a:gd name="T40" fmla="*/ 2147483647 w 50"/>
              <a:gd name="T41" fmla="*/ 0 h 57"/>
              <a:gd name="T42" fmla="*/ 2147483647 w 50"/>
              <a:gd name="T43" fmla="*/ 2147483647 h 57"/>
              <a:gd name="T44" fmla="*/ 2147483647 w 50"/>
              <a:gd name="T45" fmla="*/ 2147483647 h 57"/>
              <a:gd name="T46" fmla="*/ 2147483647 w 50"/>
              <a:gd name="T47" fmla="*/ 2147483647 h 57"/>
              <a:gd name="T48" fmla="*/ 2147483647 w 50"/>
              <a:gd name="T49" fmla="*/ 2147483647 h 57"/>
              <a:gd name="T50" fmla="*/ 2147483647 w 50"/>
              <a:gd name="T51" fmla="*/ 2147483647 h 57"/>
              <a:gd name="T52" fmla="*/ 2147483647 w 50"/>
              <a:gd name="T53" fmla="*/ 2147483647 h 57"/>
              <a:gd name="T54" fmla="*/ 0 w 50"/>
              <a:gd name="T55" fmla="*/ 2147483647 h 57"/>
              <a:gd name="T56" fmla="*/ 0 w 50"/>
              <a:gd name="T57" fmla="*/ 2147483647 h 57"/>
              <a:gd name="T58" fmla="*/ 2147483647 w 50"/>
              <a:gd name="T59" fmla="*/ 2147483647 h 57"/>
              <a:gd name="T60" fmla="*/ 2147483647 w 50"/>
              <a:gd name="T61" fmla="*/ 2147483647 h 57"/>
              <a:gd name="T62" fmla="*/ 2147483647 w 50"/>
              <a:gd name="T63" fmla="*/ 2147483647 h 57"/>
              <a:gd name="T64" fmla="*/ 2147483647 w 50"/>
              <a:gd name="T65" fmla="*/ 2147483647 h 57"/>
              <a:gd name="T66" fmla="*/ 2147483647 w 50"/>
              <a:gd name="T67" fmla="*/ 2147483647 h 57"/>
              <a:gd name="T68" fmla="*/ 2147483647 w 50"/>
              <a:gd name="T69" fmla="*/ 2147483647 h 57"/>
              <a:gd name="T70" fmla="*/ 2147483647 w 50"/>
              <a:gd name="T71" fmla="*/ 2147483647 h 57"/>
              <a:gd name="T72" fmla="*/ 2147483647 w 50"/>
              <a:gd name="T73" fmla="*/ 2147483647 h 5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0"/>
              <a:gd name="T112" fmla="*/ 0 h 57"/>
              <a:gd name="T113" fmla="*/ 50 w 50"/>
              <a:gd name="T114" fmla="*/ 57 h 5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0" h="57">
                <a:moveTo>
                  <a:pt x="26" y="57"/>
                </a:moveTo>
                <a:lnTo>
                  <a:pt x="26" y="57"/>
                </a:lnTo>
                <a:lnTo>
                  <a:pt x="30" y="56"/>
                </a:lnTo>
                <a:lnTo>
                  <a:pt x="35" y="54"/>
                </a:lnTo>
                <a:lnTo>
                  <a:pt x="39" y="52"/>
                </a:lnTo>
                <a:lnTo>
                  <a:pt x="43" y="49"/>
                </a:lnTo>
                <a:lnTo>
                  <a:pt x="46" y="44"/>
                </a:lnTo>
                <a:lnTo>
                  <a:pt x="49" y="39"/>
                </a:lnTo>
                <a:lnTo>
                  <a:pt x="50" y="34"/>
                </a:lnTo>
                <a:lnTo>
                  <a:pt x="50" y="28"/>
                </a:lnTo>
                <a:lnTo>
                  <a:pt x="50" y="23"/>
                </a:lnTo>
                <a:lnTo>
                  <a:pt x="49" y="17"/>
                </a:lnTo>
                <a:lnTo>
                  <a:pt x="46" y="12"/>
                </a:lnTo>
                <a:lnTo>
                  <a:pt x="43" y="8"/>
                </a:lnTo>
                <a:lnTo>
                  <a:pt x="39" y="4"/>
                </a:lnTo>
                <a:lnTo>
                  <a:pt x="35" y="2"/>
                </a:lnTo>
                <a:lnTo>
                  <a:pt x="30" y="0"/>
                </a:lnTo>
                <a:lnTo>
                  <a:pt x="26" y="0"/>
                </a:lnTo>
                <a:lnTo>
                  <a:pt x="20" y="0"/>
                </a:lnTo>
                <a:lnTo>
                  <a:pt x="16" y="2"/>
                </a:lnTo>
                <a:lnTo>
                  <a:pt x="12" y="4"/>
                </a:lnTo>
                <a:lnTo>
                  <a:pt x="8" y="8"/>
                </a:lnTo>
                <a:lnTo>
                  <a:pt x="5" y="12"/>
                </a:lnTo>
                <a:lnTo>
                  <a:pt x="3" y="17"/>
                </a:lnTo>
                <a:lnTo>
                  <a:pt x="1" y="23"/>
                </a:lnTo>
                <a:lnTo>
                  <a:pt x="0" y="28"/>
                </a:lnTo>
                <a:lnTo>
                  <a:pt x="1" y="34"/>
                </a:lnTo>
                <a:lnTo>
                  <a:pt x="3" y="39"/>
                </a:lnTo>
                <a:lnTo>
                  <a:pt x="5" y="44"/>
                </a:lnTo>
                <a:lnTo>
                  <a:pt x="8" y="49"/>
                </a:lnTo>
                <a:lnTo>
                  <a:pt x="12" y="52"/>
                </a:lnTo>
                <a:lnTo>
                  <a:pt x="16" y="54"/>
                </a:lnTo>
                <a:lnTo>
                  <a:pt x="20" y="56"/>
                </a:lnTo>
                <a:lnTo>
                  <a:pt x="26" y="57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42" name="Freeform 70"/>
          <p:cNvSpPr>
            <a:spLocks/>
          </p:cNvSpPr>
          <p:nvPr/>
        </p:nvSpPr>
        <p:spPr bwMode="auto">
          <a:xfrm>
            <a:off x="2874434" y="3794478"/>
            <a:ext cx="70556" cy="79022"/>
          </a:xfrm>
          <a:custGeom>
            <a:avLst/>
            <a:gdLst>
              <a:gd name="T0" fmla="*/ 2147483647 w 50"/>
              <a:gd name="T1" fmla="*/ 2147483647 h 56"/>
              <a:gd name="T2" fmla="*/ 2147483647 w 50"/>
              <a:gd name="T3" fmla="*/ 2147483647 h 56"/>
              <a:gd name="T4" fmla="*/ 2147483647 w 50"/>
              <a:gd name="T5" fmla="*/ 2147483647 h 56"/>
              <a:gd name="T6" fmla="*/ 2147483647 w 50"/>
              <a:gd name="T7" fmla="*/ 2147483647 h 56"/>
              <a:gd name="T8" fmla="*/ 2147483647 w 50"/>
              <a:gd name="T9" fmla="*/ 2147483647 h 56"/>
              <a:gd name="T10" fmla="*/ 2147483647 w 50"/>
              <a:gd name="T11" fmla="*/ 2147483647 h 56"/>
              <a:gd name="T12" fmla="*/ 2147483647 w 50"/>
              <a:gd name="T13" fmla="*/ 2147483647 h 56"/>
              <a:gd name="T14" fmla="*/ 2147483647 w 50"/>
              <a:gd name="T15" fmla="*/ 2147483647 h 56"/>
              <a:gd name="T16" fmla="*/ 2147483647 w 50"/>
              <a:gd name="T17" fmla="*/ 2147483647 h 56"/>
              <a:gd name="T18" fmla="*/ 2147483647 w 50"/>
              <a:gd name="T19" fmla="*/ 2147483647 h 56"/>
              <a:gd name="T20" fmla="*/ 2147483647 w 50"/>
              <a:gd name="T21" fmla="*/ 2147483647 h 56"/>
              <a:gd name="T22" fmla="*/ 2147483647 w 50"/>
              <a:gd name="T23" fmla="*/ 2147483647 h 56"/>
              <a:gd name="T24" fmla="*/ 2147483647 w 50"/>
              <a:gd name="T25" fmla="*/ 2147483647 h 56"/>
              <a:gd name="T26" fmla="*/ 2147483647 w 50"/>
              <a:gd name="T27" fmla="*/ 2147483647 h 56"/>
              <a:gd name="T28" fmla="*/ 2147483647 w 50"/>
              <a:gd name="T29" fmla="*/ 2147483647 h 56"/>
              <a:gd name="T30" fmla="*/ 2147483647 w 50"/>
              <a:gd name="T31" fmla="*/ 0 h 56"/>
              <a:gd name="T32" fmla="*/ 2147483647 w 50"/>
              <a:gd name="T33" fmla="*/ 0 h 56"/>
              <a:gd name="T34" fmla="*/ 2147483647 w 50"/>
              <a:gd name="T35" fmla="*/ 0 h 56"/>
              <a:gd name="T36" fmla="*/ 2147483647 w 50"/>
              <a:gd name="T37" fmla="*/ 2147483647 h 56"/>
              <a:gd name="T38" fmla="*/ 2147483647 w 50"/>
              <a:gd name="T39" fmla="*/ 2147483647 h 56"/>
              <a:gd name="T40" fmla="*/ 2147483647 w 50"/>
              <a:gd name="T41" fmla="*/ 2147483647 h 56"/>
              <a:gd name="T42" fmla="*/ 2147483647 w 50"/>
              <a:gd name="T43" fmla="*/ 2147483647 h 56"/>
              <a:gd name="T44" fmla="*/ 2147483647 w 50"/>
              <a:gd name="T45" fmla="*/ 2147483647 h 56"/>
              <a:gd name="T46" fmla="*/ 2147483647 w 50"/>
              <a:gd name="T47" fmla="*/ 2147483647 h 56"/>
              <a:gd name="T48" fmla="*/ 0 w 50"/>
              <a:gd name="T49" fmla="*/ 2147483647 h 56"/>
              <a:gd name="T50" fmla="*/ 2147483647 w 50"/>
              <a:gd name="T51" fmla="*/ 2147483647 h 56"/>
              <a:gd name="T52" fmla="*/ 2147483647 w 50"/>
              <a:gd name="T53" fmla="*/ 2147483647 h 56"/>
              <a:gd name="T54" fmla="*/ 2147483647 w 50"/>
              <a:gd name="T55" fmla="*/ 2147483647 h 56"/>
              <a:gd name="T56" fmla="*/ 2147483647 w 50"/>
              <a:gd name="T57" fmla="*/ 2147483647 h 56"/>
              <a:gd name="T58" fmla="*/ 2147483647 w 50"/>
              <a:gd name="T59" fmla="*/ 2147483647 h 56"/>
              <a:gd name="T60" fmla="*/ 2147483647 w 50"/>
              <a:gd name="T61" fmla="*/ 2147483647 h 56"/>
              <a:gd name="T62" fmla="*/ 2147483647 w 50"/>
              <a:gd name="T63" fmla="*/ 2147483647 h 56"/>
              <a:gd name="T64" fmla="*/ 2147483647 w 50"/>
              <a:gd name="T65" fmla="*/ 2147483647 h 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0"/>
              <a:gd name="T100" fmla="*/ 0 h 56"/>
              <a:gd name="T101" fmla="*/ 50 w 50"/>
              <a:gd name="T102" fmla="*/ 56 h 5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0" h="56">
                <a:moveTo>
                  <a:pt x="25" y="56"/>
                </a:moveTo>
                <a:lnTo>
                  <a:pt x="30" y="55"/>
                </a:lnTo>
                <a:lnTo>
                  <a:pt x="35" y="54"/>
                </a:lnTo>
                <a:lnTo>
                  <a:pt x="39" y="51"/>
                </a:lnTo>
                <a:lnTo>
                  <a:pt x="43" y="48"/>
                </a:lnTo>
                <a:lnTo>
                  <a:pt x="46" y="44"/>
                </a:lnTo>
                <a:lnTo>
                  <a:pt x="48" y="39"/>
                </a:lnTo>
                <a:lnTo>
                  <a:pt x="49" y="34"/>
                </a:lnTo>
                <a:lnTo>
                  <a:pt x="50" y="28"/>
                </a:lnTo>
                <a:lnTo>
                  <a:pt x="49" y="23"/>
                </a:lnTo>
                <a:lnTo>
                  <a:pt x="48" y="17"/>
                </a:lnTo>
                <a:lnTo>
                  <a:pt x="46" y="12"/>
                </a:lnTo>
                <a:lnTo>
                  <a:pt x="43" y="8"/>
                </a:lnTo>
                <a:lnTo>
                  <a:pt x="39" y="4"/>
                </a:lnTo>
                <a:lnTo>
                  <a:pt x="35" y="2"/>
                </a:lnTo>
                <a:lnTo>
                  <a:pt x="30" y="0"/>
                </a:lnTo>
                <a:lnTo>
                  <a:pt x="25" y="0"/>
                </a:lnTo>
                <a:lnTo>
                  <a:pt x="20" y="0"/>
                </a:lnTo>
                <a:lnTo>
                  <a:pt x="15" y="2"/>
                </a:lnTo>
                <a:lnTo>
                  <a:pt x="11" y="4"/>
                </a:lnTo>
                <a:lnTo>
                  <a:pt x="8" y="8"/>
                </a:lnTo>
                <a:lnTo>
                  <a:pt x="4" y="12"/>
                </a:lnTo>
                <a:lnTo>
                  <a:pt x="2" y="17"/>
                </a:lnTo>
                <a:lnTo>
                  <a:pt x="1" y="23"/>
                </a:lnTo>
                <a:lnTo>
                  <a:pt x="0" y="28"/>
                </a:lnTo>
                <a:lnTo>
                  <a:pt x="1" y="34"/>
                </a:lnTo>
                <a:lnTo>
                  <a:pt x="2" y="39"/>
                </a:lnTo>
                <a:lnTo>
                  <a:pt x="4" y="44"/>
                </a:lnTo>
                <a:lnTo>
                  <a:pt x="8" y="48"/>
                </a:lnTo>
                <a:lnTo>
                  <a:pt x="11" y="51"/>
                </a:lnTo>
                <a:lnTo>
                  <a:pt x="15" y="54"/>
                </a:lnTo>
                <a:lnTo>
                  <a:pt x="20" y="55"/>
                </a:lnTo>
                <a:lnTo>
                  <a:pt x="25" y="5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43" name="Freeform 71"/>
          <p:cNvSpPr>
            <a:spLocks/>
          </p:cNvSpPr>
          <p:nvPr/>
        </p:nvSpPr>
        <p:spPr bwMode="auto">
          <a:xfrm>
            <a:off x="7388578" y="3794478"/>
            <a:ext cx="69145" cy="79022"/>
          </a:xfrm>
          <a:custGeom>
            <a:avLst/>
            <a:gdLst>
              <a:gd name="T0" fmla="*/ 2147483647 w 49"/>
              <a:gd name="T1" fmla="*/ 2147483647 h 56"/>
              <a:gd name="T2" fmla="*/ 2147483647 w 49"/>
              <a:gd name="T3" fmla="*/ 2147483647 h 56"/>
              <a:gd name="T4" fmla="*/ 2147483647 w 49"/>
              <a:gd name="T5" fmla="*/ 2147483647 h 56"/>
              <a:gd name="T6" fmla="*/ 2147483647 w 49"/>
              <a:gd name="T7" fmla="*/ 2147483647 h 56"/>
              <a:gd name="T8" fmla="*/ 2147483647 w 49"/>
              <a:gd name="T9" fmla="*/ 2147483647 h 56"/>
              <a:gd name="T10" fmla="*/ 2147483647 w 49"/>
              <a:gd name="T11" fmla="*/ 2147483647 h 56"/>
              <a:gd name="T12" fmla="*/ 2147483647 w 49"/>
              <a:gd name="T13" fmla="*/ 2147483647 h 56"/>
              <a:gd name="T14" fmla="*/ 2147483647 w 49"/>
              <a:gd name="T15" fmla="*/ 2147483647 h 56"/>
              <a:gd name="T16" fmla="*/ 2147483647 w 49"/>
              <a:gd name="T17" fmla="*/ 2147483647 h 56"/>
              <a:gd name="T18" fmla="*/ 2147483647 w 49"/>
              <a:gd name="T19" fmla="*/ 2147483647 h 56"/>
              <a:gd name="T20" fmla="*/ 2147483647 w 49"/>
              <a:gd name="T21" fmla="*/ 2147483647 h 56"/>
              <a:gd name="T22" fmla="*/ 2147483647 w 49"/>
              <a:gd name="T23" fmla="*/ 2147483647 h 56"/>
              <a:gd name="T24" fmla="*/ 2147483647 w 49"/>
              <a:gd name="T25" fmla="*/ 2147483647 h 56"/>
              <a:gd name="T26" fmla="*/ 2147483647 w 49"/>
              <a:gd name="T27" fmla="*/ 2147483647 h 56"/>
              <a:gd name="T28" fmla="*/ 2147483647 w 49"/>
              <a:gd name="T29" fmla="*/ 2147483647 h 56"/>
              <a:gd name="T30" fmla="*/ 2147483647 w 49"/>
              <a:gd name="T31" fmla="*/ 0 h 56"/>
              <a:gd name="T32" fmla="*/ 2147483647 w 49"/>
              <a:gd name="T33" fmla="*/ 0 h 56"/>
              <a:gd name="T34" fmla="*/ 2147483647 w 49"/>
              <a:gd name="T35" fmla="*/ 0 h 56"/>
              <a:gd name="T36" fmla="*/ 2147483647 w 49"/>
              <a:gd name="T37" fmla="*/ 2147483647 h 56"/>
              <a:gd name="T38" fmla="*/ 2147483647 w 49"/>
              <a:gd name="T39" fmla="*/ 2147483647 h 56"/>
              <a:gd name="T40" fmla="*/ 2147483647 w 49"/>
              <a:gd name="T41" fmla="*/ 2147483647 h 56"/>
              <a:gd name="T42" fmla="*/ 2147483647 w 49"/>
              <a:gd name="T43" fmla="*/ 2147483647 h 56"/>
              <a:gd name="T44" fmla="*/ 2147483647 w 49"/>
              <a:gd name="T45" fmla="*/ 2147483647 h 56"/>
              <a:gd name="T46" fmla="*/ 0 w 49"/>
              <a:gd name="T47" fmla="*/ 2147483647 h 56"/>
              <a:gd name="T48" fmla="*/ 0 w 49"/>
              <a:gd name="T49" fmla="*/ 2147483647 h 56"/>
              <a:gd name="T50" fmla="*/ 0 w 49"/>
              <a:gd name="T51" fmla="*/ 2147483647 h 56"/>
              <a:gd name="T52" fmla="*/ 2147483647 w 49"/>
              <a:gd name="T53" fmla="*/ 2147483647 h 56"/>
              <a:gd name="T54" fmla="*/ 2147483647 w 49"/>
              <a:gd name="T55" fmla="*/ 2147483647 h 56"/>
              <a:gd name="T56" fmla="*/ 2147483647 w 49"/>
              <a:gd name="T57" fmla="*/ 2147483647 h 56"/>
              <a:gd name="T58" fmla="*/ 2147483647 w 49"/>
              <a:gd name="T59" fmla="*/ 2147483647 h 56"/>
              <a:gd name="T60" fmla="*/ 2147483647 w 49"/>
              <a:gd name="T61" fmla="*/ 2147483647 h 56"/>
              <a:gd name="T62" fmla="*/ 2147483647 w 49"/>
              <a:gd name="T63" fmla="*/ 2147483647 h 56"/>
              <a:gd name="T64" fmla="*/ 2147483647 w 49"/>
              <a:gd name="T65" fmla="*/ 2147483647 h 5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49"/>
              <a:gd name="T100" fmla="*/ 0 h 56"/>
              <a:gd name="T101" fmla="*/ 49 w 49"/>
              <a:gd name="T102" fmla="*/ 56 h 5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49" h="56">
                <a:moveTo>
                  <a:pt x="25" y="56"/>
                </a:moveTo>
                <a:lnTo>
                  <a:pt x="30" y="55"/>
                </a:lnTo>
                <a:lnTo>
                  <a:pt x="34" y="54"/>
                </a:lnTo>
                <a:lnTo>
                  <a:pt x="38" y="51"/>
                </a:lnTo>
                <a:lnTo>
                  <a:pt x="43" y="48"/>
                </a:lnTo>
                <a:lnTo>
                  <a:pt x="45" y="44"/>
                </a:lnTo>
                <a:lnTo>
                  <a:pt x="48" y="39"/>
                </a:lnTo>
                <a:lnTo>
                  <a:pt x="49" y="34"/>
                </a:lnTo>
                <a:lnTo>
                  <a:pt x="49" y="28"/>
                </a:lnTo>
                <a:lnTo>
                  <a:pt x="49" y="23"/>
                </a:lnTo>
                <a:lnTo>
                  <a:pt x="48" y="17"/>
                </a:lnTo>
                <a:lnTo>
                  <a:pt x="45" y="12"/>
                </a:lnTo>
                <a:lnTo>
                  <a:pt x="43" y="8"/>
                </a:lnTo>
                <a:lnTo>
                  <a:pt x="38" y="4"/>
                </a:lnTo>
                <a:lnTo>
                  <a:pt x="34" y="2"/>
                </a:lnTo>
                <a:lnTo>
                  <a:pt x="30" y="0"/>
                </a:lnTo>
                <a:lnTo>
                  <a:pt x="25" y="0"/>
                </a:lnTo>
                <a:lnTo>
                  <a:pt x="19" y="0"/>
                </a:lnTo>
                <a:lnTo>
                  <a:pt x="15" y="2"/>
                </a:lnTo>
                <a:lnTo>
                  <a:pt x="11" y="4"/>
                </a:lnTo>
                <a:lnTo>
                  <a:pt x="7" y="8"/>
                </a:lnTo>
                <a:lnTo>
                  <a:pt x="4" y="12"/>
                </a:lnTo>
                <a:lnTo>
                  <a:pt x="2" y="17"/>
                </a:lnTo>
                <a:lnTo>
                  <a:pt x="0" y="23"/>
                </a:lnTo>
                <a:lnTo>
                  <a:pt x="0" y="28"/>
                </a:lnTo>
                <a:lnTo>
                  <a:pt x="0" y="34"/>
                </a:lnTo>
                <a:lnTo>
                  <a:pt x="2" y="39"/>
                </a:lnTo>
                <a:lnTo>
                  <a:pt x="4" y="44"/>
                </a:lnTo>
                <a:lnTo>
                  <a:pt x="7" y="48"/>
                </a:lnTo>
                <a:lnTo>
                  <a:pt x="11" y="51"/>
                </a:lnTo>
                <a:lnTo>
                  <a:pt x="15" y="54"/>
                </a:lnTo>
                <a:lnTo>
                  <a:pt x="19" y="55"/>
                </a:lnTo>
                <a:lnTo>
                  <a:pt x="25" y="56"/>
                </a:lnTo>
                <a:close/>
              </a:path>
            </a:pathLst>
          </a:custGeom>
          <a:solidFill>
            <a:srgbClr val="E5E5E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44" name="Freeform 72"/>
          <p:cNvSpPr>
            <a:spLocks/>
          </p:cNvSpPr>
          <p:nvPr/>
        </p:nvSpPr>
        <p:spPr bwMode="auto">
          <a:xfrm>
            <a:off x="2874434" y="3794478"/>
            <a:ext cx="70556" cy="79022"/>
          </a:xfrm>
          <a:custGeom>
            <a:avLst/>
            <a:gdLst>
              <a:gd name="T0" fmla="*/ 2147483647 w 50"/>
              <a:gd name="T1" fmla="*/ 2147483647 h 56"/>
              <a:gd name="T2" fmla="*/ 2147483647 w 50"/>
              <a:gd name="T3" fmla="*/ 2147483647 h 56"/>
              <a:gd name="T4" fmla="*/ 2147483647 w 50"/>
              <a:gd name="T5" fmla="*/ 2147483647 h 56"/>
              <a:gd name="T6" fmla="*/ 2147483647 w 50"/>
              <a:gd name="T7" fmla="*/ 2147483647 h 56"/>
              <a:gd name="T8" fmla="*/ 2147483647 w 50"/>
              <a:gd name="T9" fmla="*/ 2147483647 h 56"/>
              <a:gd name="T10" fmla="*/ 2147483647 w 50"/>
              <a:gd name="T11" fmla="*/ 2147483647 h 56"/>
              <a:gd name="T12" fmla="*/ 2147483647 w 50"/>
              <a:gd name="T13" fmla="*/ 2147483647 h 56"/>
              <a:gd name="T14" fmla="*/ 2147483647 w 50"/>
              <a:gd name="T15" fmla="*/ 2147483647 h 56"/>
              <a:gd name="T16" fmla="*/ 2147483647 w 50"/>
              <a:gd name="T17" fmla="*/ 2147483647 h 56"/>
              <a:gd name="T18" fmla="*/ 2147483647 w 50"/>
              <a:gd name="T19" fmla="*/ 2147483647 h 56"/>
              <a:gd name="T20" fmla="*/ 2147483647 w 50"/>
              <a:gd name="T21" fmla="*/ 2147483647 h 56"/>
              <a:gd name="T22" fmla="*/ 2147483647 w 50"/>
              <a:gd name="T23" fmla="*/ 2147483647 h 56"/>
              <a:gd name="T24" fmla="*/ 2147483647 w 50"/>
              <a:gd name="T25" fmla="*/ 2147483647 h 56"/>
              <a:gd name="T26" fmla="*/ 2147483647 w 50"/>
              <a:gd name="T27" fmla="*/ 2147483647 h 56"/>
              <a:gd name="T28" fmla="*/ 2147483647 w 50"/>
              <a:gd name="T29" fmla="*/ 2147483647 h 56"/>
              <a:gd name="T30" fmla="*/ 2147483647 w 50"/>
              <a:gd name="T31" fmla="*/ 2147483647 h 56"/>
              <a:gd name="T32" fmla="*/ 2147483647 w 50"/>
              <a:gd name="T33" fmla="*/ 2147483647 h 56"/>
              <a:gd name="T34" fmla="*/ 2147483647 w 50"/>
              <a:gd name="T35" fmla="*/ 0 h 56"/>
              <a:gd name="T36" fmla="*/ 2147483647 w 50"/>
              <a:gd name="T37" fmla="*/ 0 h 56"/>
              <a:gd name="T38" fmla="*/ 2147483647 w 50"/>
              <a:gd name="T39" fmla="*/ 0 h 56"/>
              <a:gd name="T40" fmla="*/ 2147483647 w 50"/>
              <a:gd name="T41" fmla="*/ 0 h 56"/>
              <a:gd name="T42" fmla="*/ 2147483647 w 50"/>
              <a:gd name="T43" fmla="*/ 2147483647 h 56"/>
              <a:gd name="T44" fmla="*/ 2147483647 w 50"/>
              <a:gd name="T45" fmla="*/ 2147483647 h 56"/>
              <a:gd name="T46" fmla="*/ 2147483647 w 50"/>
              <a:gd name="T47" fmla="*/ 2147483647 h 56"/>
              <a:gd name="T48" fmla="*/ 2147483647 w 50"/>
              <a:gd name="T49" fmla="*/ 2147483647 h 56"/>
              <a:gd name="T50" fmla="*/ 2147483647 w 50"/>
              <a:gd name="T51" fmla="*/ 2147483647 h 56"/>
              <a:gd name="T52" fmla="*/ 2147483647 w 50"/>
              <a:gd name="T53" fmla="*/ 2147483647 h 56"/>
              <a:gd name="T54" fmla="*/ 0 w 50"/>
              <a:gd name="T55" fmla="*/ 2147483647 h 56"/>
              <a:gd name="T56" fmla="*/ 0 w 50"/>
              <a:gd name="T57" fmla="*/ 2147483647 h 56"/>
              <a:gd name="T58" fmla="*/ 2147483647 w 50"/>
              <a:gd name="T59" fmla="*/ 2147483647 h 56"/>
              <a:gd name="T60" fmla="*/ 2147483647 w 50"/>
              <a:gd name="T61" fmla="*/ 2147483647 h 56"/>
              <a:gd name="T62" fmla="*/ 2147483647 w 50"/>
              <a:gd name="T63" fmla="*/ 2147483647 h 56"/>
              <a:gd name="T64" fmla="*/ 2147483647 w 50"/>
              <a:gd name="T65" fmla="*/ 2147483647 h 56"/>
              <a:gd name="T66" fmla="*/ 2147483647 w 50"/>
              <a:gd name="T67" fmla="*/ 2147483647 h 56"/>
              <a:gd name="T68" fmla="*/ 2147483647 w 50"/>
              <a:gd name="T69" fmla="*/ 2147483647 h 56"/>
              <a:gd name="T70" fmla="*/ 2147483647 w 50"/>
              <a:gd name="T71" fmla="*/ 2147483647 h 56"/>
              <a:gd name="T72" fmla="*/ 2147483647 w 50"/>
              <a:gd name="T73" fmla="*/ 2147483647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0"/>
              <a:gd name="T112" fmla="*/ 0 h 56"/>
              <a:gd name="T113" fmla="*/ 50 w 50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0" h="56">
                <a:moveTo>
                  <a:pt x="25" y="56"/>
                </a:moveTo>
                <a:lnTo>
                  <a:pt x="25" y="56"/>
                </a:lnTo>
                <a:lnTo>
                  <a:pt x="30" y="55"/>
                </a:lnTo>
                <a:lnTo>
                  <a:pt x="35" y="54"/>
                </a:lnTo>
                <a:lnTo>
                  <a:pt x="39" y="51"/>
                </a:lnTo>
                <a:lnTo>
                  <a:pt x="43" y="48"/>
                </a:lnTo>
                <a:lnTo>
                  <a:pt x="46" y="44"/>
                </a:lnTo>
                <a:lnTo>
                  <a:pt x="48" y="39"/>
                </a:lnTo>
                <a:lnTo>
                  <a:pt x="49" y="34"/>
                </a:lnTo>
                <a:lnTo>
                  <a:pt x="50" y="28"/>
                </a:lnTo>
                <a:lnTo>
                  <a:pt x="49" y="23"/>
                </a:lnTo>
                <a:lnTo>
                  <a:pt x="48" y="17"/>
                </a:lnTo>
                <a:lnTo>
                  <a:pt x="46" y="12"/>
                </a:lnTo>
                <a:lnTo>
                  <a:pt x="43" y="8"/>
                </a:lnTo>
                <a:lnTo>
                  <a:pt x="39" y="4"/>
                </a:lnTo>
                <a:lnTo>
                  <a:pt x="35" y="2"/>
                </a:lnTo>
                <a:lnTo>
                  <a:pt x="30" y="0"/>
                </a:lnTo>
                <a:lnTo>
                  <a:pt x="25" y="0"/>
                </a:lnTo>
                <a:lnTo>
                  <a:pt x="20" y="0"/>
                </a:lnTo>
                <a:lnTo>
                  <a:pt x="15" y="2"/>
                </a:lnTo>
                <a:lnTo>
                  <a:pt x="11" y="4"/>
                </a:lnTo>
                <a:lnTo>
                  <a:pt x="8" y="8"/>
                </a:lnTo>
                <a:lnTo>
                  <a:pt x="4" y="12"/>
                </a:lnTo>
                <a:lnTo>
                  <a:pt x="2" y="17"/>
                </a:lnTo>
                <a:lnTo>
                  <a:pt x="1" y="23"/>
                </a:lnTo>
                <a:lnTo>
                  <a:pt x="0" y="28"/>
                </a:lnTo>
                <a:lnTo>
                  <a:pt x="1" y="34"/>
                </a:lnTo>
                <a:lnTo>
                  <a:pt x="2" y="39"/>
                </a:lnTo>
                <a:lnTo>
                  <a:pt x="4" y="44"/>
                </a:lnTo>
                <a:lnTo>
                  <a:pt x="8" y="48"/>
                </a:lnTo>
                <a:lnTo>
                  <a:pt x="11" y="51"/>
                </a:lnTo>
                <a:lnTo>
                  <a:pt x="15" y="54"/>
                </a:lnTo>
                <a:lnTo>
                  <a:pt x="20" y="55"/>
                </a:lnTo>
                <a:lnTo>
                  <a:pt x="25" y="56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45" name="Freeform 73"/>
          <p:cNvSpPr>
            <a:spLocks/>
          </p:cNvSpPr>
          <p:nvPr/>
        </p:nvSpPr>
        <p:spPr bwMode="auto">
          <a:xfrm>
            <a:off x="7388578" y="3794478"/>
            <a:ext cx="69145" cy="79022"/>
          </a:xfrm>
          <a:custGeom>
            <a:avLst/>
            <a:gdLst>
              <a:gd name="T0" fmla="*/ 2147483647 w 49"/>
              <a:gd name="T1" fmla="*/ 2147483647 h 56"/>
              <a:gd name="T2" fmla="*/ 2147483647 w 49"/>
              <a:gd name="T3" fmla="*/ 2147483647 h 56"/>
              <a:gd name="T4" fmla="*/ 2147483647 w 49"/>
              <a:gd name="T5" fmla="*/ 2147483647 h 56"/>
              <a:gd name="T6" fmla="*/ 2147483647 w 49"/>
              <a:gd name="T7" fmla="*/ 2147483647 h 56"/>
              <a:gd name="T8" fmla="*/ 2147483647 w 49"/>
              <a:gd name="T9" fmla="*/ 2147483647 h 56"/>
              <a:gd name="T10" fmla="*/ 2147483647 w 49"/>
              <a:gd name="T11" fmla="*/ 2147483647 h 56"/>
              <a:gd name="T12" fmla="*/ 2147483647 w 49"/>
              <a:gd name="T13" fmla="*/ 2147483647 h 56"/>
              <a:gd name="T14" fmla="*/ 2147483647 w 49"/>
              <a:gd name="T15" fmla="*/ 2147483647 h 56"/>
              <a:gd name="T16" fmla="*/ 2147483647 w 49"/>
              <a:gd name="T17" fmla="*/ 2147483647 h 56"/>
              <a:gd name="T18" fmla="*/ 2147483647 w 49"/>
              <a:gd name="T19" fmla="*/ 2147483647 h 56"/>
              <a:gd name="T20" fmla="*/ 2147483647 w 49"/>
              <a:gd name="T21" fmla="*/ 2147483647 h 56"/>
              <a:gd name="T22" fmla="*/ 2147483647 w 49"/>
              <a:gd name="T23" fmla="*/ 2147483647 h 56"/>
              <a:gd name="T24" fmla="*/ 2147483647 w 49"/>
              <a:gd name="T25" fmla="*/ 2147483647 h 56"/>
              <a:gd name="T26" fmla="*/ 2147483647 w 49"/>
              <a:gd name="T27" fmla="*/ 2147483647 h 56"/>
              <a:gd name="T28" fmla="*/ 2147483647 w 49"/>
              <a:gd name="T29" fmla="*/ 2147483647 h 56"/>
              <a:gd name="T30" fmla="*/ 2147483647 w 49"/>
              <a:gd name="T31" fmla="*/ 2147483647 h 56"/>
              <a:gd name="T32" fmla="*/ 2147483647 w 49"/>
              <a:gd name="T33" fmla="*/ 2147483647 h 56"/>
              <a:gd name="T34" fmla="*/ 2147483647 w 49"/>
              <a:gd name="T35" fmla="*/ 0 h 56"/>
              <a:gd name="T36" fmla="*/ 2147483647 w 49"/>
              <a:gd name="T37" fmla="*/ 0 h 56"/>
              <a:gd name="T38" fmla="*/ 2147483647 w 49"/>
              <a:gd name="T39" fmla="*/ 0 h 56"/>
              <a:gd name="T40" fmla="*/ 2147483647 w 49"/>
              <a:gd name="T41" fmla="*/ 0 h 56"/>
              <a:gd name="T42" fmla="*/ 2147483647 w 49"/>
              <a:gd name="T43" fmla="*/ 2147483647 h 56"/>
              <a:gd name="T44" fmla="*/ 2147483647 w 49"/>
              <a:gd name="T45" fmla="*/ 2147483647 h 56"/>
              <a:gd name="T46" fmla="*/ 2147483647 w 49"/>
              <a:gd name="T47" fmla="*/ 2147483647 h 56"/>
              <a:gd name="T48" fmla="*/ 2147483647 w 49"/>
              <a:gd name="T49" fmla="*/ 2147483647 h 56"/>
              <a:gd name="T50" fmla="*/ 2147483647 w 49"/>
              <a:gd name="T51" fmla="*/ 2147483647 h 56"/>
              <a:gd name="T52" fmla="*/ 0 w 49"/>
              <a:gd name="T53" fmla="*/ 2147483647 h 56"/>
              <a:gd name="T54" fmla="*/ 0 w 49"/>
              <a:gd name="T55" fmla="*/ 2147483647 h 56"/>
              <a:gd name="T56" fmla="*/ 0 w 49"/>
              <a:gd name="T57" fmla="*/ 2147483647 h 56"/>
              <a:gd name="T58" fmla="*/ 0 w 49"/>
              <a:gd name="T59" fmla="*/ 2147483647 h 56"/>
              <a:gd name="T60" fmla="*/ 2147483647 w 49"/>
              <a:gd name="T61" fmla="*/ 2147483647 h 56"/>
              <a:gd name="T62" fmla="*/ 2147483647 w 49"/>
              <a:gd name="T63" fmla="*/ 2147483647 h 56"/>
              <a:gd name="T64" fmla="*/ 2147483647 w 49"/>
              <a:gd name="T65" fmla="*/ 2147483647 h 56"/>
              <a:gd name="T66" fmla="*/ 2147483647 w 49"/>
              <a:gd name="T67" fmla="*/ 2147483647 h 56"/>
              <a:gd name="T68" fmla="*/ 2147483647 w 49"/>
              <a:gd name="T69" fmla="*/ 2147483647 h 56"/>
              <a:gd name="T70" fmla="*/ 2147483647 w 49"/>
              <a:gd name="T71" fmla="*/ 2147483647 h 56"/>
              <a:gd name="T72" fmla="*/ 2147483647 w 49"/>
              <a:gd name="T73" fmla="*/ 2147483647 h 5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9"/>
              <a:gd name="T112" fmla="*/ 0 h 56"/>
              <a:gd name="T113" fmla="*/ 49 w 49"/>
              <a:gd name="T114" fmla="*/ 56 h 5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9" h="56">
                <a:moveTo>
                  <a:pt x="25" y="56"/>
                </a:moveTo>
                <a:lnTo>
                  <a:pt x="25" y="56"/>
                </a:lnTo>
                <a:lnTo>
                  <a:pt x="30" y="55"/>
                </a:lnTo>
                <a:lnTo>
                  <a:pt x="34" y="54"/>
                </a:lnTo>
                <a:lnTo>
                  <a:pt x="38" y="51"/>
                </a:lnTo>
                <a:lnTo>
                  <a:pt x="43" y="48"/>
                </a:lnTo>
                <a:lnTo>
                  <a:pt x="45" y="44"/>
                </a:lnTo>
                <a:lnTo>
                  <a:pt x="48" y="39"/>
                </a:lnTo>
                <a:lnTo>
                  <a:pt x="49" y="34"/>
                </a:lnTo>
                <a:lnTo>
                  <a:pt x="49" y="28"/>
                </a:lnTo>
                <a:lnTo>
                  <a:pt x="49" y="23"/>
                </a:lnTo>
                <a:lnTo>
                  <a:pt x="48" y="17"/>
                </a:lnTo>
                <a:lnTo>
                  <a:pt x="45" y="12"/>
                </a:lnTo>
                <a:lnTo>
                  <a:pt x="43" y="8"/>
                </a:lnTo>
                <a:lnTo>
                  <a:pt x="38" y="4"/>
                </a:lnTo>
                <a:lnTo>
                  <a:pt x="34" y="2"/>
                </a:lnTo>
                <a:lnTo>
                  <a:pt x="30" y="0"/>
                </a:lnTo>
                <a:lnTo>
                  <a:pt x="25" y="0"/>
                </a:lnTo>
                <a:lnTo>
                  <a:pt x="19" y="0"/>
                </a:lnTo>
                <a:lnTo>
                  <a:pt x="15" y="2"/>
                </a:lnTo>
                <a:lnTo>
                  <a:pt x="11" y="4"/>
                </a:lnTo>
                <a:lnTo>
                  <a:pt x="7" y="8"/>
                </a:lnTo>
                <a:lnTo>
                  <a:pt x="4" y="12"/>
                </a:lnTo>
                <a:lnTo>
                  <a:pt x="2" y="17"/>
                </a:lnTo>
                <a:lnTo>
                  <a:pt x="0" y="23"/>
                </a:lnTo>
                <a:lnTo>
                  <a:pt x="0" y="28"/>
                </a:lnTo>
                <a:lnTo>
                  <a:pt x="0" y="34"/>
                </a:lnTo>
                <a:lnTo>
                  <a:pt x="2" y="39"/>
                </a:lnTo>
                <a:lnTo>
                  <a:pt x="4" y="44"/>
                </a:lnTo>
                <a:lnTo>
                  <a:pt x="7" y="48"/>
                </a:lnTo>
                <a:lnTo>
                  <a:pt x="11" y="51"/>
                </a:lnTo>
                <a:lnTo>
                  <a:pt x="15" y="54"/>
                </a:lnTo>
                <a:lnTo>
                  <a:pt x="19" y="55"/>
                </a:lnTo>
                <a:lnTo>
                  <a:pt x="25" y="56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46" name="Freeform 74"/>
          <p:cNvSpPr>
            <a:spLocks/>
          </p:cNvSpPr>
          <p:nvPr/>
        </p:nvSpPr>
        <p:spPr bwMode="auto">
          <a:xfrm>
            <a:off x="2043290" y="2959100"/>
            <a:ext cx="495300" cy="1262944"/>
          </a:xfrm>
          <a:custGeom>
            <a:avLst/>
            <a:gdLst>
              <a:gd name="T0" fmla="*/ 2147483647 w 351"/>
              <a:gd name="T1" fmla="*/ 2147483647 h 895"/>
              <a:gd name="T2" fmla="*/ 2147483647 w 351"/>
              <a:gd name="T3" fmla="*/ 2147483647 h 895"/>
              <a:gd name="T4" fmla="*/ 2147483647 w 351"/>
              <a:gd name="T5" fmla="*/ 2147483647 h 895"/>
              <a:gd name="T6" fmla="*/ 2147483647 w 351"/>
              <a:gd name="T7" fmla="*/ 2147483647 h 895"/>
              <a:gd name="T8" fmla="*/ 2147483647 w 351"/>
              <a:gd name="T9" fmla="*/ 2147483647 h 895"/>
              <a:gd name="T10" fmla="*/ 2147483647 w 351"/>
              <a:gd name="T11" fmla="*/ 2147483647 h 895"/>
              <a:gd name="T12" fmla="*/ 2147483647 w 351"/>
              <a:gd name="T13" fmla="*/ 2147483647 h 895"/>
              <a:gd name="T14" fmla="*/ 2147483647 w 351"/>
              <a:gd name="T15" fmla="*/ 2147483647 h 895"/>
              <a:gd name="T16" fmla="*/ 2147483647 w 351"/>
              <a:gd name="T17" fmla="*/ 2147483647 h 895"/>
              <a:gd name="T18" fmla="*/ 2147483647 w 351"/>
              <a:gd name="T19" fmla="*/ 2147483647 h 895"/>
              <a:gd name="T20" fmla="*/ 0 w 351"/>
              <a:gd name="T21" fmla="*/ 2147483647 h 895"/>
              <a:gd name="T22" fmla="*/ 2147483647 w 351"/>
              <a:gd name="T23" fmla="*/ 2147483647 h 895"/>
              <a:gd name="T24" fmla="*/ 2147483647 w 351"/>
              <a:gd name="T25" fmla="*/ 2147483647 h 895"/>
              <a:gd name="T26" fmla="*/ 2147483647 w 351"/>
              <a:gd name="T27" fmla="*/ 2147483647 h 895"/>
              <a:gd name="T28" fmla="*/ 2147483647 w 351"/>
              <a:gd name="T29" fmla="*/ 2147483647 h 895"/>
              <a:gd name="T30" fmla="*/ 2147483647 w 351"/>
              <a:gd name="T31" fmla="*/ 2147483647 h 895"/>
              <a:gd name="T32" fmla="*/ 2147483647 w 351"/>
              <a:gd name="T33" fmla="*/ 2147483647 h 895"/>
              <a:gd name="T34" fmla="*/ 2147483647 w 351"/>
              <a:gd name="T35" fmla="*/ 2147483647 h 895"/>
              <a:gd name="T36" fmla="*/ 2147483647 w 351"/>
              <a:gd name="T37" fmla="*/ 2147483647 h 895"/>
              <a:gd name="T38" fmla="*/ 2147483647 w 351"/>
              <a:gd name="T39" fmla="*/ 2147483647 h 895"/>
              <a:gd name="T40" fmla="*/ 2147483647 w 351"/>
              <a:gd name="T41" fmla="*/ 2147483647 h 895"/>
              <a:gd name="T42" fmla="*/ 2147483647 w 351"/>
              <a:gd name="T43" fmla="*/ 2147483647 h 895"/>
              <a:gd name="T44" fmla="*/ 2147483647 w 351"/>
              <a:gd name="T45" fmla="*/ 2147483647 h 895"/>
              <a:gd name="T46" fmla="*/ 2147483647 w 351"/>
              <a:gd name="T47" fmla="*/ 2147483647 h 895"/>
              <a:gd name="T48" fmla="*/ 2147483647 w 351"/>
              <a:gd name="T49" fmla="*/ 2147483647 h 895"/>
              <a:gd name="T50" fmla="*/ 2147483647 w 351"/>
              <a:gd name="T51" fmla="*/ 2147483647 h 895"/>
              <a:gd name="T52" fmla="*/ 2147483647 w 351"/>
              <a:gd name="T53" fmla="*/ 2147483647 h 895"/>
              <a:gd name="T54" fmla="*/ 2147483647 w 351"/>
              <a:gd name="T55" fmla="*/ 2147483647 h 895"/>
              <a:gd name="T56" fmla="*/ 2147483647 w 351"/>
              <a:gd name="T57" fmla="*/ 2147483647 h 895"/>
              <a:gd name="T58" fmla="*/ 2147483647 w 351"/>
              <a:gd name="T59" fmla="*/ 2147483647 h 895"/>
              <a:gd name="T60" fmla="*/ 2147483647 w 351"/>
              <a:gd name="T61" fmla="*/ 2147483647 h 895"/>
              <a:gd name="T62" fmla="*/ 2147483647 w 351"/>
              <a:gd name="T63" fmla="*/ 2147483647 h 895"/>
              <a:gd name="T64" fmla="*/ 2147483647 w 351"/>
              <a:gd name="T65" fmla="*/ 2147483647 h 895"/>
              <a:gd name="T66" fmla="*/ 2147483647 w 351"/>
              <a:gd name="T67" fmla="*/ 2147483647 h 895"/>
              <a:gd name="T68" fmla="*/ 2147483647 w 351"/>
              <a:gd name="T69" fmla="*/ 2147483647 h 895"/>
              <a:gd name="T70" fmla="*/ 2147483647 w 351"/>
              <a:gd name="T71" fmla="*/ 2147483647 h 895"/>
              <a:gd name="T72" fmla="*/ 2147483647 w 351"/>
              <a:gd name="T73" fmla="*/ 2147483647 h 895"/>
              <a:gd name="T74" fmla="*/ 2147483647 w 351"/>
              <a:gd name="T75" fmla="*/ 2147483647 h 895"/>
              <a:gd name="T76" fmla="*/ 2147483647 w 351"/>
              <a:gd name="T77" fmla="*/ 2147483647 h 895"/>
              <a:gd name="T78" fmla="*/ 2147483647 w 351"/>
              <a:gd name="T79" fmla="*/ 2147483647 h 895"/>
              <a:gd name="T80" fmla="*/ 2147483647 w 351"/>
              <a:gd name="T81" fmla="*/ 2147483647 h 895"/>
              <a:gd name="T82" fmla="*/ 2147483647 w 351"/>
              <a:gd name="T83" fmla="*/ 2147483647 h 895"/>
              <a:gd name="T84" fmla="*/ 2147483647 w 351"/>
              <a:gd name="T85" fmla="*/ 2147483647 h 895"/>
              <a:gd name="T86" fmla="*/ 2147483647 w 351"/>
              <a:gd name="T87" fmla="*/ 2147483647 h 895"/>
              <a:gd name="T88" fmla="*/ 2147483647 w 351"/>
              <a:gd name="T89" fmla="*/ 2147483647 h 895"/>
              <a:gd name="T90" fmla="*/ 2147483647 w 351"/>
              <a:gd name="T91" fmla="*/ 2147483647 h 89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51"/>
              <a:gd name="T139" fmla="*/ 0 h 895"/>
              <a:gd name="T140" fmla="*/ 351 w 351"/>
              <a:gd name="T141" fmla="*/ 895 h 89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51" h="895">
                <a:moveTo>
                  <a:pt x="221" y="0"/>
                </a:moveTo>
                <a:lnTo>
                  <a:pt x="203" y="2"/>
                </a:lnTo>
                <a:lnTo>
                  <a:pt x="187" y="7"/>
                </a:lnTo>
                <a:lnTo>
                  <a:pt x="171" y="14"/>
                </a:lnTo>
                <a:lnTo>
                  <a:pt x="157" y="24"/>
                </a:lnTo>
                <a:lnTo>
                  <a:pt x="143" y="36"/>
                </a:lnTo>
                <a:lnTo>
                  <a:pt x="130" y="50"/>
                </a:lnTo>
                <a:lnTo>
                  <a:pt x="117" y="65"/>
                </a:lnTo>
                <a:lnTo>
                  <a:pt x="106" y="82"/>
                </a:lnTo>
                <a:lnTo>
                  <a:pt x="96" y="100"/>
                </a:lnTo>
                <a:lnTo>
                  <a:pt x="86" y="120"/>
                </a:lnTo>
                <a:lnTo>
                  <a:pt x="77" y="141"/>
                </a:lnTo>
                <a:lnTo>
                  <a:pt x="68" y="164"/>
                </a:lnTo>
                <a:lnTo>
                  <a:pt x="60" y="187"/>
                </a:lnTo>
                <a:lnTo>
                  <a:pt x="53" y="210"/>
                </a:lnTo>
                <a:lnTo>
                  <a:pt x="47" y="235"/>
                </a:lnTo>
                <a:lnTo>
                  <a:pt x="40" y="259"/>
                </a:lnTo>
                <a:lnTo>
                  <a:pt x="35" y="285"/>
                </a:lnTo>
                <a:lnTo>
                  <a:pt x="30" y="310"/>
                </a:lnTo>
                <a:lnTo>
                  <a:pt x="26" y="335"/>
                </a:lnTo>
                <a:lnTo>
                  <a:pt x="22" y="361"/>
                </a:lnTo>
                <a:lnTo>
                  <a:pt x="18" y="385"/>
                </a:lnTo>
                <a:lnTo>
                  <a:pt x="15" y="410"/>
                </a:lnTo>
                <a:lnTo>
                  <a:pt x="12" y="434"/>
                </a:lnTo>
                <a:lnTo>
                  <a:pt x="10" y="458"/>
                </a:lnTo>
                <a:lnTo>
                  <a:pt x="7" y="480"/>
                </a:lnTo>
                <a:lnTo>
                  <a:pt x="6" y="502"/>
                </a:lnTo>
                <a:lnTo>
                  <a:pt x="5" y="522"/>
                </a:lnTo>
                <a:lnTo>
                  <a:pt x="3" y="542"/>
                </a:lnTo>
                <a:lnTo>
                  <a:pt x="2" y="559"/>
                </a:lnTo>
                <a:lnTo>
                  <a:pt x="1" y="576"/>
                </a:lnTo>
                <a:lnTo>
                  <a:pt x="1" y="590"/>
                </a:lnTo>
                <a:lnTo>
                  <a:pt x="0" y="603"/>
                </a:lnTo>
                <a:lnTo>
                  <a:pt x="0" y="615"/>
                </a:lnTo>
                <a:lnTo>
                  <a:pt x="0" y="627"/>
                </a:lnTo>
                <a:lnTo>
                  <a:pt x="1" y="638"/>
                </a:lnTo>
                <a:lnTo>
                  <a:pt x="2" y="649"/>
                </a:lnTo>
                <a:lnTo>
                  <a:pt x="3" y="660"/>
                </a:lnTo>
                <a:lnTo>
                  <a:pt x="5" y="669"/>
                </a:lnTo>
                <a:lnTo>
                  <a:pt x="7" y="680"/>
                </a:lnTo>
                <a:lnTo>
                  <a:pt x="9" y="689"/>
                </a:lnTo>
                <a:lnTo>
                  <a:pt x="11" y="698"/>
                </a:lnTo>
                <a:lnTo>
                  <a:pt x="13" y="707"/>
                </a:lnTo>
                <a:lnTo>
                  <a:pt x="14" y="715"/>
                </a:lnTo>
                <a:lnTo>
                  <a:pt x="16" y="724"/>
                </a:lnTo>
                <a:lnTo>
                  <a:pt x="17" y="732"/>
                </a:lnTo>
                <a:lnTo>
                  <a:pt x="17" y="739"/>
                </a:lnTo>
                <a:lnTo>
                  <a:pt x="18" y="746"/>
                </a:lnTo>
                <a:lnTo>
                  <a:pt x="17" y="753"/>
                </a:lnTo>
                <a:lnTo>
                  <a:pt x="17" y="760"/>
                </a:lnTo>
                <a:lnTo>
                  <a:pt x="16" y="769"/>
                </a:lnTo>
                <a:lnTo>
                  <a:pt x="16" y="779"/>
                </a:lnTo>
                <a:lnTo>
                  <a:pt x="16" y="790"/>
                </a:lnTo>
                <a:lnTo>
                  <a:pt x="16" y="801"/>
                </a:lnTo>
                <a:lnTo>
                  <a:pt x="17" y="813"/>
                </a:lnTo>
                <a:lnTo>
                  <a:pt x="17" y="825"/>
                </a:lnTo>
                <a:lnTo>
                  <a:pt x="17" y="837"/>
                </a:lnTo>
                <a:lnTo>
                  <a:pt x="18" y="848"/>
                </a:lnTo>
                <a:lnTo>
                  <a:pt x="18" y="859"/>
                </a:lnTo>
                <a:lnTo>
                  <a:pt x="19" y="869"/>
                </a:lnTo>
                <a:lnTo>
                  <a:pt x="20" y="877"/>
                </a:lnTo>
                <a:lnTo>
                  <a:pt x="20" y="885"/>
                </a:lnTo>
                <a:lnTo>
                  <a:pt x="20" y="890"/>
                </a:lnTo>
                <a:lnTo>
                  <a:pt x="21" y="893"/>
                </a:lnTo>
                <a:lnTo>
                  <a:pt x="21" y="895"/>
                </a:lnTo>
                <a:lnTo>
                  <a:pt x="22" y="895"/>
                </a:lnTo>
                <a:lnTo>
                  <a:pt x="27" y="894"/>
                </a:lnTo>
                <a:lnTo>
                  <a:pt x="35" y="893"/>
                </a:lnTo>
                <a:lnTo>
                  <a:pt x="44" y="892"/>
                </a:lnTo>
                <a:lnTo>
                  <a:pt x="56" y="890"/>
                </a:lnTo>
                <a:lnTo>
                  <a:pt x="70" y="888"/>
                </a:lnTo>
                <a:lnTo>
                  <a:pt x="85" y="885"/>
                </a:lnTo>
                <a:lnTo>
                  <a:pt x="100" y="881"/>
                </a:lnTo>
                <a:lnTo>
                  <a:pt x="116" y="877"/>
                </a:lnTo>
                <a:lnTo>
                  <a:pt x="132" y="873"/>
                </a:lnTo>
                <a:lnTo>
                  <a:pt x="149" y="867"/>
                </a:lnTo>
                <a:lnTo>
                  <a:pt x="164" y="860"/>
                </a:lnTo>
                <a:lnTo>
                  <a:pt x="179" y="853"/>
                </a:lnTo>
                <a:lnTo>
                  <a:pt x="191" y="844"/>
                </a:lnTo>
                <a:lnTo>
                  <a:pt x="203" y="835"/>
                </a:lnTo>
                <a:lnTo>
                  <a:pt x="212" y="824"/>
                </a:lnTo>
                <a:lnTo>
                  <a:pt x="226" y="804"/>
                </a:lnTo>
                <a:lnTo>
                  <a:pt x="238" y="787"/>
                </a:lnTo>
                <a:lnTo>
                  <a:pt x="248" y="776"/>
                </a:lnTo>
                <a:lnTo>
                  <a:pt x="255" y="767"/>
                </a:lnTo>
                <a:lnTo>
                  <a:pt x="259" y="762"/>
                </a:lnTo>
                <a:lnTo>
                  <a:pt x="263" y="759"/>
                </a:lnTo>
                <a:lnTo>
                  <a:pt x="264" y="757"/>
                </a:lnTo>
                <a:lnTo>
                  <a:pt x="265" y="757"/>
                </a:lnTo>
                <a:lnTo>
                  <a:pt x="212" y="824"/>
                </a:lnTo>
                <a:lnTo>
                  <a:pt x="212" y="708"/>
                </a:lnTo>
                <a:lnTo>
                  <a:pt x="185" y="695"/>
                </a:lnTo>
                <a:lnTo>
                  <a:pt x="185" y="683"/>
                </a:lnTo>
                <a:lnTo>
                  <a:pt x="184" y="672"/>
                </a:lnTo>
                <a:lnTo>
                  <a:pt x="184" y="662"/>
                </a:lnTo>
                <a:lnTo>
                  <a:pt x="184" y="652"/>
                </a:lnTo>
                <a:lnTo>
                  <a:pt x="185" y="642"/>
                </a:lnTo>
                <a:lnTo>
                  <a:pt x="185" y="633"/>
                </a:lnTo>
                <a:lnTo>
                  <a:pt x="187" y="624"/>
                </a:lnTo>
                <a:lnTo>
                  <a:pt x="188" y="616"/>
                </a:lnTo>
                <a:lnTo>
                  <a:pt x="189" y="609"/>
                </a:lnTo>
                <a:lnTo>
                  <a:pt x="191" y="602"/>
                </a:lnTo>
                <a:lnTo>
                  <a:pt x="193" y="596"/>
                </a:lnTo>
                <a:lnTo>
                  <a:pt x="196" y="590"/>
                </a:lnTo>
                <a:lnTo>
                  <a:pt x="199" y="585"/>
                </a:lnTo>
                <a:lnTo>
                  <a:pt x="203" y="581"/>
                </a:lnTo>
                <a:lnTo>
                  <a:pt x="207" y="577"/>
                </a:lnTo>
                <a:lnTo>
                  <a:pt x="212" y="574"/>
                </a:lnTo>
                <a:lnTo>
                  <a:pt x="217" y="569"/>
                </a:lnTo>
                <a:lnTo>
                  <a:pt x="224" y="560"/>
                </a:lnTo>
                <a:lnTo>
                  <a:pt x="232" y="547"/>
                </a:lnTo>
                <a:lnTo>
                  <a:pt x="240" y="531"/>
                </a:lnTo>
                <a:lnTo>
                  <a:pt x="249" y="513"/>
                </a:lnTo>
                <a:lnTo>
                  <a:pt x="258" y="493"/>
                </a:lnTo>
                <a:lnTo>
                  <a:pt x="267" y="471"/>
                </a:lnTo>
                <a:lnTo>
                  <a:pt x="277" y="448"/>
                </a:lnTo>
                <a:lnTo>
                  <a:pt x="286" y="426"/>
                </a:lnTo>
                <a:lnTo>
                  <a:pt x="295" y="404"/>
                </a:lnTo>
                <a:lnTo>
                  <a:pt x="303" y="383"/>
                </a:lnTo>
                <a:lnTo>
                  <a:pt x="310" y="364"/>
                </a:lnTo>
                <a:lnTo>
                  <a:pt x="317" y="347"/>
                </a:lnTo>
                <a:lnTo>
                  <a:pt x="322" y="334"/>
                </a:lnTo>
                <a:lnTo>
                  <a:pt x="326" y="324"/>
                </a:lnTo>
                <a:lnTo>
                  <a:pt x="328" y="317"/>
                </a:lnTo>
                <a:lnTo>
                  <a:pt x="329" y="311"/>
                </a:lnTo>
                <a:lnTo>
                  <a:pt x="333" y="300"/>
                </a:lnTo>
                <a:lnTo>
                  <a:pt x="337" y="283"/>
                </a:lnTo>
                <a:lnTo>
                  <a:pt x="341" y="263"/>
                </a:lnTo>
                <a:lnTo>
                  <a:pt x="346" y="240"/>
                </a:lnTo>
                <a:lnTo>
                  <a:pt x="348" y="214"/>
                </a:lnTo>
                <a:lnTo>
                  <a:pt x="351" y="187"/>
                </a:lnTo>
                <a:lnTo>
                  <a:pt x="351" y="159"/>
                </a:lnTo>
                <a:lnTo>
                  <a:pt x="348" y="131"/>
                </a:lnTo>
                <a:lnTo>
                  <a:pt x="343" y="104"/>
                </a:lnTo>
                <a:lnTo>
                  <a:pt x="335" y="78"/>
                </a:lnTo>
                <a:lnTo>
                  <a:pt x="322" y="55"/>
                </a:lnTo>
                <a:lnTo>
                  <a:pt x="305" y="35"/>
                </a:lnTo>
                <a:lnTo>
                  <a:pt x="283" y="18"/>
                </a:lnTo>
                <a:lnTo>
                  <a:pt x="255" y="6"/>
                </a:lnTo>
                <a:lnTo>
                  <a:pt x="221" y="0"/>
                </a:lnTo>
                <a:close/>
              </a:path>
            </a:pathLst>
          </a:custGeom>
          <a:solidFill>
            <a:srgbClr val="66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47" name="Freeform 75"/>
          <p:cNvSpPr>
            <a:spLocks/>
          </p:cNvSpPr>
          <p:nvPr/>
        </p:nvSpPr>
        <p:spPr bwMode="auto">
          <a:xfrm>
            <a:off x="6557434" y="2959100"/>
            <a:ext cx="493889" cy="1262944"/>
          </a:xfrm>
          <a:custGeom>
            <a:avLst/>
            <a:gdLst>
              <a:gd name="T0" fmla="*/ 2147483647 w 350"/>
              <a:gd name="T1" fmla="*/ 2147483647 h 895"/>
              <a:gd name="T2" fmla="*/ 2147483647 w 350"/>
              <a:gd name="T3" fmla="*/ 2147483647 h 895"/>
              <a:gd name="T4" fmla="*/ 2147483647 w 350"/>
              <a:gd name="T5" fmla="*/ 2147483647 h 895"/>
              <a:gd name="T6" fmla="*/ 2147483647 w 350"/>
              <a:gd name="T7" fmla="*/ 2147483647 h 895"/>
              <a:gd name="T8" fmla="*/ 2147483647 w 350"/>
              <a:gd name="T9" fmla="*/ 2147483647 h 895"/>
              <a:gd name="T10" fmla="*/ 2147483647 w 350"/>
              <a:gd name="T11" fmla="*/ 2147483647 h 895"/>
              <a:gd name="T12" fmla="*/ 2147483647 w 350"/>
              <a:gd name="T13" fmla="*/ 2147483647 h 895"/>
              <a:gd name="T14" fmla="*/ 2147483647 w 350"/>
              <a:gd name="T15" fmla="*/ 2147483647 h 895"/>
              <a:gd name="T16" fmla="*/ 2147483647 w 350"/>
              <a:gd name="T17" fmla="*/ 2147483647 h 895"/>
              <a:gd name="T18" fmla="*/ 2147483647 w 350"/>
              <a:gd name="T19" fmla="*/ 2147483647 h 895"/>
              <a:gd name="T20" fmla="*/ 0 w 350"/>
              <a:gd name="T21" fmla="*/ 2147483647 h 895"/>
              <a:gd name="T22" fmla="*/ 0 w 350"/>
              <a:gd name="T23" fmla="*/ 2147483647 h 895"/>
              <a:gd name="T24" fmla="*/ 2147483647 w 350"/>
              <a:gd name="T25" fmla="*/ 2147483647 h 895"/>
              <a:gd name="T26" fmla="*/ 2147483647 w 350"/>
              <a:gd name="T27" fmla="*/ 2147483647 h 895"/>
              <a:gd name="T28" fmla="*/ 2147483647 w 350"/>
              <a:gd name="T29" fmla="*/ 2147483647 h 895"/>
              <a:gd name="T30" fmla="*/ 2147483647 w 350"/>
              <a:gd name="T31" fmla="*/ 2147483647 h 895"/>
              <a:gd name="T32" fmla="*/ 2147483647 w 350"/>
              <a:gd name="T33" fmla="*/ 2147483647 h 895"/>
              <a:gd name="T34" fmla="*/ 2147483647 w 350"/>
              <a:gd name="T35" fmla="*/ 2147483647 h 895"/>
              <a:gd name="T36" fmla="*/ 2147483647 w 350"/>
              <a:gd name="T37" fmla="*/ 2147483647 h 895"/>
              <a:gd name="T38" fmla="*/ 2147483647 w 350"/>
              <a:gd name="T39" fmla="*/ 2147483647 h 895"/>
              <a:gd name="T40" fmla="*/ 2147483647 w 350"/>
              <a:gd name="T41" fmla="*/ 2147483647 h 895"/>
              <a:gd name="T42" fmla="*/ 2147483647 w 350"/>
              <a:gd name="T43" fmla="*/ 2147483647 h 895"/>
              <a:gd name="T44" fmla="*/ 2147483647 w 350"/>
              <a:gd name="T45" fmla="*/ 2147483647 h 895"/>
              <a:gd name="T46" fmla="*/ 2147483647 w 350"/>
              <a:gd name="T47" fmla="*/ 2147483647 h 895"/>
              <a:gd name="T48" fmla="*/ 2147483647 w 350"/>
              <a:gd name="T49" fmla="*/ 2147483647 h 895"/>
              <a:gd name="T50" fmla="*/ 2147483647 w 350"/>
              <a:gd name="T51" fmla="*/ 2147483647 h 895"/>
              <a:gd name="T52" fmla="*/ 2147483647 w 350"/>
              <a:gd name="T53" fmla="*/ 2147483647 h 895"/>
              <a:gd name="T54" fmla="*/ 2147483647 w 350"/>
              <a:gd name="T55" fmla="*/ 2147483647 h 895"/>
              <a:gd name="T56" fmla="*/ 2147483647 w 350"/>
              <a:gd name="T57" fmla="*/ 2147483647 h 895"/>
              <a:gd name="T58" fmla="*/ 2147483647 w 350"/>
              <a:gd name="T59" fmla="*/ 2147483647 h 895"/>
              <a:gd name="T60" fmla="*/ 2147483647 w 350"/>
              <a:gd name="T61" fmla="*/ 2147483647 h 895"/>
              <a:gd name="T62" fmla="*/ 2147483647 w 350"/>
              <a:gd name="T63" fmla="*/ 2147483647 h 895"/>
              <a:gd name="T64" fmla="*/ 2147483647 w 350"/>
              <a:gd name="T65" fmla="*/ 2147483647 h 895"/>
              <a:gd name="T66" fmla="*/ 2147483647 w 350"/>
              <a:gd name="T67" fmla="*/ 2147483647 h 895"/>
              <a:gd name="T68" fmla="*/ 2147483647 w 350"/>
              <a:gd name="T69" fmla="*/ 2147483647 h 895"/>
              <a:gd name="T70" fmla="*/ 2147483647 w 350"/>
              <a:gd name="T71" fmla="*/ 2147483647 h 895"/>
              <a:gd name="T72" fmla="*/ 2147483647 w 350"/>
              <a:gd name="T73" fmla="*/ 2147483647 h 895"/>
              <a:gd name="T74" fmla="*/ 2147483647 w 350"/>
              <a:gd name="T75" fmla="*/ 2147483647 h 895"/>
              <a:gd name="T76" fmla="*/ 2147483647 w 350"/>
              <a:gd name="T77" fmla="*/ 2147483647 h 895"/>
              <a:gd name="T78" fmla="*/ 2147483647 w 350"/>
              <a:gd name="T79" fmla="*/ 2147483647 h 895"/>
              <a:gd name="T80" fmla="*/ 2147483647 w 350"/>
              <a:gd name="T81" fmla="*/ 2147483647 h 895"/>
              <a:gd name="T82" fmla="*/ 2147483647 w 350"/>
              <a:gd name="T83" fmla="*/ 2147483647 h 895"/>
              <a:gd name="T84" fmla="*/ 2147483647 w 350"/>
              <a:gd name="T85" fmla="*/ 2147483647 h 895"/>
              <a:gd name="T86" fmla="*/ 2147483647 w 350"/>
              <a:gd name="T87" fmla="*/ 2147483647 h 895"/>
              <a:gd name="T88" fmla="*/ 2147483647 w 350"/>
              <a:gd name="T89" fmla="*/ 2147483647 h 895"/>
              <a:gd name="T90" fmla="*/ 2147483647 w 350"/>
              <a:gd name="T91" fmla="*/ 2147483647 h 89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350"/>
              <a:gd name="T139" fmla="*/ 0 h 895"/>
              <a:gd name="T140" fmla="*/ 350 w 350"/>
              <a:gd name="T141" fmla="*/ 895 h 89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350" h="895">
                <a:moveTo>
                  <a:pt x="220" y="0"/>
                </a:moveTo>
                <a:lnTo>
                  <a:pt x="203" y="2"/>
                </a:lnTo>
                <a:lnTo>
                  <a:pt x="186" y="7"/>
                </a:lnTo>
                <a:lnTo>
                  <a:pt x="171" y="14"/>
                </a:lnTo>
                <a:lnTo>
                  <a:pt x="156" y="24"/>
                </a:lnTo>
                <a:lnTo>
                  <a:pt x="143" y="36"/>
                </a:lnTo>
                <a:lnTo>
                  <a:pt x="129" y="50"/>
                </a:lnTo>
                <a:lnTo>
                  <a:pt x="117" y="65"/>
                </a:lnTo>
                <a:lnTo>
                  <a:pt x="106" y="82"/>
                </a:lnTo>
                <a:lnTo>
                  <a:pt x="95" y="100"/>
                </a:lnTo>
                <a:lnTo>
                  <a:pt x="86" y="120"/>
                </a:lnTo>
                <a:lnTo>
                  <a:pt x="76" y="141"/>
                </a:lnTo>
                <a:lnTo>
                  <a:pt x="68" y="164"/>
                </a:lnTo>
                <a:lnTo>
                  <a:pt x="60" y="187"/>
                </a:lnTo>
                <a:lnTo>
                  <a:pt x="53" y="210"/>
                </a:lnTo>
                <a:lnTo>
                  <a:pt x="46" y="235"/>
                </a:lnTo>
                <a:lnTo>
                  <a:pt x="40" y="259"/>
                </a:lnTo>
                <a:lnTo>
                  <a:pt x="35" y="285"/>
                </a:lnTo>
                <a:lnTo>
                  <a:pt x="30" y="310"/>
                </a:lnTo>
                <a:lnTo>
                  <a:pt x="26" y="335"/>
                </a:lnTo>
                <a:lnTo>
                  <a:pt x="22" y="361"/>
                </a:lnTo>
                <a:lnTo>
                  <a:pt x="18" y="385"/>
                </a:lnTo>
                <a:lnTo>
                  <a:pt x="15" y="410"/>
                </a:lnTo>
                <a:lnTo>
                  <a:pt x="12" y="434"/>
                </a:lnTo>
                <a:lnTo>
                  <a:pt x="10" y="458"/>
                </a:lnTo>
                <a:lnTo>
                  <a:pt x="7" y="480"/>
                </a:lnTo>
                <a:lnTo>
                  <a:pt x="5" y="502"/>
                </a:lnTo>
                <a:lnTo>
                  <a:pt x="4" y="522"/>
                </a:lnTo>
                <a:lnTo>
                  <a:pt x="3" y="542"/>
                </a:lnTo>
                <a:lnTo>
                  <a:pt x="2" y="559"/>
                </a:lnTo>
                <a:lnTo>
                  <a:pt x="1" y="576"/>
                </a:lnTo>
                <a:lnTo>
                  <a:pt x="0" y="590"/>
                </a:lnTo>
                <a:lnTo>
                  <a:pt x="0" y="603"/>
                </a:lnTo>
                <a:lnTo>
                  <a:pt x="0" y="615"/>
                </a:lnTo>
                <a:lnTo>
                  <a:pt x="0" y="627"/>
                </a:lnTo>
                <a:lnTo>
                  <a:pt x="0" y="638"/>
                </a:lnTo>
                <a:lnTo>
                  <a:pt x="1" y="649"/>
                </a:lnTo>
                <a:lnTo>
                  <a:pt x="3" y="660"/>
                </a:lnTo>
                <a:lnTo>
                  <a:pt x="5" y="669"/>
                </a:lnTo>
                <a:lnTo>
                  <a:pt x="7" y="680"/>
                </a:lnTo>
                <a:lnTo>
                  <a:pt x="8" y="689"/>
                </a:lnTo>
                <a:lnTo>
                  <a:pt x="11" y="698"/>
                </a:lnTo>
                <a:lnTo>
                  <a:pt x="12" y="707"/>
                </a:lnTo>
                <a:lnTo>
                  <a:pt x="14" y="715"/>
                </a:lnTo>
                <a:lnTo>
                  <a:pt x="15" y="724"/>
                </a:lnTo>
                <a:lnTo>
                  <a:pt x="16" y="732"/>
                </a:lnTo>
                <a:lnTo>
                  <a:pt x="17" y="739"/>
                </a:lnTo>
                <a:lnTo>
                  <a:pt x="18" y="746"/>
                </a:lnTo>
                <a:lnTo>
                  <a:pt x="17" y="753"/>
                </a:lnTo>
                <a:lnTo>
                  <a:pt x="16" y="760"/>
                </a:lnTo>
                <a:lnTo>
                  <a:pt x="16" y="769"/>
                </a:lnTo>
                <a:lnTo>
                  <a:pt x="16" y="779"/>
                </a:lnTo>
                <a:lnTo>
                  <a:pt x="16" y="790"/>
                </a:lnTo>
                <a:lnTo>
                  <a:pt x="16" y="801"/>
                </a:lnTo>
                <a:lnTo>
                  <a:pt x="16" y="813"/>
                </a:lnTo>
                <a:lnTo>
                  <a:pt x="17" y="825"/>
                </a:lnTo>
                <a:lnTo>
                  <a:pt x="17" y="837"/>
                </a:lnTo>
                <a:lnTo>
                  <a:pt x="18" y="848"/>
                </a:lnTo>
                <a:lnTo>
                  <a:pt x="18" y="859"/>
                </a:lnTo>
                <a:lnTo>
                  <a:pt x="19" y="869"/>
                </a:lnTo>
                <a:lnTo>
                  <a:pt x="19" y="877"/>
                </a:lnTo>
                <a:lnTo>
                  <a:pt x="20" y="885"/>
                </a:lnTo>
                <a:lnTo>
                  <a:pt x="20" y="890"/>
                </a:lnTo>
                <a:lnTo>
                  <a:pt x="20" y="893"/>
                </a:lnTo>
                <a:lnTo>
                  <a:pt x="20" y="895"/>
                </a:lnTo>
                <a:lnTo>
                  <a:pt x="22" y="895"/>
                </a:lnTo>
                <a:lnTo>
                  <a:pt x="27" y="894"/>
                </a:lnTo>
                <a:lnTo>
                  <a:pt x="34" y="893"/>
                </a:lnTo>
                <a:lnTo>
                  <a:pt x="44" y="892"/>
                </a:lnTo>
                <a:lnTo>
                  <a:pt x="56" y="890"/>
                </a:lnTo>
                <a:lnTo>
                  <a:pt x="70" y="888"/>
                </a:lnTo>
                <a:lnTo>
                  <a:pt x="84" y="885"/>
                </a:lnTo>
                <a:lnTo>
                  <a:pt x="100" y="881"/>
                </a:lnTo>
                <a:lnTo>
                  <a:pt x="116" y="877"/>
                </a:lnTo>
                <a:lnTo>
                  <a:pt x="132" y="873"/>
                </a:lnTo>
                <a:lnTo>
                  <a:pt x="148" y="867"/>
                </a:lnTo>
                <a:lnTo>
                  <a:pt x="164" y="860"/>
                </a:lnTo>
                <a:lnTo>
                  <a:pt x="178" y="853"/>
                </a:lnTo>
                <a:lnTo>
                  <a:pt x="191" y="844"/>
                </a:lnTo>
                <a:lnTo>
                  <a:pt x="202" y="835"/>
                </a:lnTo>
                <a:lnTo>
                  <a:pt x="212" y="824"/>
                </a:lnTo>
                <a:lnTo>
                  <a:pt x="226" y="804"/>
                </a:lnTo>
                <a:lnTo>
                  <a:pt x="238" y="787"/>
                </a:lnTo>
                <a:lnTo>
                  <a:pt x="247" y="776"/>
                </a:lnTo>
                <a:lnTo>
                  <a:pt x="254" y="767"/>
                </a:lnTo>
                <a:lnTo>
                  <a:pt x="259" y="762"/>
                </a:lnTo>
                <a:lnTo>
                  <a:pt x="262" y="759"/>
                </a:lnTo>
                <a:lnTo>
                  <a:pt x="264" y="757"/>
                </a:lnTo>
                <a:lnTo>
                  <a:pt x="265" y="757"/>
                </a:lnTo>
                <a:lnTo>
                  <a:pt x="212" y="824"/>
                </a:lnTo>
                <a:lnTo>
                  <a:pt x="212" y="708"/>
                </a:lnTo>
                <a:lnTo>
                  <a:pt x="185" y="695"/>
                </a:lnTo>
                <a:lnTo>
                  <a:pt x="185" y="683"/>
                </a:lnTo>
                <a:lnTo>
                  <a:pt x="184" y="672"/>
                </a:lnTo>
                <a:lnTo>
                  <a:pt x="184" y="662"/>
                </a:lnTo>
                <a:lnTo>
                  <a:pt x="184" y="652"/>
                </a:lnTo>
                <a:lnTo>
                  <a:pt x="185" y="642"/>
                </a:lnTo>
                <a:lnTo>
                  <a:pt x="185" y="633"/>
                </a:lnTo>
                <a:lnTo>
                  <a:pt x="186" y="624"/>
                </a:lnTo>
                <a:lnTo>
                  <a:pt x="187" y="616"/>
                </a:lnTo>
                <a:lnTo>
                  <a:pt x="189" y="609"/>
                </a:lnTo>
                <a:lnTo>
                  <a:pt x="191" y="602"/>
                </a:lnTo>
                <a:lnTo>
                  <a:pt x="193" y="596"/>
                </a:lnTo>
                <a:lnTo>
                  <a:pt x="196" y="590"/>
                </a:lnTo>
                <a:lnTo>
                  <a:pt x="199" y="585"/>
                </a:lnTo>
                <a:lnTo>
                  <a:pt x="202" y="581"/>
                </a:lnTo>
                <a:lnTo>
                  <a:pt x="207" y="577"/>
                </a:lnTo>
                <a:lnTo>
                  <a:pt x="212" y="574"/>
                </a:lnTo>
                <a:lnTo>
                  <a:pt x="217" y="569"/>
                </a:lnTo>
                <a:lnTo>
                  <a:pt x="224" y="560"/>
                </a:lnTo>
                <a:lnTo>
                  <a:pt x="231" y="547"/>
                </a:lnTo>
                <a:lnTo>
                  <a:pt x="239" y="531"/>
                </a:lnTo>
                <a:lnTo>
                  <a:pt x="249" y="513"/>
                </a:lnTo>
                <a:lnTo>
                  <a:pt x="258" y="493"/>
                </a:lnTo>
                <a:lnTo>
                  <a:pt x="267" y="471"/>
                </a:lnTo>
                <a:lnTo>
                  <a:pt x="277" y="448"/>
                </a:lnTo>
                <a:lnTo>
                  <a:pt x="286" y="426"/>
                </a:lnTo>
                <a:lnTo>
                  <a:pt x="295" y="404"/>
                </a:lnTo>
                <a:lnTo>
                  <a:pt x="303" y="383"/>
                </a:lnTo>
                <a:lnTo>
                  <a:pt x="310" y="364"/>
                </a:lnTo>
                <a:lnTo>
                  <a:pt x="316" y="347"/>
                </a:lnTo>
                <a:lnTo>
                  <a:pt x="322" y="334"/>
                </a:lnTo>
                <a:lnTo>
                  <a:pt x="326" y="324"/>
                </a:lnTo>
                <a:lnTo>
                  <a:pt x="327" y="317"/>
                </a:lnTo>
                <a:lnTo>
                  <a:pt x="329" y="311"/>
                </a:lnTo>
                <a:lnTo>
                  <a:pt x="333" y="300"/>
                </a:lnTo>
                <a:lnTo>
                  <a:pt x="337" y="283"/>
                </a:lnTo>
                <a:lnTo>
                  <a:pt x="341" y="263"/>
                </a:lnTo>
                <a:lnTo>
                  <a:pt x="345" y="240"/>
                </a:lnTo>
                <a:lnTo>
                  <a:pt x="348" y="214"/>
                </a:lnTo>
                <a:lnTo>
                  <a:pt x="350" y="187"/>
                </a:lnTo>
                <a:lnTo>
                  <a:pt x="350" y="159"/>
                </a:lnTo>
                <a:lnTo>
                  <a:pt x="348" y="131"/>
                </a:lnTo>
                <a:lnTo>
                  <a:pt x="343" y="104"/>
                </a:lnTo>
                <a:lnTo>
                  <a:pt x="334" y="78"/>
                </a:lnTo>
                <a:lnTo>
                  <a:pt x="322" y="55"/>
                </a:lnTo>
                <a:lnTo>
                  <a:pt x="304" y="35"/>
                </a:lnTo>
                <a:lnTo>
                  <a:pt x="283" y="18"/>
                </a:lnTo>
                <a:lnTo>
                  <a:pt x="254" y="6"/>
                </a:lnTo>
                <a:lnTo>
                  <a:pt x="220" y="0"/>
                </a:lnTo>
                <a:close/>
              </a:path>
            </a:pathLst>
          </a:custGeom>
          <a:solidFill>
            <a:srgbClr val="66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48" name="Freeform 76"/>
          <p:cNvSpPr>
            <a:spLocks/>
          </p:cNvSpPr>
          <p:nvPr/>
        </p:nvSpPr>
        <p:spPr bwMode="auto">
          <a:xfrm>
            <a:off x="2043290" y="2959100"/>
            <a:ext cx="495300" cy="1262944"/>
          </a:xfrm>
          <a:custGeom>
            <a:avLst/>
            <a:gdLst>
              <a:gd name="T0" fmla="*/ 2147483647 w 351"/>
              <a:gd name="T1" fmla="*/ 2147483647 h 895"/>
              <a:gd name="T2" fmla="*/ 2147483647 w 351"/>
              <a:gd name="T3" fmla="*/ 2147483647 h 895"/>
              <a:gd name="T4" fmla="*/ 2147483647 w 351"/>
              <a:gd name="T5" fmla="*/ 2147483647 h 895"/>
              <a:gd name="T6" fmla="*/ 2147483647 w 351"/>
              <a:gd name="T7" fmla="*/ 2147483647 h 895"/>
              <a:gd name="T8" fmla="*/ 2147483647 w 351"/>
              <a:gd name="T9" fmla="*/ 2147483647 h 895"/>
              <a:gd name="T10" fmla="*/ 2147483647 w 351"/>
              <a:gd name="T11" fmla="*/ 2147483647 h 895"/>
              <a:gd name="T12" fmla="*/ 2147483647 w 351"/>
              <a:gd name="T13" fmla="*/ 2147483647 h 895"/>
              <a:gd name="T14" fmla="*/ 2147483647 w 351"/>
              <a:gd name="T15" fmla="*/ 2147483647 h 895"/>
              <a:gd name="T16" fmla="*/ 2147483647 w 351"/>
              <a:gd name="T17" fmla="*/ 2147483647 h 895"/>
              <a:gd name="T18" fmla="*/ 2147483647 w 351"/>
              <a:gd name="T19" fmla="*/ 2147483647 h 895"/>
              <a:gd name="T20" fmla="*/ 2147483647 w 351"/>
              <a:gd name="T21" fmla="*/ 2147483647 h 895"/>
              <a:gd name="T22" fmla="*/ 0 w 351"/>
              <a:gd name="T23" fmla="*/ 2147483647 h 895"/>
              <a:gd name="T24" fmla="*/ 2147483647 w 351"/>
              <a:gd name="T25" fmla="*/ 2147483647 h 895"/>
              <a:gd name="T26" fmla="*/ 2147483647 w 351"/>
              <a:gd name="T27" fmla="*/ 2147483647 h 895"/>
              <a:gd name="T28" fmla="*/ 2147483647 w 351"/>
              <a:gd name="T29" fmla="*/ 2147483647 h 895"/>
              <a:gd name="T30" fmla="*/ 2147483647 w 351"/>
              <a:gd name="T31" fmla="*/ 2147483647 h 895"/>
              <a:gd name="T32" fmla="*/ 2147483647 w 351"/>
              <a:gd name="T33" fmla="*/ 2147483647 h 895"/>
              <a:gd name="T34" fmla="*/ 2147483647 w 351"/>
              <a:gd name="T35" fmla="*/ 2147483647 h 895"/>
              <a:gd name="T36" fmla="*/ 2147483647 w 351"/>
              <a:gd name="T37" fmla="*/ 2147483647 h 895"/>
              <a:gd name="T38" fmla="*/ 2147483647 w 351"/>
              <a:gd name="T39" fmla="*/ 2147483647 h 895"/>
              <a:gd name="T40" fmla="*/ 2147483647 w 351"/>
              <a:gd name="T41" fmla="*/ 2147483647 h 895"/>
              <a:gd name="T42" fmla="*/ 2147483647 w 351"/>
              <a:gd name="T43" fmla="*/ 2147483647 h 895"/>
              <a:gd name="T44" fmla="*/ 2147483647 w 351"/>
              <a:gd name="T45" fmla="*/ 2147483647 h 895"/>
              <a:gd name="T46" fmla="*/ 2147483647 w 351"/>
              <a:gd name="T47" fmla="*/ 2147483647 h 895"/>
              <a:gd name="T48" fmla="*/ 2147483647 w 351"/>
              <a:gd name="T49" fmla="*/ 2147483647 h 895"/>
              <a:gd name="T50" fmla="*/ 2147483647 w 351"/>
              <a:gd name="T51" fmla="*/ 2147483647 h 895"/>
              <a:gd name="T52" fmla="*/ 2147483647 w 351"/>
              <a:gd name="T53" fmla="*/ 2147483647 h 895"/>
              <a:gd name="T54" fmla="*/ 2147483647 w 351"/>
              <a:gd name="T55" fmla="*/ 2147483647 h 895"/>
              <a:gd name="T56" fmla="*/ 2147483647 w 351"/>
              <a:gd name="T57" fmla="*/ 2147483647 h 895"/>
              <a:gd name="T58" fmla="*/ 2147483647 w 351"/>
              <a:gd name="T59" fmla="*/ 2147483647 h 895"/>
              <a:gd name="T60" fmla="*/ 2147483647 w 351"/>
              <a:gd name="T61" fmla="*/ 2147483647 h 895"/>
              <a:gd name="T62" fmla="*/ 2147483647 w 351"/>
              <a:gd name="T63" fmla="*/ 2147483647 h 895"/>
              <a:gd name="T64" fmla="*/ 2147483647 w 351"/>
              <a:gd name="T65" fmla="*/ 2147483647 h 895"/>
              <a:gd name="T66" fmla="*/ 2147483647 w 351"/>
              <a:gd name="T67" fmla="*/ 2147483647 h 895"/>
              <a:gd name="T68" fmla="*/ 2147483647 w 351"/>
              <a:gd name="T69" fmla="*/ 2147483647 h 895"/>
              <a:gd name="T70" fmla="*/ 2147483647 w 351"/>
              <a:gd name="T71" fmla="*/ 2147483647 h 895"/>
              <a:gd name="T72" fmla="*/ 2147483647 w 351"/>
              <a:gd name="T73" fmla="*/ 2147483647 h 895"/>
              <a:gd name="T74" fmla="*/ 2147483647 w 351"/>
              <a:gd name="T75" fmla="*/ 2147483647 h 895"/>
              <a:gd name="T76" fmla="*/ 2147483647 w 351"/>
              <a:gd name="T77" fmla="*/ 2147483647 h 895"/>
              <a:gd name="T78" fmla="*/ 2147483647 w 351"/>
              <a:gd name="T79" fmla="*/ 2147483647 h 895"/>
              <a:gd name="T80" fmla="*/ 2147483647 w 351"/>
              <a:gd name="T81" fmla="*/ 2147483647 h 895"/>
              <a:gd name="T82" fmla="*/ 2147483647 w 351"/>
              <a:gd name="T83" fmla="*/ 2147483647 h 895"/>
              <a:gd name="T84" fmla="*/ 2147483647 w 351"/>
              <a:gd name="T85" fmla="*/ 2147483647 h 895"/>
              <a:gd name="T86" fmla="*/ 2147483647 w 351"/>
              <a:gd name="T87" fmla="*/ 2147483647 h 895"/>
              <a:gd name="T88" fmla="*/ 2147483647 w 351"/>
              <a:gd name="T89" fmla="*/ 2147483647 h 895"/>
              <a:gd name="T90" fmla="*/ 2147483647 w 351"/>
              <a:gd name="T91" fmla="*/ 2147483647 h 895"/>
              <a:gd name="T92" fmla="*/ 2147483647 w 351"/>
              <a:gd name="T93" fmla="*/ 2147483647 h 895"/>
              <a:gd name="T94" fmla="*/ 2147483647 w 351"/>
              <a:gd name="T95" fmla="*/ 2147483647 h 895"/>
              <a:gd name="T96" fmla="*/ 2147483647 w 351"/>
              <a:gd name="T97" fmla="*/ 2147483647 h 8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51"/>
              <a:gd name="T148" fmla="*/ 0 h 895"/>
              <a:gd name="T149" fmla="*/ 351 w 351"/>
              <a:gd name="T150" fmla="*/ 895 h 8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51" h="895">
                <a:moveTo>
                  <a:pt x="221" y="0"/>
                </a:moveTo>
                <a:lnTo>
                  <a:pt x="221" y="0"/>
                </a:lnTo>
                <a:lnTo>
                  <a:pt x="203" y="2"/>
                </a:lnTo>
                <a:lnTo>
                  <a:pt x="187" y="7"/>
                </a:lnTo>
                <a:lnTo>
                  <a:pt x="171" y="14"/>
                </a:lnTo>
                <a:lnTo>
                  <a:pt x="157" y="24"/>
                </a:lnTo>
                <a:lnTo>
                  <a:pt x="143" y="36"/>
                </a:lnTo>
                <a:lnTo>
                  <a:pt x="130" y="50"/>
                </a:lnTo>
                <a:lnTo>
                  <a:pt x="117" y="65"/>
                </a:lnTo>
                <a:lnTo>
                  <a:pt x="106" y="82"/>
                </a:lnTo>
                <a:lnTo>
                  <a:pt x="96" y="100"/>
                </a:lnTo>
                <a:lnTo>
                  <a:pt x="86" y="120"/>
                </a:lnTo>
                <a:lnTo>
                  <a:pt x="77" y="141"/>
                </a:lnTo>
                <a:lnTo>
                  <a:pt x="68" y="164"/>
                </a:lnTo>
                <a:lnTo>
                  <a:pt x="60" y="187"/>
                </a:lnTo>
                <a:lnTo>
                  <a:pt x="53" y="210"/>
                </a:lnTo>
                <a:lnTo>
                  <a:pt x="47" y="235"/>
                </a:lnTo>
                <a:lnTo>
                  <a:pt x="40" y="259"/>
                </a:lnTo>
                <a:lnTo>
                  <a:pt x="35" y="285"/>
                </a:lnTo>
                <a:lnTo>
                  <a:pt x="30" y="310"/>
                </a:lnTo>
                <a:lnTo>
                  <a:pt x="26" y="335"/>
                </a:lnTo>
                <a:lnTo>
                  <a:pt x="22" y="361"/>
                </a:lnTo>
                <a:lnTo>
                  <a:pt x="18" y="385"/>
                </a:lnTo>
                <a:lnTo>
                  <a:pt x="15" y="410"/>
                </a:lnTo>
                <a:lnTo>
                  <a:pt x="12" y="434"/>
                </a:lnTo>
                <a:lnTo>
                  <a:pt x="10" y="458"/>
                </a:lnTo>
                <a:lnTo>
                  <a:pt x="7" y="480"/>
                </a:lnTo>
                <a:lnTo>
                  <a:pt x="6" y="502"/>
                </a:lnTo>
                <a:lnTo>
                  <a:pt x="5" y="522"/>
                </a:lnTo>
                <a:lnTo>
                  <a:pt x="3" y="542"/>
                </a:lnTo>
                <a:lnTo>
                  <a:pt x="2" y="559"/>
                </a:lnTo>
                <a:lnTo>
                  <a:pt x="1" y="576"/>
                </a:lnTo>
                <a:lnTo>
                  <a:pt x="1" y="590"/>
                </a:lnTo>
                <a:lnTo>
                  <a:pt x="0" y="603"/>
                </a:lnTo>
                <a:lnTo>
                  <a:pt x="0" y="615"/>
                </a:lnTo>
                <a:lnTo>
                  <a:pt x="0" y="627"/>
                </a:lnTo>
                <a:lnTo>
                  <a:pt x="1" y="638"/>
                </a:lnTo>
                <a:lnTo>
                  <a:pt x="2" y="649"/>
                </a:lnTo>
                <a:lnTo>
                  <a:pt x="3" y="660"/>
                </a:lnTo>
                <a:lnTo>
                  <a:pt x="5" y="669"/>
                </a:lnTo>
                <a:lnTo>
                  <a:pt x="7" y="680"/>
                </a:lnTo>
                <a:lnTo>
                  <a:pt x="9" y="689"/>
                </a:lnTo>
                <a:lnTo>
                  <a:pt x="11" y="698"/>
                </a:lnTo>
                <a:lnTo>
                  <a:pt x="13" y="707"/>
                </a:lnTo>
                <a:lnTo>
                  <a:pt x="14" y="715"/>
                </a:lnTo>
                <a:lnTo>
                  <a:pt x="16" y="724"/>
                </a:lnTo>
                <a:lnTo>
                  <a:pt x="17" y="732"/>
                </a:lnTo>
                <a:lnTo>
                  <a:pt x="17" y="739"/>
                </a:lnTo>
                <a:lnTo>
                  <a:pt x="18" y="746"/>
                </a:lnTo>
                <a:lnTo>
                  <a:pt x="17" y="753"/>
                </a:lnTo>
                <a:lnTo>
                  <a:pt x="17" y="760"/>
                </a:lnTo>
                <a:lnTo>
                  <a:pt x="16" y="769"/>
                </a:lnTo>
                <a:lnTo>
                  <a:pt x="16" y="779"/>
                </a:lnTo>
                <a:lnTo>
                  <a:pt x="16" y="790"/>
                </a:lnTo>
                <a:lnTo>
                  <a:pt x="16" y="801"/>
                </a:lnTo>
                <a:lnTo>
                  <a:pt x="17" y="813"/>
                </a:lnTo>
                <a:lnTo>
                  <a:pt x="17" y="825"/>
                </a:lnTo>
                <a:lnTo>
                  <a:pt x="17" y="837"/>
                </a:lnTo>
                <a:lnTo>
                  <a:pt x="18" y="848"/>
                </a:lnTo>
                <a:lnTo>
                  <a:pt x="18" y="859"/>
                </a:lnTo>
                <a:lnTo>
                  <a:pt x="19" y="869"/>
                </a:lnTo>
                <a:lnTo>
                  <a:pt x="20" y="877"/>
                </a:lnTo>
                <a:lnTo>
                  <a:pt x="20" y="885"/>
                </a:lnTo>
                <a:lnTo>
                  <a:pt x="20" y="890"/>
                </a:lnTo>
                <a:lnTo>
                  <a:pt x="21" y="893"/>
                </a:lnTo>
                <a:lnTo>
                  <a:pt x="21" y="895"/>
                </a:lnTo>
                <a:lnTo>
                  <a:pt x="22" y="895"/>
                </a:lnTo>
                <a:lnTo>
                  <a:pt x="27" y="894"/>
                </a:lnTo>
                <a:lnTo>
                  <a:pt x="35" y="893"/>
                </a:lnTo>
                <a:lnTo>
                  <a:pt x="44" y="892"/>
                </a:lnTo>
                <a:lnTo>
                  <a:pt x="56" y="890"/>
                </a:lnTo>
                <a:lnTo>
                  <a:pt x="70" y="888"/>
                </a:lnTo>
                <a:lnTo>
                  <a:pt x="85" y="885"/>
                </a:lnTo>
                <a:lnTo>
                  <a:pt x="100" y="881"/>
                </a:lnTo>
                <a:lnTo>
                  <a:pt x="116" y="877"/>
                </a:lnTo>
                <a:lnTo>
                  <a:pt x="132" y="873"/>
                </a:lnTo>
                <a:lnTo>
                  <a:pt x="149" y="867"/>
                </a:lnTo>
                <a:lnTo>
                  <a:pt x="164" y="860"/>
                </a:lnTo>
                <a:lnTo>
                  <a:pt x="179" y="853"/>
                </a:lnTo>
                <a:lnTo>
                  <a:pt x="191" y="844"/>
                </a:lnTo>
                <a:lnTo>
                  <a:pt x="203" y="835"/>
                </a:lnTo>
                <a:lnTo>
                  <a:pt x="212" y="824"/>
                </a:lnTo>
                <a:lnTo>
                  <a:pt x="226" y="804"/>
                </a:lnTo>
                <a:lnTo>
                  <a:pt x="238" y="787"/>
                </a:lnTo>
                <a:lnTo>
                  <a:pt x="248" y="776"/>
                </a:lnTo>
                <a:lnTo>
                  <a:pt x="255" y="767"/>
                </a:lnTo>
                <a:lnTo>
                  <a:pt x="259" y="762"/>
                </a:lnTo>
                <a:lnTo>
                  <a:pt x="263" y="759"/>
                </a:lnTo>
                <a:lnTo>
                  <a:pt x="264" y="757"/>
                </a:lnTo>
                <a:lnTo>
                  <a:pt x="265" y="757"/>
                </a:lnTo>
                <a:lnTo>
                  <a:pt x="212" y="824"/>
                </a:lnTo>
                <a:lnTo>
                  <a:pt x="212" y="708"/>
                </a:lnTo>
                <a:lnTo>
                  <a:pt x="185" y="695"/>
                </a:lnTo>
                <a:lnTo>
                  <a:pt x="185" y="683"/>
                </a:lnTo>
                <a:lnTo>
                  <a:pt x="184" y="672"/>
                </a:lnTo>
                <a:lnTo>
                  <a:pt x="184" y="662"/>
                </a:lnTo>
                <a:lnTo>
                  <a:pt x="184" y="652"/>
                </a:lnTo>
                <a:lnTo>
                  <a:pt x="185" y="642"/>
                </a:lnTo>
                <a:lnTo>
                  <a:pt x="185" y="633"/>
                </a:lnTo>
                <a:lnTo>
                  <a:pt x="187" y="624"/>
                </a:lnTo>
                <a:lnTo>
                  <a:pt x="188" y="616"/>
                </a:lnTo>
                <a:lnTo>
                  <a:pt x="189" y="609"/>
                </a:lnTo>
                <a:lnTo>
                  <a:pt x="191" y="602"/>
                </a:lnTo>
                <a:lnTo>
                  <a:pt x="193" y="596"/>
                </a:lnTo>
                <a:lnTo>
                  <a:pt x="196" y="590"/>
                </a:lnTo>
                <a:lnTo>
                  <a:pt x="199" y="585"/>
                </a:lnTo>
                <a:lnTo>
                  <a:pt x="203" y="581"/>
                </a:lnTo>
                <a:lnTo>
                  <a:pt x="207" y="577"/>
                </a:lnTo>
                <a:lnTo>
                  <a:pt x="212" y="574"/>
                </a:lnTo>
                <a:lnTo>
                  <a:pt x="217" y="569"/>
                </a:lnTo>
                <a:lnTo>
                  <a:pt x="224" y="560"/>
                </a:lnTo>
                <a:lnTo>
                  <a:pt x="232" y="547"/>
                </a:lnTo>
                <a:lnTo>
                  <a:pt x="240" y="531"/>
                </a:lnTo>
                <a:lnTo>
                  <a:pt x="249" y="513"/>
                </a:lnTo>
                <a:lnTo>
                  <a:pt x="258" y="493"/>
                </a:lnTo>
                <a:lnTo>
                  <a:pt x="267" y="471"/>
                </a:lnTo>
                <a:lnTo>
                  <a:pt x="277" y="448"/>
                </a:lnTo>
                <a:lnTo>
                  <a:pt x="286" y="426"/>
                </a:lnTo>
                <a:lnTo>
                  <a:pt x="295" y="404"/>
                </a:lnTo>
                <a:lnTo>
                  <a:pt x="303" y="383"/>
                </a:lnTo>
                <a:lnTo>
                  <a:pt x="310" y="364"/>
                </a:lnTo>
                <a:lnTo>
                  <a:pt x="317" y="347"/>
                </a:lnTo>
                <a:lnTo>
                  <a:pt x="322" y="334"/>
                </a:lnTo>
                <a:lnTo>
                  <a:pt x="326" y="324"/>
                </a:lnTo>
                <a:lnTo>
                  <a:pt x="328" y="317"/>
                </a:lnTo>
                <a:lnTo>
                  <a:pt x="329" y="311"/>
                </a:lnTo>
                <a:lnTo>
                  <a:pt x="333" y="300"/>
                </a:lnTo>
                <a:lnTo>
                  <a:pt x="337" y="283"/>
                </a:lnTo>
                <a:lnTo>
                  <a:pt x="341" y="263"/>
                </a:lnTo>
                <a:lnTo>
                  <a:pt x="346" y="240"/>
                </a:lnTo>
                <a:lnTo>
                  <a:pt x="348" y="214"/>
                </a:lnTo>
                <a:lnTo>
                  <a:pt x="351" y="187"/>
                </a:lnTo>
                <a:lnTo>
                  <a:pt x="351" y="159"/>
                </a:lnTo>
                <a:lnTo>
                  <a:pt x="348" y="131"/>
                </a:lnTo>
                <a:lnTo>
                  <a:pt x="343" y="104"/>
                </a:lnTo>
                <a:lnTo>
                  <a:pt x="335" y="78"/>
                </a:lnTo>
                <a:lnTo>
                  <a:pt x="322" y="55"/>
                </a:lnTo>
                <a:lnTo>
                  <a:pt x="305" y="35"/>
                </a:lnTo>
                <a:lnTo>
                  <a:pt x="283" y="18"/>
                </a:lnTo>
                <a:lnTo>
                  <a:pt x="255" y="6"/>
                </a:lnTo>
                <a:lnTo>
                  <a:pt x="221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49" name="Freeform 77"/>
          <p:cNvSpPr>
            <a:spLocks/>
          </p:cNvSpPr>
          <p:nvPr/>
        </p:nvSpPr>
        <p:spPr bwMode="auto">
          <a:xfrm>
            <a:off x="6557434" y="2959100"/>
            <a:ext cx="493889" cy="1262944"/>
          </a:xfrm>
          <a:custGeom>
            <a:avLst/>
            <a:gdLst>
              <a:gd name="T0" fmla="*/ 2147483647 w 350"/>
              <a:gd name="T1" fmla="*/ 2147483647 h 895"/>
              <a:gd name="T2" fmla="*/ 2147483647 w 350"/>
              <a:gd name="T3" fmla="*/ 2147483647 h 895"/>
              <a:gd name="T4" fmla="*/ 2147483647 w 350"/>
              <a:gd name="T5" fmla="*/ 2147483647 h 895"/>
              <a:gd name="T6" fmla="*/ 2147483647 w 350"/>
              <a:gd name="T7" fmla="*/ 2147483647 h 895"/>
              <a:gd name="T8" fmla="*/ 2147483647 w 350"/>
              <a:gd name="T9" fmla="*/ 2147483647 h 895"/>
              <a:gd name="T10" fmla="*/ 2147483647 w 350"/>
              <a:gd name="T11" fmla="*/ 2147483647 h 895"/>
              <a:gd name="T12" fmla="*/ 2147483647 w 350"/>
              <a:gd name="T13" fmla="*/ 2147483647 h 895"/>
              <a:gd name="T14" fmla="*/ 2147483647 w 350"/>
              <a:gd name="T15" fmla="*/ 2147483647 h 895"/>
              <a:gd name="T16" fmla="*/ 2147483647 w 350"/>
              <a:gd name="T17" fmla="*/ 2147483647 h 895"/>
              <a:gd name="T18" fmla="*/ 2147483647 w 350"/>
              <a:gd name="T19" fmla="*/ 2147483647 h 895"/>
              <a:gd name="T20" fmla="*/ 0 w 350"/>
              <a:gd name="T21" fmla="*/ 2147483647 h 895"/>
              <a:gd name="T22" fmla="*/ 0 w 350"/>
              <a:gd name="T23" fmla="*/ 2147483647 h 895"/>
              <a:gd name="T24" fmla="*/ 2147483647 w 350"/>
              <a:gd name="T25" fmla="*/ 2147483647 h 895"/>
              <a:gd name="T26" fmla="*/ 2147483647 w 350"/>
              <a:gd name="T27" fmla="*/ 2147483647 h 895"/>
              <a:gd name="T28" fmla="*/ 2147483647 w 350"/>
              <a:gd name="T29" fmla="*/ 2147483647 h 895"/>
              <a:gd name="T30" fmla="*/ 2147483647 w 350"/>
              <a:gd name="T31" fmla="*/ 2147483647 h 895"/>
              <a:gd name="T32" fmla="*/ 2147483647 w 350"/>
              <a:gd name="T33" fmla="*/ 2147483647 h 895"/>
              <a:gd name="T34" fmla="*/ 2147483647 w 350"/>
              <a:gd name="T35" fmla="*/ 2147483647 h 895"/>
              <a:gd name="T36" fmla="*/ 2147483647 w 350"/>
              <a:gd name="T37" fmla="*/ 2147483647 h 895"/>
              <a:gd name="T38" fmla="*/ 2147483647 w 350"/>
              <a:gd name="T39" fmla="*/ 2147483647 h 895"/>
              <a:gd name="T40" fmla="*/ 2147483647 w 350"/>
              <a:gd name="T41" fmla="*/ 2147483647 h 895"/>
              <a:gd name="T42" fmla="*/ 2147483647 w 350"/>
              <a:gd name="T43" fmla="*/ 2147483647 h 895"/>
              <a:gd name="T44" fmla="*/ 2147483647 w 350"/>
              <a:gd name="T45" fmla="*/ 2147483647 h 895"/>
              <a:gd name="T46" fmla="*/ 2147483647 w 350"/>
              <a:gd name="T47" fmla="*/ 2147483647 h 895"/>
              <a:gd name="T48" fmla="*/ 2147483647 w 350"/>
              <a:gd name="T49" fmla="*/ 2147483647 h 895"/>
              <a:gd name="T50" fmla="*/ 2147483647 w 350"/>
              <a:gd name="T51" fmla="*/ 2147483647 h 895"/>
              <a:gd name="T52" fmla="*/ 2147483647 w 350"/>
              <a:gd name="T53" fmla="*/ 2147483647 h 895"/>
              <a:gd name="T54" fmla="*/ 2147483647 w 350"/>
              <a:gd name="T55" fmla="*/ 2147483647 h 895"/>
              <a:gd name="T56" fmla="*/ 2147483647 w 350"/>
              <a:gd name="T57" fmla="*/ 2147483647 h 895"/>
              <a:gd name="T58" fmla="*/ 2147483647 w 350"/>
              <a:gd name="T59" fmla="*/ 2147483647 h 895"/>
              <a:gd name="T60" fmla="*/ 2147483647 w 350"/>
              <a:gd name="T61" fmla="*/ 2147483647 h 895"/>
              <a:gd name="T62" fmla="*/ 2147483647 w 350"/>
              <a:gd name="T63" fmla="*/ 2147483647 h 895"/>
              <a:gd name="T64" fmla="*/ 2147483647 w 350"/>
              <a:gd name="T65" fmla="*/ 2147483647 h 895"/>
              <a:gd name="T66" fmla="*/ 2147483647 w 350"/>
              <a:gd name="T67" fmla="*/ 2147483647 h 895"/>
              <a:gd name="T68" fmla="*/ 2147483647 w 350"/>
              <a:gd name="T69" fmla="*/ 2147483647 h 895"/>
              <a:gd name="T70" fmla="*/ 2147483647 w 350"/>
              <a:gd name="T71" fmla="*/ 2147483647 h 895"/>
              <a:gd name="T72" fmla="*/ 2147483647 w 350"/>
              <a:gd name="T73" fmla="*/ 2147483647 h 895"/>
              <a:gd name="T74" fmla="*/ 2147483647 w 350"/>
              <a:gd name="T75" fmla="*/ 2147483647 h 895"/>
              <a:gd name="T76" fmla="*/ 2147483647 w 350"/>
              <a:gd name="T77" fmla="*/ 2147483647 h 895"/>
              <a:gd name="T78" fmla="*/ 2147483647 w 350"/>
              <a:gd name="T79" fmla="*/ 2147483647 h 895"/>
              <a:gd name="T80" fmla="*/ 2147483647 w 350"/>
              <a:gd name="T81" fmla="*/ 2147483647 h 895"/>
              <a:gd name="T82" fmla="*/ 2147483647 w 350"/>
              <a:gd name="T83" fmla="*/ 2147483647 h 895"/>
              <a:gd name="T84" fmla="*/ 2147483647 w 350"/>
              <a:gd name="T85" fmla="*/ 2147483647 h 895"/>
              <a:gd name="T86" fmla="*/ 2147483647 w 350"/>
              <a:gd name="T87" fmla="*/ 2147483647 h 895"/>
              <a:gd name="T88" fmla="*/ 2147483647 w 350"/>
              <a:gd name="T89" fmla="*/ 2147483647 h 895"/>
              <a:gd name="T90" fmla="*/ 2147483647 w 350"/>
              <a:gd name="T91" fmla="*/ 2147483647 h 895"/>
              <a:gd name="T92" fmla="*/ 2147483647 w 350"/>
              <a:gd name="T93" fmla="*/ 2147483647 h 895"/>
              <a:gd name="T94" fmla="*/ 2147483647 w 350"/>
              <a:gd name="T95" fmla="*/ 2147483647 h 895"/>
              <a:gd name="T96" fmla="*/ 2147483647 w 350"/>
              <a:gd name="T97" fmla="*/ 2147483647 h 8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50"/>
              <a:gd name="T148" fmla="*/ 0 h 895"/>
              <a:gd name="T149" fmla="*/ 350 w 350"/>
              <a:gd name="T150" fmla="*/ 895 h 8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50" h="895">
                <a:moveTo>
                  <a:pt x="220" y="0"/>
                </a:moveTo>
                <a:lnTo>
                  <a:pt x="220" y="0"/>
                </a:lnTo>
                <a:lnTo>
                  <a:pt x="203" y="2"/>
                </a:lnTo>
                <a:lnTo>
                  <a:pt x="186" y="7"/>
                </a:lnTo>
                <a:lnTo>
                  <a:pt x="171" y="14"/>
                </a:lnTo>
                <a:lnTo>
                  <a:pt x="156" y="24"/>
                </a:lnTo>
                <a:lnTo>
                  <a:pt x="143" y="36"/>
                </a:lnTo>
                <a:lnTo>
                  <a:pt x="129" y="50"/>
                </a:lnTo>
                <a:lnTo>
                  <a:pt x="117" y="65"/>
                </a:lnTo>
                <a:lnTo>
                  <a:pt x="106" y="82"/>
                </a:lnTo>
                <a:lnTo>
                  <a:pt x="95" y="100"/>
                </a:lnTo>
                <a:lnTo>
                  <a:pt x="86" y="120"/>
                </a:lnTo>
                <a:lnTo>
                  <a:pt x="76" y="141"/>
                </a:lnTo>
                <a:lnTo>
                  <a:pt x="68" y="164"/>
                </a:lnTo>
                <a:lnTo>
                  <a:pt x="60" y="187"/>
                </a:lnTo>
                <a:lnTo>
                  <a:pt x="53" y="210"/>
                </a:lnTo>
                <a:lnTo>
                  <a:pt x="46" y="235"/>
                </a:lnTo>
                <a:lnTo>
                  <a:pt x="40" y="259"/>
                </a:lnTo>
                <a:lnTo>
                  <a:pt x="35" y="285"/>
                </a:lnTo>
                <a:lnTo>
                  <a:pt x="30" y="310"/>
                </a:lnTo>
                <a:lnTo>
                  <a:pt x="26" y="335"/>
                </a:lnTo>
                <a:lnTo>
                  <a:pt x="22" y="361"/>
                </a:lnTo>
                <a:lnTo>
                  <a:pt x="18" y="385"/>
                </a:lnTo>
                <a:lnTo>
                  <a:pt x="15" y="410"/>
                </a:lnTo>
                <a:lnTo>
                  <a:pt x="12" y="434"/>
                </a:lnTo>
                <a:lnTo>
                  <a:pt x="10" y="458"/>
                </a:lnTo>
                <a:lnTo>
                  <a:pt x="7" y="480"/>
                </a:lnTo>
                <a:lnTo>
                  <a:pt x="5" y="502"/>
                </a:lnTo>
                <a:lnTo>
                  <a:pt x="4" y="522"/>
                </a:lnTo>
                <a:lnTo>
                  <a:pt x="3" y="542"/>
                </a:lnTo>
                <a:lnTo>
                  <a:pt x="2" y="559"/>
                </a:lnTo>
                <a:lnTo>
                  <a:pt x="1" y="576"/>
                </a:lnTo>
                <a:lnTo>
                  <a:pt x="0" y="590"/>
                </a:lnTo>
                <a:lnTo>
                  <a:pt x="0" y="603"/>
                </a:lnTo>
                <a:lnTo>
                  <a:pt x="0" y="615"/>
                </a:lnTo>
                <a:lnTo>
                  <a:pt x="0" y="627"/>
                </a:lnTo>
                <a:lnTo>
                  <a:pt x="0" y="638"/>
                </a:lnTo>
                <a:lnTo>
                  <a:pt x="1" y="649"/>
                </a:lnTo>
                <a:lnTo>
                  <a:pt x="3" y="660"/>
                </a:lnTo>
                <a:lnTo>
                  <a:pt x="5" y="669"/>
                </a:lnTo>
                <a:lnTo>
                  <a:pt x="7" y="680"/>
                </a:lnTo>
                <a:lnTo>
                  <a:pt x="8" y="689"/>
                </a:lnTo>
                <a:lnTo>
                  <a:pt x="11" y="698"/>
                </a:lnTo>
                <a:lnTo>
                  <a:pt x="12" y="707"/>
                </a:lnTo>
                <a:lnTo>
                  <a:pt x="14" y="715"/>
                </a:lnTo>
                <a:lnTo>
                  <a:pt x="15" y="724"/>
                </a:lnTo>
                <a:lnTo>
                  <a:pt x="16" y="732"/>
                </a:lnTo>
                <a:lnTo>
                  <a:pt x="17" y="739"/>
                </a:lnTo>
                <a:lnTo>
                  <a:pt x="18" y="746"/>
                </a:lnTo>
                <a:lnTo>
                  <a:pt x="17" y="753"/>
                </a:lnTo>
                <a:lnTo>
                  <a:pt x="16" y="760"/>
                </a:lnTo>
                <a:lnTo>
                  <a:pt x="16" y="769"/>
                </a:lnTo>
                <a:lnTo>
                  <a:pt x="16" y="779"/>
                </a:lnTo>
                <a:lnTo>
                  <a:pt x="16" y="790"/>
                </a:lnTo>
                <a:lnTo>
                  <a:pt x="16" y="801"/>
                </a:lnTo>
                <a:lnTo>
                  <a:pt x="16" y="813"/>
                </a:lnTo>
                <a:lnTo>
                  <a:pt x="17" y="825"/>
                </a:lnTo>
                <a:lnTo>
                  <a:pt x="17" y="837"/>
                </a:lnTo>
                <a:lnTo>
                  <a:pt x="18" y="848"/>
                </a:lnTo>
                <a:lnTo>
                  <a:pt x="18" y="859"/>
                </a:lnTo>
                <a:lnTo>
                  <a:pt x="19" y="869"/>
                </a:lnTo>
                <a:lnTo>
                  <a:pt x="19" y="877"/>
                </a:lnTo>
                <a:lnTo>
                  <a:pt x="20" y="885"/>
                </a:lnTo>
                <a:lnTo>
                  <a:pt x="20" y="890"/>
                </a:lnTo>
                <a:lnTo>
                  <a:pt x="20" y="893"/>
                </a:lnTo>
                <a:lnTo>
                  <a:pt x="20" y="895"/>
                </a:lnTo>
                <a:lnTo>
                  <a:pt x="22" y="895"/>
                </a:lnTo>
                <a:lnTo>
                  <a:pt x="27" y="894"/>
                </a:lnTo>
                <a:lnTo>
                  <a:pt x="34" y="893"/>
                </a:lnTo>
                <a:lnTo>
                  <a:pt x="44" y="892"/>
                </a:lnTo>
                <a:lnTo>
                  <a:pt x="56" y="890"/>
                </a:lnTo>
                <a:lnTo>
                  <a:pt x="70" y="888"/>
                </a:lnTo>
                <a:lnTo>
                  <a:pt x="84" y="885"/>
                </a:lnTo>
                <a:lnTo>
                  <a:pt x="100" y="881"/>
                </a:lnTo>
                <a:lnTo>
                  <a:pt x="116" y="877"/>
                </a:lnTo>
                <a:lnTo>
                  <a:pt x="132" y="873"/>
                </a:lnTo>
                <a:lnTo>
                  <a:pt x="148" y="867"/>
                </a:lnTo>
                <a:lnTo>
                  <a:pt x="164" y="860"/>
                </a:lnTo>
                <a:lnTo>
                  <a:pt x="178" y="853"/>
                </a:lnTo>
                <a:lnTo>
                  <a:pt x="191" y="844"/>
                </a:lnTo>
                <a:lnTo>
                  <a:pt x="202" y="835"/>
                </a:lnTo>
                <a:lnTo>
                  <a:pt x="212" y="824"/>
                </a:lnTo>
                <a:lnTo>
                  <a:pt x="226" y="804"/>
                </a:lnTo>
                <a:lnTo>
                  <a:pt x="238" y="787"/>
                </a:lnTo>
                <a:lnTo>
                  <a:pt x="247" y="776"/>
                </a:lnTo>
                <a:lnTo>
                  <a:pt x="254" y="767"/>
                </a:lnTo>
                <a:lnTo>
                  <a:pt x="259" y="762"/>
                </a:lnTo>
                <a:lnTo>
                  <a:pt x="262" y="759"/>
                </a:lnTo>
                <a:lnTo>
                  <a:pt x="264" y="757"/>
                </a:lnTo>
                <a:lnTo>
                  <a:pt x="265" y="757"/>
                </a:lnTo>
                <a:lnTo>
                  <a:pt x="212" y="824"/>
                </a:lnTo>
                <a:lnTo>
                  <a:pt x="212" y="708"/>
                </a:lnTo>
                <a:lnTo>
                  <a:pt x="185" y="695"/>
                </a:lnTo>
                <a:lnTo>
                  <a:pt x="185" y="683"/>
                </a:lnTo>
                <a:lnTo>
                  <a:pt x="184" y="672"/>
                </a:lnTo>
                <a:lnTo>
                  <a:pt x="184" y="662"/>
                </a:lnTo>
                <a:lnTo>
                  <a:pt x="184" y="652"/>
                </a:lnTo>
                <a:lnTo>
                  <a:pt x="185" y="642"/>
                </a:lnTo>
                <a:lnTo>
                  <a:pt x="185" y="633"/>
                </a:lnTo>
                <a:lnTo>
                  <a:pt x="186" y="624"/>
                </a:lnTo>
                <a:lnTo>
                  <a:pt x="187" y="616"/>
                </a:lnTo>
                <a:lnTo>
                  <a:pt x="189" y="609"/>
                </a:lnTo>
                <a:lnTo>
                  <a:pt x="191" y="602"/>
                </a:lnTo>
                <a:lnTo>
                  <a:pt x="193" y="596"/>
                </a:lnTo>
                <a:lnTo>
                  <a:pt x="196" y="590"/>
                </a:lnTo>
                <a:lnTo>
                  <a:pt x="199" y="585"/>
                </a:lnTo>
                <a:lnTo>
                  <a:pt x="202" y="581"/>
                </a:lnTo>
                <a:lnTo>
                  <a:pt x="207" y="577"/>
                </a:lnTo>
                <a:lnTo>
                  <a:pt x="212" y="574"/>
                </a:lnTo>
                <a:lnTo>
                  <a:pt x="217" y="569"/>
                </a:lnTo>
                <a:lnTo>
                  <a:pt x="224" y="560"/>
                </a:lnTo>
                <a:lnTo>
                  <a:pt x="231" y="547"/>
                </a:lnTo>
                <a:lnTo>
                  <a:pt x="239" y="531"/>
                </a:lnTo>
                <a:lnTo>
                  <a:pt x="249" y="513"/>
                </a:lnTo>
                <a:lnTo>
                  <a:pt x="258" y="493"/>
                </a:lnTo>
                <a:lnTo>
                  <a:pt x="267" y="471"/>
                </a:lnTo>
                <a:lnTo>
                  <a:pt x="277" y="448"/>
                </a:lnTo>
                <a:lnTo>
                  <a:pt x="286" y="426"/>
                </a:lnTo>
                <a:lnTo>
                  <a:pt x="295" y="404"/>
                </a:lnTo>
                <a:lnTo>
                  <a:pt x="303" y="383"/>
                </a:lnTo>
                <a:lnTo>
                  <a:pt x="310" y="364"/>
                </a:lnTo>
                <a:lnTo>
                  <a:pt x="316" y="347"/>
                </a:lnTo>
                <a:lnTo>
                  <a:pt x="322" y="334"/>
                </a:lnTo>
                <a:lnTo>
                  <a:pt x="326" y="324"/>
                </a:lnTo>
                <a:lnTo>
                  <a:pt x="327" y="317"/>
                </a:lnTo>
                <a:lnTo>
                  <a:pt x="329" y="311"/>
                </a:lnTo>
                <a:lnTo>
                  <a:pt x="333" y="300"/>
                </a:lnTo>
                <a:lnTo>
                  <a:pt x="337" y="283"/>
                </a:lnTo>
                <a:lnTo>
                  <a:pt x="341" y="263"/>
                </a:lnTo>
                <a:lnTo>
                  <a:pt x="345" y="240"/>
                </a:lnTo>
                <a:lnTo>
                  <a:pt x="348" y="214"/>
                </a:lnTo>
                <a:lnTo>
                  <a:pt x="350" y="187"/>
                </a:lnTo>
                <a:lnTo>
                  <a:pt x="350" y="159"/>
                </a:lnTo>
                <a:lnTo>
                  <a:pt x="348" y="131"/>
                </a:lnTo>
                <a:lnTo>
                  <a:pt x="343" y="104"/>
                </a:lnTo>
                <a:lnTo>
                  <a:pt x="334" y="78"/>
                </a:lnTo>
                <a:lnTo>
                  <a:pt x="322" y="55"/>
                </a:lnTo>
                <a:lnTo>
                  <a:pt x="304" y="35"/>
                </a:lnTo>
                <a:lnTo>
                  <a:pt x="283" y="18"/>
                </a:lnTo>
                <a:lnTo>
                  <a:pt x="254" y="6"/>
                </a:lnTo>
                <a:lnTo>
                  <a:pt x="220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50" name="Freeform 78"/>
          <p:cNvSpPr>
            <a:spLocks/>
          </p:cNvSpPr>
          <p:nvPr/>
        </p:nvSpPr>
        <p:spPr bwMode="auto">
          <a:xfrm>
            <a:off x="2195689" y="5116689"/>
            <a:ext cx="478367" cy="244123"/>
          </a:xfrm>
          <a:custGeom>
            <a:avLst/>
            <a:gdLst>
              <a:gd name="T0" fmla="*/ 2147483647 w 339"/>
              <a:gd name="T1" fmla="*/ 2147483647 h 173"/>
              <a:gd name="T2" fmla="*/ 2147483647 w 339"/>
              <a:gd name="T3" fmla="*/ 2147483647 h 173"/>
              <a:gd name="T4" fmla="*/ 2147483647 w 339"/>
              <a:gd name="T5" fmla="*/ 2147483647 h 173"/>
              <a:gd name="T6" fmla="*/ 2147483647 w 339"/>
              <a:gd name="T7" fmla="*/ 2147483647 h 173"/>
              <a:gd name="T8" fmla="*/ 2147483647 w 339"/>
              <a:gd name="T9" fmla="*/ 2147483647 h 173"/>
              <a:gd name="T10" fmla="*/ 2147483647 w 339"/>
              <a:gd name="T11" fmla="*/ 2147483647 h 173"/>
              <a:gd name="T12" fmla="*/ 2147483647 w 339"/>
              <a:gd name="T13" fmla="*/ 2147483647 h 173"/>
              <a:gd name="T14" fmla="*/ 0 w 339"/>
              <a:gd name="T15" fmla="*/ 2147483647 h 173"/>
              <a:gd name="T16" fmla="*/ 2147483647 w 339"/>
              <a:gd name="T17" fmla="*/ 2147483647 h 173"/>
              <a:gd name="T18" fmla="*/ 2147483647 w 339"/>
              <a:gd name="T19" fmla="*/ 2147483647 h 173"/>
              <a:gd name="T20" fmla="*/ 2147483647 w 339"/>
              <a:gd name="T21" fmla="*/ 2147483647 h 173"/>
              <a:gd name="T22" fmla="*/ 2147483647 w 339"/>
              <a:gd name="T23" fmla="*/ 2147483647 h 173"/>
              <a:gd name="T24" fmla="*/ 2147483647 w 339"/>
              <a:gd name="T25" fmla="*/ 2147483647 h 173"/>
              <a:gd name="T26" fmla="*/ 2147483647 w 339"/>
              <a:gd name="T27" fmla="*/ 2147483647 h 173"/>
              <a:gd name="T28" fmla="*/ 2147483647 w 339"/>
              <a:gd name="T29" fmla="*/ 2147483647 h 173"/>
              <a:gd name="T30" fmla="*/ 2147483647 w 339"/>
              <a:gd name="T31" fmla="*/ 2147483647 h 173"/>
              <a:gd name="T32" fmla="*/ 2147483647 w 339"/>
              <a:gd name="T33" fmla="*/ 2147483647 h 173"/>
              <a:gd name="T34" fmla="*/ 2147483647 w 339"/>
              <a:gd name="T35" fmla="*/ 2147483647 h 173"/>
              <a:gd name="T36" fmla="*/ 2147483647 w 339"/>
              <a:gd name="T37" fmla="*/ 2147483647 h 173"/>
              <a:gd name="T38" fmla="*/ 2147483647 w 339"/>
              <a:gd name="T39" fmla="*/ 2147483647 h 173"/>
              <a:gd name="T40" fmla="*/ 2147483647 w 339"/>
              <a:gd name="T41" fmla="*/ 2147483647 h 173"/>
              <a:gd name="T42" fmla="*/ 2147483647 w 339"/>
              <a:gd name="T43" fmla="*/ 2147483647 h 173"/>
              <a:gd name="T44" fmla="*/ 2147483647 w 339"/>
              <a:gd name="T45" fmla="*/ 2147483647 h 173"/>
              <a:gd name="T46" fmla="*/ 2147483647 w 339"/>
              <a:gd name="T47" fmla="*/ 2147483647 h 173"/>
              <a:gd name="T48" fmla="*/ 2147483647 w 339"/>
              <a:gd name="T49" fmla="*/ 2147483647 h 173"/>
              <a:gd name="T50" fmla="*/ 2147483647 w 339"/>
              <a:gd name="T51" fmla="*/ 2147483647 h 173"/>
              <a:gd name="T52" fmla="*/ 2147483647 w 339"/>
              <a:gd name="T53" fmla="*/ 2147483647 h 173"/>
              <a:gd name="T54" fmla="*/ 2147483647 w 339"/>
              <a:gd name="T55" fmla="*/ 2147483647 h 173"/>
              <a:gd name="T56" fmla="*/ 2147483647 w 339"/>
              <a:gd name="T57" fmla="*/ 2147483647 h 173"/>
              <a:gd name="T58" fmla="*/ 2147483647 w 339"/>
              <a:gd name="T59" fmla="*/ 2147483647 h 173"/>
              <a:gd name="T60" fmla="*/ 2147483647 w 339"/>
              <a:gd name="T61" fmla="*/ 2147483647 h 173"/>
              <a:gd name="T62" fmla="*/ 2147483647 w 339"/>
              <a:gd name="T63" fmla="*/ 2147483647 h 173"/>
              <a:gd name="T64" fmla="*/ 2147483647 w 339"/>
              <a:gd name="T65" fmla="*/ 2147483647 h 173"/>
              <a:gd name="T66" fmla="*/ 2147483647 w 339"/>
              <a:gd name="T67" fmla="*/ 2147483647 h 173"/>
              <a:gd name="T68" fmla="*/ 2147483647 w 339"/>
              <a:gd name="T69" fmla="*/ 2147483647 h 173"/>
              <a:gd name="T70" fmla="*/ 2147483647 w 339"/>
              <a:gd name="T71" fmla="*/ 2147483647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39"/>
              <a:gd name="T109" fmla="*/ 0 h 173"/>
              <a:gd name="T110" fmla="*/ 339 w 339"/>
              <a:gd name="T111" fmla="*/ 173 h 17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39" h="173">
                <a:moveTo>
                  <a:pt x="57" y="39"/>
                </a:moveTo>
                <a:lnTo>
                  <a:pt x="57" y="41"/>
                </a:lnTo>
                <a:lnTo>
                  <a:pt x="54" y="44"/>
                </a:lnTo>
                <a:lnTo>
                  <a:pt x="52" y="49"/>
                </a:lnTo>
                <a:lnTo>
                  <a:pt x="47" y="56"/>
                </a:lnTo>
                <a:lnTo>
                  <a:pt x="43" y="64"/>
                </a:lnTo>
                <a:lnTo>
                  <a:pt x="38" y="73"/>
                </a:lnTo>
                <a:lnTo>
                  <a:pt x="33" y="82"/>
                </a:lnTo>
                <a:lnTo>
                  <a:pt x="27" y="92"/>
                </a:lnTo>
                <a:lnTo>
                  <a:pt x="22" y="103"/>
                </a:lnTo>
                <a:lnTo>
                  <a:pt x="16" y="113"/>
                </a:lnTo>
                <a:lnTo>
                  <a:pt x="11" y="122"/>
                </a:lnTo>
                <a:lnTo>
                  <a:pt x="7" y="132"/>
                </a:lnTo>
                <a:lnTo>
                  <a:pt x="4" y="140"/>
                </a:lnTo>
                <a:lnTo>
                  <a:pt x="1" y="147"/>
                </a:lnTo>
                <a:lnTo>
                  <a:pt x="0" y="152"/>
                </a:lnTo>
                <a:lnTo>
                  <a:pt x="0" y="155"/>
                </a:lnTo>
                <a:lnTo>
                  <a:pt x="3" y="160"/>
                </a:lnTo>
                <a:lnTo>
                  <a:pt x="8" y="164"/>
                </a:lnTo>
                <a:lnTo>
                  <a:pt x="15" y="167"/>
                </a:lnTo>
                <a:lnTo>
                  <a:pt x="24" y="169"/>
                </a:lnTo>
                <a:lnTo>
                  <a:pt x="35" y="171"/>
                </a:lnTo>
                <a:lnTo>
                  <a:pt x="48" y="172"/>
                </a:lnTo>
                <a:lnTo>
                  <a:pt x="63" y="173"/>
                </a:lnTo>
                <a:lnTo>
                  <a:pt x="80" y="173"/>
                </a:lnTo>
                <a:lnTo>
                  <a:pt x="91" y="173"/>
                </a:lnTo>
                <a:lnTo>
                  <a:pt x="104" y="173"/>
                </a:lnTo>
                <a:lnTo>
                  <a:pt x="119" y="173"/>
                </a:lnTo>
                <a:lnTo>
                  <a:pt x="136" y="173"/>
                </a:lnTo>
                <a:lnTo>
                  <a:pt x="153" y="173"/>
                </a:lnTo>
                <a:lnTo>
                  <a:pt x="172" y="172"/>
                </a:lnTo>
                <a:lnTo>
                  <a:pt x="191" y="171"/>
                </a:lnTo>
                <a:lnTo>
                  <a:pt x="211" y="170"/>
                </a:lnTo>
                <a:lnTo>
                  <a:pt x="230" y="169"/>
                </a:lnTo>
                <a:lnTo>
                  <a:pt x="248" y="167"/>
                </a:lnTo>
                <a:lnTo>
                  <a:pt x="265" y="166"/>
                </a:lnTo>
                <a:lnTo>
                  <a:pt x="281" y="163"/>
                </a:lnTo>
                <a:lnTo>
                  <a:pt x="295" y="161"/>
                </a:lnTo>
                <a:lnTo>
                  <a:pt x="307" y="158"/>
                </a:lnTo>
                <a:lnTo>
                  <a:pt x="315" y="155"/>
                </a:lnTo>
                <a:lnTo>
                  <a:pt x="321" y="151"/>
                </a:lnTo>
                <a:lnTo>
                  <a:pt x="325" y="145"/>
                </a:lnTo>
                <a:lnTo>
                  <a:pt x="328" y="138"/>
                </a:lnTo>
                <a:lnTo>
                  <a:pt x="331" y="128"/>
                </a:lnTo>
                <a:lnTo>
                  <a:pt x="333" y="118"/>
                </a:lnTo>
                <a:lnTo>
                  <a:pt x="335" y="106"/>
                </a:lnTo>
                <a:lnTo>
                  <a:pt x="337" y="93"/>
                </a:lnTo>
                <a:lnTo>
                  <a:pt x="337" y="80"/>
                </a:lnTo>
                <a:lnTo>
                  <a:pt x="338" y="67"/>
                </a:lnTo>
                <a:lnTo>
                  <a:pt x="339" y="54"/>
                </a:lnTo>
                <a:lnTo>
                  <a:pt x="339" y="42"/>
                </a:lnTo>
                <a:lnTo>
                  <a:pt x="339" y="30"/>
                </a:lnTo>
                <a:lnTo>
                  <a:pt x="339" y="20"/>
                </a:lnTo>
                <a:lnTo>
                  <a:pt x="339" y="12"/>
                </a:lnTo>
                <a:lnTo>
                  <a:pt x="339" y="5"/>
                </a:lnTo>
                <a:lnTo>
                  <a:pt x="339" y="1"/>
                </a:lnTo>
                <a:lnTo>
                  <a:pt x="339" y="0"/>
                </a:lnTo>
                <a:lnTo>
                  <a:pt x="337" y="1"/>
                </a:lnTo>
                <a:lnTo>
                  <a:pt x="333" y="4"/>
                </a:lnTo>
                <a:lnTo>
                  <a:pt x="326" y="8"/>
                </a:lnTo>
                <a:lnTo>
                  <a:pt x="315" y="14"/>
                </a:lnTo>
                <a:lnTo>
                  <a:pt x="303" y="20"/>
                </a:lnTo>
                <a:lnTo>
                  <a:pt x="288" y="26"/>
                </a:lnTo>
                <a:lnTo>
                  <a:pt x="272" y="33"/>
                </a:lnTo>
                <a:lnTo>
                  <a:pt x="253" y="39"/>
                </a:lnTo>
                <a:lnTo>
                  <a:pt x="232" y="45"/>
                </a:lnTo>
                <a:lnTo>
                  <a:pt x="210" y="50"/>
                </a:lnTo>
                <a:lnTo>
                  <a:pt x="187" y="54"/>
                </a:lnTo>
                <a:lnTo>
                  <a:pt x="163" y="56"/>
                </a:lnTo>
                <a:lnTo>
                  <a:pt x="137" y="56"/>
                </a:lnTo>
                <a:lnTo>
                  <a:pt x="111" y="53"/>
                </a:lnTo>
                <a:lnTo>
                  <a:pt x="84" y="48"/>
                </a:lnTo>
                <a:lnTo>
                  <a:pt x="57" y="39"/>
                </a:lnTo>
                <a:close/>
              </a:path>
            </a:pathLst>
          </a:custGeom>
          <a:solidFill>
            <a:srgbClr val="33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51" name="Freeform 79"/>
          <p:cNvSpPr>
            <a:spLocks/>
          </p:cNvSpPr>
          <p:nvPr/>
        </p:nvSpPr>
        <p:spPr bwMode="auto">
          <a:xfrm>
            <a:off x="6709834" y="5116689"/>
            <a:ext cx="478366" cy="244123"/>
          </a:xfrm>
          <a:custGeom>
            <a:avLst/>
            <a:gdLst>
              <a:gd name="T0" fmla="*/ 2147483647 w 339"/>
              <a:gd name="T1" fmla="*/ 2147483647 h 173"/>
              <a:gd name="T2" fmla="*/ 2147483647 w 339"/>
              <a:gd name="T3" fmla="*/ 2147483647 h 173"/>
              <a:gd name="T4" fmla="*/ 2147483647 w 339"/>
              <a:gd name="T5" fmla="*/ 2147483647 h 173"/>
              <a:gd name="T6" fmla="*/ 2147483647 w 339"/>
              <a:gd name="T7" fmla="*/ 2147483647 h 173"/>
              <a:gd name="T8" fmla="*/ 2147483647 w 339"/>
              <a:gd name="T9" fmla="*/ 2147483647 h 173"/>
              <a:gd name="T10" fmla="*/ 2147483647 w 339"/>
              <a:gd name="T11" fmla="*/ 2147483647 h 173"/>
              <a:gd name="T12" fmla="*/ 2147483647 w 339"/>
              <a:gd name="T13" fmla="*/ 2147483647 h 173"/>
              <a:gd name="T14" fmla="*/ 0 w 339"/>
              <a:gd name="T15" fmla="*/ 2147483647 h 173"/>
              <a:gd name="T16" fmla="*/ 2147483647 w 339"/>
              <a:gd name="T17" fmla="*/ 2147483647 h 173"/>
              <a:gd name="T18" fmla="*/ 2147483647 w 339"/>
              <a:gd name="T19" fmla="*/ 2147483647 h 173"/>
              <a:gd name="T20" fmla="*/ 2147483647 w 339"/>
              <a:gd name="T21" fmla="*/ 2147483647 h 173"/>
              <a:gd name="T22" fmla="*/ 2147483647 w 339"/>
              <a:gd name="T23" fmla="*/ 2147483647 h 173"/>
              <a:gd name="T24" fmla="*/ 2147483647 w 339"/>
              <a:gd name="T25" fmla="*/ 2147483647 h 173"/>
              <a:gd name="T26" fmla="*/ 2147483647 w 339"/>
              <a:gd name="T27" fmla="*/ 2147483647 h 173"/>
              <a:gd name="T28" fmla="*/ 2147483647 w 339"/>
              <a:gd name="T29" fmla="*/ 2147483647 h 173"/>
              <a:gd name="T30" fmla="*/ 2147483647 w 339"/>
              <a:gd name="T31" fmla="*/ 2147483647 h 173"/>
              <a:gd name="T32" fmla="*/ 2147483647 w 339"/>
              <a:gd name="T33" fmla="*/ 2147483647 h 173"/>
              <a:gd name="T34" fmla="*/ 2147483647 w 339"/>
              <a:gd name="T35" fmla="*/ 2147483647 h 173"/>
              <a:gd name="T36" fmla="*/ 2147483647 w 339"/>
              <a:gd name="T37" fmla="*/ 2147483647 h 173"/>
              <a:gd name="T38" fmla="*/ 2147483647 w 339"/>
              <a:gd name="T39" fmla="*/ 2147483647 h 173"/>
              <a:gd name="T40" fmla="*/ 2147483647 w 339"/>
              <a:gd name="T41" fmla="*/ 2147483647 h 173"/>
              <a:gd name="T42" fmla="*/ 2147483647 w 339"/>
              <a:gd name="T43" fmla="*/ 2147483647 h 173"/>
              <a:gd name="T44" fmla="*/ 2147483647 w 339"/>
              <a:gd name="T45" fmla="*/ 2147483647 h 173"/>
              <a:gd name="T46" fmla="*/ 2147483647 w 339"/>
              <a:gd name="T47" fmla="*/ 2147483647 h 173"/>
              <a:gd name="T48" fmla="*/ 2147483647 w 339"/>
              <a:gd name="T49" fmla="*/ 2147483647 h 173"/>
              <a:gd name="T50" fmla="*/ 2147483647 w 339"/>
              <a:gd name="T51" fmla="*/ 2147483647 h 173"/>
              <a:gd name="T52" fmla="*/ 2147483647 w 339"/>
              <a:gd name="T53" fmla="*/ 2147483647 h 173"/>
              <a:gd name="T54" fmla="*/ 2147483647 w 339"/>
              <a:gd name="T55" fmla="*/ 2147483647 h 173"/>
              <a:gd name="T56" fmla="*/ 2147483647 w 339"/>
              <a:gd name="T57" fmla="*/ 2147483647 h 173"/>
              <a:gd name="T58" fmla="*/ 2147483647 w 339"/>
              <a:gd name="T59" fmla="*/ 2147483647 h 173"/>
              <a:gd name="T60" fmla="*/ 2147483647 w 339"/>
              <a:gd name="T61" fmla="*/ 2147483647 h 173"/>
              <a:gd name="T62" fmla="*/ 2147483647 w 339"/>
              <a:gd name="T63" fmla="*/ 2147483647 h 173"/>
              <a:gd name="T64" fmla="*/ 2147483647 w 339"/>
              <a:gd name="T65" fmla="*/ 2147483647 h 173"/>
              <a:gd name="T66" fmla="*/ 2147483647 w 339"/>
              <a:gd name="T67" fmla="*/ 2147483647 h 173"/>
              <a:gd name="T68" fmla="*/ 2147483647 w 339"/>
              <a:gd name="T69" fmla="*/ 2147483647 h 173"/>
              <a:gd name="T70" fmla="*/ 2147483647 w 339"/>
              <a:gd name="T71" fmla="*/ 2147483647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39"/>
              <a:gd name="T109" fmla="*/ 0 h 173"/>
              <a:gd name="T110" fmla="*/ 339 w 339"/>
              <a:gd name="T111" fmla="*/ 173 h 17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39" h="173">
                <a:moveTo>
                  <a:pt x="57" y="39"/>
                </a:moveTo>
                <a:lnTo>
                  <a:pt x="56" y="41"/>
                </a:lnTo>
                <a:lnTo>
                  <a:pt x="54" y="44"/>
                </a:lnTo>
                <a:lnTo>
                  <a:pt x="51" y="49"/>
                </a:lnTo>
                <a:lnTo>
                  <a:pt x="47" y="56"/>
                </a:lnTo>
                <a:lnTo>
                  <a:pt x="43" y="64"/>
                </a:lnTo>
                <a:lnTo>
                  <a:pt x="38" y="73"/>
                </a:lnTo>
                <a:lnTo>
                  <a:pt x="32" y="82"/>
                </a:lnTo>
                <a:lnTo>
                  <a:pt x="27" y="92"/>
                </a:lnTo>
                <a:lnTo>
                  <a:pt x="21" y="103"/>
                </a:lnTo>
                <a:lnTo>
                  <a:pt x="16" y="113"/>
                </a:lnTo>
                <a:lnTo>
                  <a:pt x="11" y="122"/>
                </a:lnTo>
                <a:lnTo>
                  <a:pt x="7" y="132"/>
                </a:lnTo>
                <a:lnTo>
                  <a:pt x="3" y="140"/>
                </a:lnTo>
                <a:lnTo>
                  <a:pt x="1" y="147"/>
                </a:lnTo>
                <a:lnTo>
                  <a:pt x="0" y="152"/>
                </a:lnTo>
                <a:lnTo>
                  <a:pt x="0" y="155"/>
                </a:lnTo>
                <a:lnTo>
                  <a:pt x="3" y="160"/>
                </a:lnTo>
                <a:lnTo>
                  <a:pt x="7" y="164"/>
                </a:lnTo>
                <a:lnTo>
                  <a:pt x="14" y="167"/>
                </a:lnTo>
                <a:lnTo>
                  <a:pt x="24" y="169"/>
                </a:lnTo>
                <a:lnTo>
                  <a:pt x="35" y="171"/>
                </a:lnTo>
                <a:lnTo>
                  <a:pt x="48" y="172"/>
                </a:lnTo>
                <a:lnTo>
                  <a:pt x="63" y="173"/>
                </a:lnTo>
                <a:lnTo>
                  <a:pt x="80" y="173"/>
                </a:lnTo>
                <a:lnTo>
                  <a:pt x="90" y="173"/>
                </a:lnTo>
                <a:lnTo>
                  <a:pt x="104" y="173"/>
                </a:lnTo>
                <a:lnTo>
                  <a:pt x="119" y="173"/>
                </a:lnTo>
                <a:lnTo>
                  <a:pt x="135" y="173"/>
                </a:lnTo>
                <a:lnTo>
                  <a:pt x="153" y="173"/>
                </a:lnTo>
                <a:lnTo>
                  <a:pt x="172" y="172"/>
                </a:lnTo>
                <a:lnTo>
                  <a:pt x="191" y="171"/>
                </a:lnTo>
                <a:lnTo>
                  <a:pt x="211" y="170"/>
                </a:lnTo>
                <a:lnTo>
                  <a:pt x="230" y="169"/>
                </a:lnTo>
                <a:lnTo>
                  <a:pt x="248" y="167"/>
                </a:lnTo>
                <a:lnTo>
                  <a:pt x="265" y="166"/>
                </a:lnTo>
                <a:lnTo>
                  <a:pt x="281" y="163"/>
                </a:lnTo>
                <a:lnTo>
                  <a:pt x="295" y="161"/>
                </a:lnTo>
                <a:lnTo>
                  <a:pt x="306" y="158"/>
                </a:lnTo>
                <a:lnTo>
                  <a:pt x="315" y="155"/>
                </a:lnTo>
                <a:lnTo>
                  <a:pt x="321" y="151"/>
                </a:lnTo>
                <a:lnTo>
                  <a:pt x="325" y="145"/>
                </a:lnTo>
                <a:lnTo>
                  <a:pt x="328" y="138"/>
                </a:lnTo>
                <a:lnTo>
                  <a:pt x="331" y="128"/>
                </a:lnTo>
                <a:lnTo>
                  <a:pt x="333" y="118"/>
                </a:lnTo>
                <a:lnTo>
                  <a:pt x="335" y="106"/>
                </a:lnTo>
                <a:lnTo>
                  <a:pt x="336" y="93"/>
                </a:lnTo>
                <a:lnTo>
                  <a:pt x="337" y="80"/>
                </a:lnTo>
                <a:lnTo>
                  <a:pt x="338" y="67"/>
                </a:lnTo>
                <a:lnTo>
                  <a:pt x="339" y="54"/>
                </a:lnTo>
                <a:lnTo>
                  <a:pt x="339" y="42"/>
                </a:lnTo>
                <a:lnTo>
                  <a:pt x="339" y="30"/>
                </a:lnTo>
                <a:lnTo>
                  <a:pt x="339" y="20"/>
                </a:lnTo>
                <a:lnTo>
                  <a:pt x="339" y="12"/>
                </a:lnTo>
                <a:lnTo>
                  <a:pt x="339" y="5"/>
                </a:lnTo>
                <a:lnTo>
                  <a:pt x="339" y="1"/>
                </a:lnTo>
                <a:lnTo>
                  <a:pt x="339" y="0"/>
                </a:lnTo>
                <a:lnTo>
                  <a:pt x="337" y="1"/>
                </a:lnTo>
                <a:lnTo>
                  <a:pt x="332" y="4"/>
                </a:lnTo>
                <a:lnTo>
                  <a:pt x="325" y="8"/>
                </a:lnTo>
                <a:lnTo>
                  <a:pt x="315" y="14"/>
                </a:lnTo>
                <a:lnTo>
                  <a:pt x="303" y="20"/>
                </a:lnTo>
                <a:lnTo>
                  <a:pt x="288" y="26"/>
                </a:lnTo>
                <a:lnTo>
                  <a:pt x="271" y="33"/>
                </a:lnTo>
                <a:lnTo>
                  <a:pt x="253" y="39"/>
                </a:lnTo>
                <a:lnTo>
                  <a:pt x="232" y="45"/>
                </a:lnTo>
                <a:lnTo>
                  <a:pt x="210" y="50"/>
                </a:lnTo>
                <a:lnTo>
                  <a:pt x="187" y="54"/>
                </a:lnTo>
                <a:lnTo>
                  <a:pt x="163" y="56"/>
                </a:lnTo>
                <a:lnTo>
                  <a:pt x="137" y="56"/>
                </a:lnTo>
                <a:lnTo>
                  <a:pt x="111" y="53"/>
                </a:lnTo>
                <a:lnTo>
                  <a:pt x="84" y="48"/>
                </a:lnTo>
                <a:lnTo>
                  <a:pt x="57" y="39"/>
                </a:lnTo>
                <a:close/>
              </a:path>
            </a:pathLst>
          </a:custGeom>
          <a:solidFill>
            <a:srgbClr val="33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52" name="Freeform 80"/>
          <p:cNvSpPr>
            <a:spLocks/>
          </p:cNvSpPr>
          <p:nvPr/>
        </p:nvSpPr>
        <p:spPr bwMode="auto">
          <a:xfrm>
            <a:off x="2195689" y="5116689"/>
            <a:ext cx="478367" cy="244123"/>
          </a:xfrm>
          <a:custGeom>
            <a:avLst/>
            <a:gdLst>
              <a:gd name="T0" fmla="*/ 2147483647 w 339"/>
              <a:gd name="T1" fmla="*/ 2147483647 h 173"/>
              <a:gd name="T2" fmla="*/ 2147483647 w 339"/>
              <a:gd name="T3" fmla="*/ 2147483647 h 173"/>
              <a:gd name="T4" fmla="*/ 2147483647 w 339"/>
              <a:gd name="T5" fmla="*/ 2147483647 h 173"/>
              <a:gd name="T6" fmla="*/ 2147483647 w 339"/>
              <a:gd name="T7" fmla="*/ 2147483647 h 173"/>
              <a:gd name="T8" fmla="*/ 2147483647 w 339"/>
              <a:gd name="T9" fmla="*/ 2147483647 h 173"/>
              <a:gd name="T10" fmla="*/ 2147483647 w 339"/>
              <a:gd name="T11" fmla="*/ 2147483647 h 173"/>
              <a:gd name="T12" fmla="*/ 2147483647 w 339"/>
              <a:gd name="T13" fmla="*/ 2147483647 h 173"/>
              <a:gd name="T14" fmla="*/ 2147483647 w 339"/>
              <a:gd name="T15" fmla="*/ 2147483647 h 173"/>
              <a:gd name="T16" fmla="*/ 0 w 339"/>
              <a:gd name="T17" fmla="*/ 2147483647 h 173"/>
              <a:gd name="T18" fmla="*/ 2147483647 w 339"/>
              <a:gd name="T19" fmla="*/ 2147483647 h 173"/>
              <a:gd name="T20" fmla="*/ 2147483647 w 339"/>
              <a:gd name="T21" fmla="*/ 2147483647 h 173"/>
              <a:gd name="T22" fmla="*/ 2147483647 w 339"/>
              <a:gd name="T23" fmla="*/ 2147483647 h 173"/>
              <a:gd name="T24" fmla="*/ 2147483647 w 339"/>
              <a:gd name="T25" fmla="*/ 2147483647 h 173"/>
              <a:gd name="T26" fmla="*/ 2147483647 w 339"/>
              <a:gd name="T27" fmla="*/ 2147483647 h 173"/>
              <a:gd name="T28" fmla="*/ 2147483647 w 339"/>
              <a:gd name="T29" fmla="*/ 2147483647 h 173"/>
              <a:gd name="T30" fmla="*/ 2147483647 w 339"/>
              <a:gd name="T31" fmla="*/ 2147483647 h 173"/>
              <a:gd name="T32" fmla="*/ 2147483647 w 339"/>
              <a:gd name="T33" fmla="*/ 2147483647 h 173"/>
              <a:gd name="T34" fmla="*/ 2147483647 w 339"/>
              <a:gd name="T35" fmla="*/ 2147483647 h 173"/>
              <a:gd name="T36" fmla="*/ 2147483647 w 339"/>
              <a:gd name="T37" fmla="*/ 2147483647 h 173"/>
              <a:gd name="T38" fmla="*/ 2147483647 w 339"/>
              <a:gd name="T39" fmla="*/ 2147483647 h 173"/>
              <a:gd name="T40" fmla="*/ 2147483647 w 339"/>
              <a:gd name="T41" fmla="*/ 2147483647 h 173"/>
              <a:gd name="T42" fmla="*/ 2147483647 w 339"/>
              <a:gd name="T43" fmla="*/ 2147483647 h 173"/>
              <a:gd name="T44" fmla="*/ 2147483647 w 339"/>
              <a:gd name="T45" fmla="*/ 2147483647 h 173"/>
              <a:gd name="T46" fmla="*/ 2147483647 w 339"/>
              <a:gd name="T47" fmla="*/ 2147483647 h 173"/>
              <a:gd name="T48" fmla="*/ 2147483647 w 339"/>
              <a:gd name="T49" fmla="*/ 2147483647 h 173"/>
              <a:gd name="T50" fmla="*/ 2147483647 w 339"/>
              <a:gd name="T51" fmla="*/ 2147483647 h 173"/>
              <a:gd name="T52" fmla="*/ 2147483647 w 339"/>
              <a:gd name="T53" fmla="*/ 2147483647 h 173"/>
              <a:gd name="T54" fmla="*/ 2147483647 w 339"/>
              <a:gd name="T55" fmla="*/ 2147483647 h 173"/>
              <a:gd name="T56" fmla="*/ 2147483647 w 339"/>
              <a:gd name="T57" fmla="*/ 2147483647 h 173"/>
              <a:gd name="T58" fmla="*/ 2147483647 w 339"/>
              <a:gd name="T59" fmla="*/ 2147483647 h 173"/>
              <a:gd name="T60" fmla="*/ 2147483647 w 339"/>
              <a:gd name="T61" fmla="*/ 0 h 173"/>
              <a:gd name="T62" fmla="*/ 2147483647 w 339"/>
              <a:gd name="T63" fmla="*/ 2147483647 h 173"/>
              <a:gd name="T64" fmla="*/ 2147483647 w 339"/>
              <a:gd name="T65" fmla="*/ 2147483647 h 173"/>
              <a:gd name="T66" fmla="*/ 2147483647 w 339"/>
              <a:gd name="T67" fmla="*/ 2147483647 h 173"/>
              <a:gd name="T68" fmla="*/ 2147483647 w 339"/>
              <a:gd name="T69" fmla="*/ 2147483647 h 173"/>
              <a:gd name="T70" fmla="*/ 2147483647 w 339"/>
              <a:gd name="T71" fmla="*/ 2147483647 h 173"/>
              <a:gd name="T72" fmla="*/ 2147483647 w 339"/>
              <a:gd name="T73" fmla="*/ 2147483647 h 173"/>
              <a:gd name="T74" fmla="*/ 2147483647 w 339"/>
              <a:gd name="T75" fmla="*/ 2147483647 h 173"/>
              <a:gd name="T76" fmla="*/ 2147483647 w 339"/>
              <a:gd name="T77" fmla="*/ 2147483647 h 17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39"/>
              <a:gd name="T118" fmla="*/ 0 h 173"/>
              <a:gd name="T119" fmla="*/ 339 w 339"/>
              <a:gd name="T120" fmla="*/ 173 h 17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39" h="173">
                <a:moveTo>
                  <a:pt x="57" y="39"/>
                </a:moveTo>
                <a:lnTo>
                  <a:pt x="57" y="39"/>
                </a:lnTo>
                <a:lnTo>
                  <a:pt x="57" y="41"/>
                </a:lnTo>
                <a:lnTo>
                  <a:pt x="54" y="44"/>
                </a:lnTo>
                <a:lnTo>
                  <a:pt x="52" y="49"/>
                </a:lnTo>
                <a:lnTo>
                  <a:pt x="47" y="56"/>
                </a:lnTo>
                <a:lnTo>
                  <a:pt x="43" y="64"/>
                </a:lnTo>
                <a:lnTo>
                  <a:pt x="38" y="73"/>
                </a:lnTo>
                <a:lnTo>
                  <a:pt x="33" y="82"/>
                </a:lnTo>
                <a:lnTo>
                  <a:pt x="27" y="92"/>
                </a:lnTo>
                <a:lnTo>
                  <a:pt x="22" y="103"/>
                </a:lnTo>
                <a:lnTo>
                  <a:pt x="16" y="113"/>
                </a:lnTo>
                <a:lnTo>
                  <a:pt x="11" y="122"/>
                </a:lnTo>
                <a:lnTo>
                  <a:pt x="7" y="132"/>
                </a:lnTo>
                <a:lnTo>
                  <a:pt x="4" y="140"/>
                </a:lnTo>
                <a:lnTo>
                  <a:pt x="1" y="147"/>
                </a:lnTo>
                <a:lnTo>
                  <a:pt x="0" y="152"/>
                </a:lnTo>
                <a:lnTo>
                  <a:pt x="0" y="155"/>
                </a:lnTo>
                <a:lnTo>
                  <a:pt x="3" y="160"/>
                </a:lnTo>
                <a:lnTo>
                  <a:pt x="8" y="164"/>
                </a:lnTo>
                <a:lnTo>
                  <a:pt x="15" y="167"/>
                </a:lnTo>
                <a:lnTo>
                  <a:pt x="24" y="169"/>
                </a:lnTo>
                <a:lnTo>
                  <a:pt x="35" y="171"/>
                </a:lnTo>
                <a:lnTo>
                  <a:pt x="48" y="172"/>
                </a:lnTo>
                <a:lnTo>
                  <a:pt x="63" y="173"/>
                </a:lnTo>
                <a:lnTo>
                  <a:pt x="80" y="173"/>
                </a:lnTo>
                <a:lnTo>
                  <a:pt x="91" y="173"/>
                </a:lnTo>
                <a:lnTo>
                  <a:pt x="104" y="173"/>
                </a:lnTo>
                <a:lnTo>
                  <a:pt x="119" y="173"/>
                </a:lnTo>
                <a:lnTo>
                  <a:pt x="136" y="173"/>
                </a:lnTo>
                <a:lnTo>
                  <a:pt x="153" y="173"/>
                </a:lnTo>
                <a:lnTo>
                  <a:pt x="172" y="172"/>
                </a:lnTo>
                <a:lnTo>
                  <a:pt x="191" y="171"/>
                </a:lnTo>
                <a:lnTo>
                  <a:pt x="211" y="170"/>
                </a:lnTo>
                <a:lnTo>
                  <a:pt x="230" y="169"/>
                </a:lnTo>
                <a:lnTo>
                  <a:pt x="248" y="167"/>
                </a:lnTo>
                <a:lnTo>
                  <a:pt x="265" y="166"/>
                </a:lnTo>
                <a:lnTo>
                  <a:pt x="281" y="163"/>
                </a:lnTo>
                <a:lnTo>
                  <a:pt x="295" y="161"/>
                </a:lnTo>
                <a:lnTo>
                  <a:pt x="307" y="158"/>
                </a:lnTo>
                <a:lnTo>
                  <a:pt x="315" y="155"/>
                </a:lnTo>
                <a:lnTo>
                  <a:pt x="321" y="151"/>
                </a:lnTo>
                <a:lnTo>
                  <a:pt x="325" y="145"/>
                </a:lnTo>
                <a:lnTo>
                  <a:pt x="328" y="138"/>
                </a:lnTo>
                <a:lnTo>
                  <a:pt x="331" y="128"/>
                </a:lnTo>
                <a:lnTo>
                  <a:pt x="333" y="118"/>
                </a:lnTo>
                <a:lnTo>
                  <a:pt x="335" y="106"/>
                </a:lnTo>
                <a:lnTo>
                  <a:pt x="337" y="93"/>
                </a:lnTo>
                <a:lnTo>
                  <a:pt x="337" y="80"/>
                </a:lnTo>
                <a:lnTo>
                  <a:pt x="338" y="67"/>
                </a:lnTo>
                <a:lnTo>
                  <a:pt x="339" y="54"/>
                </a:lnTo>
                <a:lnTo>
                  <a:pt x="339" y="42"/>
                </a:lnTo>
                <a:lnTo>
                  <a:pt x="339" y="30"/>
                </a:lnTo>
                <a:lnTo>
                  <a:pt x="339" y="20"/>
                </a:lnTo>
                <a:lnTo>
                  <a:pt x="339" y="12"/>
                </a:lnTo>
                <a:lnTo>
                  <a:pt x="339" y="5"/>
                </a:lnTo>
                <a:lnTo>
                  <a:pt x="339" y="1"/>
                </a:lnTo>
                <a:lnTo>
                  <a:pt x="339" y="0"/>
                </a:lnTo>
                <a:lnTo>
                  <a:pt x="337" y="1"/>
                </a:lnTo>
                <a:lnTo>
                  <a:pt x="333" y="4"/>
                </a:lnTo>
                <a:lnTo>
                  <a:pt x="326" y="8"/>
                </a:lnTo>
                <a:lnTo>
                  <a:pt x="315" y="14"/>
                </a:lnTo>
                <a:lnTo>
                  <a:pt x="303" y="20"/>
                </a:lnTo>
                <a:lnTo>
                  <a:pt x="288" y="26"/>
                </a:lnTo>
                <a:lnTo>
                  <a:pt x="272" y="33"/>
                </a:lnTo>
                <a:lnTo>
                  <a:pt x="253" y="39"/>
                </a:lnTo>
                <a:lnTo>
                  <a:pt x="232" y="45"/>
                </a:lnTo>
                <a:lnTo>
                  <a:pt x="210" y="50"/>
                </a:lnTo>
                <a:lnTo>
                  <a:pt x="187" y="54"/>
                </a:lnTo>
                <a:lnTo>
                  <a:pt x="163" y="56"/>
                </a:lnTo>
                <a:lnTo>
                  <a:pt x="137" y="56"/>
                </a:lnTo>
                <a:lnTo>
                  <a:pt x="111" y="53"/>
                </a:lnTo>
                <a:lnTo>
                  <a:pt x="84" y="48"/>
                </a:lnTo>
                <a:lnTo>
                  <a:pt x="57" y="39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53" name="Freeform 81"/>
          <p:cNvSpPr>
            <a:spLocks/>
          </p:cNvSpPr>
          <p:nvPr/>
        </p:nvSpPr>
        <p:spPr bwMode="auto">
          <a:xfrm>
            <a:off x="6709834" y="5116689"/>
            <a:ext cx="478366" cy="244123"/>
          </a:xfrm>
          <a:custGeom>
            <a:avLst/>
            <a:gdLst>
              <a:gd name="T0" fmla="*/ 2147483647 w 339"/>
              <a:gd name="T1" fmla="*/ 2147483647 h 173"/>
              <a:gd name="T2" fmla="*/ 2147483647 w 339"/>
              <a:gd name="T3" fmla="*/ 2147483647 h 173"/>
              <a:gd name="T4" fmla="*/ 2147483647 w 339"/>
              <a:gd name="T5" fmla="*/ 2147483647 h 173"/>
              <a:gd name="T6" fmla="*/ 2147483647 w 339"/>
              <a:gd name="T7" fmla="*/ 2147483647 h 173"/>
              <a:gd name="T8" fmla="*/ 2147483647 w 339"/>
              <a:gd name="T9" fmla="*/ 2147483647 h 173"/>
              <a:gd name="T10" fmla="*/ 2147483647 w 339"/>
              <a:gd name="T11" fmla="*/ 2147483647 h 173"/>
              <a:gd name="T12" fmla="*/ 2147483647 w 339"/>
              <a:gd name="T13" fmla="*/ 2147483647 h 173"/>
              <a:gd name="T14" fmla="*/ 2147483647 w 339"/>
              <a:gd name="T15" fmla="*/ 2147483647 h 173"/>
              <a:gd name="T16" fmla="*/ 0 w 339"/>
              <a:gd name="T17" fmla="*/ 2147483647 h 173"/>
              <a:gd name="T18" fmla="*/ 2147483647 w 339"/>
              <a:gd name="T19" fmla="*/ 2147483647 h 173"/>
              <a:gd name="T20" fmla="*/ 2147483647 w 339"/>
              <a:gd name="T21" fmla="*/ 2147483647 h 173"/>
              <a:gd name="T22" fmla="*/ 2147483647 w 339"/>
              <a:gd name="T23" fmla="*/ 2147483647 h 173"/>
              <a:gd name="T24" fmla="*/ 2147483647 w 339"/>
              <a:gd name="T25" fmla="*/ 2147483647 h 173"/>
              <a:gd name="T26" fmla="*/ 2147483647 w 339"/>
              <a:gd name="T27" fmla="*/ 2147483647 h 173"/>
              <a:gd name="T28" fmla="*/ 2147483647 w 339"/>
              <a:gd name="T29" fmla="*/ 2147483647 h 173"/>
              <a:gd name="T30" fmla="*/ 2147483647 w 339"/>
              <a:gd name="T31" fmla="*/ 2147483647 h 173"/>
              <a:gd name="T32" fmla="*/ 2147483647 w 339"/>
              <a:gd name="T33" fmla="*/ 2147483647 h 173"/>
              <a:gd name="T34" fmla="*/ 2147483647 w 339"/>
              <a:gd name="T35" fmla="*/ 2147483647 h 173"/>
              <a:gd name="T36" fmla="*/ 2147483647 w 339"/>
              <a:gd name="T37" fmla="*/ 2147483647 h 173"/>
              <a:gd name="T38" fmla="*/ 2147483647 w 339"/>
              <a:gd name="T39" fmla="*/ 2147483647 h 173"/>
              <a:gd name="T40" fmla="*/ 2147483647 w 339"/>
              <a:gd name="T41" fmla="*/ 2147483647 h 173"/>
              <a:gd name="T42" fmla="*/ 2147483647 w 339"/>
              <a:gd name="T43" fmla="*/ 2147483647 h 173"/>
              <a:gd name="T44" fmla="*/ 2147483647 w 339"/>
              <a:gd name="T45" fmla="*/ 2147483647 h 173"/>
              <a:gd name="T46" fmla="*/ 2147483647 w 339"/>
              <a:gd name="T47" fmla="*/ 2147483647 h 173"/>
              <a:gd name="T48" fmla="*/ 2147483647 w 339"/>
              <a:gd name="T49" fmla="*/ 2147483647 h 173"/>
              <a:gd name="T50" fmla="*/ 2147483647 w 339"/>
              <a:gd name="T51" fmla="*/ 2147483647 h 173"/>
              <a:gd name="T52" fmla="*/ 2147483647 w 339"/>
              <a:gd name="T53" fmla="*/ 2147483647 h 173"/>
              <a:gd name="T54" fmla="*/ 2147483647 w 339"/>
              <a:gd name="T55" fmla="*/ 2147483647 h 173"/>
              <a:gd name="T56" fmla="*/ 2147483647 w 339"/>
              <a:gd name="T57" fmla="*/ 2147483647 h 173"/>
              <a:gd name="T58" fmla="*/ 2147483647 w 339"/>
              <a:gd name="T59" fmla="*/ 2147483647 h 173"/>
              <a:gd name="T60" fmla="*/ 2147483647 w 339"/>
              <a:gd name="T61" fmla="*/ 0 h 173"/>
              <a:gd name="T62" fmla="*/ 2147483647 w 339"/>
              <a:gd name="T63" fmla="*/ 2147483647 h 173"/>
              <a:gd name="T64" fmla="*/ 2147483647 w 339"/>
              <a:gd name="T65" fmla="*/ 2147483647 h 173"/>
              <a:gd name="T66" fmla="*/ 2147483647 w 339"/>
              <a:gd name="T67" fmla="*/ 2147483647 h 173"/>
              <a:gd name="T68" fmla="*/ 2147483647 w 339"/>
              <a:gd name="T69" fmla="*/ 2147483647 h 173"/>
              <a:gd name="T70" fmla="*/ 2147483647 w 339"/>
              <a:gd name="T71" fmla="*/ 2147483647 h 173"/>
              <a:gd name="T72" fmla="*/ 2147483647 w 339"/>
              <a:gd name="T73" fmla="*/ 2147483647 h 173"/>
              <a:gd name="T74" fmla="*/ 2147483647 w 339"/>
              <a:gd name="T75" fmla="*/ 2147483647 h 173"/>
              <a:gd name="T76" fmla="*/ 2147483647 w 339"/>
              <a:gd name="T77" fmla="*/ 2147483647 h 17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39"/>
              <a:gd name="T118" fmla="*/ 0 h 173"/>
              <a:gd name="T119" fmla="*/ 339 w 339"/>
              <a:gd name="T120" fmla="*/ 173 h 17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39" h="173">
                <a:moveTo>
                  <a:pt x="57" y="39"/>
                </a:moveTo>
                <a:lnTo>
                  <a:pt x="57" y="39"/>
                </a:lnTo>
                <a:lnTo>
                  <a:pt x="56" y="41"/>
                </a:lnTo>
                <a:lnTo>
                  <a:pt x="54" y="44"/>
                </a:lnTo>
                <a:lnTo>
                  <a:pt x="51" y="49"/>
                </a:lnTo>
                <a:lnTo>
                  <a:pt x="47" y="56"/>
                </a:lnTo>
                <a:lnTo>
                  <a:pt x="43" y="64"/>
                </a:lnTo>
                <a:lnTo>
                  <a:pt x="38" y="73"/>
                </a:lnTo>
                <a:lnTo>
                  <a:pt x="32" y="82"/>
                </a:lnTo>
                <a:lnTo>
                  <a:pt x="27" y="92"/>
                </a:lnTo>
                <a:lnTo>
                  <a:pt x="21" y="103"/>
                </a:lnTo>
                <a:lnTo>
                  <a:pt x="16" y="113"/>
                </a:lnTo>
                <a:lnTo>
                  <a:pt x="11" y="122"/>
                </a:lnTo>
                <a:lnTo>
                  <a:pt x="7" y="132"/>
                </a:lnTo>
                <a:lnTo>
                  <a:pt x="3" y="140"/>
                </a:lnTo>
                <a:lnTo>
                  <a:pt x="1" y="147"/>
                </a:lnTo>
                <a:lnTo>
                  <a:pt x="0" y="152"/>
                </a:lnTo>
                <a:lnTo>
                  <a:pt x="0" y="155"/>
                </a:lnTo>
                <a:lnTo>
                  <a:pt x="3" y="160"/>
                </a:lnTo>
                <a:lnTo>
                  <a:pt x="7" y="164"/>
                </a:lnTo>
                <a:lnTo>
                  <a:pt x="14" y="167"/>
                </a:lnTo>
                <a:lnTo>
                  <a:pt x="24" y="169"/>
                </a:lnTo>
                <a:lnTo>
                  <a:pt x="35" y="171"/>
                </a:lnTo>
                <a:lnTo>
                  <a:pt x="48" y="172"/>
                </a:lnTo>
                <a:lnTo>
                  <a:pt x="63" y="173"/>
                </a:lnTo>
                <a:lnTo>
                  <a:pt x="80" y="173"/>
                </a:lnTo>
                <a:lnTo>
                  <a:pt x="90" y="173"/>
                </a:lnTo>
                <a:lnTo>
                  <a:pt x="104" y="173"/>
                </a:lnTo>
                <a:lnTo>
                  <a:pt x="119" y="173"/>
                </a:lnTo>
                <a:lnTo>
                  <a:pt x="135" y="173"/>
                </a:lnTo>
                <a:lnTo>
                  <a:pt x="153" y="173"/>
                </a:lnTo>
                <a:lnTo>
                  <a:pt x="172" y="172"/>
                </a:lnTo>
                <a:lnTo>
                  <a:pt x="191" y="171"/>
                </a:lnTo>
                <a:lnTo>
                  <a:pt x="211" y="170"/>
                </a:lnTo>
                <a:lnTo>
                  <a:pt x="230" y="169"/>
                </a:lnTo>
                <a:lnTo>
                  <a:pt x="248" y="167"/>
                </a:lnTo>
                <a:lnTo>
                  <a:pt x="265" y="166"/>
                </a:lnTo>
                <a:lnTo>
                  <a:pt x="281" y="163"/>
                </a:lnTo>
                <a:lnTo>
                  <a:pt x="295" y="161"/>
                </a:lnTo>
                <a:lnTo>
                  <a:pt x="306" y="158"/>
                </a:lnTo>
                <a:lnTo>
                  <a:pt x="315" y="155"/>
                </a:lnTo>
                <a:lnTo>
                  <a:pt x="321" y="151"/>
                </a:lnTo>
                <a:lnTo>
                  <a:pt x="325" y="145"/>
                </a:lnTo>
                <a:lnTo>
                  <a:pt x="328" y="138"/>
                </a:lnTo>
                <a:lnTo>
                  <a:pt x="331" y="128"/>
                </a:lnTo>
                <a:lnTo>
                  <a:pt x="333" y="118"/>
                </a:lnTo>
                <a:lnTo>
                  <a:pt x="335" y="106"/>
                </a:lnTo>
                <a:lnTo>
                  <a:pt x="336" y="93"/>
                </a:lnTo>
                <a:lnTo>
                  <a:pt x="337" y="80"/>
                </a:lnTo>
                <a:lnTo>
                  <a:pt x="338" y="67"/>
                </a:lnTo>
                <a:lnTo>
                  <a:pt x="339" y="54"/>
                </a:lnTo>
                <a:lnTo>
                  <a:pt x="339" y="42"/>
                </a:lnTo>
                <a:lnTo>
                  <a:pt x="339" y="30"/>
                </a:lnTo>
                <a:lnTo>
                  <a:pt x="339" y="20"/>
                </a:lnTo>
                <a:lnTo>
                  <a:pt x="339" y="12"/>
                </a:lnTo>
                <a:lnTo>
                  <a:pt x="339" y="5"/>
                </a:lnTo>
                <a:lnTo>
                  <a:pt x="339" y="1"/>
                </a:lnTo>
                <a:lnTo>
                  <a:pt x="339" y="0"/>
                </a:lnTo>
                <a:lnTo>
                  <a:pt x="337" y="1"/>
                </a:lnTo>
                <a:lnTo>
                  <a:pt x="332" y="4"/>
                </a:lnTo>
                <a:lnTo>
                  <a:pt x="325" y="8"/>
                </a:lnTo>
                <a:lnTo>
                  <a:pt x="315" y="14"/>
                </a:lnTo>
                <a:lnTo>
                  <a:pt x="303" y="20"/>
                </a:lnTo>
                <a:lnTo>
                  <a:pt x="288" y="26"/>
                </a:lnTo>
                <a:lnTo>
                  <a:pt x="271" y="33"/>
                </a:lnTo>
                <a:lnTo>
                  <a:pt x="253" y="39"/>
                </a:lnTo>
                <a:lnTo>
                  <a:pt x="232" y="45"/>
                </a:lnTo>
                <a:lnTo>
                  <a:pt x="210" y="50"/>
                </a:lnTo>
                <a:lnTo>
                  <a:pt x="187" y="54"/>
                </a:lnTo>
                <a:lnTo>
                  <a:pt x="163" y="56"/>
                </a:lnTo>
                <a:lnTo>
                  <a:pt x="137" y="56"/>
                </a:lnTo>
                <a:lnTo>
                  <a:pt x="111" y="53"/>
                </a:lnTo>
                <a:lnTo>
                  <a:pt x="84" y="48"/>
                </a:lnTo>
                <a:lnTo>
                  <a:pt x="57" y="39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54" name="Freeform 82"/>
          <p:cNvSpPr>
            <a:spLocks/>
          </p:cNvSpPr>
          <p:nvPr/>
        </p:nvSpPr>
        <p:spPr bwMode="auto">
          <a:xfrm>
            <a:off x="1838679" y="5252155"/>
            <a:ext cx="848077" cy="592667"/>
          </a:xfrm>
          <a:custGeom>
            <a:avLst/>
            <a:gdLst>
              <a:gd name="T0" fmla="*/ 2147483647 w 601"/>
              <a:gd name="T1" fmla="*/ 2147483647 h 420"/>
              <a:gd name="T2" fmla="*/ 2147483647 w 601"/>
              <a:gd name="T3" fmla="*/ 2147483647 h 420"/>
              <a:gd name="T4" fmla="*/ 2147483647 w 601"/>
              <a:gd name="T5" fmla="*/ 2147483647 h 420"/>
              <a:gd name="T6" fmla="*/ 2147483647 w 601"/>
              <a:gd name="T7" fmla="*/ 2147483647 h 420"/>
              <a:gd name="T8" fmla="*/ 2147483647 w 601"/>
              <a:gd name="T9" fmla="*/ 2147483647 h 420"/>
              <a:gd name="T10" fmla="*/ 2147483647 w 601"/>
              <a:gd name="T11" fmla="*/ 2147483647 h 420"/>
              <a:gd name="T12" fmla="*/ 2147483647 w 601"/>
              <a:gd name="T13" fmla="*/ 2147483647 h 420"/>
              <a:gd name="T14" fmla="*/ 2147483647 w 601"/>
              <a:gd name="T15" fmla="*/ 2147483647 h 420"/>
              <a:gd name="T16" fmla="*/ 2147483647 w 601"/>
              <a:gd name="T17" fmla="*/ 2147483647 h 420"/>
              <a:gd name="T18" fmla="*/ 2147483647 w 601"/>
              <a:gd name="T19" fmla="*/ 2147483647 h 420"/>
              <a:gd name="T20" fmla="*/ 2147483647 w 601"/>
              <a:gd name="T21" fmla="*/ 2147483647 h 420"/>
              <a:gd name="T22" fmla="*/ 2147483647 w 601"/>
              <a:gd name="T23" fmla="*/ 2147483647 h 420"/>
              <a:gd name="T24" fmla="*/ 2147483647 w 601"/>
              <a:gd name="T25" fmla="*/ 2147483647 h 420"/>
              <a:gd name="T26" fmla="*/ 0 w 601"/>
              <a:gd name="T27" fmla="*/ 2147483647 h 420"/>
              <a:gd name="T28" fmla="*/ 2147483647 w 601"/>
              <a:gd name="T29" fmla="*/ 2147483647 h 420"/>
              <a:gd name="T30" fmla="*/ 2147483647 w 601"/>
              <a:gd name="T31" fmla="*/ 2147483647 h 420"/>
              <a:gd name="T32" fmla="*/ 2147483647 w 601"/>
              <a:gd name="T33" fmla="*/ 2147483647 h 420"/>
              <a:gd name="T34" fmla="*/ 2147483647 w 601"/>
              <a:gd name="T35" fmla="*/ 2147483647 h 420"/>
              <a:gd name="T36" fmla="*/ 2147483647 w 601"/>
              <a:gd name="T37" fmla="*/ 2147483647 h 420"/>
              <a:gd name="T38" fmla="*/ 2147483647 w 601"/>
              <a:gd name="T39" fmla="*/ 2147483647 h 420"/>
              <a:gd name="T40" fmla="*/ 2147483647 w 601"/>
              <a:gd name="T41" fmla="*/ 2147483647 h 420"/>
              <a:gd name="T42" fmla="*/ 2147483647 w 601"/>
              <a:gd name="T43" fmla="*/ 2147483647 h 420"/>
              <a:gd name="T44" fmla="*/ 2147483647 w 601"/>
              <a:gd name="T45" fmla="*/ 2147483647 h 420"/>
              <a:gd name="T46" fmla="*/ 2147483647 w 601"/>
              <a:gd name="T47" fmla="*/ 2147483647 h 420"/>
              <a:gd name="T48" fmla="*/ 2147483647 w 601"/>
              <a:gd name="T49" fmla="*/ 2147483647 h 420"/>
              <a:gd name="T50" fmla="*/ 2147483647 w 601"/>
              <a:gd name="T51" fmla="*/ 2147483647 h 420"/>
              <a:gd name="T52" fmla="*/ 2147483647 w 601"/>
              <a:gd name="T53" fmla="*/ 2147483647 h 420"/>
              <a:gd name="T54" fmla="*/ 2147483647 w 601"/>
              <a:gd name="T55" fmla="*/ 2147483647 h 420"/>
              <a:gd name="T56" fmla="*/ 2147483647 w 601"/>
              <a:gd name="T57" fmla="*/ 2147483647 h 420"/>
              <a:gd name="T58" fmla="*/ 2147483647 w 601"/>
              <a:gd name="T59" fmla="*/ 2147483647 h 420"/>
              <a:gd name="T60" fmla="*/ 2147483647 w 601"/>
              <a:gd name="T61" fmla="*/ 2147483647 h 420"/>
              <a:gd name="T62" fmla="*/ 2147483647 w 601"/>
              <a:gd name="T63" fmla="*/ 2147483647 h 420"/>
              <a:gd name="T64" fmla="*/ 2147483647 w 601"/>
              <a:gd name="T65" fmla="*/ 2147483647 h 420"/>
              <a:gd name="T66" fmla="*/ 2147483647 w 601"/>
              <a:gd name="T67" fmla="*/ 2147483647 h 420"/>
              <a:gd name="T68" fmla="*/ 2147483647 w 601"/>
              <a:gd name="T69" fmla="*/ 2147483647 h 420"/>
              <a:gd name="T70" fmla="*/ 2147483647 w 601"/>
              <a:gd name="T71" fmla="*/ 2147483647 h 420"/>
              <a:gd name="T72" fmla="*/ 2147483647 w 601"/>
              <a:gd name="T73" fmla="*/ 2147483647 h 420"/>
              <a:gd name="T74" fmla="*/ 2147483647 w 601"/>
              <a:gd name="T75" fmla="*/ 2147483647 h 420"/>
              <a:gd name="T76" fmla="*/ 2147483647 w 601"/>
              <a:gd name="T77" fmla="*/ 0 h 420"/>
              <a:gd name="T78" fmla="*/ 2147483647 w 601"/>
              <a:gd name="T79" fmla="*/ 2147483647 h 420"/>
              <a:gd name="T80" fmla="*/ 2147483647 w 601"/>
              <a:gd name="T81" fmla="*/ 2147483647 h 420"/>
              <a:gd name="T82" fmla="*/ 2147483647 w 601"/>
              <a:gd name="T83" fmla="*/ 2147483647 h 420"/>
              <a:gd name="T84" fmla="*/ 2147483647 w 601"/>
              <a:gd name="T85" fmla="*/ 2147483647 h 4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01"/>
              <a:gd name="T130" fmla="*/ 0 h 420"/>
              <a:gd name="T131" fmla="*/ 601 w 601"/>
              <a:gd name="T132" fmla="*/ 420 h 42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01" h="420">
                <a:moveTo>
                  <a:pt x="252" y="55"/>
                </a:moveTo>
                <a:lnTo>
                  <a:pt x="158" y="162"/>
                </a:lnTo>
                <a:lnTo>
                  <a:pt x="159" y="162"/>
                </a:lnTo>
                <a:lnTo>
                  <a:pt x="163" y="161"/>
                </a:lnTo>
                <a:lnTo>
                  <a:pt x="170" y="159"/>
                </a:lnTo>
                <a:lnTo>
                  <a:pt x="178" y="157"/>
                </a:lnTo>
                <a:lnTo>
                  <a:pt x="188" y="154"/>
                </a:lnTo>
                <a:lnTo>
                  <a:pt x="200" y="151"/>
                </a:lnTo>
                <a:lnTo>
                  <a:pt x="213" y="149"/>
                </a:lnTo>
                <a:lnTo>
                  <a:pt x="227" y="147"/>
                </a:lnTo>
                <a:lnTo>
                  <a:pt x="242" y="146"/>
                </a:lnTo>
                <a:lnTo>
                  <a:pt x="257" y="146"/>
                </a:lnTo>
                <a:lnTo>
                  <a:pt x="273" y="146"/>
                </a:lnTo>
                <a:lnTo>
                  <a:pt x="288" y="148"/>
                </a:lnTo>
                <a:lnTo>
                  <a:pt x="303" y="151"/>
                </a:lnTo>
                <a:lnTo>
                  <a:pt x="318" y="156"/>
                </a:lnTo>
                <a:lnTo>
                  <a:pt x="332" y="163"/>
                </a:lnTo>
                <a:lnTo>
                  <a:pt x="344" y="172"/>
                </a:lnTo>
                <a:lnTo>
                  <a:pt x="341" y="171"/>
                </a:lnTo>
                <a:lnTo>
                  <a:pt x="335" y="169"/>
                </a:lnTo>
                <a:lnTo>
                  <a:pt x="325" y="167"/>
                </a:lnTo>
                <a:lnTo>
                  <a:pt x="313" y="164"/>
                </a:lnTo>
                <a:lnTo>
                  <a:pt x="297" y="161"/>
                </a:lnTo>
                <a:lnTo>
                  <a:pt x="279" y="159"/>
                </a:lnTo>
                <a:lnTo>
                  <a:pt x="258" y="158"/>
                </a:lnTo>
                <a:lnTo>
                  <a:pt x="237" y="158"/>
                </a:lnTo>
                <a:lnTo>
                  <a:pt x="215" y="159"/>
                </a:lnTo>
                <a:lnTo>
                  <a:pt x="192" y="163"/>
                </a:lnTo>
                <a:lnTo>
                  <a:pt x="169" y="169"/>
                </a:lnTo>
                <a:lnTo>
                  <a:pt x="146" y="177"/>
                </a:lnTo>
                <a:lnTo>
                  <a:pt x="123" y="189"/>
                </a:lnTo>
                <a:lnTo>
                  <a:pt x="102" y="204"/>
                </a:lnTo>
                <a:lnTo>
                  <a:pt x="82" y="223"/>
                </a:lnTo>
                <a:lnTo>
                  <a:pt x="64" y="247"/>
                </a:lnTo>
                <a:lnTo>
                  <a:pt x="49" y="272"/>
                </a:lnTo>
                <a:lnTo>
                  <a:pt x="36" y="294"/>
                </a:lnTo>
                <a:lnTo>
                  <a:pt x="24" y="314"/>
                </a:lnTo>
                <a:lnTo>
                  <a:pt x="15" y="332"/>
                </a:lnTo>
                <a:lnTo>
                  <a:pt x="8" y="348"/>
                </a:lnTo>
                <a:lnTo>
                  <a:pt x="4" y="362"/>
                </a:lnTo>
                <a:lnTo>
                  <a:pt x="1" y="374"/>
                </a:lnTo>
                <a:lnTo>
                  <a:pt x="0" y="385"/>
                </a:lnTo>
                <a:lnTo>
                  <a:pt x="2" y="394"/>
                </a:lnTo>
                <a:lnTo>
                  <a:pt x="6" y="401"/>
                </a:lnTo>
                <a:lnTo>
                  <a:pt x="12" y="407"/>
                </a:lnTo>
                <a:lnTo>
                  <a:pt x="20" y="412"/>
                </a:lnTo>
                <a:lnTo>
                  <a:pt x="30" y="416"/>
                </a:lnTo>
                <a:lnTo>
                  <a:pt x="42" y="418"/>
                </a:lnTo>
                <a:lnTo>
                  <a:pt x="57" y="419"/>
                </a:lnTo>
                <a:lnTo>
                  <a:pt x="73" y="420"/>
                </a:lnTo>
                <a:lnTo>
                  <a:pt x="92" y="420"/>
                </a:lnTo>
                <a:lnTo>
                  <a:pt x="113" y="420"/>
                </a:lnTo>
                <a:lnTo>
                  <a:pt x="136" y="419"/>
                </a:lnTo>
                <a:lnTo>
                  <a:pt x="160" y="419"/>
                </a:lnTo>
                <a:lnTo>
                  <a:pt x="185" y="417"/>
                </a:lnTo>
                <a:lnTo>
                  <a:pt x="211" y="416"/>
                </a:lnTo>
                <a:lnTo>
                  <a:pt x="237" y="414"/>
                </a:lnTo>
                <a:lnTo>
                  <a:pt x="263" y="412"/>
                </a:lnTo>
                <a:lnTo>
                  <a:pt x="288" y="408"/>
                </a:lnTo>
                <a:lnTo>
                  <a:pt x="311" y="404"/>
                </a:lnTo>
                <a:lnTo>
                  <a:pt x="334" y="398"/>
                </a:lnTo>
                <a:lnTo>
                  <a:pt x="354" y="392"/>
                </a:lnTo>
                <a:lnTo>
                  <a:pt x="371" y="384"/>
                </a:lnTo>
                <a:lnTo>
                  <a:pt x="386" y="375"/>
                </a:lnTo>
                <a:lnTo>
                  <a:pt x="398" y="365"/>
                </a:lnTo>
                <a:lnTo>
                  <a:pt x="406" y="354"/>
                </a:lnTo>
                <a:lnTo>
                  <a:pt x="412" y="340"/>
                </a:lnTo>
                <a:lnTo>
                  <a:pt x="419" y="326"/>
                </a:lnTo>
                <a:lnTo>
                  <a:pt x="427" y="312"/>
                </a:lnTo>
                <a:lnTo>
                  <a:pt x="435" y="297"/>
                </a:lnTo>
                <a:lnTo>
                  <a:pt x="443" y="282"/>
                </a:lnTo>
                <a:lnTo>
                  <a:pt x="452" y="267"/>
                </a:lnTo>
                <a:lnTo>
                  <a:pt x="460" y="252"/>
                </a:lnTo>
                <a:lnTo>
                  <a:pt x="469" y="238"/>
                </a:lnTo>
                <a:lnTo>
                  <a:pt x="476" y="224"/>
                </a:lnTo>
                <a:lnTo>
                  <a:pt x="484" y="212"/>
                </a:lnTo>
                <a:lnTo>
                  <a:pt x="491" y="200"/>
                </a:lnTo>
                <a:lnTo>
                  <a:pt x="496" y="191"/>
                </a:lnTo>
                <a:lnTo>
                  <a:pt x="501" y="182"/>
                </a:lnTo>
                <a:lnTo>
                  <a:pt x="505" y="177"/>
                </a:lnTo>
                <a:lnTo>
                  <a:pt x="507" y="173"/>
                </a:lnTo>
                <a:lnTo>
                  <a:pt x="508" y="172"/>
                </a:lnTo>
                <a:lnTo>
                  <a:pt x="507" y="173"/>
                </a:lnTo>
                <a:lnTo>
                  <a:pt x="506" y="178"/>
                </a:lnTo>
                <a:lnTo>
                  <a:pt x="503" y="185"/>
                </a:lnTo>
                <a:lnTo>
                  <a:pt x="501" y="193"/>
                </a:lnTo>
                <a:lnTo>
                  <a:pt x="499" y="201"/>
                </a:lnTo>
                <a:lnTo>
                  <a:pt x="499" y="207"/>
                </a:lnTo>
                <a:lnTo>
                  <a:pt x="500" y="211"/>
                </a:lnTo>
                <a:lnTo>
                  <a:pt x="503" y="212"/>
                </a:lnTo>
                <a:lnTo>
                  <a:pt x="511" y="210"/>
                </a:lnTo>
                <a:lnTo>
                  <a:pt x="522" y="206"/>
                </a:lnTo>
                <a:lnTo>
                  <a:pt x="535" y="201"/>
                </a:lnTo>
                <a:lnTo>
                  <a:pt x="550" y="196"/>
                </a:lnTo>
                <a:lnTo>
                  <a:pt x="564" y="192"/>
                </a:lnTo>
                <a:lnTo>
                  <a:pt x="576" y="188"/>
                </a:lnTo>
                <a:lnTo>
                  <a:pt x="584" y="186"/>
                </a:lnTo>
                <a:lnTo>
                  <a:pt x="587" y="185"/>
                </a:lnTo>
                <a:lnTo>
                  <a:pt x="587" y="183"/>
                </a:lnTo>
                <a:lnTo>
                  <a:pt x="588" y="178"/>
                </a:lnTo>
                <a:lnTo>
                  <a:pt x="589" y="171"/>
                </a:lnTo>
                <a:lnTo>
                  <a:pt x="591" y="161"/>
                </a:lnTo>
                <a:lnTo>
                  <a:pt x="592" y="150"/>
                </a:lnTo>
                <a:lnTo>
                  <a:pt x="594" y="137"/>
                </a:lnTo>
                <a:lnTo>
                  <a:pt x="595" y="123"/>
                </a:lnTo>
                <a:lnTo>
                  <a:pt x="597" y="108"/>
                </a:lnTo>
                <a:lnTo>
                  <a:pt x="598" y="92"/>
                </a:lnTo>
                <a:lnTo>
                  <a:pt x="599" y="77"/>
                </a:lnTo>
                <a:lnTo>
                  <a:pt x="600" y="62"/>
                </a:lnTo>
                <a:lnTo>
                  <a:pt x="601" y="48"/>
                </a:lnTo>
                <a:lnTo>
                  <a:pt x="601" y="35"/>
                </a:lnTo>
                <a:lnTo>
                  <a:pt x="600" y="24"/>
                </a:lnTo>
                <a:lnTo>
                  <a:pt x="599" y="14"/>
                </a:lnTo>
                <a:lnTo>
                  <a:pt x="597" y="7"/>
                </a:lnTo>
                <a:lnTo>
                  <a:pt x="591" y="3"/>
                </a:lnTo>
                <a:lnTo>
                  <a:pt x="578" y="0"/>
                </a:lnTo>
                <a:lnTo>
                  <a:pt x="560" y="0"/>
                </a:lnTo>
                <a:lnTo>
                  <a:pt x="537" y="2"/>
                </a:lnTo>
                <a:lnTo>
                  <a:pt x="511" y="5"/>
                </a:lnTo>
                <a:lnTo>
                  <a:pt x="482" y="9"/>
                </a:lnTo>
                <a:lnTo>
                  <a:pt x="451" y="14"/>
                </a:lnTo>
                <a:lnTo>
                  <a:pt x="419" y="20"/>
                </a:lnTo>
                <a:lnTo>
                  <a:pt x="388" y="26"/>
                </a:lnTo>
                <a:lnTo>
                  <a:pt x="357" y="32"/>
                </a:lnTo>
                <a:lnTo>
                  <a:pt x="329" y="38"/>
                </a:lnTo>
                <a:lnTo>
                  <a:pt x="304" y="44"/>
                </a:lnTo>
                <a:lnTo>
                  <a:pt x="282" y="48"/>
                </a:lnTo>
                <a:lnTo>
                  <a:pt x="266" y="52"/>
                </a:lnTo>
                <a:lnTo>
                  <a:pt x="255" y="54"/>
                </a:lnTo>
                <a:lnTo>
                  <a:pt x="252" y="55"/>
                </a:lnTo>
                <a:close/>
              </a:path>
            </a:pathLst>
          </a:cu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55" name="Freeform 83"/>
          <p:cNvSpPr>
            <a:spLocks/>
          </p:cNvSpPr>
          <p:nvPr/>
        </p:nvSpPr>
        <p:spPr bwMode="auto">
          <a:xfrm>
            <a:off x="6352822" y="5252155"/>
            <a:ext cx="846667" cy="592667"/>
          </a:xfrm>
          <a:custGeom>
            <a:avLst/>
            <a:gdLst>
              <a:gd name="T0" fmla="*/ 2147483647 w 600"/>
              <a:gd name="T1" fmla="*/ 2147483647 h 420"/>
              <a:gd name="T2" fmla="*/ 2147483647 w 600"/>
              <a:gd name="T3" fmla="*/ 2147483647 h 420"/>
              <a:gd name="T4" fmla="*/ 2147483647 w 600"/>
              <a:gd name="T5" fmla="*/ 2147483647 h 420"/>
              <a:gd name="T6" fmla="*/ 2147483647 w 600"/>
              <a:gd name="T7" fmla="*/ 2147483647 h 420"/>
              <a:gd name="T8" fmla="*/ 2147483647 w 600"/>
              <a:gd name="T9" fmla="*/ 2147483647 h 420"/>
              <a:gd name="T10" fmla="*/ 2147483647 w 600"/>
              <a:gd name="T11" fmla="*/ 2147483647 h 420"/>
              <a:gd name="T12" fmla="*/ 2147483647 w 600"/>
              <a:gd name="T13" fmla="*/ 2147483647 h 420"/>
              <a:gd name="T14" fmla="*/ 2147483647 w 600"/>
              <a:gd name="T15" fmla="*/ 2147483647 h 420"/>
              <a:gd name="T16" fmla="*/ 2147483647 w 600"/>
              <a:gd name="T17" fmla="*/ 2147483647 h 420"/>
              <a:gd name="T18" fmla="*/ 2147483647 w 600"/>
              <a:gd name="T19" fmla="*/ 2147483647 h 420"/>
              <a:gd name="T20" fmla="*/ 2147483647 w 600"/>
              <a:gd name="T21" fmla="*/ 2147483647 h 420"/>
              <a:gd name="T22" fmla="*/ 2147483647 w 600"/>
              <a:gd name="T23" fmla="*/ 2147483647 h 420"/>
              <a:gd name="T24" fmla="*/ 2147483647 w 600"/>
              <a:gd name="T25" fmla="*/ 2147483647 h 420"/>
              <a:gd name="T26" fmla="*/ 0 w 600"/>
              <a:gd name="T27" fmla="*/ 2147483647 h 420"/>
              <a:gd name="T28" fmla="*/ 2147483647 w 600"/>
              <a:gd name="T29" fmla="*/ 2147483647 h 420"/>
              <a:gd name="T30" fmla="*/ 2147483647 w 600"/>
              <a:gd name="T31" fmla="*/ 2147483647 h 420"/>
              <a:gd name="T32" fmla="*/ 2147483647 w 600"/>
              <a:gd name="T33" fmla="*/ 2147483647 h 420"/>
              <a:gd name="T34" fmla="*/ 2147483647 w 600"/>
              <a:gd name="T35" fmla="*/ 2147483647 h 420"/>
              <a:gd name="T36" fmla="*/ 2147483647 w 600"/>
              <a:gd name="T37" fmla="*/ 2147483647 h 420"/>
              <a:gd name="T38" fmla="*/ 2147483647 w 600"/>
              <a:gd name="T39" fmla="*/ 2147483647 h 420"/>
              <a:gd name="T40" fmla="*/ 2147483647 w 600"/>
              <a:gd name="T41" fmla="*/ 2147483647 h 420"/>
              <a:gd name="T42" fmla="*/ 2147483647 w 600"/>
              <a:gd name="T43" fmla="*/ 2147483647 h 420"/>
              <a:gd name="T44" fmla="*/ 2147483647 w 600"/>
              <a:gd name="T45" fmla="*/ 2147483647 h 420"/>
              <a:gd name="T46" fmla="*/ 2147483647 w 600"/>
              <a:gd name="T47" fmla="*/ 2147483647 h 420"/>
              <a:gd name="T48" fmla="*/ 2147483647 w 600"/>
              <a:gd name="T49" fmla="*/ 2147483647 h 420"/>
              <a:gd name="T50" fmla="*/ 2147483647 w 600"/>
              <a:gd name="T51" fmla="*/ 2147483647 h 420"/>
              <a:gd name="T52" fmla="*/ 2147483647 w 600"/>
              <a:gd name="T53" fmla="*/ 2147483647 h 420"/>
              <a:gd name="T54" fmla="*/ 2147483647 w 600"/>
              <a:gd name="T55" fmla="*/ 2147483647 h 420"/>
              <a:gd name="T56" fmla="*/ 2147483647 w 600"/>
              <a:gd name="T57" fmla="*/ 2147483647 h 420"/>
              <a:gd name="T58" fmla="*/ 2147483647 w 600"/>
              <a:gd name="T59" fmla="*/ 2147483647 h 420"/>
              <a:gd name="T60" fmla="*/ 2147483647 w 600"/>
              <a:gd name="T61" fmla="*/ 2147483647 h 420"/>
              <a:gd name="T62" fmla="*/ 2147483647 w 600"/>
              <a:gd name="T63" fmla="*/ 2147483647 h 420"/>
              <a:gd name="T64" fmla="*/ 2147483647 w 600"/>
              <a:gd name="T65" fmla="*/ 2147483647 h 420"/>
              <a:gd name="T66" fmla="*/ 2147483647 w 600"/>
              <a:gd name="T67" fmla="*/ 2147483647 h 420"/>
              <a:gd name="T68" fmla="*/ 2147483647 w 600"/>
              <a:gd name="T69" fmla="*/ 2147483647 h 420"/>
              <a:gd name="T70" fmla="*/ 2147483647 w 600"/>
              <a:gd name="T71" fmla="*/ 2147483647 h 420"/>
              <a:gd name="T72" fmla="*/ 2147483647 w 600"/>
              <a:gd name="T73" fmla="*/ 2147483647 h 420"/>
              <a:gd name="T74" fmla="*/ 2147483647 w 600"/>
              <a:gd name="T75" fmla="*/ 2147483647 h 420"/>
              <a:gd name="T76" fmla="*/ 2147483647 w 600"/>
              <a:gd name="T77" fmla="*/ 0 h 420"/>
              <a:gd name="T78" fmla="*/ 2147483647 w 600"/>
              <a:gd name="T79" fmla="*/ 2147483647 h 420"/>
              <a:gd name="T80" fmla="*/ 2147483647 w 600"/>
              <a:gd name="T81" fmla="*/ 2147483647 h 420"/>
              <a:gd name="T82" fmla="*/ 2147483647 w 600"/>
              <a:gd name="T83" fmla="*/ 2147483647 h 420"/>
              <a:gd name="T84" fmla="*/ 2147483647 w 600"/>
              <a:gd name="T85" fmla="*/ 2147483647 h 42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00"/>
              <a:gd name="T130" fmla="*/ 0 h 420"/>
              <a:gd name="T131" fmla="*/ 600 w 600"/>
              <a:gd name="T132" fmla="*/ 420 h 420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00" h="420">
                <a:moveTo>
                  <a:pt x="251" y="55"/>
                </a:moveTo>
                <a:lnTo>
                  <a:pt x="157" y="162"/>
                </a:lnTo>
                <a:lnTo>
                  <a:pt x="159" y="162"/>
                </a:lnTo>
                <a:lnTo>
                  <a:pt x="163" y="161"/>
                </a:lnTo>
                <a:lnTo>
                  <a:pt x="169" y="159"/>
                </a:lnTo>
                <a:lnTo>
                  <a:pt x="178" y="157"/>
                </a:lnTo>
                <a:lnTo>
                  <a:pt x="188" y="154"/>
                </a:lnTo>
                <a:lnTo>
                  <a:pt x="200" y="151"/>
                </a:lnTo>
                <a:lnTo>
                  <a:pt x="213" y="149"/>
                </a:lnTo>
                <a:lnTo>
                  <a:pt x="227" y="147"/>
                </a:lnTo>
                <a:lnTo>
                  <a:pt x="242" y="146"/>
                </a:lnTo>
                <a:lnTo>
                  <a:pt x="257" y="146"/>
                </a:lnTo>
                <a:lnTo>
                  <a:pt x="273" y="146"/>
                </a:lnTo>
                <a:lnTo>
                  <a:pt x="288" y="148"/>
                </a:lnTo>
                <a:lnTo>
                  <a:pt x="303" y="151"/>
                </a:lnTo>
                <a:lnTo>
                  <a:pt x="318" y="156"/>
                </a:lnTo>
                <a:lnTo>
                  <a:pt x="331" y="163"/>
                </a:lnTo>
                <a:lnTo>
                  <a:pt x="343" y="172"/>
                </a:lnTo>
                <a:lnTo>
                  <a:pt x="341" y="171"/>
                </a:lnTo>
                <a:lnTo>
                  <a:pt x="335" y="169"/>
                </a:lnTo>
                <a:lnTo>
                  <a:pt x="325" y="167"/>
                </a:lnTo>
                <a:lnTo>
                  <a:pt x="312" y="164"/>
                </a:lnTo>
                <a:lnTo>
                  <a:pt x="297" y="161"/>
                </a:lnTo>
                <a:lnTo>
                  <a:pt x="278" y="159"/>
                </a:lnTo>
                <a:lnTo>
                  <a:pt x="258" y="158"/>
                </a:lnTo>
                <a:lnTo>
                  <a:pt x="237" y="158"/>
                </a:lnTo>
                <a:lnTo>
                  <a:pt x="214" y="159"/>
                </a:lnTo>
                <a:lnTo>
                  <a:pt x="191" y="163"/>
                </a:lnTo>
                <a:lnTo>
                  <a:pt x="168" y="169"/>
                </a:lnTo>
                <a:lnTo>
                  <a:pt x="145" y="177"/>
                </a:lnTo>
                <a:lnTo>
                  <a:pt x="123" y="189"/>
                </a:lnTo>
                <a:lnTo>
                  <a:pt x="102" y="204"/>
                </a:lnTo>
                <a:lnTo>
                  <a:pt x="82" y="223"/>
                </a:lnTo>
                <a:lnTo>
                  <a:pt x="64" y="247"/>
                </a:lnTo>
                <a:lnTo>
                  <a:pt x="49" y="272"/>
                </a:lnTo>
                <a:lnTo>
                  <a:pt x="35" y="294"/>
                </a:lnTo>
                <a:lnTo>
                  <a:pt x="24" y="314"/>
                </a:lnTo>
                <a:lnTo>
                  <a:pt x="15" y="332"/>
                </a:lnTo>
                <a:lnTo>
                  <a:pt x="8" y="348"/>
                </a:lnTo>
                <a:lnTo>
                  <a:pt x="4" y="362"/>
                </a:lnTo>
                <a:lnTo>
                  <a:pt x="1" y="374"/>
                </a:lnTo>
                <a:lnTo>
                  <a:pt x="0" y="385"/>
                </a:lnTo>
                <a:lnTo>
                  <a:pt x="2" y="394"/>
                </a:lnTo>
                <a:lnTo>
                  <a:pt x="6" y="401"/>
                </a:lnTo>
                <a:lnTo>
                  <a:pt x="12" y="407"/>
                </a:lnTo>
                <a:lnTo>
                  <a:pt x="20" y="412"/>
                </a:lnTo>
                <a:lnTo>
                  <a:pt x="30" y="416"/>
                </a:lnTo>
                <a:lnTo>
                  <a:pt x="42" y="418"/>
                </a:lnTo>
                <a:lnTo>
                  <a:pt x="57" y="419"/>
                </a:lnTo>
                <a:lnTo>
                  <a:pt x="73" y="420"/>
                </a:lnTo>
                <a:lnTo>
                  <a:pt x="92" y="420"/>
                </a:lnTo>
                <a:lnTo>
                  <a:pt x="112" y="420"/>
                </a:lnTo>
                <a:lnTo>
                  <a:pt x="136" y="419"/>
                </a:lnTo>
                <a:lnTo>
                  <a:pt x="160" y="419"/>
                </a:lnTo>
                <a:lnTo>
                  <a:pt x="185" y="417"/>
                </a:lnTo>
                <a:lnTo>
                  <a:pt x="211" y="416"/>
                </a:lnTo>
                <a:lnTo>
                  <a:pt x="237" y="414"/>
                </a:lnTo>
                <a:lnTo>
                  <a:pt x="263" y="412"/>
                </a:lnTo>
                <a:lnTo>
                  <a:pt x="288" y="408"/>
                </a:lnTo>
                <a:lnTo>
                  <a:pt x="311" y="404"/>
                </a:lnTo>
                <a:lnTo>
                  <a:pt x="334" y="398"/>
                </a:lnTo>
                <a:lnTo>
                  <a:pt x="354" y="392"/>
                </a:lnTo>
                <a:lnTo>
                  <a:pt x="371" y="384"/>
                </a:lnTo>
                <a:lnTo>
                  <a:pt x="386" y="375"/>
                </a:lnTo>
                <a:lnTo>
                  <a:pt x="398" y="365"/>
                </a:lnTo>
                <a:lnTo>
                  <a:pt x="406" y="354"/>
                </a:lnTo>
                <a:lnTo>
                  <a:pt x="412" y="340"/>
                </a:lnTo>
                <a:lnTo>
                  <a:pt x="419" y="326"/>
                </a:lnTo>
                <a:lnTo>
                  <a:pt x="426" y="312"/>
                </a:lnTo>
                <a:lnTo>
                  <a:pt x="434" y="297"/>
                </a:lnTo>
                <a:lnTo>
                  <a:pt x="443" y="282"/>
                </a:lnTo>
                <a:lnTo>
                  <a:pt x="452" y="267"/>
                </a:lnTo>
                <a:lnTo>
                  <a:pt x="460" y="252"/>
                </a:lnTo>
                <a:lnTo>
                  <a:pt x="468" y="238"/>
                </a:lnTo>
                <a:lnTo>
                  <a:pt x="476" y="224"/>
                </a:lnTo>
                <a:lnTo>
                  <a:pt x="483" y="212"/>
                </a:lnTo>
                <a:lnTo>
                  <a:pt x="490" y="200"/>
                </a:lnTo>
                <a:lnTo>
                  <a:pt x="496" y="191"/>
                </a:lnTo>
                <a:lnTo>
                  <a:pt x="501" y="182"/>
                </a:lnTo>
                <a:lnTo>
                  <a:pt x="505" y="177"/>
                </a:lnTo>
                <a:lnTo>
                  <a:pt x="507" y="173"/>
                </a:lnTo>
                <a:lnTo>
                  <a:pt x="508" y="172"/>
                </a:lnTo>
                <a:lnTo>
                  <a:pt x="507" y="173"/>
                </a:lnTo>
                <a:lnTo>
                  <a:pt x="505" y="178"/>
                </a:lnTo>
                <a:lnTo>
                  <a:pt x="503" y="185"/>
                </a:lnTo>
                <a:lnTo>
                  <a:pt x="501" y="193"/>
                </a:lnTo>
                <a:lnTo>
                  <a:pt x="499" y="201"/>
                </a:lnTo>
                <a:lnTo>
                  <a:pt x="498" y="207"/>
                </a:lnTo>
                <a:lnTo>
                  <a:pt x="500" y="211"/>
                </a:lnTo>
                <a:lnTo>
                  <a:pt x="503" y="212"/>
                </a:lnTo>
                <a:lnTo>
                  <a:pt x="510" y="210"/>
                </a:lnTo>
                <a:lnTo>
                  <a:pt x="522" y="206"/>
                </a:lnTo>
                <a:lnTo>
                  <a:pt x="535" y="201"/>
                </a:lnTo>
                <a:lnTo>
                  <a:pt x="550" y="196"/>
                </a:lnTo>
                <a:lnTo>
                  <a:pt x="564" y="192"/>
                </a:lnTo>
                <a:lnTo>
                  <a:pt x="576" y="188"/>
                </a:lnTo>
                <a:lnTo>
                  <a:pt x="584" y="186"/>
                </a:lnTo>
                <a:lnTo>
                  <a:pt x="587" y="185"/>
                </a:lnTo>
                <a:lnTo>
                  <a:pt x="587" y="183"/>
                </a:lnTo>
                <a:lnTo>
                  <a:pt x="588" y="178"/>
                </a:lnTo>
                <a:lnTo>
                  <a:pt x="589" y="171"/>
                </a:lnTo>
                <a:lnTo>
                  <a:pt x="590" y="161"/>
                </a:lnTo>
                <a:lnTo>
                  <a:pt x="592" y="150"/>
                </a:lnTo>
                <a:lnTo>
                  <a:pt x="593" y="137"/>
                </a:lnTo>
                <a:lnTo>
                  <a:pt x="595" y="123"/>
                </a:lnTo>
                <a:lnTo>
                  <a:pt x="597" y="108"/>
                </a:lnTo>
                <a:lnTo>
                  <a:pt x="598" y="92"/>
                </a:lnTo>
                <a:lnTo>
                  <a:pt x="599" y="77"/>
                </a:lnTo>
                <a:lnTo>
                  <a:pt x="600" y="62"/>
                </a:lnTo>
                <a:lnTo>
                  <a:pt x="600" y="48"/>
                </a:lnTo>
                <a:lnTo>
                  <a:pt x="600" y="35"/>
                </a:lnTo>
                <a:lnTo>
                  <a:pt x="600" y="24"/>
                </a:lnTo>
                <a:lnTo>
                  <a:pt x="599" y="14"/>
                </a:lnTo>
                <a:lnTo>
                  <a:pt x="596" y="7"/>
                </a:lnTo>
                <a:lnTo>
                  <a:pt x="590" y="3"/>
                </a:lnTo>
                <a:lnTo>
                  <a:pt x="578" y="0"/>
                </a:lnTo>
                <a:lnTo>
                  <a:pt x="560" y="0"/>
                </a:lnTo>
                <a:lnTo>
                  <a:pt x="537" y="2"/>
                </a:lnTo>
                <a:lnTo>
                  <a:pt x="510" y="5"/>
                </a:lnTo>
                <a:lnTo>
                  <a:pt x="482" y="9"/>
                </a:lnTo>
                <a:lnTo>
                  <a:pt x="451" y="14"/>
                </a:lnTo>
                <a:lnTo>
                  <a:pt x="419" y="20"/>
                </a:lnTo>
                <a:lnTo>
                  <a:pt x="388" y="26"/>
                </a:lnTo>
                <a:lnTo>
                  <a:pt x="357" y="32"/>
                </a:lnTo>
                <a:lnTo>
                  <a:pt x="328" y="38"/>
                </a:lnTo>
                <a:lnTo>
                  <a:pt x="304" y="44"/>
                </a:lnTo>
                <a:lnTo>
                  <a:pt x="282" y="48"/>
                </a:lnTo>
                <a:lnTo>
                  <a:pt x="266" y="52"/>
                </a:lnTo>
                <a:lnTo>
                  <a:pt x="255" y="54"/>
                </a:lnTo>
                <a:lnTo>
                  <a:pt x="251" y="55"/>
                </a:lnTo>
                <a:close/>
              </a:path>
            </a:pathLst>
          </a:cu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56" name="Freeform 84"/>
          <p:cNvSpPr>
            <a:spLocks/>
          </p:cNvSpPr>
          <p:nvPr/>
        </p:nvSpPr>
        <p:spPr bwMode="auto">
          <a:xfrm>
            <a:off x="1838679" y="5252155"/>
            <a:ext cx="848077" cy="592667"/>
          </a:xfrm>
          <a:custGeom>
            <a:avLst/>
            <a:gdLst>
              <a:gd name="T0" fmla="*/ 2147483647 w 601"/>
              <a:gd name="T1" fmla="*/ 2147483647 h 420"/>
              <a:gd name="T2" fmla="*/ 2147483647 w 601"/>
              <a:gd name="T3" fmla="*/ 2147483647 h 420"/>
              <a:gd name="T4" fmla="*/ 2147483647 w 601"/>
              <a:gd name="T5" fmla="*/ 2147483647 h 420"/>
              <a:gd name="T6" fmla="*/ 2147483647 w 601"/>
              <a:gd name="T7" fmla="*/ 2147483647 h 420"/>
              <a:gd name="T8" fmla="*/ 2147483647 w 601"/>
              <a:gd name="T9" fmla="*/ 2147483647 h 420"/>
              <a:gd name="T10" fmla="*/ 2147483647 w 601"/>
              <a:gd name="T11" fmla="*/ 2147483647 h 420"/>
              <a:gd name="T12" fmla="*/ 2147483647 w 601"/>
              <a:gd name="T13" fmla="*/ 2147483647 h 420"/>
              <a:gd name="T14" fmla="*/ 2147483647 w 601"/>
              <a:gd name="T15" fmla="*/ 2147483647 h 420"/>
              <a:gd name="T16" fmla="*/ 2147483647 w 601"/>
              <a:gd name="T17" fmla="*/ 2147483647 h 420"/>
              <a:gd name="T18" fmla="*/ 2147483647 w 601"/>
              <a:gd name="T19" fmla="*/ 2147483647 h 420"/>
              <a:gd name="T20" fmla="*/ 2147483647 w 601"/>
              <a:gd name="T21" fmla="*/ 2147483647 h 420"/>
              <a:gd name="T22" fmla="*/ 2147483647 w 601"/>
              <a:gd name="T23" fmla="*/ 2147483647 h 420"/>
              <a:gd name="T24" fmla="*/ 2147483647 w 601"/>
              <a:gd name="T25" fmla="*/ 2147483647 h 420"/>
              <a:gd name="T26" fmla="*/ 2147483647 w 601"/>
              <a:gd name="T27" fmla="*/ 2147483647 h 420"/>
              <a:gd name="T28" fmla="*/ 0 w 601"/>
              <a:gd name="T29" fmla="*/ 2147483647 h 420"/>
              <a:gd name="T30" fmla="*/ 2147483647 w 601"/>
              <a:gd name="T31" fmla="*/ 2147483647 h 420"/>
              <a:gd name="T32" fmla="*/ 2147483647 w 601"/>
              <a:gd name="T33" fmla="*/ 2147483647 h 420"/>
              <a:gd name="T34" fmla="*/ 2147483647 w 601"/>
              <a:gd name="T35" fmla="*/ 2147483647 h 420"/>
              <a:gd name="T36" fmla="*/ 2147483647 w 601"/>
              <a:gd name="T37" fmla="*/ 2147483647 h 420"/>
              <a:gd name="T38" fmla="*/ 2147483647 w 601"/>
              <a:gd name="T39" fmla="*/ 2147483647 h 420"/>
              <a:gd name="T40" fmla="*/ 2147483647 w 601"/>
              <a:gd name="T41" fmla="*/ 2147483647 h 420"/>
              <a:gd name="T42" fmla="*/ 2147483647 w 601"/>
              <a:gd name="T43" fmla="*/ 2147483647 h 420"/>
              <a:gd name="T44" fmla="*/ 2147483647 w 601"/>
              <a:gd name="T45" fmla="*/ 2147483647 h 420"/>
              <a:gd name="T46" fmla="*/ 2147483647 w 601"/>
              <a:gd name="T47" fmla="*/ 2147483647 h 420"/>
              <a:gd name="T48" fmla="*/ 2147483647 w 601"/>
              <a:gd name="T49" fmla="*/ 2147483647 h 420"/>
              <a:gd name="T50" fmla="*/ 2147483647 w 601"/>
              <a:gd name="T51" fmla="*/ 2147483647 h 420"/>
              <a:gd name="T52" fmla="*/ 2147483647 w 601"/>
              <a:gd name="T53" fmla="*/ 2147483647 h 420"/>
              <a:gd name="T54" fmla="*/ 2147483647 w 601"/>
              <a:gd name="T55" fmla="*/ 2147483647 h 420"/>
              <a:gd name="T56" fmla="*/ 2147483647 w 601"/>
              <a:gd name="T57" fmla="*/ 2147483647 h 420"/>
              <a:gd name="T58" fmla="*/ 2147483647 w 601"/>
              <a:gd name="T59" fmla="*/ 2147483647 h 420"/>
              <a:gd name="T60" fmla="*/ 2147483647 w 601"/>
              <a:gd name="T61" fmla="*/ 2147483647 h 420"/>
              <a:gd name="T62" fmla="*/ 2147483647 w 601"/>
              <a:gd name="T63" fmla="*/ 2147483647 h 420"/>
              <a:gd name="T64" fmla="*/ 2147483647 w 601"/>
              <a:gd name="T65" fmla="*/ 2147483647 h 420"/>
              <a:gd name="T66" fmla="*/ 2147483647 w 601"/>
              <a:gd name="T67" fmla="*/ 2147483647 h 420"/>
              <a:gd name="T68" fmla="*/ 2147483647 w 601"/>
              <a:gd name="T69" fmla="*/ 2147483647 h 420"/>
              <a:gd name="T70" fmla="*/ 2147483647 w 601"/>
              <a:gd name="T71" fmla="*/ 2147483647 h 420"/>
              <a:gd name="T72" fmla="*/ 2147483647 w 601"/>
              <a:gd name="T73" fmla="*/ 2147483647 h 420"/>
              <a:gd name="T74" fmla="*/ 2147483647 w 601"/>
              <a:gd name="T75" fmla="*/ 2147483647 h 420"/>
              <a:gd name="T76" fmla="*/ 2147483647 w 601"/>
              <a:gd name="T77" fmla="*/ 2147483647 h 420"/>
              <a:gd name="T78" fmla="*/ 2147483647 w 601"/>
              <a:gd name="T79" fmla="*/ 2147483647 h 420"/>
              <a:gd name="T80" fmla="*/ 2147483647 w 601"/>
              <a:gd name="T81" fmla="*/ 2147483647 h 420"/>
              <a:gd name="T82" fmla="*/ 2147483647 w 601"/>
              <a:gd name="T83" fmla="*/ 0 h 420"/>
              <a:gd name="T84" fmla="*/ 2147483647 w 601"/>
              <a:gd name="T85" fmla="*/ 2147483647 h 420"/>
              <a:gd name="T86" fmla="*/ 2147483647 w 601"/>
              <a:gd name="T87" fmla="*/ 2147483647 h 420"/>
              <a:gd name="T88" fmla="*/ 2147483647 w 601"/>
              <a:gd name="T89" fmla="*/ 2147483647 h 420"/>
              <a:gd name="T90" fmla="*/ 2147483647 w 601"/>
              <a:gd name="T91" fmla="*/ 2147483647 h 4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601"/>
              <a:gd name="T139" fmla="*/ 0 h 420"/>
              <a:gd name="T140" fmla="*/ 601 w 601"/>
              <a:gd name="T141" fmla="*/ 420 h 4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601" h="420">
                <a:moveTo>
                  <a:pt x="252" y="55"/>
                </a:moveTo>
                <a:lnTo>
                  <a:pt x="158" y="162"/>
                </a:lnTo>
                <a:lnTo>
                  <a:pt x="159" y="162"/>
                </a:lnTo>
                <a:lnTo>
                  <a:pt x="163" y="161"/>
                </a:lnTo>
                <a:lnTo>
                  <a:pt x="170" y="159"/>
                </a:lnTo>
                <a:lnTo>
                  <a:pt x="178" y="157"/>
                </a:lnTo>
                <a:lnTo>
                  <a:pt x="188" y="154"/>
                </a:lnTo>
                <a:lnTo>
                  <a:pt x="200" y="151"/>
                </a:lnTo>
                <a:lnTo>
                  <a:pt x="213" y="149"/>
                </a:lnTo>
                <a:lnTo>
                  <a:pt x="227" y="147"/>
                </a:lnTo>
                <a:lnTo>
                  <a:pt x="242" y="146"/>
                </a:lnTo>
                <a:lnTo>
                  <a:pt x="257" y="146"/>
                </a:lnTo>
                <a:lnTo>
                  <a:pt x="273" y="146"/>
                </a:lnTo>
                <a:lnTo>
                  <a:pt x="288" y="148"/>
                </a:lnTo>
                <a:lnTo>
                  <a:pt x="303" y="151"/>
                </a:lnTo>
                <a:lnTo>
                  <a:pt x="318" y="156"/>
                </a:lnTo>
                <a:lnTo>
                  <a:pt x="332" y="163"/>
                </a:lnTo>
                <a:lnTo>
                  <a:pt x="344" y="172"/>
                </a:lnTo>
                <a:lnTo>
                  <a:pt x="341" y="171"/>
                </a:lnTo>
                <a:lnTo>
                  <a:pt x="335" y="169"/>
                </a:lnTo>
                <a:lnTo>
                  <a:pt x="325" y="167"/>
                </a:lnTo>
                <a:lnTo>
                  <a:pt x="313" y="164"/>
                </a:lnTo>
                <a:lnTo>
                  <a:pt x="297" y="161"/>
                </a:lnTo>
                <a:lnTo>
                  <a:pt x="279" y="159"/>
                </a:lnTo>
                <a:lnTo>
                  <a:pt x="258" y="158"/>
                </a:lnTo>
                <a:lnTo>
                  <a:pt x="237" y="158"/>
                </a:lnTo>
                <a:lnTo>
                  <a:pt x="215" y="159"/>
                </a:lnTo>
                <a:lnTo>
                  <a:pt x="192" y="163"/>
                </a:lnTo>
                <a:lnTo>
                  <a:pt x="169" y="169"/>
                </a:lnTo>
                <a:lnTo>
                  <a:pt x="146" y="177"/>
                </a:lnTo>
                <a:lnTo>
                  <a:pt x="123" y="189"/>
                </a:lnTo>
                <a:lnTo>
                  <a:pt x="102" y="204"/>
                </a:lnTo>
                <a:lnTo>
                  <a:pt x="82" y="223"/>
                </a:lnTo>
                <a:lnTo>
                  <a:pt x="64" y="247"/>
                </a:lnTo>
                <a:lnTo>
                  <a:pt x="49" y="272"/>
                </a:lnTo>
                <a:lnTo>
                  <a:pt x="36" y="294"/>
                </a:lnTo>
                <a:lnTo>
                  <a:pt x="24" y="314"/>
                </a:lnTo>
                <a:lnTo>
                  <a:pt x="15" y="332"/>
                </a:lnTo>
                <a:lnTo>
                  <a:pt x="8" y="348"/>
                </a:lnTo>
                <a:lnTo>
                  <a:pt x="4" y="362"/>
                </a:lnTo>
                <a:lnTo>
                  <a:pt x="1" y="374"/>
                </a:lnTo>
                <a:lnTo>
                  <a:pt x="0" y="385"/>
                </a:lnTo>
                <a:lnTo>
                  <a:pt x="2" y="394"/>
                </a:lnTo>
                <a:lnTo>
                  <a:pt x="6" y="401"/>
                </a:lnTo>
                <a:lnTo>
                  <a:pt x="12" y="407"/>
                </a:lnTo>
                <a:lnTo>
                  <a:pt x="20" y="412"/>
                </a:lnTo>
                <a:lnTo>
                  <a:pt x="30" y="416"/>
                </a:lnTo>
                <a:lnTo>
                  <a:pt x="42" y="418"/>
                </a:lnTo>
                <a:lnTo>
                  <a:pt x="57" y="419"/>
                </a:lnTo>
                <a:lnTo>
                  <a:pt x="73" y="420"/>
                </a:lnTo>
                <a:lnTo>
                  <a:pt x="92" y="420"/>
                </a:lnTo>
                <a:lnTo>
                  <a:pt x="113" y="420"/>
                </a:lnTo>
                <a:lnTo>
                  <a:pt x="136" y="419"/>
                </a:lnTo>
                <a:lnTo>
                  <a:pt x="160" y="419"/>
                </a:lnTo>
                <a:lnTo>
                  <a:pt x="185" y="417"/>
                </a:lnTo>
                <a:lnTo>
                  <a:pt x="211" y="416"/>
                </a:lnTo>
                <a:lnTo>
                  <a:pt x="237" y="414"/>
                </a:lnTo>
                <a:lnTo>
                  <a:pt x="263" y="412"/>
                </a:lnTo>
                <a:lnTo>
                  <a:pt x="288" y="408"/>
                </a:lnTo>
                <a:lnTo>
                  <a:pt x="311" y="404"/>
                </a:lnTo>
                <a:lnTo>
                  <a:pt x="334" y="398"/>
                </a:lnTo>
                <a:lnTo>
                  <a:pt x="354" y="392"/>
                </a:lnTo>
                <a:lnTo>
                  <a:pt x="371" y="384"/>
                </a:lnTo>
                <a:lnTo>
                  <a:pt x="386" y="375"/>
                </a:lnTo>
                <a:lnTo>
                  <a:pt x="398" y="365"/>
                </a:lnTo>
                <a:lnTo>
                  <a:pt x="406" y="354"/>
                </a:lnTo>
                <a:lnTo>
                  <a:pt x="412" y="340"/>
                </a:lnTo>
                <a:lnTo>
                  <a:pt x="419" y="326"/>
                </a:lnTo>
                <a:lnTo>
                  <a:pt x="427" y="312"/>
                </a:lnTo>
                <a:lnTo>
                  <a:pt x="435" y="297"/>
                </a:lnTo>
                <a:lnTo>
                  <a:pt x="443" y="282"/>
                </a:lnTo>
                <a:lnTo>
                  <a:pt x="452" y="267"/>
                </a:lnTo>
                <a:lnTo>
                  <a:pt x="460" y="252"/>
                </a:lnTo>
                <a:lnTo>
                  <a:pt x="469" y="238"/>
                </a:lnTo>
                <a:lnTo>
                  <a:pt x="476" y="224"/>
                </a:lnTo>
                <a:lnTo>
                  <a:pt x="484" y="212"/>
                </a:lnTo>
                <a:lnTo>
                  <a:pt x="491" y="200"/>
                </a:lnTo>
                <a:lnTo>
                  <a:pt x="496" y="191"/>
                </a:lnTo>
                <a:lnTo>
                  <a:pt x="501" y="182"/>
                </a:lnTo>
                <a:lnTo>
                  <a:pt x="505" y="177"/>
                </a:lnTo>
                <a:lnTo>
                  <a:pt x="507" y="173"/>
                </a:lnTo>
                <a:lnTo>
                  <a:pt x="508" y="172"/>
                </a:lnTo>
                <a:lnTo>
                  <a:pt x="507" y="173"/>
                </a:lnTo>
                <a:lnTo>
                  <a:pt x="506" y="178"/>
                </a:lnTo>
                <a:lnTo>
                  <a:pt x="503" y="185"/>
                </a:lnTo>
                <a:lnTo>
                  <a:pt x="501" y="193"/>
                </a:lnTo>
                <a:lnTo>
                  <a:pt x="499" y="201"/>
                </a:lnTo>
                <a:lnTo>
                  <a:pt x="499" y="207"/>
                </a:lnTo>
                <a:lnTo>
                  <a:pt x="500" y="211"/>
                </a:lnTo>
                <a:lnTo>
                  <a:pt x="503" y="212"/>
                </a:lnTo>
                <a:lnTo>
                  <a:pt x="511" y="210"/>
                </a:lnTo>
                <a:lnTo>
                  <a:pt x="522" y="206"/>
                </a:lnTo>
                <a:lnTo>
                  <a:pt x="535" y="201"/>
                </a:lnTo>
                <a:lnTo>
                  <a:pt x="550" y="196"/>
                </a:lnTo>
                <a:lnTo>
                  <a:pt x="564" y="192"/>
                </a:lnTo>
                <a:lnTo>
                  <a:pt x="576" y="188"/>
                </a:lnTo>
                <a:lnTo>
                  <a:pt x="584" y="186"/>
                </a:lnTo>
                <a:lnTo>
                  <a:pt x="587" y="185"/>
                </a:lnTo>
                <a:lnTo>
                  <a:pt x="587" y="183"/>
                </a:lnTo>
                <a:lnTo>
                  <a:pt x="588" y="178"/>
                </a:lnTo>
                <a:lnTo>
                  <a:pt x="589" y="171"/>
                </a:lnTo>
                <a:lnTo>
                  <a:pt x="591" y="161"/>
                </a:lnTo>
                <a:lnTo>
                  <a:pt x="592" y="150"/>
                </a:lnTo>
                <a:lnTo>
                  <a:pt x="594" y="137"/>
                </a:lnTo>
                <a:lnTo>
                  <a:pt x="595" y="123"/>
                </a:lnTo>
                <a:lnTo>
                  <a:pt x="597" y="108"/>
                </a:lnTo>
                <a:lnTo>
                  <a:pt x="598" y="92"/>
                </a:lnTo>
                <a:lnTo>
                  <a:pt x="599" y="77"/>
                </a:lnTo>
                <a:lnTo>
                  <a:pt x="600" y="62"/>
                </a:lnTo>
                <a:lnTo>
                  <a:pt x="601" y="48"/>
                </a:lnTo>
                <a:lnTo>
                  <a:pt x="601" y="35"/>
                </a:lnTo>
                <a:lnTo>
                  <a:pt x="600" y="24"/>
                </a:lnTo>
                <a:lnTo>
                  <a:pt x="599" y="14"/>
                </a:lnTo>
                <a:lnTo>
                  <a:pt x="597" y="7"/>
                </a:lnTo>
                <a:lnTo>
                  <a:pt x="591" y="3"/>
                </a:lnTo>
                <a:lnTo>
                  <a:pt x="578" y="0"/>
                </a:lnTo>
                <a:lnTo>
                  <a:pt x="560" y="0"/>
                </a:lnTo>
                <a:lnTo>
                  <a:pt x="537" y="2"/>
                </a:lnTo>
                <a:lnTo>
                  <a:pt x="511" y="5"/>
                </a:lnTo>
                <a:lnTo>
                  <a:pt x="482" y="9"/>
                </a:lnTo>
                <a:lnTo>
                  <a:pt x="451" y="14"/>
                </a:lnTo>
                <a:lnTo>
                  <a:pt x="419" y="20"/>
                </a:lnTo>
                <a:lnTo>
                  <a:pt x="388" y="26"/>
                </a:lnTo>
                <a:lnTo>
                  <a:pt x="357" y="32"/>
                </a:lnTo>
                <a:lnTo>
                  <a:pt x="329" y="38"/>
                </a:lnTo>
                <a:lnTo>
                  <a:pt x="304" y="44"/>
                </a:lnTo>
                <a:lnTo>
                  <a:pt x="282" y="48"/>
                </a:lnTo>
                <a:lnTo>
                  <a:pt x="266" y="52"/>
                </a:lnTo>
                <a:lnTo>
                  <a:pt x="255" y="54"/>
                </a:lnTo>
                <a:lnTo>
                  <a:pt x="252" y="55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57" name="Freeform 85"/>
          <p:cNvSpPr>
            <a:spLocks/>
          </p:cNvSpPr>
          <p:nvPr/>
        </p:nvSpPr>
        <p:spPr bwMode="auto">
          <a:xfrm>
            <a:off x="6352822" y="5252155"/>
            <a:ext cx="846667" cy="592667"/>
          </a:xfrm>
          <a:custGeom>
            <a:avLst/>
            <a:gdLst>
              <a:gd name="T0" fmla="*/ 2147483647 w 600"/>
              <a:gd name="T1" fmla="*/ 2147483647 h 420"/>
              <a:gd name="T2" fmla="*/ 2147483647 w 600"/>
              <a:gd name="T3" fmla="*/ 2147483647 h 420"/>
              <a:gd name="T4" fmla="*/ 2147483647 w 600"/>
              <a:gd name="T5" fmla="*/ 2147483647 h 420"/>
              <a:gd name="T6" fmla="*/ 2147483647 w 600"/>
              <a:gd name="T7" fmla="*/ 2147483647 h 420"/>
              <a:gd name="T8" fmla="*/ 2147483647 w 600"/>
              <a:gd name="T9" fmla="*/ 2147483647 h 420"/>
              <a:gd name="T10" fmla="*/ 2147483647 w 600"/>
              <a:gd name="T11" fmla="*/ 2147483647 h 420"/>
              <a:gd name="T12" fmla="*/ 2147483647 w 600"/>
              <a:gd name="T13" fmla="*/ 2147483647 h 420"/>
              <a:gd name="T14" fmla="*/ 2147483647 w 600"/>
              <a:gd name="T15" fmla="*/ 2147483647 h 420"/>
              <a:gd name="T16" fmla="*/ 2147483647 w 600"/>
              <a:gd name="T17" fmla="*/ 2147483647 h 420"/>
              <a:gd name="T18" fmla="*/ 2147483647 w 600"/>
              <a:gd name="T19" fmla="*/ 2147483647 h 420"/>
              <a:gd name="T20" fmla="*/ 2147483647 w 600"/>
              <a:gd name="T21" fmla="*/ 2147483647 h 420"/>
              <a:gd name="T22" fmla="*/ 2147483647 w 600"/>
              <a:gd name="T23" fmla="*/ 2147483647 h 420"/>
              <a:gd name="T24" fmla="*/ 2147483647 w 600"/>
              <a:gd name="T25" fmla="*/ 2147483647 h 420"/>
              <a:gd name="T26" fmla="*/ 2147483647 w 600"/>
              <a:gd name="T27" fmla="*/ 2147483647 h 420"/>
              <a:gd name="T28" fmla="*/ 0 w 600"/>
              <a:gd name="T29" fmla="*/ 2147483647 h 420"/>
              <a:gd name="T30" fmla="*/ 2147483647 w 600"/>
              <a:gd name="T31" fmla="*/ 2147483647 h 420"/>
              <a:gd name="T32" fmla="*/ 2147483647 w 600"/>
              <a:gd name="T33" fmla="*/ 2147483647 h 420"/>
              <a:gd name="T34" fmla="*/ 2147483647 w 600"/>
              <a:gd name="T35" fmla="*/ 2147483647 h 420"/>
              <a:gd name="T36" fmla="*/ 2147483647 w 600"/>
              <a:gd name="T37" fmla="*/ 2147483647 h 420"/>
              <a:gd name="T38" fmla="*/ 2147483647 w 600"/>
              <a:gd name="T39" fmla="*/ 2147483647 h 420"/>
              <a:gd name="T40" fmla="*/ 2147483647 w 600"/>
              <a:gd name="T41" fmla="*/ 2147483647 h 420"/>
              <a:gd name="T42" fmla="*/ 2147483647 w 600"/>
              <a:gd name="T43" fmla="*/ 2147483647 h 420"/>
              <a:gd name="T44" fmla="*/ 2147483647 w 600"/>
              <a:gd name="T45" fmla="*/ 2147483647 h 420"/>
              <a:gd name="T46" fmla="*/ 2147483647 w 600"/>
              <a:gd name="T47" fmla="*/ 2147483647 h 420"/>
              <a:gd name="T48" fmla="*/ 2147483647 w 600"/>
              <a:gd name="T49" fmla="*/ 2147483647 h 420"/>
              <a:gd name="T50" fmla="*/ 2147483647 w 600"/>
              <a:gd name="T51" fmla="*/ 2147483647 h 420"/>
              <a:gd name="T52" fmla="*/ 2147483647 w 600"/>
              <a:gd name="T53" fmla="*/ 2147483647 h 420"/>
              <a:gd name="T54" fmla="*/ 2147483647 w 600"/>
              <a:gd name="T55" fmla="*/ 2147483647 h 420"/>
              <a:gd name="T56" fmla="*/ 2147483647 w 600"/>
              <a:gd name="T57" fmla="*/ 2147483647 h 420"/>
              <a:gd name="T58" fmla="*/ 2147483647 w 600"/>
              <a:gd name="T59" fmla="*/ 2147483647 h 420"/>
              <a:gd name="T60" fmla="*/ 2147483647 w 600"/>
              <a:gd name="T61" fmla="*/ 2147483647 h 420"/>
              <a:gd name="T62" fmla="*/ 2147483647 w 600"/>
              <a:gd name="T63" fmla="*/ 2147483647 h 420"/>
              <a:gd name="T64" fmla="*/ 2147483647 w 600"/>
              <a:gd name="T65" fmla="*/ 2147483647 h 420"/>
              <a:gd name="T66" fmla="*/ 2147483647 w 600"/>
              <a:gd name="T67" fmla="*/ 2147483647 h 420"/>
              <a:gd name="T68" fmla="*/ 2147483647 w 600"/>
              <a:gd name="T69" fmla="*/ 2147483647 h 420"/>
              <a:gd name="T70" fmla="*/ 2147483647 w 600"/>
              <a:gd name="T71" fmla="*/ 2147483647 h 420"/>
              <a:gd name="T72" fmla="*/ 2147483647 w 600"/>
              <a:gd name="T73" fmla="*/ 2147483647 h 420"/>
              <a:gd name="T74" fmla="*/ 2147483647 w 600"/>
              <a:gd name="T75" fmla="*/ 2147483647 h 420"/>
              <a:gd name="T76" fmla="*/ 2147483647 w 600"/>
              <a:gd name="T77" fmla="*/ 2147483647 h 420"/>
              <a:gd name="T78" fmla="*/ 2147483647 w 600"/>
              <a:gd name="T79" fmla="*/ 2147483647 h 420"/>
              <a:gd name="T80" fmla="*/ 2147483647 w 600"/>
              <a:gd name="T81" fmla="*/ 2147483647 h 420"/>
              <a:gd name="T82" fmla="*/ 2147483647 w 600"/>
              <a:gd name="T83" fmla="*/ 0 h 420"/>
              <a:gd name="T84" fmla="*/ 2147483647 w 600"/>
              <a:gd name="T85" fmla="*/ 2147483647 h 420"/>
              <a:gd name="T86" fmla="*/ 2147483647 w 600"/>
              <a:gd name="T87" fmla="*/ 2147483647 h 420"/>
              <a:gd name="T88" fmla="*/ 2147483647 w 600"/>
              <a:gd name="T89" fmla="*/ 2147483647 h 420"/>
              <a:gd name="T90" fmla="*/ 2147483647 w 600"/>
              <a:gd name="T91" fmla="*/ 2147483647 h 42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600"/>
              <a:gd name="T139" fmla="*/ 0 h 420"/>
              <a:gd name="T140" fmla="*/ 600 w 600"/>
              <a:gd name="T141" fmla="*/ 420 h 420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600" h="420">
                <a:moveTo>
                  <a:pt x="251" y="55"/>
                </a:moveTo>
                <a:lnTo>
                  <a:pt x="157" y="162"/>
                </a:lnTo>
                <a:lnTo>
                  <a:pt x="159" y="162"/>
                </a:lnTo>
                <a:lnTo>
                  <a:pt x="163" y="161"/>
                </a:lnTo>
                <a:lnTo>
                  <a:pt x="169" y="159"/>
                </a:lnTo>
                <a:lnTo>
                  <a:pt x="178" y="157"/>
                </a:lnTo>
                <a:lnTo>
                  <a:pt x="188" y="154"/>
                </a:lnTo>
                <a:lnTo>
                  <a:pt x="200" y="151"/>
                </a:lnTo>
                <a:lnTo>
                  <a:pt x="213" y="149"/>
                </a:lnTo>
                <a:lnTo>
                  <a:pt x="227" y="147"/>
                </a:lnTo>
                <a:lnTo>
                  <a:pt x="242" y="146"/>
                </a:lnTo>
                <a:lnTo>
                  <a:pt x="257" y="146"/>
                </a:lnTo>
                <a:lnTo>
                  <a:pt x="273" y="146"/>
                </a:lnTo>
                <a:lnTo>
                  <a:pt x="288" y="148"/>
                </a:lnTo>
                <a:lnTo>
                  <a:pt x="303" y="151"/>
                </a:lnTo>
                <a:lnTo>
                  <a:pt x="318" y="156"/>
                </a:lnTo>
                <a:lnTo>
                  <a:pt x="331" y="163"/>
                </a:lnTo>
                <a:lnTo>
                  <a:pt x="343" y="172"/>
                </a:lnTo>
                <a:lnTo>
                  <a:pt x="341" y="171"/>
                </a:lnTo>
                <a:lnTo>
                  <a:pt x="335" y="169"/>
                </a:lnTo>
                <a:lnTo>
                  <a:pt x="325" y="167"/>
                </a:lnTo>
                <a:lnTo>
                  <a:pt x="312" y="164"/>
                </a:lnTo>
                <a:lnTo>
                  <a:pt x="297" y="161"/>
                </a:lnTo>
                <a:lnTo>
                  <a:pt x="278" y="159"/>
                </a:lnTo>
                <a:lnTo>
                  <a:pt x="258" y="158"/>
                </a:lnTo>
                <a:lnTo>
                  <a:pt x="237" y="158"/>
                </a:lnTo>
                <a:lnTo>
                  <a:pt x="214" y="159"/>
                </a:lnTo>
                <a:lnTo>
                  <a:pt x="191" y="163"/>
                </a:lnTo>
                <a:lnTo>
                  <a:pt x="168" y="169"/>
                </a:lnTo>
                <a:lnTo>
                  <a:pt x="145" y="177"/>
                </a:lnTo>
                <a:lnTo>
                  <a:pt x="123" y="189"/>
                </a:lnTo>
                <a:lnTo>
                  <a:pt x="102" y="204"/>
                </a:lnTo>
                <a:lnTo>
                  <a:pt x="82" y="223"/>
                </a:lnTo>
                <a:lnTo>
                  <a:pt x="64" y="247"/>
                </a:lnTo>
                <a:lnTo>
                  <a:pt x="49" y="272"/>
                </a:lnTo>
                <a:lnTo>
                  <a:pt x="35" y="294"/>
                </a:lnTo>
                <a:lnTo>
                  <a:pt x="24" y="314"/>
                </a:lnTo>
                <a:lnTo>
                  <a:pt x="15" y="332"/>
                </a:lnTo>
                <a:lnTo>
                  <a:pt x="8" y="348"/>
                </a:lnTo>
                <a:lnTo>
                  <a:pt x="4" y="362"/>
                </a:lnTo>
                <a:lnTo>
                  <a:pt x="1" y="374"/>
                </a:lnTo>
                <a:lnTo>
                  <a:pt x="0" y="385"/>
                </a:lnTo>
                <a:lnTo>
                  <a:pt x="2" y="394"/>
                </a:lnTo>
                <a:lnTo>
                  <a:pt x="6" y="401"/>
                </a:lnTo>
                <a:lnTo>
                  <a:pt x="12" y="407"/>
                </a:lnTo>
                <a:lnTo>
                  <a:pt x="20" y="412"/>
                </a:lnTo>
                <a:lnTo>
                  <a:pt x="30" y="416"/>
                </a:lnTo>
                <a:lnTo>
                  <a:pt x="42" y="418"/>
                </a:lnTo>
                <a:lnTo>
                  <a:pt x="57" y="419"/>
                </a:lnTo>
                <a:lnTo>
                  <a:pt x="73" y="420"/>
                </a:lnTo>
                <a:lnTo>
                  <a:pt x="92" y="420"/>
                </a:lnTo>
                <a:lnTo>
                  <a:pt x="112" y="420"/>
                </a:lnTo>
                <a:lnTo>
                  <a:pt x="136" y="419"/>
                </a:lnTo>
                <a:lnTo>
                  <a:pt x="160" y="419"/>
                </a:lnTo>
                <a:lnTo>
                  <a:pt x="185" y="417"/>
                </a:lnTo>
                <a:lnTo>
                  <a:pt x="211" y="416"/>
                </a:lnTo>
                <a:lnTo>
                  <a:pt x="237" y="414"/>
                </a:lnTo>
                <a:lnTo>
                  <a:pt x="263" y="412"/>
                </a:lnTo>
                <a:lnTo>
                  <a:pt x="288" y="408"/>
                </a:lnTo>
                <a:lnTo>
                  <a:pt x="311" y="404"/>
                </a:lnTo>
                <a:lnTo>
                  <a:pt x="334" y="398"/>
                </a:lnTo>
                <a:lnTo>
                  <a:pt x="354" y="392"/>
                </a:lnTo>
                <a:lnTo>
                  <a:pt x="371" y="384"/>
                </a:lnTo>
                <a:lnTo>
                  <a:pt x="386" y="375"/>
                </a:lnTo>
                <a:lnTo>
                  <a:pt x="398" y="365"/>
                </a:lnTo>
                <a:lnTo>
                  <a:pt x="406" y="354"/>
                </a:lnTo>
                <a:lnTo>
                  <a:pt x="412" y="340"/>
                </a:lnTo>
                <a:lnTo>
                  <a:pt x="419" y="326"/>
                </a:lnTo>
                <a:lnTo>
                  <a:pt x="426" y="312"/>
                </a:lnTo>
                <a:lnTo>
                  <a:pt x="434" y="297"/>
                </a:lnTo>
                <a:lnTo>
                  <a:pt x="443" y="282"/>
                </a:lnTo>
                <a:lnTo>
                  <a:pt x="452" y="267"/>
                </a:lnTo>
                <a:lnTo>
                  <a:pt x="460" y="252"/>
                </a:lnTo>
                <a:lnTo>
                  <a:pt x="468" y="238"/>
                </a:lnTo>
                <a:lnTo>
                  <a:pt x="476" y="224"/>
                </a:lnTo>
                <a:lnTo>
                  <a:pt x="483" y="212"/>
                </a:lnTo>
                <a:lnTo>
                  <a:pt x="490" y="200"/>
                </a:lnTo>
                <a:lnTo>
                  <a:pt x="496" y="191"/>
                </a:lnTo>
                <a:lnTo>
                  <a:pt x="501" y="182"/>
                </a:lnTo>
                <a:lnTo>
                  <a:pt x="505" y="177"/>
                </a:lnTo>
                <a:lnTo>
                  <a:pt x="507" y="173"/>
                </a:lnTo>
                <a:lnTo>
                  <a:pt x="508" y="172"/>
                </a:lnTo>
                <a:lnTo>
                  <a:pt x="507" y="173"/>
                </a:lnTo>
                <a:lnTo>
                  <a:pt x="505" y="178"/>
                </a:lnTo>
                <a:lnTo>
                  <a:pt x="503" y="185"/>
                </a:lnTo>
                <a:lnTo>
                  <a:pt x="501" y="193"/>
                </a:lnTo>
                <a:lnTo>
                  <a:pt x="499" y="201"/>
                </a:lnTo>
                <a:lnTo>
                  <a:pt x="498" y="207"/>
                </a:lnTo>
                <a:lnTo>
                  <a:pt x="500" y="211"/>
                </a:lnTo>
                <a:lnTo>
                  <a:pt x="503" y="212"/>
                </a:lnTo>
                <a:lnTo>
                  <a:pt x="510" y="210"/>
                </a:lnTo>
                <a:lnTo>
                  <a:pt x="522" y="206"/>
                </a:lnTo>
                <a:lnTo>
                  <a:pt x="535" y="201"/>
                </a:lnTo>
                <a:lnTo>
                  <a:pt x="550" y="196"/>
                </a:lnTo>
                <a:lnTo>
                  <a:pt x="564" y="192"/>
                </a:lnTo>
                <a:lnTo>
                  <a:pt x="576" y="188"/>
                </a:lnTo>
                <a:lnTo>
                  <a:pt x="584" y="186"/>
                </a:lnTo>
                <a:lnTo>
                  <a:pt x="587" y="185"/>
                </a:lnTo>
                <a:lnTo>
                  <a:pt x="587" y="183"/>
                </a:lnTo>
                <a:lnTo>
                  <a:pt x="588" y="178"/>
                </a:lnTo>
                <a:lnTo>
                  <a:pt x="589" y="171"/>
                </a:lnTo>
                <a:lnTo>
                  <a:pt x="590" y="161"/>
                </a:lnTo>
                <a:lnTo>
                  <a:pt x="592" y="150"/>
                </a:lnTo>
                <a:lnTo>
                  <a:pt x="593" y="137"/>
                </a:lnTo>
                <a:lnTo>
                  <a:pt x="595" y="123"/>
                </a:lnTo>
                <a:lnTo>
                  <a:pt x="597" y="108"/>
                </a:lnTo>
                <a:lnTo>
                  <a:pt x="598" y="92"/>
                </a:lnTo>
                <a:lnTo>
                  <a:pt x="599" y="77"/>
                </a:lnTo>
                <a:lnTo>
                  <a:pt x="600" y="62"/>
                </a:lnTo>
                <a:lnTo>
                  <a:pt x="600" y="48"/>
                </a:lnTo>
                <a:lnTo>
                  <a:pt x="600" y="35"/>
                </a:lnTo>
                <a:lnTo>
                  <a:pt x="600" y="24"/>
                </a:lnTo>
                <a:lnTo>
                  <a:pt x="599" y="14"/>
                </a:lnTo>
                <a:lnTo>
                  <a:pt x="596" y="7"/>
                </a:lnTo>
                <a:lnTo>
                  <a:pt x="590" y="3"/>
                </a:lnTo>
                <a:lnTo>
                  <a:pt x="578" y="0"/>
                </a:lnTo>
                <a:lnTo>
                  <a:pt x="560" y="0"/>
                </a:lnTo>
                <a:lnTo>
                  <a:pt x="537" y="2"/>
                </a:lnTo>
                <a:lnTo>
                  <a:pt x="510" y="5"/>
                </a:lnTo>
                <a:lnTo>
                  <a:pt x="482" y="9"/>
                </a:lnTo>
                <a:lnTo>
                  <a:pt x="451" y="14"/>
                </a:lnTo>
                <a:lnTo>
                  <a:pt x="419" y="20"/>
                </a:lnTo>
                <a:lnTo>
                  <a:pt x="388" y="26"/>
                </a:lnTo>
                <a:lnTo>
                  <a:pt x="357" y="32"/>
                </a:lnTo>
                <a:lnTo>
                  <a:pt x="328" y="38"/>
                </a:lnTo>
                <a:lnTo>
                  <a:pt x="304" y="44"/>
                </a:lnTo>
                <a:lnTo>
                  <a:pt x="282" y="48"/>
                </a:lnTo>
                <a:lnTo>
                  <a:pt x="266" y="52"/>
                </a:lnTo>
                <a:lnTo>
                  <a:pt x="255" y="54"/>
                </a:lnTo>
                <a:lnTo>
                  <a:pt x="251" y="55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58" name="Freeform 86"/>
          <p:cNvSpPr>
            <a:spLocks/>
          </p:cNvSpPr>
          <p:nvPr/>
        </p:nvSpPr>
        <p:spPr bwMode="auto">
          <a:xfrm>
            <a:off x="2667000" y="5054600"/>
            <a:ext cx="301978" cy="290689"/>
          </a:xfrm>
          <a:custGeom>
            <a:avLst/>
            <a:gdLst>
              <a:gd name="T0" fmla="*/ 2147483647 w 214"/>
              <a:gd name="T1" fmla="*/ 2147483647 h 206"/>
              <a:gd name="T2" fmla="*/ 2147483647 w 214"/>
              <a:gd name="T3" fmla="*/ 0 h 206"/>
              <a:gd name="T4" fmla="*/ 2147483647 w 214"/>
              <a:gd name="T5" fmla="*/ 2147483647 h 206"/>
              <a:gd name="T6" fmla="*/ 2147483647 w 214"/>
              <a:gd name="T7" fmla="*/ 2147483647 h 206"/>
              <a:gd name="T8" fmla="*/ 2147483647 w 214"/>
              <a:gd name="T9" fmla="*/ 2147483647 h 206"/>
              <a:gd name="T10" fmla="*/ 2147483647 w 214"/>
              <a:gd name="T11" fmla="*/ 2147483647 h 206"/>
              <a:gd name="T12" fmla="*/ 2147483647 w 214"/>
              <a:gd name="T13" fmla="*/ 2147483647 h 206"/>
              <a:gd name="T14" fmla="*/ 2147483647 w 214"/>
              <a:gd name="T15" fmla="*/ 2147483647 h 206"/>
              <a:gd name="T16" fmla="*/ 2147483647 w 214"/>
              <a:gd name="T17" fmla="*/ 2147483647 h 206"/>
              <a:gd name="T18" fmla="*/ 2147483647 w 214"/>
              <a:gd name="T19" fmla="*/ 2147483647 h 206"/>
              <a:gd name="T20" fmla="*/ 2147483647 w 214"/>
              <a:gd name="T21" fmla="*/ 2147483647 h 206"/>
              <a:gd name="T22" fmla="*/ 2147483647 w 214"/>
              <a:gd name="T23" fmla="*/ 2147483647 h 206"/>
              <a:gd name="T24" fmla="*/ 2147483647 w 214"/>
              <a:gd name="T25" fmla="*/ 2147483647 h 206"/>
              <a:gd name="T26" fmla="*/ 2147483647 w 214"/>
              <a:gd name="T27" fmla="*/ 2147483647 h 206"/>
              <a:gd name="T28" fmla="*/ 2147483647 w 214"/>
              <a:gd name="T29" fmla="*/ 2147483647 h 206"/>
              <a:gd name="T30" fmla="*/ 2147483647 w 214"/>
              <a:gd name="T31" fmla="*/ 2147483647 h 206"/>
              <a:gd name="T32" fmla="*/ 2147483647 w 214"/>
              <a:gd name="T33" fmla="*/ 2147483647 h 206"/>
              <a:gd name="T34" fmla="*/ 2147483647 w 214"/>
              <a:gd name="T35" fmla="*/ 2147483647 h 206"/>
              <a:gd name="T36" fmla="*/ 2147483647 w 214"/>
              <a:gd name="T37" fmla="*/ 2147483647 h 206"/>
              <a:gd name="T38" fmla="*/ 2147483647 w 214"/>
              <a:gd name="T39" fmla="*/ 2147483647 h 206"/>
              <a:gd name="T40" fmla="*/ 2147483647 w 214"/>
              <a:gd name="T41" fmla="*/ 2147483647 h 206"/>
              <a:gd name="T42" fmla="*/ 2147483647 w 214"/>
              <a:gd name="T43" fmla="*/ 2147483647 h 206"/>
              <a:gd name="T44" fmla="*/ 2147483647 w 214"/>
              <a:gd name="T45" fmla="*/ 2147483647 h 206"/>
              <a:gd name="T46" fmla="*/ 2147483647 w 214"/>
              <a:gd name="T47" fmla="*/ 2147483647 h 206"/>
              <a:gd name="T48" fmla="*/ 2147483647 w 214"/>
              <a:gd name="T49" fmla="*/ 2147483647 h 206"/>
              <a:gd name="T50" fmla="*/ 2147483647 w 214"/>
              <a:gd name="T51" fmla="*/ 2147483647 h 206"/>
              <a:gd name="T52" fmla="*/ 0 w 214"/>
              <a:gd name="T53" fmla="*/ 2147483647 h 206"/>
              <a:gd name="T54" fmla="*/ 2147483647 w 214"/>
              <a:gd name="T55" fmla="*/ 2147483647 h 206"/>
              <a:gd name="T56" fmla="*/ 2147483647 w 214"/>
              <a:gd name="T57" fmla="*/ 2147483647 h 206"/>
              <a:gd name="T58" fmla="*/ 2147483647 w 214"/>
              <a:gd name="T59" fmla="*/ 2147483647 h 206"/>
              <a:gd name="T60" fmla="*/ 2147483647 w 214"/>
              <a:gd name="T61" fmla="*/ 2147483647 h 206"/>
              <a:gd name="T62" fmla="*/ 2147483647 w 214"/>
              <a:gd name="T63" fmla="*/ 2147483647 h 206"/>
              <a:gd name="T64" fmla="*/ 2147483647 w 214"/>
              <a:gd name="T65" fmla="*/ 2147483647 h 206"/>
              <a:gd name="T66" fmla="*/ 2147483647 w 214"/>
              <a:gd name="T67" fmla="*/ 2147483647 h 206"/>
              <a:gd name="T68" fmla="*/ 2147483647 w 214"/>
              <a:gd name="T69" fmla="*/ 2147483647 h 206"/>
              <a:gd name="T70" fmla="*/ 2147483647 w 214"/>
              <a:gd name="T71" fmla="*/ 2147483647 h 206"/>
              <a:gd name="T72" fmla="*/ 2147483647 w 214"/>
              <a:gd name="T73" fmla="*/ 2147483647 h 206"/>
              <a:gd name="T74" fmla="*/ 2147483647 w 214"/>
              <a:gd name="T75" fmla="*/ 2147483647 h 206"/>
              <a:gd name="T76" fmla="*/ 2147483647 w 214"/>
              <a:gd name="T77" fmla="*/ 2147483647 h 206"/>
              <a:gd name="T78" fmla="*/ 2147483647 w 214"/>
              <a:gd name="T79" fmla="*/ 2147483647 h 206"/>
              <a:gd name="T80" fmla="*/ 2147483647 w 214"/>
              <a:gd name="T81" fmla="*/ 2147483647 h 206"/>
              <a:gd name="T82" fmla="*/ 2147483647 w 214"/>
              <a:gd name="T83" fmla="*/ 2147483647 h 206"/>
              <a:gd name="T84" fmla="*/ 2147483647 w 214"/>
              <a:gd name="T85" fmla="*/ 2147483647 h 20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4"/>
              <a:gd name="T130" fmla="*/ 0 h 206"/>
              <a:gd name="T131" fmla="*/ 214 w 214"/>
              <a:gd name="T132" fmla="*/ 206 h 20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4" h="206">
                <a:moveTo>
                  <a:pt x="5" y="66"/>
                </a:moveTo>
                <a:lnTo>
                  <a:pt x="187" y="0"/>
                </a:lnTo>
                <a:lnTo>
                  <a:pt x="214" y="106"/>
                </a:lnTo>
                <a:lnTo>
                  <a:pt x="212" y="106"/>
                </a:lnTo>
                <a:lnTo>
                  <a:pt x="206" y="108"/>
                </a:lnTo>
                <a:lnTo>
                  <a:pt x="198" y="111"/>
                </a:lnTo>
                <a:lnTo>
                  <a:pt x="188" y="115"/>
                </a:lnTo>
                <a:lnTo>
                  <a:pt x="177" y="120"/>
                </a:lnTo>
                <a:lnTo>
                  <a:pt x="165" y="127"/>
                </a:lnTo>
                <a:lnTo>
                  <a:pt x="153" y="134"/>
                </a:lnTo>
                <a:lnTo>
                  <a:pt x="143" y="142"/>
                </a:lnTo>
                <a:lnTo>
                  <a:pt x="134" y="150"/>
                </a:lnTo>
                <a:lnTo>
                  <a:pt x="128" y="160"/>
                </a:lnTo>
                <a:lnTo>
                  <a:pt x="122" y="170"/>
                </a:lnTo>
                <a:lnTo>
                  <a:pt x="117" y="179"/>
                </a:lnTo>
                <a:lnTo>
                  <a:pt x="111" y="188"/>
                </a:lnTo>
                <a:lnTo>
                  <a:pt x="103" y="195"/>
                </a:lnTo>
                <a:lnTo>
                  <a:pt x="94" y="201"/>
                </a:lnTo>
                <a:lnTo>
                  <a:pt x="80" y="204"/>
                </a:lnTo>
                <a:lnTo>
                  <a:pt x="65" y="205"/>
                </a:lnTo>
                <a:lnTo>
                  <a:pt x="50" y="206"/>
                </a:lnTo>
                <a:lnTo>
                  <a:pt x="37" y="205"/>
                </a:lnTo>
                <a:lnTo>
                  <a:pt x="24" y="204"/>
                </a:lnTo>
                <a:lnTo>
                  <a:pt x="14" y="202"/>
                </a:lnTo>
                <a:lnTo>
                  <a:pt x="5" y="199"/>
                </a:lnTo>
                <a:lnTo>
                  <a:pt x="1" y="195"/>
                </a:lnTo>
                <a:lnTo>
                  <a:pt x="0" y="190"/>
                </a:lnTo>
                <a:lnTo>
                  <a:pt x="1" y="187"/>
                </a:lnTo>
                <a:lnTo>
                  <a:pt x="2" y="181"/>
                </a:lnTo>
                <a:lnTo>
                  <a:pt x="3" y="174"/>
                </a:lnTo>
                <a:lnTo>
                  <a:pt x="3" y="165"/>
                </a:lnTo>
                <a:lnTo>
                  <a:pt x="3" y="155"/>
                </a:lnTo>
                <a:lnTo>
                  <a:pt x="4" y="145"/>
                </a:lnTo>
                <a:lnTo>
                  <a:pt x="4" y="134"/>
                </a:lnTo>
                <a:lnTo>
                  <a:pt x="4" y="123"/>
                </a:lnTo>
                <a:lnTo>
                  <a:pt x="4" y="112"/>
                </a:lnTo>
                <a:lnTo>
                  <a:pt x="5" y="102"/>
                </a:lnTo>
                <a:lnTo>
                  <a:pt x="5" y="92"/>
                </a:lnTo>
                <a:lnTo>
                  <a:pt x="5" y="83"/>
                </a:lnTo>
                <a:lnTo>
                  <a:pt x="5" y="77"/>
                </a:lnTo>
                <a:lnTo>
                  <a:pt x="5" y="71"/>
                </a:lnTo>
                <a:lnTo>
                  <a:pt x="5" y="67"/>
                </a:lnTo>
                <a:lnTo>
                  <a:pt x="5" y="66"/>
                </a:lnTo>
                <a:close/>
              </a:path>
            </a:pathLst>
          </a:custGeom>
          <a:solidFill>
            <a:srgbClr val="33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59" name="Freeform 87"/>
          <p:cNvSpPr>
            <a:spLocks/>
          </p:cNvSpPr>
          <p:nvPr/>
        </p:nvSpPr>
        <p:spPr bwMode="auto">
          <a:xfrm>
            <a:off x="7182556" y="5054600"/>
            <a:ext cx="300567" cy="290689"/>
          </a:xfrm>
          <a:custGeom>
            <a:avLst/>
            <a:gdLst>
              <a:gd name="T0" fmla="*/ 2147483647 w 214"/>
              <a:gd name="T1" fmla="*/ 2147483647 h 206"/>
              <a:gd name="T2" fmla="*/ 2147483647 w 214"/>
              <a:gd name="T3" fmla="*/ 0 h 206"/>
              <a:gd name="T4" fmla="*/ 2147483647 w 214"/>
              <a:gd name="T5" fmla="*/ 2147483647 h 206"/>
              <a:gd name="T6" fmla="*/ 2147483647 w 214"/>
              <a:gd name="T7" fmla="*/ 2147483647 h 206"/>
              <a:gd name="T8" fmla="*/ 2147483647 w 214"/>
              <a:gd name="T9" fmla="*/ 2147483647 h 206"/>
              <a:gd name="T10" fmla="*/ 2147483647 w 214"/>
              <a:gd name="T11" fmla="*/ 2147483647 h 206"/>
              <a:gd name="T12" fmla="*/ 2147483647 w 214"/>
              <a:gd name="T13" fmla="*/ 2147483647 h 206"/>
              <a:gd name="T14" fmla="*/ 2147483647 w 214"/>
              <a:gd name="T15" fmla="*/ 2147483647 h 206"/>
              <a:gd name="T16" fmla="*/ 2147483647 w 214"/>
              <a:gd name="T17" fmla="*/ 2147483647 h 206"/>
              <a:gd name="T18" fmla="*/ 2147483647 w 214"/>
              <a:gd name="T19" fmla="*/ 2147483647 h 206"/>
              <a:gd name="T20" fmla="*/ 2147483647 w 214"/>
              <a:gd name="T21" fmla="*/ 2147483647 h 206"/>
              <a:gd name="T22" fmla="*/ 2147483647 w 214"/>
              <a:gd name="T23" fmla="*/ 2147483647 h 206"/>
              <a:gd name="T24" fmla="*/ 2147483647 w 214"/>
              <a:gd name="T25" fmla="*/ 2147483647 h 206"/>
              <a:gd name="T26" fmla="*/ 2147483647 w 214"/>
              <a:gd name="T27" fmla="*/ 2147483647 h 206"/>
              <a:gd name="T28" fmla="*/ 2147483647 w 214"/>
              <a:gd name="T29" fmla="*/ 2147483647 h 206"/>
              <a:gd name="T30" fmla="*/ 2147483647 w 214"/>
              <a:gd name="T31" fmla="*/ 2147483647 h 206"/>
              <a:gd name="T32" fmla="*/ 2147483647 w 214"/>
              <a:gd name="T33" fmla="*/ 2147483647 h 206"/>
              <a:gd name="T34" fmla="*/ 2147483647 w 214"/>
              <a:gd name="T35" fmla="*/ 2147483647 h 206"/>
              <a:gd name="T36" fmla="*/ 2147483647 w 214"/>
              <a:gd name="T37" fmla="*/ 2147483647 h 206"/>
              <a:gd name="T38" fmla="*/ 2147483647 w 214"/>
              <a:gd name="T39" fmla="*/ 2147483647 h 206"/>
              <a:gd name="T40" fmla="*/ 2147483647 w 214"/>
              <a:gd name="T41" fmla="*/ 2147483647 h 206"/>
              <a:gd name="T42" fmla="*/ 2147483647 w 214"/>
              <a:gd name="T43" fmla="*/ 2147483647 h 206"/>
              <a:gd name="T44" fmla="*/ 2147483647 w 214"/>
              <a:gd name="T45" fmla="*/ 2147483647 h 206"/>
              <a:gd name="T46" fmla="*/ 2147483647 w 214"/>
              <a:gd name="T47" fmla="*/ 2147483647 h 206"/>
              <a:gd name="T48" fmla="*/ 2147483647 w 214"/>
              <a:gd name="T49" fmla="*/ 2147483647 h 206"/>
              <a:gd name="T50" fmla="*/ 2147483647 w 214"/>
              <a:gd name="T51" fmla="*/ 2147483647 h 206"/>
              <a:gd name="T52" fmla="*/ 0 w 214"/>
              <a:gd name="T53" fmla="*/ 2147483647 h 206"/>
              <a:gd name="T54" fmla="*/ 2147483647 w 214"/>
              <a:gd name="T55" fmla="*/ 2147483647 h 206"/>
              <a:gd name="T56" fmla="*/ 2147483647 w 214"/>
              <a:gd name="T57" fmla="*/ 2147483647 h 206"/>
              <a:gd name="T58" fmla="*/ 2147483647 w 214"/>
              <a:gd name="T59" fmla="*/ 2147483647 h 206"/>
              <a:gd name="T60" fmla="*/ 2147483647 w 214"/>
              <a:gd name="T61" fmla="*/ 2147483647 h 206"/>
              <a:gd name="T62" fmla="*/ 2147483647 w 214"/>
              <a:gd name="T63" fmla="*/ 2147483647 h 206"/>
              <a:gd name="T64" fmla="*/ 2147483647 w 214"/>
              <a:gd name="T65" fmla="*/ 2147483647 h 206"/>
              <a:gd name="T66" fmla="*/ 2147483647 w 214"/>
              <a:gd name="T67" fmla="*/ 2147483647 h 206"/>
              <a:gd name="T68" fmla="*/ 2147483647 w 214"/>
              <a:gd name="T69" fmla="*/ 2147483647 h 206"/>
              <a:gd name="T70" fmla="*/ 2147483647 w 214"/>
              <a:gd name="T71" fmla="*/ 2147483647 h 206"/>
              <a:gd name="T72" fmla="*/ 2147483647 w 214"/>
              <a:gd name="T73" fmla="*/ 2147483647 h 206"/>
              <a:gd name="T74" fmla="*/ 2147483647 w 214"/>
              <a:gd name="T75" fmla="*/ 2147483647 h 206"/>
              <a:gd name="T76" fmla="*/ 2147483647 w 214"/>
              <a:gd name="T77" fmla="*/ 2147483647 h 206"/>
              <a:gd name="T78" fmla="*/ 2147483647 w 214"/>
              <a:gd name="T79" fmla="*/ 2147483647 h 206"/>
              <a:gd name="T80" fmla="*/ 2147483647 w 214"/>
              <a:gd name="T81" fmla="*/ 2147483647 h 206"/>
              <a:gd name="T82" fmla="*/ 2147483647 w 214"/>
              <a:gd name="T83" fmla="*/ 2147483647 h 206"/>
              <a:gd name="T84" fmla="*/ 2147483647 w 214"/>
              <a:gd name="T85" fmla="*/ 2147483647 h 20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4"/>
              <a:gd name="T130" fmla="*/ 0 h 206"/>
              <a:gd name="T131" fmla="*/ 214 w 214"/>
              <a:gd name="T132" fmla="*/ 206 h 20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4" h="206">
                <a:moveTo>
                  <a:pt x="5" y="66"/>
                </a:moveTo>
                <a:lnTo>
                  <a:pt x="187" y="0"/>
                </a:lnTo>
                <a:lnTo>
                  <a:pt x="214" y="106"/>
                </a:lnTo>
                <a:lnTo>
                  <a:pt x="212" y="106"/>
                </a:lnTo>
                <a:lnTo>
                  <a:pt x="206" y="108"/>
                </a:lnTo>
                <a:lnTo>
                  <a:pt x="198" y="111"/>
                </a:lnTo>
                <a:lnTo>
                  <a:pt x="188" y="115"/>
                </a:lnTo>
                <a:lnTo>
                  <a:pt x="176" y="120"/>
                </a:lnTo>
                <a:lnTo>
                  <a:pt x="165" y="127"/>
                </a:lnTo>
                <a:lnTo>
                  <a:pt x="153" y="134"/>
                </a:lnTo>
                <a:lnTo>
                  <a:pt x="142" y="142"/>
                </a:lnTo>
                <a:lnTo>
                  <a:pt x="134" y="150"/>
                </a:lnTo>
                <a:lnTo>
                  <a:pt x="127" y="160"/>
                </a:lnTo>
                <a:lnTo>
                  <a:pt x="122" y="170"/>
                </a:lnTo>
                <a:lnTo>
                  <a:pt x="116" y="179"/>
                </a:lnTo>
                <a:lnTo>
                  <a:pt x="111" y="188"/>
                </a:lnTo>
                <a:lnTo>
                  <a:pt x="103" y="195"/>
                </a:lnTo>
                <a:lnTo>
                  <a:pt x="93" y="201"/>
                </a:lnTo>
                <a:lnTo>
                  <a:pt x="80" y="204"/>
                </a:lnTo>
                <a:lnTo>
                  <a:pt x="65" y="205"/>
                </a:lnTo>
                <a:lnTo>
                  <a:pt x="50" y="206"/>
                </a:lnTo>
                <a:lnTo>
                  <a:pt x="36" y="205"/>
                </a:lnTo>
                <a:lnTo>
                  <a:pt x="24" y="204"/>
                </a:lnTo>
                <a:lnTo>
                  <a:pt x="13" y="202"/>
                </a:lnTo>
                <a:lnTo>
                  <a:pt x="5" y="199"/>
                </a:lnTo>
                <a:lnTo>
                  <a:pt x="1" y="195"/>
                </a:lnTo>
                <a:lnTo>
                  <a:pt x="0" y="190"/>
                </a:lnTo>
                <a:lnTo>
                  <a:pt x="1" y="187"/>
                </a:lnTo>
                <a:lnTo>
                  <a:pt x="2" y="181"/>
                </a:lnTo>
                <a:lnTo>
                  <a:pt x="2" y="174"/>
                </a:lnTo>
                <a:lnTo>
                  <a:pt x="3" y="165"/>
                </a:lnTo>
                <a:lnTo>
                  <a:pt x="3" y="155"/>
                </a:lnTo>
                <a:lnTo>
                  <a:pt x="3" y="145"/>
                </a:lnTo>
                <a:lnTo>
                  <a:pt x="4" y="134"/>
                </a:lnTo>
                <a:lnTo>
                  <a:pt x="4" y="123"/>
                </a:lnTo>
                <a:lnTo>
                  <a:pt x="4" y="112"/>
                </a:lnTo>
                <a:lnTo>
                  <a:pt x="5" y="102"/>
                </a:lnTo>
                <a:lnTo>
                  <a:pt x="5" y="92"/>
                </a:lnTo>
                <a:lnTo>
                  <a:pt x="5" y="83"/>
                </a:lnTo>
                <a:lnTo>
                  <a:pt x="5" y="77"/>
                </a:lnTo>
                <a:lnTo>
                  <a:pt x="5" y="71"/>
                </a:lnTo>
                <a:lnTo>
                  <a:pt x="5" y="67"/>
                </a:lnTo>
                <a:lnTo>
                  <a:pt x="5" y="66"/>
                </a:lnTo>
                <a:close/>
              </a:path>
            </a:pathLst>
          </a:custGeom>
          <a:solidFill>
            <a:srgbClr val="3366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60" name="Freeform 88"/>
          <p:cNvSpPr>
            <a:spLocks/>
          </p:cNvSpPr>
          <p:nvPr/>
        </p:nvSpPr>
        <p:spPr bwMode="auto">
          <a:xfrm>
            <a:off x="2667000" y="5054600"/>
            <a:ext cx="301978" cy="290689"/>
          </a:xfrm>
          <a:custGeom>
            <a:avLst/>
            <a:gdLst>
              <a:gd name="T0" fmla="*/ 2147483647 w 214"/>
              <a:gd name="T1" fmla="*/ 2147483647 h 206"/>
              <a:gd name="T2" fmla="*/ 2147483647 w 214"/>
              <a:gd name="T3" fmla="*/ 0 h 206"/>
              <a:gd name="T4" fmla="*/ 2147483647 w 214"/>
              <a:gd name="T5" fmla="*/ 2147483647 h 206"/>
              <a:gd name="T6" fmla="*/ 2147483647 w 214"/>
              <a:gd name="T7" fmla="*/ 2147483647 h 206"/>
              <a:gd name="T8" fmla="*/ 2147483647 w 214"/>
              <a:gd name="T9" fmla="*/ 2147483647 h 206"/>
              <a:gd name="T10" fmla="*/ 2147483647 w 214"/>
              <a:gd name="T11" fmla="*/ 2147483647 h 206"/>
              <a:gd name="T12" fmla="*/ 2147483647 w 214"/>
              <a:gd name="T13" fmla="*/ 2147483647 h 206"/>
              <a:gd name="T14" fmla="*/ 2147483647 w 214"/>
              <a:gd name="T15" fmla="*/ 2147483647 h 206"/>
              <a:gd name="T16" fmla="*/ 2147483647 w 214"/>
              <a:gd name="T17" fmla="*/ 2147483647 h 206"/>
              <a:gd name="T18" fmla="*/ 2147483647 w 214"/>
              <a:gd name="T19" fmla="*/ 2147483647 h 206"/>
              <a:gd name="T20" fmla="*/ 2147483647 w 214"/>
              <a:gd name="T21" fmla="*/ 2147483647 h 206"/>
              <a:gd name="T22" fmla="*/ 2147483647 w 214"/>
              <a:gd name="T23" fmla="*/ 2147483647 h 206"/>
              <a:gd name="T24" fmla="*/ 2147483647 w 214"/>
              <a:gd name="T25" fmla="*/ 2147483647 h 206"/>
              <a:gd name="T26" fmla="*/ 2147483647 w 214"/>
              <a:gd name="T27" fmla="*/ 2147483647 h 206"/>
              <a:gd name="T28" fmla="*/ 2147483647 w 214"/>
              <a:gd name="T29" fmla="*/ 2147483647 h 206"/>
              <a:gd name="T30" fmla="*/ 2147483647 w 214"/>
              <a:gd name="T31" fmla="*/ 2147483647 h 206"/>
              <a:gd name="T32" fmla="*/ 2147483647 w 214"/>
              <a:gd name="T33" fmla="*/ 2147483647 h 206"/>
              <a:gd name="T34" fmla="*/ 2147483647 w 214"/>
              <a:gd name="T35" fmla="*/ 2147483647 h 206"/>
              <a:gd name="T36" fmla="*/ 2147483647 w 214"/>
              <a:gd name="T37" fmla="*/ 2147483647 h 206"/>
              <a:gd name="T38" fmla="*/ 2147483647 w 214"/>
              <a:gd name="T39" fmla="*/ 2147483647 h 206"/>
              <a:gd name="T40" fmla="*/ 2147483647 w 214"/>
              <a:gd name="T41" fmla="*/ 2147483647 h 206"/>
              <a:gd name="T42" fmla="*/ 2147483647 w 214"/>
              <a:gd name="T43" fmla="*/ 2147483647 h 206"/>
              <a:gd name="T44" fmla="*/ 2147483647 w 214"/>
              <a:gd name="T45" fmla="*/ 2147483647 h 206"/>
              <a:gd name="T46" fmla="*/ 2147483647 w 214"/>
              <a:gd name="T47" fmla="*/ 2147483647 h 206"/>
              <a:gd name="T48" fmla="*/ 2147483647 w 214"/>
              <a:gd name="T49" fmla="*/ 2147483647 h 206"/>
              <a:gd name="T50" fmla="*/ 2147483647 w 214"/>
              <a:gd name="T51" fmla="*/ 2147483647 h 206"/>
              <a:gd name="T52" fmla="*/ 2147483647 w 214"/>
              <a:gd name="T53" fmla="*/ 2147483647 h 206"/>
              <a:gd name="T54" fmla="*/ 2147483647 w 214"/>
              <a:gd name="T55" fmla="*/ 2147483647 h 206"/>
              <a:gd name="T56" fmla="*/ 2147483647 w 214"/>
              <a:gd name="T57" fmla="*/ 2147483647 h 206"/>
              <a:gd name="T58" fmla="*/ 0 w 214"/>
              <a:gd name="T59" fmla="*/ 2147483647 h 206"/>
              <a:gd name="T60" fmla="*/ 0 w 214"/>
              <a:gd name="T61" fmla="*/ 2147483647 h 206"/>
              <a:gd name="T62" fmla="*/ 2147483647 w 214"/>
              <a:gd name="T63" fmla="*/ 2147483647 h 206"/>
              <a:gd name="T64" fmla="*/ 2147483647 w 214"/>
              <a:gd name="T65" fmla="*/ 2147483647 h 206"/>
              <a:gd name="T66" fmla="*/ 2147483647 w 214"/>
              <a:gd name="T67" fmla="*/ 2147483647 h 206"/>
              <a:gd name="T68" fmla="*/ 2147483647 w 214"/>
              <a:gd name="T69" fmla="*/ 2147483647 h 206"/>
              <a:gd name="T70" fmla="*/ 2147483647 w 214"/>
              <a:gd name="T71" fmla="*/ 2147483647 h 206"/>
              <a:gd name="T72" fmla="*/ 2147483647 w 214"/>
              <a:gd name="T73" fmla="*/ 2147483647 h 206"/>
              <a:gd name="T74" fmla="*/ 2147483647 w 214"/>
              <a:gd name="T75" fmla="*/ 2147483647 h 206"/>
              <a:gd name="T76" fmla="*/ 2147483647 w 214"/>
              <a:gd name="T77" fmla="*/ 2147483647 h 206"/>
              <a:gd name="T78" fmla="*/ 2147483647 w 214"/>
              <a:gd name="T79" fmla="*/ 2147483647 h 206"/>
              <a:gd name="T80" fmla="*/ 2147483647 w 214"/>
              <a:gd name="T81" fmla="*/ 2147483647 h 206"/>
              <a:gd name="T82" fmla="*/ 2147483647 w 214"/>
              <a:gd name="T83" fmla="*/ 2147483647 h 206"/>
              <a:gd name="T84" fmla="*/ 2147483647 w 214"/>
              <a:gd name="T85" fmla="*/ 2147483647 h 206"/>
              <a:gd name="T86" fmla="*/ 2147483647 w 214"/>
              <a:gd name="T87" fmla="*/ 2147483647 h 206"/>
              <a:gd name="T88" fmla="*/ 2147483647 w 214"/>
              <a:gd name="T89" fmla="*/ 2147483647 h 206"/>
              <a:gd name="T90" fmla="*/ 2147483647 w 214"/>
              <a:gd name="T91" fmla="*/ 2147483647 h 206"/>
              <a:gd name="T92" fmla="*/ 2147483647 w 214"/>
              <a:gd name="T93" fmla="*/ 2147483647 h 20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206"/>
              <a:gd name="T143" fmla="*/ 214 w 214"/>
              <a:gd name="T144" fmla="*/ 206 h 20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206">
                <a:moveTo>
                  <a:pt x="5" y="66"/>
                </a:moveTo>
                <a:lnTo>
                  <a:pt x="187" y="0"/>
                </a:lnTo>
                <a:lnTo>
                  <a:pt x="214" y="106"/>
                </a:lnTo>
                <a:lnTo>
                  <a:pt x="212" y="106"/>
                </a:lnTo>
                <a:lnTo>
                  <a:pt x="206" y="108"/>
                </a:lnTo>
                <a:lnTo>
                  <a:pt x="198" y="111"/>
                </a:lnTo>
                <a:lnTo>
                  <a:pt x="188" y="115"/>
                </a:lnTo>
                <a:lnTo>
                  <a:pt x="177" y="120"/>
                </a:lnTo>
                <a:lnTo>
                  <a:pt x="165" y="127"/>
                </a:lnTo>
                <a:lnTo>
                  <a:pt x="153" y="134"/>
                </a:lnTo>
                <a:lnTo>
                  <a:pt x="143" y="142"/>
                </a:lnTo>
                <a:lnTo>
                  <a:pt x="134" y="150"/>
                </a:lnTo>
                <a:lnTo>
                  <a:pt x="128" y="160"/>
                </a:lnTo>
                <a:lnTo>
                  <a:pt x="122" y="170"/>
                </a:lnTo>
                <a:lnTo>
                  <a:pt x="117" y="179"/>
                </a:lnTo>
                <a:lnTo>
                  <a:pt x="111" y="188"/>
                </a:lnTo>
                <a:lnTo>
                  <a:pt x="103" y="195"/>
                </a:lnTo>
                <a:lnTo>
                  <a:pt x="94" y="201"/>
                </a:lnTo>
                <a:lnTo>
                  <a:pt x="80" y="204"/>
                </a:lnTo>
                <a:lnTo>
                  <a:pt x="65" y="205"/>
                </a:lnTo>
                <a:lnTo>
                  <a:pt x="50" y="206"/>
                </a:lnTo>
                <a:lnTo>
                  <a:pt x="37" y="205"/>
                </a:lnTo>
                <a:lnTo>
                  <a:pt x="24" y="204"/>
                </a:lnTo>
                <a:lnTo>
                  <a:pt x="14" y="202"/>
                </a:lnTo>
                <a:lnTo>
                  <a:pt x="5" y="199"/>
                </a:lnTo>
                <a:lnTo>
                  <a:pt x="1" y="195"/>
                </a:lnTo>
                <a:lnTo>
                  <a:pt x="0" y="190"/>
                </a:lnTo>
                <a:lnTo>
                  <a:pt x="1" y="187"/>
                </a:lnTo>
                <a:lnTo>
                  <a:pt x="2" y="181"/>
                </a:lnTo>
                <a:lnTo>
                  <a:pt x="3" y="174"/>
                </a:lnTo>
                <a:lnTo>
                  <a:pt x="3" y="165"/>
                </a:lnTo>
                <a:lnTo>
                  <a:pt x="3" y="155"/>
                </a:lnTo>
                <a:lnTo>
                  <a:pt x="4" y="145"/>
                </a:lnTo>
                <a:lnTo>
                  <a:pt x="4" y="134"/>
                </a:lnTo>
                <a:lnTo>
                  <a:pt x="4" y="123"/>
                </a:lnTo>
                <a:lnTo>
                  <a:pt x="4" y="112"/>
                </a:lnTo>
                <a:lnTo>
                  <a:pt x="5" y="102"/>
                </a:lnTo>
                <a:lnTo>
                  <a:pt x="5" y="92"/>
                </a:lnTo>
                <a:lnTo>
                  <a:pt x="5" y="83"/>
                </a:lnTo>
                <a:lnTo>
                  <a:pt x="5" y="77"/>
                </a:lnTo>
                <a:lnTo>
                  <a:pt x="5" y="71"/>
                </a:lnTo>
                <a:lnTo>
                  <a:pt x="5" y="67"/>
                </a:lnTo>
                <a:lnTo>
                  <a:pt x="5" y="66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61" name="Freeform 89"/>
          <p:cNvSpPr>
            <a:spLocks/>
          </p:cNvSpPr>
          <p:nvPr/>
        </p:nvSpPr>
        <p:spPr bwMode="auto">
          <a:xfrm>
            <a:off x="7182556" y="5054600"/>
            <a:ext cx="300567" cy="290689"/>
          </a:xfrm>
          <a:custGeom>
            <a:avLst/>
            <a:gdLst>
              <a:gd name="T0" fmla="*/ 2147483647 w 214"/>
              <a:gd name="T1" fmla="*/ 2147483647 h 206"/>
              <a:gd name="T2" fmla="*/ 2147483647 w 214"/>
              <a:gd name="T3" fmla="*/ 0 h 206"/>
              <a:gd name="T4" fmla="*/ 2147483647 w 214"/>
              <a:gd name="T5" fmla="*/ 2147483647 h 206"/>
              <a:gd name="T6" fmla="*/ 2147483647 w 214"/>
              <a:gd name="T7" fmla="*/ 2147483647 h 206"/>
              <a:gd name="T8" fmla="*/ 2147483647 w 214"/>
              <a:gd name="T9" fmla="*/ 2147483647 h 206"/>
              <a:gd name="T10" fmla="*/ 2147483647 w 214"/>
              <a:gd name="T11" fmla="*/ 2147483647 h 206"/>
              <a:gd name="T12" fmla="*/ 2147483647 w 214"/>
              <a:gd name="T13" fmla="*/ 2147483647 h 206"/>
              <a:gd name="T14" fmla="*/ 2147483647 w 214"/>
              <a:gd name="T15" fmla="*/ 2147483647 h 206"/>
              <a:gd name="T16" fmla="*/ 2147483647 w 214"/>
              <a:gd name="T17" fmla="*/ 2147483647 h 206"/>
              <a:gd name="T18" fmla="*/ 2147483647 w 214"/>
              <a:gd name="T19" fmla="*/ 2147483647 h 206"/>
              <a:gd name="T20" fmla="*/ 2147483647 w 214"/>
              <a:gd name="T21" fmla="*/ 2147483647 h 206"/>
              <a:gd name="T22" fmla="*/ 2147483647 w 214"/>
              <a:gd name="T23" fmla="*/ 2147483647 h 206"/>
              <a:gd name="T24" fmla="*/ 2147483647 w 214"/>
              <a:gd name="T25" fmla="*/ 2147483647 h 206"/>
              <a:gd name="T26" fmla="*/ 2147483647 w 214"/>
              <a:gd name="T27" fmla="*/ 2147483647 h 206"/>
              <a:gd name="T28" fmla="*/ 2147483647 w 214"/>
              <a:gd name="T29" fmla="*/ 2147483647 h 206"/>
              <a:gd name="T30" fmla="*/ 2147483647 w 214"/>
              <a:gd name="T31" fmla="*/ 2147483647 h 206"/>
              <a:gd name="T32" fmla="*/ 2147483647 w 214"/>
              <a:gd name="T33" fmla="*/ 2147483647 h 206"/>
              <a:gd name="T34" fmla="*/ 2147483647 w 214"/>
              <a:gd name="T35" fmla="*/ 2147483647 h 206"/>
              <a:gd name="T36" fmla="*/ 2147483647 w 214"/>
              <a:gd name="T37" fmla="*/ 2147483647 h 206"/>
              <a:gd name="T38" fmla="*/ 2147483647 w 214"/>
              <a:gd name="T39" fmla="*/ 2147483647 h 206"/>
              <a:gd name="T40" fmla="*/ 2147483647 w 214"/>
              <a:gd name="T41" fmla="*/ 2147483647 h 206"/>
              <a:gd name="T42" fmla="*/ 2147483647 w 214"/>
              <a:gd name="T43" fmla="*/ 2147483647 h 206"/>
              <a:gd name="T44" fmla="*/ 2147483647 w 214"/>
              <a:gd name="T45" fmla="*/ 2147483647 h 206"/>
              <a:gd name="T46" fmla="*/ 2147483647 w 214"/>
              <a:gd name="T47" fmla="*/ 2147483647 h 206"/>
              <a:gd name="T48" fmla="*/ 2147483647 w 214"/>
              <a:gd name="T49" fmla="*/ 2147483647 h 206"/>
              <a:gd name="T50" fmla="*/ 2147483647 w 214"/>
              <a:gd name="T51" fmla="*/ 2147483647 h 206"/>
              <a:gd name="T52" fmla="*/ 2147483647 w 214"/>
              <a:gd name="T53" fmla="*/ 2147483647 h 206"/>
              <a:gd name="T54" fmla="*/ 2147483647 w 214"/>
              <a:gd name="T55" fmla="*/ 2147483647 h 206"/>
              <a:gd name="T56" fmla="*/ 2147483647 w 214"/>
              <a:gd name="T57" fmla="*/ 2147483647 h 206"/>
              <a:gd name="T58" fmla="*/ 0 w 214"/>
              <a:gd name="T59" fmla="*/ 2147483647 h 206"/>
              <a:gd name="T60" fmla="*/ 0 w 214"/>
              <a:gd name="T61" fmla="*/ 2147483647 h 206"/>
              <a:gd name="T62" fmla="*/ 2147483647 w 214"/>
              <a:gd name="T63" fmla="*/ 2147483647 h 206"/>
              <a:gd name="T64" fmla="*/ 2147483647 w 214"/>
              <a:gd name="T65" fmla="*/ 2147483647 h 206"/>
              <a:gd name="T66" fmla="*/ 2147483647 w 214"/>
              <a:gd name="T67" fmla="*/ 2147483647 h 206"/>
              <a:gd name="T68" fmla="*/ 2147483647 w 214"/>
              <a:gd name="T69" fmla="*/ 2147483647 h 206"/>
              <a:gd name="T70" fmla="*/ 2147483647 w 214"/>
              <a:gd name="T71" fmla="*/ 2147483647 h 206"/>
              <a:gd name="T72" fmla="*/ 2147483647 w 214"/>
              <a:gd name="T73" fmla="*/ 2147483647 h 206"/>
              <a:gd name="T74" fmla="*/ 2147483647 w 214"/>
              <a:gd name="T75" fmla="*/ 2147483647 h 206"/>
              <a:gd name="T76" fmla="*/ 2147483647 w 214"/>
              <a:gd name="T77" fmla="*/ 2147483647 h 206"/>
              <a:gd name="T78" fmla="*/ 2147483647 w 214"/>
              <a:gd name="T79" fmla="*/ 2147483647 h 206"/>
              <a:gd name="T80" fmla="*/ 2147483647 w 214"/>
              <a:gd name="T81" fmla="*/ 2147483647 h 206"/>
              <a:gd name="T82" fmla="*/ 2147483647 w 214"/>
              <a:gd name="T83" fmla="*/ 2147483647 h 206"/>
              <a:gd name="T84" fmla="*/ 2147483647 w 214"/>
              <a:gd name="T85" fmla="*/ 2147483647 h 206"/>
              <a:gd name="T86" fmla="*/ 2147483647 w 214"/>
              <a:gd name="T87" fmla="*/ 2147483647 h 206"/>
              <a:gd name="T88" fmla="*/ 2147483647 w 214"/>
              <a:gd name="T89" fmla="*/ 2147483647 h 206"/>
              <a:gd name="T90" fmla="*/ 2147483647 w 214"/>
              <a:gd name="T91" fmla="*/ 2147483647 h 206"/>
              <a:gd name="T92" fmla="*/ 2147483647 w 214"/>
              <a:gd name="T93" fmla="*/ 2147483647 h 20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14"/>
              <a:gd name="T142" fmla="*/ 0 h 206"/>
              <a:gd name="T143" fmla="*/ 214 w 214"/>
              <a:gd name="T144" fmla="*/ 206 h 20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14" h="206">
                <a:moveTo>
                  <a:pt x="5" y="66"/>
                </a:moveTo>
                <a:lnTo>
                  <a:pt x="187" y="0"/>
                </a:lnTo>
                <a:lnTo>
                  <a:pt x="214" y="106"/>
                </a:lnTo>
                <a:lnTo>
                  <a:pt x="212" y="106"/>
                </a:lnTo>
                <a:lnTo>
                  <a:pt x="206" y="108"/>
                </a:lnTo>
                <a:lnTo>
                  <a:pt x="198" y="111"/>
                </a:lnTo>
                <a:lnTo>
                  <a:pt x="188" y="115"/>
                </a:lnTo>
                <a:lnTo>
                  <a:pt x="176" y="120"/>
                </a:lnTo>
                <a:lnTo>
                  <a:pt x="165" y="127"/>
                </a:lnTo>
                <a:lnTo>
                  <a:pt x="153" y="134"/>
                </a:lnTo>
                <a:lnTo>
                  <a:pt x="142" y="142"/>
                </a:lnTo>
                <a:lnTo>
                  <a:pt x="134" y="150"/>
                </a:lnTo>
                <a:lnTo>
                  <a:pt x="127" y="160"/>
                </a:lnTo>
                <a:lnTo>
                  <a:pt x="122" y="170"/>
                </a:lnTo>
                <a:lnTo>
                  <a:pt x="116" y="179"/>
                </a:lnTo>
                <a:lnTo>
                  <a:pt x="111" y="188"/>
                </a:lnTo>
                <a:lnTo>
                  <a:pt x="103" y="195"/>
                </a:lnTo>
                <a:lnTo>
                  <a:pt x="93" y="201"/>
                </a:lnTo>
                <a:lnTo>
                  <a:pt x="80" y="204"/>
                </a:lnTo>
                <a:lnTo>
                  <a:pt x="65" y="205"/>
                </a:lnTo>
                <a:lnTo>
                  <a:pt x="50" y="206"/>
                </a:lnTo>
                <a:lnTo>
                  <a:pt x="36" y="205"/>
                </a:lnTo>
                <a:lnTo>
                  <a:pt x="24" y="204"/>
                </a:lnTo>
                <a:lnTo>
                  <a:pt x="13" y="202"/>
                </a:lnTo>
                <a:lnTo>
                  <a:pt x="5" y="199"/>
                </a:lnTo>
                <a:lnTo>
                  <a:pt x="1" y="195"/>
                </a:lnTo>
                <a:lnTo>
                  <a:pt x="0" y="190"/>
                </a:lnTo>
                <a:lnTo>
                  <a:pt x="1" y="187"/>
                </a:lnTo>
                <a:lnTo>
                  <a:pt x="2" y="181"/>
                </a:lnTo>
                <a:lnTo>
                  <a:pt x="2" y="174"/>
                </a:lnTo>
                <a:lnTo>
                  <a:pt x="3" y="165"/>
                </a:lnTo>
                <a:lnTo>
                  <a:pt x="3" y="155"/>
                </a:lnTo>
                <a:lnTo>
                  <a:pt x="3" y="145"/>
                </a:lnTo>
                <a:lnTo>
                  <a:pt x="4" y="134"/>
                </a:lnTo>
                <a:lnTo>
                  <a:pt x="4" y="123"/>
                </a:lnTo>
                <a:lnTo>
                  <a:pt x="4" y="112"/>
                </a:lnTo>
                <a:lnTo>
                  <a:pt x="5" y="102"/>
                </a:lnTo>
                <a:lnTo>
                  <a:pt x="5" y="92"/>
                </a:lnTo>
                <a:lnTo>
                  <a:pt x="5" y="83"/>
                </a:lnTo>
                <a:lnTo>
                  <a:pt x="5" y="77"/>
                </a:lnTo>
                <a:lnTo>
                  <a:pt x="5" y="71"/>
                </a:lnTo>
                <a:lnTo>
                  <a:pt x="5" y="67"/>
                </a:lnTo>
                <a:lnTo>
                  <a:pt x="5" y="66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62" name="Freeform 90"/>
          <p:cNvSpPr>
            <a:spLocks/>
          </p:cNvSpPr>
          <p:nvPr/>
        </p:nvSpPr>
        <p:spPr bwMode="auto">
          <a:xfrm>
            <a:off x="2654301" y="5191478"/>
            <a:ext cx="960966" cy="400756"/>
          </a:xfrm>
          <a:custGeom>
            <a:avLst/>
            <a:gdLst>
              <a:gd name="T0" fmla="*/ 2147483647 w 681"/>
              <a:gd name="T1" fmla="*/ 2147483647 h 284"/>
              <a:gd name="T2" fmla="*/ 2147483647 w 681"/>
              <a:gd name="T3" fmla="*/ 2147483647 h 284"/>
              <a:gd name="T4" fmla="*/ 2147483647 w 681"/>
              <a:gd name="T5" fmla="*/ 2147483647 h 284"/>
              <a:gd name="T6" fmla="*/ 2147483647 w 681"/>
              <a:gd name="T7" fmla="*/ 2147483647 h 284"/>
              <a:gd name="T8" fmla="*/ 2147483647 w 681"/>
              <a:gd name="T9" fmla="*/ 2147483647 h 284"/>
              <a:gd name="T10" fmla="*/ 2147483647 w 681"/>
              <a:gd name="T11" fmla="*/ 2147483647 h 284"/>
              <a:gd name="T12" fmla="*/ 2147483647 w 681"/>
              <a:gd name="T13" fmla="*/ 2147483647 h 284"/>
              <a:gd name="T14" fmla="*/ 2147483647 w 681"/>
              <a:gd name="T15" fmla="*/ 2147483647 h 284"/>
              <a:gd name="T16" fmla="*/ 2147483647 w 681"/>
              <a:gd name="T17" fmla="*/ 2147483647 h 284"/>
              <a:gd name="T18" fmla="*/ 2147483647 w 681"/>
              <a:gd name="T19" fmla="*/ 2147483647 h 284"/>
              <a:gd name="T20" fmla="*/ 2147483647 w 681"/>
              <a:gd name="T21" fmla="*/ 2147483647 h 284"/>
              <a:gd name="T22" fmla="*/ 2147483647 w 681"/>
              <a:gd name="T23" fmla="*/ 2147483647 h 284"/>
              <a:gd name="T24" fmla="*/ 2147483647 w 681"/>
              <a:gd name="T25" fmla="*/ 2147483647 h 284"/>
              <a:gd name="T26" fmla="*/ 2147483647 w 681"/>
              <a:gd name="T27" fmla="*/ 2147483647 h 284"/>
              <a:gd name="T28" fmla="*/ 2147483647 w 681"/>
              <a:gd name="T29" fmla="*/ 2147483647 h 284"/>
              <a:gd name="T30" fmla="*/ 2147483647 w 681"/>
              <a:gd name="T31" fmla="*/ 2147483647 h 284"/>
              <a:gd name="T32" fmla="*/ 2147483647 w 681"/>
              <a:gd name="T33" fmla="*/ 2147483647 h 284"/>
              <a:gd name="T34" fmla="*/ 2147483647 w 681"/>
              <a:gd name="T35" fmla="*/ 2147483647 h 284"/>
              <a:gd name="T36" fmla="*/ 2147483647 w 681"/>
              <a:gd name="T37" fmla="*/ 2147483647 h 284"/>
              <a:gd name="T38" fmla="*/ 2147483647 w 681"/>
              <a:gd name="T39" fmla="*/ 2147483647 h 284"/>
              <a:gd name="T40" fmla="*/ 2147483647 w 681"/>
              <a:gd name="T41" fmla="*/ 2147483647 h 284"/>
              <a:gd name="T42" fmla="*/ 2147483647 w 681"/>
              <a:gd name="T43" fmla="*/ 2147483647 h 284"/>
              <a:gd name="T44" fmla="*/ 2147483647 w 681"/>
              <a:gd name="T45" fmla="*/ 2147483647 h 284"/>
              <a:gd name="T46" fmla="*/ 2147483647 w 681"/>
              <a:gd name="T47" fmla="*/ 2147483647 h 284"/>
              <a:gd name="T48" fmla="*/ 2147483647 w 681"/>
              <a:gd name="T49" fmla="*/ 2147483647 h 284"/>
              <a:gd name="T50" fmla="*/ 2147483647 w 681"/>
              <a:gd name="T51" fmla="*/ 2147483647 h 284"/>
              <a:gd name="T52" fmla="*/ 2147483647 w 681"/>
              <a:gd name="T53" fmla="*/ 2147483647 h 284"/>
              <a:gd name="T54" fmla="*/ 2147483647 w 681"/>
              <a:gd name="T55" fmla="*/ 2147483647 h 284"/>
              <a:gd name="T56" fmla="*/ 2147483647 w 681"/>
              <a:gd name="T57" fmla="*/ 2147483647 h 284"/>
              <a:gd name="T58" fmla="*/ 2147483647 w 681"/>
              <a:gd name="T59" fmla="*/ 0 h 284"/>
              <a:gd name="T60" fmla="*/ 2147483647 w 681"/>
              <a:gd name="T61" fmla="*/ 0 h 284"/>
              <a:gd name="T62" fmla="*/ 2147483647 w 681"/>
              <a:gd name="T63" fmla="*/ 2147483647 h 284"/>
              <a:gd name="T64" fmla="*/ 2147483647 w 681"/>
              <a:gd name="T65" fmla="*/ 2147483647 h 284"/>
              <a:gd name="T66" fmla="*/ 2147483647 w 681"/>
              <a:gd name="T67" fmla="*/ 2147483647 h 284"/>
              <a:gd name="T68" fmla="*/ 2147483647 w 681"/>
              <a:gd name="T69" fmla="*/ 2147483647 h 284"/>
              <a:gd name="T70" fmla="*/ 2147483647 w 681"/>
              <a:gd name="T71" fmla="*/ 2147483647 h 284"/>
              <a:gd name="T72" fmla="*/ 2147483647 w 681"/>
              <a:gd name="T73" fmla="*/ 2147483647 h 284"/>
              <a:gd name="T74" fmla="*/ 2147483647 w 681"/>
              <a:gd name="T75" fmla="*/ 2147483647 h 284"/>
              <a:gd name="T76" fmla="*/ 2147483647 w 681"/>
              <a:gd name="T77" fmla="*/ 2147483647 h 284"/>
              <a:gd name="T78" fmla="*/ 2147483647 w 681"/>
              <a:gd name="T79" fmla="*/ 2147483647 h 284"/>
              <a:gd name="T80" fmla="*/ 2147483647 w 681"/>
              <a:gd name="T81" fmla="*/ 2147483647 h 284"/>
              <a:gd name="T82" fmla="*/ 2147483647 w 681"/>
              <a:gd name="T83" fmla="*/ 2147483647 h 284"/>
              <a:gd name="T84" fmla="*/ 2147483647 w 681"/>
              <a:gd name="T85" fmla="*/ 2147483647 h 284"/>
              <a:gd name="T86" fmla="*/ 2147483647 w 681"/>
              <a:gd name="T87" fmla="*/ 2147483647 h 284"/>
              <a:gd name="T88" fmla="*/ 0 w 681"/>
              <a:gd name="T89" fmla="*/ 2147483647 h 284"/>
              <a:gd name="T90" fmla="*/ 2147483647 w 681"/>
              <a:gd name="T91" fmla="*/ 2147483647 h 28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681"/>
              <a:gd name="T139" fmla="*/ 0 h 284"/>
              <a:gd name="T140" fmla="*/ 681 w 681"/>
              <a:gd name="T141" fmla="*/ 284 h 28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681" h="284">
                <a:moveTo>
                  <a:pt x="1" y="271"/>
                </a:moveTo>
                <a:lnTo>
                  <a:pt x="183" y="284"/>
                </a:lnTo>
                <a:lnTo>
                  <a:pt x="191" y="239"/>
                </a:lnTo>
                <a:lnTo>
                  <a:pt x="194" y="241"/>
                </a:lnTo>
                <a:lnTo>
                  <a:pt x="200" y="246"/>
                </a:lnTo>
                <a:lnTo>
                  <a:pt x="209" y="252"/>
                </a:lnTo>
                <a:lnTo>
                  <a:pt x="220" y="259"/>
                </a:lnTo>
                <a:lnTo>
                  <a:pt x="231" y="266"/>
                </a:lnTo>
                <a:lnTo>
                  <a:pt x="242" y="272"/>
                </a:lnTo>
                <a:lnTo>
                  <a:pt x="251" y="275"/>
                </a:lnTo>
                <a:lnTo>
                  <a:pt x="258" y="275"/>
                </a:lnTo>
                <a:lnTo>
                  <a:pt x="260" y="274"/>
                </a:lnTo>
                <a:lnTo>
                  <a:pt x="265" y="274"/>
                </a:lnTo>
                <a:lnTo>
                  <a:pt x="271" y="273"/>
                </a:lnTo>
                <a:lnTo>
                  <a:pt x="280" y="272"/>
                </a:lnTo>
                <a:lnTo>
                  <a:pt x="290" y="272"/>
                </a:lnTo>
                <a:lnTo>
                  <a:pt x="302" y="270"/>
                </a:lnTo>
                <a:lnTo>
                  <a:pt x="315" y="269"/>
                </a:lnTo>
                <a:lnTo>
                  <a:pt x="330" y="268"/>
                </a:lnTo>
                <a:lnTo>
                  <a:pt x="345" y="266"/>
                </a:lnTo>
                <a:lnTo>
                  <a:pt x="362" y="265"/>
                </a:lnTo>
                <a:lnTo>
                  <a:pt x="379" y="264"/>
                </a:lnTo>
                <a:lnTo>
                  <a:pt x="397" y="262"/>
                </a:lnTo>
                <a:lnTo>
                  <a:pt x="416" y="261"/>
                </a:lnTo>
                <a:lnTo>
                  <a:pt x="435" y="259"/>
                </a:lnTo>
                <a:lnTo>
                  <a:pt x="454" y="257"/>
                </a:lnTo>
                <a:lnTo>
                  <a:pt x="474" y="255"/>
                </a:lnTo>
                <a:lnTo>
                  <a:pt x="493" y="254"/>
                </a:lnTo>
                <a:lnTo>
                  <a:pt x="513" y="253"/>
                </a:lnTo>
                <a:lnTo>
                  <a:pt x="531" y="251"/>
                </a:lnTo>
                <a:lnTo>
                  <a:pt x="550" y="250"/>
                </a:lnTo>
                <a:lnTo>
                  <a:pt x="567" y="248"/>
                </a:lnTo>
                <a:lnTo>
                  <a:pt x="585" y="247"/>
                </a:lnTo>
                <a:lnTo>
                  <a:pt x="601" y="246"/>
                </a:lnTo>
                <a:lnTo>
                  <a:pt x="616" y="244"/>
                </a:lnTo>
                <a:lnTo>
                  <a:pt x="630" y="243"/>
                </a:lnTo>
                <a:lnTo>
                  <a:pt x="642" y="242"/>
                </a:lnTo>
                <a:lnTo>
                  <a:pt x="653" y="242"/>
                </a:lnTo>
                <a:lnTo>
                  <a:pt x="662" y="240"/>
                </a:lnTo>
                <a:lnTo>
                  <a:pt x="669" y="240"/>
                </a:lnTo>
                <a:lnTo>
                  <a:pt x="675" y="240"/>
                </a:lnTo>
                <a:lnTo>
                  <a:pt x="679" y="239"/>
                </a:lnTo>
                <a:lnTo>
                  <a:pt x="680" y="239"/>
                </a:lnTo>
                <a:lnTo>
                  <a:pt x="680" y="236"/>
                </a:lnTo>
                <a:lnTo>
                  <a:pt x="681" y="229"/>
                </a:lnTo>
                <a:lnTo>
                  <a:pt x="681" y="217"/>
                </a:lnTo>
                <a:lnTo>
                  <a:pt x="681" y="202"/>
                </a:lnTo>
                <a:lnTo>
                  <a:pt x="680" y="184"/>
                </a:lnTo>
                <a:lnTo>
                  <a:pt x="678" y="163"/>
                </a:lnTo>
                <a:lnTo>
                  <a:pt x="673" y="142"/>
                </a:lnTo>
                <a:lnTo>
                  <a:pt x="667" y="120"/>
                </a:lnTo>
                <a:lnTo>
                  <a:pt x="657" y="97"/>
                </a:lnTo>
                <a:lnTo>
                  <a:pt x="644" y="76"/>
                </a:lnTo>
                <a:lnTo>
                  <a:pt x="627" y="55"/>
                </a:lnTo>
                <a:lnTo>
                  <a:pt x="607" y="37"/>
                </a:lnTo>
                <a:lnTo>
                  <a:pt x="581" y="22"/>
                </a:lnTo>
                <a:lnTo>
                  <a:pt x="550" y="10"/>
                </a:lnTo>
                <a:lnTo>
                  <a:pt x="513" y="3"/>
                </a:lnTo>
                <a:lnTo>
                  <a:pt x="471" y="0"/>
                </a:lnTo>
                <a:lnTo>
                  <a:pt x="427" y="0"/>
                </a:lnTo>
                <a:lnTo>
                  <a:pt x="388" y="0"/>
                </a:lnTo>
                <a:lnTo>
                  <a:pt x="353" y="0"/>
                </a:lnTo>
                <a:lnTo>
                  <a:pt x="321" y="0"/>
                </a:lnTo>
                <a:lnTo>
                  <a:pt x="293" y="1"/>
                </a:lnTo>
                <a:lnTo>
                  <a:pt x="269" y="1"/>
                </a:lnTo>
                <a:lnTo>
                  <a:pt x="248" y="1"/>
                </a:lnTo>
                <a:lnTo>
                  <a:pt x="230" y="2"/>
                </a:lnTo>
                <a:lnTo>
                  <a:pt x="215" y="3"/>
                </a:lnTo>
                <a:lnTo>
                  <a:pt x="203" y="3"/>
                </a:lnTo>
                <a:lnTo>
                  <a:pt x="193" y="3"/>
                </a:lnTo>
                <a:lnTo>
                  <a:pt x="186" y="4"/>
                </a:lnTo>
                <a:lnTo>
                  <a:pt x="180" y="4"/>
                </a:lnTo>
                <a:lnTo>
                  <a:pt x="176" y="4"/>
                </a:lnTo>
                <a:lnTo>
                  <a:pt x="174" y="4"/>
                </a:lnTo>
                <a:lnTo>
                  <a:pt x="173" y="4"/>
                </a:lnTo>
                <a:lnTo>
                  <a:pt x="45" y="62"/>
                </a:lnTo>
                <a:lnTo>
                  <a:pt x="44" y="62"/>
                </a:lnTo>
                <a:lnTo>
                  <a:pt x="43" y="61"/>
                </a:lnTo>
                <a:lnTo>
                  <a:pt x="40" y="60"/>
                </a:lnTo>
                <a:lnTo>
                  <a:pt x="37" y="60"/>
                </a:lnTo>
                <a:lnTo>
                  <a:pt x="33" y="60"/>
                </a:lnTo>
                <a:lnTo>
                  <a:pt x="28" y="62"/>
                </a:lnTo>
                <a:lnTo>
                  <a:pt x="24" y="65"/>
                </a:lnTo>
                <a:lnTo>
                  <a:pt x="20" y="72"/>
                </a:lnTo>
                <a:lnTo>
                  <a:pt x="15" y="81"/>
                </a:lnTo>
                <a:lnTo>
                  <a:pt x="10" y="94"/>
                </a:lnTo>
                <a:lnTo>
                  <a:pt x="7" y="110"/>
                </a:lnTo>
                <a:lnTo>
                  <a:pt x="4" y="132"/>
                </a:lnTo>
                <a:lnTo>
                  <a:pt x="1" y="158"/>
                </a:lnTo>
                <a:lnTo>
                  <a:pt x="0" y="189"/>
                </a:lnTo>
                <a:lnTo>
                  <a:pt x="0" y="227"/>
                </a:lnTo>
                <a:lnTo>
                  <a:pt x="1" y="271"/>
                </a:lnTo>
                <a:close/>
              </a:path>
            </a:pathLst>
          </a:cu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63" name="Freeform 91"/>
          <p:cNvSpPr>
            <a:spLocks/>
          </p:cNvSpPr>
          <p:nvPr/>
        </p:nvSpPr>
        <p:spPr bwMode="auto">
          <a:xfrm>
            <a:off x="7167034" y="5191478"/>
            <a:ext cx="962378" cy="400756"/>
          </a:xfrm>
          <a:custGeom>
            <a:avLst/>
            <a:gdLst>
              <a:gd name="T0" fmla="*/ 2147483647 w 682"/>
              <a:gd name="T1" fmla="*/ 2147483647 h 284"/>
              <a:gd name="T2" fmla="*/ 2147483647 w 682"/>
              <a:gd name="T3" fmla="*/ 2147483647 h 284"/>
              <a:gd name="T4" fmla="*/ 2147483647 w 682"/>
              <a:gd name="T5" fmla="*/ 2147483647 h 284"/>
              <a:gd name="T6" fmla="*/ 2147483647 w 682"/>
              <a:gd name="T7" fmla="*/ 2147483647 h 284"/>
              <a:gd name="T8" fmla="*/ 2147483647 w 682"/>
              <a:gd name="T9" fmla="*/ 2147483647 h 284"/>
              <a:gd name="T10" fmla="*/ 2147483647 w 682"/>
              <a:gd name="T11" fmla="*/ 2147483647 h 284"/>
              <a:gd name="T12" fmla="*/ 2147483647 w 682"/>
              <a:gd name="T13" fmla="*/ 2147483647 h 284"/>
              <a:gd name="T14" fmla="*/ 2147483647 w 682"/>
              <a:gd name="T15" fmla="*/ 2147483647 h 284"/>
              <a:gd name="T16" fmla="*/ 2147483647 w 682"/>
              <a:gd name="T17" fmla="*/ 2147483647 h 284"/>
              <a:gd name="T18" fmla="*/ 2147483647 w 682"/>
              <a:gd name="T19" fmla="*/ 2147483647 h 284"/>
              <a:gd name="T20" fmla="*/ 2147483647 w 682"/>
              <a:gd name="T21" fmla="*/ 2147483647 h 284"/>
              <a:gd name="T22" fmla="*/ 2147483647 w 682"/>
              <a:gd name="T23" fmla="*/ 2147483647 h 284"/>
              <a:gd name="T24" fmla="*/ 2147483647 w 682"/>
              <a:gd name="T25" fmla="*/ 2147483647 h 284"/>
              <a:gd name="T26" fmla="*/ 2147483647 w 682"/>
              <a:gd name="T27" fmla="*/ 2147483647 h 284"/>
              <a:gd name="T28" fmla="*/ 2147483647 w 682"/>
              <a:gd name="T29" fmla="*/ 2147483647 h 284"/>
              <a:gd name="T30" fmla="*/ 2147483647 w 682"/>
              <a:gd name="T31" fmla="*/ 2147483647 h 284"/>
              <a:gd name="T32" fmla="*/ 2147483647 w 682"/>
              <a:gd name="T33" fmla="*/ 2147483647 h 284"/>
              <a:gd name="T34" fmla="*/ 2147483647 w 682"/>
              <a:gd name="T35" fmla="*/ 2147483647 h 284"/>
              <a:gd name="T36" fmla="*/ 2147483647 w 682"/>
              <a:gd name="T37" fmla="*/ 2147483647 h 284"/>
              <a:gd name="T38" fmla="*/ 2147483647 w 682"/>
              <a:gd name="T39" fmla="*/ 2147483647 h 284"/>
              <a:gd name="T40" fmla="*/ 2147483647 w 682"/>
              <a:gd name="T41" fmla="*/ 2147483647 h 284"/>
              <a:gd name="T42" fmla="*/ 2147483647 w 682"/>
              <a:gd name="T43" fmla="*/ 2147483647 h 284"/>
              <a:gd name="T44" fmla="*/ 2147483647 w 682"/>
              <a:gd name="T45" fmla="*/ 2147483647 h 284"/>
              <a:gd name="T46" fmla="*/ 2147483647 w 682"/>
              <a:gd name="T47" fmla="*/ 2147483647 h 284"/>
              <a:gd name="T48" fmla="*/ 2147483647 w 682"/>
              <a:gd name="T49" fmla="*/ 2147483647 h 284"/>
              <a:gd name="T50" fmla="*/ 2147483647 w 682"/>
              <a:gd name="T51" fmla="*/ 2147483647 h 284"/>
              <a:gd name="T52" fmla="*/ 2147483647 w 682"/>
              <a:gd name="T53" fmla="*/ 2147483647 h 284"/>
              <a:gd name="T54" fmla="*/ 2147483647 w 682"/>
              <a:gd name="T55" fmla="*/ 2147483647 h 284"/>
              <a:gd name="T56" fmla="*/ 2147483647 w 682"/>
              <a:gd name="T57" fmla="*/ 2147483647 h 284"/>
              <a:gd name="T58" fmla="*/ 2147483647 w 682"/>
              <a:gd name="T59" fmla="*/ 0 h 284"/>
              <a:gd name="T60" fmla="*/ 2147483647 w 682"/>
              <a:gd name="T61" fmla="*/ 0 h 284"/>
              <a:gd name="T62" fmla="*/ 2147483647 w 682"/>
              <a:gd name="T63" fmla="*/ 2147483647 h 284"/>
              <a:gd name="T64" fmla="*/ 2147483647 w 682"/>
              <a:gd name="T65" fmla="*/ 2147483647 h 284"/>
              <a:gd name="T66" fmla="*/ 2147483647 w 682"/>
              <a:gd name="T67" fmla="*/ 2147483647 h 284"/>
              <a:gd name="T68" fmla="*/ 2147483647 w 682"/>
              <a:gd name="T69" fmla="*/ 2147483647 h 284"/>
              <a:gd name="T70" fmla="*/ 2147483647 w 682"/>
              <a:gd name="T71" fmla="*/ 2147483647 h 284"/>
              <a:gd name="T72" fmla="*/ 2147483647 w 682"/>
              <a:gd name="T73" fmla="*/ 2147483647 h 284"/>
              <a:gd name="T74" fmla="*/ 2147483647 w 682"/>
              <a:gd name="T75" fmla="*/ 2147483647 h 284"/>
              <a:gd name="T76" fmla="*/ 2147483647 w 682"/>
              <a:gd name="T77" fmla="*/ 2147483647 h 284"/>
              <a:gd name="T78" fmla="*/ 2147483647 w 682"/>
              <a:gd name="T79" fmla="*/ 2147483647 h 284"/>
              <a:gd name="T80" fmla="*/ 2147483647 w 682"/>
              <a:gd name="T81" fmla="*/ 2147483647 h 284"/>
              <a:gd name="T82" fmla="*/ 2147483647 w 682"/>
              <a:gd name="T83" fmla="*/ 2147483647 h 284"/>
              <a:gd name="T84" fmla="*/ 2147483647 w 682"/>
              <a:gd name="T85" fmla="*/ 2147483647 h 284"/>
              <a:gd name="T86" fmla="*/ 2147483647 w 682"/>
              <a:gd name="T87" fmla="*/ 2147483647 h 284"/>
              <a:gd name="T88" fmla="*/ 2147483647 w 682"/>
              <a:gd name="T89" fmla="*/ 2147483647 h 284"/>
              <a:gd name="T90" fmla="*/ 2147483647 w 682"/>
              <a:gd name="T91" fmla="*/ 2147483647 h 28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682"/>
              <a:gd name="T139" fmla="*/ 0 h 284"/>
              <a:gd name="T140" fmla="*/ 682 w 682"/>
              <a:gd name="T141" fmla="*/ 284 h 28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682" h="284">
                <a:moveTo>
                  <a:pt x="1" y="271"/>
                </a:moveTo>
                <a:lnTo>
                  <a:pt x="183" y="284"/>
                </a:lnTo>
                <a:lnTo>
                  <a:pt x="192" y="239"/>
                </a:lnTo>
                <a:lnTo>
                  <a:pt x="194" y="241"/>
                </a:lnTo>
                <a:lnTo>
                  <a:pt x="201" y="246"/>
                </a:lnTo>
                <a:lnTo>
                  <a:pt x="209" y="252"/>
                </a:lnTo>
                <a:lnTo>
                  <a:pt x="220" y="259"/>
                </a:lnTo>
                <a:lnTo>
                  <a:pt x="232" y="266"/>
                </a:lnTo>
                <a:lnTo>
                  <a:pt x="243" y="272"/>
                </a:lnTo>
                <a:lnTo>
                  <a:pt x="252" y="275"/>
                </a:lnTo>
                <a:lnTo>
                  <a:pt x="259" y="275"/>
                </a:lnTo>
                <a:lnTo>
                  <a:pt x="261" y="274"/>
                </a:lnTo>
                <a:lnTo>
                  <a:pt x="266" y="274"/>
                </a:lnTo>
                <a:lnTo>
                  <a:pt x="272" y="273"/>
                </a:lnTo>
                <a:lnTo>
                  <a:pt x="281" y="272"/>
                </a:lnTo>
                <a:lnTo>
                  <a:pt x="291" y="272"/>
                </a:lnTo>
                <a:lnTo>
                  <a:pt x="303" y="270"/>
                </a:lnTo>
                <a:lnTo>
                  <a:pt x="316" y="269"/>
                </a:lnTo>
                <a:lnTo>
                  <a:pt x="330" y="268"/>
                </a:lnTo>
                <a:lnTo>
                  <a:pt x="346" y="266"/>
                </a:lnTo>
                <a:lnTo>
                  <a:pt x="363" y="265"/>
                </a:lnTo>
                <a:lnTo>
                  <a:pt x="380" y="264"/>
                </a:lnTo>
                <a:lnTo>
                  <a:pt x="398" y="262"/>
                </a:lnTo>
                <a:lnTo>
                  <a:pt x="417" y="261"/>
                </a:lnTo>
                <a:lnTo>
                  <a:pt x="436" y="259"/>
                </a:lnTo>
                <a:lnTo>
                  <a:pt x="455" y="257"/>
                </a:lnTo>
                <a:lnTo>
                  <a:pt x="475" y="255"/>
                </a:lnTo>
                <a:lnTo>
                  <a:pt x="494" y="254"/>
                </a:lnTo>
                <a:lnTo>
                  <a:pt x="513" y="253"/>
                </a:lnTo>
                <a:lnTo>
                  <a:pt x="532" y="251"/>
                </a:lnTo>
                <a:lnTo>
                  <a:pt x="550" y="250"/>
                </a:lnTo>
                <a:lnTo>
                  <a:pt x="568" y="248"/>
                </a:lnTo>
                <a:lnTo>
                  <a:pt x="585" y="247"/>
                </a:lnTo>
                <a:lnTo>
                  <a:pt x="602" y="246"/>
                </a:lnTo>
                <a:lnTo>
                  <a:pt x="617" y="244"/>
                </a:lnTo>
                <a:lnTo>
                  <a:pt x="630" y="243"/>
                </a:lnTo>
                <a:lnTo>
                  <a:pt x="642" y="242"/>
                </a:lnTo>
                <a:lnTo>
                  <a:pt x="653" y="242"/>
                </a:lnTo>
                <a:lnTo>
                  <a:pt x="663" y="240"/>
                </a:lnTo>
                <a:lnTo>
                  <a:pt x="670" y="240"/>
                </a:lnTo>
                <a:lnTo>
                  <a:pt x="676" y="240"/>
                </a:lnTo>
                <a:lnTo>
                  <a:pt x="679" y="239"/>
                </a:lnTo>
                <a:lnTo>
                  <a:pt x="680" y="239"/>
                </a:lnTo>
                <a:lnTo>
                  <a:pt x="681" y="236"/>
                </a:lnTo>
                <a:lnTo>
                  <a:pt x="682" y="229"/>
                </a:lnTo>
                <a:lnTo>
                  <a:pt x="682" y="217"/>
                </a:lnTo>
                <a:lnTo>
                  <a:pt x="682" y="202"/>
                </a:lnTo>
                <a:lnTo>
                  <a:pt x="681" y="184"/>
                </a:lnTo>
                <a:lnTo>
                  <a:pt x="679" y="163"/>
                </a:lnTo>
                <a:lnTo>
                  <a:pt x="674" y="142"/>
                </a:lnTo>
                <a:lnTo>
                  <a:pt x="668" y="120"/>
                </a:lnTo>
                <a:lnTo>
                  <a:pt x="658" y="97"/>
                </a:lnTo>
                <a:lnTo>
                  <a:pt x="645" y="76"/>
                </a:lnTo>
                <a:lnTo>
                  <a:pt x="628" y="55"/>
                </a:lnTo>
                <a:lnTo>
                  <a:pt x="607" y="37"/>
                </a:lnTo>
                <a:lnTo>
                  <a:pt x="581" y="22"/>
                </a:lnTo>
                <a:lnTo>
                  <a:pt x="550" y="10"/>
                </a:lnTo>
                <a:lnTo>
                  <a:pt x="514" y="3"/>
                </a:lnTo>
                <a:lnTo>
                  <a:pt x="471" y="0"/>
                </a:lnTo>
                <a:lnTo>
                  <a:pt x="428" y="0"/>
                </a:lnTo>
                <a:lnTo>
                  <a:pt x="388" y="0"/>
                </a:lnTo>
                <a:lnTo>
                  <a:pt x="353" y="0"/>
                </a:lnTo>
                <a:lnTo>
                  <a:pt x="322" y="0"/>
                </a:lnTo>
                <a:lnTo>
                  <a:pt x="294" y="1"/>
                </a:lnTo>
                <a:lnTo>
                  <a:pt x="270" y="1"/>
                </a:lnTo>
                <a:lnTo>
                  <a:pt x="249" y="1"/>
                </a:lnTo>
                <a:lnTo>
                  <a:pt x="231" y="2"/>
                </a:lnTo>
                <a:lnTo>
                  <a:pt x="216" y="3"/>
                </a:lnTo>
                <a:lnTo>
                  <a:pt x="204" y="3"/>
                </a:lnTo>
                <a:lnTo>
                  <a:pt x="194" y="3"/>
                </a:lnTo>
                <a:lnTo>
                  <a:pt x="186" y="4"/>
                </a:lnTo>
                <a:lnTo>
                  <a:pt x="181" y="4"/>
                </a:lnTo>
                <a:lnTo>
                  <a:pt x="177" y="4"/>
                </a:lnTo>
                <a:lnTo>
                  <a:pt x="175" y="4"/>
                </a:lnTo>
                <a:lnTo>
                  <a:pt x="174" y="4"/>
                </a:lnTo>
                <a:lnTo>
                  <a:pt x="46" y="62"/>
                </a:lnTo>
                <a:lnTo>
                  <a:pt x="45" y="62"/>
                </a:lnTo>
                <a:lnTo>
                  <a:pt x="43" y="61"/>
                </a:lnTo>
                <a:lnTo>
                  <a:pt x="41" y="60"/>
                </a:lnTo>
                <a:lnTo>
                  <a:pt x="38" y="60"/>
                </a:lnTo>
                <a:lnTo>
                  <a:pt x="34" y="60"/>
                </a:lnTo>
                <a:lnTo>
                  <a:pt x="29" y="62"/>
                </a:lnTo>
                <a:lnTo>
                  <a:pt x="25" y="65"/>
                </a:lnTo>
                <a:lnTo>
                  <a:pt x="20" y="72"/>
                </a:lnTo>
                <a:lnTo>
                  <a:pt x="16" y="81"/>
                </a:lnTo>
                <a:lnTo>
                  <a:pt x="11" y="94"/>
                </a:lnTo>
                <a:lnTo>
                  <a:pt x="8" y="110"/>
                </a:lnTo>
                <a:lnTo>
                  <a:pt x="4" y="132"/>
                </a:lnTo>
                <a:lnTo>
                  <a:pt x="2" y="158"/>
                </a:lnTo>
                <a:lnTo>
                  <a:pt x="1" y="189"/>
                </a:lnTo>
                <a:lnTo>
                  <a:pt x="0" y="227"/>
                </a:lnTo>
                <a:lnTo>
                  <a:pt x="1" y="271"/>
                </a:lnTo>
                <a:close/>
              </a:path>
            </a:pathLst>
          </a:cu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64" name="Freeform 92"/>
          <p:cNvSpPr>
            <a:spLocks/>
          </p:cNvSpPr>
          <p:nvPr/>
        </p:nvSpPr>
        <p:spPr bwMode="auto">
          <a:xfrm>
            <a:off x="2654301" y="5191478"/>
            <a:ext cx="960966" cy="400756"/>
          </a:xfrm>
          <a:custGeom>
            <a:avLst/>
            <a:gdLst>
              <a:gd name="T0" fmla="*/ 2147483647 w 681"/>
              <a:gd name="T1" fmla="*/ 2147483647 h 284"/>
              <a:gd name="T2" fmla="*/ 2147483647 w 681"/>
              <a:gd name="T3" fmla="*/ 2147483647 h 284"/>
              <a:gd name="T4" fmla="*/ 2147483647 w 681"/>
              <a:gd name="T5" fmla="*/ 2147483647 h 284"/>
              <a:gd name="T6" fmla="*/ 2147483647 w 681"/>
              <a:gd name="T7" fmla="*/ 2147483647 h 284"/>
              <a:gd name="T8" fmla="*/ 2147483647 w 681"/>
              <a:gd name="T9" fmla="*/ 2147483647 h 284"/>
              <a:gd name="T10" fmla="*/ 2147483647 w 681"/>
              <a:gd name="T11" fmla="*/ 2147483647 h 284"/>
              <a:gd name="T12" fmla="*/ 2147483647 w 681"/>
              <a:gd name="T13" fmla="*/ 2147483647 h 284"/>
              <a:gd name="T14" fmla="*/ 2147483647 w 681"/>
              <a:gd name="T15" fmla="*/ 2147483647 h 284"/>
              <a:gd name="T16" fmla="*/ 2147483647 w 681"/>
              <a:gd name="T17" fmla="*/ 2147483647 h 284"/>
              <a:gd name="T18" fmla="*/ 2147483647 w 681"/>
              <a:gd name="T19" fmla="*/ 2147483647 h 284"/>
              <a:gd name="T20" fmla="*/ 2147483647 w 681"/>
              <a:gd name="T21" fmla="*/ 2147483647 h 284"/>
              <a:gd name="T22" fmla="*/ 2147483647 w 681"/>
              <a:gd name="T23" fmla="*/ 2147483647 h 284"/>
              <a:gd name="T24" fmla="*/ 2147483647 w 681"/>
              <a:gd name="T25" fmla="*/ 2147483647 h 284"/>
              <a:gd name="T26" fmla="*/ 2147483647 w 681"/>
              <a:gd name="T27" fmla="*/ 2147483647 h 284"/>
              <a:gd name="T28" fmla="*/ 2147483647 w 681"/>
              <a:gd name="T29" fmla="*/ 2147483647 h 284"/>
              <a:gd name="T30" fmla="*/ 2147483647 w 681"/>
              <a:gd name="T31" fmla="*/ 2147483647 h 284"/>
              <a:gd name="T32" fmla="*/ 2147483647 w 681"/>
              <a:gd name="T33" fmla="*/ 2147483647 h 284"/>
              <a:gd name="T34" fmla="*/ 2147483647 w 681"/>
              <a:gd name="T35" fmla="*/ 2147483647 h 284"/>
              <a:gd name="T36" fmla="*/ 2147483647 w 681"/>
              <a:gd name="T37" fmla="*/ 2147483647 h 284"/>
              <a:gd name="T38" fmla="*/ 2147483647 w 681"/>
              <a:gd name="T39" fmla="*/ 2147483647 h 284"/>
              <a:gd name="T40" fmla="*/ 2147483647 w 681"/>
              <a:gd name="T41" fmla="*/ 2147483647 h 284"/>
              <a:gd name="T42" fmla="*/ 2147483647 w 681"/>
              <a:gd name="T43" fmla="*/ 2147483647 h 284"/>
              <a:gd name="T44" fmla="*/ 2147483647 w 681"/>
              <a:gd name="T45" fmla="*/ 2147483647 h 284"/>
              <a:gd name="T46" fmla="*/ 2147483647 w 681"/>
              <a:gd name="T47" fmla="*/ 2147483647 h 284"/>
              <a:gd name="T48" fmla="*/ 2147483647 w 681"/>
              <a:gd name="T49" fmla="*/ 2147483647 h 284"/>
              <a:gd name="T50" fmla="*/ 2147483647 w 681"/>
              <a:gd name="T51" fmla="*/ 2147483647 h 284"/>
              <a:gd name="T52" fmla="*/ 2147483647 w 681"/>
              <a:gd name="T53" fmla="*/ 2147483647 h 284"/>
              <a:gd name="T54" fmla="*/ 2147483647 w 681"/>
              <a:gd name="T55" fmla="*/ 2147483647 h 284"/>
              <a:gd name="T56" fmla="*/ 2147483647 w 681"/>
              <a:gd name="T57" fmla="*/ 2147483647 h 284"/>
              <a:gd name="T58" fmla="*/ 2147483647 w 681"/>
              <a:gd name="T59" fmla="*/ 2147483647 h 284"/>
              <a:gd name="T60" fmla="*/ 2147483647 w 681"/>
              <a:gd name="T61" fmla="*/ 0 h 284"/>
              <a:gd name="T62" fmla="*/ 2147483647 w 681"/>
              <a:gd name="T63" fmla="*/ 0 h 284"/>
              <a:gd name="T64" fmla="*/ 2147483647 w 681"/>
              <a:gd name="T65" fmla="*/ 0 h 284"/>
              <a:gd name="T66" fmla="*/ 2147483647 w 681"/>
              <a:gd name="T67" fmla="*/ 2147483647 h 284"/>
              <a:gd name="T68" fmla="*/ 2147483647 w 681"/>
              <a:gd name="T69" fmla="*/ 2147483647 h 284"/>
              <a:gd name="T70" fmla="*/ 2147483647 w 681"/>
              <a:gd name="T71" fmla="*/ 2147483647 h 284"/>
              <a:gd name="T72" fmla="*/ 2147483647 w 681"/>
              <a:gd name="T73" fmla="*/ 2147483647 h 284"/>
              <a:gd name="T74" fmla="*/ 2147483647 w 681"/>
              <a:gd name="T75" fmla="*/ 2147483647 h 284"/>
              <a:gd name="T76" fmla="*/ 2147483647 w 681"/>
              <a:gd name="T77" fmla="*/ 2147483647 h 284"/>
              <a:gd name="T78" fmla="*/ 2147483647 w 681"/>
              <a:gd name="T79" fmla="*/ 2147483647 h 284"/>
              <a:gd name="T80" fmla="*/ 2147483647 w 681"/>
              <a:gd name="T81" fmla="*/ 2147483647 h 284"/>
              <a:gd name="T82" fmla="*/ 2147483647 w 681"/>
              <a:gd name="T83" fmla="*/ 2147483647 h 284"/>
              <a:gd name="T84" fmla="*/ 2147483647 w 681"/>
              <a:gd name="T85" fmla="*/ 2147483647 h 284"/>
              <a:gd name="T86" fmla="*/ 2147483647 w 681"/>
              <a:gd name="T87" fmla="*/ 2147483647 h 284"/>
              <a:gd name="T88" fmla="*/ 2147483647 w 681"/>
              <a:gd name="T89" fmla="*/ 2147483647 h 284"/>
              <a:gd name="T90" fmla="*/ 2147483647 w 681"/>
              <a:gd name="T91" fmla="*/ 2147483647 h 284"/>
              <a:gd name="T92" fmla="*/ 2147483647 w 681"/>
              <a:gd name="T93" fmla="*/ 2147483647 h 284"/>
              <a:gd name="T94" fmla="*/ 0 w 681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81"/>
              <a:gd name="T145" fmla="*/ 0 h 284"/>
              <a:gd name="T146" fmla="*/ 681 w 681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81" h="284">
                <a:moveTo>
                  <a:pt x="1" y="271"/>
                </a:moveTo>
                <a:lnTo>
                  <a:pt x="183" y="284"/>
                </a:lnTo>
                <a:lnTo>
                  <a:pt x="191" y="239"/>
                </a:lnTo>
                <a:lnTo>
                  <a:pt x="194" y="241"/>
                </a:lnTo>
                <a:lnTo>
                  <a:pt x="200" y="246"/>
                </a:lnTo>
                <a:lnTo>
                  <a:pt x="209" y="252"/>
                </a:lnTo>
                <a:lnTo>
                  <a:pt x="220" y="259"/>
                </a:lnTo>
                <a:lnTo>
                  <a:pt x="231" y="266"/>
                </a:lnTo>
                <a:lnTo>
                  <a:pt x="242" y="272"/>
                </a:lnTo>
                <a:lnTo>
                  <a:pt x="251" y="275"/>
                </a:lnTo>
                <a:lnTo>
                  <a:pt x="258" y="275"/>
                </a:lnTo>
                <a:lnTo>
                  <a:pt x="260" y="274"/>
                </a:lnTo>
                <a:lnTo>
                  <a:pt x="265" y="274"/>
                </a:lnTo>
                <a:lnTo>
                  <a:pt x="271" y="273"/>
                </a:lnTo>
                <a:lnTo>
                  <a:pt x="280" y="272"/>
                </a:lnTo>
                <a:lnTo>
                  <a:pt x="290" y="272"/>
                </a:lnTo>
                <a:lnTo>
                  <a:pt x="302" y="270"/>
                </a:lnTo>
                <a:lnTo>
                  <a:pt x="315" y="269"/>
                </a:lnTo>
                <a:lnTo>
                  <a:pt x="330" y="268"/>
                </a:lnTo>
                <a:lnTo>
                  <a:pt x="345" y="266"/>
                </a:lnTo>
                <a:lnTo>
                  <a:pt x="362" y="265"/>
                </a:lnTo>
                <a:lnTo>
                  <a:pt x="379" y="264"/>
                </a:lnTo>
                <a:lnTo>
                  <a:pt x="397" y="262"/>
                </a:lnTo>
                <a:lnTo>
                  <a:pt x="416" y="261"/>
                </a:lnTo>
                <a:lnTo>
                  <a:pt x="435" y="259"/>
                </a:lnTo>
                <a:lnTo>
                  <a:pt x="454" y="257"/>
                </a:lnTo>
                <a:lnTo>
                  <a:pt x="474" y="255"/>
                </a:lnTo>
                <a:lnTo>
                  <a:pt x="493" y="254"/>
                </a:lnTo>
                <a:lnTo>
                  <a:pt x="513" y="253"/>
                </a:lnTo>
                <a:lnTo>
                  <a:pt x="531" y="251"/>
                </a:lnTo>
                <a:lnTo>
                  <a:pt x="550" y="250"/>
                </a:lnTo>
                <a:lnTo>
                  <a:pt x="567" y="248"/>
                </a:lnTo>
                <a:lnTo>
                  <a:pt x="585" y="247"/>
                </a:lnTo>
                <a:lnTo>
                  <a:pt x="601" y="246"/>
                </a:lnTo>
                <a:lnTo>
                  <a:pt x="616" y="244"/>
                </a:lnTo>
                <a:lnTo>
                  <a:pt x="630" y="243"/>
                </a:lnTo>
                <a:lnTo>
                  <a:pt x="642" y="242"/>
                </a:lnTo>
                <a:lnTo>
                  <a:pt x="653" y="242"/>
                </a:lnTo>
                <a:lnTo>
                  <a:pt x="662" y="240"/>
                </a:lnTo>
                <a:lnTo>
                  <a:pt x="669" y="240"/>
                </a:lnTo>
                <a:lnTo>
                  <a:pt x="675" y="240"/>
                </a:lnTo>
                <a:lnTo>
                  <a:pt x="679" y="239"/>
                </a:lnTo>
                <a:lnTo>
                  <a:pt x="680" y="239"/>
                </a:lnTo>
                <a:lnTo>
                  <a:pt x="680" y="236"/>
                </a:lnTo>
                <a:lnTo>
                  <a:pt x="681" y="229"/>
                </a:lnTo>
                <a:lnTo>
                  <a:pt x="681" y="217"/>
                </a:lnTo>
                <a:lnTo>
                  <a:pt x="681" y="202"/>
                </a:lnTo>
                <a:lnTo>
                  <a:pt x="680" y="184"/>
                </a:lnTo>
                <a:lnTo>
                  <a:pt x="678" y="163"/>
                </a:lnTo>
                <a:lnTo>
                  <a:pt x="673" y="142"/>
                </a:lnTo>
                <a:lnTo>
                  <a:pt x="667" y="120"/>
                </a:lnTo>
                <a:lnTo>
                  <a:pt x="657" y="97"/>
                </a:lnTo>
                <a:lnTo>
                  <a:pt x="644" y="76"/>
                </a:lnTo>
                <a:lnTo>
                  <a:pt x="627" y="55"/>
                </a:lnTo>
                <a:lnTo>
                  <a:pt x="607" y="37"/>
                </a:lnTo>
                <a:lnTo>
                  <a:pt x="581" y="22"/>
                </a:lnTo>
                <a:lnTo>
                  <a:pt x="550" y="10"/>
                </a:lnTo>
                <a:lnTo>
                  <a:pt x="513" y="3"/>
                </a:lnTo>
                <a:lnTo>
                  <a:pt x="471" y="0"/>
                </a:lnTo>
                <a:lnTo>
                  <a:pt x="427" y="0"/>
                </a:lnTo>
                <a:lnTo>
                  <a:pt x="388" y="0"/>
                </a:lnTo>
                <a:lnTo>
                  <a:pt x="353" y="0"/>
                </a:lnTo>
                <a:lnTo>
                  <a:pt x="321" y="0"/>
                </a:lnTo>
                <a:lnTo>
                  <a:pt x="293" y="1"/>
                </a:lnTo>
                <a:lnTo>
                  <a:pt x="269" y="1"/>
                </a:lnTo>
                <a:lnTo>
                  <a:pt x="248" y="1"/>
                </a:lnTo>
                <a:lnTo>
                  <a:pt x="230" y="2"/>
                </a:lnTo>
                <a:lnTo>
                  <a:pt x="215" y="3"/>
                </a:lnTo>
                <a:lnTo>
                  <a:pt x="203" y="3"/>
                </a:lnTo>
                <a:lnTo>
                  <a:pt x="193" y="3"/>
                </a:lnTo>
                <a:lnTo>
                  <a:pt x="186" y="4"/>
                </a:lnTo>
                <a:lnTo>
                  <a:pt x="180" y="4"/>
                </a:lnTo>
                <a:lnTo>
                  <a:pt x="176" y="4"/>
                </a:lnTo>
                <a:lnTo>
                  <a:pt x="174" y="4"/>
                </a:lnTo>
                <a:lnTo>
                  <a:pt x="173" y="4"/>
                </a:lnTo>
                <a:lnTo>
                  <a:pt x="45" y="62"/>
                </a:lnTo>
                <a:lnTo>
                  <a:pt x="44" y="62"/>
                </a:lnTo>
                <a:lnTo>
                  <a:pt x="43" y="61"/>
                </a:lnTo>
                <a:lnTo>
                  <a:pt x="40" y="60"/>
                </a:lnTo>
                <a:lnTo>
                  <a:pt x="37" y="60"/>
                </a:lnTo>
                <a:lnTo>
                  <a:pt x="33" y="60"/>
                </a:lnTo>
                <a:lnTo>
                  <a:pt x="28" y="62"/>
                </a:lnTo>
                <a:lnTo>
                  <a:pt x="24" y="65"/>
                </a:lnTo>
                <a:lnTo>
                  <a:pt x="20" y="72"/>
                </a:lnTo>
                <a:lnTo>
                  <a:pt x="15" y="81"/>
                </a:lnTo>
                <a:lnTo>
                  <a:pt x="10" y="94"/>
                </a:lnTo>
                <a:lnTo>
                  <a:pt x="7" y="110"/>
                </a:lnTo>
                <a:lnTo>
                  <a:pt x="4" y="132"/>
                </a:lnTo>
                <a:lnTo>
                  <a:pt x="1" y="158"/>
                </a:lnTo>
                <a:lnTo>
                  <a:pt x="0" y="189"/>
                </a:lnTo>
                <a:lnTo>
                  <a:pt x="0" y="227"/>
                </a:lnTo>
                <a:lnTo>
                  <a:pt x="1" y="271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65" name="Freeform 93"/>
          <p:cNvSpPr>
            <a:spLocks/>
          </p:cNvSpPr>
          <p:nvPr/>
        </p:nvSpPr>
        <p:spPr bwMode="auto">
          <a:xfrm>
            <a:off x="7167034" y="5191478"/>
            <a:ext cx="962378" cy="400756"/>
          </a:xfrm>
          <a:custGeom>
            <a:avLst/>
            <a:gdLst>
              <a:gd name="T0" fmla="*/ 2147483647 w 682"/>
              <a:gd name="T1" fmla="*/ 2147483647 h 284"/>
              <a:gd name="T2" fmla="*/ 2147483647 w 682"/>
              <a:gd name="T3" fmla="*/ 2147483647 h 284"/>
              <a:gd name="T4" fmla="*/ 2147483647 w 682"/>
              <a:gd name="T5" fmla="*/ 2147483647 h 284"/>
              <a:gd name="T6" fmla="*/ 2147483647 w 682"/>
              <a:gd name="T7" fmla="*/ 2147483647 h 284"/>
              <a:gd name="T8" fmla="*/ 2147483647 w 682"/>
              <a:gd name="T9" fmla="*/ 2147483647 h 284"/>
              <a:gd name="T10" fmla="*/ 2147483647 w 682"/>
              <a:gd name="T11" fmla="*/ 2147483647 h 284"/>
              <a:gd name="T12" fmla="*/ 2147483647 w 682"/>
              <a:gd name="T13" fmla="*/ 2147483647 h 284"/>
              <a:gd name="T14" fmla="*/ 2147483647 w 682"/>
              <a:gd name="T15" fmla="*/ 2147483647 h 284"/>
              <a:gd name="T16" fmla="*/ 2147483647 w 682"/>
              <a:gd name="T17" fmla="*/ 2147483647 h 284"/>
              <a:gd name="T18" fmla="*/ 2147483647 w 682"/>
              <a:gd name="T19" fmla="*/ 2147483647 h 284"/>
              <a:gd name="T20" fmla="*/ 2147483647 w 682"/>
              <a:gd name="T21" fmla="*/ 2147483647 h 284"/>
              <a:gd name="T22" fmla="*/ 2147483647 w 682"/>
              <a:gd name="T23" fmla="*/ 2147483647 h 284"/>
              <a:gd name="T24" fmla="*/ 2147483647 w 682"/>
              <a:gd name="T25" fmla="*/ 2147483647 h 284"/>
              <a:gd name="T26" fmla="*/ 2147483647 w 682"/>
              <a:gd name="T27" fmla="*/ 2147483647 h 284"/>
              <a:gd name="T28" fmla="*/ 2147483647 w 682"/>
              <a:gd name="T29" fmla="*/ 2147483647 h 284"/>
              <a:gd name="T30" fmla="*/ 2147483647 w 682"/>
              <a:gd name="T31" fmla="*/ 2147483647 h 284"/>
              <a:gd name="T32" fmla="*/ 2147483647 w 682"/>
              <a:gd name="T33" fmla="*/ 2147483647 h 284"/>
              <a:gd name="T34" fmla="*/ 2147483647 w 682"/>
              <a:gd name="T35" fmla="*/ 2147483647 h 284"/>
              <a:gd name="T36" fmla="*/ 2147483647 w 682"/>
              <a:gd name="T37" fmla="*/ 2147483647 h 284"/>
              <a:gd name="T38" fmla="*/ 2147483647 w 682"/>
              <a:gd name="T39" fmla="*/ 2147483647 h 284"/>
              <a:gd name="T40" fmla="*/ 2147483647 w 682"/>
              <a:gd name="T41" fmla="*/ 2147483647 h 284"/>
              <a:gd name="T42" fmla="*/ 2147483647 w 682"/>
              <a:gd name="T43" fmla="*/ 2147483647 h 284"/>
              <a:gd name="T44" fmla="*/ 2147483647 w 682"/>
              <a:gd name="T45" fmla="*/ 2147483647 h 284"/>
              <a:gd name="T46" fmla="*/ 2147483647 w 682"/>
              <a:gd name="T47" fmla="*/ 2147483647 h 284"/>
              <a:gd name="T48" fmla="*/ 2147483647 w 682"/>
              <a:gd name="T49" fmla="*/ 2147483647 h 284"/>
              <a:gd name="T50" fmla="*/ 2147483647 w 682"/>
              <a:gd name="T51" fmla="*/ 2147483647 h 284"/>
              <a:gd name="T52" fmla="*/ 2147483647 w 682"/>
              <a:gd name="T53" fmla="*/ 2147483647 h 284"/>
              <a:gd name="T54" fmla="*/ 2147483647 w 682"/>
              <a:gd name="T55" fmla="*/ 2147483647 h 284"/>
              <a:gd name="T56" fmla="*/ 2147483647 w 682"/>
              <a:gd name="T57" fmla="*/ 2147483647 h 284"/>
              <a:gd name="T58" fmla="*/ 2147483647 w 682"/>
              <a:gd name="T59" fmla="*/ 2147483647 h 284"/>
              <a:gd name="T60" fmla="*/ 2147483647 w 682"/>
              <a:gd name="T61" fmla="*/ 0 h 284"/>
              <a:gd name="T62" fmla="*/ 2147483647 w 682"/>
              <a:gd name="T63" fmla="*/ 0 h 284"/>
              <a:gd name="T64" fmla="*/ 2147483647 w 682"/>
              <a:gd name="T65" fmla="*/ 0 h 284"/>
              <a:gd name="T66" fmla="*/ 2147483647 w 682"/>
              <a:gd name="T67" fmla="*/ 2147483647 h 284"/>
              <a:gd name="T68" fmla="*/ 2147483647 w 682"/>
              <a:gd name="T69" fmla="*/ 2147483647 h 284"/>
              <a:gd name="T70" fmla="*/ 2147483647 w 682"/>
              <a:gd name="T71" fmla="*/ 2147483647 h 284"/>
              <a:gd name="T72" fmla="*/ 2147483647 w 682"/>
              <a:gd name="T73" fmla="*/ 2147483647 h 284"/>
              <a:gd name="T74" fmla="*/ 2147483647 w 682"/>
              <a:gd name="T75" fmla="*/ 2147483647 h 284"/>
              <a:gd name="T76" fmla="*/ 2147483647 w 682"/>
              <a:gd name="T77" fmla="*/ 2147483647 h 284"/>
              <a:gd name="T78" fmla="*/ 2147483647 w 682"/>
              <a:gd name="T79" fmla="*/ 2147483647 h 284"/>
              <a:gd name="T80" fmla="*/ 2147483647 w 682"/>
              <a:gd name="T81" fmla="*/ 2147483647 h 284"/>
              <a:gd name="T82" fmla="*/ 2147483647 w 682"/>
              <a:gd name="T83" fmla="*/ 2147483647 h 284"/>
              <a:gd name="T84" fmla="*/ 2147483647 w 682"/>
              <a:gd name="T85" fmla="*/ 2147483647 h 284"/>
              <a:gd name="T86" fmla="*/ 2147483647 w 682"/>
              <a:gd name="T87" fmla="*/ 2147483647 h 284"/>
              <a:gd name="T88" fmla="*/ 2147483647 w 682"/>
              <a:gd name="T89" fmla="*/ 2147483647 h 284"/>
              <a:gd name="T90" fmla="*/ 2147483647 w 682"/>
              <a:gd name="T91" fmla="*/ 2147483647 h 284"/>
              <a:gd name="T92" fmla="*/ 2147483647 w 682"/>
              <a:gd name="T93" fmla="*/ 2147483647 h 284"/>
              <a:gd name="T94" fmla="*/ 0 w 682"/>
              <a:gd name="T95" fmla="*/ 2147483647 h 28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82"/>
              <a:gd name="T145" fmla="*/ 0 h 284"/>
              <a:gd name="T146" fmla="*/ 682 w 682"/>
              <a:gd name="T147" fmla="*/ 284 h 284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82" h="284">
                <a:moveTo>
                  <a:pt x="1" y="271"/>
                </a:moveTo>
                <a:lnTo>
                  <a:pt x="183" y="284"/>
                </a:lnTo>
                <a:lnTo>
                  <a:pt x="192" y="239"/>
                </a:lnTo>
                <a:lnTo>
                  <a:pt x="194" y="241"/>
                </a:lnTo>
                <a:lnTo>
                  <a:pt x="201" y="246"/>
                </a:lnTo>
                <a:lnTo>
                  <a:pt x="209" y="252"/>
                </a:lnTo>
                <a:lnTo>
                  <a:pt x="220" y="259"/>
                </a:lnTo>
                <a:lnTo>
                  <a:pt x="232" y="266"/>
                </a:lnTo>
                <a:lnTo>
                  <a:pt x="243" y="272"/>
                </a:lnTo>
                <a:lnTo>
                  <a:pt x="252" y="275"/>
                </a:lnTo>
                <a:lnTo>
                  <a:pt x="259" y="275"/>
                </a:lnTo>
                <a:lnTo>
                  <a:pt x="261" y="274"/>
                </a:lnTo>
                <a:lnTo>
                  <a:pt x="266" y="274"/>
                </a:lnTo>
                <a:lnTo>
                  <a:pt x="272" y="273"/>
                </a:lnTo>
                <a:lnTo>
                  <a:pt x="281" y="272"/>
                </a:lnTo>
                <a:lnTo>
                  <a:pt x="291" y="272"/>
                </a:lnTo>
                <a:lnTo>
                  <a:pt x="303" y="270"/>
                </a:lnTo>
                <a:lnTo>
                  <a:pt x="316" y="269"/>
                </a:lnTo>
                <a:lnTo>
                  <a:pt x="330" y="268"/>
                </a:lnTo>
                <a:lnTo>
                  <a:pt x="346" y="266"/>
                </a:lnTo>
                <a:lnTo>
                  <a:pt x="363" y="265"/>
                </a:lnTo>
                <a:lnTo>
                  <a:pt x="380" y="264"/>
                </a:lnTo>
                <a:lnTo>
                  <a:pt x="398" y="262"/>
                </a:lnTo>
                <a:lnTo>
                  <a:pt x="417" y="261"/>
                </a:lnTo>
                <a:lnTo>
                  <a:pt x="436" y="259"/>
                </a:lnTo>
                <a:lnTo>
                  <a:pt x="455" y="257"/>
                </a:lnTo>
                <a:lnTo>
                  <a:pt x="475" y="255"/>
                </a:lnTo>
                <a:lnTo>
                  <a:pt x="494" y="254"/>
                </a:lnTo>
                <a:lnTo>
                  <a:pt x="513" y="253"/>
                </a:lnTo>
                <a:lnTo>
                  <a:pt x="532" y="251"/>
                </a:lnTo>
                <a:lnTo>
                  <a:pt x="550" y="250"/>
                </a:lnTo>
                <a:lnTo>
                  <a:pt x="568" y="248"/>
                </a:lnTo>
                <a:lnTo>
                  <a:pt x="585" y="247"/>
                </a:lnTo>
                <a:lnTo>
                  <a:pt x="602" y="246"/>
                </a:lnTo>
                <a:lnTo>
                  <a:pt x="617" y="244"/>
                </a:lnTo>
                <a:lnTo>
                  <a:pt x="630" y="243"/>
                </a:lnTo>
                <a:lnTo>
                  <a:pt x="642" y="242"/>
                </a:lnTo>
                <a:lnTo>
                  <a:pt x="653" y="242"/>
                </a:lnTo>
                <a:lnTo>
                  <a:pt x="663" y="240"/>
                </a:lnTo>
                <a:lnTo>
                  <a:pt x="670" y="240"/>
                </a:lnTo>
                <a:lnTo>
                  <a:pt x="676" y="240"/>
                </a:lnTo>
                <a:lnTo>
                  <a:pt x="679" y="239"/>
                </a:lnTo>
                <a:lnTo>
                  <a:pt x="680" y="239"/>
                </a:lnTo>
                <a:lnTo>
                  <a:pt x="681" y="236"/>
                </a:lnTo>
                <a:lnTo>
                  <a:pt x="682" y="229"/>
                </a:lnTo>
                <a:lnTo>
                  <a:pt x="682" y="217"/>
                </a:lnTo>
                <a:lnTo>
                  <a:pt x="682" y="202"/>
                </a:lnTo>
                <a:lnTo>
                  <a:pt x="681" y="184"/>
                </a:lnTo>
                <a:lnTo>
                  <a:pt x="679" y="163"/>
                </a:lnTo>
                <a:lnTo>
                  <a:pt x="674" y="142"/>
                </a:lnTo>
                <a:lnTo>
                  <a:pt x="668" y="120"/>
                </a:lnTo>
                <a:lnTo>
                  <a:pt x="658" y="97"/>
                </a:lnTo>
                <a:lnTo>
                  <a:pt x="645" y="76"/>
                </a:lnTo>
                <a:lnTo>
                  <a:pt x="628" y="55"/>
                </a:lnTo>
                <a:lnTo>
                  <a:pt x="607" y="37"/>
                </a:lnTo>
                <a:lnTo>
                  <a:pt x="581" y="22"/>
                </a:lnTo>
                <a:lnTo>
                  <a:pt x="550" y="10"/>
                </a:lnTo>
                <a:lnTo>
                  <a:pt x="514" y="3"/>
                </a:lnTo>
                <a:lnTo>
                  <a:pt x="471" y="0"/>
                </a:lnTo>
                <a:lnTo>
                  <a:pt x="428" y="0"/>
                </a:lnTo>
                <a:lnTo>
                  <a:pt x="388" y="0"/>
                </a:lnTo>
                <a:lnTo>
                  <a:pt x="353" y="0"/>
                </a:lnTo>
                <a:lnTo>
                  <a:pt x="322" y="0"/>
                </a:lnTo>
                <a:lnTo>
                  <a:pt x="294" y="1"/>
                </a:lnTo>
                <a:lnTo>
                  <a:pt x="270" y="1"/>
                </a:lnTo>
                <a:lnTo>
                  <a:pt x="249" y="1"/>
                </a:lnTo>
                <a:lnTo>
                  <a:pt x="231" y="2"/>
                </a:lnTo>
                <a:lnTo>
                  <a:pt x="216" y="3"/>
                </a:lnTo>
                <a:lnTo>
                  <a:pt x="204" y="3"/>
                </a:lnTo>
                <a:lnTo>
                  <a:pt x="194" y="3"/>
                </a:lnTo>
                <a:lnTo>
                  <a:pt x="186" y="4"/>
                </a:lnTo>
                <a:lnTo>
                  <a:pt x="181" y="4"/>
                </a:lnTo>
                <a:lnTo>
                  <a:pt x="177" y="4"/>
                </a:lnTo>
                <a:lnTo>
                  <a:pt x="175" y="4"/>
                </a:lnTo>
                <a:lnTo>
                  <a:pt x="174" y="4"/>
                </a:lnTo>
                <a:lnTo>
                  <a:pt x="46" y="62"/>
                </a:lnTo>
                <a:lnTo>
                  <a:pt x="45" y="62"/>
                </a:lnTo>
                <a:lnTo>
                  <a:pt x="43" y="61"/>
                </a:lnTo>
                <a:lnTo>
                  <a:pt x="41" y="60"/>
                </a:lnTo>
                <a:lnTo>
                  <a:pt x="38" y="60"/>
                </a:lnTo>
                <a:lnTo>
                  <a:pt x="34" y="60"/>
                </a:lnTo>
                <a:lnTo>
                  <a:pt x="29" y="62"/>
                </a:lnTo>
                <a:lnTo>
                  <a:pt x="25" y="65"/>
                </a:lnTo>
                <a:lnTo>
                  <a:pt x="20" y="72"/>
                </a:lnTo>
                <a:lnTo>
                  <a:pt x="16" y="81"/>
                </a:lnTo>
                <a:lnTo>
                  <a:pt x="11" y="94"/>
                </a:lnTo>
                <a:lnTo>
                  <a:pt x="8" y="110"/>
                </a:lnTo>
                <a:lnTo>
                  <a:pt x="4" y="132"/>
                </a:lnTo>
                <a:lnTo>
                  <a:pt x="2" y="158"/>
                </a:lnTo>
                <a:lnTo>
                  <a:pt x="1" y="189"/>
                </a:lnTo>
                <a:lnTo>
                  <a:pt x="0" y="227"/>
                </a:lnTo>
                <a:lnTo>
                  <a:pt x="1" y="271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66" name="Freeform 94"/>
          <p:cNvSpPr>
            <a:spLocks/>
          </p:cNvSpPr>
          <p:nvPr/>
        </p:nvSpPr>
        <p:spPr bwMode="auto">
          <a:xfrm>
            <a:off x="2554111" y="2291644"/>
            <a:ext cx="513644" cy="407812"/>
          </a:xfrm>
          <a:custGeom>
            <a:avLst/>
            <a:gdLst>
              <a:gd name="T0" fmla="*/ 2147483647 w 363"/>
              <a:gd name="T1" fmla="*/ 2147483647 h 289"/>
              <a:gd name="T2" fmla="*/ 2147483647 w 363"/>
              <a:gd name="T3" fmla="*/ 2147483647 h 289"/>
              <a:gd name="T4" fmla="*/ 2147483647 w 363"/>
              <a:gd name="T5" fmla="*/ 2147483647 h 289"/>
              <a:gd name="T6" fmla="*/ 2147483647 w 363"/>
              <a:gd name="T7" fmla="*/ 2147483647 h 289"/>
              <a:gd name="T8" fmla="*/ 2147483647 w 363"/>
              <a:gd name="T9" fmla="*/ 2147483647 h 289"/>
              <a:gd name="T10" fmla="*/ 2147483647 w 363"/>
              <a:gd name="T11" fmla="*/ 2147483647 h 289"/>
              <a:gd name="T12" fmla="*/ 2147483647 w 363"/>
              <a:gd name="T13" fmla="*/ 2147483647 h 289"/>
              <a:gd name="T14" fmla="*/ 2147483647 w 363"/>
              <a:gd name="T15" fmla="*/ 2147483647 h 289"/>
              <a:gd name="T16" fmla="*/ 2147483647 w 363"/>
              <a:gd name="T17" fmla="*/ 2147483647 h 289"/>
              <a:gd name="T18" fmla="*/ 2147483647 w 363"/>
              <a:gd name="T19" fmla="*/ 2147483647 h 289"/>
              <a:gd name="T20" fmla="*/ 2147483647 w 363"/>
              <a:gd name="T21" fmla="*/ 2147483647 h 289"/>
              <a:gd name="T22" fmla="*/ 2147483647 w 363"/>
              <a:gd name="T23" fmla="*/ 2147483647 h 289"/>
              <a:gd name="T24" fmla="*/ 2147483647 w 363"/>
              <a:gd name="T25" fmla="*/ 2147483647 h 289"/>
              <a:gd name="T26" fmla="*/ 2147483647 w 363"/>
              <a:gd name="T27" fmla="*/ 2147483647 h 289"/>
              <a:gd name="T28" fmla="*/ 2147483647 w 363"/>
              <a:gd name="T29" fmla="*/ 2147483647 h 289"/>
              <a:gd name="T30" fmla="*/ 2147483647 w 363"/>
              <a:gd name="T31" fmla="*/ 2147483647 h 289"/>
              <a:gd name="T32" fmla="*/ 2147483647 w 363"/>
              <a:gd name="T33" fmla="*/ 2147483647 h 289"/>
              <a:gd name="T34" fmla="*/ 2147483647 w 363"/>
              <a:gd name="T35" fmla="*/ 2147483647 h 289"/>
              <a:gd name="T36" fmla="*/ 2147483647 w 363"/>
              <a:gd name="T37" fmla="*/ 2147483647 h 289"/>
              <a:gd name="T38" fmla="*/ 2147483647 w 363"/>
              <a:gd name="T39" fmla="*/ 2147483647 h 289"/>
              <a:gd name="T40" fmla="*/ 2147483647 w 363"/>
              <a:gd name="T41" fmla="*/ 2147483647 h 289"/>
              <a:gd name="T42" fmla="*/ 2147483647 w 363"/>
              <a:gd name="T43" fmla="*/ 2147483647 h 289"/>
              <a:gd name="T44" fmla="*/ 2147483647 w 363"/>
              <a:gd name="T45" fmla="*/ 2147483647 h 289"/>
              <a:gd name="T46" fmla="*/ 2147483647 w 363"/>
              <a:gd name="T47" fmla="*/ 2147483647 h 289"/>
              <a:gd name="T48" fmla="*/ 2147483647 w 363"/>
              <a:gd name="T49" fmla="*/ 2147483647 h 289"/>
              <a:gd name="T50" fmla="*/ 2147483647 w 363"/>
              <a:gd name="T51" fmla="*/ 2147483647 h 289"/>
              <a:gd name="T52" fmla="*/ 2147483647 w 363"/>
              <a:gd name="T53" fmla="*/ 2147483647 h 289"/>
              <a:gd name="T54" fmla="*/ 2147483647 w 363"/>
              <a:gd name="T55" fmla="*/ 2147483647 h 289"/>
              <a:gd name="T56" fmla="*/ 2147483647 w 363"/>
              <a:gd name="T57" fmla="*/ 2147483647 h 289"/>
              <a:gd name="T58" fmla="*/ 2147483647 w 363"/>
              <a:gd name="T59" fmla="*/ 2147483647 h 289"/>
              <a:gd name="T60" fmla="*/ 2147483647 w 363"/>
              <a:gd name="T61" fmla="*/ 2147483647 h 289"/>
              <a:gd name="T62" fmla="*/ 2147483647 w 363"/>
              <a:gd name="T63" fmla="*/ 2147483647 h 289"/>
              <a:gd name="T64" fmla="*/ 2147483647 w 363"/>
              <a:gd name="T65" fmla="*/ 2147483647 h 289"/>
              <a:gd name="T66" fmla="*/ 2147483647 w 363"/>
              <a:gd name="T67" fmla="*/ 2147483647 h 289"/>
              <a:gd name="T68" fmla="*/ 0 w 363"/>
              <a:gd name="T69" fmla="*/ 2147483647 h 289"/>
              <a:gd name="T70" fmla="*/ 2147483647 w 363"/>
              <a:gd name="T71" fmla="*/ 2147483647 h 289"/>
              <a:gd name="T72" fmla="*/ 2147483647 w 363"/>
              <a:gd name="T73" fmla="*/ 2147483647 h 289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63"/>
              <a:gd name="T112" fmla="*/ 0 h 289"/>
              <a:gd name="T113" fmla="*/ 363 w 363"/>
              <a:gd name="T114" fmla="*/ 289 h 289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63" h="289">
                <a:moveTo>
                  <a:pt x="333" y="12"/>
                </a:moveTo>
                <a:lnTo>
                  <a:pt x="333" y="13"/>
                </a:lnTo>
                <a:lnTo>
                  <a:pt x="333" y="15"/>
                </a:lnTo>
                <a:lnTo>
                  <a:pt x="333" y="17"/>
                </a:lnTo>
                <a:lnTo>
                  <a:pt x="333" y="22"/>
                </a:lnTo>
                <a:lnTo>
                  <a:pt x="333" y="26"/>
                </a:lnTo>
                <a:lnTo>
                  <a:pt x="333" y="32"/>
                </a:lnTo>
                <a:lnTo>
                  <a:pt x="333" y="38"/>
                </a:lnTo>
                <a:lnTo>
                  <a:pt x="333" y="45"/>
                </a:lnTo>
                <a:lnTo>
                  <a:pt x="333" y="53"/>
                </a:lnTo>
                <a:lnTo>
                  <a:pt x="334" y="61"/>
                </a:lnTo>
                <a:lnTo>
                  <a:pt x="334" y="69"/>
                </a:lnTo>
                <a:lnTo>
                  <a:pt x="334" y="79"/>
                </a:lnTo>
                <a:lnTo>
                  <a:pt x="335" y="87"/>
                </a:lnTo>
                <a:lnTo>
                  <a:pt x="335" y="96"/>
                </a:lnTo>
                <a:lnTo>
                  <a:pt x="335" y="106"/>
                </a:lnTo>
                <a:lnTo>
                  <a:pt x="336" y="115"/>
                </a:lnTo>
                <a:lnTo>
                  <a:pt x="334" y="121"/>
                </a:lnTo>
                <a:lnTo>
                  <a:pt x="329" y="127"/>
                </a:lnTo>
                <a:lnTo>
                  <a:pt x="321" y="133"/>
                </a:lnTo>
                <a:lnTo>
                  <a:pt x="312" y="140"/>
                </a:lnTo>
                <a:lnTo>
                  <a:pt x="303" y="147"/>
                </a:lnTo>
                <a:lnTo>
                  <a:pt x="295" y="153"/>
                </a:lnTo>
                <a:lnTo>
                  <a:pt x="290" y="159"/>
                </a:lnTo>
                <a:lnTo>
                  <a:pt x="289" y="164"/>
                </a:lnTo>
                <a:lnTo>
                  <a:pt x="294" y="174"/>
                </a:lnTo>
                <a:lnTo>
                  <a:pt x="302" y="180"/>
                </a:lnTo>
                <a:lnTo>
                  <a:pt x="311" y="184"/>
                </a:lnTo>
                <a:lnTo>
                  <a:pt x="321" y="185"/>
                </a:lnTo>
                <a:lnTo>
                  <a:pt x="331" y="184"/>
                </a:lnTo>
                <a:lnTo>
                  <a:pt x="339" y="183"/>
                </a:lnTo>
                <a:lnTo>
                  <a:pt x="345" y="183"/>
                </a:lnTo>
                <a:lnTo>
                  <a:pt x="348" y="184"/>
                </a:lnTo>
                <a:lnTo>
                  <a:pt x="353" y="195"/>
                </a:lnTo>
                <a:lnTo>
                  <a:pt x="358" y="206"/>
                </a:lnTo>
                <a:lnTo>
                  <a:pt x="361" y="216"/>
                </a:lnTo>
                <a:lnTo>
                  <a:pt x="363" y="225"/>
                </a:lnTo>
                <a:lnTo>
                  <a:pt x="361" y="233"/>
                </a:lnTo>
                <a:lnTo>
                  <a:pt x="357" y="242"/>
                </a:lnTo>
                <a:lnTo>
                  <a:pt x="348" y="251"/>
                </a:lnTo>
                <a:lnTo>
                  <a:pt x="335" y="261"/>
                </a:lnTo>
                <a:lnTo>
                  <a:pt x="327" y="266"/>
                </a:lnTo>
                <a:lnTo>
                  <a:pt x="315" y="271"/>
                </a:lnTo>
                <a:lnTo>
                  <a:pt x="301" y="276"/>
                </a:lnTo>
                <a:lnTo>
                  <a:pt x="285" y="279"/>
                </a:lnTo>
                <a:lnTo>
                  <a:pt x="268" y="282"/>
                </a:lnTo>
                <a:lnTo>
                  <a:pt x="250" y="285"/>
                </a:lnTo>
                <a:lnTo>
                  <a:pt x="231" y="288"/>
                </a:lnTo>
                <a:lnTo>
                  <a:pt x="212" y="289"/>
                </a:lnTo>
                <a:lnTo>
                  <a:pt x="193" y="289"/>
                </a:lnTo>
                <a:lnTo>
                  <a:pt x="174" y="289"/>
                </a:lnTo>
                <a:lnTo>
                  <a:pt x="156" y="287"/>
                </a:lnTo>
                <a:lnTo>
                  <a:pt x="140" y="284"/>
                </a:lnTo>
                <a:lnTo>
                  <a:pt x="124" y="281"/>
                </a:lnTo>
                <a:lnTo>
                  <a:pt x="111" y="276"/>
                </a:lnTo>
                <a:lnTo>
                  <a:pt x="101" y="269"/>
                </a:lnTo>
                <a:lnTo>
                  <a:pt x="93" y="261"/>
                </a:lnTo>
                <a:lnTo>
                  <a:pt x="86" y="252"/>
                </a:lnTo>
                <a:lnTo>
                  <a:pt x="78" y="243"/>
                </a:lnTo>
                <a:lnTo>
                  <a:pt x="69" y="232"/>
                </a:lnTo>
                <a:lnTo>
                  <a:pt x="60" y="221"/>
                </a:lnTo>
                <a:lnTo>
                  <a:pt x="50" y="210"/>
                </a:lnTo>
                <a:lnTo>
                  <a:pt x="41" y="197"/>
                </a:lnTo>
                <a:lnTo>
                  <a:pt x="32" y="183"/>
                </a:lnTo>
                <a:lnTo>
                  <a:pt x="24" y="168"/>
                </a:lnTo>
                <a:lnTo>
                  <a:pt x="16" y="152"/>
                </a:lnTo>
                <a:lnTo>
                  <a:pt x="9" y="135"/>
                </a:lnTo>
                <a:lnTo>
                  <a:pt x="4" y="117"/>
                </a:lnTo>
                <a:lnTo>
                  <a:pt x="1" y="96"/>
                </a:lnTo>
                <a:lnTo>
                  <a:pt x="0" y="75"/>
                </a:lnTo>
                <a:lnTo>
                  <a:pt x="1" y="51"/>
                </a:lnTo>
                <a:lnTo>
                  <a:pt x="4" y="26"/>
                </a:lnTo>
                <a:lnTo>
                  <a:pt x="10" y="0"/>
                </a:lnTo>
                <a:lnTo>
                  <a:pt x="333" y="12"/>
                </a:lnTo>
                <a:close/>
              </a:path>
            </a:pathLst>
          </a:custGeom>
          <a:solidFill>
            <a:srgbClr val="FFCC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67" name="Freeform 95"/>
          <p:cNvSpPr>
            <a:spLocks/>
          </p:cNvSpPr>
          <p:nvPr/>
        </p:nvSpPr>
        <p:spPr bwMode="auto">
          <a:xfrm>
            <a:off x="2554112" y="2291644"/>
            <a:ext cx="510822" cy="407812"/>
          </a:xfrm>
          <a:custGeom>
            <a:avLst/>
            <a:gdLst>
              <a:gd name="T0" fmla="*/ 2147483647 w 362"/>
              <a:gd name="T1" fmla="*/ 2147483647 h 289"/>
              <a:gd name="T2" fmla="*/ 2147483647 w 362"/>
              <a:gd name="T3" fmla="*/ 2147483647 h 289"/>
              <a:gd name="T4" fmla="*/ 2147483647 w 362"/>
              <a:gd name="T5" fmla="*/ 2147483647 h 289"/>
              <a:gd name="T6" fmla="*/ 2147483647 w 362"/>
              <a:gd name="T7" fmla="*/ 2147483647 h 289"/>
              <a:gd name="T8" fmla="*/ 2147483647 w 362"/>
              <a:gd name="T9" fmla="*/ 2147483647 h 289"/>
              <a:gd name="T10" fmla="*/ 2147483647 w 362"/>
              <a:gd name="T11" fmla="*/ 2147483647 h 289"/>
              <a:gd name="T12" fmla="*/ 2147483647 w 362"/>
              <a:gd name="T13" fmla="*/ 2147483647 h 289"/>
              <a:gd name="T14" fmla="*/ 2147483647 w 362"/>
              <a:gd name="T15" fmla="*/ 2147483647 h 289"/>
              <a:gd name="T16" fmla="*/ 2147483647 w 362"/>
              <a:gd name="T17" fmla="*/ 2147483647 h 289"/>
              <a:gd name="T18" fmla="*/ 2147483647 w 362"/>
              <a:gd name="T19" fmla="*/ 2147483647 h 289"/>
              <a:gd name="T20" fmla="*/ 2147483647 w 362"/>
              <a:gd name="T21" fmla="*/ 2147483647 h 289"/>
              <a:gd name="T22" fmla="*/ 2147483647 w 362"/>
              <a:gd name="T23" fmla="*/ 2147483647 h 289"/>
              <a:gd name="T24" fmla="*/ 2147483647 w 362"/>
              <a:gd name="T25" fmla="*/ 2147483647 h 289"/>
              <a:gd name="T26" fmla="*/ 2147483647 w 362"/>
              <a:gd name="T27" fmla="*/ 2147483647 h 289"/>
              <a:gd name="T28" fmla="*/ 2147483647 w 362"/>
              <a:gd name="T29" fmla="*/ 2147483647 h 289"/>
              <a:gd name="T30" fmla="*/ 2147483647 w 362"/>
              <a:gd name="T31" fmla="*/ 2147483647 h 289"/>
              <a:gd name="T32" fmla="*/ 2147483647 w 362"/>
              <a:gd name="T33" fmla="*/ 2147483647 h 289"/>
              <a:gd name="T34" fmla="*/ 2147483647 w 362"/>
              <a:gd name="T35" fmla="*/ 2147483647 h 289"/>
              <a:gd name="T36" fmla="*/ 2147483647 w 362"/>
              <a:gd name="T37" fmla="*/ 2147483647 h 289"/>
              <a:gd name="T38" fmla="*/ 2147483647 w 362"/>
              <a:gd name="T39" fmla="*/ 2147483647 h 289"/>
              <a:gd name="T40" fmla="*/ 2147483647 w 362"/>
              <a:gd name="T41" fmla="*/ 2147483647 h 289"/>
              <a:gd name="T42" fmla="*/ 2147483647 w 362"/>
              <a:gd name="T43" fmla="*/ 2147483647 h 289"/>
              <a:gd name="T44" fmla="*/ 2147483647 w 362"/>
              <a:gd name="T45" fmla="*/ 2147483647 h 289"/>
              <a:gd name="T46" fmla="*/ 2147483647 w 362"/>
              <a:gd name="T47" fmla="*/ 2147483647 h 289"/>
              <a:gd name="T48" fmla="*/ 2147483647 w 362"/>
              <a:gd name="T49" fmla="*/ 2147483647 h 289"/>
              <a:gd name="T50" fmla="*/ 2147483647 w 362"/>
              <a:gd name="T51" fmla="*/ 2147483647 h 289"/>
              <a:gd name="T52" fmla="*/ 2147483647 w 362"/>
              <a:gd name="T53" fmla="*/ 2147483647 h 289"/>
              <a:gd name="T54" fmla="*/ 2147483647 w 362"/>
              <a:gd name="T55" fmla="*/ 2147483647 h 289"/>
              <a:gd name="T56" fmla="*/ 2147483647 w 362"/>
              <a:gd name="T57" fmla="*/ 2147483647 h 289"/>
              <a:gd name="T58" fmla="*/ 2147483647 w 362"/>
              <a:gd name="T59" fmla="*/ 2147483647 h 289"/>
              <a:gd name="T60" fmla="*/ 2147483647 w 362"/>
              <a:gd name="T61" fmla="*/ 2147483647 h 289"/>
              <a:gd name="T62" fmla="*/ 2147483647 w 362"/>
              <a:gd name="T63" fmla="*/ 2147483647 h 289"/>
              <a:gd name="T64" fmla="*/ 2147483647 w 362"/>
              <a:gd name="T65" fmla="*/ 2147483647 h 289"/>
              <a:gd name="T66" fmla="*/ 2147483647 w 362"/>
              <a:gd name="T67" fmla="*/ 2147483647 h 289"/>
              <a:gd name="T68" fmla="*/ 2147483647 w 362"/>
              <a:gd name="T69" fmla="*/ 2147483647 h 289"/>
              <a:gd name="T70" fmla="*/ 2147483647 w 362"/>
              <a:gd name="T71" fmla="*/ 2147483647 h 289"/>
              <a:gd name="T72" fmla="*/ 2147483647 w 362"/>
              <a:gd name="T73" fmla="*/ 2147483647 h 289"/>
              <a:gd name="T74" fmla="*/ 0 w 362"/>
              <a:gd name="T75" fmla="*/ 2147483647 h 289"/>
              <a:gd name="T76" fmla="*/ 2147483647 w 362"/>
              <a:gd name="T77" fmla="*/ 2147483647 h 28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62"/>
              <a:gd name="T118" fmla="*/ 0 h 289"/>
              <a:gd name="T119" fmla="*/ 362 w 362"/>
              <a:gd name="T120" fmla="*/ 289 h 28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62" h="289">
                <a:moveTo>
                  <a:pt x="333" y="12"/>
                </a:moveTo>
                <a:lnTo>
                  <a:pt x="333" y="12"/>
                </a:lnTo>
                <a:lnTo>
                  <a:pt x="333" y="13"/>
                </a:lnTo>
                <a:lnTo>
                  <a:pt x="333" y="15"/>
                </a:lnTo>
                <a:lnTo>
                  <a:pt x="333" y="18"/>
                </a:lnTo>
                <a:lnTo>
                  <a:pt x="333" y="22"/>
                </a:lnTo>
                <a:lnTo>
                  <a:pt x="333" y="27"/>
                </a:lnTo>
                <a:lnTo>
                  <a:pt x="333" y="32"/>
                </a:lnTo>
                <a:lnTo>
                  <a:pt x="333" y="39"/>
                </a:lnTo>
                <a:lnTo>
                  <a:pt x="333" y="46"/>
                </a:lnTo>
                <a:lnTo>
                  <a:pt x="333" y="54"/>
                </a:lnTo>
                <a:lnTo>
                  <a:pt x="334" y="62"/>
                </a:lnTo>
                <a:lnTo>
                  <a:pt x="334" y="71"/>
                </a:lnTo>
                <a:lnTo>
                  <a:pt x="334" y="80"/>
                </a:lnTo>
                <a:lnTo>
                  <a:pt x="335" y="89"/>
                </a:lnTo>
                <a:lnTo>
                  <a:pt x="335" y="99"/>
                </a:lnTo>
                <a:lnTo>
                  <a:pt x="335" y="108"/>
                </a:lnTo>
                <a:lnTo>
                  <a:pt x="336" y="118"/>
                </a:lnTo>
                <a:lnTo>
                  <a:pt x="334" y="123"/>
                </a:lnTo>
                <a:lnTo>
                  <a:pt x="328" y="128"/>
                </a:lnTo>
                <a:lnTo>
                  <a:pt x="319" y="134"/>
                </a:lnTo>
                <a:lnTo>
                  <a:pt x="310" y="141"/>
                </a:lnTo>
                <a:lnTo>
                  <a:pt x="301" y="147"/>
                </a:lnTo>
                <a:lnTo>
                  <a:pt x="293" y="154"/>
                </a:lnTo>
                <a:lnTo>
                  <a:pt x="289" y="161"/>
                </a:lnTo>
                <a:lnTo>
                  <a:pt x="289" y="168"/>
                </a:lnTo>
                <a:lnTo>
                  <a:pt x="297" y="179"/>
                </a:lnTo>
                <a:lnTo>
                  <a:pt x="305" y="186"/>
                </a:lnTo>
                <a:lnTo>
                  <a:pt x="315" y="189"/>
                </a:lnTo>
                <a:lnTo>
                  <a:pt x="324" y="189"/>
                </a:lnTo>
                <a:lnTo>
                  <a:pt x="333" y="187"/>
                </a:lnTo>
                <a:lnTo>
                  <a:pt x="341" y="185"/>
                </a:lnTo>
                <a:lnTo>
                  <a:pt x="346" y="183"/>
                </a:lnTo>
                <a:lnTo>
                  <a:pt x="348" y="184"/>
                </a:lnTo>
                <a:lnTo>
                  <a:pt x="353" y="195"/>
                </a:lnTo>
                <a:lnTo>
                  <a:pt x="358" y="206"/>
                </a:lnTo>
                <a:lnTo>
                  <a:pt x="361" y="216"/>
                </a:lnTo>
                <a:lnTo>
                  <a:pt x="362" y="225"/>
                </a:lnTo>
                <a:lnTo>
                  <a:pt x="361" y="233"/>
                </a:lnTo>
                <a:lnTo>
                  <a:pt x="356" y="242"/>
                </a:lnTo>
                <a:lnTo>
                  <a:pt x="348" y="251"/>
                </a:lnTo>
                <a:lnTo>
                  <a:pt x="335" y="261"/>
                </a:lnTo>
                <a:lnTo>
                  <a:pt x="327" y="266"/>
                </a:lnTo>
                <a:lnTo>
                  <a:pt x="315" y="271"/>
                </a:lnTo>
                <a:lnTo>
                  <a:pt x="301" y="276"/>
                </a:lnTo>
                <a:lnTo>
                  <a:pt x="285" y="279"/>
                </a:lnTo>
                <a:lnTo>
                  <a:pt x="268" y="282"/>
                </a:lnTo>
                <a:lnTo>
                  <a:pt x="250" y="285"/>
                </a:lnTo>
                <a:lnTo>
                  <a:pt x="231" y="288"/>
                </a:lnTo>
                <a:lnTo>
                  <a:pt x="212" y="289"/>
                </a:lnTo>
                <a:lnTo>
                  <a:pt x="193" y="289"/>
                </a:lnTo>
                <a:lnTo>
                  <a:pt x="174" y="289"/>
                </a:lnTo>
                <a:lnTo>
                  <a:pt x="156" y="287"/>
                </a:lnTo>
                <a:lnTo>
                  <a:pt x="140" y="284"/>
                </a:lnTo>
                <a:lnTo>
                  <a:pt x="124" y="281"/>
                </a:lnTo>
                <a:lnTo>
                  <a:pt x="111" y="276"/>
                </a:lnTo>
                <a:lnTo>
                  <a:pt x="101" y="269"/>
                </a:lnTo>
                <a:lnTo>
                  <a:pt x="93" y="261"/>
                </a:lnTo>
                <a:lnTo>
                  <a:pt x="86" y="252"/>
                </a:lnTo>
                <a:lnTo>
                  <a:pt x="78" y="243"/>
                </a:lnTo>
                <a:lnTo>
                  <a:pt x="69" y="232"/>
                </a:lnTo>
                <a:lnTo>
                  <a:pt x="60" y="221"/>
                </a:lnTo>
                <a:lnTo>
                  <a:pt x="50" y="210"/>
                </a:lnTo>
                <a:lnTo>
                  <a:pt x="41" y="197"/>
                </a:lnTo>
                <a:lnTo>
                  <a:pt x="32" y="183"/>
                </a:lnTo>
                <a:lnTo>
                  <a:pt x="24" y="168"/>
                </a:lnTo>
                <a:lnTo>
                  <a:pt x="16" y="152"/>
                </a:lnTo>
                <a:lnTo>
                  <a:pt x="9" y="135"/>
                </a:lnTo>
                <a:lnTo>
                  <a:pt x="4" y="117"/>
                </a:lnTo>
                <a:lnTo>
                  <a:pt x="1" y="96"/>
                </a:lnTo>
                <a:lnTo>
                  <a:pt x="0" y="75"/>
                </a:lnTo>
                <a:lnTo>
                  <a:pt x="1" y="51"/>
                </a:lnTo>
                <a:lnTo>
                  <a:pt x="4" y="26"/>
                </a:lnTo>
                <a:lnTo>
                  <a:pt x="10" y="0"/>
                </a:lnTo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68" name="Freeform 96"/>
          <p:cNvSpPr>
            <a:spLocks/>
          </p:cNvSpPr>
          <p:nvPr/>
        </p:nvSpPr>
        <p:spPr bwMode="auto">
          <a:xfrm>
            <a:off x="2547057" y="1835856"/>
            <a:ext cx="159455" cy="134055"/>
          </a:xfrm>
          <a:custGeom>
            <a:avLst/>
            <a:gdLst>
              <a:gd name="T0" fmla="*/ 2147483647 w 114"/>
              <a:gd name="T1" fmla="*/ 2147483647 h 95"/>
              <a:gd name="T2" fmla="*/ 2147483647 w 114"/>
              <a:gd name="T3" fmla="*/ 2147483647 h 95"/>
              <a:gd name="T4" fmla="*/ 2147483647 w 114"/>
              <a:gd name="T5" fmla="*/ 2147483647 h 95"/>
              <a:gd name="T6" fmla="*/ 2147483647 w 114"/>
              <a:gd name="T7" fmla="*/ 2147483647 h 95"/>
              <a:gd name="T8" fmla="*/ 2147483647 w 114"/>
              <a:gd name="T9" fmla="*/ 2147483647 h 95"/>
              <a:gd name="T10" fmla="*/ 2147483647 w 114"/>
              <a:gd name="T11" fmla="*/ 2147483647 h 95"/>
              <a:gd name="T12" fmla="*/ 2147483647 w 114"/>
              <a:gd name="T13" fmla="*/ 2147483647 h 95"/>
              <a:gd name="T14" fmla="*/ 2147483647 w 114"/>
              <a:gd name="T15" fmla="*/ 2147483647 h 95"/>
              <a:gd name="T16" fmla="*/ 2147483647 w 114"/>
              <a:gd name="T17" fmla="*/ 2147483647 h 95"/>
              <a:gd name="T18" fmla="*/ 2147483647 w 114"/>
              <a:gd name="T19" fmla="*/ 2147483647 h 95"/>
              <a:gd name="T20" fmla="*/ 2147483647 w 114"/>
              <a:gd name="T21" fmla="*/ 2147483647 h 95"/>
              <a:gd name="T22" fmla="*/ 2147483647 w 114"/>
              <a:gd name="T23" fmla="*/ 2147483647 h 95"/>
              <a:gd name="T24" fmla="*/ 2147483647 w 114"/>
              <a:gd name="T25" fmla="*/ 2147483647 h 95"/>
              <a:gd name="T26" fmla="*/ 2147483647 w 114"/>
              <a:gd name="T27" fmla="*/ 2147483647 h 95"/>
              <a:gd name="T28" fmla="*/ 2147483647 w 114"/>
              <a:gd name="T29" fmla="*/ 2147483647 h 95"/>
              <a:gd name="T30" fmla="*/ 2147483647 w 114"/>
              <a:gd name="T31" fmla="*/ 2147483647 h 95"/>
              <a:gd name="T32" fmla="*/ 2147483647 w 114"/>
              <a:gd name="T33" fmla="*/ 2147483647 h 95"/>
              <a:gd name="T34" fmla="*/ 0 w 114"/>
              <a:gd name="T35" fmla="*/ 0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14"/>
              <a:gd name="T55" fmla="*/ 0 h 95"/>
              <a:gd name="T56" fmla="*/ 114 w 114"/>
              <a:gd name="T57" fmla="*/ 95 h 9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14" h="95">
                <a:moveTo>
                  <a:pt x="114" y="95"/>
                </a:moveTo>
                <a:lnTo>
                  <a:pt x="114" y="95"/>
                </a:lnTo>
                <a:lnTo>
                  <a:pt x="113" y="95"/>
                </a:lnTo>
                <a:lnTo>
                  <a:pt x="110" y="92"/>
                </a:lnTo>
                <a:lnTo>
                  <a:pt x="105" y="88"/>
                </a:lnTo>
                <a:lnTo>
                  <a:pt x="98" y="84"/>
                </a:lnTo>
                <a:lnTo>
                  <a:pt x="91" y="78"/>
                </a:lnTo>
                <a:lnTo>
                  <a:pt x="82" y="72"/>
                </a:lnTo>
                <a:lnTo>
                  <a:pt x="73" y="64"/>
                </a:lnTo>
                <a:lnTo>
                  <a:pt x="63" y="57"/>
                </a:lnTo>
                <a:lnTo>
                  <a:pt x="53" y="49"/>
                </a:lnTo>
                <a:lnTo>
                  <a:pt x="43" y="41"/>
                </a:lnTo>
                <a:lnTo>
                  <a:pt x="34" y="33"/>
                </a:lnTo>
                <a:lnTo>
                  <a:pt x="25" y="25"/>
                </a:lnTo>
                <a:lnTo>
                  <a:pt x="17" y="18"/>
                </a:lnTo>
                <a:lnTo>
                  <a:pt x="10" y="11"/>
                </a:lnTo>
                <a:lnTo>
                  <a:pt x="5" y="5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69" name="Freeform 97"/>
          <p:cNvSpPr>
            <a:spLocks/>
          </p:cNvSpPr>
          <p:nvPr/>
        </p:nvSpPr>
        <p:spPr bwMode="auto">
          <a:xfrm>
            <a:off x="2363612" y="1967089"/>
            <a:ext cx="325966" cy="527756"/>
          </a:xfrm>
          <a:custGeom>
            <a:avLst/>
            <a:gdLst>
              <a:gd name="T0" fmla="*/ 0 w 231"/>
              <a:gd name="T1" fmla="*/ 2147483647 h 374"/>
              <a:gd name="T2" fmla="*/ 0 w 231"/>
              <a:gd name="T3" fmla="*/ 2147483647 h 374"/>
              <a:gd name="T4" fmla="*/ 2147483647 w 231"/>
              <a:gd name="T5" fmla="*/ 0 h 374"/>
              <a:gd name="T6" fmla="*/ 2147483647 w 231"/>
              <a:gd name="T7" fmla="*/ 0 h 374"/>
              <a:gd name="T8" fmla="*/ 2147483647 w 231"/>
              <a:gd name="T9" fmla="*/ 0 h 374"/>
              <a:gd name="T10" fmla="*/ 2147483647 w 231"/>
              <a:gd name="T11" fmla="*/ 2147483647 h 374"/>
              <a:gd name="T12" fmla="*/ 2147483647 w 231"/>
              <a:gd name="T13" fmla="*/ 2147483647 h 374"/>
              <a:gd name="T14" fmla="*/ 2147483647 w 231"/>
              <a:gd name="T15" fmla="*/ 2147483647 h 374"/>
              <a:gd name="T16" fmla="*/ 2147483647 w 231"/>
              <a:gd name="T17" fmla="*/ 2147483647 h 374"/>
              <a:gd name="T18" fmla="*/ 2147483647 w 231"/>
              <a:gd name="T19" fmla="*/ 2147483647 h 374"/>
              <a:gd name="T20" fmla="*/ 2147483647 w 231"/>
              <a:gd name="T21" fmla="*/ 2147483647 h 374"/>
              <a:gd name="T22" fmla="*/ 2147483647 w 231"/>
              <a:gd name="T23" fmla="*/ 2147483647 h 374"/>
              <a:gd name="T24" fmla="*/ 2147483647 w 231"/>
              <a:gd name="T25" fmla="*/ 2147483647 h 374"/>
              <a:gd name="T26" fmla="*/ 2147483647 w 231"/>
              <a:gd name="T27" fmla="*/ 2147483647 h 374"/>
              <a:gd name="T28" fmla="*/ 2147483647 w 231"/>
              <a:gd name="T29" fmla="*/ 2147483647 h 374"/>
              <a:gd name="T30" fmla="*/ 2147483647 w 231"/>
              <a:gd name="T31" fmla="*/ 2147483647 h 374"/>
              <a:gd name="T32" fmla="*/ 2147483647 w 231"/>
              <a:gd name="T33" fmla="*/ 2147483647 h 374"/>
              <a:gd name="T34" fmla="*/ 2147483647 w 231"/>
              <a:gd name="T35" fmla="*/ 2147483647 h 374"/>
              <a:gd name="T36" fmla="*/ 2147483647 w 231"/>
              <a:gd name="T37" fmla="*/ 2147483647 h 374"/>
              <a:gd name="T38" fmla="*/ 2147483647 w 231"/>
              <a:gd name="T39" fmla="*/ 2147483647 h 374"/>
              <a:gd name="T40" fmla="*/ 2147483647 w 231"/>
              <a:gd name="T41" fmla="*/ 2147483647 h 374"/>
              <a:gd name="T42" fmla="*/ 2147483647 w 231"/>
              <a:gd name="T43" fmla="*/ 2147483647 h 374"/>
              <a:gd name="T44" fmla="*/ 2147483647 w 231"/>
              <a:gd name="T45" fmla="*/ 2147483647 h 374"/>
              <a:gd name="T46" fmla="*/ 2147483647 w 231"/>
              <a:gd name="T47" fmla="*/ 2147483647 h 374"/>
              <a:gd name="T48" fmla="*/ 2147483647 w 231"/>
              <a:gd name="T49" fmla="*/ 2147483647 h 374"/>
              <a:gd name="T50" fmla="*/ 2147483647 w 231"/>
              <a:gd name="T51" fmla="*/ 2147483647 h 374"/>
              <a:gd name="T52" fmla="*/ 2147483647 w 231"/>
              <a:gd name="T53" fmla="*/ 2147483647 h 374"/>
              <a:gd name="T54" fmla="*/ 2147483647 w 231"/>
              <a:gd name="T55" fmla="*/ 2147483647 h 374"/>
              <a:gd name="T56" fmla="*/ 2147483647 w 231"/>
              <a:gd name="T57" fmla="*/ 2147483647 h 374"/>
              <a:gd name="T58" fmla="*/ 2147483647 w 231"/>
              <a:gd name="T59" fmla="*/ 2147483647 h 374"/>
              <a:gd name="T60" fmla="*/ 2147483647 w 231"/>
              <a:gd name="T61" fmla="*/ 2147483647 h 374"/>
              <a:gd name="T62" fmla="*/ 2147483647 w 231"/>
              <a:gd name="T63" fmla="*/ 2147483647 h 374"/>
              <a:gd name="T64" fmla="*/ 2147483647 w 231"/>
              <a:gd name="T65" fmla="*/ 2147483647 h 374"/>
              <a:gd name="T66" fmla="*/ 2147483647 w 231"/>
              <a:gd name="T67" fmla="*/ 2147483647 h 374"/>
              <a:gd name="T68" fmla="*/ 2147483647 w 231"/>
              <a:gd name="T69" fmla="*/ 2147483647 h 37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31"/>
              <a:gd name="T106" fmla="*/ 0 h 374"/>
              <a:gd name="T107" fmla="*/ 231 w 231"/>
              <a:gd name="T108" fmla="*/ 374 h 37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31" h="374">
                <a:moveTo>
                  <a:pt x="0" y="2"/>
                </a:moveTo>
                <a:lnTo>
                  <a:pt x="0" y="2"/>
                </a:lnTo>
                <a:lnTo>
                  <a:pt x="17" y="0"/>
                </a:lnTo>
                <a:lnTo>
                  <a:pt x="34" y="0"/>
                </a:lnTo>
                <a:lnTo>
                  <a:pt x="52" y="0"/>
                </a:lnTo>
                <a:lnTo>
                  <a:pt x="71" y="1"/>
                </a:lnTo>
                <a:lnTo>
                  <a:pt x="91" y="2"/>
                </a:lnTo>
                <a:lnTo>
                  <a:pt x="110" y="4"/>
                </a:lnTo>
                <a:lnTo>
                  <a:pt x="128" y="7"/>
                </a:lnTo>
                <a:lnTo>
                  <a:pt x="147" y="10"/>
                </a:lnTo>
                <a:lnTo>
                  <a:pt x="164" y="12"/>
                </a:lnTo>
                <a:lnTo>
                  <a:pt x="180" y="15"/>
                </a:lnTo>
                <a:lnTo>
                  <a:pt x="194" y="18"/>
                </a:lnTo>
                <a:lnTo>
                  <a:pt x="207" y="21"/>
                </a:lnTo>
                <a:lnTo>
                  <a:pt x="216" y="23"/>
                </a:lnTo>
                <a:lnTo>
                  <a:pt x="225" y="25"/>
                </a:lnTo>
                <a:lnTo>
                  <a:pt x="229" y="26"/>
                </a:lnTo>
                <a:lnTo>
                  <a:pt x="231" y="26"/>
                </a:lnTo>
                <a:lnTo>
                  <a:pt x="230" y="30"/>
                </a:lnTo>
                <a:lnTo>
                  <a:pt x="227" y="39"/>
                </a:lnTo>
                <a:lnTo>
                  <a:pt x="222" y="54"/>
                </a:lnTo>
                <a:lnTo>
                  <a:pt x="216" y="74"/>
                </a:lnTo>
                <a:lnTo>
                  <a:pt x="208" y="97"/>
                </a:lnTo>
                <a:lnTo>
                  <a:pt x="200" y="124"/>
                </a:lnTo>
                <a:lnTo>
                  <a:pt x="191" y="152"/>
                </a:lnTo>
                <a:lnTo>
                  <a:pt x="181" y="182"/>
                </a:lnTo>
                <a:lnTo>
                  <a:pt x="170" y="212"/>
                </a:lnTo>
                <a:lnTo>
                  <a:pt x="159" y="243"/>
                </a:lnTo>
                <a:lnTo>
                  <a:pt x="149" y="272"/>
                </a:lnTo>
                <a:lnTo>
                  <a:pt x="139" y="299"/>
                </a:lnTo>
                <a:lnTo>
                  <a:pt x="129" y="324"/>
                </a:lnTo>
                <a:lnTo>
                  <a:pt x="120" y="345"/>
                </a:lnTo>
                <a:lnTo>
                  <a:pt x="112" y="362"/>
                </a:lnTo>
                <a:lnTo>
                  <a:pt x="105" y="374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70" name="Freeform 98"/>
          <p:cNvSpPr>
            <a:spLocks/>
          </p:cNvSpPr>
          <p:nvPr/>
        </p:nvSpPr>
        <p:spPr bwMode="auto">
          <a:xfrm>
            <a:off x="2858912" y="1889478"/>
            <a:ext cx="290689" cy="49388"/>
          </a:xfrm>
          <a:custGeom>
            <a:avLst/>
            <a:gdLst>
              <a:gd name="T0" fmla="*/ 0 w 206"/>
              <a:gd name="T1" fmla="*/ 2147483647 h 35"/>
              <a:gd name="T2" fmla="*/ 0 w 206"/>
              <a:gd name="T3" fmla="*/ 2147483647 h 35"/>
              <a:gd name="T4" fmla="*/ 2147483647 w 206"/>
              <a:gd name="T5" fmla="*/ 2147483647 h 35"/>
              <a:gd name="T6" fmla="*/ 2147483647 w 206"/>
              <a:gd name="T7" fmla="*/ 2147483647 h 35"/>
              <a:gd name="T8" fmla="*/ 2147483647 w 206"/>
              <a:gd name="T9" fmla="*/ 2147483647 h 35"/>
              <a:gd name="T10" fmla="*/ 2147483647 w 206"/>
              <a:gd name="T11" fmla="*/ 2147483647 h 35"/>
              <a:gd name="T12" fmla="*/ 2147483647 w 206"/>
              <a:gd name="T13" fmla="*/ 2147483647 h 35"/>
              <a:gd name="T14" fmla="*/ 2147483647 w 206"/>
              <a:gd name="T15" fmla="*/ 2147483647 h 35"/>
              <a:gd name="T16" fmla="*/ 2147483647 w 206"/>
              <a:gd name="T17" fmla="*/ 2147483647 h 35"/>
              <a:gd name="T18" fmla="*/ 2147483647 w 206"/>
              <a:gd name="T19" fmla="*/ 2147483647 h 35"/>
              <a:gd name="T20" fmla="*/ 2147483647 w 206"/>
              <a:gd name="T21" fmla="*/ 2147483647 h 35"/>
              <a:gd name="T22" fmla="*/ 2147483647 w 206"/>
              <a:gd name="T23" fmla="*/ 2147483647 h 35"/>
              <a:gd name="T24" fmla="*/ 2147483647 w 206"/>
              <a:gd name="T25" fmla="*/ 2147483647 h 35"/>
              <a:gd name="T26" fmla="*/ 2147483647 w 206"/>
              <a:gd name="T27" fmla="*/ 2147483647 h 35"/>
              <a:gd name="T28" fmla="*/ 2147483647 w 206"/>
              <a:gd name="T29" fmla="*/ 2147483647 h 35"/>
              <a:gd name="T30" fmla="*/ 2147483647 w 206"/>
              <a:gd name="T31" fmla="*/ 0 h 35"/>
              <a:gd name="T32" fmla="*/ 2147483647 w 206"/>
              <a:gd name="T33" fmla="*/ 0 h 35"/>
              <a:gd name="T34" fmla="*/ 2147483647 w 206"/>
              <a:gd name="T35" fmla="*/ 2147483647 h 3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06"/>
              <a:gd name="T55" fmla="*/ 0 h 35"/>
              <a:gd name="T56" fmla="*/ 206 w 206"/>
              <a:gd name="T57" fmla="*/ 35 h 3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06" h="35">
                <a:moveTo>
                  <a:pt x="0" y="35"/>
                </a:moveTo>
                <a:lnTo>
                  <a:pt x="0" y="35"/>
                </a:lnTo>
                <a:lnTo>
                  <a:pt x="1" y="35"/>
                </a:lnTo>
                <a:lnTo>
                  <a:pt x="7" y="34"/>
                </a:lnTo>
                <a:lnTo>
                  <a:pt x="16" y="31"/>
                </a:lnTo>
                <a:lnTo>
                  <a:pt x="27" y="28"/>
                </a:lnTo>
                <a:lnTo>
                  <a:pt x="40" y="25"/>
                </a:lnTo>
                <a:lnTo>
                  <a:pt x="55" y="21"/>
                </a:lnTo>
                <a:lnTo>
                  <a:pt x="72" y="18"/>
                </a:lnTo>
                <a:lnTo>
                  <a:pt x="89" y="14"/>
                </a:lnTo>
                <a:lnTo>
                  <a:pt x="107" y="10"/>
                </a:lnTo>
                <a:lnTo>
                  <a:pt x="125" y="7"/>
                </a:lnTo>
                <a:lnTo>
                  <a:pt x="142" y="4"/>
                </a:lnTo>
                <a:lnTo>
                  <a:pt x="158" y="2"/>
                </a:lnTo>
                <a:lnTo>
                  <a:pt x="173" y="1"/>
                </a:lnTo>
                <a:lnTo>
                  <a:pt x="186" y="0"/>
                </a:lnTo>
                <a:lnTo>
                  <a:pt x="197" y="0"/>
                </a:lnTo>
                <a:lnTo>
                  <a:pt x="206" y="2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71" name="Freeform 99"/>
          <p:cNvSpPr>
            <a:spLocks/>
          </p:cNvSpPr>
          <p:nvPr/>
        </p:nvSpPr>
        <p:spPr bwMode="auto">
          <a:xfrm>
            <a:off x="2858912" y="1847145"/>
            <a:ext cx="196145" cy="70556"/>
          </a:xfrm>
          <a:custGeom>
            <a:avLst/>
            <a:gdLst>
              <a:gd name="T0" fmla="*/ 0 w 138"/>
              <a:gd name="T1" fmla="*/ 2147483647 h 50"/>
              <a:gd name="T2" fmla="*/ 0 w 138"/>
              <a:gd name="T3" fmla="*/ 2147483647 h 50"/>
              <a:gd name="T4" fmla="*/ 2147483647 w 138"/>
              <a:gd name="T5" fmla="*/ 2147483647 h 50"/>
              <a:gd name="T6" fmla="*/ 2147483647 w 138"/>
              <a:gd name="T7" fmla="*/ 2147483647 h 50"/>
              <a:gd name="T8" fmla="*/ 2147483647 w 138"/>
              <a:gd name="T9" fmla="*/ 2147483647 h 50"/>
              <a:gd name="T10" fmla="*/ 2147483647 w 138"/>
              <a:gd name="T11" fmla="*/ 2147483647 h 50"/>
              <a:gd name="T12" fmla="*/ 2147483647 w 138"/>
              <a:gd name="T13" fmla="*/ 2147483647 h 50"/>
              <a:gd name="T14" fmla="*/ 2147483647 w 138"/>
              <a:gd name="T15" fmla="*/ 2147483647 h 50"/>
              <a:gd name="T16" fmla="*/ 2147483647 w 138"/>
              <a:gd name="T17" fmla="*/ 2147483647 h 50"/>
              <a:gd name="T18" fmla="*/ 2147483647 w 138"/>
              <a:gd name="T19" fmla="*/ 2147483647 h 50"/>
              <a:gd name="T20" fmla="*/ 2147483647 w 138"/>
              <a:gd name="T21" fmla="*/ 2147483647 h 50"/>
              <a:gd name="T22" fmla="*/ 2147483647 w 138"/>
              <a:gd name="T23" fmla="*/ 2147483647 h 50"/>
              <a:gd name="T24" fmla="*/ 2147483647 w 138"/>
              <a:gd name="T25" fmla="*/ 2147483647 h 50"/>
              <a:gd name="T26" fmla="*/ 2147483647 w 138"/>
              <a:gd name="T27" fmla="*/ 2147483647 h 50"/>
              <a:gd name="T28" fmla="*/ 2147483647 w 138"/>
              <a:gd name="T29" fmla="*/ 2147483647 h 50"/>
              <a:gd name="T30" fmla="*/ 2147483647 w 138"/>
              <a:gd name="T31" fmla="*/ 0 h 50"/>
              <a:gd name="T32" fmla="*/ 2147483647 w 138"/>
              <a:gd name="T33" fmla="*/ 0 h 50"/>
              <a:gd name="T34" fmla="*/ 2147483647 w 138"/>
              <a:gd name="T35" fmla="*/ 2147483647 h 5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8"/>
              <a:gd name="T55" fmla="*/ 0 h 50"/>
              <a:gd name="T56" fmla="*/ 138 w 138"/>
              <a:gd name="T57" fmla="*/ 50 h 5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8" h="50">
                <a:moveTo>
                  <a:pt x="0" y="50"/>
                </a:moveTo>
                <a:lnTo>
                  <a:pt x="0" y="50"/>
                </a:lnTo>
                <a:lnTo>
                  <a:pt x="1" y="50"/>
                </a:lnTo>
                <a:lnTo>
                  <a:pt x="4" y="47"/>
                </a:lnTo>
                <a:lnTo>
                  <a:pt x="10" y="45"/>
                </a:lnTo>
                <a:lnTo>
                  <a:pt x="17" y="41"/>
                </a:lnTo>
                <a:lnTo>
                  <a:pt x="26" y="36"/>
                </a:lnTo>
                <a:lnTo>
                  <a:pt x="35" y="31"/>
                </a:lnTo>
                <a:lnTo>
                  <a:pt x="46" y="26"/>
                </a:lnTo>
                <a:lnTo>
                  <a:pt x="58" y="21"/>
                </a:lnTo>
                <a:lnTo>
                  <a:pt x="69" y="16"/>
                </a:lnTo>
                <a:lnTo>
                  <a:pt x="81" y="11"/>
                </a:lnTo>
                <a:lnTo>
                  <a:pt x="93" y="7"/>
                </a:lnTo>
                <a:lnTo>
                  <a:pt x="104" y="4"/>
                </a:lnTo>
                <a:lnTo>
                  <a:pt x="114" y="1"/>
                </a:lnTo>
                <a:lnTo>
                  <a:pt x="123" y="0"/>
                </a:lnTo>
                <a:lnTo>
                  <a:pt x="132" y="0"/>
                </a:lnTo>
                <a:lnTo>
                  <a:pt x="138" y="1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72" name="Freeform 100"/>
          <p:cNvSpPr>
            <a:spLocks/>
          </p:cNvSpPr>
          <p:nvPr/>
        </p:nvSpPr>
        <p:spPr bwMode="auto">
          <a:xfrm>
            <a:off x="2841978" y="1827389"/>
            <a:ext cx="200378" cy="77611"/>
          </a:xfrm>
          <a:custGeom>
            <a:avLst/>
            <a:gdLst>
              <a:gd name="T0" fmla="*/ 0 w 141"/>
              <a:gd name="T1" fmla="*/ 2147483647 h 55"/>
              <a:gd name="T2" fmla="*/ 0 w 141"/>
              <a:gd name="T3" fmla="*/ 2147483647 h 55"/>
              <a:gd name="T4" fmla="*/ 2147483647 w 141"/>
              <a:gd name="T5" fmla="*/ 2147483647 h 55"/>
              <a:gd name="T6" fmla="*/ 2147483647 w 141"/>
              <a:gd name="T7" fmla="*/ 2147483647 h 55"/>
              <a:gd name="T8" fmla="*/ 2147483647 w 141"/>
              <a:gd name="T9" fmla="*/ 2147483647 h 55"/>
              <a:gd name="T10" fmla="*/ 2147483647 w 141"/>
              <a:gd name="T11" fmla="*/ 2147483647 h 55"/>
              <a:gd name="T12" fmla="*/ 2147483647 w 141"/>
              <a:gd name="T13" fmla="*/ 2147483647 h 55"/>
              <a:gd name="T14" fmla="*/ 2147483647 w 141"/>
              <a:gd name="T15" fmla="*/ 2147483647 h 55"/>
              <a:gd name="T16" fmla="*/ 2147483647 w 141"/>
              <a:gd name="T17" fmla="*/ 2147483647 h 55"/>
              <a:gd name="T18" fmla="*/ 2147483647 w 141"/>
              <a:gd name="T19" fmla="*/ 2147483647 h 55"/>
              <a:gd name="T20" fmla="*/ 2147483647 w 141"/>
              <a:gd name="T21" fmla="*/ 2147483647 h 55"/>
              <a:gd name="T22" fmla="*/ 2147483647 w 141"/>
              <a:gd name="T23" fmla="*/ 2147483647 h 55"/>
              <a:gd name="T24" fmla="*/ 2147483647 w 141"/>
              <a:gd name="T25" fmla="*/ 2147483647 h 55"/>
              <a:gd name="T26" fmla="*/ 2147483647 w 141"/>
              <a:gd name="T27" fmla="*/ 2147483647 h 55"/>
              <a:gd name="T28" fmla="*/ 2147483647 w 141"/>
              <a:gd name="T29" fmla="*/ 2147483647 h 55"/>
              <a:gd name="T30" fmla="*/ 2147483647 w 141"/>
              <a:gd name="T31" fmla="*/ 2147483647 h 55"/>
              <a:gd name="T32" fmla="*/ 2147483647 w 141"/>
              <a:gd name="T33" fmla="*/ 0 h 55"/>
              <a:gd name="T34" fmla="*/ 2147483647 w 141"/>
              <a:gd name="T35" fmla="*/ 0 h 5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41"/>
              <a:gd name="T55" fmla="*/ 0 h 55"/>
              <a:gd name="T56" fmla="*/ 141 w 141"/>
              <a:gd name="T57" fmla="*/ 55 h 5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41" h="55">
                <a:moveTo>
                  <a:pt x="0" y="55"/>
                </a:moveTo>
                <a:lnTo>
                  <a:pt x="0" y="55"/>
                </a:lnTo>
                <a:lnTo>
                  <a:pt x="1" y="54"/>
                </a:lnTo>
                <a:lnTo>
                  <a:pt x="4" y="53"/>
                </a:lnTo>
                <a:lnTo>
                  <a:pt x="10" y="50"/>
                </a:lnTo>
                <a:lnTo>
                  <a:pt x="17" y="46"/>
                </a:lnTo>
                <a:lnTo>
                  <a:pt x="26" y="42"/>
                </a:lnTo>
                <a:lnTo>
                  <a:pt x="36" y="37"/>
                </a:lnTo>
                <a:lnTo>
                  <a:pt x="47" y="31"/>
                </a:lnTo>
                <a:lnTo>
                  <a:pt x="59" y="26"/>
                </a:lnTo>
                <a:lnTo>
                  <a:pt x="70" y="21"/>
                </a:lnTo>
                <a:lnTo>
                  <a:pt x="82" y="16"/>
                </a:lnTo>
                <a:lnTo>
                  <a:pt x="95" y="11"/>
                </a:lnTo>
                <a:lnTo>
                  <a:pt x="106" y="7"/>
                </a:lnTo>
                <a:lnTo>
                  <a:pt x="116" y="4"/>
                </a:lnTo>
                <a:lnTo>
                  <a:pt x="126" y="1"/>
                </a:lnTo>
                <a:lnTo>
                  <a:pt x="134" y="0"/>
                </a:lnTo>
                <a:lnTo>
                  <a:pt x="141" y="0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73" name="Freeform 101"/>
          <p:cNvSpPr>
            <a:spLocks/>
          </p:cNvSpPr>
          <p:nvPr/>
        </p:nvSpPr>
        <p:spPr bwMode="auto">
          <a:xfrm>
            <a:off x="2806701" y="1748368"/>
            <a:ext cx="173566" cy="177800"/>
          </a:xfrm>
          <a:custGeom>
            <a:avLst/>
            <a:gdLst>
              <a:gd name="T0" fmla="*/ 0 w 123"/>
              <a:gd name="T1" fmla="*/ 2147483647 h 126"/>
              <a:gd name="T2" fmla="*/ 0 w 123"/>
              <a:gd name="T3" fmla="*/ 2147483647 h 126"/>
              <a:gd name="T4" fmla="*/ 2147483647 w 123"/>
              <a:gd name="T5" fmla="*/ 2147483647 h 126"/>
              <a:gd name="T6" fmla="*/ 2147483647 w 123"/>
              <a:gd name="T7" fmla="*/ 2147483647 h 126"/>
              <a:gd name="T8" fmla="*/ 2147483647 w 123"/>
              <a:gd name="T9" fmla="*/ 2147483647 h 126"/>
              <a:gd name="T10" fmla="*/ 2147483647 w 123"/>
              <a:gd name="T11" fmla="*/ 2147483647 h 126"/>
              <a:gd name="T12" fmla="*/ 2147483647 w 123"/>
              <a:gd name="T13" fmla="*/ 2147483647 h 126"/>
              <a:gd name="T14" fmla="*/ 2147483647 w 123"/>
              <a:gd name="T15" fmla="*/ 2147483647 h 126"/>
              <a:gd name="T16" fmla="*/ 2147483647 w 123"/>
              <a:gd name="T17" fmla="*/ 2147483647 h 126"/>
              <a:gd name="T18" fmla="*/ 2147483647 w 123"/>
              <a:gd name="T19" fmla="*/ 2147483647 h 126"/>
              <a:gd name="T20" fmla="*/ 2147483647 w 123"/>
              <a:gd name="T21" fmla="*/ 2147483647 h 126"/>
              <a:gd name="T22" fmla="*/ 2147483647 w 123"/>
              <a:gd name="T23" fmla="*/ 2147483647 h 126"/>
              <a:gd name="T24" fmla="*/ 2147483647 w 123"/>
              <a:gd name="T25" fmla="*/ 2147483647 h 126"/>
              <a:gd name="T26" fmla="*/ 2147483647 w 123"/>
              <a:gd name="T27" fmla="*/ 2147483647 h 126"/>
              <a:gd name="T28" fmla="*/ 2147483647 w 123"/>
              <a:gd name="T29" fmla="*/ 2147483647 h 126"/>
              <a:gd name="T30" fmla="*/ 2147483647 w 123"/>
              <a:gd name="T31" fmla="*/ 2147483647 h 126"/>
              <a:gd name="T32" fmla="*/ 2147483647 w 123"/>
              <a:gd name="T33" fmla="*/ 2147483647 h 126"/>
              <a:gd name="T34" fmla="*/ 2147483647 w 123"/>
              <a:gd name="T35" fmla="*/ 0 h 1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3"/>
              <a:gd name="T55" fmla="*/ 0 h 126"/>
              <a:gd name="T56" fmla="*/ 123 w 123"/>
              <a:gd name="T57" fmla="*/ 126 h 1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3" h="126">
                <a:moveTo>
                  <a:pt x="0" y="126"/>
                </a:moveTo>
                <a:lnTo>
                  <a:pt x="0" y="126"/>
                </a:lnTo>
                <a:lnTo>
                  <a:pt x="1" y="125"/>
                </a:lnTo>
                <a:lnTo>
                  <a:pt x="3" y="121"/>
                </a:lnTo>
                <a:lnTo>
                  <a:pt x="8" y="115"/>
                </a:lnTo>
                <a:lnTo>
                  <a:pt x="14" y="108"/>
                </a:lnTo>
                <a:lnTo>
                  <a:pt x="21" y="99"/>
                </a:lnTo>
                <a:lnTo>
                  <a:pt x="29" y="89"/>
                </a:lnTo>
                <a:lnTo>
                  <a:pt x="37" y="78"/>
                </a:lnTo>
                <a:lnTo>
                  <a:pt x="46" y="67"/>
                </a:lnTo>
                <a:lnTo>
                  <a:pt x="56" y="55"/>
                </a:lnTo>
                <a:lnTo>
                  <a:pt x="67" y="44"/>
                </a:lnTo>
                <a:lnTo>
                  <a:pt x="77" y="34"/>
                </a:lnTo>
                <a:lnTo>
                  <a:pt x="87" y="24"/>
                </a:lnTo>
                <a:lnTo>
                  <a:pt x="97" y="15"/>
                </a:lnTo>
                <a:lnTo>
                  <a:pt x="106" y="9"/>
                </a:lnTo>
                <a:lnTo>
                  <a:pt x="115" y="3"/>
                </a:lnTo>
                <a:lnTo>
                  <a:pt x="123" y="0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74" name="Freeform 102"/>
          <p:cNvSpPr>
            <a:spLocks/>
          </p:cNvSpPr>
          <p:nvPr/>
        </p:nvSpPr>
        <p:spPr bwMode="auto">
          <a:xfrm>
            <a:off x="2772834" y="1748367"/>
            <a:ext cx="86077" cy="196144"/>
          </a:xfrm>
          <a:custGeom>
            <a:avLst/>
            <a:gdLst>
              <a:gd name="T0" fmla="*/ 0 w 61"/>
              <a:gd name="T1" fmla="*/ 2147483647 h 139"/>
              <a:gd name="T2" fmla="*/ 0 w 61"/>
              <a:gd name="T3" fmla="*/ 2147483647 h 139"/>
              <a:gd name="T4" fmla="*/ 0 w 61"/>
              <a:gd name="T5" fmla="*/ 2147483647 h 139"/>
              <a:gd name="T6" fmla="*/ 2147483647 w 61"/>
              <a:gd name="T7" fmla="*/ 2147483647 h 139"/>
              <a:gd name="T8" fmla="*/ 2147483647 w 61"/>
              <a:gd name="T9" fmla="*/ 2147483647 h 139"/>
              <a:gd name="T10" fmla="*/ 2147483647 w 61"/>
              <a:gd name="T11" fmla="*/ 2147483647 h 139"/>
              <a:gd name="T12" fmla="*/ 2147483647 w 61"/>
              <a:gd name="T13" fmla="*/ 2147483647 h 139"/>
              <a:gd name="T14" fmla="*/ 2147483647 w 61"/>
              <a:gd name="T15" fmla="*/ 2147483647 h 139"/>
              <a:gd name="T16" fmla="*/ 2147483647 w 61"/>
              <a:gd name="T17" fmla="*/ 2147483647 h 139"/>
              <a:gd name="T18" fmla="*/ 2147483647 w 61"/>
              <a:gd name="T19" fmla="*/ 2147483647 h 139"/>
              <a:gd name="T20" fmla="*/ 2147483647 w 61"/>
              <a:gd name="T21" fmla="*/ 2147483647 h 139"/>
              <a:gd name="T22" fmla="*/ 2147483647 w 61"/>
              <a:gd name="T23" fmla="*/ 2147483647 h 139"/>
              <a:gd name="T24" fmla="*/ 2147483647 w 61"/>
              <a:gd name="T25" fmla="*/ 2147483647 h 139"/>
              <a:gd name="T26" fmla="*/ 2147483647 w 61"/>
              <a:gd name="T27" fmla="*/ 2147483647 h 139"/>
              <a:gd name="T28" fmla="*/ 2147483647 w 61"/>
              <a:gd name="T29" fmla="*/ 2147483647 h 139"/>
              <a:gd name="T30" fmla="*/ 2147483647 w 61"/>
              <a:gd name="T31" fmla="*/ 2147483647 h 139"/>
              <a:gd name="T32" fmla="*/ 2147483647 w 61"/>
              <a:gd name="T33" fmla="*/ 2147483647 h 139"/>
              <a:gd name="T34" fmla="*/ 2147483647 w 61"/>
              <a:gd name="T35" fmla="*/ 0 h 13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61"/>
              <a:gd name="T55" fmla="*/ 0 h 139"/>
              <a:gd name="T56" fmla="*/ 61 w 61"/>
              <a:gd name="T57" fmla="*/ 139 h 13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61" h="139">
                <a:moveTo>
                  <a:pt x="0" y="139"/>
                </a:moveTo>
                <a:lnTo>
                  <a:pt x="0" y="139"/>
                </a:lnTo>
                <a:lnTo>
                  <a:pt x="0" y="138"/>
                </a:lnTo>
                <a:lnTo>
                  <a:pt x="1" y="134"/>
                </a:lnTo>
                <a:lnTo>
                  <a:pt x="2" y="128"/>
                </a:lnTo>
                <a:lnTo>
                  <a:pt x="4" y="120"/>
                </a:lnTo>
                <a:lnTo>
                  <a:pt x="6" y="111"/>
                </a:lnTo>
                <a:lnTo>
                  <a:pt x="8" y="101"/>
                </a:lnTo>
                <a:lnTo>
                  <a:pt x="12" y="89"/>
                </a:lnTo>
                <a:lnTo>
                  <a:pt x="15" y="78"/>
                </a:lnTo>
                <a:lnTo>
                  <a:pt x="19" y="66"/>
                </a:lnTo>
                <a:lnTo>
                  <a:pt x="24" y="53"/>
                </a:lnTo>
                <a:lnTo>
                  <a:pt x="29" y="42"/>
                </a:lnTo>
                <a:lnTo>
                  <a:pt x="34" y="31"/>
                </a:lnTo>
                <a:lnTo>
                  <a:pt x="40" y="21"/>
                </a:lnTo>
                <a:lnTo>
                  <a:pt x="47" y="13"/>
                </a:lnTo>
                <a:lnTo>
                  <a:pt x="53" y="6"/>
                </a:lnTo>
                <a:lnTo>
                  <a:pt x="61" y="0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75" name="Freeform 103"/>
          <p:cNvSpPr>
            <a:spLocks/>
          </p:cNvSpPr>
          <p:nvPr/>
        </p:nvSpPr>
        <p:spPr bwMode="auto">
          <a:xfrm>
            <a:off x="2654301" y="1769534"/>
            <a:ext cx="104422" cy="183444"/>
          </a:xfrm>
          <a:custGeom>
            <a:avLst/>
            <a:gdLst>
              <a:gd name="T0" fmla="*/ 2147483647 w 74"/>
              <a:gd name="T1" fmla="*/ 2147483647 h 130"/>
              <a:gd name="T2" fmla="*/ 2147483647 w 74"/>
              <a:gd name="T3" fmla="*/ 2147483647 h 130"/>
              <a:gd name="T4" fmla="*/ 2147483647 w 74"/>
              <a:gd name="T5" fmla="*/ 2147483647 h 130"/>
              <a:gd name="T6" fmla="*/ 2147483647 w 74"/>
              <a:gd name="T7" fmla="*/ 2147483647 h 130"/>
              <a:gd name="T8" fmla="*/ 2147483647 w 74"/>
              <a:gd name="T9" fmla="*/ 2147483647 h 130"/>
              <a:gd name="T10" fmla="*/ 2147483647 w 74"/>
              <a:gd name="T11" fmla="*/ 2147483647 h 130"/>
              <a:gd name="T12" fmla="*/ 2147483647 w 74"/>
              <a:gd name="T13" fmla="*/ 2147483647 h 130"/>
              <a:gd name="T14" fmla="*/ 2147483647 w 74"/>
              <a:gd name="T15" fmla="*/ 2147483647 h 130"/>
              <a:gd name="T16" fmla="*/ 2147483647 w 74"/>
              <a:gd name="T17" fmla="*/ 2147483647 h 130"/>
              <a:gd name="T18" fmla="*/ 2147483647 w 74"/>
              <a:gd name="T19" fmla="*/ 2147483647 h 130"/>
              <a:gd name="T20" fmla="*/ 2147483647 w 74"/>
              <a:gd name="T21" fmla="*/ 2147483647 h 130"/>
              <a:gd name="T22" fmla="*/ 2147483647 w 74"/>
              <a:gd name="T23" fmla="*/ 2147483647 h 130"/>
              <a:gd name="T24" fmla="*/ 2147483647 w 74"/>
              <a:gd name="T25" fmla="*/ 2147483647 h 130"/>
              <a:gd name="T26" fmla="*/ 2147483647 w 74"/>
              <a:gd name="T27" fmla="*/ 2147483647 h 130"/>
              <a:gd name="T28" fmla="*/ 2147483647 w 74"/>
              <a:gd name="T29" fmla="*/ 2147483647 h 130"/>
              <a:gd name="T30" fmla="*/ 2147483647 w 74"/>
              <a:gd name="T31" fmla="*/ 2147483647 h 130"/>
              <a:gd name="T32" fmla="*/ 2147483647 w 74"/>
              <a:gd name="T33" fmla="*/ 2147483647 h 130"/>
              <a:gd name="T34" fmla="*/ 0 w 74"/>
              <a:gd name="T35" fmla="*/ 0 h 13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4"/>
              <a:gd name="T55" fmla="*/ 0 h 130"/>
              <a:gd name="T56" fmla="*/ 74 w 74"/>
              <a:gd name="T57" fmla="*/ 130 h 130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4" h="130">
                <a:moveTo>
                  <a:pt x="74" y="130"/>
                </a:moveTo>
                <a:lnTo>
                  <a:pt x="74" y="130"/>
                </a:lnTo>
                <a:lnTo>
                  <a:pt x="73" y="129"/>
                </a:lnTo>
                <a:lnTo>
                  <a:pt x="71" y="125"/>
                </a:lnTo>
                <a:lnTo>
                  <a:pt x="67" y="120"/>
                </a:lnTo>
                <a:lnTo>
                  <a:pt x="62" y="113"/>
                </a:lnTo>
                <a:lnTo>
                  <a:pt x="57" y="104"/>
                </a:lnTo>
                <a:lnTo>
                  <a:pt x="50" y="95"/>
                </a:lnTo>
                <a:lnTo>
                  <a:pt x="43" y="85"/>
                </a:lnTo>
                <a:lnTo>
                  <a:pt x="36" y="74"/>
                </a:lnTo>
                <a:lnTo>
                  <a:pt x="29" y="62"/>
                </a:lnTo>
                <a:lnTo>
                  <a:pt x="23" y="51"/>
                </a:lnTo>
                <a:lnTo>
                  <a:pt x="16" y="40"/>
                </a:lnTo>
                <a:lnTo>
                  <a:pt x="10" y="30"/>
                </a:lnTo>
                <a:lnTo>
                  <a:pt x="6" y="21"/>
                </a:lnTo>
                <a:lnTo>
                  <a:pt x="2" y="13"/>
                </a:lnTo>
                <a:lnTo>
                  <a:pt x="1" y="6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76" name="Freeform 104"/>
          <p:cNvSpPr>
            <a:spLocks/>
          </p:cNvSpPr>
          <p:nvPr/>
        </p:nvSpPr>
        <p:spPr bwMode="auto">
          <a:xfrm>
            <a:off x="2593622" y="1796345"/>
            <a:ext cx="152400" cy="169333"/>
          </a:xfrm>
          <a:custGeom>
            <a:avLst/>
            <a:gdLst>
              <a:gd name="T0" fmla="*/ 0 w 108"/>
              <a:gd name="T1" fmla="*/ 0 h 120"/>
              <a:gd name="T2" fmla="*/ 0 w 108"/>
              <a:gd name="T3" fmla="*/ 0 h 120"/>
              <a:gd name="T4" fmla="*/ 2147483647 w 108"/>
              <a:gd name="T5" fmla="*/ 2147483647 h 120"/>
              <a:gd name="T6" fmla="*/ 2147483647 w 108"/>
              <a:gd name="T7" fmla="*/ 2147483647 h 120"/>
              <a:gd name="T8" fmla="*/ 2147483647 w 108"/>
              <a:gd name="T9" fmla="*/ 2147483647 h 120"/>
              <a:gd name="T10" fmla="*/ 2147483647 w 108"/>
              <a:gd name="T11" fmla="*/ 2147483647 h 120"/>
              <a:gd name="T12" fmla="*/ 2147483647 w 108"/>
              <a:gd name="T13" fmla="*/ 2147483647 h 120"/>
              <a:gd name="T14" fmla="*/ 2147483647 w 108"/>
              <a:gd name="T15" fmla="*/ 2147483647 h 120"/>
              <a:gd name="T16" fmla="*/ 2147483647 w 108"/>
              <a:gd name="T17" fmla="*/ 2147483647 h 120"/>
              <a:gd name="T18" fmla="*/ 2147483647 w 108"/>
              <a:gd name="T19" fmla="*/ 2147483647 h 120"/>
              <a:gd name="T20" fmla="*/ 2147483647 w 108"/>
              <a:gd name="T21" fmla="*/ 2147483647 h 120"/>
              <a:gd name="T22" fmla="*/ 2147483647 w 108"/>
              <a:gd name="T23" fmla="*/ 2147483647 h 120"/>
              <a:gd name="T24" fmla="*/ 2147483647 w 108"/>
              <a:gd name="T25" fmla="*/ 2147483647 h 120"/>
              <a:gd name="T26" fmla="*/ 2147483647 w 108"/>
              <a:gd name="T27" fmla="*/ 2147483647 h 120"/>
              <a:gd name="T28" fmla="*/ 2147483647 w 108"/>
              <a:gd name="T29" fmla="*/ 2147483647 h 120"/>
              <a:gd name="T30" fmla="*/ 2147483647 w 108"/>
              <a:gd name="T31" fmla="*/ 2147483647 h 120"/>
              <a:gd name="T32" fmla="*/ 2147483647 w 108"/>
              <a:gd name="T33" fmla="*/ 2147483647 h 120"/>
              <a:gd name="T34" fmla="*/ 2147483647 w 108"/>
              <a:gd name="T35" fmla="*/ 2147483647 h 120"/>
              <a:gd name="T36" fmla="*/ 2147483647 w 108"/>
              <a:gd name="T37" fmla="*/ 2147483647 h 120"/>
              <a:gd name="T38" fmla="*/ 2147483647 w 108"/>
              <a:gd name="T39" fmla="*/ 2147483647 h 120"/>
              <a:gd name="T40" fmla="*/ 2147483647 w 108"/>
              <a:gd name="T41" fmla="*/ 2147483647 h 120"/>
              <a:gd name="T42" fmla="*/ 2147483647 w 108"/>
              <a:gd name="T43" fmla="*/ 2147483647 h 120"/>
              <a:gd name="T44" fmla="*/ 2147483647 w 108"/>
              <a:gd name="T45" fmla="*/ 2147483647 h 120"/>
              <a:gd name="T46" fmla="*/ 2147483647 w 108"/>
              <a:gd name="T47" fmla="*/ 2147483647 h 120"/>
              <a:gd name="T48" fmla="*/ 2147483647 w 108"/>
              <a:gd name="T49" fmla="*/ 2147483647 h 120"/>
              <a:gd name="T50" fmla="*/ 2147483647 w 108"/>
              <a:gd name="T51" fmla="*/ 2147483647 h 120"/>
              <a:gd name="T52" fmla="*/ 2147483647 w 108"/>
              <a:gd name="T53" fmla="*/ 2147483647 h 120"/>
              <a:gd name="T54" fmla="*/ 2147483647 w 108"/>
              <a:gd name="T55" fmla="*/ 2147483647 h 120"/>
              <a:gd name="T56" fmla="*/ 2147483647 w 108"/>
              <a:gd name="T57" fmla="*/ 2147483647 h 120"/>
              <a:gd name="T58" fmla="*/ 2147483647 w 108"/>
              <a:gd name="T59" fmla="*/ 2147483647 h 120"/>
              <a:gd name="T60" fmla="*/ 2147483647 w 108"/>
              <a:gd name="T61" fmla="*/ 2147483647 h 120"/>
              <a:gd name="T62" fmla="*/ 2147483647 w 108"/>
              <a:gd name="T63" fmla="*/ 2147483647 h 120"/>
              <a:gd name="T64" fmla="*/ 2147483647 w 108"/>
              <a:gd name="T65" fmla="*/ 2147483647 h 120"/>
              <a:gd name="T66" fmla="*/ 2147483647 w 108"/>
              <a:gd name="T67" fmla="*/ 2147483647 h 120"/>
              <a:gd name="T68" fmla="*/ 2147483647 w 108"/>
              <a:gd name="T69" fmla="*/ 0 h 12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08"/>
              <a:gd name="T106" fmla="*/ 0 h 120"/>
              <a:gd name="T107" fmla="*/ 108 w 108"/>
              <a:gd name="T108" fmla="*/ 120 h 12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08" h="120">
                <a:moveTo>
                  <a:pt x="0" y="0"/>
                </a:moveTo>
                <a:lnTo>
                  <a:pt x="0" y="0"/>
                </a:lnTo>
                <a:lnTo>
                  <a:pt x="2" y="5"/>
                </a:lnTo>
                <a:lnTo>
                  <a:pt x="6" y="12"/>
                </a:lnTo>
                <a:lnTo>
                  <a:pt x="11" y="20"/>
                </a:lnTo>
                <a:lnTo>
                  <a:pt x="18" y="29"/>
                </a:lnTo>
                <a:lnTo>
                  <a:pt x="26" y="39"/>
                </a:lnTo>
                <a:lnTo>
                  <a:pt x="34" y="49"/>
                </a:lnTo>
                <a:lnTo>
                  <a:pt x="44" y="59"/>
                </a:lnTo>
                <a:lnTo>
                  <a:pt x="53" y="70"/>
                </a:lnTo>
                <a:lnTo>
                  <a:pt x="63" y="79"/>
                </a:lnTo>
                <a:lnTo>
                  <a:pt x="72" y="89"/>
                </a:lnTo>
                <a:lnTo>
                  <a:pt x="81" y="97"/>
                </a:lnTo>
                <a:lnTo>
                  <a:pt x="89" y="105"/>
                </a:lnTo>
                <a:lnTo>
                  <a:pt x="95" y="111"/>
                </a:lnTo>
                <a:lnTo>
                  <a:pt x="100" y="116"/>
                </a:lnTo>
                <a:lnTo>
                  <a:pt x="104" y="119"/>
                </a:lnTo>
                <a:lnTo>
                  <a:pt x="105" y="120"/>
                </a:lnTo>
                <a:lnTo>
                  <a:pt x="105" y="119"/>
                </a:lnTo>
                <a:lnTo>
                  <a:pt x="104" y="117"/>
                </a:lnTo>
                <a:lnTo>
                  <a:pt x="104" y="112"/>
                </a:lnTo>
                <a:lnTo>
                  <a:pt x="103" y="106"/>
                </a:lnTo>
                <a:lnTo>
                  <a:pt x="102" y="100"/>
                </a:lnTo>
                <a:lnTo>
                  <a:pt x="102" y="92"/>
                </a:lnTo>
                <a:lnTo>
                  <a:pt x="101" y="83"/>
                </a:lnTo>
                <a:lnTo>
                  <a:pt x="101" y="74"/>
                </a:lnTo>
                <a:lnTo>
                  <a:pt x="100" y="64"/>
                </a:lnTo>
                <a:lnTo>
                  <a:pt x="100" y="54"/>
                </a:lnTo>
                <a:lnTo>
                  <a:pt x="101" y="44"/>
                </a:lnTo>
                <a:lnTo>
                  <a:pt x="101" y="34"/>
                </a:lnTo>
                <a:lnTo>
                  <a:pt x="102" y="25"/>
                </a:lnTo>
                <a:lnTo>
                  <a:pt x="104" y="15"/>
                </a:lnTo>
                <a:lnTo>
                  <a:pt x="105" y="7"/>
                </a:lnTo>
                <a:lnTo>
                  <a:pt x="108" y="0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77" name="Freeform 105"/>
          <p:cNvSpPr>
            <a:spLocks/>
          </p:cNvSpPr>
          <p:nvPr/>
        </p:nvSpPr>
        <p:spPr bwMode="auto">
          <a:xfrm>
            <a:off x="2468034" y="1909234"/>
            <a:ext cx="263877" cy="69144"/>
          </a:xfrm>
          <a:custGeom>
            <a:avLst/>
            <a:gdLst>
              <a:gd name="T0" fmla="*/ 2147483647 w 187"/>
              <a:gd name="T1" fmla="*/ 2147483647 h 49"/>
              <a:gd name="T2" fmla="*/ 2147483647 w 187"/>
              <a:gd name="T3" fmla="*/ 2147483647 h 49"/>
              <a:gd name="T4" fmla="*/ 2147483647 w 187"/>
              <a:gd name="T5" fmla="*/ 2147483647 h 49"/>
              <a:gd name="T6" fmla="*/ 2147483647 w 187"/>
              <a:gd name="T7" fmla="*/ 2147483647 h 49"/>
              <a:gd name="T8" fmla="*/ 2147483647 w 187"/>
              <a:gd name="T9" fmla="*/ 2147483647 h 49"/>
              <a:gd name="T10" fmla="*/ 2147483647 w 187"/>
              <a:gd name="T11" fmla="*/ 2147483647 h 49"/>
              <a:gd name="T12" fmla="*/ 2147483647 w 187"/>
              <a:gd name="T13" fmla="*/ 2147483647 h 49"/>
              <a:gd name="T14" fmla="*/ 2147483647 w 187"/>
              <a:gd name="T15" fmla="*/ 2147483647 h 49"/>
              <a:gd name="T16" fmla="*/ 2147483647 w 187"/>
              <a:gd name="T17" fmla="*/ 2147483647 h 49"/>
              <a:gd name="T18" fmla="*/ 2147483647 w 187"/>
              <a:gd name="T19" fmla="*/ 2147483647 h 49"/>
              <a:gd name="T20" fmla="*/ 2147483647 w 187"/>
              <a:gd name="T21" fmla="*/ 2147483647 h 49"/>
              <a:gd name="T22" fmla="*/ 2147483647 w 187"/>
              <a:gd name="T23" fmla="*/ 2147483647 h 49"/>
              <a:gd name="T24" fmla="*/ 2147483647 w 187"/>
              <a:gd name="T25" fmla="*/ 2147483647 h 49"/>
              <a:gd name="T26" fmla="*/ 2147483647 w 187"/>
              <a:gd name="T27" fmla="*/ 2147483647 h 49"/>
              <a:gd name="T28" fmla="*/ 2147483647 w 187"/>
              <a:gd name="T29" fmla="*/ 2147483647 h 49"/>
              <a:gd name="T30" fmla="*/ 2147483647 w 187"/>
              <a:gd name="T31" fmla="*/ 2147483647 h 49"/>
              <a:gd name="T32" fmla="*/ 2147483647 w 187"/>
              <a:gd name="T33" fmla="*/ 0 h 49"/>
              <a:gd name="T34" fmla="*/ 0 w 187"/>
              <a:gd name="T35" fmla="*/ 2147483647 h 4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87"/>
              <a:gd name="T55" fmla="*/ 0 h 49"/>
              <a:gd name="T56" fmla="*/ 187 w 187"/>
              <a:gd name="T57" fmla="*/ 49 h 4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87" h="49">
                <a:moveTo>
                  <a:pt x="187" y="49"/>
                </a:moveTo>
                <a:lnTo>
                  <a:pt x="187" y="49"/>
                </a:lnTo>
                <a:lnTo>
                  <a:pt x="186" y="49"/>
                </a:lnTo>
                <a:lnTo>
                  <a:pt x="181" y="47"/>
                </a:lnTo>
                <a:lnTo>
                  <a:pt x="174" y="44"/>
                </a:lnTo>
                <a:lnTo>
                  <a:pt x="164" y="41"/>
                </a:lnTo>
                <a:lnTo>
                  <a:pt x="153" y="37"/>
                </a:lnTo>
                <a:lnTo>
                  <a:pt x="140" y="32"/>
                </a:lnTo>
                <a:lnTo>
                  <a:pt x="125" y="28"/>
                </a:lnTo>
                <a:lnTo>
                  <a:pt x="110" y="22"/>
                </a:lnTo>
                <a:lnTo>
                  <a:pt x="94" y="18"/>
                </a:lnTo>
                <a:lnTo>
                  <a:pt x="79" y="13"/>
                </a:lnTo>
                <a:lnTo>
                  <a:pt x="63" y="9"/>
                </a:lnTo>
                <a:lnTo>
                  <a:pt x="47" y="6"/>
                </a:lnTo>
                <a:lnTo>
                  <a:pt x="34" y="3"/>
                </a:lnTo>
                <a:lnTo>
                  <a:pt x="20" y="1"/>
                </a:lnTo>
                <a:lnTo>
                  <a:pt x="9" y="0"/>
                </a:lnTo>
                <a:lnTo>
                  <a:pt x="0" y="1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78" name="Freeform 106"/>
          <p:cNvSpPr>
            <a:spLocks/>
          </p:cNvSpPr>
          <p:nvPr/>
        </p:nvSpPr>
        <p:spPr bwMode="auto">
          <a:xfrm>
            <a:off x="2360790" y="2005190"/>
            <a:ext cx="306211" cy="16933"/>
          </a:xfrm>
          <a:custGeom>
            <a:avLst/>
            <a:gdLst>
              <a:gd name="T0" fmla="*/ 2147483647 w 217"/>
              <a:gd name="T1" fmla="*/ 2147483647 h 12"/>
              <a:gd name="T2" fmla="*/ 2147483647 w 217"/>
              <a:gd name="T3" fmla="*/ 2147483647 h 12"/>
              <a:gd name="T4" fmla="*/ 2147483647 w 217"/>
              <a:gd name="T5" fmla="*/ 2147483647 h 12"/>
              <a:gd name="T6" fmla="*/ 2147483647 w 217"/>
              <a:gd name="T7" fmla="*/ 2147483647 h 12"/>
              <a:gd name="T8" fmla="*/ 2147483647 w 217"/>
              <a:gd name="T9" fmla="*/ 2147483647 h 12"/>
              <a:gd name="T10" fmla="*/ 2147483647 w 217"/>
              <a:gd name="T11" fmla="*/ 2147483647 h 12"/>
              <a:gd name="T12" fmla="*/ 2147483647 w 217"/>
              <a:gd name="T13" fmla="*/ 2147483647 h 12"/>
              <a:gd name="T14" fmla="*/ 2147483647 w 217"/>
              <a:gd name="T15" fmla="*/ 2147483647 h 12"/>
              <a:gd name="T16" fmla="*/ 2147483647 w 217"/>
              <a:gd name="T17" fmla="*/ 2147483647 h 12"/>
              <a:gd name="T18" fmla="*/ 2147483647 w 217"/>
              <a:gd name="T19" fmla="*/ 2147483647 h 12"/>
              <a:gd name="T20" fmla="*/ 2147483647 w 217"/>
              <a:gd name="T21" fmla="*/ 2147483647 h 12"/>
              <a:gd name="T22" fmla="*/ 2147483647 w 217"/>
              <a:gd name="T23" fmla="*/ 2147483647 h 12"/>
              <a:gd name="T24" fmla="*/ 2147483647 w 217"/>
              <a:gd name="T25" fmla="*/ 2147483647 h 12"/>
              <a:gd name="T26" fmla="*/ 2147483647 w 217"/>
              <a:gd name="T27" fmla="*/ 0 h 12"/>
              <a:gd name="T28" fmla="*/ 2147483647 w 217"/>
              <a:gd name="T29" fmla="*/ 0 h 12"/>
              <a:gd name="T30" fmla="*/ 2147483647 w 217"/>
              <a:gd name="T31" fmla="*/ 0 h 12"/>
              <a:gd name="T32" fmla="*/ 2147483647 w 217"/>
              <a:gd name="T33" fmla="*/ 2147483647 h 12"/>
              <a:gd name="T34" fmla="*/ 0 w 217"/>
              <a:gd name="T35" fmla="*/ 2147483647 h 1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17"/>
              <a:gd name="T55" fmla="*/ 0 h 12"/>
              <a:gd name="T56" fmla="*/ 217 w 217"/>
              <a:gd name="T57" fmla="*/ 12 h 1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17" h="12">
                <a:moveTo>
                  <a:pt x="217" y="12"/>
                </a:moveTo>
                <a:lnTo>
                  <a:pt x="217" y="12"/>
                </a:lnTo>
                <a:lnTo>
                  <a:pt x="216" y="12"/>
                </a:lnTo>
                <a:lnTo>
                  <a:pt x="210" y="11"/>
                </a:lnTo>
                <a:lnTo>
                  <a:pt x="202" y="10"/>
                </a:lnTo>
                <a:lnTo>
                  <a:pt x="192" y="9"/>
                </a:lnTo>
                <a:lnTo>
                  <a:pt x="179" y="8"/>
                </a:lnTo>
                <a:lnTo>
                  <a:pt x="164" y="7"/>
                </a:lnTo>
                <a:lnTo>
                  <a:pt x="148" y="5"/>
                </a:lnTo>
                <a:lnTo>
                  <a:pt x="131" y="4"/>
                </a:lnTo>
                <a:lnTo>
                  <a:pt x="114" y="3"/>
                </a:lnTo>
                <a:lnTo>
                  <a:pt x="95" y="2"/>
                </a:lnTo>
                <a:lnTo>
                  <a:pt x="77" y="1"/>
                </a:lnTo>
                <a:lnTo>
                  <a:pt x="59" y="0"/>
                </a:lnTo>
                <a:lnTo>
                  <a:pt x="42" y="0"/>
                </a:lnTo>
                <a:lnTo>
                  <a:pt x="27" y="0"/>
                </a:lnTo>
                <a:lnTo>
                  <a:pt x="12" y="2"/>
                </a:lnTo>
                <a:lnTo>
                  <a:pt x="0" y="3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79" name="Freeform 107"/>
          <p:cNvSpPr>
            <a:spLocks/>
          </p:cNvSpPr>
          <p:nvPr/>
        </p:nvSpPr>
        <p:spPr bwMode="auto">
          <a:xfrm>
            <a:off x="2363612" y="2030590"/>
            <a:ext cx="290689" cy="91722"/>
          </a:xfrm>
          <a:custGeom>
            <a:avLst/>
            <a:gdLst>
              <a:gd name="T0" fmla="*/ 2147483647 w 206"/>
              <a:gd name="T1" fmla="*/ 2147483647 h 65"/>
              <a:gd name="T2" fmla="*/ 2147483647 w 206"/>
              <a:gd name="T3" fmla="*/ 2147483647 h 65"/>
              <a:gd name="T4" fmla="*/ 2147483647 w 206"/>
              <a:gd name="T5" fmla="*/ 2147483647 h 65"/>
              <a:gd name="T6" fmla="*/ 2147483647 w 206"/>
              <a:gd name="T7" fmla="*/ 2147483647 h 65"/>
              <a:gd name="T8" fmla="*/ 2147483647 w 206"/>
              <a:gd name="T9" fmla="*/ 2147483647 h 65"/>
              <a:gd name="T10" fmla="*/ 2147483647 w 206"/>
              <a:gd name="T11" fmla="*/ 2147483647 h 65"/>
              <a:gd name="T12" fmla="*/ 2147483647 w 206"/>
              <a:gd name="T13" fmla="*/ 2147483647 h 65"/>
              <a:gd name="T14" fmla="*/ 2147483647 w 206"/>
              <a:gd name="T15" fmla="*/ 2147483647 h 65"/>
              <a:gd name="T16" fmla="*/ 2147483647 w 206"/>
              <a:gd name="T17" fmla="*/ 0 h 65"/>
              <a:gd name="T18" fmla="*/ 2147483647 w 206"/>
              <a:gd name="T19" fmla="*/ 0 h 65"/>
              <a:gd name="T20" fmla="*/ 2147483647 w 206"/>
              <a:gd name="T21" fmla="*/ 0 h 65"/>
              <a:gd name="T22" fmla="*/ 2147483647 w 206"/>
              <a:gd name="T23" fmla="*/ 2147483647 h 65"/>
              <a:gd name="T24" fmla="*/ 2147483647 w 206"/>
              <a:gd name="T25" fmla="*/ 2147483647 h 65"/>
              <a:gd name="T26" fmla="*/ 2147483647 w 206"/>
              <a:gd name="T27" fmla="*/ 2147483647 h 65"/>
              <a:gd name="T28" fmla="*/ 2147483647 w 206"/>
              <a:gd name="T29" fmla="*/ 2147483647 h 65"/>
              <a:gd name="T30" fmla="*/ 2147483647 w 206"/>
              <a:gd name="T31" fmla="*/ 2147483647 h 65"/>
              <a:gd name="T32" fmla="*/ 2147483647 w 206"/>
              <a:gd name="T33" fmla="*/ 2147483647 h 65"/>
              <a:gd name="T34" fmla="*/ 2147483647 w 206"/>
              <a:gd name="T35" fmla="*/ 2147483647 h 65"/>
              <a:gd name="T36" fmla="*/ 2147483647 w 206"/>
              <a:gd name="T37" fmla="*/ 2147483647 h 65"/>
              <a:gd name="T38" fmla="*/ 2147483647 w 206"/>
              <a:gd name="T39" fmla="*/ 2147483647 h 65"/>
              <a:gd name="T40" fmla="*/ 2147483647 w 206"/>
              <a:gd name="T41" fmla="*/ 2147483647 h 65"/>
              <a:gd name="T42" fmla="*/ 2147483647 w 206"/>
              <a:gd name="T43" fmla="*/ 2147483647 h 65"/>
              <a:gd name="T44" fmla="*/ 2147483647 w 206"/>
              <a:gd name="T45" fmla="*/ 2147483647 h 65"/>
              <a:gd name="T46" fmla="*/ 2147483647 w 206"/>
              <a:gd name="T47" fmla="*/ 2147483647 h 65"/>
              <a:gd name="T48" fmla="*/ 2147483647 w 206"/>
              <a:gd name="T49" fmla="*/ 2147483647 h 65"/>
              <a:gd name="T50" fmla="*/ 2147483647 w 206"/>
              <a:gd name="T51" fmla="*/ 2147483647 h 65"/>
              <a:gd name="T52" fmla="*/ 2147483647 w 206"/>
              <a:gd name="T53" fmla="*/ 2147483647 h 65"/>
              <a:gd name="T54" fmla="*/ 2147483647 w 206"/>
              <a:gd name="T55" fmla="*/ 2147483647 h 65"/>
              <a:gd name="T56" fmla="*/ 2147483647 w 206"/>
              <a:gd name="T57" fmla="*/ 2147483647 h 65"/>
              <a:gd name="T58" fmla="*/ 2147483647 w 206"/>
              <a:gd name="T59" fmla="*/ 2147483647 h 65"/>
              <a:gd name="T60" fmla="*/ 2147483647 w 206"/>
              <a:gd name="T61" fmla="*/ 2147483647 h 65"/>
              <a:gd name="T62" fmla="*/ 2147483647 w 206"/>
              <a:gd name="T63" fmla="*/ 2147483647 h 65"/>
              <a:gd name="T64" fmla="*/ 2147483647 w 206"/>
              <a:gd name="T65" fmla="*/ 2147483647 h 65"/>
              <a:gd name="T66" fmla="*/ 2147483647 w 206"/>
              <a:gd name="T67" fmla="*/ 2147483647 h 65"/>
              <a:gd name="T68" fmla="*/ 0 w 206"/>
              <a:gd name="T69" fmla="*/ 2147483647 h 6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06"/>
              <a:gd name="T106" fmla="*/ 0 h 65"/>
              <a:gd name="T107" fmla="*/ 206 w 206"/>
              <a:gd name="T108" fmla="*/ 65 h 6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06" h="65">
                <a:moveTo>
                  <a:pt x="10" y="16"/>
                </a:moveTo>
                <a:lnTo>
                  <a:pt x="10" y="16"/>
                </a:lnTo>
                <a:lnTo>
                  <a:pt x="15" y="12"/>
                </a:lnTo>
                <a:lnTo>
                  <a:pt x="24" y="8"/>
                </a:lnTo>
                <a:lnTo>
                  <a:pt x="36" y="6"/>
                </a:lnTo>
                <a:lnTo>
                  <a:pt x="49" y="3"/>
                </a:lnTo>
                <a:lnTo>
                  <a:pt x="64" y="2"/>
                </a:lnTo>
                <a:lnTo>
                  <a:pt x="81" y="1"/>
                </a:lnTo>
                <a:lnTo>
                  <a:pt x="98" y="0"/>
                </a:lnTo>
                <a:lnTo>
                  <a:pt x="116" y="0"/>
                </a:lnTo>
                <a:lnTo>
                  <a:pt x="133" y="0"/>
                </a:lnTo>
                <a:lnTo>
                  <a:pt x="150" y="1"/>
                </a:lnTo>
                <a:lnTo>
                  <a:pt x="165" y="1"/>
                </a:lnTo>
                <a:lnTo>
                  <a:pt x="178" y="1"/>
                </a:lnTo>
                <a:lnTo>
                  <a:pt x="190" y="2"/>
                </a:lnTo>
                <a:lnTo>
                  <a:pt x="199" y="3"/>
                </a:lnTo>
                <a:lnTo>
                  <a:pt x="204" y="3"/>
                </a:lnTo>
                <a:lnTo>
                  <a:pt x="206" y="3"/>
                </a:lnTo>
                <a:lnTo>
                  <a:pt x="204" y="4"/>
                </a:lnTo>
                <a:lnTo>
                  <a:pt x="198" y="4"/>
                </a:lnTo>
                <a:lnTo>
                  <a:pt x="188" y="6"/>
                </a:lnTo>
                <a:lnTo>
                  <a:pt x="176" y="8"/>
                </a:lnTo>
                <a:lnTo>
                  <a:pt x="161" y="11"/>
                </a:lnTo>
                <a:lnTo>
                  <a:pt x="144" y="14"/>
                </a:lnTo>
                <a:lnTo>
                  <a:pt x="127" y="17"/>
                </a:lnTo>
                <a:lnTo>
                  <a:pt x="108" y="21"/>
                </a:lnTo>
                <a:lnTo>
                  <a:pt x="89" y="26"/>
                </a:lnTo>
                <a:lnTo>
                  <a:pt x="71" y="30"/>
                </a:lnTo>
                <a:lnTo>
                  <a:pt x="53" y="35"/>
                </a:lnTo>
                <a:lnTo>
                  <a:pt x="38" y="41"/>
                </a:lnTo>
                <a:lnTo>
                  <a:pt x="24" y="46"/>
                </a:lnTo>
                <a:lnTo>
                  <a:pt x="13" y="52"/>
                </a:lnTo>
                <a:lnTo>
                  <a:pt x="5" y="59"/>
                </a:lnTo>
                <a:lnTo>
                  <a:pt x="0" y="65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80" name="Freeform 108"/>
          <p:cNvSpPr>
            <a:spLocks/>
          </p:cNvSpPr>
          <p:nvPr/>
        </p:nvSpPr>
        <p:spPr bwMode="auto">
          <a:xfrm>
            <a:off x="2343857" y="2047523"/>
            <a:ext cx="285044" cy="148166"/>
          </a:xfrm>
          <a:custGeom>
            <a:avLst/>
            <a:gdLst>
              <a:gd name="T0" fmla="*/ 2147483647 w 203"/>
              <a:gd name="T1" fmla="*/ 0 h 105"/>
              <a:gd name="T2" fmla="*/ 2147483647 w 203"/>
              <a:gd name="T3" fmla="*/ 0 h 105"/>
              <a:gd name="T4" fmla="*/ 2147483647 w 203"/>
              <a:gd name="T5" fmla="*/ 2147483647 h 105"/>
              <a:gd name="T6" fmla="*/ 2147483647 w 203"/>
              <a:gd name="T7" fmla="*/ 2147483647 h 105"/>
              <a:gd name="T8" fmla="*/ 2147483647 w 203"/>
              <a:gd name="T9" fmla="*/ 2147483647 h 105"/>
              <a:gd name="T10" fmla="*/ 2147483647 w 203"/>
              <a:gd name="T11" fmla="*/ 2147483647 h 105"/>
              <a:gd name="T12" fmla="*/ 2147483647 w 203"/>
              <a:gd name="T13" fmla="*/ 2147483647 h 105"/>
              <a:gd name="T14" fmla="*/ 2147483647 w 203"/>
              <a:gd name="T15" fmla="*/ 2147483647 h 105"/>
              <a:gd name="T16" fmla="*/ 2147483647 w 203"/>
              <a:gd name="T17" fmla="*/ 2147483647 h 105"/>
              <a:gd name="T18" fmla="*/ 2147483647 w 203"/>
              <a:gd name="T19" fmla="*/ 2147483647 h 105"/>
              <a:gd name="T20" fmla="*/ 2147483647 w 203"/>
              <a:gd name="T21" fmla="*/ 2147483647 h 105"/>
              <a:gd name="T22" fmla="*/ 2147483647 w 203"/>
              <a:gd name="T23" fmla="*/ 2147483647 h 105"/>
              <a:gd name="T24" fmla="*/ 2147483647 w 203"/>
              <a:gd name="T25" fmla="*/ 2147483647 h 105"/>
              <a:gd name="T26" fmla="*/ 2147483647 w 203"/>
              <a:gd name="T27" fmla="*/ 2147483647 h 105"/>
              <a:gd name="T28" fmla="*/ 2147483647 w 203"/>
              <a:gd name="T29" fmla="*/ 2147483647 h 105"/>
              <a:gd name="T30" fmla="*/ 2147483647 w 203"/>
              <a:gd name="T31" fmla="*/ 2147483647 h 105"/>
              <a:gd name="T32" fmla="*/ 2147483647 w 203"/>
              <a:gd name="T33" fmla="*/ 2147483647 h 105"/>
              <a:gd name="T34" fmla="*/ 0 w 203"/>
              <a:gd name="T35" fmla="*/ 2147483647 h 10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03"/>
              <a:gd name="T55" fmla="*/ 0 h 105"/>
              <a:gd name="T56" fmla="*/ 203 w 203"/>
              <a:gd name="T57" fmla="*/ 105 h 10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03" h="105">
                <a:moveTo>
                  <a:pt x="203" y="0"/>
                </a:moveTo>
                <a:lnTo>
                  <a:pt x="203" y="0"/>
                </a:lnTo>
                <a:lnTo>
                  <a:pt x="200" y="1"/>
                </a:lnTo>
                <a:lnTo>
                  <a:pt x="194" y="3"/>
                </a:lnTo>
                <a:lnTo>
                  <a:pt x="184" y="7"/>
                </a:lnTo>
                <a:lnTo>
                  <a:pt x="172" y="11"/>
                </a:lnTo>
                <a:lnTo>
                  <a:pt x="156" y="17"/>
                </a:lnTo>
                <a:lnTo>
                  <a:pt x="139" y="23"/>
                </a:lnTo>
                <a:lnTo>
                  <a:pt x="121" y="30"/>
                </a:lnTo>
                <a:lnTo>
                  <a:pt x="102" y="38"/>
                </a:lnTo>
                <a:lnTo>
                  <a:pt x="83" y="46"/>
                </a:lnTo>
                <a:lnTo>
                  <a:pt x="66" y="55"/>
                </a:lnTo>
                <a:lnTo>
                  <a:pt x="48" y="63"/>
                </a:lnTo>
                <a:lnTo>
                  <a:pt x="33" y="72"/>
                </a:lnTo>
                <a:lnTo>
                  <a:pt x="20" y="80"/>
                </a:lnTo>
                <a:lnTo>
                  <a:pt x="10" y="89"/>
                </a:lnTo>
                <a:lnTo>
                  <a:pt x="3" y="97"/>
                </a:lnTo>
                <a:lnTo>
                  <a:pt x="0" y="105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81" name="Freeform 109"/>
          <p:cNvSpPr>
            <a:spLocks/>
          </p:cNvSpPr>
          <p:nvPr/>
        </p:nvSpPr>
        <p:spPr bwMode="auto">
          <a:xfrm>
            <a:off x="2343856" y="2061634"/>
            <a:ext cx="280811" cy="234244"/>
          </a:xfrm>
          <a:custGeom>
            <a:avLst/>
            <a:gdLst>
              <a:gd name="T0" fmla="*/ 2147483647 w 200"/>
              <a:gd name="T1" fmla="*/ 2147483647 h 166"/>
              <a:gd name="T2" fmla="*/ 2147483647 w 200"/>
              <a:gd name="T3" fmla="*/ 2147483647 h 166"/>
              <a:gd name="T4" fmla="*/ 2147483647 w 200"/>
              <a:gd name="T5" fmla="*/ 2147483647 h 166"/>
              <a:gd name="T6" fmla="*/ 2147483647 w 200"/>
              <a:gd name="T7" fmla="*/ 2147483647 h 166"/>
              <a:gd name="T8" fmla="*/ 2147483647 w 200"/>
              <a:gd name="T9" fmla="*/ 2147483647 h 166"/>
              <a:gd name="T10" fmla="*/ 2147483647 w 200"/>
              <a:gd name="T11" fmla="*/ 2147483647 h 166"/>
              <a:gd name="T12" fmla="*/ 2147483647 w 200"/>
              <a:gd name="T13" fmla="*/ 2147483647 h 166"/>
              <a:gd name="T14" fmla="*/ 2147483647 w 200"/>
              <a:gd name="T15" fmla="*/ 2147483647 h 166"/>
              <a:gd name="T16" fmla="*/ 2147483647 w 200"/>
              <a:gd name="T17" fmla="*/ 2147483647 h 166"/>
              <a:gd name="T18" fmla="*/ 2147483647 w 200"/>
              <a:gd name="T19" fmla="*/ 2147483647 h 166"/>
              <a:gd name="T20" fmla="*/ 2147483647 w 200"/>
              <a:gd name="T21" fmla="*/ 2147483647 h 166"/>
              <a:gd name="T22" fmla="*/ 2147483647 w 200"/>
              <a:gd name="T23" fmla="*/ 2147483647 h 166"/>
              <a:gd name="T24" fmla="*/ 2147483647 w 200"/>
              <a:gd name="T25" fmla="*/ 2147483647 h 166"/>
              <a:gd name="T26" fmla="*/ 2147483647 w 200"/>
              <a:gd name="T27" fmla="*/ 2147483647 h 166"/>
              <a:gd name="T28" fmla="*/ 2147483647 w 200"/>
              <a:gd name="T29" fmla="*/ 2147483647 h 166"/>
              <a:gd name="T30" fmla="*/ 2147483647 w 200"/>
              <a:gd name="T31" fmla="*/ 2147483647 h 166"/>
              <a:gd name="T32" fmla="*/ 2147483647 w 200"/>
              <a:gd name="T33" fmla="*/ 2147483647 h 166"/>
              <a:gd name="T34" fmla="*/ 2147483647 w 200"/>
              <a:gd name="T35" fmla="*/ 0 h 166"/>
              <a:gd name="T36" fmla="*/ 2147483647 w 200"/>
              <a:gd name="T37" fmla="*/ 0 h 166"/>
              <a:gd name="T38" fmla="*/ 2147483647 w 200"/>
              <a:gd name="T39" fmla="*/ 2147483647 h 166"/>
              <a:gd name="T40" fmla="*/ 2147483647 w 200"/>
              <a:gd name="T41" fmla="*/ 2147483647 h 166"/>
              <a:gd name="T42" fmla="*/ 2147483647 w 200"/>
              <a:gd name="T43" fmla="*/ 2147483647 h 166"/>
              <a:gd name="T44" fmla="*/ 2147483647 w 200"/>
              <a:gd name="T45" fmla="*/ 2147483647 h 166"/>
              <a:gd name="T46" fmla="*/ 2147483647 w 200"/>
              <a:gd name="T47" fmla="*/ 2147483647 h 166"/>
              <a:gd name="T48" fmla="*/ 2147483647 w 200"/>
              <a:gd name="T49" fmla="*/ 2147483647 h 166"/>
              <a:gd name="T50" fmla="*/ 2147483647 w 200"/>
              <a:gd name="T51" fmla="*/ 2147483647 h 166"/>
              <a:gd name="T52" fmla="*/ 2147483647 w 200"/>
              <a:gd name="T53" fmla="*/ 2147483647 h 166"/>
              <a:gd name="T54" fmla="*/ 2147483647 w 200"/>
              <a:gd name="T55" fmla="*/ 2147483647 h 166"/>
              <a:gd name="T56" fmla="*/ 2147483647 w 200"/>
              <a:gd name="T57" fmla="*/ 2147483647 h 166"/>
              <a:gd name="T58" fmla="*/ 2147483647 w 200"/>
              <a:gd name="T59" fmla="*/ 2147483647 h 166"/>
              <a:gd name="T60" fmla="*/ 2147483647 w 200"/>
              <a:gd name="T61" fmla="*/ 2147483647 h 166"/>
              <a:gd name="T62" fmla="*/ 2147483647 w 200"/>
              <a:gd name="T63" fmla="*/ 2147483647 h 166"/>
              <a:gd name="T64" fmla="*/ 2147483647 w 200"/>
              <a:gd name="T65" fmla="*/ 2147483647 h 166"/>
              <a:gd name="T66" fmla="*/ 2147483647 w 200"/>
              <a:gd name="T67" fmla="*/ 2147483647 h 166"/>
              <a:gd name="T68" fmla="*/ 0 w 200"/>
              <a:gd name="T69" fmla="*/ 2147483647 h 16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00"/>
              <a:gd name="T106" fmla="*/ 0 h 166"/>
              <a:gd name="T107" fmla="*/ 200 w 200"/>
              <a:gd name="T108" fmla="*/ 166 h 16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00" h="166">
                <a:moveTo>
                  <a:pt x="3" y="132"/>
                </a:moveTo>
                <a:lnTo>
                  <a:pt x="3" y="132"/>
                </a:lnTo>
                <a:lnTo>
                  <a:pt x="5" y="122"/>
                </a:lnTo>
                <a:lnTo>
                  <a:pt x="10" y="113"/>
                </a:lnTo>
                <a:lnTo>
                  <a:pt x="20" y="102"/>
                </a:lnTo>
                <a:lnTo>
                  <a:pt x="32" y="91"/>
                </a:lnTo>
                <a:lnTo>
                  <a:pt x="47" y="80"/>
                </a:lnTo>
                <a:lnTo>
                  <a:pt x="64" y="69"/>
                </a:lnTo>
                <a:lnTo>
                  <a:pt x="82" y="59"/>
                </a:lnTo>
                <a:lnTo>
                  <a:pt x="100" y="48"/>
                </a:lnTo>
                <a:lnTo>
                  <a:pt x="119" y="38"/>
                </a:lnTo>
                <a:lnTo>
                  <a:pt x="136" y="29"/>
                </a:lnTo>
                <a:lnTo>
                  <a:pt x="154" y="21"/>
                </a:lnTo>
                <a:lnTo>
                  <a:pt x="169" y="14"/>
                </a:lnTo>
                <a:lnTo>
                  <a:pt x="181" y="8"/>
                </a:lnTo>
                <a:lnTo>
                  <a:pt x="191" y="4"/>
                </a:lnTo>
                <a:lnTo>
                  <a:pt x="197" y="1"/>
                </a:lnTo>
                <a:lnTo>
                  <a:pt x="200" y="0"/>
                </a:lnTo>
                <a:lnTo>
                  <a:pt x="197" y="1"/>
                </a:lnTo>
                <a:lnTo>
                  <a:pt x="192" y="5"/>
                </a:lnTo>
                <a:lnTo>
                  <a:pt x="182" y="12"/>
                </a:lnTo>
                <a:lnTo>
                  <a:pt x="170" y="21"/>
                </a:lnTo>
                <a:lnTo>
                  <a:pt x="155" y="31"/>
                </a:lnTo>
                <a:lnTo>
                  <a:pt x="139" y="43"/>
                </a:lnTo>
                <a:lnTo>
                  <a:pt x="121" y="56"/>
                </a:lnTo>
                <a:lnTo>
                  <a:pt x="104" y="70"/>
                </a:lnTo>
                <a:lnTo>
                  <a:pt x="85" y="84"/>
                </a:lnTo>
                <a:lnTo>
                  <a:pt x="67" y="98"/>
                </a:lnTo>
                <a:lnTo>
                  <a:pt x="51" y="112"/>
                </a:lnTo>
                <a:lnTo>
                  <a:pt x="35" y="126"/>
                </a:lnTo>
                <a:lnTo>
                  <a:pt x="22" y="138"/>
                </a:lnTo>
                <a:lnTo>
                  <a:pt x="11" y="149"/>
                </a:lnTo>
                <a:lnTo>
                  <a:pt x="4" y="159"/>
                </a:lnTo>
                <a:lnTo>
                  <a:pt x="0" y="166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82" name="Freeform 110"/>
          <p:cNvSpPr>
            <a:spLocks/>
          </p:cNvSpPr>
          <p:nvPr/>
        </p:nvSpPr>
        <p:spPr bwMode="auto">
          <a:xfrm>
            <a:off x="2411590" y="2047523"/>
            <a:ext cx="249766" cy="230011"/>
          </a:xfrm>
          <a:custGeom>
            <a:avLst/>
            <a:gdLst>
              <a:gd name="T0" fmla="*/ 2147483647 w 176"/>
              <a:gd name="T1" fmla="*/ 0 h 163"/>
              <a:gd name="T2" fmla="*/ 2147483647 w 176"/>
              <a:gd name="T3" fmla="*/ 0 h 163"/>
              <a:gd name="T4" fmla="*/ 2147483647 w 176"/>
              <a:gd name="T5" fmla="*/ 2147483647 h 163"/>
              <a:gd name="T6" fmla="*/ 2147483647 w 176"/>
              <a:gd name="T7" fmla="*/ 2147483647 h 163"/>
              <a:gd name="T8" fmla="*/ 2147483647 w 176"/>
              <a:gd name="T9" fmla="*/ 2147483647 h 163"/>
              <a:gd name="T10" fmla="*/ 2147483647 w 176"/>
              <a:gd name="T11" fmla="*/ 2147483647 h 163"/>
              <a:gd name="T12" fmla="*/ 2147483647 w 176"/>
              <a:gd name="T13" fmla="*/ 2147483647 h 163"/>
              <a:gd name="T14" fmla="*/ 2147483647 w 176"/>
              <a:gd name="T15" fmla="*/ 2147483647 h 163"/>
              <a:gd name="T16" fmla="*/ 2147483647 w 176"/>
              <a:gd name="T17" fmla="*/ 2147483647 h 163"/>
              <a:gd name="T18" fmla="*/ 2147483647 w 176"/>
              <a:gd name="T19" fmla="*/ 2147483647 h 163"/>
              <a:gd name="T20" fmla="*/ 2147483647 w 176"/>
              <a:gd name="T21" fmla="*/ 2147483647 h 163"/>
              <a:gd name="T22" fmla="*/ 2147483647 w 176"/>
              <a:gd name="T23" fmla="*/ 2147483647 h 163"/>
              <a:gd name="T24" fmla="*/ 2147483647 w 176"/>
              <a:gd name="T25" fmla="*/ 2147483647 h 163"/>
              <a:gd name="T26" fmla="*/ 2147483647 w 176"/>
              <a:gd name="T27" fmla="*/ 2147483647 h 163"/>
              <a:gd name="T28" fmla="*/ 2147483647 w 176"/>
              <a:gd name="T29" fmla="*/ 2147483647 h 163"/>
              <a:gd name="T30" fmla="*/ 2147483647 w 176"/>
              <a:gd name="T31" fmla="*/ 2147483647 h 163"/>
              <a:gd name="T32" fmla="*/ 2147483647 w 176"/>
              <a:gd name="T33" fmla="*/ 2147483647 h 163"/>
              <a:gd name="T34" fmla="*/ 0 w 176"/>
              <a:gd name="T35" fmla="*/ 2147483647 h 16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6"/>
              <a:gd name="T55" fmla="*/ 0 h 163"/>
              <a:gd name="T56" fmla="*/ 176 w 176"/>
              <a:gd name="T57" fmla="*/ 163 h 16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6" h="163">
                <a:moveTo>
                  <a:pt x="176" y="0"/>
                </a:moveTo>
                <a:lnTo>
                  <a:pt x="176" y="0"/>
                </a:lnTo>
                <a:lnTo>
                  <a:pt x="174" y="2"/>
                </a:lnTo>
                <a:lnTo>
                  <a:pt x="168" y="6"/>
                </a:lnTo>
                <a:lnTo>
                  <a:pt x="159" y="13"/>
                </a:lnTo>
                <a:lnTo>
                  <a:pt x="148" y="21"/>
                </a:lnTo>
                <a:lnTo>
                  <a:pt x="135" y="32"/>
                </a:lnTo>
                <a:lnTo>
                  <a:pt x="121" y="43"/>
                </a:lnTo>
                <a:lnTo>
                  <a:pt x="105" y="56"/>
                </a:lnTo>
                <a:lnTo>
                  <a:pt x="89" y="70"/>
                </a:lnTo>
                <a:lnTo>
                  <a:pt x="73" y="83"/>
                </a:lnTo>
                <a:lnTo>
                  <a:pt x="57" y="97"/>
                </a:lnTo>
                <a:lnTo>
                  <a:pt x="42" y="111"/>
                </a:lnTo>
                <a:lnTo>
                  <a:pt x="29" y="124"/>
                </a:lnTo>
                <a:lnTo>
                  <a:pt x="17" y="136"/>
                </a:lnTo>
                <a:lnTo>
                  <a:pt x="9" y="147"/>
                </a:lnTo>
                <a:lnTo>
                  <a:pt x="2" y="156"/>
                </a:lnTo>
                <a:lnTo>
                  <a:pt x="0" y="163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83" name="Freeform 111"/>
          <p:cNvSpPr>
            <a:spLocks/>
          </p:cNvSpPr>
          <p:nvPr/>
        </p:nvSpPr>
        <p:spPr bwMode="auto">
          <a:xfrm>
            <a:off x="2398889" y="2074333"/>
            <a:ext cx="230012" cy="395111"/>
          </a:xfrm>
          <a:custGeom>
            <a:avLst/>
            <a:gdLst>
              <a:gd name="T0" fmla="*/ 0 w 163"/>
              <a:gd name="T1" fmla="*/ 2147483647 h 280"/>
              <a:gd name="T2" fmla="*/ 0 w 163"/>
              <a:gd name="T3" fmla="*/ 2147483647 h 280"/>
              <a:gd name="T4" fmla="*/ 2147483647 w 163"/>
              <a:gd name="T5" fmla="*/ 2147483647 h 280"/>
              <a:gd name="T6" fmla="*/ 2147483647 w 163"/>
              <a:gd name="T7" fmla="*/ 2147483647 h 280"/>
              <a:gd name="T8" fmla="*/ 2147483647 w 163"/>
              <a:gd name="T9" fmla="*/ 2147483647 h 280"/>
              <a:gd name="T10" fmla="*/ 2147483647 w 163"/>
              <a:gd name="T11" fmla="*/ 2147483647 h 280"/>
              <a:gd name="T12" fmla="*/ 2147483647 w 163"/>
              <a:gd name="T13" fmla="*/ 2147483647 h 280"/>
              <a:gd name="T14" fmla="*/ 2147483647 w 163"/>
              <a:gd name="T15" fmla="*/ 2147483647 h 280"/>
              <a:gd name="T16" fmla="*/ 2147483647 w 163"/>
              <a:gd name="T17" fmla="*/ 2147483647 h 280"/>
              <a:gd name="T18" fmla="*/ 2147483647 w 163"/>
              <a:gd name="T19" fmla="*/ 2147483647 h 280"/>
              <a:gd name="T20" fmla="*/ 2147483647 w 163"/>
              <a:gd name="T21" fmla="*/ 2147483647 h 280"/>
              <a:gd name="T22" fmla="*/ 2147483647 w 163"/>
              <a:gd name="T23" fmla="*/ 2147483647 h 280"/>
              <a:gd name="T24" fmla="*/ 2147483647 w 163"/>
              <a:gd name="T25" fmla="*/ 2147483647 h 280"/>
              <a:gd name="T26" fmla="*/ 2147483647 w 163"/>
              <a:gd name="T27" fmla="*/ 2147483647 h 280"/>
              <a:gd name="T28" fmla="*/ 2147483647 w 163"/>
              <a:gd name="T29" fmla="*/ 2147483647 h 280"/>
              <a:gd name="T30" fmla="*/ 2147483647 w 163"/>
              <a:gd name="T31" fmla="*/ 2147483647 h 280"/>
              <a:gd name="T32" fmla="*/ 2147483647 w 163"/>
              <a:gd name="T33" fmla="*/ 2147483647 h 280"/>
              <a:gd name="T34" fmla="*/ 2147483647 w 163"/>
              <a:gd name="T35" fmla="*/ 0 h 280"/>
              <a:gd name="T36" fmla="*/ 2147483647 w 163"/>
              <a:gd name="T37" fmla="*/ 0 h 280"/>
              <a:gd name="T38" fmla="*/ 2147483647 w 163"/>
              <a:gd name="T39" fmla="*/ 2147483647 h 280"/>
              <a:gd name="T40" fmla="*/ 2147483647 w 163"/>
              <a:gd name="T41" fmla="*/ 2147483647 h 280"/>
              <a:gd name="T42" fmla="*/ 2147483647 w 163"/>
              <a:gd name="T43" fmla="*/ 2147483647 h 280"/>
              <a:gd name="T44" fmla="*/ 2147483647 w 163"/>
              <a:gd name="T45" fmla="*/ 2147483647 h 280"/>
              <a:gd name="T46" fmla="*/ 2147483647 w 163"/>
              <a:gd name="T47" fmla="*/ 2147483647 h 280"/>
              <a:gd name="T48" fmla="*/ 2147483647 w 163"/>
              <a:gd name="T49" fmla="*/ 2147483647 h 280"/>
              <a:gd name="T50" fmla="*/ 2147483647 w 163"/>
              <a:gd name="T51" fmla="*/ 2147483647 h 280"/>
              <a:gd name="T52" fmla="*/ 2147483647 w 163"/>
              <a:gd name="T53" fmla="*/ 2147483647 h 280"/>
              <a:gd name="T54" fmla="*/ 2147483647 w 163"/>
              <a:gd name="T55" fmla="*/ 2147483647 h 280"/>
              <a:gd name="T56" fmla="*/ 2147483647 w 163"/>
              <a:gd name="T57" fmla="*/ 2147483647 h 280"/>
              <a:gd name="T58" fmla="*/ 2147483647 w 163"/>
              <a:gd name="T59" fmla="*/ 2147483647 h 280"/>
              <a:gd name="T60" fmla="*/ 2147483647 w 163"/>
              <a:gd name="T61" fmla="*/ 2147483647 h 280"/>
              <a:gd name="T62" fmla="*/ 2147483647 w 163"/>
              <a:gd name="T63" fmla="*/ 2147483647 h 280"/>
              <a:gd name="T64" fmla="*/ 2147483647 w 163"/>
              <a:gd name="T65" fmla="*/ 2147483647 h 280"/>
              <a:gd name="T66" fmla="*/ 2147483647 w 163"/>
              <a:gd name="T67" fmla="*/ 2147483647 h 280"/>
              <a:gd name="T68" fmla="*/ 2147483647 w 163"/>
              <a:gd name="T69" fmla="*/ 2147483647 h 28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3"/>
              <a:gd name="T106" fmla="*/ 0 h 280"/>
              <a:gd name="T107" fmla="*/ 163 w 163"/>
              <a:gd name="T108" fmla="*/ 280 h 28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3" h="280">
                <a:moveTo>
                  <a:pt x="0" y="184"/>
                </a:moveTo>
                <a:lnTo>
                  <a:pt x="0" y="184"/>
                </a:lnTo>
                <a:lnTo>
                  <a:pt x="1" y="177"/>
                </a:lnTo>
                <a:lnTo>
                  <a:pt x="6" y="167"/>
                </a:lnTo>
                <a:lnTo>
                  <a:pt x="13" y="156"/>
                </a:lnTo>
                <a:lnTo>
                  <a:pt x="24" y="143"/>
                </a:lnTo>
                <a:lnTo>
                  <a:pt x="36" y="128"/>
                </a:lnTo>
                <a:lnTo>
                  <a:pt x="50" y="112"/>
                </a:lnTo>
                <a:lnTo>
                  <a:pt x="65" y="97"/>
                </a:lnTo>
                <a:lnTo>
                  <a:pt x="80" y="80"/>
                </a:lnTo>
                <a:lnTo>
                  <a:pt x="95" y="65"/>
                </a:lnTo>
                <a:lnTo>
                  <a:pt x="110" y="50"/>
                </a:lnTo>
                <a:lnTo>
                  <a:pt x="124" y="37"/>
                </a:lnTo>
                <a:lnTo>
                  <a:pt x="137" y="25"/>
                </a:lnTo>
                <a:lnTo>
                  <a:pt x="147" y="14"/>
                </a:lnTo>
                <a:lnTo>
                  <a:pt x="156" y="7"/>
                </a:lnTo>
                <a:lnTo>
                  <a:pt x="161" y="2"/>
                </a:lnTo>
                <a:lnTo>
                  <a:pt x="163" y="0"/>
                </a:lnTo>
                <a:lnTo>
                  <a:pt x="161" y="3"/>
                </a:lnTo>
                <a:lnTo>
                  <a:pt x="156" y="10"/>
                </a:lnTo>
                <a:lnTo>
                  <a:pt x="148" y="22"/>
                </a:lnTo>
                <a:lnTo>
                  <a:pt x="138" y="38"/>
                </a:lnTo>
                <a:lnTo>
                  <a:pt x="126" y="57"/>
                </a:lnTo>
                <a:lnTo>
                  <a:pt x="112" y="79"/>
                </a:lnTo>
                <a:lnTo>
                  <a:pt x="98" y="102"/>
                </a:lnTo>
                <a:lnTo>
                  <a:pt x="83" y="126"/>
                </a:lnTo>
                <a:lnTo>
                  <a:pt x="68" y="151"/>
                </a:lnTo>
                <a:lnTo>
                  <a:pt x="54" y="175"/>
                </a:lnTo>
                <a:lnTo>
                  <a:pt x="40" y="199"/>
                </a:lnTo>
                <a:lnTo>
                  <a:pt x="28" y="220"/>
                </a:lnTo>
                <a:lnTo>
                  <a:pt x="18" y="240"/>
                </a:lnTo>
                <a:lnTo>
                  <a:pt x="10" y="257"/>
                </a:lnTo>
                <a:lnTo>
                  <a:pt x="5" y="271"/>
                </a:lnTo>
                <a:lnTo>
                  <a:pt x="3" y="280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84" name="Freeform 112"/>
          <p:cNvSpPr>
            <a:spLocks/>
          </p:cNvSpPr>
          <p:nvPr/>
        </p:nvSpPr>
        <p:spPr bwMode="auto">
          <a:xfrm>
            <a:off x="2363612" y="2091267"/>
            <a:ext cx="256822" cy="334434"/>
          </a:xfrm>
          <a:custGeom>
            <a:avLst/>
            <a:gdLst>
              <a:gd name="T0" fmla="*/ 2147483647 w 182"/>
              <a:gd name="T1" fmla="*/ 2147483647 h 237"/>
              <a:gd name="T2" fmla="*/ 2147483647 w 182"/>
              <a:gd name="T3" fmla="*/ 2147483647 h 237"/>
              <a:gd name="T4" fmla="*/ 2147483647 w 182"/>
              <a:gd name="T5" fmla="*/ 2147483647 h 237"/>
              <a:gd name="T6" fmla="*/ 2147483647 w 182"/>
              <a:gd name="T7" fmla="*/ 2147483647 h 237"/>
              <a:gd name="T8" fmla="*/ 2147483647 w 182"/>
              <a:gd name="T9" fmla="*/ 2147483647 h 237"/>
              <a:gd name="T10" fmla="*/ 2147483647 w 182"/>
              <a:gd name="T11" fmla="*/ 2147483647 h 237"/>
              <a:gd name="T12" fmla="*/ 2147483647 w 182"/>
              <a:gd name="T13" fmla="*/ 2147483647 h 237"/>
              <a:gd name="T14" fmla="*/ 2147483647 w 182"/>
              <a:gd name="T15" fmla="*/ 2147483647 h 237"/>
              <a:gd name="T16" fmla="*/ 2147483647 w 182"/>
              <a:gd name="T17" fmla="*/ 2147483647 h 237"/>
              <a:gd name="T18" fmla="*/ 2147483647 w 182"/>
              <a:gd name="T19" fmla="*/ 2147483647 h 237"/>
              <a:gd name="T20" fmla="*/ 2147483647 w 182"/>
              <a:gd name="T21" fmla="*/ 2147483647 h 237"/>
              <a:gd name="T22" fmla="*/ 2147483647 w 182"/>
              <a:gd name="T23" fmla="*/ 2147483647 h 237"/>
              <a:gd name="T24" fmla="*/ 2147483647 w 182"/>
              <a:gd name="T25" fmla="*/ 2147483647 h 237"/>
              <a:gd name="T26" fmla="*/ 2147483647 w 182"/>
              <a:gd name="T27" fmla="*/ 2147483647 h 237"/>
              <a:gd name="T28" fmla="*/ 2147483647 w 182"/>
              <a:gd name="T29" fmla="*/ 2147483647 h 237"/>
              <a:gd name="T30" fmla="*/ 2147483647 w 182"/>
              <a:gd name="T31" fmla="*/ 2147483647 h 237"/>
              <a:gd name="T32" fmla="*/ 2147483647 w 182"/>
              <a:gd name="T33" fmla="*/ 2147483647 h 237"/>
              <a:gd name="T34" fmla="*/ 2147483647 w 182"/>
              <a:gd name="T35" fmla="*/ 0 h 237"/>
              <a:gd name="T36" fmla="*/ 2147483647 w 182"/>
              <a:gd name="T37" fmla="*/ 0 h 237"/>
              <a:gd name="T38" fmla="*/ 2147483647 w 182"/>
              <a:gd name="T39" fmla="*/ 2147483647 h 237"/>
              <a:gd name="T40" fmla="*/ 2147483647 w 182"/>
              <a:gd name="T41" fmla="*/ 2147483647 h 237"/>
              <a:gd name="T42" fmla="*/ 2147483647 w 182"/>
              <a:gd name="T43" fmla="*/ 2147483647 h 237"/>
              <a:gd name="T44" fmla="*/ 2147483647 w 182"/>
              <a:gd name="T45" fmla="*/ 2147483647 h 237"/>
              <a:gd name="T46" fmla="*/ 2147483647 w 182"/>
              <a:gd name="T47" fmla="*/ 2147483647 h 237"/>
              <a:gd name="T48" fmla="*/ 2147483647 w 182"/>
              <a:gd name="T49" fmla="*/ 2147483647 h 237"/>
              <a:gd name="T50" fmla="*/ 2147483647 w 182"/>
              <a:gd name="T51" fmla="*/ 2147483647 h 237"/>
              <a:gd name="T52" fmla="*/ 2147483647 w 182"/>
              <a:gd name="T53" fmla="*/ 2147483647 h 237"/>
              <a:gd name="T54" fmla="*/ 2147483647 w 182"/>
              <a:gd name="T55" fmla="*/ 2147483647 h 237"/>
              <a:gd name="T56" fmla="*/ 2147483647 w 182"/>
              <a:gd name="T57" fmla="*/ 2147483647 h 237"/>
              <a:gd name="T58" fmla="*/ 2147483647 w 182"/>
              <a:gd name="T59" fmla="*/ 2147483647 h 237"/>
              <a:gd name="T60" fmla="*/ 2147483647 w 182"/>
              <a:gd name="T61" fmla="*/ 2147483647 h 237"/>
              <a:gd name="T62" fmla="*/ 2147483647 w 182"/>
              <a:gd name="T63" fmla="*/ 2147483647 h 237"/>
              <a:gd name="T64" fmla="*/ 2147483647 w 182"/>
              <a:gd name="T65" fmla="*/ 2147483647 h 237"/>
              <a:gd name="T66" fmla="*/ 2147483647 w 182"/>
              <a:gd name="T67" fmla="*/ 2147483647 h 237"/>
              <a:gd name="T68" fmla="*/ 0 w 182"/>
              <a:gd name="T69" fmla="*/ 2147483647 h 23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82"/>
              <a:gd name="T106" fmla="*/ 0 h 237"/>
              <a:gd name="T107" fmla="*/ 182 w 182"/>
              <a:gd name="T108" fmla="*/ 237 h 23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82" h="237">
                <a:moveTo>
                  <a:pt x="3" y="237"/>
                </a:moveTo>
                <a:lnTo>
                  <a:pt x="3" y="237"/>
                </a:lnTo>
                <a:lnTo>
                  <a:pt x="12" y="231"/>
                </a:lnTo>
                <a:lnTo>
                  <a:pt x="22" y="221"/>
                </a:lnTo>
                <a:lnTo>
                  <a:pt x="34" y="207"/>
                </a:lnTo>
                <a:lnTo>
                  <a:pt x="48" y="191"/>
                </a:lnTo>
                <a:lnTo>
                  <a:pt x="62" y="173"/>
                </a:lnTo>
                <a:lnTo>
                  <a:pt x="77" y="153"/>
                </a:lnTo>
                <a:lnTo>
                  <a:pt x="93" y="132"/>
                </a:lnTo>
                <a:lnTo>
                  <a:pt x="108" y="111"/>
                </a:lnTo>
                <a:lnTo>
                  <a:pt x="122" y="89"/>
                </a:lnTo>
                <a:lnTo>
                  <a:pt x="136" y="69"/>
                </a:lnTo>
                <a:lnTo>
                  <a:pt x="148" y="51"/>
                </a:lnTo>
                <a:lnTo>
                  <a:pt x="159" y="34"/>
                </a:lnTo>
                <a:lnTo>
                  <a:pt x="169" y="20"/>
                </a:lnTo>
                <a:lnTo>
                  <a:pt x="176" y="9"/>
                </a:lnTo>
                <a:lnTo>
                  <a:pt x="180" y="2"/>
                </a:lnTo>
                <a:lnTo>
                  <a:pt x="182" y="0"/>
                </a:lnTo>
                <a:lnTo>
                  <a:pt x="180" y="2"/>
                </a:lnTo>
                <a:lnTo>
                  <a:pt x="174" y="8"/>
                </a:lnTo>
                <a:lnTo>
                  <a:pt x="166" y="17"/>
                </a:lnTo>
                <a:lnTo>
                  <a:pt x="154" y="29"/>
                </a:lnTo>
                <a:lnTo>
                  <a:pt x="141" y="43"/>
                </a:lnTo>
                <a:lnTo>
                  <a:pt x="126" y="59"/>
                </a:lnTo>
                <a:lnTo>
                  <a:pt x="110" y="76"/>
                </a:lnTo>
                <a:lnTo>
                  <a:pt x="94" y="94"/>
                </a:lnTo>
                <a:lnTo>
                  <a:pt x="77" y="113"/>
                </a:lnTo>
                <a:lnTo>
                  <a:pt x="61" y="131"/>
                </a:lnTo>
                <a:lnTo>
                  <a:pt x="45" y="149"/>
                </a:lnTo>
                <a:lnTo>
                  <a:pt x="32" y="165"/>
                </a:lnTo>
                <a:lnTo>
                  <a:pt x="19" y="180"/>
                </a:lnTo>
                <a:lnTo>
                  <a:pt x="10" y="192"/>
                </a:lnTo>
                <a:lnTo>
                  <a:pt x="3" y="203"/>
                </a:lnTo>
                <a:lnTo>
                  <a:pt x="0" y="210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85" name="Freeform 113"/>
          <p:cNvSpPr>
            <a:spLocks/>
          </p:cNvSpPr>
          <p:nvPr/>
        </p:nvSpPr>
        <p:spPr bwMode="auto">
          <a:xfrm>
            <a:off x="2451100" y="2017889"/>
            <a:ext cx="276578" cy="529167"/>
          </a:xfrm>
          <a:custGeom>
            <a:avLst/>
            <a:gdLst>
              <a:gd name="T0" fmla="*/ 2147483647 w 196"/>
              <a:gd name="T1" fmla="*/ 0 h 375"/>
              <a:gd name="T2" fmla="*/ 2147483647 w 196"/>
              <a:gd name="T3" fmla="*/ 0 h 375"/>
              <a:gd name="T4" fmla="*/ 2147483647 w 196"/>
              <a:gd name="T5" fmla="*/ 2147483647 h 375"/>
              <a:gd name="T6" fmla="*/ 2147483647 w 196"/>
              <a:gd name="T7" fmla="*/ 2147483647 h 375"/>
              <a:gd name="T8" fmla="*/ 2147483647 w 196"/>
              <a:gd name="T9" fmla="*/ 2147483647 h 375"/>
              <a:gd name="T10" fmla="*/ 2147483647 w 196"/>
              <a:gd name="T11" fmla="*/ 2147483647 h 375"/>
              <a:gd name="T12" fmla="*/ 2147483647 w 196"/>
              <a:gd name="T13" fmla="*/ 2147483647 h 375"/>
              <a:gd name="T14" fmla="*/ 2147483647 w 196"/>
              <a:gd name="T15" fmla="*/ 2147483647 h 375"/>
              <a:gd name="T16" fmla="*/ 2147483647 w 196"/>
              <a:gd name="T17" fmla="*/ 2147483647 h 375"/>
              <a:gd name="T18" fmla="*/ 2147483647 w 196"/>
              <a:gd name="T19" fmla="*/ 2147483647 h 375"/>
              <a:gd name="T20" fmla="*/ 2147483647 w 196"/>
              <a:gd name="T21" fmla="*/ 2147483647 h 375"/>
              <a:gd name="T22" fmla="*/ 2147483647 w 196"/>
              <a:gd name="T23" fmla="*/ 2147483647 h 375"/>
              <a:gd name="T24" fmla="*/ 2147483647 w 196"/>
              <a:gd name="T25" fmla="*/ 2147483647 h 375"/>
              <a:gd name="T26" fmla="*/ 2147483647 w 196"/>
              <a:gd name="T27" fmla="*/ 2147483647 h 375"/>
              <a:gd name="T28" fmla="*/ 2147483647 w 196"/>
              <a:gd name="T29" fmla="*/ 2147483647 h 375"/>
              <a:gd name="T30" fmla="*/ 2147483647 w 196"/>
              <a:gd name="T31" fmla="*/ 2147483647 h 375"/>
              <a:gd name="T32" fmla="*/ 2147483647 w 196"/>
              <a:gd name="T33" fmla="*/ 2147483647 h 375"/>
              <a:gd name="T34" fmla="*/ 2147483647 w 196"/>
              <a:gd name="T35" fmla="*/ 2147483647 h 375"/>
              <a:gd name="T36" fmla="*/ 2147483647 w 196"/>
              <a:gd name="T37" fmla="*/ 2147483647 h 375"/>
              <a:gd name="T38" fmla="*/ 2147483647 w 196"/>
              <a:gd name="T39" fmla="*/ 2147483647 h 375"/>
              <a:gd name="T40" fmla="*/ 2147483647 w 196"/>
              <a:gd name="T41" fmla="*/ 2147483647 h 375"/>
              <a:gd name="T42" fmla="*/ 2147483647 w 196"/>
              <a:gd name="T43" fmla="*/ 2147483647 h 375"/>
              <a:gd name="T44" fmla="*/ 2147483647 w 196"/>
              <a:gd name="T45" fmla="*/ 2147483647 h 375"/>
              <a:gd name="T46" fmla="*/ 2147483647 w 196"/>
              <a:gd name="T47" fmla="*/ 2147483647 h 375"/>
              <a:gd name="T48" fmla="*/ 2147483647 w 196"/>
              <a:gd name="T49" fmla="*/ 2147483647 h 375"/>
              <a:gd name="T50" fmla="*/ 2147483647 w 196"/>
              <a:gd name="T51" fmla="*/ 2147483647 h 375"/>
              <a:gd name="T52" fmla="*/ 2147483647 w 196"/>
              <a:gd name="T53" fmla="*/ 2147483647 h 375"/>
              <a:gd name="T54" fmla="*/ 2147483647 w 196"/>
              <a:gd name="T55" fmla="*/ 2147483647 h 375"/>
              <a:gd name="T56" fmla="*/ 2147483647 w 196"/>
              <a:gd name="T57" fmla="*/ 2147483647 h 375"/>
              <a:gd name="T58" fmla="*/ 2147483647 w 196"/>
              <a:gd name="T59" fmla="*/ 2147483647 h 375"/>
              <a:gd name="T60" fmla="*/ 2147483647 w 196"/>
              <a:gd name="T61" fmla="*/ 2147483647 h 375"/>
              <a:gd name="T62" fmla="*/ 2147483647 w 196"/>
              <a:gd name="T63" fmla="*/ 2147483647 h 375"/>
              <a:gd name="T64" fmla="*/ 2147483647 w 196"/>
              <a:gd name="T65" fmla="*/ 2147483647 h 375"/>
              <a:gd name="T66" fmla="*/ 0 w 196"/>
              <a:gd name="T67" fmla="*/ 2147483647 h 37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96"/>
              <a:gd name="T103" fmla="*/ 0 h 375"/>
              <a:gd name="T104" fmla="*/ 196 w 196"/>
              <a:gd name="T105" fmla="*/ 375 h 37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96" h="375">
                <a:moveTo>
                  <a:pt x="196" y="0"/>
                </a:moveTo>
                <a:lnTo>
                  <a:pt x="196" y="0"/>
                </a:lnTo>
                <a:lnTo>
                  <a:pt x="196" y="1"/>
                </a:lnTo>
                <a:lnTo>
                  <a:pt x="195" y="4"/>
                </a:lnTo>
                <a:lnTo>
                  <a:pt x="192" y="8"/>
                </a:lnTo>
                <a:lnTo>
                  <a:pt x="190" y="15"/>
                </a:lnTo>
                <a:lnTo>
                  <a:pt x="187" y="22"/>
                </a:lnTo>
                <a:lnTo>
                  <a:pt x="182" y="31"/>
                </a:lnTo>
                <a:lnTo>
                  <a:pt x="177" y="42"/>
                </a:lnTo>
                <a:lnTo>
                  <a:pt x="172" y="53"/>
                </a:lnTo>
                <a:lnTo>
                  <a:pt x="167" y="66"/>
                </a:lnTo>
                <a:lnTo>
                  <a:pt x="160" y="79"/>
                </a:lnTo>
                <a:lnTo>
                  <a:pt x="153" y="93"/>
                </a:lnTo>
                <a:lnTo>
                  <a:pt x="146" y="108"/>
                </a:lnTo>
                <a:lnTo>
                  <a:pt x="139" y="123"/>
                </a:lnTo>
                <a:lnTo>
                  <a:pt x="131" y="139"/>
                </a:lnTo>
                <a:lnTo>
                  <a:pt x="123" y="156"/>
                </a:lnTo>
                <a:lnTo>
                  <a:pt x="116" y="172"/>
                </a:lnTo>
                <a:lnTo>
                  <a:pt x="107" y="189"/>
                </a:lnTo>
                <a:lnTo>
                  <a:pt x="99" y="206"/>
                </a:lnTo>
                <a:lnTo>
                  <a:pt x="91" y="222"/>
                </a:lnTo>
                <a:lnTo>
                  <a:pt x="82" y="239"/>
                </a:lnTo>
                <a:lnTo>
                  <a:pt x="74" y="255"/>
                </a:lnTo>
                <a:lnTo>
                  <a:pt x="66" y="270"/>
                </a:lnTo>
                <a:lnTo>
                  <a:pt x="58" y="285"/>
                </a:lnTo>
                <a:lnTo>
                  <a:pt x="50" y="300"/>
                </a:lnTo>
                <a:lnTo>
                  <a:pt x="43" y="313"/>
                </a:lnTo>
                <a:lnTo>
                  <a:pt x="35" y="326"/>
                </a:lnTo>
                <a:lnTo>
                  <a:pt x="28" y="337"/>
                </a:lnTo>
                <a:lnTo>
                  <a:pt x="22" y="347"/>
                </a:lnTo>
                <a:lnTo>
                  <a:pt x="16" y="357"/>
                </a:lnTo>
                <a:lnTo>
                  <a:pt x="10" y="364"/>
                </a:lnTo>
                <a:lnTo>
                  <a:pt x="5" y="370"/>
                </a:lnTo>
                <a:lnTo>
                  <a:pt x="0" y="375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86" name="Freeform 114"/>
          <p:cNvSpPr>
            <a:spLocks/>
          </p:cNvSpPr>
          <p:nvPr/>
        </p:nvSpPr>
        <p:spPr bwMode="auto">
          <a:xfrm>
            <a:off x="2442634" y="1933223"/>
            <a:ext cx="311855" cy="488244"/>
          </a:xfrm>
          <a:custGeom>
            <a:avLst/>
            <a:gdLst>
              <a:gd name="T0" fmla="*/ 2147483647 w 221"/>
              <a:gd name="T1" fmla="*/ 2147483647 h 346"/>
              <a:gd name="T2" fmla="*/ 2147483647 w 221"/>
              <a:gd name="T3" fmla="*/ 2147483647 h 346"/>
              <a:gd name="T4" fmla="*/ 2147483647 w 221"/>
              <a:gd name="T5" fmla="*/ 2147483647 h 346"/>
              <a:gd name="T6" fmla="*/ 2147483647 w 221"/>
              <a:gd name="T7" fmla="*/ 2147483647 h 346"/>
              <a:gd name="T8" fmla="*/ 2147483647 w 221"/>
              <a:gd name="T9" fmla="*/ 2147483647 h 346"/>
              <a:gd name="T10" fmla="*/ 2147483647 w 221"/>
              <a:gd name="T11" fmla="*/ 2147483647 h 346"/>
              <a:gd name="T12" fmla="*/ 2147483647 w 221"/>
              <a:gd name="T13" fmla="*/ 2147483647 h 346"/>
              <a:gd name="T14" fmla="*/ 2147483647 w 221"/>
              <a:gd name="T15" fmla="*/ 2147483647 h 346"/>
              <a:gd name="T16" fmla="*/ 2147483647 w 221"/>
              <a:gd name="T17" fmla="*/ 2147483647 h 346"/>
              <a:gd name="T18" fmla="*/ 2147483647 w 221"/>
              <a:gd name="T19" fmla="*/ 2147483647 h 346"/>
              <a:gd name="T20" fmla="*/ 2147483647 w 221"/>
              <a:gd name="T21" fmla="*/ 2147483647 h 346"/>
              <a:gd name="T22" fmla="*/ 2147483647 w 221"/>
              <a:gd name="T23" fmla="*/ 2147483647 h 346"/>
              <a:gd name="T24" fmla="*/ 2147483647 w 221"/>
              <a:gd name="T25" fmla="*/ 2147483647 h 346"/>
              <a:gd name="T26" fmla="*/ 2147483647 w 221"/>
              <a:gd name="T27" fmla="*/ 2147483647 h 346"/>
              <a:gd name="T28" fmla="*/ 2147483647 w 221"/>
              <a:gd name="T29" fmla="*/ 2147483647 h 346"/>
              <a:gd name="T30" fmla="*/ 2147483647 w 221"/>
              <a:gd name="T31" fmla="*/ 2147483647 h 346"/>
              <a:gd name="T32" fmla="*/ 2147483647 w 221"/>
              <a:gd name="T33" fmla="*/ 2147483647 h 346"/>
              <a:gd name="T34" fmla="*/ 2147483647 w 221"/>
              <a:gd name="T35" fmla="*/ 2147483647 h 346"/>
              <a:gd name="T36" fmla="*/ 2147483647 w 221"/>
              <a:gd name="T37" fmla="*/ 2147483647 h 346"/>
              <a:gd name="T38" fmla="*/ 2147483647 w 221"/>
              <a:gd name="T39" fmla="*/ 2147483647 h 346"/>
              <a:gd name="T40" fmla="*/ 2147483647 w 221"/>
              <a:gd name="T41" fmla="*/ 2147483647 h 346"/>
              <a:gd name="T42" fmla="*/ 2147483647 w 221"/>
              <a:gd name="T43" fmla="*/ 2147483647 h 346"/>
              <a:gd name="T44" fmla="*/ 2147483647 w 221"/>
              <a:gd name="T45" fmla="*/ 2147483647 h 346"/>
              <a:gd name="T46" fmla="*/ 2147483647 w 221"/>
              <a:gd name="T47" fmla="*/ 2147483647 h 346"/>
              <a:gd name="T48" fmla="*/ 2147483647 w 221"/>
              <a:gd name="T49" fmla="*/ 2147483647 h 346"/>
              <a:gd name="T50" fmla="*/ 2147483647 w 221"/>
              <a:gd name="T51" fmla="*/ 2147483647 h 346"/>
              <a:gd name="T52" fmla="*/ 2147483647 w 221"/>
              <a:gd name="T53" fmla="*/ 2147483647 h 346"/>
              <a:gd name="T54" fmla="*/ 2147483647 w 221"/>
              <a:gd name="T55" fmla="*/ 2147483647 h 346"/>
              <a:gd name="T56" fmla="*/ 2147483647 w 221"/>
              <a:gd name="T57" fmla="*/ 2147483647 h 346"/>
              <a:gd name="T58" fmla="*/ 2147483647 w 221"/>
              <a:gd name="T59" fmla="*/ 2147483647 h 346"/>
              <a:gd name="T60" fmla="*/ 2147483647 w 221"/>
              <a:gd name="T61" fmla="*/ 2147483647 h 346"/>
              <a:gd name="T62" fmla="*/ 2147483647 w 221"/>
              <a:gd name="T63" fmla="*/ 2147483647 h 346"/>
              <a:gd name="T64" fmla="*/ 2147483647 w 221"/>
              <a:gd name="T65" fmla="*/ 0 h 346"/>
              <a:gd name="T66" fmla="*/ 2147483647 w 221"/>
              <a:gd name="T67" fmla="*/ 0 h 346"/>
              <a:gd name="T68" fmla="*/ 0 w 221"/>
              <a:gd name="T69" fmla="*/ 2147483647 h 34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21"/>
              <a:gd name="T106" fmla="*/ 0 h 346"/>
              <a:gd name="T107" fmla="*/ 221 w 221"/>
              <a:gd name="T108" fmla="*/ 346 h 34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21" h="346">
                <a:moveTo>
                  <a:pt x="33" y="346"/>
                </a:moveTo>
                <a:lnTo>
                  <a:pt x="33" y="346"/>
                </a:lnTo>
                <a:lnTo>
                  <a:pt x="45" y="337"/>
                </a:lnTo>
                <a:lnTo>
                  <a:pt x="58" y="323"/>
                </a:lnTo>
                <a:lnTo>
                  <a:pt x="72" y="305"/>
                </a:lnTo>
                <a:lnTo>
                  <a:pt x="87" y="284"/>
                </a:lnTo>
                <a:lnTo>
                  <a:pt x="103" y="261"/>
                </a:lnTo>
                <a:lnTo>
                  <a:pt x="118" y="235"/>
                </a:lnTo>
                <a:lnTo>
                  <a:pt x="134" y="208"/>
                </a:lnTo>
                <a:lnTo>
                  <a:pt x="149" y="181"/>
                </a:lnTo>
                <a:lnTo>
                  <a:pt x="163" y="155"/>
                </a:lnTo>
                <a:lnTo>
                  <a:pt x="177" y="129"/>
                </a:lnTo>
                <a:lnTo>
                  <a:pt x="189" y="106"/>
                </a:lnTo>
                <a:lnTo>
                  <a:pt x="200" y="84"/>
                </a:lnTo>
                <a:lnTo>
                  <a:pt x="209" y="67"/>
                </a:lnTo>
                <a:lnTo>
                  <a:pt x="215" y="53"/>
                </a:lnTo>
                <a:lnTo>
                  <a:pt x="219" y="45"/>
                </a:lnTo>
                <a:lnTo>
                  <a:pt x="221" y="42"/>
                </a:lnTo>
                <a:lnTo>
                  <a:pt x="217" y="40"/>
                </a:lnTo>
                <a:lnTo>
                  <a:pt x="209" y="38"/>
                </a:lnTo>
                <a:lnTo>
                  <a:pt x="198" y="35"/>
                </a:lnTo>
                <a:lnTo>
                  <a:pt x="186" y="31"/>
                </a:lnTo>
                <a:lnTo>
                  <a:pt x="170" y="28"/>
                </a:lnTo>
                <a:lnTo>
                  <a:pt x="154" y="24"/>
                </a:lnTo>
                <a:lnTo>
                  <a:pt x="136" y="20"/>
                </a:lnTo>
                <a:lnTo>
                  <a:pt x="117" y="16"/>
                </a:lnTo>
                <a:lnTo>
                  <a:pt x="98" y="12"/>
                </a:lnTo>
                <a:lnTo>
                  <a:pt x="80" y="8"/>
                </a:lnTo>
                <a:lnTo>
                  <a:pt x="62" y="5"/>
                </a:lnTo>
                <a:lnTo>
                  <a:pt x="45" y="3"/>
                </a:lnTo>
                <a:lnTo>
                  <a:pt x="30" y="1"/>
                </a:lnTo>
                <a:lnTo>
                  <a:pt x="18" y="0"/>
                </a:lnTo>
                <a:lnTo>
                  <a:pt x="7" y="0"/>
                </a:lnTo>
                <a:lnTo>
                  <a:pt x="0" y="1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87" name="Freeform 115"/>
          <p:cNvSpPr>
            <a:spLocks/>
          </p:cNvSpPr>
          <p:nvPr/>
        </p:nvSpPr>
        <p:spPr bwMode="auto">
          <a:xfrm>
            <a:off x="2459568" y="2034823"/>
            <a:ext cx="194733" cy="460022"/>
          </a:xfrm>
          <a:custGeom>
            <a:avLst/>
            <a:gdLst>
              <a:gd name="T0" fmla="*/ 2147483647 w 138"/>
              <a:gd name="T1" fmla="*/ 0 h 326"/>
              <a:gd name="T2" fmla="*/ 2147483647 w 138"/>
              <a:gd name="T3" fmla="*/ 0 h 326"/>
              <a:gd name="T4" fmla="*/ 2147483647 w 138"/>
              <a:gd name="T5" fmla="*/ 2147483647 h 326"/>
              <a:gd name="T6" fmla="*/ 2147483647 w 138"/>
              <a:gd name="T7" fmla="*/ 2147483647 h 326"/>
              <a:gd name="T8" fmla="*/ 2147483647 w 138"/>
              <a:gd name="T9" fmla="*/ 2147483647 h 326"/>
              <a:gd name="T10" fmla="*/ 2147483647 w 138"/>
              <a:gd name="T11" fmla="*/ 2147483647 h 326"/>
              <a:gd name="T12" fmla="*/ 2147483647 w 138"/>
              <a:gd name="T13" fmla="*/ 2147483647 h 326"/>
              <a:gd name="T14" fmla="*/ 2147483647 w 138"/>
              <a:gd name="T15" fmla="*/ 2147483647 h 326"/>
              <a:gd name="T16" fmla="*/ 2147483647 w 138"/>
              <a:gd name="T17" fmla="*/ 2147483647 h 326"/>
              <a:gd name="T18" fmla="*/ 2147483647 w 138"/>
              <a:gd name="T19" fmla="*/ 2147483647 h 326"/>
              <a:gd name="T20" fmla="*/ 2147483647 w 138"/>
              <a:gd name="T21" fmla="*/ 2147483647 h 326"/>
              <a:gd name="T22" fmla="*/ 2147483647 w 138"/>
              <a:gd name="T23" fmla="*/ 2147483647 h 326"/>
              <a:gd name="T24" fmla="*/ 2147483647 w 138"/>
              <a:gd name="T25" fmla="*/ 2147483647 h 326"/>
              <a:gd name="T26" fmla="*/ 2147483647 w 138"/>
              <a:gd name="T27" fmla="*/ 2147483647 h 326"/>
              <a:gd name="T28" fmla="*/ 2147483647 w 138"/>
              <a:gd name="T29" fmla="*/ 2147483647 h 326"/>
              <a:gd name="T30" fmla="*/ 2147483647 w 138"/>
              <a:gd name="T31" fmla="*/ 2147483647 h 326"/>
              <a:gd name="T32" fmla="*/ 2147483647 w 138"/>
              <a:gd name="T33" fmla="*/ 2147483647 h 326"/>
              <a:gd name="T34" fmla="*/ 0 w 138"/>
              <a:gd name="T35" fmla="*/ 2147483647 h 32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38"/>
              <a:gd name="T55" fmla="*/ 0 h 326"/>
              <a:gd name="T56" fmla="*/ 138 w 138"/>
              <a:gd name="T57" fmla="*/ 326 h 32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38" h="326">
                <a:moveTo>
                  <a:pt x="138" y="0"/>
                </a:moveTo>
                <a:lnTo>
                  <a:pt x="138" y="0"/>
                </a:lnTo>
                <a:lnTo>
                  <a:pt x="137" y="4"/>
                </a:lnTo>
                <a:lnTo>
                  <a:pt x="134" y="13"/>
                </a:lnTo>
                <a:lnTo>
                  <a:pt x="130" y="27"/>
                </a:lnTo>
                <a:lnTo>
                  <a:pt x="124" y="46"/>
                </a:lnTo>
                <a:lnTo>
                  <a:pt x="117" y="69"/>
                </a:lnTo>
                <a:lnTo>
                  <a:pt x="108" y="95"/>
                </a:lnTo>
                <a:lnTo>
                  <a:pt x="99" y="122"/>
                </a:lnTo>
                <a:lnTo>
                  <a:pt x="89" y="151"/>
                </a:lnTo>
                <a:lnTo>
                  <a:pt x="78" y="179"/>
                </a:lnTo>
                <a:lnTo>
                  <a:pt x="67" y="208"/>
                </a:lnTo>
                <a:lnTo>
                  <a:pt x="55" y="236"/>
                </a:lnTo>
                <a:lnTo>
                  <a:pt x="44" y="261"/>
                </a:lnTo>
                <a:lnTo>
                  <a:pt x="32" y="284"/>
                </a:lnTo>
                <a:lnTo>
                  <a:pt x="21" y="303"/>
                </a:lnTo>
                <a:lnTo>
                  <a:pt x="11" y="317"/>
                </a:lnTo>
                <a:lnTo>
                  <a:pt x="0" y="326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88" name="Freeform 116"/>
          <p:cNvSpPr>
            <a:spLocks/>
          </p:cNvSpPr>
          <p:nvPr/>
        </p:nvSpPr>
        <p:spPr bwMode="auto">
          <a:xfrm>
            <a:off x="2480734" y="2053168"/>
            <a:ext cx="160867" cy="307622"/>
          </a:xfrm>
          <a:custGeom>
            <a:avLst/>
            <a:gdLst>
              <a:gd name="T0" fmla="*/ 2147483647 w 114"/>
              <a:gd name="T1" fmla="*/ 0 h 218"/>
              <a:gd name="T2" fmla="*/ 2147483647 w 114"/>
              <a:gd name="T3" fmla="*/ 0 h 218"/>
              <a:gd name="T4" fmla="*/ 2147483647 w 114"/>
              <a:gd name="T5" fmla="*/ 2147483647 h 218"/>
              <a:gd name="T6" fmla="*/ 2147483647 w 114"/>
              <a:gd name="T7" fmla="*/ 2147483647 h 218"/>
              <a:gd name="T8" fmla="*/ 2147483647 w 114"/>
              <a:gd name="T9" fmla="*/ 2147483647 h 218"/>
              <a:gd name="T10" fmla="*/ 2147483647 w 114"/>
              <a:gd name="T11" fmla="*/ 2147483647 h 218"/>
              <a:gd name="T12" fmla="*/ 2147483647 w 114"/>
              <a:gd name="T13" fmla="*/ 2147483647 h 218"/>
              <a:gd name="T14" fmla="*/ 2147483647 w 114"/>
              <a:gd name="T15" fmla="*/ 2147483647 h 218"/>
              <a:gd name="T16" fmla="*/ 2147483647 w 114"/>
              <a:gd name="T17" fmla="*/ 2147483647 h 218"/>
              <a:gd name="T18" fmla="*/ 2147483647 w 114"/>
              <a:gd name="T19" fmla="*/ 2147483647 h 218"/>
              <a:gd name="T20" fmla="*/ 2147483647 w 114"/>
              <a:gd name="T21" fmla="*/ 2147483647 h 218"/>
              <a:gd name="T22" fmla="*/ 2147483647 w 114"/>
              <a:gd name="T23" fmla="*/ 2147483647 h 218"/>
              <a:gd name="T24" fmla="*/ 2147483647 w 114"/>
              <a:gd name="T25" fmla="*/ 2147483647 h 218"/>
              <a:gd name="T26" fmla="*/ 2147483647 w 114"/>
              <a:gd name="T27" fmla="*/ 2147483647 h 218"/>
              <a:gd name="T28" fmla="*/ 2147483647 w 114"/>
              <a:gd name="T29" fmla="*/ 2147483647 h 218"/>
              <a:gd name="T30" fmla="*/ 2147483647 w 114"/>
              <a:gd name="T31" fmla="*/ 2147483647 h 218"/>
              <a:gd name="T32" fmla="*/ 2147483647 w 114"/>
              <a:gd name="T33" fmla="*/ 2147483647 h 218"/>
              <a:gd name="T34" fmla="*/ 0 w 114"/>
              <a:gd name="T35" fmla="*/ 2147483647 h 21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14"/>
              <a:gd name="T55" fmla="*/ 0 h 218"/>
              <a:gd name="T56" fmla="*/ 114 w 114"/>
              <a:gd name="T57" fmla="*/ 218 h 21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14" h="218">
                <a:moveTo>
                  <a:pt x="114" y="0"/>
                </a:moveTo>
                <a:lnTo>
                  <a:pt x="114" y="0"/>
                </a:lnTo>
                <a:lnTo>
                  <a:pt x="113" y="2"/>
                </a:lnTo>
                <a:lnTo>
                  <a:pt x="110" y="7"/>
                </a:lnTo>
                <a:lnTo>
                  <a:pt x="106" y="17"/>
                </a:lnTo>
                <a:lnTo>
                  <a:pt x="101" y="28"/>
                </a:lnTo>
                <a:lnTo>
                  <a:pt x="94" y="43"/>
                </a:lnTo>
                <a:lnTo>
                  <a:pt x="86" y="58"/>
                </a:lnTo>
                <a:lnTo>
                  <a:pt x="78" y="76"/>
                </a:lnTo>
                <a:lnTo>
                  <a:pt x="68" y="94"/>
                </a:lnTo>
                <a:lnTo>
                  <a:pt x="59" y="113"/>
                </a:lnTo>
                <a:lnTo>
                  <a:pt x="50" y="131"/>
                </a:lnTo>
                <a:lnTo>
                  <a:pt x="40" y="150"/>
                </a:lnTo>
                <a:lnTo>
                  <a:pt x="31" y="167"/>
                </a:lnTo>
                <a:lnTo>
                  <a:pt x="22" y="183"/>
                </a:lnTo>
                <a:lnTo>
                  <a:pt x="14" y="197"/>
                </a:lnTo>
                <a:lnTo>
                  <a:pt x="7" y="209"/>
                </a:lnTo>
                <a:lnTo>
                  <a:pt x="0" y="218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89" name="Freeform 117"/>
          <p:cNvSpPr>
            <a:spLocks/>
          </p:cNvSpPr>
          <p:nvPr/>
        </p:nvSpPr>
        <p:spPr bwMode="auto">
          <a:xfrm>
            <a:off x="2407356" y="2074334"/>
            <a:ext cx="221545" cy="455789"/>
          </a:xfrm>
          <a:custGeom>
            <a:avLst/>
            <a:gdLst>
              <a:gd name="T0" fmla="*/ 2147483647 w 157"/>
              <a:gd name="T1" fmla="*/ 0 h 323"/>
              <a:gd name="T2" fmla="*/ 2147483647 w 157"/>
              <a:gd name="T3" fmla="*/ 0 h 323"/>
              <a:gd name="T4" fmla="*/ 2147483647 w 157"/>
              <a:gd name="T5" fmla="*/ 2147483647 h 323"/>
              <a:gd name="T6" fmla="*/ 2147483647 w 157"/>
              <a:gd name="T7" fmla="*/ 2147483647 h 323"/>
              <a:gd name="T8" fmla="*/ 2147483647 w 157"/>
              <a:gd name="T9" fmla="*/ 2147483647 h 323"/>
              <a:gd name="T10" fmla="*/ 2147483647 w 157"/>
              <a:gd name="T11" fmla="*/ 2147483647 h 323"/>
              <a:gd name="T12" fmla="*/ 2147483647 w 157"/>
              <a:gd name="T13" fmla="*/ 2147483647 h 323"/>
              <a:gd name="T14" fmla="*/ 2147483647 w 157"/>
              <a:gd name="T15" fmla="*/ 2147483647 h 323"/>
              <a:gd name="T16" fmla="*/ 2147483647 w 157"/>
              <a:gd name="T17" fmla="*/ 2147483647 h 323"/>
              <a:gd name="T18" fmla="*/ 2147483647 w 157"/>
              <a:gd name="T19" fmla="*/ 2147483647 h 323"/>
              <a:gd name="T20" fmla="*/ 2147483647 w 157"/>
              <a:gd name="T21" fmla="*/ 2147483647 h 323"/>
              <a:gd name="T22" fmla="*/ 2147483647 w 157"/>
              <a:gd name="T23" fmla="*/ 2147483647 h 323"/>
              <a:gd name="T24" fmla="*/ 2147483647 w 157"/>
              <a:gd name="T25" fmla="*/ 2147483647 h 323"/>
              <a:gd name="T26" fmla="*/ 2147483647 w 157"/>
              <a:gd name="T27" fmla="*/ 2147483647 h 323"/>
              <a:gd name="T28" fmla="*/ 2147483647 w 157"/>
              <a:gd name="T29" fmla="*/ 2147483647 h 323"/>
              <a:gd name="T30" fmla="*/ 2147483647 w 157"/>
              <a:gd name="T31" fmla="*/ 2147483647 h 323"/>
              <a:gd name="T32" fmla="*/ 2147483647 w 157"/>
              <a:gd name="T33" fmla="*/ 2147483647 h 323"/>
              <a:gd name="T34" fmla="*/ 0 w 157"/>
              <a:gd name="T35" fmla="*/ 2147483647 h 32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57"/>
              <a:gd name="T55" fmla="*/ 0 h 323"/>
              <a:gd name="T56" fmla="*/ 157 w 157"/>
              <a:gd name="T57" fmla="*/ 323 h 32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57" h="323">
                <a:moveTo>
                  <a:pt x="157" y="0"/>
                </a:moveTo>
                <a:lnTo>
                  <a:pt x="157" y="0"/>
                </a:lnTo>
                <a:lnTo>
                  <a:pt x="155" y="3"/>
                </a:lnTo>
                <a:lnTo>
                  <a:pt x="151" y="13"/>
                </a:lnTo>
                <a:lnTo>
                  <a:pt x="146" y="27"/>
                </a:lnTo>
                <a:lnTo>
                  <a:pt x="138" y="45"/>
                </a:lnTo>
                <a:lnTo>
                  <a:pt x="129" y="68"/>
                </a:lnTo>
                <a:lnTo>
                  <a:pt x="119" y="93"/>
                </a:lnTo>
                <a:lnTo>
                  <a:pt x="107" y="120"/>
                </a:lnTo>
                <a:lnTo>
                  <a:pt x="94" y="148"/>
                </a:lnTo>
                <a:lnTo>
                  <a:pt x="82" y="177"/>
                </a:lnTo>
                <a:lnTo>
                  <a:pt x="69" y="206"/>
                </a:lnTo>
                <a:lnTo>
                  <a:pt x="55" y="233"/>
                </a:lnTo>
                <a:lnTo>
                  <a:pt x="43" y="258"/>
                </a:lnTo>
                <a:lnTo>
                  <a:pt x="31" y="280"/>
                </a:lnTo>
                <a:lnTo>
                  <a:pt x="19" y="299"/>
                </a:lnTo>
                <a:lnTo>
                  <a:pt x="9" y="314"/>
                </a:lnTo>
                <a:lnTo>
                  <a:pt x="0" y="323"/>
                </a:lnTo>
              </a:path>
            </a:pathLst>
          </a:custGeom>
          <a:noFill/>
          <a:ln w="1588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90" name="Freeform 118"/>
          <p:cNvSpPr>
            <a:spLocks/>
          </p:cNvSpPr>
          <p:nvPr/>
        </p:nvSpPr>
        <p:spPr bwMode="auto">
          <a:xfrm>
            <a:off x="2233789" y="3424767"/>
            <a:ext cx="1398411" cy="1195211"/>
          </a:xfrm>
          <a:custGeom>
            <a:avLst/>
            <a:gdLst>
              <a:gd name="T0" fmla="*/ 2147483647 w 991"/>
              <a:gd name="T1" fmla="*/ 2147483647 h 847"/>
              <a:gd name="T2" fmla="*/ 2147483647 w 991"/>
              <a:gd name="T3" fmla="*/ 2147483647 h 847"/>
              <a:gd name="T4" fmla="*/ 2147483647 w 991"/>
              <a:gd name="T5" fmla="*/ 2147483647 h 847"/>
              <a:gd name="T6" fmla="*/ 2147483647 w 991"/>
              <a:gd name="T7" fmla="*/ 2147483647 h 847"/>
              <a:gd name="T8" fmla="*/ 2147483647 w 991"/>
              <a:gd name="T9" fmla="*/ 2147483647 h 847"/>
              <a:gd name="T10" fmla="*/ 2147483647 w 991"/>
              <a:gd name="T11" fmla="*/ 2147483647 h 847"/>
              <a:gd name="T12" fmla="*/ 2147483647 w 991"/>
              <a:gd name="T13" fmla="*/ 2147483647 h 847"/>
              <a:gd name="T14" fmla="*/ 2147483647 w 991"/>
              <a:gd name="T15" fmla="*/ 2147483647 h 847"/>
              <a:gd name="T16" fmla="*/ 2147483647 w 991"/>
              <a:gd name="T17" fmla="*/ 2147483647 h 847"/>
              <a:gd name="T18" fmla="*/ 2147483647 w 991"/>
              <a:gd name="T19" fmla="*/ 2147483647 h 847"/>
              <a:gd name="T20" fmla="*/ 2147483647 w 991"/>
              <a:gd name="T21" fmla="*/ 2147483647 h 847"/>
              <a:gd name="T22" fmla="*/ 2147483647 w 991"/>
              <a:gd name="T23" fmla="*/ 2147483647 h 847"/>
              <a:gd name="T24" fmla="*/ 2147483647 w 991"/>
              <a:gd name="T25" fmla="*/ 2147483647 h 847"/>
              <a:gd name="T26" fmla="*/ 2147483647 w 991"/>
              <a:gd name="T27" fmla="*/ 2147483647 h 847"/>
              <a:gd name="T28" fmla="*/ 2147483647 w 991"/>
              <a:gd name="T29" fmla="*/ 2147483647 h 847"/>
              <a:gd name="T30" fmla="*/ 2147483647 w 991"/>
              <a:gd name="T31" fmla="*/ 2147483647 h 847"/>
              <a:gd name="T32" fmla="*/ 2147483647 w 991"/>
              <a:gd name="T33" fmla="*/ 2147483647 h 847"/>
              <a:gd name="T34" fmla="*/ 2147483647 w 991"/>
              <a:gd name="T35" fmla="*/ 2147483647 h 847"/>
              <a:gd name="T36" fmla="*/ 2147483647 w 991"/>
              <a:gd name="T37" fmla="*/ 2147483647 h 847"/>
              <a:gd name="T38" fmla="*/ 2147483647 w 991"/>
              <a:gd name="T39" fmla="*/ 2147483647 h 847"/>
              <a:gd name="T40" fmla="*/ 2147483647 w 991"/>
              <a:gd name="T41" fmla="*/ 2147483647 h 847"/>
              <a:gd name="T42" fmla="*/ 2147483647 w 991"/>
              <a:gd name="T43" fmla="*/ 2147483647 h 847"/>
              <a:gd name="T44" fmla="*/ 2147483647 w 991"/>
              <a:gd name="T45" fmla="*/ 2147483647 h 847"/>
              <a:gd name="T46" fmla="*/ 2147483647 w 991"/>
              <a:gd name="T47" fmla="*/ 2147483647 h 847"/>
              <a:gd name="T48" fmla="*/ 2147483647 w 991"/>
              <a:gd name="T49" fmla="*/ 2147483647 h 847"/>
              <a:gd name="T50" fmla="*/ 2147483647 w 991"/>
              <a:gd name="T51" fmla="*/ 2147483647 h 847"/>
              <a:gd name="T52" fmla="*/ 2147483647 w 991"/>
              <a:gd name="T53" fmla="*/ 2147483647 h 847"/>
              <a:gd name="T54" fmla="*/ 2147483647 w 991"/>
              <a:gd name="T55" fmla="*/ 2147483647 h 847"/>
              <a:gd name="T56" fmla="*/ 2147483647 w 991"/>
              <a:gd name="T57" fmla="*/ 2147483647 h 847"/>
              <a:gd name="T58" fmla="*/ 2147483647 w 991"/>
              <a:gd name="T59" fmla="*/ 2147483647 h 847"/>
              <a:gd name="T60" fmla="*/ 2147483647 w 991"/>
              <a:gd name="T61" fmla="*/ 2147483647 h 847"/>
              <a:gd name="T62" fmla="*/ 2147483647 w 991"/>
              <a:gd name="T63" fmla="*/ 2147483647 h 847"/>
              <a:gd name="T64" fmla="*/ 2147483647 w 991"/>
              <a:gd name="T65" fmla="*/ 2147483647 h 847"/>
              <a:gd name="T66" fmla="*/ 2147483647 w 991"/>
              <a:gd name="T67" fmla="*/ 2147483647 h 847"/>
              <a:gd name="T68" fmla="*/ 2147483647 w 991"/>
              <a:gd name="T69" fmla="*/ 2147483647 h 847"/>
              <a:gd name="T70" fmla="*/ 2147483647 w 991"/>
              <a:gd name="T71" fmla="*/ 2147483647 h 847"/>
              <a:gd name="T72" fmla="*/ 2147483647 w 991"/>
              <a:gd name="T73" fmla="*/ 2147483647 h 847"/>
              <a:gd name="T74" fmla="*/ 0 w 991"/>
              <a:gd name="T75" fmla="*/ 2147483647 h 847"/>
              <a:gd name="T76" fmla="*/ 2147483647 w 991"/>
              <a:gd name="T77" fmla="*/ 2147483647 h 847"/>
              <a:gd name="T78" fmla="*/ 2147483647 w 991"/>
              <a:gd name="T79" fmla="*/ 2147483647 h 847"/>
              <a:gd name="T80" fmla="*/ 2147483647 w 991"/>
              <a:gd name="T81" fmla="*/ 2147483647 h 847"/>
              <a:gd name="T82" fmla="*/ 2147483647 w 991"/>
              <a:gd name="T83" fmla="*/ 2147483647 h 847"/>
              <a:gd name="T84" fmla="*/ 2147483647 w 991"/>
              <a:gd name="T85" fmla="*/ 2147483647 h 847"/>
              <a:gd name="T86" fmla="*/ 2147483647 w 991"/>
              <a:gd name="T87" fmla="*/ 2147483647 h 847"/>
              <a:gd name="T88" fmla="*/ 2147483647 w 991"/>
              <a:gd name="T89" fmla="*/ 2147483647 h 847"/>
              <a:gd name="T90" fmla="*/ 2147483647 w 991"/>
              <a:gd name="T91" fmla="*/ 2147483647 h 847"/>
              <a:gd name="T92" fmla="*/ 2147483647 w 991"/>
              <a:gd name="T93" fmla="*/ 2147483647 h 847"/>
              <a:gd name="T94" fmla="*/ 2147483647 w 991"/>
              <a:gd name="T95" fmla="*/ 2147483647 h 847"/>
              <a:gd name="T96" fmla="*/ 2147483647 w 991"/>
              <a:gd name="T97" fmla="*/ 2147483647 h 847"/>
              <a:gd name="T98" fmla="*/ 2147483647 w 991"/>
              <a:gd name="T99" fmla="*/ 2147483647 h 847"/>
              <a:gd name="T100" fmla="*/ 2147483647 w 991"/>
              <a:gd name="T101" fmla="*/ 2147483647 h 847"/>
              <a:gd name="T102" fmla="*/ 2147483647 w 991"/>
              <a:gd name="T103" fmla="*/ 2147483647 h 847"/>
              <a:gd name="T104" fmla="*/ 2147483647 w 991"/>
              <a:gd name="T105" fmla="*/ 2147483647 h 84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991"/>
              <a:gd name="T160" fmla="*/ 0 h 847"/>
              <a:gd name="T161" fmla="*/ 991 w 991"/>
              <a:gd name="T162" fmla="*/ 847 h 84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991" h="847">
                <a:moveTo>
                  <a:pt x="610" y="0"/>
                </a:moveTo>
                <a:lnTo>
                  <a:pt x="610" y="0"/>
                </a:lnTo>
                <a:lnTo>
                  <a:pt x="611" y="2"/>
                </a:lnTo>
                <a:lnTo>
                  <a:pt x="614" y="5"/>
                </a:lnTo>
                <a:lnTo>
                  <a:pt x="617" y="9"/>
                </a:lnTo>
                <a:lnTo>
                  <a:pt x="619" y="15"/>
                </a:lnTo>
                <a:lnTo>
                  <a:pt x="623" y="20"/>
                </a:lnTo>
                <a:lnTo>
                  <a:pt x="628" y="27"/>
                </a:lnTo>
                <a:lnTo>
                  <a:pt x="633" y="34"/>
                </a:lnTo>
                <a:lnTo>
                  <a:pt x="638" y="41"/>
                </a:lnTo>
                <a:lnTo>
                  <a:pt x="644" y="49"/>
                </a:lnTo>
                <a:lnTo>
                  <a:pt x="650" y="57"/>
                </a:lnTo>
                <a:lnTo>
                  <a:pt x="656" y="65"/>
                </a:lnTo>
                <a:lnTo>
                  <a:pt x="663" y="73"/>
                </a:lnTo>
                <a:lnTo>
                  <a:pt x="669" y="81"/>
                </a:lnTo>
                <a:lnTo>
                  <a:pt x="675" y="89"/>
                </a:lnTo>
                <a:lnTo>
                  <a:pt x="681" y="96"/>
                </a:lnTo>
                <a:lnTo>
                  <a:pt x="689" y="104"/>
                </a:lnTo>
                <a:lnTo>
                  <a:pt x="698" y="115"/>
                </a:lnTo>
                <a:lnTo>
                  <a:pt x="710" y="126"/>
                </a:lnTo>
                <a:lnTo>
                  <a:pt x="724" y="140"/>
                </a:lnTo>
                <a:lnTo>
                  <a:pt x="739" y="153"/>
                </a:lnTo>
                <a:lnTo>
                  <a:pt x="756" y="169"/>
                </a:lnTo>
                <a:lnTo>
                  <a:pt x="773" y="184"/>
                </a:lnTo>
                <a:lnTo>
                  <a:pt x="791" y="201"/>
                </a:lnTo>
                <a:lnTo>
                  <a:pt x="809" y="217"/>
                </a:lnTo>
                <a:lnTo>
                  <a:pt x="827" y="233"/>
                </a:lnTo>
                <a:lnTo>
                  <a:pt x="844" y="250"/>
                </a:lnTo>
                <a:lnTo>
                  <a:pt x="861" y="265"/>
                </a:lnTo>
                <a:lnTo>
                  <a:pt x="876" y="279"/>
                </a:lnTo>
                <a:lnTo>
                  <a:pt x="890" y="293"/>
                </a:lnTo>
                <a:lnTo>
                  <a:pt x="901" y="305"/>
                </a:lnTo>
                <a:lnTo>
                  <a:pt x="911" y="316"/>
                </a:lnTo>
                <a:lnTo>
                  <a:pt x="922" y="330"/>
                </a:lnTo>
                <a:lnTo>
                  <a:pt x="933" y="345"/>
                </a:lnTo>
                <a:lnTo>
                  <a:pt x="943" y="359"/>
                </a:lnTo>
                <a:lnTo>
                  <a:pt x="952" y="373"/>
                </a:lnTo>
                <a:lnTo>
                  <a:pt x="959" y="387"/>
                </a:lnTo>
                <a:lnTo>
                  <a:pt x="966" y="401"/>
                </a:lnTo>
                <a:lnTo>
                  <a:pt x="972" y="414"/>
                </a:lnTo>
                <a:lnTo>
                  <a:pt x="977" y="427"/>
                </a:lnTo>
                <a:lnTo>
                  <a:pt x="981" y="441"/>
                </a:lnTo>
                <a:lnTo>
                  <a:pt x="985" y="454"/>
                </a:lnTo>
                <a:lnTo>
                  <a:pt x="987" y="467"/>
                </a:lnTo>
                <a:lnTo>
                  <a:pt x="989" y="479"/>
                </a:lnTo>
                <a:lnTo>
                  <a:pt x="990" y="492"/>
                </a:lnTo>
                <a:lnTo>
                  <a:pt x="991" y="505"/>
                </a:lnTo>
                <a:lnTo>
                  <a:pt x="990" y="517"/>
                </a:lnTo>
                <a:lnTo>
                  <a:pt x="990" y="529"/>
                </a:lnTo>
                <a:lnTo>
                  <a:pt x="988" y="541"/>
                </a:lnTo>
                <a:lnTo>
                  <a:pt x="986" y="552"/>
                </a:lnTo>
                <a:lnTo>
                  <a:pt x="983" y="565"/>
                </a:lnTo>
                <a:lnTo>
                  <a:pt x="981" y="576"/>
                </a:lnTo>
                <a:lnTo>
                  <a:pt x="977" y="587"/>
                </a:lnTo>
                <a:lnTo>
                  <a:pt x="973" y="599"/>
                </a:lnTo>
                <a:lnTo>
                  <a:pt x="968" y="609"/>
                </a:lnTo>
                <a:lnTo>
                  <a:pt x="964" y="620"/>
                </a:lnTo>
                <a:lnTo>
                  <a:pt x="959" y="631"/>
                </a:lnTo>
                <a:lnTo>
                  <a:pt x="953" y="642"/>
                </a:lnTo>
                <a:lnTo>
                  <a:pt x="948" y="652"/>
                </a:lnTo>
                <a:lnTo>
                  <a:pt x="941" y="662"/>
                </a:lnTo>
                <a:lnTo>
                  <a:pt x="935" y="673"/>
                </a:lnTo>
                <a:lnTo>
                  <a:pt x="929" y="683"/>
                </a:lnTo>
                <a:lnTo>
                  <a:pt x="922" y="693"/>
                </a:lnTo>
                <a:lnTo>
                  <a:pt x="915" y="703"/>
                </a:lnTo>
                <a:lnTo>
                  <a:pt x="903" y="718"/>
                </a:lnTo>
                <a:lnTo>
                  <a:pt x="890" y="733"/>
                </a:lnTo>
                <a:lnTo>
                  <a:pt x="878" y="748"/>
                </a:lnTo>
                <a:lnTo>
                  <a:pt x="866" y="762"/>
                </a:lnTo>
                <a:lnTo>
                  <a:pt x="854" y="776"/>
                </a:lnTo>
                <a:lnTo>
                  <a:pt x="842" y="789"/>
                </a:lnTo>
                <a:lnTo>
                  <a:pt x="831" y="801"/>
                </a:lnTo>
                <a:lnTo>
                  <a:pt x="819" y="812"/>
                </a:lnTo>
                <a:lnTo>
                  <a:pt x="807" y="822"/>
                </a:lnTo>
                <a:lnTo>
                  <a:pt x="796" y="831"/>
                </a:lnTo>
                <a:lnTo>
                  <a:pt x="784" y="838"/>
                </a:lnTo>
                <a:lnTo>
                  <a:pt x="771" y="843"/>
                </a:lnTo>
                <a:lnTo>
                  <a:pt x="758" y="846"/>
                </a:lnTo>
                <a:lnTo>
                  <a:pt x="744" y="847"/>
                </a:lnTo>
                <a:lnTo>
                  <a:pt x="730" y="846"/>
                </a:lnTo>
                <a:lnTo>
                  <a:pt x="716" y="843"/>
                </a:lnTo>
                <a:lnTo>
                  <a:pt x="668" y="840"/>
                </a:lnTo>
                <a:lnTo>
                  <a:pt x="623" y="836"/>
                </a:lnTo>
                <a:lnTo>
                  <a:pt x="581" y="832"/>
                </a:lnTo>
                <a:lnTo>
                  <a:pt x="539" y="827"/>
                </a:lnTo>
                <a:lnTo>
                  <a:pt x="500" y="821"/>
                </a:lnTo>
                <a:lnTo>
                  <a:pt x="463" y="815"/>
                </a:lnTo>
                <a:lnTo>
                  <a:pt x="428" y="808"/>
                </a:lnTo>
                <a:lnTo>
                  <a:pt x="394" y="801"/>
                </a:lnTo>
                <a:lnTo>
                  <a:pt x="361" y="792"/>
                </a:lnTo>
                <a:lnTo>
                  <a:pt x="331" y="783"/>
                </a:lnTo>
                <a:lnTo>
                  <a:pt x="303" y="774"/>
                </a:lnTo>
                <a:lnTo>
                  <a:pt x="275" y="763"/>
                </a:lnTo>
                <a:lnTo>
                  <a:pt x="250" y="752"/>
                </a:lnTo>
                <a:lnTo>
                  <a:pt x="226" y="741"/>
                </a:lnTo>
                <a:lnTo>
                  <a:pt x="203" y="729"/>
                </a:lnTo>
                <a:lnTo>
                  <a:pt x="182" y="715"/>
                </a:lnTo>
                <a:lnTo>
                  <a:pt x="162" y="702"/>
                </a:lnTo>
                <a:lnTo>
                  <a:pt x="143" y="688"/>
                </a:lnTo>
                <a:lnTo>
                  <a:pt x="126" y="673"/>
                </a:lnTo>
                <a:lnTo>
                  <a:pt x="110" y="657"/>
                </a:lnTo>
                <a:lnTo>
                  <a:pt x="96" y="641"/>
                </a:lnTo>
                <a:lnTo>
                  <a:pt x="82" y="623"/>
                </a:lnTo>
                <a:lnTo>
                  <a:pt x="70" y="605"/>
                </a:lnTo>
                <a:lnTo>
                  <a:pt x="58" y="587"/>
                </a:lnTo>
                <a:lnTo>
                  <a:pt x="48" y="567"/>
                </a:lnTo>
                <a:lnTo>
                  <a:pt x="39" y="548"/>
                </a:lnTo>
                <a:lnTo>
                  <a:pt x="31" y="527"/>
                </a:lnTo>
                <a:lnTo>
                  <a:pt x="24" y="506"/>
                </a:lnTo>
                <a:lnTo>
                  <a:pt x="18" y="483"/>
                </a:lnTo>
                <a:lnTo>
                  <a:pt x="12" y="460"/>
                </a:lnTo>
                <a:lnTo>
                  <a:pt x="7" y="437"/>
                </a:lnTo>
                <a:lnTo>
                  <a:pt x="3" y="413"/>
                </a:lnTo>
                <a:lnTo>
                  <a:pt x="0" y="388"/>
                </a:lnTo>
                <a:lnTo>
                  <a:pt x="0" y="366"/>
                </a:lnTo>
                <a:lnTo>
                  <a:pt x="1" y="344"/>
                </a:lnTo>
                <a:lnTo>
                  <a:pt x="4" y="324"/>
                </a:lnTo>
                <a:lnTo>
                  <a:pt x="9" y="304"/>
                </a:lnTo>
                <a:lnTo>
                  <a:pt x="15" y="286"/>
                </a:lnTo>
                <a:lnTo>
                  <a:pt x="23" y="269"/>
                </a:lnTo>
                <a:lnTo>
                  <a:pt x="31" y="254"/>
                </a:lnTo>
                <a:lnTo>
                  <a:pt x="42" y="239"/>
                </a:lnTo>
                <a:lnTo>
                  <a:pt x="53" y="225"/>
                </a:lnTo>
                <a:lnTo>
                  <a:pt x="65" y="212"/>
                </a:lnTo>
                <a:lnTo>
                  <a:pt x="79" y="200"/>
                </a:lnTo>
                <a:lnTo>
                  <a:pt x="93" y="188"/>
                </a:lnTo>
                <a:lnTo>
                  <a:pt x="107" y="179"/>
                </a:lnTo>
                <a:lnTo>
                  <a:pt x="123" y="169"/>
                </a:lnTo>
                <a:lnTo>
                  <a:pt x="139" y="160"/>
                </a:lnTo>
                <a:lnTo>
                  <a:pt x="155" y="153"/>
                </a:lnTo>
                <a:lnTo>
                  <a:pt x="172" y="146"/>
                </a:lnTo>
                <a:lnTo>
                  <a:pt x="189" y="139"/>
                </a:lnTo>
                <a:lnTo>
                  <a:pt x="206" y="134"/>
                </a:lnTo>
                <a:lnTo>
                  <a:pt x="223" y="129"/>
                </a:lnTo>
                <a:lnTo>
                  <a:pt x="240" y="124"/>
                </a:lnTo>
                <a:lnTo>
                  <a:pt x="257" y="120"/>
                </a:lnTo>
                <a:lnTo>
                  <a:pt x="273" y="116"/>
                </a:lnTo>
                <a:lnTo>
                  <a:pt x="289" y="114"/>
                </a:lnTo>
                <a:lnTo>
                  <a:pt x="304" y="111"/>
                </a:lnTo>
                <a:lnTo>
                  <a:pt x="319" y="110"/>
                </a:lnTo>
                <a:lnTo>
                  <a:pt x="333" y="108"/>
                </a:lnTo>
                <a:lnTo>
                  <a:pt x="346" y="107"/>
                </a:lnTo>
                <a:lnTo>
                  <a:pt x="359" y="106"/>
                </a:lnTo>
                <a:lnTo>
                  <a:pt x="369" y="105"/>
                </a:lnTo>
                <a:lnTo>
                  <a:pt x="380" y="105"/>
                </a:lnTo>
                <a:lnTo>
                  <a:pt x="399" y="104"/>
                </a:lnTo>
                <a:lnTo>
                  <a:pt x="417" y="103"/>
                </a:lnTo>
                <a:lnTo>
                  <a:pt x="435" y="100"/>
                </a:lnTo>
                <a:lnTo>
                  <a:pt x="452" y="97"/>
                </a:lnTo>
                <a:lnTo>
                  <a:pt x="468" y="93"/>
                </a:lnTo>
                <a:lnTo>
                  <a:pt x="484" y="89"/>
                </a:lnTo>
                <a:lnTo>
                  <a:pt x="500" y="84"/>
                </a:lnTo>
                <a:lnTo>
                  <a:pt x="514" y="77"/>
                </a:lnTo>
                <a:lnTo>
                  <a:pt x="528" y="70"/>
                </a:lnTo>
                <a:lnTo>
                  <a:pt x="542" y="63"/>
                </a:lnTo>
                <a:lnTo>
                  <a:pt x="555" y="54"/>
                </a:lnTo>
                <a:lnTo>
                  <a:pt x="567" y="45"/>
                </a:lnTo>
                <a:lnTo>
                  <a:pt x="579" y="35"/>
                </a:lnTo>
                <a:lnTo>
                  <a:pt x="590" y="24"/>
                </a:lnTo>
                <a:lnTo>
                  <a:pt x="600" y="12"/>
                </a:lnTo>
                <a:lnTo>
                  <a:pt x="610" y="0"/>
                </a:lnTo>
                <a:close/>
              </a:path>
            </a:pathLst>
          </a:custGeom>
          <a:solidFill>
            <a:srgbClr val="33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91" name="Freeform 119"/>
          <p:cNvSpPr>
            <a:spLocks/>
          </p:cNvSpPr>
          <p:nvPr/>
        </p:nvSpPr>
        <p:spPr bwMode="auto">
          <a:xfrm>
            <a:off x="6746523" y="3461456"/>
            <a:ext cx="1401233" cy="1130300"/>
          </a:xfrm>
          <a:custGeom>
            <a:avLst/>
            <a:gdLst>
              <a:gd name="T0" fmla="*/ 2147483647 w 992"/>
              <a:gd name="T1" fmla="*/ 2147483647 h 801"/>
              <a:gd name="T2" fmla="*/ 2147483647 w 992"/>
              <a:gd name="T3" fmla="*/ 2147483647 h 801"/>
              <a:gd name="T4" fmla="*/ 2147483647 w 992"/>
              <a:gd name="T5" fmla="*/ 2147483647 h 801"/>
              <a:gd name="T6" fmla="*/ 2147483647 w 992"/>
              <a:gd name="T7" fmla="*/ 2147483647 h 801"/>
              <a:gd name="T8" fmla="*/ 2147483647 w 992"/>
              <a:gd name="T9" fmla="*/ 2147483647 h 801"/>
              <a:gd name="T10" fmla="*/ 2147483647 w 992"/>
              <a:gd name="T11" fmla="*/ 2147483647 h 801"/>
              <a:gd name="T12" fmla="*/ 2147483647 w 992"/>
              <a:gd name="T13" fmla="*/ 2147483647 h 801"/>
              <a:gd name="T14" fmla="*/ 2147483647 w 992"/>
              <a:gd name="T15" fmla="*/ 2147483647 h 801"/>
              <a:gd name="T16" fmla="*/ 2147483647 w 992"/>
              <a:gd name="T17" fmla="*/ 2147483647 h 801"/>
              <a:gd name="T18" fmla="*/ 2147483647 w 992"/>
              <a:gd name="T19" fmla="*/ 2147483647 h 801"/>
              <a:gd name="T20" fmla="*/ 2147483647 w 992"/>
              <a:gd name="T21" fmla="*/ 2147483647 h 801"/>
              <a:gd name="T22" fmla="*/ 2147483647 w 992"/>
              <a:gd name="T23" fmla="*/ 2147483647 h 801"/>
              <a:gd name="T24" fmla="*/ 2147483647 w 992"/>
              <a:gd name="T25" fmla="*/ 2147483647 h 801"/>
              <a:gd name="T26" fmla="*/ 2147483647 w 992"/>
              <a:gd name="T27" fmla="*/ 2147483647 h 801"/>
              <a:gd name="T28" fmla="*/ 2147483647 w 992"/>
              <a:gd name="T29" fmla="*/ 2147483647 h 801"/>
              <a:gd name="T30" fmla="*/ 2147483647 w 992"/>
              <a:gd name="T31" fmla="*/ 2147483647 h 801"/>
              <a:gd name="T32" fmla="*/ 2147483647 w 992"/>
              <a:gd name="T33" fmla="*/ 2147483647 h 801"/>
              <a:gd name="T34" fmla="*/ 2147483647 w 992"/>
              <a:gd name="T35" fmla="*/ 2147483647 h 801"/>
              <a:gd name="T36" fmla="*/ 2147483647 w 992"/>
              <a:gd name="T37" fmla="*/ 2147483647 h 801"/>
              <a:gd name="T38" fmla="*/ 2147483647 w 992"/>
              <a:gd name="T39" fmla="*/ 2147483647 h 801"/>
              <a:gd name="T40" fmla="*/ 2147483647 w 992"/>
              <a:gd name="T41" fmla="*/ 2147483647 h 801"/>
              <a:gd name="T42" fmla="*/ 2147483647 w 992"/>
              <a:gd name="T43" fmla="*/ 2147483647 h 801"/>
              <a:gd name="T44" fmla="*/ 2147483647 w 992"/>
              <a:gd name="T45" fmla="*/ 2147483647 h 801"/>
              <a:gd name="T46" fmla="*/ 2147483647 w 992"/>
              <a:gd name="T47" fmla="*/ 2147483647 h 801"/>
              <a:gd name="T48" fmla="*/ 2147483647 w 992"/>
              <a:gd name="T49" fmla="*/ 2147483647 h 801"/>
              <a:gd name="T50" fmla="*/ 2147483647 w 992"/>
              <a:gd name="T51" fmla="*/ 2147483647 h 801"/>
              <a:gd name="T52" fmla="*/ 2147483647 w 992"/>
              <a:gd name="T53" fmla="*/ 2147483647 h 801"/>
              <a:gd name="T54" fmla="*/ 2147483647 w 992"/>
              <a:gd name="T55" fmla="*/ 2147483647 h 801"/>
              <a:gd name="T56" fmla="*/ 2147483647 w 992"/>
              <a:gd name="T57" fmla="*/ 2147483647 h 801"/>
              <a:gd name="T58" fmla="*/ 2147483647 w 992"/>
              <a:gd name="T59" fmla="*/ 2147483647 h 801"/>
              <a:gd name="T60" fmla="*/ 2147483647 w 992"/>
              <a:gd name="T61" fmla="*/ 2147483647 h 801"/>
              <a:gd name="T62" fmla="*/ 2147483647 w 992"/>
              <a:gd name="T63" fmla="*/ 2147483647 h 801"/>
              <a:gd name="T64" fmla="*/ 2147483647 w 992"/>
              <a:gd name="T65" fmla="*/ 2147483647 h 801"/>
              <a:gd name="T66" fmla="*/ 2147483647 w 992"/>
              <a:gd name="T67" fmla="*/ 2147483647 h 801"/>
              <a:gd name="T68" fmla="*/ 2147483647 w 992"/>
              <a:gd name="T69" fmla="*/ 2147483647 h 801"/>
              <a:gd name="T70" fmla="*/ 2147483647 w 992"/>
              <a:gd name="T71" fmla="*/ 2147483647 h 801"/>
              <a:gd name="T72" fmla="*/ 2147483647 w 992"/>
              <a:gd name="T73" fmla="*/ 2147483647 h 801"/>
              <a:gd name="T74" fmla="*/ 2147483647 w 992"/>
              <a:gd name="T75" fmla="*/ 2147483647 h 801"/>
              <a:gd name="T76" fmla="*/ 2147483647 w 992"/>
              <a:gd name="T77" fmla="*/ 2147483647 h 801"/>
              <a:gd name="T78" fmla="*/ 2147483647 w 992"/>
              <a:gd name="T79" fmla="*/ 2147483647 h 801"/>
              <a:gd name="T80" fmla="*/ 2147483647 w 992"/>
              <a:gd name="T81" fmla="*/ 2147483647 h 801"/>
              <a:gd name="T82" fmla="*/ 2147483647 w 992"/>
              <a:gd name="T83" fmla="*/ 2147483647 h 801"/>
              <a:gd name="T84" fmla="*/ 2147483647 w 992"/>
              <a:gd name="T85" fmla="*/ 2147483647 h 801"/>
              <a:gd name="T86" fmla="*/ 2147483647 w 992"/>
              <a:gd name="T87" fmla="*/ 2147483647 h 801"/>
              <a:gd name="T88" fmla="*/ 2147483647 w 992"/>
              <a:gd name="T89" fmla="*/ 2147483647 h 801"/>
              <a:gd name="T90" fmla="*/ 2147483647 w 992"/>
              <a:gd name="T91" fmla="*/ 2147483647 h 801"/>
              <a:gd name="T92" fmla="*/ 2147483647 w 992"/>
              <a:gd name="T93" fmla="*/ 2147483647 h 801"/>
              <a:gd name="T94" fmla="*/ 2147483647 w 992"/>
              <a:gd name="T95" fmla="*/ 2147483647 h 801"/>
              <a:gd name="T96" fmla="*/ 2147483647 w 992"/>
              <a:gd name="T97" fmla="*/ 2147483647 h 801"/>
              <a:gd name="T98" fmla="*/ 2147483647 w 992"/>
              <a:gd name="T99" fmla="*/ 2147483647 h 801"/>
              <a:gd name="T100" fmla="*/ 2147483647 w 992"/>
              <a:gd name="T101" fmla="*/ 0 h 801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992"/>
              <a:gd name="T154" fmla="*/ 0 h 801"/>
              <a:gd name="T155" fmla="*/ 992 w 992"/>
              <a:gd name="T156" fmla="*/ 801 h 801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992" h="801">
                <a:moveTo>
                  <a:pt x="616" y="0"/>
                </a:moveTo>
                <a:lnTo>
                  <a:pt x="617" y="2"/>
                </a:lnTo>
                <a:lnTo>
                  <a:pt x="621" y="6"/>
                </a:lnTo>
                <a:lnTo>
                  <a:pt x="628" y="12"/>
                </a:lnTo>
                <a:lnTo>
                  <a:pt x="637" y="21"/>
                </a:lnTo>
                <a:lnTo>
                  <a:pt x="647" y="32"/>
                </a:lnTo>
                <a:lnTo>
                  <a:pt x="658" y="44"/>
                </a:lnTo>
                <a:lnTo>
                  <a:pt x="670" y="56"/>
                </a:lnTo>
                <a:lnTo>
                  <a:pt x="682" y="70"/>
                </a:lnTo>
                <a:lnTo>
                  <a:pt x="689" y="78"/>
                </a:lnTo>
                <a:lnTo>
                  <a:pt x="699" y="89"/>
                </a:lnTo>
                <a:lnTo>
                  <a:pt x="711" y="100"/>
                </a:lnTo>
                <a:lnTo>
                  <a:pt x="724" y="114"/>
                </a:lnTo>
                <a:lnTo>
                  <a:pt x="740" y="127"/>
                </a:lnTo>
                <a:lnTo>
                  <a:pt x="757" y="143"/>
                </a:lnTo>
                <a:lnTo>
                  <a:pt x="774" y="158"/>
                </a:lnTo>
                <a:lnTo>
                  <a:pt x="792" y="175"/>
                </a:lnTo>
                <a:lnTo>
                  <a:pt x="810" y="191"/>
                </a:lnTo>
                <a:lnTo>
                  <a:pt x="828" y="207"/>
                </a:lnTo>
                <a:lnTo>
                  <a:pt x="845" y="224"/>
                </a:lnTo>
                <a:lnTo>
                  <a:pt x="862" y="239"/>
                </a:lnTo>
                <a:lnTo>
                  <a:pt x="876" y="253"/>
                </a:lnTo>
                <a:lnTo>
                  <a:pt x="890" y="267"/>
                </a:lnTo>
                <a:lnTo>
                  <a:pt x="902" y="279"/>
                </a:lnTo>
                <a:lnTo>
                  <a:pt x="912" y="290"/>
                </a:lnTo>
                <a:lnTo>
                  <a:pt x="923" y="304"/>
                </a:lnTo>
                <a:lnTo>
                  <a:pt x="934" y="319"/>
                </a:lnTo>
                <a:lnTo>
                  <a:pt x="944" y="333"/>
                </a:lnTo>
                <a:lnTo>
                  <a:pt x="953" y="347"/>
                </a:lnTo>
                <a:lnTo>
                  <a:pt x="960" y="361"/>
                </a:lnTo>
                <a:lnTo>
                  <a:pt x="967" y="375"/>
                </a:lnTo>
                <a:lnTo>
                  <a:pt x="973" y="388"/>
                </a:lnTo>
                <a:lnTo>
                  <a:pt x="978" y="401"/>
                </a:lnTo>
                <a:lnTo>
                  <a:pt x="982" y="415"/>
                </a:lnTo>
                <a:lnTo>
                  <a:pt x="985" y="428"/>
                </a:lnTo>
                <a:lnTo>
                  <a:pt x="988" y="441"/>
                </a:lnTo>
                <a:lnTo>
                  <a:pt x="990" y="453"/>
                </a:lnTo>
                <a:lnTo>
                  <a:pt x="991" y="466"/>
                </a:lnTo>
                <a:lnTo>
                  <a:pt x="992" y="479"/>
                </a:lnTo>
                <a:lnTo>
                  <a:pt x="991" y="491"/>
                </a:lnTo>
                <a:lnTo>
                  <a:pt x="991" y="503"/>
                </a:lnTo>
                <a:lnTo>
                  <a:pt x="989" y="515"/>
                </a:lnTo>
                <a:lnTo>
                  <a:pt x="987" y="526"/>
                </a:lnTo>
                <a:lnTo>
                  <a:pt x="984" y="539"/>
                </a:lnTo>
                <a:lnTo>
                  <a:pt x="981" y="550"/>
                </a:lnTo>
                <a:lnTo>
                  <a:pt x="978" y="561"/>
                </a:lnTo>
                <a:lnTo>
                  <a:pt x="974" y="573"/>
                </a:lnTo>
                <a:lnTo>
                  <a:pt x="969" y="583"/>
                </a:lnTo>
                <a:lnTo>
                  <a:pt x="965" y="594"/>
                </a:lnTo>
                <a:lnTo>
                  <a:pt x="959" y="605"/>
                </a:lnTo>
                <a:lnTo>
                  <a:pt x="954" y="616"/>
                </a:lnTo>
                <a:lnTo>
                  <a:pt x="948" y="626"/>
                </a:lnTo>
                <a:lnTo>
                  <a:pt x="942" y="636"/>
                </a:lnTo>
                <a:lnTo>
                  <a:pt x="936" y="647"/>
                </a:lnTo>
                <a:lnTo>
                  <a:pt x="929" y="657"/>
                </a:lnTo>
                <a:lnTo>
                  <a:pt x="923" y="667"/>
                </a:lnTo>
                <a:lnTo>
                  <a:pt x="916" y="677"/>
                </a:lnTo>
                <a:lnTo>
                  <a:pt x="903" y="692"/>
                </a:lnTo>
                <a:lnTo>
                  <a:pt x="890" y="706"/>
                </a:lnTo>
                <a:lnTo>
                  <a:pt x="876" y="720"/>
                </a:lnTo>
                <a:lnTo>
                  <a:pt x="863" y="733"/>
                </a:lnTo>
                <a:lnTo>
                  <a:pt x="850" y="745"/>
                </a:lnTo>
                <a:lnTo>
                  <a:pt x="837" y="756"/>
                </a:lnTo>
                <a:lnTo>
                  <a:pt x="824" y="767"/>
                </a:lnTo>
                <a:lnTo>
                  <a:pt x="810" y="776"/>
                </a:lnTo>
                <a:lnTo>
                  <a:pt x="796" y="783"/>
                </a:lnTo>
                <a:lnTo>
                  <a:pt x="783" y="790"/>
                </a:lnTo>
                <a:lnTo>
                  <a:pt x="768" y="795"/>
                </a:lnTo>
                <a:lnTo>
                  <a:pt x="754" y="799"/>
                </a:lnTo>
                <a:lnTo>
                  <a:pt x="740" y="801"/>
                </a:lnTo>
                <a:lnTo>
                  <a:pt x="726" y="801"/>
                </a:lnTo>
                <a:lnTo>
                  <a:pt x="711" y="799"/>
                </a:lnTo>
                <a:lnTo>
                  <a:pt x="696" y="795"/>
                </a:lnTo>
                <a:lnTo>
                  <a:pt x="649" y="793"/>
                </a:lnTo>
                <a:lnTo>
                  <a:pt x="604" y="789"/>
                </a:lnTo>
                <a:lnTo>
                  <a:pt x="561" y="785"/>
                </a:lnTo>
                <a:lnTo>
                  <a:pt x="521" y="780"/>
                </a:lnTo>
                <a:lnTo>
                  <a:pt x="482" y="775"/>
                </a:lnTo>
                <a:lnTo>
                  <a:pt x="445" y="770"/>
                </a:lnTo>
                <a:lnTo>
                  <a:pt x="410" y="763"/>
                </a:lnTo>
                <a:lnTo>
                  <a:pt x="377" y="756"/>
                </a:lnTo>
                <a:lnTo>
                  <a:pt x="346" y="749"/>
                </a:lnTo>
                <a:lnTo>
                  <a:pt x="316" y="741"/>
                </a:lnTo>
                <a:lnTo>
                  <a:pt x="288" y="732"/>
                </a:lnTo>
                <a:lnTo>
                  <a:pt x="262" y="723"/>
                </a:lnTo>
                <a:lnTo>
                  <a:pt x="237" y="713"/>
                </a:lnTo>
                <a:lnTo>
                  <a:pt x="214" y="702"/>
                </a:lnTo>
                <a:lnTo>
                  <a:pt x="192" y="691"/>
                </a:lnTo>
                <a:lnTo>
                  <a:pt x="172" y="679"/>
                </a:lnTo>
                <a:lnTo>
                  <a:pt x="154" y="666"/>
                </a:lnTo>
                <a:lnTo>
                  <a:pt x="136" y="653"/>
                </a:lnTo>
                <a:lnTo>
                  <a:pt x="120" y="639"/>
                </a:lnTo>
                <a:lnTo>
                  <a:pt x="105" y="624"/>
                </a:lnTo>
                <a:lnTo>
                  <a:pt x="91" y="609"/>
                </a:lnTo>
                <a:lnTo>
                  <a:pt x="78" y="593"/>
                </a:lnTo>
                <a:lnTo>
                  <a:pt x="67" y="575"/>
                </a:lnTo>
                <a:lnTo>
                  <a:pt x="56" y="558"/>
                </a:lnTo>
                <a:lnTo>
                  <a:pt x="47" y="539"/>
                </a:lnTo>
                <a:lnTo>
                  <a:pt x="38" y="520"/>
                </a:lnTo>
                <a:lnTo>
                  <a:pt x="30" y="499"/>
                </a:lnTo>
                <a:lnTo>
                  <a:pt x="24" y="479"/>
                </a:lnTo>
                <a:lnTo>
                  <a:pt x="18" y="457"/>
                </a:lnTo>
                <a:lnTo>
                  <a:pt x="13" y="434"/>
                </a:lnTo>
                <a:lnTo>
                  <a:pt x="8" y="411"/>
                </a:lnTo>
                <a:lnTo>
                  <a:pt x="4" y="387"/>
                </a:lnTo>
                <a:lnTo>
                  <a:pt x="1" y="362"/>
                </a:lnTo>
                <a:lnTo>
                  <a:pt x="0" y="340"/>
                </a:lnTo>
                <a:lnTo>
                  <a:pt x="2" y="318"/>
                </a:lnTo>
                <a:lnTo>
                  <a:pt x="5" y="298"/>
                </a:lnTo>
                <a:lnTo>
                  <a:pt x="10" y="278"/>
                </a:lnTo>
                <a:lnTo>
                  <a:pt x="15" y="260"/>
                </a:lnTo>
                <a:lnTo>
                  <a:pt x="24" y="243"/>
                </a:lnTo>
                <a:lnTo>
                  <a:pt x="32" y="228"/>
                </a:lnTo>
                <a:lnTo>
                  <a:pt x="43" y="213"/>
                </a:lnTo>
                <a:lnTo>
                  <a:pt x="54" y="199"/>
                </a:lnTo>
                <a:lnTo>
                  <a:pt x="66" y="186"/>
                </a:lnTo>
                <a:lnTo>
                  <a:pt x="79" y="174"/>
                </a:lnTo>
                <a:lnTo>
                  <a:pt x="94" y="162"/>
                </a:lnTo>
                <a:lnTo>
                  <a:pt x="108" y="153"/>
                </a:lnTo>
                <a:lnTo>
                  <a:pt x="124" y="143"/>
                </a:lnTo>
                <a:lnTo>
                  <a:pt x="140" y="134"/>
                </a:lnTo>
                <a:lnTo>
                  <a:pt x="156" y="127"/>
                </a:lnTo>
                <a:lnTo>
                  <a:pt x="173" y="120"/>
                </a:lnTo>
                <a:lnTo>
                  <a:pt x="190" y="113"/>
                </a:lnTo>
                <a:lnTo>
                  <a:pt x="207" y="108"/>
                </a:lnTo>
                <a:lnTo>
                  <a:pt x="224" y="103"/>
                </a:lnTo>
                <a:lnTo>
                  <a:pt x="241" y="98"/>
                </a:lnTo>
                <a:lnTo>
                  <a:pt x="257" y="94"/>
                </a:lnTo>
                <a:lnTo>
                  <a:pt x="273" y="90"/>
                </a:lnTo>
                <a:lnTo>
                  <a:pt x="290" y="88"/>
                </a:lnTo>
                <a:lnTo>
                  <a:pt x="305" y="85"/>
                </a:lnTo>
                <a:lnTo>
                  <a:pt x="320" y="84"/>
                </a:lnTo>
                <a:lnTo>
                  <a:pt x="334" y="82"/>
                </a:lnTo>
                <a:lnTo>
                  <a:pt x="347" y="81"/>
                </a:lnTo>
                <a:lnTo>
                  <a:pt x="359" y="80"/>
                </a:lnTo>
                <a:lnTo>
                  <a:pt x="370" y="79"/>
                </a:lnTo>
                <a:lnTo>
                  <a:pt x="381" y="79"/>
                </a:lnTo>
                <a:lnTo>
                  <a:pt x="399" y="78"/>
                </a:lnTo>
                <a:lnTo>
                  <a:pt x="417" y="78"/>
                </a:lnTo>
                <a:lnTo>
                  <a:pt x="434" y="77"/>
                </a:lnTo>
                <a:lnTo>
                  <a:pt x="451" y="75"/>
                </a:lnTo>
                <a:lnTo>
                  <a:pt x="466" y="73"/>
                </a:lnTo>
                <a:lnTo>
                  <a:pt x="482" y="71"/>
                </a:lnTo>
                <a:lnTo>
                  <a:pt x="497" y="67"/>
                </a:lnTo>
                <a:lnTo>
                  <a:pt x="511" y="64"/>
                </a:lnTo>
                <a:lnTo>
                  <a:pt x="525" y="59"/>
                </a:lnTo>
                <a:lnTo>
                  <a:pt x="538" y="54"/>
                </a:lnTo>
                <a:lnTo>
                  <a:pt x="552" y="48"/>
                </a:lnTo>
                <a:lnTo>
                  <a:pt x="565" y="40"/>
                </a:lnTo>
                <a:lnTo>
                  <a:pt x="578" y="32"/>
                </a:lnTo>
                <a:lnTo>
                  <a:pt x="590" y="23"/>
                </a:lnTo>
                <a:lnTo>
                  <a:pt x="603" y="12"/>
                </a:lnTo>
                <a:lnTo>
                  <a:pt x="616" y="0"/>
                </a:lnTo>
                <a:close/>
              </a:path>
            </a:pathLst>
          </a:custGeom>
          <a:solidFill>
            <a:srgbClr val="33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92" name="Freeform 120"/>
          <p:cNvSpPr>
            <a:spLocks/>
          </p:cNvSpPr>
          <p:nvPr/>
        </p:nvSpPr>
        <p:spPr bwMode="auto">
          <a:xfrm>
            <a:off x="2233789" y="3424767"/>
            <a:ext cx="1398411" cy="1195211"/>
          </a:xfrm>
          <a:custGeom>
            <a:avLst/>
            <a:gdLst>
              <a:gd name="T0" fmla="*/ 2147483647 w 991"/>
              <a:gd name="T1" fmla="*/ 0 h 847"/>
              <a:gd name="T2" fmla="*/ 2147483647 w 991"/>
              <a:gd name="T3" fmla="*/ 2147483647 h 847"/>
              <a:gd name="T4" fmla="*/ 2147483647 w 991"/>
              <a:gd name="T5" fmla="*/ 2147483647 h 847"/>
              <a:gd name="T6" fmla="*/ 2147483647 w 991"/>
              <a:gd name="T7" fmla="*/ 2147483647 h 847"/>
              <a:gd name="T8" fmla="*/ 2147483647 w 991"/>
              <a:gd name="T9" fmla="*/ 2147483647 h 847"/>
              <a:gd name="T10" fmla="*/ 2147483647 w 991"/>
              <a:gd name="T11" fmla="*/ 2147483647 h 847"/>
              <a:gd name="T12" fmla="*/ 2147483647 w 991"/>
              <a:gd name="T13" fmla="*/ 2147483647 h 847"/>
              <a:gd name="T14" fmla="*/ 2147483647 w 991"/>
              <a:gd name="T15" fmla="*/ 2147483647 h 847"/>
              <a:gd name="T16" fmla="*/ 2147483647 w 991"/>
              <a:gd name="T17" fmla="*/ 2147483647 h 847"/>
              <a:gd name="T18" fmla="*/ 2147483647 w 991"/>
              <a:gd name="T19" fmla="*/ 2147483647 h 847"/>
              <a:gd name="T20" fmla="*/ 2147483647 w 991"/>
              <a:gd name="T21" fmla="*/ 2147483647 h 847"/>
              <a:gd name="T22" fmla="*/ 2147483647 w 991"/>
              <a:gd name="T23" fmla="*/ 2147483647 h 847"/>
              <a:gd name="T24" fmla="*/ 2147483647 w 991"/>
              <a:gd name="T25" fmla="*/ 2147483647 h 847"/>
              <a:gd name="T26" fmla="*/ 2147483647 w 991"/>
              <a:gd name="T27" fmla="*/ 2147483647 h 847"/>
              <a:gd name="T28" fmla="*/ 2147483647 w 991"/>
              <a:gd name="T29" fmla="*/ 2147483647 h 847"/>
              <a:gd name="T30" fmla="*/ 2147483647 w 991"/>
              <a:gd name="T31" fmla="*/ 2147483647 h 847"/>
              <a:gd name="T32" fmla="*/ 2147483647 w 991"/>
              <a:gd name="T33" fmla="*/ 2147483647 h 847"/>
              <a:gd name="T34" fmla="*/ 2147483647 w 991"/>
              <a:gd name="T35" fmla="*/ 2147483647 h 847"/>
              <a:gd name="T36" fmla="*/ 2147483647 w 991"/>
              <a:gd name="T37" fmla="*/ 2147483647 h 847"/>
              <a:gd name="T38" fmla="*/ 2147483647 w 991"/>
              <a:gd name="T39" fmla="*/ 2147483647 h 847"/>
              <a:gd name="T40" fmla="*/ 2147483647 w 991"/>
              <a:gd name="T41" fmla="*/ 2147483647 h 847"/>
              <a:gd name="T42" fmla="*/ 2147483647 w 991"/>
              <a:gd name="T43" fmla="*/ 2147483647 h 847"/>
              <a:gd name="T44" fmla="*/ 2147483647 w 991"/>
              <a:gd name="T45" fmla="*/ 2147483647 h 847"/>
              <a:gd name="T46" fmla="*/ 2147483647 w 991"/>
              <a:gd name="T47" fmla="*/ 2147483647 h 847"/>
              <a:gd name="T48" fmla="*/ 2147483647 w 991"/>
              <a:gd name="T49" fmla="*/ 2147483647 h 847"/>
              <a:gd name="T50" fmla="*/ 2147483647 w 991"/>
              <a:gd name="T51" fmla="*/ 2147483647 h 847"/>
              <a:gd name="T52" fmla="*/ 2147483647 w 991"/>
              <a:gd name="T53" fmla="*/ 2147483647 h 847"/>
              <a:gd name="T54" fmla="*/ 2147483647 w 991"/>
              <a:gd name="T55" fmla="*/ 2147483647 h 847"/>
              <a:gd name="T56" fmla="*/ 2147483647 w 991"/>
              <a:gd name="T57" fmla="*/ 2147483647 h 847"/>
              <a:gd name="T58" fmla="*/ 2147483647 w 991"/>
              <a:gd name="T59" fmla="*/ 2147483647 h 847"/>
              <a:gd name="T60" fmla="*/ 2147483647 w 991"/>
              <a:gd name="T61" fmla="*/ 2147483647 h 847"/>
              <a:gd name="T62" fmla="*/ 2147483647 w 991"/>
              <a:gd name="T63" fmla="*/ 2147483647 h 847"/>
              <a:gd name="T64" fmla="*/ 2147483647 w 991"/>
              <a:gd name="T65" fmla="*/ 2147483647 h 847"/>
              <a:gd name="T66" fmla="*/ 2147483647 w 991"/>
              <a:gd name="T67" fmla="*/ 2147483647 h 847"/>
              <a:gd name="T68" fmla="*/ 2147483647 w 991"/>
              <a:gd name="T69" fmla="*/ 2147483647 h 847"/>
              <a:gd name="T70" fmla="*/ 2147483647 w 991"/>
              <a:gd name="T71" fmla="*/ 2147483647 h 847"/>
              <a:gd name="T72" fmla="*/ 2147483647 w 991"/>
              <a:gd name="T73" fmla="*/ 2147483647 h 847"/>
              <a:gd name="T74" fmla="*/ 2147483647 w 991"/>
              <a:gd name="T75" fmla="*/ 2147483647 h 847"/>
              <a:gd name="T76" fmla="*/ 2147483647 w 991"/>
              <a:gd name="T77" fmla="*/ 2147483647 h 847"/>
              <a:gd name="T78" fmla="*/ 0 w 991"/>
              <a:gd name="T79" fmla="*/ 2147483647 h 847"/>
              <a:gd name="T80" fmla="*/ 2147483647 w 991"/>
              <a:gd name="T81" fmla="*/ 2147483647 h 847"/>
              <a:gd name="T82" fmla="*/ 2147483647 w 991"/>
              <a:gd name="T83" fmla="*/ 2147483647 h 847"/>
              <a:gd name="T84" fmla="*/ 2147483647 w 991"/>
              <a:gd name="T85" fmla="*/ 2147483647 h 847"/>
              <a:gd name="T86" fmla="*/ 2147483647 w 991"/>
              <a:gd name="T87" fmla="*/ 2147483647 h 847"/>
              <a:gd name="T88" fmla="*/ 2147483647 w 991"/>
              <a:gd name="T89" fmla="*/ 2147483647 h 847"/>
              <a:gd name="T90" fmla="*/ 2147483647 w 991"/>
              <a:gd name="T91" fmla="*/ 2147483647 h 847"/>
              <a:gd name="T92" fmla="*/ 2147483647 w 991"/>
              <a:gd name="T93" fmla="*/ 2147483647 h 847"/>
              <a:gd name="T94" fmla="*/ 2147483647 w 991"/>
              <a:gd name="T95" fmla="*/ 2147483647 h 847"/>
              <a:gd name="T96" fmla="*/ 2147483647 w 991"/>
              <a:gd name="T97" fmla="*/ 2147483647 h 847"/>
              <a:gd name="T98" fmla="*/ 2147483647 w 991"/>
              <a:gd name="T99" fmla="*/ 2147483647 h 847"/>
              <a:gd name="T100" fmla="*/ 2147483647 w 991"/>
              <a:gd name="T101" fmla="*/ 2147483647 h 847"/>
              <a:gd name="T102" fmla="*/ 2147483647 w 991"/>
              <a:gd name="T103" fmla="*/ 2147483647 h 847"/>
              <a:gd name="T104" fmla="*/ 2147483647 w 991"/>
              <a:gd name="T105" fmla="*/ 2147483647 h 847"/>
              <a:gd name="T106" fmla="*/ 2147483647 w 991"/>
              <a:gd name="T107" fmla="*/ 2147483647 h 847"/>
              <a:gd name="T108" fmla="*/ 2147483647 w 991"/>
              <a:gd name="T109" fmla="*/ 2147483647 h 847"/>
              <a:gd name="T110" fmla="*/ 2147483647 w 991"/>
              <a:gd name="T111" fmla="*/ 0 h 8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1"/>
              <a:gd name="T169" fmla="*/ 0 h 847"/>
              <a:gd name="T170" fmla="*/ 991 w 991"/>
              <a:gd name="T171" fmla="*/ 847 h 847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1" h="847">
                <a:moveTo>
                  <a:pt x="610" y="0"/>
                </a:moveTo>
                <a:lnTo>
                  <a:pt x="610" y="0"/>
                </a:lnTo>
                <a:lnTo>
                  <a:pt x="611" y="2"/>
                </a:lnTo>
                <a:lnTo>
                  <a:pt x="614" y="5"/>
                </a:lnTo>
                <a:lnTo>
                  <a:pt x="617" y="9"/>
                </a:lnTo>
                <a:lnTo>
                  <a:pt x="619" y="15"/>
                </a:lnTo>
                <a:lnTo>
                  <a:pt x="623" y="20"/>
                </a:lnTo>
                <a:lnTo>
                  <a:pt x="628" y="27"/>
                </a:lnTo>
                <a:lnTo>
                  <a:pt x="633" y="34"/>
                </a:lnTo>
                <a:lnTo>
                  <a:pt x="638" y="41"/>
                </a:lnTo>
                <a:lnTo>
                  <a:pt x="644" y="49"/>
                </a:lnTo>
                <a:lnTo>
                  <a:pt x="650" y="57"/>
                </a:lnTo>
                <a:lnTo>
                  <a:pt x="656" y="65"/>
                </a:lnTo>
                <a:lnTo>
                  <a:pt x="663" y="73"/>
                </a:lnTo>
                <a:lnTo>
                  <a:pt x="669" y="81"/>
                </a:lnTo>
                <a:lnTo>
                  <a:pt x="675" y="89"/>
                </a:lnTo>
                <a:lnTo>
                  <a:pt x="681" y="96"/>
                </a:lnTo>
                <a:lnTo>
                  <a:pt x="689" y="104"/>
                </a:lnTo>
                <a:lnTo>
                  <a:pt x="698" y="115"/>
                </a:lnTo>
                <a:lnTo>
                  <a:pt x="710" y="126"/>
                </a:lnTo>
                <a:lnTo>
                  <a:pt x="724" y="140"/>
                </a:lnTo>
                <a:lnTo>
                  <a:pt x="739" y="153"/>
                </a:lnTo>
                <a:lnTo>
                  <a:pt x="756" y="169"/>
                </a:lnTo>
                <a:lnTo>
                  <a:pt x="773" y="184"/>
                </a:lnTo>
                <a:lnTo>
                  <a:pt x="791" y="201"/>
                </a:lnTo>
                <a:lnTo>
                  <a:pt x="809" y="217"/>
                </a:lnTo>
                <a:lnTo>
                  <a:pt x="827" y="233"/>
                </a:lnTo>
                <a:lnTo>
                  <a:pt x="844" y="250"/>
                </a:lnTo>
                <a:lnTo>
                  <a:pt x="861" y="265"/>
                </a:lnTo>
                <a:lnTo>
                  <a:pt x="876" y="279"/>
                </a:lnTo>
                <a:lnTo>
                  <a:pt x="890" y="293"/>
                </a:lnTo>
                <a:lnTo>
                  <a:pt x="901" y="305"/>
                </a:lnTo>
                <a:lnTo>
                  <a:pt x="911" y="316"/>
                </a:lnTo>
                <a:lnTo>
                  <a:pt x="922" y="330"/>
                </a:lnTo>
                <a:lnTo>
                  <a:pt x="933" y="345"/>
                </a:lnTo>
                <a:lnTo>
                  <a:pt x="943" y="359"/>
                </a:lnTo>
                <a:lnTo>
                  <a:pt x="952" y="373"/>
                </a:lnTo>
                <a:lnTo>
                  <a:pt x="959" y="387"/>
                </a:lnTo>
                <a:lnTo>
                  <a:pt x="966" y="401"/>
                </a:lnTo>
                <a:lnTo>
                  <a:pt x="972" y="414"/>
                </a:lnTo>
                <a:lnTo>
                  <a:pt x="977" y="427"/>
                </a:lnTo>
                <a:lnTo>
                  <a:pt x="981" y="441"/>
                </a:lnTo>
                <a:lnTo>
                  <a:pt x="985" y="454"/>
                </a:lnTo>
                <a:lnTo>
                  <a:pt x="987" y="467"/>
                </a:lnTo>
                <a:lnTo>
                  <a:pt x="989" y="479"/>
                </a:lnTo>
                <a:lnTo>
                  <a:pt x="990" y="492"/>
                </a:lnTo>
                <a:lnTo>
                  <a:pt x="991" y="505"/>
                </a:lnTo>
                <a:lnTo>
                  <a:pt x="990" y="517"/>
                </a:lnTo>
                <a:lnTo>
                  <a:pt x="990" y="529"/>
                </a:lnTo>
                <a:lnTo>
                  <a:pt x="988" y="541"/>
                </a:lnTo>
                <a:lnTo>
                  <a:pt x="986" y="552"/>
                </a:lnTo>
                <a:lnTo>
                  <a:pt x="983" y="565"/>
                </a:lnTo>
                <a:lnTo>
                  <a:pt x="981" y="576"/>
                </a:lnTo>
                <a:lnTo>
                  <a:pt x="977" y="587"/>
                </a:lnTo>
                <a:lnTo>
                  <a:pt x="973" y="599"/>
                </a:lnTo>
                <a:lnTo>
                  <a:pt x="968" y="609"/>
                </a:lnTo>
                <a:lnTo>
                  <a:pt x="964" y="620"/>
                </a:lnTo>
                <a:lnTo>
                  <a:pt x="959" y="631"/>
                </a:lnTo>
                <a:lnTo>
                  <a:pt x="953" y="642"/>
                </a:lnTo>
                <a:lnTo>
                  <a:pt x="948" y="652"/>
                </a:lnTo>
                <a:lnTo>
                  <a:pt x="941" y="662"/>
                </a:lnTo>
                <a:lnTo>
                  <a:pt x="935" y="673"/>
                </a:lnTo>
                <a:lnTo>
                  <a:pt x="929" y="683"/>
                </a:lnTo>
                <a:lnTo>
                  <a:pt x="922" y="693"/>
                </a:lnTo>
                <a:lnTo>
                  <a:pt x="915" y="703"/>
                </a:lnTo>
                <a:lnTo>
                  <a:pt x="903" y="718"/>
                </a:lnTo>
                <a:lnTo>
                  <a:pt x="890" y="733"/>
                </a:lnTo>
                <a:lnTo>
                  <a:pt x="878" y="748"/>
                </a:lnTo>
                <a:lnTo>
                  <a:pt x="866" y="762"/>
                </a:lnTo>
                <a:lnTo>
                  <a:pt x="854" y="776"/>
                </a:lnTo>
                <a:lnTo>
                  <a:pt x="842" y="789"/>
                </a:lnTo>
                <a:lnTo>
                  <a:pt x="831" y="801"/>
                </a:lnTo>
                <a:lnTo>
                  <a:pt x="819" y="812"/>
                </a:lnTo>
                <a:lnTo>
                  <a:pt x="807" y="822"/>
                </a:lnTo>
                <a:lnTo>
                  <a:pt x="796" y="831"/>
                </a:lnTo>
                <a:lnTo>
                  <a:pt x="784" y="838"/>
                </a:lnTo>
                <a:lnTo>
                  <a:pt x="771" y="843"/>
                </a:lnTo>
                <a:lnTo>
                  <a:pt x="758" y="846"/>
                </a:lnTo>
                <a:lnTo>
                  <a:pt x="744" y="847"/>
                </a:lnTo>
                <a:lnTo>
                  <a:pt x="730" y="846"/>
                </a:lnTo>
                <a:lnTo>
                  <a:pt x="716" y="843"/>
                </a:lnTo>
                <a:lnTo>
                  <a:pt x="668" y="840"/>
                </a:lnTo>
                <a:lnTo>
                  <a:pt x="623" y="836"/>
                </a:lnTo>
                <a:lnTo>
                  <a:pt x="581" y="832"/>
                </a:lnTo>
                <a:lnTo>
                  <a:pt x="539" y="827"/>
                </a:lnTo>
                <a:lnTo>
                  <a:pt x="500" y="821"/>
                </a:lnTo>
                <a:lnTo>
                  <a:pt x="463" y="815"/>
                </a:lnTo>
                <a:lnTo>
                  <a:pt x="428" y="808"/>
                </a:lnTo>
                <a:lnTo>
                  <a:pt x="394" y="801"/>
                </a:lnTo>
                <a:lnTo>
                  <a:pt x="361" y="792"/>
                </a:lnTo>
                <a:lnTo>
                  <a:pt x="331" y="783"/>
                </a:lnTo>
                <a:lnTo>
                  <a:pt x="303" y="774"/>
                </a:lnTo>
                <a:lnTo>
                  <a:pt x="275" y="763"/>
                </a:lnTo>
                <a:lnTo>
                  <a:pt x="250" y="752"/>
                </a:lnTo>
                <a:lnTo>
                  <a:pt x="226" y="741"/>
                </a:lnTo>
                <a:lnTo>
                  <a:pt x="203" y="729"/>
                </a:lnTo>
                <a:lnTo>
                  <a:pt x="182" y="715"/>
                </a:lnTo>
                <a:lnTo>
                  <a:pt x="162" y="702"/>
                </a:lnTo>
                <a:lnTo>
                  <a:pt x="143" y="688"/>
                </a:lnTo>
                <a:lnTo>
                  <a:pt x="126" y="673"/>
                </a:lnTo>
                <a:lnTo>
                  <a:pt x="110" y="657"/>
                </a:lnTo>
                <a:lnTo>
                  <a:pt x="96" y="641"/>
                </a:lnTo>
                <a:lnTo>
                  <a:pt x="82" y="623"/>
                </a:lnTo>
                <a:lnTo>
                  <a:pt x="70" y="605"/>
                </a:lnTo>
                <a:lnTo>
                  <a:pt x="58" y="587"/>
                </a:lnTo>
                <a:lnTo>
                  <a:pt x="48" y="567"/>
                </a:lnTo>
                <a:lnTo>
                  <a:pt x="39" y="548"/>
                </a:lnTo>
                <a:lnTo>
                  <a:pt x="31" y="527"/>
                </a:lnTo>
                <a:lnTo>
                  <a:pt x="24" y="506"/>
                </a:lnTo>
                <a:lnTo>
                  <a:pt x="18" y="483"/>
                </a:lnTo>
                <a:lnTo>
                  <a:pt x="12" y="460"/>
                </a:lnTo>
                <a:lnTo>
                  <a:pt x="7" y="437"/>
                </a:lnTo>
                <a:lnTo>
                  <a:pt x="3" y="413"/>
                </a:lnTo>
                <a:lnTo>
                  <a:pt x="0" y="388"/>
                </a:lnTo>
                <a:lnTo>
                  <a:pt x="0" y="366"/>
                </a:lnTo>
                <a:lnTo>
                  <a:pt x="1" y="344"/>
                </a:lnTo>
                <a:lnTo>
                  <a:pt x="4" y="324"/>
                </a:lnTo>
                <a:lnTo>
                  <a:pt x="9" y="304"/>
                </a:lnTo>
                <a:lnTo>
                  <a:pt x="15" y="286"/>
                </a:lnTo>
                <a:lnTo>
                  <a:pt x="23" y="269"/>
                </a:lnTo>
                <a:lnTo>
                  <a:pt x="31" y="254"/>
                </a:lnTo>
                <a:lnTo>
                  <a:pt x="42" y="239"/>
                </a:lnTo>
                <a:lnTo>
                  <a:pt x="53" y="225"/>
                </a:lnTo>
                <a:lnTo>
                  <a:pt x="65" y="212"/>
                </a:lnTo>
                <a:lnTo>
                  <a:pt x="79" y="200"/>
                </a:lnTo>
                <a:lnTo>
                  <a:pt x="93" y="188"/>
                </a:lnTo>
                <a:lnTo>
                  <a:pt x="107" y="179"/>
                </a:lnTo>
                <a:lnTo>
                  <a:pt x="123" y="169"/>
                </a:lnTo>
                <a:lnTo>
                  <a:pt x="139" y="160"/>
                </a:lnTo>
                <a:lnTo>
                  <a:pt x="155" y="153"/>
                </a:lnTo>
                <a:lnTo>
                  <a:pt x="172" y="146"/>
                </a:lnTo>
                <a:lnTo>
                  <a:pt x="189" y="139"/>
                </a:lnTo>
                <a:lnTo>
                  <a:pt x="206" y="134"/>
                </a:lnTo>
                <a:lnTo>
                  <a:pt x="223" y="129"/>
                </a:lnTo>
                <a:lnTo>
                  <a:pt x="240" y="124"/>
                </a:lnTo>
                <a:lnTo>
                  <a:pt x="257" y="120"/>
                </a:lnTo>
                <a:lnTo>
                  <a:pt x="273" y="116"/>
                </a:lnTo>
                <a:lnTo>
                  <a:pt x="289" y="114"/>
                </a:lnTo>
                <a:lnTo>
                  <a:pt x="304" y="111"/>
                </a:lnTo>
                <a:lnTo>
                  <a:pt x="319" y="110"/>
                </a:lnTo>
                <a:lnTo>
                  <a:pt x="333" y="108"/>
                </a:lnTo>
                <a:lnTo>
                  <a:pt x="346" y="107"/>
                </a:lnTo>
                <a:lnTo>
                  <a:pt x="359" y="106"/>
                </a:lnTo>
                <a:lnTo>
                  <a:pt x="369" y="105"/>
                </a:lnTo>
                <a:lnTo>
                  <a:pt x="380" y="105"/>
                </a:lnTo>
                <a:lnTo>
                  <a:pt x="399" y="104"/>
                </a:lnTo>
                <a:lnTo>
                  <a:pt x="417" y="103"/>
                </a:lnTo>
                <a:lnTo>
                  <a:pt x="435" y="100"/>
                </a:lnTo>
                <a:lnTo>
                  <a:pt x="452" y="97"/>
                </a:lnTo>
                <a:lnTo>
                  <a:pt x="468" y="93"/>
                </a:lnTo>
                <a:lnTo>
                  <a:pt x="484" y="89"/>
                </a:lnTo>
                <a:lnTo>
                  <a:pt x="500" y="84"/>
                </a:lnTo>
                <a:lnTo>
                  <a:pt x="514" y="77"/>
                </a:lnTo>
                <a:lnTo>
                  <a:pt x="528" y="70"/>
                </a:lnTo>
                <a:lnTo>
                  <a:pt x="542" y="63"/>
                </a:lnTo>
                <a:lnTo>
                  <a:pt x="555" y="54"/>
                </a:lnTo>
                <a:lnTo>
                  <a:pt x="567" y="45"/>
                </a:lnTo>
                <a:lnTo>
                  <a:pt x="579" y="35"/>
                </a:lnTo>
                <a:lnTo>
                  <a:pt x="590" y="24"/>
                </a:lnTo>
                <a:lnTo>
                  <a:pt x="600" y="12"/>
                </a:lnTo>
                <a:lnTo>
                  <a:pt x="610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93" name="Freeform 121"/>
          <p:cNvSpPr>
            <a:spLocks/>
          </p:cNvSpPr>
          <p:nvPr/>
        </p:nvSpPr>
        <p:spPr bwMode="auto">
          <a:xfrm>
            <a:off x="6746523" y="3461456"/>
            <a:ext cx="1401233" cy="1130300"/>
          </a:xfrm>
          <a:custGeom>
            <a:avLst/>
            <a:gdLst>
              <a:gd name="T0" fmla="*/ 2147483647 w 992"/>
              <a:gd name="T1" fmla="*/ 2147483647 h 801"/>
              <a:gd name="T2" fmla="*/ 2147483647 w 992"/>
              <a:gd name="T3" fmla="*/ 2147483647 h 801"/>
              <a:gd name="T4" fmla="*/ 2147483647 w 992"/>
              <a:gd name="T5" fmla="*/ 2147483647 h 801"/>
              <a:gd name="T6" fmla="*/ 2147483647 w 992"/>
              <a:gd name="T7" fmla="*/ 2147483647 h 801"/>
              <a:gd name="T8" fmla="*/ 2147483647 w 992"/>
              <a:gd name="T9" fmla="*/ 2147483647 h 801"/>
              <a:gd name="T10" fmla="*/ 2147483647 w 992"/>
              <a:gd name="T11" fmla="*/ 2147483647 h 801"/>
              <a:gd name="T12" fmla="*/ 2147483647 w 992"/>
              <a:gd name="T13" fmla="*/ 2147483647 h 801"/>
              <a:gd name="T14" fmla="*/ 2147483647 w 992"/>
              <a:gd name="T15" fmla="*/ 2147483647 h 801"/>
              <a:gd name="T16" fmla="*/ 2147483647 w 992"/>
              <a:gd name="T17" fmla="*/ 2147483647 h 801"/>
              <a:gd name="T18" fmla="*/ 2147483647 w 992"/>
              <a:gd name="T19" fmla="*/ 2147483647 h 801"/>
              <a:gd name="T20" fmla="*/ 2147483647 w 992"/>
              <a:gd name="T21" fmla="*/ 2147483647 h 801"/>
              <a:gd name="T22" fmla="*/ 2147483647 w 992"/>
              <a:gd name="T23" fmla="*/ 2147483647 h 801"/>
              <a:gd name="T24" fmla="*/ 2147483647 w 992"/>
              <a:gd name="T25" fmla="*/ 2147483647 h 801"/>
              <a:gd name="T26" fmla="*/ 2147483647 w 992"/>
              <a:gd name="T27" fmla="*/ 2147483647 h 801"/>
              <a:gd name="T28" fmla="*/ 2147483647 w 992"/>
              <a:gd name="T29" fmla="*/ 2147483647 h 801"/>
              <a:gd name="T30" fmla="*/ 2147483647 w 992"/>
              <a:gd name="T31" fmla="*/ 2147483647 h 801"/>
              <a:gd name="T32" fmla="*/ 2147483647 w 992"/>
              <a:gd name="T33" fmla="*/ 2147483647 h 801"/>
              <a:gd name="T34" fmla="*/ 2147483647 w 992"/>
              <a:gd name="T35" fmla="*/ 2147483647 h 801"/>
              <a:gd name="T36" fmla="*/ 2147483647 w 992"/>
              <a:gd name="T37" fmla="*/ 2147483647 h 801"/>
              <a:gd name="T38" fmla="*/ 2147483647 w 992"/>
              <a:gd name="T39" fmla="*/ 2147483647 h 801"/>
              <a:gd name="T40" fmla="*/ 2147483647 w 992"/>
              <a:gd name="T41" fmla="*/ 2147483647 h 801"/>
              <a:gd name="T42" fmla="*/ 2147483647 w 992"/>
              <a:gd name="T43" fmla="*/ 2147483647 h 801"/>
              <a:gd name="T44" fmla="*/ 2147483647 w 992"/>
              <a:gd name="T45" fmla="*/ 2147483647 h 801"/>
              <a:gd name="T46" fmla="*/ 2147483647 w 992"/>
              <a:gd name="T47" fmla="*/ 2147483647 h 801"/>
              <a:gd name="T48" fmla="*/ 2147483647 w 992"/>
              <a:gd name="T49" fmla="*/ 2147483647 h 801"/>
              <a:gd name="T50" fmla="*/ 2147483647 w 992"/>
              <a:gd name="T51" fmla="*/ 2147483647 h 801"/>
              <a:gd name="T52" fmla="*/ 2147483647 w 992"/>
              <a:gd name="T53" fmla="*/ 2147483647 h 801"/>
              <a:gd name="T54" fmla="*/ 2147483647 w 992"/>
              <a:gd name="T55" fmla="*/ 2147483647 h 801"/>
              <a:gd name="T56" fmla="*/ 2147483647 w 992"/>
              <a:gd name="T57" fmla="*/ 2147483647 h 801"/>
              <a:gd name="T58" fmla="*/ 2147483647 w 992"/>
              <a:gd name="T59" fmla="*/ 2147483647 h 801"/>
              <a:gd name="T60" fmla="*/ 2147483647 w 992"/>
              <a:gd name="T61" fmla="*/ 2147483647 h 801"/>
              <a:gd name="T62" fmla="*/ 2147483647 w 992"/>
              <a:gd name="T63" fmla="*/ 2147483647 h 801"/>
              <a:gd name="T64" fmla="*/ 2147483647 w 992"/>
              <a:gd name="T65" fmla="*/ 2147483647 h 801"/>
              <a:gd name="T66" fmla="*/ 2147483647 w 992"/>
              <a:gd name="T67" fmla="*/ 2147483647 h 801"/>
              <a:gd name="T68" fmla="*/ 2147483647 w 992"/>
              <a:gd name="T69" fmla="*/ 2147483647 h 801"/>
              <a:gd name="T70" fmla="*/ 2147483647 w 992"/>
              <a:gd name="T71" fmla="*/ 2147483647 h 801"/>
              <a:gd name="T72" fmla="*/ 2147483647 w 992"/>
              <a:gd name="T73" fmla="*/ 2147483647 h 801"/>
              <a:gd name="T74" fmla="*/ 2147483647 w 992"/>
              <a:gd name="T75" fmla="*/ 2147483647 h 801"/>
              <a:gd name="T76" fmla="*/ 2147483647 w 992"/>
              <a:gd name="T77" fmla="*/ 2147483647 h 801"/>
              <a:gd name="T78" fmla="*/ 2147483647 w 992"/>
              <a:gd name="T79" fmla="*/ 2147483647 h 801"/>
              <a:gd name="T80" fmla="*/ 2147483647 w 992"/>
              <a:gd name="T81" fmla="*/ 2147483647 h 801"/>
              <a:gd name="T82" fmla="*/ 2147483647 w 992"/>
              <a:gd name="T83" fmla="*/ 2147483647 h 801"/>
              <a:gd name="T84" fmla="*/ 2147483647 w 992"/>
              <a:gd name="T85" fmla="*/ 2147483647 h 801"/>
              <a:gd name="T86" fmla="*/ 2147483647 w 992"/>
              <a:gd name="T87" fmla="*/ 2147483647 h 801"/>
              <a:gd name="T88" fmla="*/ 2147483647 w 992"/>
              <a:gd name="T89" fmla="*/ 2147483647 h 801"/>
              <a:gd name="T90" fmla="*/ 2147483647 w 992"/>
              <a:gd name="T91" fmla="*/ 2147483647 h 801"/>
              <a:gd name="T92" fmla="*/ 2147483647 w 992"/>
              <a:gd name="T93" fmla="*/ 2147483647 h 801"/>
              <a:gd name="T94" fmla="*/ 2147483647 w 992"/>
              <a:gd name="T95" fmla="*/ 2147483647 h 801"/>
              <a:gd name="T96" fmla="*/ 2147483647 w 992"/>
              <a:gd name="T97" fmla="*/ 2147483647 h 801"/>
              <a:gd name="T98" fmla="*/ 2147483647 w 992"/>
              <a:gd name="T99" fmla="*/ 2147483647 h 801"/>
              <a:gd name="T100" fmla="*/ 2147483647 w 992"/>
              <a:gd name="T101" fmla="*/ 2147483647 h 801"/>
              <a:gd name="T102" fmla="*/ 2147483647 w 992"/>
              <a:gd name="T103" fmla="*/ 2147483647 h 801"/>
              <a:gd name="T104" fmla="*/ 2147483647 w 992"/>
              <a:gd name="T105" fmla="*/ 2147483647 h 801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992"/>
              <a:gd name="T160" fmla="*/ 0 h 801"/>
              <a:gd name="T161" fmla="*/ 992 w 992"/>
              <a:gd name="T162" fmla="*/ 801 h 801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992" h="801">
                <a:moveTo>
                  <a:pt x="616" y="0"/>
                </a:moveTo>
                <a:lnTo>
                  <a:pt x="616" y="0"/>
                </a:lnTo>
                <a:lnTo>
                  <a:pt x="617" y="2"/>
                </a:lnTo>
                <a:lnTo>
                  <a:pt x="621" y="6"/>
                </a:lnTo>
                <a:lnTo>
                  <a:pt x="628" y="12"/>
                </a:lnTo>
                <a:lnTo>
                  <a:pt x="637" y="21"/>
                </a:lnTo>
                <a:lnTo>
                  <a:pt x="647" y="32"/>
                </a:lnTo>
                <a:lnTo>
                  <a:pt x="658" y="44"/>
                </a:lnTo>
                <a:lnTo>
                  <a:pt x="670" y="56"/>
                </a:lnTo>
                <a:lnTo>
                  <a:pt x="682" y="70"/>
                </a:lnTo>
                <a:lnTo>
                  <a:pt x="689" y="78"/>
                </a:lnTo>
                <a:lnTo>
                  <a:pt x="699" y="89"/>
                </a:lnTo>
                <a:lnTo>
                  <a:pt x="711" y="100"/>
                </a:lnTo>
                <a:lnTo>
                  <a:pt x="724" y="114"/>
                </a:lnTo>
                <a:lnTo>
                  <a:pt x="740" y="127"/>
                </a:lnTo>
                <a:lnTo>
                  <a:pt x="757" y="143"/>
                </a:lnTo>
                <a:lnTo>
                  <a:pt x="774" y="158"/>
                </a:lnTo>
                <a:lnTo>
                  <a:pt x="792" y="175"/>
                </a:lnTo>
                <a:lnTo>
                  <a:pt x="810" y="191"/>
                </a:lnTo>
                <a:lnTo>
                  <a:pt x="828" y="207"/>
                </a:lnTo>
                <a:lnTo>
                  <a:pt x="845" y="224"/>
                </a:lnTo>
                <a:lnTo>
                  <a:pt x="862" y="239"/>
                </a:lnTo>
                <a:lnTo>
                  <a:pt x="876" y="253"/>
                </a:lnTo>
                <a:lnTo>
                  <a:pt x="890" y="267"/>
                </a:lnTo>
                <a:lnTo>
                  <a:pt x="902" y="279"/>
                </a:lnTo>
                <a:lnTo>
                  <a:pt x="912" y="290"/>
                </a:lnTo>
                <a:lnTo>
                  <a:pt x="923" y="304"/>
                </a:lnTo>
                <a:lnTo>
                  <a:pt x="934" y="319"/>
                </a:lnTo>
                <a:lnTo>
                  <a:pt x="944" y="333"/>
                </a:lnTo>
                <a:lnTo>
                  <a:pt x="953" y="347"/>
                </a:lnTo>
                <a:lnTo>
                  <a:pt x="960" y="361"/>
                </a:lnTo>
                <a:lnTo>
                  <a:pt x="967" y="375"/>
                </a:lnTo>
                <a:lnTo>
                  <a:pt x="973" y="388"/>
                </a:lnTo>
                <a:lnTo>
                  <a:pt x="978" y="401"/>
                </a:lnTo>
                <a:lnTo>
                  <a:pt x="982" y="415"/>
                </a:lnTo>
                <a:lnTo>
                  <a:pt x="985" y="428"/>
                </a:lnTo>
                <a:lnTo>
                  <a:pt x="988" y="441"/>
                </a:lnTo>
                <a:lnTo>
                  <a:pt x="990" y="453"/>
                </a:lnTo>
                <a:lnTo>
                  <a:pt x="991" y="466"/>
                </a:lnTo>
                <a:lnTo>
                  <a:pt x="992" y="479"/>
                </a:lnTo>
                <a:lnTo>
                  <a:pt x="991" y="491"/>
                </a:lnTo>
                <a:lnTo>
                  <a:pt x="991" y="503"/>
                </a:lnTo>
                <a:lnTo>
                  <a:pt x="989" y="515"/>
                </a:lnTo>
                <a:lnTo>
                  <a:pt x="987" y="526"/>
                </a:lnTo>
                <a:lnTo>
                  <a:pt x="984" y="539"/>
                </a:lnTo>
                <a:lnTo>
                  <a:pt x="981" y="550"/>
                </a:lnTo>
                <a:lnTo>
                  <a:pt x="978" y="561"/>
                </a:lnTo>
                <a:lnTo>
                  <a:pt x="974" y="573"/>
                </a:lnTo>
                <a:lnTo>
                  <a:pt x="969" y="583"/>
                </a:lnTo>
                <a:lnTo>
                  <a:pt x="965" y="594"/>
                </a:lnTo>
                <a:lnTo>
                  <a:pt x="959" y="605"/>
                </a:lnTo>
                <a:lnTo>
                  <a:pt x="954" y="616"/>
                </a:lnTo>
                <a:lnTo>
                  <a:pt x="948" y="626"/>
                </a:lnTo>
                <a:lnTo>
                  <a:pt x="942" y="636"/>
                </a:lnTo>
                <a:lnTo>
                  <a:pt x="936" y="647"/>
                </a:lnTo>
                <a:lnTo>
                  <a:pt x="929" y="657"/>
                </a:lnTo>
                <a:lnTo>
                  <a:pt x="923" y="667"/>
                </a:lnTo>
                <a:lnTo>
                  <a:pt x="916" y="677"/>
                </a:lnTo>
                <a:lnTo>
                  <a:pt x="903" y="692"/>
                </a:lnTo>
                <a:lnTo>
                  <a:pt x="890" y="706"/>
                </a:lnTo>
                <a:lnTo>
                  <a:pt x="876" y="720"/>
                </a:lnTo>
                <a:lnTo>
                  <a:pt x="863" y="733"/>
                </a:lnTo>
                <a:lnTo>
                  <a:pt x="850" y="745"/>
                </a:lnTo>
                <a:lnTo>
                  <a:pt x="837" y="756"/>
                </a:lnTo>
                <a:lnTo>
                  <a:pt x="824" y="767"/>
                </a:lnTo>
                <a:lnTo>
                  <a:pt x="810" y="776"/>
                </a:lnTo>
                <a:lnTo>
                  <a:pt x="796" y="783"/>
                </a:lnTo>
                <a:lnTo>
                  <a:pt x="783" y="790"/>
                </a:lnTo>
                <a:lnTo>
                  <a:pt x="768" y="795"/>
                </a:lnTo>
                <a:lnTo>
                  <a:pt x="754" y="799"/>
                </a:lnTo>
                <a:lnTo>
                  <a:pt x="740" y="801"/>
                </a:lnTo>
                <a:lnTo>
                  <a:pt x="726" y="801"/>
                </a:lnTo>
                <a:lnTo>
                  <a:pt x="711" y="799"/>
                </a:lnTo>
                <a:lnTo>
                  <a:pt x="696" y="795"/>
                </a:lnTo>
                <a:lnTo>
                  <a:pt x="649" y="793"/>
                </a:lnTo>
                <a:lnTo>
                  <a:pt x="604" y="789"/>
                </a:lnTo>
                <a:lnTo>
                  <a:pt x="561" y="785"/>
                </a:lnTo>
                <a:lnTo>
                  <a:pt x="521" y="780"/>
                </a:lnTo>
                <a:lnTo>
                  <a:pt x="482" y="775"/>
                </a:lnTo>
                <a:lnTo>
                  <a:pt x="445" y="770"/>
                </a:lnTo>
                <a:lnTo>
                  <a:pt x="410" y="763"/>
                </a:lnTo>
                <a:lnTo>
                  <a:pt x="377" y="756"/>
                </a:lnTo>
                <a:lnTo>
                  <a:pt x="346" y="749"/>
                </a:lnTo>
                <a:lnTo>
                  <a:pt x="316" y="741"/>
                </a:lnTo>
                <a:lnTo>
                  <a:pt x="288" y="732"/>
                </a:lnTo>
                <a:lnTo>
                  <a:pt x="262" y="723"/>
                </a:lnTo>
                <a:lnTo>
                  <a:pt x="237" y="713"/>
                </a:lnTo>
                <a:lnTo>
                  <a:pt x="214" y="702"/>
                </a:lnTo>
                <a:lnTo>
                  <a:pt x="192" y="691"/>
                </a:lnTo>
                <a:lnTo>
                  <a:pt x="172" y="679"/>
                </a:lnTo>
                <a:lnTo>
                  <a:pt x="154" y="666"/>
                </a:lnTo>
                <a:lnTo>
                  <a:pt x="136" y="653"/>
                </a:lnTo>
                <a:lnTo>
                  <a:pt x="120" y="639"/>
                </a:lnTo>
                <a:lnTo>
                  <a:pt x="105" y="624"/>
                </a:lnTo>
                <a:lnTo>
                  <a:pt x="91" y="609"/>
                </a:lnTo>
                <a:lnTo>
                  <a:pt x="78" y="593"/>
                </a:lnTo>
                <a:lnTo>
                  <a:pt x="67" y="575"/>
                </a:lnTo>
                <a:lnTo>
                  <a:pt x="56" y="558"/>
                </a:lnTo>
                <a:lnTo>
                  <a:pt x="47" y="539"/>
                </a:lnTo>
                <a:lnTo>
                  <a:pt x="38" y="520"/>
                </a:lnTo>
                <a:lnTo>
                  <a:pt x="30" y="499"/>
                </a:lnTo>
                <a:lnTo>
                  <a:pt x="24" y="479"/>
                </a:lnTo>
                <a:lnTo>
                  <a:pt x="18" y="457"/>
                </a:lnTo>
                <a:lnTo>
                  <a:pt x="13" y="434"/>
                </a:lnTo>
                <a:lnTo>
                  <a:pt x="8" y="411"/>
                </a:lnTo>
                <a:lnTo>
                  <a:pt x="4" y="387"/>
                </a:lnTo>
                <a:lnTo>
                  <a:pt x="1" y="362"/>
                </a:lnTo>
                <a:lnTo>
                  <a:pt x="0" y="340"/>
                </a:lnTo>
                <a:lnTo>
                  <a:pt x="2" y="318"/>
                </a:lnTo>
                <a:lnTo>
                  <a:pt x="5" y="298"/>
                </a:lnTo>
                <a:lnTo>
                  <a:pt x="10" y="278"/>
                </a:lnTo>
                <a:lnTo>
                  <a:pt x="15" y="260"/>
                </a:lnTo>
                <a:lnTo>
                  <a:pt x="24" y="243"/>
                </a:lnTo>
                <a:lnTo>
                  <a:pt x="32" y="228"/>
                </a:lnTo>
                <a:lnTo>
                  <a:pt x="43" y="213"/>
                </a:lnTo>
                <a:lnTo>
                  <a:pt x="54" y="199"/>
                </a:lnTo>
                <a:lnTo>
                  <a:pt x="66" y="186"/>
                </a:lnTo>
                <a:lnTo>
                  <a:pt x="79" y="174"/>
                </a:lnTo>
                <a:lnTo>
                  <a:pt x="94" y="162"/>
                </a:lnTo>
                <a:lnTo>
                  <a:pt x="108" y="153"/>
                </a:lnTo>
                <a:lnTo>
                  <a:pt x="124" y="143"/>
                </a:lnTo>
                <a:lnTo>
                  <a:pt x="140" y="134"/>
                </a:lnTo>
                <a:lnTo>
                  <a:pt x="156" y="127"/>
                </a:lnTo>
                <a:lnTo>
                  <a:pt x="173" y="120"/>
                </a:lnTo>
                <a:lnTo>
                  <a:pt x="190" y="113"/>
                </a:lnTo>
                <a:lnTo>
                  <a:pt x="207" y="108"/>
                </a:lnTo>
                <a:lnTo>
                  <a:pt x="224" y="103"/>
                </a:lnTo>
                <a:lnTo>
                  <a:pt x="241" y="98"/>
                </a:lnTo>
                <a:lnTo>
                  <a:pt x="257" y="94"/>
                </a:lnTo>
                <a:lnTo>
                  <a:pt x="273" y="90"/>
                </a:lnTo>
                <a:lnTo>
                  <a:pt x="290" y="88"/>
                </a:lnTo>
                <a:lnTo>
                  <a:pt x="305" y="85"/>
                </a:lnTo>
                <a:lnTo>
                  <a:pt x="320" y="84"/>
                </a:lnTo>
                <a:lnTo>
                  <a:pt x="334" y="82"/>
                </a:lnTo>
                <a:lnTo>
                  <a:pt x="347" y="81"/>
                </a:lnTo>
                <a:lnTo>
                  <a:pt x="359" y="80"/>
                </a:lnTo>
                <a:lnTo>
                  <a:pt x="370" y="79"/>
                </a:lnTo>
                <a:lnTo>
                  <a:pt x="381" y="79"/>
                </a:lnTo>
                <a:lnTo>
                  <a:pt x="399" y="78"/>
                </a:lnTo>
                <a:lnTo>
                  <a:pt x="417" y="78"/>
                </a:lnTo>
                <a:lnTo>
                  <a:pt x="434" y="77"/>
                </a:lnTo>
                <a:lnTo>
                  <a:pt x="451" y="75"/>
                </a:lnTo>
                <a:lnTo>
                  <a:pt x="466" y="73"/>
                </a:lnTo>
                <a:lnTo>
                  <a:pt x="482" y="71"/>
                </a:lnTo>
                <a:lnTo>
                  <a:pt x="497" y="67"/>
                </a:lnTo>
                <a:lnTo>
                  <a:pt x="511" y="64"/>
                </a:lnTo>
                <a:lnTo>
                  <a:pt x="525" y="59"/>
                </a:lnTo>
                <a:lnTo>
                  <a:pt x="538" y="54"/>
                </a:lnTo>
                <a:lnTo>
                  <a:pt x="552" y="48"/>
                </a:lnTo>
                <a:lnTo>
                  <a:pt x="565" y="40"/>
                </a:lnTo>
                <a:lnTo>
                  <a:pt x="578" y="32"/>
                </a:lnTo>
                <a:lnTo>
                  <a:pt x="590" y="23"/>
                </a:lnTo>
                <a:lnTo>
                  <a:pt x="603" y="12"/>
                </a:lnTo>
                <a:lnTo>
                  <a:pt x="616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94" name="Freeform 122"/>
          <p:cNvSpPr>
            <a:spLocks/>
          </p:cNvSpPr>
          <p:nvPr/>
        </p:nvSpPr>
        <p:spPr bwMode="auto">
          <a:xfrm>
            <a:off x="2271889" y="3678767"/>
            <a:ext cx="704145" cy="476956"/>
          </a:xfrm>
          <a:custGeom>
            <a:avLst/>
            <a:gdLst>
              <a:gd name="T0" fmla="*/ 2147483647 w 499"/>
              <a:gd name="T1" fmla="*/ 2147483647 h 338"/>
              <a:gd name="T2" fmla="*/ 2147483647 w 499"/>
              <a:gd name="T3" fmla="*/ 2147483647 h 338"/>
              <a:gd name="T4" fmla="*/ 2147483647 w 499"/>
              <a:gd name="T5" fmla="*/ 2147483647 h 338"/>
              <a:gd name="T6" fmla="*/ 2147483647 w 499"/>
              <a:gd name="T7" fmla="*/ 2147483647 h 338"/>
              <a:gd name="T8" fmla="*/ 0 w 499"/>
              <a:gd name="T9" fmla="*/ 2147483647 h 338"/>
              <a:gd name="T10" fmla="*/ 0 w 499"/>
              <a:gd name="T11" fmla="*/ 2147483647 h 338"/>
              <a:gd name="T12" fmla="*/ 2147483647 w 499"/>
              <a:gd name="T13" fmla="*/ 2147483647 h 338"/>
              <a:gd name="T14" fmla="*/ 2147483647 w 499"/>
              <a:gd name="T15" fmla="*/ 2147483647 h 338"/>
              <a:gd name="T16" fmla="*/ 2147483647 w 499"/>
              <a:gd name="T17" fmla="*/ 2147483647 h 338"/>
              <a:gd name="T18" fmla="*/ 2147483647 w 499"/>
              <a:gd name="T19" fmla="*/ 2147483647 h 338"/>
              <a:gd name="T20" fmla="*/ 2147483647 w 499"/>
              <a:gd name="T21" fmla="*/ 2147483647 h 338"/>
              <a:gd name="T22" fmla="*/ 2147483647 w 499"/>
              <a:gd name="T23" fmla="*/ 2147483647 h 338"/>
              <a:gd name="T24" fmla="*/ 2147483647 w 499"/>
              <a:gd name="T25" fmla="*/ 2147483647 h 338"/>
              <a:gd name="T26" fmla="*/ 2147483647 w 499"/>
              <a:gd name="T27" fmla="*/ 2147483647 h 338"/>
              <a:gd name="T28" fmla="*/ 2147483647 w 499"/>
              <a:gd name="T29" fmla="*/ 0 h 338"/>
              <a:gd name="T30" fmla="*/ 2147483647 w 499"/>
              <a:gd name="T31" fmla="*/ 2147483647 h 338"/>
              <a:gd name="T32" fmla="*/ 2147483647 w 499"/>
              <a:gd name="T33" fmla="*/ 2147483647 h 338"/>
              <a:gd name="T34" fmla="*/ 2147483647 w 499"/>
              <a:gd name="T35" fmla="*/ 2147483647 h 338"/>
              <a:gd name="T36" fmla="*/ 2147483647 w 499"/>
              <a:gd name="T37" fmla="*/ 2147483647 h 338"/>
              <a:gd name="T38" fmla="*/ 2147483647 w 499"/>
              <a:gd name="T39" fmla="*/ 2147483647 h 338"/>
              <a:gd name="T40" fmla="*/ 2147483647 w 499"/>
              <a:gd name="T41" fmla="*/ 2147483647 h 338"/>
              <a:gd name="T42" fmla="*/ 2147483647 w 499"/>
              <a:gd name="T43" fmla="*/ 2147483647 h 338"/>
              <a:gd name="T44" fmla="*/ 2147483647 w 499"/>
              <a:gd name="T45" fmla="*/ 2147483647 h 338"/>
              <a:gd name="T46" fmla="*/ 2147483647 w 499"/>
              <a:gd name="T47" fmla="*/ 2147483647 h 338"/>
              <a:gd name="T48" fmla="*/ 2147483647 w 499"/>
              <a:gd name="T49" fmla="*/ 2147483647 h 338"/>
              <a:gd name="T50" fmla="*/ 2147483647 w 499"/>
              <a:gd name="T51" fmla="*/ 2147483647 h 338"/>
              <a:gd name="T52" fmla="*/ 2147483647 w 499"/>
              <a:gd name="T53" fmla="*/ 2147483647 h 338"/>
              <a:gd name="T54" fmla="*/ 2147483647 w 499"/>
              <a:gd name="T55" fmla="*/ 2147483647 h 338"/>
              <a:gd name="T56" fmla="*/ 2147483647 w 499"/>
              <a:gd name="T57" fmla="*/ 2147483647 h 338"/>
              <a:gd name="T58" fmla="*/ 2147483647 w 499"/>
              <a:gd name="T59" fmla="*/ 2147483647 h 338"/>
              <a:gd name="T60" fmla="*/ 2147483647 w 499"/>
              <a:gd name="T61" fmla="*/ 2147483647 h 338"/>
              <a:gd name="T62" fmla="*/ 2147483647 w 499"/>
              <a:gd name="T63" fmla="*/ 2147483647 h 338"/>
              <a:gd name="T64" fmla="*/ 2147483647 w 499"/>
              <a:gd name="T65" fmla="*/ 2147483647 h 338"/>
              <a:gd name="T66" fmla="*/ 2147483647 w 499"/>
              <a:gd name="T67" fmla="*/ 2147483647 h 338"/>
              <a:gd name="T68" fmla="*/ 2147483647 w 499"/>
              <a:gd name="T69" fmla="*/ 2147483647 h 338"/>
              <a:gd name="T70" fmla="*/ 2147483647 w 499"/>
              <a:gd name="T71" fmla="*/ 2147483647 h 338"/>
              <a:gd name="T72" fmla="*/ 2147483647 w 499"/>
              <a:gd name="T73" fmla="*/ 2147483647 h 338"/>
              <a:gd name="T74" fmla="*/ 2147483647 w 499"/>
              <a:gd name="T75" fmla="*/ 2147483647 h 338"/>
              <a:gd name="T76" fmla="*/ 2147483647 w 499"/>
              <a:gd name="T77" fmla="*/ 2147483647 h 338"/>
              <a:gd name="T78" fmla="*/ 2147483647 w 499"/>
              <a:gd name="T79" fmla="*/ 2147483647 h 338"/>
              <a:gd name="T80" fmla="*/ 2147483647 w 499"/>
              <a:gd name="T81" fmla="*/ 2147483647 h 338"/>
              <a:gd name="T82" fmla="*/ 2147483647 w 499"/>
              <a:gd name="T83" fmla="*/ 2147483647 h 338"/>
              <a:gd name="T84" fmla="*/ 2147483647 w 499"/>
              <a:gd name="T85" fmla="*/ 2147483647 h 3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499"/>
              <a:gd name="T130" fmla="*/ 0 h 338"/>
              <a:gd name="T131" fmla="*/ 499 w 499"/>
              <a:gd name="T132" fmla="*/ 338 h 33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499" h="338">
                <a:moveTo>
                  <a:pt x="24" y="336"/>
                </a:moveTo>
                <a:lnTo>
                  <a:pt x="23" y="334"/>
                </a:lnTo>
                <a:lnTo>
                  <a:pt x="21" y="331"/>
                </a:lnTo>
                <a:lnTo>
                  <a:pt x="17" y="326"/>
                </a:lnTo>
                <a:lnTo>
                  <a:pt x="13" y="319"/>
                </a:lnTo>
                <a:lnTo>
                  <a:pt x="9" y="311"/>
                </a:lnTo>
                <a:lnTo>
                  <a:pt x="6" y="302"/>
                </a:lnTo>
                <a:lnTo>
                  <a:pt x="3" y="291"/>
                </a:lnTo>
                <a:lnTo>
                  <a:pt x="2" y="280"/>
                </a:lnTo>
                <a:lnTo>
                  <a:pt x="2" y="273"/>
                </a:lnTo>
                <a:lnTo>
                  <a:pt x="2" y="264"/>
                </a:lnTo>
                <a:lnTo>
                  <a:pt x="1" y="254"/>
                </a:lnTo>
                <a:lnTo>
                  <a:pt x="1" y="243"/>
                </a:lnTo>
                <a:lnTo>
                  <a:pt x="0" y="230"/>
                </a:lnTo>
                <a:lnTo>
                  <a:pt x="0" y="217"/>
                </a:lnTo>
                <a:lnTo>
                  <a:pt x="0" y="203"/>
                </a:lnTo>
                <a:lnTo>
                  <a:pt x="0" y="189"/>
                </a:lnTo>
                <a:lnTo>
                  <a:pt x="0" y="174"/>
                </a:lnTo>
                <a:lnTo>
                  <a:pt x="1" y="160"/>
                </a:lnTo>
                <a:lnTo>
                  <a:pt x="3" y="146"/>
                </a:lnTo>
                <a:lnTo>
                  <a:pt x="4" y="132"/>
                </a:lnTo>
                <a:lnTo>
                  <a:pt x="7" y="120"/>
                </a:lnTo>
                <a:lnTo>
                  <a:pt x="11" y="108"/>
                </a:lnTo>
                <a:lnTo>
                  <a:pt x="15" y="97"/>
                </a:lnTo>
                <a:lnTo>
                  <a:pt x="20" y="89"/>
                </a:lnTo>
                <a:lnTo>
                  <a:pt x="26" y="80"/>
                </a:lnTo>
                <a:lnTo>
                  <a:pt x="31" y="73"/>
                </a:lnTo>
                <a:lnTo>
                  <a:pt x="38" y="66"/>
                </a:lnTo>
                <a:lnTo>
                  <a:pt x="44" y="59"/>
                </a:lnTo>
                <a:lnTo>
                  <a:pt x="50" y="53"/>
                </a:lnTo>
                <a:lnTo>
                  <a:pt x="57" y="48"/>
                </a:lnTo>
                <a:lnTo>
                  <a:pt x="64" y="42"/>
                </a:lnTo>
                <a:lnTo>
                  <a:pt x="72" y="37"/>
                </a:lnTo>
                <a:lnTo>
                  <a:pt x="79" y="33"/>
                </a:lnTo>
                <a:lnTo>
                  <a:pt x="87" y="28"/>
                </a:lnTo>
                <a:lnTo>
                  <a:pt x="95" y="24"/>
                </a:lnTo>
                <a:lnTo>
                  <a:pt x="103" y="21"/>
                </a:lnTo>
                <a:lnTo>
                  <a:pt x="112" y="17"/>
                </a:lnTo>
                <a:lnTo>
                  <a:pt x="121" y="14"/>
                </a:lnTo>
                <a:lnTo>
                  <a:pt x="129" y="11"/>
                </a:lnTo>
                <a:lnTo>
                  <a:pt x="139" y="8"/>
                </a:lnTo>
                <a:lnTo>
                  <a:pt x="154" y="6"/>
                </a:lnTo>
                <a:lnTo>
                  <a:pt x="173" y="3"/>
                </a:lnTo>
                <a:lnTo>
                  <a:pt x="197" y="1"/>
                </a:lnTo>
                <a:lnTo>
                  <a:pt x="224" y="0"/>
                </a:lnTo>
                <a:lnTo>
                  <a:pt x="253" y="0"/>
                </a:lnTo>
                <a:lnTo>
                  <a:pt x="284" y="0"/>
                </a:lnTo>
                <a:lnTo>
                  <a:pt x="315" y="2"/>
                </a:lnTo>
                <a:lnTo>
                  <a:pt x="347" y="4"/>
                </a:lnTo>
                <a:lnTo>
                  <a:pt x="376" y="7"/>
                </a:lnTo>
                <a:lnTo>
                  <a:pt x="405" y="12"/>
                </a:lnTo>
                <a:lnTo>
                  <a:pt x="432" y="18"/>
                </a:lnTo>
                <a:lnTo>
                  <a:pt x="455" y="26"/>
                </a:lnTo>
                <a:lnTo>
                  <a:pt x="474" y="34"/>
                </a:lnTo>
                <a:lnTo>
                  <a:pt x="488" y="44"/>
                </a:lnTo>
                <a:lnTo>
                  <a:pt x="497" y="56"/>
                </a:lnTo>
                <a:lnTo>
                  <a:pt x="499" y="70"/>
                </a:lnTo>
                <a:lnTo>
                  <a:pt x="497" y="75"/>
                </a:lnTo>
                <a:lnTo>
                  <a:pt x="492" y="81"/>
                </a:lnTo>
                <a:lnTo>
                  <a:pt x="485" y="87"/>
                </a:lnTo>
                <a:lnTo>
                  <a:pt x="477" y="94"/>
                </a:lnTo>
                <a:lnTo>
                  <a:pt x="466" y="102"/>
                </a:lnTo>
                <a:lnTo>
                  <a:pt x="455" y="109"/>
                </a:lnTo>
                <a:lnTo>
                  <a:pt x="443" y="117"/>
                </a:lnTo>
                <a:lnTo>
                  <a:pt x="430" y="125"/>
                </a:lnTo>
                <a:lnTo>
                  <a:pt x="417" y="132"/>
                </a:lnTo>
                <a:lnTo>
                  <a:pt x="404" y="140"/>
                </a:lnTo>
                <a:lnTo>
                  <a:pt x="391" y="147"/>
                </a:lnTo>
                <a:lnTo>
                  <a:pt x="381" y="153"/>
                </a:lnTo>
                <a:lnTo>
                  <a:pt x="370" y="159"/>
                </a:lnTo>
                <a:lnTo>
                  <a:pt x="362" y="164"/>
                </a:lnTo>
                <a:lnTo>
                  <a:pt x="355" y="169"/>
                </a:lnTo>
                <a:lnTo>
                  <a:pt x="351" y="172"/>
                </a:lnTo>
                <a:lnTo>
                  <a:pt x="347" y="175"/>
                </a:lnTo>
                <a:lnTo>
                  <a:pt x="343" y="179"/>
                </a:lnTo>
                <a:lnTo>
                  <a:pt x="338" y="183"/>
                </a:lnTo>
                <a:lnTo>
                  <a:pt x="333" y="187"/>
                </a:lnTo>
                <a:lnTo>
                  <a:pt x="327" y="192"/>
                </a:lnTo>
                <a:lnTo>
                  <a:pt x="321" y="196"/>
                </a:lnTo>
                <a:lnTo>
                  <a:pt x="314" y="201"/>
                </a:lnTo>
                <a:lnTo>
                  <a:pt x="308" y="205"/>
                </a:lnTo>
                <a:lnTo>
                  <a:pt x="301" y="209"/>
                </a:lnTo>
                <a:lnTo>
                  <a:pt x="294" y="214"/>
                </a:lnTo>
                <a:lnTo>
                  <a:pt x="288" y="218"/>
                </a:lnTo>
                <a:lnTo>
                  <a:pt x="281" y="221"/>
                </a:lnTo>
                <a:lnTo>
                  <a:pt x="275" y="224"/>
                </a:lnTo>
                <a:lnTo>
                  <a:pt x="269" y="227"/>
                </a:lnTo>
                <a:lnTo>
                  <a:pt x="264" y="228"/>
                </a:lnTo>
                <a:lnTo>
                  <a:pt x="258" y="230"/>
                </a:lnTo>
                <a:lnTo>
                  <a:pt x="249" y="231"/>
                </a:lnTo>
                <a:lnTo>
                  <a:pt x="240" y="233"/>
                </a:lnTo>
                <a:lnTo>
                  <a:pt x="231" y="235"/>
                </a:lnTo>
                <a:lnTo>
                  <a:pt x="223" y="238"/>
                </a:lnTo>
                <a:lnTo>
                  <a:pt x="215" y="240"/>
                </a:lnTo>
                <a:lnTo>
                  <a:pt x="209" y="243"/>
                </a:lnTo>
                <a:lnTo>
                  <a:pt x="204" y="245"/>
                </a:lnTo>
                <a:lnTo>
                  <a:pt x="199" y="248"/>
                </a:lnTo>
                <a:lnTo>
                  <a:pt x="196" y="251"/>
                </a:lnTo>
                <a:lnTo>
                  <a:pt x="192" y="253"/>
                </a:lnTo>
                <a:lnTo>
                  <a:pt x="189" y="257"/>
                </a:lnTo>
                <a:lnTo>
                  <a:pt x="185" y="260"/>
                </a:lnTo>
                <a:lnTo>
                  <a:pt x="180" y="263"/>
                </a:lnTo>
                <a:lnTo>
                  <a:pt x="175" y="266"/>
                </a:lnTo>
                <a:lnTo>
                  <a:pt x="170" y="271"/>
                </a:lnTo>
                <a:lnTo>
                  <a:pt x="163" y="275"/>
                </a:lnTo>
                <a:lnTo>
                  <a:pt x="155" y="279"/>
                </a:lnTo>
                <a:lnTo>
                  <a:pt x="148" y="282"/>
                </a:lnTo>
                <a:lnTo>
                  <a:pt x="140" y="286"/>
                </a:lnTo>
                <a:lnTo>
                  <a:pt x="133" y="288"/>
                </a:lnTo>
                <a:lnTo>
                  <a:pt x="125" y="292"/>
                </a:lnTo>
                <a:lnTo>
                  <a:pt x="117" y="295"/>
                </a:lnTo>
                <a:lnTo>
                  <a:pt x="109" y="299"/>
                </a:lnTo>
                <a:lnTo>
                  <a:pt x="101" y="305"/>
                </a:lnTo>
                <a:lnTo>
                  <a:pt x="93" y="310"/>
                </a:lnTo>
                <a:lnTo>
                  <a:pt x="86" y="315"/>
                </a:lnTo>
                <a:lnTo>
                  <a:pt x="79" y="321"/>
                </a:lnTo>
                <a:lnTo>
                  <a:pt x="73" y="325"/>
                </a:lnTo>
                <a:lnTo>
                  <a:pt x="68" y="329"/>
                </a:lnTo>
                <a:lnTo>
                  <a:pt x="62" y="333"/>
                </a:lnTo>
                <a:lnTo>
                  <a:pt x="56" y="336"/>
                </a:lnTo>
                <a:lnTo>
                  <a:pt x="50" y="337"/>
                </a:lnTo>
                <a:lnTo>
                  <a:pt x="45" y="338"/>
                </a:lnTo>
                <a:lnTo>
                  <a:pt x="40" y="338"/>
                </a:lnTo>
                <a:lnTo>
                  <a:pt x="35" y="338"/>
                </a:lnTo>
                <a:lnTo>
                  <a:pt x="31" y="338"/>
                </a:lnTo>
                <a:lnTo>
                  <a:pt x="28" y="337"/>
                </a:lnTo>
                <a:lnTo>
                  <a:pt x="26" y="336"/>
                </a:lnTo>
                <a:lnTo>
                  <a:pt x="25" y="336"/>
                </a:lnTo>
                <a:lnTo>
                  <a:pt x="24" y="336"/>
                </a:lnTo>
                <a:close/>
              </a:path>
            </a:pathLst>
          </a:cu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95" name="Freeform 123"/>
          <p:cNvSpPr>
            <a:spLocks/>
          </p:cNvSpPr>
          <p:nvPr/>
        </p:nvSpPr>
        <p:spPr bwMode="auto">
          <a:xfrm>
            <a:off x="6786034" y="3678767"/>
            <a:ext cx="702733" cy="476956"/>
          </a:xfrm>
          <a:custGeom>
            <a:avLst/>
            <a:gdLst>
              <a:gd name="T0" fmla="*/ 2147483647 w 498"/>
              <a:gd name="T1" fmla="*/ 2147483647 h 338"/>
              <a:gd name="T2" fmla="*/ 2147483647 w 498"/>
              <a:gd name="T3" fmla="*/ 2147483647 h 338"/>
              <a:gd name="T4" fmla="*/ 2147483647 w 498"/>
              <a:gd name="T5" fmla="*/ 2147483647 h 338"/>
              <a:gd name="T6" fmla="*/ 2147483647 w 498"/>
              <a:gd name="T7" fmla="*/ 2147483647 h 338"/>
              <a:gd name="T8" fmla="*/ 0 w 498"/>
              <a:gd name="T9" fmla="*/ 2147483647 h 338"/>
              <a:gd name="T10" fmla="*/ 0 w 498"/>
              <a:gd name="T11" fmla="*/ 2147483647 h 338"/>
              <a:gd name="T12" fmla="*/ 2147483647 w 498"/>
              <a:gd name="T13" fmla="*/ 2147483647 h 338"/>
              <a:gd name="T14" fmla="*/ 2147483647 w 498"/>
              <a:gd name="T15" fmla="*/ 2147483647 h 338"/>
              <a:gd name="T16" fmla="*/ 2147483647 w 498"/>
              <a:gd name="T17" fmla="*/ 2147483647 h 338"/>
              <a:gd name="T18" fmla="*/ 2147483647 w 498"/>
              <a:gd name="T19" fmla="*/ 2147483647 h 338"/>
              <a:gd name="T20" fmla="*/ 2147483647 w 498"/>
              <a:gd name="T21" fmla="*/ 2147483647 h 338"/>
              <a:gd name="T22" fmla="*/ 2147483647 w 498"/>
              <a:gd name="T23" fmla="*/ 2147483647 h 338"/>
              <a:gd name="T24" fmla="*/ 2147483647 w 498"/>
              <a:gd name="T25" fmla="*/ 2147483647 h 338"/>
              <a:gd name="T26" fmla="*/ 2147483647 w 498"/>
              <a:gd name="T27" fmla="*/ 2147483647 h 338"/>
              <a:gd name="T28" fmla="*/ 2147483647 w 498"/>
              <a:gd name="T29" fmla="*/ 0 h 338"/>
              <a:gd name="T30" fmla="*/ 2147483647 w 498"/>
              <a:gd name="T31" fmla="*/ 2147483647 h 338"/>
              <a:gd name="T32" fmla="*/ 2147483647 w 498"/>
              <a:gd name="T33" fmla="*/ 2147483647 h 338"/>
              <a:gd name="T34" fmla="*/ 2147483647 w 498"/>
              <a:gd name="T35" fmla="*/ 2147483647 h 338"/>
              <a:gd name="T36" fmla="*/ 2147483647 w 498"/>
              <a:gd name="T37" fmla="*/ 2147483647 h 338"/>
              <a:gd name="T38" fmla="*/ 2147483647 w 498"/>
              <a:gd name="T39" fmla="*/ 2147483647 h 338"/>
              <a:gd name="T40" fmla="*/ 2147483647 w 498"/>
              <a:gd name="T41" fmla="*/ 2147483647 h 338"/>
              <a:gd name="T42" fmla="*/ 2147483647 w 498"/>
              <a:gd name="T43" fmla="*/ 2147483647 h 338"/>
              <a:gd name="T44" fmla="*/ 2147483647 w 498"/>
              <a:gd name="T45" fmla="*/ 2147483647 h 338"/>
              <a:gd name="T46" fmla="*/ 2147483647 w 498"/>
              <a:gd name="T47" fmla="*/ 2147483647 h 338"/>
              <a:gd name="T48" fmla="*/ 2147483647 w 498"/>
              <a:gd name="T49" fmla="*/ 2147483647 h 338"/>
              <a:gd name="T50" fmla="*/ 2147483647 w 498"/>
              <a:gd name="T51" fmla="*/ 2147483647 h 338"/>
              <a:gd name="T52" fmla="*/ 2147483647 w 498"/>
              <a:gd name="T53" fmla="*/ 2147483647 h 338"/>
              <a:gd name="T54" fmla="*/ 2147483647 w 498"/>
              <a:gd name="T55" fmla="*/ 2147483647 h 338"/>
              <a:gd name="T56" fmla="*/ 2147483647 w 498"/>
              <a:gd name="T57" fmla="*/ 2147483647 h 338"/>
              <a:gd name="T58" fmla="*/ 2147483647 w 498"/>
              <a:gd name="T59" fmla="*/ 2147483647 h 338"/>
              <a:gd name="T60" fmla="*/ 2147483647 w 498"/>
              <a:gd name="T61" fmla="*/ 2147483647 h 338"/>
              <a:gd name="T62" fmla="*/ 2147483647 w 498"/>
              <a:gd name="T63" fmla="*/ 2147483647 h 338"/>
              <a:gd name="T64" fmla="*/ 2147483647 w 498"/>
              <a:gd name="T65" fmla="*/ 2147483647 h 338"/>
              <a:gd name="T66" fmla="*/ 2147483647 w 498"/>
              <a:gd name="T67" fmla="*/ 2147483647 h 338"/>
              <a:gd name="T68" fmla="*/ 2147483647 w 498"/>
              <a:gd name="T69" fmla="*/ 2147483647 h 338"/>
              <a:gd name="T70" fmla="*/ 2147483647 w 498"/>
              <a:gd name="T71" fmla="*/ 2147483647 h 338"/>
              <a:gd name="T72" fmla="*/ 2147483647 w 498"/>
              <a:gd name="T73" fmla="*/ 2147483647 h 338"/>
              <a:gd name="T74" fmla="*/ 2147483647 w 498"/>
              <a:gd name="T75" fmla="*/ 2147483647 h 338"/>
              <a:gd name="T76" fmla="*/ 2147483647 w 498"/>
              <a:gd name="T77" fmla="*/ 2147483647 h 338"/>
              <a:gd name="T78" fmla="*/ 2147483647 w 498"/>
              <a:gd name="T79" fmla="*/ 2147483647 h 338"/>
              <a:gd name="T80" fmla="*/ 2147483647 w 498"/>
              <a:gd name="T81" fmla="*/ 2147483647 h 338"/>
              <a:gd name="T82" fmla="*/ 2147483647 w 498"/>
              <a:gd name="T83" fmla="*/ 2147483647 h 338"/>
              <a:gd name="T84" fmla="*/ 2147483647 w 498"/>
              <a:gd name="T85" fmla="*/ 2147483647 h 3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498"/>
              <a:gd name="T130" fmla="*/ 0 h 338"/>
              <a:gd name="T131" fmla="*/ 498 w 498"/>
              <a:gd name="T132" fmla="*/ 338 h 33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498" h="338">
                <a:moveTo>
                  <a:pt x="24" y="336"/>
                </a:moveTo>
                <a:lnTo>
                  <a:pt x="23" y="334"/>
                </a:lnTo>
                <a:lnTo>
                  <a:pt x="20" y="331"/>
                </a:lnTo>
                <a:lnTo>
                  <a:pt x="17" y="326"/>
                </a:lnTo>
                <a:lnTo>
                  <a:pt x="13" y="319"/>
                </a:lnTo>
                <a:lnTo>
                  <a:pt x="9" y="311"/>
                </a:lnTo>
                <a:lnTo>
                  <a:pt x="5" y="302"/>
                </a:lnTo>
                <a:lnTo>
                  <a:pt x="3" y="291"/>
                </a:lnTo>
                <a:lnTo>
                  <a:pt x="2" y="280"/>
                </a:lnTo>
                <a:lnTo>
                  <a:pt x="2" y="273"/>
                </a:lnTo>
                <a:lnTo>
                  <a:pt x="1" y="264"/>
                </a:lnTo>
                <a:lnTo>
                  <a:pt x="1" y="254"/>
                </a:lnTo>
                <a:lnTo>
                  <a:pt x="1" y="243"/>
                </a:lnTo>
                <a:lnTo>
                  <a:pt x="0" y="230"/>
                </a:lnTo>
                <a:lnTo>
                  <a:pt x="0" y="217"/>
                </a:lnTo>
                <a:lnTo>
                  <a:pt x="0" y="203"/>
                </a:lnTo>
                <a:lnTo>
                  <a:pt x="0" y="189"/>
                </a:lnTo>
                <a:lnTo>
                  <a:pt x="0" y="174"/>
                </a:lnTo>
                <a:lnTo>
                  <a:pt x="1" y="160"/>
                </a:lnTo>
                <a:lnTo>
                  <a:pt x="2" y="146"/>
                </a:lnTo>
                <a:lnTo>
                  <a:pt x="4" y="132"/>
                </a:lnTo>
                <a:lnTo>
                  <a:pt x="7" y="120"/>
                </a:lnTo>
                <a:lnTo>
                  <a:pt x="11" y="108"/>
                </a:lnTo>
                <a:lnTo>
                  <a:pt x="15" y="97"/>
                </a:lnTo>
                <a:lnTo>
                  <a:pt x="20" y="89"/>
                </a:lnTo>
                <a:lnTo>
                  <a:pt x="25" y="80"/>
                </a:lnTo>
                <a:lnTo>
                  <a:pt x="31" y="73"/>
                </a:lnTo>
                <a:lnTo>
                  <a:pt x="38" y="66"/>
                </a:lnTo>
                <a:lnTo>
                  <a:pt x="44" y="59"/>
                </a:lnTo>
                <a:lnTo>
                  <a:pt x="50" y="53"/>
                </a:lnTo>
                <a:lnTo>
                  <a:pt x="57" y="48"/>
                </a:lnTo>
                <a:lnTo>
                  <a:pt x="64" y="42"/>
                </a:lnTo>
                <a:lnTo>
                  <a:pt x="72" y="37"/>
                </a:lnTo>
                <a:lnTo>
                  <a:pt x="79" y="33"/>
                </a:lnTo>
                <a:lnTo>
                  <a:pt x="87" y="28"/>
                </a:lnTo>
                <a:lnTo>
                  <a:pt x="95" y="24"/>
                </a:lnTo>
                <a:lnTo>
                  <a:pt x="103" y="21"/>
                </a:lnTo>
                <a:lnTo>
                  <a:pt x="111" y="17"/>
                </a:lnTo>
                <a:lnTo>
                  <a:pt x="121" y="14"/>
                </a:lnTo>
                <a:lnTo>
                  <a:pt x="129" y="11"/>
                </a:lnTo>
                <a:lnTo>
                  <a:pt x="138" y="8"/>
                </a:lnTo>
                <a:lnTo>
                  <a:pt x="153" y="6"/>
                </a:lnTo>
                <a:lnTo>
                  <a:pt x="173" y="3"/>
                </a:lnTo>
                <a:lnTo>
                  <a:pt x="197" y="1"/>
                </a:lnTo>
                <a:lnTo>
                  <a:pt x="224" y="0"/>
                </a:lnTo>
                <a:lnTo>
                  <a:pt x="252" y="0"/>
                </a:lnTo>
                <a:lnTo>
                  <a:pt x="283" y="0"/>
                </a:lnTo>
                <a:lnTo>
                  <a:pt x="315" y="2"/>
                </a:lnTo>
                <a:lnTo>
                  <a:pt x="346" y="4"/>
                </a:lnTo>
                <a:lnTo>
                  <a:pt x="376" y="7"/>
                </a:lnTo>
                <a:lnTo>
                  <a:pt x="405" y="12"/>
                </a:lnTo>
                <a:lnTo>
                  <a:pt x="432" y="18"/>
                </a:lnTo>
                <a:lnTo>
                  <a:pt x="455" y="26"/>
                </a:lnTo>
                <a:lnTo>
                  <a:pt x="474" y="34"/>
                </a:lnTo>
                <a:lnTo>
                  <a:pt x="488" y="44"/>
                </a:lnTo>
                <a:lnTo>
                  <a:pt x="497" y="56"/>
                </a:lnTo>
                <a:lnTo>
                  <a:pt x="498" y="70"/>
                </a:lnTo>
                <a:lnTo>
                  <a:pt x="497" y="75"/>
                </a:lnTo>
                <a:lnTo>
                  <a:pt x="492" y="81"/>
                </a:lnTo>
                <a:lnTo>
                  <a:pt x="485" y="87"/>
                </a:lnTo>
                <a:lnTo>
                  <a:pt x="476" y="94"/>
                </a:lnTo>
                <a:lnTo>
                  <a:pt x="466" y="102"/>
                </a:lnTo>
                <a:lnTo>
                  <a:pt x="455" y="109"/>
                </a:lnTo>
                <a:lnTo>
                  <a:pt x="442" y="117"/>
                </a:lnTo>
                <a:lnTo>
                  <a:pt x="430" y="125"/>
                </a:lnTo>
                <a:lnTo>
                  <a:pt x="417" y="132"/>
                </a:lnTo>
                <a:lnTo>
                  <a:pt x="404" y="140"/>
                </a:lnTo>
                <a:lnTo>
                  <a:pt x="391" y="147"/>
                </a:lnTo>
                <a:lnTo>
                  <a:pt x="380" y="153"/>
                </a:lnTo>
                <a:lnTo>
                  <a:pt x="370" y="159"/>
                </a:lnTo>
                <a:lnTo>
                  <a:pt x="361" y="164"/>
                </a:lnTo>
                <a:lnTo>
                  <a:pt x="355" y="169"/>
                </a:lnTo>
                <a:lnTo>
                  <a:pt x="350" y="172"/>
                </a:lnTo>
                <a:lnTo>
                  <a:pt x="347" y="175"/>
                </a:lnTo>
                <a:lnTo>
                  <a:pt x="343" y="179"/>
                </a:lnTo>
                <a:lnTo>
                  <a:pt x="338" y="183"/>
                </a:lnTo>
                <a:lnTo>
                  <a:pt x="332" y="187"/>
                </a:lnTo>
                <a:lnTo>
                  <a:pt x="327" y="192"/>
                </a:lnTo>
                <a:lnTo>
                  <a:pt x="320" y="196"/>
                </a:lnTo>
                <a:lnTo>
                  <a:pt x="314" y="201"/>
                </a:lnTo>
                <a:lnTo>
                  <a:pt x="308" y="205"/>
                </a:lnTo>
                <a:lnTo>
                  <a:pt x="301" y="209"/>
                </a:lnTo>
                <a:lnTo>
                  <a:pt x="294" y="214"/>
                </a:lnTo>
                <a:lnTo>
                  <a:pt x="288" y="218"/>
                </a:lnTo>
                <a:lnTo>
                  <a:pt x="281" y="221"/>
                </a:lnTo>
                <a:lnTo>
                  <a:pt x="274" y="224"/>
                </a:lnTo>
                <a:lnTo>
                  <a:pt x="269" y="227"/>
                </a:lnTo>
                <a:lnTo>
                  <a:pt x="263" y="228"/>
                </a:lnTo>
                <a:lnTo>
                  <a:pt x="258" y="230"/>
                </a:lnTo>
                <a:lnTo>
                  <a:pt x="249" y="231"/>
                </a:lnTo>
                <a:lnTo>
                  <a:pt x="240" y="233"/>
                </a:lnTo>
                <a:lnTo>
                  <a:pt x="231" y="235"/>
                </a:lnTo>
                <a:lnTo>
                  <a:pt x="222" y="238"/>
                </a:lnTo>
                <a:lnTo>
                  <a:pt x="215" y="240"/>
                </a:lnTo>
                <a:lnTo>
                  <a:pt x="209" y="243"/>
                </a:lnTo>
                <a:lnTo>
                  <a:pt x="203" y="245"/>
                </a:lnTo>
                <a:lnTo>
                  <a:pt x="199" y="248"/>
                </a:lnTo>
                <a:lnTo>
                  <a:pt x="195" y="251"/>
                </a:lnTo>
                <a:lnTo>
                  <a:pt x="192" y="253"/>
                </a:lnTo>
                <a:lnTo>
                  <a:pt x="188" y="257"/>
                </a:lnTo>
                <a:lnTo>
                  <a:pt x="184" y="260"/>
                </a:lnTo>
                <a:lnTo>
                  <a:pt x="180" y="263"/>
                </a:lnTo>
                <a:lnTo>
                  <a:pt x="175" y="266"/>
                </a:lnTo>
                <a:lnTo>
                  <a:pt x="169" y="271"/>
                </a:lnTo>
                <a:lnTo>
                  <a:pt x="163" y="275"/>
                </a:lnTo>
                <a:lnTo>
                  <a:pt x="155" y="279"/>
                </a:lnTo>
                <a:lnTo>
                  <a:pt x="148" y="282"/>
                </a:lnTo>
                <a:lnTo>
                  <a:pt x="140" y="286"/>
                </a:lnTo>
                <a:lnTo>
                  <a:pt x="133" y="288"/>
                </a:lnTo>
                <a:lnTo>
                  <a:pt x="125" y="292"/>
                </a:lnTo>
                <a:lnTo>
                  <a:pt x="117" y="295"/>
                </a:lnTo>
                <a:lnTo>
                  <a:pt x="109" y="299"/>
                </a:lnTo>
                <a:lnTo>
                  <a:pt x="100" y="305"/>
                </a:lnTo>
                <a:lnTo>
                  <a:pt x="92" y="310"/>
                </a:lnTo>
                <a:lnTo>
                  <a:pt x="85" y="315"/>
                </a:lnTo>
                <a:lnTo>
                  <a:pt x="79" y="321"/>
                </a:lnTo>
                <a:lnTo>
                  <a:pt x="73" y="325"/>
                </a:lnTo>
                <a:lnTo>
                  <a:pt x="68" y="329"/>
                </a:lnTo>
                <a:lnTo>
                  <a:pt x="62" y="333"/>
                </a:lnTo>
                <a:lnTo>
                  <a:pt x="56" y="336"/>
                </a:lnTo>
                <a:lnTo>
                  <a:pt x="50" y="337"/>
                </a:lnTo>
                <a:lnTo>
                  <a:pt x="44" y="338"/>
                </a:lnTo>
                <a:lnTo>
                  <a:pt x="39" y="338"/>
                </a:lnTo>
                <a:lnTo>
                  <a:pt x="35" y="338"/>
                </a:lnTo>
                <a:lnTo>
                  <a:pt x="31" y="338"/>
                </a:lnTo>
                <a:lnTo>
                  <a:pt x="28" y="337"/>
                </a:lnTo>
                <a:lnTo>
                  <a:pt x="25" y="336"/>
                </a:lnTo>
                <a:lnTo>
                  <a:pt x="24" y="336"/>
                </a:lnTo>
                <a:close/>
              </a:path>
            </a:pathLst>
          </a:custGeom>
          <a:solidFill>
            <a:srgbClr val="996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96" name="Freeform 124"/>
          <p:cNvSpPr>
            <a:spLocks/>
          </p:cNvSpPr>
          <p:nvPr/>
        </p:nvSpPr>
        <p:spPr bwMode="auto">
          <a:xfrm>
            <a:off x="3083279" y="3452989"/>
            <a:ext cx="533400" cy="1157111"/>
          </a:xfrm>
          <a:custGeom>
            <a:avLst/>
            <a:gdLst>
              <a:gd name="T0" fmla="*/ 2147483647 w 378"/>
              <a:gd name="T1" fmla="*/ 2147483647 h 820"/>
              <a:gd name="T2" fmla="*/ 2147483647 w 378"/>
              <a:gd name="T3" fmla="*/ 2147483647 h 820"/>
              <a:gd name="T4" fmla="*/ 2147483647 w 378"/>
              <a:gd name="T5" fmla="*/ 2147483647 h 820"/>
              <a:gd name="T6" fmla="*/ 2147483647 w 378"/>
              <a:gd name="T7" fmla="*/ 2147483647 h 820"/>
              <a:gd name="T8" fmla="*/ 2147483647 w 378"/>
              <a:gd name="T9" fmla="*/ 2147483647 h 820"/>
              <a:gd name="T10" fmla="*/ 2147483647 w 378"/>
              <a:gd name="T11" fmla="*/ 2147483647 h 820"/>
              <a:gd name="T12" fmla="*/ 2147483647 w 378"/>
              <a:gd name="T13" fmla="*/ 2147483647 h 820"/>
              <a:gd name="T14" fmla="*/ 2147483647 w 378"/>
              <a:gd name="T15" fmla="*/ 2147483647 h 820"/>
              <a:gd name="T16" fmla="*/ 2147483647 w 378"/>
              <a:gd name="T17" fmla="*/ 2147483647 h 820"/>
              <a:gd name="T18" fmla="*/ 2147483647 w 378"/>
              <a:gd name="T19" fmla="*/ 2147483647 h 820"/>
              <a:gd name="T20" fmla="*/ 2147483647 w 378"/>
              <a:gd name="T21" fmla="*/ 2147483647 h 820"/>
              <a:gd name="T22" fmla="*/ 2147483647 w 378"/>
              <a:gd name="T23" fmla="*/ 2147483647 h 820"/>
              <a:gd name="T24" fmla="*/ 2147483647 w 378"/>
              <a:gd name="T25" fmla="*/ 2147483647 h 820"/>
              <a:gd name="T26" fmla="*/ 2147483647 w 378"/>
              <a:gd name="T27" fmla="*/ 2147483647 h 820"/>
              <a:gd name="T28" fmla="*/ 2147483647 w 378"/>
              <a:gd name="T29" fmla="*/ 2147483647 h 820"/>
              <a:gd name="T30" fmla="*/ 2147483647 w 378"/>
              <a:gd name="T31" fmla="*/ 2147483647 h 820"/>
              <a:gd name="T32" fmla="*/ 2147483647 w 378"/>
              <a:gd name="T33" fmla="*/ 2147483647 h 820"/>
              <a:gd name="T34" fmla="*/ 2147483647 w 378"/>
              <a:gd name="T35" fmla="*/ 2147483647 h 820"/>
              <a:gd name="T36" fmla="*/ 2147483647 w 378"/>
              <a:gd name="T37" fmla="*/ 2147483647 h 820"/>
              <a:gd name="T38" fmla="*/ 2147483647 w 378"/>
              <a:gd name="T39" fmla="*/ 2147483647 h 820"/>
              <a:gd name="T40" fmla="*/ 2147483647 w 378"/>
              <a:gd name="T41" fmla="*/ 2147483647 h 820"/>
              <a:gd name="T42" fmla="*/ 2147483647 w 378"/>
              <a:gd name="T43" fmla="*/ 2147483647 h 820"/>
              <a:gd name="T44" fmla="*/ 2147483647 w 378"/>
              <a:gd name="T45" fmla="*/ 2147483647 h 820"/>
              <a:gd name="T46" fmla="*/ 2147483647 w 378"/>
              <a:gd name="T47" fmla="*/ 2147483647 h 820"/>
              <a:gd name="T48" fmla="*/ 2147483647 w 378"/>
              <a:gd name="T49" fmla="*/ 2147483647 h 820"/>
              <a:gd name="T50" fmla="*/ 2147483647 w 378"/>
              <a:gd name="T51" fmla="*/ 2147483647 h 820"/>
              <a:gd name="T52" fmla="*/ 2147483647 w 378"/>
              <a:gd name="T53" fmla="*/ 2147483647 h 820"/>
              <a:gd name="T54" fmla="*/ 2147483647 w 378"/>
              <a:gd name="T55" fmla="*/ 2147483647 h 820"/>
              <a:gd name="T56" fmla="*/ 2147483647 w 378"/>
              <a:gd name="T57" fmla="*/ 2147483647 h 820"/>
              <a:gd name="T58" fmla="*/ 2147483647 w 378"/>
              <a:gd name="T59" fmla="*/ 2147483647 h 820"/>
              <a:gd name="T60" fmla="*/ 2147483647 w 378"/>
              <a:gd name="T61" fmla="*/ 2147483647 h 820"/>
              <a:gd name="T62" fmla="*/ 2147483647 w 378"/>
              <a:gd name="T63" fmla="*/ 2147483647 h 820"/>
              <a:gd name="T64" fmla="*/ 2147483647 w 378"/>
              <a:gd name="T65" fmla="*/ 2147483647 h 820"/>
              <a:gd name="T66" fmla="*/ 2147483647 w 378"/>
              <a:gd name="T67" fmla="*/ 2147483647 h 820"/>
              <a:gd name="T68" fmla="*/ 2147483647 w 378"/>
              <a:gd name="T69" fmla="*/ 2147483647 h 820"/>
              <a:gd name="T70" fmla="*/ 2147483647 w 378"/>
              <a:gd name="T71" fmla="*/ 2147483647 h 820"/>
              <a:gd name="T72" fmla="*/ 2147483647 w 378"/>
              <a:gd name="T73" fmla="*/ 2147483647 h 820"/>
              <a:gd name="T74" fmla="*/ 2147483647 w 378"/>
              <a:gd name="T75" fmla="*/ 2147483647 h 820"/>
              <a:gd name="T76" fmla="*/ 2147483647 w 378"/>
              <a:gd name="T77" fmla="*/ 2147483647 h 820"/>
              <a:gd name="T78" fmla="*/ 2147483647 w 378"/>
              <a:gd name="T79" fmla="*/ 2147483647 h 820"/>
              <a:gd name="T80" fmla="*/ 2147483647 w 378"/>
              <a:gd name="T81" fmla="*/ 2147483647 h 820"/>
              <a:gd name="T82" fmla="*/ 2147483647 w 378"/>
              <a:gd name="T83" fmla="*/ 2147483647 h 820"/>
              <a:gd name="T84" fmla="*/ 2147483647 w 378"/>
              <a:gd name="T85" fmla="*/ 2147483647 h 820"/>
              <a:gd name="T86" fmla="*/ 2147483647 w 378"/>
              <a:gd name="T87" fmla="*/ 2147483647 h 820"/>
              <a:gd name="T88" fmla="*/ 2147483647 w 378"/>
              <a:gd name="T89" fmla="*/ 2147483647 h 820"/>
              <a:gd name="T90" fmla="*/ 2147483647 w 378"/>
              <a:gd name="T91" fmla="*/ 2147483647 h 820"/>
              <a:gd name="T92" fmla="*/ 2147483647 w 378"/>
              <a:gd name="T93" fmla="*/ 2147483647 h 820"/>
              <a:gd name="T94" fmla="*/ 2147483647 w 378"/>
              <a:gd name="T95" fmla="*/ 2147483647 h 820"/>
              <a:gd name="T96" fmla="*/ 2147483647 w 378"/>
              <a:gd name="T97" fmla="*/ 2147483647 h 820"/>
              <a:gd name="T98" fmla="*/ 2147483647 w 378"/>
              <a:gd name="T99" fmla="*/ 2147483647 h 820"/>
              <a:gd name="T100" fmla="*/ 2147483647 w 378"/>
              <a:gd name="T101" fmla="*/ 2147483647 h 820"/>
              <a:gd name="T102" fmla="*/ 2147483647 w 378"/>
              <a:gd name="T103" fmla="*/ 2147483647 h 820"/>
              <a:gd name="T104" fmla="*/ 2147483647 w 378"/>
              <a:gd name="T105" fmla="*/ 2147483647 h 820"/>
              <a:gd name="T106" fmla="*/ 2147483647 w 378"/>
              <a:gd name="T107" fmla="*/ 2147483647 h 820"/>
              <a:gd name="T108" fmla="*/ 2147483647 w 378"/>
              <a:gd name="T109" fmla="*/ 2147483647 h 820"/>
              <a:gd name="T110" fmla="*/ 2147483647 w 378"/>
              <a:gd name="T111" fmla="*/ 2147483647 h 820"/>
              <a:gd name="T112" fmla="*/ 2147483647 w 378"/>
              <a:gd name="T113" fmla="*/ 2147483647 h 820"/>
              <a:gd name="T114" fmla="*/ 2147483647 w 378"/>
              <a:gd name="T115" fmla="*/ 2147483647 h 820"/>
              <a:gd name="T116" fmla="*/ 2147483647 w 378"/>
              <a:gd name="T117" fmla="*/ 2147483647 h 820"/>
              <a:gd name="T118" fmla="*/ 0 w 378"/>
              <a:gd name="T119" fmla="*/ 2147483647 h 8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378"/>
              <a:gd name="T181" fmla="*/ 0 h 820"/>
              <a:gd name="T182" fmla="*/ 378 w 378"/>
              <a:gd name="T183" fmla="*/ 820 h 820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378" h="820">
                <a:moveTo>
                  <a:pt x="0" y="37"/>
                </a:moveTo>
                <a:lnTo>
                  <a:pt x="1" y="53"/>
                </a:lnTo>
                <a:lnTo>
                  <a:pt x="2" y="65"/>
                </a:lnTo>
                <a:lnTo>
                  <a:pt x="5" y="75"/>
                </a:lnTo>
                <a:lnTo>
                  <a:pt x="7" y="83"/>
                </a:lnTo>
                <a:lnTo>
                  <a:pt x="9" y="89"/>
                </a:lnTo>
                <a:lnTo>
                  <a:pt x="11" y="94"/>
                </a:lnTo>
                <a:lnTo>
                  <a:pt x="13" y="99"/>
                </a:lnTo>
                <a:lnTo>
                  <a:pt x="16" y="103"/>
                </a:lnTo>
                <a:lnTo>
                  <a:pt x="19" y="106"/>
                </a:lnTo>
                <a:lnTo>
                  <a:pt x="21" y="110"/>
                </a:lnTo>
                <a:lnTo>
                  <a:pt x="24" y="113"/>
                </a:lnTo>
                <a:lnTo>
                  <a:pt x="28" y="115"/>
                </a:lnTo>
                <a:lnTo>
                  <a:pt x="30" y="119"/>
                </a:lnTo>
                <a:lnTo>
                  <a:pt x="32" y="123"/>
                </a:lnTo>
                <a:lnTo>
                  <a:pt x="34" y="128"/>
                </a:lnTo>
                <a:lnTo>
                  <a:pt x="35" y="135"/>
                </a:lnTo>
                <a:lnTo>
                  <a:pt x="36" y="142"/>
                </a:lnTo>
                <a:lnTo>
                  <a:pt x="39" y="148"/>
                </a:lnTo>
                <a:lnTo>
                  <a:pt x="43" y="155"/>
                </a:lnTo>
                <a:lnTo>
                  <a:pt x="49" y="160"/>
                </a:lnTo>
                <a:lnTo>
                  <a:pt x="54" y="165"/>
                </a:lnTo>
                <a:lnTo>
                  <a:pt x="60" y="170"/>
                </a:lnTo>
                <a:lnTo>
                  <a:pt x="65" y="176"/>
                </a:lnTo>
                <a:lnTo>
                  <a:pt x="68" y="182"/>
                </a:lnTo>
                <a:lnTo>
                  <a:pt x="71" y="187"/>
                </a:lnTo>
                <a:lnTo>
                  <a:pt x="74" y="194"/>
                </a:lnTo>
                <a:lnTo>
                  <a:pt x="78" y="200"/>
                </a:lnTo>
                <a:lnTo>
                  <a:pt x="82" y="205"/>
                </a:lnTo>
                <a:lnTo>
                  <a:pt x="86" y="211"/>
                </a:lnTo>
                <a:lnTo>
                  <a:pt x="90" y="216"/>
                </a:lnTo>
                <a:lnTo>
                  <a:pt x="93" y="221"/>
                </a:lnTo>
                <a:lnTo>
                  <a:pt x="96" y="227"/>
                </a:lnTo>
                <a:lnTo>
                  <a:pt x="99" y="231"/>
                </a:lnTo>
                <a:lnTo>
                  <a:pt x="103" y="236"/>
                </a:lnTo>
                <a:lnTo>
                  <a:pt x="108" y="241"/>
                </a:lnTo>
                <a:lnTo>
                  <a:pt x="112" y="246"/>
                </a:lnTo>
                <a:lnTo>
                  <a:pt x="118" y="251"/>
                </a:lnTo>
                <a:lnTo>
                  <a:pt x="123" y="256"/>
                </a:lnTo>
                <a:lnTo>
                  <a:pt x="128" y="261"/>
                </a:lnTo>
                <a:lnTo>
                  <a:pt x="133" y="266"/>
                </a:lnTo>
                <a:lnTo>
                  <a:pt x="138" y="272"/>
                </a:lnTo>
                <a:lnTo>
                  <a:pt x="144" y="278"/>
                </a:lnTo>
                <a:lnTo>
                  <a:pt x="151" y="285"/>
                </a:lnTo>
                <a:lnTo>
                  <a:pt x="159" y="292"/>
                </a:lnTo>
                <a:lnTo>
                  <a:pt x="166" y="299"/>
                </a:lnTo>
                <a:lnTo>
                  <a:pt x="174" y="307"/>
                </a:lnTo>
                <a:lnTo>
                  <a:pt x="182" y="314"/>
                </a:lnTo>
                <a:lnTo>
                  <a:pt x="191" y="320"/>
                </a:lnTo>
                <a:lnTo>
                  <a:pt x="199" y="327"/>
                </a:lnTo>
                <a:lnTo>
                  <a:pt x="207" y="336"/>
                </a:lnTo>
                <a:lnTo>
                  <a:pt x="215" y="346"/>
                </a:lnTo>
                <a:lnTo>
                  <a:pt x="222" y="357"/>
                </a:lnTo>
                <a:lnTo>
                  <a:pt x="229" y="368"/>
                </a:lnTo>
                <a:lnTo>
                  <a:pt x="236" y="379"/>
                </a:lnTo>
                <a:lnTo>
                  <a:pt x="241" y="389"/>
                </a:lnTo>
                <a:lnTo>
                  <a:pt x="246" y="397"/>
                </a:lnTo>
                <a:lnTo>
                  <a:pt x="250" y="405"/>
                </a:lnTo>
                <a:lnTo>
                  <a:pt x="254" y="414"/>
                </a:lnTo>
                <a:lnTo>
                  <a:pt x="258" y="424"/>
                </a:lnTo>
                <a:lnTo>
                  <a:pt x="261" y="434"/>
                </a:lnTo>
                <a:lnTo>
                  <a:pt x="263" y="445"/>
                </a:lnTo>
                <a:lnTo>
                  <a:pt x="265" y="456"/>
                </a:lnTo>
                <a:lnTo>
                  <a:pt x="265" y="469"/>
                </a:lnTo>
                <a:lnTo>
                  <a:pt x="263" y="481"/>
                </a:lnTo>
                <a:lnTo>
                  <a:pt x="261" y="494"/>
                </a:lnTo>
                <a:lnTo>
                  <a:pt x="259" y="507"/>
                </a:lnTo>
                <a:lnTo>
                  <a:pt x="258" y="519"/>
                </a:lnTo>
                <a:lnTo>
                  <a:pt x="256" y="530"/>
                </a:lnTo>
                <a:lnTo>
                  <a:pt x="255" y="542"/>
                </a:lnTo>
                <a:lnTo>
                  <a:pt x="254" y="551"/>
                </a:lnTo>
                <a:lnTo>
                  <a:pt x="252" y="561"/>
                </a:lnTo>
                <a:lnTo>
                  <a:pt x="250" y="569"/>
                </a:lnTo>
                <a:lnTo>
                  <a:pt x="247" y="576"/>
                </a:lnTo>
                <a:lnTo>
                  <a:pt x="246" y="583"/>
                </a:lnTo>
                <a:lnTo>
                  <a:pt x="244" y="589"/>
                </a:lnTo>
                <a:lnTo>
                  <a:pt x="243" y="595"/>
                </a:lnTo>
                <a:lnTo>
                  <a:pt x="241" y="602"/>
                </a:lnTo>
                <a:lnTo>
                  <a:pt x="240" y="609"/>
                </a:lnTo>
                <a:lnTo>
                  <a:pt x="236" y="617"/>
                </a:lnTo>
                <a:lnTo>
                  <a:pt x="232" y="625"/>
                </a:lnTo>
                <a:lnTo>
                  <a:pt x="229" y="630"/>
                </a:lnTo>
                <a:lnTo>
                  <a:pt x="227" y="636"/>
                </a:lnTo>
                <a:lnTo>
                  <a:pt x="223" y="641"/>
                </a:lnTo>
                <a:lnTo>
                  <a:pt x="219" y="648"/>
                </a:lnTo>
                <a:lnTo>
                  <a:pt x="215" y="655"/>
                </a:lnTo>
                <a:lnTo>
                  <a:pt x="211" y="661"/>
                </a:lnTo>
                <a:lnTo>
                  <a:pt x="206" y="668"/>
                </a:lnTo>
                <a:lnTo>
                  <a:pt x="202" y="675"/>
                </a:lnTo>
                <a:lnTo>
                  <a:pt x="198" y="682"/>
                </a:lnTo>
                <a:lnTo>
                  <a:pt x="194" y="689"/>
                </a:lnTo>
                <a:lnTo>
                  <a:pt x="190" y="695"/>
                </a:lnTo>
                <a:lnTo>
                  <a:pt x="186" y="701"/>
                </a:lnTo>
                <a:lnTo>
                  <a:pt x="183" y="707"/>
                </a:lnTo>
                <a:lnTo>
                  <a:pt x="179" y="712"/>
                </a:lnTo>
                <a:lnTo>
                  <a:pt x="177" y="716"/>
                </a:lnTo>
                <a:lnTo>
                  <a:pt x="175" y="719"/>
                </a:lnTo>
                <a:lnTo>
                  <a:pt x="172" y="723"/>
                </a:lnTo>
                <a:lnTo>
                  <a:pt x="171" y="724"/>
                </a:lnTo>
                <a:lnTo>
                  <a:pt x="172" y="722"/>
                </a:lnTo>
                <a:lnTo>
                  <a:pt x="173" y="720"/>
                </a:lnTo>
                <a:lnTo>
                  <a:pt x="174" y="717"/>
                </a:lnTo>
                <a:lnTo>
                  <a:pt x="175" y="715"/>
                </a:lnTo>
                <a:lnTo>
                  <a:pt x="174" y="716"/>
                </a:lnTo>
                <a:lnTo>
                  <a:pt x="172" y="719"/>
                </a:lnTo>
                <a:lnTo>
                  <a:pt x="169" y="726"/>
                </a:lnTo>
                <a:lnTo>
                  <a:pt x="164" y="735"/>
                </a:lnTo>
                <a:lnTo>
                  <a:pt x="158" y="746"/>
                </a:lnTo>
                <a:lnTo>
                  <a:pt x="152" y="758"/>
                </a:lnTo>
                <a:lnTo>
                  <a:pt x="147" y="770"/>
                </a:lnTo>
                <a:lnTo>
                  <a:pt x="144" y="783"/>
                </a:lnTo>
                <a:lnTo>
                  <a:pt x="143" y="795"/>
                </a:lnTo>
                <a:lnTo>
                  <a:pt x="145" y="807"/>
                </a:lnTo>
                <a:lnTo>
                  <a:pt x="149" y="815"/>
                </a:lnTo>
                <a:lnTo>
                  <a:pt x="156" y="820"/>
                </a:lnTo>
                <a:lnTo>
                  <a:pt x="164" y="820"/>
                </a:lnTo>
                <a:lnTo>
                  <a:pt x="173" y="819"/>
                </a:lnTo>
                <a:lnTo>
                  <a:pt x="182" y="815"/>
                </a:lnTo>
                <a:lnTo>
                  <a:pt x="190" y="811"/>
                </a:lnTo>
                <a:lnTo>
                  <a:pt x="197" y="806"/>
                </a:lnTo>
                <a:lnTo>
                  <a:pt x="202" y="801"/>
                </a:lnTo>
                <a:lnTo>
                  <a:pt x="207" y="797"/>
                </a:lnTo>
                <a:lnTo>
                  <a:pt x="212" y="792"/>
                </a:lnTo>
                <a:lnTo>
                  <a:pt x="217" y="786"/>
                </a:lnTo>
                <a:lnTo>
                  <a:pt x="222" y="779"/>
                </a:lnTo>
                <a:lnTo>
                  <a:pt x="227" y="772"/>
                </a:lnTo>
                <a:lnTo>
                  <a:pt x="233" y="763"/>
                </a:lnTo>
                <a:lnTo>
                  <a:pt x="240" y="755"/>
                </a:lnTo>
                <a:lnTo>
                  <a:pt x="247" y="745"/>
                </a:lnTo>
                <a:lnTo>
                  <a:pt x="251" y="740"/>
                </a:lnTo>
                <a:lnTo>
                  <a:pt x="255" y="734"/>
                </a:lnTo>
                <a:lnTo>
                  <a:pt x="260" y="728"/>
                </a:lnTo>
                <a:lnTo>
                  <a:pt x="266" y="721"/>
                </a:lnTo>
                <a:lnTo>
                  <a:pt x="271" y="715"/>
                </a:lnTo>
                <a:lnTo>
                  <a:pt x="277" y="708"/>
                </a:lnTo>
                <a:lnTo>
                  <a:pt x="284" y="701"/>
                </a:lnTo>
                <a:lnTo>
                  <a:pt x="290" y="693"/>
                </a:lnTo>
                <a:lnTo>
                  <a:pt x="296" y="686"/>
                </a:lnTo>
                <a:lnTo>
                  <a:pt x="302" y="678"/>
                </a:lnTo>
                <a:lnTo>
                  <a:pt x="308" y="670"/>
                </a:lnTo>
                <a:lnTo>
                  <a:pt x="313" y="663"/>
                </a:lnTo>
                <a:lnTo>
                  <a:pt x="319" y="655"/>
                </a:lnTo>
                <a:lnTo>
                  <a:pt x="323" y="648"/>
                </a:lnTo>
                <a:lnTo>
                  <a:pt x="328" y="640"/>
                </a:lnTo>
                <a:lnTo>
                  <a:pt x="331" y="633"/>
                </a:lnTo>
                <a:lnTo>
                  <a:pt x="335" y="626"/>
                </a:lnTo>
                <a:lnTo>
                  <a:pt x="338" y="619"/>
                </a:lnTo>
                <a:lnTo>
                  <a:pt x="341" y="613"/>
                </a:lnTo>
                <a:lnTo>
                  <a:pt x="343" y="606"/>
                </a:lnTo>
                <a:lnTo>
                  <a:pt x="346" y="600"/>
                </a:lnTo>
                <a:lnTo>
                  <a:pt x="349" y="594"/>
                </a:lnTo>
                <a:lnTo>
                  <a:pt x="351" y="587"/>
                </a:lnTo>
                <a:lnTo>
                  <a:pt x="354" y="581"/>
                </a:lnTo>
                <a:lnTo>
                  <a:pt x="356" y="575"/>
                </a:lnTo>
                <a:lnTo>
                  <a:pt x="358" y="569"/>
                </a:lnTo>
                <a:lnTo>
                  <a:pt x="361" y="562"/>
                </a:lnTo>
                <a:lnTo>
                  <a:pt x="363" y="556"/>
                </a:lnTo>
                <a:lnTo>
                  <a:pt x="365" y="550"/>
                </a:lnTo>
                <a:lnTo>
                  <a:pt x="367" y="544"/>
                </a:lnTo>
                <a:lnTo>
                  <a:pt x="369" y="538"/>
                </a:lnTo>
                <a:lnTo>
                  <a:pt x="370" y="532"/>
                </a:lnTo>
                <a:lnTo>
                  <a:pt x="372" y="526"/>
                </a:lnTo>
                <a:lnTo>
                  <a:pt x="373" y="519"/>
                </a:lnTo>
                <a:lnTo>
                  <a:pt x="375" y="511"/>
                </a:lnTo>
                <a:lnTo>
                  <a:pt x="376" y="504"/>
                </a:lnTo>
                <a:lnTo>
                  <a:pt x="377" y="496"/>
                </a:lnTo>
                <a:lnTo>
                  <a:pt x="377" y="488"/>
                </a:lnTo>
                <a:lnTo>
                  <a:pt x="378" y="481"/>
                </a:lnTo>
                <a:lnTo>
                  <a:pt x="378" y="473"/>
                </a:lnTo>
                <a:lnTo>
                  <a:pt x="378" y="465"/>
                </a:lnTo>
                <a:lnTo>
                  <a:pt x="378" y="458"/>
                </a:lnTo>
                <a:lnTo>
                  <a:pt x="377" y="451"/>
                </a:lnTo>
                <a:lnTo>
                  <a:pt x="376" y="444"/>
                </a:lnTo>
                <a:lnTo>
                  <a:pt x="375" y="438"/>
                </a:lnTo>
                <a:lnTo>
                  <a:pt x="374" y="432"/>
                </a:lnTo>
                <a:lnTo>
                  <a:pt x="372" y="427"/>
                </a:lnTo>
                <a:lnTo>
                  <a:pt x="370" y="423"/>
                </a:lnTo>
                <a:lnTo>
                  <a:pt x="367" y="417"/>
                </a:lnTo>
                <a:lnTo>
                  <a:pt x="366" y="415"/>
                </a:lnTo>
                <a:lnTo>
                  <a:pt x="365" y="415"/>
                </a:lnTo>
                <a:lnTo>
                  <a:pt x="365" y="416"/>
                </a:lnTo>
                <a:lnTo>
                  <a:pt x="366" y="416"/>
                </a:lnTo>
                <a:lnTo>
                  <a:pt x="366" y="414"/>
                </a:lnTo>
                <a:lnTo>
                  <a:pt x="365" y="410"/>
                </a:lnTo>
                <a:lnTo>
                  <a:pt x="363" y="402"/>
                </a:lnTo>
                <a:lnTo>
                  <a:pt x="361" y="397"/>
                </a:lnTo>
                <a:lnTo>
                  <a:pt x="358" y="391"/>
                </a:lnTo>
                <a:lnTo>
                  <a:pt x="355" y="384"/>
                </a:lnTo>
                <a:lnTo>
                  <a:pt x="351" y="378"/>
                </a:lnTo>
                <a:lnTo>
                  <a:pt x="347" y="370"/>
                </a:lnTo>
                <a:lnTo>
                  <a:pt x="342" y="363"/>
                </a:lnTo>
                <a:lnTo>
                  <a:pt x="338" y="355"/>
                </a:lnTo>
                <a:lnTo>
                  <a:pt x="332" y="348"/>
                </a:lnTo>
                <a:lnTo>
                  <a:pt x="327" y="340"/>
                </a:lnTo>
                <a:lnTo>
                  <a:pt x="322" y="333"/>
                </a:lnTo>
                <a:lnTo>
                  <a:pt x="317" y="326"/>
                </a:lnTo>
                <a:lnTo>
                  <a:pt x="312" y="319"/>
                </a:lnTo>
                <a:lnTo>
                  <a:pt x="308" y="313"/>
                </a:lnTo>
                <a:lnTo>
                  <a:pt x="303" y="307"/>
                </a:lnTo>
                <a:lnTo>
                  <a:pt x="299" y="302"/>
                </a:lnTo>
                <a:lnTo>
                  <a:pt x="296" y="297"/>
                </a:lnTo>
                <a:lnTo>
                  <a:pt x="289" y="290"/>
                </a:lnTo>
                <a:lnTo>
                  <a:pt x="283" y="283"/>
                </a:lnTo>
                <a:lnTo>
                  <a:pt x="276" y="275"/>
                </a:lnTo>
                <a:lnTo>
                  <a:pt x="270" y="268"/>
                </a:lnTo>
                <a:lnTo>
                  <a:pt x="263" y="261"/>
                </a:lnTo>
                <a:lnTo>
                  <a:pt x="256" y="255"/>
                </a:lnTo>
                <a:lnTo>
                  <a:pt x="250" y="249"/>
                </a:lnTo>
                <a:lnTo>
                  <a:pt x="244" y="244"/>
                </a:lnTo>
                <a:lnTo>
                  <a:pt x="239" y="239"/>
                </a:lnTo>
                <a:lnTo>
                  <a:pt x="237" y="236"/>
                </a:lnTo>
                <a:lnTo>
                  <a:pt x="236" y="232"/>
                </a:lnTo>
                <a:lnTo>
                  <a:pt x="235" y="229"/>
                </a:lnTo>
                <a:lnTo>
                  <a:pt x="232" y="224"/>
                </a:lnTo>
                <a:lnTo>
                  <a:pt x="225" y="217"/>
                </a:lnTo>
                <a:lnTo>
                  <a:pt x="214" y="209"/>
                </a:lnTo>
                <a:lnTo>
                  <a:pt x="197" y="197"/>
                </a:lnTo>
                <a:lnTo>
                  <a:pt x="187" y="189"/>
                </a:lnTo>
                <a:lnTo>
                  <a:pt x="175" y="181"/>
                </a:lnTo>
                <a:lnTo>
                  <a:pt x="164" y="172"/>
                </a:lnTo>
                <a:lnTo>
                  <a:pt x="152" y="162"/>
                </a:lnTo>
                <a:lnTo>
                  <a:pt x="141" y="152"/>
                </a:lnTo>
                <a:lnTo>
                  <a:pt x="129" y="141"/>
                </a:lnTo>
                <a:lnTo>
                  <a:pt x="117" y="129"/>
                </a:lnTo>
                <a:lnTo>
                  <a:pt x="106" y="118"/>
                </a:lnTo>
                <a:lnTo>
                  <a:pt x="95" y="106"/>
                </a:lnTo>
                <a:lnTo>
                  <a:pt x="85" y="95"/>
                </a:lnTo>
                <a:lnTo>
                  <a:pt x="76" y="83"/>
                </a:lnTo>
                <a:lnTo>
                  <a:pt x="66" y="72"/>
                </a:lnTo>
                <a:lnTo>
                  <a:pt x="59" y="61"/>
                </a:lnTo>
                <a:lnTo>
                  <a:pt x="52" y="50"/>
                </a:lnTo>
                <a:lnTo>
                  <a:pt x="46" y="41"/>
                </a:lnTo>
                <a:lnTo>
                  <a:pt x="42" y="32"/>
                </a:lnTo>
                <a:lnTo>
                  <a:pt x="35" y="17"/>
                </a:lnTo>
                <a:lnTo>
                  <a:pt x="27" y="7"/>
                </a:lnTo>
                <a:lnTo>
                  <a:pt x="20" y="1"/>
                </a:lnTo>
                <a:lnTo>
                  <a:pt x="12" y="0"/>
                </a:lnTo>
                <a:lnTo>
                  <a:pt x="7" y="4"/>
                </a:lnTo>
                <a:lnTo>
                  <a:pt x="2" y="11"/>
                </a:lnTo>
                <a:lnTo>
                  <a:pt x="0" y="22"/>
                </a:lnTo>
                <a:lnTo>
                  <a:pt x="0" y="37"/>
                </a:lnTo>
                <a:close/>
              </a:path>
            </a:pathLst>
          </a:custGeom>
          <a:solidFill>
            <a:srgbClr val="E5E5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97" name="Freeform 125"/>
          <p:cNvSpPr>
            <a:spLocks/>
          </p:cNvSpPr>
          <p:nvPr/>
        </p:nvSpPr>
        <p:spPr bwMode="auto">
          <a:xfrm>
            <a:off x="7586134" y="3486856"/>
            <a:ext cx="544689" cy="1085144"/>
          </a:xfrm>
          <a:custGeom>
            <a:avLst/>
            <a:gdLst>
              <a:gd name="T0" fmla="*/ 2147483647 w 386"/>
              <a:gd name="T1" fmla="*/ 2147483647 h 769"/>
              <a:gd name="T2" fmla="*/ 2147483647 w 386"/>
              <a:gd name="T3" fmla="*/ 2147483647 h 769"/>
              <a:gd name="T4" fmla="*/ 2147483647 w 386"/>
              <a:gd name="T5" fmla="*/ 2147483647 h 769"/>
              <a:gd name="T6" fmla="*/ 2147483647 w 386"/>
              <a:gd name="T7" fmla="*/ 2147483647 h 769"/>
              <a:gd name="T8" fmla="*/ 2147483647 w 386"/>
              <a:gd name="T9" fmla="*/ 2147483647 h 769"/>
              <a:gd name="T10" fmla="*/ 2147483647 w 386"/>
              <a:gd name="T11" fmla="*/ 2147483647 h 769"/>
              <a:gd name="T12" fmla="*/ 2147483647 w 386"/>
              <a:gd name="T13" fmla="*/ 2147483647 h 769"/>
              <a:gd name="T14" fmla="*/ 2147483647 w 386"/>
              <a:gd name="T15" fmla="*/ 2147483647 h 769"/>
              <a:gd name="T16" fmla="*/ 2147483647 w 386"/>
              <a:gd name="T17" fmla="*/ 2147483647 h 769"/>
              <a:gd name="T18" fmla="*/ 2147483647 w 386"/>
              <a:gd name="T19" fmla="*/ 2147483647 h 769"/>
              <a:gd name="T20" fmla="*/ 2147483647 w 386"/>
              <a:gd name="T21" fmla="*/ 2147483647 h 769"/>
              <a:gd name="T22" fmla="*/ 2147483647 w 386"/>
              <a:gd name="T23" fmla="*/ 2147483647 h 769"/>
              <a:gd name="T24" fmla="*/ 2147483647 w 386"/>
              <a:gd name="T25" fmla="*/ 2147483647 h 769"/>
              <a:gd name="T26" fmla="*/ 2147483647 w 386"/>
              <a:gd name="T27" fmla="*/ 2147483647 h 769"/>
              <a:gd name="T28" fmla="*/ 2147483647 w 386"/>
              <a:gd name="T29" fmla="*/ 2147483647 h 769"/>
              <a:gd name="T30" fmla="*/ 2147483647 w 386"/>
              <a:gd name="T31" fmla="*/ 2147483647 h 769"/>
              <a:gd name="T32" fmla="*/ 2147483647 w 386"/>
              <a:gd name="T33" fmla="*/ 2147483647 h 769"/>
              <a:gd name="T34" fmla="*/ 2147483647 w 386"/>
              <a:gd name="T35" fmla="*/ 2147483647 h 769"/>
              <a:gd name="T36" fmla="*/ 2147483647 w 386"/>
              <a:gd name="T37" fmla="*/ 2147483647 h 769"/>
              <a:gd name="T38" fmla="*/ 2147483647 w 386"/>
              <a:gd name="T39" fmla="*/ 2147483647 h 769"/>
              <a:gd name="T40" fmla="*/ 2147483647 w 386"/>
              <a:gd name="T41" fmla="*/ 2147483647 h 769"/>
              <a:gd name="T42" fmla="*/ 2147483647 w 386"/>
              <a:gd name="T43" fmla="*/ 2147483647 h 769"/>
              <a:gd name="T44" fmla="*/ 2147483647 w 386"/>
              <a:gd name="T45" fmla="*/ 2147483647 h 769"/>
              <a:gd name="T46" fmla="*/ 2147483647 w 386"/>
              <a:gd name="T47" fmla="*/ 2147483647 h 769"/>
              <a:gd name="T48" fmla="*/ 2147483647 w 386"/>
              <a:gd name="T49" fmla="*/ 2147483647 h 769"/>
              <a:gd name="T50" fmla="*/ 2147483647 w 386"/>
              <a:gd name="T51" fmla="*/ 2147483647 h 769"/>
              <a:gd name="T52" fmla="*/ 2147483647 w 386"/>
              <a:gd name="T53" fmla="*/ 2147483647 h 769"/>
              <a:gd name="T54" fmla="*/ 2147483647 w 386"/>
              <a:gd name="T55" fmla="*/ 2147483647 h 769"/>
              <a:gd name="T56" fmla="*/ 2147483647 w 386"/>
              <a:gd name="T57" fmla="*/ 2147483647 h 769"/>
              <a:gd name="T58" fmla="*/ 2147483647 w 386"/>
              <a:gd name="T59" fmla="*/ 2147483647 h 769"/>
              <a:gd name="T60" fmla="*/ 2147483647 w 386"/>
              <a:gd name="T61" fmla="*/ 2147483647 h 769"/>
              <a:gd name="T62" fmla="*/ 2147483647 w 386"/>
              <a:gd name="T63" fmla="*/ 2147483647 h 769"/>
              <a:gd name="T64" fmla="*/ 2147483647 w 386"/>
              <a:gd name="T65" fmla="*/ 2147483647 h 769"/>
              <a:gd name="T66" fmla="*/ 2147483647 w 386"/>
              <a:gd name="T67" fmla="*/ 2147483647 h 769"/>
              <a:gd name="T68" fmla="*/ 2147483647 w 386"/>
              <a:gd name="T69" fmla="*/ 2147483647 h 769"/>
              <a:gd name="T70" fmla="*/ 2147483647 w 386"/>
              <a:gd name="T71" fmla="*/ 2147483647 h 769"/>
              <a:gd name="T72" fmla="*/ 2147483647 w 386"/>
              <a:gd name="T73" fmla="*/ 2147483647 h 769"/>
              <a:gd name="T74" fmla="*/ 2147483647 w 386"/>
              <a:gd name="T75" fmla="*/ 2147483647 h 769"/>
              <a:gd name="T76" fmla="*/ 2147483647 w 386"/>
              <a:gd name="T77" fmla="*/ 2147483647 h 769"/>
              <a:gd name="T78" fmla="*/ 2147483647 w 386"/>
              <a:gd name="T79" fmla="*/ 2147483647 h 769"/>
              <a:gd name="T80" fmla="*/ 2147483647 w 386"/>
              <a:gd name="T81" fmla="*/ 2147483647 h 769"/>
              <a:gd name="T82" fmla="*/ 2147483647 w 386"/>
              <a:gd name="T83" fmla="*/ 2147483647 h 769"/>
              <a:gd name="T84" fmla="*/ 2147483647 w 386"/>
              <a:gd name="T85" fmla="*/ 2147483647 h 769"/>
              <a:gd name="T86" fmla="*/ 2147483647 w 386"/>
              <a:gd name="T87" fmla="*/ 2147483647 h 769"/>
              <a:gd name="T88" fmla="*/ 2147483647 w 386"/>
              <a:gd name="T89" fmla="*/ 2147483647 h 769"/>
              <a:gd name="T90" fmla="*/ 2147483647 w 386"/>
              <a:gd name="T91" fmla="*/ 2147483647 h 769"/>
              <a:gd name="T92" fmla="*/ 2147483647 w 386"/>
              <a:gd name="T93" fmla="*/ 2147483647 h 769"/>
              <a:gd name="T94" fmla="*/ 2147483647 w 386"/>
              <a:gd name="T95" fmla="*/ 2147483647 h 769"/>
              <a:gd name="T96" fmla="*/ 2147483647 w 386"/>
              <a:gd name="T97" fmla="*/ 2147483647 h 769"/>
              <a:gd name="T98" fmla="*/ 2147483647 w 386"/>
              <a:gd name="T99" fmla="*/ 2147483647 h 769"/>
              <a:gd name="T100" fmla="*/ 2147483647 w 386"/>
              <a:gd name="T101" fmla="*/ 2147483647 h 769"/>
              <a:gd name="T102" fmla="*/ 2147483647 w 386"/>
              <a:gd name="T103" fmla="*/ 2147483647 h 769"/>
              <a:gd name="T104" fmla="*/ 2147483647 w 386"/>
              <a:gd name="T105" fmla="*/ 2147483647 h 769"/>
              <a:gd name="T106" fmla="*/ 2147483647 w 386"/>
              <a:gd name="T107" fmla="*/ 2147483647 h 769"/>
              <a:gd name="T108" fmla="*/ 2147483647 w 386"/>
              <a:gd name="T109" fmla="*/ 0 h 769"/>
              <a:gd name="T110" fmla="*/ 2147483647 w 386"/>
              <a:gd name="T111" fmla="*/ 2147483647 h 76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86"/>
              <a:gd name="T169" fmla="*/ 0 h 769"/>
              <a:gd name="T170" fmla="*/ 386 w 386"/>
              <a:gd name="T171" fmla="*/ 769 h 76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86" h="769">
                <a:moveTo>
                  <a:pt x="2" y="52"/>
                </a:moveTo>
                <a:lnTo>
                  <a:pt x="2" y="67"/>
                </a:lnTo>
                <a:lnTo>
                  <a:pt x="2" y="77"/>
                </a:lnTo>
                <a:lnTo>
                  <a:pt x="2" y="85"/>
                </a:lnTo>
                <a:lnTo>
                  <a:pt x="1" y="89"/>
                </a:lnTo>
                <a:lnTo>
                  <a:pt x="0" y="92"/>
                </a:lnTo>
                <a:lnTo>
                  <a:pt x="0" y="94"/>
                </a:lnTo>
                <a:lnTo>
                  <a:pt x="2" y="96"/>
                </a:lnTo>
                <a:lnTo>
                  <a:pt x="3" y="100"/>
                </a:lnTo>
                <a:lnTo>
                  <a:pt x="6" y="102"/>
                </a:lnTo>
                <a:lnTo>
                  <a:pt x="8" y="105"/>
                </a:lnTo>
                <a:lnTo>
                  <a:pt x="10" y="106"/>
                </a:lnTo>
                <a:lnTo>
                  <a:pt x="12" y="108"/>
                </a:lnTo>
                <a:lnTo>
                  <a:pt x="14" y="109"/>
                </a:lnTo>
                <a:lnTo>
                  <a:pt x="15" y="112"/>
                </a:lnTo>
                <a:lnTo>
                  <a:pt x="16" y="117"/>
                </a:lnTo>
                <a:lnTo>
                  <a:pt x="16" y="123"/>
                </a:lnTo>
                <a:lnTo>
                  <a:pt x="16" y="131"/>
                </a:lnTo>
                <a:lnTo>
                  <a:pt x="17" y="140"/>
                </a:lnTo>
                <a:lnTo>
                  <a:pt x="18" y="149"/>
                </a:lnTo>
                <a:lnTo>
                  <a:pt x="20" y="158"/>
                </a:lnTo>
                <a:lnTo>
                  <a:pt x="22" y="168"/>
                </a:lnTo>
                <a:lnTo>
                  <a:pt x="24" y="176"/>
                </a:lnTo>
                <a:lnTo>
                  <a:pt x="26" y="184"/>
                </a:lnTo>
                <a:lnTo>
                  <a:pt x="29" y="191"/>
                </a:lnTo>
                <a:lnTo>
                  <a:pt x="32" y="196"/>
                </a:lnTo>
                <a:lnTo>
                  <a:pt x="36" y="200"/>
                </a:lnTo>
                <a:lnTo>
                  <a:pt x="40" y="203"/>
                </a:lnTo>
                <a:lnTo>
                  <a:pt x="44" y="206"/>
                </a:lnTo>
                <a:lnTo>
                  <a:pt x="48" y="210"/>
                </a:lnTo>
                <a:lnTo>
                  <a:pt x="51" y="216"/>
                </a:lnTo>
                <a:lnTo>
                  <a:pt x="54" y="225"/>
                </a:lnTo>
                <a:lnTo>
                  <a:pt x="56" y="235"/>
                </a:lnTo>
                <a:lnTo>
                  <a:pt x="58" y="248"/>
                </a:lnTo>
                <a:lnTo>
                  <a:pt x="60" y="257"/>
                </a:lnTo>
                <a:lnTo>
                  <a:pt x="63" y="266"/>
                </a:lnTo>
                <a:lnTo>
                  <a:pt x="65" y="273"/>
                </a:lnTo>
                <a:lnTo>
                  <a:pt x="68" y="280"/>
                </a:lnTo>
                <a:lnTo>
                  <a:pt x="71" y="286"/>
                </a:lnTo>
                <a:lnTo>
                  <a:pt x="75" y="291"/>
                </a:lnTo>
                <a:lnTo>
                  <a:pt x="79" y="296"/>
                </a:lnTo>
                <a:lnTo>
                  <a:pt x="82" y="302"/>
                </a:lnTo>
                <a:lnTo>
                  <a:pt x="83" y="310"/>
                </a:lnTo>
                <a:lnTo>
                  <a:pt x="84" y="320"/>
                </a:lnTo>
                <a:lnTo>
                  <a:pt x="84" y="331"/>
                </a:lnTo>
                <a:lnTo>
                  <a:pt x="85" y="341"/>
                </a:lnTo>
                <a:lnTo>
                  <a:pt x="87" y="351"/>
                </a:lnTo>
                <a:lnTo>
                  <a:pt x="90" y="360"/>
                </a:lnTo>
                <a:lnTo>
                  <a:pt x="97" y="367"/>
                </a:lnTo>
                <a:lnTo>
                  <a:pt x="105" y="374"/>
                </a:lnTo>
                <a:lnTo>
                  <a:pt x="110" y="381"/>
                </a:lnTo>
                <a:lnTo>
                  <a:pt x="114" y="387"/>
                </a:lnTo>
                <a:lnTo>
                  <a:pt x="117" y="394"/>
                </a:lnTo>
                <a:lnTo>
                  <a:pt x="120" y="401"/>
                </a:lnTo>
                <a:lnTo>
                  <a:pt x="123" y="409"/>
                </a:lnTo>
                <a:lnTo>
                  <a:pt x="125" y="416"/>
                </a:lnTo>
                <a:lnTo>
                  <a:pt x="129" y="423"/>
                </a:lnTo>
                <a:lnTo>
                  <a:pt x="132" y="431"/>
                </a:lnTo>
                <a:lnTo>
                  <a:pt x="136" y="441"/>
                </a:lnTo>
                <a:lnTo>
                  <a:pt x="138" y="451"/>
                </a:lnTo>
                <a:lnTo>
                  <a:pt x="140" y="462"/>
                </a:lnTo>
                <a:lnTo>
                  <a:pt x="141" y="474"/>
                </a:lnTo>
                <a:lnTo>
                  <a:pt x="141" y="486"/>
                </a:lnTo>
                <a:lnTo>
                  <a:pt x="140" y="499"/>
                </a:lnTo>
                <a:lnTo>
                  <a:pt x="138" y="511"/>
                </a:lnTo>
                <a:lnTo>
                  <a:pt x="136" y="523"/>
                </a:lnTo>
                <a:lnTo>
                  <a:pt x="135" y="532"/>
                </a:lnTo>
                <a:lnTo>
                  <a:pt x="135" y="540"/>
                </a:lnTo>
                <a:lnTo>
                  <a:pt x="134" y="546"/>
                </a:lnTo>
                <a:lnTo>
                  <a:pt x="133" y="554"/>
                </a:lnTo>
                <a:lnTo>
                  <a:pt x="131" y="561"/>
                </a:lnTo>
                <a:lnTo>
                  <a:pt x="128" y="570"/>
                </a:lnTo>
                <a:lnTo>
                  <a:pt x="124" y="580"/>
                </a:lnTo>
                <a:lnTo>
                  <a:pt x="120" y="591"/>
                </a:lnTo>
                <a:lnTo>
                  <a:pt x="120" y="601"/>
                </a:lnTo>
                <a:lnTo>
                  <a:pt x="123" y="609"/>
                </a:lnTo>
                <a:lnTo>
                  <a:pt x="126" y="616"/>
                </a:lnTo>
                <a:lnTo>
                  <a:pt x="129" y="623"/>
                </a:lnTo>
                <a:lnTo>
                  <a:pt x="132" y="629"/>
                </a:lnTo>
                <a:lnTo>
                  <a:pt x="133" y="636"/>
                </a:lnTo>
                <a:lnTo>
                  <a:pt x="131" y="643"/>
                </a:lnTo>
                <a:lnTo>
                  <a:pt x="129" y="650"/>
                </a:lnTo>
                <a:lnTo>
                  <a:pt x="130" y="656"/>
                </a:lnTo>
                <a:lnTo>
                  <a:pt x="134" y="660"/>
                </a:lnTo>
                <a:lnTo>
                  <a:pt x="139" y="663"/>
                </a:lnTo>
                <a:lnTo>
                  <a:pt x="144" y="667"/>
                </a:lnTo>
                <a:lnTo>
                  <a:pt x="148" y="670"/>
                </a:lnTo>
                <a:lnTo>
                  <a:pt x="151" y="673"/>
                </a:lnTo>
                <a:lnTo>
                  <a:pt x="150" y="678"/>
                </a:lnTo>
                <a:lnTo>
                  <a:pt x="144" y="687"/>
                </a:lnTo>
                <a:lnTo>
                  <a:pt x="137" y="694"/>
                </a:lnTo>
                <a:lnTo>
                  <a:pt x="131" y="700"/>
                </a:lnTo>
                <a:lnTo>
                  <a:pt x="125" y="707"/>
                </a:lnTo>
                <a:lnTo>
                  <a:pt x="120" y="714"/>
                </a:lnTo>
                <a:lnTo>
                  <a:pt x="119" y="723"/>
                </a:lnTo>
                <a:lnTo>
                  <a:pt x="119" y="734"/>
                </a:lnTo>
                <a:lnTo>
                  <a:pt x="123" y="750"/>
                </a:lnTo>
                <a:lnTo>
                  <a:pt x="128" y="759"/>
                </a:lnTo>
                <a:lnTo>
                  <a:pt x="136" y="765"/>
                </a:lnTo>
                <a:lnTo>
                  <a:pt x="147" y="768"/>
                </a:lnTo>
                <a:lnTo>
                  <a:pt x="158" y="769"/>
                </a:lnTo>
                <a:lnTo>
                  <a:pt x="170" y="768"/>
                </a:lnTo>
                <a:lnTo>
                  <a:pt x="181" y="767"/>
                </a:lnTo>
                <a:lnTo>
                  <a:pt x="189" y="763"/>
                </a:lnTo>
                <a:lnTo>
                  <a:pt x="196" y="760"/>
                </a:lnTo>
                <a:lnTo>
                  <a:pt x="201" y="756"/>
                </a:lnTo>
                <a:lnTo>
                  <a:pt x="207" y="753"/>
                </a:lnTo>
                <a:lnTo>
                  <a:pt x="215" y="750"/>
                </a:lnTo>
                <a:lnTo>
                  <a:pt x="223" y="746"/>
                </a:lnTo>
                <a:lnTo>
                  <a:pt x="231" y="742"/>
                </a:lnTo>
                <a:lnTo>
                  <a:pt x="239" y="737"/>
                </a:lnTo>
                <a:lnTo>
                  <a:pt x="247" y="730"/>
                </a:lnTo>
                <a:lnTo>
                  <a:pt x="254" y="721"/>
                </a:lnTo>
                <a:lnTo>
                  <a:pt x="258" y="716"/>
                </a:lnTo>
                <a:lnTo>
                  <a:pt x="263" y="711"/>
                </a:lnTo>
                <a:lnTo>
                  <a:pt x="268" y="704"/>
                </a:lnTo>
                <a:lnTo>
                  <a:pt x="273" y="698"/>
                </a:lnTo>
                <a:lnTo>
                  <a:pt x="279" y="691"/>
                </a:lnTo>
                <a:lnTo>
                  <a:pt x="285" y="684"/>
                </a:lnTo>
                <a:lnTo>
                  <a:pt x="291" y="677"/>
                </a:lnTo>
                <a:lnTo>
                  <a:pt x="297" y="669"/>
                </a:lnTo>
                <a:lnTo>
                  <a:pt x="303" y="662"/>
                </a:lnTo>
                <a:lnTo>
                  <a:pt x="310" y="654"/>
                </a:lnTo>
                <a:lnTo>
                  <a:pt x="315" y="646"/>
                </a:lnTo>
                <a:lnTo>
                  <a:pt x="321" y="639"/>
                </a:lnTo>
                <a:lnTo>
                  <a:pt x="326" y="631"/>
                </a:lnTo>
                <a:lnTo>
                  <a:pt x="331" y="624"/>
                </a:lnTo>
                <a:lnTo>
                  <a:pt x="336" y="616"/>
                </a:lnTo>
                <a:lnTo>
                  <a:pt x="339" y="609"/>
                </a:lnTo>
                <a:lnTo>
                  <a:pt x="343" y="602"/>
                </a:lnTo>
                <a:lnTo>
                  <a:pt x="345" y="595"/>
                </a:lnTo>
                <a:lnTo>
                  <a:pt x="348" y="589"/>
                </a:lnTo>
                <a:lnTo>
                  <a:pt x="351" y="582"/>
                </a:lnTo>
                <a:lnTo>
                  <a:pt x="354" y="576"/>
                </a:lnTo>
                <a:lnTo>
                  <a:pt x="356" y="570"/>
                </a:lnTo>
                <a:lnTo>
                  <a:pt x="359" y="563"/>
                </a:lnTo>
                <a:lnTo>
                  <a:pt x="362" y="557"/>
                </a:lnTo>
                <a:lnTo>
                  <a:pt x="364" y="551"/>
                </a:lnTo>
                <a:lnTo>
                  <a:pt x="366" y="545"/>
                </a:lnTo>
                <a:lnTo>
                  <a:pt x="368" y="538"/>
                </a:lnTo>
                <a:lnTo>
                  <a:pt x="371" y="532"/>
                </a:lnTo>
                <a:lnTo>
                  <a:pt x="372" y="526"/>
                </a:lnTo>
                <a:lnTo>
                  <a:pt x="375" y="520"/>
                </a:lnTo>
                <a:lnTo>
                  <a:pt x="377" y="514"/>
                </a:lnTo>
                <a:lnTo>
                  <a:pt x="378" y="508"/>
                </a:lnTo>
                <a:lnTo>
                  <a:pt x="380" y="502"/>
                </a:lnTo>
                <a:lnTo>
                  <a:pt x="381" y="495"/>
                </a:lnTo>
                <a:lnTo>
                  <a:pt x="382" y="487"/>
                </a:lnTo>
                <a:lnTo>
                  <a:pt x="383" y="480"/>
                </a:lnTo>
                <a:lnTo>
                  <a:pt x="385" y="472"/>
                </a:lnTo>
                <a:lnTo>
                  <a:pt x="385" y="464"/>
                </a:lnTo>
                <a:lnTo>
                  <a:pt x="385" y="456"/>
                </a:lnTo>
                <a:lnTo>
                  <a:pt x="386" y="449"/>
                </a:lnTo>
                <a:lnTo>
                  <a:pt x="386" y="441"/>
                </a:lnTo>
                <a:lnTo>
                  <a:pt x="385" y="434"/>
                </a:lnTo>
                <a:lnTo>
                  <a:pt x="385" y="426"/>
                </a:lnTo>
                <a:lnTo>
                  <a:pt x="384" y="420"/>
                </a:lnTo>
                <a:lnTo>
                  <a:pt x="383" y="413"/>
                </a:lnTo>
                <a:lnTo>
                  <a:pt x="382" y="408"/>
                </a:lnTo>
                <a:lnTo>
                  <a:pt x="380" y="403"/>
                </a:lnTo>
                <a:lnTo>
                  <a:pt x="378" y="399"/>
                </a:lnTo>
                <a:lnTo>
                  <a:pt x="375" y="394"/>
                </a:lnTo>
                <a:lnTo>
                  <a:pt x="374" y="392"/>
                </a:lnTo>
                <a:lnTo>
                  <a:pt x="373" y="391"/>
                </a:lnTo>
                <a:lnTo>
                  <a:pt x="374" y="392"/>
                </a:lnTo>
                <a:lnTo>
                  <a:pt x="374" y="390"/>
                </a:lnTo>
                <a:lnTo>
                  <a:pt x="373" y="386"/>
                </a:lnTo>
                <a:lnTo>
                  <a:pt x="371" y="378"/>
                </a:lnTo>
                <a:lnTo>
                  <a:pt x="369" y="373"/>
                </a:lnTo>
                <a:lnTo>
                  <a:pt x="366" y="367"/>
                </a:lnTo>
                <a:lnTo>
                  <a:pt x="363" y="360"/>
                </a:lnTo>
                <a:lnTo>
                  <a:pt x="359" y="354"/>
                </a:lnTo>
                <a:lnTo>
                  <a:pt x="355" y="346"/>
                </a:lnTo>
                <a:lnTo>
                  <a:pt x="350" y="339"/>
                </a:lnTo>
                <a:lnTo>
                  <a:pt x="345" y="331"/>
                </a:lnTo>
                <a:lnTo>
                  <a:pt x="340" y="324"/>
                </a:lnTo>
                <a:lnTo>
                  <a:pt x="335" y="316"/>
                </a:lnTo>
                <a:lnTo>
                  <a:pt x="330" y="309"/>
                </a:lnTo>
                <a:lnTo>
                  <a:pt x="325" y="302"/>
                </a:lnTo>
                <a:lnTo>
                  <a:pt x="320" y="295"/>
                </a:lnTo>
                <a:lnTo>
                  <a:pt x="315" y="288"/>
                </a:lnTo>
                <a:lnTo>
                  <a:pt x="311" y="283"/>
                </a:lnTo>
                <a:lnTo>
                  <a:pt x="307" y="278"/>
                </a:lnTo>
                <a:lnTo>
                  <a:pt x="303" y="273"/>
                </a:lnTo>
                <a:lnTo>
                  <a:pt x="297" y="266"/>
                </a:lnTo>
                <a:lnTo>
                  <a:pt x="291" y="259"/>
                </a:lnTo>
                <a:lnTo>
                  <a:pt x="284" y="251"/>
                </a:lnTo>
                <a:lnTo>
                  <a:pt x="277" y="244"/>
                </a:lnTo>
                <a:lnTo>
                  <a:pt x="271" y="237"/>
                </a:lnTo>
                <a:lnTo>
                  <a:pt x="264" y="231"/>
                </a:lnTo>
                <a:lnTo>
                  <a:pt x="258" y="225"/>
                </a:lnTo>
                <a:lnTo>
                  <a:pt x="252" y="220"/>
                </a:lnTo>
                <a:lnTo>
                  <a:pt x="247" y="215"/>
                </a:lnTo>
                <a:lnTo>
                  <a:pt x="245" y="212"/>
                </a:lnTo>
                <a:lnTo>
                  <a:pt x="244" y="208"/>
                </a:lnTo>
                <a:lnTo>
                  <a:pt x="242" y="205"/>
                </a:lnTo>
                <a:lnTo>
                  <a:pt x="239" y="200"/>
                </a:lnTo>
                <a:lnTo>
                  <a:pt x="233" y="193"/>
                </a:lnTo>
                <a:lnTo>
                  <a:pt x="222" y="184"/>
                </a:lnTo>
                <a:lnTo>
                  <a:pt x="205" y="173"/>
                </a:lnTo>
                <a:lnTo>
                  <a:pt x="195" y="166"/>
                </a:lnTo>
                <a:lnTo>
                  <a:pt x="184" y="158"/>
                </a:lnTo>
                <a:lnTo>
                  <a:pt x="173" y="150"/>
                </a:lnTo>
                <a:lnTo>
                  <a:pt x="161" y="140"/>
                </a:lnTo>
                <a:lnTo>
                  <a:pt x="150" y="131"/>
                </a:lnTo>
                <a:lnTo>
                  <a:pt x="139" y="121"/>
                </a:lnTo>
                <a:lnTo>
                  <a:pt x="128" y="112"/>
                </a:lnTo>
                <a:lnTo>
                  <a:pt x="117" y="101"/>
                </a:lnTo>
                <a:lnTo>
                  <a:pt x="106" y="91"/>
                </a:lnTo>
                <a:lnTo>
                  <a:pt x="97" y="81"/>
                </a:lnTo>
                <a:lnTo>
                  <a:pt x="88" y="71"/>
                </a:lnTo>
                <a:lnTo>
                  <a:pt x="79" y="60"/>
                </a:lnTo>
                <a:lnTo>
                  <a:pt x="72" y="51"/>
                </a:lnTo>
                <a:lnTo>
                  <a:pt x="66" y="41"/>
                </a:lnTo>
                <a:lnTo>
                  <a:pt x="60" y="32"/>
                </a:lnTo>
                <a:lnTo>
                  <a:pt x="56" y="23"/>
                </a:lnTo>
                <a:lnTo>
                  <a:pt x="48" y="9"/>
                </a:lnTo>
                <a:lnTo>
                  <a:pt x="39" y="2"/>
                </a:lnTo>
                <a:lnTo>
                  <a:pt x="29" y="0"/>
                </a:lnTo>
                <a:lnTo>
                  <a:pt x="20" y="3"/>
                </a:lnTo>
                <a:lnTo>
                  <a:pt x="12" y="11"/>
                </a:lnTo>
                <a:lnTo>
                  <a:pt x="6" y="22"/>
                </a:lnTo>
                <a:lnTo>
                  <a:pt x="2" y="36"/>
                </a:lnTo>
                <a:lnTo>
                  <a:pt x="2" y="52"/>
                </a:lnTo>
                <a:close/>
              </a:path>
            </a:pathLst>
          </a:custGeom>
          <a:solidFill>
            <a:srgbClr val="E5E5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98" name="Freeform 126"/>
          <p:cNvSpPr>
            <a:spLocks/>
          </p:cNvSpPr>
          <p:nvPr/>
        </p:nvSpPr>
        <p:spPr bwMode="auto">
          <a:xfrm>
            <a:off x="3083279" y="3452989"/>
            <a:ext cx="533400" cy="1157111"/>
          </a:xfrm>
          <a:custGeom>
            <a:avLst/>
            <a:gdLst>
              <a:gd name="T0" fmla="*/ 2147483647 w 378"/>
              <a:gd name="T1" fmla="*/ 2147483647 h 820"/>
              <a:gd name="T2" fmla="*/ 2147483647 w 378"/>
              <a:gd name="T3" fmla="*/ 2147483647 h 820"/>
              <a:gd name="T4" fmla="*/ 2147483647 w 378"/>
              <a:gd name="T5" fmla="*/ 2147483647 h 820"/>
              <a:gd name="T6" fmla="*/ 2147483647 w 378"/>
              <a:gd name="T7" fmla="*/ 2147483647 h 820"/>
              <a:gd name="T8" fmla="*/ 2147483647 w 378"/>
              <a:gd name="T9" fmla="*/ 2147483647 h 820"/>
              <a:gd name="T10" fmla="*/ 2147483647 w 378"/>
              <a:gd name="T11" fmla="*/ 2147483647 h 820"/>
              <a:gd name="T12" fmla="*/ 2147483647 w 378"/>
              <a:gd name="T13" fmla="*/ 2147483647 h 820"/>
              <a:gd name="T14" fmla="*/ 2147483647 w 378"/>
              <a:gd name="T15" fmla="*/ 2147483647 h 820"/>
              <a:gd name="T16" fmla="*/ 2147483647 w 378"/>
              <a:gd name="T17" fmla="*/ 2147483647 h 820"/>
              <a:gd name="T18" fmla="*/ 2147483647 w 378"/>
              <a:gd name="T19" fmla="*/ 2147483647 h 820"/>
              <a:gd name="T20" fmla="*/ 2147483647 w 378"/>
              <a:gd name="T21" fmla="*/ 2147483647 h 820"/>
              <a:gd name="T22" fmla="*/ 2147483647 w 378"/>
              <a:gd name="T23" fmla="*/ 2147483647 h 820"/>
              <a:gd name="T24" fmla="*/ 2147483647 w 378"/>
              <a:gd name="T25" fmla="*/ 2147483647 h 820"/>
              <a:gd name="T26" fmla="*/ 2147483647 w 378"/>
              <a:gd name="T27" fmla="*/ 2147483647 h 820"/>
              <a:gd name="T28" fmla="*/ 2147483647 w 378"/>
              <a:gd name="T29" fmla="*/ 2147483647 h 820"/>
              <a:gd name="T30" fmla="*/ 2147483647 w 378"/>
              <a:gd name="T31" fmla="*/ 2147483647 h 820"/>
              <a:gd name="T32" fmla="*/ 2147483647 w 378"/>
              <a:gd name="T33" fmla="*/ 2147483647 h 820"/>
              <a:gd name="T34" fmla="*/ 2147483647 w 378"/>
              <a:gd name="T35" fmla="*/ 2147483647 h 820"/>
              <a:gd name="T36" fmla="*/ 2147483647 w 378"/>
              <a:gd name="T37" fmla="*/ 2147483647 h 820"/>
              <a:gd name="T38" fmla="*/ 2147483647 w 378"/>
              <a:gd name="T39" fmla="*/ 2147483647 h 820"/>
              <a:gd name="T40" fmla="*/ 2147483647 w 378"/>
              <a:gd name="T41" fmla="*/ 2147483647 h 820"/>
              <a:gd name="T42" fmla="*/ 2147483647 w 378"/>
              <a:gd name="T43" fmla="*/ 2147483647 h 820"/>
              <a:gd name="T44" fmla="*/ 2147483647 w 378"/>
              <a:gd name="T45" fmla="*/ 2147483647 h 820"/>
              <a:gd name="T46" fmla="*/ 2147483647 w 378"/>
              <a:gd name="T47" fmla="*/ 2147483647 h 820"/>
              <a:gd name="T48" fmla="*/ 2147483647 w 378"/>
              <a:gd name="T49" fmla="*/ 2147483647 h 820"/>
              <a:gd name="T50" fmla="*/ 2147483647 w 378"/>
              <a:gd name="T51" fmla="*/ 2147483647 h 820"/>
              <a:gd name="T52" fmla="*/ 2147483647 w 378"/>
              <a:gd name="T53" fmla="*/ 2147483647 h 820"/>
              <a:gd name="T54" fmla="*/ 2147483647 w 378"/>
              <a:gd name="T55" fmla="*/ 2147483647 h 820"/>
              <a:gd name="T56" fmla="*/ 2147483647 w 378"/>
              <a:gd name="T57" fmla="*/ 2147483647 h 820"/>
              <a:gd name="T58" fmla="*/ 2147483647 w 378"/>
              <a:gd name="T59" fmla="*/ 2147483647 h 820"/>
              <a:gd name="T60" fmla="*/ 2147483647 w 378"/>
              <a:gd name="T61" fmla="*/ 2147483647 h 820"/>
              <a:gd name="T62" fmla="*/ 2147483647 w 378"/>
              <a:gd name="T63" fmla="*/ 2147483647 h 820"/>
              <a:gd name="T64" fmla="*/ 2147483647 w 378"/>
              <a:gd name="T65" fmla="*/ 2147483647 h 820"/>
              <a:gd name="T66" fmla="*/ 2147483647 w 378"/>
              <a:gd name="T67" fmla="*/ 2147483647 h 820"/>
              <a:gd name="T68" fmla="*/ 2147483647 w 378"/>
              <a:gd name="T69" fmla="*/ 2147483647 h 820"/>
              <a:gd name="T70" fmla="*/ 2147483647 w 378"/>
              <a:gd name="T71" fmla="*/ 2147483647 h 820"/>
              <a:gd name="T72" fmla="*/ 2147483647 w 378"/>
              <a:gd name="T73" fmla="*/ 2147483647 h 820"/>
              <a:gd name="T74" fmla="*/ 2147483647 w 378"/>
              <a:gd name="T75" fmla="*/ 2147483647 h 820"/>
              <a:gd name="T76" fmla="*/ 2147483647 w 378"/>
              <a:gd name="T77" fmla="*/ 2147483647 h 820"/>
              <a:gd name="T78" fmla="*/ 2147483647 w 378"/>
              <a:gd name="T79" fmla="*/ 2147483647 h 820"/>
              <a:gd name="T80" fmla="*/ 2147483647 w 378"/>
              <a:gd name="T81" fmla="*/ 2147483647 h 820"/>
              <a:gd name="T82" fmla="*/ 2147483647 w 378"/>
              <a:gd name="T83" fmla="*/ 2147483647 h 820"/>
              <a:gd name="T84" fmla="*/ 2147483647 w 378"/>
              <a:gd name="T85" fmla="*/ 2147483647 h 820"/>
              <a:gd name="T86" fmla="*/ 2147483647 w 378"/>
              <a:gd name="T87" fmla="*/ 2147483647 h 820"/>
              <a:gd name="T88" fmla="*/ 2147483647 w 378"/>
              <a:gd name="T89" fmla="*/ 2147483647 h 820"/>
              <a:gd name="T90" fmla="*/ 2147483647 w 378"/>
              <a:gd name="T91" fmla="*/ 2147483647 h 820"/>
              <a:gd name="T92" fmla="*/ 2147483647 w 378"/>
              <a:gd name="T93" fmla="*/ 2147483647 h 820"/>
              <a:gd name="T94" fmla="*/ 2147483647 w 378"/>
              <a:gd name="T95" fmla="*/ 2147483647 h 820"/>
              <a:gd name="T96" fmla="*/ 2147483647 w 378"/>
              <a:gd name="T97" fmla="*/ 2147483647 h 820"/>
              <a:gd name="T98" fmla="*/ 2147483647 w 378"/>
              <a:gd name="T99" fmla="*/ 2147483647 h 820"/>
              <a:gd name="T100" fmla="*/ 2147483647 w 378"/>
              <a:gd name="T101" fmla="*/ 2147483647 h 820"/>
              <a:gd name="T102" fmla="*/ 2147483647 w 378"/>
              <a:gd name="T103" fmla="*/ 2147483647 h 820"/>
              <a:gd name="T104" fmla="*/ 0 w 378"/>
              <a:gd name="T105" fmla="*/ 2147483647 h 82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78"/>
              <a:gd name="T160" fmla="*/ 0 h 820"/>
              <a:gd name="T161" fmla="*/ 378 w 378"/>
              <a:gd name="T162" fmla="*/ 820 h 82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78" h="820">
                <a:moveTo>
                  <a:pt x="0" y="37"/>
                </a:moveTo>
                <a:lnTo>
                  <a:pt x="0" y="37"/>
                </a:lnTo>
                <a:lnTo>
                  <a:pt x="1" y="53"/>
                </a:lnTo>
                <a:lnTo>
                  <a:pt x="2" y="65"/>
                </a:lnTo>
                <a:lnTo>
                  <a:pt x="5" y="75"/>
                </a:lnTo>
                <a:lnTo>
                  <a:pt x="7" y="83"/>
                </a:lnTo>
                <a:lnTo>
                  <a:pt x="9" y="89"/>
                </a:lnTo>
                <a:lnTo>
                  <a:pt x="11" y="94"/>
                </a:lnTo>
                <a:lnTo>
                  <a:pt x="13" y="99"/>
                </a:lnTo>
                <a:lnTo>
                  <a:pt x="16" y="103"/>
                </a:lnTo>
                <a:lnTo>
                  <a:pt x="19" y="106"/>
                </a:lnTo>
                <a:lnTo>
                  <a:pt x="21" y="110"/>
                </a:lnTo>
                <a:lnTo>
                  <a:pt x="24" y="113"/>
                </a:lnTo>
                <a:lnTo>
                  <a:pt x="28" y="115"/>
                </a:lnTo>
                <a:lnTo>
                  <a:pt x="30" y="119"/>
                </a:lnTo>
                <a:lnTo>
                  <a:pt x="32" y="123"/>
                </a:lnTo>
                <a:lnTo>
                  <a:pt x="34" y="128"/>
                </a:lnTo>
                <a:lnTo>
                  <a:pt x="35" y="135"/>
                </a:lnTo>
                <a:lnTo>
                  <a:pt x="36" y="142"/>
                </a:lnTo>
                <a:lnTo>
                  <a:pt x="39" y="148"/>
                </a:lnTo>
                <a:lnTo>
                  <a:pt x="43" y="155"/>
                </a:lnTo>
                <a:lnTo>
                  <a:pt x="49" y="160"/>
                </a:lnTo>
                <a:lnTo>
                  <a:pt x="54" y="165"/>
                </a:lnTo>
                <a:lnTo>
                  <a:pt x="60" y="170"/>
                </a:lnTo>
                <a:lnTo>
                  <a:pt x="65" y="176"/>
                </a:lnTo>
                <a:lnTo>
                  <a:pt x="68" y="182"/>
                </a:lnTo>
                <a:lnTo>
                  <a:pt x="71" y="187"/>
                </a:lnTo>
                <a:lnTo>
                  <a:pt x="74" y="194"/>
                </a:lnTo>
                <a:lnTo>
                  <a:pt x="78" y="200"/>
                </a:lnTo>
                <a:lnTo>
                  <a:pt x="82" y="205"/>
                </a:lnTo>
                <a:lnTo>
                  <a:pt x="86" y="211"/>
                </a:lnTo>
                <a:lnTo>
                  <a:pt x="90" y="216"/>
                </a:lnTo>
                <a:lnTo>
                  <a:pt x="93" y="221"/>
                </a:lnTo>
                <a:lnTo>
                  <a:pt x="96" y="227"/>
                </a:lnTo>
                <a:lnTo>
                  <a:pt x="99" y="231"/>
                </a:lnTo>
                <a:lnTo>
                  <a:pt x="103" y="236"/>
                </a:lnTo>
                <a:lnTo>
                  <a:pt x="108" y="241"/>
                </a:lnTo>
                <a:lnTo>
                  <a:pt x="112" y="246"/>
                </a:lnTo>
                <a:lnTo>
                  <a:pt x="118" y="251"/>
                </a:lnTo>
                <a:lnTo>
                  <a:pt x="123" y="256"/>
                </a:lnTo>
                <a:lnTo>
                  <a:pt x="128" y="261"/>
                </a:lnTo>
                <a:lnTo>
                  <a:pt x="133" y="266"/>
                </a:lnTo>
                <a:lnTo>
                  <a:pt x="138" y="272"/>
                </a:lnTo>
                <a:lnTo>
                  <a:pt x="144" y="278"/>
                </a:lnTo>
                <a:lnTo>
                  <a:pt x="151" y="285"/>
                </a:lnTo>
                <a:lnTo>
                  <a:pt x="159" y="292"/>
                </a:lnTo>
                <a:lnTo>
                  <a:pt x="166" y="299"/>
                </a:lnTo>
                <a:lnTo>
                  <a:pt x="174" y="307"/>
                </a:lnTo>
                <a:lnTo>
                  <a:pt x="182" y="314"/>
                </a:lnTo>
                <a:lnTo>
                  <a:pt x="191" y="320"/>
                </a:lnTo>
                <a:lnTo>
                  <a:pt x="199" y="327"/>
                </a:lnTo>
                <a:lnTo>
                  <a:pt x="207" y="336"/>
                </a:lnTo>
                <a:lnTo>
                  <a:pt x="215" y="346"/>
                </a:lnTo>
                <a:lnTo>
                  <a:pt x="222" y="357"/>
                </a:lnTo>
                <a:lnTo>
                  <a:pt x="229" y="368"/>
                </a:lnTo>
                <a:lnTo>
                  <a:pt x="236" y="379"/>
                </a:lnTo>
                <a:lnTo>
                  <a:pt x="241" y="389"/>
                </a:lnTo>
                <a:lnTo>
                  <a:pt x="246" y="397"/>
                </a:lnTo>
                <a:lnTo>
                  <a:pt x="250" y="405"/>
                </a:lnTo>
                <a:lnTo>
                  <a:pt x="254" y="414"/>
                </a:lnTo>
                <a:lnTo>
                  <a:pt x="258" y="424"/>
                </a:lnTo>
                <a:lnTo>
                  <a:pt x="261" y="434"/>
                </a:lnTo>
                <a:lnTo>
                  <a:pt x="263" y="445"/>
                </a:lnTo>
                <a:lnTo>
                  <a:pt x="265" y="456"/>
                </a:lnTo>
                <a:lnTo>
                  <a:pt x="265" y="469"/>
                </a:lnTo>
                <a:lnTo>
                  <a:pt x="263" y="481"/>
                </a:lnTo>
                <a:lnTo>
                  <a:pt x="261" y="494"/>
                </a:lnTo>
                <a:lnTo>
                  <a:pt x="259" y="507"/>
                </a:lnTo>
                <a:lnTo>
                  <a:pt x="258" y="519"/>
                </a:lnTo>
                <a:lnTo>
                  <a:pt x="256" y="530"/>
                </a:lnTo>
                <a:lnTo>
                  <a:pt x="255" y="542"/>
                </a:lnTo>
                <a:lnTo>
                  <a:pt x="254" y="551"/>
                </a:lnTo>
                <a:lnTo>
                  <a:pt x="252" y="561"/>
                </a:lnTo>
                <a:lnTo>
                  <a:pt x="250" y="569"/>
                </a:lnTo>
                <a:lnTo>
                  <a:pt x="247" y="576"/>
                </a:lnTo>
                <a:lnTo>
                  <a:pt x="246" y="583"/>
                </a:lnTo>
                <a:lnTo>
                  <a:pt x="244" y="589"/>
                </a:lnTo>
                <a:lnTo>
                  <a:pt x="243" y="595"/>
                </a:lnTo>
                <a:lnTo>
                  <a:pt x="241" y="602"/>
                </a:lnTo>
                <a:lnTo>
                  <a:pt x="240" y="609"/>
                </a:lnTo>
                <a:lnTo>
                  <a:pt x="236" y="617"/>
                </a:lnTo>
                <a:lnTo>
                  <a:pt x="232" y="625"/>
                </a:lnTo>
                <a:lnTo>
                  <a:pt x="229" y="630"/>
                </a:lnTo>
                <a:lnTo>
                  <a:pt x="227" y="636"/>
                </a:lnTo>
                <a:lnTo>
                  <a:pt x="223" y="641"/>
                </a:lnTo>
                <a:lnTo>
                  <a:pt x="219" y="648"/>
                </a:lnTo>
                <a:lnTo>
                  <a:pt x="215" y="655"/>
                </a:lnTo>
                <a:lnTo>
                  <a:pt x="211" y="661"/>
                </a:lnTo>
                <a:lnTo>
                  <a:pt x="206" y="668"/>
                </a:lnTo>
                <a:lnTo>
                  <a:pt x="202" y="675"/>
                </a:lnTo>
                <a:lnTo>
                  <a:pt x="198" y="682"/>
                </a:lnTo>
                <a:lnTo>
                  <a:pt x="194" y="689"/>
                </a:lnTo>
                <a:lnTo>
                  <a:pt x="190" y="695"/>
                </a:lnTo>
                <a:lnTo>
                  <a:pt x="186" y="701"/>
                </a:lnTo>
                <a:lnTo>
                  <a:pt x="183" y="707"/>
                </a:lnTo>
                <a:lnTo>
                  <a:pt x="179" y="712"/>
                </a:lnTo>
                <a:lnTo>
                  <a:pt x="177" y="716"/>
                </a:lnTo>
                <a:lnTo>
                  <a:pt x="175" y="719"/>
                </a:lnTo>
                <a:lnTo>
                  <a:pt x="172" y="723"/>
                </a:lnTo>
                <a:lnTo>
                  <a:pt x="171" y="724"/>
                </a:lnTo>
                <a:lnTo>
                  <a:pt x="172" y="722"/>
                </a:lnTo>
                <a:lnTo>
                  <a:pt x="173" y="720"/>
                </a:lnTo>
                <a:lnTo>
                  <a:pt x="174" y="717"/>
                </a:lnTo>
                <a:lnTo>
                  <a:pt x="175" y="715"/>
                </a:lnTo>
                <a:lnTo>
                  <a:pt x="174" y="716"/>
                </a:lnTo>
                <a:lnTo>
                  <a:pt x="172" y="719"/>
                </a:lnTo>
                <a:lnTo>
                  <a:pt x="169" y="726"/>
                </a:lnTo>
                <a:lnTo>
                  <a:pt x="164" y="735"/>
                </a:lnTo>
                <a:lnTo>
                  <a:pt x="158" y="746"/>
                </a:lnTo>
                <a:lnTo>
                  <a:pt x="152" y="758"/>
                </a:lnTo>
                <a:lnTo>
                  <a:pt x="147" y="770"/>
                </a:lnTo>
                <a:lnTo>
                  <a:pt x="144" y="783"/>
                </a:lnTo>
                <a:lnTo>
                  <a:pt x="143" y="795"/>
                </a:lnTo>
                <a:lnTo>
                  <a:pt x="145" y="807"/>
                </a:lnTo>
                <a:lnTo>
                  <a:pt x="149" y="815"/>
                </a:lnTo>
                <a:lnTo>
                  <a:pt x="156" y="820"/>
                </a:lnTo>
                <a:lnTo>
                  <a:pt x="164" y="820"/>
                </a:lnTo>
                <a:lnTo>
                  <a:pt x="173" y="819"/>
                </a:lnTo>
                <a:lnTo>
                  <a:pt x="182" y="815"/>
                </a:lnTo>
                <a:lnTo>
                  <a:pt x="190" y="811"/>
                </a:lnTo>
                <a:lnTo>
                  <a:pt x="197" y="806"/>
                </a:lnTo>
                <a:lnTo>
                  <a:pt x="202" y="801"/>
                </a:lnTo>
                <a:lnTo>
                  <a:pt x="207" y="797"/>
                </a:lnTo>
                <a:lnTo>
                  <a:pt x="212" y="792"/>
                </a:lnTo>
                <a:lnTo>
                  <a:pt x="217" y="786"/>
                </a:lnTo>
                <a:lnTo>
                  <a:pt x="222" y="779"/>
                </a:lnTo>
                <a:lnTo>
                  <a:pt x="227" y="772"/>
                </a:lnTo>
                <a:lnTo>
                  <a:pt x="233" y="763"/>
                </a:lnTo>
                <a:lnTo>
                  <a:pt x="240" y="755"/>
                </a:lnTo>
                <a:lnTo>
                  <a:pt x="247" y="745"/>
                </a:lnTo>
                <a:lnTo>
                  <a:pt x="251" y="740"/>
                </a:lnTo>
                <a:lnTo>
                  <a:pt x="255" y="734"/>
                </a:lnTo>
                <a:lnTo>
                  <a:pt x="260" y="728"/>
                </a:lnTo>
                <a:lnTo>
                  <a:pt x="266" y="721"/>
                </a:lnTo>
                <a:lnTo>
                  <a:pt x="271" y="715"/>
                </a:lnTo>
                <a:lnTo>
                  <a:pt x="277" y="708"/>
                </a:lnTo>
                <a:lnTo>
                  <a:pt x="284" y="701"/>
                </a:lnTo>
                <a:lnTo>
                  <a:pt x="290" y="693"/>
                </a:lnTo>
                <a:lnTo>
                  <a:pt x="296" y="686"/>
                </a:lnTo>
                <a:lnTo>
                  <a:pt x="302" y="678"/>
                </a:lnTo>
                <a:lnTo>
                  <a:pt x="308" y="670"/>
                </a:lnTo>
                <a:lnTo>
                  <a:pt x="313" y="663"/>
                </a:lnTo>
                <a:lnTo>
                  <a:pt x="319" y="655"/>
                </a:lnTo>
                <a:lnTo>
                  <a:pt x="323" y="648"/>
                </a:lnTo>
                <a:lnTo>
                  <a:pt x="328" y="640"/>
                </a:lnTo>
                <a:lnTo>
                  <a:pt x="331" y="633"/>
                </a:lnTo>
                <a:lnTo>
                  <a:pt x="335" y="626"/>
                </a:lnTo>
                <a:lnTo>
                  <a:pt x="338" y="619"/>
                </a:lnTo>
                <a:lnTo>
                  <a:pt x="341" y="613"/>
                </a:lnTo>
                <a:lnTo>
                  <a:pt x="343" y="606"/>
                </a:lnTo>
                <a:lnTo>
                  <a:pt x="346" y="600"/>
                </a:lnTo>
                <a:lnTo>
                  <a:pt x="349" y="594"/>
                </a:lnTo>
                <a:lnTo>
                  <a:pt x="351" y="587"/>
                </a:lnTo>
                <a:lnTo>
                  <a:pt x="354" y="581"/>
                </a:lnTo>
                <a:lnTo>
                  <a:pt x="356" y="575"/>
                </a:lnTo>
                <a:lnTo>
                  <a:pt x="358" y="569"/>
                </a:lnTo>
                <a:lnTo>
                  <a:pt x="361" y="562"/>
                </a:lnTo>
                <a:lnTo>
                  <a:pt x="363" y="556"/>
                </a:lnTo>
                <a:lnTo>
                  <a:pt x="365" y="550"/>
                </a:lnTo>
                <a:lnTo>
                  <a:pt x="367" y="544"/>
                </a:lnTo>
                <a:lnTo>
                  <a:pt x="369" y="538"/>
                </a:lnTo>
                <a:lnTo>
                  <a:pt x="370" y="532"/>
                </a:lnTo>
                <a:lnTo>
                  <a:pt x="372" y="526"/>
                </a:lnTo>
                <a:lnTo>
                  <a:pt x="373" y="519"/>
                </a:lnTo>
                <a:lnTo>
                  <a:pt x="375" y="511"/>
                </a:lnTo>
                <a:lnTo>
                  <a:pt x="376" y="504"/>
                </a:lnTo>
                <a:lnTo>
                  <a:pt x="377" y="496"/>
                </a:lnTo>
                <a:lnTo>
                  <a:pt x="377" y="488"/>
                </a:lnTo>
                <a:lnTo>
                  <a:pt x="378" y="481"/>
                </a:lnTo>
                <a:lnTo>
                  <a:pt x="378" y="473"/>
                </a:lnTo>
                <a:lnTo>
                  <a:pt x="378" y="465"/>
                </a:lnTo>
                <a:lnTo>
                  <a:pt x="378" y="458"/>
                </a:lnTo>
                <a:lnTo>
                  <a:pt x="377" y="451"/>
                </a:lnTo>
                <a:lnTo>
                  <a:pt x="376" y="444"/>
                </a:lnTo>
                <a:lnTo>
                  <a:pt x="375" y="438"/>
                </a:lnTo>
                <a:lnTo>
                  <a:pt x="374" y="432"/>
                </a:lnTo>
                <a:lnTo>
                  <a:pt x="372" y="427"/>
                </a:lnTo>
                <a:lnTo>
                  <a:pt x="370" y="423"/>
                </a:lnTo>
                <a:lnTo>
                  <a:pt x="367" y="417"/>
                </a:lnTo>
                <a:lnTo>
                  <a:pt x="366" y="415"/>
                </a:lnTo>
                <a:lnTo>
                  <a:pt x="365" y="415"/>
                </a:lnTo>
                <a:lnTo>
                  <a:pt x="365" y="416"/>
                </a:lnTo>
                <a:lnTo>
                  <a:pt x="366" y="416"/>
                </a:lnTo>
                <a:lnTo>
                  <a:pt x="366" y="414"/>
                </a:lnTo>
                <a:lnTo>
                  <a:pt x="365" y="410"/>
                </a:lnTo>
                <a:lnTo>
                  <a:pt x="363" y="402"/>
                </a:lnTo>
                <a:lnTo>
                  <a:pt x="361" y="397"/>
                </a:lnTo>
                <a:lnTo>
                  <a:pt x="358" y="391"/>
                </a:lnTo>
                <a:lnTo>
                  <a:pt x="355" y="384"/>
                </a:lnTo>
                <a:lnTo>
                  <a:pt x="351" y="378"/>
                </a:lnTo>
                <a:lnTo>
                  <a:pt x="347" y="370"/>
                </a:lnTo>
                <a:lnTo>
                  <a:pt x="342" y="363"/>
                </a:lnTo>
                <a:lnTo>
                  <a:pt x="338" y="355"/>
                </a:lnTo>
                <a:lnTo>
                  <a:pt x="332" y="348"/>
                </a:lnTo>
                <a:lnTo>
                  <a:pt x="327" y="340"/>
                </a:lnTo>
                <a:lnTo>
                  <a:pt x="322" y="333"/>
                </a:lnTo>
                <a:lnTo>
                  <a:pt x="317" y="326"/>
                </a:lnTo>
                <a:lnTo>
                  <a:pt x="312" y="319"/>
                </a:lnTo>
                <a:lnTo>
                  <a:pt x="308" y="313"/>
                </a:lnTo>
                <a:lnTo>
                  <a:pt x="303" y="307"/>
                </a:lnTo>
                <a:lnTo>
                  <a:pt x="299" y="302"/>
                </a:lnTo>
                <a:lnTo>
                  <a:pt x="296" y="297"/>
                </a:lnTo>
                <a:lnTo>
                  <a:pt x="289" y="290"/>
                </a:lnTo>
                <a:lnTo>
                  <a:pt x="283" y="283"/>
                </a:lnTo>
                <a:lnTo>
                  <a:pt x="276" y="275"/>
                </a:lnTo>
                <a:lnTo>
                  <a:pt x="270" y="268"/>
                </a:lnTo>
                <a:lnTo>
                  <a:pt x="263" y="261"/>
                </a:lnTo>
                <a:lnTo>
                  <a:pt x="256" y="255"/>
                </a:lnTo>
                <a:lnTo>
                  <a:pt x="250" y="249"/>
                </a:lnTo>
                <a:lnTo>
                  <a:pt x="244" y="244"/>
                </a:lnTo>
                <a:lnTo>
                  <a:pt x="239" y="239"/>
                </a:lnTo>
                <a:lnTo>
                  <a:pt x="237" y="236"/>
                </a:lnTo>
                <a:lnTo>
                  <a:pt x="236" y="232"/>
                </a:lnTo>
                <a:lnTo>
                  <a:pt x="235" y="229"/>
                </a:lnTo>
                <a:lnTo>
                  <a:pt x="232" y="224"/>
                </a:lnTo>
                <a:lnTo>
                  <a:pt x="225" y="217"/>
                </a:lnTo>
                <a:lnTo>
                  <a:pt x="214" y="209"/>
                </a:lnTo>
                <a:lnTo>
                  <a:pt x="197" y="197"/>
                </a:lnTo>
                <a:lnTo>
                  <a:pt x="187" y="189"/>
                </a:lnTo>
                <a:lnTo>
                  <a:pt x="175" y="181"/>
                </a:lnTo>
                <a:lnTo>
                  <a:pt x="164" y="172"/>
                </a:lnTo>
                <a:lnTo>
                  <a:pt x="152" y="162"/>
                </a:lnTo>
                <a:lnTo>
                  <a:pt x="141" y="152"/>
                </a:lnTo>
                <a:lnTo>
                  <a:pt x="129" y="141"/>
                </a:lnTo>
                <a:lnTo>
                  <a:pt x="117" y="129"/>
                </a:lnTo>
                <a:lnTo>
                  <a:pt x="106" y="118"/>
                </a:lnTo>
                <a:lnTo>
                  <a:pt x="95" y="106"/>
                </a:lnTo>
                <a:lnTo>
                  <a:pt x="85" y="95"/>
                </a:lnTo>
                <a:lnTo>
                  <a:pt x="76" y="83"/>
                </a:lnTo>
                <a:lnTo>
                  <a:pt x="66" y="72"/>
                </a:lnTo>
                <a:lnTo>
                  <a:pt x="59" y="61"/>
                </a:lnTo>
                <a:lnTo>
                  <a:pt x="52" y="50"/>
                </a:lnTo>
                <a:lnTo>
                  <a:pt x="46" y="41"/>
                </a:lnTo>
                <a:lnTo>
                  <a:pt x="42" y="32"/>
                </a:lnTo>
                <a:lnTo>
                  <a:pt x="35" y="17"/>
                </a:lnTo>
                <a:lnTo>
                  <a:pt x="27" y="7"/>
                </a:lnTo>
                <a:lnTo>
                  <a:pt x="20" y="1"/>
                </a:lnTo>
                <a:lnTo>
                  <a:pt x="12" y="0"/>
                </a:lnTo>
                <a:lnTo>
                  <a:pt x="7" y="4"/>
                </a:lnTo>
                <a:lnTo>
                  <a:pt x="2" y="11"/>
                </a:lnTo>
                <a:lnTo>
                  <a:pt x="0" y="22"/>
                </a:lnTo>
                <a:lnTo>
                  <a:pt x="0" y="37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599" name="Freeform 127"/>
          <p:cNvSpPr>
            <a:spLocks/>
          </p:cNvSpPr>
          <p:nvPr/>
        </p:nvSpPr>
        <p:spPr bwMode="auto">
          <a:xfrm>
            <a:off x="7586134" y="3486856"/>
            <a:ext cx="544689" cy="1085144"/>
          </a:xfrm>
          <a:custGeom>
            <a:avLst/>
            <a:gdLst>
              <a:gd name="T0" fmla="*/ 2147483647 w 386"/>
              <a:gd name="T1" fmla="*/ 2147483647 h 769"/>
              <a:gd name="T2" fmla="*/ 0 w 386"/>
              <a:gd name="T3" fmla="*/ 2147483647 h 769"/>
              <a:gd name="T4" fmla="*/ 2147483647 w 386"/>
              <a:gd name="T5" fmla="*/ 2147483647 h 769"/>
              <a:gd name="T6" fmla="*/ 2147483647 w 386"/>
              <a:gd name="T7" fmla="*/ 2147483647 h 769"/>
              <a:gd name="T8" fmla="*/ 2147483647 w 386"/>
              <a:gd name="T9" fmla="*/ 2147483647 h 769"/>
              <a:gd name="T10" fmla="*/ 2147483647 w 386"/>
              <a:gd name="T11" fmla="*/ 2147483647 h 769"/>
              <a:gd name="T12" fmla="*/ 2147483647 w 386"/>
              <a:gd name="T13" fmla="*/ 2147483647 h 769"/>
              <a:gd name="T14" fmla="*/ 2147483647 w 386"/>
              <a:gd name="T15" fmla="*/ 2147483647 h 769"/>
              <a:gd name="T16" fmla="*/ 2147483647 w 386"/>
              <a:gd name="T17" fmla="*/ 2147483647 h 769"/>
              <a:gd name="T18" fmla="*/ 2147483647 w 386"/>
              <a:gd name="T19" fmla="*/ 2147483647 h 769"/>
              <a:gd name="T20" fmla="*/ 2147483647 w 386"/>
              <a:gd name="T21" fmla="*/ 2147483647 h 769"/>
              <a:gd name="T22" fmla="*/ 2147483647 w 386"/>
              <a:gd name="T23" fmla="*/ 2147483647 h 769"/>
              <a:gd name="T24" fmla="*/ 2147483647 w 386"/>
              <a:gd name="T25" fmla="*/ 2147483647 h 769"/>
              <a:gd name="T26" fmla="*/ 2147483647 w 386"/>
              <a:gd name="T27" fmla="*/ 2147483647 h 769"/>
              <a:gd name="T28" fmla="*/ 2147483647 w 386"/>
              <a:gd name="T29" fmla="*/ 2147483647 h 769"/>
              <a:gd name="T30" fmla="*/ 2147483647 w 386"/>
              <a:gd name="T31" fmla="*/ 2147483647 h 769"/>
              <a:gd name="T32" fmla="*/ 2147483647 w 386"/>
              <a:gd name="T33" fmla="*/ 2147483647 h 769"/>
              <a:gd name="T34" fmla="*/ 2147483647 w 386"/>
              <a:gd name="T35" fmla="*/ 2147483647 h 769"/>
              <a:gd name="T36" fmla="*/ 2147483647 w 386"/>
              <a:gd name="T37" fmla="*/ 2147483647 h 769"/>
              <a:gd name="T38" fmla="*/ 2147483647 w 386"/>
              <a:gd name="T39" fmla="*/ 2147483647 h 769"/>
              <a:gd name="T40" fmla="*/ 2147483647 w 386"/>
              <a:gd name="T41" fmla="*/ 2147483647 h 769"/>
              <a:gd name="T42" fmla="*/ 2147483647 w 386"/>
              <a:gd name="T43" fmla="*/ 2147483647 h 769"/>
              <a:gd name="T44" fmla="*/ 2147483647 w 386"/>
              <a:gd name="T45" fmla="*/ 2147483647 h 769"/>
              <a:gd name="T46" fmla="*/ 2147483647 w 386"/>
              <a:gd name="T47" fmla="*/ 2147483647 h 769"/>
              <a:gd name="T48" fmla="*/ 2147483647 w 386"/>
              <a:gd name="T49" fmla="*/ 2147483647 h 769"/>
              <a:gd name="T50" fmla="*/ 2147483647 w 386"/>
              <a:gd name="T51" fmla="*/ 2147483647 h 769"/>
              <a:gd name="T52" fmla="*/ 2147483647 w 386"/>
              <a:gd name="T53" fmla="*/ 2147483647 h 769"/>
              <a:gd name="T54" fmla="*/ 2147483647 w 386"/>
              <a:gd name="T55" fmla="*/ 2147483647 h 769"/>
              <a:gd name="T56" fmla="*/ 2147483647 w 386"/>
              <a:gd name="T57" fmla="*/ 2147483647 h 769"/>
              <a:gd name="T58" fmla="*/ 2147483647 w 386"/>
              <a:gd name="T59" fmla="*/ 2147483647 h 769"/>
              <a:gd name="T60" fmla="*/ 2147483647 w 386"/>
              <a:gd name="T61" fmla="*/ 2147483647 h 769"/>
              <a:gd name="T62" fmla="*/ 2147483647 w 386"/>
              <a:gd name="T63" fmla="*/ 2147483647 h 769"/>
              <a:gd name="T64" fmla="*/ 2147483647 w 386"/>
              <a:gd name="T65" fmla="*/ 2147483647 h 769"/>
              <a:gd name="T66" fmla="*/ 2147483647 w 386"/>
              <a:gd name="T67" fmla="*/ 2147483647 h 769"/>
              <a:gd name="T68" fmla="*/ 2147483647 w 386"/>
              <a:gd name="T69" fmla="*/ 2147483647 h 769"/>
              <a:gd name="T70" fmla="*/ 2147483647 w 386"/>
              <a:gd name="T71" fmla="*/ 2147483647 h 769"/>
              <a:gd name="T72" fmla="*/ 2147483647 w 386"/>
              <a:gd name="T73" fmla="*/ 2147483647 h 769"/>
              <a:gd name="T74" fmla="*/ 2147483647 w 386"/>
              <a:gd name="T75" fmla="*/ 2147483647 h 769"/>
              <a:gd name="T76" fmla="*/ 2147483647 w 386"/>
              <a:gd name="T77" fmla="*/ 2147483647 h 769"/>
              <a:gd name="T78" fmla="*/ 2147483647 w 386"/>
              <a:gd name="T79" fmla="*/ 2147483647 h 769"/>
              <a:gd name="T80" fmla="*/ 2147483647 w 386"/>
              <a:gd name="T81" fmla="*/ 2147483647 h 769"/>
              <a:gd name="T82" fmla="*/ 2147483647 w 386"/>
              <a:gd name="T83" fmla="*/ 2147483647 h 769"/>
              <a:gd name="T84" fmla="*/ 2147483647 w 386"/>
              <a:gd name="T85" fmla="*/ 2147483647 h 769"/>
              <a:gd name="T86" fmla="*/ 2147483647 w 386"/>
              <a:gd name="T87" fmla="*/ 2147483647 h 769"/>
              <a:gd name="T88" fmla="*/ 2147483647 w 386"/>
              <a:gd name="T89" fmla="*/ 2147483647 h 769"/>
              <a:gd name="T90" fmla="*/ 2147483647 w 386"/>
              <a:gd name="T91" fmla="*/ 2147483647 h 769"/>
              <a:gd name="T92" fmla="*/ 2147483647 w 386"/>
              <a:gd name="T93" fmla="*/ 2147483647 h 769"/>
              <a:gd name="T94" fmla="*/ 2147483647 w 386"/>
              <a:gd name="T95" fmla="*/ 2147483647 h 769"/>
              <a:gd name="T96" fmla="*/ 2147483647 w 386"/>
              <a:gd name="T97" fmla="*/ 2147483647 h 769"/>
              <a:gd name="T98" fmla="*/ 2147483647 w 386"/>
              <a:gd name="T99" fmla="*/ 2147483647 h 769"/>
              <a:gd name="T100" fmla="*/ 2147483647 w 386"/>
              <a:gd name="T101" fmla="*/ 2147483647 h 769"/>
              <a:gd name="T102" fmla="*/ 2147483647 w 386"/>
              <a:gd name="T103" fmla="*/ 2147483647 h 769"/>
              <a:gd name="T104" fmla="*/ 2147483647 w 386"/>
              <a:gd name="T105" fmla="*/ 2147483647 h 769"/>
              <a:gd name="T106" fmla="*/ 2147483647 w 386"/>
              <a:gd name="T107" fmla="*/ 2147483647 h 769"/>
              <a:gd name="T108" fmla="*/ 2147483647 w 386"/>
              <a:gd name="T109" fmla="*/ 2147483647 h 769"/>
              <a:gd name="T110" fmla="*/ 2147483647 w 386"/>
              <a:gd name="T111" fmla="*/ 2147483647 h 769"/>
              <a:gd name="T112" fmla="*/ 2147483647 w 386"/>
              <a:gd name="T113" fmla="*/ 2147483647 h 769"/>
              <a:gd name="T114" fmla="*/ 2147483647 w 386"/>
              <a:gd name="T115" fmla="*/ 2147483647 h 769"/>
              <a:gd name="T116" fmla="*/ 2147483647 w 386"/>
              <a:gd name="T117" fmla="*/ 2147483647 h 769"/>
              <a:gd name="T118" fmla="*/ 2147483647 w 386"/>
              <a:gd name="T119" fmla="*/ 2147483647 h 769"/>
              <a:gd name="T120" fmla="*/ 2147483647 w 386"/>
              <a:gd name="T121" fmla="*/ 2147483647 h 769"/>
              <a:gd name="T122" fmla="*/ 2147483647 w 386"/>
              <a:gd name="T123" fmla="*/ 2147483647 h 76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86"/>
              <a:gd name="T187" fmla="*/ 0 h 769"/>
              <a:gd name="T188" fmla="*/ 386 w 386"/>
              <a:gd name="T189" fmla="*/ 769 h 769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86" h="769">
                <a:moveTo>
                  <a:pt x="2" y="52"/>
                </a:moveTo>
                <a:lnTo>
                  <a:pt x="2" y="52"/>
                </a:lnTo>
                <a:lnTo>
                  <a:pt x="2" y="67"/>
                </a:lnTo>
                <a:lnTo>
                  <a:pt x="2" y="77"/>
                </a:lnTo>
                <a:lnTo>
                  <a:pt x="2" y="85"/>
                </a:lnTo>
                <a:lnTo>
                  <a:pt x="1" y="89"/>
                </a:lnTo>
                <a:lnTo>
                  <a:pt x="0" y="92"/>
                </a:lnTo>
                <a:lnTo>
                  <a:pt x="0" y="94"/>
                </a:lnTo>
                <a:lnTo>
                  <a:pt x="2" y="96"/>
                </a:lnTo>
                <a:lnTo>
                  <a:pt x="3" y="100"/>
                </a:lnTo>
                <a:lnTo>
                  <a:pt x="6" y="102"/>
                </a:lnTo>
                <a:lnTo>
                  <a:pt x="8" y="105"/>
                </a:lnTo>
                <a:lnTo>
                  <a:pt x="10" y="106"/>
                </a:lnTo>
                <a:lnTo>
                  <a:pt x="12" y="108"/>
                </a:lnTo>
                <a:lnTo>
                  <a:pt x="14" y="109"/>
                </a:lnTo>
                <a:lnTo>
                  <a:pt x="15" y="112"/>
                </a:lnTo>
                <a:lnTo>
                  <a:pt x="16" y="117"/>
                </a:lnTo>
                <a:lnTo>
                  <a:pt x="16" y="123"/>
                </a:lnTo>
                <a:lnTo>
                  <a:pt x="16" y="131"/>
                </a:lnTo>
                <a:lnTo>
                  <a:pt x="17" y="140"/>
                </a:lnTo>
                <a:lnTo>
                  <a:pt x="18" y="149"/>
                </a:lnTo>
                <a:lnTo>
                  <a:pt x="20" y="158"/>
                </a:lnTo>
                <a:lnTo>
                  <a:pt x="22" y="168"/>
                </a:lnTo>
                <a:lnTo>
                  <a:pt x="24" y="176"/>
                </a:lnTo>
                <a:lnTo>
                  <a:pt x="26" y="184"/>
                </a:lnTo>
                <a:lnTo>
                  <a:pt x="29" y="191"/>
                </a:lnTo>
                <a:lnTo>
                  <a:pt x="32" y="196"/>
                </a:lnTo>
                <a:lnTo>
                  <a:pt x="36" y="200"/>
                </a:lnTo>
                <a:lnTo>
                  <a:pt x="40" y="203"/>
                </a:lnTo>
                <a:lnTo>
                  <a:pt x="44" y="206"/>
                </a:lnTo>
                <a:lnTo>
                  <a:pt x="48" y="210"/>
                </a:lnTo>
                <a:lnTo>
                  <a:pt x="51" y="216"/>
                </a:lnTo>
                <a:lnTo>
                  <a:pt x="54" y="225"/>
                </a:lnTo>
                <a:lnTo>
                  <a:pt x="56" y="235"/>
                </a:lnTo>
                <a:lnTo>
                  <a:pt x="58" y="248"/>
                </a:lnTo>
                <a:lnTo>
                  <a:pt x="60" y="257"/>
                </a:lnTo>
                <a:lnTo>
                  <a:pt x="63" y="266"/>
                </a:lnTo>
                <a:lnTo>
                  <a:pt x="65" y="273"/>
                </a:lnTo>
                <a:lnTo>
                  <a:pt x="68" y="280"/>
                </a:lnTo>
                <a:lnTo>
                  <a:pt x="71" y="286"/>
                </a:lnTo>
                <a:lnTo>
                  <a:pt x="75" y="291"/>
                </a:lnTo>
                <a:lnTo>
                  <a:pt x="79" y="296"/>
                </a:lnTo>
                <a:lnTo>
                  <a:pt x="82" y="302"/>
                </a:lnTo>
                <a:lnTo>
                  <a:pt x="83" y="310"/>
                </a:lnTo>
                <a:lnTo>
                  <a:pt x="84" y="320"/>
                </a:lnTo>
                <a:lnTo>
                  <a:pt x="84" y="331"/>
                </a:lnTo>
                <a:lnTo>
                  <a:pt x="85" y="341"/>
                </a:lnTo>
                <a:lnTo>
                  <a:pt x="87" y="351"/>
                </a:lnTo>
                <a:lnTo>
                  <a:pt x="90" y="360"/>
                </a:lnTo>
                <a:lnTo>
                  <a:pt x="97" y="367"/>
                </a:lnTo>
                <a:lnTo>
                  <a:pt x="105" y="374"/>
                </a:lnTo>
                <a:lnTo>
                  <a:pt x="110" y="381"/>
                </a:lnTo>
                <a:lnTo>
                  <a:pt x="114" y="387"/>
                </a:lnTo>
                <a:lnTo>
                  <a:pt x="117" y="394"/>
                </a:lnTo>
                <a:lnTo>
                  <a:pt x="120" y="401"/>
                </a:lnTo>
                <a:lnTo>
                  <a:pt x="123" y="409"/>
                </a:lnTo>
                <a:lnTo>
                  <a:pt x="125" y="416"/>
                </a:lnTo>
                <a:lnTo>
                  <a:pt x="129" y="423"/>
                </a:lnTo>
                <a:lnTo>
                  <a:pt x="132" y="431"/>
                </a:lnTo>
                <a:lnTo>
                  <a:pt x="136" y="441"/>
                </a:lnTo>
                <a:lnTo>
                  <a:pt x="138" y="451"/>
                </a:lnTo>
                <a:lnTo>
                  <a:pt x="140" y="462"/>
                </a:lnTo>
                <a:lnTo>
                  <a:pt x="141" y="474"/>
                </a:lnTo>
                <a:lnTo>
                  <a:pt x="141" y="486"/>
                </a:lnTo>
                <a:lnTo>
                  <a:pt x="140" y="499"/>
                </a:lnTo>
                <a:lnTo>
                  <a:pt x="138" y="511"/>
                </a:lnTo>
                <a:lnTo>
                  <a:pt x="136" y="523"/>
                </a:lnTo>
                <a:lnTo>
                  <a:pt x="135" y="532"/>
                </a:lnTo>
                <a:lnTo>
                  <a:pt x="135" y="540"/>
                </a:lnTo>
                <a:lnTo>
                  <a:pt x="134" y="546"/>
                </a:lnTo>
                <a:lnTo>
                  <a:pt x="133" y="554"/>
                </a:lnTo>
                <a:lnTo>
                  <a:pt x="131" y="561"/>
                </a:lnTo>
                <a:lnTo>
                  <a:pt x="128" y="570"/>
                </a:lnTo>
                <a:lnTo>
                  <a:pt x="124" y="580"/>
                </a:lnTo>
                <a:lnTo>
                  <a:pt x="120" y="591"/>
                </a:lnTo>
                <a:lnTo>
                  <a:pt x="120" y="601"/>
                </a:lnTo>
                <a:lnTo>
                  <a:pt x="123" y="609"/>
                </a:lnTo>
                <a:lnTo>
                  <a:pt x="126" y="616"/>
                </a:lnTo>
                <a:lnTo>
                  <a:pt x="129" y="623"/>
                </a:lnTo>
                <a:lnTo>
                  <a:pt x="132" y="629"/>
                </a:lnTo>
                <a:lnTo>
                  <a:pt x="133" y="636"/>
                </a:lnTo>
                <a:lnTo>
                  <a:pt x="131" y="643"/>
                </a:lnTo>
                <a:lnTo>
                  <a:pt x="129" y="650"/>
                </a:lnTo>
                <a:lnTo>
                  <a:pt x="130" y="656"/>
                </a:lnTo>
                <a:lnTo>
                  <a:pt x="134" y="660"/>
                </a:lnTo>
                <a:lnTo>
                  <a:pt x="139" y="663"/>
                </a:lnTo>
                <a:lnTo>
                  <a:pt x="144" y="667"/>
                </a:lnTo>
                <a:lnTo>
                  <a:pt x="148" y="670"/>
                </a:lnTo>
                <a:lnTo>
                  <a:pt x="151" y="673"/>
                </a:lnTo>
                <a:lnTo>
                  <a:pt x="150" y="678"/>
                </a:lnTo>
                <a:lnTo>
                  <a:pt x="144" y="687"/>
                </a:lnTo>
                <a:lnTo>
                  <a:pt x="137" y="694"/>
                </a:lnTo>
                <a:lnTo>
                  <a:pt x="131" y="700"/>
                </a:lnTo>
                <a:lnTo>
                  <a:pt x="125" y="707"/>
                </a:lnTo>
                <a:lnTo>
                  <a:pt x="120" y="714"/>
                </a:lnTo>
                <a:lnTo>
                  <a:pt x="119" y="723"/>
                </a:lnTo>
                <a:lnTo>
                  <a:pt x="119" y="734"/>
                </a:lnTo>
                <a:lnTo>
                  <a:pt x="123" y="750"/>
                </a:lnTo>
                <a:lnTo>
                  <a:pt x="128" y="759"/>
                </a:lnTo>
                <a:lnTo>
                  <a:pt x="136" y="765"/>
                </a:lnTo>
                <a:lnTo>
                  <a:pt x="147" y="768"/>
                </a:lnTo>
                <a:lnTo>
                  <a:pt x="158" y="769"/>
                </a:lnTo>
                <a:lnTo>
                  <a:pt x="170" y="768"/>
                </a:lnTo>
                <a:lnTo>
                  <a:pt x="181" y="767"/>
                </a:lnTo>
                <a:lnTo>
                  <a:pt x="189" y="763"/>
                </a:lnTo>
                <a:lnTo>
                  <a:pt x="196" y="760"/>
                </a:lnTo>
                <a:lnTo>
                  <a:pt x="201" y="756"/>
                </a:lnTo>
                <a:lnTo>
                  <a:pt x="207" y="753"/>
                </a:lnTo>
                <a:lnTo>
                  <a:pt x="215" y="750"/>
                </a:lnTo>
                <a:lnTo>
                  <a:pt x="223" y="746"/>
                </a:lnTo>
                <a:lnTo>
                  <a:pt x="231" y="742"/>
                </a:lnTo>
                <a:lnTo>
                  <a:pt x="239" y="737"/>
                </a:lnTo>
                <a:lnTo>
                  <a:pt x="247" y="730"/>
                </a:lnTo>
                <a:lnTo>
                  <a:pt x="254" y="721"/>
                </a:lnTo>
                <a:lnTo>
                  <a:pt x="258" y="716"/>
                </a:lnTo>
                <a:lnTo>
                  <a:pt x="263" y="711"/>
                </a:lnTo>
                <a:lnTo>
                  <a:pt x="268" y="704"/>
                </a:lnTo>
                <a:lnTo>
                  <a:pt x="273" y="698"/>
                </a:lnTo>
                <a:lnTo>
                  <a:pt x="279" y="691"/>
                </a:lnTo>
                <a:lnTo>
                  <a:pt x="285" y="684"/>
                </a:lnTo>
                <a:lnTo>
                  <a:pt x="291" y="677"/>
                </a:lnTo>
                <a:lnTo>
                  <a:pt x="297" y="669"/>
                </a:lnTo>
                <a:lnTo>
                  <a:pt x="303" y="662"/>
                </a:lnTo>
                <a:lnTo>
                  <a:pt x="310" y="654"/>
                </a:lnTo>
                <a:lnTo>
                  <a:pt x="315" y="646"/>
                </a:lnTo>
                <a:lnTo>
                  <a:pt x="321" y="639"/>
                </a:lnTo>
                <a:lnTo>
                  <a:pt x="326" y="631"/>
                </a:lnTo>
                <a:lnTo>
                  <a:pt x="331" y="624"/>
                </a:lnTo>
                <a:lnTo>
                  <a:pt x="336" y="616"/>
                </a:lnTo>
                <a:lnTo>
                  <a:pt x="339" y="609"/>
                </a:lnTo>
                <a:lnTo>
                  <a:pt x="343" y="602"/>
                </a:lnTo>
                <a:lnTo>
                  <a:pt x="345" y="595"/>
                </a:lnTo>
                <a:lnTo>
                  <a:pt x="348" y="589"/>
                </a:lnTo>
                <a:lnTo>
                  <a:pt x="351" y="582"/>
                </a:lnTo>
                <a:lnTo>
                  <a:pt x="354" y="576"/>
                </a:lnTo>
                <a:lnTo>
                  <a:pt x="356" y="570"/>
                </a:lnTo>
                <a:lnTo>
                  <a:pt x="359" y="563"/>
                </a:lnTo>
                <a:lnTo>
                  <a:pt x="362" y="557"/>
                </a:lnTo>
                <a:lnTo>
                  <a:pt x="364" y="551"/>
                </a:lnTo>
                <a:lnTo>
                  <a:pt x="366" y="545"/>
                </a:lnTo>
                <a:lnTo>
                  <a:pt x="368" y="538"/>
                </a:lnTo>
                <a:lnTo>
                  <a:pt x="371" y="532"/>
                </a:lnTo>
                <a:lnTo>
                  <a:pt x="372" y="526"/>
                </a:lnTo>
                <a:lnTo>
                  <a:pt x="375" y="520"/>
                </a:lnTo>
                <a:lnTo>
                  <a:pt x="377" y="514"/>
                </a:lnTo>
                <a:lnTo>
                  <a:pt x="378" y="508"/>
                </a:lnTo>
                <a:lnTo>
                  <a:pt x="380" y="502"/>
                </a:lnTo>
                <a:lnTo>
                  <a:pt x="381" y="495"/>
                </a:lnTo>
                <a:lnTo>
                  <a:pt x="382" y="487"/>
                </a:lnTo>
                <a:lnTo>
                  <a:pt x="383" y="480"/>
                </a:lnTo>
                <a:lnTo>
                  <a:pt x="385" y="472"/>
                </a:lnTo>
                <a:lnTo>
                  <a:pt x="385" y="464"/>
                </a:lnTo>
                <a:lnTo>
                  <a:pt x="385" y="456"/>
                </a:lnTo>
                <a:lnTo>
                  <a:pt x="386" y="449"/>
                </a:lnTo>
                <a:lnTo>
                  <a:pt x="386" y="441"/>
                </a:lnTo>
                <a:lnTo>
                  <a:pt x="385" y="434"/>
                </a:lnTo>
                <a:lnTo>
                  <a:pt x="385" y="426"/>
                </a:lnTo>
                <a:lnTo>
                  <a:pt x="384" y="420"/>
                </a:lnTo>
                <a:lnTo>
                  <a:pt x="383" y="413"/>
                </a:lnTo>
                <a:lnTo>
                  <a:pt x="382" y="408"/>
                </a:lnTo>
                <a:lnTo>
                  <a:pt x="380" y="403"/>
                </a:lnTo>
                <a:lnTo>
                  <a:pt x="378" y="399"/>
                </a:lnTo>
                <a:lnTo>
                  <a:pt x="375" y="394"/>
                </a:lnTo>
                <a:lnTo>
                  <a:pt x="374" y="392"/>
                </a:lnTo>
                <a:lnTo>
                  <a:pt x="373" y="391"/>
                </a:lnTo>
                <a:lnTo>
                  <a:pt x="374" y="392"/>
                </a:lnTo>
                <a:lnTo>
                  <a:pt x="374" y="390"/>
                </a:lnTo>
                <a:lnTo>
                  <a:pt x="373" y="386"/>
                </a:lnTo>
                <a:lnTo>
                  <a:pt x="371" y="378"/>
                </a:lnTo>
                <a:lnTo>
                  <a:pt x="369" y="373"/>
                </a:lnTo>
                <a:lnTo>
                  <a:pt x="366" y="367"/>
                </a:lnTo>
                <a:lnTo>
                  <a:pt x="363" y="360"/>
                </a:lnTo>
                <a:lnTo>
                  <a:pt x="359" y="354"/>
                </a:lnTo>
                <a:lnTo>
                  <a:pt x="355" y="346"/>
                </a:lnTo>
                <a:lnTo>
                  <a:pt x="350" y="339"/>
                </a:lnTo>
                <a:lnTo>
                  <a:pt x="345" y="331"/>
                </a:lnTo>
                <a:lnTo>
                  <a:pt x="340" y="324"/>
                </a:lnTo>
                <a:lnTo>
                  <a:pt x="335" y="316"/>
                </a:lnTo>
                <a:lnTo>
                  <a:pt x="330" y="309"/>
                </a:lnTo>
                <a:lnTo>
                  <a:pt x="325" y="302"/>
                </a:lnTo>
                <a:lnTo>
                  <a:pt x="320" y="295"/>
                </a:lnTo>
                <a:lnTo>
                  <a:pt x="315" y="288"/>
                </a:lnTo>
                <a:lnTo>
                  <a:pt x="311" y="283"/>
                </a:lnTo>
                <a:lnTo>
                  <a:pt x="307" y="278"/>
                </a:lnTo>
                <a:lnTo>
                  <a:pt x="303" y="273"/>
                </a:lnTo>
                <a:lnTo>
                  <a:pt x="297" y="266"/>
                </a:lnTo>
                <a:lnTo>
                  <a:pt x="291" y="259"/>
                </a:lnTo>
                <a:lnTo>
                  <a:pt x="284" y="251"/>
                </a:lnTo>
                <a:lnTo>
                  <a:pt x="277" y="244"/>
                </a:lnTo>
                <a:lnTo>
                  <a:pt x="271" y="237"/>
                </a:lnTo>
                <a:lnTo>
                  <a:pt x="264" y="231"/>
                </a:lnTo>
                <a:lnTo>
                  <a:pt x="258" y="225"/>
                </a:lnTo>
                <a:lnTo>
                  <a:pt x="252" y="220"/>
                </a:lnTo>
                <a:lnTo>
                  <a:pt x="247" y="215"/>
                </a:lnTo>
                <a:lnTo>
                  <a:pt x="245" y="212"/>
                </a:lnTo>
                <a:lnTo>
                  <a:pt x="244" y="208"/>
                </a:lnTo>
                <a:lnTo>
                  <a:pt x="242" y="205"/>
                </a:lnTo>
                <a:lnTo>
                  <a:pt x="239" y="200"/>
                </a:lnTo>
                <a:lnTo>
                  <a:pt x="233" y="193"/>
                </a:lnTo>
                <a:lnTo>
                  <a:pt x="222" y="184"/>
                </a:lnTo>
                <a:lnTo>
                  <a:pt x="205" y="173"/>
                </a:lnTo>
                <a:lnTo>
                  <a:pt x="195" y="166"/>
                </a:lnTo>
                <a:lnTo>
                  <a:pt x="184" y="158"/>
                </a:lnTo>
                <a:lnTo>
                  <a:pt x="173" y="150"/>
                </a:lnTo>
                <a:lnTo>
                  <a:pt x="161" y="140"/>
                </a:lnTo>
                <a:lnTo>
                  <a:pt x="150" y="131"/>
                </a:lnTo>
                <a:lnTo>
                  <a:pt x="139" y="121"/>
                </a:lnTo>
                <a:lnTo>
                  <a:pt x="128" y="112"/>
                </a:lnTo>
                <a:lnTo>
                  <a:pt x="117" y="101"/>
                </a:lnTo>
                <a:lnTo>
                  <a:pt x="106" y="91"/>
                </a:lnTo>
                <a:lnTo>
                  <a:pt x="97" y="81"/>
                </a:lnTo>
                <a:lnTo>
                  <a:pt x="88" y="71"/>
                </a:lnTo>
                <a:lnTo>
                  <a:pt x="79" y="60"/>
                </a:lnTo>
                <a:lnTo>
                  <a:pt x="72" y="51"/>
                </a:lnTo>
                <a:lnTo>
                  <a:pt x="66" y="41"/>
                </a:lnTo>
                <a:lnTo>
                  <a:pt x="60" y="32"/>
                </a:lnTo>
                <a:lnTo>
                  <a:pt x="56" y="23"/>
                </a:lnTo>
                <a:lnTo>
                  <a:pt x="48" y="9"/>
                </a:lnTo>
                <a:lnTo>
                  <a:pt x="39" y="2"/>
                </a:lnTo>
                <a:lnTo>
                  <a:pt x="29" y="0"/>
                </a:lnTo>
                <a:lnTo>
                  <a:pt x="20" y="3"/>
                </a:lnTo>
                <a:lnTo>
                  <a:pt x="12" y="11"/>
                </a:lnTo>
                <a:lnTo>
                  <a:pt x="6" y="22"/>
                </a:lnTo>
                <a:lnTo>
                  <a:pt x="2" y="36"/>
                </a:lnTo>
                <a:lnTo>
                  <a:pt x="2" y="52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00" name="Freeform 128"/>
          <p:cNvSpPr>
            <a:spLocks/>
          </p:cNvSpPr>
          <p:nvPr/>
        </p:nvSpPr>
        <p:spPr bwMode="auto">
          <a:xfrm>
            <a:off x="2587978" y="3571523"/>
            <a:ext cx="856545" cy="1021644"/>
          </a:xfrm>
          <a:custGeom>
            <a:avLst/>
            <a:gdLst>
              <a:gd name="T0" fmla="*/ 2147483647 w 607"/>
              <a:gd name="T1" fmla="*/ 2147483647 h 724"/>
              <a:gd name="T2" fmla="*/ 2147483647 w 607"/>
              <a:gd name="T3" fmla="*/ 2147483647 h 724"/>
              <a:gd name="T4" fmla="*/ 2147483647 w 607"/>
              <a:gd name="T5" fmla="*/ 2147483647 h 724"/>
              <a:gd name="T6" fmla="*/ 2147483647 w 607"/>
              <a:gd name="T7" fmla="*/ 2147483647 h 724"/>
              <a:gd name="T8" fmla="*/ 2147483647 w 607"/>
              <a:gd name="T9" fmla="*/ 2147483647 h 724"/>
              <a:gd name="T10" fmla="*/ 2147483647 w 607"/>
              <a:gd name="T11" fmla="*/ 2147483647 h 724"/>
              <a:gd name="T12" fmla="*/ 2147483647 w 607"/>
              <a:gd name="T13" fmla="*/ 2147483647 h 724"/>
              <a:gd name="T14" fmla="*/ 2147483647 w 607"/>
              <a:gd name="T15" fmla="*/ 2147483647 h 724"/>
              <a:gd name="T16" fmla="*/ 2147483647 w 607"/>
              <a:gd name="T17" fmla="*/ 2147483647 h 724"/>
              <a:gd name="T18" fmla="*/ 2147483647 w 607"/>
              <a:gd name="T19" fmla="*/ 2147483647 h 724"/>
              <a:gd name="T20" fmla="*/ 2147483647 w 607"/>
              <a:gd name="T21" fmla="*/ 2147483647 h 724"/>
              <a:gd name="T22" fmla="*/ 2147483647 w 607"/>
              <a:gd name="T23" fmla="*/ 2147483647 h 724"/>
              <a:gd name="T24" fmla="*/ 2147483647 w 607"/>
              <a:gd name="T25" fmla="*/ 2147483647 h 724"/>
              <a:gd name="T26" fmla="*/ 2147483647 w 607"/>
              <a:gd name="T27" fmla="*/ 2147483647 h 724"/>
              <a:gd name="T28" fmla="*/ 2147483647 w 607"/>
              <a:gd name="T29" fmla="*/ 2147483647 h 724"/>
              <a:gd name="T30" fmla="*/ 2147483647 w 607"/>
              <a:gd name="T31" fmla="*/ 2147483647 h 724"/>
              <a:gd name="T32" fmla="*/ 2147483647 w 607"/>
              <a:gd name="T33" fmla="*/ 2147483647 h 724"/>
              <a:gd name="T34" fmla="*/ 2147483647 w 607"/>
              <a:gd name="T35" fmla="*/ 2147483647 h 724"/>
              <a:gd name="T36" fmla="*/ 2147483647 w 607"/>
              <a:gd name="T37" fmla="*/ 2147483647 h 724"/>
              <a:gd name="T38" fmla="*/ 2147483647 w 607"/>
              <a:gd name="T39" fmla="*/ 2147483647 h 724"/>
              <a:gd name="T40" fmla="*/ 2147483647 w 607"/>
              <a:gd name="T41" fmla="*/ 2147483647 h 724"/>
              <a:gd name="T42" fmla="*/ 2147483647 w 607"/>
              <a:gd name="T43" fmla="*/ 2147483647 h 724"/>
              <a:gd name="T44" fmla="*/ 2147483647 w 607"/>
              <a:gd name="T45" fmla="*/ 2147483647 h 724"/>
              <a:gd name="T46" fmla="*/ 2147483647 w 607"/>
              <a:gd name="T47" fmla="*/ 2147483647 h 724"/>
              <a:gd name="T48" fmla="*/ 2147483647 w 607"/>
              <a:gd name="T49" fmla="*/ 2147483647 h 724"/>
              <a:gd name="T50" fmla="*/ 2147483647 w 607"/>
              <a:gd name="T51" fmla="*/ 2147483647 h 724"/>
              <a:gd name="T52" fmla="*/ 2147483647 w 607"/>
              <a:gd name="T53" fmla="*/ 2147483647 h 724"/>
              <a:gd name="T54" fmla="*/ 2147483647 w 607"/>
              <a:gd name="T55" fmla="*/ 2147483647 h 724"/>
              <a:gd name="T56" fmla="*/ 2147483647 w 607"/>
              <a:gd name="T57" fmla="*/ 2147483647 h 724"/>
              <a:gd name="T58" fmla="*/ 2147483647 w 607"/>
              <a:gd name="T59" fmla="*/ 2147483647 h 724"/>
              <a:gd name="T60" fmla="*/ 2147483647 w 607"/>
              <a:gd name="T61" fmla="*/ 2147483647 h 724"/>
              <a:gd name="T62" fmla="*/ 2147483647 w 607"/>
              <a:gd name="T63" fmla="*/ 2147483647 h 724"/>
              <a:gd name="T64" fmla="*/ 2147483647 w 607"/>
              <a:gd name="T65" fmla="*/ 2147483647 h 724"/>
              <a:gd name="T66" fmla="*/ 2147483647 w 607"/>
              <a:gd name="T67" fmla="*/ 2147483647 h 724"/>
              <a:gd name="T68" fmla="*/ 2147483647 w 607"/>
              <a:gd name="T69" fmla="*/ 2147483647 h 724"/>
              <a:gd name="T70" fmla="*/ 2147483647 w 607"/>
              <a:gd name="T71" fmla="*/ 2147483647 h 724"/>
              <a:gd name="T72" fmla="*/ 2147483647 w 607"/>
              <a:gd name="T73" fmla="*/ 2147483647 h 724"/>
              <a:gd name="T74" fmla="*/ 2147483647 w 607"/>
              <a:gd name="T75" fmla="*/ 2147483647 h 724"/>
              <a:gd name="T76" fmla="*/ 2147483647 w 607"/>
              <a:gd name="T77" fmla="*/ 2147483647 h 724"/>
              <a:gd name="T78" fmla="*/ 0 w 607"/>
              <a:gd name="T79" fmla="*/ 2147483647 h 724"/>
              <a:gd name="T80" fmla="*/ 2147483647 w 607"/>
              <a:gd name="T81" fmla="*/ 2147483647 h 724"/>
              <a:gd name="T82" fmla="*/ 2147483647 w 607"/>
              <a:gd name="T83" fmla="*/ 2147483647 h 724"/>
              <a:gd name="T84" fmla="*/ 2147483647 w 607"/>
              <a:gd name="T85" fmla="*/ 2147483647 h 724"/>
              <a:gd name="T86" fmla="*/ 2147483647 w 607"/>
              <a:gd name="T87" fmla="*/ 2147483647 h 724"/>
              <a:gd name="T88" fmla="*/ 2147483647 w 607"/>
              <a:gd name="T89" fmla="*/ 2147483647 h 724"/>
              <a:gd name="T90" fmla="*/ 2147483647 w 607"/>
              <a:gd name="T91" fmla="*/ 2147483647 h 724"/>
              <a:gd name="T92" fmla="*/ 2147483647 w 607"/>
              <a:gd name="T93" fmla="*/ 2147483647 h 724"/>
              <a:gd name="T94" fmla="*/ 2147483647 w 607"/>
              <a:gd name="T95" fmla="*/ 2147483647 h 724"/>
              <a:gd name="T96" fmla="*/ 2147483647 w 607"/>
              <a:gd name="T97" fmla="*/ 2147483647 h 724"/>
              <a:gd name="T98" fmla="*/ 2147483647 w 607"/>
              <a:gd name="T99" fmla="*/ 2147483647 h 724"/>
              <a:gd name="T100" fmla="*/ 2147483647 w 607"/>
              <a:gd name="T101" fmla="*/ 2147483647 h 724"/>
              <a:gd name="T102" fmla="*/ 2147483647 w 607"/>
              <a:gd name="T103" fmla="*/ 2147483647 h 724"/>
              <a:gd name="T104" fmla="*/ 2147483647 w 607"/>
              <a:gd name="T105" fmla="*/ 0 h 724"/>
              <a:gd name="T106" fmla="*/ 2147483647 w 607"/>
              <a:gd name="T107" fmla="*/ 2147483647 h 724"/>
              <a:gd name="T108" fmla="*/ 2147483647 w 607"/>
              <a:gd name="T109" fmla="*/ 2147483647 h 724"/>
              <a:gd name="T110" fmla="*/ 2147483647 w 607"/>
              <a:gd name="T111" fmla="*/ 2147483647 h 724"/>
              <a:gd name="T112" fmla="*/ 2147483647 w 607"/>
              <a:gd name="T113" fmla="*/ 2147483647 h 724"/>
              <a:gd name="T114" fmla="*/ 2147483647 w 607"/>
              <a:gd name="T115" fmla="*/ 2147483647 h 72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607"/>
              <a:gd name="T175" fmla="*/ 0 h 724"/>
              <a:gd name="T176" fmla="*/ 607 w 607"/>
              <a:gd name="T177" fmla="*/ 724 h 72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607" h="724">
                <a:moveTo>
                  <a:pt x="393" y="79"/>
                </a:moveTo>
                <a:lnTo>
                  <a:pt x="396" y="84"/>
                </a:lnTo>
                <a:lnTo>
                  <a:pt x="398" y="90"/>
                </a:lnTo>
                <a:lnTo>
                  <a:pt x="402" y="97"/>
                </a:lnTo>
                <a:lnTo>
                  <a:pt x="406" y="103"/>
                </a:lnTo>
                <a:lnTo>
                  <a:pt x="412" y="110"/>
                </a:lnTo>
                <a:lnTo>
                  <a:pt x="417" y="118"/>
                </a:lnTo>
                <a:lnTo>
                  <a:pt x="423" y="126"/>
                </a:lnTo>
                <a:lnTo>
                  <a:pt x="430" y="134"/>
                </a:lnTo>
                <a:lnTo>
                  <a:pt x="436" y="142"/>
                </a:lnTo>
                <a:lnTo>
                  <a:pt x="442" y="150"/>
                </a:lnTo>
                <a:lnTo>
                  <a:pt x="449" y="158"/>
                </a:lnTo>
                <a:lnTo>
                  <a:pt x="456" y="166"/>
                </a:lnTo>
                <a:lnTo>
                  <a:pt x="462" y="174"/>
                </a:lnTo>
                <a:lnTo>
                  <a:pt x="469" y="181"/>
                </a:lnTo>
                <a:lnTo>
                  <a:pt x="475" y="188"/>
                </a:lnTo>
                <a:lnTo>
                  <a:pt x="481" y="195"/>
                </a:lnTo>
                <a:lnTo>
                  <a:pt x="487" y="201"/>
                </a:lnTo>
                <a:lnTo>
                  <a:pt x="493" y="207"/>
                </a:lnTo>
                <a:lnTo>
                  <a:pt x="499" y="213"/>
                </a:lnTo>
                <a:lnTo>
                  <a:pt x="506" y="219"/>
                </a:lnTo>
                <a:lnTo>
                  <a:pt x="513" y="224"/>
                </a:lnTo>
                <a:lnTo>
                  <a:pt x="520" y="230"/>
                </a:lnTo>
                <a:lnTo>
                  <a:pt x="527" y="235"/>
                </a:lnTo>
                <a:lnTo>
                  <a:pt x="534" y="241"/>
                </a:lnTo>
                <a:lnTo>
                  <a:pt x="541" y="246"/>
                </a:lnTo>
                <a:lnTo>
                  <a:pt x="547" y="251"/>
                </a:lnTo>
                <a:lnTo>
                  <a:pt x="553" y="256"/>
                </a:lnTo>
                <a:lnTo>
                  <a:pt x="559" y="261"/>
                </a:lnTo>
                <a:lnTo>
                  <a:pt x="565" y="267"/>
                </a:lnTo>
                <a:lnTo>
                  <a:pt x="570" y="272"/>
                </a:lnTo>
                <a:lnTo>
                  <a:pt x="574" y="277"/>
                </a:lnTo>
                <a:lnTo>
                  <a:pt x="578" y="283"/>
                </a:lnTo>
                <a:lnTo>
                  <a:pt x="584" y="294"/>
                </a:lnTo>
                <a:lnTo>
                  <a:pt x="589" y="303"/>
                </a:lnTo>
                <a:lnTo>
                  <a:pt x="594" y="312"/>
                </a:lnTo>
                <a:lnTo>
                  <a:pt x="597" y="320"/>
                </a:lnTo>
                <a:lnTo>
                  <a:pt x="599" y="329"/>
                </a:lnTo>
                <a:lnTo>
                  <a:pt x="602" y="337"/>
                </a:lnTo>
                <a:lnTo>
                  <a:pt x="604" y="347"/>
                </a:lnTo>
                <a:lnTo>
                  <a:pt x="606" y="358"/>
                </a:lnTo>
                <a:lnTo>
                  <a:pt x="606" y="364"/>
                </a:lnTo>
                <a:lnTo>
                  <a:pt x="607" y="372"/>
                </a:lnTo>
                <a:lnTo>
                  <a:pt x="607" y="382"/>
                </a:lnTo>
                <a:lnTo>
                  <a:pt x="606" y="392"/>
                </a:lnTo>
                <a:lnTo>
                  <a:pt x="606" y="403"/>
                </a:lnTo>
                <a:lnTo>
                  <a:pt x="605" y="414"/>
                </a:lnTo>
                <a:lnTo>
                  <a:pt x="604" y="426"/>
                </a:lnTo>
                <a:lnTo>
                  <a:pt x="603" y="438"/>
                </a:lnTo>
                <a:lnTo>
                  <a:pt x="601" y="450"/>
                </a:lnTo>
                <a:lnTo>
                  <a:pt x="599" y="461"/>
                </a:lnTo>
                <a:lnTo>
                  <a:pt x="598" y="472"/>
                </a:lnTo>
                <a:lnTo>
                  <a:pt x="596" y="482"/>
                </a:lnTo>
                <a:lnTo>
                  <a:pt x="594" y="491"/>
                </a:lnTo>
                <a:lnTo>
                  <a:pt x="592" y="499"/>
                </a:lnTo>
                <a:lnTo>
                  <a:pt x="591" y="505"/>
                </a:lnTo>
                <a:lnTo>
                  <a:pt x="589" y="510"/>
                </a:lnTo>
                <a:lnTo>
                  <a:pt x="586" y="515"/>
                </a:lnTo>
                <a:lnTo>
                  <a:pt x="584" y="519"/>
                </a:lnTo>
                <a:lnTo>
                  <a:pt x="582" y="521"/>
                </a:lnTo>
                <a:lnTo>
                  <a:pt x="580" y="523"/>
                </a:lnTo>
                <a:lnTo>
                  <a:pt x="578" y="525"/>
                </a:lnTo>
                <a:lnTo>
                  <a:pt x="576" y="529"/>
                </a:lnTo>
                <a:lnTo>
                  <a:pt x="572" y="535"/>
                </a:lnTo>
                <a:lnTo>
                  <a:pt x="568" y="545"/>
                </a:lnTo>
                <a:lnTo>
                  <a:pt x="565" y="552"/>
                </a:lnTo>
                <a:lnTo>
                  <a:pt x="562" y="559"/>
                </a:lnTo>
                <a:lnTo>
                  <a:pt x="557" y="568"/>
                </a:lnTo>
                <a:lnTo>
                  <a:pt x="552" y="577"/>
                </a:lnTo>
                <a:lnTo>
                  <a:pt x="546" y="586"/>
                </a:lnTo>
                <a:lnTo>
                  <a:pt x="541" y="597"/>
                </a:lnTo>
                <a:lnTo>
                  <a:pt x="534" y="606"/>
                </a:lnTo>
                <a:lnTo>
                  <a:pt x="527" y="617"/>
                </a:lnTo>
                <a:lnTo>
                  <a:pt x="521" y="627"/>
                </a:lnTo>
                <a:lnTo>
                  <a:pt x="515" y="637"/>
                </a:lnTo>
                <a:lnTo>
                  <a:pt x="508" y="647"/>
                </a:lnTo>
                <a:lnTo>
                  <a:pt x="503" y="655"/>
                </a:lnTo>
                <a:lnTo>
                  <a:pt x="497" y="664"/>
                </a:lnTo>
                <a:lnTo>
                  <a:pt x="492" y="671"/>
                </a:lnTo>
                <a:lnTo>
                  <a:pt x="488" y="677"/>
                </a:lnTo>
                <a:lnTo>
                  <a:pt x="485" y="682"/>
                </a:lnTo>
                <a:lnTo>
                  <a:pt x="480" y="689"/>
                </a:lnTo>
                <a:lnTo>
                  <a:pt x="476" y="694"/>
                </a:lnTo>
                <a:lnTo>
                  <a:pt x="473" y="696"/>
                </a:lnTo>
                <a:lnTo>
                  <a:pt x="471" y="696"/>
                </a:lnTo>
                <a:lnTo>
                  <a:pt x="469" y="696"/>
                </a:lnTo>
                <a:lnTo>
                  <a:pt x="467" y="695"/>
                </a:lnTo>
                <a:lnTo>
                  <a:pt x="465" y="695"/>
                </a:lnTo>
                <a:lnTo>
                  <a:pt x="462" y="697"/>
                </a:lnTo>
                <a:lnTo>
                  <a:pt x="461" y="698"/>
                </a:lnTo>
                <a:lnTo>
                  <a:pt x="461" y="697"/>
                </a:lnTo>
                <a:lnTo>
                  <a:pt x="462" y="694"/>
                </a:lnTo>
                <a:lnTo>
                  <a:pt x="461" y="693"/>
                </a:lnTo>
                <a:lnTo>
                  <a:pt x="455" y="693"/>
                </a:lnTo>
                <a:lnTo>
                  <a:pt x="444" y="696"/>
                </a:lnTo>
                <a:lnTo>
                  <a:pt x="425" y="702"/>
                </a:lnTo>
                <a:lnTo>
                  <a:pt x="397" y="715"/>
                </a:lnTo>
                <a:lnTo>
                  <a:pt x="381" y="720"/>
                </a:lnTo>
                <a:lnTo>
                  <a:pt x="366" y="724"/>
                </a:lnTo>
                <a:lnTo>
                  <a:pt x="353" y="724"/>
                </a:lnTo>
                <a:lnTo>
                  <a:pt x="343" y="722"/>
                </a:lnTo>
                <a:lnTo>
                  <a:pt x="333" y="718"/>
                </a:lnTo>
                <a:lnTo>
                  <a:pt x="324" y="713"/>
                </a:lnTo>
                <a:lnTo>
                  <a:pt x="315" y="707"/>
                </a:lnTo>
                <a:lnTo>
                  <a:pt x="309" y="699"/>
                </a:lnTo>
                <a:lnTo>
                  <a:pt x="302" y="691"/>
                </a:lnTo>
                <a:lnTo>
                  <a:pt x="296" y="683"/>
                </a:lnTo>
                <a:lnTo>
                  <a:pt x="290" y="675"/>
                </a:lnTo>
                <a:lnTo>
                  <a:pt x="284" y="668"/>
                </a:lnTo>
                <a:lnTo>
                  <a:pt x="279" y="663"/>
                </a:lnTo>
                <a:lnTo>
                  <a:pt x="273" y="658"/>
                </a:lnTo>
                <a:lnTo>
                  <a:pt x="267" y="655"/>
                </a:lnTo>
                <a:lnTo>
                  <a:pt x="260" y="655"/>
                </a:lnTo>
                <a:lnTo>
                  <a:pt x="253" y="655"/>
                </a:lnTo>
                <a:lnTo>
                  <a:pt x="245" y="655"/>
                </a:lnTo>
                <a:lnTo>
                  <a:pt x="237" y="654"/>
                </a:lnTo>
                <a:lnTo>
                  <a:pt x="229" y="652"/>
                </a:lnTo>
                <a:lnTo>
                  <a:pt x="220" y="650"/>
                </a:lnTo>
                <a:lnTo>
                  <a:pt x="212" y="647"/>
                </a:lnTo>
                <a:lnTo>
                  <a:pt x="203" y="644"/>
                </a:lnTo>
                <a:lnTo>
                  <a:pt x="194" y="641"/>
                </a:lnTo>
                <a:lnTo>
                  <a:pt x="185" y="637"/>
                </a:lnTo>
                <a:lnTo>
                  <a:pt x="177" y="634"/>
                </a:lnTo>
                <a:lnTo>
                  <a:pt x="168" y="630"/>
                </a:lnTo>
                <a:lnTo>
                  <a:pt x="159" y="626"/>
                </a:lnTo>
                <a:lnTo>
                  <a:pt x="151" y="621"/>
                </a:lnTo>
                <a:lnTo>
                  <a:pt x="143" y="617"/>
                </a:lnTo>
                <a:lnTo>
                  <a:pt x="136" y="613"/>
                </a:lnTo>
                <a:lnTo>
                  <a:pt x="128" y="609"/>
                </a:lnTo>
                <a:lnTo>
                  <a:pt x="114" y="601"/>
                </a:lnTo>
                <a:lnTo>
                  <a:pt x="101" y="593"/>
                </a:lnTo>
                <a:lnTo>
                  <a:pt x="87" y="586"/>
                </a:lnTo>
                <a:lnTo>
                  <a:pt x="75" y="580"/>
                </a:lnTo>
                <a:lnTo>
                  <a:pt x="63" y="574"/>
                </a:lnTo>
                <a:lnTo>
                  <a:pt x="53" y="568"/>
                </a:lnTo>
                <a:lnTo>
                  <a:pt x="46" y="563"/>
                </a:lnTo>
                <a:lnTo>
                  <a:pt x="41" y="558"/>
                </a:lnTo>
                <a:lnTo>
                  <a:pt x="37" y="553"/>
                </a:lnTo>
                <a:lnTo>
                  <a:pt x="33" y="547"/>
                </a:lnTo>
                <a:lnTo>
                  <a:pt x="28" y="540"/>
                </a:lnTo>
                <a:lnTo>
                  <a:pt x="25" y="533"/>
                </a:lnTo>
                <a:lnTo>
                  <a:pt x="21" y="527"/>
                </a:lnTo>
                <a:lnTo>
                  <a:pt x="18" y="522"/>
                </a:lnTo>
                <a:lnTo>
                  <a:pt x="15" y="518"/>
                </a:lnTo>
                <a:lnTo>
                  <a:pt x="13" y="515"/>
                </a:lnTo>
                <a:lnTo>
                  <a:pt x="12" y="515"/>
                </a:lnTo>
                <a:lnTo>
                  <a:pt x="12" y="516"/>
                </a:lnTo>
                <a:lnTo>
                  <a:pt x="12" y="515"/>
                </a:lnTo>
                <a:lnTo>
                  <a:pt x="11" y="513"/>
                </a:lnTo>
                <a:lnTo>
                  <a:pt x="9" y="508"/>
                </a:lnTo>
                <a:lnTo>
                  <a:pt x="6" y="500"/>
                </a:lnTo>
                <a:lnTo>
                  <a:pt x="4" y="495"/>
                </a:lnTo>
                <a:lnTo>
                  <a:pt x="2" y="489"/>
                </a:lnTo>
                <a:lnTo>
                  <a:pt x="1" y="483"/>
                </a:lnTo>
                <a:lnTo>
                  <a:pt x="0" y="476"/>
                </a:lnTo>
                <a:lnTo>
                  <a:pt x="0" y="469"/>
                </a:lnTo>
                <a:lnTo>
                  <a:pt x="0" y="462"/>
                </a:lnTo>
                <a:lnTo>
                  <a:pt x="0" y="454"/>
                </a:lnTo>
                <a:lnTo>
                  <a:pt x="0" y="446"/>
                </a:lnTo>
                <a:lnTo>
                  <a:pt x="1" y="438"/>
                </a:lnTo>
                <a:lnTo>
                  <a:pt x="2" y="430"/>
                </a:lnTo>
                <a:lnTo>
                  <a:pt x="2" y="422"/>
                </a:lnTo>
                <a:lnTo>
                  <a:pt x="3" y="414"/>
                </a:lnTo>
                <a:lnTo>
                  <a:pt x="4" y="406"/>
                </a:lnTo>
                <a:lnTo>
                  <a:pt x="5" y="398"/>
                </a:lnTo>
                <a:lnTo>
                  <a:pt x="6" y="391"/>
                </a:lnTo>
                <a:lnTo>
                  <a:pt x="7" y="384"/>
                </a:lnTo>
                <a:lnTo>
                  <a:pt x="11" y="370"/>
                </a:lnTo>
                <a:lnTo>
                  <a:pt x="18" y="357"/>
                </a:lnTo>
                <a:lnTo>
                  <a:pt x="27" y="344"/>
                </a:lnTo>
                <a:lnTo>
                  <a:pt x="37" y="333"/>
                </a:lnTo>
                <a:lnTo>
                  <a:pt x="49" y="322"/>
                </a:lnTo>
                <a:lnTo>
                  <a:pt x="61" y="314"/>
                </a:lnTo>
                <a:lnTo>
                  <a:pt x="73" y="309"/>
                </a:lnTo>
                <a:lnTo>
                  <a:pt x="84" y="305"/>
                </a:lnTo>
                <a:lnTo>
                  <a:pt x="89" y="304"/>
                </a:lnTo>
                <a:lnTo>
                  <a:pt x="94" y="301"/>
                </a:lnTo>
                <a:lnTo>
                  <a:pt x="98" y="298"/>
                </a:lnTo>
                <a:lnTo>
                  <a:pt x="102" y="294"/>
                </a:lnTo>
                <a:lnTo>
                  <a:pt x="106" y="288"/>
                </a:lnTo>
                <a:lnTo>
                  <a:pt x="110" y="283"/>
                </a:lnTo>
                <a:lnTo>
                  <a:pt x="115" y="277"/>
                </a:lnTo>
                <a:lnTo>
                  <a:pt x="120" y="271"/>
                </a:lnTo>
                <a:lnTo>
                  <a:pt x="126" y="264"/>
                </a:lnTo>
                <a:lnTo>
                  <a:pt x="132" y="258"/>
                </a:lnTo>
                <a:lnTo>
                  <a:pt x="139" y="251"/>
                </a:lnTo>
                <a:lnTo>
                  <a:pt x="147" y="245"/>
                </a:lnTo>
                <a:lnTo>
                  <a:pt x="156" y="240"/>
                </a:lnTo>
                <a:lnTo>
                  <a:pt x="166" y="235"/>
                </a:lnTo>
                <a:lnTo>
                  <a:pt x="177" y="230"/>
                </a:lnTo>
                <a:lnTo>
                  <a:pt x="190" y="227"/>
                </a:lnTo>
                <a:lnTo>
                  <a:pt x="203" y="222"/>
                </a:lnTo>
                <a:lnTo>
                  <a:pt x="215" y="214"/>
                </a:lnTo>
                <a:lnTo>
                  <a:pt x="226" y="204"/>
                </a:lnTo>
                <a:lnTo>
                  <a:pt x="235" y="192"/>
                </a:lnTo>
                <a:lnTo>
                  <a:pt x="245" y="177"/>
                </a:lnTo>
                <a:lnTo>
                  <a:pt x="253" y="162"/>
                </a:lnTo>
                <a:lnTo>
                  <a:pt x="261" y="145"/>
                </a:lnTo>
                <a:lnTo>
                  <a:pt x="268" y="128"/>
                </a:lnTo>
                <a:lnTo>
                  <a:pt x="275" y="110"/>
                </a:lnTo>
                <a:lnTo>
                  <a:pt x="281" y="93"/>
                </a:lnTo>
                <a:lnTo>
                  <a:pt x="287" y="76"/>
                </a:lnTo>
                <a:lnTo>
                  <a:pt x="292" y="61"/>
                </a:lnTo>
                <a:lnTo>
                  <a:pt x="298" y="47"/>
                </a:lnTo>
                <a:lnTo>
                  <a:pt x="303" y="35"/>
                </a:lnTo>
                <a:lnTo>
                  <a:pt x="308" y="25"/>
                </a:lnTo>
                <a:lnTo>
                  <a:pt x="313" y="17"/>
                </a:lnTo>
                <a:lnTo>
                  <a:pt x="322" y="7"/>
                </a:lnTo>
                <a:lnTo>
                  <a:pt x="329" y="2"/>
                </a:lnTo>
                <a:lnTo>
                  <a:pt x="334" y="0"/>
                </a:lnTo>
                <a:lnTo>
                  <a:pt x="339" y="0"/>
                </a:lnTo>
                <a:lnTo>
                  <a:pt x="341" y="2"/>
                </a:lnTo>
                <a:lnTo>
                  <a:pt x="344" y="4"/>
                </a:lnTo>
                <a:lnTo>
                  <a:pt x="346" y="6"/>
                </a:lnTo>
                <a:lnTo>
                  <a:pt x="348" y="7"/>
                </a:lnTo>
                <a:lnTo>
                  <a:pt x="351" y="7"/>
                </a:lnTo>
                <a:lnTo>
                  <a:pt x="349" y="7"/>
                </a:lnTo>
                <a:lnTo>
                  <a:pt x="347" y="6"/>
                </a:lnTo>
                <a:lnTo>
                  <a:pt x="345" y="6"/>
                </a:lnTo>
                <a:lnTo>
                  <a:pt x="346" y="7"/>
                </a:lnTo>
                <a:lnTo>
                  <a:pt x="347" y="7"/>
                </a:lnTo>
                <a:lnTo>
                  <a:pt x="347" y="8"/>
                </a:lnTo>
                <a:lnTo>
                  <a:pt x="356" y="15"/>
                </a:lnTo>
                <a:lnTo>
                  <a:pt x="365" y="23"/>
                </a:lnTo>
                <a:lnTo>
                  <a:pt x="372" y="32"/>
                </a:lnTo>
                <a:lnTo>
                  <a:pt x="378" y="41"/>
                </a:lnTo>
                <a:lnTo>
                  <a:pt x="382" y="50"/>
                </a:lnTo>
                <a:lnTo>
                  <a:pt x="386" y="60"/>
                </a:lnTo>
                <a:lnTo>
                  <a:pt x="390" y="69"/>
                </a:lnTo>
                <a:lnTo>
                  <a:pt x="393" y="79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01" name="Freeform 129"/>
          <p:cNvSpPr>
            <a:spLocks/>
          </p:cNvSpPr>
          <p:nvPr/>
        </p:nvSpPr>
        <p:spPr bwMode="auto">
          <a:xfrm>
            <a:off x="7313790" y="3873500"/>
            <a:ext cx="255411" cy="327378"/>
          </a:xfrm>
          <a:custGeom>
            <a:avLst/>
            <a:gdLst>
              <a:gd name="T0" fmla="*/ 2147483647 w 181"/>
              <a:gd name="T1" fmla="*/ 2147483647 h 232"/>
              <a:gd name="T2" fmla="*/ 2147483647 w 181"/>
              <a:gd name="T3" fmla="*/ 2147483647 h 232"/>
              <a:gd name="T4" fmla="*/ 2147483647 w 181"/>
              <a:gd name="T5" fmla="*/ 2147483647 h 232"/>
              <a:gd name="T6" fmla="*/ 2147483647 w 181"/>
              <a:gd name="T7" fmla="*/ 2147483647 h 232"/>
              <a:gd name="T8" fmla="*/ 2147483647 w 181"/>
              <a:gd name="T9" fmla="*/ 2147483647 h 232"/>
              <a:gd name="T10" fmla="*/ 2147483647 w 181"/>
              <a:gd name="T11" fmla="*/ 2147483647 h 232"/>
              <a:gd name="T12" fmla="*/ 2147483647 w 181"/>
              <a:gd name="T13" fmla="*/ 2147483647 h 232"/>
              <a:gd name="T14" fmla="*/ 2147483647 w 181"/>
              <a:gd name="T15" fmla="*/ 2147483647 h 232"/>
              <a:gd name="T16" fmla="*/ 2147483647 w 181"/>
              <a:gd name="T17" fmla="*/ 2147483647 h 232"/>
              <a:gd name="T18" fmla="*/ 2147483647 w 181"/>
              <a:gd name="T19" fmla="*/ 2147483647 h 232"/>
              <a:gd name="T20" fmla="*/ 2147483647 w 181"/>
              <a:gd name="T21" fmla="*/ 2147483647 h 232"/>
              <a:gd name="T22" fmla="*/ 2147483647 w 181"/>
              <a:gd name="T23" fmla="*/ 2147483647 h 232"/>
              <a:gd name="T24" fmla="*/ 2147483647 w 181"/>
              <a:gd name="T25" fmla="*/ 2147483647 h 232"/>
              <a:gd name="T26" fmla="*/ 2147483647 w 181"/>
              <a:gd name="T27" fmla="*/ 2147483647 h 232"/>
              <a:gd name="T28" fmla="*/ 2147483647 w 181"/>
              <a:gd name="T29" fmla="*/ 2147483647 h 232"/>
              <a:gd name="T30" fmla="*/ 2147483647 w 181"/>
              <a:gd name="T31" fmla="*/ 2147483647 h 232"/>
              <a:gd name="T32" fmla="*/ 2147483647 w 181"/>
              <a:gd name="T33" fmla="*/ 2147483647 h 232"/>
              <a:gd name="T34" fmla="*/ 2147483647 w 181"/>
              <a:gd name="T35" fmla="*/ 2147483647 h 232"/>
              <a:gd name="T36" fmla="*/ 2147483647 w 181"/>
              <a:gd name="T37" fmla="*/ 2147483647 h 232"/>
              <a:gd name="T38" fmla="*/ 2147483647 w 181"/>
              <a:gd name="T39" fmla="*/ 2147483647 h 232"/>
              <a:gd name="T40" fmla="*/ 2147483647 w 181"/>
              <a:gd name="T41" fmla="*/ 2147483647 h 232"/>
              <a:gd name="T42" fmla="*/ 2147483647 w 181"/>
              <a:gd name="T43" fmla="*/ 2147483647 h 232"/>
              <a:gd name="T44" fmla="*/ 2147483647 w 181"/>
              <a:gd name="T45" fmla="*/ 2147483647 h 232"/>
              <a:gd name="T46" fmla="*/ 2147483647 w 181"/>
              <a:gd name="T47" fmla="*/ 2147483647 h 232"/>
              <a:gd name="T48" fmla="*/ 2147483647 w 181"/>
              <a:gd name="T49" fmla="*/ 2147483647 h 232"/>
              <a:gd name="T50" fmla="*/ 2147483647 w 181"/>
              <a:gd name="T51" fmla="*/ 2147483647 h 232"/>
              <a:gd name="T52" fmla="*/ 2147483647 w 181"/>
              <a:gd name="T53" fmla="*/ 2147483647 h 232"/>
              <a:gd name="T54" fmla="*/ 2147483647 w 181"/>
              <a:gd name="T55" fmla="*/ 2147483647 h 232"/>
              <a:gd name="T56" fmla="*/ 2147483647 w 181"/>
              <a:gd name="T57" fmla="*/ 2147483647 h 232"/>
              <a:gd name="T58" fmla="*/ 0 w 181"/>
              <a:gd name="T59" fmla="*/ 2147483647 h 232"/>
              <a:gd name="T60" fmla="*/ 0 w 181"/>
              <a:gd name="T61" fmla="*/ 2147483647 h 232"/>
              <a:gd name="T62" fmla="*/ 2147483647 w 181"/>
              <a:gd name="T63" fmla="*/ 2147483647 h 232"/>
              <a:gd name="T64" fmla="*/ 2147483647 w 181"/>
              <a:gd name="T65" fmla="*/ 2147483647 h 232"/>
              <a:gd name="T66" fmla="*/ 2147483647 w 181"/>
              <a:gd name="T67" fmla="*/ 2147483647 h 232"/>
              <a:gd name="T68" fmla="*/ 2147483647 w 181"/>
              <a:gd name="T69" fmla="*/ 2147483647 h 232"/>
              <a:gd name="T70" fmla="*/ 2147483647 w 181"/>
              <a:gd name="T71" fmla="*/ 2147483647 h 232"/>
              <a:gd name="T72" fmla="*/ 2147483647 w 181"/>
              <a:gd name="T73" fmla="*/ 2147483647 h 232"/>
              <a:gd name="T74" fmla="*/ 2147483647 w 181"/>
              <a:gd name="T75" fmla="*/ 2147483647 h 232"/>
              <a:gd name="T76" fmla="*/ 2147483647 w 181"/>
              <a:gd name="T77" fmla="*/ 2147483647 h 232"/>
              <a:gd name="T78" fmla="*/ 2147483647 w 181"/>
              <a:gd name="T79" fmla="*/ 2147483647 h 232"/>
              <a:gd name="T80" fmla="*/ 2147483647 w 181"/>
              <a:gd name="T81" fmla="*/ 2147483647 h 232"/>
              <a:gd name="T82" fmla="*/ 2147483647 w 181"/>
              <a:gd name="T83" fmla="*/ 2147483647 h 232"/>
              <a:gd name="T84" fmla="*/ 2147483647 w 181"/>
              <a:gd name="T85" fmla="*/ 2147483647 h 232"/>
              <a:gd name="T86" fmla="*/ 2147483647 w 181"/>
              <a:gd name="T87" fmla="*/ 2147483647 h 232"/>
              <a:gd name="T88" fmla="*/ 2147483647 w 181"/>
              <a:gd name="T89" fmla="*/ 2147483647 h 232"/>
              <a:gd name="T90" fmla="*/ 2147483647 w 181"/>
              <a:gd name="T91" fmla="*/ 2147483647 h 232"/>
              <a:gd name="T92" fmla="*/ 2147483647 w 181"/>
              <a:gd name="T93" fmla="*/ 0 h 232"/>
              <a:gd name="T94" fmla="*/ 2147483647 w 181"/>
              <a:gd name="T95" fmla="*/ 2147483647 h 232"/>
              <a:gd name="T96" fmla="*/ 2147483647 w 181"/>
              <a:gd name="T97" fmla="*/ 2147483647 h 232"/>
              <a:gd name="T98" fmla="*/ 2147483647 w 181"/>
              <a:gd name="T99" fmla="*/ 2147483647 h 232"/>
              <a:gd name="T100" fmla="*/ 2147483647 w 181"/>
              <a:gd name="T101" fmla="*/ 2147483647 h 23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81"/>
              <a:gd name="T154" fmla="*/ 0 h 232"/>
              <a:gd name="T155" fmla="*/ 181 w 181"/>
              <a:gd name="T156" fmla="*/ 232 h 232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81" h="232">
                <a:moveTo>
                  <a:pt x="153" y="29"/>
                </a:moveTo>
                <a:lnTo>
                  <a:pt x="153" y="33"/>
                </a:lnTo>
                <a:lnTo>
                  <a:pt x="153" y="39"/>
                </a:lnTo>
                <a:lnTo>
                  <a:pt x="154" y="44"/>
                </a:lnTo>
                <a:lnTo>
                  <a:pt x="156" y="51"/>
                </a:lnTo>
                <a:lnTo>
                  <a:pt x="158" y="58"/>
                </a:lnTo>
                <a:lnTo>
                  <a:pt x="160" y="65"/>
                </a:lnTo>
                <a:lnTo>
                  <a:pt x="162" y="71"/>
                </a:lnTo>
                <a:lnTo>
                  <a:pt x="163" y="77"/>
                </a:lnTo>
                <a:lnTo>
                  <a:pt x="165" y="82"/>
                </a:lnTo>
                <a:lnTo>
                  <a:pt x="168" y="88"/>
                </a:lnTo>
                <a:lnTo>
                  <a:pt x="170" y="93"/>
                </a:lnTo>
                <a:lnTo>
                  <a:pt x="173" y="97"/>
                </a:lnTo>
                <a:lnTo>
                  <a:pt x="176" y="103"/>
                </a:lnTo>
                <a:lnTo>
                  <a:pt x="177" y="107"/>
                </a:lnTo>
                <a:lnTo>
                  <a:pt x="179" y="112"/>
                </a:lnTo>
                <a:lnTo>
                  <a:pt x="180" y="116"/>
                </a:lnTo>
                <a:lnTo>
                  <a:pt x="181" y="120"/>
                </a:lnTo>
                <a:lnTo>
                  <a:pt x="181" y="124"/>
                </a:lnTo>
                <a:lnTo>
                  <a:pt x="181" y="127"/>
                </a:lnTo>
                <a:lnTo>
                  <a:pt x="181" y="131"/>
                </a:lnTo>
                <a:lnTo>
                  <a:pt x="181" y="134"/>
                </a:lnTo>
                <a:lnTo>
                  <a:pt x="181" y="137"/>
                </a:lnTo>
                <a:lnTo>
                  <a:pt x="180" y="140"/>
                </a:lnTo>
                <a:lnTo>
                  <a:pt x="180" y="143"/>
                </a:lnTo>
                <a:lnTo>
                  <a:pt x="178" y="148"/>
                </a:lnTo>
                <a:lnTo>
                  <a:pt x="176" y="154"/>
                </a:lnTo>
                <a:lnTo>
                  <a:pt x="173" y="161"/>
                </a:lnTo>
                <a:lnTo>
                  <a:pt x="170" y="168"/>
                </a:lnTo>
                <a:lnTo>
                  <a:pt x="166" y="175"/>
                </a:lnTo>
                <a:lnTo>
                  <a:pt x="163" y="181"/>
                </a:lnTo>
                <a:lnTo>
                  <a:pt x="161" y="186"/>
                </a:lnTo>
                <a:lnTo>
                  <a:pt x="158" y="189"/>
                </a:lnTo>
                <a:lnTo>
                  <a:pt x="156" y="191"/>
                </a:lnTo>
                <a:lnTo>
                  <a:pt x="154" y="192"/>
                </a:lnTo>
                <a:lnTo>
                  <a:pt x="153" y="194"/>
                </a:lnTo>
                <a:lnTo>
                  <a:pt x="149" y="198"/>
                </a:lnTo>
                <a:lnTo>
                  <a:pt x="146" y="201"/>
                </a:lnTo>
                <a:lnTo>
                  <a:pt x="141" y="206"/>
                </a:lnTo>
                <a:lnTo>
                  <a:pt x="136" y="210"/>
                </a:lnTo>
                <a:lnTo>
                  <a:pt x="130" y="215"/>
                </a:lnTo>
                <a:lnTo>
                  <a:pt x="124" y="220"/>
                </a:lnTo>
                <a:lnTo>
                  <a:pt x="119" y="224"/>
                </a:lnTo>
                <a:lnTo>
                  <a:pt x="115" y="228"/>
                </a:lnTo>
                <a:lnTo>
                  <a:pt x="111" y="230"/>
                </a:lnTo>
                <a:lnTo>
                  <a:pt x="107" y="232"/>
                </a:lnTo>
                <a:lnTo>
                  <a:pt x="105" y="232"/>
                </a:lnTo>
                <a:lnTo>
                  <a:pt x="103" y="232"/>
                </a:lnTo>
                <a:lnTo>
                  <a:pt x="102" y="232"/>
                </a:lnTo>
                <a:lnTo>
                  <a:pt x="103" y="232"/>
                </a:lnTo>
                <a:lnTo>
                  <a:pt x="103" y="231"/>
                </a:lnTo>
                <a:lnTo>
                  <a:pt x="103" y="230"/>
                </a:lnTo>
                <a:lnTo>
                  <a:pt x="101" y="229"/>
                </a:lnTo>
                <a:lnTo>
                  <a:pt x="98" y="229"/>
                </a:lnTo>
                <a:lnTo>
                  <a:pt x="92" y="229"/>
                </a:lnTo>
                <a:lnTo>
                  <a:pt x="83" y="229"/>
                </a:lnTo>
                <a:lnTo>
                  <a:pt x="74" y="228"/>
                </a:lnTo>
                <a:lnTo>
                  <a:pt x="67" y="225"/>
                </a:lnTo>
                <a:lnTo>
                  <a:pt x="63" y="220"/>
                </a:lnTo>
                <a:lnTo>
                  <a:pt x="61" y="213"/>
                </a:lnTo>
                <a:lnTo>
                  <a:pt x="59" y="207"/>
                </a:lnTo>
                <a:lnTo>
                  <a:pt x="58" y="200"/>
                </a:lnTo>
                <a:lnTo>
                  <a:pt x="56" y="196"/>
                </a:lnTo>
                <a:lnTo>
                  <a:pt x="52" y="193"/>
                </a:lnTo>
                <a:lnTo>
                  <a:pt x="48" y="191"/>
                </a:lnTo>
                <a:lnTo>
                  <a:pt x="44" y="188"/>
                </a:lnTo>
                <a:lnTo>
                  <a:pt x="40" y="184"/>
                </a:lnTo>
                <a:lnTo>
                  <a:pt x="36" y="180"/>
                </a:lnTo>
                <a:lnTo>
                  <a:pt x="32" y="176"/>
                </a:lnTo>
                <a:lnTo>
                  <a:pt x="28" y="171"/>
                </a:lnTo>
                <a:lnTo>
                  <a:pt x="25" y="167"/>
                </a:lnTo>
                <a:lnTo>
                  <a:pt x="21" y="162"/>
                </a:lnTo>
                <a:lnTo>
                  <a:pt x="18" y="157"/>
                </a:lnTo>
                <a:lnTo>
                  <a:pt x="15" y="153"/>
                </a:lnTo>
                <a:lnTo>
                  <a:pt x="13" y="149"/>
                </a:lnTo>
                <a:lnTo>
                  <a:pt x="10" y="146"/>
                </a:lnTo>
                <a:lnTo>
                  <a:pt x="7" y="142"/>
                </a:lnTo>
                <a:lnTo>
                  <a:pt x="6" y="139"/>
                </a:lnTo>
                <a:lnTo>
                  <a:pt x="4" y="137"/>
                </a:lnTo>
                <a:lnTo>
                  <a:pt x="3" y="135"/>
                </a:lnTo>
                <a:lnTo>
                  <a:pt x="3" y="133"/>
                </a:lnTo>
                <a:lnTo>
                  <a:pt x="2" y="130"/>
                </a:lnTo>
                <a:lnTo>
                  <a:pt x="2" y="127"/>
                </a:lnTo>
                <a:lnTo>
                  <a:pt x="2" y="125"/>
                </a:lnTo>
                <a:lnTo>
                  <a:pt x="1" y="122"/>
                </a:lnTo>
                <a:lnTo>
                  <a:pt x="1" y="120"/>
                </a:lnTo>
                <a:lnTo>
                  <a:pt x="0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2"/>
                </a:lnTo>
                <a:lnTo>
                  <a:pt x="0" y="108"/>
                </a:lnTo>
                <a:lnTo>
                  <a:pt x="1" y="104"/>
                </a:lnTo>
                <a:lnTo>
                  <a:pt x="3" y="99"/>
                </a:lnTo>
                <a:lnTo>
                  <a:pt x="5" y="95"/>
                </a:lnTo>
                <a:lnTo>
                  <a:pt x="7" y="89"/>
                </a:lnTo>
                <a:lnTo>
                  <a:pt x="9" y="85"/>
                </a:lnTo>
                <a:lnTo>
                  <a:pt x="11" y="80"/>
                </a:lnTo>
                <a:lnTo>
                  <a:pt x="13" y="76"/>
                </a:lnTo>
                <a:lnTo>
                  <a:pt x="15" y="72"/>
                </a:lnTo>
                <a:lnTo>
                  <a:pt x="19" y="69"/>
                </a:lnTo>
                <a:lnTo>
                  <a:pt x="23" y="66"/>
                </a:lnTo>
                <a:lnTo>
                  <a:pt x="27" y="63"/>
                </a:lnTo>
                <a:lnTo>
                  <a:pt x="32" y="62"/>
                </a:lnTo>
                <a:lnTo>
                  <a:pt x="36" y="61"/>
                </a:lnTo>
                <a:lnTo>
                  <a:pt x="40" y="61"/>
                </a:lnTo>
                <a:lnTo>
                  <a:pt x="43" y="61"/>
                </a:lnTo>
                <a:lnTo>
                  <a:pt x="46" y="61"/>
                </a:lnTo>
                <a:lnTo>
                  <a:pt x="49" y="59"/>
                </a:lnTo>
                <a:lnTo>
                  <a:pt x="53" y="57"/>
                </a:lnTo>
                <a:lnTo>
                  <a:pt x="57" y="55"/>
                </a:lnTo>
                <a:lnTo>
                  <a:pt x="62" y="52"/>
                </a:lnTo>
                <a:lnTo>
                  <a:pt x="67" y="50"/>
                </a:lnTo>
                <a:lnTo>
                  <a:pt x="73" y="49"/>
                </a:lnTo>
                <a:lnTo>
                  <a:pt x="81" y="50"/>
                </a:lnTo>
                <a:lnTo>
                  <a:pt x="87" y="50"/>
                </a:lnTo>
                <a:lnTo>
                  <a:pt x="93" y="47"/>
                </a:lnTo>
                <a:lnTo>
                  <a:pt x="98" y="43"/>
                </a:lnTo>
                <a:lnTo>
                  <a:pt x="101" y="38"/>
                </a:lnTo>
                <a:lnTo>
                  <a:pt x="104" y="32"/>
                </a:lnTo>
                <a:lnTo>
                  <a:pt x="107" y="27"/>
                </a:lnTo>
                <a:lnTo>
                  <a:pt x="111" y="23"/>
                </a:lnTo>
                <a:lnTo>
                  <a:pt x="114" y="19"/>
                </a:lnTo>
                <a:lnTo>
                  <a:pt x="118" y="17"/>
                </a:lnTo>
                <a:lnTo>
                  <a:pt x="121" y="16"/>
                </a:lnTo>
                <a:lnTo>
                  <a:pt x="124" y="14"/>
                </a:lnTo>
                <a:lnTo>
                  <a:pt x="126" y="14"/>
                </a:lnTo>
                <a:lnTo>
                  <a:pt x="128" y="14"/>
                </a:lnTo>
                <a:lnTo>
                  <a:pt x="131" y="14"/>
                </a:lnTo>
                <a:lnTo>
                  <a:pt x="134" y="15"/>
                </a:lnTo>
                <a:lnTo>
                  <a:pt x="138" y="16"/>
                </a:lnTo>
                <a:lnTo>
                  <a:pt x="142" y="16"/>
                </a:lnTo>
                <a:lnTo>
                  <a:pt x="144" y="15"/>
                </a:lnTo>
                <a:lnTo>
                  <a:pt x="146" y="12"/>
                </a:lnTo>
                <a:lnTo>
                  <a:pt x="147" y="9"/>
                </a:lnTo>
                <a:lnTo>
                  <a:pt x="147" y="6"/>
                </a:lnTo>
                <a:lnTo>
                  <a:pt x="147" y="3"/>
                </a:lnTo>
                <a:lnTo>
                  <a:pt x="147" y="1"/>
                </a:lnTo>
                <a:lnTo>
                  <a:pt x="147" y="0"/>
                </a:lnTo>
                <a:lnTo>
                  <a:pt x="147" y="1"/>
                </a:lnTo>
                <a:lnTo>
                  <a:pt x="149" y="5"/>
                </a:lnTo>
                <a:lnTo>
                  <a:pt x="151" y="8"/>
                </a:lnTo>
                <a:lnTo>
                  <a:pt x="151" y="12"/>
                </a:lnTo>
                <a:lnTo>
                  <a:pt x="152" y="15"/>
                </a:lnTo>
                <a:lnTo>
                  <a:pt x="153" y="19"/>
                </a:lnTo>
                <a:lnTo>
                  <a:pt x="153" y="23"/>
                </a:lnTo>
                <a:lnTo>
                  <a:pt x="153" y="26"/>
                </a:lnTo>
                <a:lnTo>
                  <a:pt x="153" y="29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02" name="Freeform 130"/>
          <p:cNvSpPr>
            <a:spLocks/>
          </p:cNvSpPr>
          <p:nvPr/>
        </p:nvSpPr>
        <p:spPr bwMode="auto">
          <a:xfrm>
            <a:off x="2587978" y="3571523"/>
            <a:ext cx="856545" cy="1021644"/>
          </a:xfrm>
          <a:custGeom>
            <a:avLst/>
            <a:gdLst>
              <a:gd name="T0" fmla="*/ 2147483647 w 607"/>
              <a:gd name="T1" fmla="*/ 2147483647 h 724"/>
              <a:gd name="T2" fmla="*/ 2147483647 w 607"/>
              <a:gd name="T3" fmla="*/ 2147483647 h 724"/>
              <a:gd name="T4" fmla="*/ 2147483647 w 607"/>
              <a:gd name="T5" fmla="*/ 2147483647 h 724"/>
              <a:gd name="T6" fmla="*/ 2147483647 w 607"/>
              <a:gd name="T7" fmla="*/ 2147483647 h 724"/>
              <a:gd name="T8" fmla="*/ 2147483647 w 607"/>
              <a:gd name="T9" fmla="*/ 2147483647 h 724"/>
              <a:gd name="T10" fmla="*/ 2147483647 w 607"/>
              <a:gd name="T11" fmla="*/ 2147483647 h 724"/>
              <a:gd name="T12" fmla="*/ 2147483647 w 607"/>
              <a:gd name="T13" fmla="*/ 2147483647 h 724"/>
              <a:gd name="T14" fmla="*/ 2147483647 w 607"/>
              <a:gd name="T15" fmla="*/ 2147483647 h 724"/>
              <a:gd name="T16" fmla="*/ 2147483647 w 607"/>
              <a:gd name="T17" fmla="*/ 2147483647 h 724"/>
              <a:gd name="T18" fmla="*/ 2147483647 w 607"/>
              <a:gd name="T19" fmla="*/ 2147483647 h 724"/>
              <a:gd name="T20" fmla="*/ 2147483647 w 607"/>
              <a:gd name="T21" fmla="*/ 2147483647 h 724"/>
              <a:gd name="T22" fmla="*/ 2147483647 w 607"/>
              <a:gd name="T23" fmla="*/ 2147483647 h 724"/>
              <a:gd name="T24" fmla="*/ 2147483647 w 607"/>
              <a:gd name="T25" fmla="*/ 2147483647 h 724"/>
              <a:gd name="T26" fmla="*/ 2147483647 w 607"/>
              <a:gd name="T27" fmla="*/ 2147483647 h 724"/>
              <a:gd name="T28" fmla="*/ 2147483647 w 607"/>
              <a:gd name="T29" fmla="*/ 2147483647 h 724"/>
              <a:gd name="T30" fmla="*/ 2147483647 w 607"/>
              <a:gd name="T31" fmla="*/ 2147483647 h 724"/>
              <a:gd name="T32" fmla="*/ 2147483647 w 607"/>
              <a:gd name="T33" fmla="*/ 2147483647 h 724"/>
              <a:gd name="T34" fmla="*/ 2147483647 w 607"/>
              <a:gd name="T35" fmla="*/ 2147483647 h 724"/>
              <a:gd name="T36" fmla="*/ 2147483647 w 607"/>
              <a:gd name="T37" fmla="*/ 2147483647 h 724"/>
              <a:gd name="T38" fmla="*/ 2147483647 w 607"/>
              <a:gd name="T39" fmla="*/ 2147483647 h 724"/>
              <a:gd name="T40" fmla="*/ 2147483647 w 607"/>
              <a:gd name="T41" fmla="*/ 2147483647 h 724"/>
              <a:gd name="T42" fmla="*/ 2147483647 w 607"/>
              <a:gd name="T43" fmla="*/ 2147483647 h 724"/>
              <a:gd name="T44" fmla="*/ 2147483647 w 607"/>
              <a:gd name="T45" fmla="*/ 2147483647 h 724"/>
              <a:gd name="T46" fmla="*/ 2147483647 w 607"/>
              <a:gd name="T47" fmla="*/ 2147483647 h 724"/>
              <a:gd name="T48" fmla="*/ 2147483647 w 607"/>
              <a:gd name="T49" fmla="*/ 2147483647 h 724"/>
              <a:gd name="T50" fmla="*/ 2147483647 w 607"/>
              <a:gd name="T51" fmla="*/ 2147483647 h 724"/>
              <a:gd name="T52" fmla="*/ 2147483647 w 607"/>
              <a:gd name="T53" fmla="*/ 2147483647 h 724"/>
              <a:gd name="T54" fmla="*/ 2147483647 w 607"/>
              <a:gd name="T55" fmla="*/ 2147483647 h 724"/>
              <a:gd name="T56" fmla="*/ 2147483647 w 607"/>
              <a:gd name="T57" fmla="*/ 2147483647 h 724"/>
              <a:gd name="T58" fmla="*/ 2147483647 w 607"/>
              <a:gd name="T59" fmla="*/ 2147483647 h 724"/>
              <a:gd name="T60" fmla="*/ 2147483647 w 607"/>
              <a:gd name="T61" fmla="*/ 2147483647 h 724"/>
              <a:gd name="T62" fmla="*/ 2147483647 w 607"/>
              <a:gd name="T63" fmla="*/ 2147483647 h 724"/>
              <a:gd name="T64" fmla="*/ 2147483647 w 607"/>
              <a:gd name="T65" fmla="*/ 2147483647 h 724"/>
              <a:gd name="T66" fmla="*/ 2147483647 w 607"/>
              <a:gd name="T67" fmla="*/ 2147483647 h 724"/>
              <a:gd name="T68" fmla="*/ 2147483647 w 607"/>
              <a:gd name="T69" fmla="*/ 2147483647 h 724"/>
              <a:gd name="T70" fmla="*/ 2147483647 w 607"/>
              <a:gd name="T71" fmla="*/ 2147483647 h 724"/>
              <a:gd name="T72" fmla="*/ 2147483647 w 607"/>
              <a:gd name="T73" fmla="*/ 2147483647 h 724"/>
              <a:gd name="T74" fmla="*/ 2147483647 w 607"/>
              <a:gd name="T75" fmla="*/ 2147483647 h 724"/>
              <a:gd name="T76" fmla="*/ 2147483647 w 607"/>
              <a:gd name="T77" fmla="*/ 2147483647 h 724"/>
              <a:gd name="T78" fmla="*/ 2147483647 w 607"/>
              <a:gd name="T79" fmla="*/ 2147483647 h 724"/>
              <a:gd name="T80" fmla="*/ 2147483647 w 607"/>
              <a:gd name="T81" fmla="*/ 2147483647 h 724"/>
              <a:gd name="T82" fmla="*/ 2147483647 w 607"/>
              <a:gd name="T83" fmla="*/ 2147483647 h 724"/>
              <a:gd name="T84" fmla="*/ 0 w 607"/>
              <a:gd name="T85" fmla="*/ 2147483647 h 724"/>
              <a:gd name="T86" fmla="*/ 2147483647 w 607"/>
              <a:gd name="T87" fmla="*/ 2147483647 h 724"/>
              <a:gd name="T88" fmla="*/ 2147483647 w 607"/>
              <a:gd name="T89" fmla="*/ 2147483647 h 724"/>
              <a:gd name="T90" fmla="*/ 2147483647 w 607"/>
              <a:gd name="T91" fmla="*/ 2147483647 h 724"/>
              <a:gd name="T92" fmla="*/ 2147483647 w 607"/>
              <a:gd name="T93" fmla="*/ 2147483647 h 724"/>
              <a:gd name="T94" fmla="*/ 2147483647 w 607"/>
              <a:gd name="T95" fmla="*/ 2147483647 h 724"/>
              <a:gd name="T96" fmla="*/ 2147483647 w 607"/>
              <a:gd name="T97" fmla="*/ 2147483647 h 724"/>
              <a:gd name="T98" fmla="*/ 2147483647 w 607"/>
              <a:gd name="T99" fmla="*/ 2147483647 h 724"/>
              <a:gd name="T100" fmla="*/ 2147483647 w 607"/>
              <a:gd name="T101" fmla="*/ 2147483647 h 724"/>
              <a:gd name="T102" fmla="*/ 2147483647 w 607"/>
              <a:gd name="T103" fmla="*/ 2147483647 h 724"/>
              <a:gd name="T104" fmla="*/ 2147483647 w 607"/>
              <a:gd name="T105" fmla="*/ 2147483647 h 724"/>
              <a:gd name="T106" fmla="*/ 2147483647 w 607"/>
              <a:gd name="T107" fmla="*/ 2147483647 h 724"/>
              <a:gd name="T108" fmla="*/ 2147483647 w 607"/>
              <a:gd name="T109" fmla="*/ 2147483647 h 724"/>
              <a:gd name="T110" fmla="*/ 2147483647 w 607"/>
              <a:gd name="T111" fmla="*/ 2147483647 h 724"/>
              <a:gd name="T112" fmla="*/ 2147483647 w 607"/>
              <a:gd name="T113" fmla="*/ 2147483647 h 724"/>
              <a:gd name="T114" fmla="*/ 2147483647 w 607"/>
              <a:gd name="T115" fmla="*/ 2147483647 h 724"/>
              <a:gd name="T116" fmla="*/ 2147483647 w 607"/>
              <a:gd name="T117" fmla="*/ 2147483647 h 724"/>
              <a:gd name="T118" fmla="*/ 2147483647 w 607"/>
              <a:gd name="T119" fmla="*/ 2147483647 h 724"/>
              <a:gd name="T120" fmla="*/ 2147483647 w 607"/>
              <a:gd name="T121" fmla="*/ 2147483647 h 724"/>
              <a:gd name="T122" fmla="*/ 2147483647 w 607"/>
              <a:gd name="T123" fmla="*/ 2147483647 h 724"/>
              <a:gd name="T124" fmla="*/ 2147483647 w 607"/>
              <a:gd name="T125" fmla="*/ 2147483647 h 72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607"/>
              <a:gd name="T190" fmla="*/ 0 h 724"/>
              <a:gd name="T191" fmla="*/ 607 w 607"/>
              <a:gd name="T192" fmla="*/ 724 h 724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607" h="724">
                <a:moveTo>
                  <a:pt x="393" y="79"/>
                </a:moveTo>
                <a:lnTo>
                  <a:pt x="393" y="79"/>
                </a:lnTo>
                <a:lnTo>
                  <a:pt x="396" y="84"/>
                </a:lnTo>
                <a:lnTo>
                  <a:pt x="398" y="90"/>
                </a:lnTo>
                <a:lnTo>
                  <a:pt x="402" y="97"/>
                </a:lnTo>
                <a:lnTo>
                  <a:pt x="406" y="103"/>
                </a:lnTo>
                <a:lnTo>
                  <a:pt x="412" y="110"/>
                </a:lnTo>
                <a:lnTo>
                  <a:pt x="417" y="118"/>
                </a:lnTo>
                <a:lnTo>
                  <a:pt x="423" y="126"/>
                </a:lnTo>
                <a:lnTo>
                  <a:pt x="430" y="134"/>
                </a:lnTo>
                <a:lnTo>
                  <a:pt x="436" y="142"/>
                </a:lnTo>
                <a:lnTo>
                  <a:pt x="442" y="150"/>
                </a:lnTo>
                <a:lnTo>
                  <a:pt x="449" y="158"/>
                </a:lnTo>
                <a:lnTo>
                  <a:pt x="456" y="166"/>
                </a:lnTo>
                <a:lnTo>
                  <a:pt x="462" y="174"/>
                </a:lnTo>
                <a:lnTo>
                  <a:pt x="469" y="181"/>
                </a:lnTo>
                <a:lnTo>
                  <a:pt x="475" y="188"/>
                </a:lnTo>
                <a:lnTo>
                  <a:pt x="481" y="195"/>
                </a:lnTo>
                <a:lnTo>
                  <a:pt x="487" y="201"/>
                </a:lnTo>
                <a:lnTo>
                  <a:pt x="493" y="207"/>
                </a:lnTo>
                <a:lnTo>
                  <a:pt x="499" y="213"/>
                </a:lnTo>
                <a:lnTo>
                  <a:pt x="506" y="219"/>
                </a:lnTo>
                <a:lnTo>
                  <a:pt x="513" y="224"/>
                </a:lnTo>
                <a:lnTo>
                  <a:pt x="520" y="230"/>
                </a:lnTo>
                <a:lnTo>
                  <a:pt x="527" y="235"/>
                </a:lnTo>
                <a:lnTo>
                  <a:pt x="534" y="241"/>
                </a:lnTo>
                <a:lnTo>
                  <a:pt x="541" y="246"/>
                </a:lnTo>
                <a:lnTo>
                  <a:pt x="547" y="251"/>
                </a:lnTo>
                <a:lnTo>
                  <a:pt x="553" y="256"/>
                </a:lnTo>
                <a:lnTo>
                  <a:pt x="559" y="261"/>
                </a:lnTo>
                <a:lnTo>
                  <a:pt x="565" y="267"/>
                </a:lnTo>
                <a:lnTo>
                  <a:pt x="570" y="272"/>
                </a:lnTo>
                <a:lnTo>
                  <a:pt x="574" y="277"/>
                </a:lnTo>
                <a:lnTo>
                  <a:pt x="578" y="283"/>
                </a:lnTo>
                <a:lnTo>
                  <a:pt x="584" y="294"/>
                </a:lnTo>
                <a:lnTo>
                  <a:pt x="589" y="303"/>
                </a:lnTo>
                <a:lnTo>
                  <a:pt x="594" y="312"/>
                </a:lnTo>
                <a:lnTo>
                  <a:pt x="597" y="320"/>
                </a:lnTo>
                <a:lnTo>
                  <a:pt x="599" y="329"/>
                </a:lnTo>
                <a:lnTo>
                  <a:pt x="602" y="337"/>
                </a:lnTo>
                <a:lnTo>
                  <a:pt x="604" y="347"/>
                </a:lnTo>
                <a:lnTo>
                  <a:pt x="606" y="358"/>
                </a:lnTo>
                <a:lnTo>
                  <a:pt x="606" y="364"/>
                </a:lnTo>
                <a:lnTo>
                  <a:pt x="607" y="372"/>
                </a:lnTo>
                <a:lnTo>
                  <a:pt x="607" y="382"/>
                </a:lnTo>
                <a:lnTo>
                  <a:pt x="606" y="392"/>
                </a:lnTo>
                <a:lnTo>
                  <a:pt x="606" y="403"/>
                </a:lnTo>
                <a:lnTo>
                  <a:pt x="605" y="414"/>
                </a:lnTo>
                <a:lnTo>
                  <a:pt x="604" y="426"/>
                </a:lnTo>
                <a:lnTo>
                  <a:pt x="603" y="438"/>
                </a:lnTo>
                <a:lnTo>
                  <a:pt x="601" y="450"/>
                </a:lnTo>
                <a:lnTo>
                  <a:pt x="599" y="461"/>
                </a:lnTo>
                <a:lnTo>
                  <a:pt x="598" y="472"/>
                </a:lnTo>
                <a:lnTo>
                  <a:pt x="596" y="482"/>
                </a:lnTo>
                <a:lnTo>
                  <a:pt x="594" y="491"/>
                </a:lnTo>
                <a:lnTo>
                  <a:pt x="592" y="499"/>
                </a:lnTo>
                <a:lnTo>
                  <a:pt x="591" y="505"/>
                </a:lnTo>
                <a:lnTo>
                  <a:pt x="589" y="510"/>
                </a:lnTo>
                <a:lnTo>
                  <a:pt x="586" y="515"/>
                </a:lnTo>
                <a:lnTo>
                  <a:pt x="584" y="519"/>
                </a:lnTo>
                <a:lnTo>
                  <a:pt x="582" y="521"/>
                </a:lnTo>
                <a:lnTo>
                  <a:pt x="580" y="523"/>
                </a:lnTo>
                <a:lnTo>
                  <a:pt x="578" y="525"/>
                </a:lnTo>
                <a:lnTo>
                  <a:pt x="576" y="529"/>
                </a:lnTo>
                <a:lnTo>
                  <a:pt x="572" y="535"/>
                </a:lnTo>
                <a:lnTo>
                  <a:pt x="568" y="545"/>
                </a:lnTo>
                <a:lnTo>
                  <a:pt x="565" y="552"/>
                </a:lnTo>
                <a:lnTo>
                  <a:pt x="562" y="559"/>
                </a:lnTo>
                <a:lnTo>
                  <a:pt x="557" y="568"/>
                </a:lnTo>
                <a:lnTo>
                  <a:pt x="552" y="577"/>
                </a:lnTo>
                <a:lnTo>
                  <a:pt x="546" y="586"/>
                </a:lnTo>
                <a:lnTo>
                  <a:pt x="541" y="597"/>
                </a:lnTo>
                <a:lnTo>
                  <a:pt x="534" y="606"/>
                </a:lnTo>
                <a:lnTo>
                  <a:pt x="527" y="617"/>
                </a:lnTo>
                <a:lnTo>
                  <a:pt x="521" y="627"/>
                </a:lnTo>
                <a:lnTo>
                  <a:pt x="515" y="637"/>
                </a:lnTo>
                <a:lnTo>
                  <a:pt x="508" y="647"/>
                </a:lnTo>
                <a:lnTo>
                  <a:pt x="503" y="655"/>
                </a:lnTo>
                <a:lnTo>
                  <a:pt x="497" y="664"/>
                </a:lnTo>
                <a:lnTo>
                  <a:pt x="492" y="671"/>
                </a:lnTo>
                <a:lnTo>
                  <a:pt x="488" y="677"/>
                </a:lnTo>
                <a:lnTo>
                  <a:pt x="485" y="682"/>
                </a:lnTo>
                <a:lnTo>
                  <a:pt x="480" y="689"/>
                </a:lnTo>
                <a:lnTo>
                  <a:pt x="476" y="694"/>
                </a:lnTo>
                <a:lnTo>
                  <a:pt x="473" y="696"/>
                </a:lnTo>
                <a:lnTo>
                  <a:pt x="471" y="696"/>
                </a:lnTo>
                <a:lnTo>
                  <a:pt x="469" y="696"/>
                </a:lnTo>
                <a:lnTo>
                  <a:pt x="467" y="695"/>
                </a:lnTo>
                <a:lnTo>
                  <a:pt x="465" y="695"/>
                </a:lnTo>
                <a:lnTo>
                  <a:pt x="462" y="697"/>
                </a:lnTo>
                <a:lnTo>
                  <a:pt x="461" y="698"/>
                </a:lnTo>
                <a:lnTo>
                  <a:pt x="461" y="697"/>
                </a:lnTo>
                <a:lnTo>
                  <a:pt x="462" y="694"/>
                </a:lnTo>
                <a:lnTo>
                  <a:pt x="461" y="693"/>
                </a:lnTo>
                <a:lnTo>
                  <a:pt x="455" y="693"/>
                </a:lnTo>
                <a:lnTo>
                  <a:pt x="444" y="696"/>
                </a:lnTo>
                <a:lnTo>
                  <a:pt x="425" y="702"/>
                </a:lnTo>
                <a:lnTo>
                  <a:pt x="397" y="715"/>
                </a:lnTo>
                <a:lnTo>
                  <a:pt x="381" y="720"/>
                </a:lnTo>
                <a:lnTo>
                  <a:pt x="366" y="724"/>
                </a:lnTo>
                <a:lnTo>
                  <a:pt x="353" y="724"/>
                </a:lnTo>
                <a:lnTo>
                  <a:pt x="343" y="722"/>
                </a:lnTo>
                <a:lnTo>
                  <a:pt x="333" y="718"/>
                </a:lnTo>
                <a:lnTo>
                  <a:pt x="324" y="713"/>
                </a:lnTo>
                <a:lnTo>
                  <a:pt x="315" y="707"/>
                </a:lnTo>
                <a:lnTo>
                  <a:pt x="309" y="699"/>
                </a:lnTo>
                <a:lnTo>
                  <a:pt x="302" y="691"/>
                </a:lnTo>
                <a:lnTo>
                  <a:pt x="296" y="683"/>
                </a:lnTo>
                <a:lnTo>
                  <a:pt x="290" y="675"/>
                </a:lnTo>
                <a:lnTo>
                  <a:pt x="284" y="668"/>
                </a:lnTo>
                <a:lnTo>
                  <a:pt x="279" y="663"/>
                </a:lnTo>
                <a:lnTo>
                  <a:pt x="273" y="658"/>
                </a:lnTo>
                <a:lnTo>
                  <a:pt x="267" y="655"/>
                </a:lnTo>
                <a:lnTo>
                  <a:pt x="260" y="655"/>
                </a:lnTo>
                <a:lnTo>
                  <a:pt x="253" y="655"/>
                </a:lnTo>
                <a:lnTo>
                  <a:pt x="245" y="655"/>
                </a:lnTo>
                <a:lnTo>
                  <a:pt x="237" y="654"/>
                </a:lnTo>
                <a:lnTo>
                  <a:pt x="229" y="652"/>
                </a:lnTo>
                <a:lnTo>
                  <a:pt x="220" y="650"/>
                </a:lnTo>
                <a:lnTo>
                  <a:pt x="212" y="647"/>
                </a:lnTo>
                <a:lnTo>
                  <a:pt x="203" y="644"/>
                </a:lnTo>
                <a:lnTo>
                  <a:pt x="194" y="641"/>
                </a:lnTo>
                <a:lnTo>
                  <a:pt x="185" y="637"/>
                </a:lnTo>
                <a:lnTo>
                  <a:pt x="177" y="634"/>
                </a:lnTo>
                <a:lnTo>
                  <a:pt x="168" y="630"/>
                </a:lnTo>
                <a:lnTo>
                  <a:pt x="159" y="626"/>
                </a:lnTo>
                <a:lnTo>
                  <a:pt x="151" y="621"/>
                </a:lnTo>
                <a:lnTo>
                  <a:pt x="143" y="617"/>
                </a:lnTo>
                <a:lnTo>
                  <a:pt x="136" y="613"/>
                </a:lnTo>
                <a:lnTo>
                  <a:pt x="128" y="609"/>
                </a:lnTo>
                <a:lnTo>
                  <a:pt x="114" y="601"/>
                </a:lnTo>
                <a:lnTo>
                  <a:pt x="101" y="593"/>
                </a:lnTo>
                <a:lnTo>
                  <a:pt x="87" y="586"/>
                </a:lnTo>
                <a:lnTo>
                  <a:pt x="75" y="580"/>
                </a:lnTo>
                <a:lnTo>
                  <a:pt x="63" y="574"/>
                </a:lnTo>
                <a:lnTo>
                  <a:pt x="53" y="568"/>
                </a:lnTo>
                <a:lnTo>
                  <a:pt x="46" y="563"/>
                </a:lnTo>
                <a:lnTo>
                  <a:pt x="41" y="558"/>
                </a:lnTo>
                <a:lnTo>
                  <a:pt x="37" y="553"/>
                </a:lnTo>
                <a:lnTo>
                  <a:pt x="33" y="547"/>
                </a:lnTo>
                <a:lnTo>
                  <a:pt x="28" y="540"/>
                </a:lnTo>
                <a:lnTo>
                  <a:pt x="25" y="533"/>
                </a:lnTo>
                <a:lnTo>
                  <a:pt x="21" y="527"/>
                </a:lnTo>
                <a:lnTo>
                  <a:pt x="18" y="522"/>
                </a:lnTo>
                <a:lnTo>
                  <a:pt x="15" y="518"/>
                </a:lnTo>
                <a:lnTo>
                  <a:pt x="13" y="515"/>
                </a:lnTo>
                <a:lnTo>
                  <a:pt x="12" y="515"/>
                </a:lnTo>
                <a:lnTo>
                  <a:pt x="12" y="516"/>
                </a:lnTo>
                <a:lnTo>
                  <a:pt x="12" y="515"/>
                </a:lnTo>
                <a:lnTo>
                  <a:pt x="11" y="513"/>
                </a:lnTo>
                <a:lnTo>
                  <a:pt x="9" y="508"/>
                </a:lnTo>
                <a:lnTo>
                  <a:pt x="6" y="500"/>
                </a:lnTo>
                <a:lnTo>
                  <a:pt x="4" y="495"/>
                </a:lnTo>
                <a:lnTo>
                  <a:pt x="2" y="489"/>
                </a:lnTo>
                <a:lnTo>
                  <a:pt x="1" y="483"/>
                </a:lnTo>
                <a:lnTo>
                  <a:pt x="0" y="476"/>
                </a:lnTo>
                <a:lnTo>
                  <a:pt x="0" y="469"/>
                </a:lnTo>
                <a:lnTo>
                  <a:pt x="0" y="462"/>
                </a:lnTo>
                <a:lnTo>
                  <a:pt x="0" y="454"/>
                </a:lnTo>
                <a:lnTo>
                  <a:pt x="0" y="446"/>
                </a:lnTo>
                <a:lnTo>
                  <a:pt x="1" y="438"/>
                </a:lnTo>
                <a:lnTo>
                  <a:pt x="2" y="430"/>
                </a:lnTo>
                <a:lnTo>
                  <a:pt x="2" y="422"/>
                </a:lnTo>
                <a:lnTo>
                  <a:pt x="3" y="414"/>
                </a:lnTo>
                <a:lnTo>
                  <a:pt x="4" y="406"/>
                </a:lnTo>
                <a:lnTo>
                  <a:pt x="5" y="398"/>
                </a:lnTo>
                <a:lnTo>
                  <a:pt x="6" y="391"/>
                </a:lnTo>
                <a:lnTo>
                  <a:pt x="7" y="384"/>
                </a:lnTo>
                <a:lnTo>
                  <a:pt x="11" y="370"/>
                </a:lnTo>
                <a:lnTo>
                  <a:pt x="18" y="357"/>
                </a:lnTo>
                <a:lnTo>
                  <a:pt x="27" y="344"/>
                </a:lnTo>
                <a:lnTo>
                  <a:pt x="37" y="333"/>
                </a:lnTo>
                <a:lnTo>
                  <a:pt x="49" y="322"/>
                </a:lnTo>
                <a:lnTo>
                  <a:pt x="61" y="314"/>
                </a:lnTo>
                <a:lnTo>
                  <a:pt x="73" y="309"/>
                </a:lnTo>
                <a:lnTo>
                  <a:pt x="84" y="305"/>
                </a:lnTo>
                <a:lnTo>
                  <a:pt x="89" y="304"/>
                </a:lnTo>
                <a:lnTo>
                  <a:pt x="94" y="301"/>
                </a:lnTo>
                <a:lnTo>
                  <a:pt x="98" y="298"/>
                </a:lnTo>
                <a:lnTo>
                  <a:pt x="102" y="294"/>
                </a:lnTo>
                <a:lnTo>
                  <a:pt x="106" y="288"/>
                </a:lnTo>
                <a:lnTo>
                  <a:pt x="110" y="283"/>
                </a:lnTo>
                <a:lnTo>
                  <a:pt x="115" y="277"/>
                </a:lnTo>
                <a:lnTo>
                  <a:pt x="120" y="271"/>
                </a:lnTo>
                <a:lnTo>
                  <a:pt x="126" y="264"/>
                </a:lnTo>
                <a:lnTo>
                  <a:pt x="132" y="258"/>
                </a:lnTo>
                <a:lnTo>
                  <a:pt x="139" y="251"/>
                </a:lnTo>
                <a:lnTo>
                  <a:pt x="147" y="245"/>
                </a:lnTo>
                <a:lnTo>
                  <a:pt x="156" y="240"/>
                </a:lnTo>
                <a:lnTo>
                  <a:pt x="166" y="235"/>
                </a:lnTo>
                <a:lnTo>
                  <a:pt x="177" y="230"/>
                </a:lnTo>
                <a:lnTo>
                  <a:pt x="190" y="227"/>
                </a:lnTo>
                <a:lnTo>
                  <a:pt x="203" y="222"/>
                </a:lnTo>
                <a:lnTo>
                  <a:pt x="215" y="214"/>
                </a:lnTo>
                <a:lnTo>
                  <a:pt x="226" y="204"/>
                </a:lnTo>
                <a:lnTo>
                  <a:pt x="235" y="192"/>
                </a:lnTo>
                <a:lnTo>
                  <a:pt x="245" y="177"/>
                </a:lnTo>
                <a:lnTo>
                  <a:pt x="253" y="162"/>
                </a:lnTo>
                <a:lnTo>
                  <a:pt x="261" y="145"/>
                </a:lnTo>
                <a:lnTo>
                  <a:pt x="268" y="128"/>
                </a:lnTo>
                <a:lnTo>
                  <a:pt x="275" y="110"/>
                </a:lnTo>
                <a:lnTo>
                  <a:pt x="281" y="93"/>
                </a:lnTo>
                <a:lnTo>
                  <a:pt x="287" y="76"/>
                </a:lnTo>
                <a:lnTo>
                  <a:pt x="292" y="61"/>
                </a:lnTo>
                <a:lnTo>
                  <a:pt x="298" y="47"/>
                </a:lnTo>
                <a:lnTo>
                  <a:pt x="303" y="35"/>
                </a:lnTo>
                <a:lnTo>
                  <a:pt x="308" y="25"/>
                </a:lnTo>
                <a:lnTo>
                  <a:pt x="313" y="17"/>
                </a:lnTo>
                <a:lnTo>
                  <a:pt x="322" y="7"/>
                </a:lnTo>
                <a:lnTo>
                  <a:pt x="329" y="2"/>
                </a:lnTo>
                <a:lnTo>
                  <a:pt x="334" y="0"/>
                </a:lnTo>
                <a:lnTo>
                  <a:pt x="339" y="0"/>
                </a:lnTo>
                <a:lnTo>
                  <a:pt x="341" y="2"/>
                </a:lnTo>
                <a:lnTo>
                  <a:pt x="344" y="4"/>
                </a:lnTo>
                <a:lnTo>
                  <a:pt x="346" y="6"/>
                </a:lnTo>
                <a:lnTo>
                  <a:pt x="348" y="7"/>
                </a:lnTo>
                <a:lnTo>
                  <a:pt x="351" y="7"/>
                </a:lnTo>
                <a:lnTo>
                  <a:pt x="349" y="7"/>
                </a:lnTo>
                <a:lnTo>
                  <a:pt x="347" y="6"/>
                </a:lnTo>
                <a:lnTo>
                  <a:pt x="345" y="6"/>
                </a:lnTo>
                <a:lnTo>
                  <a:pt x="346" y="7"/>
                </a:lnTo>
                <a:lnTo>
                  <a:pt x="347" y="7"/>
                </a:lnTo>
                <a:lnTo>
                  <a:pt x="347" y="8"/>
                </a:lnTo>
                <a:lnTo>
                  <a:pt x="356" y="15"/>
                </a:lnTo>
                <a:lnTo>
                  <a:pt x="365" y="23"/>
                </a:lnTo>
                <a:lnTo>
                  <a:pt x="372" y="32"/>
                </a:lnTo>
                <a:lnTo>
                  <a:pt x="378" y="41"/>
                </a:lnTo>
                <a:lnTo>
                  <a:pt x="382" y="50"/>
                </a:lnTo>
                <a:lnTo>
                  <a:pt x="386" y="60"/>
                </a:lnTo>
                <a:lnTo>
                  <a:pt x="390" y="69"/>
                </a:lnTo>
                <a:lnTo>
                  <a:pt x="393" y="79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03" name="Freeform 131"/>
          <p:cNvSpPr>
            <a:spLocks/>
          </p:cNvSpPr>
          <p:nvPr/>
        </p:nvSpPr>
        <p:spPr bwMode="auto">
          <a:xfrm>
            <a:off x="7313790" y="3873500"/>
            <a:ext cx="255411" cy="327378"/>
          </a:xfrm>
          <a:custGeom>
            <a:avLst/>
            <a:gdLst>
              <a:gd name="T0" fmla="*/ 2147483647 w 181"/>
              <a:gd name="T1" fmla="*/ 2147483647 h 232"/>
              <a:gd name="T2" fmla="*/ 2147483647 w 181"/>
              <a:gd name="T3" fmla="*/ 2147483647 h 232"/>
              <a:gd name="T4" fmla="*/ 2147483647 w 181"/>
              <a:gd name="T5" fmla="*/ 2147483647 h 232"/>
              <a:gd name="T6" fmla="*/ 2147483647 w 181"/>
              <a:gd name="T7" fmla="*/ 2147483647 h 232"/>
              <a:gd name="T8" fmla="*/ 2147483647 w 181"/>
              <a:gd name="T9" fmla="*/ 2147483647 h 232"/>
              <a:gd name="T10" fmla="*/ 2147483647 w 181"/>
              <a:gd name="T11" fmla="*/ 2147483647 h 232"/>
              <a:gd name="T12" fmla="*/ 2147483647 w 181"/>
              <a:gd name="T13" fmla="*/ 2147483647 h 232"/>
              <a:gd name="T14" fmla="*/ 2147483647 w 181"/>
              <a:gd name="T15" fmla="*/ 2147483647 h 232"/>
              <a:gd name="T16" fmla="*/ 2147483647 w 181"/>
              <a:gd name="T17" fmla="*/ 2147483647 h 232"/>
              <a:gd name="T18" fmla="*/ 2147483647 w 181"/>
              <a:gd name="T19" fmla="*/ 2147483647 h 232"/>
              <a:gd name="T20" fmla="*/ 2147483647 w 181"/>
              <a:gd name="T21" fmla="*/ 2147483647 h 232"/>
              <a:gd name="T22" fmla="*/ 2147483647 w 181"/>
              <a:gd name="T23" fmla="*/ 2147483647 h 232"/>
              <a:gd name="T24" fmla="*/ 2147483647 w 181"/>
              <a:gd name="T25" fmla="*/ 2147483647 h 232"/>
              <a:gd name="T26" fmla="*/ 2147483647 w 181"/>
              <a:gd name="T27" fmla="*/ 2147483647 h 232"/>
              <a:gd name="T28" fmla="*/ 2147483647 w 181"/>
              <a:gd name="T29" fmla="*/ 2147483647 h 232"/>
              <a:gd name="T30" fmla="*/ 2147483647 w 181"/>
              <a:gd name="T31" fmla="*/ 2147483647 h 232"/>
              <a:gd name="T32" fmla="*/ 2147483647 w 181"/>
              <a:gd name="T33" fmla="*/ 2147483647 h 232"/>
              <a:gd name="T34" fmla="*/ 2147483647 w 181"/>
              <a:gd name="T35" fmla="*/ 2147483647 h 232"/>
              <a:gd name="T36" fmla="*/ 2147483647 w 181"/>
              <a:gd name="T37" fmla="*/ 2147483647 h 232"/>
              <a:gd name="T38" fmla="*/ 2147483647 w 181"/>
              <a:gd name="T39" fmla="*/ 2147483647 h 232"/>
              <a:gd name="T40" fmla="*/ 2147483647 w 181"/>
              <a:gd name="T41" fmla="*/ 2147483647 h 232"/>
              <a:gd name="T42" fmla="*/ 2147483647 w 181"/>
              <a:gd name="T43" fmla="*/ 2147483647 h 232"/>
              <a:gd name="T44" fmla="*/ 2147483647 w 181"/>
              <a:gd name="T45" fmla="*/ 2147483647 h 232"/>
              <a:gd name="T46" fmla="*/ 2147483647 w 181"/>
              <a:gd name="T47" fmla="*/ 2147483647 h 232"/>
              <a:gd name="T48" fmla="*/ 2147483647 w 181"/>
              <a:gd name="T49" fmla="*/ 2147483647 h 232"/>
              <a:gd name="T50" fmla="*/ 2147483647 w 181"/>
              <a:gd name="T51" fmla="*/ 2147483647 h 232"/>
              <a:gd name="T52" fmla="*/ 2147483647 w 181"/>
              <a:gd name="T53" fmla="*/ 2147483647 h 232"/>
              <a:gd name="T54" fmla="*/ 2147483647 w 181"/>
              <a:gd name="T55" fmla="*/ 2147483647 h 232"/>
              <a:gd name="T56" fmla="*/ 2147483647 w 181"/>
              <a:gd name="T57" fmla="*/ 2147483647 h 232"/>
              <a:gd name="T58" fmla="*/ 2147483647 w 181"/>
              <a:gd name="T59" fmla="*/ 2147483647 h 232"/>
              <a:gd name="T60" fmla="*/ 2147483647 w 181"/>
              <a:gd name="T61" fmla="*/ 2147483647 h 232"/>
              <a:gd name="T62" fmla="*/ 2147483647 w 181"/>
              <a:gd name="T63" fmla="*/ 2147483647 h 232"/>
              <a:gd name="T64" fmla="*/ 2147483647 w 181"/>
              <a:gd name="T65" fmla="*/ 2147483647 h 232"/>
              <a:gd name="T66" fmla="*/ 0 w 181"/>
              <a:gd name="T67" fmla="*/ 2147483647 h 232"/>
              <a:gd name="T68" fmla="*/ 0 w 181"/>
              <a:gd name="T69" fmla="*/ 2147483647 h 232"/>
              <a:gd name="T70" fmla="*/ 0 w 181"/>
              <a:gd name="T71" fmla="*/ 2147483647 h 232"/>
              <a:gd name="T72" fmla="*/ 2147483647 w 181"/>
              <a:gd name="T73" fmla="*/ 2147483647 h 232"/>
              <a:gd name="T74" fmla="*/ 2147483647 w 181"/>
              <a:gd name="T75" fmla="*/ 2147483647 h 232"/>
              <a:gd name="T76" fmla="*/ 2147483647 w 181"/>
              <a:gd name="T77" fmla="*/ 2147483647 h 232"/>
              <a:gd name="T78" fmla="*/ 2147483647 w 181"/>
              <a:gd name="T79" fmla="*/ 2147483647 h 232"/>
              <a:gd name="T80" fmla="*/ 2147483647 w 181"/>
              <a:gd name="T81" fmla="*/ 2147483647 h 232"/>
              <a:gd name="T82" fmla="*/ 2147483647 w 181"/>
              <a:gd name="T83" fmla="*/ 2147483647 h 232"/>
              <a:gd name="T84" fmla="*/ 2147483647 w 181"/>
              <a:gd name="T85" fmla="*/ 2147483647 h 232"/>
              <a:gd name="T86" fmla="*/ 2147483647 w 181"/>
              <a:gd name="T87" fmla="*/ 2147483647 h 232"/>
              <a:gd name="T88" fmla="*/ 2147483647 w 181"/>
              <a:gd name="T89" fmla="*/ 2147483647 h 232"/>
              <a:gd name="T90" fmla="*/ 2147483647 w 181"/>
              <a:gd name="T91" fmla="*/ 2147483647 h 232"/>
              <a:gd name="T92" fmla="*/ 2147483647 w 181"/>
              <a:gd name="T93" fmla="*/ 2147483647 h 232"/>
              <a:gd name="T94" fmla="*/ 2147483647 w 181"/>
              <a:gd name="T95" fmla="*/ 2147483647 h 232"/>
              <a:gd name="T96" fmla="*/ 2147483647 w 181"/>
              <a:gd name="T97" fmla="*/ 2147483647 h 232"/>
              <a:gd name="T98" fmla="*/ 2147483647 w 181"/>
              <a:gd name="T99" fmla="*/ 2147483647 h 232"/>
              <a:gd name="T100" fmla="*/ 2147483647 w 181"/>
              <a:gd name="T101" fmla="*/ 2147483647 h 232"/>
              <a:gd name="T102" fmla="*/ 2147483647 w 181"/>
              <a:gd name="T103" fmla="*/ 2147483647 h 232"/>
              <a:gd name="T104" fmla="*/ 2147483647 w 181"/>
              <a:gd name="T105" fmla="*/ 2147483647 h 232"/>
              <a:gd name="T106" fmla="*/ 2147483647 w 181"/>
              <a:gd name="T107" fmla="*/ 0 h 232"/>
              <a:gd name="T108" fmla="*/ 2147483647 w 181"/>
              <a:gd name="T109" fmla="*/ 2147483647 h 232"/>
              <a:gd name="T110" fmla="*/ 2147483647 w 181"/>
              <a:gd name="T111" fmla="*/ 2147483647 h 232"/>
              <a:gd name="T112" fmla="*/ 2147483647 w 181"/>
              <a:gd name="T113" fmla="*/ 2147483647 h 232"/>
              <a:gd name="T114" fmla="*/ 2147483647 w 181"/>
              <a:gd name="T115" fmla="*/ 2147483647 h 23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1"/>
              <a:gd name="T175" fmla="*/ 0 h 232"/>
              <a:gd name="T176" fmla="*/ 181 w 181"/>
              <a:gd name="T177" fmla="*/ 232 h 23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1" h="232">
                <a:moveTo>
                  <a:pt x="153" y="29"/>
                </a:moveTo>
                <a:lnTo>
                  <a:pt x="153" y="29"/>
                </a:lnTo>
                <a:lnTo>
                  <a:pt x="153" y="33"/>
                </a:lnTo>
                <a:lnTo>
                  <a:pt x="153" y="39"/>
                </a:lnTo>
                <a:lnTo>
                  <a:pt x="154" y="44"/>
                </a:lnTo>
                <a:lnTo>
                  <a:pt x="156" y="51"/>
                </a:lnTo>
                <a:lnTo>
                  <a:pt x="158" y="58"/>
                </a:lnTo>
                <a:lnTo>
                  <a:pt x="160" y="65"/>
                </a:lnTo>
                <a:lnTo>
                  <a:pt x="162" y="71"/>
                </a:lnTo>
                <a:lnTo>
                  <a:pt x="163" y="77"/>
                </a:lnTo>
                <a:lnTo>
                  <a:pt x="165" y="82"/>
                </a:lnTo>
                <a:lnTo>
                  <a:pt x="168" y="88"/>
                </a:lnTo>
                <a:lnTo>
                  <a:pt x="170" y="93"/>
                </a:lnTo>
                <a:lnTo>
                  <a:pt x="173" y="97"/>
                </a:lnTo>
                <a:lnTo>
                  <a:pt x="176" y="103"/>
                </a:lnTo>
                <a:lnTo>
                  <a:pt x="177" y="107"/>
                </a:lnTo>
                <a:lnTo>
                  <a:pt x="179" y="112"/>
                </a:lnTo>
                <a:lnTo>
                  <a:pt x="180" y="116"/>
                </a:lnTo>
                <a:lnTo>
                  <a:pt x="181" y="120"/>
                </a:lnTo>
                <a:lnTo>
                  <a:pt x="181" y="124"/>
                </a:lnTo>
                <a:lnTo>
                  <a:pt x="181" y="127"/>
                </a:lnTo>
                <a:lnTo>
                  <a:pt x="181" y="131"/>
                </a:lnTo>
                <a:lnTo>
                  <a:pt x="181" y="134"/>
                </a:lnTo>
                <a:lnTo>
                  <a:pt x="181" y="137"/>
                </a:lnTo>
                <a:lnTo>
                  <a:pt x="180" y="140"/>
                </a:lnTo>
                <a:lnTo>
                  <a:pt x="180" y="143"/>
                </a:lnTo>
                <a:lnTo>
                  <a:pt x="178" y="148"/>
                </a:lnTo>
                <a:lnTo>
                  <a:pt x="176" y="154"/>
                </a:lnTo>
                <a:lnTo>
                  <a:pt x="173" y="161"/>
                </a:lnTo>
                <a:lnTo>
                  <a:pt x="170" y="168"/>
                </a:lnTo>
                <a:lnTo>
                  <a:pt x="166" y="175"/>
                </a:lnTo>
                <a:lnTo>
                  <a:pt x="163" y="181"/>
                </a:lnTo>
                <a:lnTo>
                  <a:pt x="161" y="186"/>
                </a:lnTo>
                <a:lnTo>
                  <a:pt x="158" y="189"/>
                </a:lnTo>
                <a:lnTo>
                  <a:pt x="156" y="191"/>
                </a:lnTo>
                <a:lnTo>
                  <a:pt x="154" y="192"/>
                </a:lnTo>
                <a:lnTo>
                  <a:pt x="153" y="194"/>
                </a:lnTo>
                <a:lnTo>
                  <a:pt x="149" y="198"/>
                </a:lnTo>
                <a:lnTo>
                  <a:pt x="146" y="201"/>
                </a:lnTo>
                <a:lnTo>
                  <a:pt x="141" y="206"/>
                </a:lnTo>
                <a:lnTo>
                  <a:pt x="136" y="210"/>
                </a:lnTo>
                <a:lnTo>
                  <a:pt x="130" y="215"/>
                </a:lnTo>
                <a:lnTo>
                  <a:pt x="124" y="220"/>
                </a:lnTo>
                <a:lnTo>
                  <a:pt x="119" y="224"/>
                </a:lnTo>
                <a:lnTo>
                  <a:pt x="115" y="228"/>
                </a:lnTo>
                <a:lnTo>
                  <a:pt x="111" y="230"/>
                </a:lnTo>
                <a:lnTo>
                  <a:pt x="107" y="232"/>
                </a:lnTo>
                <a:lnTo>
                  <a:pt x="105" y="232"/>
                </a:lnTo>
                <a:lnTo>
                  <a:pt x="103" y="232"/>
                </a:lnTo>
                <a:lnTo>
                  <a:pt x="102" y="232"/>
                </a:lnTo>
                <a:lnTo>
                  <a:pt x="103" y="232"/>
                </a:lnTo>
                <a:lnTo>
                  <a:pt x="103" y="231"/>
                </a:lnTo>
                <a:lnTo>
                  <a:pt x="103" y="230"/>
                </a:lnTo>
                <a:lnTo>
                  <a:pt x="101" y="229"/>
                </a:lnTo>
                <a:lnTo>
                  <a:pt x="98" y="229"/>
                </a:lnTo>
                <a:lnTo>
                  <a:pt x="92" y="229"/>
                </a:lnTo>
                <a:lnTo>
                  <a:pt x="83" y="229"/>
                </a:lnTo>
                <a:lnTo>
                  <a:pt x="74" y="228"/>
                </a:lnTo>
                <a:lnTo>
                  <a:pt x="67" y="225"/>
                </a:lnTo>
                <a:lnTo>
                  <a:pt x="63" y="220"/>
                </a:lnTo>
                <a:lnTo>
                  <a:pt x="61" y="213"/>
                </a:lnTo>
                <a:lnTo>
                  <a:pt x="59" y="207"/>
                </a:lnTo>
                <a:lnTo>
                  <a:pt x="58" y="200"/>
                </a:lnTo>
                <a:lnTo>
                  <a:pt x="56" y="196"/>
                </a:lnTo>
                <a:lnTo>
                  <a:pt x="52" y="193"/>
                </a:lnTo>
                <a:lnTo>
                  <a:pt x="48" y="191"/>
                </a:lnTo>
                <a:lnTo>
                  <a:pt x="44" y="188"/>
                </a:lnTo>
                <a:lnTo>
                  <a:pt x="40" y="184"/>
                </a:lnTo>
                <a:lnTo>
                  <a:pt x="36" y="180"/>
                </a:lnTo>
                <a:lnTo>
                  <a:pt x="32" y="176"/>
                </a:lnTo>
                <a:lnTo>
                  <a:pt x="28" y="171"/>
                </a:lnTo>
                <a:lnTo>
                  <a:pt x="25" y="167"/>
                </a:lnTo>
                <a:lnTo>
                  <a:pt x="21" y="162"/>
                </a:lnTo>
                <a:lnTo>
                  <a:pt x="18" y="157"/>
                </a:lnTo>
                <a:lnTo>
                  <a:pt x="15" y="153"/>
                </a:lnTo>
                <a:lnTo>
                  <a:pt x="13" y="149"/>
                </a:lnTo>
                <a:lnTo>
                  <a:pt x="10" y="146"/>
                </a:lnTo>
                <a:lnTo>
                  <a:pt x="7" y="142"/>
                </a:lnTo>
                <a:lnTo>
                  <a:pt x="6" y="139"/>
                </a:lnTo>
                <a:lnTo>
                  <a:pt x="4" y="137"/>
                </a:lnTo>
                <a:lnTo>
                  <a:pt x="3" y="135"/>
                </a:lnTo>
                <a:lnTo>
                  <a:pt x="3" y="133"/>
                </a:lnTo>
                <a:lnTo>
                  <a:pt x="2" y="130"/>
                </a:lnTo>
                <a:lnTo>
                  <a:pt x="2" y="127"/>
                </a:lnTo>
                <a:lnTo>
                  <a:pt x="2" y="125"/>
                </a:lnTo>
                <a:lnTo>
                  <a:pt x="1" y="122"/>
                </a:lnTo>
                <a:lnTo>
                  <a:pt x="1" y="120"/>
                </a:lnTo>
                <a:lnTo>
                  <a:pt x="0" y="119"/>
                </a:lnTo>
                <a:lnTo>
                  <a:pt x="0" y="118"/>
                </a:lnTo>
                <a:lnTo>
                  <a:pt x="0" y="117"/>
                </a:lnTo>
                <a:lnTo>
                  <a:pt x="0" y="112"/>
                </a:lnTo>
                <a:lnTo>
                  <a:pt x="0" y="108"/>
                </a:lnTo>
                <a:lnTo>
                  <a:pt x="1" y="104"/>
                </a:lnTo>
                <a:lnTo>
                  <a:pt x="3" y="99"/>
                </a:lnTo>
                <a:lnTo>
                  <a:pt x="5" y="95"/>
                </a:lnTo>
                <a:lnTo>
                  <a:pt x="7" y="89"/>
                </a:lnTo>
                <a:lnTo>
                  <a:pt x="9" y="85"/>
                </a:lnTo>
                <a:lnTo>
                  <a:pt x="11" y="80"/>
                </a:lnTo>
                <a:lnTo>
                  <a:pt x="13" y="76"/>
                </a:lnTo>
                <a:lnTo>
                  <a:pt x="15" y="72"/>
                </a:lnTo>
                <a:lnTo>
                  <a:pt x="19" y="69"/>
                </a:lnTo>
                <a:lnTo>
                  <a:pt x="23" y="66"/>
                </a:lnTo>
                <a:lnTo>
                  <a:pt x="27" y="63"/>
                </a:lnTo>
                <a:lnTo>
                  <a:pt x="32" y="62"/>
                </a:lnTo>
                <a:lnTo>
                  <a:pt x="36" y="61"/>
                </a:lnTo>
                <a:lnTo>
                  <a:pt x="40" y="61"/>
                </a:lnTo>
                <a:lnTo>
                  <a:pt x="43" y="61"/>
                </a:lnTo>
                <a:lnTo>
                  <a:pt x="46" y="61"/>
                </a:lnTo>
                <a:lnTo>
                  <a:pt x="49" y="59"/>
                </a:lnTo>
                <a:lnTo>
                  <a:pt x="53" y="57"/>
                </a:lnTo>
                <a:lnTo>
                  <a:pt x="57" y="55"/>
                </a:lnTo>
                <a:lnTo>
                  <a:pt x="62" y="52"/>
                </a:lnTo>
                <a:lnTo>
                  <a:pt x="67" y="50"/>
                </a:lnTo>
                <a:lnTo>
                  <a:pt x="73" y="49"/>
                </a:lnTo>
                <a:lnTo>
                  <a:pt x="81" y="50"/>
                </a:lnTo>
                <a:lnTo>
                  <a:pt x="87" y="50"/>
                </a:lnTo>
                <a:lnTo>
                  <a:pt x="93" y="47"/>
                </a:lnTo>
                <a:lnTo>
                  <a:pt x="98" y="43"/>
                </a:lnTo>
                <a:lnTo>
                  <a:pt x="101" y="38"/>
                </a:lnTo>
                <a:lnTo>
                  <a:pt x="104" y="32"/>
                </a:lnTo>
                <a:lnTo>
                  <a:pt x="107" y="27"/>
                </a:lnTo>
                <a:lnTo>
                  <a:pt x="111" y="23"/>
                </a:lnTo>
                <a:lnTo>
                  <a:pt x="114" y="19"/>
                </a:lnTo>
                <a:lnTo>
                  <a:pt x="118" y="17"/>
                </a:lnTo>
                <a:lnTo>
                  <a:pt x="121" y="16"/>
                </a:lnTo>
                <a:lnTo>
                  <a:pt x="124" y="14"/>
                </a:lnTo>
                <a:lnTo>
                  <a:pt x="126" y="14"/>
                </a:lnTo>
                <a:lnTo>
                  <a:pt x="128" y="14"/>
                </a:lnTo>
                <a:lnTo>
                  <a:pt x="131" y="14"/>
                </a:lnTo>
                <a:lnTo>
                  <a:pt x="134" y="15"/>
                </a:lnTo>
                <a:lnTo>
                  <a:pt x="138" y="16"/>
                </a:lnTo>
                <a:lnTo>
                  <a:pt x="142" y="16"/>
                </a:lnTo>
                <a:lnTo>
                  <a:pt x="144" y="15"/>
                </a:lnTo>
                <a:lnTo>
                  <a:pt x="146" y="12"/>
                </a:lnTo>
                <a:lnTo>
                  <a:pt x="147" y="9"/>
                </a:lnTo>
                <a:lnTo>
                  <a:pt x="147" y="6"/>
                </a:lnTo>
                <a:lnTo>
                  <a:pt x="147" y="3"/>
                </a:lnTo>
                <a:lnTo>
                  <a:pt x="147" y="1"/>
                </a:lnTo>
                <a:lnTo>
                  <a:pt x="147" y="0"/>
                </a:lnTo>
                <a:lnTo>
                  <a:pt x="147" y="1"/>
                </a:lnTo>
                <a:lnTo>
                  <a:pt x="149" y="5"/>
                </a:lnTo>
                <a:lnTo>
                  <a:pt x="151" y="8"/>
                </a:lnTo>
                <a:lnTo>
                  <a:pt x="151" y="12"/>
                </a:lnTo>
                <a:lnTo>
                  <a:pt x="152" y="15"/>
                </a:lnTo>
                <a:lnTo>
                  <a:pt x="153" y="19"/>
                </a:lnTo>
                <a:lnTo>
                  <a:pt x="153" y="23"/>
                </a:lnTo>
                <a:lnTo>
                  <a:pt x="153" y="26"/>
                </a:lnTo>
                <a:lnTo>
                  <a:pt x="153" y="29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04" name="Freeform 132"/>
          <p:cNvSpPr>
            <a:spLocks/>
          </p:cNvSpPr>
          <p:nvPr/>
        </p:nvSpPr>
        <p:spPr bwMode="auto">
          <a:xfrm>
            <a:off x="7389989" y="4165600"/>
            <a:ext cx="320322" cy="276578"/>
          </a:xfrm>
          <a:custGeom>
            <a:avLst/>
            <a:gdLst>
              <a:gd name="T0" fmla="*/ 2147483647 w 227"/>
              <a:gd name="T1" fmla="*/ 2147483647 h 196"/>
              <a:gd name="T2" fmla="*/ 2147483647 w 227"/>
              <a:gd name="T3" fmla="*/ 2147483647 h 196"/>
              <a:gd name="T4" fmla="*/ 2147483647 w 227"/>
              <a:gd name="T5" fmla="*/ 2147483647 h 196"/>
              <a:gd name="T6" fmla="*/ 2147483647 w 227"/>
              <a:gd name="T7" fmla="*/ 2147483647 h 196"/>
              <a:gd name="T8" fmla="*/ 2147483647 w 227"/>
              <a:gd name="T9" fmla="*/ 2147483647 h 196"/>
              <a:gd name="T10" fmla="*/ 2147483647 w 227"/>
              <a:gd name="T11" fmla="*/ 2147483647 h 196"/>
              <a:gd name="T12" fmla="*/ 2147483647 w 227"/>
              <a:gd name="T13" fmla="*/ 2147483647 h 196"/>
              <a:gd name="T14" fmla="*/ 2147483647 w 227"/>
              <a:gd name="T15" fmla="*/ 2147483647 h 196"/>
              <a:gd name="T16" fmla="*/ 2147483647 w 227"/>
              <a:gd name="T17" fmla="*/ 2147483647 h 196"/>
              <a:gd name="T18" fmla="*/ 2147483647 w 227"/>
              <a:gd name="T19" fmla="*/ 2147483647 h 196"/>
              <a:gd name="T20" fmla="*/ 2147483647 w 227"/>
              <a:gd name="T21" fmla="*/ 2147483647 h 196"/>
              <a:gd name="T22" fmla="*/ 2147483647 w 227"/>
              <a:gd name="T23" fmla="*/ 2147483647 h 196"/>
              <a:gd name="T24" fmla="*/ 2147483647 w 227"/>
              <a:gd name="T25" fmla="*/ 2147483647 h 196"/>
              <a:gd name="T26" fmla="*/ 2147483647 w 227"/>
              <a:gd name="T27" fmla="*/ 2147483647 h 196"/>
              <a:gd name="T28" fmla="*/ 2147483647 w 227"/>
              <a:gd name="T29" fmla="*/ 2147483647 h 196"/>
              <a:gd name="T30" fmla="*/ 2147483647 w 227"/>
              <a:gd name="T31" fmla="*/ 2147483647 h 196"/>
              <a:gd name="T32" fmla="*/ 2147483647 w 227"/>
              <a:gd name="T33" fmla="*/ 2147483647 h 196"/>
              <a:gd name="T34" fmla="*/ 2147483647 w 227"/>
              <a:gd name="T35" fmla="*/ 2147483647 h 196"/>
              <a:gd name="T36" fmla="*/ 2147483647 w 227"/>
              <a:gd name="T37" fmla="*/ 2147483647 h 196"/>
              <a:gd name="T38" fmla="*/ 2147483647 w 227"/>
              <a:gd name="T39" fmla="*/ 2147483647 h 196"/>
              <a:gd name="T40" fmla="*/ 2147483647 w 227"/>
              <a:gd name="T41" fmla="*/ 2147483647 h 196"/>
              <a:gd name="T42" fmla="*/ 2147483647 w 227"/>
              <a:gd name="T43" fmla="*/ 2147483647 h 196"/>
              <a:gd name="T44" fmla="*/ 2147483647 w 227"/>
              <a:gd name="T45" fmla="*/ 2147483647 h 196"/>
              <a:gd name="T46" fmla="*/ 2147483647 w 227"/>
              <a:gd name="T47" fmla="*/ 2147483647 h 196"/>
              <a:gd name="T48" fmla="*/ 2147483647 w 227"/>
              <a:gd name="T49" fmla="*/ 2147483647 h 196"/>
              <a:gd name="T50" fmla="*/ 2147483647 w 227"/>
              <a:gd name="T51" fmla="*/ 2147483647 h 196"/>
              <a:gd name="T52" fmla="*/ 2147483647 w 227"/>
              <a:gd name="T53" fmla="*/ 2147483647 h 196"/>
              <a:gd name="T54" fmla="*/ 2147483647 w 227"/>
              <a:gd name="T55" fmla="*/ 2147483647 h 196"/>
              <a:gd name="T56" fmla="*/ 2147483647 w 227"/>
              <a:gd name="T57" fmla="*/ 2147483647 h 196"/>
              <a:gd name="T58" fmla="*/ 0 w 227"/>
              <a:gd name="T59" fmla="*/ 2147483647 h 196"/>
              <a:gd name="T60" fmla="*/ 2147483647 w 227"/>
              <a:gd name="T61" fmla="*/ 2147483647 h 196"/>
              <a:gd name="T62" fmla="*/ 2147483647 w 227"/>
              <a:gd name="T63" fmla="*/ 2147483647 h 196"/>
              <a:gd name="T64" fmla="*/ 2147483647 w 227"/>
              <a:gd name="T65" fmla="*/ 2147483647 h 196"/>
              <a:gd name="T66" fmla="*/ 2147483647 w 227"/>
              <a:gd name="T67" fmla="*/ 2147483647 h 196"/>
              <a:gd name="T68" fmla="*/ 2147483647 w 227"/>
              <a:gd name="T69" fmla="*/ 2147483647 h 196"/>
              <a:gd name="T70" fmla="*/ 2147483647 w 227"/>
              <a:gd name="T71" fmla="*/ 2147483647 h 196"/>
              <a:gd name="T72" fmla="*/ 2147483647 w 227"/>
              <a:gd name="T73" fmla="*/ 2147483647 h 196"/>
              <a:gd name="T74" fmla="*/ 2147483647 w 227"/>
              <a:gd name="T75" fmla="*/ 2147483647 h 196"/>
              <a:gd name="T76" fmla="*/ 2147483647 w 227"/>
              <a:gd name="T77" fmla="*/ 2147483647 h 196"/>
              <a:gd name="T78" fmla="*/ 2147483647 w 227"/>
              <a:gd name="T79" fmla="*/ 2147483647 h 196"/>
              <a:gd name="T80" fmla="*/ 2147483647 w 227"/>
              <a:gd name="T81" fmla="*/ 2147483647 h 196"/>
              <a:gd name="T82" fmla="*/ 2147483647 w 227"/>
              <a:gd name="T83" fmla="*/ 2147483647 h 196"/>
              <a:gd name="T84" fmla="*/ 2147483647 w 227"/>
              <a:gd name="T85" fmla="*/ 2147483647 h 196"/>
              <a:gd name="T86" fmla="*/ 2147483647 w 227"/>
              <a:gd name="T87" fmla="*/ 2147483647 h 196"/>
              <a:gd name="T88" fmla="*/ 2147483647 w 227"/>
              <a:gd name="T89" fmla="*/ 0 h 196"/>
              <a:gd name="T90" fmla="*/ 2147483647 w 227"/>
              <a:gd name="T91" fmla="*/ 2147483647 h 196"/>
              <a:gd name="T92" fmla="*/ 2147483647 w 227"/>
              <a:gd name="T93" fmla="*/ 2147483647 h 19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27"/>
              <a:gd name="T142" fmla="*/ 0 h 196"/>
              <a:gd name="T143" fmla="*/ 227 w 227"/>
              <a:gd name="T144" fmla="*/ 196 h 19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27" h="196">
                <a:moveTo>
                  <a:pt x="159" y="17"/>
                </a:moveTo>
                <a:lnTo>
                  <a:pt x="161" y="20"/>
                </a:lnTo>
                <a:lnTo>
                  <a:pt x="163" y="23"/>
                </a:lnTo>
                <a:lnTo>
                  <a:pt x="167" y="26"/>
                </a:lnTo>
                <a:lnTo>
                  <a:pt x="171" y="30"/>
                </a:lnTo>
                <a:lnTo>
                  <a:pt x="175" y="34"/>
                </a:lnTo>
                <a:lnTo>
                  <a:pt x="179" y="37"/>
                </a:lnTo>
                <a:lnTo>
                  <a:pt x="183" y="41"/>
                </a:lnTo>
                <a:lnTo>
                  <a:pt x="187" y="44"/>
                </a:lnTo>
                <a:lnTo>
                  <a:pt x="191" y="46"/>
                </a:lnTo>
                <a:lnTo>
                  <a:pt x="195" y="49"/>
                </a:lnTo>
                <a:lnTo>
                  <a:pt x="200" y="51"/>
                </a:lnTo>
                <a:lnTo>
                  <a:pt x="205" y="53"/>
                </a:lnTo>
                <a:lnTo>
                  <a:pt x="209" y="55"/>
                </a:lnTo>
                <a:lnTo>
                  <a:pt x="213" y="57"/>
                </a:lnTo>
                <a:lnTo>
                  <a:pt x="217" y="59"/>
                </a:lnTo>
                <a:lnTo>
                  <a:pt x="219" y="62"/>
                </a:lnTo>
                <a:lnTo>
                  <a:pt x="221" y="64"/>
                </a:lnTo>
                <a:lnTo>
                  <a:pt x="223" y="67"/>
                </a:lnTo>
                <a:lnTo>
                  <a:pt x="224" y="69"/>
                </a:lnTo>
                <a:lnTo>
                  <a:pt x="225" y="71"/>
                </a:lnTo>
                <a:lnTo>
                  <a:pt x="226" y="73"/>
                </a:lnTo>
                <a:lnTo>
                  <a:pt x="226" y="75"/>
                </a:lnTo>
                <a:lnTo>
                  <a:pt x="227" y="78"/>
                </a:lnTo>
                <a:lnTo>
                  <a:pt x="227" y="80"/>
                </a:lnTo>
                <a:lnTo>
                  <a:pt x="227" y="84"/>
                </a:lnTo>
                <a:lnTo>
                  <a:pt x="226" y="90"/>
                </a:lnTo>
                <a:lnTo>
                  <a:pt x="225" y="96"/>
                </a:lnTo>
                <a:lnTo>
                  <a:pt x="223" y="103"/>
                </a:lnTo>
                <a:lnTo>
                  <a:pt x="221" y="109"/>
                </a:lnTo>
                <a:lnTo>
                  <a:pt x="218" y="115"/>
                </a:lnTo>
                <a:lnTo>
                  <a:pt x="217" y="120"/>
                </a:lnTo>
                <a:lnTo>
                  <a:pt x="215" y="123"/>
                </a:lnTo>
                <a:lnTo>
                  <a:pt x="213" y="126"/>
                </a:lnTo>
                <a:lnTo>
                  <a:pt x="211" y="128"/>
                </a:lnTo>
                <a:lnTo>
                  <a:pt x="210" y="129"/>
                </a:lnTo>
                <a:lnTo>
                  <a:pt x="206" y="134"/>
                </a:lnTo>
                <a:lnTo>
                  <a:pt x="203" y="139"/>
                </a:lnTo>
                <a:lnTo>
                  <a:pt x="199" y="144"/>
                </a:lnTo>
                <a:lnTo>
                  <a:pt x="194" y="150"/>
                </a:lnTo>
                <a:lnTo>
                  <a:pt x="188" y="156"/>
                </a:lnTo>
                <a:lnTo>
                  <a:pt x="183" y="162"/>
                </a:lnTo>
                <a:lnTo>
                  <a:pt x="178" y="168"/>
                </a:lnTo>
                <a:lnTo>
                  <a:pt x="173" y="173"/>
                </a:lnTo>
                <a:lnTo>
                  <a:pt x="171" y="177"/>
                </a:lnTo>
                <a:lnTo>
                  <a:pt x="167" y="180"/>
                </a:lnTo>
                <a:lnTo>
                  <a:pt x="165" y="181"/>
                </a:lnTo>
                <a:lnTo>
                  <a:pt x="164" y="181"/>
                </a:lnTo>
                <a:lnTo>
                  <a:pt x="162" y="182"/>
                </a:lnTo>
                <a:lnTo>
                  <a:pt x="161" y="182"/>
                </a:lnTo>
                <a:lnTo>
                  <a:pt x="162" y="182"/>
                </a:lnTo>
                <a:lnTo>
                  <a:pt x="161" y="181"/>
                </a:lnTo>
                <a:lnTo>
                  <a:pt x="159" y="182"/>
                </a:lnTo>
                <a:lnTo>
                  <a:pt x="155" y="183"/>
                </a:lnTo>
                <a:lnTo>
                  <a:pt x="148" y="186"/>
                </a:lnTo>
                <a:lnTo>
                  <a:pt x="137" y="191"/>
                </a:lnTo>
                <a:lnTo>
                  <a:pt x="126" y="195"/>
                </a:lnTo>
                <a:lnTo>
                  <a:pt x="117" y="196"/>
                </a:lnTo>
                <a:lnTo>
                  <a:pt x="110" y="195"/>
                </a:lnTo>
                <a:lnTo>
                  <a:pt x="105" y="192"/>
                </a:lnTo>
                <a:lnTo>
                  <a:pt x="101" y="188"/>
                </a:lnTo>
                <a:lnTo>
                  <a:pt x="97" y="185"/>
                </a:lnTo>
                <a:lnTo>
                  <a:pt x="93" y="183"/>
                </a:lnTo>
                <a:lnTo>
                  <a:pt x="89" y="183"/>
                </a:lnTo>
                <a:lnTo>
                  <a:pt x="84" y="184"/>
                </a:lnTo>
                <a:lnTo>
                  <a:pt x="77" y="184"/>
                </a:lnTo>
                <a:lnTo>
                  <a:pt x="71" y="184"/>
                </a:lnTo>
                <a:lnTo>
                  <a:pt x="65" y="183"/>
                </a:lnTo>
                <a:lnTo>
                  <a:pt x="59" y="182"/>
                </a:lnTo>
                <a:lnTo>
                  <a:pt x="53" y="181"/>
                </a:lnTo>
                <a:lnTo>
                  <a:pt x="47" y="180"/>
                </a:lnTo>
                <a:lnTo>
                  <a:pt x="42" y="178"/>
                </a:lnTo>
                <a:lnTo>
                  <a:pt x="37" y="177"/>
                </a:lnTo>
                <a:lnTo>
                  <a:pt x="32" y="176"/>
                </a:lnTo>
                <a:lnTo>
                  <a:pt x="28" y="174"/>
                </a:lnTo>
                <a:lnTo>
                  <a:pt x="24" y="174"/>
                </a:lnTo>
                <a:lnTo>
                  <a:pt x="20" y="173"/>
                </a:lnTo>
                <a:lnTo>
                  <a:pt x="16" y="171"/>
                </a:lnTo>
                <a:lnTo>
                  <a:pt x="14" y="171"/>
                </a:lnTo>
                <a:lnTo>
                  <a:pt x="12" y="170"/>
                </a:lnTo>
                <a:lnTo>
                  <a:pt x="9" y="167"/>
                </a:lnTo>
                <a:lnTo>
                  <a:pt x="7" y="163"/>
                </a:lnTo>
                <a:lnTo>
                  <a:pt x="5" y="161"/>
                </a:lnTo>
                <a:lnTo>
                  <a:pt x="4" y="159"/>
                </a:lnTo>
                <a:lnTo>
                  <a:pt x="3" y="159"/>
                </a:lnTo>
                <a:lnTo>
                  <a:pt x="3" y="160"/>
                </a:lnTo>
                <a:lnTo>
                  <a:pt x="2" y="159"/>
                </a:lnTo>
                <a:lnTo>
                  <a:pt x="1" y="156"/>
                </a:lnTo>
                <a:lnTo>
                  <a:pt x="0" y="153"/>
                </a:lnTo>
                <a:lnTo>
                  <a:pt x="0" y="150"/>
                </a:lnTo>
                <a:lnTo>
                  <a:pt x="1" y="146"/>
                </a:lnTo>
                <a:lnTo>
                  <a:pt x="1" y="142"/>
                </a:lnTo>
                <a:lnTo>
                  <a:pt x="2" y="137"/>
                </a:lnTo>
                <a:lnTo>
                  <a:pt x="4" y="132"/>
                </a:lnTo>
                <a:lnTo>
                  <a:pt x="5" y="128"/>
                </a:lnTo>
                <a:lnTo>
                  <a:pt x="6" y="124"/>
                </a:lnTo>
                <a:lnTo>
                  <a:pt x="8" y="120"/>
                </a:lnTo>
                <a:lnTo>
                  <a:pt x="11" y="116"/>
                </a:lnTo>
                <a:lnTo>
                  <a:pt x="14" y="112"/>
                </a:lnTo>
                <a:lnTo>
                  <a:pt x="19" y="108"/>
                </a:lnTo>
                <a:lnTo>
                  <a:pt x="24" y="105"/>
                </a:lnTo>
                <a:lnTo>
                  <a:pt x="28" y="102"/>
                </a:lnTo>
                <a:lnTo>
                  <a:pt x="33" y="99"/>
                </a:lnTo>
                <a:lnTo>
                  <a:pt x="37" y="98"/>
                </a:lnTo>
                <a:lnTo>
                  <a:pt x="40" y="96"/>
                </a:lnTo>
                <a:lnTo>
                  <a:pt x="44" y="93"/>
                </a:lnTo>
                <a:lnTo>
                  <a:pt x="48" y="90"/>
                </a:lnTo>
                <a:lnTo>
                  <a:pt x="52" y="86"/>
                </a:lnTo>
                <a:lnTo>
                  <a:pt x="57" y="82"/>
                </a:lnTo>
                <a:lnTo>
                  <a:pt x="62" y="78"/>
                </a:lnTo>
                <a:lnTo>
                  <a:pt x="70" y="74"/>
                </a:lnTo>
                <a:lnTo>
                  <a:pt x="79" y="70"/>
                </a:lnTo>
                <a:lnTo>
                  <a:pt x="88" y="66"/>
                </a:lnTo>
                <a:lnTo>
                  <a:pt x="93" y="61"/>
                </a:lnTo>
                <a:lnTo>
                  <a:pt x="97" y="56"/>
                </a:lnTo>
                <a:lnTo>
                  <a:pt x="100" y="51"/>
                </a:lnTo>
                <a:lnTo>
                  <a:pt x="103" y="45"/>
                </a:lnTo>
                <a:lnTo>
                  <a:pt x="104" y="40"/>
                </a:lnTo>
                <a:lnTo>
                  <a:pt x="107" y="35"/>
                </a:lnTo>
                <a:lnTo>
                  <a:pt x="110" y="31"/>
                </a:lnTo>
                <a:lnTo>
                  <a:pt x="114" y="27"/>
                </a:lnTo>
                <a:lnTo>
                  <a:pt x="117" y="25"/>
                </a:lnTo>
                <a:lnTo>
                  <a:pt x="120" y="23"/>
                </a:lnTo>
                <a:lnTo>
                  <a:pt x="123" y="21"/>
                </a:lnTo>
                <a:lnTo>
                  <a:pt x="126" y="20"/>
                </a:lnTo>
                <a:lnTo>
                  <a:pt x="128" y="19"/>
                </a:lnTo>
                <a:lnTo>
                  <a:pt x="133" y="18"/>
                </a:lnTo>
                <a:lnTo>
                  <a:pt x="138" y="16"/>
                </a:lnTo>
                <a:lnTo>
                  <a:pt x="145" y="11"/>
                </a:lnTo>
                <a:lnTo>
                  <a:pt x="146" y="6"/>
                </a:lnTo>
                <a:lnTo>
                  <a:pt x="145" y="2"/>
                </a:lnTo>
                <a:lnTo>
                  <a:pt x="144" y="0"/>
                </a:lnTo>
                <a:lnTo>
                  <a:pt x="145" y="0"/>
                </a:lnTo>
                <a:lnTo>
                  <a:pt x="151" y="4"/>
                </a:lnTo>
                <a:lnTo>
                  <a:pt x="154" y="8"/>
                </a:lnTo>
                <a:lnTo>
                  <a:pt x="157" y="13"/>
                </a:lnTo>
                <a:lnTo>
                  <a:pt x="159" y="17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05" name="Freeform 133"/>
          <p:cNvSpPr>
            <a:spLocks/>
          </p:cNvSpPr>
          <p:nvPr/>
        </p:nvSpPr>
        <p:spPr bwMode="auto">
          <a:xfrm>
            <a:off x="2269067" y="3684411"/>
            <a:ext cx="674511" cy="472722"/>
          </a:xfrm>
          <a:custGeom>
            <a:avLst/>
            <a:gdLst>
              <a:gd name="T0" fmla="*/ 2147483647 w 478"/>
              <a:gd name="T1" fmla="*/ 2147483647 h 335"/>
              <a:gd name="T2" fmla="*/ 2147483647 w 478"/>
              <a:gd name="T3" fmla="*/ 2147483647 h 335"/>
              <a:gd name="T4" fmla="*/ 2147483647 w 478"/>
              <a:gd name="T5" fmla="*/ 2147483647 h 335"/>
              <a:gd name="T6" fmla="*/ 2147483647 w 478"/>
              <a:gd name="T7" fmla="*/ 2147483647 h 335"/>
              <a:gd name="T8" fmla="*/ 2147483647 w 478"/>
              <a:gd name="T9" fmla="*/ 2147483647 h 335"/>
              <a:gd name="T10" fmla="*/ 2147483647 w 478"/>
              <a:gd name="T11" fmla="*/ 2147483647 h 335"/>
              <a:gd name="T12" fmla="*/ 2147483647 w 478"/>
              <a:gd name="T13" fmla="*/ 2147483647 h 335"/>
              <a:gd name="T14" fmla="*/ 2147483647 w 478"/>
              <a:gd name="T15" fmla="*/ 2147483647 h 335"/>
              <a:gd name="T16" fmla="*/ 2147483647 w 478"/>
              <a:gd name="T17" fmla="*/ 2147483647 h 335"/>
              <a:gd name="T18" fmla="*/ 2147483647 w 478"/>
              <a:gd name="T19" fmla="*/ 2147483647 h 335"/>
              <a:gd name="T20" fmla="*/ 0 w 478"/>
              <a:gd name="T21" fmla="*/ 2147483647 h 335"/>
              <a:gd name="T22" fmla="*/ 2147483647 w 478"/>
              <a:gd name="T23" fmla="*/ 2147483647 h 335"/>
              <a:gd name="T24" fmla="*/ 2147483647 w 478"/>
              <a:gd name="T25" fmla="*/ 2147483647 h 335"/>
              <a:gd name="T26" fmla="*/ 2147483647 w 478"/>
              <a:gd name="T27" fmla="*/ 2147483647 h 335"/>
              <a:gd name="T28" fmla="*/ 2147483647 w 478"/>
              <a:gd name="T29" fmla="*/ 2147483647 h 335"/>
              <a:gd name="T30" fmla="*/ 2147483647 w 478"/>
              <a:gd name="T31" fmla="*/ 2147483647 h 335"/>
              <a:gd name="T32" fmla="*/ 2147483647 w 478"/>
              <a:gd name="T33" fmla="*/ 2147483647 h 335"/>
              <a:gd name="T34" fmla="*/ 2147483647 w 478"/>
              <a:gd name="T35" fmla="*/ 2147483647 h 335"/>
              <a:gd name="T36" fmla="*/ 2147483647 w 478"/>
              <a:gd name="T37" fmla="*/ 2147483647 h 335"/>
              <a:gd name="T38" fmla="*/ 2147483647 w 478"/>
              <a:gd name="T39" fmla="*/ 2147483647 h 335"/>
              <a:gd name="T40" fmla="*/ 2147483647 w 478"/>
              <a:gd name="T41" fmla="*/ 2147483647 h 335"/>
              <a:gd name="T42" fmla="*/ 2147483647 w 478"/>
              <a:gd name="T43" fmla="*/ 2147483647 h 335"/>
              <a:gd name="T44" fmla="*/ 2147483647 w 478"/>
              <a:gd name="T45" fmla="*/ 2147483647 h 335"/>
              <a:gd name="T46" fmla="*/ 2147483647 w 478"/>
              <a:gd name="T47" fmla="*/ 2147483647 h 335"/>
              <a:gd name="T48" fmla="*/ 2147483647 w 478"/>
              <a:gd name="T49" fmla="*/ 2147483647 h 335"/>
              <a:gd name="T50" fmla="*/ 2147483647 w 478"/>
              <a:gd name="T51" fmla="*/ 2147483647 h 335"/>
              <a:gd name="T52" fmla="*/ 2147483647 w 478"/>
              <a:gd name="T53" fmla="*/ 2147483647 h 335"/>
              <a:gd name="T54" fmla="*/ 2147483647 w 478"/>
              <a:gd name="T55" fmla="*/ 2147483647 h 335"/>
              <a:gd name="T56" fmla="*/ 2147483647 w 478"/>
              <a:gd name="T57" fmla="*/ 2147483647 h 335"/>
              <a:gd name="T58" fmla="*/ 2147483647 w 478"/>
              <a:gd name="T59" fmla="*/ 2147483647 h 335"/>
              <a:gd name="T60" fmla="*/ 2147483647 w 478"/>
              <a:gd name="T61" fmla="*/ 2147483647 h 335"/>
              <a:gd name="T62" fmla="*/ 2147483647 w 478"/>
              <a:gd name="T63" fmla="*/ 2147483647 h 335"/>
              <a:gd name="T64" fmla="*/ 2147483647 w 478"/>
              <a:gd name="T65" fmla="*/ 2147483647 h 335"/>
              <a:gd name="T66" fmla="*/ 2147483647 w 478"/>
              <a:gd name="T67" fmla="*/ 2147483647 h 335"/>
              <a:gd name="T68" fmla="*/ 2147483647 w 478"/>
              <a:gd name="T69" fmla="*/ 2147483647 h 335"/>
              <a:gd name="T70" fmla="*/ 2147483647 w 478"/>
              <a:gd name="T71" fmla="*/ 2147483647 h 335"/>
              <a:gd name="T72" fmla="*/ 2147483647 w 478"/>
              <a:gd name="T73" fmla="*/ 2147483647 h 335"/>
              <a:gd name="T74" fmla="*/ 2147483647 w 478"/>
              <a:gd name="T75" fmla="*/ 2147483647 h 335"/>
              <a:gd name="T76" fmla="*/ 2147483647 w 478"/>
              <a:gd name="T77" fmla="*/ 0 h 335"/>
              <a:gd name="T78" fmla="*/ 2147483647 w 478"/>
              <a:gd name="T79" fmla="*/ 2147483647 h 335"/>
              <a:gd name="T80" fmla="*/ 2147483647 w 478"/>
              <a:gd name="T81" fmla="*/ 2147483647 h 335"/>
              <a:gd name="T82" fmla="*/ 2147483647 w 478"/>
              <a:gd name="T83" fmla="*/ 2147483647 h 335"/>
              <a:gd name="T84" fmla="*/ 2147483647 w 478"/>
              <a:gd name="T85" fmla="*/ 2147483647 h 335"/>
              <a:gd name="T86" fmla="*/ 2147483647 w 478"/>
              <a:gd name="T87" fmla="*/ 2147483647 h 335"/>
              <a:gd name="T88" fmla="*/ 2147483647 w 478"/>
              <a:gd name="T89" fmla="*/ 2147483647 h 335"/>
              <a:gd name="T90" fmla="*/ 2147483647 w 478"/>
              <a:gd name="T91" fmla="*/ 2147483647 h 335"/>
              <a:gd name="T92" fmla="*/ 2147483647 w 478"/>
              <a:gd name="T93" fmla="*/ 2147483647 h 335"/>
              <a:gd name="T94" fmla="*/ 2147483647 w 478"/>
              <a:gd name="T95" fmla="*/ 2147483647 h 33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78"/>
              <a:gd name="T145" fmla="*/ 0 h 335"/>
              <a:gd name="T146" fmla="*/ 478 w 478"/>
              <a:gd name="T147" fmla="*/ 335 h 33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78" h="335">
                <a:moveTo>
                  <a:pt x="63" y="68"/>
                </a:moveTo>
                <a:lnTo>
                  <a:pt x="59" y="72"/>
                </a:lnTo>
                <a:lnTo>
                  <a:pt x="54" y="77"/>
                </a:lnTo>
                <a:lnTo>
                  <a:pt x="49" y="82"/>
                </a:lnTo>
                <a:lnTo>
                  <a:pt x="44" y="86"/>
                </a:lnTo>
                <a:lnTo>
                  <a:pt x="39" y="91"/>
                </a:lnTo>
                <a:lnTo>
                  <a:pt x="35" y="97"/>
                </a:lnTo>
                <a:lnTo>
                  <a:pt x="32" y="102"/>
                </a:lnTo>
                <a:lnTo>
                  <a:pt x="30" y="109"/>
                </a:lnTo>
                <a:lnTo>
                  <a:pt x="29" y="117"/>
                </a:lnTo>
                <a:lnTo>
                  <a:pt x="30" y="126"/>
                </a:lnTo>
                <a:lnTo>
                  <a:pt x="32" y="136"/>
                </a:lnTo>
                <a:lnTo>
                  <a:pt x="34" y="145"/>
                </a:lnTo>
                <a:lnTo>
                  <a:pt x="36" y="154"/>
                </a:lnTo>
                <a:lnTo>
                  <a:pt x="37" y="163"/>
                </a:lnTo>
                <a:lnTo>
                  <a:pt x="37" y="172"/>
                </a:lnTo>
                <a:lnTo>
                  <a:pt x="36" y="180"/>
                </a:lnTo>
                <a:lnTo>
                  <a:pt x="34" y="186"/>
                </a:lnTo>
                <a:lnTo>
                  <a:pt x="32" y="192"/>
                </a:lnTo>
                <a:lnTo>
                  <a:pt x="29" y="199"/>
                </a:lnTo>
                <a:lnTo>
                  <a:pt x="27" y="206"/>
                </a:lnTo>
                <a:lnTo>
                  <a:pt x="24" y="214"/>
                </a:lnTo>
                <a:lnTo>
                  <a:pt x="20" y="221"/>
                </a:lnTo>
                <a:lnTo>
                  <a:pt x="17" y="229"/>
                </a:lnTo>
                <a:lnTo>
                  <a:pt x="14" y="237"/>
                </a:lnTo>
                <a:lnTo>
                  <a:pt x="12" y="245"/>
                </a:lnTo>
                <a:lnTo>
                  <a:pt x="9" y="253"/>
                </a:lnTo>
                <a:lnTo>
                  <a:pt x="6" y="260"/>
                </a:lnTo>
                <a:lnTo>
                  <a:pt x="4" y="268"/>
                </a:lnTo>
                <a:lnTo>
                  <a:pt x="2" y="275"/>
                </a:lnTo>
                <a:lnTo>
                  <a:pt x="1" y="282"/>
                </a:lnTo>
                <a:lnTo>
                  <a:pt x="1" y="289"/>
                </a:lnTo>
                <a:lnTo>
                  <a:pt x="0" y="295"/>
                </a:lnTo>
                <a:lnTo>
                  <a:pt x="4" y="301"/>
                </a:lnTo>
                <a:lnTo>
                  <a:pt x="7" y="306"/>
                </a:lnTo>
                <a:lnTo>
                  <a:pt x="11" y="311"/>
                </a:lnTo>
                <a:lnTo>
                  <a:pt x="15" y="315"/>
                </a:lnTo>
                <a:lnTo>
                  <a:pt x="19" y="320"/>
                </a:lnTo>
                <a:lnTo>
                  <a:pt x="24" y="325"/>
                </a:lnTo>
                <a:lnTo>
                  <a:pt x="30" y="329"/>
                </a:lnTo>
                <a:lnTo>
                  <a:pt x="37" y="332"/>
                </a:lnTo>
                <a:lnTo>
                  <a:pt x="50" y="335"/>
                </a:lnTo>
                <a:lnTo>
                  <a:pt x="62" y="332"/>
                </a:lnTo>
                <a:lnTo>
                  <a:pt x="74" y="325"/>
                </a:lnTo>
                <a:lnTo>
                  <a:pt x="85" y="315"/>
                </a:lnTo>
                <a:lnTo>
                  <a:pt x="95" y="304"/>
                </a:lnTo>
                <a:lnTo>
                  <a:pt x="104" y="294"/>
                </a:lnTo>
                <a:lnTo>
                  <a:pt x="112" y="287"/>
                </a:lnTo>
                <a:lnTo>
                  <a:pt x="120" y="283"/>
                </a:lnTo>
                <a:lnTo>
                  <a:pt x="131" y="280"/>
                </a:lnTo>
                <a:lnTo>
                  <a:pt x="140" y="276"/>
                </a:lnTo>
                <a:lnTo>
                  <a:pt x="149" y="271"/>
                </a:lnTo>
                <a:lnTo>
                  <a:pt x="158" y="266"/>
                </a:lnTo>
                <a:lnTo>
                  <a:pt x="167" y="260"/>
                </a:lnTo>
                <a:lnTo>
                  <a:pt x="175" y="255"/>
                </a:lnTo>
                <a:lnTo>
                  <a:pt x="184" y="250"/>
                </a:lnTo>
                <a:lnTo>
                  <a:pt x="194" y="247"/>
                </a:lnTo>
                <a:lnTo>
                  <a:pt x="198" y="246"/>
                </a:lnTo>
                <a:lnTo>
                  <a:pt x="202" y="243"/>
                </a:lnTo>
                <a:lnTo>
                  <a:pt x="207" y="240"/>
                </a:lnTo>
                <a:lnTo>
                  <a:pt x="213" y="237"/>
                </a:lnTo>
                <a:lnTo>
                  <a:pt x="218" y="234"/>
                </a:lnTo>
                <a:lnTo>
                  <a:pt x="222" y="231"/>
                </a:lnTo>
                <a:lnTo>
                  <a:pt x="227" y="229"/>
                </a:lnTo>
                <a:lnTo>
                  <a:pt x="230" y="228"/>
                </a:lnTo>
                <a:lnTo>
                  <a:pt x="241" y="227"/>
                </a:lnTo>
                <a:lnTo>
                  <a:pt x="251" y="224"/>
                </a:lnTo>
                <a:lnTo>
                  <a:pt x="262" y="220"/>
                </a:lnTo>
                <a:lnTo>
                  <a:pt x="272" y="216"/>
                </a:lnTo>
                <a:lnTo>
                  <a:pt x="282" y="211"/>
                </a:lnTo>
                <a:lnTo>
                  <a:pt x="292" y="206"/>
                </a:lnTo>
                <a:lnTo>
                  <a:pt x="301" y="201"/>
                </a:lnTo>
                <a:lnTo>
                  <a:pt x="310" y="196"/>
                </a:lnTo>
                <a:lnTo>
                  <a:pt x="317" y="193"/>
                </a:lnTo>
                <a:lnTo>
                  <a:pt x="325" y="189"/>
                </a:lnTo>
                <a:lnTo>
                  <a:pt x="333" y="184"/>
                </a:lnTo>
                <a:lnTo>
                  <a:pt x="342" y="178"/>
                </a:lnTo>
                <a:lnTo>
                  <a:pt x="350" y="173"/>
                </a:lnTo>
                <a:lnTo>
                  <a:pt x="358" y="168"/>
                </a:lnTo>
                <a:lnTo>
                  <a:pt x="364" y="163"/>
                </a:lnTo>
                <a:lnTo>
                  <a:pt x="369" y="158"/>
                </a:lnTo>
                <a:lnTo>
                  <a:pt x="369" y="147"/>
                </a:lnTo>
                <a:lnTo>
                  <a:pt x="370" y="137"/>
                </a:lnTo>
                <a:lnTo>
                  <a:pt x="374" y="128"/>
                </a:lnTo>
                <a:lnTo>
                  <a:pt x="380" y="120"/>
                </a:lnTo>
                <a:lnTo>
                  <a:pt x="387" y="113"/>
                </a:lnTo>
                <a:lnTo>
                  <a:pt x="395" y="106"/>
                </a:lnTo>
                <a:lnTo>
                  <a:pt x="404" y="100"/>
                </a:lnTo>
                <a:lnTo>
                  <a:pt x="414" y="94"/>
                </a:lnTo>
                <a:lnTo>
                  <a:pt x="425" y="89"/>
                </a:lnTo>
                <a:lnTo>
                  <a:pt x="434" y="83"/>
                </a:lnTo>
                <a:lnTo>
                  <a:pt x="444" y="78"/>
                </a:lnTo>
                <a:lnTo>
                  <a:pt x="453" y="72"/>
                </a:lnTo>
                <a:lnTo>
                  <a:pt x="461" y="66"/>
                </a:lnTo>
                <a:lnTo>
                  <a:pt x="469" y="59"/>
                </a:lnTo>
                <a:lnTo>
                  <a:pt x="474" y="51"/>
                </a:lnTo>
                <a:lnTo>
                  <a:pt x="478" y="42"/>
                </a:lnTo>
                <a:lnTo>
                  <a:pt x="476" y="40"/>
                </a:lnTo>
                <a:lnTo>
                  <a:pt x="473" y="37"/>
                </a:lnTo>
                <a:lnTo>
                  <a:pt x="470" y="33"/>
                </a:lnTo>
                <a:lnTo>
                  <a:pt x="467" y="30"/>
                </a:lnTo>
                <a:lnTo>
                  <a:pt x="464" y="26"/>
                </a:lnTo>
                <a:lnTo>
                  <a:pt x="460" y="23"/>
                </a:lnTo>
                <a:lnTo>
                  <a:pt x="457" y="22"/>
                </a:lnTo>
                <a:lnTo>
                  <a:pt x="454" y="21"/>
                </a:lnTo>
                <a:lnTo>
                  <a:pt x="446" y="19"/>
                </a:lnTo>
                <a:lnTo>
                  <a:pt x="437" y="17"/>
                </a:lnTo>
                <a:lnTo>
                  <a:pt x="426" y="15"/>
                </a:lnTo>
                <a:lnTo>
                  <a:pt x="415" y="13"/>
                </a:lnTo>
                <a:lnTo>
                  <a:pt x="404" y="10"/>
                </a:lnTo>
                <a:lnTo>
                  <a:pt x="393" y="8"/>
                </a:lnTo>
                <a:lnTo>
                  <a:pt x="383" y="6"/>
                </a:lnTo>
                <a:lnTo>
                  <a:pt x="375" y="4"/>
                </a:lnTo>
                <a:lnTo>
                  <a:pt x="365" y="3"/>
                </a:lnTo>
                <a:lnTo>
                  <a:pt x="356" y="2"/>
                </a:lnTo>
                <a:lnTo>
                  <a:pt x="347" y="1"/>
                </a:lnTo>
                <a:lnTo>
                  <a:pt x="339" y="0"/>
                </a:lnTo>
                <a:lnTo>
                  <a:pt x="330" y="0"/>
                </a:lnTo>
                <a:lnTo>
                  <a:pt x="321" y="1"/>
                </a:lnTo>
                <a:lnTo>
                  <a:pt x="313" y="2"/>
                </a:lnTo>
                <a:lnTo>
                  <a:pt x="305" y="3"/>
                </a:lnTo>
                <a:lnTo>
                  <a:pt x="297" y="4"/>
                </a:lnTo>
                <a:lnTo>
                  <a:pt x="289" y="7"/>
                </a:lnTo>
                <a:lnTo>
                  <a:pt x="280" y="9"/>
                </a:lnTo>
                <a:lnTo>
                  <a:pt x="271" y="12"/>
                </a:lnTo>
                <a:lnTo>
                  <a:pt x="263" y="15"/>
                </a:lnTo>
                <a:lnTo>
                  <a:pt x="254" y="18"/>
                </a:lnTo>
                <a:lnTo>
                  <a:pt x="245" y="22"/>
                </a:lnTo>
                <a:lnTo>
                  <a:pt x="235" y="26"/>
                </a:lnTo>
                <a:lnTo>
                  <a:pt x="224" y="30"/>
                </a:lnTo>
                <a:lnTo>
                  <a:pt x="213" y="33"/>
                </a:lnTo>
                <a:lnTo>
                  <a:pt x="202" y="33"/>
                </a:lnTo>
                <a:lnTo>
                  <a:pt x="190" y="33"/>
                </a:lnTo>
                <a:lnTo>
                  <a:pt x="179" y="32"/>
                </a:lnTo>
                <a:lnTo>
                  <a:pt x="168" y="30"/>
                </a:lnTo>
                <a:lnTo>
                  <a:pt x="157" y="29"/>
                </a:lnTo>
                <a:lnTo>
                  <a:pt x="146" y="28"/>
                </a:lnTo>
                <a:lnTo>
                  <a:pt x="135" y="27"/>
                </a:lnTo>
                <a:lnTo>
                  <a:pt x="125" y="27"/>
                </a:lnTo>
                <a:lnTo>
                  <a:pt x="115" y="28"/>
                </a:lnTo>
                <a:lnTo>
                  <a:pt x="106" y="32"/>
                </a:lnTo>
                <a:lnTo>
                  <a:pt x="97" y="36"/>
                </a:lnTo>
                <a:lnTo>
                  <a:pt x="88" y="44"/>
                </a:lnTo>
                <a:lnTo>
                  <a:pt x="81" y="53"/>
                </a:lnTo>
                <a:lnTo>
                  <a:pt x="73" y="66"/>
                </a:lnTo>
                <a:lnTo>
                  <a:pt x="63" y="68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06" name="Freeform 134"/>
          <p:cNvSpPr>
            <a:spLocks/>
          </p:cNvSpPr>
          <p:nvPr/>
        </p:nvSpPr>
        <p:spPr bwMode="auto">
          <a:xfrm>
            <a:off x="6798734" y="3922889"/>
            <a:ext cx="320323" cy="222956"/>
          </a:xfrm>
          <a:custGeom>
            <a:avLst/>
            <a:gdLst>
              <a:gd name="T0" fmla="*/ 2147483647 w 227"/>
              <a:gd name="T1" fmla="*/ 2147483647 h 158"/>
              <a:gd name="T2" fmla="*/ 2147483647 w 227"/>
              <a:gd name="T3" fmla="*/ 2147483647 h 158"/>
              <a:gd name="T4" fmla="*/ 2147483647 w 227"/>
              <a:gd name="T5" fmla="*/ 2147483647 h 158"/>
              <a:gd name="T6" fmla="*/ 2147483647 w 227"/>
              <a:gd name="T7" fmla="*/ 2147483647 h 158"/>
              <a:gd name="T8" fmla="*/ 2147483647 w 227"/>
              <a:gd name="T9" fmla="*/ 2147483647 h 158"/>
              <a:gd name="T10" fmla="*/ 2147483647 w 227"/>
              <a:gd name="T11" fmla="*/ 2147483647 h 158"/>
              <a:gd name="T12" fmla="*/ 2147483647 w 227"/>
              <a:gd name="T13" fmla="*/ 2147483647 h 158"/>
              <a:gd name="T14" fmla="*/ 2147483647 w 227"/>
              <a:gd name="T15" fmla="*/ 2147483647 h 158"/>
              <a:gd name="T16" fmla="*/ 2147483647 w 227"/>
              <a:gd name="T17" fmla="*/ 2147483647 h 158"/>
              <a:gd name="T18" fmla="*/ 2147483647 w 227"/>
              <a:gd name="T19" fmla="*/ 2147483647 h 158"/>
              <a:gd name="T20" fmla="*/ 2147483647 w 227"/>
              <a:gd name="T21" fmla="*/ 2147483647 h 158"/>
              <a:gd name="T22" fmla="*/ 2147483647 w 227"/>
              <a:gd name="T23" fmla="*/ 2147483647 h 158"/>
              <a:gd name="T24" fmla="*/ 2147483647 w 227"/>
              <a:gd name="T25" fmla="*/ 2147483647 h 158"/>
              <a:gd name="T26" fmla="*/ 2147483647 w 227"/>
              <a:gd name="T27" fmla="*/ 2147483647 h 158"/>
              <a:gd name="T28" fmla="*/ 2147483647 w 227"/>
              <a:gd name="T29" fmla="*/ 2147483647 h 158"/>
              <a:gd name="T30" fmla="*/ 2147483647 w 227"/>
              <a:gd name="T31" fmla="*/ 2147483647 h 158"/>
              <a:gd name="T32" fmla="*/ 2147483647 w 227"/>
              <a:gd name="T33" fmla="*/ 2147483647 h 158"/>
              <a:gd name="T34" fmla="*/ 2147483647 w 227"/>
              <a:gd name="T35" fmla="*/ 2147483647 h 158"/>
              <a:gd name="T36" fmla="*/ 2147483647 w 227"/>
              <a:gd name="T37" fmla="*/ 2147483647 h 158"/>
              <a:gd name="T38" fmla="*/ 2147483647 w 227"/>
              <a:gd name="T39" fmla="*/ 2147483647 h 158"/>
              <a:gd name="T40" fmla="*/ 2147483647 w 227"/>
              <a:gd name="T41" fmla="*/ 2147483647 h 158"/>
              <a:gd name="T42" fmla="*/ 2147483647 w 227"/>
              <a:gd name="T43" fmla="*/ 2147483647 h 158"/>
              <a:gd name="T44" fmla="*/ 2147483647 w 227"/>
              <a:gd name="T45" fmla="*/ 2147483647 h 158"/>
              <a:gd name="T46" fmla="*/ 2147483647 w 227"/>
              <a:gd name="T47" fmla="*/ 2147483647 h 158"/>
              <a:gd name="T48" fmla="*/ 2147483647 w 227"/>
              <a:gd name="T49" fmla="*/ 2147483647 h 158"/>
              <a:gd name="T50" fmla="*/ 2147483647 w 227"/>
              <a:gd name="T51" fmla="*/ 2147483647 h 158"/>
              <a:gd name="T52" fmla="*/ 2147483647 w 227"/>
              <a:gd name="T53" fmla="*/ 2147483647 h 158"/>
              <a:gd name="T54" fmla="*/ 2147483647 w 227"/>
              <a:gd name="T55" fmla="*/ 2147483647 h 158"/>
              <a:gd name="T56" fmla="*/ 2147483647 w 227"/>
              <a:gd name="T57" fmla="*/ 2147483647 h 158"/>
              <a:gd name="T58" fmla="*/ 2147483647 w 227"/>
              <a:gd name="T59" fmla="*/ 2147483647 h 158"/>
              <a:gd name="T60" fmla="*/ 2147483647 w 227"/>
              <a:gd name="T61" fmla="*/ 2147483647 h 158"/>
              <a:gd name="T62" fmla="*/ 2147483647 w 227"/>
              <a:gd name="T63" fmla="*/ 2147483647 h 158"/>
              <a:gd name="T64" fmla="*/ 2147483647 w 227"/>
              <a:gd name="T65" fmla="*/ 2147483647 h 158"/>
              <a:gd name="T66" fmla="*/ 2147483647 w 227"/>
              <a:gd name="T67" fmla="*/ 2147483647 h 158"/>
              <a:gd name="T68" fmla="*/ 2147483647 w 227"/>
              <a:gd name="T69" fmla="*/ 2147483647 h 158"/>
              <a:gd name="T70" fmla="*/ 2147483647 w 227"/>
              <a:gd name="T71" fmla="*/ 2147483647 h 158"/>
              <a:gd name="T72" fmla="*/ 2147483647 w 227"/>
              <a:gd name="T73" fmla="*/ 2147483647 h 158"/>
              <a:gd name="T74" fmla="*/ 2147483647 w 227"/>
              <a:gd name="T75" fmla="*/ 2147483647 h 158"/>
              <a:gd name="T76" fmla="*/ 2147483647 w 227"/>
              <a:gd name="T77" fmla="*/ 2147483647 h 158"/>
              <a:gd name="T78" fmla="*/ 2147483647 w 227"/>
              <a:gd name="T79" fmla="*/ 2147483647 h 158"/>
              <a:gd name="T80" fmla="*/ 2147483647 w 227"/>
              <a:gd name="T81" fmla="*/ 2147483647 h 158"/>
              <a:gd name="T82" fmla="*/ 2147483647 w 227"/>
              <a:gd name="T83" fmla="*/ 2147483647 h 158"/>
              <a:gd name="T84" fmla="*/ 2147483647 w 227"/>
              <a:gd name="T85" fmla="*/ 2147483647 h 158"/>
              <a:gd name="T86" fmla="*/ 2147483647 w 227"/>
              <a:gd name="T87" fmla="*/ 2147483647 h 158"/>
              <a:gd name="T88" fmla="*/ 2147483647 w 227"/>
              <a:gd name="T89" fmla="*/ 2147483647 h 158"/>
              <a:gd name="T90" fmla="*/ 2147483647 w 227"/>
              <a:gd name="T91" fmla="*/ 2147483647 h 158"/>
              <a:gd name="T92" fmla="*/ 2147483647 w 227"/>
              <a:gd name="T93" fmla="*/ 0 h 158"/>
              <a:gd name="T94" fmla="*/ 2147483647 w 227"/>
              <a:gd name="T95" fmla="*/ 0 h 158"/>
              <a:gd name="T96" fmla="*/ 2147483647 w 227"/>
              <a:gd name="T97" fmla="*/ 2147483647 h 158"/>
              <a:gd name="T98" fmla="*/ 2147483647 w 227"/>
              <a:gd name="T99" fmla="*/ 2147483647 h 158"/>
              <a:gd name="T100" fmla="*/ 2147483647 w 227"/>
              <a:gd name="T101" fmla="*/ 2147483647 h 158"/>
              <a:gd name="T102" fmla="*/ 2147483647 w 227"/>
              <a:gd name="T103" fmla="*/ 2147483647 h 158"/>
              <a:gd name="T104" fmla="*/ 2147483647 w 227"/>
              <a:gd name="T105" fmla="*/ 2147483647 h 158"/>
              <a:gd name="T106" fmla="*/ 2147483647 w 227"/>
              <a:gd name="T107" fmla="*/ 2147483647 h 158"/>
              <a:gd name="T108" fmla="*/ 2147483647 w 227"/>
              <a:gd name="T109" fmla="*/ 2147483647 h 15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27"/>
              <a:gd name="T166" fmla="*/ 0 h 158"/>
              <a:gd name="T167" fmla="*/ 227 w 227"/>
              <a:gd name="T168" fmla="*/ 158 h 15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27" h="158">
                <a:moveTo>
                  <a:pt x="31" y="31"/>
                </a:moveTo>
                <a:lnTo>
                  <a:pt x="29" y="34"/>
                </a:lnTo>
                <a:lnTo>
                  <a:pt x="27" y="36"/>
                </a:lnTo>
                <a:lnTo>
                  <a:pt x="24" y="38"/>
                </a:lnTo>
                <a:lnTo>
                  <a:pt x="22" y="40"/>
                </a:lnTo>
                <a:lnTo>
                  <a:pt x="19" y="43"/>
                </a:lnTo>
                <a:lnTo>
                  <a:pt x="17" y="45"/>
                </a:lnTo>
                <a:lnTo>
                  <a:pt x="15" y="48"/>
                </a:lnTo>
                <a:lnTo>
                  <a:pt x="15" y="51"/>
                </a:lnTo>
                <a:lnTo>
                  <a:pt x="15" y="55"/>
                </a:lnTo>
                <a:lnTo>
                  <a:pt x="15" y="59"/>
                </a:lnTo>
                <a:lnTo>
                  <a:pt x="16" y="64"/>
                </a:lnTo>
                <a:lnTo>
                  <a:pt x="16" y="68"/>
                </a:lnTo>
                <a:lnTo>
                  <a:pt x="18" y="72"/>
                </a:lnTo>
                <a:lnTo>
                  <a:pt x="18" y="77"/>
                </a:lnTo>
                <a:lnTo>
                  <a:pt x="18" y="81"/>
                </a:lnTo>
                <a:lnTo>
                  <a:pt x="18" y="84"/>
                </a:lnTo>
                <a:lnTo>
                  <a:pt x="15" y="90"/>
                </a:lnTo>
                <a:lnTo>
                  <a:pt x="13" y="97"/>
                </a:lnTo>
                <a:lnTo>
                  <a:pt x="10" y="104"/>
                </a:lnTo>
                <a:lnTo>
                  <a:pt x="7" y="112"/>
                </a:lnTo>
                <a:lnTo>
                  <a:pt x="4" y="119"/>
                </a:lnTo>
                <a:lnTo>
                  <a:pt x="3" y="126"/>
                </a:lnTo>
                <a:lnTo>
                  <a:pt x="1" y="133"/>
                </a:lnTo>
                <a:lnTo>
                  <a:pt x="0" y="140"/>
                </a:lnTo>
                <a:lnTo>
                  <a:pt x="2" y="142"/>
                </a:lnTo>
                <a:lnTo>
                  <a:pt x="4" y="144"/>
                </a:lnTo>
                <a:lnTo>
                  <a:pt x="6" y="146"/>
                </a:lnTo>
                <a:lnTo>
                  <a:pt x="8" y="149"/>
                </a:lnTo>
                <a:lnTo>
                  <a:pt x="10" y="151"/>
                </a:lnTo>
                <a:lnTo>
                  <a:pt x="12" y="153"/>
                </a:lnTo>
                <a:lnTo>
                  <a:pt x="15" y="155"/>
                </a:lnTo>
                <a:lnTo>
                  <a:pt x="18" y="157"/>
                </a:lnTo>
                <a:lnTo>
                  <a:pt x="25" y="158"/>
                </a:lnTo>
                <a:lnTo>
                  <a:pt x="30" y="157"/>
                </a:lnTo>
                <a:lnTo>
                  <a:pt x="35" y="153"/>
                </a:lnTo>
                <a:lnTo>
                  <a:pt x="41" y="149"/>
                </a:lnTo>
                <a:lnTo>
                  <a:pt x="46" y="144"/>
                </a:lnTo>
                <a:lnTo>
                  <a:pt x="50" y="139"/>
                </a:lnTo>
                <a:lnTo>
                  <a:pt x="54" y="135"/>
                </a:lnTo>
                <a:lnTo>
                  <a:pt x="57" y="133"/>
                </a:lnTo>
                <a:lnTo>
                  <a:pt x="63" y="132"/>
                </a:lnTo>
                <a:lnTo>
                  <a:pt x="67" y="130"/>
                </a:lnTo>
                <a:lnTo>
                  <a:pt x="71" y="128"/>
                </a:lnTo>
                <a:lnTo>
                  <a:pt x="76" y="126"/>
                </a:lnTo>
                <a:lnTo>
                  <a:pt x="80" y="123"/>
                </a:lnTo>
                <a:lnTo>
                  <a:pt x="84" y="121"/>
                </a:lnTo>
                <a:lnTo>
                  <a:pt x="88" y="118"/>
                </a:lnTo>
                <a:lnTo>
                  <a:pt x="93" y="117"/>
                </a:lnTo>
                <a:lnTo>
                  <a:pt x="94" y="116"/>
                </a:lnTo>
                <a:lnTo>
                  <a:pt x="97" y="115"/>
                </a:lnTo>
                <a:lnTo>
                  <a:pt x="99" y="113"/>
                </a:lnTo>
                <a:lnTo>
                  <a:pt x="102" y="111"/>
                </a:lnTo>
                <a:lnTo>
                  <a:pt x="104" y="110"/>
                </a:lnTo>
                <a:lnTo>
                  <a:pt x="106" y="108"/>
                </a:lnTo>
                <a:lnTo>
                  <a:pt x="109" y="108"/>
                </a:lnTo>
                <a:lnTo>
                  <a:pt x="110" y="107"/>
                </a:lnTo>
                <a:lnTo>
                  <a:pt x="116" y="107"/>
                </a:lnTo>
                <a:lnTo>
                  <a:pt x="120" y="106"/>
                </a:lnTo>
                <a:lnTo>
                  <a:pt x="125" y="104"/>
                </a:lnTo>
                <a:lnTo>
                  <a:pt x="130" y="102"/>
                </a:lnTo>
                <a:lnTo>
                  <a:pt x="135" y="99"/>
                </a:lnTo>
                <a:lnTo>
                  <a:pt x="139" y="97"/>
                </a:lnTo>
                <a:lnTo>
                  <a:pt x="144" y="95"/>
                </a:lnTo>
                <a:lnTo>
                  <a:pt x="148" y="92"/>
                </a:lnTo>
                <a:lnTo>
                  <a:pt x="151" y="91"/>
                </a:lnTo>
                <a:lnTo>
                  <a:pt x="155" y="88"/>
                </a:lnTo>
                <a:lnTo>
                  <a:pt x="159" y="86"/>
                </a:lnTo>
                <a:lnTo>
                  <a:pt x="163" y="84"/>
                </a:lnTo>
                <a:lnTo>
                  <a:pt x="167" y="81"/>
                </a:lnTo>
                <a:lnTo>
                  <a:pt x="171" y="79"/>
                </a:lnTo>
                <a:lnTo>
                  <a:pt x="174" y="76"/>
                </a:lnTo>
                <a:lnTo>
                  <a:pt x="176" y="74"/>
                </a:lnTo>
                <a:lnTo>
                  <a:pt x="177" y="64"/>
                </a:lnTo>
                <a:lnTo>
                  <a:pt x="181" y="55"/>
                </a:lnTo>
                <a:lnTo>
                  <a:pt x="189" y="49"/>
                </a:lnTo>
                <a:lnTo>
                  <a:pt x="197" y="44"/>
                </a:lnTo>
                <a:lnTo>
                  <a:pt x="207" y="39"/>
                </a:lnTo>
                <a:lnTo>
                  <a:pt x="216" y="33"/>
                </a:lnTo>
                <a:lnTo>
                  <a:pt x="223" y="27"/>
                </a:lnTo>
                <a:lnTo>
                  <a:pt x="227" y="19"/>
                </a:lnTo>
                <a:lnTo>
                  <a:pt x="226" y="16"/>
                </a:lnTo>
                <a:lnTo>
                  <a:pt x="223" y="13"/>
                </a:lnTo>
                <a:lnTo>
                  <a:pt x="219" y="11"/>
                </a:lnTo>
                <a:lnTo>
                  <a:pt x="216" y="9"/>
                </a:lnTo>
                <a:lnTo>
                  <a:pt x="213" y="8"/>
                </a:lnTo>
                <a:lnTo>
                  <a:pt x="208" y="7"/>
                </a:lnTo>
                <a:lnTo>
                  <a:pt x="203" y="6"/>
                </a:lnTo>
                <a:lnTo>
                  <a:pt x="198" y="5"/>
                </a:lnTo>
                <a:lnTo>
                  <a:pt x="193" y="4"/>
                </a:lnTo>
                <a:lnTo>
                  <a:pt x="188" y="2"/>
                </a:lnTo>
                <a:lnTo>
                  <a:pt x="183" y="2"/>
                </a:lnTo>
                <a:lnTo>
                  <a:pt x="179" y="1"/>
                </a:lnTo>
                <a:lnTo>
                  <a:pt x="170" y="0"/>
                </a:lnTo>
                <a:lnTo>
                  <a:pt x="162" y="0"/>
                </a:lnTo>
                <a:lnTo>
                  <a:pt x="154" y="0"/>
                </a:lnTo>
                <a:lnTo>
                  <a:pt x="145" y="0"/>
                </a:lnTo>
                <a:lnTo>
                  <a:pt x="137" y="2"/>
                </a:lnTo>
                <a:lnTo>
                  <a:pt x="129" y="5"/>
                </a:lnTo>
                <a:lnTo>
                  <a:pt x="121" y="8"/>
                </a:lnTo>
                <a:lnTo>
                  <a:pt x="112" y="12"/>
                </a:lnTo>
                <a:lnTo>
                  <a:pt x="102" y="15"/>
                </a:lnTo>
                <a:lnTo>
                  <a:pt x="91" y="15"/>
                </a:lnTo>
                <a:lnTo>
                  <a:pt x="80" y="13"/>
                </a:lnTo>
                <a:lnTo>
                  <a:pt x="70" y="12"/>
                </a:lnTo>
                <a:lnTo>
                  <a:pt x="60" y="12"/>
                </a:lnTo>
                <a:lnTo>
                  <a:pt x="51" y="14"/>
                </a:lnTo>
                <a:lnTo>
                  <a:pt x="42" y="19"/>
                </a:lnTo>
                <a:lnTo>
                  <a:pt x="35" y="30"/>
                </a:lnTo>
                <a:lnTo>
                  <a:pt x="31" y="31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07" name="Freeform 135"/>
          <p:cNvSpPr>
            <a:spLocks/>
          </p:cNvSpPr>
          <p:nvPr/>
        </p:nvSpPr>
        <p:spPr bwMode="auto">
          <a:xfrm>
            <a:off x="7268634" y="3728156"/>
            <a:ext cx="180622" cy="165100"/>
          </a:xfrm>
          <a:custGeom>
            <a:avLst/>
            <a:gdLst>
              <a:gd name="T0" fmla="*/ 2147483647 w 128"/>
              <a:gd name="T1" fmla="*/ 2147483647 h 117"/>
              <a:gd name="T2" fmla="*/ 2147483647 w 128"/>
              <a:gd name="T3" fmla="*/ 2147483647 h 117"/>
              <a:gd name="T4" fmla="*/ 2147483647 w 128"/>
              <a:gd name="T5" fmla="*/ 2147483647 h 117"/>
              <a:gd name="T6" fmla="*/ 2147483647 w 128"/>
              <a:gd name="T7" fmla="*/ 2147483647 h 117"/>
              <a:gd name="T8" fmla="*/ 2147483647 w 128"/>
              <a:gd name="T9" fmla="*/ 2147483647 h 117"/>
              <a:gd name="T10" fmla="*/ 2147483647 w 128"/>
              <a:gd name="T11" fmla="*/ 2147483647 h 117"/>
              <a:gd name="T12" fmla="*/ 2147483647 w 128"/>
              <a:gd name="T13" fmla="*/ 2147483647 h 117"/>
              <a:gd name="T14" fmla="*/ 2147483647 w 128"/>
              <a:gd name="T15" fmla="*/ 2147483647 h 117"/>
              <a:gd name="T16" fmla="*/ 2147483647 w 128"/>
              <a:gd name="T17" fmla="*/ 2147483647 h 117"/>
              <a:gd name="T18" fmla="*/ 2147483647 w 128"/>
              <a:gd name="T19" fmla="*/ 2147483647 h 117"/>
              <a:gd name="T20" fmla="*/ 2147483647 w 128"/>
              <a:gd name="T21" fmla="*/ 2147483647 h 117"/>
              <a:gd name="T22" fmla="*/ 2147483647 w 128"/>
              <a:gd name="T23" fmla="*/ 2147483647 h 117"/>
              <a:gd name="T24" fmla="*/ 2147483647 w 128"/>
              <a:gd name="T25" fmla="*/ 2147483647 h 117"/>
              <a:gd name="T26" fmla="*/ 2147483647 w 128"/>
              <a:gd name="T27" fmla="*/ 2147483647 h 117"/>
              <a:gd name="T28" fmla="*/ 2147483647 w 128"/>
              <a:gd name="T29" fmla="*/ 2147483647 h 117"/>
              <a:gd name="T30" fmla="*/ 2147483647 w 128"/>
              <a:gd name="T31" fmla="*/ 2147483647 h 117"/>
              <a:gd name="T32" fmla="*/ 2147483647 w 128"/>
              <a:gd name="T33" fmla="*/ 2147483647 h 117"/>
              <a:gd name="T34" fmla="*/ 2147483647 w 128"/>
              <a:gd name="T35" fmla="*/ 2147483647 h 117"/>
              <a:gd name="T36" fmla="*/ 2147483647 w 128"/>
              <a:gd name="T37" fmla="*/ 2147483647 h 117"/>
              <a:gd name="T38" fmla="*/ 2147483647 w 128"/>
              <a:gd name="T39" fmla="*/ 2147483647 h 117"/>
              <a:gd name="T40" fmla="*/ 2147483647 w 128"/>
              <a:gd name="T41" fmla="*/ 2147483647 h 117"/>
              <a:gd name="T42" fmla="*/ 2147483647 w 128"/>
              <a:gd name="T43" fmla="*/ 2147483647 h 117"/>
              <a:gd name="T44" fmla="*/ 2147483647 w 128"/>
              <a:gd name="T45" fmla="*/ 2147483647 h 117"/>
              <a:gd name="T46" fmla="*/ 2147483647 w 128"/>
              <a:gd name="T47" fmla="*/ 2147483647 h 117"/>
              <a:gd name="T48" fmla="*/ 2147483647 w 128"/>
              <a:gd name="T49" fmla="*/ 2147483647 h 117"/>
              <a:gd name="T50" fmla="*/ 2147483647 w 128"/>
              <a:gd name="T51" fmla="*/ 2147483647 h 117"/>
              <a:gd name="T52" fmla="*/ 2147483647 w 128"/>
              <a:gd name="T53" fmla="*/ 2147483647 h 117"/>
              <a:gd name="T54" fmla="*/ 2147483647 w 128"/>
              <a:gd name="T55" fmla="*/ 2147483647 h 117"/>
              <a:gd name="T56" fmla="*/ 2147483647 w 128"/>
              <a:gd name="T57" fmla="*/ 2147483647 h 117"/>
              <a:gd name="T58" fmla="*/ 2147483647 w 128"/>
              <a:gd name="T59" fmla="*/ 2147483647 h 117"/>
              <a:gd name="T60" fmla="*/ 2147483647 w 128"/>
              <a:gd name="T61" fmla="*/ 2147483647 h 117"/>
              <a:gd name="T62" fmla="*/ 2147483647 w 128"/>
              <a:gd name="T63" fmla="*/ 2147483647 h 117"/>
              <a:gd name="T64" fmla="*/ 2147483647 w 128"/>
              <a:gd name="T65" fmla="*/ 2147483647 h 117"/>
              <a:gd name="T66" fmla="*/ 2147483647 w 128"/>
              <a:gd name="T67" fmla="*/ 2147483647 h 117"/>
              <a:gd name="T68" fmla="*/ 2147483647 w 128"/>
              <a:gd name="T69" fmla="*/ 2147483647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8"/>
              <a:gd name="T106" fmla="*/ 0 h 117"/>
              <a:gd name="T107" fmla="*/ 128 w 128"/>
              <a:gd name="T108" fmla="*/ 117 h 11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8" h="117">
                <a:moveTo>
                  <a:pt x="120" y="56"/>
                </a:moveTo>
                <a:lnTo>
                  <a:pt x="121" y="54"/>
                </a:lnTo>
                <a:lnTo>
                  <a:pt x="122" y="52"/>
                </a:lnTo>
                <a:lnTo>
                  <a:pt x="123" y="50"/>
                </a:lnTo>
                <a:lnTo>
                  <a:pt x="125" y="48"/>
                </a:lnTo>
                <a:lnTo>
                  <a:pt x="126" y="45"/>
                </a:lnTo>
                <a:lnTo>
                  <a:pt x="127" y="43"/>
                </a:lnTo>
                <a:lnTo>
                  <a:pt x="128" y="40"/>
                </a:lnTo>
                <a:lnTo>
                  <a:pt x="128" y="38"/>
                </a:lnTo>
                <a:lnTo>
                  <a:pt x="127" y="35"/>
                </a:lnTo>
                <a:lnTo>
                  <a:pt x="126" y="32"/>
                </a:lnTo>
                <a:lnTo>
                  <a:pt x="125" y="28"/>
                </a:lnTo>
                <a:lnTo>
                  <a:pt x="123" y="25"/>
                </a:lnTo>
                <a:lnTo>
                  <a:pt x="122" y="22"/>
                </a:lnTo>
                <a:lnTo>
                  <a:pt x="120" y="19"/>
                </a:lnTo>
                <a:lnTo>
                  <a:pt x="119" y="16"/>
                </a:lnTo>
                <a:lnTo>
                  <a:pt x="117" y="14"/>
                </a:lnTo>
                <a:lnTo>
                  <a:pt x="106" y="3"/>
                </a:lnTo>
                <a:lnTo>
                  <a:pt x="94" y="0"/>
                </a:lnTo>
                <a:lnTo>
                  <a:pt x="83" y="1"/>
                </a:lnTo>
                <a:lnTo>
                  <a:pt x="72" y="5"/>
                </a:lnTo>
                <a:lnTo>
                  <a:pt x="64" y="9"/>
                </a:lnTo>
                <a:lnTo>
                  <a:pt x="57" y="13"/>
                </a:lnTo>
                <a:lnTo>
                  <a:pt x="53" y="13"/>
                </a:lnTo>
                <a:lnTo>
                  <a:pt x="53" y="8"/>
                </a:lnTo>
                <a:lnTo>
                  <a:pt x="52" y="9"/>
                </a:lnTo>
                <a:lnTo>
                  <a:pt x="49" y="12"/>
                </a:lnTo>
                <a:lnTo>
                  <a:pt x="45" y="16"/>
                </a:lnTo>
                <a:lnTo>
                  <a:pt x="42" y="19"/>
                </a:lnTo>
                <a:lnTo>
                  <a:pt x="39" y="20"/>
                </a:lnTo>
                <a:lnTo>
                  <a:pt x="35" y="22"/>
                </a:lnTo>
                <a:lnTo>
                  <a:pt x="32" y="25"/>
                </a:lnTo>
                <a:lnTo>
                  <a:pt x="29" y="28"/>
                </a:lnTo>
                <a:lnTo>
                  <a:pt x="26" y="30"/>
                </a:lnTo>
                <a:lnTo>
                  <a:pt x="23" y="34"/>
                </a:lnTo>
                <a:lnTo>
                  <a:pt x="20" y="37"/>
                </a:lnTo>
                <a:lnTo>
                  <a:pt x="18" y="39"/>
                </a:lnTo>
                <a:lnTo>
                  <a:pt x="15" y="41"/>
                </a:lnTo>
                <a:lnTo>
                  <a:pt x="13" y="44"/>
                </a:lnTo>
                <a:lnTo>
                  <a:pt x="11" y="46"/>
                </a:lnTo>
                <a:lnTo>
                  <a:pt x="8" y="49"/>
                </a:lnTo>
                <a:lnTo>
                  <a:pt x="6" y="52"/>
                </a:lnTo>
                <a:lnTo>
                  <a:pt x="4" y="55"/>
                </a:lnTo>
                <a:lnTo>
                  <a:pt x="2" y="58"/>
                </a:lnTo>
                <a:lnTo>
                  <a:pt x="1" y="60"/>
                </a:lnTo>
                <a:lnTo>
                  <a:pt x="11" y="63"/>
                </a:lnTo>
                <a:lnTo>
                  <a:pt x="13" y="67"/>
                </a:lnTo>
                <a:lnTo>
                  <a:pt x="10" y="74"/>
                </a:lnTo>
                <a:lnTo>
                  <a:pt x="5" y="81"/>
                </a:lnTo>
                <a:lnTo>
                  <a:pt x="1" y="89"/>
                </a:lnTo>
                <a:lnTo>
                  <a:pt x="0" y="97"/>
                </a:lnTo>
                <a:lnTo>
                  <a:pt x="4" y="107"/>
                </a:lnTo>
                <a:lnTo>
                  <a:pt x="16" y="115"/>
                </a:lnTo>
                <a:lnTo>
                  <a:pt x="23" y="117"/>
                </a:lnTo>
                <a:lnTo>
                  <a:pt x="29" y="117"/>
                </a:lnTo>
                <a:lnTo>
                  <a:pt x="35" y="115"/>
                </a:lnTo>
                <a:lnTo>
                  <a:pt x="41" y="112"/>
                </a:lnTo>
                <a:lnTo>
                  <a:pt x="47" y="107"/>
                </a:lnTo>
                <a:lnTo>
                  <a:pt x="53" y="102"/>
                </a:lnTo>
                <a:lnTo>
                  <a:pt x="58" y="97"/>
                </a:lnTo>
                <a:lnTo>
                  <a:pt x="64" y="91"/>
                </a:lnTo>
                <a:lnTo>
                  <a:pt x="71" y="86"/>
                </a:lnTo>
                <a:lnTo>
                  <a:pt x="79" y="83"/>
                </a:lnTo>
                <a:lnTo>
                  <a:pt x="87" y="82"/>
                </a:lnTo>
                <a:lnTo>
                  <a:pt x="95" y="81"/>
                </a:lnTo>
                <a:lnTo>
                  <a:pt x="103" y="78"/>
                </a:lnTo>
                <a:lnTo>
                  <a:pt x="109" y="74"/>
                </a:lnTo>
                <a:lnTo>
                  <a:pt x="114" y="68"/>
                </a:lnTo>
                <a:lnTo>
                  <a:pt x="117" y="58"/>
                </a:lnTo>
                <a:lnTo>
                  <a:pt x="120" y="56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08" name="Freeform 136"/>
          <p:cNvSpPr>
            <a:spLocks/>
          </p:cNvSpPr>
          <p:nvPr/>
        </p:nvSpPr>
        <p:spPr bwMode="auto">
          <a:xfrm>
            <a:off x="2166057" y="3121378"/>
            <a:ext cx="249766" cy="505178"/>
          </a:xfrm>
          <a:custGeom>
            <a:avLst/>
            <a:gdLst>
              <a:gd name="T0" fmla="*/ 2147483647 w 178"/>
              <a:gd name="T1" fmla="*/ 2147483647 h 358"/>
              <a:gd name="T2" fmla="*/ 2147483647 w 178"/>
              <a:gd name="T3" fmla="*/ 2147483647 h 358"/>
              <a:gd name="T4" fmla="*/ 2147483647 w 178"/>
              <a:gd name="T5" fmla="*/ 2147483647 h 358"/>
              <a:gd name="T6" fmla="*/ 2147483647 w 178"/>
              <a:gd name="T7" fmla="*/ 2147483647 h 358"/>
              <a:gd name="T8" fmla="*/ 2147483647 w 178"/>
              <a:gd name="T9" fmla="*/ 2147483647 h 358"/>
              <a:gd name="T10" fmla="*/ 2147483647 w 178"/>
              <a:gd name="T11" fmla="*/ 2147483647 h 358"/>
              <a:gd name="T12" fmla="*/ 2147483647 w 178"/>
              <a:gd name="T13" fmla="*/ 2147483647 h 358"/>
              <a:gd name="T14" fmla="*/ 2147483647 w 178"/>
              <a:gd name="T15" fmla="*/ 2147483647 h 358"/>
              <a:gd name="T16" fmla="*/ 2147483647 w 178"/>
              <a:gd name="T17" fmla="*/ 2147483647 h 358"/>
              <a:gd name="T18" fmla="*/ 2147483647 w 178"/>
              <a:gd name="T19" fmla="*/ 2147483647 h 358"/>
              <a:gd name="T20" fmla="*/ 0 w 178"/>
              <a:gd name="T21" fmla="*/ 2147483647 h 358"/>
              <a:gd name="T22" fmla="*/ 0 w 178"/>
              <a:gd name="T23" fmla="*/ 2147483647 h 358"/>
              <a:gd name="T24" fmla="*/ 2147483647 w 178"/>
              <a:gd name="T25" fmla="*/ 2147483647 h 358"/>
              <a:gd name="T26" fmla="*/ 2147483647 w 178"/>
              <a:gd name="T27" fmla="*/ 2147483647 h 358"/>
              <a:gd name="T28" fmla="*/ 2147483647 w 178"/>
              <a:gd name="T29" fmla="*/ 2147483647 h 358"/>
              <a:gd name="T30" fmla="*/ 2147483647 w 178"/>
              <a:gd name="T31" fmla="*/ 2147483647 h 358"/>
              <a:gd name="T32" fmla="*/ 2147483647 w 178"/>
              <a:gd name="T33" fmla="*/ 2147483647 h 358"/>
              <a:gd name="T34" fmla="*/ 2147483647 w 178"/>
              <a:gd name="T35" fmla="*/ 2147483647 h 358"/>
              <a:gd name="T36" fmla="*/ 2147483647 w 178"/>
              <a:gd name="T37" fmla="*/ 2147483647 h 358"/>
              <a:gd name="T38" fmla="*/ 2147483647 w 178"/>
              <a:gd name="T39" fmla="*/ 2147483647 h 358"/>
              <a:gd name="T40" fmla="*/ 2147483647 w 178"/>
              <a:gd name="T41" fmla="*/ 2147483647 h 358"/>
              <a:gd name="T42" fmla="*/ 2147483647 w 178"/>
              <a:gd name="T43" fmla="*/ 2147483647 h 358"/>
              <a:gd name="T44" fmla="*/ 2147483647 w 178"/>
              <a:gd name="T45" fmla="*/ 2147483647 h 358"/>
              <a:gd name="T46" fmla="*/ 2147483647 w 178"/>
              <a:gd name="T47" fmla="*/ 2147483647 h 358"/>
              <a:gd name="T48" fmla="*/ 2147483647 w 178"/>
              <a:gd name="T49" fmla="*/ 2147483647 h 358"/>
              <a:gd name="T50" fmla="*/ 2147483647 w 178"/>
              <a:gd name="T51" fmla="*/ 2147483647 h 358"/>
              <a:gd name="T52" fmla="*/ 2147483647 w 178"/>
              <a:gd name="T53" fmla="*/ 2147483647 h 358"/>
              <a:gd name="T54" fmla="*/ 2147483647 w 178"/>
              <a:gd name="T55" fmla="*/ 2147483647 h 358"/>
              <a:gd name="T56" fmla="*/ 2147483647 w 178"/>
              <a:gd name="T57" fmla="*/ 2147483647 h 358"/>
              <a:gd name="T58" fmla="*/ 2147483647 w 178"/>
              <a:gd name="T59" fmla="*/ 2147483647 h 358"/>
              <a:gd name="T60" fmla="*/ 2147483647 w 178"/>
              <a:gd name="T61" fmla="*/ 2147483647 h 358"/>
              <a:gd name="T62" fmla="*/ 2147483647 w 178"/>
              <a:gd name="T63" fmla="*/ 2147483647 h 358"/>
              <a:gd name="T64" fmla="*/ 2147483647 w 178"/>
              <a:gd name="T65" fmla="*/ 0 h 358"/>
              <a:gd name="T66" fmla="*/ 2147483647 w 178"/>
              <a:gd name="T67" fmla="*/ 2147483647 h 358"/>
              <a:gd name="T68" fmla="*/ 2147483647 w 178"/>
              <a:gd name="T69" fmla="*/ 2147483647 h 358"/>
              <a:gd name="T70" fmla="*/ 2147483647 w 178"/>
              <a:gd name="T71" fmla="*/ 2147483647 h 358"/>
              <a:gd name="T72" fmla="*/ 2147483647 w 178"/>
              <a:gd name="T73" fmla="*/ 2147483647 h 358"/>
              <a:gd name="T74" fmla="*/ 2147483647 w 178"/>
              <a:gd name="T75" fmla="*/ 2147483647 h 358"/>
              <a:gd name="T76" fmla="*/ 2147483647 w 178"/>
              <a:gd name="T77" fmla="*/ 2147483647 h 358"/>
              <a:gd name="T78" fmla="*/ 2147483647 w 178"/>
              <a:gd name="T79" fmla="*/ 2147483647 h 358"/>
              <a:gd name="T80" fmla="*/ 2147483647 w 178"/>
              <a:gd name="T81" fmla="*/ 2147483647 h 358"/>
              <a:gd name="T82" fmla="*/ 2147483647 w 178"/>
              <a:gd name="T83" fmla="*/ 2147483647 h 358"/>
              <a:gd name="T84" fmla="*/ 2147483647 w 178"/>
              <a:gd name="T85" fmla="*/ 2147483647 h 358"/>
              <a:gd name="T86" fmla="*/ 2147483647 w 178"/>
              <a:gd name="T87" fmla="*/ 2147483647 h 358"/>
              <a:gd name="T88" fmla="*/ 2147483647 w 178"/>
              <a:gd name="T89" fmla="*/ 2147483647 h 358"/>
              <a:gd name="T90" fmla="*/ 2147483647 w 178"/>
              <a:gd name="T91" fmla="*/ 2147483647 h 358"/>
              <a:gd name="T92" fmla="*/ 2147483647 w 178"/>
              <a:gd name="T93" fmla="*/ 2147483647 h 358"/>
              <a:gd name="T94" fmla="*/ 2147483647 w 178"/>
              <a:gd name="T95" fmla="*/ 2147483647 h 358"/>
              <a:gd name="T96" fmla="*/ 2147483647 w 178"/>
              <a:gd name="T97" fmla="*/ 2147483647 h 358"/>
              <a:gd name="T98" fmla="*/ 2147483647 w 178"/>
              <a:gd name="T99" fmla="*/ 2147483647 h 358"/>
              <a:gd name="T100" fmla="*/ 2147483647 w 178"/>
              <a:gd name="T101" fmla="*/ 2147483647 h 35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78"/>
              <a:gd name="T154" fmla="*/ 0 h 358"/>
              <a:gd name="T155" fmla="*/ 178 w 178"/>
              <a:gd name="T156" fmla="*/ 358 h 358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78" h="358">
                <a:moveTo>
                  <a:pt x="12" y="342"/>
                </a:moveTo>
                <a:lnTo>
                  <a:pt x="11" y="338"/>
                </a:lnTo>
                <a:lnTo>
                  <a:pt x="10" y="331"/>
                </a:lnTo>
                <a:lnTo>
                  <a:pt x="8" y="325"/>
                </a:lnTo>
                <a:lnTo>
                  <a:pt x="7" y="316"/>
                </a:lnTo>
                <a:lnTo>
                  <a:pt x="5" y="306"/>
                </a:lnTo>
                <a:lnTo>
                  <a:pt x="4" y="295"/>
                </a:lnTo>
                <a:lnTo>
                  <a:pt x="3" y="283"/>
                </a:lnTo>
                <a:lnTo>
                  <a:pt x="2" y="270"/>
                </a:lnTo>
                <a:lnTo>
                  <a:pt x="1" y="258"/>
                </a:lnTo>
                <a:lnTo>
                  <a:pt x="0" y="244"/>
                </a:lnTo>
                <a:lnTo>
                  <a:pt x="0" y="230"/>
                </a:lnTo>
                <a:lnTo>
                  <a:pt x="2" y="215"/>
                </a:lnTo>
                <a:lnTo>
                  <a:pt x="3" y="201"/>
                </a:lnTo>
                <a:lnTo>
                  <a:pt x="5" y="186"/>
                </a:lnTo>
                <a:lnTo>
                  <a:pt x="7" y="172"/>
                </a:lnTo>
                <a:lnTo>
                  <a:pt x="11" y="158"/>
                </a:lnTo>
                <a:lnTo>
                  <a:pt x="14" y="149"/>
                </a:lnTo>
                <a:lnTo>
                  <a:pt x="17" y="141"/>
                </a:lnTo>
                <a:lnTo>
                  <a:pt x="21" y="133"/>
                </a:lnTo>
                <a:lnTo>
                  <a:pt x="25" y="124"/>
                </a:lnTo>
                <a:lnTo>
                  <a:pt x="30" y="115"/>
                </a:lnTo>
                <a:lnTo>
                  <a:pt x="35" y="106"/>
                </a:lnTo>
                <a:lnTo>
                  <a:pt x="42" y="97"/>
                </a:lnTo>
                <a:lnTo>
                  <a:pt x="48" y="88"/>
                </a:lnTo>
                <a:lnTo>
                  <a:pt x="55" y="79"/>
                </a:lnTo>
                <a:lnTo>
                  <a:pt x="63" y="68"/>
                </a:lnTo>
                <a:lnTo>
                  <a:pt x="71" y="58"/>
                </a:lnTo>
                <a:lnTo>
                  <a:pt x="79" y="48"/>
                </a:lnTo>
                <a:lnTo>
                  <a:pt x="87" y="37"/>
                </a:lnTo>
                <a:lnTo>
                  <a:pt x="95" y="24"/>
                </a:lnTo>
                <a:lnTo>
                  <a:pt x="104" y="12"/>
                </a:lnTo>
                <a:lnTo>
                  <a:pt x="113" y="0"/>
                </a:lnTo>
                <a:lnTo>
                  <a:pt x="169" y="8"/>
                </a:lnTo>
                <a:lnTo>
                  <a:pt x="173" y="35"/>
                </a:lnTo>
                <a:lnTo>
                  <a:pt x="175" y="60"/>
                </a:lnTo>
                <a:lnTo>
                  <a:pt x="177" y="84"/>
                </a:lnTo>
                <a:lnTo>
                  <a:pt x="178" y="108"/>
                </a:lnTo>
                <a:lnTo>
                  <a:pt x="178" y="131"/>
                </a:lnTo>
                <a:lnTo>
                  <a:pt x="177" y="153"/>
                </a:lnTo>
                <a:lnTo>
                  <a:pt x="174" y="175"/>
                </a:lnTo>
                <a:lnTo>
                  <a:pt x="169" y="196"/>
                </a:lnTo>
                <a:lnTo>
                  <a:pt x="163" y="217"/>
                </a:lnTo>
                <a:lnTo>
                  <a:pt x="155" y="238"/>
                </a:lnTo>
                <a:lnTo>
                  <a:pt x="146" y="258"/>
                </a:lnTo>
                <a:lnTo>
                  <a:pt x="135" y="278"/>
                </a:lnTo>
                <a:lnTo>
                  <a:pt x="121" y="298"/>
                </a:lnTo>
                <a:lnTo>
                  <a:pt x="106" y="318"/>
                </a:lnTo>
                <a:lnTo>
                  <a:pt x="88" y="338"/>
                </a:lnTo>
                <a:lnTo>
                  <a:pt x="69" y="358"/>
                </a:lnTo>
                <a:lnTo>
                  <a:pt x="12" y="342"/>
                </a:lnTo>
                <a:close/>
              </a:path>
            </a:pathLst>
          </a:custGeom>
          <a:solidFill>
            <a:srgbClr val="CC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09" name="Freeform 137"/>
          <p:cNvSpPr>
            <a:spLocks/>
          </p:cNvSpPr>
          <p:nvPr/>
        </p:nvSpPr>
        <p:spPr bwMode="auto">
          <a:xfrm>
            <a:off x="2159000" y="3342923"/>
            <a:ext cx="28222" cy="262467"/>
          </a:xfrm>
          <a:custGeom>
            <a:avLst/>
            <a:gdLst>
              <a:gd name="T0" fmla="*/ 2147483647 w 20"/>
              <a:gd name="T1" fmla="*/ 0 h 186"/>
              <a:gd name="T2" fmla="*/ 2147483647 w 20"/>
              <a:gd name="T3" fmla="*/ 0 h 186"/>
              <a:gd name="T4" fmla="*/ 2147483647 w 20"/>
              <a:gd name="T5" fmla="*/ 2147483647 h 186"/>
              <a:gd name="T6" fmla="*/ 2147483647 w 20"/>
              <a:gd name="T7" fmla="*/ 2147483647 h 186"/>
              <a:gd name="T8" fmla="*/ 2147483647 w 20"/>
              <a:gd name="T9" fmla="*/ 2147483647 h 186"/>
              <a:gd name="T10" fmla="*/ 2147483647 w 20"/>
              <a:gd name="T11" fmla="*/ 2147483647 h 186"/>
              <a:gd name="T12" fmla="*/ 0 w 20"/>
              <a:gd name="T13" fmla="*/ 2147483647 h 186"/>
              <a:gd name="T14" fmla="*/ 0 w 20"/>
              <a:gd name="T15" fmla="*/ 2147483647 h 186"/>
              <a:gd name="T16" fmla="*/ 0 w 20"/>
              <a:gd name="T17" fmla="*/ 2147483647 h 186"/>
              <a:gd name="T18" fmla="*/ 2147483647 w 20"/>
              <a:gd name="T19" fmla="*/ 2147483647 h 186"/>
              <a:gd name="T20" fmla="*/ 2147483647 w 20"/>
              <a:gd name="T21" fmla="*/ 2147483647 h 186"/>
              <a:gd name="T22" fmla="*/ 2147483647 w 20"/>
              <a:gd name="T23" fmla="*/ 2147483647 h 186"/>
              <a:gd name="T24" fmla="*/ 2147483647 w 20"/>
              <a:gd name="T25" fmla="*/ 2147483647 h 186"/>
              <a:gd name="T26" fmla="*/ 2147483647 w 20"/>
              <a:gd name="T27" fmla="*/ 2147483647 h 186"/>
              <a:gd name="T28" fmla="*/ 2147483647 w 20"/>
              <a:gd name="T29" fmla="*/ 2147483647 h 186"/>
              <a:gd name="T30" fmla="*/ 2147483647 w 20"/>
              <a:gd name="T31" fmla="*/ 2147483647 h 186"/>
              <a:gd name="T32" fmla="*/ 2147483647 w 20"/>
              <a:gd name="T33" fmla="*/ 2147483647 h 186"/>
              <a:gd name="T34" fmla="*/ 2147483647 w 20"/>
              <a:gd name="T35" fmla="*/ 2147483647 h 186"/>
              <a:gd name="T36" fmla="*/ 2147483647 w 20"/>
              <a:gd name="T37" fmla="*/ 2147483647 h 186"/>
              <a:gd name="T38" fmla="*/ 2147483647 w 20"/>
              <a:gd name="T39" fmla="*/ 2147483647 h 186"/>
              <a:gd name="T40" fmla="*/ 2147483647 w 20"/>
              <a:gd name="T41" fmla="*/ 2147483647 h 186"/>
              <a:gd name="T42" fmla="*/ 2147483647 w 20"/>
              <a:gd name="T43" fmla="*/ 2147483647 h 186"/>
              <a:gd name="T44" fmla="*/ 2147483647 w 20"/>
              <a:gd name="T45" fmla="*/ 2147483647 h 186"/>
              <a:gd name="T46" fmla="*/ 2147483647 w 20"/>
              <a:gd name="T47" fmla="*/ 2147483647 h 186"/>
              <a:gd name="T48" fmla="*/ 2147483647 w 20"/>
              <a:gd name="T49" fmla="*/ 2147483647 h 186"/>
              <a:gd name="T50" fmla="*/ 2147483647 w 20"/>
              <a:gd name="T51" fmla="*/ 2147483647 h 186"/>
              <a:gd name="T52" fmla="*/ 2147483647 w 20"/>
              <a:gd name="T53" fmla="*/ 2147483647 h 186"/>
              <a:gd name="T54" fmla="*/ 2147483647 w 20"/>
              <a:gd name="T55" fmla="*/ 2147483647 h 186"/>
              <a:gd name="T56" fmla="*/ 2147483647 w 20"/>
              <a:gd name="T57" fmla="*/ 2147483647 h 186"/>
              <a:gd name="T58" fmla="*/ 2147483647 w 20"/>
              <a:gd name="T59" fmla="*/ 2147483647 h 186"/>
              <a:gd name="T60" fmla="*/ 2147483647 w 20"/>
              <a:gd name="T61" fmla="*/ 2147483647 h 186"/>
              <a:gd name="T62" fmla="*/ 2147483647 w 20"/>
              <a:gd name="T63" fmla="*/ 2147483647 h 186"/>
              <a:gd name="T64" fmla="*/ 2147483647 w 20"/>
              <a:gd name="T65" fmla="*/ 2147483647 h 186"/>
              <a:gd name="T66" fmla="*/ 2147483647 w 20"/>
              <a:gd name="T67" fmla="*/ 2147483647 h 186"/>
              <a:gd name="T68" fmla="*/ 2147483647 w 20"/>
              <a:gd name="T69" fmla="*/ 2147483647 h 186"/>
              <a:gd name="T70" fmla="*/ 2147483647 w 20"/>
              <a:gd name="T71" fmla="*/ 2147483647 h 186"/>
              <a:gd name="T72" fmla="*/ 2147483647 w 20"/>
              <a:gd name="T73" fmla="*/ 2147483647 h 186"/>
              <a:gd name="T74" fmla="*/ 2147483647 w 20"/>
              <a:gd name="T75" fmla="*/ 2147483647 h 186"/>
              <a:gd name="T76" fmla="*/ 2147483647 w 20"/>
              <a:gd name="T77" fmla="*/ 2147483647 h 186"/>
              <a:gd name="T78" fmla="*/ 2147483647 w 20"/>
              <a:gd name="T79" fmla="*/ 0 h 18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0"/>
              <a:gd name="T121" fmla="*/ 0 h 186"/>
              <a:gd name="T122" fmla="*/ 20 w 20"/>
              <a:gd name="T123" fmla="*/ 186 h 18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0" h="186">
                <a:moveTo>
                  <a:pt x="11" y="0"/>
                </a:moveTo>
                <a:lnTo>
                  <a:pt x="11" y="0"/>
                </a:lnTo>
                <a:lnTo>
                  <a:pt x="7" y="14"/>
                </a:lnTo>
                <a:lnTo>
                  <a:pt x="4" y="29"/>
                </a:lnTo>
                <a:lnTo>
                  <a:pt x="2" y="43"/>
                </a:lnTo>
                <a:lnTo>
                  <a:pt x="1" y="58"/>
                </a:lnTo>
                <a:lnTo>
                  <a:pt x="0" y="73"/>
                </a:lnTo>
                <a:lnTo>
                  <a:pt x="0" y="87"/>
                </a:lnTo>
                <a:lnTo>
                  <a:pt x="0" y="101"/>
                </a:lnTo>
                <a:lnTo>
                  <a:pt x="1" y="114"/>
                </a:lnTo>
                <a:lnTo>
                  <a:pt x="2" y="127"/>
                </a:lnTo>
                <a:lnTo>
                  <a:pt x="3" y="139"/>
                </a:lnTo>
                <a:lnTo>
                  <a:pt x="4" y="150"/>
                </a:lnTo>
                <a:lnTo>
                  <a:pt x="6" y="159"/>
                </a:lnTo>
                <a:lnTo>
                  <a:pt x="8" y="168"/>
                </a:lnTo>
                <a:lnTo>
                  <a:pt x="9" y="175"/>
                </a:lnTo>
                <a:lnTo>
                  <a:pt x="10" y="182"/>
                </a:lnTo>
                <a:lnTo>
                  <a:pt x="11" y="186"/>
                </a:lnTo>
                <a:lnTo>
                  <a:pt x="20" y="184"/>
                </a:lnTo>
                <a:lnTo>
                  <a:pt x="19" y="180"/>
                </a:lnTo>
                <a:lnTo>
                  <a:pt x="18" y="174"/>
                </a:lnTo>
                <a:lnTo>
                  <a:pt x="17" y="167"/>
                </a:lnTo>
                <a:lnTo>
                  <a:pt x="15" y="158"/>
                </a:lnTo>
                <a:lnTo>
                  <a:pt x="14" y="149"/>
                </a:lnTo>
                <a:lnTo>
                  <a:pt x="12" y="138"/>
                </a:lnTo>
                <a:lnTo>
                  <a:pt x="11" y="126"/>
                </a:lnTo>
                <a:lnTo>
                  <a:pt x="10" y="113"/>
                </a:lnTo>
                <a:lnTo>
                  <a:pt x="10" y="101"/>
                </a:lnTo>
                <a:lnTo>
                  <a:pt x="9" y="87"/>
                </a:lnTo>
                <a:lnTo>
                  <a:pt x="9" y="73"/>
                </a:lnTo>
                <a:lnTo>
                  <a:pt x="10" y="59"/>
                </a:lnTo>
                <a:lnTo>
                  <a:pt x="11" y="44"/>
                </a:lnTo>
                <a:lnTo>
                  <a:pt x="14" y="30"/>
                </a:lnTo>
                <a:lnTo>
                  <a:pt x="16" y="16"/>
                </a:lnTo>
                <a:lnTo>
                  <a:pt x="20" y="2"/>
                </a:lnTo>
                <a:lnTo>
                  <a:pt x="11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10" name="Freeform 138"/>
          <p:cNvSpPr>
            <a:spLocks/>
          </p:cNvSpPr>
          <p:nvPr/>
        </p:nvSpPr>
        <p:spPr bwMode="auto">
          <a:xfrm>
            <a:off x="2174523" y="3114323"/>
            <a:ext cx="156633" cy="231422"/>
          </a:xfrm>
          <a:custGeom>
            <a:avLst/>
            <a:gdLst>
              <a:gd name="T0" fmla="*/ 2147483647 w 110"/>
              <a:gd name="T1" fmla="*/ 0 h 164"/>
              <a:gd name="T2" fmla="*/ 2147483647 w 110"/>
              <a:gd name="T3" fmla="*/ 2147483647 h 164"/>
              <a:gd name="T4" fmla="*/ 2147483647 w 110"/>
              <a:gd name="T5" fmla="*/ 2147483647 h 164"/>
              <a:gd name="T6" fmla="*/ 2147483647 w 110"/>
              <a:gd name="T7" fmla="*/ 2147483647 h 164"/>
              <a:gd name="T8" fmla="*/ 2147483647 w 110"/>
              <a:gd name="T9" fmla="*/ 2147483647 h 164"/>
              <a:gd name="T10" fmla="*/ 2147483647 w 110"/>
              <a:gd name="T11" fmla="*/ 2147483647 h 164"/>
              <a:gd name="T12" fmla="*/ 2147483647 w 110"/>
              <a:gd name="T13" fmla="*/ 2147483647 h 164"/>
              <a:gd name="T14" fmla="*/ 2147483647 w 110"/>
              <a:gd name="T15" fmla="*/ 2147483647 h 164"/>
              <a:gd name="T16" fmla="*/ 2147483647 w 110"/>
              <a:gd name="T17" fmla="*/ 2147483647 h 164"/>
              <a:gd name="T18" fmla="*/ 2147483647 w 110"/>
              <a:gd name="T19" fmla="*/ 2147483647 h 164"/>
              <a:gd name="T20" fmla="*/ 2147483647 w 110"/>
              <a:gd name="T21" fmla="*/ 2147483647 h 164"/>
              <a:gd name="T22" fmla="*/ 2147483647 w 110"/>
              <a:gd name="T23" fmla="*/ 2147483647 h 164"/>
              <a:gd name="T24" fmla="*/ 2147483647 w 110"/>
              <a:gd name="T25" fmla="*/ 2147483647 h 164"/>
              <a:gd name="T26" fmla="*/ 2147483647 w 110"/>
              <a:gd name="T27" fmla="*/ 2147483647 h 164"/>
              <a:gd name="T28" fmla="*/ 2147483647 w 110"/>
              <a:gd name="T29" fmla="*/ 2147483647 h 164"/>
              <a:gd name="T30" fmla="*/ 2147483647 w 110"/>
              <a:gd name="T31" fmla="*/ 2147483647 h 164"/>
              <a:gd name="T32" fmla="*/ 2147483647 w 110"/>
              <a:gd name="T33" fmla="*/ 2147483647 h 164"/>
              <a:gd name="T34" fmla="*/ 0 w 110"/>
              <a:gd name="T35" fmla="*/ 2147483647 h 164"/>
              <a:gd name="T36" fmla="*/ 2147483647 w 110"/>
              <a:gd name="T37" fmla="*/ 2147483647 h 164"/>
              <a:gd name="T38" fmla="*/ 2147483647 w 110"/>
              <a:gd name="T39" fmla="*/ 2147483647 h 164"/>
              <a:gd name="T40" fmla="*/ 2147483647 w 110"/>
              <a:gd name="T41" fmla="*/ 2147483647 h 164"/>
              <a:gd name="T42" fmla="*/ 2147483647 w 110"/>
              <a:gd name="T43" fmla="*/ 2147483647 h 164"/>
              <a:gd name="T44" fmla="*/ 2147483647 w 110"/>
              <a:gd name="T45" fmla="*/ 2147483647 h 164"/>
              <a:gd name="T46" fmla="*/ 2147483647 w 110"/>
              <a:gd name="T47" fmla="*/ 2147483647 h 164"/>
              <a:gd name="T48" fmla="*/ 2147483647 w 110"/>
              <a:gd name="T49" fmla="*/ 2147483647 h 164"/>
              <a:gd name="T50" fmla="*/ 2147483647 w 110"/>
              <a:gd name="T51" fmla="*/ 2147483647 h 164"/>
              <a:gd name="T52" fmla="*/ 2147483647 w 110"/>
              <a:gd name="T53" fmla="*/ 2147483647 h 164"/>
              <a:gd name="T54" fmla="*/ 2147483647 w 110"/>
              <a:gd name="T55" fmla="*/ 2147483647 h 164"/>
              <a:gd name="T56" fmla="*/ 2147483647 w 110"/>
              <a:gd name="T57" fmla="*/ 2147483647 h 164"/>
              <a:gd name="T58" fmla="*/ 2147483647 w 110"/>
              <a:gd name="T59" fmla="*/ 2147483647 h 164"/>
              <a:gd name="T60" fmla="*/ 2147483647 w 110"/>
              <a:gd name="T61" fmla="*/ 2147483647 h 164"/>
              <a:gd name="T62" fmla="*/ 2147483647 w 110"/>
              <a:gd name="T63" fmla="*/ 2147483647 h 164"/>
              <a:gd name="T64" fmla="*/ 2147483647 w 110"/>
              <a:gd name="T65" fmla="*/ 2147483647 h 164"/>
              <a:gd name="T66" fmla="*/ 2147483647 w 110"/>
              <a:gd name="T67" fmla="*/ 2147483647 h 164"/>
              <a:gd name="T68" fmla="*/ 2147483647 w 110"/>
              <a:gd name="T69" fmla="*/ 2147483647 h 164"/>
              <a:gd name="T70" fmla="*/ 2147483647 w 110"/>
              <a:gd name="T71" fmla="*/ 2147483647 h 164"/>
              <a:gd name="T72" fmla="*/ 2147483647 w 110"/>
              <a:gd name="T73" fmla="*/ 0 h 164"/>
              <a:gd name="T74" fmla="*/ 2147483647 w 110"/>
              <a:gd name="T75" fmla="*/ 0 h 164"/>
              <a:gd name="T76" fmla="*/ 2147483647 w 110"/>
              <a:gd name="T77" fmla="*/ 2147483647 h 164"/>
              <a:gd name="T78" fmla="*/ 2147483647 w 110"/>
              <a:gd name="T79" fmla="*/ 0 h 1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10"/>
              <a:gd name="T121" fmla="*/ 0 h 164"/>
              <a:gd name="T122" fmla="*/ 110 w 110"/>
              <a:gd name="T123" fmla="*/ 164 h 1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10" h="164">
                <a:moveTo>
                  <a:pt x="106" y="0"/>
                </a:moveTo>
                <a:lnTo>
                  <a:pt x="102" y="2"/>
                </a:lnTo>
                <a:lnTo>
                  <a:pt x="93" y="14"/>
                </a:lnTo>
                <a:lnTo>
                  <a:pt x="84" y="27"/>
                </a:lnTo>
                <a:lnTo>
                  <a:pt x="76" y="39"/>
                </a:lnTo>
                <a:lnTo>
                  <a:pt x="68" y="50"/>
                </a:lnTo>
                <a:lnTo>
                  <a:pt x="60" y="60"/>
                </a:lnTo>
                <a:lnTo>
                  <a:pt x="52" y="70"/>
                </a:lnTo>
                <a:lnTo>
                  <a:pt x="45" y="81"/>
                </a:lnTo>
                <a:lnTo>
                  <a:pt x="38" y="90"/>
                </a:lnTo>
                <a:lnTo>
                  <a:pt x="31" y="99"/>
                </a:lnTo>
                <a:lnTo>
                  <a:pt x="24" y="109"/>
                </a:lnTo>
                <a:lnTo>
                  <a:pt x="19" y="118"/>
                </a:lnTo>
                <a:lnTo>
                  <a:pt x="14" y="127"/>
                </a:lnTo>
                <a:lnTo>
                  <a:pt x="9" y="136"/>
                </a:lnTo>
                <a:lnTo>
                  <a:pt x="6" y="144"/>
                </a:lnTo>
                <a:lnTo>
                  <a:pt x="2" y="153"/>
                </a:lnTo>
                <a:lnTo>
                  <a:pt x="0" y="162"/>
                </a:lnTo>
                <a:lnTo>
                  <a:pt x="9" y="164"/>
                </a:lnTo>
                <a:lnTo>
                  <a:pt x="11" y="156"/>
                </a:lnTo>
                <a:lnTo>
                  <a:pt x="14" y="148"/>
                </a:lnTo>
                <a:lnTo>
                  <a:pt x="18" y="139"/>
                </a:lnTo>
                <a:lnTo>
                  <a:pt x="22" y="131"/>
                </a:lnTo>
                <a:lnTo>
                  <a:pt x="27" y="123"/>
                </a:lnTo>
                <a:lnTo>
                  <a:pt x="33" y="114"/>
                </a:lnTo>
                <a:lnTo>
                  <a:pt x="39" y="105"/>
                </a:lnTo>
                <a:lnTo>
                  <a:pt x="45" y="96"/>
                </a:lnTo>
                <a:lnTo>
                  <a:pt x="52" y="86"/>
                </a:lnTo>
                <a:lnTo>
                  <a:pt x="59" y="76"/>
                </a:lnTo>
                <a:lnTo>
                  <a:pt x="67" y="66"/>
                </a:lnTo>
                <a:lnTo>
                  <a:pt x="75" y="55"/>
                </a:lnTo>
                <a:lnTo>
                  <a:pt x="83" y="44"/>
                </a:lnTo>
                <a:lnTo>
                  <a:pt x="92" y="32"/>
                </a:lnTo>
                <a:lnTo>
                  <a:pt x="101" y="20"/>
                </a:lnTo>
                <a:lnTo>
                  <a:pt x="110" y="7"/>
                </a:lnTo>
                <a:lnTo>
                  <a:pt x="105" y="9"/>
                </a:lnTo>
                <a:lnTo>
                  <a:pt x="106" y="0"/>
                </a:lnTo>
                <a:lnTo>
                  <a:pt x="103" y="0"/>
                </a:lnTo>
                <a:lnTo>
                  <a:pt x="102" y="2"/>
                </a:lnTo>
                <a:lnTo>
                  <a:pt x="106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11" name="Freeform 139"/>
          <p:cNvSpPr>
            <a:spLocks/>
          </p:cNvSpPr>
          <p:nvPr/>
        </p:nvSpPr>
        <p:spPr bwMode="auto">
          <a:xfrm>
            <a:off x="2322689" y="3114323"/>
            <a:ext cx="86078" cy="25400"/>
          </a:xfrm>
          <a:custGeom>
            <a:avLst/>
            <a:gdLst>
              <a:gd name="T0" fmla="*/ 2147483647 w 61"/>
              <a:gd name="T1" fmla="*/ 2147483647 h 18"/>
              <a:gd name="T2" fmla="*/ 2147483647 w 61"/>
              <a:gd name="T3" fmla="*/ 2147483647 h 18"/>
              <a:gd name="T4" fmla="*/ 2147483647 w 61"/>
              <a:gd name="T5" fmla="*/ 0 h 18"/>
              <a:gd name="T6" fmla="*/ 0 w 61"/>
              <a:gd name="T7" fmla="*/ 2147483647 h 18"/>
              <a:gd name="T8" fmla="*/ 2147483647 w 61"/>
              <a:gd name="T9" fmla="*/ 2147483647 h 18"/>
              <a:gd name="T10" fmla="*/ 2147483647 w 61"/>
              <a:gd name="T11" fmla="*/ 2147483647 h 18"/>
              <a:gd name="T12" fmla="*/ 2147483647 w 61"/>
              <a:gd name="T13" fmla="*/ 2147483647 h 18"/>
              <a:gd name="T14" fmla="*/ 2147483647 w 61"/>
              <a:gd name="T15" fmla="*/ 2147483647 h 18"/>
              <a:gd name="T16" fmla="*/ 2147483647 w 61"/>
              <a:gd name="T17" fmla="*/ 2147483647 h 18"/>
              <a:gd name="T18" fmla="*/ 2147483647 w 61"/>
              <a:gd name="T19" fmla="*/ 2147483647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1"/>
              <a:gd name="T31" fmla="*/ 0 h 18"/>
              <a:gd name="T32" fmla="*/ 61 w 61"/>
              <a:gd name="T33" fmla="*/ 18 h 1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1" h="18">
                <a:moveTo>
                  <a:pt x="61" y="13"/>
                </a:moveTo>
                <a:lnTo>
                  <a:pt x="57" y="9"/>
                </a:lnTo>
                <a:lnTo>
                  <a:pt x="1" y="0"/>
                </a:lnTo>
                <a:lnTo>
                  <a:pt x="0" y="9"/>
                </a:lnTo>
                <a:lnTo>
                  <a:pt x="56" y="18"/>
                </a:lnTo>
                <a:lnTo>
                  <a:pt x="52" y="14"/>
                </a:lnTo>
                <a:lnTo>
                  <a:pt x="61" y="13"/>
                </a:lnTo>
                <a:lnTo>
                  <a:pt x="61" y="9"/>
                </a:lnTo>
                <a:lnTo>
                  <a:pt x="57" y="9"/>
                </a:lnTo>
                <a:lnTo>
                  <a:pt x="6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12" name="Freeform 140"/>
          <p:cNvSpPr>
            <a:spLocks/>
          </p:cNvSpPr>
          <p:nvPr/>
        </p:nvSpPr>
        <p:spPr bwMode="auto">
          <a:xfrm>
            <a:off x="2256368" y="3132667"/>
            <a:ext cx="166511" cy="500945"/>
          </a:xfrm>
          <a:custGeom>
            <a:avLst/>
            <a:gdLst>
              <a:gd name="T0" fmla="*/ 2147483647 w 118"/>
              <a:gd name="T1" fmla="*/ 2147483647 h 355"/>
              <a:gd name="T2" fmla="*/ 2147483647 w 118"/>
              <a:gd name="T3" fmla="*/ 2147483647 h 355"/>
              <a:gd name="T4" fmla="*/ 2147483647 w 118"/>
              <a:gd name="T5" fmla="*/ 2147483647 h 355"/>
              <a:gd name="T6" fmla="*/ 2147483647 w 118"/>
              <a:gd name="T7" fmla="*/ 2147483647 h 355"/>
              <a:gd name="T8" fmla="*/ 2147483647 w 118"/>
              <a:gd name="T9" fmla="*/ 2147483647 h 355"/>
              <a:gd name="T10" fmla="*/ 2147483647 w 118"/>
              <a:gd name="T11" fmla="*/ 2147483647 h 355"/>
              <a:gd name="T12" fmla="*/ 2147483647 w 118"/>
              <a:gd name="T13" fmla="*/ 2147483647 h 355"/>
              <a:gd name="T14" fmla="*/ 2147483647 w 118"/>
              <a:gd name="T15" fmla="*/ 2147483647 h 355"/>
              <a:gd name="T16" fmla="*/ 2147483647 w 118"/>
              <a:gd name="T17" fmla="*/ 2147483647 h 355"/>
              <a:gd name="T18" fmla="*/ 2147483647 w 118"/>
              <a:gd name="T19" fmla="*/ 2147483647 h 355"/>
              <a:gd name="T20" fmla="*/ 2147483647 w 118"/>
              <a:gd name="T21" fmla="*/ 2147483647 h 355"/>
              <a:gd name="T22" fmla="*/ 2147483647 w 118"/>
              <a:gd name="T23" fmla="*/ 2147483647 h 355"/>
              <a:gd name="T24" fmla="*/ 2147483647 w 118"/>
              <a:gd name="T25" fmla="*/ 2147483647 h 355"/>
              <a:gd name="T26" fmla="*/ 2147483647 w 118"/>
              <a:gd name="T27" fmla="*/ 2147483647 h 355"/>
              <a:gd name="T28" fmla="*/ 2147483647 w 118"/>
              <a:gd name="T29" fmla="*/ 2147483647 h 355"/>
              <a:gd name="T30" fmla="*/ 2147483647 w 118"/>
              <a:gd name="T31" fmla="*/ 2147483647 h 355"/>
              <a:gd name="T32" fmla="*/ 2147483647 w 118"/>
              <a:gd name="T33" fmla="*/ 2147483647 h 355"/>
              <a:gd name="T34" fmla="*/ 2147483647 w 118"/>
              <a:gd name="T35" fmla="*/ 0 h 355"/>
              <a:gd name="T36" fmla="*/ 2147483647 w 118"/>
              <a:gd name="T37" fmla="*/ 2147483647 h 355"/>
              <a:gd name="T38" fmla="*/ 2147483647 w 118"/>
              <a:gd name="T39" fmla="*/ 2147483647 h 355"/>
              <a:gd name="T40" fmla="*/ 2147483647 w 118"/>
              <a:gd name="T41" fmla="*/ 2147483647 h 355"/>
              <a:gd name="T42" fmla="*/ 2147483647 w 118"/>
              <a:gd name="T43" fmla="*/ 2147483647 h 355"/>
              <a:gd name="T44" fmla="*/ 2147483647 w 118"/>
              <a:gd name="T45" fmla="*/ 2147483647 h 355"/>
              <a:gd name="T46" fmla="*/ 2147483647 w 118"/>
              <a:gd name="T47" fmla="*/ 2147483647 h 355"/>
              <a:gd name="T48" fmla="*/ 2147483647 w 118"/>
              <a:gd name="T49" fmla="*/ 2147483647 h 355"/>
              <a:gd name="T50" fmla="*/ 2147483647 w 118"/>
              <a:gd name="T51" fmla="*/ 2147483647 h 355"/>
              <a:gd name="T52" fmla="*/ 2147483647 w 118"/>
              <a:gd name="T53" fmla="*/ 2147483647 h 355"/>
              <a:gd name="T54" fmla="*/ 2147483647 w 118"/>
              <a:gd name="T55" fmla="*/ 2147483647 h 355"/>
              <a:gd name="T56" fmla="*/ 2147483647 w 118"/>
              <a:gd name="T57" fmla="*/ 2147483647 h 355"/>
              <a:gd name="T58" fmla="*/ 2147483647 w 118"/>
              <a:gd name="T59" fmla="*/ 2147483647 h 355"/>
              <a:gd name="T60" fmla="*/ 2147483647 w 118"/>
              <a:gd name="T61" fmla="*/ 2147483647 h 355"/>
              <a:gd name="T62" fmla="*/ 2147483647 w 118"/>
              <a:gd name="T63" fmla="*/ 2147483647 h 355"/>
              <a:gd name="T64" fmla="*/ 2147483647 w 118"/>
              <a:gd name="T65" fmla="*/ 2147483647 h 355"/>
              <a:gd name="T66" fmla="*/ 2147483647 w 118"/>
              <a:gd name="T67" fmla="*/ 2147483647 h 355"/>
              <a:gd name="T68" fmla="*/ 0 w 118"/>
              <a:gd name="T69" fmla="*/ 2147483647 h 355"/>
              <a:gd name="T70" fmla="*/ 2147483647 w 118"/>
              <a:gd name="T71" fmla="*/ 2147483647 h 355"/>
              <a:gd name="T72" fmla="*/ 2147483647 w 118"/>
              <a:gd name="T73" fmla="*/ 2147483647 h 355"/>
              <a:gd name="T74" fmla="*/ 2147483647 w 118"/>
              <a:gd name="T75" fmla="*/ 2147483647 h 355"/>
              <a:gd name="T76" fmla="*/ 2147483647 w 118"/>
              <a:gd name="T77" fmla="*/ 2147483647 h 355"/>
              <a:gd name="T78" fmla="*/ 2147483647 w 118"/>
              <a:gd name="T79" fmla="*/ 2147483647 h 35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18"/>
              <a:gd name="T121" fmla="*/ 0 h 355"/>
              <a:gd name="T122" fmla="*/ 118 w 118"/>
              <a:gd name="T123" fmla="*/ 355 h 35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18" h="355">
                <a:moveTo>
                  <a:pt x="3" y="355"/>
                </a:moveTo>
                <a:lnTo>
                  <a:pt x="7" y="353"/>
                </a:lnTo>
                <a:lnTo>
                  <a:pt x="27" y="333"/>
                </a:lnTo>
                <a:lnTo>
                  <a:pt x="44" y="313"/>
                </a:lnTo>
                <a:lnTo>
                  <a:pt x="60" y="293"/>
                </a:lnTo>
                <a:lnTo>
                  <a:pt x="74" y="272"/>
                </a:lnTo>
                <a:lnTo>
                  <a:pt x="85" y="252"/>
                </a:lnTo>
                <a:lnTo>
                  <a:pt x="94" y="231"/>
                </a:lnTo>
                <a:lnTo>
                  <a:pt x="102" y="211"/>
                </a:lnTo>
                <a:lnTo>
                  <a:pt x="109" y="189"/>
                </a:lnTo>
                <a:lnTo>
                  <a:pt x="113" y="168"/>
                </a:lnTo>
                <a:lnTo>
                  <a:pt x="116" y="146"/>
                </a:lnTo>
                <a:lnTo>
                  <a:pt x="117" y="123"/>
                </a:lnTo>
                <a:lnTo>
                  <a:pt x="118" y="100"/>
                </a:lnTo>
                <a:lnTo>
                  <a:pt x="117" y="76"/>
                </a:lnTo>
                <a:lnTo>
                  <a:pt x="115" y="52"/>
                </a:lnTo>
                <a:lnTo>
                  <a:pt x="112" y="26"/>
                </a:lnTo>
                <a:lnTo>
                  <a:pt x="108" y="0"/>
                </a:lnTo>
                <a:lnTo>
                  <a:pt x="99" y="1"/>
                </a:lnTo>
                <a:lnTo>
                  <a:pt x="103" y="27"/>
                </a:lnTo>
                <a:lnTo>
                  <a:pt x="106" y="53"/>
                </a:lnTo>
                <a:lnTo>
                  <a:pt x="108" y="76"/>
                </a:lnTo>
                <a:lnTo>
                  <a:pt x="109" y="100"/>
                </a:lnTo>
                <a:lnTo>
                  <a:pt x="108" y="123"/>
                </a:lnTo>
                <a:lnTo>
                  <a:pt x="107" y="145"/>
                </a:lnTo>
                <a:lnTo>
                  <a:pt x="104" y="167"/>
                </a:lnTo>
                <a:lnTo>
                  <a:pt x="100" y="187"/>
                </a:lnTo>
                <a:lnTo>
                  <a:pt x="93" y="207"/>
                </a:lnTo>
                <a:lnTo>
                  <a:pt x="86" y="228"/>
                </a:lnTo>
                <a:lnTo>
                  <a:pt x="77" y="247"/>
                </a:lnTo>
                <a:lnTo>
                  <a:pt x="66" y="268"/>
                </a:lnTo>
                <a:lnTo>
                  <a:pt x="53" y="287"/>
                </a:lnTo>
                <a:lnTo>
                  <a:pt x="37" y="307"/>
                </a:lnTo>
                <a:lnTo>
                  <a:pt x="20" y="327"/>
                </a:lnTo>
                <a:lnTo>
                  <a:pt x="0" y="347"/>
                </a:lnTo>
                <a:lnTo>
                  <a:pt x="5" y="345"/>
                </a:lnTo>
                <a:lnTo>
                  <a:pt x="3" y="355"/>
                </a:lnTo>
                <a:lnTo>
                  <a:pt x="5" y="355"/>
                </a:lnTo>
                <a:lnTo>
                  <a:pt x="7" y="353"/>
                </a:lnTo>
                <a:lnTo>
                  <a:pt x="3" y="3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13" name="Freeform 141"/>
          <p:cNvSpPr>
            <a:spLocks/>
          </p:cNvSpPr>
          <p:nvPr/>
        </p:nvSpPr>
        <p:spPr bwMode="auto">
          <a:xfrm>
            <a:off x="2174522" y="3596923"/>
            <a:ext cx="88900" cy="36689"/>
          </a:xfrm>
          <a:custGeom>
            <a:avLst/>
            <a:gdLst>
              <a:gd name="T0" fmla="*/ 0 w 63"/>
              <a:gd name="T1" fmla="*/ 2147483647 h 26"/>
              <a:gd name="T2" fmla="*/ 2147483647 w 63"/>
              <a:gd name="T3" fmla="*/ 2147483647 h 26"/>
              <a:gd name="T4" fmla="*/ 2147483647 w 63"/>
              <a:gd name="T5" fmla="*/ 2147483647 h 26"/>
              <a:gd name="T6" fmla="*/ 2147483647 w 63"/>
              <a:gd name="T7" fmla="*/ 2147483647 h 26"/>
              <a:gd name="T8" fmla="*/ 2147483647 w 63"/>
              <a:gd name="T9" fmla="*/ 0 h 26"/>
              <a:gd name="T10" fmla="*/ 2147483647 w 63"/>
              <a:gd name="T11" fmla="*/ 2147483647 h 26"/>
              <a:gd name="T12" fmla="*/ 0 w 63"/>
              <a:gd name="T13" fmla="*/ 2147483647 h 26"/>
              <a:gd name="T14" fmla="*/ 2147483647 w 63"/>
              <a:gd name="T15" fmla="*/ 2147483647 h 26"/>
              <a:gd name="T16" fmla="*/ 2147483647 w 63"/>
              <a:gd name="T17" fmla="*/ 2147483647 h 26"/>
              <a:gd name="T18" fmla="*/ 0 w 63"/>
              <a:gd name="T19" fmla="*/ 214748364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3"/>
              <a:gd name="T31" fmla="*/ 0 h 26"/>
              <a:gd name="T32" fmla="*/ 63 w 63"/>
              <a:gd name="T33" fmla="*/ 26 h 2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3" h="26">
                <a:moveTo>
                  <a:pt x="0" y="6"/>
                </a:moveTo>
                <a:lnTo>
                  <a:pt x="4" y="9"/>
                </a:lnTo>
                <a:lnTo>
                  <a:pt x="61" y="26"/>
                </a:lnTo>
                <a:lnTo>
                  <a:pt x="63" y="16"/>
                </a:lnTo>
                <a:lnTo>
                  <a:pt x="6" y="0"/>
                </a:lnTo>
                <a:lnTo>
                  <a:pt x="9" y="4"/>
                </a:lnTo>
                <a:lnTo>
                  <a:pt x="0" y="6"/>
                </a:lnTo>
                <a:lnTo>
                  <a:pt x="1" y="8"/>
                </a:lnTo>
                <a:lnTo>
                  <a:pt x="4" y="9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14" name="Freeform 142"/>
          <p:cNvSpPr>
            <a:spLocks/>
          </p:cNvSpPr>
          <p:nvPr/>
        </p:nvSpPr>
        <p:spPr bwMode="auto">
          <a:xfrm>
            <a:off x="2166056" y="3581400"/>
            <a:ext cx="110067" cy="138289"/>
          </a:xfrm>
          <a:custGeom>
            <a:avLst/>
            <a:gdLst>
              <a:gd name="T0" fmla="*/ 2147483647 w 79"/>
              <a:gd name="T1" fmla="*/ 2147483647 h 98"/>
              <a:gd name="T2" fmla="*/ 2147483647 w 79"/>
              <a:gd name="T3" fmla="*/ 2147483647 h 98"/>
              <a:gd name="T4" fmla="*/ 2147483647 w 79"/>
              <a:gd name="T5" fmla="*/ 2147483647 h 98"/>
              <a:gd name="T6" fmla="*/ 2147483647 w 79"/>
              <a:gd name="T7" fmla="*/ 2147483647 h 98"/>
              <a:gd name="T8" fmla="*/ 2147483647 w 79"/>
              <a:gd name="T9" fmla="*/ 2147483647 h 98"/>
              <a:gd name="T10" fmla="*/ 2147483647 w 79"/>
              <a:gd name="T11" fmla="*/ 2147483647 h 98"/>
              <a:gd name="T12" fmla="*/ 2147483647 w 79"/>
              <a:gd name="T13" fmla="*/ 2147483647 h 98"/>
              <a:gd name="T14" fmla="*/ 2147483647 w 79"/>
              <a:gd name="T15" fmla="*/ 2147483647 h 98"/>
              <a:gd name="T16" fmla="*/ 2147483647 w 79"/>
              <a:gd name="T17" fmla="*/ 2147483647 h 98"/>
              <a:gd name="T18" fmla="*/ 2147483647 w 79"/>
              <a:gd name="T19" fmla="*/ 2147483647 h 98"/>
              <a:gd name="T20" fmla="*/ 2147483647 w 79"/>
              <a:gd name="T21" fmla="*/ 2147483647 h 98"/>
              <a:gd name="T22" fmla="*/ 2147483647 w 79"/>
              <a:gd name="T23" fmla="*/ 2147483647 h 98"/>
              <a:gd name="T24" fmla="*/ 2147483647 w 79"/>
              <a:gd name="T25" fmla="*/ 2147483647 h 98"/>
              <a:gd name="T26" fmla="*/ 2147483647 w 79"/>
              <a:gd name="T27" fmla="*/ 2147483647 h 98"/>
              <a:gd name="T28" fmla="*/ 2147483647 w 79"/>
              <a:gd name="T29" fmla="*/ 2147483647 h 98"/>
              <a:gd name="T30" fmla="*/ 2147483647 w 79"/>
              <a:gd name="T31" fmla="*/ 2147483647 h 98"/>
              <a:gd name="T32" fmla="*/ 2147483647 w 79"/>
              <a:gd name="T33" fmla="*/ 2147483647 h 98"/>
              <a:gd name="T34" fmla="*/ 2147483647 w 79"/>
              <a:gd name="T35" fmla="*/ 2147483647 h 98"/>
              <a:gd name="T36" fmla="*/ 2147483647 w 79"/>
              <a:gd name="T37" fmla="*/ 2147483647 h 98"/>
              <a:gd name="T38" fmla="*/ 2147483647 w 79"/>
              <a:gd name="T39" fmla="*/ 2147483647 h 98"/>
              <a:gd name="T40" fmla="*/ 2147483647 w 79"/>
              <a:gd name="T41" fmla="*/ 2147483647 h 98"/>
              <a:gd name="T42" fmla="*/ 2147483647 w 79"/>
              <a:gd name="T43" fmla="*/ 0 h 98"/>
              <a:gd name="T44" fmla="*/ 2147483647 w 79"/>
              <a:gd name="T45" fmla="*/ 2147483647 h 98"/>
              <a:gd name="T46" fmla="*/ 2147483647 w 79"/>
              <a:gd name="T47" fmla="*/ 2147483647 h 98"/>
              <a:gd name="T48" fmla="*/ 2147483647 w 79"/>
              <a:gd name="T49" fmla="*/ 2147483647 h 98"/>
              <a:gd name="T50" fmla="*/ 2147483647 w 79"/>
              <a:gd name="T51" fmla="*/ 2147483647 h 98"/>
              <a:gd name="T52" fmla="*/ 2147483647 w 79"/>
              <a:gd name="T53" fmla="*/ 2147483647 h 98"/>
              <a:gd name="T54" fmla="*/ 2147483647 w 79"/>
              <a:gd name="T55" fmla="*/ 2147483647 h 98"/>
              <a:gd name="T56" fmla="*/ 2147483647 w 79"/>
              <a:gd name="T57" fmla="*/ 2147483647 h 98"/>
              <a:gd name="T58" fmla="*/ 2147483647 w 79"/>
              <a:gd name="T59" fmla="*/ 2147483647 h 98"/>
              <a:gd name="T60" fmla="*/ 2147483647 w 79"/>
              <a:gd name="T61" fmla="*/ 2147483647 h 98"/>
              <a:gd name="T62" fmla="*/ 2147483647 w 79"/>
              <a:gd name="T63" fmla="*/ 2147483647 h 98"/>
              <a:gd name="T64" fmla="*/ 2147483647 w 79"/>
              <a:gd name="T65" fmla="*/ 2147483647 h 98"/>
              <a:gd name="T66" fmla="*/ 0 w 79"/>
              <a:gd name="T67" fmla="*/ 2147483647 h 98"/>
              <a:gd name="T68" fmla="*/ 2147483647 w 79"/>
              <a:gd name="T69" fmla="*/ 2147483647 h 98"/>
              <a:gd name="T70" fmla="*/ 2147483647 w 79"/>
              <a:gd name="T71" fmla="*/ 2147483647 h 98"/>
              <a:gd name="T72" fmla="*/ 2147483647 w 79"/>
              <a:gd name="T73" fmla="*/ 2147483647 h 98"/>
              <a:gd name="T74" fmla="*/ 2147483647 w 79"/>
              <a:gd name="T75" fmla="*/ 2147483647 h 98"/>
              <a:gd name="T76" fmla="*/ 2147483647 w 79"/>
              <a:gd name="T77" fmla="*/ 2147483647 h 98"/>
              <a:gd name="T78" fmla="*/ 2147483647 w 79"/>
              <a:gd name="T79" fmla="*/ 2147483647 h 98"/>
              <a:gd name="T80" fmla="*/ 2147483647 w 79"/>
              <a:gd name="T81" fmla="*/ 2147483647 h 98"/>
              <a:gd name="T82" fmla="*/ 2147483647 w 79"/>
              <a:gd name="T83" fmla="*/ 2147483647 h 98"/>
              <a:gd name="T84" fmla="*/ 2147483647 w 79"/>
              <a:gd name="T85" fmla="*/ 2147483647 h 98"/>
              <a:gd name="T86" fmla="*/ 2147483647 w 79"/>
              <a:gd name="T87" fmla="*/ 2147483647 h 98"/>
              <a:gd name="T88" fmla="*/ 2147483647 w 79"/>
              <a:gd name="T89" fmla="*/ 2147483647 h 98"/>
              <a:gd name="T90" fmla="*/ 2147483647 w 79"/>
              <a:gd name="T91" fmla="*/ 2147483647 h 98"/>
              <a:gd name="T92" fmla="*/ 2147483647 w 79"/>
              <a:gd name="T93" fmla="*/ 2147483647 h 98"/>
              <a:gd name="T94" fmla="*/ 2147483647 w 79"/>
              <a:gd name="T95" fmla="*/ 2147483647 h 98"/>
              <a:gd name="T96" fmla="*/ 2147483647 w 79"/>
              <a:gd name="T97" fmla="*/ 2147483647 h 98"/>
              <a:gd name="T98" fmla="*/ 2147483647 w 79"/>
              <a:gd name="T99" fmla="*/ 2147483647 h 9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79"/>
              <a:gd name="T151" fmla="*/ 0 h 98"/>
              <a:gd name="T152" fmla="*/ 79 w 79"/>
              <a:gd name="T153" fmla="*/ 98 h 9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79" h="98">
                <a:moveTo>
                  <a:pt x="79" y="21"/>
                </a:moveTo>
                <a:lnTo>
                  <a:pt x="63" y="29"/>
                </a:lnTo>
                <a:lnTo>
                  <a:pt x="61" y="22"/>
                </a:lnTo>
                <a:lnTo>
                  <a:pt x="61" y="16"/>
                </a:lnTo>
                <a:lnTo>
                  <a:pt x="60" y="13"/>
                </a:lnTo>
                <a:lnTo>
                  <a:pt x="59" y="11"/>
                </a:lnTo>
                <a:lnTo>
                  <a:pt x="57" y="11"/>
                </a:lnTo>
                <a:lnTo>
                  <a:pt x="54" y="12"/>
                </a:lnTo>
                <a:lnTo>
                  <a:pt x="49" y="16"/>
                </a:lnTo>
                <a:lnTo>
                  <a:pt x="43" y="21"/>
                </a:lnTo>
                <a:lnTo>
                  <a:pt x="42" y="15"/>
                </a:lnTo>
                <a:lnTo>
                  <a:pt x="42" y="11"/>
                </a:lnTo>
                <a:lnTo>
                  <a:pt x="42" y="8"/>
                </a:lnTo>
                <a:lnTo>
                  <a:pt x="42" y="7"/>
                </a:lnTo>
                <a:lnTo>
                  <a:pt x="41" y="6"/>
                </a:lnTo>
                <a:lnTo>
                  <a:pt x="38" y="7"/>
                </a:lnTo>
                <a:lnTo>
                  <a:pt x="34" y="9"/>
                </a:lnTo>
                <a:lnTo>
                  <a:pt x="29" y="13"/>
                </a:lnTo>
                <a:lnTo>
                  <a:pt x="27" y="7"/>
                </a:lnTo>
                <a:lnTo>
                  <a:pt x="25" y="3"/>
                </a:lnTo>
                <a:lnTo>
                  <a:pt x="23" y="1"/>
                </a:lnTo>
                <a:lnTo>
                  <a:pt x="22" y="0"/>
                </a:lnTo>
                <a:lnTo>
                  <a:pt x="20" y="1"/>
                </a:lnTo>
                <a:lnTo>
                  <a:pt x="18" y="3"/>
                </a:lnTo>
                <a:lnTo>
                  <a:pt x="15" y="8"/>
                </a:lnTo>
                <a:lnTo>
                  <a:pt x="12" y="14"/>
                </a:lnTo>
                <a:lnTo>
                  <a:pt x="11" y="23"/>
                </a:lnTo>
                <a:lnTo>
                  <a:pt x="10" y="32"/>
                </a:lnTo>
                <a:lnTo>
                  <a:pt x="9" y="41"/>
                </a:lnTo>
                <a:lnTo>
                  <a:pt x="7" y="49"/>
                </a:lnTo>
                <a:lnTo>
                  <a:pt x="6" y="57"/>
                </a:lnTo>
                <a:lnTo>
                  <a:pt x="4" y="65"/>
                </a:lnTo>
                <a:lnTo>
                  <a:pt x="2" y="73"/>
                </a:lnTo>
                <a:lnTo>
                  <a:pt x="0" y="82"/>
                </a:lnTo>
                <a:lnTo>
                  <a:pt x="5" y="83"/>
                </a:lnTo>
                <a:lnTo>
                  <a:pt x="8" y="84"/>
                </a:lnTo>
                <a:lnTo>
                  <a:pt x="12" y="86"/>
                </a:lnTo>
                <a:lnTo>
                  <a:pt x="16" y="87"/>
                </a:lnTo>
                <a:lnTo>
                  <a:pt x="19" y="90"/>
                </a:lnTo>
                <a:lnTo>
                  <a:pt x="22" y="92"/>
                </a:lnTo>
                <a:lnTo>
                  <a:pt x="25" y="95"/>
                </a:lnTo>
                <a:lnTo>
                  <a:pt x="27" y="98"/>
                </a:lnTo>
                <a:lnTo>
                  <a:pt x="34" y="88"/>
                </a:lnTo>
                <a:lnTo>
                  <a:pt x="40" y="78"/>
                </a:lnTo>
                <a:lnTo>
                  <a:pt x="46" y="68"/>
                </a:lnTo>
                <a:lnTo>
                  <a:pt x="52" y="58"/>
                </a:lnTo>
                <a:lnTo>
                  <a:pt x="58" y="49"/>
                </a:lnTo>
                <a:lnTo>
                  <a:pt x="64" y="39"/>
                </a:lnTo>
                <a:lnTo>
                  <a:pt x="71" y="30"/>
                </a:lnTo>
                <a:lnTo>
                  <a:pt x="79" y="21"/>
                </a:lnTo>
                <a:close/>
              </a:path>
            </a:pathLst>
          </a:custGeom>
          <a:solidFill>
            <a:srgbClr val="CC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15" name="Freeform 143"/>
          <p:cNvSpPr>
            <a:spLocks/>
          </p:cNvSpPr>
          <p:nvPr/>
        </p:nvSpPr>
        <p:spPr bwMode="auto">
          <a:xfrm>
            <a:off x="2246490" y="3605390"/>
            <a:ext cx="31044" cy="25400"/>
          </a:xfrm>
          <a:custGeom>
            <a:avLst/>
            <a:gdLst>
              <a:gd name="T0" fmla="*/ 0 w 22"/>
              <a:gd name="T1" fmla="*/ 2147483647 h 18"/>
              <a:gd name="T2" fmla="*/ 2147483647 w 22"/>
              <a:gd name="T3" fmla="*/ 2147483647 h 18"/>
              <a:gd name="T4" fmla="*/ 2147483647 w 22"/>
              <a:gd name="T5" fmla="*/ 2147483647 h 18"/>
              <a:gd name="T6" fmla="*/ 2147483647 w 22"/>
              <a:gd name="T7" fmla="*/ 0 h 18"/>
              <a:gd name="T8" fmla="*/ 2147483647 w 22"/>
              <a:gd name="T9" fmla="*/ 2147483647 h 18"/>
              <a:gd name="T10" fmla="*/ 2147483647 w 22"/>
              <a:gd name="T11" fmla="*/ 2147483647 h 18"/>
              <a:gd name="T12" fmla="*/ 0 w 22"/>
              <a:gd name="T13" fmla="*/ 2147483647 h 18"/>
              <a:gd name="T14" fmla="*/ 2147483647 w 22"/>
              <a:gd name="T15" fmla="*/ 2147483647 h 18"/>
              <a:gd name="T16" fmla="*/ 2147483647 w 22"/>
              <a:gd name="T17" fmla="*/ 2147483647 h 18"/>
              <a:gd name="T18" fmla="*/ 0 w 22"/>
              <a:gd name="T19" fmla="*/ 2147483647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8"/>
              <a:gd name="T32" fmla="*/ 22 w 22"/>
              <a:gd name="T33" fmla="*/ 18 h 1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8">
                <a:moveTo>
                  <a:pt x="0" y="12"/>
                </a:moveTo>
                <a:lnTo>
                  <a:pt x="6" y="16"/>
                </a:lnTo>
                <a:lnTo>
                  <a:pt x="22" y="8"/>
                </a:lnTo>
                <a:lnTo>
                  <a:pt x="19" y="0"/>
                </a:lnTo>
                <a:lnTo>
                  <a:pt x="3" y="7"/>
                </a:lnTo>
                <a:lnTo>
                  <a:pt x="9" y="11"/>
                </a:lnTo>
                <a:lnTo>
                  <a:pt x="0" y="12"/>
                </a:lnTo>
                <a:lnTo>
                  <a:pt x="1" y="18"/>
                </a:lnTo>
                <a:lnTo>
                  <a:pt x="6" y="16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16" name="Freeform 144"/>
          <p:cNvSpPr>
            <a:spLocks/>
          </p:cNvSpPr>
          <p:nvPr/>
        </p:nvSpPr>
        <p:spPr bwMode="auto">
          <a:xfrm>
            <a:off x="2218267" y="3589867"/>
            <a:ext cx="40923" cy="33867"/>
          </a:xfrm>
          <a:custGeom>
            <a:avLst/>
            <a:gdLst>
              <a:gd name="T0" fmla="*/ 0 w 29"/>
              <a:gd name="T1" fmla="*/ 2147483647 h 24"/>
              <a:gd name="T2" fmla="*/ 2147483647 w 29"/>
              <a:gd name="T3" fmla="*/ 2147483647 h 24"/>
              <a:gd name="T4" fmla="*/ 2147483647 w 29"/>
              <a:gd name="T5" fmla="*/ 2147483647 h 24"/>
              <a:gd name="T6" fmla="*/ 2147483647 w 29"/>
              <a:gd name="T7" fmla="*/ 2147483647 h 24"/>
              <a:gd name="T8" fmla="*/ 2147483647 w 29"/>
              <a:gd name="T9" fmla="*/ 2147483647 h 24"/>
              <a:gd name="T10" fmla="*/ 2147483647 w 29"/>
              <a:gd name="T11" fmla="*/ 2147483647 h 24"/>
              <a:gd name="T12" fmla="*/ 2147483647 w 29"/>
              <a:gd name="T13" fmla="*/ 2147483647 h 24"/>
              <a:gd name="T14" fmla="*/ 2147483647 w 29"/>
              <a:gd name="T15" fmla="*/ 2147483647 h 24"/>
              <a:gd name="T16" fmla="*/ 2147483647 w 29"/>
              <a:gd name="T17" fmla="*/ 2147483647 h 24"/>
              <a:gd name="T18" fmla="*/ 2147483647 w 29"/>
              <a:gd name="T19" fmla="*/ 2147483647 h 24"/>
              <a:gd name="T20" fmla="*/ 2147483647 w 29"/>
              <a:gd name="T21" fmla="*/ 2147483647 h 24"/>
              <a:gd name="T22" fmla="*/ 2147483647 w 29"/>
              <a:gd name="T23" fmla="*/ 2147483647 h 24"/>
              <a:gd name="T24" fmla="*/ 2147483647 w 29"/>
              <a:gd name="T25" fmla="*/ 2147483647 h 24"/>
              <a:gd name="T26" fmla="*/ 2147483647 w 29"/>
              <a:gd name="T27" fmla="*/ 2147483647 h 24"/>
              <a:gd name="T28" fmla="*/ 2147483647 w 29"/>
              <a:gd name="T29" fmla="*/ 2147483647 h 24"/>
              <a:gd name="T30" fmla="*/ 2147483647 w 29"/>
              <a:gd name="T31" fmla="*/ 0 h 24"/>
              <a:gd name="T32" fmla="*/ 2147483647 w 29"/>
              <a:gd name="T33" fmla="*/ 2147483647 h 24"/>
              <a:gd name="T34" fmla="*/ 2147483647 w 29"/>
              <a:gd name="T35" fmla="*/ 2147483647 h 24"/>
              <a:gd name="T36" fmla="*/ 2147483647 w 29"/>
              <a:gd name="T37" fmla="*/ 2147483647 h 24"/>
              <a:gd name="T38" fmla="*/ 2147483647 w 29"/>
              <a:gd name="T39" fmla="*/ 2147483647 h 24"/>
              <a:gd name="T40" fmla="*/ 0 w 29"/>
              <a:gd name="T41" fmla="*/ 2147483647 h 24"/>
              <a:gd name="T42" fmla="*/ 2147483647 w 29"/>
              <a:gd name="T43" fmla="*/ 2147483647 h 24"/>
              <a:gd name="T44" fmla="*/ 2147483647 w 29"/>
              <a:gd name="T45" fmla="*/ 2147483647 h 24"/>
              <a:gd name="T46" fmla="*/ 0 w 29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9"/>
              <a:gd name="T73" fmla="*/ 0 h 24"/>
              <a:gd name="T74" fmla="*/ 29 w 29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9" h="24">
                <a:moveTo>
                  <a:pt x="0" y="16"/>
                </a:moveTo>
                <a:lnTo>
                  <a:pt x="8" y="18"/>
                </a:lnTo>
                <a:lnTo>
                  <a:pt x="14" y="13"/>
                </a:lnTo>
                <a:lnTo>
                  <a:pt x="19" y="10"/>
                </a:lnTo>
                <a:lnTo>
                  <a:pt x="21" y="9"/>
                </a:lnTo>
                <a:lnTo>
                  <a:pt x="19" y="9"/>
                </a:lnTo>
                <a:lnTo>
                  <a:pt x="18" y="8"/>
                </a:lnTo>
                <a:lnTo>
                  <a:pt x="18" y="11"/>
                </a:lnTo>
                <a:lnTo>
                  <a:pt x="19" y="16"/>
                </a:lnTo>
                <a:lnTo>
                  <a:pt x="20" y="23"/>
                </a:lnTo>
                <a:lnTo>
                  <a:pt x="29" y="22"/>
                </a:lnTo>
                <a:lnTo>
                  <a:pt x="28" y="15"/>
                </a:lnTo>
                <a:lnTo>
                  <a:pt x="27" y="10"/>
                </a:lnTo>
                <a:lnTo>
                  <a:pt x="27" y="6"/>
                </a:lnTo>
                <a:lnTo>
                  <a:pt x="23" y="1"/>
                </a:lnTo>
                <a:lnTo>
                  <a:pt x="17" y="0"/>
                </a:lnTo>
                <a:lnTo>
                  <a:pt x="13" y="2"/>
                </a:lnTo>
                <a:lnTo>
                  <a:pt x="8" y="6"/>
                </a:lnTo>
                <a:lnTo>
                  <a:pt x="2" y="12"/>
                </a:lnTo>
                <a:lnTo>
                  <a:pt x="10" y="14"/>
                </a:lnTo>
                <a:lnTo>
                  <a:pt x="0" y="16"/>
                </a:lnTo>
                <a:lnTo>
                  <a:pt x="2" y="24"/>
                </a:lnTo>
                <a:lnTo>
                  <a:pt x="8" y="18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17" name="Freeform 145"/>
          <p:cNvSpPr>
            <a:spLocks/>
          </p:cNvSpPr>
          <p:nvPr/>
        </p:nvSpPr>
        <p:spPr bwMode="auto">
          <a:xfrm>
            <a:off x="2199923" y="3582812"/>
            <a:ext cx="32455" cy="29633"/>
          </a:xfrm>
          <a:custGeom>
            <a:avLst/>
            <a:gdLst>
              <a:gd name="T0" fmla="*/ 0 w 23"/>
              <a:gd name="T1" fmla="*/ 2147483647 h 21"/>
              <a:gd name="T2" fmla="*/ 2147483647 w 23"/>
              <a:gd name="T3" fmla="*/ 2147483647 h 21"/>
              <a:gd name="T4" fmla="*/ 2147483647 w 23"/>
              <a:gd name="T5" fmla="*/ 2147483647 h 21"/>
              <a:gd name="T6" fmla="*/ 2147483647 w 23"/>
              <a:gd name="T7" fmla="*/ 2147483647 h 21"/>
              <a:gd name="T8" fmla="*/ 2147483647 w 23"/>
              <a:gd name="T9" fmla="*/ 2147483647 h 21"/>
              <a:gd name="T10" fmla="*/ 2147483647 w 23"/>
              <a:gd name="T11" fmla="*/ 2147483647 h 21"/>
              <a:gd name="T12" fmla="*/ 2147483647 w 23"/>
              <a:gd name="T13" fmla="*/ 2147483647 h 21"/>
              <a:gd name="T14" fmla="*/ 2147483647 w 23"/>
              <a:gd name="T15" fmla="*/ 2147483647 h 21"/>
              <a:gd name="T16" fmla="*/ 2147483647 w 23"/>
              <a:gd name="T17" fmla="*/ 2147483647 h 21"/>
              <a:gd name="T18" fmla="*/ 2147483647 w 23"/>
              <a:gd name="T19" fmla="*/ 2147483647 h 21"/>
              <a:gd name="T20" fmla="*/ 2147483647 w 23"/>
              <a:gd name="T21" fmla="*/ 2147483647 h 21"/>
              <a:gd name="T22" fmla="*/ 2147483647 w 23"/>
              <a:gd name="T23" fmla="*/ 2147483647 h 21"/>
              <a:gd name="T24" fmla="*/ 2147483647 w 23"/>
              <a:gd name="T25" fmla="*/ 2147483647 h 21"/>
              <a:gd name="T26" fmla="*/ 2147483647 w 23"/>
              <a:gd name="T27" fmla="*/ 2147483647 h 21"/>
              <a:gd name="T28" fmla="*/ 2147483647 w 23"/>
              <a:gd name="T29" fmla="*/ 2147483647 h 21"/>
              <a:gd name="T30" fmla="*/ 2147483647 w 23"/>
              <a:gd name="T31" fmla="*/ 0 h 21"/>
              <a:gd name="T32" fmla="*/ 2147483647 w 23"/>
              <a:gd name="T33" fmla="*/ 2147483647 h 21"/>
              <a:gd name="T34" fmla="*/ 2147483647 w 23"/>
              <a:gd name="T35" fmla="*/ 2147483647 h 21"/>
              <a:gd name="T36" fmla="*/ 2147483647 w 23"/>
              <a:gd name="T37" fmla="*/ 2147483647 h 21"/>
              <a:gd name="T38" fmla="*/ 2147483647 w 23"/>
              <a:gd name="T39" fmla="*/ 2147483647 h 21"/>
              <a:gd name="T40" fmla="*/ 0 w 23"/>
              <a:gd name="T41" fmla="*/ 2147483647 h 21"/>
              <a:gd name="T42" fmla="*/ 2147483647 w 23"/>
              <a:gd name="T43" fmla="*/ 2147483647 h 21"/>
              <a:gd name="T44" fmla="*/ 2147483647 w 23"/>
              <a:gd name="T45" fmla="*/ 2147483647 h 21"/>
              <a:gd name="T46" fmla="*/ 0 w 23"/>
              <a:gd name="T47" fmla="*/ 2147483647 h 2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3"/>
              <a:gd name="T73" fmla="*/ 0 h 21"/>
              <a:gd name="T74" fmla="*/ 23 w 23"/>
              <a:gd name="T75" fmla="*/ 21 h 21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3" h="21">
                <a:moveTo>
                  <a:pt x="0" y="14"/>
                </a:moveTo>
                <a:lnTo>
                  <a:pt x="6" y="16"/>
                </a:lnTo>
                <a:lnTo>
                  <a:pt x="12" y="13"/>
                </a:lnTo>
                <a:lnTo>
                  <a:pt x="16" y="10"/>
                </a:lnTo>
                <a:lnTo>
                  <a:pt x="13" y="9"/>
                </a:lnTo>
                <a:lnTo>
                  <a:pt x="13" y="7"/>
                </a:lnTo>
                <a:lnTo>
                  <a:pt x="13" y="10"/>
                </a:lnTo>
                <a:lnTo>
                  <a:pt x="13" y="14"/>
                </a:lnTo>
                <a:lnTo>
                  <a:pt x="13" y="21"/>
                </a:lnTo>
                <a:lnTo>
                  <a:pt x="23" y="19"/>
                </a:lnTo>
                <a:lnTo>
                  <a:pt x="22" y="14"/>
                </a:lnTo>
                <a:lnTo>
                  <a:pt x="22" y="10"/>
                </a:lnTo>
                <a:lnTo>
                  <a:pt x="22" y="6"/>
                </a:lnTo>
                <a:lnTo>
                  <a:pt x="20" y="2"/>
                </a:lnTo>
                <a:lnTo>
                  <a:pt x="15" y="0"/>
                </a:lnTo>
                <a:lnTo>
                  <a:pt x="11" y="2"/>
                </a:lnTo>
                <a:lnTo>
                  <a:pt x="7" y="4"/>
                </a:lnTo>
                <a:lnTo>
                  <a:pt x="2" y="8"/>
                </a:lnTo>
                <a:lnTo>
                  <a:pt x="8" y="10"/>
                </a:lnTo>
                <a:lnTo>
                  <a:pt x="0" y="14"/>
                </a:lnTo>
                <a:lnTo>
                  <a:pt x="2" y="19"/>
                </a:lnTo>
                <a:lnTo>
                  <a:pt x="6" y="16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18" name="Freeform 146"/>
          <p:cNvSpPr>
            <a:spLocks/>
          </p:cNvSpPr>
          <p:nvPr/>
        </p:nvSpPr>
        <p:spPr bwMode="auto">
          <a:xfrm>
            <a:off x="2174523" y="3575756"/>
            <a:ext cx="36689" cy="28222"/>
          </a:xfrm>
          <a:custGeom>
            <a:avLst/>
            <a:gdLst>
              <a:gd name="T0" fmla="*/ 2147483647 w 26"/>
              <a:gd name="T1" fmla="*/ 2147483647 h 20"/>
              <a:gd name="T2" fmla="*/ 2147483647 w 26"/>
              <a:gd name="T3" fmla="*/ 2147483647 h 20"/>
              <a:gd name="T4" fmla="*/ 2147483647 w 26"/>
              <a:gd name="T5" fmla="*/ 2147483647 h 20"/>
              <a:gd name="T6" fmla="*/ 2147483647 w 26"/>
              <a:gd name="T7" fmla="*/ 2147483647 h 20"/>
              <a:gd name="T8" fmla="*/ 2147483647 w 26"/>
              <a:gd name="T9" fmla="*/ 2147483647 h 20"/>
              <a:gd name="T10" fmla="*/ 2147483647 w 26"/>
              <a:gd name="T11" fmla="*/ 2147483647 h 20"/>
              <a:gd name="T12" fmla="*/ 2147483647 w 26"/>
              <a:gd name="T13" fmla="*/ 2147483647 h 20"/>
              <a:gd name="T14" fmla="*/ 2147483647 w 26"/>
              <a:gd name="T15" fmla="*/ 2147483647 h 20"/>
              <a:gd name="T16" fmla="*/ 2147483647 w 26"/>
              <a:gd name="T17" fmla="*/ 2147483647 h 20"/>
              <a:gd name="T18" fmla="*/ 2147483647 w 26"/>
              <a:gd name="T19" fmla="*/ 2147483647 h 20"/>
              <a:gd name="T20" fmla="*/ 2147483647 w 26"/>
              <a:gd name="T21" fmla="*/ 2147483647 h 20"/>
              <a:gd name="T22" fmla="*/ 2147483647 w 26"/>
              <a:gd name="T23" fmla="*/ 2147483647 h 20"/>
              <a:gd name="T24" fmla="*/ 2147483647 w 26"/>
              <a:gd name="T25" fmla="*/ 2147483647 h 20"/>
              <a:gd name="T26" fmla="*/ 2147483647 w 26"/>
              <a:gd name="T27" fmla="*/ 2147483647 h 20"/>
              <a:gd name="T28" fmla="*/ 2147483647 w 26"/>
              <a:gd name="T29" fmla="*/ 0 h 20"/>
              <a:gd name="T30" fmla="*/ 2147483647 w 26"/>
              <a:gd name="T31" fmla="*/ 2147483647 h 20"/>
              <a:gd name="T32" fmla="*/ 2147483647 w 26"/>
              <a:gd name="T33" fmla="*/ 2147483647 h 20"/>
              <a:gd name="T34" fmla="*/ 2147483647 w 26"/>
              <a:gd name="T35" fmla="*/ 2147483647 h 20"/>
              <a:gd name="T36" fmla="*/ 2147483647 w 26"/>
              <a:gd name="T37" fmla="*/ 2147483647 h 20"/>
              <a:gd name="T38" fmla="*/ 0 w 26"/>
              <a:gd name="T39" fmla="*/ 2147483647 h 20"/>
              <a:gd name="T40" fmla="*/ 2147483647 w 26"/>
              <a:gd name="T41" fmla="*/ 2147483647 h 20"/>
              <a:gd name="T42" fmla="*/ 0 w 26"/>
              <a:gd name="T43" fmla="*/ 2147483647 h 20"/>
              <a:gd name="T44" fmla="*/ 0 w 26"/>
              <a:gd name="T45" fmla="*/ 2147483647 h 20"/>
              <a:gd name="T46" fmla="*/ 2147483647 w 26"/>
              <a:gd name="T47" fmla="*/ 2147483647 h 2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6"/>
              <a:gd name="T73" fmla="*/ 0 h 20"/>
              <a:gd name="T74" fmla="*/ 26 w 26"/>
              <a:gd name="T75" fmla="*/ 20 h 2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6" h="20">
                <a:moveTo>
                  <a:pt x="9" y="18"/>
                </a:moveTo>
                <a:lnTo>
                  <a:pt x="9" y="20"/>
                </a:lnTo>
                <a:lnTo>
                  <a:pt x="12" y="14"/>
                </a:lnTo>
                <a:lnTo>
                  <a:pt x="15" y="9"/>
                </a:lnTo>
                <a:lnTo>
                  <a:pt x="16" y="8"/>
                </a:lnTo>
                <a:lnTo>
                  <a:pt x="15" y="9"/>
                </a:lnTo>
                <a:lnTo>
                  <a:pt x="14" y="8"/>
                </a:lnTo>
                <a:lnTo>
                  <a:pt x="14" y="9"/>
                </a:lnTo>
                <a:lnTo>
                  <a:pt x="16" y="13"/>
                </a:lnTo>
                <a:lnTo>
                  <a:pt x="18" y="19"/>
                </a:lnTo>
                <a:lnTo>
                  <a:pt x="26" y="15"/>
                </a:lnTo>
                <a:lnTo>
                  <a:pt x="24" y="9"/>
                </a:lnTo>
                <a:lnTo>
                  <a:pt x="22" y="5"/>
                </a:lnTo>
                <a:lnTo>
                  <a:pt x="19" y="1"/>
                </a:lnTo>
                <a:lnTo>
                  <a:pt x="15" y="0"/>
                </a:lnTo>
                <a:lnTo>
                  <a:pt x="10" y="1"/>
                </a:lnTo>
                <a:lnTo>
                  <a:pt x="7" y="5"/>
                </a:lnTo>
                <a:lnTo>
                  <a:pt x="4" y="9"/>
                </a:lnTo>
                <a:lnTo>
                  <a:pt x="1" y="15"/>
                </a:lnTo>
                <a:lnTo>
                  <a:pt x="0" y="18"/>
                </a:lnTo>
                <a:lnTo>
                  <a:pt x="1" y="15"/>
                </a:lnTo>
                <a:lnTo>
                  <a:pt x="0" y="16"/>
                </a:lnTo>
                <a:lnTo>
                  <a:pt x="0" y="18"/>
                </a:lnTo>
                <a:lnTo>
                  <a:pt x="9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19" name="Freeform 147"/>
          <p:cNvSpPr>
            <a:spLocks/>
          </p:cNvSpPr>
          <p:nvPr/>
        </p:nvSpPr>
        <p:spPr bwMode="auto">
          <a:xfrm>
            <a:off x="2157590" y="3601155"/>
            <a:ext cx="29633" cy="103012"/>
          </a:xfrm>
          <a:custGeom>
            <a:avLst/>
            <a:gdLst>
              <a:gd name="T0" fmla="*/ 2147483647 w 21"/>
              <a:gd name="T1" fmla="*/ 2147483647 h 73"/>
              <a:gd name="T2" fmla="*/ 2147483647 w 21"/>
              <a:gd name="T3" fmla="*/ 2147483647 h 73"/>
              <a:gd name="T4" fmla="*/ 2147483647 w 21"/>
              <a:gd name="T5" fmla="*/ 2147483647 h 73"/>
              <a:gd name="T6" fmla="*/ 2147483647 w 21"/>
              <a:gd name="T7" fmla="*/ 2147483647 h 73"/>
              <a:gd name="T8" fmla="*/ 2147483647 w 21"/>
              <a:gd name="T9" fmla="*/ 2147483647 h 73"/>
              <a:gd name="T10" fmla="*/ 2147483647 w 21"/>
              <a:gd name="T11" fmla="*/ 2147483647 h 73"/>
              <a:gd name="T12" fmla="*/ 2147483647 w 21"/>
              <a:gd name="T13" fmla="*/ 2147483647 h 73"/>
              <a:gd name="T14" fmla="*/ 2147483647 w 21"/>
              <a:gd name="T15" fmla="*/ 2147483647 h 73"/>
              <a:gd name="T16" fmla="*/ 2147483647 w 21"/>
              <a:gd name="T17" fmla="*/ 2147483647 h 73"/>
              <a:gd name="T18" fmla="*/ 2147483647 w 21"/>
              <a:gd name="T19" fmla="*/ 0 h 73"/>
              <a:gd name="T20" fmla="*/ 2147483647 w 21"/>
              <a:gd name="T21" fmla="*/ 0 h 73"/>
              <a:gd name="T22" fmla="*/ 2147483647 w 21"/>
              <a:gd name="T23" fmla="*/ 2147483647 h 73"/>
              <a:gd name="T24" fmla="*/ 2147483647 w 21"/>
              <a:gd name="T25" fmla="*/ 2147483647 h 73"/>
              <a:gd name="T26" fmla="*/ 2147483647 w 21"/>
              <a:gd name="T27" fmla="*/ 2147483647 h 73"/>
              <a:gd name="T28" fmla="*/ 2147483647 w 21"/>
              <a:gd name="T29" fmla="*/ 2147483647 h 73"/>
              <a:gd name="T30" fmla="*/ 2147483647 w 21"/>
              <a:gd name="T31" fmla="*/ 2147483647 h 73"/>
              <a:gd name="T32" fmla="*/ 2147483647 w 21"/>
              <a:gd name="T33" fmla="*/ 2147483647 h 73"/>
              <a:gd name="T34" fmla="*/ 2147483647 w 21"/>
              <a:gd name="T35" fmla="*/ 2147483647 h 73"/>
              <a:gd name="T36" fmla="*/ 2147483647 w 21"/>
              <a:gd name="T37" fmla="*/ 2147483647 h 73"/>
              <a:gd name="T38" fmla="*/ 2147483647 w 21"/>
              <a:gd name="T39" fmla="*/ 2147483647 h 73"/>
              <a:gd name="T40" fmla="*/ 2147483647 w 21"/>
              <a:gd name="T41" fmla="*/ 2147483647 h 73"/>
              <a:gd name="T42" fmla="*/ 0 w 21"/>
              <a:gd name="T43" fmla="*/ 2147483647 h 73"/>
              <a:gd name="T44" fmla="*/ 2147483647 w 21"/>
              <a:gd name="T45" fmla="*/ 2147483647 h 73"/>
              <a:gd name="T46" fmla="*/ 2147483647 w 21"/>
              <a:gd name="T47" fmla="*/ 2147483647 h 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1"/>
              <a:gd name="T73" fmla="*/ 0 h 73"/>
              <a:gd name="T74" fmla="*/ 21 w 21"/>
              <a:gd name="T75" fmla="*/ 73 h 7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1" h="73">
                <a:moveTo>
                  <a:pt x="5" y="63"/>
                </a:moveTo>
                <a:lnTo>
                  <a:pt x="10" y="69"/>
                </a:lnTo>
                <a:lnTo>
                  <a:pt x="12" y="61"/>
                </a:lnTo>
                <a:lnTo>
                  <a:pt x="13" y="53"/>
                </a:lnTo>
                <a:lnTo>
                  <a:pt x="15" y="44"/>
                </a:lnTo>
                <a:lnTo>
                  <a:pt x="17" y="36"/>
                </a:lnTo>
                <a:lnTo>
                  <a:pt x="19" y="27"/>
                </a:lnTo>
                <a:lnTo>
                  <a:pt x="20" y="19"/>
                </a:lnTo>
                <a:lnTo>
                  <a:pt x="21" y="9"/>
                </a:lnTo>
                <a:lnTo>
                  <a:pt x="21" y="0"/>
                </a:lnTo>
                <a:lnTo>
                  <a:pt x="12" y="0"/>
                </a:lnTo>
                <a:lnTo>
                  <a:pt x="12" y="8"/>
                </a:lnTo>
                <a:lnTo>
                  <a:pt x="11" y="17"/>
                </a:lnTo>
                <a:lnTo>
                  <a:pt x="9" y="26"/>
                </a:lnTo>
                <a:lnTo>
                  <a:pt x="8" y="34"/>
                </a:lnTo>
                <a:lnTo>
                  <a:pt x="6" y="42"/>
                </a:lnTo>
                <a:lnTo>
                  <a:pt x="4" y="50"/>
                </a:lnTo>
                <a:lnTo>
                  <a:pt x="2" y="58"/>
                </a:lnTo>
                <a:lnTo>
                  <a:pt x="1" y="67"/>
                </a:lnTo>
                <a:lnTo>
                  <a:pt x="5" y="73"/>
                </a:lnTo>
                <a:lnTo>
                  <a:pt x="1" y="67"/>
                </a:lnTo>
                <a:lnTo>
                  <a:pt x="0" y="73"/>
                </a:lnTo>
                <a:lnTo>
                  <a:pt x="5" y="73"/>
                </a:lnTo>
                <a:lnTo>
                  <a:pt x="5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20" name="Freeform 148"/>
          <p:cNvSpPr>
            <a:spLocks/>
          </p:cNvSpPr>
          <p:nvPr/>
        </p:nvSpPr>
        <p:spPr bwMode="auto">
          <a:xfrm>
            <a:off x="2166057" y="3690056"/>
            <a:ext cx="42333" cy="39511"/>
          </a:xfrm>
          <a:custGeom>
            <a:avLst/>
            <a:gdLst>
              <a:gd name="T0" fmla="*/ 2147483647 w 31"/>
              <a:gd name="T1" fmla="*/ 2147483647 h 28"/>
              <a:gd name="T2" fmla="*/ 2147483647 w 31"/>
              <a:gd name="T3" fmla="*/ 2147483647 h 28"/>
              <a:gd name="T4" fmla="*/ 2147483647 w 31"/>
              <a:gd name="T5" fmla="*/ 2147483647 h 28"/>
              <a:gd name="T6" fmla="*/ 2147483647 w 31"/>
              <a:gd name="T7" fmla="*/ 2147483647 h 28"/>
              <a:gd name="T8" fmla="*/ 2147483647 w 31"/>
              <a:gd name="T9" fmla="*/ 2147483647 h 28"/>
              <a:gd name="T10" fmla="*/ 2147483647 w 31"/>
              <a:gd name="T11" fmla="*/ 2147483647 h 28"/>
              <a:gd name="T12" fmla="*/ 2147483647 w 31"/>
              <a:gd name="T13" fmla="*/ 2147483647 h 28"/>
              <a:gd name="T14" fmla="*/ 2147483647 w 31"/>
              <a:gd name="T15" fmla="*/ 2147483647 h 28"/>
              <a:gd name="T16" fmla="*/ 2147483647 w 31"/>
              <a:gd name="T17" fmla="*/ 2147483647 h 28"/>
              <a:gd name="T18" fmla="*/ 0 w 31"/>
              <a:gd name="T19" fmla="*/ 0 h 28"/>
              <a:gd name="T20" fmla="*/ 0 w 31"/>
              <a:gd name="T21" fmla="*/ 2147483647 h 28"/>
              <a:gd name="T22" fmla="*/ 2147483647 w 31"/>
              <a:gd name="T23" fmla="*/ 2147483647 h 28"/>
              <a:gd name="T24" fmla="*/ 2147483647 w 31"/>
              <a:gd name="T25" fmla="*/ 2147483647 h 28"/>
              <a:gd name="T26" fmla="*/ 2147483647 w 31"/>
              <a:gd name="T27" fmla="*/ 2147483647 h 28"/>
              <a:gd name="T28" fmla="*/ 2147483647 w 31"/>
              <a:gd name="T29" fmla="*/ 2147483647 h 28"/>
              <a:gd name="T30" fmla="*/ 2147483647 w 31"/>
              <a:gd name="T31" fmla="*/ 2147483647 h 28"/>
              <a:gd name="T32" fmla="*/ 2147483647 w 31"/>
              <a:gd name="T33" fmla="*/ 2147483647 h 28"/>
              <a:gd name="T34" fmla="*/ 2147483647 w 31"/>
              <a:gd name="T35" fmla="*/ 2147483647 h 28"/>
              <a:gd name="T36" fmla="*/ 2147483647 w 31"/>
              <a:gd name="T37" fmla="*/ 2147483647 h 28"/>
              <a:gd name="T38" fmla="*/ 2147483647 w 31"/>
              <a:gd name="T39" fmla="*/ 2147483647 h 28"/>
              <a:gd name="T40" fmla="*/ 2147483647 w 31"/>
              <a:gd name="T41" fmla="*/ 2147483647 h 28"/>
              <a:gd name="T42" fmla="*/ 2147483647 w 31"/>
              <a:gd name="T43" fmla="*/ 2147483647 h 28"/>
              <a:gd name="T44" fmla="*/ 2147483647 w 31"/>
              <a:gd name="T45" fmla="*/ 2147483647 h 28"/>
              <a:gd name="T46" fmla="*/ 2147483647 w 31"/>
              <a:gd name="T47" fmla="*/ 2147483647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1"/>
              <a:gd name="T73" fmla="*/ 0 h 28"/>
              <a:gd name="T74" fmla="*/ 31 w 31"/>
              <a:gd name="T75" fmla="*/ 28 h 2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1" h="28">
                <a:moveTo>
                  <a:pt x="23" y="18"/>
                </a:moveTo>
                <a:lnTo>
                  <a:pt x="31" y="17"/>
                </a:lnTo>
                <a:lnTo>
                  <a:pt x="28" y="14"/>
                </a:lnTo>
                <a:lnTo>
                  <a:pt x="25" y="11"/>
                </a:lnTo>
                <a:lnTo>
                  <a:pt x="22" y="9"/>
                </a:lnTo>
                <a:lnTo>
                  <a:pt x="18" y="6"/>
                </a:lnTo>
                <a:lnTo>
                  <a:pt x="14" y="4"/>
                </a:lnTo>
                <a:lnTo>
                  <a:pt x="10" y="3"/>
                </a:lnTo>
                <a:lnTo>
                  <a:pt x="6" y="1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7" y="11"/>
                </a:lnTo>
                <a:lnTo>
                  <a:pt x="11" y="13"/>
                </a:lnTo>
                <a:lnTo>
                  <a:pt x="14" y="14"/>
                </a:lnTo>
                <a:lnTo>
                  <a:pt x="16" y="16"/>
                </a:lnTo>
                <a:lnTo>
                  <a:pt x="19" y="18"/>
                </a:lnTo>
                <a:lnTo>
                  <a:pt x="21" y="21"/>
                </a:lnTo>
                <a:lnTo>
                  <a:pt x="24" y="24"/>
                </a:lnTo>
                <a:lnTo>
                  <a:pt x="31" y="24"/>
                </a:lnTo>
                <a:lnTo>
                  <a:pt x="24" y="24"/>
                </a:lnTo>
                <a:lnTo>
                  <a:pt x="28" y="28"/>
                </a:lnTo>
                <a:lnTo>
                  <a:pt x="31" y="24"/>
                </a:lnTo>
                <a:lnTo>
                  <a:pt x="23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21" name="Freeform 149"/>
          <p:cNvSpPr>
            <a:spLocks/>
          </p:cNvSpPr>
          <p:nvPr/>
        </p:nvSpPr>
        <p:spPr bwMode="auto">
          <a:xfrm>
            <a:off x="2197101" y="3592689"/>
            <a:ext cx="104422" cy="131234"/>
          </a:xfrm>
          <a:custGeom>
            <a:avLst/>
            <a:gdLst>
              <a:gd name="T0" fmla="*/ 2147483647 w 74"/>
              <a:gd name="T1" fmla="*/ 2147483647 h 93"/>
              <a:gd name="T2" fmla="*/ 2147483647 w 74"/>
              <a:gd name="T3" fmla="*/ 2147483647 h 93"/>
              <a:gd name="T4" fmla="*/ 2147483647 w 74"/>
              <a:gd name="T5" fmla="*/ 2147483647 h 93"/>
              <a:gd name="T6" fmla="*/ 2147483647 w 74"/>
              <a:gd name="T7" fmla="*/ 2147483647 h 93"/>
              <a:gd name="T8" fmla="*/ 2147483647 w 74"/>
              <a:gd name="T9" fmla="*/ 2147483647 h 93"/>
              <a:gd name="T10" fmla="*/ 2147483647 w 74"/>
              <a:gd name="T11" fmla="*/ 2147483647 h 93"/>
              <a:gd name="T12" fmla="*/ 2147483647 w 74"/>
              <a:gd name="T13" fmla="*/ 2147483647 h 93"/>
              <a:gd name="T14" fmla="*/ 2147483647 w 74"/>
              <a:gd name="T15" fmla="*/ 2147483647 h 93"/>
              <a:gd name="T16" fmla="*/ 2147483647 w 74"/>
              <a:gd name="T17" fmla="*/ 2147483647 h 93"/>
              <a:gd name="T18" fmla="*/ 0 w 74"/>
              <a:gd name="T19" fmla="*/ 2147483647 h 93"/>
              <a:gd name="T20" fmla="*/ 2147483647 w 74"/>
              <a:gd name="T21" fmla="*/ 2147483647 h 93"/>
              <a:gd name="T22" fmla="*/ 2147483647 w 74"/>
              <a:gd name="T23" fmla="*/ 2147483647 h 93"/>
              <a:gd name="T24" fmla="*/ 2147483647 w 74"/>
              <a:gd name="T25" fmla="*/ 2147483647 h 93"/>
              <a:gd name="T26" fmla="*/ 2147483647 w 74"/>
              <a:gd name="T27" fmla="*/ 2147483647 h 93"/>
              <a:gd name="T28" fmla="*/ 2147483647 w 74"/>
              <a:gd name="T29" fmla="*/ 2147483647 h 93"/>
              <a:gd name="T30" fmla="*/ 2147483647 w 74"/>
              <a:gd name="T31" fmla="*/ 2147483647 h 93"/>
              <a:gd name="T32" fmla="*/ 2147483647 w 74"/>
              <a:gd name="T33" fmla="*/ 2147483647 h 93"/>
              <a:gd name="T34" fmla="*/ 2147483647 w 74"/>
              <a:gd name="T35" fmla="*/ 2147483647 h 93"/>
              <a:gd name="T36" fmla="*/ 2147483647 w 74"/>
              <a:gd name="T37" fmla="*/ 2147483647 h 93"/>
              <a:gd name="T38" fmla="*/ 2147483647 w 74"/>
              <a:gd name="T39" fmla="*/ 2147483647 h 93"/>
              <a:gd name="T40" fmla="*/ 2147483647 w 74"/>
              <a:gd name="T41" fmla="*/ 2147483647 h 93"/>
              <a:gd name="T42" fmla="*/ 2147483647 w 74"/>
              <a:gd name="T43" fmla="*/ 0 h 93"/>
              <a:gd name="T44" fmla="*/ 2147483647 w 74"/>
              <a:gd name="T45" fmla="*/ 2147483647 h 93"/>
              <a:gd name="T46" fmla="*/ 2147483647 w 74"/>
              <a:gd name="T47" fmla="*/ 214748364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74"/>
              <a:gd name="T73" fmla="*/ 0 h 93"/>
              <a:gd name="T74" fmla="*/ 74 w 74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74" h="93">
                <a:moveTo>
                  <a:pt x="57" y="17"/>
                </a:moveTo>
                <a:lnTo>
                  <a:pt x="52" y="10"/>
                </a:lnTo>
                <a:lnTo>
                  <a:pt x="45" y="19"/>
                </a:lnTo>
                <a:lnTo>
                  <a:pt x="37" y="28"/>
                </a:lnTo>
                <a:lnTo>
                  <a:pt x="31" y="38"/>
                </a:lnTo>
                <a:lnTo>
                  <a:pt x="25" y="48"/>
                </a:lnTo>
                <a:lnTo>
                  <a:pt x="19" y="58"/>
                </a:lnTo>
                <a:lnTo>
                  <a:pt x="13" y="68"/>
                </a:lnTo>
                <a:lnTo>
                  <a:pt x="7" y="78"/>
                </a:lnTo>
                <a:lnTo>
                  <a:pt x="0" y="87"/>
                </a:lnTo>
                <a:lnTo>
                  <a:pt x="8" y="93"/>
                </a:lnTo>
                <a:lnTo>
                  <a:pt x="15" y="82"/>
                </a:lnTo>
                <a:lnTo>
                  <a:pt x="21" y="72"/>
                </a:lnTo>
                <a:lnTo>
                  <a:pt x="27" y="63"/>
                </a:lnTo>
                <a:lnTo>
                  <a:pt x="33" y="53"/>
                </a:lnTo>
                <a:lnTo>
                  <a:pt x="39" y="43"/>
                </a:lnTo>
                <a:lnTo>
                  <a:pt x="45" y="34"/>
                </a:lnTo>
                <a:lnTo>
                  <a:pt x="52" y="25"/>
                </a:lnTo>
                <a:lnTo>
                  <a:pt x="59" y="16"/>
                </a:lnTo>
                <a:lnTo>
                  <a:pt x="54" y="9"/>
                </a:lnTo>
                <a:lnTo>
                  <a:pt x="59" y="16"/>
                </a:lnTo>
                <a:lnTo>
                  <a:pt x="74" y="0"/>
                </a:lnTo>
                <a:lnTo>
                  <a:pt x="54" y="9"/>
                </a:lnTo>
                <a:lnTo>
                  <a:pt x="57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22" name="Freeform 150"/>
          <p:cNvSpPr>
            <a:spLocks/>
          </p:cNvSpPr>
          <p:nvPr/>
        </p:nvSpPr>
        <p:spPr bwMode="auto">
          <a:xfrm>
            <a:off x="2314222" y="3040945"/>
            <a:ext cx="103012" cy="117122"/>
          </a:xfrm>
          <a:custGeom>
            <a:avLst/>
            <a:gdLst>
              <a:gd name="T0" fmla="*/ 2147483647 w 73"/>
              <a:gd name="T1" fmla="*/ 2147483647 h 83"/>
              <a:gd name="T2" fmla="*/ 2147483647 w 73"/>
              <a:gd name="T3" fmla="*/ 2147483647 h 83"/>
              <a:gd name="T4" fmla="*/ 2147483647 w 73"/>
              <a:gd name="T5" fmla="*/ 2147483647 h 83"/>
              <a:gd name="T6" fmla="*/ 2147483647 w 73"/>
              <a:gd name="T7" fmla="*/ 2147483647 h 83"/>
              <a:gd name="T8" fmla="*/ 2147483647 w 73"/>
              <a:gd name="T9" fmla="*/ 2147483647 h 83"/>
              <a:gd name="T10" fmla="*/ 2147483647 w 73"/>
              <a:gd name="T11" fmla="*/ 2147483647 h 83"/>
              <a:gd name="T12" fmla="*/ 2147483647 w 73"/>
              <a:gd name="T13" fmla="*/ 2147483647 h 83"/>
              <a:gd name="T14" fmla="*/ 2147483647 w 73"/>
              <a:gd name="T15" fmla="*/ 2147483647 h 83"/>
              <a:gd name="T16" fmla="*/ 2147483647 w 73"/>
              <a:gd name="T17" fmla="*/ 2147483647 h 83"/>
              <a:gd name="T18" fmla="*/ 2147483647 w 73"/>
              <a:gd name="T19" fmla="*/ 2147483647 h 83"/>
              <a:gd name="T20" fmla="*/ 2147483647 w 73"/>
              <a:gd name="T21" fmla="*/ 2147483647 h 83"/>
              <a:gd name="T22" fmla="*/ 2147483647 w 73"/>
              <a:gd name="T23" fmla="*/ 2147483647 h 83"/>
              <a:gd name="T24" fmla="*/ 2147483647 w 73"/>
              <a:gd name="T25" fmla="*/ 2147483647 h 83"/>
              <a:gd name="T26" fmla="*/ 2147483647 w 73"/>
              <a:gd name="T27" fmla="*/ 2147483647 h 83"/>
              <a:gd name="T28" fmla="*/ 2147483647 w 73"/>
              <a:gd name="T29" fmla="*/ 2147483647 h 83"/>
              <a:gd name="T30" fmla="*/ 2147483647 w 73"/>
              <a:gd name="T31" fmla="*/ 2147483647 h 83"/>
              <a:gd name="T32" fmla="*/ 2147483647 w 73"/>
              <a:gd name="T33" fmla="*/ 2147483647 h 83"/>
              <a:gd name="T34" fmla="*/ 2147483647 w 73"/>
              <a:gd name="T35" fmla="*/ 2147483647 h 83"/>
              <a:gd name="T36" fmla="*/ 2147483647 w 73"/>
              <a:gd name="T37" fmla="*/ 2147483647 h 83"/>
              <a:gd name="T38" fmla="*/ 2147483647 w 73"/>
              <a:gd name="T39" fmla="*/ 2147483647 h 83"/>
              <a:gd name="T40" fmla="*/ 2147483647 w 73"/>
              <a:gd name="T41" fmla="*/ 2147483647 h 83"/>
              <a:gd name="T42" fmla="*/ 2147483647 w 73"/>
              <a:gd name="T43" fmla="*/ 2147483647 h 83"/>
              <a:gd name="T44" fmla="*/ 2147483647 w 73"/>
              <a:gd name="T45" fmla="*/ 2147483647 h 83"/>
              <a:gd name="T46" fmla="*/ 2147483647 w 73"/>
              <a:gd name="T47" fmla="*/ 2147483647 h 83"/>
              <a:gd name="T48" fmla="*/ 2147483647 w 73"/>
              <a:gd name="T49" fmla="*/ 2147483647 h 83"/>
              <a:gd name="T50" fmla="*/ 0 w 73"/>
              <a:gd name="T51" fmla="*/ 2147483647 h 83"/>
              <a:gd name="T52" fmla="*/ 2147483647 w 73"/>
              <a:gd name="T53" fmla="*/ 0 h 83"/>
              <a:gd name="T54" fmla="*/ 2147483647 w 73"/>
              <a:gd name="T55" fmla="*/ 2147483647 h 83"/>
              <a:gd name="T56" fmla="*/ 2147483647 w 73"/>
              <a:gd name="T57" fmla="*/ 2147483647 h 83"/>
              <a:gd name="T58" fmla="*/ 2147483647 w 73"/>
              <a:gd name="T59" fmla="*/ 2147483647 h 83"/>
              <a:gd name="T60" fmla="*/ 2147483647 w 73"/>
              <a:gd name="T61" fmla="*/ 2147483647 h 83"/>
              <a:gd name="T62" fmla="*/ 2147483647 w 73"/>
              <a:gd name="T63" fmla="*/ 2147483647 h 83"/>
              <a:gd name="T64" fmla="*/ 2147483647 w 73"/>
              <a:gd name="T65" fmla="*/ 2147483647 h 83"/>
              <a:gd name="T66" fmla="*/ 2147483647 w 73"/>
              <a:gd name="T67" fmla="*/ 2147483647 h 83"/>
              <a:gd name="T68" fmla="*/ 2147483647 w 73"/>
              <a:gd name="T69" fmla="*/ 2147483647 h 83"/>
              <a:gd name="T70" fmla="*/ 2147483647 w 73"/>
              <a:gd name="T71" fmla="*/ 2147483647 h 83"/>
              <a:gd name="T72" fmla="*/ 2147483647 w 73"/>
              <a:gd name="T73" fmla="*/ 2147483647 h 83"/>
              <a:gd name="T74" fmla="*/ 2147483647 w 73"/>
              <a:gd name="T75" fmla="*/ 2147483647 h 83"/>
              <a:gd name="T76" fmla="*/ 2147483647 w 73"/>
              <a:gd name="T77" fmla="*/ 2147483647 h 83"/>
              <a:gd name="T78" fmla="*/ 2147483647 w 73"/>
              <a:gd name="T79" fmla="*/ 2147483647 h 83"/>
              <a:gd name="T80" fmla="*/ 2147483647 w 73"/>
              <a:gd name="T81" fmla="*/ 2147483647 h 83"/>
              <a:gd name="T82" fmla="*/ 2147483647 w 73"/>
              <a:gd name="T83" fmla="*/ 2147483647 h 83"/>
              <a:gd name="T84" fmla="*/ 2147483647 w 73"/>
              <a:gd name="T85" fmla="*/ 2147483647 h 8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3"/>
              <a:gd name="T130" fmla="*/ 0 h 83"/>
              <a:gd name="T131" fmla="*/ 73 w 73"/>
              <a:gd name="T132" fmla="*/ 83 h 8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3" h="83">
                <a:moveTo>
                  <a:pt x="63" y="71"/>
                </a:moveTo>
                <a:lnTo>
                  <a:pt x="53" y="83"/>
                </a:lnTo>
                <a:lnTo>
                  <a:pt x="53" y="76"/>
                </a:lnTo>
                <a:lnTo>
                  <a:pt x="52" y="71"/>
                </a:lnTo>
                <a:lnTo>
                  <a:pt x="52" y="67"/>
                </a:lnTo>
                <a:lnTo>
                  <a:pt x="51" y="65"/>
                </a:lnTo>
                <a:lnTo>
                  <a:pt x="49" y="66"/>
                </a:lnTo>
                <a:lnTo>
                  <a:pt x="46" y="68"/>
                </a:lnTo>
                <a:lnTo>
                  <a:pt x="42" y="71"/>
                </a:lnTo>
                <a:lnTo>
                  <a:pt x="36" y="76"/>
                </a:lnTo>
                <a:lnTo>
                  <a:pt x="35" y="71"/>
                </a:lnTo>
                <a:lnTo>
                  <a:pt x="35" y="66"/>
                </a:lnTo>
                <a:lnTo>
                  <a:pt x="34" y="64"/>
                </a:lnTo>
                <a:lnTo>
                  <a:pt x="33" y="63"/>
                </a:lnTo>
                <a:lnTo>
                  <a:pt x="30" y="64"/>
                </a:lnTo>
                <a:lnTo>
                  <a:pt x="27" y="65"/>
                </a:lnTo>
                <a:lnTo>
                  <a:pt x="23" y="68"/>
                </a:lnTo>
                <a:lnTo>
                  <a:pt x="18" y="71"/>
                </a:lnTo>
                <a:lnTo>
                  <a:pt x="18" y="66"/>
                </a:lnTo>
                <a:lnTo>
                  <a:pt x="17" y="62"/>
                </a:lnTo>
                <a:lnTo>
                  <a:pt x="16" y="60"/>
                </a:lnTo>
                <a:lnTo>
                  <a:pt x="15" y="58"/>
                </a:lnTo>
                <a:lnTo>
                  <a:pt x="13" y="58"/>
                </a:lnTo>
                <a:lnTo>
                  <a:pt x="10" y="60"/>
                </a:lnTo>
                <a:lnTo>
                  <a:pt x="6" y="62"/>
                </a:lnTo>
                <a:lnTo>
                  <a:pt x="0" y="66"/>
                </a:lnTo>
                <a:lnTo>
                  <a:pt x="42" y="0"/>
                </a:lnTo>
                <a:lnTo>
                  <a:pt x="46" y="3"/>
                </a:lnTo>
                <a:lnTo>
                  <a:pt x="50" y="4"/>
                </a:lnTo>
                <a:lnTo>
                  <a:pt x="53" y="6"/>
                </a:lnTo>
                <a:lnTo>
                  <a:pt x="57" y="8"/>
                </a:lnTo>
                <a:lnTo>
                  <a:pt x="61" y="8"/>
                </a:lnTo>
                <a:lnTo>
                  <a:pt x="65" y="9"/>
                </a:lnTo>
                <a:lnTo>
                  <a:pt x="69" y="9"/>
                </a:lnTo>
                <a:lnTo>
                  <a:pt x="73" y="9"/>
                </a:lnTo>
                <a:lnTo>
                  <a:pt x="71" y="17"/>
                </a:lnTo>
                <a:lnTo>
                  <a:pt x="68" y="24"/>
                </a:lnTo>
                <a:lnTo>
                  <a:pt x="67" y="31"/>
                </a:lnTo>
                <a:lnTo>
                  <a:pt x="65" y="38"/>
                </a:lnTo>
                <a:lnTo>
                  <a:pt x="64" y="46"/>
                </a:lnTo>
                <a:lnTo>
                  <a:pt x="63" y="53"/>
                </a:lnTo>
                <a:lnTo>
                  <a:pt x="63" y="62"/>
                </a:lnTo>
                <a:lnTo>
                  <a:pt x="63" y="71"/>
                </a:lnTo>
                <a:close/>
              </a:path>
            </a:pathLst>
          </a:custGeom>
          <a:solidFill>
            <a:srgbClr val="CC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23" name="Freeform 151"/>
          <p:cNvSpPr>
            <a:spLocks/>
          </p:cNvSpPr>
          <p:nvPr/>
        </p:nvSpPr>
        <p:spPr bwMode="auto">
          <a:xfrm>
            <a:off x="2383368" y="3136901"/>
            <a:ext cx="25400" cy="36689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2147483647 h 26"/>
              <a:gd name="T10" fmla="*/ 2147483647 w 18"/>
              <a:gd name="T11" fmla="*/ 2147483647 h 26"/>
              <a:gd name="T12" fmla="*/ 0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0 w 18"/>
              <a:gd name="T19" fmla="*/ 214748364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8"/>
              <a:gd name="T31" fmla="*/ 0 h 26"/>
              <a:gd name="T32" fmla="*/ 18 w 18"/>
              <a:gd name="T33" fmla="*/ 26 h 2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8" h="26">
                <a:moveTo>
                  <a:pt x="0" y="15"/>
                </a:moveTo>
                <a:lnTo>
                  <a:pt x="8" y="18"/>
                </a:lnTo>
                <a:lnTo>
                  <a:pt x="18" y="5"/>
                </a:lnTo>
                <a:lnTo>
                  <a:pt x="11" y="0"/>
                </a:lnTo>
                <a:lnTo>
                  <a:pt x="1" y="12"/>
                </a:lnTo>
                <a:lnTo>
                  <a:pt x="9" y="14"/>
                </a:lnTo>
                <a:lnTo>
                  <a:pt x="0" y="15"/>
                </a:lnTo>
                <a:lnTo>
                  <a:pt x="1" y="26"/>
                </a:lnTo>
                <a:lnTo>
                  <a:pt x="8" y="1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24" name="Freeform 152"/>
          <p:cNvSpPr>
            <a:spLocks/>
          </p:cNvSpPr>
          <p:nvPr/>
        </p:nvSpPr>
        <p:spPr bwMode="auto">
          <a:xfrm>
            <a:off x="2357967" y="3127022"/>
            <a:ext cx="38100" cy="33867"/>
          </a:xfrm>
          <a:custGeom>
            <a:avLst/>
            <a:gdLst>
              <a:gd name="T0" fmla="*/ 0 w 27"/>
              <a:gd name="T1" fmla="*/ 2147483647 h 24"/>
              <a:gd name="T2" fmla="*/ 2147483647 w 27"/>
              <a:gd name="T3" fmla="*/ 2147483647 h 24"/>
              <a:gd name="T4" fmla="*/ 2147483647 w 27"/>
              <a:gd name="T5" fmla="*/ 2147483647 h 24"/>
              <a:gd name="T6" fmla="*/ 2147483647 w 27"/>
              <a:gd name="T7" fmla="*/ 2147483647 h 24"/>
              <a:gd name="T8" fmla="*/ 2147483647 w 27"/>
              <a:gd name="T9" fmla="*/ 2147483647 h 24"/>
              <a:gd name="T10" fmla="*/ 2147483647 w 27"/>
              <a:gd name="T11" fmla="*/ 2147483647 h 24"/>
              <a:gd name="T12" fmla="*/ 2147483647 w 27"/>
              <a:gd name="T13" fmla="*/ 2147483647 h 24"/>
              <a:gd name="T14" fmla="*/ 2147483647 w 27"/>
              <a:gd name="T15" fmla="*/ 2147483647 h 24"/>
              <a:gd name="T16" fmla="*/ 2147483647 w 27"/>
              <a:gd name="T17" fmla="*/ 2147483647 h 24"/>
              <a:gd name="T18" fmla="*/ 2147483647 w 27"/>
              <a:gd name="T19" fmla="*/ 2147483647 h 24"/>
              <a:gd name="T20" fmla="*/ 2147483647 w 27"/>
              <a:gd name="T21" fmla="*/ 2147483647 h 24"/>
              <a:gd name="T22" fmla="*/ 2147483647 w 27"/>
              <a:gd name="T23" fmla="*/ 2147483647 h 24"/>
              <a:gd name="T24" fmla="*/ 2147483647 w 27"/>
              <a:gd name="T25" fmla="*/ 2147483647 h 24"/>
              <a:gd name="T26" fmla="*/ 2147483647 w 27"/>
              <a:gd name="T27" fmla="*/ 2147483647 h 24"/>
              <a:gd name="T28" fmla="*/ 2147483647 w 27"/>
              <a:gd name="T29" fmla="*/ 0 h 24"/>
              <a:gd name="T30" fmla="*/ 2147483647 w 27"/>
              <a:gd name="T31" fmla="*/ 2147483647 h 24"/>
              <a:gd name="T32" fmla="*/ 2147483647 w 27"/>
              <a:gd name="T33" fmla="*/ 2147483647 h 24"/>
              <a:gd name="T34" fmla="*/ 2147483647 w 27"/>
              <a:gd name="T35" fmla="*/ 2147483647 h 24"/>
              <a:gd name="T36" fmla="*/ 2147483647 w 27"/>
              <a:gd name="T37" fmla="*/ 2147483647 h 24"/>
              <a:gd name="T38" fmla="*/ 2147483647 w 27"/>
              <a:gd name="T39" fmla="*/ 2147483647 h 24"/>
              <a:gd name="T40" fmla="*/ 0 w 27"/>
              <a:gd name="T41" fmla="*/ 2147483647 h 24"/>
              <a:gd name="T42" fmla="*/ 2147483647 w 27"/>
              <a:gd name="T43" fmla="*/ 2147483647 h 24"/>
              <a:gd name="T44" fmla="*/ 2147483647 w 27"/>
              <a:gd name="T45" fmla="*/ 2147483647 h 24"/>
              <a:gd name="T46" fmla="*/ 0 w 27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7"/>
              <a:gd name="T73" fmla="*/ 0 h 24"/>
              <a:gd name="T74" fmla="*/ 27 w 27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7" h="24">
                <a:moveTo>
                  <a:pt x="0" y="16"/>
                </a:moveTo>
                <a:lnTo>
                  <a:pt x="8" y="19"/>
                </a:lnTo>
                <a:lnTo>
                  <a:pt x="14" y="14"/>
                </a:lnTo>
                <a:lnTo>
                  <a:pt x="18" y="10"/>
                </a:lnTo>
                <a:lnTo>
                  <a:pt x="21" y="9"/>
                </a:lnTo>
                <a:lnTo>
                  <a:pt x="18" y="8"/>
                </a:lnTo>
                <a:lnTo>
                  <a:pt x="16" y="7"/>
                </a:lnTo>
                <a:lnTo>
                  <a:pt x="17" y="10"/>
                </a:lnTo>
                <a:lnTo>
                  <a:pt x="17" y="15"/>
                </a:lnTo>
                <a:lnTo>
                  <a:pt x="18" y="22"/>
                </a:lnTo>
                <a:lnTo>
                  <a:pt x="27" y="21"/>
                </a:lnTo>
                <a:lnTo>
                  <a:pt x="26" y="14"/>
                </a:lnTo>
                <a:lnTo>
                  <a:pt x="26" y="9"/>
                </a:lnTo>
                <a:lnTo>
                  <a:pt x="25" y="5"/>
                </a:lnTo>
                <a:lnTo>
                  <a:pt x="22" y="0"/>
                </a:lnTo>
                <a:lnTo>
                  <a:pt x="16" y="1"/>
                </a:lnTo>
                <a:lnTo>
                  <a:pt x="13" y="3"/>
                </a:lnTo>
                <a:lnTo>
                  <a:pt x="9" y="7"/>
                </a:lnTo>
                <a:lnTo>
                  <a:pt x="2" y="12"/>
                </a:lnTo>
                <a:lnTo>
                  <a:pt x="10" y="15"/>
                </a:lnTo>
                <a:lnTo>
                  <a:pt x="0" y="16"/>
                </a:lnTo>
                <a:lnTo>
                  <a:pt x="2" y="24"/>
                </a:lnTo>
                <a:lnTo>
                  <a:pt x="8" y="19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25" name="Freeform 153"/>
          <p:cNvSpPr>
            <a:spLocks/>
          </p:cNvSpPr>
          <p:nvPr/>
        </p:nvSpPr>
        <p:spPr bwMode="auto">
          <a:xfrm>
            <a:off x="2332567" y="3122790"/>
            <a:ext cx="39511" cy="29633"/>
          </a:xfrm>
          <a:custGeom>
            <a:avLst/>
            <a:gdLst>
              <a:gd name="T0" fmla="*/ 0 w 28"/>
              <a:gd name="T1" fmla="*/ 2147483647 h 21"/>
              <a:gd name="T2" fmla="*/ 2147483647 w 28"/>
              <a:gd name="T3" fmla="*/ 2147483647 h 21"/>
              <a:gd name="T4" fmla="*/ 2147483647 w 28"/>
              <a:gd name="T5" fmla="*/ 2147483647 h 21"/>
              <a:gd name="T6" fmla="*/ 2147483647 w 28"/>
              <a:gd name="T7" fmla="*/ 2147483647 h 21"/>
              <a:gd name="T8" fmla="*/ 2147483647 w 28"/>
              <a:gd name="T9" fmla="*/ 2147483647 h 21"/>
              <a:gd name="T10" fmla="*/ 2147483647 w 28"/>
              <a:gd name="T11" fmla="*/ 2147483647 h 21"/>
              <a:gd name="T12" fmla="*/ 2147483647 w 28"/>
              <a:gd name="T13" fmla="*/ 2147483647 h 21"/>
              <a:gd name="T14" fmla="*/ 2147483647 w 28"/>
              <a:gd name="T15" fmla="*/ 2147483647 h 21"/>
              <a:gd name="T16" fmla="*/ 2147483647 w 28"/>
              <a:gd name="T17" fmla="*/ 2147483647 h 21"/>
              <a:gd name="T18" fmla="*/ 2147483647 w 28"/>
              <a:gd name="T19" fmla="*/ 2147483647 h 21"/>
              <a:gd name="T20" fmla="*/ 2147483647 w 28"/>
              <a:gd name="T21" fmla="*/ 2147483647 h 21"/>
              <a:gd name="T22" fmla="*/ 2147483647 w 28"/>
              <a:gd name="T23" fmla="*/ 2147483647 h 21"/>
              <a:gd name="T24" fmla="*/ 2147483647 w 28"/>
              <a:gd name="T25" fmla="*/ 2147483647 h 21"/>
              <a:gd name="T26" fmla="*/ 2147483647 w 28"/>
              <a:gd name="T27" fmla="*/ 2147483647 h 21"/>
              <a:gd name="T28" fmla="*/ 2147483647 w 28"/>
              <a:gd name="T29" fmla="*/ 0 h 21"/>
              <a:gd name="T30" fmla="*/ 2147483647 w 28"/>
              <a:gd name="T31" fmla="*/ 2147483647 h 21"/>
              <a:gd name="T32" fmla="*/ 2147483647 w 28"/>
              <a:gd name="T33" fmla="*/ 2147483647 h 21"/>
              <a:gd name="T34" fmla="*/ 2147483647 w 28"/>
              <a:gd name="T35" fmla="*/ 2147483647 h 21"/>
              <a:gd name="T36" fmla="*/ 2147483647 w 28"/>
              <a:gd name="T37" fmla="*/ 2147483647 h 21"/>
              <a:gd name="T38" fmla="*/ 2147483647 w 28"/>
              <a:gd name="T39" fmla="*/ 2147483647 h 21"/>
              <a:gd name="T40" fmla="*/ 0 w 28"/>
              <a:gd name="T41" fmla="*/ 2147483647 h 21"/>
              <a:gd name="T42" fmla="*/ 2147483647 w 28"/>
              <a:gd name="T43" fmla="*/ 2147483647 h 21"/>
              <a:gd name="T44" fmla="*/ 2147483647 w 28"/>
              <a:gd name="T45" fmla="*/ 2147483647 h 21"/>
              <a:gd name="T46" fmla="*/ 0 w 28"/>
              <a:gd name="T47" fmla="*/ 2147483647 h 2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8"/>
              <a:gd name="T73" fmla="*/ 0 h 21"/>
              <a:gd name="T74" fmla="*/ 28 w 28"/>
              <a:gd name="T75" fmla="*/ 21 h 21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8" h="21">
                <a:moveTo>
                  <a:pt x="0" y="13"/>
                </a:moveTo>
                <a:lnTo>
                  <a:pt x="7" y="17"/>
                </a:lnTo>
                <a:lnTo>
                  <a:pt x="13" y="14"/>
                </a:lnTo>
                <a:lnTo>
                  <a:pt x="17" y="11"/>
                </a:lnTo>
                <a:lnTo>
                  <a:pt x="19" y="10"/>
                </a:lnTo>
                <a:lnTo>
                  <a:pt x="17" y="8"/>
                </a:lnTo>
                <a:lnTo>
                  <a:pt x="17" y="10"/>
                </a:lnTo>
                <a:lnTo>
                  <a:pt x="18" y="13"/>
                </a:lnTo>
                <a:lnTo>
                  <a:pt x="18" y="19"/>
                </a:lnTo>
                <a:lnTo>
                  <a:pt x="28" y="18"/>
                </a:lnTo>
                <a:lnTo>
                  <a:pt x="27" y="12"/>
                </a:lnTo>
                <a:lnTo>
                  <a:pt x="27" y="7"/>
                </a:lnTo>
                <a:lnTo>
                  <a:pt x="25" y="4"/>
                </a:lnTo>
                <a:lnTo>
                  <a:pt x="20" y="0"/>
                </a:lnTo>
                <a:lnTo>
                  <a:pt x="16" y="1"/>
                </a:lnTo>
                <a:lnTo>
                  <a:pt x="12" y="3"/>
                </a:lnTo>
                <a:lnTo>
                  <a:pt x="8" y="6"/>
                </a:lnTo>
                <a:lnTo>
                  <a:pt x="2" y="9"/>
                </a:lnTo>
                <a:lnTo>
                  <a:pt x="9" y="13"/>
                </a:lnTo>
                <a:lnTo>
                  <a:pt x="0" y="13"/>
                </a:lnTo>
                <a:lnTo>
                  <a:pt x="1" y="21"/>
                </a:lnTo>
                <a:lnTo>
                  <a:pt x="7" y="17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26" name="Freeform 154"/>
          <p:cNvSpPr>
            <a:spLocks/>
          </p:cNvSpPr>
          <p:nvPr/>
        </p:nvSpPr>
        <p:spPr bwMode="auto">
          <a:xfrm>
            <a:off x="2293056" y="3117145"/>
            <a:ext cx="52211" cy="40922"/>
          </a:xfrm>
          <a:custGeom>
            <a:avLst/>
            <a:gdLst>
              <a:gd name="T0" fmla="*/ 2147483647 w 37"/>
              <a:gd name="T1" fmla="*/ 2147483647 h 29"/>
              <a:gd name="T2" fmla="*/ 2147483647 w 37"/>
              <a:gd name="T3" fmla="*/ 2147483647 h 29"/>
              <a:gd name="T4" fmla="*/ 2147483647 w 37"/>
              <a:gd name="T5" fmla="*/ 2147483647 h 29"/>
              <a:gd name="T6" fmla="*/ 2147483647 w 37"/>
              <a:gd name="T7" fmla="*/ 2147483647 h 29"/>
              <a:gd name="T8" fmla="*/ 2147483647 w 37"/>
              <a:gd name="T9" fmla="*/ 2147483647 h 29"/>
              <a:gd name="T10" fmla="*/ 2147483647 w 37"/>
              <a:gd name="T11" fmla="*/ 2147483647 h 29"/>
              <a:gd name="T12" fmla="*/ 2147483647 w 37"/>
              <a:gd name="T13" fmla="*/ 2147483647 h 29"/>
              <a:gd name="T14" fmla="*/ 2147483647 w 37"/>
              <a:gd name="T15" fmla="*/ 2147483647 h 29"/>
              <a:gd name="T16" fmla="*/ 2147483647 w 37"/>
              <a:gd name="T17" fmla="*/ 2147483647 h 29"/>
              <a:gd name="T18" fmla="*/ 2147483647 w 37"/>
              <a:gd name="T19" fmla="*/ 2147483647 h 29"/>
              <a:gd name="T20" fmla="*/ 2147483647 w 37"/>
              <a:gd name="T21" fmla="*/ 2147483647 h 29"/>
              <a:gd name="T22" fmla="*/ 2147483647 w 37"/>
              <a:gd name="T23" fmla="*/ 2147483647 h 29"/>
              <a:gd name="T24" fmla="*/ 2147483647 w 37"/>
              <a:gd name="T25" fmla="*/ 2147483647 h 29"/>
              <a:gd name="T26" fmla="*/ 2147483647 w 37"/>
              <a:gd name="T27" fmla="*/ 2147483647 h 29"/>
              <a:gd name="T28" fmla="*/ 2147483647 w 37"/>
              <a:gd name="T29" fmla="*/ 0 h 29"/>
              <a:gd name="T30" fmla="*/ 2147483647 w 37"/>
              <a:gd name="T31" fmla="*/ 0 h 29"/>
              <a:gd name="T32" fmla="*/ 2147483647 w 37"/>
              <a:gd name="T33" fmla="*/ 2147483647 h 29"/>
              <a:gd name="T34" fmla="*/ 2147483647 w 37"/>
              <a:gd name="T35" fmla="*/ 2147483647 h 29"/>
              <a:gd name="T36" fmla="*/ 2147483647 w 37"/>
              <a:gd name="T37" fmla="*/ 2147483647 h 29"/>
              <a:gd name="T38" fmla="*/ 2147483647 w 37"/>
              <a:gd name="T39" fmla="*/ 2147483647 h 29"/>
              <a:gd name="T40" fmla="*/ 2147483647 w 37"/>
              <a:gd name="T41" fmla="*/ 2147483647 h 29"/>
              <a:gd name="T42" fmla="*/ 0 w 37"/>
              <a:gd name="T43" fmla="*/ 2147483647 h 29"/>
              <a:gd name="T44" fmla="*/ 2147483647 w 37"/>
              <a:gd name="T45" fmla="*/ 2147483647 h 29"/>
              <a:gd name="T46" fmla="*/ 2147483647 w 37"/>
              <a:gd name="T47" fmla="*/ 2147483647 h 2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7"/>
              <a:gd name="T73" fmla="*/ 0 h 29"/>
              <a:gd name="T74" fmla="*/ 37 w 37"/>
              <a:gd name="T75" fmla="*/ 29 h 29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7" h="29">
                <a:moveTo>
                  <a:pt x="11" y="10"/>
                </a:moveTo>
                <a:lnTo>
                  <a:pt x="18" y="17"/>
                </a:lnTo>
                <a:lnTo>
                  <a:pt x="23" y="12"/>
                </a:lnTo>
                <a:lnTo>
                  <a:pt x="27" y="10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7" y="9"/>
                </a:lnTo>
                <a:lnTo>
                  <a:pt x="28" y="13"/>
                </a:lnTo>
                <a:lnTo>
                  <a:pt x="28" y="17"/>
                </a:lnTo>
                <a:lnTo>
                  <a:pt x="37" y="17"/>
                </a:lnTo>
                <a:lnTo>
                  <a:pt x="37" y="12"/>
                </a:lnTo>
                <a:lnTo>
                  <a:pt x="37" y="8"/>
                </a:lnTo>
                <a:lnTo>
                  <a:pt x="35" y="4"/>
                </a:lnTo>
                <a:lnTo>
                  <a:pt x="33" y="0"/>
                </a:lnTo>
                <a:lnTo>
                  <a:pt x="27" y="0"/>
                </a:lnTo>
                <a:lnTo>
                  <a:pt x="23" y="2"/>
                </a:lnTo>
                <a:lnTo>
                  <a:pt x="18" y="4"/>
                </a:lnTo>
                <a:lnTo>
                  <a:pt x="12" y="8"/>
                </a:lnTo>
                <a:lnTo>
                  <a:pt x="19" y="15"/>
                </a:lnTo>
                <a:lnTo>
                  <a:pt x="11" y="10"/>
                </a:lnTo>
                <a:lnTo>
                  <a:pt x="0" y="29"/>
                </a:lnTo>
                <a:lnTo>
                  <a:pt x="18" y="17"/>
                </a:lnTo>
                <a:lnTo>
                  <a:pt x="11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27" name="Freeform 155"/>
          <p:cNvSpPr>
            <a:spLocks/>
          </p:cNvSpPr>
          <p:nvPr/>
        </p:nvSpPr>
        <p:spPr bwMode="auto">
          <a:xfrm>
            <a:off x="2308578" y="3031067"/>
            <a:ext cx="70556" cy="107244"/>
          </a:xfrm>
          <a:custGeom>
            <a:avLst/>
            <a:gdLst>
              <a:gd name="T0" fmla="*/ 2147483647 w 50"/>
              <a:gd name="T1" fmla="*/ 2147483647 h 76"/>
              <a:gd name="T2" fmla="*/ 2147483647 w 50"/>
              <a:gd name="T3" fmla="*/ 2147483647 h 76"/>
              <a:gd name="T4" fmla="*/ 0 w 50"/>
              <a:gd name="T5" fmla="*/ 2147483647 h 76"/>
              <a:gd name="T6" fmla="*/ 2147483647 w 50"/>
              <a:gd name="T7" fmla="*/ 2147483647 h 76"/>
              <a:gd name="T8" fmla="*/ 2147483647 w 50"/>
              <a:gd name="T9" fmla="*/ 2147483647 h 76"/>
              <a:gd name="T10" fmla="*/ 2147483647 w 50"/>
              <a:gd name="T11" fmla="*/ 2147483647 h 76"/>
              <a:gd name="T12" fmla="*/ 2147483647 w 50"/>
              <a:gd name="T13" fmla="*/ 2147483647 h 76"/>
              <a:gd name="T14" fmla="*/ 2147483647 w 50"/>
              <a:gd name="T15" fmla="*/ 0 h 76"/>
              <a:gd name="T16" fmla="*/ 2147483647 w 50"/>
              <a:gd name="T17" fmla="*/ 2147483647 h 76"/>
              <a:gd name="T18" fmla="*/ 2147483647 w 50"/>
              <a:gd name="T19" fmla="*/ 2147483647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"/>
              <a:gd name="T31" fmla="*/ 0 h 76"/>
              <a:gd name="T32" fmla="*/ 50 w 50"/>
              <a:gd name="T33" fmla="*/ 76 h 7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" h="76">
                <a:moveTo>
                  <a:pt x="49" y="3"/>
                </a:moveTo>
                <a:lnTo>
                  <a:pt x="42" y="4"/>
                </a:lnTo>
                <a:lnTo>
                  <a:pt x="0" y="71"/>
                </a:lnTo>
                <a:lnTo>
                  <a:pt x="8" y="76"/>
                </a:lnTo>
                <a:lnTo>
                  <a:pt x="50" y="9"/>
                </a:lnTo>
                <a:lnTo>
                  <a:pt x="44" y="10"/>
                </a:lnTo>
                <a:lnTo>
                  <a:pt x="49" y="3"/>
                </a:lnTo>
                <a:lnTo>
                  <a:pt x="45" y="0"/>
                </a:lnTo>
                <a:lnTo>
                  <a:pt x="42" y="4"/>
                </a:lnTo>
                <a:lnTo>
                  <a:pt x="49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28" name="Freeform 156"/>
          <p:cNvSpPr>
            <a:spLocks/>
          </p:cNvSpPr>
          <p:nvPr/>
        </p:nvSpPr>
        <p:spPr bwMode="auto">
          <a:xfrm>
            <a:off x="2370667" y="3035301"/>
            <a:ext cx="56444" cy="25400"/>
          </a:xfrm>
          <a:custGeom>
            <a:avLst/>
            <a:gdLst>
              <a:gd name="T0" fmla="*/ 2147483647 w 40"/>
              <a:gd name="T1" fmla="*/ 2147483647 h 18"/>
              <a:gd name="T2" fmla="*/ 2147483647 w 40"/>
              <a:gd name="T3" fmla="*/ 2147483647 h 18"/>
              <a:gd name="T4" fmla="*/ 2147483647 w 40"/>
              <a:gd name="T5" fmla="*/ 2147483647 h 18"/>
              <a:gd name="T6" fmla="*/ 2147483647 w 40"/>
              <a:gd name="T7" fmla="*/ 2147483647 h 18"/>
              <a:gd name="T8" fmla="*/ 2147483647 w 40"/>
              <a:gd name="T9" fmla="*/ 2147483647 h 18"/>
              <a:gd name="T10" fmla="*/ 2147483647 w 40"/>
              <a:gd name="T11" fmla="*/ 2147483647 h 18"/>
              <a:gd name="T12" fmla="*/ 2147483647 w 40"/>
              <a:gd name="T13" fmla="*/ 2147483647 h 18"/>
              <a:gd name="T14" fmla="*/ 2147483647 w 40"/>
              <a:gd name="T15" fmla="*/ 2147483647 h 18"/>
              <a:gd name="T16" fmla="*/ 2147483647 w 40"/>
              <a:gd name="T17" fmla="*/ 2147483647 h 18"/>
              <a:gd name="T18" fmla="*/ 2147483647 w 40"/>
              <a:gd name="T19" fmla="*/ 0 h 18"/>
              <a:gd name="T20" fmla="*/ 0 w 40"/>
              <a:gd name="T21" fmla="*/ 2147483647 h 18"/>
              <a:gd name="T22" fmla="*/ 2147483647 w 40"/>
              <a:gd name="T23" fmla="*/ 2147483647 h 18"/>
              <a:gd name="T24" fmla="*/ 2147483647 w 40"/>
              <a:gd name="T25" fmla="*/ 2147483647 h 18"/>
              <a:gd name="T26" fmla="*/ 2147483647 w 40"/>
              <a:gd name="T27" fmla="*/ 2147483647 h 18"/>
              <a:gd name="T28" fmla="*/ 2147483647 w 40"/>
              <a:gd name="T29" fmla="*/ 2147483647 h 18"/>
              <a:gd name="T30" fmla="*/ 2147483647 w 40"/>
              <a:gd name="T31" fmla="*/ 2147483647 h 18"/>
              <a:gd name="T32" fmla="*/ 2147483647 w 40"/>
              <a:gd name="T33" fmla="*/ 2147483647 h 18"/>
              <a:gd name="T34" fmla="*/ 2147483647 w 40"/>
              <a:gd name="T35" fmla="*/ 2147483647 h 18"/>
              <a:gd name="T36" fmla="*/ 2147483647 w 40"/>
              <a:gd name="T37" fmla="*/ 2147483647 h 18"/>
              <a:gd name="T38" fmla="*/ 2147483647 w 40"/>
              <a:gd name="T39" fmla="*/ 2147483647 h 18"/>
              <a:gd name="T40" fmla="*/ 2147483647 w 40"/>
              <a:gd name="T41" fmla="*/ 2147483647 h 18"/>
              <a:gd name="T42" fmla="*/ 2147483647 w 40"/>
              <a:gd name="T43" fmla="*/ 2147483647 h 18"/>
              <a:gd name="T44" fmla="*/ 2147483647 w 40"/>
              <a:gd name="T45" fmla="*/ 2147483647 h 18"/>
              <a:gd name="T46" fmla="*/ 2147483647 w 40"/>
              <a:gd name="T47" fmla="*/ 2147483647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40"/>
              <a:gd name="T73" fmla="*/ 0 h 18"/>
              <a:gd name="T74" fmla="*/ 40 w 40"/>
              <a:gd name="T75" fmla="*/ 18 h 1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40" h="18">
                <a:moveTo>
                  <a:pt x="38" y="15"/>
                </a:moveTo>
                <a:lnTo>
                  <a:pt x="33" y="9"/>
                </a:lnTo>
                <a:lnTo>
                  <a:pt x="29" y="9"/>
                </a:lnTo>
                <a:lnTo>
                  <a:pt x="26" y="9"/>
                </a:lnTo>
                <a:lnTo>
                  <a:pt x="23" y="8"/>
                </a:lnTo>
                <a:lnTo>
                  <a:pt x="19" y="7"/>
                </a:lnTo>
                <a:lnTo>
                  <a:pt x="15" y="6"/>
                </a:lnTo>
                <a:lnTo>
                  <a:pt x="12" y="4"/>
                </a:lnTo>
                <a:lnTo>
                  <a:pt x="8" y="3"/>
                </a:lnTo>
                <a:lnTo>
                  <a:pt x="5" y="0"/>
                </a:lnTo>
                <a:lnTo>
                  <a:pt x="0" y="7"/>
                </a:lnTo>
                <a:lnTo>
                  <a:pt x="4" y="11"/>
                </a:lnTo>
                <a:lnTo>
                  <a:pt x="8" y="12"/>
                </a:lnTo>
                <a:lnTo>
                  <a:pt x="12" y="14"/>
                </a:lnTo>
                <a:lnTo>
                  <a:pt x="16" y="16"/>
                </a:lnTo>
                <a:lnTo>
                  <a:pt x="20" y="17"/>
                </a:lnTo>
                <a:lnTo>
                  <a:pt x="25" y="18"/>
                </a:lnTo>
                <a:lnTo>
                  <a:pt x="29" y="18"/>
                </a:lnTo>
                <a:lnTo>
                  <a:pt x="33" y="18"/>
                </a:lnTo>
                <a:lnTo>
                  <a:pt x="29" y="12"/>
                </a:lnTo>
                <a:lnTo>
                  <a:pt x="38" y="15"/>
                </a:lnTo>
                <a:lnTo>
                  <a:pt x="40" y="8"/>
                </a:lnTo>
                <a:lnTo>
                  <a:pt x="33" y="9"/>
                </a:lnTo>
                <a:lnTo>
                  <a:pt x="38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29" name="Freeform 157"/>
          <p:cNvSpPr>
            <a:spLocks/>
          </p:cNvSpPr>
          <p:nvPr/>
        </p:nvSpPr>
        <p:spPr bwMode="auto">
          <a:xfrm>
            <a:off x="2396067" y="3052234"/>
            <a:ext cx="28222" cy="91722"/>
          </a:xfrm>
          <a:custGeom>
            <a:avLst/>
            <a:gdLst>
              <a:gd name="T0" fmla="*/ 2147483647 w 20"/>
              <a:gd name="T1" fmla="*/ 2147483647 h 65"/>
              <a:gd name="T2" fmla="*/ 2147483647 w 20"/>
              <a:gd name="T3" fmla="*/ 2147483647 h 65"/>
              <a:gd name="T4" fmla="*/ 2147483647 w 20"/>
              <a:gd name="T5" fmla="*/ 2147483647 h 65"/>
              <a:gd name="T6" fmla="*/ 2147483647 w 20"/>
              <a:gd name="T7" fmla="*/ 2147483647 h 65"/>
              <a:gd name="T8" fmla="*/ 2147483647 w 20"/>
              <a:gd name="T9" fmla="*/ 2147483647 h 65"/>
              <a:gd name="T10" fmla="*/ 2147483647 w 20"/>
              <a:gd name="T11" fmla="*/ 2147483647 h 65"/>
              <a:gd name="T12" fmla="*/ 2147483647 w 20"/>
              <a:gd name="T13" fmla="*/ 2147483647 h 65"/>
              <a:gd name="T14" fmla="*/ 2147483647 w 20"/>
              <a:gd name="T15" fmla="*/ 2147483647 h 65"/>
              <a:gd name="T16" fmla="*/ 2147483647 w 20"/>
              <a:gd name="T17" fmla="*/ 2147483647 h 65"/>
              <a:gd name="T18" fmla="*/ 2147483647 w 20"/>
              <a:gd name="T19" fmla="*/ 2147483647 h 65"/>
              <a:gd name="T20" fmla="*/ 2147483647 w 20"/>
              <a:gd name="T21" fmla="*/ 0 h 65"/>
              <a:gd name="T22" fmla="*/ 2147483647 w 20"/>
              <a:gd name="T23" fmla="*/ 2147483647 h 65"/>
              <a:gd name="T24" fmla="*/ 2147483647 w 20"/>
              <a:gd name="T25" fmla="*/ 2147483647 h 65"/>
              <a:gd name="T26" fmla="*/ 2147483647 w 20"/>
              <a:gd name="T27" fmla="*/ 2147483647 h 65"/>
              <a:gd name="T28" fmla="*/ 2147483647 w 20"/>
              <a:gd name="T29" fmla="*/ 2147483647 h 65"/>
              <a:gd name="T30" fmla="*/ 2147483647 w 20"/>
              <a:gd name="T31" fmla="*/ 2147483647 h 65"/>
              <a:gd name="T32" fmla="*/ 2147483647 w 20"/>
              <a:gd name="T33" fmla="*/ 2147483647 h 65"/>
              <a:gd name="T34" fmla="*/ 0 w 20"/>
              <a:gd name="T35" fmla="*/ 2147483647 h 65"/>
              <a:gd name="T36" fmla="*/ 2147483647 w 20"/>
              <a:gd name="T37" fmla="*/ 2147483647 h 65"/>
              <a:gd name="T38" fmla="*/ 2147483647 w 20"/>
              <a:gd name="T39" fmla="*/ 2147483647 h 65"/>
              <a:gd name="T40" fmla="*/ 2147483647 w 20"/>
              <a:gd name="T41" fmla="*/ 2147483647 h 65"/>
              <a:gd name="T42" fmla="*/ 2147483647 w 20"/>
              <a:gd name="T43" fmla="*/ 2147483647 h 65"/>
              <a:gd name="T44" fmla="*/ 2147483647 w 20"/>
              <a:gd name="T45" fmla="*/ 2147483647 h 65"/>
              <a:gd name="T46" fmla="*/ 2147483647 w 20"/>
              <a:gd name="T47" fmla="*/ 2147483647 h 6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0"/>
              <a:gd name="T73" fmla="*/ 0 h 65"/>
              <a:gd name="T74" fmla="*/ 20 w 20"/>
              <a:gd name="T75" fmla="*/ 65 h 6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0" h="65">
                <a:moveTo>
                  <a:pt x="9" y="65"/>
                </a:moveTo>
                <a:lnTo>
                  <a:pt x="10" y="62"/>
                </a:lnTo>
                <a:lnTo>
                  <a:pt x="9" y="54"/>
                </a:lnTo>
                <a:lnTo>
                  <a:pt x="10" y="46"/>
                </a:lnTo>
                <a:lnTo>
                  <a:pt x="10" y="38"/>
                </a:lnTo>
                <a:lnTo>
                  <a:pt x="11" y="31"/>
                </a:lnTo>
                <a:lnTo>
                  <a:pt x="13" y="25"/>
                </a:lnTo>
                <a:lnTo>
                  <a:pt x="15" y="17"/>
                </a:lnTo>
                <a:lnTo>
                  <a:pt x="17" y="11"/>
                </a:lnTo>
                <a:lnTo>
                  <a:pt x="20" y="3"/>
                </a:lnTo>
                <a:lnTo>
                  <a:pt x="11" y="0"/>
                </a:lnTo>
                <a:lnTo>
                  <a:pt x="8" y="7"/>
                </a:lnTo>
                <a:lnTo>
                  <a:pt x="6" y="15"/>
                </a:lnTo>
                <a:lnTo>
                  <a:pt x="4" y="22"/>
                </a:lnTo>
                <a:lnTo>
                  <a:pt x="2" y="29"/>
                </a:lnTo>
                <a:lnTo>
                  <a:pt x="1" y="37"/>
                </a:lnTo>
                <a:lnTo>
                  <a:pt x="1" y="45"/>
                </a:lnTo>
                <a:lnTo>
                  <a:pt x="0" y="54"/>
                </a:lnTo>
                <a:lnTo>
                  <a:pt x="1" y="63"/>
                </a:lnTo>
                <a:lnTo>
                  <a:pt x="2" y="60"/>
                </a:lnTo>
                <a:lnTo>
                  <a:pt x="9" y="65"/>
                </a:lnTo>
                <a:lnTo>
                  <a:pt x="10" y="64"/>
                </a:lnTo>
                <a:lnTo>
                  <a:pt x="10" y="62"/>
                </a:lnTo>
                <a:lnTo>
                  <a:pt x="9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30" name="Freeform 158"/>
          <p:cNvSpPr>
            <a:spLocks/>
          </p:cNvSpPr>
          <p:nvPr/>
        </p:nvSpPr>
        <p:spPr bwMode="auto">
          <a:xfrm>
            <a:off x="6678790" y="3121378"/>
            <a:ext cx="251178" cy="505178"/>
          </a:xfrm>
          <a:custGeom>
            <a:avLst/>
            <a:gdLst>
              <a:gd name="T0" fmla="*/ 2147483647 w 178"/>
              <a:gd name="T1" fmla="*/ 2147483647 h 358"/>
              <a:gd name="T2" fmla="*/ 2147483647 w 178"/>
              <a:gd name="T3" fmla="*/ 2147483647 h 358"/>
              <a:gd name="T4" fmla="*/ 2147483647 w 178"/>
              <a:gd name="T5" fmla="*/ 2147483647 h 358"/>
              <a:gd name="T6" fmla="*/ 2147483647 w 178"/>
              <a:gd name="T7" fmla="*/ 2147483647 h 358"/>
              <a:gd name="T8" fmla="*/ 2147483647 w 178"/>
              <a:gd name="T9" fmla="*/ 2147483647 h 358"/>
              <a:gd name="T10" fmla="*/ 2147483647 w 178"/>
              <a:gd name="T11" fmla="*/ 2147483647 h 358"/>
              <a:gd name="T12" fmla="*/ 2147483647 w 178"/>
              <a:gd name="T13" fmla="*/ 2147483647 h 358"/>
              <a:gd name="T14" fmla="*/ 2147483647 w 178"/>
              <a:gd name="T15" fmla="*/ 2147483647 h 358"/>
              <a:gd name="T16" fmla="*/ 2147483647 w 178"/>
              <a:gd name="T17" fmla="*/ 2147483647 h 358"/>
              <a:gd name="T18" fmla="*/ 2147483647 w 178"/>
              <a:gd name="T19" fmla="*/ 2147483647 h 358"/>
              <a:gd name="T20" fmla="*/ 0 w 178"/>
              <a:gd name="T21" fmla="*/ 2147483647 h 358"/>
              <a:gd name="T22" fmla="*/ 0 w 178"/>
              <a:gd name="T23" fmla="*/ 2147483647 h 358"/>
              <a:gd name="T24" fmla="*/ 2147483647 w 178"/>
              <a:gd name="T25" fmla="*/ 2147483647 h 358"/>
              <a:gd name="T26" fmla="*/ 2147483647 w 178"/>
              <a:gd name="T27" fmla="*/ 2147483647 h 358"/>
              <a:gd name="T28" fmla="*/ 2147483647 w 178"/>
              <a:gd name="T29" fmla="*/ 2147483647 h 358"/>
              <a:gd name="T30" fmla="*/ 2147483647 w 178"/>
              <a:gd name="T31" fmla="*/ 2147483647 h 358"/>
              <a:gd name="T32" fmla="*/ 2147483647 w 178"/>
              <a:gd name="T33" fmla="*/ 2147483647 h 358"/>
              <a:gd name="T34" fmla="*/ 2147483647 w 178"/>
              <a:gd name="T35" fmla="*/ 2147483647 h 358"/>
              <a:gd name="T36" fmla="*/ 2147483647 w 178"/>
              <a:gd name="T37" fmla="*/ 2147483647 h 358"/>
              <a:gd name="T38" fmla="*/ 2147483647 w 178"/>
              <a:gd name="T39" fmla="*/ 2147483647 h 358"/>
              <a:gd name="T40" fmla="*/ 2147483647 w 178"/>
              <a:gd name="T41" fmla="*/ 2147483647 h 358"/>
              <a:gd name="T42" fmla="*/ 2147483647 w 178"/>
              <a:gd name="T43" fmla="*/ 2147483647 h 358"/>
              <a:gd name="T44" fmla="*/ 2147483647 w 178"/>
              <a:gd name="T45" fmla="*/ 2147483647 h 358"/>
              <a:gd name="T46" fmla="*/ 2147483647 w 178"/>
              <a:gd name="T47" fmla="*/ 2147483647 h 358"/>
              <a:gd name="T48" fmla="*/ 2147483647 w 178"/>
              <a:gd name="T49" fmla="*/ 2147483647 h 358"/>
              <a:gd name="T50" fmla="*/ 2147483647 w 178"/>
              <a:gd name="T51" fmla="*/ 2147483647 h 358"/>
              <a:gd name="T52" fmla="*/ 2147483647 w 178"/>
              <a:gd name="T53" fmla="*/ 2147483647 h 358"/>
              <a:gd name="T54" fmla="*/ 2147483647 w 178"/>
              <a:gd name="T55" fmla="*/ 2147483647 h 358"/>
              <a:gd name="T56" fmla="*/ 2147483647 w 178"/>
              <a:gd name="T57" fmla="*/ 2147483647 h 358"/>
              <a:gd name="T58" fmla="*/ 2147483647 w 178"/>
              <a:gd name="T59" fmla="*/ 2147483647 h 358"/>
              <a:gd name="T60" fmla="*/ 2147483647 w 178"/>
              <a:gd name="T61" fmla="*/ 2147483647 h 358"/>
              <a:gd name="T62" fmla="*/ 2147483647 w 178"/>
              <a:gd name="T63" fmla="*/ 2147483647 h 358"/>
              <a:gd name="T64" fmla="*/ 2147483647 w 178"/>
              <a:gd name="T65" fmla="*/ 0 h 358"/>
              <a:gd name="T66" fmla="*/ 2147483647 w 178"/>
              <a:gd name="T67" fmla="*/ 2147483647 h 358"/>
              <a:gd name="T68" fmla="*/ 2147483647 w 178"/>
              <a:gd name="T69" fmla="*/ 2147483647 h 358"/>
              <a:gd name="T70" fmla="*/ 2147483647 w 178"/>
              <a:gd name="T71" fmla="*/ 2147483647 h 358"/>
              <a:gd name="T72" fmla="*/ 2147483647 w 178"/>
              <a:gd name="T73" fmla="*/ 2147483647 h 358"/>
              <a:gd name="T74" fmla="*/ 2147483647 w 178"/>
              <a:gd name="T75" fmla="*/ 2147483647 h 358"/>
              <a:gd name="T76" fmla="*/ 2147483647 w 178"/>
              <a:gd name="T77" fmla="*/ 2147483647 h 358"/>
              <a:gd name="T78" fmla="*/ 2147483647 w 178"/>
              <a:gd name="T79" fmla="*/ 2147483647 h 358"/>
              <a:gd name="T80" fmla="*/ 2147483647 w 178"/>
              <a:gd name="T81" fmla="*/ 2147483647 h 358"/>
              <a:gd name="T82" fmla="*/ 2147483647 w 178"/>
              <a:gd name="T83" fmla="*/ 2147483647 h 358"/>
              <a:gd name="T84" fmla="*/ 2147483647 w 178"/>
              <a:gd name="T85" fmla="*/ 2147483647 h 358"/>
              <a:gd name="T86" fmla="*/ 2147483647 w 178"/>
              <a:gd name="T87" fmla="*/ 2147483647 h 358"/>
              <a:gd name="T88" fmla="*/ 2147483647 w 178"/>
              <a:gd name="T89" fmla="*/ 2147483647 h 358"/>
              <a:gd name="T90" fmla="*/ 2147483647 w 178"/>
              <a:gd name="T91" fmla="*/ 2147483647 h 358"/>
              <a:gd name="T92" fmla="*/ 2147483647 w 178"/>
              <a:gd name="T93" fmla="*/ 2147483647 h 358"/>
              <a:gd name="T94" fmla="*/ 2147483647 w 178"/>
              <a:gd name="T95" fmla="*/ 2147483647 h 358"/>
              <a:gd name="T96" fmla="*/ 2147483647 w 178"/>
              <a:gd name="T97" fmla="*/ 2147483647 h 358"/>
              <a:gd name="T98" fmla="*/ 2147483647 w 178"/>
              <a:gd name="T99" fmla="*/ 2147483647 h 358"/>
              <a:gd name="T100" fmla="*/ 2147483647 w 178"/>
              <a:gd name="T101" fmla="*/ 2147483647 h 35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78"/>
              <a:gd name="T154" fmla="*/ 0 h 358"/>
              <a:gd name="T155" fmla="*/ 178 w 178"/>
              <a:gd name="T156" fmla="*/ 358 h 358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78" h="358">
                <a:moveTo>
                  <a:pt x="12" y="342"/>
                </a:moveTo>
                <a:lnTo>
                  <a:pt x="10" y="338"/>
                </a:lnTo>
                <a:lnTo>
                  <a:pt x="9" y="331"/>
                </a:lnTo>
                <a:lnTo>
                  <a:pt x="8" y="325"/>
                </a:lnTo>
                <a:lnTo>
                  <a:pt x="6" y="316"/>
                </a:lnTo>
                <a:lnTo>
                  <a:pt x="5" y="306"/>
                </a:lnTo>
                <a:lnTo>
                  <a:pt x="4" y="295"/>
                </a:lnTo>
                <a:lnTo>
                  <a:pt x="2" y="283"/>
                </a:lnTo>
                <a:lnTo>
                  <a:pt x="1" y="270"/>
                </a:lnTo>
                <a:lnTo>
                  <a:pt x="1" y="258"/>
                </a:lnTo>
                <a:lnTo>
                  <a:pt x="0" y="244"/>
                </a:lnTo>
                <a:lnTo>
                  <a:pt x="0" y="230"/>
                </a:lnTo>
                <a:lnTo>
                  <a:pt x="1" y="215"/>
                </a:lnTo>
                <a:lnTo>
                  <a:pt x="2" y="201"/>
                </a:lnTo>
                <a:lnTo>
                  <a:pt x="5" y="186"/>
                </a:lnTo>
                <a:lnTo>
                  <a:pt x="7" y="172"/>
                </a:lnTo>
                <a:lnTo>
                  <a:pt x="11" y="158"/>
                </a:lnTo>
                <a:lnTo>
                  <a:pt x="13" y="149"/>
                </a:lnTo>
                <a:lnTo>
                  <a:pt x="17" y="141"/>
                </a:lnTo>
                <a:lnTo>
                  <a:pt x="20" y="133"/>
                </a:lnTo>
                <a:lnTo>
                  <a:pt x="25" y="124"/>
                </a:lnTo>
                <a:lnTo>
                  <a:pt x="30" y="115"/>
                </a:lnTo>
                <a:lnTo>
                  <a:pt x="35" y="106"/>
                </a:lnTo>
                <a:lnTo>
                  <a:pt x="42" y="97"/>
                </a:lnTo>
                <a:lnTo>
                  <a:pt x="48" y="88"/>
                </a:lnTo>
                <a:lnTo>
                  <a:pt x="55" y="79"/>
                </a:lnTo>
                <a:lnTo>
                  <a:pt x="62" y="68"/>
                </a:lnTo>
                <a:lnTo>
                  <a:pt x="70" y="58"/>
                </a:lnTo>
                <a:lnTo>
                  <a:pt x="78" y="48"/>
                </a:lnTo>
                <a:lnTo>
                  <a:pt x="87" y="37"/>
                </a:lnTo>
                <a:lnTo>
                  <a:pt x="95" y="24"/>
                </a:lnTo>
                <a:lnTo>
                  <a:pt x="104" y="12"/>
                </a:lnTo>
                <a:lnTo>
                  <a:pt x="112" y="0"/>
                </a:lnTo>
                <a:lnTo>
                  <a:pt x="168" y="8"/>
                </a:lnTo>
                <a:lnTo>
                  <a:pt x="172" y="35"/>
                </a:lnTo>
                <a:lnTo>
                  <a:pt x="175" y="60"/>
                </a:lnTo>
                <a:lnTo>
                  <a:pt x="177" y="84"/>
                </a:lnTo>
                <a:lnTo>
                  <a:pt x="178" y="108"/>
                </a:lnTo>
                <a:lnTo>
                  <a:pt x="178" y="131"/>
                </a:lnTo>
                <a:lnTo>
                  <a:pt x="176" y="153"/>
                </a:lnTo>
                <a:lnTo>
                  <a:pt x="173" y="175"/>
                </a:lnTo>
                <a:lnTo>
                  <a:pt x="169" y="196"/>
                </a:lnTo>
                <a:lnTo>
                  <a:pt x="163" y="217"/>
                </a:lnTo>
                <a:lnTo>
                  <a:pt x="155" y="238"/>
                </a:lnTo>
                <a:lnTo>
                  <a:pt x="146" y="258"/>
                </a:lnTo>
                <a:lnTo>
                  <a:pt x="134" y="278"/>
                </a:lnTo>
                <a:lnTo>
                  <a:pt x="121" y="298"/>
                </a:lnTo>
                <a:lnTo>
                  <a:pt x="106" y="318"/>
                </a:lnTo>
                <a:lnTo>
                  <a:pt x="88" y="338"/>
                </a:lnTo>
                <a:lnTo>
                  <a:pt x="69" y="358"/>
                </a:lnTo>
                <a:lnTo>
                  <a:pt x="12" y="342"/>
                </a:lnTo>
                <a:close/>
              </a:path>
            </a:pathLst>
          </a:custGeom>
          <a:solidFill>
            <a:srgbClr val="CC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31" name="Freeform 159"/>
          <p:cNvSpPr>
            <a:spLocks/>
          </p:cNvSpPr>
          <p:nvPr/>
        </p:nvSpPr>
        <p:spPr bwMode="auto">
          <a:xfrm>
            <a:off x="6674556" y="3342923"/>
            <a:ext cx="26812" cy="262467"/>
          </a:xfrm>
          <a:custGeom>
            <a:avLst/>
            <a:gdLst>
              <a:gd name="T0" fmla="*/ 2147483647 w 20"/>
              <a:gd name="T1" fmla="*/ 0 h 186"/>
              <a:gd name="T2" fmla="*/ 2147483647 w 20"/>
              <a:gd name="T3" fmla="*/ 0 h 186"/>
              <a:gd name="T4" fmla="*/ 2147483647 w 20"/>
              <a:gd name="T5" fmla="*/ 2147483647 h 186"/>
              <a:gd name="T6" fmla="*/ 2147483647 w 20"/>
              <a:gd name="T7" fmla="*/ 2147483647 h 186"/>
              <a:gd name="T8" fmla="*/ 2147483647 w 20"/>
              <a:gd name="T9" fmla="*/ 2147483647 h 186"/>
              <a:gd name="T10" fmla="*/ 2147483647 w 20"/>
              <a:gd name="T11" fmla="*/ 2147483647 h 186"/>
              <a:gd name="T12" fmla="*/ 0 w 20"/>
              <a:gd name="T13" fmla="*/ 2147483647 h 186"/>
              <a:gd name="T14" fmla="*/ 0 w 20"/>
              <a:gd name="T15" fmla="*/ 2147483647 h 186"/>
              <a:gd name="T16" fmla="*/ 0 w 20"/>
              <a:gd name="T17" fmla="*/ 2147483647 h 186"/>
              <a:gd name="T18" fmla="*/ 2147483647 w 20"/>
              <a:gd name="T19" fmla="*/ 2147483647 h 186"/>
              <a:gd name="T20" fmla="*/ 2147483647 w 20"/>
              <a:gd name="T21" fmla="*/ 2147483647 h 186"/>
              <a:gd name="T22" fmla="*/ 2147483647 w 20"/>
              <a:gd name="T23" fmla="*/ 2147483647 h 186"/>
              <a:gd name="T24" fmla="*/ 2147483647 w 20"/>
              <a:gd name="T25" fmla="*/ 2147483647 h 186"/>
              <a:gd name="T26" fmla="*/ 2147483647 w 20"/>
              <a:gd name="T27" fmla="*/ 2147483647 h 186"/>
              <a:gd name="T28" fmla="*/ 2147483647 w 20"/>
              <a:gd name="T29" fmla="*/ 2147483647 h 186"/>
              <a:gd name="T30" fmla="*/ 2147483647 w 20"/>
              <a:gd name="T31" fmla="*/ 2147483647 h 186"/>
              <a:gd name="T32" fmla="*/ 2147483647 w 20"/>
              <a:gd name="T33" fmla="*/ 2147483647 h 186"/>
              <a:gd name="T34" fmla="*/ 2147483647 w 20"/>
              <a:gd name="T35" fmla="*/ 2147483647 h 186"/>
              <a:gd name="T36" fmla="*/ 2147483647 w 20"/>
              <a:gd name="T37" fmla="*/ 2147483647 h 186"/>
              <a:gd name="T38" fmla="*/ 2147483647 w 20"/>
              <a:gd name="T39" fmla="*/ 2147483647 h 186"/>
              <a:gd name="T40" fmla="*/ 2147483647 w 20"/>
              <a:gd name="T41" fmla="*/ 2147483647 h 186"/>
              <a:gd name="T42" fmla="*/ 2147483647 w 20"/>
              <a:gd name="T43" fmla="*/ 2147483647 h 186"/>
              <a:gd name="T44" fmla="*/ 2147483647 w 20"/>
              <a:gd name="T45" fmla="*/ 2147483647 h 186"/>
              <a:gd name="T46" fmla="*/ 2147483647 w 20"/>
              <a:gd name="T47" fmla="*/ 2147483647 h 186"/>
              <a:gd name="T48" fmla="*/ 2147483647 w 20"/>
              <a:gd name="T49" fmla="*/ 2147483647 h 186"/>
              <a:gd name="T50" fmla="*/ 2147483647 w 20"/>
              <a:gd name="T51" fmla="*/ 2147483647 h 186"/>
              <a:gd name="T52" fmla="*/ 2147483647 w 20"/>
              <a:gd name="T53" fmla="*/ 2147483647 h 186"/>
              <a:gd name="T54" fmla="*/ 2147483647 w 20"/>
              <a:gd name="T55" fmla="*/ 2147483647 h 186"/>
              <a:gd name="T56" fmla="*/ 2147483647 w 20"/>
              <a:gd name="T57" fmla="*/ 2147483647 h 186"/>
              <a:gd name="T58" fmla="*/ 2147483647 w 20"/>
              <a:gd name="T59" fmla="*/ 2147483647 h 186"/>
              <a:gd name="T60" fmla="*/ 2147483647 w 20"/>
              <a:gd name="T61" fmla="*/ 2147483647 h 186"/>
              <a:gd name="T62" fmla="*/ 2147483647 w 20"/>
              <a:gd name="T63" fmla="*/ 2147483647 h 186"/>
              <a:gd name="T64" fmla="*/ 2147483647 w 20"/>
              <a:gd name="T65" fmla="*/ 2147483647 h 186"/>
              <a:gd name="T66" fmla="*/ 2147483647 w 20"/>
              <a:gd name="T67" fmla="*/ 2147483647 h 186"/>
              <a:gd name="T68" fmla="*/ 2147483647 w 20"/>
              <a:gd name="T69" fmla="*/ 2147483647 h 186"/>
              <a:gd name="T70" fmla="*/ 2147483647 w 20"/>
              <a:gd name="T71" fmla="*/ 2147483647 h 186"/>
              <a:gd name="T72" fmla="*/ 2147483647 w 20"/>
              <a:gd name="T73" fmla="*/ 2147483647 h 186"/>
              <a:gd name="T74" fmla="*/ 2147483647 w 20"/>
              <a:gd name="T75" fmla="*/ 2147483647 h 186"/>
              <a:gd name="T76" fmla="*/ 2147483647 w 20"/>
              <a:gd name="T77" fmla="*/ 2147483647 h 186"/>
              <a:gd name="T78" fmla="*/ 2147483647 w 20"/>
              <a:gd name="T79" fmla="*/ 0 h 18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0"/>
              <a:gd name="T121" fmla="*/ 0 h 186"/>
              <a:gd name="T122" fmla="*/ 20 w 20"/>
              <a:gd name="T123" fmla="*/ 186 h 18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0" h="186">
                <a:moveTo>
                  <a:pt x="10" y="0"/>
                </a:moveTo>
                <a:lnTo>
                  <a:pt x="10" y="0"/>
                </a:lnTo>
                <a:lnTo>
                  <a:pt x="6" y="14"/>
                </a:lnTo>
                <a:lnTo>
                  <a:pt x="4" y="29"/>
                </a:lnTo>
                <a:lnTo>
                  <a:pt x="2" y="43"/>
                </a:lnTo>
                <a:lnTo>
                  <a:pt x="1" y="58"/>
                </a:lnTo>
                <a:lnTo>
                  <a:pt x="0" y="73"/>
                </a:lnTo>
                <a:lnTo>
                  <a:pt x="0" y="87"/>
                </a:lnTo>
                <a:lnTo>
                  <a:pt x="0" y="101"/>
                </a:lnTo>
                <a:lnTo>
                  <a:pt x="1" y="114"/>
                </a:lnTo>
                <a:lnTo>
                  <a:pt x="2" y="127"/>
                </a:lnTo>
                <a:lnTo>
                  <a:pt x="3" y="139"/>
                </a:lnTo>
                <a:lnTo>
                  <a:pt x="4" y="150"/>
                </a:lnTo>
                <a:lnTo>
                  <a:pt x="6" y="159"/>
                </a:lnTo>
                <a:lnTo>
                  <a:pt x="8" y="168"/>
                </a:lnTo>
                <a:lnTo>
                  <a:pt x="9" y="175"/>
                </a:lnTo>
                <a:lnTo>
                  <a:pt x="10" y="182"/>
                </a:lnTo>
                <a:lnTo>
                  <a:pt x="11" y="186"/>
                </a:lnTo>
                <a:lnTo>
                  <a:pt x="20" y="184"/>
                </a:lnTo>
                <a:lnTo>
                  <a:pt x="19" y="180"/>
                </a:lnTo>
                <a:lnTo>
                  <a:pt x="18" y="174"/>
                </a:lnTo>
                <a:lnTo>
                  <a:pt x="17" y="167"/>
                </a:lnTo>
                <a:lnTo>
                  <a:pt x="15" y="158"/>
                </a:lnTo>
                <a:lnTo>
                  <a:pt x="13" y="149"/>
                </a:lnTo>
                <a:lnTo>
                  <a:pt x="12" y="138"/>
                </a:lnTo>
                <a:lnTo>
                  <a:pt x="11" y="126"/>
                </a:lnTo>
                <a:lnTo>
                  <a:pt x="10" y="113"/>
                </a:lnTo>
                <a:lnTo>
                  <a:pt x="9" y="101"/>
                </a:lnTo>
                <a:lnTo>
                  <a:pt x="9" y="87"/>
                </a:lnTo>
                <a:lnTo>
                  <a:pt x="9" y="73"/>
                </a:lnTo>
                <a:lnTo>
                  <a:pt x="10" y="59"/>
                </a:lnTo>
                <a:lnTo>
                  <a:pt x="11" y="44"/>
                </a:lnTo>
                <a:lnTo>
                  <a:pt x="13" y="30"/>
                </a:lnTo>
                <a:lnTo>
                  <a:pt x="16" y="16"/>
                </a:lnTo>
                <a:lnTo>
                  <a:pt x="20" y="2"/>
                </a:lnTo>
                <a:lnTo>
                  <a:pt x="1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32" name="Freeform 160"/>
          <p:cNvSpPr>
            <a:spLocks/>
          </p:cNvSpPr>
          <p:nvPr/>
        </p:nvSpPr>
        <p:spPr bwMode="auto">
          <a:xfrm>
            <a:off x="6687257" y="3114323"/>
            <a:ext cx="155222" cy="231422"/>
          </a:xfrm>
          <a:custGeom>
            <a:avLst/>
            <a:gdLst>
              <a:gd name="T0" fmla="*/ 2147483647 w 110"/>
              <a:gd name="T1" fmla="*/ 0 h 164"/>
              <a:gd name="T2" fmla="*/ 2147483647 w 110"/>
              <a:gd name="T3" fmla="*/ 2147483647 h 164"/>
              <a:gd name="T4" fmla="*/ 2147483647 w 110"/>
              <a:gd name="T5" fmla="*/ 2147483647 h 164"/>
              <a:gd name="T6" fmla="*/ 2147483647 w 110"/>
              <a:gd name="T7" fmla="*/ 2147483647 h 164"/>
              <a:gd name="T8" fmla="*/ 2147483647 w 110"/>
              <a:gd name="T9" fmla="*/ 2147483647 h 164"/>
              <a:gd name="T10" fmla="*/ 2147483647 w 110"/>
              <a:gd name="T11" fmla="*/ 2147483647 h 164"/>
              <a:gd name="T12" fmla="*/ 2147483647 w 110"/>
              <a:gd name="T13" fmla="*/ 2147483647 h 164"/>
              <a:gd name="T14" fmla="*/ 2147483647 w 110"/>
              <a:gd name="T15" fmla="*/ 2147483647 h 164"/>
              <a:gd name="T16" fmla="*/ 2147483647 w 110"/>
              <a:gd name="T17" fmla="*/ 2147483647 h 164"/>
              <a:gd name="T18" fmla="*/ 2147483647 w 110"/>
              <a:gd name="T19" fmla="*/ 2147483647 h 164"/>
              <a:gd name="T20" fmla="*/ 2147483647 w 110"/>
              <a:gd name="T21" fmla="*/ 2147483647 h 164"/>
              <a:gd name="T22" fmla="*/ 2147483647 w 110"/>
              <a:gd name="T23" fmla="*/ 2147483647 h 164"/>
              <a:gd name="T24" fmla="*/ 2147483647 w 110"/>
              <a:gd name="T25" fmla="*/ 2147483647 h 164"/>
              <a:gd name="T26" fmla="*/ 2147483647 w 110"/>
              <a:gd name="T27" fmla="*/ 2147483647 h 164"/>
              <a:gd name="T28" fmla="*/ 2147483647 w 110"/>
              <a:gd name="T29" fmla="*/ 2147483647 h 164"/>
              <a:gd name="T30" fmla="*/ 2147483647 w 110"/>
              <a:gd name="T31" fmla="*/ 2147483647 h 164"/>
              <a:gd name="T32" fmla="*/ 2147483647 w 110"/>
              <a:gd name="T33" fmla="*/ 2147483647 h 164"/>
              <a:gd name="T34" fmla="*/ 0 w 110"/>
              <a:gd name="T35" fmla="*/ 2147483647 h 164"/>
              <a:gd name="T36" fmla="*/ 2147483647 w 110"/>
              <a:gd name="T37" fmla="*/ 2147483647 h 164"/>
              <a:gd name="T38" fmla="*/ 2147483647 w 110"/>
              <a:gd name="T39" fmla="*/ 2147483647 h 164"/>
              <a:gd name="T40" fmla="*/ 2147483647 w 110"/>
              <a:gd name="T41" fmla="*/ 2147483647 h 164"/>
              <a:gd name="T42" fmla="*/ 2147483647 w 110"/>
              <a:gd name="T43" fmla="*/ 2147483647 h 164"/>
              <a:gd name="T44" fmla="*/ 2147483647 w 110"/>
              <a:gd name="T45" fmla="*/ 2147483647 h 164"/>
              <a:gd name="T46" fmla="*/ 2147483647 w 110"/>
              <a:gd name="T47" fmla="*/ 2147483647 h 164"/>
              <a:gd name="T48" fmla="*/ 2147483647 w 110"/>
              <a:gd name="T49" fmla="*/ 2147483647 h 164"/>
              <a:gd name="T50" fmla="*/ 2147483647 w 110"/>
              <a:gd name="T51" fmla="*/ 2147483647 h 164"/>
              <a:gd name="T52" fmla="*/ 2147483647 w 110"/>
              <a:gd name="T53" fmla="*/ 2147483647 h 164"/>
              <a:gd name="T54" fmla="*/ 2147483647 w 110"/>
              <a:gd name="T55" fmla="*/ 2147483647 h 164"/>
              <a:gd name="T56" fmla="*/ 2147483647 w 110"/>
              <a:gd name="T57" fmla="*/ 2147483647 h 164"/>
              <a:gd name="T58" fmla="*/ 2147483647 w 110"/>
              <a:gd name="T59" fmla="*/ 2147483647 h 164"/>
              <a:gd name="T60" fmla="*/ 2147483647 w 110"/>
              <a:gd name="T61" fmla="*/ 2147483647 h 164"/>
              <a:gd name="T62" fmla="*/ 2147483647 w 110"/>
              <a:gd name="T63" fmla="*/ 2147483647 h 164"/>
              <a:gd name="T64" fmla="*/ 2147483647 w 110"/>
              <a:gd name="T65" fmla="*/ 2147483647 h 164"/>
              <a:gd name="T66" fmla="*/ 2147483647 w 110"/>
              <a:gd name="T67" fmla="*/ 2147483647 h 164"/>
              <a:gd name="T68" fmla="*/ 2147483647 w 110"/>
              <a:gd name="T69" fmla="*/ 2147483647 h 164"/>
              <a:gd name="T70" fmla="*/ 2147483647 w 110"/>
              <a:gd name="T71" fmla="*/ 2147483647 h 164"/>
              <a:gd name="T72" fmla="*/ 2147483647 w 110"/>
              <a:gd name="T73" fmla="*/ 0 h 164"/>
              <a:gd name="T74" fmla="*/ 2147483647 w 110"/>
              <a:gd name="T75" fmla="*/ 0 h 164"/>
              <a:gd name="T76" fmla="*/ 2147483647 w 110"/>
              <a:gd name="T77" fmla="*/ 2147483647 h 164"/>
              <a:gd name="T78" fmla="*/ 2147483647 w 110"/>
              <a:gd name="T79" fmla="*/ 0 h 16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10"/>
              <a:gd name="T121" fmla="*/ 0 h 164"/>
              <a:gd name="T122" fmla="*/ 110 w 110"/>
              <a:gd name="T123" fmla="*/ 164 h 16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10" h="164">
                <a:moveTo>
                  <a:pt x="107" y="0"/>
                </a:moveTo>
                <a:lnTo>
                  <a:pt x="102" y="2"/>
                </a:lnTo>
                <a:lnTo>
                  <a:pt x="94" y="14"/>
                </a:lnTo>
                <a:lnTo>
                  <a:pt x="85" y="27"/>
                </a:lnTo>
                <a:lnTo>
                  <a:pt x="77" y="39"/>
                </a:lnTo>
                <a:lnTo>
                  <a:pt x="69" y="50"/>
                </a:lnTo>
                <a:lnTo>
                  <a:pt x="61" y="60"/>
                </a:lnTo>
                <a:lnTo>
                  <a:pt x="53" y="70"/>
                </a:lnTo>
                <a:lnTo>
                  <a:pt x="45" y="81"/>
                </a:lnTo>
                <a:lnTo>
                  <a:pt x="38" y="90"/>
                </a:lnTo>
                <a:lnTo>
                  <a:pt x="32" y="99"/>
                </a:lnTo>
                <a:lnTo>
                  <a:pt x="25" y="109"/>
                </a:lnTo>
                <a:lnTo>
                  <a:pt x="20" y="118"/>
                </a:lnTo>
                <a:lnTo>
                  <a:pt x="15" y="127"/>
                </a:lnTo>
                <a:lnTo>
                  <a:pt x="10" y="136"/>
                </a:lnTo>
                <a:lnTo>
                  <a:pt x="7" y="144"/>
                </a:lnTo>
                <a:lnTo>
                  <a:pt x="3" y="153"/>
                </a:lnTo>
                <a:lnTo>
                  <a:pt x="0" y="162"/>
                </a:lnTo>
                <a:lnTo>
                  <a:pt x="10" y="164"/>
                </a:lnTo>
                <a:lnTo>
                  <a:pt x="12" y="156"/>
                </a:lnTo>
                <a:lnTo>
                  <a:pt x="15" y="148"/>
                </a:lnTo>
                <a:lnTo>
                  <a:pt x="18" y="139"/>
                </a:lnTo>
                <a:lnTo>
                  <a:pt x="23" y="131"/>
                </a:lnTo>
                <a:lnTo>
                  <a:pt x="28" y="123"/>
                </a:lnTo>
                <a:lnTo>
                  <a:pt x="33" y="114"/>
                </a:lnTo>
                <a:lnTo>
                  <a:pt x="40" y="105"/>
                </a:lnTo>
                <a:lnTo>
                  <a:pt x="45" y="96"/>
                </a:lnTo>
                <a:lnTo>
                  <a:pt x="52" y="86"/>
                </a:lnTo>
                <a:lnTo>
                  <a:pt x="60" y="76"/>
                </a:lnTo>
                <a:lnTo>
                  <a:pt x="68" y="66"/>
                </a:lnTo>
                <a:lnTo>
                  <a:pt x="76" y="55"/>
                </a:lnTo>
                <a:lnTo>
                  <a:pt x="84" y="44"/>
                </a:lnTo>
                <a:lnTo>
                  <a:pt x="93" y="32"/>
                </a:lnTo>
                <a:lnTo>
                  <a:pt x="102" y="20"/>
                </a:lnTo>
                <a:lnTo>
                  <a:pt x="110" y="7"/>
                </a:lnTo>
                <a:lnTo>
                  <a:pt x="106" y="9"/>
                </a:lnTo>
                <a:lnTo>
                  <a:pt x="107" y="0"/>
                </a:lnTo>
                <a:lnTo>
                  <a:pt x="104" y="0"/>
                </a:lnTo>
                <a:lnTo>
                  <a:pt x="102" y="2"/>
                </a:lnTo>
                <a:lnTo>
                  <a:pt x="107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33" name="Freeform 161"/>
          <p:cNvSpPr>
            <a:spLocks/>
          </p:cNvSpPr>
          <p:nvPr/>
        </p:nvSpPr>
        <p:spPr bwMode="auto">
          <a:xfrm>
            <a:off x="6836834" y="3114323"/>
            <a:ext cx="86077" cy="25400"/>
          </a:xfrm>
          <a:custGeom>
            <a:avLst/>
            <a:gdLst>
              <a:gd name="T0" fmla="*/ 2147483647 w 61"/>
              <a:gd name="T1" fmla="*/ 2147483647 h 18"/>
              <a:gd name="T2" fmla="*/ 2147483647 w 61"/>
              <a:gd name="T3" fmla="*/ 2147483647 h 18"/>
              <a:gd name="T4" fmla="*/ 2147483647 w 61"/>
              <a:gd name="T5" fmla="*/ 0 h 18"/>
              <a:gd name="T6" fmla="*/ 0 w 61"/>
              <a:gd name="T7" fmla="*/ 2147483647 h 18"/>
              <a:gd name="T8" fmla="*/ 2147483647 w 61"/>
              <a:gd name="T9" fmla="*/ 2147483647 h 18"/>
              <a:gd name="T10" fmla="*/ 2147483647 w 61"/>
              <a:gd name="T11" fmla="*/ 2147483647 h 18"/>
              <a:gd name="T12" fmla="*/ 2147483647 w 61"/>
              <a:gd name="T13" fmla="*/ 2147483647 h 18"/>
              <a:gd name="T14" fmla="*/ 2147483647 w 61"/>
              <a:gd name="T15" fmla="*/ 2147483647 h 18"/>
              <a:gd name="T16" fmla="*/ 2147483647 w 61"/>
              <a:gd name="T17" fmla="*/ 2147483647 h 18"/>
              <a:gd name="T18" fmla="*/ 2147483647 w 61"/>
              <a:gd name="T19" fmla="*/ 2147483647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1"/>
              <a:gd name="T31" fmla="*/ 0 h 18"/>
              <a:gd name="T32" fmla="*/ 61 w 61"/>
              <a:gd name="T33" fmla="*/ 18 h 1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1" h="18">
                <a:moveTo>
                  <a:pt x="61" y="13"/>
                </a:moveTo>
                <a:lnTo>
                  <a:pt x="57" y="9"/>
                </a:lnTo>
                <a:lnTo>
                  <a:pt x="1" y="0"/>
                </a:lnTo>
                <a:lnTo>
                  <a:pt x="0" y="9"/>
                </a:lnTo>
                <a:lnTo>
                  <a:pt x="56" y="18"/>
                </a:lnTo>
                <a:lnTo>
                  <a:pt x="52" y="14"/>
                </a:lnTo>
                <a:lnTo>
                  <a:pt x="61" y="13"/>
                </a:lnTo>
                <a:lnTo>
                  <a:pt x="60" y="9"/>
                </a:lnTo>
                <a:lnTo>
                  <a:pt x="57" y="9"/>
                </a:lnTo>
                <a:lnTo>
                  <a:pt x="61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34" name="Freeform 162"/>
          <p:cNvSpPr>
            <a:spLocks/>
          </p:cNvSpPr>
          <p:nvPr/>
        </p:nvSpPr>
        <p:spPr bwMode="auto">
          <a:xfrm>
            <a:off x="6770512" y="3132667"/>
            <a:ext cx="166511" cy="500945"/>
          </a:xfrm>
          <a:custGeom>
            <a:avLst/>
            <a:gdLst>
              <a:gd name="T0" fmla="*/ 2147483647 w 118"/>
              <a:gd name="T1" fmla="*/ 2147483647 h 355"/>
              <a:gd name="T2" fmla="*/ 2147483647 w 118"/>
              <a:gd name="T3" fmla="*/ 2147483647 h 355"/>
              <a:gd name="T4" fmla="*/ 2147483647 w 118"/>
              <a:gd name="T5" fmla="*/ 2147483647 h 355"/>
              <a:gd name="T6" fmla="*/ 2147483647 w 118"/>
              <a:gd name="T7" fmla="*/ 2147483647 h 355"/>
              <a:gd name="T8" fmla="*/ 2147483647 w 118"/>
              <a:gd name="T9" fmla="*/ 2147483647 h 355"/>
              <a:gd name="T10" fmla="*/ 2147483647 w 118"/>
              <a:gd name="T11" fmla="*/ 2147483647 h 355"/>
              <a:gd name="T12" fmla="*/ 2147483647 w 118"/>
              <a:gd name="T13" fmla="*/ 2147483647 h 355"/>
              <a:gd name="T14" fmla="*/ 2147483647 w 118"/>
              <a:gd name="T15" fmla="*/ 2147483647 h 355"/>
              <a:gd name="T16" fmla="*/ 2147483647 w 118"/>
              <a:gd name="T17" fmla="*/ 2147483647 h 355"/>
              <a:gd name="T18" fmla="*/ 2147483647 w 118"/>
              <a:gd name="T19" fmla="*/ 2147483647 h 355"/>
              <a:gd name="T20" fmla="*/ 2147483647 w 118"/>
              <a:gd name="T21" fmla="*/ 2147483647 h 355"/>
              <a:gd name="T22" fmla="*/ 2147483647 w 118"/>
              <a:gd name="T23" fmla="*/ 2147483647 h 355"/>
              <a:gd name="T24" fmla="*/ 2147483647 w 118"/>
              <a:gd name="T25" fmla="*/ 2147483647 h 355"/>
              <a:gd name="T26" fmla="*/ 2147483647 w 118"/>
              <a:gd name="T27" fmla="*/ 2147483647 h 355"/>
              <a:gd name="T28" fmla="*/ 2147483647 w 118"/>
              <a:gd name="T29" fmla="*/ 2147483647 h 355"/>
              <a:gd name="T30" fmla="*/ 2147483647 w 118"/>
              <a:gd name="T31" fmla="*/ 2147483647 h 355"/>
              <a:gd name="T32" fmla="*/ 2147483647 w 118"/>
              <a:gd name="T33" fmla="*/ 2147483647 h 355"/>
              <a:gd name="T34" fmla="*/ 2147483647 w 118"/>
              <a:gd name="T35" fmla="*/ 0 h 355"/>
              <a:gd name="T36" fmla="*/ 2147483647 w 118"/>
              <a:gd name="T37" fmla="*/ 2147483647 h 355"/>
              <a:gd name="T38" fmla="*/ 2147483647 w 118"/>
              <a:gd name="T39" fmla="*/ 2147483647 h 355"/>
              <a:gd name="T40" fmla="*/ 2147483647 w 118"/>
              <a:gd name="T41" fmla="*/ 2147483647 h 355"/>
              <a:gd name="T42" fmla="*/ 2147483647 w 118"/>
              <a:gd name="T43" fmla="*/ 2147483647 h 355"/>
              <a:gd name="T44" fmla="*/ 2147483647 w 118"/>
              <a:gd name="T45" fmla="*/ 2147483647 h 355"/>
              <a:gd name="T46" fmla="*/ 2147483647 w 118"/>
              <a:gd name="T47" fmla="*/ 2147483647 h 355"/>
              <a:gd name="T48" fmla="*/ 2147483647 w 118"/>
              <a:gd name="T49" fmla="*/ 2147483647 h 355"/>
              <a:gd name="T50" fmla="*/ 2147483647 w 118"/>
              <a:gd name="T51" fmla="*/ 2147483647 h 355"/>
              <a:gd name="T52" fmla="*/ 2147483647 w 118"/>
              <a:gd name="T53" fmla="*/ 2147483647 h 355"/>
              <a:gd name="T54" fmla="*/ 2147483647 w 118"/>
              <a:gd name="T55" fmla="*/ 2147483647 h 355"/>
              <a:gd name="T56" fmla="*/ 2147483647 w 118"/>
              <a:gd name="T57" fmla="*/ 2147483647 h 355"/>
              <a:gd name="T58" fmla="*/ 2147483647 w 118"/>
              <a:gd name="T59" fmla="*/ 2147483647 h 355"/>
              <a:gd name="T60" fmla="*/ 2147483647 w 118"/>
              <a:gd name="T61" fmla="*/ 2147483647 h 355"/>
              <a:gd name="T62" fmla="*/ 2147483647 w 118"/>
              <a:gd name="T63" fmla="*/ 2147483647 h 355"/>
              <a:gd name="T64" fmla="*/ 2147483647 w 118"/>
              <a:gd name="T65" fmla="*/ 2147483647 h 355"/>
              <a:gd name="T66" fmla="*/ 2147483647 w 118"/>
              <a:gd name="T67" fmla="*/ 2147483647 h 355"/>
              <a:gd name="T68" fmla="*/ 0 w 118"/>
              <a:gd name="T69" fmla="*/ 2147483647 h 355"/>
              <a:gd name="T70" fmla="*/ 2147483647 w 118"/>
              <a:gd name="T71" fmla="*/ 2147483647 h 355"/>
              <a:gd name="T72" fmla="*/ 2147483647 w 118"/>
              <a:gd name="T73" fmla="*/ 2147483647 h 355"/>
              <a:gd name="T74" fmla="*/ 2147483647 w 118"/>
              <a:gd name="T75" fmla="*/ 2147483647 h 355"/>
              <a:gd name="T76" fmla="*/ 2147483647 w 118"/>
              <a:gd name="T77" fmla="*/ 2147483647 h 355"/>
              <a:gd name="T78" fmla="*/ 2147483647 w 118"/>
              <a:gd name="T79" fmla="*/ 2147483647 h 355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118"/>
              <a:gd name="T121" fmla="*/ 0 h 355"/>
              <a:gd name="T122" fmla="*/ 118 w 118"/>
              <a:gd name="T123" fmla="*/ 355 h 355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118" h="355">
                <a:moveTo>
                  <a:pt x="2" y="355"/>
                </a:moveTo>
                <a:lnTo>
                  <a:pt x="7" y="353"/>
                </a:lnTo>
                <a:lnTo>
                  <a:pt x="27" y="333"/>
                </a:lnTo>
                <a:lnTo>
                  <a:pt x="44" y="313"/>
                </a:lnTo>
                <a:lnTo>
                  <a:pt x="60" y="293"/>
                </a:lnTo>
                <a:lnTo>
                  <a:pt x="73" y="272"/>
                </a:lnTo>
                <a:lnTo>
                  <a:pt x="85" y="252"/>
                </a:lnTo>
                <a:lnTo>
                  <a:pt x="94" y="231"/>
                </a:lnTo>
                <a:lnTo>
                  <a:pt x="102" y="211"/>
                </a:lnTo>
                <a:lnTo>
                  <a:pt x="108" y="189"/>
                </a:lnTo>
                <a:lnTo>
                  <a:pt x="113" y="168"/>
                </a:lnTo>
                <a:lnTo>
                  <a:pt x="116" y="146"/>
                </a:lnTo>
                <a:lnTo>
                  <a:pt x="117" y="123"/>
                </a:lnTo>
                <a:lnTo>
                  <a:pt x="118" y="100"/>
                </a:lnTo>
                <a:lnTo>
                  <a:pt x="117" y="76"/>
                </a:lnTo>
                <a:lnTo>
                  <a:pt x="115" y="52"/>
                </a:lnTo>
                <a:lnTo>
                  <a:pt x="112" y="26"/>
                </a:lnTo>
                <a:lnTo>
                  <a:pt x="108" y="0"/>
                </a:lnTo>
                <a:lnTo>
                  <a:pt x="99" y="1"/>
                </a:lnTo>
                <a:lnTo>
                  <a:pt x="103" y="27"/>
                </a:lnTo>
                <a:lnTo>
                  <a:pt x="106" y="53"/>
                </a:lnTo>
                <a:lnTo>
                  <a:pt x="107" y="76"/>
                </a:lnTo>
                <a:lnTo>
                  <a:pt x="108" y="100"/>
                </a:lnTo>
                <a:lnTo>
                  <a:pt x="108" y="123"/>
                </a:lnTo>
                <a:lnTo>
                  <a:pt x="107" y="145"/>
                </a:lnTo>
                <a:lnTo>
                  <a:pt x="104" y="167"/>
                </a:lnTo>
                <a:lnTo>
                  <a:pt x="99" y="187"/>
                </a:lnTo>
                <a:lnTo>
                  <a:pt x="93" y="207"/>
                </a:lnTo>
                <a:lnTo>
                  <a:pt x="86" y="228"/>
                </a:lnTo>
                <a:lnTo>
                  <a:pt x="77" y="247"/>
                </a:lnTo>
                <a:lnTo>
                  <a:pt x="65" y="268"/>
                </a:lnTo>
                <a:lnTo>
                  <a:pt x="53" y="287"/>
                </a:lnTo>
                <a:lnTo>
                  <a:pt x="37" y="307"/>
                </a:lnTo>
                <a:lnTo>
                  <a:pt x="20" y="327"/>
                </a:lnTo>
                <a:lnTo>
                  <a:pt x="0" y="347"/>
                </a:lnTo>
                <a:lnTo>
                  <a:pt x="5" y="345"/>
                </a:lnTo>
                <a:lnTo>
                  <a:pt x="2" y="355"/>
                </a:lnTo>
                <a:lnTo>
                  <a:pt x="5" y="355"/>
                </a:lnTo>
                <a:lnTo>
                  <a:pt x="7" y="353"/>
                </a:lnTo>
                <a:lnTo>
                  <a:pt x="2" y="35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35" name="Freeform 163"/>
          <p:cNvSpPr>
            <a:spLocks/>
          </p:cNvSpPr>
          <p:nvPr/>
        </p:nvSpPr>
        <p:spPr bwMode="auto">
          <a:xfrm>
            <a:off x="6688667" y="3596923"/>
            <a:ext cx="88900" cy="36689"/>
          </a:xfrm>
          <a:custGeom>
            <a:avLst/>
            <a:gdLst>
              <a:gd name="T0" fmla="*/ 0 w 63"/>
              <a:gd name="T1" fmla="*/ 2147483647 h 26"/>
              <a:gd name="T2" fmla="*/ 2147483647 w 63"/>
              <a:gd name="T3" fmla="*/ 2147483647 h 26"/>
              <a:gd name="T4" fmla="*/ 2147483647 w 63"/>
              <a:gd name="T5" fmla="*/ 2147483647 h 26"/>
              <a:gd name="T6" fmla="*/ 2147483647 w 63"/>
              <a:gd name="T7" fmla="*/ 2147483647 h 26"/>
              <a:gd name="T8" fmla="*/ 2147483647 w 63"/>
              <a:gd name="T9" fmla="*/ 0 h 26"/>
              <a:gd name="T10" fmla="*/ 2147483647 w 63"/>
              <a:gd name="T11" fmla="*/ 2147483647 h 26"/>
              <a:gd name="T12" fmla="*/ 0 w 63"/>
              <a:gd name="T13" fmla="*/ 2147483647 h 26"/>
              <a:gd name="T14" fmla="*/ 2147483647 w 63"/>
              <a:gd name="T15" fmla="*/ 2147483647 h 26"/>
              <a:gd name="T16" fmla="*/ 2147483647 w 63"/>
              <a:gd name="T17" fmla="*/ 2147483647 h 26"/>
              <a:gd name="T18" fmla="*/ 0 w 63"/>
              <a:gd name="T19" fmla="*/ 214748364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63"/>
              <a:gd name="T31" fmla="*/ 0 h 26"/>
              <a:gd name="T32" fmla="*/ 63 w 63"/>
              <a:gd name="T33" fmla="*/ 26 h 2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63" h="26">
                <a:moveTo>
                  <a:pt x="0" y="6"/>
                </a:moveTo>
                <a:lnTo>
                  <a:pt x="3" y="9"/>
                </a:lnTo>
                <a:lnTo>
                  <a:pt x="60" y="26"/>
                </a:lnTo>
                <a:lnTo>
                  <a:pt x="63" y="16"/>
                </a:lnTo>
                <a:lnTo>
                  <a:pt x="6" y="0"/>
                </a:lnTo>
                <a:lnTo>
                  <a:pt x="9" y="4"/>
                </a:lnTo>
                <a:lnTo>
                  <a:pt x="0" y="6"/>
                </a:lnTo>
                <a:lnTo>
                  <a:pt x="1" y="8"/>
                </a:lnTo>
                <a:lnTo>
                  <a:pt x="3" y="9"/>
                </a:lnTo>
                <a:lnTo>
                  <a:pt x="0" y="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36" name="Freeform 164"/>
          <p:cNvSpPr>
            <a:spLocks/>
          </p:cNvSpPr>
          <p:nvPr/>
        </p:nvSpPr>
        <p:spPr bwMode="auto">
          <a:xfrm>
            <a:off x="6678790" y="3581400"/>
            <a:ext cx="110067" cy="138289"/>
          </a:xfrm>
          <a:custGeom>
            <a:avLst/>
            <a:gdLst>
              <a:gd name="T0" fmla="*/ 2147483647 w 78"/>
              <a:gd name="T1" fmla="*/ 2147483647 h 98"/>
              <a:gd name="T2" fmla="*/ 2147483647 w 78"/>
              <a:gd name="T3" fmla="*/ 2147483647 h 98"/>
              <a:gd name="T4" fmla="*/ 2147483647 w 78"/>
              <a:gd name="T5" fmla="*/ 2147483647 h 98"/>
              <a:gd name="T6" fmla="*/ 2147483647 w 78"/>
              <a:gd name="T7" fmla="*/ 2147483647 h 98"/>
              <a:gd name="T8" fmla="*/ 2147483647 w 78"/>
              <a:gd name="T9" fmla="*/ 2147483647 h 98"/>
              <a:gd name="T10" fmla="*/ 2147483647 w 78"/>
              <a:gd name="T11" fmla="*/ 2147483647 h 98"/>
              <a:gd name="T12" fmla="*/ 2147483647 w 78"/>
              <a:gd name="T13" fmla="*/ 2147483647 h 98"/>
              <a:gd name="T14" fmla="*/ 2147483647 w 78"/>
              <a:gd name="T15" fmla="*/ 2147483647 h 98"/>
              <a:gd name="T16" fmla="*/ 2147483647 w 78"/>
              <a:gd name="T17" fmla="*/ 2147483647 h 98"/>
              <a:gd name="T18" fmla="*/ 2147483647 w 78"/>
              <a:gd name="T19" fmla="*/ 2147483647 h 98"/>
              <a:gd name="T20" fmla="*/ 2147483647 w 78"/>
              <a:gd name="T21" fmla="*/ 2147483647 h 98"/>
              <a:gd name="T22" fmla="*/ 2147483647 w 78"/>
              <a:gd name="T23" fmla="*/ 2147483647 h 98"/>
              <a:gd name="T24" fmla="*/ 2147483647 w 78"/>
              <a:gd name="T25" fmla="*/ 2147483647 h 98"/>
              <a:gd name="T26" fmla="*/ 2147483647 w 78"/>
              <a:gd name="T27" fmla="*/ 2147483647 h 98"/>
              <a:gd name="T28" fmla="*/ 2147483647 w 78"/>
              <a:gd name="T29" fmla="*/ 2147483647 h 98"/>
              <a:gd name="T30" fmla="*/ 2147483647 w 78"/>
              <a:gd name="T31" fmla="*/ 2147483647 h 98"/>
              <a:gd name="T32" fmla="*/ 2147483647 w 78"/>
              <a:gd name="T33" fmla="*/ 2147483647 h 98"/>
              <a:gd name="T34" fmla="*/ 2147483647 w 78"/>
              <a:gd name="T35" fmla="*/ 2147483647 h 98"/>
              <a:gd name="T36" fmla="*/ 2147483647 w 78"/>
              <a:gd name="T37" fmla="*/ 2147483647 h 98"/>
              <a:gd name="T38" fmla="*/ 2147483647 w 78"/>
              <a:gd name="T39" fmla="*/ 2147483647 h 98"/>
              <a:gd name="T40" fmla="*/ 2147483647 w 78"/>
              <a:gd name="T41" fmla="*/ 2147483647 h 98"/>
              <a:gd name="T42" fmla="*/ 2147483647 w 78"/>
              <a:gd name="T43" fmla="*/ 0 h 98"/>
              <a:gd name="T44" fmla="*/ 2147483647 w 78"/>
              <a:gd name="T45" fmla="*/ 2147483647 h 98"/>
              <a:gd name="T46" fmla="*/ 2147483647 w 78"/>
              <a:gd name="T47" fmla="*/ 2147483647 h 98"/>
              <a:gd name="T48" fmla="*/ 2147483647 w 78"/>
              <a:gd name="T49" fmla="*/ 2147483647 h 98"/>
              <a:gd name="T50" fmla="*/ 2147483647 w 78"/>
              <a:gd name="T51" fmla="*/ 2147483647 h 98"/>
              <a:gd name="T52" fmla="*/ 2147483647 w 78"/>
              <a:gd name="T53" fmla="*/ 2147483647 h 98"/>
              <a:gd name="T54" fmla="*/ 2147483647 w 78"/>
              <a:gd name="T55" fmla="*/ 2147483647 h 98"/>
              <a:gd name="T56" fmla="*/ 2147483647 w 78"/>
              <a:gd name="T57" fmla="*/ 2147483647 h 98"/>
              <a:gd name="T58" fmla="*/ 2147483647 w 78"/>
              <a:gd name="T59" fmla="*/ 2147483647 h 98"/>
              <a:gd name="T60" fmla="*/ 2147483647 w 78"/>
              <a:gd name="T61" fmla="*/ 2147483647 h 98"/>
              <a:gd name="T62" fmla="*/ 2147483647 w 78"/>
              <a:gd name="T63" fmla="*/ 2147483647 h 98"/>
              <a:gd name="T64" fmla="*/ 2147483647 w 78"/>
              <a:gd name="T65" fmla="*/ 2147483647 h 98"/>
              <a:gd name="T66" fmla="*/ 0 w 78"/>
              <a:gd name="T67" fmla="*/ 2147483647 h 98"/>
              <a:gd name="T68" fmla="*/ 2147483647 w 78"/>
              <a:gd name="T69" fmla="*/ 2147483647 h 98"/>
              <a:gd name="T70" fmla="*/ 2147483647 w 78"/>
              <a:gd name="T71" fmla="*/ 2147483647 h 98"/>
              <a:gd name="T72" fmla="*/ 2147483647 w 78"/>
              <a:gd name="T73" fmla="*/ 2147483647 h 98"/>
              <a:gd name="T74" fmla="*/ 2147483647 w 78"/>
              <a:gd name="T75" fmla="*/ 2147483647 h 98"/>
              <a:gd name="T76" fmla="*/ 2147483647 w 78"/>
              <a:gd name="T77" fmla="*/ 2147483647 h 98"/>
              <a:gd name="T78" fmla="*/ 2147483647 w 78"/>
              <a:gd name="T79" fmla="*/ 2147483647 h 98"/>
              <a:gd name="T80" fmla="*/ 2147483647 w 78"/>
              <a:gd name="T81" fmla="*/ 2147483647 h 98"/>
              <a:gd name="T82" fmla="*/ 2147483647 w 78"/>
              <a:gd name="T83" fmla="*/ 2147483647 h 98"/>
              <a:gd name="T84" fmla="*/ 2147483647 w 78"/>
              <a:gd name="T85" fmla="*/ 2147483647 h 98"/>
              <a:gd name="T86" fmla="*/ 2147483647 w 78"/>
              <a:gd name="T87" fmla="*/ 2147483647 h 98"/>
              <a:gd name="T88" fmla="*/ 2147483647 w 78"/>
              <a:gd name="T89" fmla="*/ 2147483647 h 98"/>
              <a:gd name="T90" fmla="*/ 2147483647 w 78"/>
              <a:gd name="T91" fmla="*/ 2147483647 h 98"/>
              <a:gd name="T92" fmla="*/ 2147483647 w 78"/>
              <a:gd name="T93" fmla="*/ 2147483647 h 98"/>
              <a:gd name="T94" fmla="*/ 2147483647 w 78"/>
              <a:gd name="T95" fmla="*/ 2147483647 h 98"/>
              <a:gd name="T96" fmla="*/ 2147483647 w 78"/>
              <a:gd name="T97" fmla="*/ 2147483647 h 98"/>
              <a:gd name="T98" fmla="*/ 2147483647 w 78"/>
              <a:gd name="T99" fmla="*/ 2147483647 h 9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78"/>
              <a:gd name="T151" fmla="*/ 0 h 98"/>
              <a:gd name="T152" fmla="*/ 78 w 78"/>
              <a:gd name="T153" fmla="*/ 98 h 9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78" h="98">
                <a:moveTo>
                  <a:pt x="78" y="21"/>
                </a:moveTo>
                <a:lnTo>
                  <a:pt x="62" y="29"/>
                </a:lnTo>
                <a:lnTo>
                  <a:pt x="61" y="22"/>
                </a:lnTo>
                <a:lnTo>
                  <a:pt x="61" y="16"/>
                </a:lnTo>
                <a:lnTo>
                  <a:pt x="60" y="13"/>
                </a:lnTo>
                <a:lnTo>
                  <a:pt x="59" y="11"/>
                </a:lnTo>
                <a:lnTo>
                  <a:pt x="57" y="11"/>
                </a:lnTo>
                <a:lnTo>
                  <a:pt x="54" y="12"/>
                </a:lnTo>
                <a:lnTo>
                  <a:pt x="49" y="16"/>
                </a:lnTo>
                <a:lnTo>
                  <a:pt x="43" y="21"/>
                </a:lnTo>
                <a:lnTo>
                  <a:pt x="42" y="15"/>
                </a:lnTo>
                <a:lnTo>
                  <a:pt x="42" y="11"/>
                </a:lnTo>
                <a:lnTo>
                  <a:pt x="42" y="8"/>
                </a:lnTo>
                <a:lnTo>
                  <a:pt x="42" y="7"/>
                </a:lnTo>
                <a:lnTo>
                  <a:pt x="40" y="6"/>
                </a:lnTo>
                <a:lnTo>
                  <a:pt x="38" y="7"/>
                </a:lnTo>
                <a:lnTo>
                  <a:pt x="34" y="9"/>
                </a:lnTo>
                <a:lnTo>
                  <a:pt x="29" y="13"/>
                </a:lnTo>
                <a:lnTo>
                  <a:pt x="27" y="7"/>
                </a:lnTo>
                <a:lnTo>
                  <a:pt x="25" y="3"/>
                </a:lnTo>
                <a:lnTo>
                  <a:pt x="23" y="1"/>
                </a:lnTo>
                <a:lnTo>
                  <a:pt x="21" y="0"/>
                </a:lnTo>
                <a:lnTo>
                  <a:pt x="20" y="1"/>
                </a:lnTo>
                <a:lnTo>
                  <a:pt x="17" y="3"/>
                </a:lnTo>
                <a:lnTo>
                  <a:pt x="15" y="8"/>
                </a:lnTo>
                <a:lnTo>
                  <a:pt x="12" y="14"/>
                </a:lnTo>
                <a:lnTo>
                  <a:pt x="11" y="23"/>
                </a:lnTo>
                <a:lnTo>
                  <a:pt x="10" y="32"/>
                </a:lnTo>
                <a:lnTo>
                  <a:pt x="9" y="41"/>
                </a:lnTo>
                <a:lnTo>
                  <a:pt x="7" y="49"/>
                </a:lnTo>
                <a:lnTo>
                  <a:pt x="5" y="57"/>
                </a:lnTo>
                <a:lnTo>
                  <a:pt x="4" y="65"/>
                </a:lnTo>
                <a:lnTo>
                  <a:pt x="2" y="73"/>
                </a:lnTo>
                <a:lnTo>
                  <a:pt x="0" y="82"/>
                </a:lnTo>
                <a:lnTo>
                  <a:pt x="5" y="83"/>
                </a:lnTo>
                <a:lnTo>
                  <a:pt x="8" y="84"/>
                </a:lnTo>
                <a:lnTo>
                  <a:pt x="12" y="86"/>
                </a:lnTo>
                <a:lnTo>
                  <a:pt x="16" y="87"/>
                </a:lnTo>
                <a:lnTo>
                  <a:pt x="19" y="90"/>
                </a:lnTo>
                <a:lnTo>
                  <a:pt x="21" y="92"/>
                </a:lnTo>
                <a:lnTo>
                  <a:pt x="24" y="95"/>
                </a:lnTo>
                <a:lnTo>
                  <a:pt x="27" y="98"/>
                </a:lnTo>
                <a:lnTo>
                  <a:pt x="34" y="88"/>
                </a:lnTo>
                <a:lnTo>
                  <a:pt x="40" y="78"/>
                </a:lnTo>
                <a:lnTo>
                  <a:pt x="46" y="68"/>
                </a:lnTo>
                <a:lnTo>
                  <a:pt x="51" y="58"/>
                </a:lnTo>
                <a:lnTo>
                  <a:pt x="58" y="49"/>
                </a:lnTo>
                <a:lnTo>
                  <a:pt x="64" y="39"/>
                </a:lnTo>
                <a:lnTo>
                  <a:pt x="71" y="30"/>
                </a:lnTo>
                <a:lnTo>
                  <a:pt x="78" y="21"/>
                </a:lnTo>
                <a:close/>
              </a:path>
            </a:pathLst>
          </a:custGeom>
          <a:solidFill>
            <a:srgbClr val="CC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37" name="Freeform 165"/>
          <p:cNvSpPr>
            <a:spLocks/>
          </p:cNvSpPr>
          <p:nvPr/>
        </p:nvSpPr>
        <p:spPr bwMode="auto">
          <a:xfrm>
            <a:off x="6760634" y="3605390"/>
            <a:ext cx="31044" cy="25400"/>
          </a:xfrm>
          <a:custGeom>
            <a:avLst/>
            <a:gdLst>
              <a:gd name="T0" fmla="*/ 0 w 22"/>
              <a:gd name="T1" fmla="*/ 2147483647 h 18"/>
              <a:gd name="T2" fmla="*/ 2147483647 w 22"/>
              <a:gd name="T3" fmla="*/ 2147483647 h 18"/>
              <a:gd name="T4" fmla="*/ 2147483647 w 22"/>
              <a:gd name="T5" fmla="*/ 2147483647 h 18"/>
              <a:gd name="T6" fmla="*/ 2147483647 w 22"/>
              <a:gd name="T7" fmla="*/ 0 h 18"/>
              <a:gd name="T8" fmla="*/ 2147483647 w 22"/>
              <a:gd name="T9" fmla="*/ 2147483647 h 18"/>
              <a:gd name="T10" fmla="*/ 2147483647 w 22"/>
              <a:gd name="T11" fmla="*/ 2147483647 h 18"/>
              <a:gd name="T12" fmla="*/ 0 w 22"/>
              <a:gd name="T13" fmla="*/ 2147483647 h 18"/>
              <a:gd name="T14" fmla="*/ 2147483647 w 22"/>
              <a:gd name="T15" fmla="*/ 2147483647 h 18"/>
              <a:gd name="T16" fmla="*/ 2147483647 w 22"/>
              <a:gd name="T17" fmla="*/ 2147483647 h 18"/>
              <a:gd name="T18" fmla="*/ 0 w 22"/>
              <a:gd name="T19" fmla="*/ 2147483647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22"/>
              <a:gd name="T31" fmla="*/ 0 h 18"/>
              <a:gd name="T32" fmla="*/ 22 w 22"/>
              <a:gd name="T33" fmla="*/ 18 h 1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22" h="18">
                <a:moveTo>
                  <a:pt x="0" y="12"/>
                </a:moveTo>
                <a:lnTo>
                  <a:pt x="6" y="16"/>
                </a:lnTo>
                <a:lnTo>
                  <a:pt x="22" y="8"/>
                </a:lnTo>
                <a:lnTo>
                  <a:pt x="19" y="0"/>
                </a:lnTo>
                <a:lnTo>
                  <a:pt x="3" y="7"/>
                </a:lnTo>
                <a:lnTo>
                  <a:pt x="9" y="11"/>
                </a:lnTo>
                <a:lnTo>
                  <a:pt x="0" y="12"/>
                </a:lnTo>
                <a:lnTo>
                  <a:pt x="1" y="18"/>
                </a:lnTo>
                <a:lnTo>
                  <a:pt x="6" y="16"/>
                </a:lnTo>
                <a:lnTo>
                  <a:pt x="0" y="12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38" name="Freeform 166"/>
          <p:cNvSpPr>
            <a:spLocks/>
          </p:cNvSpPr>
          <p:nvPr/>
        </p:nvSpPr>
        <p:spPr bwMode="auto">
          <a:xfrm>
            <a:off x="6732412" y="3589867"/>
            <a:ext cx="40922" cy="33867"/>
          </a:xfrm>
          <a:custGeom>
            <a:avLst/>
            <a:gdLst>
              <a:gd name="T0" fmla="*/ 0 w 29"/>
              <a:gd name="T1" fmla="*/ 2147483647 h 24"/>
              <a:gd name="T2" fmla="*/ 2147483647 w 29"/>
              <a:gd name="T3" fmla="*/ 2147483647 h 24"/>
              <a:gd name="T4" fmla="*/ 2147483647 w 29"/>
              <a:gd name="T5" fmla="*/ 2147483647 h 24"/>
              <a:gd name="T6" fmla="*/ 2147483647 w 29"/>
              <a:gd name="T7" fmla="*/ 2147483647 h 24"/>
              <a:gd name="T8" fmla="*/ 2147483647 w 29"/>
              <a:gd name="T9" fmla="*/ 2147483647 h 24"/>
              <a:gd name="T10" fmla="*/ 2147483647 w 29"/>
              <a:gd name="T11" fmla="*/ 2147483647 h 24"/>
              <a:gd name="T12" fmla="*/ 2147483647 w 29"/>
              <a:gd name="T13" fmla="*/ 2147483647 h 24"/>
              <a:gd name="T14" fmla="*/ 2147483647 w 29"/>
              <a:gd name="T15" fmla="*/ 2147483647 h 24"/>
              <a:gd name="T16" fmla="*/ 2147483647 w 29"/>
              <a:gd name="T17" fmla="*/ 2147483647 h 24"/>
              <a:gd name="T18" fmla="*/ 2147483647 w 29"/>
              <a:gd name="T19" fmla="*/ 2147483647 h 24"/>
              <a:gd name="T20" fmla="*/ 2147483647 w 29"/>
              <a:gd name="T21" fmla="*/ 2147483647 h 24"/>
              <a:gd name="T22" fmla="*/ 2147483647 w 29"/>
              <a:gd name="T23" fmla="*/ 2147483647 h 24"/>
              <a:gd name="T24" fmla="*/ 2147483647 w 29"/>
              <a:gd name="T25" fmla="*/ 2147483647 h 24"/>
              <a:gd name="T26" fmla="*/ 2147483647 w 29"/>
              <a:gd name="T27" fmla="*/ 2147483647 h 24"/>
              <a:gd name="T28" fmla="*/ 2147483647 w 29"/>
              <a:gd name="T29" fmla="*/ 2147483647 h 24"/>
              <a:gd name="T30" fmla="*/ 2147483647 w 29"/>
              <a:gd name="T31" fmla="*/ 0 h 24"/>
              <a:gd name="T32" fmla="*/ 2147483647 w 29"/>
              <a:gd name="T33" fmla="*/ 2147483647 h 24"/>
              <a:gd name="T34" fmla="*/ 2147483647 w 29"/>
              <a:gd name="T35" fmla="*/ 2147483647 h 24"/>
              <a:gd name="T36" fmla="*/ 2147483647 w 29"/>
              <a:gd name="T37" fmla="*/ 2147483647 h 24"/>
              <a:gd name="T38" fmla="*/ 2147483647 w 29"/>
              <a:gd name="T39" fmla="*/ 2147483647 h 24"/>
              <a:gd name="T40" fmla="*/ 0 w 29"/>
              <a:gd name="T41" fmla="*/ 2147483647 h 24"/>
              <a:gd name="T42" fmla="*/ 2147483647 w 29"/>
              <a:gd name="T43" fmla="*/ 2147483647 h 24"/>
              <a:gd name="T44" fmla="*/ 2147483647 w 29"/>
              <a:gd name="T45" fmla="*/ 2147483647 h 24"/>
              <a:gd name="T46" fmla="*/ 0 w 29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9"/>
              <a:gd name="T73" fmla="*/ 0 h 24"/>
              <a:gd name="T74" fmla="*/ 29 w 29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9" h="24">
                <a:moveTo>
                  <a:pt x="0" y="16"/>
                </a:moveTo>
                <a:lnTo>
                  <a:pt x="8" y="18"/>
                </a:lnTo>
                <a:lnTo>
                  <a:pt x="14" y="13"/>
                </a:lnTo>
                <a:lnTo>
                  <a:pt x="19" y="10"/>
                </a:lnTo>
                <a:lnTo>
                  <a:pt x="20" y="9"/>
                </a:lnTo>
                <a:lnTo>
                  <a:pt x="19" y="9"/>
                </a:lnTo>
                <a:lnTo>
                  <a:pt x="17" y="8"/>
                </a:lnTo>
                <a:lnTo>
                  <a:pt x="18" y="11"/>
                </a:lnTo>
                <a:lnTo>
                  <a:pt x="19" y="16"/>
                </a:lnTo>
                <a:lnTo>
                  <a:pt x="20" y="23"/>
                </a:lnTo>
                <a:lnTo>
                  <a:pt x="29" y="22"/>
                </a:lnTo>
                <a:lnTo>
                  <a:pt x="28" y="15"/>
                </a:lnTo>
                <a:lnTo>
                  <a:pt x="27" y="10"/>
                </a:lnTo>
                <a:lnTo>
                  <a:pt x="27" y="6"/>
                </a:lnTo>
                <a:lnTo>
                  <a:pt x="23" y="1"/>
                </a:lnTo>
                <a:lnTo>
                  <a:pt x="17" y="0"/>
                </a:lnTo>
                <a:lnTo>
                  <a:pt x="13" y="2"/>
                </a:lnTo>
                <a:lnTo>
                  <a:pt x="8" y="6"/>
                </a:lnTo>
                <a:lnTo>
                  <a:pt x="2" y="12"/>
                </a:lnTo>
                <a:lnTo>
                  <a:pt x="9" y="14"/>
                </a:lnTo>
                <a:lnTo>
                  <a:pt x="0" y="16"/>
                </a:lnTo>
                <a:lnTo>
                  <a:pt x="1" y="24"/>
                </a:lnTo>
                <a:lnTo>
                  <a:pt x="8" y="18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39" name="Freeform 167"/>
          <p:cNvSpPr>
            <a:spLocks/>
          </p:cNvSpPr>
          <p:nvPr/>
        </p:nvSpPr>
        <p:spPr bwMode="auto">
          <a:xfrm>
            <a:off x="6714067" y="3582812"/>
            <a:ext cx="31044" cy="29633"/>
          </a:xfrm>
          <a:custGeom>
            <a:avLst/>
            <a:gdLst>
              <a:gd name="T0" fmla="*/ 0 w 22"/>
              <a:gd name="T1" fmla="*/ 2147483647 h 21"/>
              <a:gd name="T2" fmla="*/ 2147483647 w 22"/>
              <a:gd name="T3" fmla="*/ 2147483647 h 21"/>
              <a:gd name="T4" fmla="*/ 2147483647 w 22"/>
              <a:gd name="T5" fmla="*/ 2147483647 h 21"/>
              <a:gd name="T6" fmla="*/ 2147483647 w 22"/>
              <a:gd name="T7" fmla="*/ 2147483647 h 21"/>
              <a:gd name="T8" fmla="*/ 2147483647 w 22"/>
              <a:gd name="T9" fmla="*/ 2147483647 h 21"/>
              <a:gd name="T10" fmla="*/ 2147483647 w 22"/>
              <a:gd name="T11" fmla="*/ 2147483647 h 21"/>
              <a:gd name="T12" fmla="*/ 2147483647 w 22"/>
              <a:gd name="T13" fmla="*/ 2147483647 h 21"/>
              <a:gd name="T14" fmla="*/ 2147483647 w 22"/>
              <a:gd name="T15" fmla="*/ 2147483647 h 21"/>
              <a:gd name="T16" fmla="*/ 2147483647 w 22"/>
              <a:gd name="T17" fmla="*/ 2147483647 h 21"/>
              <a:gd name="T18" fmla="*/ 2147483647 w 22"/>
              <a:gd name="T19" fmla="*/ 2147483647 h 21"/>
              <a:gd name="T20" fmla="*/ 2147483647 w 22"/>
              <a:gd name="T21" fmla="*/ 2147483647 h 21"/>
              <a:gd name="T22" fmla="*/ 2147483647 w 22"/>
              <a:gd name="T23" fmla="*/ 2147483647 h 21"/>
              <a:gd name="T24" fmla="*/ 2147483647 w 22"/>
              <a:gd name="T25" fmla="*/ 2147483647 h 21"/>
              <a:gd name="T26" fmla="*/ 2147483647 w 22"/>
              <a:gd name="T27" fmla="*/ 2147483647 h 21"/>
              <a:gd name="T28" fmla="*/ 2147483647 w 22"/>
              <a:gd name="T29" fmla="*/ 2147483647 h 21"/>
              <a:gd name="T30" fmla="*/ 2147483647 w 22"/>
              <a:gd name="T31" fmla="*/ 0 h 21"/>
              <a:gd name="T32" fmla="*/ 2147483647 w 22"/>
              <a:gd name="T33" fmla="*/ 2147483647 h 21"/>
              <a:gd name="T34" fmla="*/ 2147483647 w 22"/>
              <a:gd name="T35" fmla="*/ 2147483647 h 21"/>
              <a:gd name="T36" fmla="*/ 2147483647 w 22"/>
              <a:gd name="T37" fmla="*/ 2147483647 h 21"/>
              <a:gd name="T38" fmla="*/ 2147483647 w 22"/>
              <a:gd name="T39" fmla="*/ 2147483647 h 21"/>
              <a:gd name="T40" fmla="*/ 0 w 22"/>
              <a:gd name="T41" fmla="*/ 2147483647 h 21"/>
              <a:gd name="T42" fmla="*/ 2147483647 w 22"/>
              <a:gd name="T43" fmla="*/ 2147483647 h 21"/>
              <a:gd name="T44" fmla="*/ 2147483647 w 22"/>
              <a:gd name="T45" fmla="*/ 2147483647 h 21"/>
              <a:gd name="T46" fmla="*/ 0 w 22"/>
              <a:gd name="T47" fmla="*/ 2147483647 h 2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2"/>
              <a:gd name="T73" fmla="*/ 0 h 21"/>
              <a:gd name="T74" fmla="*/ 22 w 22"/>
              <a:gd name="T75" fmla="*/ 21 h 21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2" h="21">
                <a:moveTo>
                  <a:pt x="0" y="14"/>
                </a:moveTo>
                <a:lnTo>
                  <a:pt x="6" y="16"/>
                </a:lnTo>
                <a:lnTo>
                  <a:pt x="11" y="13"/>
                </a:lnTo>
                <a:lnTo>
                  <a:pt x="15" y="10"/>
                </a:lnTo>
                <a:lnTo>
                  <a:pt x="16" y="10"/>
                </a:lnTo>
                <a:lnTo>
                  <a:pt x="13" y="9"/>
                </a:lnTo>
                <a:lnTo>
                  <a:pt x="13" y="7"/>
                </a:lnTo>
                <a:lnTo>
                  <a:pt x="13" y="10"/>
                </a:lnTo>
                <a:lnTo>
                  <a:pt x="13" y="14"/>
                </a:lnTo>
                <a:lnTo>
                  <a:pt x="13" y="21"/>
                </a:lnTo>
                <a:lnTo>
                  <a:pt x="22" y="19"/>
                </a:lnTo>
                <a:lnTo>
                  <a:pt x="22" y="14"/>
                </a:lnTo>
                <a:lnTo>
                  <a:pt x="22" y="10"/>
                </a:lnTo>
                <a:lnTo>
                  <a:pt x="22" y="6"/>
                </a:lnTo>
                <a:lnTo>
                  <a:pt x="20" y="2"/>
                </a:lnTo>
                <a:lnTo>
                  <a:pt x="15" y="0"/>
                </a:lnTo>
                <a:lnTo>
                  <a:pt x="11" y="2"/>
                </a:lnTo>
                <a:lnTo>
                  <a:pt x="7" y="4"/>
                </a:lnTo>
                <a:lnTo>
                  <a:pt x="2" y="8"/>
                </a:lnTo>
                <a:lnTo>
                  <a:pt x="8" y="10"/>
                </a:lnTo>
                <a:lnTo>
                  <a:pt x="0" y="14"/>
                </a:lnTo>
                <a:lnTo>
                  <a:pt x="2" y="19"/>
                </a:lnTo>
                <a:lnTo>
                  <a:pt x="6" y="16"/>
                </a:lnTo>
                <a:lnTo>
                  <a:pt x="0" y="14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40" name="Freeform 168"/>
          <p:cNvSpPr>
            <a:spLocks/>
          </p:cNvSpPr>
          <p:nvPr/>
        </p:nvSpPr>
        <p:spPr bwMode="auto">
          <a:xfrm>
            <a:off x="6688667" y="3575756"/>
            <a:ext cx="36689" cy="28222"/>
          </a:xfrm>
          <a:custGeom>
            <a:avLst/>
            <a:gdLst>
              <a:gd name="T0" fmla="*/ 2147483647 w 26"/>
              <a:gd name="T1" fmla="*/ 2147483647 h 20"/>
              <a:gd name="T2" fmla="*/ 2147483647 w 26"/>
              <a:gd name="T3" fmla="*/ 2147483647 h 20"/>
              <a:gd name="T4" fmla="*/ 2147483647 w 26"/>
              <a:gd name="T5" fmla="*/ 2147483647 h 20"/>
              <a:gd name="T6" fmla="*/ 2147483647 w 26"/>
              <a:gd name="T7" fmla="*/ 2147483647 h 20"/>
              <a:gd name="T8" fmla="*/ 2147483647 w 26"/>
              <a:gd name="T9" fmla="*/ 2147483647 h 20"/>
              <a:gd name="T10" fmla="*/ 2147483647 w 26"/>
              <a:gd name="T11" fmla="*/ 2147483647 h 20"/>
              <a:gd name="T12" fmla="*/ 2147483647 w 26"/>
              <a:gd name="T13" fmla="*/ 2147483647 h 20"/>
              <a:gd name="T14" fmla="*/ 2147483647 w 26"/>
              <a:gd name="T15" fmla="*/ 2147483647 h 20"/>
              <a:gd name="T16" fmla="*/ 2147483647 w 26"/>
              <a:gd name="T17" fmla="*/ 2147483647 h 20"/>
              <a:gd name="T18" fmla="*/ 2147483647 w 26"/>
              <a:gd name="T19" fmla="*/ 2147483647 h 20"/>
              <a:gd name="T20" fmla="*/ 2147483647 w 26"/>
              <a:gd name="T21" fmla="*/ 2147483647 h 20"/>
              <a:gd name="T22" fmla="*/ 2147483647 w 26"/>
              <a:gd name="T23" fmla="*/ 2147483647 h 20"/>
              <a:gd name="T24" fmla="*/ 2147483647 w 26"/>
              <a:gd name="T25" fmla="*/ 2147483647 h 20"/>
              <a:gd name="T26" fmla="*/ 2147483647 w 26"/>
              <a:gd name="T27" fmla="*/ 2147483647 h 20"/>
              <a:gd name="T28" fmla="*/ 2147483647 w 26"/>
              <a:gd name="T29" fmla="*/ 0 h 20"/>
              <a:gd name="T30" fmla="*/ 2147483647 w 26"/>
              <a:gd name="T31" fmla="*/ 2147483647 h 20"/>
              <a:gd name="T32" fmla="*/ 2147483647 w 26"/>
              <a:gd name="T33" fmla="*/ 2147483647 h 20"/>
              <a:gd name="T34" fmla="*/ 2147483647 w 26"/>
              <a:gd name="T35" fmla="*/ 2147483647 h 20"/>
              <a:gd name="T36" fmla="*/ 2147483647 w 26"/>
              <a:gd name="T37" fmla="*/ 2147483647 h 20"/>
              <a:gd name="T38" fmla="*/ 0 w 26"/>
              <a:gd name="T39" fmla="*/ 2147483647 h 20"/>
              <a:gd name="T40" fmla="*/ 2147483647 w 26"/>
              <a:gd name="T41" fmla="*/ 2147483647 h 20"/>
              <a:gd name="T42" fmla="*/ 0 w 26"/>
              <a:gd name="T43" fmla="*/ 2147483647 h 20"/>
              <a:gd name="T44" fmla="*/ 0 w 26"/>
              <a:gd name="T45" fmla="*/ 2147483647 h 20"/>
              <a:gd name="T46" fmla="*/ 2147483647 w 26"/>
              <a:gd name="T47" fmla="*/ 2147483647 h 2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6"/>
              <a:gd name="T73" fmla="*/ 0 h 20"/>
              <a:gd name="T74" fmla="*/ 26 w 26"/>
              <a:gd name="T75" fmla="*/ 20 h 20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6" h="20">
                <a:moveTo>
                  <a:pt x="9" y="18"/>
                </a:moveTo>
                <a:lnTo>
                  <a:pt x="9" y="20"/>
                </a:lnTo>
                <a:lnTo>
                  <a:pt x="12" y="14"/>
                </a:lnTo>
                <a:lnTo>
                  <a:pt x="14" y="9"/>
                </a:lnTo>
                <a:lnTo>
                  <a:pt x="16" y="8"/>
                </a:lnTo>
                <a:lnTo>
                  <a:pt x="14" y="9"/>
                </a:lnTo>
                <a:lnTo>
                  <a:pt x="13" y="8"/>
                </a:lnTo>
                <a:lnTo>
                  <a:pt x="14" y="9"/>
                </a:lnTo>
                <a:lnTo>
                  <a:pt x="16" y="13"/>
                </a:lnTo>
                <a:lnTo>
                  <a:pt x="18" y="19"/>
                </a:lnTo>
                <a:lnTo>
                  <a:pt x="26" y="15"/>
                </a:lnTo>
                <a:lnTo>
                  <a:pt x="24" y="9"/>
                </a:lnTo>
                <a:lnTo>
                  <a:pt x="22" y="5"/>
                </a:lnTo>
                <a:lnTo>
                  <a:pt x="19" y="1"/>
                </a:lnTo>
                <a:lnTo>
                  <a:pt x="14" y="0"/>
                </a:lnTo>
                <a:lnTo>
                  <a:pt x="10" y="1"/>
                </a:lnTo>
                <a:lnTo>
                  <a:pt x="6" y="5"/>
                </a:lnTo>
                <a:lnTo>
                  <a:pt x="4" y="9"/>
                </a:lnTo>
                <a:lnTo>
                  <a:pt x="1" y="15"/>
                </a:lnTo>
                <a:lnTo>
                  <a:pt x="0" y="18"/>
                </a:lnTo>
                <a:lnTo>
                  <a:pt x="1" y="15"/>
                </a:lnTo>
                <a:lnTo>
                  <a:pt x="0" y="16"/>
                </a:lnTo>
                <a:lnTo>
                  <a:pt x="0" y="18"/>
                </a:lnTo>
                <a:lnTo>
                  <a:pt x="9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41" name="Freeform 169"/>
          <p:cNvSpPr>
            <a:spLocks/>
          </p:cNvSpPr>
          <p:nvPr/>
        </p:nvSpPr>
        <p:spPr bwMode="auto">
          <a:xfrm>
            <a:off x="6671733" y="3601155"/>
            <a:ext cx="29634" cy="103012"/>
          </a:xfrm>
          <a:custGeom>
            <a:avLst/>
            <a:gdLst>
              <a:gd name="T0" fmla="*/ 2147483647 w 21"/>
              <a:gd name="T1" fmla="*/ 2147483647 h 73"/>
              <a:gd name="T2" fmla="*/ 2147483647 w 21"/>
              <a:gd name="T3" fmla="*/ 2147483647 h 73"/>
              <a:gd name="T4" fmla="*/ 2147483647 w 21"/>
              <a:gd name="T5" fmla="*/ 2147483647 h 73"/>
              <a:gd name="T6" fmla="*/ 2147483647 w 21"/>
              <a:gd name="T7" fmla="*/ 2147483647 h 73"/>
              <a:gd name="T8" fmla="*/ 2147483647 w 21"/>
              <a:gd name="T9" fmla="*/ 2147483647 h 73"/>
              <a:gd name="T10" fmla="*/ 2147483647 w 21"/>
              <a:gd name="T11" fmla="*/ 2147483647 h 73"/>
              <a:gd name="T12" fmla="*/ 2147483647 w 21"/>
              <a:gd name="T13" fmla="*/ 2147483647 h 73"/>
              <a:gd name="T14" fmla="*/ 2147483647 w 21"/>
              <a:gd name="T15" fmla="*/ 2147483647 h 73"/>
              <a:gd name="T16" fmla="*/ 2147483647 w 21"/>
              <a:gd name="T17" fmla="*/ 2147483647 h 73"/>
              <a:gd name="T18" fmla="*/ 2147483647 w 21"/>
              <a:gd name="T19" fmla="*/ 0 h 73"/>
              <a:gd name="T20" fmla="*/ 2147483647 w 21"/>
              <a:gd name="T21" fmla="*/ 0 h 73"/>
              <a:gd name="T22" fmla="*/ 2147483647 w 21"/>
              <a:gd name="T23" fmla="*/ 2147483647 h 73"/>
              <a:gd name="T24" fmla="*/ 2147483647 w 21"/>
              <a:gd name="T25" fmla="*/ 2147483647 h 73"/>
              <a:gd name="T26" fmla="*/ 2147483647 w 21"/>
              <a:gd name="T27" fmla="*/ 2147483647 h 73"/>
              <a:gd name="T28" fmla="*/ 2147483647 w 21"/>
              <a:gd name="T29" fmla="*/ 2147483647 h 73"/>
              <a:gd name="T30" fmla="*/ 2147483647 w 21"/>
              <a:gd name="T31" fmla="*/ 2147483647 h 73"/>
              <a:gd name="T32" fmla="*/ 2147483647 w 21"/>
              <a:gd name="T33" fmla="*/ 2147483647 h 73"/>
              <a:gd name="T34" fmla="*/ 2147483647 w 21"/>
              <a:gd name="T35" fmla="*/ 2147483647 h 73"/>
              <a:gd name="T36" fmla="*/ 2147483647 w 21"/>
              <a:gd name="T37" fmla="*/ 2147483647 h 73"/>
              <a:gd name="T38" fmla="*/ 2147483647 w 21"/>
              <a:gd name="T39" fmla="*/ 2147483647 h 73"/>
              <a:gd name="T40" fmla="*/ 2147483647 w 21"/>
              <a:gd name="T41" fmla="*/ 2147483647 h 73"/>
              <a:gd name="T42" fmla="*/ 0 w 21"/>
              <a:gd name="T43" fmla="*/ 2147483647 h 73"/>
              <a:gd name="T44" fmla="*/ 2147483647 w 21"/>
              <a:gd name="T45" fmla="*/ 2147483647 h 73"/>
              <a:gd name="T46" fmla="*/ 2147483647 w 21"/>
              <a:gd name="T47" fmla="*/ 2147483647 h 7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1"/>
              <a:gd name="T73" fmla="*/ 0 h 73"/>
              <a:gd name="T74" fmla="*/ 21 w 21"/>
              <a:gd name="T75" fmla="*/ 73 h 7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1" h="73">
                <a:moveTo>
                  <a:pt x="5" y="63"/>
                </a:moveTo>
                <a:lnTo>
                  <a:pt x="10" y="69"/>
                </a:lnTo>
                <a:lnTo>
                  <a:pt x="11" y="61"/>
                </a:lnTo>
                <a:lnTo>
                  <a:pt x="13" y="53"/>
                </a:lnTo>
                <a:lnTo>
                  <a:pt x="15" y="44"/>
                </a:lnTo>
                <a:lnTo>
                  <a:pt x="17" y="36"/>
                </a:lnTo>
                <a:lnTo>
                  <a:pt x="18" y="27"/>
                </a:lnTo>
                <a:lnTo>
                  <a:pt x="20" y="19"/>
                </a:lnTo>
                <a:lnTo>
                  <a:pt x="21" y="9"/>
                </a:lnTo>
                <a:lnTo>
                  <a:pt x="21" y="0"/>
                </a:lnTo>
                <a:lnTo>
                  <a:pt x="12" y="0"/>
                </a:lnTo>
                <a:lnTo>
                  <a:pt x="11" y="8"/>
                </a:lnTo>
                <a:lnTo>
                  <a:pt x="10" y="17"/>
                </a:lnTo>
                <a:lnTo>
                  <a:pt x="9" y="26"/>
                </a:lnTo>
                <a:lnTo>
                  <a:pt x="7" y="34"/>
                </a:lnTo>
                <a:lnTo>
                  <a:pt x="6" y="42"/>
                </a:lnTo>
                <a:lnTo>
                  <a:pt x="4" y="50"/>
                </a:lnTo>
                <a:lnTo>
                  <a:pt x="2" y="58"/>
                </a:lnTo>
                <a:lnTo>
                  <a:pt x="1" y="67"/>
                </a:lnTo>
                <a:lnTo>
                  <a:pt x="5" y="73"/>
                </a:lnTo>
                <a:lnTo>
                  <a:pt x="1" y="67"/>
                </a:lnTo>
                <a:lnTo>
                  <a:pt x="0" y="73"/>
                </a:lnTo>
                <a:lnTo>
                  <a:pt x="5" y="73"/>
                </a:lnTo>
                <a:lnTo>
                  <a:pt x="5" y="6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42" name="Freeform 170"/>
          <p:cNvSpPr>
            <a:spLocks/>
          </p:cNvSpPr>
          <p:nvPr/>
        </p:nvSpPr>
        <p:spPr bwMode="auto">
          <a:xfrm>
            <a:off x="6678789" y="3690056"/>
            <a:ext cx="43744" cy="39511"/>
          </a:xfrm>
          <a:custGeom>
            <a:avLst/>
            <a:gdLst>
              <a:gd name="T0" fmla="*/ 2147483647 w 31"/>
              <a:gd name="T1" fmla="*/ 2147483647 h 28"/>
              <a:gd name="T2" fmla="*/ 2147483647 w 31"/>
              <a:gd name="T3" fmla="*/ 2147483647 h 28"/>
              <a:gd name="T4" fmla="*/ 2147483647 w 31"/>
              <a:gd name="T5" fmla="*/ 2147483647 h 28"/>
              <a:gd name="T6" fmla="*/ 2147483647 w 31"/>
              <a:gd name="T7" fmla="*/ 2147483647 h 28"/>
              <a:gd name="T8" fmla="*/ 2147483647 w 31"/>
              <a:gd name="T9" fmla="*/ 2147483647 h 28"/>
              <a:gd name="T10" fmla="*/ 2147483647 w 31"/>
              <a:gd name="T11" fmla="*/ 2147483647 h 28"/>
              <a:gd name="T12" fmla="*/ 2147483647 w 31"/>
              <a:gd name="T13" fmla="*/ 2147483647 h 28"/>
              <a:gd name="T14" fmla="*/ 2147483647 w 31"/>
              <a:gd name="T15" fmla="*/ 2147483647 h 28"/>
              <a:gd name="T16" fmla="*/ 2147483647 w 31"/>
              <a:gd name="T17" fmla="*/ 2147483647 h 28"/>
              <a:gd name="T18" fmla="*/ 0 w 31"/>
              <a:gd name="T19" fmla="*/ 0 h 28"/>
              <a:gd name="T20" fmla="*/ 0 w 31"/>
              <a:gd name="T21" fmla="*/ 2147483647 h 28"/>
              <a:gd name="T22" fmla="*/ 2147483647 w 31"/>
              <a:gd name="T23" fmla="*/ 2147483647 h 28"/>
              <a:gd name="T24" fmla="*/ 2147483647 w 31"/>
              <a:gd name="T25" fmla="*/ 2147483647 h 28"/>
              <a:gd name="T26" fmla="*/ 2147483647 w 31"/>
              <a:gd name="T27" fmla="*/ 2147483647 h 28"/>
              <a:gd name="T28" fmla="*/ 2147483647 w 31"/>
              <a:gd name="T29" fmla="*/ 2147483647 h 28"/>
              <a:gd name="T30" fmla="*/ 2147483647 w 31"/>
              <a:gd name="T31" fmla="*/ 2147483647 h 28"/>
              <a:gd name="T32" fmla="*/ 2147483647 w 31"/>
              <a:gd name="T33" fmla="*/ 2147483647 h 28"/>
              <a:gd name="T34" fmla="*/ 2147483647 w 31"/>
              <a:gd name="T35" fmla="*/ 2147483647 h 28"/>
              <a:gd name="T36" fmla="*/ 2147483647 w 31"/>
              <a:gd name="T37" fmla="*/ 2147483647 h 28"/>
              <a:gd name="T38" fmla="*/ 2147483647 w 31"/>
              <a:gd name="T39" fmla="*/ 2147483647 h 28"/>
              <a:gd name="T40" fmla="*/ 2147483647 w 31"/>
              <a:gd name="T41" fmla="*/ 2147483647 h 28"/>
              <a:gd name="T42" fmla="*/ 2147483647 w 31"/>
              <a:gd name="T43" fmla="*/ 2147483647 h 28"/>
              <a:gd name="T44" fmla="*/ 2147483647 w 31"/>
              <a:gd name="T45" fmla="*/ 2147483647 h 28"/>
              <a:gd name="T46" fmla="*/ 2147483647 w 31"/>
              <a:gd name="T47" fmla="*/ 2147483647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1"/>
              <a:gd name="T73" fmla="*/ 0 h 28"/>
              <a:gd name="T74" fmla="*/ 31 w 31"/>
              <a:gd name="T75" fmla="*/ 28 h 2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1" h="28">
                <a:moveTo>
                  <a:pt x="23" y="18"/>
                </a:moveTo>
                <a:lnTo>
                  <a:pt x="31" y="17"/>
                </a:lnTo>
                <a:lnTo>
                  <a:pt x="28" y="14"/>
                </a:lnTo>
                <a:lnTo>
                  <a:pt x="24" y="11"/>
                </a:lnTo>
                <a:lnTo>
                  <a:pt x="21" y="9"/>
                </a:lnTo>
                <a:lnTo>
                  <a:pt x="18" y="6"/>
                </a:lnTo>
                <a:lnTo>
                  <a:pt x="14" y="4"/>
                </a:lnTo>
                <a:lnTo>
                  <a:pt x="10" y="3"/>
                </a:lnTo>
                <a:lnTo>
                  <a:pt x="6" y="1"/>
                </a:lnTo>
                <a:lnTo>
                  <a:pt x="0" y="0"/>
                </a:lnTo>
                <a:lnTo>
                  <a:pt x="0" y="10"/>
                </a:lnTo>
                <a:lnTo>
                  <a:pt x="4" y="10"/>
                </a:lnTo>
                <a:lnTo>
                  <a:pt x="6" y="11"/>
                </a:lnTo>
                <a:lnTo>
                  <a:pt x="10" y="13"/>
                </a:lnTo>
                <a:lnTo>
                  <a:pt x="13" y="14"/>
                </a:lnTo>
                <a:lnTo>
                  <a:pt x="16" y="16"/>
                </a:lnTo>
                <a:lnTo>
                  <a:pt x="19" y="18"/>
                </a:lnTo>
                <a:lnTo>
                  <a:pt x="21" y="21"/>
                </a:lnTo>
                <a:lnTo>
                  <a:pt x="24" y="24"/>
                </a:lnTo>
                <a:lnTo>
                  <a:pt x="31" y="24"/>
                </a:lnTo>
                <a:lnTo>
                  <a:pt x="24" y="24"/>
                </a:lnTo>
                <a:lnTo>
                  <a:pt x="28" y="28"/>
                </a:lnTo>
                <a:lnTo>
                  <a:pt x="31" y="24"/>
                </a:lnTo>
                <a:lnTo>
                  <a:pt x="23" y="1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43" name="Freeform 171"/>
          <p:cNvSpPr>
            <a:spLocks/>
          </p:cNvSpPr>
          <p:nvPr/>
        </p:nvSpPr>
        <p:spPr bwMode="auto">
          <a:xfrm>
            <a:off x="6712656" y="3592689"/>
            <a:ext cx="101600" cy="131234"/>
          </a:xfrm>
          <a:custGeom>
            <a:avLst/>
            <a:gdLst>
              <a:gd name="T0" fmla="*/ 2147483647 w 73"/>
              <a:gd name="T1" fmla="*/ 2147483647 h 93"/>
              <a:gd name="T2" fmla="*/ 2147483647 w 73"/>
              <a:gd name="T3" fmla="*/ 2147483647 h 93"/>
              <a:gd name="T4" fmla="*/ 2147483647 w 73"/>
              <a:gd name="T5" fmla="*/ 2147483647 h 93"/>
              <a:gd name="T6" fmla="*/ 2147483647 w 73"/>
              <a:gd name="T7" fmla="*/ 2147483647 h 93"/>
              <a:gd name="T8" fmla="*/ 2147483647 w 73"/>
              <a:gd name="T9" fmla="*/ 2147483647 h 93"/>
              <a:gd name="T10" fmla="*/ 2147483647 w 73"/>
              <a:gd name="T11" fmla="*/ 2147483647 h 93"/>
              <a:gd name="T12" fmla="*/ 2147483647 w 73"/>
              <a:gd name="T13" fmla="*/ 2147483647 h 93"/>
              <a:gd name="T14" fmla="*/ 2147483647 w 73"/>
              <a:gd name="T15" fmla="*/ 2147483647 h 93"/>
              <a:gd name="T16" fmla="*/ 2147483647 w 73"/>
              <a:gd name="T17" fmla="*/ 2147483647 h 93"/>
              <a:gd name="T18" fmla="*/ 0 w 73"/>
              <a:gd name="T19" fmla="*/ 2147483647 h 93"/>
              <a:gd name="T20" fmla="*/ 2147483647 w 73"/>
              <a:gd name="T21" fmla="*/ 2147483647 h 93"/>
              <a:gd name="T22" fmla="*/ 2147483647 w 73"/>
              <a:gd name="T23" fmla="*/ 2147483647 h 93"/>
              <a:gd name="T24" fmla="*/ 2147483647 w 73"/>
              <a:gd name="T25" fmla="*/ 2147483647 h 93"/>
              <a:gd name="T26" fmla="*/ 2147483647 w 73"/>
              <a:gd name="T27" fmla="*/ 2147483647 h 93"/>
              <a:gd name="T28" fmla="*/ 2147483647 w 73"/>
              <a:gd name="T29" fmla="*/ 2147483647 h 93"/>
              <a:gd name="T30" fmla="*/ 2147483647 w 73"/>
              <a:gd name="T31" fmla="*/ 2147483647 h 93"/>
              <a:gd name="T32" fmla="*/ 2147483647 w 73"/>
              <a:gd name="T33" fmla="*/ 2147483647 h 93"/>
              <a:gd name="T34" fmla="*/ 2147483647 w 73"/>
              <a:gd name="T35" fmla="*/ 2147483647 h 93"/>
              <a:gd name="T36" fmla="*/ 2147483647 w 73"/>
              <a:gd name="T37" fmla="*/ 2147483647 h 93"/>
              <a:gd name="T38" fmla="*/ 2147483647 w 73"/>
              <a:gd name="T39" fmla="*/ 2147483647 h 93"/>
              <a:gd name="T40" fmla="*/ 2147483647 w 73"/>
              <a:gd name="T41" fmla="*/ 2147483647 h 93"/>
              <a:gd name="T42" fmla="*/ 2147483647 w 73"/>
              <a:gd name="T43" fmla="*/ 0 h 93"/>
              <a:gd name="T44" fmla="*/ 2147483647 w 73"/>
              <a:gd name="T45" fmla="*/ 2147483647 h 93"/>
              <a:gd name="T46" fmla="*/ 2147483647 w 73"/>
              <a:gd name="T47" fmla="*/ 214748364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73"/>
              <a:gd name="T73" fmla="*/ 0 h 93"/>
              <a:gd name="T74" fmla="*/ 73 w 73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73" h="93">
                <a:moveTo>
                  <a:pt x="57" y="17"/>
                </a:moveTo>
                <a:lnTo>
                  <a:pt x="52" y="10"/>
                </a:lnTo>
                <a:lnTo>
                  <a:pt x="44" y="19"/>
                </a:lnTo>
                <a:lnTo>
                  <a:pt x="37" y="28"/>
                </a:lnTo>
                <a:lnTo>
                  <a:pt x="31" y="38"/>
                </a:lnTo>
                <a:lnTo>
                  <a:pt x="24" y="48"/>
                </a:lnTo>
                <a:lnTo>
                  <a:pt x="19" y="58"/>
                </a:lnTo>
                <a:lnTo>
                  <a:pt x="13" y="68"/>
                </a:lnTo>
                <a:lnTo>
                  <a:pt x="6" y="78"/>
                </a:lnTo>
                <a:lnTo>
                  <a:pt x="0" y="87"/>
                </a:lnTo>
                <a:lnTo>
                  <a:pt x="8" y="93"/>
                </a:lnTo>
                <a:lnTo>
                  <a:pt x="15" y="82"/>
                </a:lnTo>
                <a:lnTo>
                  <a:pt x="21" y="72"/>
                </a:lnTo>
                <a:lnTo>
                  <a:pt x="27" y="63"/>
                </a:lnTo>
                <a:lnTo>
                  <a:pt x="32" y="53"/>
                </a:lnTo>
                <a:lnTo>
                  <a:pt x="39" y="43"/>
                </a:lnTo>
                <a:lnTo>
                  <a:pt x="45" y="34"/>
                </a:lnTo>
                <a:lnTo>
                  <a:pt x="51" y="25"/>
                </a:lnTo>
                <a:lnTo>
                  <a:pt x="59" y="16"/>
                </a:lnTo>
                <a:lnTo>
                  <a:pt x="54" y="9"/>
                </a:lnTo>
                <a:lnTo>
                  <a:pt x="59" y="16"/>
                </a:lnTo>
                <a:lnTo>
                  <a:pt x="73" y="0"/>
                </a:lnTo>
                <a:lnTo>
                  <a:pt x="54" y="9"/>
                </a:lnTo>
                <a:lnTo>
                  <a:pt x="57" y="17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44" name="Freeform 172"/>
          <p:cNvSpPr>
            <a:spLocks/>
          </p:cNvSpPr>
          <p:nvPr/>
        </p:nvSpPr>
        <p:spPr bwMode="auto">
          <a:xfrm>
            <a:off x="6828367" y="3040945"/>
            <a:ext cx="103011" cy="117122"/>
          </a:xfrm>
          <a:custGeom>
            <a:avLst/>
            <a:gdLst>
              <a:gd name="T0" fmla="*/ 2147483647 w 73"/>
              <a:gd name="T1" fmla="*/ 2147483647 h 83"/>
              <a:gd name="T2" fmla="*/ 2147483647 w 73"/>
              <a:gd name="T3" fmla="*/ 2147483647 h 83"/>
              <a:gd name="T4" fmla="*/ 2147483647 w 73"/>
              <a:gd name="T5" fmla="*/ 2147483647 h 83"/>
              <a:gd name="T6" fmla="*/ 2147483647 w 73"/>
              <a:gd name="T7" fmla="*/ 2147483647 h 83"/>
              <a:gd name="T8" fmla="*/ 2147483647 w 73"/>
              <a:gd name="T9" fmla="*/ 2147483647 h 83"/>
              <a:gd name="T10" fmla="*/ 2147483647 w 73"/>
              <a:gd name="T11" fmla="*/ 2147483647 h 83"/>
              <a:gd name="T12" fmla="*/ 2147483647 w 73"/>
              <a:gd name="T13" fmla="*/ 2147483647 h 83"/>
              <a:gd name="T14" fmla="*/ 2147483647 w 73"/>
              <a:gd name="T15" fmla="*/ 2147483647 h 83"/>
              <a:gd name="T16" fmla="*/ 2147483647 w 73"/>
              <a:gd name="T17" fmla="*/ 2147483647 h 83"/>
              <a:gd name="T18" fmla="*/ 2147483647 w 73"/>
              <a:gd name="T19" fmla="*/ 2147483647 h 83"/>
              <a:gd name="T20" fmla="*/ 2147483647 w 73"/>
              <a:gd name="T21" fmla="*/ 2147483647 h 83"/>
              <a:gd name="T22" fmla="*/ 2147483647 w 73"/>
              <a:gd name="T23" fmla="*/ 2147483647 h 83"/>
              <a:gd name="T24" fmla="*/ 2147483647 w 73"/>
              <a:gd name="T25" fmla="*/ 2147483647 h 83"/>
              <a:gd name="T26" fmla="*/ 2147483647 w 73"/>
              <a:gd name="T27" fmla="*/ 2147483647 h 83"/>
              <a:gd name="T28" fmla="*/ 2147483647 w 73"/>
              <a:gd name="T29" fmla="*/ 2147483647 h 83"/>
              <a:gd name="T30" fmla="*/ 2147483647 w 73"/>
              <a:gd name="T31" fmla="*/ 2147483647 h 83"/>
              <a:gd name="T32" fmla="*/ 2147483647 w 73"/>
              <a:gd name="T33" fmla="*/ 2147483647 h 83"/>
              <a:gd name="T34" fmla="*/ 2147483647 w 73"/>
              <a:gd name="T35" fmla="*/ 2147483647 h 83"/>
              <a:gd name="T36" fmla="*/ 2147483647 w 73"/>
              <a:gd name="T37" fmla="*/ 2147483647 h 83"/>
              <a:gd name="T38" fmla="*/ 2147483647 w 73"/>
              <a:gd name="T39" fmla="*/ 2147483647 h 83"/>
              <a:gd name="T40" fmla="*/ 2147483647 w 73"/>
              <a:gd name="T41" fmla="*/ 2147483647 h 83"/>
              <a:gd name="T42" fmla="*/ 2147483647 w 73"/>
              <a:gd name="T43" fmla="*/ 2147483647 h 83"/>
              <a:gd name="T44" fmla="*/ 2147483647 w 73"/>
              <a:gd name="T45" fmla="*/ 2147483647 h 83"/>
              <a:gd name="T46" fmla="*/ 2147483647 w 73"/>
              <a:gd name="T47" fmla="*/ 2147483647 h 83"/>
              <a:gd name="T48" fmla="*/ 2147483647 w 73"/>
              <a:gd name="T49" fmla="*/ 2147483647 h 83"/>
              <a:gd name="T50" fmla="*/ 0 w 73"/>
              <a:gd name="T51" fmla="*/ 2147483647 h 83"/>
              <a:gd name="T52" fmla="*/ 2147483647 w 73"/>
              <a:gd name="T53" fmla="*/ 0 h 83"/>
              <a:gd name="T54" fmla="*/ 2147483647 w 73"/>
              <a:gd name="T55" fmla="*/ 2147483647 h 83"/>
              <a:gd name="T56" fmla="*/ 2147483647 w 73"/>
              <a:gd name="T57" fmla="*/ 2147483647 h 83"/>
              <a:gd name="T58" fmla="*/ 2147483647 w 73"/>
              <a:gd name="T59" fmla="*/ 2147483647 h 83"/>
              <a:gd name="T60" fmla="*/ 2147483647 w 73"/>
              <a:gd name="T61" fmla="*/ 2147483647 h 83"/>
              <a:gd name="T62" fmla="*/ 2147483647 w 73"/>
              <a:gd name="T63" fmla="*/ 2147483647 h 83"/>
              <a:gd name="T64" fmla="*/ 2147483647 w 73"/>
              <a:gd name="T65" fmla="*/ 2147483647 h 83"/>
              <a:gd name="T66" fmla="*/ 2147483647 w 73"/>
              <a:gd name="T67" fmla="*/ 2147483647 h 83"/>
              <a:gd name="T68" fmla="*/ 2147483647 w 73"/>
              <a:gd name="T69" fmla="*/ 2147483647 h 83"/>
              <a:gd name="T70" fmla="*/ 2147483647 w 73"/>
              <a:gd name="T71" fmla="*/ 2147483647 h 83"/>
              <a:gd name="T72" fmla="*/ 2147483647 w 73"/>
              <a:gd name="T73" fmla="*/ 2147483647 h 83"/>
              <a:gd name="T74" fmla="*/ 2147483647 w 73"/>
              <a:gd name="T75" fmla="*/ 2147483647 h 83"/>
              <a:gd name="T76" fmla="*/ 2147483647 w 73"/>
              <a:gd name="T77" fmla="*/ 2147483647 h 83"/>
              <a:gd name="T78" fmla="*/ 2147483647 w 73"/>
              <a:gd name="T79" fmla="*/ 2147483647 h 83"/>
              <a:gd name="T80" fmla="*/ 2147483647 w 73"/>
              <a:gd name="T81" fmla="*/ 2147483647 h 83"/>
              <a:gd name="T82" fmla="*/ 2147483647 w 73"/>
              <a:gd name="T83" fmla="*/ 2147483647 h 83"/>
              <a:gd name="T84" fmla="*/ 2147483647 w 73"/>
              <a:gd name="T85" fmla="*/ 2147483647 h 8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3"/>
              <a:gd name="T130" fmla="*/ 0 h 83"/>
              <a:gd name="T131" fmla="*/ 73 w 73"/>
              <a:gd name="T132" fmla="*/ 83 h 8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3" h="83">
                <a:moveTo>
                  <a:pt x="63" y="71"/>
                </a:moveTo>
                <a:lnTo>
                  <a:pt x="53" y="83"/>
                </a:lnTo>
                <a:lnTo>
                  <a:pt x="52" y="76"/>
                </a:lnTo>
                <a:lnTo>
                  <a:pt x="52" y="71"/>
                </a:lnTo>
                <a:lnTo>
                  <a:pt x="51" y="67"/>
                </a:lnTo>
                <a:lnTo>
                  <a:pt x="51" y="65"/>
                </a:lnTo>
                <a:lnTo>
                  <a:pt x="49" y="66"/>
                </a:lnTo>
                <a:lnTo>
                  <a:pt x="46" y="68"/>
                </a:lnTo>
                <a:lnTo>
                  <a:pt x="42" y="71"/>
                </a:lnTo>
                <a:lnTo>
                  <a:pt x="36" y="76"/>
                </a:lnTo>
                <a:lnTo>
                  <a:pt x="35" y="71"/>
                </a:lnTo>
                <a:lnTo>
                  <a:pt x="35" y="66"/>
                </a:lnTo>
                <a:lnTo>
                  <a:pt x="33" y="64"/>
                </a:lnTo>
                <a:lnTo>
                  <a:pt x="32" y="63"/>
                </a:lnTo>
                <a:lnTo>
                  <a:pt x="30" y="64"/>
                </a:lnTo>
                <a:lnTo>
                  <a:pt x="27" y="65"/>
                </a:lnTo>
                <a:lnTo>
                  <a:pt x="23" y="68"/>
                </a:lnTo>
                <a:lnTo>
                  <a:pt x="17" y="71"/>
                </a:lnTo>
                <a:lnTo>
                  <a:pt x="17" y="66"/>
                </a:lnTo>
                <a:lnTo>
                  <a:pt x="17" y="62"/>
                </a:lnTo>
                <a:lnTo>
                  <a:pt x="16" y="60"/>
                </a:lnTo>
                <a:lnTo>
                  <a:pt x="15" y="58"/>
                </a:lnTo>
                <a:lnTo>
                  <a:pt x="13" y="58"/>
                </a:lnTo>
                <a:lnTo>
                  <a:pt x="10" y="60"/>
                </a:lnTo>
                <a:lnTo>
                  <a:pt x="5" y="62"/>
                </a:lnTo>
                <a:lnTo>
                  <a:pt x="0" y="66"/>
                </a:lnTo>
                <a:lnTo>
                  <a:pt x="42" y="0"/>
                </a:lnTo>
                <a:lnTo>
                  <a:pt x="46" y="3"/>
                </a:lnTo>
                <a:lnTo>
                  <a:pt x="50" y="4"/>
                </a:lnTo>
                <a:lnTo>
                  <a:pt x="53" y="6"/>
                </a:lnTo>
                <a:lnTo>
                  <a:pt x="57" y="8"/>
                </a:lnTo>
                <a:lnTo>
                  <a:pt x="61" y="8"/>
                </a:lnTo>
                <a:lnTo>
                  <a:pt x="65" y="9"/>
                </a:lnTo>
                <a:lnTo>
                  <a:pt x="69" y="9"/>
                </a:lnTo>
                <a:lnTo>
                  <a:pt x="73" y="9"/>
                </a:lnTo>
                <a:lnTo>
                  <a:pt x="70" y="17"/>
                </a:lnTo>
                <a:lnTo>
                  <a:pt x="68" y="24"/>
                </a:lnTo>
                <a:lnTo>
                  <a:pt x="66" y="31"/>
                </a:lnTo>
                <a:lnTo>
                  <a:pt x="65" y="38"/>
                </a:lnTo>
                <a:lnTo>
                  <a:pt x="63" y="46"/>
                </a:lnTo>
                <a:lnTo>
                  <a:pt x="63" y="53"/>
                </a:lnTo>
                <a:lnTo>
                  <a:pt x="62" y="62"/>
                </a:lnTo>
                <a:lnTo>
                  <a:pt x="63" y="71"/>
                </a:lnTo>
                <a:close/>
              </a:path>
            </a:pathLst>
          </a:custGeom>
          <a:solidFill>
            <a:srgbClr val="CC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45" name="Freeform 173"/>
          <p:cNvSpPr>
            <a:spLocks/>
          </p:cNvSpPr>
          <p:nvPr/>
        </p:nvSpPr>
        <p:spPr bwMode="auto">
          <a:xfrm>
            <a:off x="6896101" y="3136901"/>
            <a:ext cx="25400" cy="36689"/>
          </a:xfrm>
          <a:custGeom>
            <a:avLst/>
            <a:gdLst>
              <a:gd name="T0" fmla="*/ 0 w 18"/>
              <a:gd name="T1" fmla="*/ 2147483647 h 26"/>
              <a:gd name="T2" fmla="*/ 2147483647 w 18"/>
              <a:gd name="T3" fmla="*/ 2147483647 h 26"/>
              <a:gd name="T4" fmla="*/ 2147483647 w 18"/>
              <a:gd name="T5" fmla="*/ 2147483647 h 26"/>
              <a:gd name="T6" fmla="*/ 2147483647 w 18"/>
              <a:gd name="T7" fmla="*/ 0 h 26"/>
              <a:gd name="T8" fmla="*/ 2147483647 w 18"/>
              <a:gd name="T9" fmla="*/ 2147483647 h 26"/>
              <a:gd name="T10" fmla="*/ 2147483647 w 18"/>
              <a:gd name="T11" fmla="*/ 2147483647 h 26"/>
              <a:gd name="T12" fmla="*/ 0 w 18"/>
              <a:gd name="T13" fmla="*/ 2147483647 h 26"/>
              <a:gd name="T14" fmla="*/ 2147483647 w 18"/>
              <a:gd name="T15" fmla="*/ 2147483647 h 26"/>
              <a:gd name="T16" fmla="*/ 2147483647 w 18"/>
              <a:gd name="T17" fmla="*/ 2147483647 h 26"/>
              <a:gd name="T18" fmla="*/ 0 w 18"/>
              <a:gd name="T19" fmla="*/ 214748364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8"/>
              <a:gd name="T31" fmla="*/ 0 h 26"/>
              <a:gd name="T32" fmla="*/ 18 w 18"/>
              <a:gd name="T33" fmla="*/ 26 h 2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8" h="26">
                <a:moveTo>
                  <a:pt x="0" y="15"/>
                </a:moveTo>
                <a:lnTo>
                  <a:pt x="9" y="18"/>
                </a:lnTo>
                <a:lnTo>
                  <a:pt x="18" y="5"/>
                </a:lnTo>
                <a:lnTo>
                  <a:pt x="11" y="0"/>
                </a:lnTo>
                <a:lnTo>
                  <a:pt x="2" y="12"/>
                </a:lnTo>
                <a:lnTo>
                  <a:pt x="10" y="14"/>
                </a:lnTo>
                <a:lnTo>
                  <a:pt x="0" y="15"/>
                </a:lnTo>
                <a:lnTo>
                  <a:pt x="2" y="26"/>
                </a:lnTo>
                <a:lnTo>
                  <a:pt x="9" y="18"/>
                </a:lnTo>
                <a:lnTo>
                  <a:pt x="0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46" name="Freeform 174"/>
          <p:cNvSpPr>
            <a:spLocks/>
          </p:cNvSpPr>
          <p:nvPr/>
        </p:nvSpPr>
        <p:spPr bwMode="auto">
          <a:xfrm>
            <a:off x="6872112" y="3127022"/>
            <a:ext cx="38100" cy="33867"/>
          </a:xfrm>
          <a:custGeom>
            <a:avLst/>
            <a:gdLst>
              <a:gd name="T0" fmla="*/ 0 w 27"/>
              <a:gd name="T1" fmla="*/ 2147483647 h 24"/>
              <a:gd name="T2" fmla="*/ 2147483647 w 27"/>
              <a:gd name="T3" fmla="*/ 2147483647 h 24"/>
              <a:gd name="T4" fmla="*/ 2147483647 w 27"/>
              <a:gd name="T5" fmla="*/ 2147483647 h 24"/>
              <a:gd name="T6" fmla="*/ 2147483647 w 27"/>
              <a:gd name="T7" fmla="*/ 2147483647 h 24"/>
              <a:gd name="T8" fmla="*/ 2147483647 w 27"/>
              <a:gd name="T9" fmla="*/ 2147483647 h 24"/>
              <a:gd name="T10" fmla="*/ 2147483647 w 27"/>
              <a:gd name="T11" fmla="*/ 2147483647 h 24"/>
              <a:gd name="T12" fmla="*/ 2147483647 w 27"/>
              <a:gd name="T13" fmla="*/ 2147483647 h 24"/>
              <a:gd name="T14" fmla="*/ 2147483647 w 27"/>
              <a:gd name="T15" fmla="*/ 2147483647 h 24"/>
              <a:gd name="T16" fmla="*/ 2147483647 w 27"/>
              <a:gd name="T17" fmla="*/ 2147483647 h 24"/>
              <a:gd name="T18" fmla="*/ 2147483647 w 27"/>
              <a:gd name="T19" fmla="*/ 2147483647 h 24"/>
              <a:gd name="T20" fmla="*/ 2147483647 w 27"/>
              <a:gd name="T21" fmla="*/ 2147483647 h 24"/>
              <a:gd name="T22" fmla="*/ 2147483647 w 27"/>
              <a:gd name="T23" fmla="*/ 2147483647 h 24"/>
              <a:gd name="T24" fmla="*/ 2147483647 w 27"/>
              <a:gd name="T25" fmla="*/ 2147483647 h 24"/>
              <a:gd name="T26" fmla="*/ 2147483647 w 27"/>
              <a:gd name="T27" fmla="*/ 2147483647 h 24"/>
              <a:gd name="T28" fmla="*/ 2147483647 w 27"/>
              <a:gd name="T29" fmla="*/ 0 h 24"/>
              <a:gd name="T30" fmla="*/ 2147483647 w 27"/>
              <a:gd name="T31" fmla="*/ 2147483647 h 24"/>
              <a:gd name="T32" fmla="*/ 2147483647 w 27"/>
              <a:gd name="T33" fmla="*/ 2147483647 h 24"/>
              <a:gd name="T34" fmla="*/ 2147483647 w 27"/>
              <a:gd name="T35" fmla="*/ 2147483647 h 24"/>
              <a:gd name="T36" fmla="*/ 2147483647 w 27"/>
              <a:gd name="T37" fmla="*/ 2147483647 h 24"/>
              <a:gd name="T38" fmla="*/ 2147483647 w 27"/>
              <a:gd name="T39" fmla="*/ 2147483647 h 24"/>
              <a:gd name="T40" fmla="*/ 0 w 27"/>
              <a:gd name="T41" fmla="*/ 2147483647 h 24"/>
              <a:gd name="T42" fmla="*/ 2147483647 w 27"/>
              <a:gd name="T43" fmla="*/ 2147483647 h 24"/>
              <a:gd name="T44" fmla="*/ 2147483647 w 27"/>
              <a:gd name="T45" fmla="*/ 2147483647 h 24"/>
              <a:gd name="T46" fmla="*/ 0 w 27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7"/>
              <a:gd name="T73" fmla="*/ 0 h 24"/>
              <a:gd name="T74" fmla="*/ 27 w 27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7" h="24">
                <a:moveTo>
                  <a:pt x="0" y="16"/>
                </a:moveTo>
                <a:lnTo>
                  <a:pt x="8" y="19"/>
                </a:lnTo>
                <a:lnTo>
                  <a:pt x="14" y="14"/>
                </a:lnTo>
                <a:lnTo>
                  <a:pt x="18" y="10"/>
                </a:lnTo>
                <a:lnTo>
                  <a:pt x="20" y="9"/>
                </a:lnTo>
                <a:lnTo>
                  <a:pt x="17" y="8"/>
                </a:lnTo>
                <a:lnTo>
                  <a:pt x="16" y="7"/>
                </a:lnTo>
                <a:lnTo>
                  <a:pt x="16" y="10"/>
                </a:lnTo>
                <a:lnTo>
                  <a:pt x="17" y="15"/>
                </a:lnTo>
                <a:lnTo>
                  <a:pt x="17" y="22"/>
                </a:lnTo>
                <a:lnTo>
                  <a:pt x="27" y="21"/>
                </a:lnTo>
                <a:lnTo>
                  <a:pt x="26" y="14"/>
                </a:lnTo>
                <a:lnTo>
                  <a:pt x="26" y="9"/>
                </a:lnTo>
                <a:lnTo>
                  <a:pt x="25" y="5"/>
                </a:lnTo>
                <a:lnTo>
                  <a:pt x="22" y="0"/>
                </a:lnTo>
                <a:lnTo>
                  <a:pt x="16" y="1"/>
                </a:lnTo>
                <a:lnTo>
                  <a:pt x="12" y="3"/>
                </a:lnTo>
                <a:lnTo>
                  <a:pt x="8" y="7"/>
                </a:lnTo>
                <a:lnTo>
                  <a:pt x="2" y="12"/>
                </a:lnTo>
                <a:lnTo>
                  <a:pt x="9" y="15"/>
                </a:lnTo>
                <a:lnTo>
                  <a:pt x="0" y="16"/>
                </a:lnTo>
                <a:lnTo>
                  <a:pt x="1" y="24"/>
                </a:lnTo>
                <a:lnTo>
                  <a:pt x="8" y="19"/>
                </a:lnTo>
                <a:lnTo>
                  <a:pt x="0" y="1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47" name="Freeform 175"/>
          <p:cNvSpPr>
            <a:spLocks/>
          </p:cNvSpPr>
          <p:nvPr/>
        </p:nvSpPr>
        <p:spPr bwMode="auto">
          <a:xfrm>
            <a:off x="6846712" y="3122790"/>
            <a:ext cx="38100" cy="29633"/>
          </a:xfrm>
          <a:custGeom>
            <a:avLst/>
            <a:gdLst>
              <a:gd name="T0" fmla="*/ 0 w 27"/>
              <a:gd name="T1" fmla="*/ 2147483647 h 21"/>
              <a:gd name="T2" fmla="*/ 2147483647 w 27"/>
              <a:gd name="T3" fmla="*/ 2147483647 h 21"/>
              <a:gd name="T4" fmla="*/ 2147483647 w 27"/>
              <a:gd name="T5" fmla="*/ 2147483647 h 21"/>
              <a:gd name="T6" fmla="*/ 2147483647 w 27"/>
              <a:gd name="T7" fmla="*/ 2147483647 h 21"/>
              <a:gd name="T8" fmla="*/ 2147483647 w 27"/>
              <a:gd name="T9" fmla="*/ 2147483647 h 21"/>
              <a:gd name="T10" fmla="*/ 2147483647 w 27"/>
              <a:gd name="T11" fmla="*/ 2147483647 h 21"/>
              <a:gd name="T12" fmla="*/ 2147483647 w 27"/>
              <a:gd name="T13" fmla="*/ 2147483647 h 21"/>
              <a:gd name="T14" fmla="*/ 2147483647 w 27"/>
              <a:gd name="T15" fmla="*/ 2147483647 h 21"/>
              <a:gd name="T16" fmla="*/ 2147483647 w 27"/>
              <a:gd name="T17" fmla="*/ 2147483647 h 21"/>
              <a:gd name="T18" fmla="*/ 2147483647 w 27"/>
              <a:gd name="T19" fmla="*/ 2147483647 h 21"/>
              <a:gd name="T20" fmla="*/ 2147483647 w 27"/>
              <a:gd name="T21" fmla="*/ 2147483647 h 21"/>
              <a:gd name="T22" fmla="*/ 2147483647 w 27"/>
              <a:gd name="T23" fmla="*/ 2147483647 h 21"/>
              <a:gd name="T24" fmla="*/ 2147483647 w 27"/>
              <a:gd name="T25" fmla="*/ 2147483647 h 21"/>
              <a:gd name="T26" fmla="*/ 2147483647 w 27"/>
              <a:gd name="T27" fmla="*/ 2147483647 h 21"/>
              <a:gd name="T28" fmla="*/ 2147483647 w 27"/>
              <a:gd name="T29" fmla="*/ 0 h 21"/>
              <a:gd name="T30" fmla="*/ 2147483647 w 27"/>
              <a:gd name="T31" fmla="*/ 2147483647 h 21"/>
              <a:gd name="T32" fmla="*/ 2147483647 w 27"/>
              <a:gd name="T33" fmla="*/ 2147483647 h 21"/>
              <a:gd name="T34" fmla="*/ 2147483647 w 27"/>
              <a:gd name="T35" fmla="*/ 2147483647 h 21"/>
              <a:gd name="T36" fmla="*/ 2147483647 w 27"/>
              <a:gd name="T37" fmla="*/ 2147483647 h 21"/>
              <a:gd name="T38" fmla="*/ 2147483647 w 27"/>
              <a:gd name="T39" fmla="*/ 2147483647 h 21"/>
              <a:gd name="T40" fmla="*/ 0 w 27"/>
              <a:gd name="T41" fmla="*/ 2147483647 h 21"/>
              <a:gd name="T42" fmla="*/ 0 w 27"/>
              <a:gd name="T43" fmla="*/ 2147483647 h 21"/>
              <a:gd name="T44" fmla="*/ 2147483647 w 27"/>
              <a:gd name="T45" fmla="*/ 2147483647 h 21"/>
              <a:gd name="T46" fmla="*/ 0 w 27"/>
              <a:gd name="T47" fmla="*/ 2147483647 h 2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7"/>
              <a:gd name="T73" fmla="*/ 0 h 21"/>
              <a:gd name="T74" fmla="*/ 27 w 27"/>
              <a:gd name="T75" fmla="*/ 21 h 21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7" h="21">
                <a:moveTo>
                  <a:pt x="0" y="13"/>
                </a:moveTo>
                <a:lnTo>
                  <a:pt x="7" y="17"/>
                </a:lnTo>
                <a:lnTo>
                  <a:pt x="12" y="14"/>
                </a:lnTo>
                <a:lnTo>
                  <a:pt x="16" y="11"/>
                </a:lnTo>
                <a:lnTo>
                  <a:pt x="19" y="10"/>
                </a:lnTo>
                <a:lnTo>
                  <a:pt x="16" y="8"/>
                </a:lnTo>
                <a:lnTo>
                  <a:pt x="17" y="10"/>
                </a:lnTo>
                <a:lnTo>
                  <a:pt x="18" y="13"/>
                </a:lnTo>
                <a:lnTo>
                  <a:pt x="18" y="19"/>
                </a:lnTo>
                <a:lnTo>
                  <a:pt x="27" y="18"/>
                </a:lnTo>
                <a:lnTo>
                  <a:pt x="27" y="12"/>
                </a:lnTo>
                <a:lnTo>
                  <a:pt x="26" y="7"/>
                </a:lnTo>
                <a:lnTo>
                  <a:pt x="25" y="4"/>
                </a:lnTo>
                <a:lnTo>
                  <a:pt x="20" y="0"/>
                </a:lnTo>
                <a:lnTo>
                  <a:pt x="15" y="1"/>
                </a:lnTo>
                <a:lnTo>
                  <a:pt x="12" y="3"/>
                </a:lnTo>
                <a:lnTo>
                  <a:pt x="8" y="6"/>
                </a:lnTo>
                <a:lnTo>
                  <a:pt x="2" y="9"/>
                </a:lnTo>
                <a:lnTo>
                  <a:pt x="9" y="13"/>
                </a:lnTo>
                <a:lnTo>
                  <a:pt x="0" y="13"/>
                </a:lnTo>
                <a:lnTo>
                  <a:pt x="0" y="21"/>
                </a:lnTo>
                <a:lnTo>
                  <a:pt x="7" y="17"/>
                </a:lnTo>
                <a:lnTo>
                  <a:pt x="0" y="1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48" name="Freeform 176"/>
          <p:cNvSpPr>
            <a:spLocks/>
          </p:cNvSpPr>
          <p:nvPr/>
        </p:nvSpPr>
        <p:spPr bwMode="auto">
          <a:xfrm>
            <a:off x="6807200" y="3117145"/>
            <a:ext cx="52212" cy="40922"/>
          </a:xfrm>
          <a:custGeom>
            <a:avLst/>
            <a:gdLst>
              <a:gd name="T0" fmla="*/ 2147483647 w 37"/>
              <a:gd name="T1" fmla="*/ 2147483647 h 29"/>
              <a:gd name="T2" fmla="*/ 2147483647 w 37"/>
              <a:gd name="T3" fmla="*/ 2147483647 h 29"/>
              <a:gd name="T4" fmla="*/ 2147483647 w 37"/>
              <a:gd name="T5" fmla="*/ 2147483647 h 29"/>
              <a:gd name="T6" fmla="*/ 2147483647 w 37"/>
              <a:gd name="T7" fmla="*/ 2147483647 h 29"/>
              <a:gd name="T8" fmla="*/ 2147483647 w 37"/>
              <a:gd name="T9" fmla="*/ 2147483647 h 29"/>
              <a:gd name="T10" fmla="*/ 2147483647 w 37"/>
              <a:gd name="T11" fmla="*/ 2147483647 h 29"/>
              <a:gd name="T12" fmla="*/ 2147483647 w 37"/>
              <a:gd name="T13" fmla="*/ 2147483647 h 29"/>
              <a:gd name="T14" fmla="*/ 2147483647 w 37"/>
              <a:gd name="T15" fmla="*/ 2147483647 h 29"/>
              <a:gd name="T16" fmla="*/ 2147483647 w 37"/>
              <a:gd name="T17" fmla="*/ 2147483647 h 29"/>
              <a:gd name="T18" fmla="*/ 2147483647 w 37"/>
              <a:gd name="T19" fmla="*/ 2147483647 h 29"/>
              <a:gd name="T20" fmla="*/ 2147483647 w 37"/>
              <a:gd name="T21" fmla="*/ 2147483647 h 29"/>
              <a:gd name="T22" fmla="*/ 2147483647 w 37"/>
              <a:gd name="T23" fmla="*/ 2147483647 h 29"/>
              <a:gd name="T24" fmla="*/ 2147483647 w 37"/>
              <a:gd name="T25" fmla="*/ 2147483647 h 29"/>
              <a:gd name="T26" fmla="*/ 2147483647 w 37"/>
              <a:gd name="T27" fmla="*/ 2147483647 h 29"/>
              <a:gd name="T28" fmla="*/ 2147483647 w 37"/>
              <a:gd name="T29" fmla="*/ 0 h 29"/>
              <a:gd name="T30" fmla="*/ 2147483647 w 37"/>
              <a:gd name="T31" fmla="*/ 0 h 29"/>
              <a:gd name="T32" fmla="*/ 2147483647 w 37"/>
              <a:gd name="T33" fmla="*/ 2147483647 h 29"/>
              <a:gd name="T34" fmla="*/ 2147483647 w 37"/>
              <a:gd name="T35" fmla="*/ 2147483647 h 29"/>
              <a:gd name="T36" fmla="*/ 2147483647 w 37"/>
              <a:gd name="T37" fmla="*/ 2147483647 h 29"/>
              <a:gd name="T38" fmla="*/ 2147483647 w 37"/>
              <a:gd name="T39" fmla="*/ 2147483647 h 29"/>
              <a:gd name="T40" fmla="*/ 2147483647 w 37"/>
              <a:gd name="T41" fmla="*/ 2147483647 h 29"/>
              <a:gd name="T42" fmla="*/ 0 w 37"/>
              <a:gd name="T43" fmla="*/ 2147483647 h 29"/>
              <a:gd name="T44" fmla="*/ 2147483647 w 37"/>
              <a:gd name="T45" fmla="*/ 2147483647 h 29"/>
              <a:gd name="T46" fmla="*/ 2147483647 w 37"/>
              <a:gd name="T47" fmla="*/ 2147483647 h 2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7"/>
              <a:gd name="T73" fmla="*/ 0 h 29"/>
              <a:gd name="T74" fmla="*/ 37 w 37"/>
              <a:gd name="T75" fmla="*/ 29 h 29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7" h="29">
                <a:moveTo>
                  <a:pt x="10" y="10"/>
                </a:moveTo>
                <a:lnTo>
                  <a:pt x="17" y="17"/>
                </a:lnTo>
                <a:lnTo>
                  <a:pt x="23" y="12"/>
                </a:lnTo>
                <a:lnTo>
                  <a:pt x="27" y="10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7" y="9"/>
                </a:lnTo>
                <a:lnTo>
                  <a:pt x="28" y="13"/>
                </a:lnTo>
                <a:lnTo>
                  <a:pt x="28" y="17"/>
                </a:lnTo>
                <a:lnTo>
                  <a:pt x="37" y="17"/>
                </a:lnTo>
                <a:lnTo>
                  <a:pt x="37" y="12"/>
                </a:lnTo>
                <a:lnTo>
                  <a:pt x="36" y="8"/>
                </a:lnTo>
                <a:lnTo>
                  <a:pt x="35" y="4"/>
                </a:lnTo>
                <a:lnTo>
                  <a:pt x="32" y="0"/>
                </a:lnTo>
                <a:lnTo>
                  <a:pt x="27" y="0"/>
                </a:lnTo>
                <a:lnTo>
                  <a:pt x="23" y="2"/>
                </a:lnTo>
                <a:lnTo>
                  <a:pt x="18" y="4"/>
                </a:lnTo>
                <a:lnTo>
                  <a:pt x="12" y="8"/>
                </a:lnTo>
                <a:lnTo>
                  <a:pt x="19" y="15"/>
                </a:lnTo>
                <a:lnTo>
                  <a:pt x="10" y="10"/>
                </a:lnTo>
                <a:lnTo>
                  <a:pt x="0" y="29"/>
                </a:lnTo>
                <a:lnTo>
                  <a:pt x="17" y="17"/>
                </a:lnTo>
                <a:lnTo>
                  <a:pt x="10" y="1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49" name="Freeform 177"/>
          <p:cNvSpPr>
            <a:spLocks/>
          </p:cNvSpPr>
          <p:nvPr/>
        </p:nvSpPr>
        <p:spPr bwMode="auto">
          <a:xfrm>
            <a:off x="6821312" y="3031067"/>
            <a:ext cx="71967" cy="107244"/>
          </a:xfrm>
          <a:custGeom>
            <a:avLst/>
            <a:gdLst>
              <a:gd name="T0" fmla="*/ 2147483647 w 51"/>
              <a:gd name="T1" fmla="*/ 2147483647 h 76"/>
              <a:gd name="T2" fmla="*/ 2147483647 w 51"/>
              <a:gd name="T3" fmla="*/ 2147483647 h 76"/>
              <a:gd name="T4" fmla="*/ 0 w 51"/>
              <a:gd name="T5" fmla="*/ 2147483647 h 76"/>
              <a:gd name="T6" fmla="*/ 2147483647 w 51"/>
              <a:gd name="T7" fmla="*/ 2147483647 h 76"/>
              <a:gd name="T8" fmla="*/ 2147483647 w 51"/>
              <a:gd name="T9" fmla="*/ 2147483647 h 76"/>
              <a:gd name="T10" fmla="*/ 2147483647 w 51"/>
              <a:gd name="T11" fmla="*/ 2147483647 h 76"/>
              <a:gd name="T12" fmla="*/ 2147483647 w 51"/>
              <a:gd name="T13" fmla="*/ 2147483647 h 76"/>
              <a:gd name="T14" fmla="*/ 2147483647 w 51"/>
              <a:gd name="T15" fmla="*/ 0 h 76"/>
              <a:gd name="T16" fmla="*/ 2147483647 w 51"/>
              <a:gd name="T17" fmla="*/ 2147483647 h 76"/>
              <a:gd name="T18" fmla="*/ 2147483647 w 51"/>
              <a:gd name="T19" fmla="*/ 2147483647 h 7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1"/>
              <a:gd name="T31" fmla="*/ 0 h 76"/>
              <a:gd name="T32" fmla="*/ 51 w 51"/>
              <a:gd name="T33" fmla="*/ 76 h 7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1" h="76">
                <a:moveTo>
                  <a:pt x="50" y="3"/>
                </a:moveTo>
                <a:lnTo>
                  <a:pt x="43" y="4"/>
                </a:lnTo>
                <a:lnTo>
                  <a:pt x="0" y="71"/>
                </a:lnTo>
                <a:lnTo>
                  <a:pt x="9" y="76"/>
                </a:lnTo>
                <a:lnTo>
                  <a:pt x="51" y="9"/>
                </a:lnTo>
                <a:lnTo>
                  <a:pt x="44" y="10"/>
                </a:lnTo>
                <a:lnTo>
                  <a:pt x="50" y="3"/>
                </a:lnTo>
                <a:lnTo>
                  <a:pt x="46" y="0"/>
                </a:lnTo>
                <a:lnTo>
                  <a:pt x="43" y="4"/>
                </a:lnTo>
                <a:lnTo>
                  <a:pt x="50" y="3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50" name="Freeform 178"/>
          <p:cNvSpPr>
            <a:spLocks/>
          </p:cNvSpPr>
          <p:nvPr/>
        </p:nvSpPr>
        <p:spPr bwMode="auto">
          <a:xfrm>
            <a:off x="6883400" y="3035301"/>
            <a:ext cx="57856" cy="25400"/>
          </a:xfrm>
          <a:custGeom>
            <a:avLst/>
            <a:gdLst>
              <a:gd name="T0" fmla="*/ 2147483647 w 41"/>
              <a:gd name="T1" fmla="*/ 2147483647 h 18"/>
              <a:gd name="T2" fmla="*/ 2147483647 w 41"/>
              <a:gd name="T3" fmla="*/ 2147483647 h 18"/>
              <a:gd name="T4" fmla="*/ 2147483647 w 41"/>
              <a:gd name="T5" fmla="*/ 2147483647 h 18"/>
              <a:gd name="T6" fmla="*/ 2147483647 w 41"/>
              <a:gd name="T7" fmla="*/ 2147483647 h 18"/>
              <a:gd name="T8" fmla="*/ 2147483647 w 41"/>
              <a:gd name="T9" fmla="*/ 2147483647 h 18"/>
              <a:gd name="T10" fmla="*/ 2147483647 w 41"/>
              <a:gd name="T11" fmla="*/ 2147483647 h 18"/>
              <a:gd name="T12" fmla="*/ 2147483647 w 41"/>
              <a:gd name="T13" fmla="*/ 2147483647 h 18"/>
              <a:gd name="T14" fmla="*/ 2147483647 w 41"/>
              <a:gd name="T15" fmla="*/ 2147483647 h 18"/>
              <a:gd name="T16" fmla="*/ 2147483647 w 41"/>
              <a:gd name="T17" fmla="*/ 2147483647 h 18"/>
              <a:gd name="T18" fmla="*/ 2147483647 w 41"/>
              <a:gd name="T19" fmla="*/ 0 h 18"/>
              <a:gd name="T20" fmla="*/ 0 w 41"/>
              <a:gd name="T21" fmla="*/ 2147483647 h 18"/>
              <a:gd name="T22" fmla="*/ 2147483647 w 41"/>
              <a:gd name="T23" fmla="*/ 2147483647 h 18"/>
              <a:gd name="T24" fmla="*/ 2147483647 w 41"/>
              <a:gd name="T25" fmla="*/ 2147483647 h 18"/>
              <a:gd name="T26" fmla="*/ 2147483647 w 41"/>
              <a:gd name="T27" fmla="*/ 2147483647 h 18"/>
              <a:gd name="T28" fmla="*/ 2147483647 w 41"/>
              <a:gd name="T29" fmla="*/ 2147483647 h 18"/>
              <a:gd name="T30" fmla="*/ 2147483647 w 41"/>
              <a:gd name="T31" fmla="*/ 2147483647 h 18"/>
              <a:gd name="T32" fmla="*/ 2147483647 w 41"/>
              <a:gd name="T33" fmla="*/ 2147483647 h 18"/>
              <a:gd name="T34" fmla="*/ 2147483647 w 41"/>
              <a:gd name="T35" fmla="*/ 2147483647 h 18"/>
              <a:gd name="T36" fmla="*/ 2147483647 w 41"/>
              <a:gd name="T37" fmla="*/ 2147483647 h 18"/>
              <a:gd name="T38" fmla="*/ 2147483647 w 41"/>
              <a:gd name="T39" fmla="*/ 2147483647 h 18"/>
              <a:gd name="T40" fmla="*/ 2147483647 w 41"/>
              <a:gd name="T41" fmla="*/ 2147483647 h 18"/>
              <a:gd name="T42" fmla="*/ 2147483647 w 41"/>
              <a:gd name="T43" fmla="*/ 2147483647 h 18"/>
              <a:gd name="T44" fmla="*/ 2147483647 w 41"/>
              <a:gd name="T45" fmla="*/ 2147483647 h 18"/>
              <a:gd name="T46" fmla="*/ 2147483647 w 41"/>
              <a:gd name="T47" fmla="*/ 2147483647 h 1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41"/>
              <a:gd name="T73" fmla="*/ 0 h 18"/>
              <a:gd name="T74" fmla="*/ 41 w 41"/>
              <a:gd name="T75" fmla="*/ 18 h 1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41" h="18">
                <a:moveTo>
                  <a:pt x="39" y="15"/>
                </a:moveTo>
                <a:lnTo>
                  <a:pt x="34" y="9"/>
                </a:lnTo>
                <a:lnTo>
                  <a:pt x="30" y="9"/>
                </a:lnTo>
                <a:lnTo>
                  <a:pt x="27" y="9"/>
                </a:lnTo>
                <a:lnTo>
                  <a:pt x="23" y="8"/>
                </a:lnTo>
                <a:lnTo>
                  <a:pt x="19" y="7"/>
                </a:lnTo>
                <a:lnTo>
                  <a:pt x="16" y="6"/>
                </a:lnTo>
                <a:lnTo>
                  <a:pt x="12" y="4"/>
                </a:lnTo>
                <a:lnTo>
                  <a:pt x="9" y="3"/>
                </a:lnTo>
                <a:lnTo>
                  <a:pt x="6" y="0"/>
                </a:lnTo>
                <a:lnTo>
                  <a:pt x="0" y="7"/>
                </a:lnTo>
                <a:lnTo>
                  <a:pt x="4" y="11"/>
                </a:lnTo>
                <a:lnTo>
                  <a:pt x="9" y="12"/>
                </a:lnTo>
                <a:lnTo>
                  <a:pt x="12" y="14"/>
                </a:lnTo>
                <a:lnTo>
                  <a:pt x="17" y="16"/>
                </a:lnTo>
                <a:lnTo>
                  <a:pt x="21" y="17"/>
                </a:lnTo>
                <a:lnTo>
                  <a:pt x="26" y="18"/>
                </a:lnTo>
                <a:lnTo>
                  <a:pt x="30" y="18"/>
                </a:lnTo>
                <a:lnTo>
                  <a:pt x="34" y="18"/>
                </a:lnTo>
                <a:lnTo>
                  <a:pt x="30" y="12"/>
                </a:lnTo>
                <a:lnTo>
                  <a:pt x="39" y="15"/>
                </a:lnTo>
                <a:lnTo>
                  <a:pt x="41" y="8"/>
                </a:lnTo>
                <a:lnTo>
                  <a:pt x="34" y="9"/>
                </a:lnTo>
                <a:lnTo>
                  <a:pt x="39" y="1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51" name="Freeform 179"/>
          <p:cNvSpPr>
            <a:spLocks/>
          </p:cNvSpPr>
          <p:nvPr/>
        </p:nvSpPr>
        <p:spPr bwMode="auto">
          <a:xfrm>
            <a:off x="6910212" y="3052234"/>
            <a:ext cx="28222" cy="91722"/>
          </a:xfrm>
          <a:custGeom>
            <a:avLst/>
            <a:gdLst>
              <a:gd name="T0" fmla="*/ 2147483647 w 20"/>
              <a:gd name="T1" fmla="*/ 2147483647 h 65"/>
              <a:gd name="T2" fmla="*/ 2147483647 w 20"/>
              <a:gd name="T3" fmla="*/ 2147483647 h 65"/>
              <a:gd name="T4" fmla="*/ 2147483647 w 20"/>
              <a:gd name="T5" fmla="*/ 2147483647 h 65"/>
              <a:gd name="T6" fmla="*/ 2147483647 w 20"/>
              <a:gd name="T7" fmla="*/ 2147483647 h 65"/>
              <a:gd name="T8" fmla="*/ 2147483647 w 20"/>
              <a:gd name="T9" fmla="*/ 2147483647 h 65"/>
              <a:gd name="T10" fmla="*/ 2147483647 w 20"/>
              <a:gd name="T11" fmla="*/ 2147483647 h 65"/>
              <a:gd name="T12" fmla="*/ 2147483647 w 20"/>
              <a:gd name="T13" fmla="*/ 2147483647 h 65"/>
              <a:gd name="T14" fmla="*/ 2147483647 w 20"/>
              <a:gd name="T15" fmla="*/ 2147483647 h 65"/>
              <a:gd name="T16" fmla="*/ 2147483647 w 20"/>
              <a:gd name="T17" fmla="*/ 2147483647 h 65"/>
              <a:gd name="T18" fmla="*/ 2147483647 w 20"/>
              <a:gd name="T19" fmla="*/ 2147483647 h 65"/>
              <a:gd name="T20" fmla="*/ 2147483647 w 20"/>
              <a:gd name="T21" fmla="*/ 0 h 65"/>
              <a:gd name="T22" fmla="*/ 2147483647 w 20"/>
              <a:gd name="T23" fmla="*/ 2147483647 h 65"/>
              <a:gd name="T24" fmla="*/ 2147483647 w 20"/>
              <a:gd name="T25" fmla="*/ 2147483647 h 65"/>
              <a:gd name="T26" fmla="*/ 2147483647 w 20"/>
              <a:gd name="T27" fmla="*/ 2147483647 h 65"/>
              <a:gd name="T28" fmla="*/ 2147483647 w 20"/>
              <a:gd name="T29" fmla="*/ 2147483647 h 65"/>
              <a:gd name="T30" fmla="*/ 2147483647 w 20"/>
              <a:gd name="T31" fmla="*/ 2147483647 h 65"/>
              <a:gd name="T32" fmla="*/ 0 w 20"/>
              <a:gd name="T33" fmla="*/ 2147483647 h 65"/>
              <a:gd name="T34" fmla="*/ 0 w 20"/>
              <a:gd name="T35" fmla="*/ 2147483647 h 65"/>
              <a:gd name="T36" fmla="*/ 0 w 20"/>
              <a:gd name="T37" fmla="*/ 2147483647 h 65"/>
              <a:gd name="T38" fmla="*/ 2147483647 w 20"/>
              <a:gd name="T39" fmla="*/ 2147483647 h 65"/>
              <a:gd name="T40" fmla="*/ 2147483647 w 20"/>
              <a:gd name="T41" fmla="*/ 2147483647 h 65"/>
              <a:gd name="T42" fmla="*/ 2147483647 w 20"/>
              <a:gd name="T43" fmla="*/ 2147483647 h 65"/>
              <a:gd name="T44" fmla="*/ 2147483647 w 20"/>
              <a:gd name="T45" fmla="*/ 2147483647 h 65"/>
              <a:gd name="T46" fmla="*/ 2147483647 w 20"/>
              <a:gd name="T47" fmla="*/ 2147483647 h 65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20"/>
              <a:gd name="T73" fmla="*/ 0 h 65"/>
              <a:gd name="T74" fmla="*/ 20 w 20"/>
              <a:gd name="T75" fmla="*/ 65 h 65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20" h="65">
                <a:moveTo>
                  <a:pt x="8" y="65"/>
                </a:moveTo>
                <a:lnTo>
                  <a:pt x="9" y="62"/>
                </a:lnTo>
                <a:lnTo>
                  <a:pt x="9" y="54"/>
                </a:lnTo>
                <a:lnTo>
                  <a:pt x="9" y="46"/>
                </a:lnTo>
                <a:lnTo>
                  <a:pt x="10" y="38"/>
                </a:lnTo>
                <a:lnTo>
                  <a:pt x="11" y="31"/>
                </a:lnTo>
                <a:lnTo>
                  <a:pt x="13" y="25"/>
                </a:lnTo>
                <a:lnTo>
                  <a:pt x="15" y="17"/>
                </a:lnTo>
                <a:lnTo>
                  <a:pt x="17" y="11"/>
                </a:lnTo>
                <a:lnTo>
                  <a:pt x="20" y="3"/>
                </a:lnTo>
                <a:lnTo>
                  <a:pt x="11" y="0"/>
                </a:lnTo>
                <a:lnTo>
                  <a:pt x="8" y="7"/>
                </a:lnTo>
                <a:lnTo>
                  <a:pt x="5" y="15"/>
                </a:lnTo>
                <a:lnTo>
                  <a:pt x="4" y="22"/>
                </a:lnTo>
                <a:lnTo>
                  <a:pt x="2" y="29"/>
                </a:lnTo>
                <a:lnTo>
                  <a:pt x="1" y="37"/>
                </a:lnTo>
                <a:lnTo>
                  <a:pt x="0" y="45"/>
                </a:lnTo>
                <a:lnTo>
                  <a:pt x="0" y="54"/>
                </a:lnTo>
                <a:lnTo>
                  <a:pt x="0" y="63"/>
                </a:lnTo>
                <a:lnTo>
                  <a:pt x="1" y="60"/>
                </a:lnTo>
                <a:lnTo>
                  <a:pt x="8" y="65"/>
                </a:lnTo>
                <a:lnTo>
                  <a:pt x="9" y="64"/>
                </a:lnTo>
                <a:lnTo>
                  <a:pt x="9" y="62"/>
                </a:lnTo>
                <a:lnTo>
                  <a:pt x="8" y="65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52" name="Freeform 180"/>
          <p:cNvSpPr>
            <a:spLocks/>
          </p:cNvSpPr>
          <p:nvPr/>
        </p:nvSpPr>
        <p:spPr bwMode="auto">
          <a:xfrm>
            <a:off x="2116667" y="3039533"/>
            <a:ext cx="269523" cy="661812"/>
          </a:xfrm>
          <a:custGeom>
            <a:avLst/>
            <a:gdLst>
              <a:gd name="T0" fmla="*/ 2147483647 w 191"/>
              <a:gd name="T1" fmla="*/ 2147483647 h 469"/>
              <a:gd name="T2" fmla="*/ 2147483647 w 191"/>
              <a:gd name="T3" fmla="*/ 2147483647 h 469"/>
              <a:gd name="T4" fmla="*/ 2147483647 w 191"/>
              <a:gd name="T5" fmla="*/ 2147483647 h 469"/>
              <a:gd name="T6" fmla="*/ 2147483647 w 191"/>
              <a:gd name="T7" fmla="*/ 2147483647 h 469"/>
              <a:gd name="T8" fmla="*/ 2147483647 w 191"/>
              <a:gd name="T9" fmla="*/ 2147483647 h 469"/>
              <a:gd name="T10" fmla="*/ 2147483647 w 191"/>
              <a:gd name="T11" fmla="*/ 2147483647 h 469"/>
              <a:gd name="T12" fmla="*/ 2147483647 w 191"/>
              <a:gd name="T13" fmla="*/ 2147483647 h 469"/>
              <a:gd name="T14" fmla="*/ 2147483647 w 191"/>
              <a:gd name="T15" fmla="*/ 2147483647 h 469"/>
              <a:gd name="T16" fmla="*/ 2147483647 w 191"/>
              <a:gd name="T17" fmla="*/ 2147483647 h 469"/>
              <a:gd name="T18" fmla="*/ 2147483647 w 191"/>
              <a:gd name="T19" fmla="*/ 2147483647 h 469"/>
              <a:gd name="T20" fmla="*/ 2147483647 w 191"/>
              <a:gd name="T21" fmla="*/ 2147483647 h 469"/>
              <a:gd name="T22" fmla="*/ 2147483647 w 191"/>
              <a:gd name="T23" fmla="*/ 2147483647 h 469"/>
              <a:gd name="T24" fmla="*/ 2147483647 w 191"/>
              <a:gd name="T25" fmla="*/ 2147483647 h 469"/>
              <a:gd name="T26" fmla="*/ 2147483647 w 191"/>
              <a:gd name="T27" fmla="*/ 2147483647 h 469"/>
              <a:gd name="T28" fmla="*/ 2147483647 w 191"/>
              <a:gd name="T29" fmla="*/ 2147483647 h 469"/>
              <a:gd name="T30" fmla="*/ 2147483647 w 191"/>
              <a:gd name="T31" fmla="*/ 2147483647 h 469"/>
              <a:gd name="T32" fmla="*/ 2147483647 w 191"/>
              <a:gd name="T33" fmla="*/ 2147483647 h 469"/>
              <a:gd name="T34" fmla="*/ 2147483647 w 191"/>
              <a:gd name="T35" fmla="*/ 2147483647 h 469"/>
              <a:gd name="T36" fmla="*/ 2147483647 w 191"/>
              <a:gd name="T37" fmla="*/ 2147483647 h 469"/>
              <a:gd name="T38" fmla="*/ 2147483647 w 191"/>
              <a:gd name="T39" fmla="*/ 2147483647 h 469"/>
              <a:gd name="T40" fmla="*/ 2147483647 w 191"/>
              <a:gd name="T41" fmla="*/ 2147483647 h 469"/>
              <a:gd name="T42" fmla="*/ 2147483647 w 191"/>
              <a:gd name="T43" fmla="*/ 2147483647 h 469"/>
              <a:gd name="T44" fmla="*/ 2147483647 w 191"/>
              <a:gd name="T45" fmla="*/ 2147483647 h 469"/>
              <a:gd name="T46" fmla="*/ 2147483647 w 191"/>
              <a:gd name="T47" fmla="*/ 2147483647 h 469"/>
              <a:gd name="T48" fmla="*/ 2147483647 w 191"/>
              <a:gd name="T49" fmla="*/ 2147483647 h 469"/>
              <a:gd name="T50" fmla="*/ 2147483647 w 191"/>
              <a:gd name="T51" fmla="*/ 2147483647 h 469"/>
              <a:gd name="T52" fmla="*/ 2147483647 w 191"/>
              <a:gd name="T53" fmla="*/ 2147483647 h 469"/>
              <a:gd name="T54" fmla="*/ 2147483647 w 191"/>
              <a:gd name="T55" fmla="*/ 2147483647 h 469"/>
              <a:gd name="T56" fmla="*/ 2147483647 w 191"/>
              <a:gd name="T57" fmla="*/ 2147483647 h 469"/>
              <a:gd name="T58" fmla="*/ 2147483647 w 191"/>
              <a:gd name="T59" fmla="*/ 2147483647 h 469"/>
              <a:gd name="T60" fmla="*/ 2147483647 w 191"/>
              <a:gd name="T61" fmla="*/ 2147483647 h 469"/>
              <a:gd name="T62" fmla="*/ 2147483647 w 191"/>
              <a:gd name="T63" fmla="*/ 2147483647 h 469"/>
              <a:gd name="T64" fmla="*/ 2147483647 w 191"/>
              <a:gd name="T65" fmla="*/ 2147483647 h 469"/>
              <a:gd name="T66" fmla="*/ 2147483647 w 191"/>
              <a:gd name="T67" fmla="*/ 2147483647 h 469"/>
              <a:gd name="T68" fmla="*/ 2147483647 w 191"/>
              <a:gd name="T69" fmla="*/ 2147483647 h 469"/>
              <a:gd name="T70" fmla="*/ 2147483647 w 191"/>
              <a:gd name="T71" fmla="*/ 2147483647 h 469"/>
              <a:gd name="T72" fmla="*/ 2147483647 w 191"/>
              <a:gd name="T73" fmla="*/ 2147483647 h 469"/>
              <a:gd name="T74" fmla="*/ 2147483647 w 191"/>
              <a:gd name="T75" fmla="*/ 2147483647 h 469"/>
              <a:gd name="T76" fmla="*/ 2147483647 w 191"/>
              <a:gd name="T77" fmla="*/ 2147483647 h 469"/>
              <a:gd name="T78" fmla="*/ 2147483647 w 191"/>
              <a:gd name="T79" fmla="*/ 2147483647 h 469"/>
              <a:gd name="T80" fmla="*/ 2147483647 w 191"/>
              <a:gd name="T81" fmla="*/ 2147483647 h 469"/>
              <a:gd name="T82" fmla="*/ 2147483647 w 191"/>
              <a:gd name="T83" fmla="*/ 2147483647 h 469"/>
              <a:gd name="T84" fmla="*/ 2147483647 w 191"/>
              <a:gd name="T85" fmla="*/ 2147483647 h 469"/>
              <a:gd name="T86" fmla="*/ 2147483647 w 191"/>
              <a:gd name="T87" fmla="*/ 2147483647 h 469"/>
              <a:gd name="T88" fmla="*/ 2147483647 w 191"/>
              <a:gd name="T89" fmla="*/ 2147483647 h 469"/>
              <a:gd name="T90" fmla="*/ 2147483647 w 191"/>
              <a:gd name="T91" fmla="*/ 2147483647 h 469"/>
              <a:gd name="T92" fmla="*/ 2147483647 w 191"/>
              <a:gd name="T93" fmla="*/ 2147483647 h 469"/>
              <a:gd name="T94" fmla="*/ 2147483647 w 191"/>
              <a:gd name="T95" fmla="*/ 2147483647 h 469"/>
              <a:gd name="T96" fmla="*/ 2147483647 w 191"/>
              <a:gd name="T97" fmla="*/ 2147483647 h 469"/>
              <a:gd name="T98" fmla="*/ 2147483647 w 191"/>
              <a:gd name="T99" fmla="*/ 2147483647 h 469"/>
              <a:gd name="T100" fmla="*/ 2147483647 w 191"/>
              <a:gd name="T101" fmla="*/ 2147483647 h 469"/>
              <a:gd name="T102" fmla="*/ 2147483647 w 191"/>
              <a:gd name="T103" fmla="*/ 2147483647 h 469"/>
              <a:gd name="T104" fmla="*/ 2147483647 w 191"/>
              <a:gd name="T105" fmla="*/ 2147483647 h 469"/>
              <a:gd name="T106" fmla="*/ 2147483647 w 191"/>
              <a:gd name="T107" fmla="*/ 2147483647 h 469"/>
              <a:gd name="T108" fmla="*/ 2147483647 w 191"/>
              <a:gd name="T109" fmla="*/ 2147483647 h 46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1"/>
              <a:gd name="T166" fmla="*/ 0 h 469"/>
              <a:gd name="T167" fmla="*/ 191 w 191"/>
              <a:gd name="T168" fmla="*/ 469 h 46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1" h="469">
                <a:moveTo>
                  <a:pt x="120" y="54"/>
                </a:moveTo>
                <a:lnTo>
                  <a:pt x="113" y="58"/>
                </a:lnTo>
                <a:lnTo>
                  <a:pt x="108" y="61"/>
                </a:lnTo>
                <a:lnTo>
                  <a:pt x="104" y="63"/>
                </a:lnTo>
                <a:lnTo>
                  <a:pt x="101" y="66"/>
                </a:lnTo>
                <a:lnTo>
                  <a:pt x="99" y="69"/>
                </a:lnTo>
                <a:lnTo>
                  <a:pt x="97" y="72"/>
                </a:lnTo>
                <a:lnTo>
                  <a:pt x="93" y="77"/>
                </a:lnTo>
                <a:lnTo>
                  <a:pt x="87" y="84"/>
                </a:lnTo>
                <a:lnTo>
                  <a:pt x="87" y="88"/>
                </a:lnTo>
                <a:lnTo>
                  <a:pt x="85" y="92"/>
                </a:lnTo>
                <a:lnTo>
                  <a:pt x="83" y="96"/>
                </a:lnTo>
                <a:lnTo>
                  <a:pt x="80" y="100"/>
                </a:lnTo>
                <a:lnTo>
                  <a:pt x="76" y="104"/>
                </a:lnTo>
                <a:lnTo>
                  <a:pt x="74" y="108"/>
                </a:lnTo>
                <a:lnTo>
                  <a:pt x="71" y="112"/>
                </a:lnTo>
                <a:lnTo>
                  <a:pt x="69" y="115"/>
                </a:lnTo>
                <a:lnTo>
                  <a:pt x="68" y="117"/>
                </a:lnTo>
                <a:lnTo>
                  <a:pt x="66" y="120"/>
                </a:lnTo>
                <a:lnTo>
                  <a:pt x="64" y="123"/>
                </a:lnTo>
                <a:lnTo>
                  <a:pt x="61" y="127"/>
                </a:lnTo>
                <a:lnTo>
                  <a:pt x="59" y="131"/>
                </a:lnTo>
                <a:lnTo>
                  <a:pt x="57" y="135"/>
                </a:lnTo>
                <a:lnTo>
                  <a:pt x="55" y="139"/>
                </a:lnTo>
                <a:lnTo>
                  <a:pt x="53" y="142"/>
                </a:lnTo>
                <a:lnTo>
                  <a:pt x="51" y="146"/>
                </a:lnTo>
                <a:lnTo>
                  <a:pt x="49" y="150"/>
                </a:lnTo>
                <a:lnTo>
                  <a:pt x="47" y="154"/>
                </a:lnTo>
                <a:lnTo>
                  <a:pt x="45" y="158"/>
                </a:lnTo>
                <a:lnTo>
                  <a:pt x="42" y="162"/>
                </a:lnTo>
                <a:lnTo>
                  <a:pt x="40" y="166"/>
                </a:lnTo>
                <a:lnTo>
                  <a:pt x="38" y="169"/>
                </a:lnTo>
                <a:lnTo>
                  <a:pt x="37" y="172"/>
                </a:lnTo>
                <a:lnTo>
                  <a:pt x="36" y="178"/>
                </a:lnTo>
                <a:lnTo>
                  <a:pt x="33" y="180"/>
                </a:lnTo>
                <a:lnTo>
                  <a:pt x="31" y="183"/>
                </a:lnTo>
                <a:lnTo>
                  <a:pt x="29" y="185"/>
                </a:lnTo>
                <a:lnTo>
                  <a:pt x="27" y="187"/>
                </a:lnTo>
                <a:lnTo>
                  <a:pt x="26" y="191"/>
                </a:lnTo>
                <a:lnTo>
                  <a:pt x="25" y="195"/>
                </a:lnTo>
                <a:lnTo>
                  <a:pt x="24" y="201"/>
                </a:lnTo>
                <a:lnTo>
                  <a:pt x="25" y="203"/>
                </a:lnTo>
                <a:lnTo>
                  <a:pt x="24" y="206"/>
                </a:lnTo>
                <a:lnTo>
                  <a:pt x="23" y="210"/>
                </a:lnTo>
                <a:lnTo>
                  <a:pt x="21" y="215"/>
                </a:lnTo>
                <a:lnTo>
                  <a:pt x="20" y="220"/>
                </a:lnTo>
                <a:lnTo>
                  <a:pt x="19" y="224"/>
                </a:lnTo>
                <a:lnTo>
                  <a:pt x="18" y="227"/>
                </a:lnTo>
                <a:lnTo>
                  <a:pt x="18" y="229"/>
                </a:lnTo>
                <a:lnTo>
                  <a:pt x="17" y="239"/>
                </a:lnTo>
                <a:lnTo>
                  <a:pt x="15" y="247"/>
                </a:lnTo>
                <a:lnTo>
                  <a:pt x="11" y="254"/>
                </a:lnTo>
                <a:lnTo>
                  <a:pt x="7" y="262"/>
                </a:lnTo>
                <a:lnTo>
                  <a:pt x="4" y="270"/>
                </a:lnTo>
                <a:lnTo>
                  <a:pt x="1" y="278"/>
                </a:lnTo>
                <a:lnTo>
                  <a:pt x="0" y="289"/>
                </a:lnTo>
                <a:lnTo>
                  <a:pt x="1" y="301"/>
                </a:lnTo>
                <a:lnTo>
                  <a:pt x="2" y="304"/>
                </a:lnTo>
                <a:lnTo>
                  <a:pt x="4" y="308"/>
                </a:lnTo>
                <a:lnTo>
                  <a:pt x="7" y="311"/>
                </a:lnTo>
                <a:lnTo>
                  <a:pt x="8" y="314"/>
                </a:lnTo>
                <a:lnTo>
                  <a:pt x="9" y="317"/>
                </a:lnTo>
                <a:lnTo>
                  <a:pt x="10" y="321"/>
                </a:lnTo>
                <a:lnTo>
                  <a:pt x="10" y="324"/>
                </a:lnTo>
                <a:lnTo>
                  <a:pt x="10" y="327"/>
                </a:lnTo>
                <a:lnTo>
                  <a:pt x="8" y="335"/>
                </a:lnTo>
                <a:lnTo>
                  <a:pt x="8" y="342"/>
                </a:lnTo>
                <a:lnTo>
                  <a:pt x="8" y="348"/>
                </a:lnTo>
                <a:lnTo>
                  <a:pt x="8" y="354"/>
                </a:lnTo>
                <a:lnTo>
                  <a:pt x="10" y="360"/>
                </a:lnTo>
                <a:lnTo>
                  <a:pt x="11" y="366"/>
                </a:lnTo>
                <a:lnTo>
                  <a:pt x="12" y="373"/>
                </a:lnTo>
                <a:lnTo>
                  <a:pt x="14" y="380"/>
                </a:lnTo>
                <a:lnTo>
                  <a:pt x="14" y="390"/>
                </a:lnTo>
                <a:lnTo>
                  <a:pt x="12" y="403"/>
                </a:lnTo>
                <a:lnTo>
                  <a:pt x="11" y="418"/>
                </a:lnTo>
                <a:lnTo>
                  <a:pt x="10" y="433"/>
                </a:lnTo>
                <a:lnTo>
                  <a:pt x="10" y="446"/>
                </a:lnTo>
                <a:lnTo>
                  <a:pt x="14" y="458"/>
                </a:lnTo>
                <a:lnTo>
                  <a:pt x="21" y="466"/>
                </a:lnTo>
                <a:lnTo>
                  <a:pt x="34" y="469"/>
                </a:lnTo>
                <a:lnTo>
                  <a:pt x="36" y="465"/>
                </a:lnTo>
                <a:lnTo>
                  <a:pt x="37" y="460"/>
                </a:lnTo>
                <a:lnTo>
                  <a:pt x="37" y="454"/>
                </a:lnTo>
                <a:lnTo>
                  <a:pt x="38" y="448"/>
                </a:lnTo>
                <a:lnTo>
                  <a:pt x="38" y="442"/>
                </a:lnTo>
                <a:lnTo>
                  <a:pt x="38" y="437"/>
                </a:lnTo>
                <a:lnTo>
                  <a:pt x="38" y="431"/>
                </a:lnTo>
                <a:lnTo>
                  <a:pt x="38" y="426"/>
                </a:lnTo>
                <a:lnTo>
                  <a:pt x="41" y="425"/>
                </a:lnTo>
                <a:lnTo>
                  <a:pt x="44" y="423"/>
                </a:lnTo>
                <a:lnTo>
                  <a:pt x="46" y="421"/>
                </a:lnTo>
                <a:lnTo>
                  <a:pt x="49" y="418"/>
                </a:lnTo>
                <a:lnTo>
                  <a:pt x="52" y="416"/>
                </a:lnTo>
                <a:lnTo>
                  <a:pt x="54" y="414"/>
                </a:lnTo>
                <a:lnTo>
                  <a:pt x="56" y="412"/>
                </a:lnTo>
                <a:lnTo>
                  <a:pt x="58" y="410"/>
                </a:lnTo>
                <a:lnTo>
                  <a:pt x="63" y="406"/>
                </a:lnTo>
                <a:lnTo>
                  <a:pt x="65" y="400"/>
                </a:lnTo>
                <a:lnTo>
                  <a:pt x="68" y="395"/>
                </a:lnTo>
                <a:lnTo>
                  <a:pt x="69" y="388"/>
                </a:lnTo>
                <a:lnTo>
                  <a:pt x="71" y="382"/>
                </a:lnTo>
                <a:lnTo>
                  <a:pt x="74" y="376"/>
                </a:lnTo>
                <a:lnTo>
                  <a:pt x="78" y="371"/>
                </a:lnTo>
                <a:lnTo>
                  <a:pt x="84" y="367"/>
                </a:lnTo>
                <a:lnTo>
                  <a:pt x="86" y="360"/>
                </a:lnTo>
                <a:lnTo>
                  <a:pt x="87" y="351"/>
                </a:lnTo>
                <a:lnTo>
                  <a:pt x="87" y="343"/>
                </a:lnTo>
                <a:lnTo>
                  <a:pt x="86" y="335"/>
                </a:lnTo>
                <a:lnTo>
                  <a:pt x="86" y="326"/>
                </a:lnTo>
                <a:lnTo>
                  <a:pt x="86" y="318"/>
                </a:lnTo>
                <a:lnTo>
                  <a:pt x="87" y="310"/>
                </a:lnTo>
                <a:lnTo>
                  <a:pt x="89" y="302"/>
                </a:lnTo>
                <a:lnTo>
                  <a:pt x="93" y="297"/>
                </a:lnTo>
                <a:lnTo>
                  <a:pt x="98" y="292"/>
                </a:lnTo>
                <a:lnTo>
                  <a:pt x="104" y="288"/>
                </a:lnTo>
                <a:lnTo>
                  <a:pt x="110" y="285"/>
                </a:lnTo>
                <a:lnTo>
                  <a:pt x="117" y="281"/>
                </a:lnTo>
                <a:lnTo>
                  <a:pt x="122" y="277"/>
                </a:lnTo>
                <a:lnTo>
                  <a:pt x="127" y="273"/>
                </a:lnTo>
                <a:lnTo>
                  <a:pt x="129" y="266"/>
                </a:lnTo>
                <a:lnTo>
                  <a:pt x="131" y="259"/>
                </a:lnTo>
                <a:lnTo>
                  <a:pt x="131" y="252"/>
                </a:lnTo>
                <a:lnTo>
                  <a:pt x="130" y="245"/>
                </a:lnTo>
                <a:lnTo>
                  <a:pt x="130" y="238"/>
                </a:lnTo>
                <a:lnTo>
                  <a:pt x="129" y="231"/>
                </a:lnTo>
                <a:lnTo>
                  <a:pt x="129" y="224"/>
                </a:lnTo>
                <a:lnTo>
                  <a:pt x="131" y="217"/>
                </a:lnTo>
                <a:lnTo>
                  <a:pt x="132" y="211"/>
                </a:lnTo>
                <a:lnTo>
                  <a:pt x="137" y="201"/>
                </a:lnTo>
                <a:lnTo>
                  <a:pt x="146" y="190"/>
                </a:lnTo>
                <a:lnTo>
                  <a:pt x="155" y="179"/>
                </a:lnTo>
                <a:lnTo>
                  <a:pt x="164" y="167"/>
                </a:lnTo>
                <a:lnTo>
                  <a:pt x="171" y="156"/>
                </a:lnTo>
                <a:lnTo>
                  <a:pt x="177" y="145"/>
                </a:lnTo>
                <a:lnTo>
                  <a:pt x="180" y="134"/>
                </a:lnTo>
                <a:lnTo>
                  <a:pt x="178" y="125"/>
                </a:lnTo>
                <a:lnTo>
                  <a:pt x="177" y="120"/>
                </a:lnTo>
                <a:lnTo>
                  <a:pt x="175" y="116"/>
                </a:lnTo>
                <a:lnTo>
                  <a:pt x="175" y="110"/>
                </a:lnTo>
                <a:lnTo>
                  <a:pt x="175" y="104"/>
                </a:lnTo>
                <a:lnTo>
                  <a:pt x="175" y="97"/>
                </a:lnTo>
                <a:lnTo>
                  <a:pt x="176" y="89"/>
                </a:lnTo>
                <a:lnTo>
                  <a:pt x="177" y="81"/>
                </a:lnTo>
                <a:lnTo>
                  <a:pt x="178" y="73"/>
                </a:lnTo>
                <a:lnTo>
                  <a:pt x="180" y="65"/>
                </a:lnTo>
                <a:lnTo>
                  <a:pt x="181" y="56"/>
                </a:lnTo>
                <a:lnTo>
                  <a:pt x="183" y="48"/>
                </a:lnTo>
                <a:lnTo>
                  <a:pt x="185" y="40"/>
                </a:lnTo>
                <a:lnTo>
                  <a:pt x="186" y="32"/>
                </a:lnTo>
                <a:lnTo>
                  <a:pt x="188" y="24"/>
                </a:lnTo>
                <a:lnTo>
                  <a:pt x="189" y="18"/>
                </a:lnTo>
                <a:lnTo>
                  <a:pt x="190" y="12"/>
                </a:lnTo>
                <a:lnTo>
                  <a:pt x="191" y="7"/>
                </a:lnTo>
                <a:lnTo>
                  <a:pt x="190" y="5"/>
                </a:lnTo>
                <a:lnTo>
                  <a:pt x="187" y="4"/>
                </a:lnTo>
                <a:lnTo>
                  <a:pt x="184" y="1"/>
                </a:lnTo>
                <a:lnTo>
                  <a:pt x="180" y="0"/>
                </a:lnTo>
                <a:lnTo>
                  <a:pt x="173" y="2"/>
                </a:lnTo>
                <a:lnTo>
                  <a:pt x="165" y="7"/>
                </a:lnTo>
                <a:lnTo>
                  <a:pt x="155" y="14"/>
                </a:lnTo>
                <a:lnTo>
                  <a:pt x="145" y="23"/>
                </a:lnTo>
                <a:lnTo>
                  <a:pt x="135" y="32"/>
                </a:lnTo>
                <a:lnTo>
                  <a:pt x="127" y="43"/>
                </a:lnTo>
                <a:lnTo>
                  <a:pt x="120" y="54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53" name="Freeform 181"/>
          <p:cNvSpPr>
            <a:spLocks/>
          </p:cNvSpPr>
          <p:nvPr/>
        </p:nvSpPr>
        <p:spPr bwMode="auto">
          <a:xfrm>
            <a:off x="7389989" y="4165600"/>
            <a:ext cx="320322" cy="276578"/>
          </a:xfrm>
          <a:custGeom>
            <a:avLst/>
            <a:gdLst>
              <a:gd name="T0" fmla="*/ 2147483647 w 227"/>
              <a:gd name="T1" fmla="*/ 2147483647 h 196"/>
              <a:gd name="T2" fmla="*/ 2147483647 w 227"/>
              <a:gd name="T3" fmla="*/ 2147483647 h 196"/>
              <a:gd name="T4" fmla="*/ 2147483647 w 227"/>
              <a:gd name="T5" fmla="*/ 2147483647 h 196"/>
              <a:gd name="T6" fmla="*/ 2147483647 w 227"/>
              <a:gd name="T7" fmla="*/ 2147483647 h 196"/>
              <a:gd name="T8" fmla="*/ 2147483647 w 227"/>
              <a:gd name="T9" fmla="*/ 2147483647 h 196"/>
              <a:gd name="T10" fmla="*/ 2147483647 w 227"/>
              <a:gd name="T11" fmla="*/ 2147483647 h 196"/>
              <a:gd name="T12" fmla="*/ 2147483647 w 227"/>
              <a:gd name="T13" fmla="*/ 2147483647 h 196"/>
              <a:gd name="T14" fmla="*/ 2147483647 w 227"/>
              <a:gd name="T15" fmla="*/ 2147483647 h 196"/>
              <a:gd name="T16" fmla="*/ 2147483647 w 227"/>
              <a:gd name="T17" fmla="*/ 2147483647 h 196"/>
              <a:gd name="T18" fmla="*/ 2147483647 w 227"/>
              <a:gd name="T19" fmla="*/ 2147483647 h 196"/>
              <a:gd name="T20" fmla="*/ 2147483647 w 227"/>
              <a:gd name="T21" fmla="*/ 2147483647 h 196"/>
              <a:gd name="T22" fmla="*/ 2147483647 w 227"/>
              <a:gd name="T23" fmla="*/ 2147483647 h 196"/>
              <a:gd name="T24" fmla="*/ 2147483647 w 227"/>
              <a:gd name="T25" fmla="*/ 2147483647 h 196"/>
              <a:gd name="T26" fmla="*/ 2147483647 w 227"/>
              <a:gd name="T27" fmla="*/ 2147483647 h 196"/>
              <a:gd name="T28" fmla="*/ 2147483647 w 227"/>
              <a:gd name="T29" fmla="*/ 2147483647 h 196"/>
              <a:gd name="T30" fmla="*/ 2147483647 w 227"/>
              <a:gd name="T31" fmla="*/ 2147483647 h 196"/>
              <a:gd name="T32" fmla="*/ 2147483647 w 227"/>
              <a:gd name="T33" fmla="*/ 2147483647 h 196"/>
              <a:gd name="T34" fmla="*/ 2147483647 w 227"/>
              <a:gd name="T35" fmla="*/ 2147483647 h 196"/>
              <a:gd name="T36" fmla="*/ 2147483647 w 227"/>
              <a:gd name="T37" fmla="*/ 2147483647 h 196"/>
              <a:gd name="T38" fmla="*/ 2147483647 w 227"/>
              <a:gd name="T39" fmla="*/ 2147483647 h 196"/>
              <a:gd name="T40" fmla="*/ 2147483647 w 227"/>
              <a:gd name="T41" fmla="*/ 2147483647 h 196"/>
              <a:gd name="T42" fmla="*/ 2147483647 w 227"/>
              <a:gd name="T43" fmla="*/ 2147483647 h 196"/>
              <a:gd name="T44" fmla="*/ 2147483647 w 227"/>
              <a:gd name="T45" fmla="*/ 2147483647 h 196"/>
              <a:gd name="T46" fmla="*/ 2147483647 w 227"/>
              <a:gd name="T47" fmla="*/ 2147483647 h 196"/>
              <a:gd name="T48" fmla="*/ 2147483647 w 227"/>
              <a:gd name="T49" fmla="*/ 2147483647 h 196"/>
              <a:gd name="T50" fmla="*/ 2147483647 w 227"/>
              <a:gd name="T51" fmla="*/ 2147483647 h 196"/>
              <a:gd name="T52" fmla="*/ 2147483647 w 227"/>
              <a:gd name="T53" fmla="*/ 2147483647 h 196"/>
              <a:gd name="T54" fmla="*/ 2147483647 w 227"/>
              <a:gd name="T55" fmla="*/ 2147483647 h 196"/>
              <a:gd name="T56" fmla="*/ 2147483647 w 227"/>
              <a:gd name="T57" fmla="*/ 2147483647 h 196"/>
              <a:gd name="T58" fmla="*/ 2147483647 w 227"/>
              <a:gd name="T59" fmla="*/ 2147483647 h 196"/>
              <a:gd name="T60" fmla="*/ 2147483647 w 227"/>
              <a:gd name="T61" fmla="*/ 2147483647 h 196"/>
              <a:gd name="T62" fmla="*/ 2147483647 w 227"/>
              <a:gd name="T63" fmla="*/ 2147483647 h 196"/>
              <a:gd name="T64" fmla="*/ 2147483647 w 227"/>
              <a:gd name="T65" fmla="*/ 2147483647 h 196"/>
              <a:gd name="T66" fmla="*/ 2147483647 w 227"/>
              <a:gd name="T67" fmla="*/ 2147483647 h 196"/>
              <a:gd name="T68" fmla="*/ 0 w 227"/>
              <a:gd name="T69" fmla="*/ 2147483647 h 196"/>
              <a:gd name="T70" fmla="*/ 2147483647 w 227"/>
              <a:gd name="T71" fmla="*/ 2147483647 h 196"/>
              <a:gd name="T72" fmla="*/ 2147483647 w 227"/>
              <a:gd name="T73" fmla="*/ 2147483647 h 196"/>
              <a:gd name="T74" fmla="*/ 2147483647 w 227"/>
              <a:gd name="T75" fmla="*/ 2147483647 h 196"/>
              <a:gd name="T76" fmla="*/ 2147483647 w 227"/>
              <a:gd name="T77" fmla="*/ 2147483647 h 196"/>
              <a:gd name="T78" fmla="*/ 2147483647 w 227"/>
              <a:gd name="T79" fmla="*/ 2147483647 h 196"/>
              <a:gd name="T80" fmla="*/ 2147483647 w 227"/>
              <a:gd name="T81" fmla="*/ 2147483647 h 196"/>
              <a:gd name="T82" fmla="*/ 2147483647 w 227"/>
              <a:gd name="T83" fmla="*/ 2147483647 h 196"/>
              <a:gd name="T84" fmla="*/ 2147483647 w 227"/>
              <a:gd name="T85" fmla="*/ 2147483647 h 196"/>
              <a:gd name="T86" fmla="*/ 2147483647 w 227"/>
              <a:gd name="T87" fmla="*/ 2147483647 h 196"/>
              <a:gd name="T88" fmla="*/ 2147483647 w 227"/>
              <a:gd name="T89" fmla="*/ 2147483647 h 196"/>
              <a:gd name="T90" fmla="*/ 2147483647 w 227"/>
              <a:gd name="T91" fmla="*/ 2147483647 h 196"/>
              <a:gd name="T92" fmla="*/ 2147483647 w 227"/>
              <a:gd name="T93" fmla="*/ 2147483647 h 196"/>
              <a:gd name="T94" fmla="*/ 2147483647 w 227"/>
              <a:gd name="T95" fmla="*/ 2147483647 h 196"/>
              <a:gd name="T96" fmla="*/ 2147483647 w 227"/>
              <a:gd name="T97" fmla="*/ 2147483647 h 196"/>
              <a:gd name="T98" fmla="*/ 2147483647 w 227"/>
              <a:gd name="T99" fmla="*/ 2147483647 h 196"/>
              <a:gd name="T100" fmla="*/ 2147483647 w 227"/>
              <a:gd name="T101" fmla="*/ 0 h 196"/>
              <a:gd name="T102" fmla="*/ 2147483647 w 227"/>
              <a:gd name="T103" fmla="*/ 0 h 196"/>
              <a:gd name="T104" fmla="*/ 2147483647 w 227"/>
              <a:gd name="T105" fmla="*/ 2147483647 h 196"/>
              <a:gd name="T106" fmla="*/ 2147483647 w 227"/>
              <a:gd name="T107" fmla="*/ 2147483647 h 19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227"/>
              <a:gd name="T163" fmla="*/ 0 h 196"/>
              <a:gd name="T164" fmla="*/ 227 w 227"/>
              <a:gd name="T165" fmla="*/ 196 h 19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227" h="196">
                <a:moveTo>
                  <a:pt x="159" y="17"/>
                </a:moveTo>
                <a:lnTo>
                  <a:pt x="159" y="17"/>
                </a:lnTo>
                <a:lnTo>
                  <a:pt x="161" y="20"/>
                </a:lnTo>
                <a:lnTo>
                  <a:pt x="163" y="23"/>
                </a:lnTo>
                <a:lnTo>
                  <a:pt x="167" y="26"/>
                </a:lnTo>
                <a:lnTo>
                  <a:pt x="171" y="30"/>
                </a:lnTo>
                <a:lnTo>
                  <a:pt x="175" y="34"/>
                </a:lnTo>
                <a:lnTo>
                  <a:pt x="179" y="37"/>
                </a:lnTo>
                <a:lnTo>
                  <a:pt x="183" y="41"/>
                </a:lnTo>
                <a:lnTo>
                  <a:pt x="187" y="44"/>
                </a:lnTo>
                <a:lnTo>
                  <a:pt x="191" y="46"/>
                </a:lnTo>
                <a:lnTo>
                  <a:pt x="195" y="49"/>
                </a:lnTo>
                <a:lnTo>
                  <a:pt x="200" y="51"/>
                </a:lnTo>
                <a:lnTo>
                  <a:pt x="205" y="53"/>
                </a:lnTo>
                <a:lnTo>
                  <a:pt x="209" y="55"/>
                </a:lnTo>
                <a:lnTo>
                  <a:pt x="213" y="57"/>
                </a:lnTo>
                <a:lnTo>
                  <a:pt x="217" y="59"/>
                </a:lnTo>
                <a:lnTo>
                  <a:pt x="219" y="62"/>
                </a:lnTo>
                <a:lnTo>
                  <a:pt x="221" y="64"/>
                </a:lnTo>
                <a:lnTo>
                  <a:pt x="223" y="67"/>
                </a:lnTo>
                <a:lnTo>
                  <a:pt x="224" y="69"/>
                </a:lnTo>
                <a:lnTo>
                  <a:pt x="225" y="71"/>
                </a:lnTo>
                <a:lnTo>
                  <a:pt x="226" y="73"/>
                </a:lnTo>
                <a:lnTo>
                  <a:pt x="226" y="75"/>
                </a:lnTo>
                <a:lnTo>
                  <a:pt x="227" y="78"/>
                </a:lnTo>
                <a:lnTo>
                  <a:pt x="227" y="80"/>
                </a:lnTo>
                <a:lnTo>
                  <a:pt x="227" y="84"/>
                </a:lnTo>
                <a:lnTo>
                  <a:pt x="226" y="90"/>
                </a:lnTo>
                <a:lnTo>
                  <a:pt x="225" y="96"/>
                </a:lnTo>
                <a:lnTo>
                  <a:pt x="223" y="103"/>
                </a:lnTo>
                <a:lnTo>
                  <a:pt x="221" y="109"/>
                </a:lnTo>
                <a:lnTo>
                  <a:pt x="218" y="115"/>
                </a:lnTo>
                <a:lnTo>
                  <a:pt x="217" y="120"/>
                </a:lnTo>
                <a:lnTo>
                  <a:pt x="215" y="123"/>
                </a:lnTo>
                <a:lnTo>
                  <a:pt x="213" y="126"/>
                </a:lnTo>
                <a:lnTo>
                  <a:pt x="211" y="128"/>
                </a:lnTo>
                <a:lnTo>
                  <a:pt x="210" y="129"/>
                </a:lnTo>
                <a:lnTo>
                  <a:pt x="206" y="134"/>
                </a:lnTo>
                <a:lnTo>
                  <a:pt x="203" y="139"/>
                </a:lnTo>
                <a:lnTo>
                  <a:pt x="199" y="144"/>
                </a:lnTo>
                <a:lnTo>
                  <a:pt x="194" y="150"/>
                </a:lnTo>
                <a:lnTo>
                  <a:pt x="188" y="156"/>
                </a:lnTo>
                <a:lnTo>
                  <a:pt x="183" y="162"/>
                </a:lnTo>
                <a:lnTo>
                  <a:pt x="178" y="168"/>
                </a:lnTo>
                <a:lnTo>
                  <a:pt x="173" y="173"/>
                </a:lnTo>
                <a:lnTo>
                  <a:pt x="171" y="177"/>
                </a:lnTo>
                <a:lnTo>
                  <a:pt x="167" y="180"/>
                </a:lnTo>
                <a:lnTo>
                  <a:pt x="165" y="181"/>
                </a:lnTo>
                <a:lnTo>
                  <a:pt x="164" y="181"/>
                </a:lnTo>
                <a:lnTo>
                  <a:pt x="162" y="182"/>
                </a:lnTo>
                <a:lnTo>
                  <a:pt x="161" y="182"/>
                </a:lnTo>
                <a:lnTo>
                  <a:pt x="162" y="182"/>
                </a:lnTo>
                <a:lnTo>
                  <a:pt x="161" y="181"/>
                </a:lnTo>
                <a:lnTo>
                  <a:pt x="159" y="182"/>
                </a:lnTo>
                <a:lnTo>
                  <a:pt x="155" y="183"/>
                </a:lnTo>
                <a:lnTo>
                  <a:pt x="148" y="186"/>
                </a:lnTo>
                <a:lnTo>
                  <a:pt x="137" y="191"/>
                </a:lnTo>
                <a:lnTo>
                  <a:pt x="126" y="195"/>
                </a:lnTo>
                <a:lnTo>
                  <a:pt x="117" y="196"/>
                </a:lnTo>
                <a:lnTo>
                  <a:pt x="110" y="195"/>
                </a:lnTo>
                <a:lnTo>
                  <a:pt x="105" y="192"/>
                </a:lnTo>
                <a:lnTo>
                  <a:pt x="101" y="188"/>
                </a:lnTo>
                <a:lnTo>
                  <a:pt x="97" y="185"/>
                </a:lnTo>
                <a:lnTo>
                  <a:pt x="93" y="183"/>
                </a:lnTo>
                <a:lnTo>
                  <a:pt x="89" y="183"/>
                </a:lnTo>
                <a:lnTo>
                  <a:pt x="84" y="184"/>
                </a:lnTo>
                <a:lnTo>
                  <a:pt x="77" y="184"/>
                </a:lnTo>
                <a:lnTo>
                  <a:pt x="71" y="184"/>
                </a:lnTo>
                <a:lnTo>
                  <a:pt x="65" y="183"/>
                </a:lnTo>
                <a:lnTo>
                  <a:pt x="59" y="182"/>
                </a:lnTo>
                <a:lnTo>
                  <a:pt x="53" y="181"/>
                </a:lnTo>
                <a:lnTo>
                  <a:pt x="47" y="180"/>
                </a:lnTo>
                <a:lnTo>
                  <a:pt x="42" y="178"/>
                </a:lnTo>
                <a:lnTo>
                  <a:pt x="37" y="177"/>
                </a:lnTo>
                <a:lnTo>
                  <a:pt x="32" y="176"/>
                </a:lnTo>
                <a:lnTo>
                  <a:pt x="28" y="174"/>
                </a:lnTo>
                <a:lnTo>
                  <a:pt x="24" y="174"/>
                </a:lnTo>
                <a:lnTo>
                  <a:pt x="20" y="173"/>
                </a:lnTo>
                <a:lnTo>
                  <a:pt x="16" y="171"/>
                </a:lnTo>
                <a:lnTo>
                  <a:pt x="14" y="171"/>
                </a:lnTo>
                <a:lnTo>
                  <a:pt x="12" y="170"/>
                </a:lnTo>
                <a:lnTo>
                  <a:pt x="9" y="167"/>
                </a:lnTo>
                <a:lnTo>
                  <a:pt x="7" y="163"/>
                </a:lnTo>
                <a:lnTo>
                  <a:pt x="5" y="161"/>
                </a:lnTo>
                <a:lnTo>
                  <a:pt x="4" y="159"/>
                </a:lnTo>
                <a:lnTo>
                  <a:pt x="3" y="159"/>
                </a:lnTo>
                <a:lnTo>
                  <a:pt x="3" y="160"/>
                </a:lnTo>
                <a:lnTo>
                  <a:pt x="2" y="159"/>
                </a:lnTo>
                <a:lnTo>
                  <a:pt x="1" y="156"/>
                </a:lnTo>
                <a:lnTo>
                  <a:pt x="0" y="153"/>
                </a:lnTo>
                <a:lnTo>
                  <a:pt x="0" y="150"/>
                </a:lnTo>
                <a:lnTo>
                  <a:pt x="1" y="146"/>
                </a:lnTo>
                <a:lnTo>
                  <a:pt x="1" y="142"/>
                </a:lnTo>
                <a:lnTo>
                  <a:pt x="2" y="137"/>
                </a:lnTo>
                <a:lnTo>
                  <a:pt x="4" y="132"/>
                </a:lnTo>
                <a:lnTo>
                  <a:pt x="5" y="128"/>
                </a:lnTo>
                <a:lnTo>
                  <a:pt x="6" y="124"/>
                </a:lnTo>
                <a:lnTo>
                  <a:pt x="8" y="120"/>
                </a:lnTo>
                <a:lnTo>
                  <a:pt x="11" y="116"/>
                </a:lnTo>
                <a:lnTo>
                  <a:pt x="14" y="112"/>
                </a:lnTo>
                <a:lnTo>
                  <a:pt x="19" y="108"/>
                </a:lnTo>
                <a:lnTo>
                  <a:pt x="24" y="105"/>
                </a:lnTo>
                <a:lnTo>
                  <a:pt x="28" y="102"/>
                </a:lnTo>
                <a:lnTo>
                  <a:pt x="33" y="99"/>
                </a:lnTo>
                <a:lnTo>
                  <a:pt x="37" y="98"/>
                </a:lnTo>
                <a:lnTo>
                  <a:pt x="40" y="96"/>
                </a:lnTo>
                <a:lnTo>
                  <a:pt x="44" y="93"/>
                </a:lnTo>
                <a:lnTo>
                  <a:pt x="48" y="90"/>
                </a:lnTo>
                <a:lnTo>
                  <a:pt x="52" y="86"/>
                </a:lnTo>
                <a:lnTo>
                  <a:pt x="57" y="82"/>
                </a:lnTo>
                <a:lnTo>
                  <a:pt x="62" y="78"/>
                </a:lnTo>
                <a:lnTo>
                  <a:pt x="70" y="74"/>
                </a:lnTo>
                <a:lnTo>
                  <a:pt x="79" y="70"/>
                </a:lnTo>
                <a:lnTo>
                  <a:pt x="88" y="66"/>
                </a:lnTo>
                <a:lnTo>
                  <a:pt x="93" y="61"/>
                </a:lnTo>
                <a:lnTo>
                  <a:pt x="97" y="56"/>
                </a:lnTo>
                <a:lnTo>
                  <a:pt x="100" y="51"/>
                </a:lnTo>
                <a:lnTo>
                  <a:pt x="103" y="45"/>
                </a:lnTo>
                <a:lnTo>
                  <a:pt x="104" y="40"/>
                </a:lnTo>
                <a:lnTo>
                  <a:pt x="107" y="35"/>
                </a:lnTo>
                <a:lnTo>
                  <a:pt x="110" y="31"/>
                </a:lnTo>
                <a:lnTo>
                  <a:pt x="114" y="27"/>
                </a:lnTo>
                <a:lnTo>
                  <a:pt x="117" y="25"/>
                </a:lnTo>
                <a:lnTo>
                  <a:pt x="120" y="23"/>
                </a:lnTo>
                <a:lnTo>
                  <a:pt x="123" y="21"/>
                </a:lnTo>
                <a:lnTo>
                  <a:pt x="126" y="20"/>
                </a:lnTo>
                <a:lnTo>
                  <a:pt x="128" y="19"/>
                </a:lnTo>
                <a:lnTo>
                  <a:pt x="133" y="18"/>
                </a:lnTo>
                <a:lnTo>
                  <a:pt x="138" y="16"/>
                </a:lnTo>
                <a:lnTo>
                  <a:pt x="145" y="11"/>
                </a:lnTo>
                <a:lnTo>
                  <a:pt x="146" y="6"/>
                </a:lnTo>
                <a:lnTo>
                  <a:pt x="145" y="2"/>
                </a:lnTo>
                <a:lnTo>
                  <a:pt x="144" y="0"/>
                </a:lnTo>
                <a:lnTo>
                  <a:pt x="145" y="0"/>
                </a:lnTo>
                <a:lnTo>
                  <a:pt x="151" y="4"/>
                </a:lnTo>
                <a:lnTo>
                  <a:pt x="154" y="8"/>
                </a:lnTo>
                <a:lnTo>
                  <a:pt x="157" y="13"/>
                </a:lnTo>
                <a:lnTo>
                  <a:pt x="159" y="17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54" name="Freeform 182"/>
          <p:cNvSpPr>
            <a:spLocks/>
          </p:cNvSpPr>
          <p:nvPr/>
        </p:nvSpPr>
        <p:spPr bwMode="auto">
          <a:xfrm>
            <a:off x="2116667" y="3039533"/>
            <a:ext cx="269523" cy="661812"/>
          </a:xfrm>
          <a:custGeom>
            <a:avLst/>
            <a:gdLst>
              <a:gd name="T0" fmla="*/ 2147483647 w 191"/>
              <a:gd name="T1" fmla="*/ 2147483647 h 469"/>
              <a:gd name="T2" fmla="*/ 2147483647 w 191"/>
              <a:gd name="T3" fmla="*/ 2147483647 h 469"/>
              <a:gd name="T4" fmla="*/ 2147483647 w 191"/>
              <a:gd name="T5" fmla="*/ 2147483647 h 469"/>
              <a:gd name="T6" fmla="*/ 2147483647 w 191"/>
              <a:gd name="T7" fmla="*/ 2147483647 h 469"/>
              <a:gd name="T8" fmla="*/ 2147483647 w 191"/>
              <a:gd name="T9" fmla="*/ 2147483647 h 469"/>
              <a:gd name="T10" fmla="*/ 2147483647 w 191"/>
              <a:gd name="T11" fmla="*/ 2147483647 h 469"/>
              <a:gd name="T12" fmla="*/ 2147483647 w 191"/>
              <a:gd name="T13" fmla="*/ 2147483647 h 469"/>
              <a:gd name="T14" fmla="*/ 2147483647 w 191"/>
              <a:gd name="T15" fmla="*/ 2147483647 h 469"/>
              <a:gd name="T16" fmla="*/ 2147483647 w 191"/>
              <a:gd name="T17" fmla="*/ 2147483647 h 469"/>
              <a:gd name="T18" fmla="*/ 2147483647 w 191"/>
              <a:gd name="T19" fmla="*/ 2147483647 h 469"/>
              <a:gd name="T20" fmla="*/ 2147483647 w 191"/>
              <a:gd name="T21" fmla="*/ 2147483647 h 469"/>
              <a:gd name="T22" fmla="*/ 2147483647 w 191"/>
              <a:gd name="T23" fmla="*/ 2147483647 h 469"/>
              <a:gd name="T24" fmla="*/ 2147483647 w 191"/>
              <a:gd name="T25" fmla="*/ 2147483647 h 469"/>
              <a:gd name="T26" fmla="*/ 2147483647 w 191"/>
              <a:gd name="T27" fmla="*/ 2147483647 h 469"/>
              <a:gd name="T28" fmla="*/ 2147483647 w 191"/>
              <a:gd name="T29" fmla="*/ 2147483647 h 469"/>
              <a:gd name="T30" fmla="*/ 2147483647 w 191"/>
              <a:gd name="T31" fmla="*/ 2147483647 h 469"/>
              <a:gd name="T32" fmla="*/ 2147483647 w 191"/>
              <a:gd name="T33" fmla="*/ 2147483647 h 469"/>
              <a:gd name="T34" fmla="*/ 2147483647 w 191"/>
              <a:gd name="T35" fmla="*/ 2147483647 h 469"/>
              <a:gd name="T36" fmla="*/ 2147483647 w 191"/>
              <a:gd name="T37" fmla="*/ 2147483647 h 469"/>
              <a:gd name="T38" fmla="*/ 2147483647 w 191"/>
              <a:gd name="T39" fmla="*/ 2147483647 h 469"/>
              <a:gd name="T40" fmla="*/ 0 w 191"/>
              <a:gd name="T41" fmla="*/ 2147483647 h 469"/>
              <a:gd name="T42" fmla="*/ 2147483647 w 191"/>
              <a:gd name="T43" fmla="*/ 2147483647 h 469"/>
              <a:gd name="T44" fmla="*/ 2147483647 w 191"/>
              <a:gd name="T45" fmla="*/ 2147483647 h 469"/>
              <a:gd name="T46" fmla="*/ 2147483647 w 191"/>
              <a:gd name="T47" fmla="*/ 2147483647 h 469"/>
              <a:gd name="T48" fmla="*/ 2147483647 w 191"/>
              <a:gd name="T49" fmla="*/ 2147483647 h 469"/>
              <a:gd name="T50" fmla="*/ 2147483647 w 191"/>
              <a:gd name="T51" fmla="*/ 2147483647 h 469"/>
              <a:gd name="T52" fmla="*/ 2147483647 w 191"/>
              <a:gd name="T53" fmla="*/ 2147483647 h 469"/>
              <a:gd name="T54" fmla="*/ 2147483647 w 191"/>
              <a:gd name="T55" fmla="*/ 2147483647 h 469"/>
              <a:gd name="T56" fmla="*/ 2147483647 w 191"/>
              <a:gd name="T57" fmla="*/ 2147483647 h 469"/>
              <a:gd name="T58" fmla="*/ 2147483647 w 191"/>
              <a:gd name="T59" fmla="*/ 2147483647 h 469"/>
              <a:gd name="T60" fmla="*/ 2147483647 w 191"/>
              <a:gd name="T61" fmla="*/ 2147483647 h 469"/>
              <a:gd name="T62" fmla="*/ 2147483647 w 191"/>
              <a:gd name="T63" fmla="*/ 2147483647 h 469"/>
              <a:gd name="T64" fmla="*/ 2147483647 w 191"/>
              <a:gd name="T65" fmla="*/ 2147483647 h 469"/>
              <a:gd name="T66" fmla="*/ 2147483647 w 191"/>
              <a:gd name="T67" fmla="*/ 2147483647 h 469"/>
              <a:gd name="T68" fmla="*/ 2147483647 w 191"/>
              <a:gd name="T69" fmla="*/ 2147483647 h 469"/>
              <a:gd name="T70" fmla="*/ 2147483647 w 191"/>
              <a:gd name="T71" fmla="*/ 2147483647 h 469"/>
              <a:gd name="T72" fmla="*/ 2147483647 w 191"/>
              <a:gd name="T73" fmla="*/ 2147483647 h 469"/>
              <a:gd name="T74" fmla="*/ 2147483647 w 191"/>
              <a:gd name="T75" fmla="*/ 2147483647 h 469"/>
              <a:gd name="T76" fmla="*/ 2147483647 w 191"/>
              <a:gd name="T77" fmla="*/ 2147483647 h 469"/>
              <a:gd name="T78" fmla="*/ 2147483647 w 191"/>
              <a:gd name="T79" fmla="*/ 2147483647 h 469"/>
              <a:gd name="T80" fmla="*/ 2147483647 w 191"/>
              <a:gd name="T81" fmla="*/ 2147483647 h 469"/>
              <a:gd name="T82" fmla="*/ 2147483647 w 191"/>
              <a:gd name="T83" fmla="*/ 2147483647 h 469"/>
              <a:gd name="T84" fmla="*/ 2147483647 w 191"/>
              <a:gd name="T85" fmla="*/ 2147483647 h 469"/>
              <a:gd name="T86" fmla="*/ 2147483647 w 191"/>
              <a:gd name="T87" fmla="*/ 2147483647 h 469"/>
              <a:gd name="T88" fmla="*/ 2147483647 w 191"/>
              <a:gd name="T89" fmla="*/ 2147483647 h 469"/>
              <a:gd name="T90" fmla="*/ 2147483647 w 191"/>
              <a:gd name="T91" fmla="*/ 2147483647 h 469"/>
              <a:gd name="T92" fmla="*/ 2147483647 w 191"/>
              <a:gd name="T93" fmla="*/ 2147483647 h 469"/>
              <a:gd name="T94" fmla="*/ 2147483647 w 191"/>
              <a:gd name="T95" fmla="*/ 2147483647 h 469"/>
              <a:gd name="T96" fmla="*/ 2147483647 w 191"/>
              <a:gd name="T97" fmla="*/ 2147483647 h 469"/>
              <a:gd name="T98" fmla="*/ 2147483647 w 191"/>
              <a:gd name="T99" fmla="*/ 2147483647 h 469"/>
              <a:gd name="T100" fmla="*/ 2147483647 w 191"/>
              <a:gd name="T101" fmla="*/ 2147483647 h 469"/>
              <a:gd name="T102" fmla="*/ 2147483647 w 191"/>
              <a:gd name="T103" fmla="*/ 2147483647 h 469"/>
              <a:gd name="T104" fmla="*/ 2147483647 w 191"/>
              <a:gd name="T105" fmla="*/ 2147483647 h 469"/>
              <a:gd name="T106" fmla="*/ 2147483647 w 191"/>
              <a:gd name="T107" fmla="*/ 2147483647 h 469"/>
              <a:gd name="T108" fmla="*/ 2147483647 w 191"/>
              <a:gd name="T109" fmla="*/ 2147483647 h 469"/>
              <a:gd name="T110" fmla="*/ 2147483647 w 191"/>
              <a:gd name="T111" fmla="*/ 2147483647 h 469"/>
              <a:gd name="T112" fmla="*/ 2147483647 w 191"/>
              <a:gd name="T113" fmla="*/ 2147483647 h 469"/>
              <a:gd name="T114" fmla="*/ 2147483647 w 191"/>
              <a:gd name="T115" fmla="*/ 2147483647 h 469"/>
              <a:gd name="T116" fmla="*/ 2147483647 w 191"/>
              <a:gd name="T117" fmla="*/ 2147483647 h 469"/>
              <a:gd name="T118" fmla="*/ 2147483647 w 191"/>
              <a:gd name="T119" fmla="*/ 2147483647 h 469"/>
              <a:gd name="T120" fmla="*/ 2147483647 w 191"/>
              <a:gd name="T121" fmla="*/ 2147483647 h 469"/>
              <a:gd name="T122" fmla="*/ 2147483647 w 191"/>
              <a:gd name="T123" fmla="*/ 2147483647 h 46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91"/>
              <a:gd name="T187" fmla="*/ 0 h 469"/>
              <a:gd name="T188" fmla="*/ 191 w 191"/>
              <a:gd name="T189" fmla="*/ 469 h 469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91" h="469">
                <a:moveTo>
                  <a:pt x="120" y="54"/>
                </a:moveTo>
                <a:lnTo>
                  <a:pt x="120" y="54"/>
                </a:lnTo>
                <a:lnTo>
                  <a:pt x="113" y="58"/>
                </a:lnTo>
                <a:lnTo>
                  <a:pt x="108" y="61"/>
                </a:lnTo>
                <a:lnTo>
                  <a:pt x="104" y="63"/>
                </a:lnTo>
                <a:lnTo>
                  <a:pt x="101" y="66"/>
                </a:lnTo>
                <a:lnTo>
                  <a:pt x="99" y="69"/>
                </a:lnTo>
                <a:lnTo>
                  <a:pt x="97" y="72"/>
                </a:lnTo>
                <a:lnTo>
                  <a:pt x="93" y="77"/>
                </a:lnTo>
                <a:lnTo>
                  <a:pt x="87" y="84"/>
                </a:lnTo>
                <a:lnTo>
                  <a:pt x="87" y="88"/>
                </a:lnTo>
                <a:lnTo>
                  <a:pt x="85" y="92"/>
                </a:lnTo>
                <a:lnTo>
                  <a:pt x="83" y="96"/>
                </a:lnTo>
                <a:lnTo>
                  <a:pt x="80" y="100"/>
                </a:lnTo>
                <a:lnTo>
                  <a:pt x="76" y="104"/>
                </a:lnTo>
                <a:lnTo>
                  <a:pt x="74" y="108"/>
                </a:lnTo>
                <a:lnTo>
                  <a:pt x="71" y="112"/>
                </a:lnTo>
                <a:lnTo>
                  <a:pt x="69" y="115"/>
                </a:lnTo>
                <a:lnTo>
                  <a:pt x="68" y="117"/>
                </a:lnTo>
                <a:lnTo>
                  <a:pt x="66" y="120"/>
                </a:lnTo>
                <a:lnTo>
                  <a:pt x="64" y="123"/>
                </a:lnTo>
                <a:lnTo>
                  <a:pt x="61" y="127"/>
                </a:lnTo>
                <a:lnTo>
                  <a:pt x="59" y="131"/>
                </a:lnTo>
                <a:lnTo>
                  <a:pt x="57" y="135"/>
                </a:lnTo>
                <a:lnTo>
                  <a:pt x="55" y="139"/>
                </a:lnTo>
                <a:lnTo>
                  <a:pt x="53" y="142"/>
                </a:lnTo>
                <a:lnTo>
                  <a:pt x="51" y="146"/>
                </a:lnTo>
                <a:lnTo>
                  <a:pt x="49" y="150"/>
                </a:lnTo>
                <a:lnTo>
                  <a:pt x="47" y="154"/>
                </a:lnTo>
                <a:lnTo>
                  <a:pt x="45" y="158"/>
                </a:lnTo>
                <a:lnTo>
                  <a:pt x="42" y="162"/>
                </a:lnTo>
                <a:lnTo>
                  <a:pt x="40" y="166"/>
                </a:lnTo>
                <a:lnTo>
                  <a:pt x="38" y="169"/>
                </a:lnTo>
                <a:lnTo>
                  <a:pt x="37" y="172"/>
                </a:lnTo>
                <a:lnTo>
                  <a:pt x="36" y="178"/>
                </a:lnTo>
                <a:lnTo>
                  <a:pt x="33" y="180"/>
                </a:lnTo>
                <a:lnTo>
                  <a:pt x="31" y="183"/>
                </a:lnTo>
                <a:lnTo>
                  <a:pt x="29" y="185"/>
                </a:lnTo>
                <a:lnTo>
                  <a:pt x="27" y="187"/>
                </a:lnTo>
                <a:lnTo>
                  <a:pt x="26" y="191"/>
                </a:lnTo>
                <a:lnTo>
                  <a:pt x="25" y="195"/>
                </a:lnTo>
                <a:lnTo>
                  <a:pt x="24" y="201"/>
                </a:lnTo>
                <a:lnTo>
                  <a:pt x="25" y="203"/>
                </a:lnTo>
                <a:lnTo>
                  <a:pt x="24" y="206"/>
                </a:lnTo>
                <a:lnTo>
                  <a:pt x="23" y="210"/>
                </a:lnTo>
                <a:lnTo>
                  <a:pt x="21" y="215"/>
                </a:lnTo>
                <a:lnTo>
                  <a:pt x="20" y="220"/>
                </a:lnTo>
                <a:lnTo>
                  <a:pt x="19" y="224"/>
                </a:lnTo>
                <a:lnTo>
                  <a:pt x="18" y="227"/>
                </a:lnTo>
                <a:lnTo>
                  <a:pt x="18" y="229"/>
                </a:lnTo>
                <a:lnTo>
                  <a:pt x="17" y="239"/>
                </a:lnTo>
                <a:lnTo>
                  <a:pt x="15" y="247"/>
                </a:lnTo>
                <a:lnTo>
                  <a:pt x="11" y="254"/>
                </a:lnTo>
                <a:lnTo>
                  <a:pt x="7" y="262"/>
                </a:lnTo>
                <a:lnTo>
                  <a:pt x="4" y="270"/>
                </a:lnTo>
                <a:lnTo>
                  <a:pt x="1" y="278"/>
                </a:lnTo>
                <a:lnTo>
                  <a:pt x="0" y="289"/>
                </a:lnTo>
                <a:lnTo>
                  <a:pt x="1" y="301"/>
                </a:lnTo>
                <a:lnTo>
                  <a:pt x="2" y="304"/>
                </a:lnTo>
                <a:lnTo>
                  <a:pt x="4" y="308"/>
                </a:lnTo>
                <a:lnTo>
                  <a:pt x="7" y="311"/>
                </a:lnTo>
                <a:lnTo>
                  <a:pt x="8" y="314"/>
                </a:lnTo>
                <a:lnTo>
                  <a:pt x="9" y="317"/>
                </a:lnTo>
                <a:lnTo>
                  <a:pt x="10" y="321"/>
                </a:lnTo>
                <a:lnTo>
                  <a:pt x="10" y="324"/>
                </a:lnTo>
                <a:lnTo>
                  <a:pt x="10" y="327"/>
                </a:lnTo>
                <a:lnTo>
                  <a:pt x="8" y="335"/>
                </a:lnTo>
                <a:lnTo>
                  <a:pt x="8" y="342"/>
                </a:lnTo>
                <a:lnTo>
                  <a:pt x="8" y="348"/>
                </a:lnTo>
                <a:lnTo>
                  <a:pt x="8" y="354"/>
                </a:lnTo>
                <a:lnTo>
                  <a:pt x="10" y="360"/>
                </a:lnTo>
                <a:lnTo>
                  <a:pt x="11" y="366"/>
                </a:lnTo>
                <a:lnTo>
                  <a:pt x="12" y="373"/>
                </a:lnTo>
                <a:lnTo>
                  <a:pt x="14" y="380"/>
                </a:lnTo>
                <a:lnTo>
                  <a:pt x="14" y="390"/>
                </a:lnTo>
                <a:lnTo>
                  <a:pt x="12" y="403"/>
                </a:lnTo>
                <a:lnTo>
                  <a:pt x="11" y="418"/>
                </a:lnTo>
                <a:lnTo>
                  <a:pt x="10" y="433"/>
                </a:lnTo>
                <a:lnTo>
                  <a:pt x="10" y="446"/>
                </a:lnTo>
                <a:lnTo>
                  <a:pt x="14" y="458"/>
                </a:lnTo>
                <a:lnTo>
                  <a:pt x="21" y="466"/>
                </a:lnTo>
                <a:lnTo>
                  <a:pt x="34" y="469"/>
                </a:lnTo>
                <a:lnTo>
                  <a:pt x="36" y="465"/>
                </a:lnTo>
                <a:lnTo>
                  <a:pt x="37" y="460"/>
                </a:lnTo>
                <a:lnTo>
                  <a:pt x="37" y="454"/>
                </a:lnTo>
                <a:lnTo>
                  <a:pt x="38" y="448"/>
                </a:lnTo>
                <a:lnTo>
                  <a:pt x="38" y="442"/>
                </a:lnTo>
                <a:lnTo>
                  <a:pt x="38" y="437"/>
                </a:lnTo>
                <a:lnTo>
                  <a:pt x="38" y="431"/>
                </a:lnTo>
                <a:lnTo>
                  <a:pt x="38" y="426"/>
                </a:lnTo>
                <a:lnTo>
                  <a:pt x="41" y="425"/>
                </a:lnTo>
                <a:lnTo>
                  <a:pt x="44" y="423"/>
                </a:lnTo>
                <a:lnTo>
                  <a:pt x="46" y="421"/>
                </a:lnTo>
                <a:lnTo>
                  <a:pt x="49" y="418"/>
                </a:lnTo>
                <a:lnTo>
                  <a:pt x="52" y="416"/>
                </a:lnTo>
                <a:lnTo>
                  <a:pt x="54" y="414"/>
                </a:lnTo>
                <a:lnTo>
                  <a:pt x="56" y="412"/>
                </a:lnTo>
                <a:lnTo>
                  <a:pt x="58" y="410"/>
                </a:lnTo>
                <a:lnTo>
                  <a:pt x="63" y="406"/>
                </a:lnTo>
                <a:lnTo>
                  <a:pt x="65" y="400"/>
                </a:lnTo>
                <a:lnTo>
                  <a:pt x="68" y="395"/>
                </a:lnTo>
                <a:lnTo>
                  <a:pt x="69" y="388"/>
                </a:lnTo>
                <a:lnTo>
                  <a:pt x="71" y="382"/>
                </a:lnTo>
                <a:lnTo>
                  <a:pt x="74" y="376"/>
                </a:lnTo>
                <a:lnTo>
                  <a:pt x="78" y="371"/>
                </a:lnTo>
                <a:lnTo>
                  <a:pt x="84" y="367"/>
                </a:lnTo>
                <a:lnTo>
                  <a:pt x="86" y="360"/>
                </a:lnTo>
                <a:lnTo>
                  <a:pt x="87" y="351"/>
                </a:lnTo>
                <a:lnTo>
                  <a:pt x="87" y="343"/>
                </a:lnTo>
                <a:lnTo>
                  <a:pt x="86" y="335"/>
                </a:lnTo>
                <a:lnTo>
                  <a:pt x="86" y="326"/>
                </a:lnTo>
                <a:lnTo>
                  <a:pt x="86" y="318"/>
                </a:lnTo>
                <a:lnTo>
                  <a:pt x="87" y="310"/>
                </a:lnTo>
                <a:lnTo>
                  <a:pt x="89" y="302"/>
                </a:lnTo>
                <a:lnTo>
                  <a:pt x="93" y="297"/>
                </a:lnTo>
                <a:lnTo>
                  <a:pt x="98" y="292"/>
                </a:lnTo>
                <a:lnTo>
                  <a:pt x="104" y="288"/>
                </a:lnTo>
                <a:lnTo>
                  <a:pt x="110" y="285"/>
                </a:lnTo>
                <a:lnTo>
                  <a:pt x="117" y="281"/>
                </a:lnTo>
                <a:lnTo>
                  <a:pt x="122" y="277"/>
                </a:lnTo>
                <a:lnTo>
                  <a:pt x="127" y="273"/>
                </a:lnTo>
                <a:lnTo>
                  <a:pt x="129" y="266"/>
                </a:lnTo>
                <a:lnTo>
                  <a:pt x="131" y="259"/>
                </a:lnTo>
                <a:lnTo>
                  <a:pt x="131" y="252"/>
                </a:lnTo>
                <a:lnTo>
                  <a:pt x="130" y="245"/>
                </a:lnTo>
                <a:lnTo>
                  <a:pt x="130" y="238"/>
                </a:lnTo>
                <a:lnTo>
                  <a:pt x="129" y="231"/>
                </a:lnTo>
                <a:lnTo>
                  <a:pt x="129" y="224"/>
                </a:lnTo>
                <a:lnTo>
                  <a:pt x="131" y="217"/>
                </a:lnTo>
                <a:lnTo>
                  <a:pt x="132" y="211"/>
                </a:lnTo>
                <a:lnTo>
                  <a:pt x="137" y="201"/>
                </a:lnTo>
                <a:lnTo>
                  <a:pt x="146" y="190"/>
                </a:lnTo>
                <a:lnTo>
                  <a:pt x="155" y="179"/>
                </a:lnTo>
                <a:lnTo>
                  <a:pt x="164" y="167"/>
                </a:lnTo>
                <a:lnTo>
                  <a:pt x="171" y="156"/>
                </a:lnTo>
                <a:lnTo>
                  <a:pt x="177" y="145"/>
                </a:lnTo>
                <a:lnTo>
                  <a:pt x="180" y="134"/>
                </a:lnTo>
                <a:lnTo>
                  <a:pt x="178" y="125"/>
                </a:lnTo>
                <a:lnTo>
                  <a:pt x="177" y="120"/>
                </a:lnTo>
                <a:lnTo>
                  <a:pt x="175" y="116"/>
                </a:lnTo>
                <a:lnTo>
                  <a:pt x="175" y="110"/>
                </a:lnTo>
                <a:lnTo>
                  <a:pt x="175" y="104"/>
                </a:lnTo>
                <a:lnTo>
                  <a:pt x="175" y="97"/>
                </a:lnTo>
                <a:lnTo>
                  <a:pt x="176" y="89"/>
                </a:lnTo>
                <a:lnTo>
                  <a:pt x="177" y="81"/>
                </a:lnTo>
                <a:lnTo>
                  <a:pt x="178" y="73"/>
                </a:lnTo>
                <a:lnTo>
                  <a:pt x="180" y="65"/>
                </a:lnTo>
                <a:lnTo>
                  <a:pt x="181" y="56"/>
                </a:lnTo>
                <a:lnTo>
                  <a:pt x="183" y="48"/>
                </a:lnTo>
                <a:lnTo>
                  <a:pt x="185" y="40"/>
                </a:lnTo>
                <a:lnTo>
                  <a:pt x="186" y="32"/>
                </a:lnTo>
                <a:lnTo>
                  <a:pt x="188" y="24"/>
                </a:lnTo>
                <a:lnTo>
                  <a:pt x="189" y="18"/>
                </a:lnTo>
                <a:lnTo>
                  <a:pt x="190" y="12"/>
                </a:lnTo>
                <a:lnTo>
                  <a:pt x="191" y="7"/>
                </a:lnTo>
                <a:lnTo>
                  <a:pt x="190" y="5"/>
                </a:lnTo>
                <a:lnTo>
                  <a:pt x="187" y="4"/>
                </a:lnTo>
                <a:lnTo>
                  <a:pt x="184" y="1"/>
                </a:lnTo>
                <a:lnTo>
                  <a:pt x="180" y="0"/>
                </a:lnTo>
                <a:lnTo>
                  <a:pt x="173" y="2"/>
                </a:lnTo>
                <a:lnTo>
                  <a:pt x="165" y="7"/>
                </a:lnTo>
                <a:lnTo>
                  <a:pt x="155" y="14"/>
                </a:lnTo>
                <a:lnTo>
                  <a:pt x="145" y="23"/>
                </a:lnTo>
                <a:lnTo>
                  <a:pt x="135" y="32"/>
                </a:lnTo>
                <a:lnTo>
                  <a:pt x="127" y="43"/>
                </a:lnTo>
                <a:lnTo>
                  <a:pt x="120" y="54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55" name="Freeform 183"/>
          <p:cNvSpPr>
            <a:spLocks/>
          </p:cNvSpPr>
          <p:nvPr/>
        </p:nvSpPr>
        <p:spPr bwMode="auto">
          <a:xfrm>
            <a:off x="6735234" y="3141134"/>
            <a:ext cx="146756" cy="207434"/>
          </a:xfrm>
          <a:custGeom>
            <a:avLst/>
            <a:gdLst>
              <a:gd name="T0" fmla="*/ 2147483647 w 104"/>
              <a:gd name="T1" fmla="*/ 2147483647 h 147"/>
              <a:gd name="T2" fmla="*/ 2147483647 w 104"/>
              <a:gd name="T3" fmla="*/ 2147483647 h 147"/>
              <a:gd name="T4" fmla="*/ 2147483647 w 104"/>
              <a:gd name="T5" fmla="*/ 2147483647 h 147"/>
              <a:gd name="T6" fmla="*/ 2147483647 w 104"/>
              <a:gd name="T7" fmla="*/ 2147483647 h 147"/>
              <a:gd name="T8" fmla="*/ 2147483647 w 104"/>
              <a:gd name="T9" fmla="*/ 2147483647 h 147"/>
              <a:gd name="T10" fmla="*/ 2147483647 w 104"/>
              <a:gd name="T11" fmla="*/ 2147483647 h 147"/>
              <a:gd name="T12" fmla="*/ 2147483647 w 104"/>
              <a:gd name="T13" fmla="*/ 2147483647 h 147"/>
              <a:gd name="T14" fmla="*/ 2147483647 w 104"/>
              <a:gd name="T15" fmla="*/ 2147483647 h 147"/>
              <a:gd name="T16" fmla="*/ 2147483647 w 104"/>
              <a:gd name="T17" fmla="*/ 2147483647 h 147"/>
              <a:gd name="T18" fmla="*/ 2147483647 w 104"/>
              <a:gd name="T19" fmla="*/ 2147483647 h 147"/>
              <a:gd name="T20" fmla="*/ 2147483647 w 104"/>
              <a:gd name="T21" fmla="*/ 2147483647 h 147"/>
              <a:gd name="T22" fmla="*/ 2147483647 w 104"/>
              <a:gd name="T23" fmla="*/ 2147483647 h 147"/>
              <a:gd name="T24" fmla="*/ 2147483647 w 104"/>
              <a:gd name="T25" fmla="*/ 2147483647 h 147"/>
              <a:gd name="T26" fmla="*/ 2147483647 w 104"/>
              <a:gd name="T27" fmla="*/ 2147483647 h 147"/>
              <a:gd name="T28" fmla="*/ 2147483647 w 104"/>
              <a:gd name="T29" fmla="*/ 2147483647 h 147"/>
              <a:gd name="T30" fmla="*/ 0 w 104"/>
              <a:gd name="T31" fmla="*/ 2147483647 h 147"/>
              <a:gd name="T32" fmla="*/ 0 w 104"/>
              <a:gd name="T33" fmla="*/ 2147483647 h 147"/>
              <a:gd name="T34" fmla="*/ 2147483647 w 104"/>
              <a:gd name="T35" fmla="*/ 2147483647 h 147"/>
              <a:gd name="T36" fmla="*/ 2147483647 w 104"/>
              <a:gd name="T37" fmla="*/ 2147483647 h 147"/>
              <a:gd name="T38" fmla="*/ 2147483647 w 104"/>
              <a:gd name="T39" fmla="*/ 2147483647 h 147"/>
              <a:gd name="T40" fmla="*/ 0 w 104"/>
              <a:gd name="T41" fmla="*/ 2147483647 h 147"/>
              <a:gd name="T42" fmla="*/ 2147483647 w 104"/>
              <a:gd name="T43" fmla="*/ 2147483647 h 147"/>
              <a:gd name="T44" fmla="*/ 2147483647 w 104"/>
              <a:gd name="T45" fmla="*/ 2147483647 h 147"/>
              <a:gd name="T46" fmla="*/ 2147483647 w 104"/>
              <a:gd name="T47" fmla="*/ 2147483647 h 147"/>
              <a:gd name="T48" fmla="*/ 2147483647 w 104"/>
              <a:gd name="T49" fmla="*/ 2147483647 h 147"/>
              <a:gd name="T50" fmla="*/ 2147483647 w 104"/>
              <a:gd name="T51" fmla="*/ 2147483647 h 147"/>
              <a:gd name="T52" fmla="*/ 2147483647 w 104"/>
              <a:gd name="T53" fmla="*/ 2147483647 h 147"/>
              <a:gd name="T54" fmla="*/ 2147483647 w 104"/>
              <a:gd name="T55" fmla="*/ 2147483647 h 147"/>
              <a:gd name="T56" fmla="*/ 2147483647 w 104"/>
              <a:gd name="T57" fmla="*/ 2147483647 h 147"/>
              <a:gd name="T58" fmla="*/ 2147483647 w 104"/>
              <a:gd name="T59" fmla="*/ 2147483647 h 147"/>
              <a:gd name="T60" fmla="*/ 2147483647 w 104"/>
              <a:gd name="T61" fmla="*/ 2147483647 h 147"/>
              <a:gd name="T62" fmla="*/ 2147483647 w 104"/>
              <a:gd name="T63" fmla="*/ 2147483647 h 147"/>
              <a:gd name="T64" fmla="*/ 2147483647 w 104"/>
              <a:gd name="T65" fmla="*/ 2147483647 h 147"/>
              <a:gd name="T66" fmla="*/ 2147483647 w 104"/>
              <a:gd name="T67" fmla="*/ 2147483647 h 147"/>
              <a:gd name="T68" fmla="*/ 2147483647 w 104"/>
              <a:gd name="T69" fmla="*/ 2147483647 h 147"/>
              <a:gd name="T70" fmla="*/ 2147483647 w 104"/>
              <a:gd name="T71" fmla="*/ 2147483647 h 147"/>
              <a:gd name="T72" fmla="*/ 2147483647 w 104"/>
              <a:gd name="T73" fmla="*/ 2147483647 h 147"/>
              <a:gd name="T74" fmla="*/ 2147483647 w 104"/>
              <a:gd name="T75" fmla="*/ 2147483647 h 147"/>
              <a:gd name="T76" fmla="*/ 2147483647 w 104"/>
              <a:gd name="T77" fmla="*/ 2147483647 h 147"/>
              <a:gd name="T78" fmla="*/ 2147483647 w 104"/>
              <a:gd name="T79" fmla="*/ 2147483647 h 147"/>
              <a:gd name="T80" fmla="*/ 2147483647 w 104"/>
              <a:gd name="T81" fmla="*/ 2147483647 h 147"/>
              <a:gd name="T82" fmla="*/ 2147483647 w 104"/>
              <a:gd name="T83" fmla="*/ 2147483647 h 147"/>
              <a:gd name="T84" fmla="*/ 2147483647 w 104"/>
              <a:gd name="T85" fmla="*/ 2147483647 h 147"/>
              <a:gd name="T86" fmla="*/ 2147483647 w 104"/>
              <a:gd name="T87" fmla="*/ 2147483647 h 147"/>
              <a:gd name="T88" fmla="*/ 2147483647 w 104"/>
              <a:gd name="T89" fmla="*/ 2147483647 h 147"/>
              <a:gd name="T90" fmla="*/ 2147483647 w 104"/>
              <a:gd name="T91" fmla="*/ 2147483647 h 147"/>
              <a:gd name="T92" fmla="*/ 2147483647 w 104"/>
              <a:gd name="T93" fmla="*/ 0 h 147"/>
              <a:gd name="T94" fmla="*/ 2147483647 w 104"/>
              <a:gd name="T95" fmla="*/ 2147483647 h 147"/>
              <a:gd name="T96" fmla="*/ 2147483647 w 104"/>
              <a:gd name="T97" fmla="*/ 2147483647 h 147"/>
              <a:gd name="T98" fmla="*/ 2147483647 w 104"/>
              <a:gd name="T99" fmla="*/ 2147483647 h 14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4"/>
              <a:gd name="T151" fmla="*/ 0 h 147"/>
              <a:gd name="T152" fmla="*/ 104 w 104"/>
              <a:gd name="T153" fmla="*/ 147 h 14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4" h="147">
                <a:moveTo>
                  <a:pt x="70" y="17"/>
                </a:moveTo>
                <a:lnTo>
                  <a:pt x="64" y="19"/>
                </a:lnTo>
                <a:lnTo>
                  <a:pt x="61" y="20"/>
                </a:lnTo>
                <a:lnTo>
                  <a:pt x="59" y="23"/>
                </a:lnTo>
                <a:lnTo>
                  <a:pt x="53" y="27"/>
                </a:lnTo>
                <a:lnTo>
                  <a:pt x="52" y="31"/>
                </a:lnTo>
                <a:lnTo>
                  <a:pt x="49" y="34"/>
                </a:lnTo>
                <a:lnTo>
                  <a:pt x="46" y="36"/>
                </a:lnTo>
                <a:lnTo>
                  <a:pt x="44" y="39"/>
                </a:lnTo>
                <a:lnTo>
                  <a:pt x="42" y="40"/>
                </a:lnTo>
                <a:lnTo>
                  <a:pt x="40" y="43"/>
                </a:lnTo>
                <a:lnTo>
                  <a:pt x="37" y="46"/>
                </a:lnTo>
                <a:lnTo>
                  <a:pt x="35" y="48"/>
                </a:lnTo>
                <a:lnTo>
                  <a:pt x="33" y="51"/>
                </a:lnTo>
                <a:lnTo>
                  <a:pt x="30" y="54"/>
                </a:lnTo>
                <a:lnTo>
                  <a:pt x="27" y="58"/>
                </a:lnTo>
                <a:lnTo>
                  <a:pt x="26" y="60"/>
                </a:lnTo>
                <a:lnTo>
                  <a:pt x="23" y="63"/>
                </a:lnTo>
                <a:lnTo>
                  <a:pt x="21" y="65"/>
                </a:lnTo>
                <a:lnTo>
                  <a:pt x="19" y="67"/>
                </a:lnTo>
                <a:lnTo>
                  <a:pt x="18" y="71"/>
                </a:lnTo>
                <a:lnTo>
                  <a:pt x="17" y="73"/>
                </a:lnTo>
                <a:lnTo>
                  <a:pt x="15" y="77"/>
                </a:lnTo>
                <a:lnTo>
                  <a:pt x="14" y="80"/>
                </a:lnTo>
                <a:lnTo>
                  <a:pt x="13" y="82"/>
                </a:lnTo>
                <a:lnTo>
                  <a:pt x="12" y="86"/>
                </a:lnTo>
                <a:lnTo>
                  <a:pt x="10" y="89"/>
                </a:lnTo>
                <a:lnTo>
                  <a:pt x="8" y="92"/>
                </a:lnTo>
                <a:lnTo>
                  <a:pt x="6" y="95"/>
                </a:lnTo>
                <a:lnTo>
                  <a:pt x="4" y="98"/>
                </a:lnTo>
                <a:lnTo>
                  <a:pt x="2" y="101"/>
                </a:lnTo>
                <a:lnTo>
                  <a:pt x="0" y="106"/>
                </a:lnTo>
                <a:lnTo>
                  <a:pt x="0" y="111"/>
                </a:lnTo>
                <a:lnTo>
                  <a:pt x="0" y="112"/>
                </a:lnTo>
                <a:lnTo>
                  <a:pt x="1" y="114"/>
                </a:lnTo>
                <a:lnTo>
                  <a:pt x="2" y="116"/>
                </a:lnTo>
                <a:lnTo>
                  <a:pt x="2" y="117"/>
                </a:lnTo>
                <a:lnTo>
                  <a:pt x="2" y="118"/>
                </a:lnTo>
                <a:lnTo>
                  <a:pt x="2" y="120"/>
                </a:lnTo>
                <a:lnTo>
                  <a:pt x="2" y="122"/>
                </a:lnTo>
                <a:lnTo>
                  <a:pt x="1" y="123"/>
                </a:lnTo>
                <a:lnTo>
                  <a:pt x="0" y="137"/>
                </a:lnTo>
                <a:lnTo>
                  <a:pt x="3" y="145"/>
                </a:lnTo>
                <a:lnTo>
                  <a:pt x="8" y="147"/>
                </a:lnTo>
                <a:lnTo>
                  <a:pt x="14" y="146"/>
                </a:lnTo>
                <a:lnTo>
                  <a:pt x="21" y="144"/>
                </a:lnTo>
                <a:lnTo>
                  <a:pt x="26" y="141"/>
                </a:lnTo>
                <a:lnTo>
                  <a:pt x="29" y="141"/>
                </a:lnTo>
                <a:lnTo>
                  <a:pt x="29" y="145"/>
                </a:lnTo>
                <a:lnTo>
                  <a:pt x="30" y="142"/>
                </a:lnTo>
                <a:lnTo>
                  <a:pt x="32" y="139"/>
                </a:lnTo>
                <a:lnTo>
                  <a:pt x="32" y="135"/>
                </a:lnTo>
                <a:lnTo>
                  <a:pt x="33" y="132"/>
                </a:lnTo>
                <a:lnTo>
                  <a:pt x="33" y="128"/>
                </a:lnTo>
                <a:lnTo>
                  <a:pt x="34" y="125"/>
                </a:lnTo>
                <a:lnTo>
                  <a:pt x="35" y="122"/>
                </a:lnTo>
                <a:lnTo>
                  <a:pt x="37" y="119"/>
                </a:lnTo>
                <a:lnTo>
                  <a:pt x="38" y="116"/>
                </a:lnTo>
                <a:lnTo>
                  <a:pt x="41" y="115"/>
                </a:lnTo>
                <a:lnTo>
                  <a:pt x="44" y="114"/>
                </a:lnTo>
                <a:lnTo>
                  <a:pt x="47" y="113"/>
                </a:lnTo>
                <a:lnTo>
                  <a:pt x="50" y="112"/>
                </a:lnTo>
                <a:lnTo>
                  <a:pt x="53" y="111"/>
                </a:lnTo>
                <a:lnTo>
                  <a:pt x="55" y="109"/>
                </a:lnTo>
                <a:lnTo>
                  <a:pt x="56" y="107"/>
                </a:lnTo>
                <a:lnTo>
                  <a:pt x="57" y="104"/>
                </a:lnTo>
                <a:lnTo>
                  <a:pt x="58" y="101"/>
                </a:lnTo>
                <a:lnTo>
                  <a:pt x="59" y="98"/>
                </a:lnTo>
                <a:lnTo>
                  <a:pt x="59" y="95"/>
                </a:lnTo>
                <a:lnTo>
                  <a:pt x="59" y="92"/>
                </a:lnTo>
                <a:lnTo>
                  <a:pt x="60" y="89"/>
                </a:lnTo>
                <a:lnTo>
                  <a:pt x="61" y="86"/>
                </a:lnTo>
                <a:lnTo>
                  <a:pt x="62" y="84"/>
                </a:lnTo>
                <a:lnTo>
                  <a:pt x="65" y="80"/>
                </a:lnTo>
                <a:lnTo>
                  <a:pt x="70" y="76"/>
                </a:lnTo>
                <a:lnTo>
                  <a:pt x="74" y="72"/>
                </a:lnTo>
                <a:lnTo>
                  <a:pt x="79" y="68"/>
                </a:lnTo>
                <a:lnTo>
                  <a:pt x="83" y="64"/>
                </a:lnTo>
                <a:lnTo>
                  <a:pt x="86" y="59"/>
                </a:lnTo>
                <a:lnTo>
                  <a:pt x="89" y="55"/>
                </a:lnTo>
                <a:lnTo>
                  <a:pt x="89" y="51"/>
                </a:lnTo>
                <a:lnTo>
                  <a:pt x="89" y="47"/>
                </a:lnTo>
                <a:lnTo>
                  <a:pt x="89" y="43"/>
                </a:lnTo>
                <a:lnTo>
                  <a:pt x="91" y="36"/>
                </a:lnTo>
                <a:lnTo>
                  <a:pt x="93" y="30"/>
                </a:lnTo>
                <a:lnTo>
                  <a:pt x="95" y="23"/>
                </a:lnTo>
                <a:lnTo>
                  <a:pt x="98" y="16"/>
                </a:lnTo>
                <a:lnTo>
                  <a:pt x="101" y="10"/>
                </a:lnTo>
                <a:lnTo>
                  <a:pt x="103" y="5"/>
                </a:lnTo>
                <a:lnTo>
                  <a:pt x="104" y="4"/>
                </a:lnTo>
                <a:lnTo>
                  <a:pt x="103" y="2"/>
                </a:lnTo>
                <a:lnTo>
                  <a:pt x="102" y="1"/>
                </a:lnTo>
                <a:lnTo>
                  <a:pt x="101" y="0"/>
                </a:lnTo>
                <a:lnTo>
                  <a:pt x="99" y="0"/>
                </a:lnTo>
                <a:lnTo>
                  <a:pt x="96" y="0"/>
                </a:lnTo>
                <a:lnTo>
                  <a:pt x="93" y="1"/>
                </a:lnTo>
                <a:lnTo>
                  <a:pt x="88" y="4"/>
                </a:lnTo>
                <a:lnTo>
                  <a:pt x="83" y="6"/>
                </a:lnTo>
                <a:lnTo>
                  <a:pt x="78" y="9"/>
                </a:lnTo>
                <a:lnTo>
                  <a:pt x="74" y="13"/>
                </a:lnTo>
                <a:lnTo>
                  <a:pt x="70" y="17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56" name="Freeform 184"/>
          <p:cNvSpPr>
            <a:spLocks/>
          </p:cNvSpPr>
          <p:nvPr/>
        </p:nvSpPr>
        <p:spPr bwMode="auto">
          <a:xfrm>
            <a:off x="6776156" y="3437467"/>
            <a:ext cx="108656" cy="160867"/>
          </a:xfrm>
          <a:custGeom>
            <a:avLst/>
            <a:gdLst>
              <a:gd name="T0" fmla="*/ 2147483647 w 77"/>
              <a:gd name="T1" fmla="*/ 2147483647 h 114"/>
              <a:gd name="T2" fmla="*/ 2147483647 w 77"/>
              <a:gd name="T3" fmla="*/ 2147483647 h 114"/>
              <a:gd name="T4" fmla="*/ 2147483647 w 77"/>
              <a:gd name="T5" fmla="*/ 2147483647 h 114"/>
              <a:gd name="T6" fmla="*/ 2147483647 w 77"/>
              <a:gd name="T7" fmla="*/ 2147483647 h 114"/>
              <a:gd name="T8" fmla="*/ 2147483647 w 77"/>
              <a:gd name="T9" fmla="*/ 2147483647 h 114"/>
              <a:gd name="T10" fmla="*/ 2147483647 w 77"/>
              <a:gd name="T11" fmla="*/ 2147483647 h 114"/>
              <a:gd name="T12" fmla="*/ 2147483647 w 77"/>
              <a:gd name="T13" fmla="*/ 2147483647 h 114"/>
              <a:gd name="T14" fmla="*/ 2147483647 w 77"/>
              <a:gd name="T15" fmla="*/ 2147483647 h 114"/>
              <a:gd name="T16" fmla="*/ 2147483647 w 77"/>
              <a:gd name="T17" fmla="*/ 2147483647 h 114"/>
              <a:gd name="T18" fmla="*/ 2147483647 w 77"/>
              <a:gd name="T19" fmla="*/ 2147483647 h 114"/>
              <a:gd name="T20" fmla="*/ 2147483647 w 77"/>
              <a:gd name="T21" fmla="*/ 2147483647 h 114"/>
              <a:gd name="T22" fmla="*/ 2147483647 w 77"/>
              <a:gd name="T23" fmla="*/ 2147483647 h 114"/>
              <a:gd name="T24" fmla="*/ 2147483647 w 77"/>
              <a:gd name="T25" fmla="*/ 2147483647 h 114"/>
              <a:gd name="T26" fmla="*/ 2147483647 w 77"/>
              <a:gd name="T27" fmla="*/ 2147483647 h 114"/>
              <a:gd name="T28" fmla="*/ 2147483647 w 77"/>
              <a:gd name="T29" fmla="*/ 2147483647 h 114"/>
              <a:gd name="T30" fmla="*/ 0 w 77"/>
              <a:gd name="T31" fmla="*/ 2147483647 h 114"/>
              <a:gd name="T32" fmla="*/ 0 w 77"/>
              <a:gd name="T33" fmla="*/ 2147483647 h 114"/>
              <a:gd name="T34" fmla="*/ 2147483647 w 77"/>
              <a:gd name="T35" fmla="*/ 2147483647 h 114"/>
              <a:gd name="T36" fmla="*/ 2147483647 w 77"/>
              <a:gd name="T37" fmla="*/ 2147483647 h 114"/>
              <a:gd name="T38" fmla="*/ 2147483647 w 77"/>
              <a:gd name="T39" fmla="*/ 2147483647 h 114"/>
              <a:gd name="T40" fmla="*/ 0 w 77"/>
              <a:gd name="T41" fmla="*/ 2147483647 h 114"/>
              <a:gd name="T42" fmla="*/ 2147483647 w 77"/>
              <a:gd name="T43" fmla="*/ 2147483647 h 114"/>
              <a:gd name="T44" fmla="*/ 2147483647 w 77"/>
              <a:gd name="T45" fmla="*/ 2147483647 h 114"/>
              <a:gd name="T46" fmla="*/ 2147483647 w 77"/>
              <a:gd name="T47" fmla="*/ 2147483647 h 114"/>
              <a:gd name="T48" fmla="*/ 2147483647 w 77"/>
              <a:gd name="T49" fmla="*/ 2147483647 h 114"/>
              <a:gd name="T50" fmla="*/ 2147483647 w 77"/>
              <a:gd name="T51" fmla="*/ 2147483647 h 114"/>
              <a:gd name="T52" fmla="*/ 2147483647 w 77"/>
              <a:gd name="T53" fmla="*/ 2147483647 h 114"/>
              <a:gd name="T54" fmla="*/ 2147483647 w 77"/>
              <a:gd name="T55" fmla="*/ 2147483647 h 114"/>
              <a:gd name="T56" fmla="*/ 2147483647 w 77"/>
              <a:gd name="T57" fmla="*/ 2147483647 h 114"/>
              <a:gd name="T58" fmla="*/ 2147483647 w 77"/>
              <a:gd name="T59" fmla="*/ 2147483647 h 114"/>
              <a:gd name="T60" fmla="*/ 2147483647 w 77"/>
              <a:gd name="T61" fmla="*/ 2147483647 h 114"/>
              <a:gd name="T62" fmla="*/ 2147483647 w 77"/>
              <a:gd name="T63" fmla="*/ 2147483647 h 114"/>
              <a:gd name="T64" fmla="*/ 2147483647 w 77"/>
              <a:gd name="T65" fmla="*/ 2147483647 h 114"/>
              <a:gd name="T66" fmla="*/ 2147483647 w 77"/>
              <a:gd name="T67" fmla="*/ 2147483647 h 114"/>
              <a:gd name="T68" fmla="*/ 2147483647 w 77"/>
              <a:gd name="T69" fmla="*/ 2147483647 h 114"/>
              <a:gd name="T70" fmla="*/ 2147483647 w 77"/>
              <a:gd name="T71" fmla="*/ 2147483647 h 11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77"/>
              <a:gd name="T109" fmla="*/ 0 h 114"/>
              <a:gd name="T110" fmla="*/ 77 w 77"/>
              <a:gd name="T111" fmla="*/ 114 h 11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77" h="114">
                <a:moveTo>
                  <a:pt x="61" y="0"/>
                </a:moveTo>
                <a:lnTo>
                  <a:pt x="56" y="1"/>
                </a:lnTo>
                <a:lnTo>
                  <a:pt x="53" y="3"/>
                </a:lnTo>
                <a:lnTo>
                  <a:pt x="51" y="6"/>
                </a:lnTo>
                <a:lnTo>
                  <a:pt x="46" y="9"/>
                </a:lnTo>
                <a:lnTo>
                  <a:pt x="45" y="12"/>
                </a:lnTo>
                <a:lnTo>
                  <a:pt x="42" y="15"/>
                </a:lnTo>
                <a:lnTo>
                  <a:pt x="39" y="17"/>
                </a:lnTo>
                <a:lnTo>
                  <a:pt x="38" y="19"/>
                </a:lnTo>
                <a:lnTo>
                  <a:pt x="37" y="20"/>
                </a:lnTo>
                <a:lnTo>
                  <a:pt x="34" y="23"/>
                </a:lnTo>
                <a:lnTo>
                  <a:pt x="32" y="25"/>
                </a:lnTo>
                <a:lnTo>
                  <a:pt x="30" y="27"/>
                </a:lnTo>
                <a:lnTo>
                  <a:pt x="28" y="30"/>
                </a:lnTo>
                <a:lnTo>
                  <a:pt x="26" y="33"/>
                </a:lnTo>
                <a:lnTo>
                  <a:pt x="23" y="35"/>
                </a:lnTo>
                <a:lnTo>
                  <a:pt x="22" y="38"/>
                </a:lnTo>
                <a:lnTo>
                  <a:pt x="20" y="41"/>
                </a:lnTo>
                <a:lnTo>
                  <a:pt x="18" y="42"/>
                </a:lnTo>
                <a:lnTo>
                  <a:pt x="16" y="44"/>
                </a:lnTo>
                <a:lnTo>
                  <a:pt x="15" y="47"/>
                </a:lnTo>
                <a:lnTo>
                  <a:pt x="15" y="49"/>
                </a:lnTo>
                <a:lnTo>
                  <a:pt x="13" y="52"/>
                </a:lnTo>
                <a:lnTo>
                  <a:pt x="12" y="55"/>
                </a:lnTo>
                <a:lnTo>
                  <a:pt x="11" y="57"/>
                </a:lnTo>
                <a:lnTo>
                  <a:pt x="10" y="60"/>
                </a:lnTo>
                <a:lnTo>
                  <a:pt x="8" y="63"/>
                </a:lnTo>
                <a:lnTo>
                  <a:pt x="7" y="66"/>
                </a:lnTo>
                <a:lnTo>
                  <a:pt x="5" y="68"/>
                </a:lnTo>
                <a:lnTo>
                  <a:pt x="3" y="71"/>
                </a:lnTo>
                <a:lnTo>
                  <a:pt x="1" y="74"/>
                </a:lnTo>
                <a:lnTo>
                  <a:pt x="0" y="78"/>
                </a:lnTo>
                <a:lnTo>
                  <a:pt x="0" y="82"/>
                </a:lnTo>
                <a:lnTo>
                  <a:pt x="0" y="83"/>
                </a:lnTo>
                <a:lnTo>
                  <a:pt x="1" y="84"/>
                </a:lnTo>
                <a:lnTo>
                  <a:pt x="1" y="86"/>
                </a:lnTo>
                <a:lnTo>
                  <a:pt x="1" y="87"/>
                </a:lnTo>
                <a:lnTo>
                  <a:pt x="1" y="88"/>
                </a:lnTo>
                <a:lnTo>
                  <a:pt x="1" y="90"/>
                </a:lnTo>
                <a:lnTo>
                  <a:pt x="1" y="91"/>
                </a:lnTo>
                <a:lnTo>
                  <a:pt x="1" y="92"/>
                </a:lnTo>
                <a:lnTo>
                  <a:pt x="0" y="105"/>
                </a:lnTo>
                <a:lnTo>
                  <a:pt x="3" y="111"/>
                </a:lnTo>
                <a:lnTo>
                  <a:pt x="7" y="114"/>
                </a:lnTo>
                <a:lnTo>
                  <a:pt x="12" y="113"/>
                </a:lnTo>
                <a:lnTo>
                  <a:pt x="18" y="110"/>
                </a:lnTo>
                <a:lnTo>
                  <a:pt x="23" y="109"/>
                </a:lnTo>
                <a:lnTo>
                  <a:pt x="25" y="109"/>
                </a:lnTo>
                <a:lnTo>
                  <a:pt x="25" y="112"/>
                </a:lnTo>
                <a:lnTo>
                  <a:pt x="27" y="109"/>
                </a:lnTo>
                <a:lnTo>
                  <a:pt x="28" y="106"/>
                </a:lnTo>
                <a:lnTo>
                  <a:pt x="30" y="102"/>
                </a:lnTo>
                <a:lnTo>
                  <a:pt x="32" y="98"/>
                </a:lnTo>
                <a:lnTo>
                  <a:pt x="34" y="95"/>
                </a:lnTo>
                <a:lnTo>
                  <a:pt x="37" y="92"/>
                </a:lnTo>
                <a:lnTo>
                  <a:pt x="39" y="91"/>
                </a:lnTo>
                <a:lnTo>
                  <a:pt x="41" y="90"/>
                </a:lnTo>
                <a:lnTo>
                  <a:pt x="45" y="88"/>
                </a:lnTo>
                <a:lnTo>
                  <a:pt x="50" y="82"/>
                </a:lnTo>
                <a:lnTo>
                  <a:pt x="57" y="72"/>
                </a:lnTo>
                <a:lnTo>
                  <a:pt x="64" y="61"/>
                </a:lnTo>
                <a:lnTo>
                  <a:pt x="69" y="50"/>
                </a:lnTo>
                <a:lnTo>
                  <a:pt x="75" y="41"/>
                </a:lnTo>
                <a:lnTo>
                  <a:pt x="77" y="34"/>
                </a:lnTo>
                <a:lnTo>
                  <a:pt x="77" y="30"/>
                </a:lnTo>
                <a:lnTo>
                  <a:pt x="71" y="27"/>
                </a:lnTo>
                <a:lnTo>
                  <a:pt x="69" y="23"/>
                </a:lnTo>
                <a:lnTo>
                  <a:pt x="70" y="20"/>
                </a:lnTo>
                <a:lnTo>
                  <a:pt x="72" y="16"/>
                </a:lnTo>
                <a:lnTo>
                  <a:pt x="73" y="13"/>
                </a:lnTo>
                <a:lnTo>
                  <a:pt x="73" y="9"/>
                </a:lnTo>
                <a:lnTo>
                  <a:pt x="69" y="5"/>
                </a:lnTo>
                <a:lnTo>
                  <a:pt x="61" y="0"/>
                </a:lnTo>
                <a:close/>
              </a:path>
            </a:pathLst>
          </a:custGeom>
          <a:solidFill>
            <a:srgbClr val="FFCC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57" name="Freeform 185"/>
          <p:cNvSpPr>
            <a:spLocks/>
          </p:cNvSpPr>
          <p:nvPr/>
        </p:nvSpPr>
        <p:spPr bwMode="auto">
          <a:xfrm>
            <a:off x="6735234" y="3141134"/>
            <a:ext cx="146756" cy="207434"/>
          </a:xfrm>
          <a:custGeom>
            <a:avLst/>
            <a:gdLst>
              <a:gd name="T0" fmla="*/ 2147483647 w 104"/>
              <a:gd name="T1" fmla="*/ 2147483647 h 147"/>
              <a:gd name="T2" fmla="*/ 2147483647 w 104"/>
              <a:gd name="T3" fmla="*/ 2147483647 h 147"/>
              <a:gd name="T4" fmla="*/ 2147483647 w 104"/>
              <a:gd name="T5" fmla="*/ 2147483647 h 147"/>
              <a:gd name="T6" fmla="*/ 2147483647 w 104"/>
              <a:gd name="T7" fmla="*/ 2147483647 h 147"/>
              <a:gd name="T8" fmla="*/ 2147483647 w 104"/>
              <a:gd name="T9" fmla="*/ 2147483647 h 147"/>
              <a:gd name="T10" fmla="*/ 2147483647 w 104"/>
              <a:gd name="T11" fmla="*/ 2147483647 h 147"/>
              <a:gd name="T12" fmla="*/ 2147483647 w 104"/>
              <a:gd name="T13" fmla="*/ 2147483647 h 147"/>
              <a:gd name="T14" fmla="*/ 2147483647 w 104"/>
              <a:gd name="T15" fmla="*/ 2147483647 h 147"/>
              <a:gd name="T16" fmla="*/ 2147483647 w 104"/>
              <a:gd name="T17" fmla="*/ 2147483647 h 147"/>
              <a:gd name="T18" fmla="*/ 2147483647 w 104"/>
              <a:gd name="T19" fmla="*/ 2147483647 h 147"/>
              <a:gd name="T20" fmla="*/ 2147483647 w 104"/>
              <a:gd name="T21" fmla="*/ 2147483647 h 147"/>
              <a:gd name="T22" fmla="*/ 2147483647 w 104"/>
              <a:gd name="T23" fmla="*/ 2147483647 h 147"/>
              <a:gd name="T24" fmla="*/ 2147483647 w 104"/>
              <a:gd name="T25" fmla="*/ 2147483647 h 147"/>
              <a:gd name="T26" fmla="*/ 2147483647 w 104"/>
              <a:gd name="T27" fmla="*/ 2147483647 h 147"/>
              <a:gd name="T28" fmla="*/ 2147483647 w 104"/>
              <a:gd name="T29" fmla="*/ 2147483647 h 147"/>
              <a:gd name="T30" fmla="*/ 2147483647 w 104"/>
              <a:gd name="T31" fmla="*/ 2147483647 h 147"/>
              <a:gd name="T32" fmla="*/ 2147483647 w 104"/>
              <a:gd name="T33" fmla="*/ 2147483647 h 147"/>
              <a:gd name="T34" fmla="*/ 2147483647 w 104"/>
              <a:gd name="T35" fmla="*/ 2147483647 h 147"/>
              <a:gd name="T36" fmla="*/ 2147483647 w 104"/>
              <a:gd name="T37" fmla="*/ 2147483647 h 147"/>
              <a:gd name="T38" fmla="*/ 0 w 104"/>
              <a:gd name="T39" fmla="*/ 2147483647 h 147"/>
              <a:gd name="T40" fmla="*/ 0 w 104"/>
              <a:gd name="T41" fmla="*/ 2147483647 h 147"/>
              <a:gd name="T42" fmla="*/ 2147483647 w 104"/>
              <a:gd name="T43" fmla="*/ 2147483647 h 147"/>
              <a:gd name="T44" fmla="*/ 2147483647 w 104"/>
              <a:gd name="T45" fmla="*/ 2147483647 h 147"/>
              <a:gd name="T46" fmla="*/ 2147483647 w 104"/>
              <a:gd name="T47" fmla="*/ 2147483647 h 147"/>
              <a:gd name="T48" fmla="*/ 2147483647 w 104"/>
              <a:gd name="T49" fmla="*/ 2147483647 h 147"/>
              <a:gd name="T50" fmla="*/ 0 w 104"/>
              <a:gd name="T51" fmla="*/ 2147483647 h 147"/>
              <a:gd name="T52" fmla="*/ 2147483647 w 104"/>
              <a:gd name="T53" fmla="*/ 2147483647 h 147"/>
              <a:gd name="T54" fmla="*/ 2147483647 w 104"/>
              <a:gd name="T55" fmla="*/ 2147483647 h 147"/>
              <a:gd name="T56" fmla="*/ 2147483647 w 104"/>
              <a:gd name="T57" fmla="*/ 2147483647 h 147"/>
              <a:gd name="T58" fmla="*/ 2147483647 w 104"/>
              <a:gd name="T59" fmla="*/ 2147483647 h 147"/>
              <a:gd name="T60" fmla="*/ 2147483647 w 104"/>
              <a:gd name="T61" fmla="*/ 2147483647 h 147"/>
              <a:gd name="T62" fmla="*/ 2147483647 w 104"/>
              <a:gd name="T63" fmla="*/ 2147483647 h 147"/>
              <a:gd name="T64" fmla="*/ 2147483647 w 104"/>
              <a:gd name="T65" fmla="*/ 2147483647 h 147"/>
              <a:gd name="T66" fmla="*/ 2147483647 w 104"/>
              <a:gd name="T67" fmla="*/ 2147483647 h 147"/>
              <a:gd name="T68" fmla="*/ 2147483647 w 104"/>
              <a:gd name="T69" fmla="*/ 2147483647 h 147"/>
              <a:gd name="T70" fmla="*/ 2147483647 w 104"/>
              <a:gd name="T71" fmla="*/ 2147483647 h 147"/>
              <a:gd name="T72" fmla="*/ 2147483647 w 104"/>
              <a:gd name="T73" fmla="*/ 2147483647 h 147"/>
              <a:gd name="T74" fmla="*/ 2147483647 w 104"/>
              <a:gd name="T75" fmla="*/ 2147483647 h 147"/>
              <a:gd name="T76" fmla="*/ 2147483647 w 104"/>
              <a:gd name="T77" fmla="*/ 2147483647 h 147"/>
              <a:gd name="T78" fmla="*/ 2147483647 w 104"/>
              <a:gd name="T79" fmla="*/ 2147483647 h 147"/>
              <a:gd name="T80" fmla="*/ 2147483647 w 104"/>
              <a:gd name="T81" fmla="*/ 2147483647 h 147"/>
              <a:gd name="T82" fmla="*/ 2147483647 w 104"/>
              <a:gd name="T83" fmla="*/ 2147483647 h 147"/>
              <a:gd name="T84" fmla="*/ 2147483647 w 104"/>
              <a:gd name="T85" fmla="*/ 2147483647 h 147"/>
              <a:gd name="T86" fmla="*/ 2147483647 w 104"/>
              <a:gd name="T87" fmla="*/ 2147483647 h 147"/>
              <a:gd name="T88" fmla="*/ 2147483647 w 104"/>
              <a:gd name="T89" fmla="*/ 2147483647 h 147"/>
              <a:gd name="T90" fmla="*/ 2147483647 w 104"/>
              <a:gd name="T91" fmla="*/ 2147483647 h 147"/>
              <a:gd name="T92" fmla="*/ 2147483647 w 104"/>
              <a:gd name="T93" fmla="*/ 2147483647 h 147"/>
              <a:gd name="T94" fmla="*/ 2147483647 w 104"/>
              <a:gd name="T95" fmla="*/ 2147483647 h 147"/>
              <a:gd name="T96" fmla="*/ 2147483647 w 104"/>
              <a:gd name="T97" fmla="*/ 2147483647 h 147"/>
              <a:gd name="T98" fmla="*/ 2147483647 w 104"/>
              <a:gd name="T99" fmla="*/ 2147483647 h 147"/>
              <a:gd name="T100" fmla="*/ 2147483647 w 104"/>
              <a:gd name="T101" fmla="*/ 2147483647 h 147"/>
              <a:gd name="T102" fmla="*/ 2147483647 w 104"/>
              <a:gd name="T103" fmla="*/ 2147483647 h 147"/>
              <a:gd name="T104" fmla="*/ 2147483647 w 104"/>
              <a:gd name="T105" fmla="*/ 2147483647 h 147"/>
              <a:gd name="T106" fmla="*/ 2147483647 w 104"/>
              <a:gd name="T107" fmla="*/ 2147483647 h 147"/>
              <a:gd name="T108" fmla="*/ 2147483647 w 104"/>
              <a:gd name="T109" fmla="*/ 0 h 147"/>
              <a:gd name="T110" fmla="*/ 2147483647 w 104"/>
              <a:gd name="T111" fmla="*/ 0 h 147"/>
              <a:gd name="T112" fmla="*/ 2147483647 w 104"/>
              <a:gd name="T113" fmla="*/ 2147483647 h 147"/>
              <a:gd name="T114" fmla="*/ 2147483647 w 104"/>
              <a:gd name="T115" fmla="*/ 2147483647 h 147"/>
              <a:gd name="T116" fmla="*/ 2147483647 w 104"/>
              <a:gd name="T117" fmla="*/ 2147483647 h 14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04"/>
              <a:gd name="T178" fmla="*/ 0 h 147"/>
              <a:gd name="T179" fmla="*/ 104 w 104"/>
              <a:gd name="T180" fmla="*/ 147 h 14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04" h="147">
                <a:moveTo>
                  <a:pt x="70" y="17"/>
                </a:moveTo>
                <a:lnTo>
                  <a:pt x="70" y="17"/>
                </a:lnTo>
                <a:lnTo>
                  <a:pt x="64" y="19"/>
                </a:lnTo>
                <a:lnTo>
                  <a:pt x="61" y="20"/>
                </a:lnTo>
                <a:lnTo>
                  <a:pt x="59" y="23"/>
                </a:lnTo>
                <a:lnTo>
                  <a:pt x="53" y="27"/>
                </a:lnTo>
                <a:lnTo>
                  <a:pt x="52" y="31"/>
                </a:lnTo>
                <a:lnTo>
                  <a:pt x="49" y="34"/>
                </a:lnTo>
                <a:lnTo>
                  <a:pt x="46" y="36"/>
                </a:lnTo>
                <a:lnTo>
                  <a:pt x="44" y="39"/>
                </a:lnTo>
                <a:lnTo>
                  <a:pt x="42" y="40"/>
                </a:lnTo>
                <a:lnTo>
                  <a:pt x="40" y="43"/>
                </a:lnTo>
                <a:lnTo>
                  <a:pt x="37" y="46"/>
                </a:lnTo>
                <a:lnTo>
                  <a:pt x="35" y="48"/>
                </a:lnTo>
                <a:lnTo>
                  <a:pt x="33" y="51"/>
                </a:lnTo>
                <a:lnTo>
                  <a:pt x="30" y="54"/>
                </a:lnTo>
                <a:lnTo>
                  <a:pt x="27" y="58"/>
                </a:lnTo>
                <a:lnTo>
                  <a:pt x="26" y="60"/>
                </a:lnTo>
                <a:lnTo>
                  <a:pt x="23" y="63"/>
                </a:lnTo>
                <a:lnTo>
                  <a:pt x="21" y="65"/>
                </a:lnTo>
                <a:lnTo>
                  <a:pt x="19" y="67"/>
                </a:lnTo>
                <a:lnTo>
                  <a:pt x="18" y="71"/>
                </a:lnTo>
                <a:lnTo>
                  <a:pt x="17" y="73"/>
                </a:lnTo>
                <a:lnTo>
                  <a:pt x="15" y="77"/>
                </a:lnTo>
                <a:lnTo>
                  <a:pt x="14" y="80"/>
                </a:lnTo>
                <a:lnTo>
                  <a:pt x="13" y="82"/>
                </a:lnTo>
                <a:lnTo>
                  <a:pt x="12" y="86"/>
                </a:lnTo>
                <a:lnTo>
                  <a:pt x="10" y="89"/>
                </a:lnTo>
                <a:lnTo>
                  <a:pt x="8" y="92"/>
                </a:lnTo>
                <a:lnTo>
                  <a:pt x="6" y="95"/>
                </a:lnTo>
                <a:lnTo>
                  <a:pt x="4" y="98"/>
                </a:lnTo>
                <a:lnTo>
                  <a:pt x="2" y="101"/>
                </a:lnTo>
                <a:lnTo>
                  <a:pt x="0" y="106"/>
                </a:lnTo>
                <a:lnTo>
                  <a:pt x="0" y="111"/>
                </a:lnTo>
                <a:lnTo>
                  <a:pt x="0" y="112"/>
                </a:lnTo>
                <a:lnTo>
                  <a:pt x="1" y="114"/>
                </a:lnTo>
                <a:lnTo>
                  <a:pt x="2" y="116"/>
                </a:lnTo>
                <a:lnTo>
                  <a:pt x="2" y="117"/>
                </a:lnTo>
                <a:lnTo>
                  <a:pt x="2" y="118"/>
                </a:lnTo>
                <a:lnTo>
                  <a:pt x="2" y="120"/>
                </a:lnTo>
                <a:lnTo>
                  <a:pt x="2" y="122"/>
                </a:lnTo>
                <a:lnTo>
                  <a:pt x="1" y="123"/>
                </a:lnTo>
                <a:lnTo>
                  <a:pt x="0" y="137"/>
                </a:lnTo>
                <a:lnTo>
                  <a:pt x="3" y="145"/>
                </a:lnTo>
                <a:lnTo>
                  <a:pt x="8" y="147"/>
                </a:lnTo>
                <a:lnTo>
                  <a:pt x="14" y="146"/>
                </a:lnTo>
                <a:lnTo>
                  <a:pt x="21" y="144"/>
                </a:lnTo>
                <a:lnTo>
                  <a:pt x="26" y="141"/>
                </a:lnTo>
                <a:lnTo>
                  <a:pt x="29" y="141"/>
                </a:lnTo>
                <a:lnTo>
                  <a:pt x="29" y="145"/>
                </a:lnTo>
                <a:lnTo>
                  <a:pt x="30" y="142"/>
                </a:lnTo>
                <a:lnTo>
                  <a:pt x="32" y="139"/>
                </a:lnTo>
                <a:lnTo>
                  <a:pt x="32" y="135"/>
                </a:lnTo>
                <a:lnTo>
                  <a:pt x="33" y="132"/>
                </a:lnTo>
                <a:lnTo>
                  <a:pt x="33" y="128"/>
                </a:lnTo>
                <a:lnTo>
                  <a:pt x="34" y="125"/>
                </a:lnTo>
                <a:lnTo>
                  <a:pt x="35" y="122"/>
                </a:lnTo>
                <a:lnTo>
                  <a:pt x="37" y="119"/>
                </a:lnTo>
                <a:lnTo>
                  <a:pt x="38" y="116"/>
                </a:lnTo>
                <a:lnTo>
                  <a:pt x="41" y="115"/>
                </a:lnTo>
                <a:lnTo>
                  <a:pt x="44" y="114"/>
                </a:lnTo>
                <a:lnTo>
                  <a:pt x="47" y="113"/>
                </a:lnTo>
                <a:lnTo>
                  <a:pt x="50" y="112"/>
                </a:lnTo>
                <a:lnTo>
                  <a:pt x="53" y="111"/>
                </a:lnTo>
                <a:lnTo>
                  <a:pt x="55" y="109"/>
                </a:lnTo>
                <a:lnTo>
                  <a:pt x="56" y="107"/>
                </a:lnTo>
                <a:lnTo>
                  <a:pt x="57" y="104"/>
                </a:lnTo>
                <a:lnTo>
                  <a:pt x="58" y="101"/>
                </a:lnTo>
                <a:lnTo>
                  <a:pt x="59" y="98"/>
                </a:lnTo>
                <a:lnTo>
                  <a:pt x="59" y="95"/>
                </a:lnTo>
                <a:lnTo>
                  <a:pt x="59" y="92"/>
                </a:lnTo>
                <a:lnTo>
                  <a:pt x="60" y="89"/>
                </a:lnTo>
                <a:lnTo>
                  <a:pt x="61" y="86"/>
                </a:lnTo>
                <a:lnTo>
                  <a:pt x="62" y="84"/>
                </a:lnTo>
                <a:lnTo>
                  <a:pt x="65" y="80"/>
                </a:lnTo>
                <a:lnTo>
                  <a:pt x="70" y="76"/>
                </a:lnTo>
                <a:lnTo>
                  <a:pt x="74" y="72"/>
                </a:lnTo>
                <a:lnTo>
                  <a:pt x="79" y="68"/>
                </a:lnTo>
                <a:lnTo>
                  <a:pt x="83" y="64"/>
                </a:lnTo>
                <a:lnTo>
                  <a:pt x="86" y="59"/>
                </a:lnTo>
                <a:lnTo>
                  <a:pt x="89" y="55"/>
                </a:lnTo>
                <a:lnTo>
                  <a:pt x="89" y="51"/>
                </a:lnTo>
                <a:lnTo>
                  <a:pt x="89" y="47"/>
                </a:lnTo>
                <a:lnTo>
                  <a:pt x="89" y="43"/>
                </a:lnTo>
                <a:lnTo>
                  <a:pt x="91" y="36"/>
                </a:lnTo>
                <a:lnTo>
                  <a:pt x="93" y="30"/>
                </a:lnTo>
                <a:lnTo>
                  <a:pt x="95" y="23"/>
                </a:lnTo>
                <a:lnTo>
                  <a:pt x="98" y="16"/>
                </a:lnTo>
                <a:lnTo>
                  <a:pt x="101" y="10"/>
                </a:lnTo>
                <a:lnTo>
                  <a:pt x="103" y="5"/>
                </a:lnTo>
                <a:lnTo>
                  <a:pt x="104" y="4"/>
                </a:lnTo>
                <a:lnTo>
                  <a:pt x="103" y="2"/>
                </a:lnTo>
                <a:lnTo>
                  <a:pt x="102" y="1"/>
                </a:lnTo>
                <a:lnTo>
                  <a:pt x="101" y="0"/>
                </a:lnTo>
                <a:lnTo>
                  <a:pt x="99" y="0"/>
                </a:lnTo>
                <a:lnTo>
                  <a:pt x="96" y="0"/>
                </a:lnTo>
                <a:lnTo>
                  <a:pt x="93" y="1"/>
                </a:lnTo>
                <a:lnTo>
                  <a:pt x="88" y="4"/>
                </a:lnTo>
                <a:lnTo>
                  <a:pt x="83" y="6"/>
                </a:lnTo>
                <a:lnTo>
                  <a:pt x="78" y="9"/>
                </a:lnTo>
                <a:lnTo>
                  <a:pt x="74" y="13"/>
                </a:lnTo>
                <a:lnTo>
                  <a:pt x="70" y="17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58" name="Freeform 186"/>
          <p:cNvSpPr>
            <a:spLocks/>
          </p:cNvSpPr>
          <p:nvPr/>
        </p:nvSpPr>
        <p:spPr bwMode="auto">
          <a:xfrm>
            <a:off x="6776156" y="3437467"/>
            <a:ext cx="108656" cy="160867"/>
          </a:xfrm>
          <a:custGeom>
            <a:avLst/>
            <a:gdLst>
              <a:gd name="T0" fmla="*/ 2147483647 w 77"/>
              <a:gd name="T1" fmla="*/ 0 h 114"/>
              <a:gd name="T2" fmla="*/ 2147483647 w 77"/>
              <a:gd name="T3" fmla="*/ 2147483647 h 114"/>
              <a:gd name="T4" fmla="*/ 2147483647 w 77"/>
              <a:gd name="T5" fmla="*/ 2147483647 h 114"/>
              <a:gd name="T6" fmla="*/ 2147483647 w 77"/>
              <a:gd name="T7" fmla="*/ 2147483647 h 114"/>
              <a:gd name="T8" fmla="*/ 2147483647 w 77"/>
              <a:gd name="T9" fmla="*/ 2147483647 h 114"/>
              <a:gd name="T10" fmla="*/ 2147483647 w 77"/>
              <a:gd name="T11" fmla="*/ 2147483647 h 114"/>
              <a:gd name="T12" fmla="*/ 2147483647 w 77"/>
              <a:gd name="T13" fmla="*/ 2147483647 h 114"/>
              <a:gd name="T14" fmla="*/ 2147483647 w 77"/>
              <a:gd name="T15" fmla="*/ 2147483647 h 114"/>
              <a:gd name="T16" fmla="*/ 2147483647 w 77"/>
              <a:gd name="T17" fmla="*/ 2147483647 h 114"/>
              <a:gd name="T18" fmla="*/ 2147483647 w 77"/>
              <a:gd name="T19" fmla="*/ 2147483647 h 114"/>
              <a:gd name="T20" fmla="*/ 2147483647 w 77"/>
              <a:gd name="T21" fmla="*/ 2147483647 h 114"/>
              <a:gd name="T22" fmla="*/ 2147483647 w 77"/>
              <a:gd name="T23" fmla="*/ 2147483647 h 114"/>
              <a:gd name="T24" fmla="*/ 2147483647 w 77"/>
              <a:gd name="T25" fmla="*/ 2147483647 h 114"/>
              <a:gd name="T26" fmla="*/ 2147483647 w 77"/>
              <a:gd name="T27" fmla="*/ 2147483647 h 114"/>
              <a:gd name="T28" fmla="*/ 2147483647 w 77"/>
              <a:gd name="T29" fmla="*/ 2147483647 h 114"/>
              <a:gd name="T30" fmla="*/ 2147483647 w 77"/>
              <a:gd name="T31" fmla="*/ 2147483647 h 114"/>
              <a:gd name="T32" fmla="*/ 2147483647 w 77"/>
              <a:gd name="T33" fmla="*/ 2147483647 h 114"/>
              <a:gd name="T34" fmla="*/ 2147483647 w 77"/>
              <a:gd name="T35" fmla="*/ 2147483647 h 114"/>
              <a:gd name="T36" fmla="*/ 2147483647 w 77"/>
              <a:gd name="T37" fmla="*/ 2147483647 h 114"/>
              <a:gd name="T38" fmla="*/ 0 w 77"/>
              <a:gd name="T39" fmla="*/ 2147483647 h 114"/>
              <a:gd name="T40" fmla="*/ 0 w 77"/>
              <a:gd name="T41" fmla="*/ 2147483647 h 114"/>
              <a:gd name="T42" fmla="*/ 2147483647 w 77"/>
              <a:gd name="T43" fmla="*/ 2147483647 h 114"/>
              <a:gd name="T44" fmla="*/ 2147483647 w 77"/>
              <a:gd name="T45" fmla="*/ 2147483647 h 114"/>
              <a:gd name="T46" fmla="*/ 2147483647 w 77"/>
              <a:gd name="T47" fmla="*/ 2147483647 h 114"/>
              <a:gd name="T48" fmla="*/ 2147483647 w 77"/>
              <a:gd name="T49" fmla="*/ 2147483647 h 114"/>
              <a:gd name="T50" fmla="*/ 0 w 77"/>
              <a:gd name="T51" fmla="*/ 2147483647 h 114"/>
              <a:gd name="T52" fmla="*/ 2147483647 w 77"/>
              <a:gd name="T53" fmla="*/ 2147483647 h 114"/>
              <a:gd name="T54" fmla="*/ 2147483647 w 77"/>
              <a:gd name="T55" fmla="*/ 2147483647 h 114"/>
              <a:gd name="T56" fmla="*/ 2147483647 w 77"/>
              <a:gd name="T57" fmla="*/ 2147483647 h 114"/>
              <a:gd name="T58" fmla="*/ 2147483647 w 77"/>
              <a:gd name="T59" fmla="*/ 2147483647 h 114"/>
              <a:gd name="T60" fmla="*/ 2147483647 w 77"/>
              <a:gd name="T61" fmla="*/ 2147483647 h 114"/>
              <a:gd name="T62" fmla="*/ 2147483647 w 77"/>
              <a:gd name="T63" fmla="*/ 2147483647 h 114"/>
              <a:gd name="T64" fmla="*/ 2147483647 w 77"/>
              <a:gd name="T65" fmla="*/ 2147483647 h 114"/>
              <a:gd name="T66" fmla="*/ 2147483647 w 77"/>
              <a:gd name="T67" fmla="*/ 2147483647 h 114"/>
              <a:gd name="T68" fmla="*/ 2147483647 w 77"/>
              <a:gd name="T69" fmla="*/ 2147483647 h 114"/>
              <a:gd name="T70" fmla="*/ 2147483647 w 77"/>
              <a:gd name="T71" fmla="*/ 2147483647 h 114"/>
              <a:gd name="T72" fmla="*/ 2147483647 w 77"/>
              <a:gd name="T73" fmla="*/ 2147483647 h 114"/>
              <a:gd name="T74" fmla="*/ 2147483647 w 77"/>
              <a:gd name="T75" fmla="*/ 2147483647 h 114"/>
              <a:gd name="T76" fmla="*/ 2147483647 w 77"/>
              <a:gd name="T77" fmla="*/ 2147483647 h 114"/>
              <a:gd name="T78" fmla="*/ 2147483647 w 77"/>
              <a:gd name="T79" fmla="*/ 2147483647 h 114"/>
              <a:gd name="T80" fmla="*/ 2147483647 w 77"/>
              <a:gd name="T81" fmla="*/ 2147483647 h 114"/>
              <a:gd name="T82" fmla="*/ 2147483647 w 77"/>
              <a:gd name="T83" fmla="*/ 2147483647 h 114"/>
              <a:gd name="T84" fmla="*/ 2147483647 w 77"/>
              <a:gd name="T85" fmla="*/ 0 h 11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114"/>
              <a:gd name="T131" fmla="*/ 77 w 77"/>
              <a:gd name="T132" fmla="*/ 114 h 11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114">
                <a:moveTo>
                  <a:pt x="61" y="0"/>
                </a:moveTo>
                <a:lnTo>
                  <a:pt x="61" y="0"/>
                </a:lnTo>
                <a:lnTo>
                  <a:pt x="56" y="1"/>
                </a:lnTo>
                <a:lnTo>
                  <a:pt x="53" y="3"/>
                </a:lnTo>
                <a:lnTo>
                  <a:pt x="51" y="6"/>
                </a:lnTo>
                <a:lnTo>
                  <a:pt x="46" y="9"/>
                </a:lnTo>
                <a:lnTo>
                  <a:pt x="45" y="12"/>
                </a:lnTo>
                <a:lnTo>
                  <a:pt x="42" y="15"/>
                </a:lnTo>
                <a:lnTo>
                  <a:pt x="39" y="17"/>
                </a:lnTo>
                <a:lnTo>
                  <a:pt x="38" y="19"/>
                </a:lnTo>
                <a:lnTo>
                  <a:pt x="37" y="20"/>
                </a:lnTo>
                <a:lnTo>
                  <a:pt x="34" y="23"/>
                </a:lnTo>
                <a:lnTo>
                  <a:pt x="32" y="25"/>
                </a:lnTo>
                <a:lnTo>
                  <a:pt x="30" y="27"/>
                </a:lnTo>
                <a:lnTo>
                  <a:pt x="28" y="30"/>
                </a:lnTo>
                <a:lnTo>
                  <a:pt x="26" y="33"/>
                </a:lnTo>
                <a:lnTo>
                  <a:pt x="23" y="35"/>
                </a:lnTo>
                <a:lnTo>
                  <a:pt x="22" y="38"/>
                </a:lnTo>
                <a:lnTo>
                  <a:pt x="20" y="41"/>
                </a:lnTo>
                <a:lnTo>
                  <a:pt x="18" y="42"/>
                </a:lnTo>
                <a:lnTo>
                  <a:pt x="16" y="44"/>
                </a:lnTo>
                <a:lnTo>
                  <a:pt x="15" y="47"/>
                </a:lnTo>
                <a:lnTo>
                  <a:pt x="15" y="49"/>
                </a:lnTo>
                <a:lnTo>
                  <a:pt x="13" y="52"/>
                </a:lnTo>
                <a:lnTo>
                  <a:pt x="12" y="55"/>
                </a:lnTo>
                <a:lnTo>
                  <a:pt x="11" y="57"/>
                </a:lnTo>
                <a:lnTo>
                  <a:pt x="10" y="60"/>
                </a:lnTo>
                <a:lnTo>
                  <a:pt x="8" y="63"/>
                </a:lnTo>
                <a:lnTo>
                  <a:pt x="7" y="66"/>
                </a:lnTo>
                <a:lnTo>
                  <a:pt x="5" y="68"/>
                </a:lnTo>
                <a:lnTo>
                  <a:pt x="3" y="71"/>
                </a:lnTo>
                <a:lnTo>
                  <a:pt x="1" y="74"/>
                </a:lnTo>
                <a:lnTo>
                  <a:pt x="0" y="78"/>
                </a:lnTo>
                <a:lnTo>
                  <a:pt x="0" y="82"/>
                </a:lnTo>
                <a:lnTo>
                  <a:pt x="0" y="83"/>
                </a:lnTo>
                <a:lnTo>
                  <a:pt x="1" y="84"/>
                </a:lnTo>
                <a:lnTo>
                  <a:pt x="1" y="86"/>
                </a:lnTo>
                <a:lnTo>
                  <a:pt x="1" y="87"/>
                </a:lnTo>
                <a:lnTo>
                  <a:pt x="1" y="88"/>
                </a:lnTo>
                <a:lnTo>
                  <a:pt x="1" y="90"/>
                </a:lnTo>
                <a:lnTo>
                  <a:pt x="1" y="91"/>
                </a:lnTo>
                <a:lnTo>
                  <a:pt x="1" y="92"/>
                </a:lnTo>
                <a:lnTo>
                  <a:pt x="0" y="105"/>
                </a:lnTo>
                <a:lnTo>
                  <a:pt x="3" y="111"/>
                </a:lnTo>
                <a:lnTo>
                  <a:pt x="7" y="114"/>
                </a:lnTo>
                <a:lnTo>
                  <a:pt x="12" y="113"/>
                </a:lnTo>
                <a:lnTo>
                  <a:pt x="18" y="110"/>
                </a:lnTo>
                <a:lnTo>
                  <a:pt x="23" y="109"/>
                </a:lnTo>
                <a:lnTo>
                  <a:pt x="25" y="109"/>
                </a:lnTo>
                <a:lnTo>
                  <a:pt x="25" y="112"/>
                </a:lnTo>
                <a:lnTo>
                  <a:pt x="27" y="109"/>
                </a:lnTo>
                <a:lnTo>
                  <a:pt x="28" y="106"/>
                </a:lnTo>
                <a:lnTo>
                  <a:pt x="30" y="102"/>
                </a:lnTo>
                <a:lnTo>
                  <a:pt x="32" y="98"/>
                </a:lnTo>
                <a:lnTo>
                  <a:pt x="34" y="95"/>
                </a:lnTo>
                <a:lnTo>
                  <a:pt x="37" y="92"/>
                </a:lnTo>
                <a:lnTo>
                  <a:pt x="39" y="91"/>
                </a:lnTo>
                <a:lnTo>
                  <a:pt x="41" y="90"/>
                </a:lnTo>
                <a:lnTo>
                  <a:pt x="45" y="88"/>
                </a:lnTo>
                <a:lnTo>
                  <a:pt x="50" y="82"/>
                </a:lnTo>
                <a:lnTo>
                  <a:pt x="57" y="72"/>
                </a:lnTo>
                <a:lnTo>
                  <a:pt x="64" y="61"/>
                </a:lnTo>
                <a:lnTo>
                  <a:pt x="69" y="50"/>
                </a:lnTo>
                <a:lnTo>
                  <a:pt x="75" y="41"/>
                </a:lnTo>
                <a:lnTo>
                  <a:pt x="77" y="34"/>
                </a:lnTo>
                <a:lnTo>
                  <a:pt x="77" y="30"/>
                </a:lnTo>
                <a:lnTo>
                  <a:pt x="71" y="27"/>
                </a:lnTo>
                <a:lnTo>
                  <a:pt x="69" y="23"/>
                </a:lnTo>
                <a:lnTo>
                  <a:pt x="70" y="20"/>
                </a:lnTo>
                <a:lnTo>
                  <a:pt x="72" y="16"/>
                </a:lnTo>
                <a:lnTo>
                  <a:pt x="73" y="13"/>
                </a:lnTo>
                <a:lnTo>
                  <a:pt x="73" y="9"/>
                </a:lnTo>
                <a:lnTo>
                  <a:pt x="69" y="5"/>
                </a:lnTo>
                <a:lnTo>
                  <a:pt x="61" y="0"/>
                </a:lnTo>
                <a:close/>
              </a:path>
            </a:pathLst>
          </a:custGeom>
          <a:noFill/>
          <a:ln w="1588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59" name="Freeform 187"/>
          <p:cNvSpPr>
            <a:spLocks/>
          </p:cNvSpPr>
          <p:nvPr/>
        </p:nvSpPr>
        <p:spPr bwMode="auto">
          <a:xfrm>
            <a:off x="2020711" y="3464279"/>
            <a:ext cx="98778" cy="74788"/>
          </a:xfrm>
          <a:custGeom>
            <a:avLst/>
            <a:gdLst>
              <a:gd name="T0" fmla="*/ 2147483647 w 70"/>
              <a:gd name="T1" fmla="*/ 2147483647 h 53"/>
              <a:gd name="T2" fmla="*/ 2147483647 w 70"/>
              <a:gd name="T3" fmla="*/ 2147483647 h 53"/>
              <a:gd name="T4" fmla="*/ 0 w 70"/>
              <a:gd name="T5" fmla="*/ 2147483647 h 53"/>
              <a:gd name="T6" fmla="*/ 0 w 70"/>
              <a:gd name="T7" fmla="*/ 2147483647 h 53"/>
              <a:gd name="T8" fmla="*/ 2147483647 w 70"/>
              <a:gd name="T9" fmla="*/ 2147483647 h 53"/>
              <a:gd name="T10" fmla="*/ 2147483647 w 70"/>
              <a:gd name="T11" fmla="*/ 2147483647 h 53"/>
              <a:gd name="T12" fmla="*/ 2147483647 w 70"/>
              <a:gd name="T13" fmla="*/ 2147483647 h 53"/>
              <a:gd name="T14" fmla="*/ 2147483647 w 70"/>
              <a:gd name="T15" fmla="*/ 2147483647 h 53"/>
              <a:gd name="T16" fmla="*/ 2147483647 w 70"/>
              <a:gd name="T17" fmla="*/ 2147483647 h 53"/>
              <a:gd name="T18" fmla="*/ 2147483647 w 70"/>
              <a:gd name="T19" fmla="*/ 2147483647 h 53"/>
              <a:gd name="T20" fmla="*/ 2147483647 w 70"/>
              <a:gd name="T21" fmla="*/ 2147483647 h 53"/>
              <a:gd name="T22" fmla="*/ 2147483647 w 70"/>
              <a:gd name="T23" fmla="*/ 2147483647 h 53"/>
              <a:gd name="T24" fmla="*/ 2147483647 w 70"/>
              <a:gd name="T25" fmla="*/ 2147483647 h 53"/>
              <a:gd name="T26" fmla="*/ 2147483647 w 70"/>
              <a:gd name="T27" fmla="*/ 2147483647 h 53"/>
              <a:gd name="T28" fmla="*/ 2147483647 w 70"/>
              <a:gd name="T29" fmla="*/ 2147483647 h 53"/>
              <a:gd name="T30" fmla="*/ 2147483647 w 70"/>
              <a:gd name="T31" fmla="*/ 2147483647 h 53"/>
              <a:gd name="T32" fmla="*/ 2147483647 w 70"/>
              <a:gd name="T33" fmla="*/ 2147483647 h 53"/>
              <a:gd name="T34" fmla="*/ 2147483647 w 70"/>
              <a:gd name="T35" fmla="*/ 2147483647 h 53"/>
              <a:gd name="T36" fmla="*/ 2147483647 w 70"/>
              <a:gd name="T37" fmla="*/ 2147483647 h 53"/>
              <a:gd name="T38" fmla="*/ 2147483647 w 70"/>
              <a:gd name="T39" fmla="*/ 2147483647 h 53"/>
              <a:gd name="T40" fmla="*/ 2147483647 w 70"/>
              <a:gd name="T41" fmla="*/ 2147483647 h 53"/>
              <a:gd name="T42" fmla="*/ 2147483647 w 70"/>
              <a:gd name="T43" fmla="*/ 2147483647 h 53"/>
              <a:gd name="T44" fmla="*/ 2147483647 w 70"/>
              <a:gd name="T45" fmla="*/ 2147483647 h 53"/>
              <a:gd name="T46" fmla="*/ 2147483647 w 70"/>
              <a:gd name="T47" fmla="*/ 2147483647 h 53"/>
              <a:gd name="T48" fmla="*/ 2147483647 w 70"/>
              <a:gd name="T49" fmla="*/ 2147483647 h 53"/>
              <a:gd name="T50" fmla="*/ 2147483647 w 70"/>
              <a:gd name="T51" fmla="*/ 2147483647 h 53"/>
              <a:gd name="T52" fmla="*/ 2147483647 w 70"/>
              <a:gd name="T53" fmla="*/ 2147483647 h 53"/>
              <a:gd name="T54" fmla="*/ 2147483647 w 70"/>
              <a:gd name="T55" fmla="*/ 2147483647 h 53"/>
              <a:gd name="T56" fmla="*/ 2147483647 w 70"/>
              <a:gd name="T57" fmla="*/ 2147483647 h 53"/>
              <a:gd name="T58" fmla="*/ 2147483647 w 70"/>
              <a:gd name="T59" fmla="*/ 2147483647 h 53"/>
              <a:gd name="T60" fmla="*/ 2147483647 w 70"/>
              <a:gd name="T61" fmla="*/ 2147483647 h 53"/>
              <a:gd name="T62" fmla="*/ 2147483647 w 70"/>
              <a:gd name="T63" fmla="*/ 2147483647 h 53"/>
              <a:gd name="T64" fmla="*/ 2147483647 w 70"/>
              <a:gd name="T65" fmla="*/ 2147483647 h 53"/>
              <a:gd name="T66" fmla="*/ 2147483647 w 70"/>
              <a:gd name="T67" fmla="*/ 2147483647 h 53"/>
              <a:gd name="T68" fmla="*/ 2147483647 w 70"/>
              <a:gd name="T69" fmla="*/ 2147483647 h 53"/>
              <a:gd name="T70" fmla="*/ 2147483647 w 70"/>
              <a:gd name="T71" fmla="*/ 0 h 53"/>
              <a:gd name="T72" fmla="*/ 2147483647 w 70"/>
              <a:gd name="T73" fmla="*/ 2147483647 h 53"/>
              <a:gd name="T74" fmla="*/ 2147483647 w 70"/>
              <a:gd name="T75" fmla="*/ 2147483647 h 5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0"/>
              <a:gd name="T115" fmla="*/ 0 h 53"/>
              <a:gd name="T116" fmla="*/ 70 w 70"/>
              <a:gd name="T117" fmla="*/ 53 h 5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0" h="53">
                <a:moveTo>
                  <a:pt x="70" y="44"/>
                </a:moveTo>
                <a:lnTo>
                  <a:pt x="70" y="44"/>
                </a:lnTo>
                <a:lnTo>
                  <a:pt x="0" y="53"/>
                </a:lnTo>
                <a:lnTo>
                  <a:pt x="2" y="52"/>
                </a:lnTo>
                <a:lnTo>
                  <a:pt x="3" y="50"/>
                </a:lnTo>
                <a:lnTo>
                  <a:pt x="4" y="49"/>
                </a:lnTo>
                <a:lnTo>
                  <a:pt x="5" y="48"/>
                </a:lnTo>
                <a:lnTo>
                  <a:pt x="6" y="46"/>
                </a:lnTo>
                <a:lnTo>
                  <a:pt x="7" y="45"/>
                </a:lnTo>
                <a:lnTo>
                  <a:pt x="8" y="43"/>
                </a:lnTo>
                <a:lnTo>
                  <a:pt x="9" y="41"/>
                </a:lnTo>
                <a:lnTo>
                  <a:pt x="10" y="40"/>
                </a:lnTo>
                <a:lnTo>
                  <a:pt x="11" y="38"/>
                </a:lnTo>
                <a:lnTo>
                  <a:pt x="12" y="37"/>
                </a:lnTo>
                <a:lnTo>
                  <a:pt x="13" y="35"/>
                </a:lnTo>
                <a:lnTo>
                  <a:pt x="13" y="33"/>
                </a:lnTo>
                <a:lnTo>
                  <a:pt x="14" y="32"/>
                </a:lnTo>
                <a:lnTo>
                  <a:pt x="14" y="30"/>
                </a:lnTo>
                <a:lnTo>
                  <a:pt x="15" y="29"/>
                </a:lnTo>
                <a:lnTo>
                  <a:pt x="15" y="27"/>
                </a:lnTo>
                <a:lnTo>
                  <a:pt x="15" y="25"/>
                </a:lnTo>
                <a:lnTo>
                  <a:pt x="16" y="23"/>
                </a:lnTo>
                <a:lnTo>
                  <a:pt x="16" y="22"/>
                </a:lnTo>
                <a:lnTo>
                  <a:pt x="17" y="20"/>
                </a:lnTo>
                <a:lnTo>
                  <a:pt x="17" y="18"/>
                </a:lnTo>
                <a:lnTo>
                  <a:pt x="17" y="16"/>
                </a:lnTo>
                <a:lnTo>
                  <a:pt x="17" y="15"/>
                </a:lnTo>
                <a:lnTo>
                  <a:pt x="17" y="13"/>
                </a:lnTo>
                <a:lnTo>
                  <a:pt x="17" y="11"/>
                </a:lnTo>
                <a:lnTo>
                  <a:pt x="17" y="10"/>
                </a:lnTo>
                <a:lnTo>
                  <a:pt x="17" y="7"/>
                </a:lnTo>
                <a:lnTo>
                  <a:pt x="17" y="6"/>
                </a:lnTo>
                <a:lnTo>
                  <a:pt x="16" y="4"/>
                </a:lnTo>
                <a:lnTo>
                  <a:pt x="16" y="2"/>
                </a:lnTo>
                <a:lnTo>
                  <a:pt x="15" y="0"/>
                </a:lnTo>
                <a:lnTo>
                  <a:pt x="7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60" name="Freeform 188"/>
          <p:cNvSpPr>
            <a:spLocks/>
          </p:cNvSpPr>
          <p:nvPr/>
        </p:nvSpPr>
        <p:spPr bwMode="auto">
          <a:xfrm>
            <a:off x="1752600" y="3417711"/>
            <a:ext cx="324556" cy="103012"/>
          </a:xfrm>
          <a:custGeom>
            <a:avLst/>
            <a:gdLst>
              <a:gd name="T0" fmla="*/ 2147483647 w 230"/>
              <a:gd name="T1" fmla="*/ 2147483647 h 73"/>
              <a:gd name="T2" fmla="*/ 0 w 230"/>
              <a:gd name="T3" fmla="*/ 2147483647 h 73"/>
              <a:gd name="T4" fmla="*/ 2147483647 w 230"/>
              <a:gd name="T5" fmla="*/ 2147483647 h 73"/>
              <a:gd name="T6" fmla="*/ 2147483647 w 230"/>
              <a:gd name="T7" fmla="*/ 2147483647 h 73"/>
              <a:gd name="T8" fmla="*/ 2147483647 w 230"/>
              <a:gd name="T9" fmla="*/ 0 h 73"/>
              <a:gd name="T10" fmla="*/ 2147483647 w 230"/>
              <a:gd name="T11" fmla="*/ 2147483647 h 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30"/>
              <a:gd name="T19" fmla="*/ 0 h 73"/>
              <a:gd name="T20" fmla="*/ 230 w 230"/>
              <a:gd name="T21" fmla="*/ 73 h 7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30" h="73">
                <a:moveTo>
                  <a:pt x="2" y="5"/>
                </a:moveTo>
                <a:lnTo>
                  <a:pt x="0" y="9"/>
                </a:lnTo>
                <a:lnTo>
                  <a:pt x="228" y="73"/>
                </a:lnTo>
                <a:lnTo>
                  <a:pt x="230" y="64"/>
                </a:lnTo>
                <a:lnTo>
                  <a:pt x="3" y="0"/>
                </a:lnTo>
                <a:lnTo>
                  <a:pt x="2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105661" name="Group 189"/>
          <p:cNvGrpSpPr>
            <a:grpSpLocks/>
          </p:cNvGrpSpPr>
          <p:nvPr/>
        </p:nvGrpSpPr>
        <p:grpSpPr bwMode="auto">
          <a:xfrm>
            <a:off x="3413479" y="3574345"/>
            <a:ext cx="285044" cy="177800"/>
            <a:chOff x="2419" y="2263"/>
            <a:chExt cx="202" cy="126"/>
          </a:xfrm>
        </p:grpSpPr>
        <p:sp>
          <p:nvSpPr>
            <p:cNvPr id="105717" name="Freeform 190"/>
            <p:cNvSpPr>
              <a:spLocks/>
            </p:cNvSpPr>
            <p:nvPr/>
          </p:nvSpPr>
          <p:spPr bwMode="auto">
            <a:xfrm>
              <a:off x="2419" y="2332"/>
              <a:ext cx="70" cy="57"/>
            </a:xfrm>
            <a:custGeom>
              <a:avLst/>
              <a:gdLst>
                <a:gd name="T0" fmla="*/ 0 w 70"/>
                <a:gd name="T1" fmla="*/ 57 h 57"/>
                <a:gd name="T2" fmla="*/ 0 w 70"/>
                <a:gd name="T3" fmla="*/ 57 h 57"/>
                <a:gd name="T4" fmla="*/ 41 w 70"/>
                <a:gd name="T5" fmla="*/ 0 h 57"/>
                <a:gd name="T6" fmla="*/ 41 w 70"/>
                <a:gd name="T7" fmla="*/ 0 h 57"/>
                <a:gd name="T8" fmla="*/ 41 w 70"/>
                <a:gd name="T9" fmla="*/ 2 h 57"/>
                <a:gd name="T10" fmla="*/ 41 w 70"/>
                <a:gd name="T11" fmla="*/ 4 h 57"/>
                <a:gd name="T12" fmla="*/ 41 w 70"/>
                <a:gd name="T13" fmla="*/ 5 h 57"/>
                <a:gd name="T14" fmla="*/ 41 w 70"/>
                <a:gd name="T15" fmla="*/ 8 h 57"/>
                <a:gd name="T16" fmla="*/ 42 w 70"/>
                <a:gd name="T17" fmla="*/ 9 h 57"/>
                <a:gd name="T18" fmla="*/ 43 w 70"/>
                <a:gd name="T19" fmla="*/ 11 h 57"/>
                <a:gd name="T20" fmla="*/ 43 w 70"/>
                <a:gd name="T21" fmla="*/ 13 h 57"/>
                <a:gd name="T22" fmla="*/ 43 w 70"/>
                <a:gd name="T23" fmla="*/ 15 h 57"/>
                <a:gd name="T24" fmla="*/ 44 w 70"/>
                <a:gd name="T25" fmla="*/ 16 h 57"/>
                <a:gd name="T26" fmla="*/ 44 w 70"/>
                <a:gd name="T27" fmla="*/ 18 h 57"/>
                <a:gd name="T28" fmla="*/ 46 w 70"/>
                <a:gd name="T29" fmla="*/ 19 h 57"/>
                <a:gd name="T30" fmla="*/ 46 w 70"/>
                <a:gd name="T31" fmla="*/ 21 h 57"/>
                <a:gd name="T32" fmla="*/ 47 w 70"/>
                <a:gd name="T33" fmla="*/ 23 h 57"/>
                <a:gd name="T34" fmla="*/ 47 w 70"/>
                <a:gd name="T35" fmla="*/ 24 h 57"/>
                <a:gd name="T36" fmla="*/ 48 w 70"/>
                <a:gd name="T37" fmla="*/ 26 h 57"/>
                <a:gd name="T38" fmla="*/ 49 w 70"/>
                <a:gd name="T39" fmla="*/ 27 h 57"/>
                <a:gd name="T40" fmla="*/ 50 w 70"/>
                <a:gd name="T41" fmla="*/ 28 h 57"/>
                <a:gd name="T42" fmla="*/ 51 w 70"/>
                <a:gd name="T43" fmla="*/ 30 h 57"/>
                <a:gd name="T44" fmla="*/ 52 w 70"/>
                <a:gd name="T45" fmla="*/ 31 h 57"/>
                <a:gd name="T46" fmla="*/ 53 w 70"/>
                <a:gd name="T47" fmla="*/ 33 h 57"/>
                <a:gd name="T48" fmla="*/ 54 w 70"/>
                <a:gd name="T49" fmla="*/ 34 h 57"/>
                <a:gd name="T50" fmla="*/ 55 w 70"/>
                <a:gd name="T51" fmla="*/ 35 h 57"/>
                <a:gd name="T52" fmla="*/ 56 w 70"/>
                <a:gd name="T53" fmla="*/ 37 h 57"/>
                <a:gd name="T54" fmla="*/ 58 w 70"/>
                <a:gd name="T55" fmla="*/ 38 h 57"/>
                <a:gd name="T56" fmla="*/ 59 w 70"/>
                <a:gd name="T57" fmla="*/ 39 h 57"/>
                <a:gd name="T58" fmla="*/ 60 w 70"/>
                <a:gd name="T59" fmla="*/ 41 h 57"/>
                <a:gd name="T60" fmla="*/ 62 w 70"/>
                <a:gd name="T61" fmla="*/ 42 h 57"/>
                <a:gd name="T62" fmla="*/ 63 w 70"/>
                <a:gd name="T63" fmla="*/ 43 h 57"/>
                <a:gd name="T64" fmla="*/ 65 w 70"/>
                <a:gd name="T65" fmla="*/ 44 h 57"/>
                <a:gd name="T66" fmla="*/ 66 w 70"/>
                <a:gd name="T67" fmla="*/ 45 h 57"/>
                <a:gd name="T68" fmla="*/ 68 w 70"/>
                <a:gd name="T69" fmla="*/ 46 h 57"/>
                <a:gd name="T70" fmla="*/ 70 w 70"/>
                <a:gd name="T71" fmla="*/ 47 h 57"/>
                <a:gd name="T72" fmla="*/ 0 w 70"/>
                <a:gd name="T73" fmla="*/ 57 h 57"/>
                <a:gd name="T74" fmla="*/ 0 w 70"/>
                <a:gd name="T75" fmla="*/ 57 h 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0"/>
                <a:gd name="T115" fmla="*/ 0 h 57"/>
                <a:gd name="T116" fmla="*/ 70 w 70"/>
                <a:gd name="T117" fmla="*/ 57 h 5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0" h="57">
                  <a:moveTo>
                    <a:pt x="0" y="57"/>
                  </a:moveTo>
                  <a:lnTo>
                    <a:pt x="0" y="57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1" y="4"/>
                  </a:lnTo>
                  <a:lnTo>
                    <a:pt x="41" y="5"/>
                  </a:lnTo>
                  <a:lnTo>
                    <a:pt x="41" y="8"/>
                  </a:lnTo>
                  <a:lnTo>
                    <a:pt x="42" y="9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3" y="15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6" y="19"/>
                  </a:lnTo>
                  <a:lnTo>
                    <a:pt x="46" y="21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8" y="26"/>
                  </a:lnTo>
                  <a:lnTo>
                    <a:pt x="49" y="27"/>
                  </a:lnTo>
                  <a:lnTo>
                    <a:pt x="50" y="28"/>
                  </a:lnTo>
                  <a:lnTo>
                    <a:pt x="51" y="30"/>
                  </a:lnTo>
                  <a:lnTo>
                    <a:pt x="52" y="31"/>
                  </a:lnTo>
                  <a:lnTo>
                    <a:pt x="53" y="33"/>
                  </a:lnTo>
                  <a:lnTo>
                    <a:pt x="54" y="34"/>
                  </a:lnTo>
                  <a:lnTo>
                    <a:pt x="55" y="35"/>
                  </a:lnTo>
                  <a:lnTo>
                    <a:pt x="56" y="37"/>
                  </a:lnTo>
                  <a:lnTo>
                    <a:pt x="58" y="38"/>
                  </a:lnTo>
                  <a:lnTo>
                    <a:pt x="59" y="39"/>
                  </a:lnTo>
                  <a:lnTo>
                    <a:pt x="60" y="41"/>
                  </a:lnTo>
                  <a:lnTo>
                    <a:pt x="62" y="42"/>
                  </a:lnTo>
                  <a:lnTo>
                    <a:pt x="63" y="43"/>
                  </a:lnTo>
                  <a:lnTo>
                    <a:pt x="65" y="44"/>
                  </a:lnTo>
                  <a:lnTo>
                    <a:pt x="66" y="45"/>
                  </a:lnTo>
                  <a:lnTo>
                    <a:pt x="68" y="46"/>
                  </a:lnTo>
                  <a:lnTo>
                    <a:pt x="70" y="4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05718" name="Freeform 191"/>
            <p:cNvSpPr>
              <a:spLocks/>
            </p:cNvSpPr>
            <p:nvPr/>
          </p:nvSpPr>
          <p:spPr bwMode="auto">
            <a:xfrm>
              <a:off x="2444" y="2263"/>
              <a:ext cx="177" cy="114"/>
            </a:xfrm>
            <a:custGeom>
              <a:avLst/>
              <a:gdLst>
                <a:gd name="T0" fmla="*/ 175 w 177"/>
                <a:gd name="T1" fmla="*/ 4 h 114"/>
                <a:gd name="T2" fmla="*/ 173 w 177"/>
                <a:gd name="T3" fmla="*/ 0 h 114"/>
                <a:gd name="T4" fmla="*/ 0 w 177"/>
                <a:gd name="T5" fmla="*/ 106 h 114"/>
                <a:gd name="T6" fmla="*/ 5 w 177"/>
                <a:gd name="T7" fmla="*/ 114 h 114"/>
                <a:gd name="T8" fmla="*/ 177 w 177"/>
                <a:gd name="T9" fmla="*/ 8 h 114"/>
                <a:gd name="T10" fmla="*/ 175 w 177"/>
                <a:gd name="T11" fmla="*/ 4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7"/>
                <a:gd name="T19" fmla="*/ 0 h 114"/>
                <a:gd name="T20" fmla="*/ 177 w 177"/>
                <a:gd name="T21" fmla="*/ 114 h 1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7" h="114">
                  <a:moveTo>
                    <a:pt x="175" y="4"/>
                  </a:moveTo>
                  <a:lnTo>
                    <a:pt x="173" y="0"/>
                  </a:lnTo>
                  <a:lnTo>
                    <a:pt x="0" y="106"/>
                  </a:lnTo>
                  <a:lnTo>
                    <a:pt x="5" y="114"/>
                  </a:lnTo>
                  <a:lnTo>
                    <a:pt x="177" y="8"/>
                  </a:lnTo>
                  <a:lnTo>
                    <a:pt x="17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defTabSz="812810" eaLnBrk="1" hangingPunct="1"/>
              <a:endParaRPr lang="en-US" sz="1600">
                <a:solidFill>
                  <a:srgbClr val="000000"/>
                </a:solidFill>
                <a:latin typeface="Helvetica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105662" name="Freeform 192"/>
          <p:cNvSpPr>
            <a:spLocks/>
          </p:cNvSpPr>
          <p:nvPr/>
        </p:nvSpPr>
        <p:spPr bwMode="auto">
          <a:xfrm>
            <a:off x="3186289" y="4569178"/>
            <a:ext cx="94545" cy="88900"/>
          </a:xfrm>
          <a:custGeom>
            <a:avLst/>
            <a:gdLst>
              <a:gd name="T0" fmla="*/ 0 w 67"/>
              <a:gd name="T1" fmla="*/ 0 h 63"/>
              <a:gd name="T2" fmla="*/ 0 w 67"/>
              <a:gd name="T3" fmla="*/ 0 h 63"/>
              <a:gd name="T4" fmla="*/ 2147483647 w 67"/>
              <a:gd name="T5" fmla="*/ 2147483647 h 63"/>
              <a:gd name="T6" fmla="*/ 2147483647 w 67"/>
              <a:gd name="T7" fmla="*/ 2147483647 h 63"/>
              <a:gd name="T8" fmla="*/ 2147483647 w 67"/>
              <a:gd name="T9" fmla="*/ 2147483647 h 63"/>
              <a:gd name="T10" fmla="*/ 2147483647 w 67"/>
              <a:gd name="T11" fmla="*/ 2147483647 h 63"/>
              <a:gd name="T12" fmla="*/ 2147483647 w 67"/>
              <a:gd name="T13" fmla="*/ 2147483647 h 63"/>
              <a:gd name="T14" fmla="*/ 2147483647 w 67"/>
              <a:gd name="T15" fmla="*/ 2147483647 h 63"/>
              <a:gd name="T16" fmla="*/ 2147483647 w 67"/>
              <a:gd name="T17" fmla="*/ 2147483647 h 63"/>
              <a:gd name="T18" fmla="*/ 2147483647 w 67"/>
              <a:gd name="T19" fmla="*/ 2147483647 h 63"/>
              <a:gd name="T20" fmla="*/ 2147483647 w 67"/>
              <a:gd name="T21" fmla="*/ 2147483647 h 63"/>
              <a:gd name="T22" fmla="*/ 2147483647 w 67"/>
              <a:gd name="T23" fmla="*/ 2147483647 h 63"/>
              <a:gd name="T24" fmla="*/ 2147483647 w 67"/>
              <a:gd name="T25" fmla="*/ 2147483647 h 63"/>
              <a:gd name="T26" fmla="*/ 2147483647 w 67"/>
              <a:gd name="T27" fmla="*/ 2147483647 h 63"/>
              <a:gd name="T28" fmla="*/ 2147483647 w 67"/>
              <a:gd name="T29" fmla="*/ 2147483647 h 63"/>
              <a:gd name="T30" fmla="*/ 2147483647 w 67"/>
              <a:gd name="T31" fmla="*/ 2147483647 h 63"/>
              <a:gd name="T32" fmla="*/ 2147483647 w 67"/>
              <a:gd name="T33" fmla="*/ 2147483647 h 63"/>
              <a:gd name="T34" fmla="*/ 2147483647 w 67"/>
              <a:gd name="T35" fmla="*/ 2147483647 h 63"/>
              <a:gd name="T36" fmla="*/ 2147483647 w 67"/>
              <a:gd name="T37" fmla="*/ 2147483647 h 63"/>
              <a:gd name="T38" fmla="*/ 2147483647 w 67"/>
              <a:gd name="T39" fmla="*/ 2147483647 h 63"/>
              <a:gd name="T40" fmla="*/ 2147483647 w 67"/>
              <a:gd name="T41" fmla="*/ 2147483647 h 63"/>
              <a:gd name="T42" fmla="*/ 2147483647 w 67"/>
              <a:gd name="T43" fmla="*/ 2147483647 h 63"/>
              <a:gd name="T44" fmla="*/ 2147483647 w 67"/>
              <a:gd name="T45" fmla="*/ 2147483647 h 63"/>
              <a:gd name="T46" fmla="*/ 2147483647 w 67"/>
              <a:gd name="T47" fmla="*/ 2147483647 h 63"/>
              <a:gd name="T48" fmla="*/ 2147483647 w 67"/>
              <a:gd name="T49" fmla="*/ 2147483647 h 63"/>
              <a:gd name="T50" fmla="*/ 2147483647 w 67"/>
              <a:gd name="T51" fmla="*/ 2147483647 h 63"/>
              <a:gd name="T52" fmla="*/ 2147483647 w 67"/>
              <a:gd name="T53" fmla="*/ 2147483647 h 63"/>
              <a:gd name="T54" fmla="*/ 2147483647 w 67"/>
              <a:gd name="T55" fmla="*/ 2147483647 h 63"/>
              <a:gd name="T56" fmla="*/ 2147483647 w 67"/>
              <a:gd name="T57" fmla="*/ 2147483647 h 63"/>
              <a:gd name="T58" fmla="*/ 2147483647 w 67"/>
              <a:gd name="T59" fmla="*/ 2147483647 h 63"/>
              <a:gd name="T60" fmla="*/ 2147483647 w 67"/>
              <a:gd name="T61" fmla="*/ 2147483647 h 63"/>
              <a:gd name="T62" fmla="*/ 2147483647 w 67"/>
              <a:gd name="T63" fmla="*/ 2147483647 h 63"/>
              <a:gd name="T64" fmla="*/ 2147483647 w 67"/>
              <a:gd name="T65" fmla="*/ 2147483647 h 63"/>
              <a:gd name="T66" fmla="*/ 2147483647 w 67"/>
              <a:gd name="T67" fmla="*/ 2147483647 h 63"/>
              <a:gd name="T68" fmla="*/ 2147483647 w 67"/>
              <a:gd name="T69" fmla="*/ 2147483647 h 63"/>
              <a:gd name="T70" fmla="*/ 2147483647 w 67"/>
              <a:gd name="T71" fmla="*/ 2147483647 h 63"/>
              <a:gd name="T72" fmla="*/ 0 w 67"/>
              <a:gd name="T73" fmla="*/ 0 h 63"/>
              <a:gd name="T74" fmla="*/ 0 w 67"/>
              <a:gd name="T75" fmla="*/ 0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7"/>
              <a:gd name="T115" fmla="*/ 0 h 63"/>
              <a:gd name="T116" fmla="*/ 67 w 6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7" h="63">
                <a:moveTo>
                  <a:pt x="0" y="0"/>
                </a:moveTo>
                <a:lnTo>
                  <a:pt x="0" y="0"/>
                </a:lnTo>
                <a:lnTo>
                  <a:pt x="67" y="22"/>
                </a:lnTo>
                <a:lnTo>
                  <a:pt x="65" y="23"/>
                </a:lnTo>
                <a:lnTo>
                  <a:pt x="63" y="23"/>
                </a:lnTo>
                <a:lnTo>
                  <a:pt x="61" y="24"/>
                </a:lnTo>
                <a:lnTo>
                  <a:pt x="60" y="25"/>
                </a:lnTo>
                <a:lnTo>
                  <a:pt x="58" y="26"/>
                </a:lnTo>
                <a:lnTo>
                  <a:pt x="56" y="27"/>
                </a:lnTo>
                <a:lnTo>
                  <a:pt x="55" y="28"/>
                </a:lnTo>
                <a:lnTo>
                  <a:pt x="53" y="29"/>
                </a:lnTo>
                <a:lnTo>
                  <a:pt x="52" y="30"/>
                </a:lnTo>
                <a:lnTo>
                  <a:pt x="50" y="31"/>
                </a:lnTo>
                <a:lnTo>
                  <a:pt x="49" y="32"/>
                </a:lnTo>
                <a:lnTo>
                  <a:pt x="48" y="33"/>
                </a:lnTo>
                <a:lnTo>
                  <a:pt x="46" y="35"/>
                </a:lnTo>
                <a:lnTo>
                  <a:pt x="45" y="36"/>
                </a:lnTo>
                <a:lnTo>
                  <a:pt x="44" y="37"/>
                </a:lnTo>
                <a:lnTo>
                  <a:pt x="43" y="38"/>
                </a:lnTo>
                <a:lnTo>
                  <a:pt x="42" y="39"/>
                </a:lnTo>
                <a:lnTo>
                  <a:pt x="41" y="41"/>
                </a:lnTo>
                <a:lnTo>
                  <a:pt x="40" y="42"/>
                </a:lnTo>
                <a:lnTo>
                  <a:pt x="39" y="44"/>
                </a:lnTo>
                <a:lnTo>
                  <a:pt x="38" y="45"/>
                </a:lnTo>
                <a:lnTo>
                  <a:pt x="37" y="47"/>
                </a:lnTo>
                <a:lnTo>
                  <a:pt x="36" y="48"/>
                </a:lnTo>
                <a:lnTo>
                  <a:pt x="35" y="50"/>
                </a:lnTo>
                <a:lnTo>
                  <a:pt x="34" y="51"/>
                </a:lnTo>
                <a:lnTo>
                  <a:pt x="34" y="53"/>
                </a:lnTo>
                <a:lnTo>
                  <a:pt x="33" y="55"/>
                </a:lnTo>
                <a:lnTo>
                  <a:pt x="32" y="57"/>
                </a:lnTo>
                <a:lnTo>
                  <a:pt x="31" y="58"/>
                </a:lnTo>
                <a:lnTo>
                  <a:pt x="31" y="60"/>
                </a:lnTo>
                <a:lnTo>
                  <a:pt x="30" y="62"/>
                </a:lnTo>
                <a:lnTo>
                  <a:pt x="30" y="63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63" name="Freeform 193"/>
          <p:cNvSpPr>
            <a:spLocks/>
          </p:cNvSpPr>
          <p:nvPr/>
        </p:nvSpPr>
        <p:spPr bwMode="auto">
          <a:xfrm>
            <a:off x="3215923" y="4594578"/>
            <a:ext cx="365477" cy="323145"/>
          </a:xfrm>
          <a:custGeom>
            <a:avLst/>
            <a:gdLst>
              <a:gd name="T0" fmla="*/ 2147483647 w 259"/>
              <a:gd name="T1" fmla="*/ 2147483647 h 229"/>
              <a:gd name="T2" fmla="*/ 2147483647 w 259"/>
              <a:gd name="T3" fmla="*/ 2147483647 h 229"/>
              <a:gd name="T4" fmla="*/ 2147483647 w 259"/>
              <a:gd name="T5" fmla="*/ 0 h 229"/>
              <a:gd name="T6" fmla="*/ 0 w 259"/>
              <a:gd name="T7" fmla="*/ 2147483647 h 229"/>
              <a:gd name="T8" fmla="*/ 2147483647 w 259"/>
              <a:gd name="T9" fmla="*/ 2147483647 h 229"/>
              <a:gd name="T10" fmla="*/ 2147483647 w 259"/>
              <a:gd name="T11" fmla="*/ 2147483647 h 2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9"/>
              <a:gd name="T19" fmla="*/ 0 h 229"/>
              <a:gd name="T20" fmla="*/ 259 w 259"/>
              <a:gd name="T21" fmla="*/ 229 h 22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9" h="229">
                <a:moveTo>
                  <a:pt x="256" y="226"/>
                </a:moveTo>
                <a:lnTo>
                  <a:pt x="259" y="222"/>
                </a:lnTo>
                <a:lnTo>
                  <a:pt x="6" y="0"/>
                </a:lnTo>
                <a:lnTo>
                  <a:pt x="0" y="7"/>
                </a:lnTo>
                <a:lnTo>
                  <a:pt x="253" y="229"/>
                </a:lnTo>
                <a:lnTo>
                  <a:pt x="256" y="2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64" name="Freeform 194"/>
          <p:cNvSpPr>
            <a:spLocks/>
          </p:cNvSpPr>
          <p:nvPr/>
        </p:nvSpPr>
        <p:spPr bwMode="auto">
          <a:xfrm>
            <a:off x="2180168" y="4085168"/>
            <a:ext cx="97366" cy="76200"/>
          </a:xfrm>
          <a:custGeom>
            <a:avLst/>
            <a:gdLst>
              <a:gd name="T0" fmla="*/ 2147483647 w 69"/>
              <a:gd name="T1" fmla="*/ 2147483647 h 54"/>
              <a:gd name="T2" fmla="*/ 2147483647 w 69"/>
              <a:gd name="T3" fmla="*/ 2147483647 h 54"/>
              <a:gd name="T4" fmla="*/ 2147483647 w 69"/>
              <a:gd name="T5" fmla="*/ 2147483647 h 54"/>
              <a:gd name="T6" fmla="*/ 2147483647 w 69"/>
              <a:gd name="T7" fmla="*/ 2147483647 h 54"/>
              <a:gd name="T8" fmla="*/ 2147483647 w 69"/>
              <a:gd name="T9" fmla="*/ 2147483647 h 54"/>
              <a:gd name="T10" fmla="*/ 2147483647 w 69"/>
              <a:gd name="T11" fmla="*/ 2147483647 h 54"/>
              <a:gd name="T12" fmla="*/ 2147483647 w 69"/>
              <a:gd name="T13" fmla="*/ 2147483647 h 54"/>
              <a:gd name="T14" fmla="*/ 2147483647 w 69"/>
              <a:gd name="T15" fmla="*/ 2147483647 h 54"/>
              <a:gd name="T16" fmla="*/ 2147483647 w 69"/>
              <a:gd name="T17" fmla="*/ 2147483647 h 54"/>
              <a:gd name="T18" fmla="*/ 2147483647 w 69"/>
              <a:gd name="T19" fmla="*/ 2147483647 h 54"/>
              <a:gd name="T20" fmla="*/ 2147483647 w 69"/>
              <a:gd name="T21" fmla="*/ 2147483647 h 54"/>
              <a:gd name="T22" fmla="*/ 2147483647 w 69"/>
              <a:gd name="T23" fmla="*/ 2147483647 h 54"/>
              <a:gd name="T24" fmla="*/ 2147483647 w 69"/>
              <a:gd name="T25" fmla="*/ 2147483647 h 54"/>
              <a:gd name="T26" fmla="*/ 2147483647 w 69"/>
              <a:gd name="T27" fmla="*/ 2147483647 h 54"/>
              <a:gd name="T28" fmla="*/ 2147483647 w 69"/>
              <a:gd name="T29" fmla="*/ 2147483647 h 54"/>
              <a:gd name="T30" fmla="*/ 2147483647 w 69"/>
              <a:gd name="T31" fmla="*/ 2147483647 h 54"/>
              <a:gd name="T32" fmla="*/ 2147483647 w 69"/>
              <a:gd name="T33" fmla="*/ 2147483647 h 54"/>
              <a:gd name="T34" fmla="*/ 2147483647 w 69"/>
              <a:gd name="T35" fmla="*/ 2147483647 h 54"/>
              <a:gd name="T36" fmla="*/ 2147483647 w 69"/>
              <a:gd name="T37" fmla="*/ 2147483647 h 54"/>
              <a:gd name="T38" fmla="*/ 2147483647 w 69"/>
              <a:gd name="T39" fmla="*/ 2147483647 h 54"/>
              <a:gd name="T40" fmla="*/ 2147483647 w 69"/>
              <a:gd name="T41" fmla="*/ 2147483647 h 54"/>
              <a:gd name="T42" fmla="*/ 2147483647 w 69"/>
              <a:gd name="T43" fmla="*/ 2147483647 h 54"/>
              <a:gd name="T44" fmla="*/ 2147483647 w 69"/>
              <a:gd name="T45" fmla="*/ 2147483647 h 54"/>
              <a:gd name="T46" fmla="*/ 2147483647 w 69"/>
              <a:gd name="T47" fmla="*/ 2147483647 h 54"/>
              <a:gd name="T48" fmla="*/ 2147483647 w 69"/>
              <a:gd name="T49" fmla="*/ 2147483647 h 54"/>
              <a:gd name="T50" fmla="*/ 2147483647 w 69"/>
              <a:gd name="T51" fmla="*/ 2147483647 h 54"/>
              <a:gd name="T52" fmla="*/ 2147483647 w 69"/>
              <a:gd name="T53" fmla="*/ 2147483647 h 54"/>
              <a:gd name="T54" fmla="*/ 2147483647 w 69"/>
              <a:gd name="T55" fmla="*/ 2147483647 h 54"/>
              <a:gd name="T56" fmla="*/ 2147483647 w 69"/>
              <a:gd name="T57" fmla="*/ 2147483647 h 54"/>
              <a:gd name="T58" fmla="*/ 2147483647 w 69"/>
              <a:gd name="T59" fmla="*/ 2147483647 h 54"/>
              <a:gd name="T60" fmla="*/ 2147483647 w 69"/>
              <a:gd name="T61" fmla="*/ 2147483647 h 54"/>
              <a:gd name="T62" fmla="*/ 2147483647 w 69"/>
              <a:gd name="T63" fmla="*/ 2147483647 h 54"/>
              <a:gd name="T64" fmla="*/ 2147483647 w 69"/>
              <a:gd name="T65" fmla="*/ 2147483647 h 54"/>
              <a:gd name="T66" fmla="*/ 2147483647 w 69"/>
              <a:gd name="T67" fmla="*/ 2147483647 h 54"/>
              <a:gd name="T68" fmla="*/ 2147483647 w 69"/>
              <a:gd name="T69" fmla="*/ 2147483647 h 54"/>
              <a:gd name="T70" fmla="*/ 0 w 69"/>
              <a:gd name="T71" fmla="*/ 0 h 54"/>
              <a:gd name="T72" fmla="*/ 2147483647 w 69"/>
              <a:gd name="T73" fmla="*/ 2147483647 h 54"/>
              <a:gd name="T74" fmla="*/ 2147483647 w 69"/>
              <a:gd name="T75" fmla="*/ 2147483647 h 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9"/>
              <a:gd name="T115" fmla="*/ 0 h 54"/>
              <a:gd name="T116" fmla="*/ 69 w 69"/>
              <a:gd name="T117" fmla="*/ 54 h 5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9" h="54">
                <a:moveTo>
                  <a:pt x="69" y="13"/>
                </a:moveTo>
                <a:lnTo>
                  <a:pt x="69" y="13"/>
                </a:lnTo>
                <a:lnTo>
                  <a:pt x="12" y="54"/>
                </a:lnTo>
                <a:lnTo>
                  <a:pt x="12" y="52"/>
                </a:lnTo>
                <a:lnTo>
                  <a:pt x="12" y="50"/>
                </a:lnTo>
                <a:lnTo>
                  <a:pt x="13" y="48"/>
                </a:lnTo>
                <a:lnTo>
                  <a:pt x="13" y="46"/>
                </a:lnTo>
                <a:lnTo>
                  <a:pt x="14" y="45"/>
                </a:lnTo>
                <a:lnTo>
                  <a:pt x="14" y="43"/>
                </a:lnTo>
                <a:lnTo>
                  <a:pt x="14" y="41"/>
                </a:lnTo>
                <a:lnTo>
                  <a:pt x="14" y="39"/>
                </a:lnTo>
                <a:lnTo>
                  <a:pt x="14" y="37"/>
                </a:lnTo>
                <a:lnTo>
                  <a:pt x="14" y="36"/>
                </a:lnTo>
                <a:lnTo>
                  <a:pt x="14" y="34"/>
                </a:lnTo>
                <a:lnTo>
                  <a:pt x="14" y="32"/>
                </a:lnTo>
                <a:lnTo>
                  <a:pt x="14" y="30"/>
                </a:lnTo>
                <a:lnTo>
                  <a:pt x="13" y="29"/>
                </a:lnTo>
                <a:lnTo>
                  <a:pt x="13" y="27"/>
                </a:lnTo>
                <a:lnTo>
                  <a:pt x="12" y="25"/>
                </a:lnTo>
                <a:lnTo>
                  <a:pt x="12" y="23"/>
                </a:lnTo>
                <a:lnTo>
                  <a:pt x="12" y="22"/>
                </a:lnTo>
                <a:lnTo>
                  <a:pt x="11" y="21"/>
                </a:lnTo>
                <a:lnTo>
                  <a:pt x="11" y="19"/>
                </a:lnTo>
                <a:lnTo>
                  <a:pt x="10" y="17"/>
                </a:lnTo>
                <a:lnTo>
                  <a:pt x="10" y="15"/>
                </a:lnTo>
                <a:lnTo>
                  <a:pt x="9" y="14"/>
                </a:lnTo>
                <a:lnTo>
                  <a:pt x="8" y="12"/>
                </a:lnTo>
                <a:lnTo>
                  <a:pt x="7" y="11"/>
                </a:lnTo>
                <a:lnTo>
                  <a:pt x="6" y="9"/>
                </a:lnTo>
                <a:lnTo>
                  <a:pt x="5" y="7"/>
                </a:lnTo>
                <a:lnTo>
                  <a:pt x="4" y="6"/>
                </a:lnTo>
                <a:lnTo>
                  <a:pt x="3" y="4"/>
                </a:lnTo>
                <a:lnTo>
                  <a:pt x="2" y="3"/>
                </a:lnTo>
                <a:lnTo>
                  <a:pt x="1" y="2"/>
                </a:lnTo>
                <a:lnTo>
                  <a:pt x="0" y="0"/>
                </a:lnTo>
                <a:lnTo>
                  <a:pt x="69" y="1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65" name="Freeform 195"/>
          <p:cNvSpPr>
            <a:spLocks/>
          </p:cNvSpPr>
          <p:nvPr/>
        </p:nvSpPr>
        <p:spPr bwMode="auto">
          <a:xfrm>
            <a:off x="1676400" y="4106334"/>
            <a:ext cx="558800" cy="134056"/>
          </a:xfrm>
          <a:custGeom>
            <a:avLst/>
            <a:gdLst>
              <a:gd name="T0" fmla="*/ 2147483647 w 396"/>
              <a:gd name="T1" fmla="*/ 2147483647 h 95"/>
              <a:gd name="T2" fmla="*/ 2147483647 w 396"/>
              <a:gd name="T3" fmla="*/ 2147483647 h 95"/>
              <a:gd name="T4" fmla="*/ 2147483647 w 396"/>
              <a:gd name="T5" fmla="*/ 2147483647 h 95"/>
              <a:gd name="T6" fmla="*/ 2147483647 w 396"/>
              <a:gd name="T7" fmla="*/ 0 h 95"/>
              <a:gd name="T8" fmla="*/ 0 w 396"/>
              <a:gd name="T9" fmla="*/ 2147483647 h 95"/>
              <a:gd name="T10" fmla="*/ 2147483647 w 396"/>
              <a:gd name="T11" fmla="*/ 2147483647 h 9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96"/>
              <a:gd name="T19" fmla="*/ 0 h 95"/>
              <a:gd name="T20" fmla="*/ 396 w 396"/>
              <a:gd name="T21" fmla="*/ 95 h 9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96" h="95">
                <a:moveTo>
                  <a:pt x="1" y="91"/>
                </a:moveTo>
                <a:lnTo>
                  <a:pt x="2" y="95"/>
                </a:lnTo>
                <a:lnTo>
                  <a:pt x="396" y="9"/>
                </a:lnTo>
                <a:lnTo>
                  <a:pt x="394" y="0"/>
                </a:lnTo>
                <a:lnTo>
                  <a:pt x="0" y="86"/>
                </a:lnTo>
                <a:lnTo>
                  <a:pt x="1" y="9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66" name="Freeform 196"/>
          <p:cNvSpPr>
            <a:spLocks/>
          </p:cNvSpPr>
          <p:nvPr/>
        </p:nvSpPr>
        <p:spPr bwMode="auto">
          <a:xfrm>
            <a:off x="6048023" y="2459567"/>
            <a:ext cx="105834" cy="186267"/>
          </a:xfrm>
          <a:custGeom>
            <a:avLst/>
            <a:gdLst>
              <a:gd name="T0" fmla="*/ 2147483647 w 74"/>
              <a:gd name="T1" fmla="*/ 0 h 132"/>
              <a:gd name="T2" fmla="*/ 2147483647 w 74"/>
              <a:gd name="T3" fmla="*/ 2147483647 h 132"/>
              <a:gd name="T4" fmla="*/ 2147483647 w 74"/>
              <a:gd name="T5" fmla="*/ 2147483647 h 132"/>
              <a:gd name="T6" fmla="*/ 2147483647 w 74"/>
              <a:gd name="T7" fmla="*/ 2147483647 h 132"/>
              <a:gd name="T8" fmla="*/ 2147483647 w 74"/>
              <a:gd name="T9" fmla="*/ 2147483647 h 132"/>
              <a:gd name="T10" fmla="*/ 2147483647 w 74"/>
              <a:gd name="T11" fmla="*/ 2147483647 h 132"/>
              <a:gd name="T12" fmla="*/ 2147483647 w 74"/>
              <a:gd name="T13" fmla="*/ 2147483647 h 132"/>
              <a:gd name="T14" fmla="*/ 2147483647 w 74"/>
              <a:gd name="T15" fmla="*/ 2147483647 h 132"/>
              <a:gd name="T16" fmla="*/ 2147483647 w 74"/>
              <a:gd name="T17" fmla="*/ 2147483647 h 132"/>
              <a:gd name="T18" fmla="*/ 2147483647 w 74"/>
              <a:gd name="T19" fmla="*/ 2147483647 h 132"/>
              <a:gd name="T20" fmla="*/ 2147483647 w 74"/>
              <a:gd name="T21" fmla="*/ 2147483647 h 132"/>
              <a:gd name="T22" fmla="*/ 2147483647 w 74"/>
              <a:gd name="T23" fmla="*/ 2147483647 h 132"/>
              <a:gd name="T24" fmla="*/ 2147483647 w 74"/>
              <a:gd name="T25" fmla="*/ 2147483647 h 132"/>
              <a:gd name="T26" fmla="*/ 2147483647 w 74"/>
              <a:gd name="T27" fmla="*/ 2147483647 h 132"/>
              <a:gd name="T28" fmla="*/ 2147483647 w 74"/>
              <a:gd name="T29" fmla="*/ 2147483647 h 132"/>
              <a:gd name="T30" fmla="*/ 2147483647 w 74"/>
              <a:gd name="T31" fmla="*/ 2147483647 h 132"/>
              <a:gd name="T32" fmla="*/ 2147483647 w 74"/>
              <a:gd name="T33" fmla="*/ 2147483647 h 132"/>
              <a:gd name="T34" fmla="*/ 2147483647 w 74"/>
              <a:gd name="T35" fmla="*/ 2147483647 h 132"/>
              <a:gd name="T36" fmla="*/ 2147483647 w 74"/>
              <a:gd name="T37" fmla="*/ 2147483647 h 132"/>
              <a:gd name="T38" fmla="*/ 2147483647 w 74"/>
              <a:gd name="T39" fmla="*/ 2147483647 h 132"/>
              <a:gd name="T40" fmla="*/ 2147483647 w 74"/>
              <a:gd name="T41" fmla="*/ 2147483647 h 132"/>
              <a:gd name="T42" fmla="*/ 2147483647 w 74"/>
              <a:gd name="T43" fmla="*/ 2147483647 h 132"/>
              <a:gd name="T44" fmla="*/ 2147483647 w 74"/>
              <a:gd name="T45" fmla="*/ 2147483647 h 132"/>
              <a:gd name="T46" fmla="*/ 2147483647 w 74"/>
              <a:gd name="T47" fmla="*/ 2147483647 h 132"/>
              <a:gd name="T48" fmla="*/ 2147483647 w 74"/>
              <a:gd name="T49" fmla="*/ 2147483647 h 132"/>
              <a:gd name="T50" fmla="*/ 2147483647 w 74"/>
              <a:gd name="T51" fmla="*/ 2147483647 h 132"/>
              <a:gd name="T52" fmla="*/ 2147483647 w 74"/>
              <a:gd name="T53" fmla="*/ 2147483647 h 132"/>
              <a:gd name="T54" fmla="*/ 0 w 74"/>
              <a:gd name="T55" fmla="*/ 2147483647 h 132"/>
              <a:gd name="T56" fmla="*/ 0 w 74"/>
              <a:gd name="T57" fmla="*/ 2147483647 h 132"/>
              <a:gd name="T58" fmla="*/ 2147483647 w 74"/>
              <a:gd name="T59" fmla="*/ 2147483647 h 132"/>
              <a:gd name="T60" fmla="*/ 2147483647 w 74"/>
              <a:gd name="T61" fmla="*/ 2147483647 h 132"/>
              <a:gd name="T62" fmla="*/ 2147483647 w 74"/>
              <a:gd name="T63" fmla="*/ 2147483647 h 132"/>
              <a:gd name="T64" fmla="*/ 2147483647 w 74"/>
              <a:gd name="T65" fmla="*/ 2147483647 h 132"/>
              <a:gd name="T66" fmla="*/ 2147483647 w 74"/>
              <a:gd name="T67" fmla="*/ 2147483647 h 132"/>
              <a:gd name="T68" fmla="*/ 2147483647 w 74"/>
              <a:gd name="T69" fmla="*/ 2147483647 h 13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74"/>
              <a:gd name="T106" fmla="*/ 0 h 132"/>
              <a:gd name="T107" fmla="*/ 74 w 74"/>
              <a:gd name="T108" fmla="*/ 132 h 13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74" h="132">
                <a:moveTo>
                  <a:pt x="34" y="108"/>
                </a:moveTo>
                <a:lnTo>
                  <a:pt x="34" y="0"/>
                </a:lnTo>
                <a:lnTo>
                  <a:pt x="41" y="0"/>
                </a:lnTo>
                <a:lnTo>
                  <a:pt x="41" y="108"/>
                </a:lnTo>
                <a:lnTo>
                  <a:pt x="43" y="106"/>
                </a:lnTo>
                <a:lnTo>
                  <a:pt x="46" y="104"/>
                </a:lnTo>
                <a:lnTo>
                  <a:pt x="48" y="102"/>
                </a:lnTo>
                <a:lnTo>
                  <a:pt x="50" y="100"/>
                </a:lnTo>
                <a:lnTo>
                  <a:pt x="53" y="98"/>
                </a:lnTo>
                <a:lnTo>
                  <a:pt x="54" y="97"/>
                </a:lnTo>
                <a:lnTo>
                  <a:pt x="56" y="95"/>
                </a:lnTo>
                <a:lnTo>
                  <a:pt x="58" y="94"/>
                </a:lnTo>
                <a:lnTo>
                  <a:pt x="61" y="93"/>
                </a:lnTo>
                <a:lnTo>
                  <a:pt x="65" y="90"/>
                </a:lnTo>
                <a:lnTo>
                  <a:pt x="69" y="89"/>
                </a:lnTo>
                <a:lnTo>
                  <a:pt x="74" y="87"/>
                </a:lnTo>
                <a:lnTo>
                  <a:pt x="74" y="92"/>
                </a:lnTo>
                <a:lnTo>
                  <a:pt x="72" y="94"/>
                </a:lnTo>
                <a:lnTo>
                  <a:pt x="69" y="97"/>
                </a:lnTo>
                <a:lnTo>
                  <a:pt x="67" y="99"/>
                </a:lnTo>
                <a:lnTo>
                  <a:pt x="64" y="101"/>
                </a:lnTo>
                <a:lnTo>
                  <a:pt x="61" y="104"/>
                </a:lnTo>
                <a:lnTo>
                  <a:pt x="58" y="107"/>
                </a:lnTo>
                <a:lnTo>
                  <a:pt x="56" y="110"/>
                </a:lnTo>
                <a:lnTo>
                  <a:pt x="53" y="113"/>
                </a:lnTo>
                <a:lnTo>
                  <a:pt x="51" y="116"/>
                </a:lnTo>
                <a:lnTo>
                  <a:pt x="49" y="119"/>
                </a:lnTo>
                <a:lnTo>
                  <a:pt x="46" y="121"/>
                </a:lnTo>
                <a:lnTo>
                  <a:pt x="45" y="124"/>
                </a:lnTo>
                <a:lnTo>
                  <a:pt x="43" y="126"/>
                </a:lnTo>
                <a:lnTo>
                  <a:pt x="41" y="128"/>
                </a:lnTo>
                <a:lnTo>
                  <a:pt x="40" y="131"/>
                </a:lnTo>
                <a:lnTo>
                  <a:pt x="39" y="132"/>
                </a:lnTo>
                <a:lnTo>
                  <a:pt x="35" y="132"/>
                </a:lnTo>
                <a:lnTo>
                  <a:pt x="34" y="130"/>
                </a:lnTo>
                <a:lnTo>
                  <a:pt x="32" y="128"/>
                </a:lnTo>
                <a:lnTo>
                  <a:pt x="30" y="125"/>
                </a:lnTo>
                <a:lnTo>
                  <a:pt x="29" y="123"/>
                </a:lnTo>
                <a:lnTo>
                  <a:pt x="26" y="120"/>
                </a:lnTo>
                <a:lnTo>
                  <a:pt x="24" y="118"/>
                </a:lnTo>
                <a:lnTo>
                  <a:pt x="22" y="115"/>
                </a:lnTo>
                <a:lnTo>
                  <a:pt x="20" y="113"/>
                </a:lnTo>
                <a:lnTo>
                  <a:pt x="18" y="110"/>
                </a:lnTo>
                <a:lnTo>
                  <a:pt x="15" y="107"/>
                </a:lnTo>
                <a:lnTo>
                  <a:pt x="12" y="104"/>
                </a:lnTo>
                <a:lnTo>
                  <a:pt x="10" y="101"/>
                </a:lnTo>
                <a:lnTo>
                  <a:pt x="8" y="99"/>
                </a:lnTo>
                <a:lnTo>
                  <a:pt x="5" y="97"/>
                </a:lnTo>
                <a:lnTo>
                  <a:pt x="3" y="94"/>
                </a:lnTo>
                <a:lnTo>
                  <a:pt x="0" y="92"/>
                </a:lnTo>
                <a:lnTo>
                  <a:pt x="0" y="87"/>
                </a:lnTo>
                <a:lnTo>
                  <a:pt x="4" y="89"/>
                </a:lnTo>
                <a:lnTo>
                  <a:pt x="9" y="91"/>
                </a:lnTo>
                <a:lnTo>
                  <a:pt x="12" y="93"/>
                </a:lnTo>
                <a:lnTo>
                  <a:pt x="16" y="95"/>
                </a:lnTo>
                <a:lnTo>
                  <a:pt x="18" y="96"/>
                </a:lnTo>
                <a:lnTo>
                  <a:pt x="20" y="97"/>
                </a:lnTo>
                <a:lnTo>
                  <a:pt x="22" y="99"/>
                </a:lnTo>
                <a:lnTo>
                  <a:pt x="24" y="101"/>
                </a:lnTo>
                <a:lnTo>
                  <a:pt x="26" y="102"/>
                </a:lnTo>
                <a:lnTo>
                  <a:pt x="29" y="104"/>
                </a:lnTo>
                <a:lnTo>
                  <a:pt x="31" y="106"/>
                </a:lnTo>
                <a:lnTo>
                  <a:pt x="34" y="108"/>
                </a:lnTo>
                <a:close/>
              </a:path>
            </a:pathLst>
          </a:custGeom>
          <a:solidFill>
            <a:srgbClr val="FF6600"/>
          </a:solidFill>
          <a:ln w="1588">
            <a:solidFill>
              <a:srgbClr val="FF7F00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67" name="Freeform 197"/>
          <p:cNvSpPr>
            <a:spLocks/>
          </p:cNvSpPr>
          <p:nvPr/>
        </p:nvSpPr>
        <p:spPr bwMode="auto">
          <a:xfrm>
            <a:off x="6048023" y="2710745"/>
            <a:ext cx="105834" cy="186267"/>
          </a:xfrm>
          <a:custGeom>
            <a:avLst/>
            <a:gdLst>
              <a:gd name="T0" fmla="*/ 2147483647 w 74"/>
              <a:gd name="T1" fmla="*/ 0 h 132"/>
              <a:gd name="T2" fmla="*/ 2147483647 w 74"/>
              <a:gd name="T3" fmla="*/ 2147483647 h 132"/>
              <a:gd name="T4" fmla="*/ 2147483647 w 74"/>
              <a:gd name="T5" fmla="*/ 2147483647 h 132"/>
              <a:gd name="T6" fmla="*/ 2147483647 w 74"/>
              <a:gd name="T7" fmla="*/ 2147483647 h 132"/>
              <a:gd name="T8" fmla="*/ 2147483647 w 74"/>
              <a:gd name="T9" fmla="*/ 2147483647 h 132"/>
              <a:gd name="T10" fmla="*/ 2147483647 w 74"/>
              <a:gd name="T11" fmla="*/ 2147483647 h 132"/>
              <a:gd name="T12" fmla="*/ 2147483647 w 74"/>
              <a:gd name="T13" fmla="*/ 2147483647 h 132"/>
              <a:gd name="T14" fmla="*/ 2147483647 w 74"/>
              <a:gd name="T15" fmla="*/ 2147483647 h 132"/>
              <a:gd name="T16" fmla="*/ 2147483647 w 74"/>
              <a:gd name="T17" fmla="*/ 2147483647 h 132"/>
              <a:gd name="T18" fmla="*/ 2147483647 w 74"/>
              <a:gd name="T19" fmla="*/ 2147483647 h 132"/>
              <a:gd name="T20" fmla="*/ 2147483647 w 74"/>
              <a:gd name="T21" fmla="*/ 2147483647 h 132"/>
              <a:gd name="T22" fmla="*/ 2147483647 w 74"/>
              <a:gd name="T23" fmla="*/ 2147483647 h 132"/>
              <a:gd name="T24" fmla="*/ 2147483647 w 74"/>
              <a:gd name="T25" fmla="*/ 2147483647 h 132"/>
              <a:gd name="T26" fmla="*/ 2147483647 w 74"/>
              <a:gd name="T27" fmla="*/ 2147483647 h 132"/>
              <a:gd name="T28" fmla="*/ 2147483647 w 74"/>
              <a:gd name="T29" fmla="*/ 2147483647 h 132"/>
              <a:gd name="T30" fmla="*/ 2147483647 w 74"/>
              <a:gd name="T31" fmla="*/ 2147483647 h 132"/>
              <a:gd name="T32" fmla="*/ 2147483647 w 74"/>
              <a:gd name="T33" fmla="*/ 2147483647 h 132"/>
              <a:gd name="T34" fmla="*/ 2147483647 w 74"/>
              <a:gd name="T35" fmla="*/ 2147483647 h 132"/>
              <a:gd name="T36" fmla="*/ 2147483647 w 74"/>
              <a:gd name="T37" fmla="*/ 2147483647 h 132"/>
              <a:gd name="T38" fmla="*/ 2147483647 w 74"/>
              <a:gd name="T39" fmla="*/ 2147483647 h 132"/>
              <a:gd name="T40" fmla="*/ 2147483647 w 74"/>
              <a:gd name="T41" fmla="*/ 2147483647 h 132"/>
              <a:gd name="T42" fmla="*/ 2147483647 w 74"/>
              <a:gd name="T43" fmla="*/ 2147483647 h 132"/>
              <a:gd name="T44" fmla="*/ 2147483647 w 74"/>
              <a:gd name="T45" fmla="*/ 2147483647 h 132"/>
              <a:gd name="T46" fmla="*/ 2147483647 w 74"/>
              <a:gd name="T47" fmla="*/ 2147483647 h 132"/>
              <a:gd name="T48" fmla="*/ 2147483647 w 74"/>
              <a:gd name="T49" fmla="*/ 2147483647 h 132"/>
              <a:gd name="T50" fmla="*/ 2147483647 w 74"/>
              <a:gd name="T51" fmla="*/ 2147483647 h 132"/>
              <a:gd name="T52" fmla="*/ 2147483647 w 74"/>
              <a:gd name="T53" fmla="*/ 2147483647 h 132"/>
              <a:gd name="T54" fmla="*/ 0 w 74"/>
              <a:gd name="T55" fmla="*/ 2147483647 h 132"/>
              <a:gd name="T56" fmla="*/ 0 w 74"/>
              <a:gd name="T57" fmla="*/ 2147483647 h 132"/>
              <a:gd name="T58" fmla="*/ 2147483647 w 74"/>
              <a:gd name="T59" fmla="*/ 2147483647 h 132"/>
              <a:gd name="T60" fmla="*/ 2147483647 w 74"/>
              <a:gd name="T61" fmla="*/ 2147483647 h 132"/>
              <a:gd name="T62" fmla="*/ 2147483647 w 74"/>
              <a:gd name="T63" fmla="*/ 2147483647 h 132"/>
              <a:gd name="T64" fmla="*/ 2147483647 w 74"/>
              <a:gd name="T65" fmla="*/ 2147483647 h 132"/>
              <a:gd name="T66" fmla="*/ 2147483647 w 74"/>
              <a:gd name="T67" fmla="*/ 2147483647 h 132"/>
              <a:gd name="T68" fmla="*/ 2147483647 w 74"/>
              <a:gd name="T69" fmla="*/ 2147483647 h 13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74"/>
              <a:gd name="T106" fmla="*/ 0 h 132"/>
              <a:gd name="T107" fmla="*/ 74 w 74"/>
              <a:gd name="T108" fmla="*/ 132 h 13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74" h="132">
                <a:moveTo>
                  <a:pt x="34" y="108"/>
                </a:moveTo>
                <a:lnTo>
                  <a:pt x="34" y="0"/>
                </a:lnTo>
                <a:lnTo>
                  <a:pt x="41" y="0"/>
                </a:lnTo>
                <a:lnTo>
                  <a:pt x="41" y="108"/>
                </a:lnTo>
                <a:lnTo>
                  <a:pt x="43" y="105"/>
                </a:lnTo>
                <a:lnTo>
                  <a:pt x="46" y="103"/>
                </a:lnTo>
                <a:lnTo>
                  <a:pt x="48" y="101"/>
                </a:lnTo>
                <a:lnTo>
                  <a:pt x="50" y="99"/>
                </a:lnTo>
                <a:lnTo>
                  <a:pt x="53" y="97"/>
                </a:lnTo>
                <a:lnTo>
                  <a:pt x="54" y="96"/>
                </a:lnTo>
                <a:lnTo>
                  <a:pt x="56" y="95"/>
                </a:lnTo>
                <a:lnTo>
                  <a:pt x="58" y="94"/>
                </a:lnTo>
                <a:lnTo>
                  <a:pt x="61" y="92"/>
                </a:lnTo>
                <a:lnTo>
                  <a:pt x="65" y="90"/>
                </a:lnTo>
                <a:lnTo>
                  <a:pt x="69" y="88"/>
                </a:lnTo>
                <a:lnTo>
                  <a:pt x="74" y="86"/>
                </a:lnTo>
                <a:lnTo>
                  <a:pt x="74" y="91"/>
                </a:lnTo>
                <a:lnTo>
                  <a:pt x="72" y="94"/>
                </a:lnTo>
                <a:lnTo>
                  <a:pt x="69" y="96"/>
                </a:lnTo>
                <a:lnTo>
                  <a:pt x="67" y="98"/>
                </a:lnTo>
                <a:lnTo>
                  <a:pt x="64" y="101"/>
                </a:lnTo>
                <a:lnTo>
                  <a:pt x="61" y="104"/>
                </a:lnTo>
                <a:lnTo>
                  <a:pt x="58" y="106"/>
                </a:lnTo>
                <a:lnTo>
                  <a:pt x="56" y="109"/>
                </a:lnTo>
                <a:lnTo>
                  <a:pt x="53" y="112"/>
                </a:lnTo>
                <a:lnTo>
                  <a:pt x="51" y="115"/>
                </a:lnTo>
                <a:lnTo>
                  <a:pt x="49" y="118"/>
                </a:lnTo>
                <a:lnTo>
                  <a:pt x="46" y="121"/>
                </a:lnTo>
                <a:lnTo>
                  <a:pt x="45" y="123"/>
                </a:lnTo>
                <a:lnTo>
                  <a:pt x="43" y="125"/>
                </a:lnTo>
                <a:lnTo>
                  <a:pt x="41" y="128"/>
                </a:lnTo>
                <a:lnTo>
                  <a:pt x="40" y="130"/>
                </a:lnTo>
                <a:lnTo>
                  <a:pt x="39" y="132"/>
                </a:lnTo>
                <a:lnTo>
                  <a:pt x="35" y="132"/>
                </a:lnTo>
                <a:lnTo>
                  <a:pt x="34" y="129"/>
                </a:lnTo>
                <a:lnTo>
                  <a:pt x="32" y="127"/>
                </a:lnTo>
                <a:lnTo>
                  <a:pt x="30" y="125"/>
                </a:lnTo>
                <a:lnTo>
                  <a:pt x="29" y="122"/>
                </a:lnTo>
                <a:lnTo>
                  <a:pt x="26" y="120"/>
                </a:lnTo>
                <a:lnTo>
                  <a:pt x="24" y="117"/>
                </a:lnTo>
                <a:lnTo>
                  <a:pt x="22" y="114"/>
                </a:lnTo>
                <a:lnTo>
                  <a:pt x="20" y="112"/>
                </a:lnTo>
                <a:lnTo>
                  <a:pt x="18" y="109"/>
                </a:lnTo>
                <a:lnTo>
                  <a:pt x="15" y="106"/>
                </a:lnTo>
                <a:lnTo>
                  <a:pt x="12" y="104"/>
                </a:lnTo>
                <a:lnTo>
                  <a:pt x="10" y="101"/>
                </a:lnTo>
                <a:lnTo>
                  <a:pt x="8" y="98"/>
                </a:lnTo>
                <a:lnTo>
                  <a:pt x="5" y="96"/>
                </a:lnTo>
                <a:lnTo>
                  <a:pt x="3" y="94"/>
                </a:lnTo>
                <a:lnTo>
                  <a:pt x="0" y="91"/>
                </a:lnTo>
                <a:lnTo>
                  <a:pt x="0" y="86"/>
                </a:lnTo>
                <a:lnTo>
                  <a:pt x="4" y="88"/>
                </a:lnTo>
                <a:lnTo>
                  <a:pt x="9" y="90"/>
                </a:lnTo>
                <a:lnTo>
                  <a:pt x="12" y="93"/>
                </a:lnTo>
                <a:lnTo>
                  <a:pt x="16" y="94"/>
                </a:lnTo>
                <a:lnTo>
                  <a:pt x="18" y="95"/>
                </a:lnTo>
                <a:lnTo>
                  <a:pt x="20" y="97"/>
                </a:lnTo>
                <a:lnTo>
                  <a:pt x="22" y="98"/>
                </a:lnTo>
                <a:lnTo>
                  <a:pt x="24" y="100"/>
                </a:lnTo>
                <a:lnTo>
                  <a:pt x="26" y="102"/>
                </a:lnTo>
                <a:lnTo>
                  <a:pt x="29" y="104"/>
                </a:lnTo>
                <a:lnTo>
                  <a:pt x="31" y="106"/>
                </a:lnTo>
                <a:lnTo>
                  <a:pt x="34" y="108"/>
                </a:lnTo>
                <a:close/>
              </a:path>
            </a:pathLst>
          </a:custGeom>
          <a:solidFill>
            <a:srgbClr val="FF6600"/>
          </a:solidFill>
          <a:ln w="1588">
            <a:solidFill>
              <a:srgbClr val="FF7F00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68" name="Freeform 198"/>
          <p:cNvSpPr>
            <a:spLocks/>
          </p:cNvSpPr>
          <p:nvPr/>
        </p:nvSpPr>
        <p:spPr bwMode="auto">
          <a:xfrm>
            <a:off x="3921479" y="2863145"/>
            <a:ext cx="1897944" cy="280811"/>
          </a:xfrm>
          <a:custGeom>
            <a:avLst/>
            <a:gdLst>
              <a:gd name="T0" fmla="*/ 2147483647 w 1345"/>
              <a:gd name="T1" fmla="*/ 2147483647 h 199"/>
              <a:gd name="T2" fmla="*/ 2147483647 w 1345"/>
              <a:gd name="T3" fmla="*/ 0 h 199"/>
              <a:gd name="T4" fmla="*/ 2147483647 w 1345"/>
              <a:gd name="T5" fmla="*/ 2147483647 h 199"/>
              <a:gd name="T6" fmla="*/ 0 w 1345"/>
              <a:gd name="T7" fmla="*/ 2147483647 h 199"/>
              <a:gd name="T8" fmla="*/ 0 w 1345"/>
              <a:gd name="T9" fmla="*/ 2147483647 h 199"/>
              <a:gd name="T10" fmla="*/ 2147483647 w 1345"/>
              <a:gd name="T11" fmla="*/ 2147483647 h 199"/>
              <a:gd name="T12" fmla="*/ 2147483647 w 1345"/>
              <a:gd name="T13" fmla="*/ 2147483647 h 199"/>
              <a:gd name="T14" fmla="*/ 2147483647 w 1345"/>
              <a:gd name="T15" fmla="*/ 2147483647 h 19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1345"/>
              <a:gd name="T25" fmla="*/ 0 h 199"/>
              <a:gd name="T26" fmla="*/ 1345 w 1345"/>
              <a:gd name="T27" fmla="*/ 199 h 199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1345" h="199">
                <a:moveTo>
                  <a:pt x="1345" y="98"/>
                </a:moveTo>
                <a:lnTo>
                  <a:pt x="1071" y="0"/>
                </a:lnTo>
                <a:lnTo>
                  <a:pt x="1109" y="66"/>
                </a:lnTo>
                <a:lnTo>
                  <a:pt x="0" y="66"/>
                </a:lnTo>
                <a:lnTo>
                  <a:pt x="0" y="133"/>
                </a:lnTo>
                <a:lnTo>
                  <a:pt x="1109" y="133"/>
                </a:lnTo>
                <a:lnTo>
                  <a:pt x="1071" y="199"/>
                </a:lnTo>
                <a:lnTo>
                  <a:pt x="1345" y="98"/>
                </a:lnTo>
                <a:close/>
              </a:path>
            </a:pathLst>
          </a:custGeom>
          <a:solidFill>
            <a:srgbClr val="FF99CC"/>
          </a:solidFill>
          <a:ln>
            <a:noFill/>
          </a:ln>
          <a:extLst>
            <a:ext uri="{91240B29-F687-4F45-9708-019B960494DF}">
              <a14:hiddenLine xmlns:a14="http://schemas.microsoft.com/office/drawing/2010/main" w="1651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69" name="Text Box 199"/>
          <p:cNvSpPr txBox="1">
            <a:spLocks noChangeArrowheads="1"/>
          </p:cNvSpPr>
          <p:nvPr/>
        </p:nvSpPr>
        <p:spPr bwMode="auto">
          <a:xfrm>
            <a:off x="400756" y="3117145"/>
            <a:ext cx="284480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Intramuscular</a:t>
            </a:r>
            <a:b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Fat</a:t>
            </a:r>
          </a:p>
        </p:txBody>
      </p:sp>
      <p:sp>
        <p:nvSpPr>
          <p:cNvPr id="105670" name="Text Box 200"/>
          <p:cNvSpPr txBox="1">
            <a:spLocks noChangeArrowheads="1"/>
          </p:cNvSpPr>
          <p:nvPr/>
        </p:nvSpPr>
        <p:spPr bwMode="auto">
          <a:xfrm>
            <a:off x="677333" y="4261556"/>
            <a:ext cx="284480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Intrahepatic</a:t>
            </a:r>
            <a:b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Fat</a:t>
            </a:r>
          </a:p>
        </p:txBody>
      </p:sp>
      <p:sp>
        <p:nvSpPr>
          <p:cNvPr id="105671" name="Text Box 201"/>
          <p:cNvSpPr txBox="1">
            <a:spLocks noChangeArrowheads="1"/>
          </p:cNvSpPr>
          <p:nvPr/>
        </p:nvSpPr>
        <p:spPr bwMode="auto">
          <a:xfrm>
            <a:off x="3681589" y="4751212"/>
            <a:ext cx="284480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Intraabdominal</a:t>
            </a:r>
            <a:b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Fat</a:t>
            </a:r>
          </a:p>
        </p:txBody>
      </p:sp>
      <p:sp>
        <p:nvSpPr>
          <p:cNvPr id="105672" name="Text Box 202"/>
          <p:cNvSpPr txBox="1">
            <a:spLocks noChangeArrowheads="1"/>
          </p:cNvSpPr>
          <p:nvPr/>
        </p:nvSpPr>
        <p:spPr bwMode="auto">
          <a:xfrm>
            <a:off x="3706989" y="3333045"/>
            <a:ext cx="284480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Subcutaneous</a:t>
            </a:r>
            <a:b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</a:br>
            <a: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  <a:cs typeface="Arial" panose="020B0604020202020204" pitchFamily="34" charset="0"/>
              </a:rPr>
              <a:t>Fat</a:t>
            </a:r>
          </a:p>
        </p:txBody>
      </p:sp>
      <p:sp>
        <p:nvSpPr>
          <p:cNvPr id="1168587" name="Text Box 203"/>
          <p:cNvSpPr txBox="1">
            <a:spLocks noChangeArrowheads="1"/>
          </p:cNvSpPr>
          <p:nvPr/>
        </p:nvSpPr>
        <p:spPr bwMode="auto">
          <a:xfrm>
            <a:off x="311856" y="787400"/>
            <a:ext cx="8520289" cy="929485"/>
          </a:xfrm>
          <a:prstGeom prst="rect">
            <a:avLst/>
          </a:prstGeom>
          <a:solidFill>
            <a:srgbClr val="FF7308"/>
          </a:solidFill>
          <a:ln w="9525">
            <a:solidFill>
              <a:srgbClr val="FF7308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defTabSz="812810" eaLnBrk="1" hangingPunct="1">
              <a:lnSpc>
                <a:spcPct val="85000"/>
              </a:lnSpc>
              <a:defRPr/>
            </a:pPr>
            <a:r>
              <a:rPr lang="en-US" sz="3200" b="1" dirty="0"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  <a:ea typeface="ＭＳ Ｐゴシック" pitchFamily="16" charset="-128"/>
                <a:cs typeface="Arial" charset="0"/>
              </a:rPr>
              <a:t>EFFECT OF THIAZOLIDINEDIONES ON FAT TOPOGRAPHY</a:t>
            </a:r>
          </a:p>
        </p:txBody>
      </p:sp>
      <p:sp>
        <p:nvSpPr>
          <p:cNvPr id="105674" name="Text Box 204"/>
          <p:cNvSpPr txBox="1">
            <a:spLocks noChangeArrowheads="1"/>
          </p:cNvSpPr>
          <p:nvPr/>
        </p:nvSpPr>
        <p:spPr bwMode="auto">
          <a:xfrm>
            <a:off x="990600" y="2377723"/>
            <a:ext cx="1188402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7F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High TG</a:t>
            </a:r>
          </a:p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7F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High FFA</a:t>
            </a:r>
          </a:p>
        </p:txBody>
      </p:sp>
      <p:sp>
        <p:nvSpPr>
          <p:cNvPr id="105675" name="Text Box 205"/>
          <p:cNvSpPr txBox="1">
            <a:spLocks noChangeArrowheads="1"/>
          </p:cNvSpPr>
          <p:nvPr/>
        </p:nvSpPr>
        <p:spPr bwMode="auto">
          <a:xfrm>
            <a:off x="6142568" y="2377723"/>
            <a:ext cx="616131" cy="639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7F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TG</a:t>
            </a:r>
          </a:p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778">
                <a:solidFill>
                  <a:srgbClr val="FF7F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FFA</a:t>
            </a:r>
          </a:p>
        </p:txBody>
      </p:sp>
      <p:sp>
        <p:nvSpPr>
          <p:cNvPr id="105676" name="Text Box 206"/>
          <p:cNvSpPr txBox="1">
            <a:spLocks noChangeArrowheads="1"/>
          </p:cNvSpPr>
          <p:nvPr/>
        </p:nvSpPr>
        <p:spPr bwMode="auto">
          <a:xfrm>
            <a:off x="4179711" y="2500489"/>
            <a:ext cx="1035756" cy="486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2844">
                <a:solidFill>
                  <a:srgbClr val="FF99CC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TZD</a:t>
            </a:r>
          </a:p>
        </p:txBody>
      </p:sp>
      <p:sp>
        <p:nvSpPr>
          <p:cNvPr id="105677" name="Line 207"/>
          <p:cNvSpPr>
            <a:spLocks noChangeShapeType="1"/>
          </p:cNvSpPr>
          <p:nvPr/>
        </p:nvSpPr>
        <p:spPr bwMode="auto">
          <a:xfrm flipH="1">
            <a:off x="3419123" y="3550356"/>
            <a:ext cx="338667" cy="194733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78" name="Line 208"/>
          <p:cNvSpPr>
            <a:spLocks noChangeShapeType="1"/>
          </p:cNvSpPr>
          <p:nvPr/>
        </p:nvSpPr>
        <p:spPr bwMode="auto">
          <a:xfrm rot="13490415" flipH="1">
            <a:off x="1748367" y="3376790"/>
            <a:ext cx="338667" cy="194733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79" name="Line 209"/>
          <p:cNvSpPr>
            <a:spLocks noChangeShapeType="1"/>
          </p:cNvSpPr>
          <p:nvPr/>
        </p:nvSpPr>
        <p:spPr bwMode="auto">
          <a:xfrm rot="11917222" flipH="1">
            <a:off x="1660878" y="4018845"/>
            <a:ext cx="578556" cy="314678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80" name="Line 210"/>
          <p:cNvSpPr>
            <a:spLocks noChangeShapeType="1"/>
          </p:cNvSpPr>
          <p:nvPr/>
        </p:nvSpPr>
        <p:spPr bwMode="auto">
          <a:xfrm rot="4032361" flipH="1">
            <a:off x="3157361" y="4620685"/>
            <a:ext cx="578556" cy="314677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81" name="Text Box 211"/>
          <p:cNvSpPr txBox="1">
            <a:spLocks noChangeArrowheads="1"/>
          </p:cNvSpPr>
          <p:nvPr/>
        </p:nvSpPr>
        <p:spPr bwMode="auto">
          <a:xfrm>
            <a:off x="77612" y="6160911"/>
            <a:ext cx="7875411" cy="2837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1244" b="0">
                <a:solidFill>
                  <a:srgbClr val="CC66FF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Bays H, Mandarino L, DeFronzo RA. </a:t>
            </a:r>
            <a:r>
              <a:rPr lang="en-US" altLang="en-US" sz="1244" b="0" i="1">
                <a:solidFill>
                  <a:srgbClr val="CC66FF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J Clin Endocrinol Metab</a:t>
            </a:r>
            <a:r>
              <a:rPr lang="en-US" altLang="en-US" sz="1244" b="0">
                <a:solidFill>
                  <a:srgbClr val="CC66FF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. 2004;89:463-78.. </a:t>
            </a:r>
          </a:p>
        </p:txBody>
      </p:sp>
      <p:sp>
        <p:nvSpPr>
          <p:cNvPr id="105682" name="Oval 212"/>
          <p:cNvSpPr>
            <a:spLocks noChangeArrowheads="1"/>
          </p:cNvSpPr>
          <p:nvPr/>
        </p:nvSpPr>
        <p:spPr bwMode="auto">
          <a:xfrm>
            <a:off x="7267223" y="1976968"/>
            <a:ext cx="145345" cy="2286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5683" name="Oval 213"/>
          <p:cNvSpPr>
            <a:spLocks noChangeArrowheads="1"/>
          </p:cNvSpPr>
          <p:nvPr/>
        </p:nvSpPr>
        <p:spPr bwMode="auto">
          <a:xfrm>
            <a:off x="7313789" y="2094089"/>
            <a:ext cx="79022" cy="79022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5684" name="Oval 214"/>
          <p:cNvSpPr>
            <a:spLocks noChangeArrowheads="1"/>
          </p:cNvSpPr>
          <p:nvPr/>
        </p:nvSpPr>
        <p:spPr bwMode="auto">
          <a:xfrm>
            <a:off x="7340600" y="2120900"/>
            <a:ext cx="39511" cy="381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5685" name="Freeform 215" descr="Pink tissue paper"/>
          <p:cNvSpPr>
            <a:spLocks/>
          </p:cNvSpPr>
          <p:nvPr/>
        </p:nvSpPr>
        <p:spPr bwMode="auto">
          <a:xfrm>
            <a:off x="2293056" y="4680656"/>
            <a:ext cx="152400" cy="508000"/>
          </a:xfrm>
          <a:custGeom>
            <a:avLst/>
            <a:gdLst>
              <a:gd name="T0" fmla="*/ 2147483647 w 230"/>
              <a:gd name="T1" fmla="*/ 2147483647 h 765"/>
              <a:gd name="T2" fmla="*/ 2147483647 w 230"/>
              <a:gd name="T3" fmla="*/ 2147483647 h 765"/>
              <a:gd name="T4" fmla="*/ 2147483647 w 230"/>
              <a:gd name="T5" fmla="*/ 2147483647 h 765"/>
              <a:gd name="T6" fmla="*/ 2147483647 w 230"/>
              <a:gd name="T7" fmla="*/ 2147483647 h 765"/>
              <a:gd name="T8" fmla="*/ 2147483647 w 230"/>
              <a:gd name="T9" fmla="*/ 2147483647 h 765"/>
              <a:gd name="T10" fmla="*/ 2147483647 w 230"/>
              <a:gd name="T11" fmla="*/ 2147483647 h 765"/>
              <a:gd name="T12" fmla="*/ 2147483647 w 230"/>
              <a:gd name="T13" fmla="*/ 2147483647 h 765"/>
              <a:gd name="T14" fmla="*/ 2147483647 w 230"/>
              <a:gd name="T15" fmla="*/ 2147483647 h 765"/>
              <a:gd name="T16" fmla="*/ 2147483647 w 230"/>
              <a:gd name="T17" fmla="*/ 2147483647 h 765"/>
              <a:gd name="T18" fmla="*/ 2147483647 w 230"/>
              <a:gd name="T19" fmla="*/ 2147483647 h 765"/>
              <a:gd name="T20" fmla="*/ 2147483647 w 230"/>
              <a:gd name="T21" fmla="*/ 2147483647 h 765"/>
              <a:gd name="T22" fmla="*/ 2147483647 w 230"/>
              <a:gd name="T23" fmla="*/ 2147483647 h 765"/>
              <a:gd name="T24" fmla="*/ 2147483647 w 230"/>
              <a:gd name="T25" fmla="*/ 2147483647 h 765"/>
              <a:gd name="T26" fmla="*/ 2147483647 w 230"/>
              <a:gd name="T27" fmla="*/ 2147483647 h 765"/>
              <a:gd name="T28" fmla="*/ 2147483647 w 230"/>
              <a:gd name="T29" fmla="*/ 2147483647 h 765"/>
              <a:gd name="T30" fmla="*/ 2147483647 w 230"/>
              <a:gd name="T31" fmla="*/ 2147483647 h 765"/>
              <a:gd name="T32" fmla="*/ 2147483647 w 230"/>
              <a:gd name="T33" fmla="*/ 2147483647 h 765"/>
              <a:gd name="T34" fmla="*/ 2147483647 w 230"/>
              <a:gd name="T35" fmla="*/ 2147483647 h 765"/>
              <a:gd name="T36" fmla="*/ 2147483647 w 230"/>
              <a:gd name="T37" fmla="*/ 2147483647 h 765"/>
              <a:gd name="T38" fmla="*/ 2147483647 w 230"/>
              <a:gd name="T39" fmla="*/ 2147483647 h 765"/>
              <a:gd name="T40" fmla="*/ 2147483647 w 230"/>
              <a:gd name="T41" fmla="*/ 2147483647 h 765"/>
              <a:gd name="T42" fmla="*/ 2147483647 w 230"/>
              <a:gd name="T43" fmla="*/ 2147483647 h 765"/>
              <a:gd name="T44" fmla="*/ 2147483647 w 230"/>
              <a:gd name="T45" fmla="*/ 2147483647 h 765"/>
              <a:gd name="T46" fmla="*/ 2147483647 w 230"/>
              <a:gd name="T47" fmla="*/ 2147483647 h 765"/>
              <a:gd name="T48" fmla="*/ 2147483647 w 230"/>
              <a:gd name="T49" fmla="*/ 2147483647 h 765"/>
              <a:gd name="T50" fmla="*/ 2147483647 w 230"/>
              <a:gd name="T51" fmla="*/ 2147483647 h 765"/>
              <a:gd name="T52" fmla="*/ 2147483647 w 230"/>
              <a:gd name="T53" fmla="*/ 2147483647 h 765"/>
              <a:gd name="T54" fmla="*/ 2147483647 w 230"/>
              <a:gd name="T55" fmla="*/ 2147483647 h 765"/>
              <a:gd name="T56" fmla="*/ 2147483647 w 230"/>
              <a:gd name="T57" fmla="*/ 2147483647 h 765"/>
              <a:gd name="T58" fmla="*/ 2147483647 w 230"/>
              <a:gd name="T59" fmla="*/ 2147483647 h 765"/>
              <a:gd name="T60" fmla="*/ 2147483647 w 230"/>
              <a:gd name="T61" fmla="*/ 2147483647 h 76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30"/>
              <a:gd name="T94" fmla="*/ 0 h 765"/>
              <a:gd name="T95" fmla="*/ 230 w 230"/>
              <a:gd name="T96" fmla="*/ 765 h 765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30" h="765">
                <a:moveTo>
                  <a:pt x="40" y="63"/>
                </a:moveTo>
                <a:cubicBezTo>
                  <a:pt x="40" y="74"/>
                  <a:pt x="27" y="106"/>
                  <a:pt x="26" y="125"/>
                </a:cubicBezTo>
                <a:cubicBezTo>
                  <a:pt x="25" y="144"/>
                  <a:pt x="34" y="164"/>
                  <a:pt x="35" y="180"/>
                </a:cubicBezTo>
                <a:cubicBezTo>
                  <a:pt x="36" y="196"/>
                  <a:pt x="33" y="207"/>
                  <a:pt x="31" y="224"/>
                </a:cubicBezTo>
                <a:cubicBezTo>
                  <a:pt x="29" y="241"/>
                  <a:pt x="26" y="257"/>
                  <a:pt x="22" y="279"/>
                </a:cubicBezTo>
                <a:cubicBezTo>
                  <a:pt x="18" y="301"/>
                  <a:pt x="7" y="330"/>
                  <a:pt x="5" y="356"/>
                </a:cubicBezTo>
                <a:cubicBezTo>
                  <a:pt x="3" y="382"/>
                  <a:pt x="6" y="410"/>
                  <a:pt x="8" y="434"/>
                </a:cubicBezTo>
                <a:cubicBezTo>
                  <a:pt x="10" y="458"/>
                  <a:pt x="18" y="480"/>
                  <a:pt x="17" y="498"/>
                </a:cubicBezTo>
                <a:cubicBezTo>
                  <a:pt x="16" y="516"/>
                  <a:pt x="0" y="524"/>
                  <a:pt x="4" y="542"/>
                </a:cubicBezTo>
                <a:cubicBezTo>
                  <a:pt x="8" y="560"/>
                  <a:pt x="35" y="585"/>
                  <a:pt x="41" y="609"/>
                </a:cubicBezTo>
                <a:cubicBezTo>
                  <a:pt x="47" y="633"/>
                  <a:pt x="43" y="669"/>
                  <a:pt x="40" y="684"/>
                </a:cubicBezTo>
                <a:cubicBezTo>
                  <a:pt x="37" y="699"/>
                  <a:pt x="27" y="694"/>
                  <a:pt x="22" y="702"/>
                </a:cubicBezTo>
                <a:cubicBezTo>
                  <a:pt x="17" y="710"/>
                  <a:pt x="6" y="724"/>
                  <a:pt x="11" y="732"/>
                </a:cubicBezTo>
                <a:cubicBezTo>
                  <a:pt x="16" y="740"/>
                  <a:pt x="37" y="745"/>
                  <a:pt x="55" y="750"/>
                </a:cubicBezTo>
                <a:cubicBezTo>
                  <a:pt x="73" y="755"/>
                  <a:pt x="95" y="765"/>
                  <a:pt x="118" y="764"/>
                </a:cubicBezTo>
                <a:cubicBezTo>
                  <a:pt x="141" y="763"/>
                  <a:pt x="187" y="755"/>
                  <a:pt x="196" y="743"/>
                </a:cubicBezTo>
                <a:cubicBezTo>
                  <a:pt x="205" y="731"/>
                  <a:pt x="170" y="709"/>
                  <a:pt x="169" y="692"/>
                </a:cubicBezTo>
                <a:cubicBezTo>
                  <a:pt x="168" y="675"/>
                  <a:pt x="182" y="669"/>
                  <a:pt x="190" y="639"/>
                </a:cubicBezTo>
                <a:cubicBezTo>
                  <a:pt x="198" y="609"/>
                  <a:pt x="211" y="552"/>
                  <a:pt x="217" y="510"/>
                </a:cubicBezTo>
                <a:cubicBezTo>
                  <a:pt x="223" y="468"/>
                  <a:pt x="230" y="431"/>
                  <a:pt x="227" y="389"/>
                </a:cubicBezTo>
                <a:cubicBezTo>
                  <a:pt x="224" y="347"/>
                  <a:pt x="206" y="304"/>
                  <a:pt x="199" y="260"/>
                </a:cubicBezTo>
                <a:cubicBezTo>
                  <a:pt x="192" y="216"/>
                  <a:pt x="185" y="149"/>
                  <a:pt x="182" y="122"/>
                </a:cubicBezTo>
                <a:cubicBezTo>
                  <a:pt x="179" y="95"/>
                  <a:pt x="183" y="105"/>
                  <a:pt x="184" y="96"/>
                </a:cubicBezTo>
                <a:cubicBezTo>
                  <a:pt x="185" y="87"/>
                  <a:pt x="185" y="75"/>
                  <a:pt x="187" y="66"/>
                </a:cubicBezTo>
                <a:cubicBezTo>
                  <a:pt x="189" y="57"/>
                  <a:pt x="198" y="49"/>
                  <a:pt x="197" y="39"/>
                </a:cubicBezTo>
                <a:cubicBezTo>
                  <a:pt x="196" y="29"/>
                  <a:pt x="192" y="12"/>
                  <a:pt x="179" y="6"/>
                </a:cubicBezTo>
                <a:cubicBezTo>
                  <a:pt x="166" y="0"/>
                  <a:pt x="144" y="2"/>
                  <a:pt x="119" y="2"/>
                </a:cubicBezTo>
                <a:cubicBezTo>
                  <a:pt x="94" y="2"/>
                  <a:pt x="44" y="1"/>
                  <a:pt x="26" y="5"/>
                </a:cubicBezTo>
                <a:cubicBezTo>
                  <a:pt x="8" y="9"/>
                  <a:pt x="11" y="19"/>
                  <a:pt x="11" y="27"/>
                </a:cubicBezTo>
                <a:cubicBezTo>
                  <a:pt x="11" y="35"/>
                  <a:pt x="24" y="50"/>
                  <a:pt x="28" y="56"/>
                </a:cubicBezTo>
                <a:cubicBezTo>
                  <a:pt x="32" y="62"/>
                  <a:pt x="40" y="52"/>
                  <a:pt x="40" y="63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9525">
            <a:solidFill>
              <a:srgbClr val="FF66CC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86" name="Freeform 216"/>
          <p:cNvSpPr>
            <a:spLocks/>
          </p:cNvSpPr>
          <p:nvPr/>
        </p:nvSpPr>
        <p:spPr bwMode="auto">
          <a:xfrm rot="20892163" flipH="1" flipV="1">
            <a:off x="2348089" y="4763911"/>
            <a:ext cx="117123" cy="379589"/>
          </a:xfrm>
          <a:custGeom>
            <a:avLst/>
            <a:gdLst>
              <a:gd name="T0" fmla="*/ 2147483647 w 225"/>
              <a:gd name="T1" fmla="*/ 2147483647 h 552"/>
              <a:gd name="T2" fmla="*/ 2147483647 w 225"/>
              <a:gd name="T3" fmla="*/ 2147483647 h 552"/>
              <a:gd name="T4" fmla="*/ 2147483647 w 225"/>
              <a:gd name="T5" fmla="*/ 2147483647 h 552"/>
              <a:gd name="T6" fmla="*/ 2147483647 w 225"/>
              <a:gd name="T7" fmla="*/ 2147483647 h 552"/>
              <a:gd name="T8" fmla="*/ 2147483647 w 225"/>
              <a:gd name="T9" fmla="*/ 2147483647 h 552"/>
              <a:gd name="T10" fmla="*/ 2147483647 w 225"/>
              <a:gd name="T11" fmla="*/ 2147483647 h 552"/>
              <a:gd name="T12" fmla="*/ 2147483647 w 225"/>
              <a:gd name="T13" fmla="*/ 2147483647 h 552"/>
              <a:gd name="T14" fmla="*/ 2147483647 w 225"/>
              <a:gd name="T15" fmla="*/ 2147483647 h 552"/>
              <a:gd name="T16" fmla="*/ 2147483647 w 225"/>
              <a:gd name="T17" fmla="*/ 2147483647 h 552"/>
              <a:gd name="T18" fmla="*/ 2147483647 w 225"/>
              <a:gd name="T19" fmla="*/ 2147483647 h 552"/>
              <a:gd name="T20" fmla="*/ 2147483647 w 225"/>
              <a:gd name="T21" fmla="*/ 2147483647 h 552"/>
              <a:gd name="T22" fmla="*/ 2147483647 w 225"/>
              <a:gd name="T23" fmla="*/ 2147483647 h 552"/>
              <a:gd name="T24" fmla="*/ 2147483647 w 225"/>
              <a:gd name="T25" fmla="*/ 2147483647 h 552"/>
              <a:gd name="T26" fmla="*/ 2147483647 w 225"/>
              <a:gd name="T27" fmla="*/ 2147483647 h 552"/>
              <a:gd name="T28" fmla="*/ 2147483647 w 225"/>
              <a:gd name="T29" fmla="*/ 2147483647 h 552"/>
              <a:gd name="T30" fmla="*/ 2147483647 w 225"/>
              <a:gd name="T31" fmla="*/ 2147483647 h 552"/>
              <a:gd name="T32" fmla="*/ 2147483647 w 225"/>
              <a:gd name="T33" fmla="*/ 2147483647 h 552"/>
              <a:gd name="T34" fmla="*/ 2147483647 w 225"/>
              <a:gd name="T35" fmla="*/ 2147483647 h 552"/>
              <a:gd name="T36" fmla="*/ 2147483647 w 225"/>
              <a:gd name="T37" fmla="*/ 2147483647 h 552"/>
              <a:gd name="T38" fmla="*/ 2147483647 w 225"/>
              <a:gd name="T39" fmla="*/ 2147483647 h 552"/>
              <a:gd name="T40" fmla="*/ 2147483647 w 225"/>
              <a:gd name="T41" fmla="*/ 2147483647 h 552"/>
              <a:gd name="T42" fmla="*/ 2147483647 w 225"/>
              <a:gd name="T43" fmla="*/ 2147483647 h 552"/>
              <a:gd name="T44" fmla="*/ 2147483647 w 225"/>
              <a:gd name="T45" fmla="*/ 2147483647 h 552"/>
              <a:gd name="T46" fmla="*/ 2147483647 w 225"/>
              <a:gd name="T47" fmla="*/ 2147483647 h 552"/>
              <a:gd name="T48" fmla="*/ 2147483647 w 225"/>
              <a:gd name="T49" fmla="*/ 2147483647 h 552"/>
              <a:gd name="T50" fmla="*/ 2147483647 w 225"/>
              <a:gd name="T51" fmla="*/ 2147483647 h 552"/>
              <a:gd name="T52" fmla="*/ 2147483647 w 225"/>
              <a:gd name="T53" fmla="*/ 2147483647 h 552"/>
              <a:gd name="T54" fmla="*/ 2147483647 w 225"/>
              <a:gd name="T55" fmla="*/ 2147483647 h 552"/>
              <a:gd name="T56" fmla="*/ 2147483647 w 225"/>
              <a:gd name="T57" fmla="*/ 2147483647 h 552"/>
              <a:gd name="T58" fmla="*/ 2147483647 w 225"/>
              <a:gd name="T59" fmla="*/ 2147483647 h 552"/>
              <a:gd name="T60" fmla="*/ 2147483647 w 225"/>
              <a:gd name="T61" fmla="*/ 2147483647 h 552"/>
              <a:gd name="T62" fmla="*/ 2147483647 w 225"/>
              <a:gd name="T63" fmla="*/ 2147483647 h 552"/>
              <a:gd name="T64" fmla="*/ 2147483647 w 225"/>
              <a:gd name="T65" fmla="*/ 2147483647 h 552"/>
              <a:gd name="T66" fmla="*/ 2147483647 w 225"/>
              <a:gd name="T67" fmla="*/ 2147483647 h 552"/>
              <a:gd name="T68" fmla="*/ 2147483647 w 225"/>
              <a:gd name="T69" fmla="*/ 2147483647 h 552"/>
              <a:gd name="T70" fmla="*/ 2147483647 w 225"/>
              <a:gd name="T71" fmla="*/ 2147483647 h 552"/>
              <a:gd name="T72" fmla="*/ 2147483647 w 225"/>
              <a:gd name="T73" fmla="*/ 2147483647 h 552"/>
              <a:gd name="T74" fmla="*/ 2147483647 w 225"/>
              <a:gd name="T75" fmla="*/ 2147483647 h 552"/>
              <a:gd name="T76" fmla="*/ 2147483647 w 225"/>
              <a:gd name="T77" fmla="*/ 2147483647 h 552"/>
              <a:gd name="T78" fmla="*/ 2147483647 w 225"/>
              <a:gd name="T79" fmla="*/ 2147483647 h 552"/>
              <a:gd name="T80" fmla="*/ 2147483647 w 225"/>
              <a:gd name="T81" fmla="*/ 2147483647 h 552"/>
              <a:gd name="T82" fmla="*/ 2147483647 w 225"/>
              <a:gd name="T83" fmla="*/ 2147483647 h 552"/>
              <a:gd name="T84" fmla="*/ 2147483647 w 225"/>
              <a:gd name="T85" fmla="*/ 2147483647 h 552"/>
              <a:gd name="T86" fmla="*/ 2147483647 w 225"/>
              <a:gd name="T87" fmla="*/ 2147483647 h 552"/>
              <a:gd name="T88" fmla="*/ 2147483647 w 225"/>
              <a:gd name="T89" fmla="*/ 2147483647 h 552"/>
              <a:gd name="T90" fmla="*/ 2147483647 w 225"/>
              <a:gd name="T91" fmla="*/ 2147483647 h 552"/>
              <a:gd name="T92" fmla="*/ 2147483647 w 225"/>
              <a:gd name="T93" fmla="*/ 2147483647 h 552"/>
              <a:gd name="T94" fmla="*/ 2147483647 w 225"/>
              <a:gd name="T95" fmla="*/ 2147483647 h 552"/>
              <a:gd name="T96" fmla="*/ 2147483647 w 225"/>
              <a:gd name="T97" fmla="*/ 2147483647 h 552"/>
              <a:gd name="T98" fmla="*/ 2147483647 w 225"/>
              <a:gd name="T99" fmla="*/ 2147483647 h 55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5"/>
              <a:gd name="T151" fmla="*/ 0 h 552"/>
              <a:gd name="T152" fmla="*/ 225 w 225"/>
              <a:gd name="T153" fmla="*/ 552 h 55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5" h="552">
                <a:moveTo>
                  <a:pt x="141" y="64"/>
                </a:moveTo>
                <a:lnTo>
                  <a:pt x="141" y="64"/>
                </a:lnTo>
                <a:lnTo>
                  <a:pt x="133" y="68"/>
                </a:lnTo>
                <a:lnTo>
                  <a:pt x="126" y="71"/>
                </a:lnTo>
                <a:lnTo>
                  <a:pt x="122" y="74"/>
                </a:lnTo>
                <a:lnTo>
                  <a:pt x="120" y="77"/>
                </a:lnTo>
                <a:lnTo>
                  <a:pt x="117" y="80"/>
                </a:lnTo>
                <a:lnTo>
                  <a:pt x="113" y="85"/>
                </a:lnTo>
                <a:lnTo>
                  <a:pt x="109" y="91"/>
                </a:lnTo>
                <a:lnTo>
                  <a:pt x="103" y="98"/>
                </a:lnTo>
                <a:lnTo>
                  <a:pt x="102" y="103"/>
                </a:lnTo>
                <a:lnTo>
                  <a:pt x="100" y="108"/>
                </a:lnTo>
                <a:lnTo>
                  <a:pt x="97" y="113"/>
                </a:lnTo>
                <a:lnTo>
                  <a:pt x="94" y="118"/>
                </a:lnTo>
                <a:lnTo>
                  <a:pt x="90" y="122"/>
                </a:lnTo>
                <a:lnTo>
                  <a:pt x="86" y="127"/>
                </a:lnTo>
                <a:lnTo>
                  <a:pt x="83" y="131"/>
                </a:lnTo>
                <a:lnTo>
                  <a:pt x="81" y="135"/>
                </a:lnTo>
                <a:lnTo>
                  <a:pt x="80" y="137"/>
                </a:lnTo>
                <a:lnTo>
                  <a:pt x="78" y="141"/>
                </a:lnTo>
                <a:lnTo>
                  <a:pt x="75" y="145"/>
                </a:lnTo>
                <a:lnTo>
                  <a:pt x="73" y="150"/>
                </a:lnTo>
                <a:lnTo>
                  <a:pt x="70" y="154"/>
                </a:lnTo>
                <a:lnTo>
                  <a:pt x="67" y="158"/>
                </a:lnTo>
                <a:lnTo>
                  <a:pt x="65" y="163"/>
                </a:lnTo>
                <a:lnTo>
                  <a:pt x="63" y="166"/>
                </a:lnTo>
                <a:lnTo>
                  <a:pt x="61" y="171"/>
                </a:lnTo>
                <a:lnTo>
                  <a:pt x="58" y="175"/>
                </a:lnTo>
                <a:lnTo>
                  <a:pt x="55" y="181"/>
                </a:lnTo>
                <a:lnTo>
                  <a:pt x="52" y="186"/>
                </a:lnTo>
                <a:lnTo>
                  <a:pt x="50" y="190"/>
                </a:lnTo>
                <a:lnTo>
                  <a:pt x="48" y="195"/>
                </a:lnTo>
                <a:lnTo>
                  <a:pt x="45" y="199"/>
                </a:lnTo>
                <a:lnTo>
                  <a:pt x="44" y="203"/>
                </a:lnTo>
                <a:lnTo>
                  <a:pt x="42" y="208"/>
                </a:lnTo>
                <a:lnTo>
                  <a:pt x="39" y="212"/>
                </a:lnTo>
                <a:lnTo>
                  <a:pt x="37" y="215"/>
                </a:lnTo>
                <a:lnTo>
                  <a:pt x="34" y="218"/>
                </a:lnTo>
                <a:lnTo>
                  <a:pt x="33" y="220"/>
                </a:lnTo>
                <a:lnTo>
                  <a:pt x="31" y="223"/>
                </a:lnTo>
                <a:lnTo>
                  <a:pt x="29" y="228"/>
                </a:lnTo>
                <a:lnTo>
                  <a:pt x="29" y="236"/>
                </a:lnTo>
                <a:lnTo>
                  <a:pt x="29" y="238"/>
                </a:lnTo>
                <a:lnTo>
                  <a:pt x="28" y="242"/>
                </a:lnTo>
                <a:lnTo>
                  <a:pt x="27" y="247"/>
                </a:lnTo>
                <a:lnTo>
                  <a:pt x="25" y="252"/>
                </a:lnTo>
                <a:lnTo>
                  <a:pt x="23" y="258"/>
                </a:lnTo>
                <a:lnTo>
                  <a:pt x="22" y="263"/>
                </a:lnTo>
                <a:lnTo>
                  <a:pt x="22" y="267"/>
                </a:lnTo>
                <a:lnTo>
                  <a:pt x="22" y="269"/>
                </a:lnTo>
                <a:lnTo>
                  <a:pt x="21" y="280"/>
                </a:lnTo>
                <a:lnTo>
                  <a:pt x="18" y="290"/>
                </a:lnTo>
                <a:lnTo>
                  <a:pt x="13" y="299"/>
                </a:lnTo>
                <a:lnTo>
                  <a:pt x="9" y="307"/>
                </a:lnTo>
                <a:lnTo>
                  <a:pt x="4" y="317"/>
                </a:lnTo>
                <a:lnTo>
                  <a:pt x="2" y="327"/>
                </a:lnTo>
                <a:lnTo>
                  <a:pt x="0" y="339"/>
                </a:lnTo>
                <a:lnTo>
                  <a:pt x="2" y="353"/>
                </a:lnTo>
                <a:lnTo>
                  <a:pt x="3" y="357"/>
                </a:lnTo>
                <a:lnTo>
                  <a:pt x="5" y="362"/>
                </a:lnTo>
                <a:lnTo>
                  <a:pt x="8" y="366"/>
                </a:lnTo>
                <a:lnTo>
                  <a:pt x="10" y="369"/>
                </a:lnTo>
                <a:lnTo>
                  <a:pt x="11" y="372"/>
                </a:lnTo>
                <a:lnTo>
                  <a:pt x="11" y="377"/>
                </a:lnTo>
                <a:lnTo>
                  <a:pt x="11" y="381"/>
                </a:lnTo>
                <a:lnTo>
                  <a:pt x="11" y="385"/>
                </a:lnTo>
                <a:lnTo>
                  <a:pt x="10" y="394"/>
                </a:lnTo>
                <a:lnTo>
                  <a:pt x="9" y="402"/>
                </a:lnTo>
                <a:lnTo>
                  <a:pt x="9" y="409"/>
                </a:lnTo>
                <a:lnTo>
                  <a:pt x="10" y="416"/>
                </a:lnTo>
                <a:lnTo>
                  <a:pt x="11" y="423"/>
                </a:lnTo>
                <a:lnTo>
                  <a:pt x="12" y="431"/>
                </a:lnTo>
                <a:lnTo>
                  <a:pt x="14" y="438"/>
                </a:lnTo>
                <a:lnTo>
                  <a:pt x="16" y="447"/>
                </a:lnTo>
                <a:lnTo>
                  <a:pt x="16" y="452"/>
                </a:lnTo>
                <a:lnTo>
                  <a:pt x="16" y="458"/>
                </a:lnTo>
                <a:lnTo>
                  <a:pt x="16" y="466"/>
                </a:lnTo>
                <a:lnTo>
                  <a:pt x="15" y="474"/>
                </a:lnTo>
                <a:lnTo>
                  <a:pt x="14" y="482"/>
                </a:lnTo>
                <a:lnTo>
                  <a:pt x="13" y="491"/>
                </a:lnTo>
                <a:lnTo>
                  <a:pt x="12" y="500"/>
                </a:lnTo>
                <a:lnTo>
                  <a:pt x="11" y="508"/>
                </a:lnTo>
                <a:lnTo>
                  <a:pt x="11" y="517"/>
                </a:lnTo>
                <a:lnTo>
                  <a:pt x="12" y="525"/>
                </a:lnTo>
                <a:lnTo>
                  <a:pt x="14" y="533"/>
                </a:lnTo>
                <a:lnTo>
                  <a:pt x="16" y="539"/>
                </a:lnTo>
                <a:lnTo>
                  <a:pt x="20" y="544"/>
                </a:lnTo>
                <a:lnTo>
                  <a:pt x="26" y="548"/>
                </a:lnTo>
                <a:lnTo>
                  <a:pt x="32" y="550"/>
                </a:lnTo>
                <a:lnTo>
                  <a:pt x="41" y="552"/>
                </a:lnTo>
                <a:lnTo>
                  <a:pt x="42" y="546"/>
                </a:lnTo>
                <a:lnTo>
                  <a:pt x="44" y="541"/>
                </a:lnTo>
                <a:lnTo>
                  <a:pt x="44" y="534"/>
                </a:lnTo>
                <a:lnTo>
                  <a:pt x="45" y="527"/>
                </a:lnTo>
                <a:lnTo>
                  <a:pt x="45" y="520"/>
                </a:lnTo>
                <a:lnTo>
                  <a:pt x="45" y="513"/>
                </a:lnTo>
                <a:lnTo>
                  <a:pt x="45" y="507"/>
                </a:lnTo>
                <a:lnTo>
                  <a:pt x="45" y="501"/>
                </a:lnTo>
                <a:lnTo>
                  <a:pt x="48" y="500"/>
                </a:lnTo>
                <a:lnTo>
                  <a:pt x="51" y="497"/>
                </a:lnTo>
                <a:lnTo>
                  <a:pt x="54" y="495"/>
                </a:lnTo>
                <a:lnTo>
                  <a:pt x="57" y="492"/>
                </a:lnTo>
                <a:lnTo>
                  <a:pt x="60" y="489"/>
                </a:lnTo>
                <a:lnTo>
                  <a:pt x="63" y="486"/>
                </a:lnTo>
                <a:lnTo>
                  <a:pt x="66" y="484"/>
                </a:lnTo>
                <a:lnTo>
                  <a:pt x="68" y="482"/>
                </a:lnTo>
                <a:lnTo>
                  <a:pt x="73" y="477"/>
                </a:lnTo>
                <a:lnTo>
                  <a:pt x="77" y="471"/>
                </a:lnTo>
                <a:lnTo>
                  <a:pt x="79" y="464"/>
                </a:lnTo>
                <a:lnTo>
                  <a:pt x="82" y="457"/>
                </a:lnTo>
                <a:lnTo>
                  <a:pt x="84" y="449"/>
                </a:lnTo>
                <a:lnTo>
                  <a:pt x="87" y="442"/>
                </a:lnTo>
                <a:lnTo>
                  <a:pt x="92" y="436"/>
                </a:lnTo>
                <a:lnTo>
                  <a:pt x="99" y="431"/>
                </a:lnTo>
                <a:lnTo>
                  <a:pt x="101" y="423"/>
                </a:lnTo>
                <a:lnTo>
                  <a:pt x="102" y="413"/>
                </a:lnTo>
                <a:lnTo>
                  <a:pt x="102" y="403"/>
                </a:lnTo>
                <a:lnTo>
                  <a:pt x="102" y="393"/>
                </a:lnTo>
                <a:lnTo>
                  <a:pt x="101" y="383"/>
                </a:lnTo>
                <a:lnTo>
                  <a:pt x="101" y="374"/>
                </a:lnTo>
                <a:lnTo>
                  <a:pt x="102" y="364"/>
                </a:lnTo>
                <a:lnTo>
                  <a:pt x="105" y="355"/>
                </a:lnTo>
                <a:lnTo>
                  <a:pt x="109" y="348"/>
                </a:lnTo>
                <a:lnTo>
                  <a:pt x="115" y="343"/>
                </a:lnTo>
                <a:lnTo>
                  <a:pt x="122" y="338"/>
                </a:lnTo>
                <a:lnTo>
                  <a:pt x="130" y="334"/>
                </a:lnTo>
                <a:lnTo>
                  <a:pt x="137" y="330"/>
                </a:lnTo>
                <a:lnTo>
                  <a:pt x="144" y="326"/>
                </a:lnTo>
                <a:lnTo>
                  <a:pt x="150" y="320"/>
                </a:lnTo>
                <a:lnTo>
                  <a:pt x="152" y="312"/>
                </a:lnTo>
                <a:lnTo>
                  <a:pt x="154" y="304"/>
                </a:lnTo>
                <a:lnTo>
                  <a:pt x="154" y="296"/>
                </a:lnTo>
                <a:lnTo>
                  <a:pt x="154" y="288"/>
                </a:lnTo>
                <a:lnTo>
                  <a:pt x="153" y="280"/>
                </a:lnTo>
                <a:lnTo>
                  <a:pt x="152" y="272"/>
                </a:lnTo>
                <a:lnTo>
                  <a:pt x="152" y="263"/>
                </a:lnTo>
                <a:lnTo>
                  <a:pt x="154" y="255"/>
                </a:lnTo>
                <a:lnTo>
                  <a:pt x="156" y="247"/>
                </a:lnTo>
                <a:lnTo>
                  <a:pt x="159" y="242"/>
                </a:lnTo>
                <a:lnTo>
                  <a:pt x="162" y="236"/>
                </a:lnTo>
                <a:lnTo>
                  <a:pt x="167" y="230"/>
                </a:lnTo>
                <a:lnTo>
                  <a:pt x="171" y="223"/>
                </a:lnTo>
                <a:lnTo>
                  <a:pt x="177" y="216"/>
                </a:lnTo>
                <a:lnTo>
                  <a:pt x="182" y="209"/>
                </a:lnTo>
                <a:lnTo>
                  <a:pt x="188" y="203"/>
                </a:lnTo>
                <a:lnTo>
                  <a:pt x="193" y="196"/>
                </a:lnTo>
                <a:lnTo>
                  <a:pt x="197" y="189"/>
                </a:lnTo>
                <a:lnTo>
                  <a:pt x="202" y="183"/>
                </a:lnTo>
                <a:lnTo>
                  <a:pt x="206" y="176"/>
                </a:lnTo>
                <a:lnTo>
                  <a:pt x="209" y="170"/>
                </a:lnTo>
                <a:lnTo>
                  <a:pt x="211" y="163"/>
                </a:lnTo>
                <a:lnTo>
                  <a:pt x="212" y="157"/>
                </a:lnTo>
                <a:lnTo>
                  <a:pt x="211" y="151"/>
                </a:lnTo>
                <a:lnTo>
                  <a:pt x="209" y="146"/>
                </a:lnTo>
                <a:lnTo>
                  <a:pt x="208" y="141"/>
                </a:lnTo>
                <a:lnTo>
                  <a:pt x="207" y="136"/>
                </a:lnTo>
                <a:lnTo>
                  <a:pt x="207" y="129"/>
                </a:lnTo>
                <a:lnTo>
                  <a:pt x="207" y="122"/>
                </a:lnTo>
                <a:lnTo>
                  <a:pt x="207" y="114"/>
                </a:lnTo>
                <a:lnTo>
                  <a:pt x="208" y="105"/>
                </a:lnTo>
                <a:lnTo>
                  <a:pt x="209" y="95"/>
                </a:lnTo>
                <a:lnTo>
                  <a:pt x="210" y="86"/>
                </a:lnTo>
                <a:lnTo>
                  <a:pt x="212" y="76"/>
                </a:lnTo>
                <a:lnTo>
                  <a:pt x="213" y="66"/>
                </a:lnTo>
                <a:lnTo>
                  <a:pt x="216" y="56"/>
                </a:lnTo>
                <a:lnTo>
                  <a:pt x="217" y="46"/>
                </a:lnTo>
                <a:lnTo>
                  <a:pt x="219" y="37"/>
                </a:lnTo>
                <a:lnTo>
                  <a:pt x="221" y="29"/>
                </a:lnTo>
                <a:lnTo>
                  <a:pt x="223" y="21"/>
                </a:lnTo>
                <a:lnTo>
                  <a:pt x="224" y="14"/>
                </a:lnTo>
                <a:lnTo>
                  <a:pt x="225" y="8"/>
                </a:lnTo>
                <a:lnTo>
                  <a:pt x="223" y="6"/>
                </a:lnTo>
                <a:lnTo>
                  <a:pt x="220" y="4"/>
                </a:lnTo>
                <a:lnTo>
                  <a:pt x="216" y="0"/>
                </a:lnTo>
                <a:lnTo>
                  <a:pt x="212" y="0"/>
                </a:lnTo>
                <a:lnTo>
                  <a:pt x="204" y="2"/>
                </a:lnTo>
                <a:lnTo>
                  <a:pt x="194" y="8"/>
                </a:lnTo>
                <a:lnTo>
                  <a:pt x="182" y="17"/>
                </a:lnTo>
                <a:lnTo>
                  <a:pt x="171" y="26"/>
                </a:lnTo>
                <a:lnTo>
                  <a:pt x="159" y="38"/>
                </a:lnTo>
                <a:lnTo>
                  <a:pt x="149" y="51"/>
                </a:lnTo>
                <a:lnTo>
                  <a:pt x="141" y="64"/>
                </a:lnTo>
                <a:close/>
              </a:path>
            </a:pathLst>
          </a:custGeom>
          <a:gradFill rotWithShape="1">
            <a:gsLst>
              <a:gs pos="0">
                <a:srgbClr val="FFFF00"/>
              </a:gs>
              <a:gs pos="100000">
                <a:srgbClr val="FFCC0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1651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87" name="Text Box 217"/>
          <p:cNvSpPr txBox="1">
            <a:spLocks noChangeArrowheads="1"/>
          </p:cNvSpPr>
          <p:nvPr/>
        </p:nvSpPr>
        <p:spPr bwMode="auto">
          <a:xfrm>
            <a:off x="469900" y="4796367"/>
            <a:ext cx="284480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</a:rPr>
              <a:t>Intra-arterial</a:t>
            </a:r>
            <a:b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</a:rPr>
            </a:br>
            <a: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</a:rPr>
              <a:t>Fat</a:t>
            </a:r>
          </a:p>
        </p:txBody>
      </p:sp>
      <p:sp>
        <p:nvSpPr>
          <p:cNvPr id="105688" name="Line 218"/>
          <p:cNvSpPr>
            <a:spLocks noChangeShapeType="1"/>
          </p:cNvSpPr>
          <p:nvPr/>
        </p:nvSpPr>
        <p:spPr bwMode="auto">
          <a:xfrm rot="11917222" flipH="1">
            <a:off x="1601612" y="4916311"/>
            <a:ext cx="627944" cy="338667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89" name="Freeform 219" descr="Pink tissue paper"/>
          <p:cNvSpPr>
            <a:spLocks/>
          </p:cNvSpPr>
          <p:nvPr/>
        </p:nvSpPr>
        <p:spPr bwMode="auto">
          <a:xfrm>
            <a:off x="6829778" y="4643967"/>
            <a:ext cx="107244" cy="508000"/>
          </a:xfrm>
          <a:custGeom>
            <a:avLst/>
            <a:gdLst>
              <a:gd name="T0" fmla="*/ 2147483647 w 230"/>
              <a:gd name="T1" fmla="*/ 2147483647 h 765"/>
              <a:gd name="T2" fmla="*/ 2147483647 w 230"/>
              <a:gd name="T3" fmla="*/ 2147483647 h 765"/>
              <a:gd name="T4" fmla="*/ 2147483647 w 230"/>
              <a:gd name="T5" fmla="*/ 2147483647 h 765"/>
              <a:gd name="T6" fmla="*/ 2147483647 w 230"/>
              <a:gd name="T7" fmla="*/ 2147483647 h 765"/>
              <a:gd name="T8" fmla="*/ 2147483647 w 230"/>
              <a:gd name="T9" fmla="*/ 2147483647 h 765"/>
              <a:gd name="T10" fmla="*/ 2147483647 w 230"/>
              <a:gd name="T11" fmla="*/ 2147483647 h 765"/>
              <a:gd name="T12" fmla="*/ 2147483647 w 230"/>
              <a:gd name="T13" fmla="*/ 2147483647 h 765"/>
              <a:gd name="T14" fmla="*/ 2147483647 w 230"/>
              <a:gd name="T15" fmla="*/ 2147483647 h 765"/>
              <a:gd name="T16" fmla="*/ 2147483647 w 230"/>
              <a:gd name="T17" fmla="*/ 2147483647 h 765"/>
              <a:gd name="T18" fmla="*/ 2147483647 w 230"/>
              <a:gd name="T19" fmla="*/ 2147483647 h 765"/>
              <a:gd name="T20" fmla="*/ 2147483647 w 230"/>
              <a:gd name="T21" fmla="*/ 2147483647 h 765"/>
              <a:gd name="T22" fmla="*/ 2147483647 w 230"/>
              <a:gd name="T23" fmla="*/ 2147483647 h 765"/>
              <a:gd name="T24" fmla="*/ 2147483647 w 230"/>
              <a:gd name="T25" fmla="*/ 2147483647 h 765"/>
              <a:gd name="T26" fmla="*/ 2147483647 w 230"/>
              <a:gd name="T27" fmla="*/ 2147483647 h 765"/>
              <a:gd name="T28" fmla="*/ 2147483647 w 230"/>
              <a:gd name="T29" fmla="*/ 2147483647 h 765"/>
              <a:gd name="T30" fmla="*/ 2147483647 w 230"/>
              <a:gd name="T31" fmla="*/ 2147483647 h 765"/>
              <a:gd name="T32" fmla="*/ 2147483647 w 230"/>
              <a:gd name="T33" fmla="*/ 2147483647 h 765"/>
              <a:gd name="T34" fmla="*/ 2147483647 w 230"/>
              <a:gd name="T35" fmla="*/ 2147483647 h 765"/>
              <a:gd name="T36" fmla="*/ 2147483647 w 230"/>
              <a:gd name="T37" fmla="*/ 2147483647 h 765"/>
              <a:gd name="T38" fmla="*/ 2147483647 w 230"/>
              <a:gd name="T39" fmla="*/ 2147483647 h 765"/>
              <a:gd name="T40" fmla="*/ 2147483647 w 230"/>
              <a:gd name="T41" fmla="*/ 2147483647 h 765"/>
              <a:gd name="T42" fmla="*/ 2147483647 w 230"/>
              <a:gd name="T43" fmla="*/ 2147483647 h 765"/>
              <a:gd name="T44" fmla="*/ 2147483647 w 230"/>
              <a:gd name="T45" fmla="*/ 2147483647 h 765"/>
              <a:gd name="T46" fmla="*/ 2147483647 w 230"/>
              <a:gd name="T47" fmla="*/ 2147483647 h 765"/>
              <a:gd name="T48" fmla="*/ 2147483647 w 230"/>
              <a:gd name="T49" fmla="*/ 2147483647 h 765"/>
              <a:gd name="T50" fmla="*/ 2147483647 w 230"/>
              <a:gd name="T51" fmla="*/ 2147483647 h 765"/>
              <a:gd name="T52" fmla="*/ 2147483647 w 230"/>
              <a:gd name="T53" fmla="*/ 2147483647 h 765"/>
              <a:gd name="T54" fmla="*/ 2147483647 w 230"/>
              <a:gd name="T55" fmla="*/ 2147483647 h 765"/>
              <a:gd name="T56" fmla="*/ 2147483647 w 230"/>
              <a:gd name="T57" fmla="*/ 2147483647 h 765"/>
              <a:gd name="T58" fmla="*/ 2147483647 w 230"/>
              <a:gd name="T59" fmla="*/ 2147483647 h 765"/>
              <a:gd name="T60" fmla="*/ 2147483647 w 230"/>
              <a:gd name="T61" fmla="*/ 2147483647 h 765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230"/>
              <a:gd name="T94" fmla="*/ 0 h 765"/>
              <a:gd name="T95" fmla="*/ 230 w 230"/>
              <a:gd name="T96" fmla="*/ 765 h 765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230" h="765">
                <a:moveTo>
                  <a:pt x="40" y="63"/>
                </a:moveTo>
                <a:cubicBezTo>
                  <a:pt x="40" y="74"/>
                  <a:pt x="27" y="106"/>
                  <a:pt x="26" y="125"/>
                </a:cubicBezTo>
                <a:cubicBezTo>
                  <a:pt x="25" y="144"/>
                  <a:pt x="34" y="164"/>
                  <a:pt x="35" y="180"/>
                </a:cubicBezTo>
                <a:cubicBezTo>
                  <a:pt x="36" y="196"/>
                  <a:pt x="33" y="207"/>
                  <a:pt x="31" y="224"/>
                </a:cubicBezTo>
                <a:cubicBezTo>
                  <a:pt x="29" y="241"/>
                  <a:pt x="26" y="257"/>
                  <a:pt x="22" y="279"/>
                </a:cubicBezTo>
                <a:cubicBezTo>
                  <a:pt x="18" y="301"/>
                  <a:pt x="7" y="330"/>
                  <a:pt x="5" y="356"/>
                </a:cubicBezTo>
                <a:cubicBezTo>
                  <a:pt x="3" y="382"/>
                  <a:pt x="6" y="410"/>
                  <a:pt x="8" y="434"/>
                </a:cubicBezTo>
                <a:cubicBezTo>
                  <a:pt x="10" y="458"/>
                  <a:pt x="18" y="480"/>
                  <a:pt x="17" y="498"/>
                </a:cubicBezTo>
                <a:cubicBezTo>
                  <a:pt x="16" y="516"/>
                  <a:pt x="0" y="524"/>
                  <a:pt x="4" y="542"/>
                </a:cubicBezTo>
                <a:cubicBezTo>
                  <a:pt x="8" y="560"/>
                  <a:pt x="35" y="585"/>
                  <a:pt x="41" y="609"/>
                </a:cubicBezTo>
                <a:cubicBezTo>
                  <a:pt x="47" y="633"/>
                  <a:pt x="43" y="669"/>
                  <a:pt x="40" y="684"/>
                </a:cubicBezTo>
                <a:cubicBezTo>
                  <a:pt x="37" y="699"/>
                  <a:pt x="27" y="694"/>
                  <a:pt x="22" y="702"/>
                </a:cubicBezTo>
                <a:cubicBezTo>
                  <a:pt x="17" y="710"/>
                  <a:pt x="6" y="724"/>
                  <a:pt x="11" y="732"/>
                </a:cubicBezTo>
                <a:cubicBezTo>
                  <a:pt x="16" y="740"/>
                  <a:pt x="37" y="745"/>
                  <a:pt x="55" y="750"/>
                </a:cubicBezTo>
                <a:cubicBezTo>
                  <a:pt x="73" y="755"/>
                  <a:pt x="95" y="765"/>
                  <a:pt x="118" y="764"/>
                </a:cubicBezTo>
                <a:cubicBezTo>
                  <a:pt x="141" y="763"/>
                  <a:pt x="187" y="755"/>
                  <a:pt x="196" y="743"/>
                </a:cubicBezTo>
                <a:cubicBezTo>
                  <a:pt x="205" y="731"/>
                  <a:pt x="170" y="709"/>
                  <a:pt x="169" y="692"/>
                </a:cubicBezTo>
                <a:cubicBezTo>
                  <a:pt x="168" y="675"/>
                  <a:pt x="182" y="669"/>
                  <a:pt x="190" y="639"/>
                </a:cubicBezTo>
                <a:cubicBezTo>
                  <a:pt x="198" y="609"/>
                  <a:pt x="211" y="552"/>
                  <a:pt x="217" y="510"/>
                </a:cubicBezTo>
                <a:cubicBezTo>
                  <a:pt x="223" y="468"/>
                  <a:pt x="230" y="431"/>
                  <a:pt x="227" y="389"/>
                </a:cubicBezTo>
                <a:cubicBezTo>
                  <a:pt x="224" y="347"/>
                  <a:pt x="206" y="304"/>
                  <a:pt x="199" y="260"/>
                </a:cubicBezTo>
                <a:cubicBezTo>
                  <a:pt x="192" y="216"/>
                  <a:pt x="185" y="149"/>
                  <a:pt x="182" y="122"/>
                </a:cubicBezTo>
                <a:cubicBezTo>
                  <a:pt x="179" y="95"/>
                  <a:pt x="183" y="105"/>
                  <a:pt x="184" y="96"/>
                </a:cubicBezTo>
                <a:cubicBezTo>
                  <a:pt x="185" y="87"/>
                  <a:pt x="185" y="75"/>
                  <a:pt x="187" y="66"/>
                </a:cubicBezTo>
                <a:cubicBezTo>
                  <a:pt x="189" y="57"/>
                  <a:pt x="198" y="49"/>
                  <a:pt x="197" y="39"/>
                </a:cubicBezTo>
                <a:cubicBezTo>
                  <a:pt x="196" y="29"/>
                  <a:pt x="192" y="12"/>
                  <a:pt x="179" y="6"/>
                </a:cubicBezTo>
                <a:cubicBezTo>
                  <a:pt x="166" y="0"/>
                  <a:pt x="144" y="2"/>
                  <a:pt x="119" y="2"/>
                </a:cubicBezTo>
                <a:cubicBezTo>
                  <a:pt x="94" y="2"/>
                  <a:pt x="44" y="1"/>
                  <a:pt x="26" y="5"/>
                </a:cubicBezTo>
                <a:cubicBezTo>
                  <a:pt x="8" y="9"/>
                  <a:pt x="11" y="19"/>
                  <a:pt x="11" y="27"/>
                </a:cubicBezTo>
                <a:cubicBezTo>
                  <a:pt x="11" y="35"/>
                  <a:pt x="24" y="50"/>
                  <a:pt x="28" y="56"/>
                </a:cubicBezTo>
                <a:cubicBezTo>
                  <a:pt x="32" y="62"/>
                  <a:pt x="40" y="52"/>
                  <a:pt x="40" y="63"/>
                </a:cubicBezTo>
                <a:close/>
              </a:path>
            </a:pathLst>
          </a:custGeom>
          <a:blipFill dpi="0" rotWithShape="1">
            <a:blip r:embed="rId3"/>
            <a:srcRect/>
            <a:tile tx="0" ty="0" sx="100000" sy="100000" flip="none" algn="tl"/>
          </a:blipFill>
          <a:ln w="9525">
            <a:solidFill>
              <a:srgbClr val="FF66CC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90" name="Text Box 220"/>
          <p:cNvSpPr txBox="1">
            <a:spLocks noChangeArrowheads="1"/>
          </p:cNvSpPr>
          <p:nvPr/>
        </p:nvSpPr>
        <p:spPr bwMode="auto">
          <a:xfrm>
            <a:off x="5458178" y="4969933"/>
            <a:ext cx="2844800" cy="3139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lnSpc>
                <a:spcPct val="90000"/>
              </a:lnSpc>
              <a:spcBef>
                <a:spcPct val="0"/>
              </a:spcBef>
              <a:buNone/>
            </a:pPr>
            <a:r>
              <a:rPr lang="en-US" altLang="en-US" sz="1600">
                <a:solidFill>
                  <a:srgbClr val="FFFFFF"/>
                </a:solidFill>
                <a:ea typeface="ＭＳ Ｐゴシック" panose="020B0600070205080204" pitchFamily="34" charset="-128"/>
              </a:rPr>
              <a:t>Artery</a:t>
            </a:r>
          </a:p>
        </p:txBody>
      </p:sp>
      <p:sp>
        <p:nvSpPr>
          <p:cNvPr id="105691" name="Line 221"/>
          <p:cNvSpPr>
            <a:spLocks noChangeShapeType="1"/>
          </p:cNvSpPr>
          <p:nvPr/>
        </p:nvSpPr>
        <p:spPr bwMode="auto">
          <a:xfrm rot="11917222" flipH="1">
            <a:off x="6189133" y="4899378"/>
            <a:ext cx="627945" cy="338667"/>
          </a:xfrm>
          <a:prstGeom prst="line">
            <a:avLst/>
          </a:prstGeom>
          <a:noFill/>
          <a:ln w="57150">
            <a:solidFill>
              <a:schemeClr val="bg1"/>
            </a:solidFill>
            <a:round/>
            <a:headEnd/>
            <a:tailEnd type="stealth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92" name="Oval 222" descr="Pink tissue paper"/>
          <p:cNvSpPr>
            <a:spLocks noChangeArrowheads="1"/>
          </p:cNvSpPr>
          <p:nvPr/>
        </p:nvSpPr>
        <p:spPr bwMode="auto">
          <a:xfrm>
            <a:off x="6819900" y="4632679"/>
            <a:ext cx="117122" cy="40922"/>
          </a:xfrm>
          <a:prstGeom prst="ellipse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 w="9525">
            <a:solidFill>
              <a:srgbClr val="FF66CC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5693" name="Oval 223" descr="Pink tissue paper"/>
          <p:cNvSpPr>
            <a:spLocks noChangeArrowheads="1"/>
          </p:cNvSpPr>
          <p:nvPr/>
        </p:nvSpPr>
        <p:spPr bwMode="auto">
          <a:xfrm>
            <a:off x="6828368" y="5113867"/>
            <a:ext cx="104422" cy="43745"/>
          </a:xfrm>
          <a:prstGeom prst="ellipse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 w="9525">
            <a:solidFill>
              <a:srgbClr val="FF66CC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5694" name="Oval 224" descr="Pink tissue paper"/>
          <p:cNvSpPr>
            <a:spLocks noChangeArrowheads="1"/>
          </p:cNvSpPr>
          <p:nvPr/>
        </p:nvSpPr>
        <p:spPr bwMode="auto">
          <a:xfrm>
            <a:off x="2298700" y="4677834"/>
            <a:ext cx="117122" cy="40922"/>
          </a:xfrm>
          <a:prstGeom prst="ellipse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 w="9525">
            <a:solidFill>
              <a:srgbClr val="FF66CC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5695" name="Freeform 225"/>
          <p:cNvSpPr>
            <a:spLocks/>
          </p:cNvSpPr>
          <p:nvPr/>
        </p:nvSpPr>
        <p:spPr bwMode="auto">
          <a:xfrm>
            <a:off x="2305756" y="4755445"/>
            <a:ext cx="53622" cy="81844"/>
          </a:xfrm>
          <a:custGeom>
            <a:avLst/>
            <a:gdLst>
              <a:gd name="T0" fmla="*/ 2147483647 w 38"/>
              <a:gd name="T1" fmla="*/ 2147483647 h 58"/>
              <a:gd name="T2" fmla="*/ 2147483647 w 38"/>
              <a:gd name="T3" fmla="*/ 2147483647 h 58"/>
              <a:gd name="T4" fmla="*/ 2147483647 w 38"/>
              <a:gd name="T5" fmla="*/ 2147483647 h 58"/>
              <a:gd name="T6" fmla="*/ 2147483647 w 38"/>
              <a:gd name="T7" fmla="*/ 2147483647 h 58"/>
              <a:gd name="T8" fmla="*/ 2147483647 w 38"/>
              <a:gd name="T9" fmla="*/ 2147483647 h 58"/>
              <a:gd name="T10" fmla="*/ 2147483647 w 38"/>
              <a:gd name="T11" fmla="*/ 2147483647 h 58"/>
              <a:gd name="T12" fmla="*/ 2147483647 w 38"/>
              <a:gd name="T13" fmla="*/ 2147483647 h 58"/>
              <a:gd name="T14" fmla="*/ 2147483647 w 38"/>
              <a:gd name="T15" fmla="*/ 2147483647 h 5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8"/>
              <a:gd name="T25" fmla="*/ 0 h 58"/>
              <a:gd name="T26" fmla="*/ 38 w 38"/>
              <a:gd name="T27" fmla="*/ 58 h 5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8" h="58">
                <a:moveTo>
                  <a:pt x="1" y="4"/>
                </a:moveTo>
                <a:cubicBezTo>
                  <a:pt x="0" y="7"/>
                  <a:pt x="6" y="17"/>
                  <a:pt x="7" y="26"/>
                </a:cubicBezTo>
                <a:cubicBezTo>
                  <a:pt x="8" y="35"/>
                  <a:pt x="7" y="54"/>
                  <a:pt x="10" y="56"/>
                </a:cubicBezTo>
                <a:cubicBezTo>
                  <a:pt x="13" y="58"/>
                  <a:pt x="20" y="45"/>
                  <a:pt x="24" y="38"/>
                </a:cubicBezTo>
                <a:cubicBezTo>
                  <a:pt x="28" y="31"/>
                  <a:pt x="32" y="22"/>
                  <a:pt x="34" y="16"/>
                </a:cubicBezTo>
                <a:cubicBezTo>
                  <a:pt x="36" y="10"/>
                  <a:pt x="38" y="2"/>
                  <a:pt x="34" y="1"/>
                </a:cubicBezTo>
                <a:cubicBezTo>
                  <a:pt x="30" y="0"/>
                  <a:pt x="16" y="7"/>
                  <a:pt x="10" y="8"/>
                </a:cubicBezTo>
                <a:cubicBezTo>
                  <a:pt x="4" y="9"/>
                  <a:pt x="2" y="1"/>
                  <a:pt x="1" y="4"/>
                </a:cubicBezTo>
                <a:close/>
              </a:path>
            </a:pathLst>
          </a:cu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96" name="Freeform 226"/>
          <p:cNvSpPr>
            <a:spLocks/>
          </p:cNvSpPr>
          <p:nvPr/>
        </p:nvSpPr>
        <p:spPr bwMode="auto">
          <a:xfrm rot="20892163">
            <a:off x="2271889" y="4772378"/>
            <a:ext cx="129822" cy="381000"/>
          </a:xfrm>
          <a:custGeom>
            <a:avLst/>
            <a:gdLst>
              <a:gd name="T0" fmla="*/ 2147483647 w 225"/>
              <a:gd name="T1" fmla="*/ 2147483647 h 552"/>
              <a:gd name="T2" fmla="*/ 2147483647 w 225"/>
              <a:gd name="T3" fmla="*/ 2147483647 h 552"/>
              <a:gd name="T4" fmla="*/ 2147483647 w 225"/>
              <a:gd name="T5" fmla="*/ 2147483647 h 552"/>
              <a:gd name="T6" fmla="*/ 2147483647 w 225"/>
              <a:gd name="T7" fmla="*/ 2147483647 h 552"/>
              <a:gd name="T8" fmla="*/ 2147483647 w 225"/>
              <a:gd name="T9" fmla="*/ 2147483647 h 552"/>
              <a:gd name="T10" fmla="*/ 2147483647 w 225"/>
              <a:gd name="T11" fmla="*/ 2147483647 h 552"/>
              <a:gd name="T12" fmla="*/ 2147483647 w 225"/>
              <a:gd name="T13" fmla="*/ 2147483647 h 552"/>
              <a:gd name="T14" fmla="*/ 2147483647 w 225"/>
              <a:gd name="T15" fmla="*/ 2147483647 h 552"/>
              <a:gd name="T16" fmla="*/ 2147483647 w 225"/>
              <a:gd name="T17" fmla="*/ 2147483647 h 552"/>
              <a:gd name="T18" fmla="*/ 2147483647 w 225"/>
              <a:gd name="T19" fmla="*/ 2147483647 h 552"/>
              <a:gd name="T20" fmla="*/ 2147483647 w 225"/>
              <a:gd name="T21" fmla="*/ 2147483647 h 552"/>
              <a:gd name="T22" fmla="*/ 2147483647 w 225"/>
              <a:gd name="T23" fmla="*/ 2147483647 h 552"/>
              <a:gd name="T24" fmla="*/ 2147483647 w 225"/>
              <a:gd name="T25" fmla="*/ 2147483647 h 552"/>
              <a:gd name="T26" fmla="*/ 2147483647 w 225"/>
              <a:gd name="T27" fmla="*/ 2147483647 h 552"/>
              <a:gd name="T28" fmla="*/ 2147483647 w 225"/>
              <a:gd name="T29" fmla="*/ 2147483647 h 552"/>
              <a:gd name="T30" fmla="*/ 2147483647 w 225"/>
              <a:gd name="T31" fmla="*/ 2147483647 h 552"/>
              <a:gd name="T32" fmla="*/ 2147483647 w 225"/>
              <a:gd name="T33" fmla="*/ 2147483647 h 552"/>
              <a:gd name="T34" fmla="*/ 2147483647 w 225"/>
              <a:gd name="T35" fmla="*/ 2147483647 h 552"/>
              <a:gd name="T36" fmla="*/ 2147483647 w 225"/>
              <a:gd name="T37" fmla="*/ 2147483647 h 552"/>
              <a:gd name="T38" fmla="*/ 2147483647 w 225"/>
              <a:gd name="T39" fmla="*/ 2147483647 h 552"/>
              <a:gd name="T40" fmla="*/ 2147483647 w 225"/>
              <a:gd name="T41" fmla="*/ 2147483647 h 552"/>
              <a:gd name="T42" fmla="*/ 2147483647 w 225"/>
              <a:gd name="T43" fmla="*/ 2147483647 h 552"/>
              <a:gd name="T44" fmla="*/ 2147483647 w 225"/>
              <a:gd name="T45" fmla="*/ 2147483647 h 552"/>
              <a:gd name="T46" fmla="*/ 2147483647 w 225"/>
              <a:gd name="T47" fmla="*/ 2147483647 h 552"/>
              <a:gd name="T48" fmla="*/ 2147483647 w 225"/>
              <a:gd name="T49" fmla="*/ 2147483647 h 552"/>
              <a:gd name="T50" fmla="*/ 2147483647 w 225"/>
              <a:gd name="T51" fmla="*/ 2147483647 h 552"/>
              <a:gd name="T52" fmla="*/ 2147483647 w 225"/>
              <a:gd name="T53" fmla="*/ 2147483647 h 552"/>
              <a:gd name="T54" fmla="*/ 2147483647 w 225"/>
              <a:gd name="T55" fmla="*/ 2147483647 h 552"/>
              <a:gd name="T56" fmla="*/ 2147483647 w 225"/>
              <a:gd name="T57" fmla="*/ 2147483647 h 552"/>
              <a:gd name="T58" fmla="*/ 2147483647 w 225"/>
              <a:gd name="T59" fmla="*/ 2147483647 h 552"/>
              <a:gd name="T60" fmla="*/ 2147483647 w 225"/>
              <a:gd name="T61" fmla="*/ 2147483647 h 552"/>
              <a:gd name="T62" fmla="*/ 2147483647 w 225"/>
              <a:gd name="T63" fmla="*/ 2147483647 h 552"/>
              <a:gd name="T64" fmla="*/ 2147483647 w 225"/>
              <a:gd name="T65" fmla="*/ 2147483647 h 552"/>
              <a:gd name="T66" fmla="*/ 2147483647 w 225"/>
              <a:gd name="T67" fmla="*/ 2147483647 h 552"/>
              <a:gd name="T68" fmla="*/ 2147483647 w 225"/>
              <a:gd name="T69" fmla="*/ 2147483647 h 552"/>
              <a:gd name="T70" fmla="*/ 2147483647 w 225"/>
              <a:gd name="T71" fmla="*/ 2147483647 h 552"/>
              <a:gd name="T72" fmla="*/ 2147483647 w 225"/>
              <a:gd name="T73" fmla="*/ 2147483647 h 552"/>
              <a:gd name="T74" fmla="*/ 2147483647 w 225"/>
              <a:gd name="T75" fmla="*/ 2147483647 h 552"/>
              <a:gd name="T76" fmla="*/ 2147483647 w 225"/>
              <a:gd name="T77" fmla="*/ 2147483647 h 552"/>
              <a:gd name="T78" fmla="*/ 2147483647 w 225"/>
              <a:gd name="T79" fmla="*/ 2147483647 h 552"/>
              <a:gd name="T80" fmla="*/ 2147483647 w 225"/>
              <a:gd name="T81" fmla="*/ 2147483647 h 552"/>
              <a:gd name="T82" fmla="*/ 2147483647 w 225"/>
              <a:gd name="T83" fmla="*/ 2147483647 h 552"/>
              <a:gd name="T84" fmla="*/ 2147483647 w 225"/>
              <a:gd name="T85" fmla="*/ 2147483647 h 552"/>
              <a:gd name="T86" fmla="*/ 2147483647 w 225"/>
              <a:gd name="T87" fmla="*/ 2147483647 h 552"/>
              <a:gd name="T88" fmla="*/ 2147483647 w 225"/>
              <a:gd name="T89" fmla="*/ 2147483647 h 552"/>
              <a:gd name="T90" fmla="*/ 2147483647 w 225"/>
              <a:gd name="T91" fmla="*/ 2147483647 h 552"/>
              <a:gd name="T92" fmla="*/ 2147483647 w 225"/>
              <a:gd name="T93" fmla="*/ 2147483647 h 552"/>
              <a:gd name="T94" fmla="*/ 2147483647 w 225"/>
              <a:gd name="T95" fmla="*/ 2147483647 h 552"/>
              <a:gd name="T96" fmla="*/ 2147483647 w 225"/>
              <a:gd name="T97" fmla="*/ 2147483647 h 552"/>
              <a:gd name="T98" fmla="*/ 2147483647 w 225"/>
              <a:gd name="T99" fmla="*/ 2147483647 h 55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25"/>
              <a:gd name="T151" fmla="*/ 0 h 552"/>
              <a:gd name="T152" fmla="*/ 225 w 225"/>
              <a:gd name="T153" fmla="*/ 552 h 55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25" h="552">
                <a:moveTo>
                  <a:pt x="141" y="64"/>
                </a:moveTo>
                <a:lnTo>
                  <a:pt x="141" y="64"/>
                </a:lnTo>
                <a:lnTo>
                  <a:pt x="133" y="68"/>
                </a:lnTo>
                <a:lnTo>
                  <a:pt x="126" y="71"/>
                </a:lnTo>
                <a:lnTo>
                  <a:pt x="122" y="74"/>
                </a:lnTo>
                <a:lnTo>
                  <a:pt x="120" y="77"/>
                </a:lnTo>
                <a:lnTo>
                  <a:pt x="117" y="80"/>
                </a:lnTo>
                <a:lnTo>
                  <a:pt x="113" y="85"/>
                </a:lnTo>
                <a:lnTo>
                  <a:pt x="109" y="91"/>
                </a:lnTo>
                <a:lnTo>
                  <a:pt x="103" y="98"/>
                </a:lnTo>
                <a:lnTo>
                  <a:pt x="102" y="103"/>
                </a:lnTo>
                <a:lnTo>
                  <a:pt x="100" y="108"/>
                </a:lnTo>
                <a:lnTo>
                  <a:pt x="97" y="113"/>
                </a:lnTo>
                <a:lnTo>
                  <a:pt x="94" y="118"/>
                </a:lnTo>
                <a:lnTo>
                  <a:pt x="90" y="122"/>
                </a:lnTo>
                <a:lnTo>
                  <a:pt x="86" y="127"/>
                </a:lnTo>
                <a:lnTo>
                  <a:pt x="83" y="131"/>
                </a:lnTo>
                <a:lnTo>
                  <a:pt x="81" y="135"/>
                </a:lnTo>
                <a:lnTo>
                  <a:pt x="80" y="137"/>
                </a:lnTo>
                <a:lnTo>
                  <a:pt x="78" y="141"/>
                </a:lnTo>
                <a:lnTo>
                  <a:pt x="75" y="145"/>
                </a:lnTo>
                <a:lnTo>
                  <a:pt x="73" y="150"/>
                </a:lnTo>
                <a:lnTo>
                  <a:pt x="70" y="154"/>
                </a:lnTo>
                <a:lnTo>
                  <a:pt x="67" y="158"/>
                </a:lnTo>
                <a:lnTo>
                  <a:pt x="65" y="163"/>
                </a:lnTo>
                <a:lnTo>
                  <a:pt x="63" y="166"/>
                </a:lnTo>
                <a:lnTo>
                  <a:pt x="61" y="171"/>
                </a:lnTo>
                <a:lnTo>
                  <a:pt x="58" y="175"/>
                </a:lnTo>
                <a:lnTo>
                  <a:pt x="55" y="181"/>
                </a:lnTo>
                <a:lnTo>
                  <a:pt x="52" y="186"/>
                </a:lnTo>
                <a:lnTo>
                  <a:pt x="50" y="190"/>
                </a:lnTo>
                <a:lnTo>
                  <a:pt x="48" y="195"/>
                </a:lnTo>
                <a:lnTo>
                  <a:pt x="45" y="199"/>
                </a:lnTo>
                <a:lnTo>
                  <a:pt x="44" y="203"/>
                </a:lnTo>
                <a:lnTo>
                  <a:pt x="42" y="208"/>
                </a:lnTo>
                <a:lnTo>
                  <a:pt x="39" y="212"/>
                </a:lnTo>
                <a:lnTo>
                  <a:pt x="37" y="215"/>
                </a:lnTo>
                <a:lnTo>
                  <a:pt x="34" y="218"/>
                </a:lnTo>
                <a:lnTo>
                  <a:pt x="33" y="220"/>
                </a:lnTo>
                <a:lnTo>
                  <a:pt x="31" y="223"/>
                </a:lnTo>
                <a:lnTo>
                  <a:pt x="29" y="228"/>
                </a:lnTo>
                <a:lnTo>
                  <a:pt x="29" y="236"/>
                </a:lnTo>
                <a:lnTo>
                  <a:pt x="29" y="238"/>
                </a:lnTo>
                <a:lnTo>
                  <a:pt x="28" y="242"/>
                </a:lnTo>
                <a:lnTo>
                  <a:pt x="27" y="247"/>
                </a:lnTo>
                <a:lnTo>
                  <a:pt x="25" y="252"/>
                </a:lnTo>
                <a:lnTo>
                  <a:pt x="23" y="258"/>
                </a:lnTo>
                <a:lnTo>
                  <a:pt x="22" y="263"/>
                </a:lnTo>
                <a:lnTo>
                  <a:pt x="22" y="267"/>
                </a:lnTo>
                <a:lnTo>
                  <a:pt x="22" y="269"/>
                </a:lnTo>
                <a:lnTo>
                  <a:pt x="21" y="280"/>
                </a:lnTo>
                <a:lnTo>
                  <a:pt x="18" y="290"/>
                </a:lnTo>
                <a:lnTo>
                  <a:pt x="13" y="299"/>
                </a:lnTo>
                <a:lnTo>
                  <a:pt x="9" y="307"/>
                </a:lnTo>
                <a:lnTo>
                  <a:pt x="4" y="317"/>
                </a:lnTo>
                <a:lnTo>
                  <a:pt x="2" y="327"/>
                </a:lnTo>
                <a:lnTo>
                  <a:pt x="0" y="339"/>
                </a:lnTo>
                <a:lnTo>
                  <a:pt x="2" y="353"/>
                </a:lnTo>
                <a:lnTo>
                  <a:pt x="3" y="357"/>
                </a:lnTo>
                <a:lnTo>
                  <a:pt x="5" y="362"/>
                </a:lnTo>
                <a:lnTo>
                  <a:pt x="8" y="366"/>
                </a:lnTo>
                <a:lnTo>
                  <a:pt x="10" y="369"/>
                </a:lnTo>
                <a:lnTo>
                  <a:pt x="11" y="372"/>
                </a:lnTo>
                <a:lnTo>
                  <a:pt x="11" y="377"/>
                </a:lnTo>
                <a:lnTo>
                  <a:pt x="11" y="381"/>
                </a:lnTo>
                <a:lnTo>
                  <a:pt x="11" y="385"/>
                </a:lnTo>
                <a:lnTo>
                  <a:pt x="10" y="394"/>
                </a:lnTo>
                <a:lnTo>
                  <a:pt x="9" y="402"/>
                </a:lnTo>
                <a:lnTo>
                  <a:pt x="9" y="409"/>
                </a:lnTo>
                <a:lnTo>
                  <a:pt x="10" y="416"/>
                </a:lnTo>
                <a:lnTo>
                  <a:pt x="11" y="423"/>
                </a:lnTo>
                <a:lnTo>
                  <a:pt x="12" y="431"/>
                </a:lnTo>
                <a:lnTo>
                  <a:pt x="14" y="438"/>
                </a:lnTo>
                <a:lnTo>
                  <a:pt x="16" y="447"/>
                </a:lnTo>
                <a:lnTo>
                  <a:pt x="16" y="452"/>
                </a:lnTo>
                <a:lnTo>
                  <a:pt x="16" y="458"/>
                </a:lnTo>
                <a:lnTo>
                  <a:pt x="16" y="466"/>
                </a:lnTo>
                <a:lnTo>
                  <a:pt x="15" y="474"/>
                </a:lnTo>
                <a:lnTo>
                  <a:pt x="14" y="482"/>
                </a:lnTo>
                <a:lnTo>
                  <a:pt x="13" y="491"/>
                </a:lnTo>
                <a:lnTo>
                  <a:pt x="12" y="500"/>
                </a:lnTo>
                <a:lnTo>
                  <a:pt x="11" y="508"/>
                </a:lnTo>
                <a:lnTo>
                  <a:pt x="11" y="517"/>
                </a:lnTo>
                <a:lnTo>
                  <a:pt x="12" y="525"/>
                </a:lnTo>
                <a:lnTo>
                  <a:pt x="14" y="533"/>
                </a:lnTo>
                <a:lnTo>
                  <a:pt x="16" y="539"/>
                </a:lnTo>
                <a:lnTo>
                  <a:pt x="20" y="544"/>
                </a:lnTo>
                <a:lnTo>
                  <a:pt x="26" y="548"/>
                </a:lnTo>
                <a:lnTo>
                  <a:pt x="32" y="550"/>
                </a:lnTo>
                <a:lnTo>
                  <a:pt x="41" y="552"/>
                </a:lnTo>
                <a:lnTo>
                  <a:pt x="42" y="546"/>
                </a:lnTo>
                <a:lnTo>
                  <a:pt x="44" y="541"/>
                </a:lnTo>
                <a:lnTo>
                  <a:pt x="44" y="534"/>
                </a:lnTo>
                <a:lnTo>
                  <a:pt x="45" y="527"/>
                </a:lnTo>
                <a:lnTo>
                  <a:pt x="45" y="520"/>
                </a:lnTo>
                <a:lnTo>
                  <a:pt x="45" y="513"/>
                </a:lnTo>
                <a:lnTo>
                  <a:pt x="45" y="507"/>
                </a:lnTo>
                <a:lnTo>
                  <a:pt x="45" y="501"/>
                </a:lnTo>
                <a:lnTo>
                  <a:pt x="48" y="500"/>
                </a:lnTo>
                <a:lnTo>
                  <a:pt x="51" y="497"/>
                </a:lnTo>
                <a:lnTo>
                  <a:pt x="54" y="495"/>
                </a:lnTo>
                <a:lnTo>
                  <a:pt x="57" y="492"/>
                </a:lnTo>
                <a:lnTo>
                  <a:pt x="60" y="489"/>
                </a:lnTo>
                <a:lnTo>
                  <a:pt x="63" y="486"/>
                </a:lnTo>
                <a:lnTo>
                  <a:pt x="66" y="484"/>
                </a:lnTo>
                <a:lnTo>
                  <a:pt x="68" y="482"/>
                </a:lnTo>
                <a:lnTo>
                  <a:pt x="73" y="477"/>
                </a:lnTo>
                <a:lnTo>
                  <a:pt x="77" y="471"/>
                </a:lnTo>
                <a:lnTo>
                  <a:pt x="79" y="464"/>
                </a:lnTo>
                <a:lnTo>
                  <a:pt x="82" y="457"/>
                </a:lnTo>
                <a:lnTo>
                  <a:pt x="84" y="449"/>
                </a:lnTo>
                <a:lnTo>
                  <a:pt x="87" y="442"/>
                </a:lnTo>
                <a:lnTo>
                  <a:pt x="92" y="436"/>
                </a:lnTo>
                <a:lnTo>
                  <a:pt x="99" y="431"/>
                </a:lnTo>
                <a:lnTo>
                  <a:pt x="101" y="423"/>
                </a:lnTo>
                <a:lnTo>
                  <a:pt x="102" y="413"/>
                </a:lnTo>
                <a:lnTo>
                  <a:pt x="102" y="403"/>
                </a:lnTo>
                <a:lnTo>
                  <a:pt x="102" y="393"/>
                </a:lnTo>
                <a:lnTo>
                  <a:pt x="101" y="383"/>
                </a:lnTo>
                <a:lnTo>
                  <a:pt x="101" y="374"/>
                </a:lnTo>
                <a:lnTo>
                  <a:pt x="102" y="364"/>
                </a:lnTo>
                <a:lnTo>
                  <a:pt x="105" y="355"/>
                </a:lnTo>
                <a:lnTo>
                  <a:pt x="109" y="348"/>
                </a:lnTo>
                <a:lnTo>
                  <a:pt x="115" y="343"/>
                </a:lnTo>
                <a:lnTo>
                  <a:pt x="122" y="338"/>
                </a:lnTo>
                <a:lnTo>
                  <a:pt x="130" y="334"/>
                </a:lnTo>
                <a:lnTo>
                  <a:pt x="137" y="330"/>
                </a:lnTo>
                <a:lnTo>
                  <a:pt x="144" y="326"/>
                </a:lnTo>
                <a:lnTo>
                  <a:pt x="150" y="320"/>
                </a:lnTo>
                <a:lnTo>
                  <a:pt x="152" y="312"/>
                </a:lnTo>
                <a:lnTo>
                  <a:pt x="154" y="304"/>
                </a:lnTo>
                <a:lnTo>
                  <a:pt x="154" y="296"/>
                </a:lnTo>
                <a:lnTo>
                  <a:pt x="154" y="288"/>
                </a:lnTo>
                <a:lnTo>
                  <a:pt x="153" y="280"/>
                </a:lnTo>
                <a:lnTo>
                  <a:pt x="152" y="272"/>
                </a:lnTo>
                <a:lnTo>
                  <a:pt x="152" y="263"/>
                </a:lnTo>
                <a:lnTo>
                  <a:pt x="154" y="255"/>
                </a:lnTo>
                <a:lnTo>
                  <a:pt x="156" y="247"/>
                </a:lnTo>
                <a:lnTo>
                  <a:pt x="159" y="242"/>
                </a:lnTo>
                <a:lnTo>
                  <a:pt x="162" y="236"/>
                </a:lnTo>
                <a:lnTo>
                  <a:pt x="167" y="230"/>
                </a:lnTo>
                <a:lnTo>
                  <a:pt x="171" y="223"/>
                </a:lnTo>
                <a:lnTo>
                  <a:pt x="177" y="216"/>
                </a:lnTo>
                <a:lnTo>
                  <a:pt x="182" y="209"/>
                </a:lnTo>
                <a:lnTo>
                  <a:pt x="188" y="203"/>
                </a:lnTo>
                <a:lnTo>
                  <a:pt x="193" y="196"/>
                </a:lnTo>
                <a:lnTo>
                  <a:pt x="197" y="189"/>
                </a:lnTo>
                <a:lnTo>
                  <a:pt x="202" y="183"/>
                </a:lnTo>
                <a:lnTo>
                  <a:pt x="206" y="176"/>
                </a:lnTo>
                <a:lnTo>
                  <a:pt x="209" y="170"/>
                </a:lnTo>
                <a:lnTo>
                  <a:pt x="211" y="163"/>
                </a:lnTo>
                <a:lnTo>
                  <a:pt x="212" y="157"/>
                </a:lnTo>
                <a:lnTo>
                  <a:pt x="211" y="151"/>
                </a:lnTo>
                <a:lnTo>
                  <a:pt x="209" y="146"/>
                </a:lnTo>
                <a:lnTo>
                  <a:pt x="208" y="141"/>
                </a:lnTo>
                <a:lnTo>
                  <a:pt x="207" y="136"/>
                </a:lnTo>
                <a:lnTo>
                  <a:pt x="207" y="129"/>
                </a:lnTo>
                <a:lnTo>
                  <a:pt x="207" y="122"/>
                </a:lnTo>
                <a:lnTo>
                  <a:pt x="207" y="114"/>
                </a:lnTo>
                <a:lnTo>
                  <a:pt x="208" y="105"/>
                </a:lnTo>
                <a:lnTo>
                  <a:pt x="209" y="95"/>
                </a:lnTo>
                <a:lnTo>
                  <a:pt x="210" y="86"/>
                </a:lnTo>
                <a:lnTo>
                  <a:pt x="212" y="76"/>
                </a:lnTo>
                <a:lnTo>
                  <a:pt x="213" y="66"/>
                </a:lnTo>
                <a:lnTo>
                  <a:pt x="216" y="56"/>
                </a:lnTo>
                <a:lnTo>
                  <a:pt x="217" y="46"/>
                </a:lnTo>
                <a:lnTo>
                  <a:pt x="219" y="37"/>
                </a:lnTo>
                <a:lnTo>
                  <a:pt x="221" y="29"/>
                </a:lnTo>
                <a:lnTo>
                  <a:pt x="223" y="21"/>
                </a:lnTo>
                <a:lnTo>
                  <a:pt x="224" y="14"/>
                </a:lnTo>
                <a:lnTo>
                  <a:pt x="225" y="8"/>
                </a:lnTo>
                <a:lnTo>
                  <a:pt x="223" y="6"/>
                </a:lnTo>
                <a:lnTo>
                  <a:pt x="220" y="4"/>
                </a:lnTo>
                <a:lnTo>
                  <a:pt x="216" y="0"/>
                </a:lnTo>
                <a:lnTo>
                  <a:pt x="212" y="0"/>
                </a:lnTo>
                <a:lnTo>
                  <a:pt x="204" y="2"/>
                </a:lnTo>
                <a:lnTo>
                  <a:pt x="194" y="8"/>
                </a:lnTo>
                <a:lnTo>
                  <a:pt x="182" y="17"/>
                </a:lnTo>
                <a:lnTo>
                  <a:pt x="171" y="26"/>
                </a:lnTo>
                <a:lnTo>
                  <a:pt x="159" y="38"/>
                </a:lnTo>
                <a:lnTo>
                  <a:pt x="149" y="51"/>
                </a:lnTo>
                <a:lnTo>
                  <a:pt x="141" y="64"/>
                </a:lnTo>
                <a:close/>
              </a:path>
            </a:pathLst>
          </a:custGeom>
          <a:gradFill rotWithShape="1">
            <a:gsLst>
              <a:gs pos="0">
                <a:srgbClr val="FFCC00"/>
              </a:gs>
              <a:gs pos="100000">
                <a:srgbClr val="FFFF0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1651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97" name="Oval 227" descr="Pink tissue paper"/>
          <p:cNvSpPr>
            <a:spLocks noChangeArrowheads="1"/>
          </p:cNvSpPr>
          <p:nvPr/>
        </p:nvSpPr>
        <p:spPr bwMode="auto">
          <a:xfrm>
            <a:off x="2298701" y="5147733"/>
            <a:ext cx="121356" cy="39511"/>
          </a:xfrm>
          <a:prstGeom prst="ellipse">
            <a:avLst/>
          </a:prstGeom>
          <a:blipFill dpi="0" rotWithShape="1">
            <a:blip r:embed="rId3"/>
            <a:srcRect/>
            <a:tile tx="0" ty="0" sx="100000" sy="100000" flip="none" algn="tl"/>
          </a:blipFill>
          <a:ln w="9525">
            <a:solidFill>
              <a:srgbClr val="FF66CC"/>
            </a:solidFill>
            <a:round/>
            <a:headEnd/>
            <a:tailEnd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1778" b="0">
              <a:solidFill>
                <a:srgbClr val="00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05698" name="Arc 228"/>
          <p:cNvSpPr>
            <a:spLocks/>
          </p:cNvSpPr>
          <p:nvPr/>
        </p:nvSpPr>
        <p:spPr bwMode="auto">
          <a:xfrm flipH="1">
            <a:off x="7047089" y="2030590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699" name="Arc 229"/>
          <p:cNvSpPr>
            <a:spLocks/>
          </p:cNvSpPr>
          <p:nvPr/>
        </p:nvSpPr>
        <p:spPr bwMode="auto">
          <a:xfrm flipH="1">
            <a:off x="7052734" y="2040467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00" name="Arc 230"/>
          <p:cNvSpPr>
            <a:spLocks/>
          </p:cNvSpPr>
          <p:nvPr/>
        </p:nvSpPr>
        <p:spPr bwMode="auto">
          <a:xfrm flipH="1">
            <a:off x="7148689" y="1995311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01" name="Arc 231"/>
          <p:cNvSpPr>
            <a:spLocks/>
          </p:cNvSpPr>
          <p:nvPr/>
        </p:nvSpPr>
        <p:spPr bwMode="auto">
          <a:xfrm flipH="1">
            <a:off x="7123289" y="2023534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02" name="Arc 232"/>
          <p:cNvSpPr>
            <a:spLocks/>
          </p:cNvSpPr>
          <p:nvPr/>
        </p:nvSpPr>
        <p:spPr bwMode="auto">
          <a:xfrm flipH="1">
            <a:off x="7127523" y="1975556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03" name="Arc 233"/>
          <p:cNvSpPr>
            <a:spLocks/>
          </p:cNvSpPr>
          <p:nvPr/>
        </p:nvSpPr>
        <p:spPr bwMode="auto">
          <a:xfrm flipH="1">
            <a:off x="7141634" y="1967089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04" name="Arc 234"/>
          <p:cNvSpPr>
            <a:spLocks/>
          </p:cNvSpPr>
          <p:nvPr/>
        </p:nvSpPr>
        <p:spPr bwMode="auto">
          <a:xfrm flipH="1">
            <a:off x="7040034" y="2013656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05" name="Arc 235"/>
          <p:cNvSpPr>
            <a:spLocks/>
          </p:cNvSpPr>
          <p:nvPr/>
        </p:nvSpPr>
        <p:spPr bwMode="auto">
          <a:xfrm flipH="1">
            <a:off x="7206545" y="1916289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06" name="Arc 236"/>
          <p:cNvSpPr>
            <a:spLocks/>
          </p:cNvSpPr>
          <p:nvPr/>
        </p:nvSpPr>
        <p:spPr bwMode="auto">
          <a:xfrm flipH="1">
            <a:off x="7174089" y="1920523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07" name="Arc 237"/>
          <p:cNvSpPr>
            <a:spLocks/>
          </p:cNvSpPr>
          <p:nvPr/>
        </p:nvSpPr>
        <p:spPr bwMode="auto">
          <a:xfrm rot="5051609" flipH="1" flipV="1">
            <a:off x="7036506" y="2072217"/>
            <a:ext cx="208844" cy="136878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08" name="Arc 238"/>
          <p:cNvSpPr>
            <a:spLocks/>
          </p:cNvSpPr>
          <p:nvPr/>
        </p:nvSpPr>
        <p:spPr bwMode="auto">
          <a:xfrm flipH="1">
            <a:off x="7088012" y="1971323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09" name="Arc 239"/>
          <p:cNvSpPr>
            <a:spLocks/>
          </p:cNvSpPr>
          <p:nvPr/>
        </p:nvSpPr>
        <p:spPr bwMode="auto">
          <a:xfrm flipH="1">
            <a:off x="7011812" y="2120901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10" name="Arc 240"/>
          <p:cNvSpPr>
            <a:spLocks/>
          </p:cNvSpPr>
          <p:nvPr/>
        </p:nvSpPr>
        <p:spPr bwMode="auto">
          <a:xfrm flipH="1">
            <a:off x="7130345" y="2039056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11" name="Arc 241"/>
          <p:cNvSpPr>
            <a:spLocks/>
          </p:cNvSpPr>
          <p:nvPr/>
        </p:nvSpPr>
        <p:spPr bwMode="auto">
          <a:xfrm rot="1706758" flipH="1">
            <a:off x="7209367" y="1871134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9966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12" name="Arc 242"/>
          <p:cNvSpPr>
            <a:spLocks/>
          </p:cNvSpPr>
          <p:nvPr/>
        </p:nvSpPr>
        <p:spPr bwMode="auto">
          <a:xfrm rot="1706758" flipH="1">
            <a:off x="7209367" y="1861256"/>
            <a:ext cx="114300" cy="160867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rgbClr val="66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13" name="Freeform 243"/>
          <p:cNvSpPr>
            <a:spLocks/>
          </p:cNvSpPr>
          <p:nvPr/>
        </p:nvSpPr>
        <p:spPr bwMode="auto">
          <a:xfrm>
            <a:off x="7437967" y="2420056"/>
            <a:ext cx="118533" cy="138289"/>
          </a:xfrm>
          <a:custGeom>
            <a:avLst/>
            <a:gdLst>
              <a:gd name="T0" fmla="*/ 2147483647 w 84"/>
              <a:gd name="T1" fmla="*/ 2147483647 h 98"/>
              <a:gd name="T2" fmla="*/ 2147483647 w 84"/>
              <a:gd name="T3" fmla="*/ 2147483647 h 98"/>
              <a:gd name="T4" fmla="*/ 2147483647 w 84"/>
              <a:gd name="T5" fmla="*/ 2147483647 h 98"/>
              <a:gd name="T6" fmla="*/ 2147483647 w 84"/>
              <a:gd name="T7" fmla="*/ 2147483647 h 98"/>
              <a:gd name="T8" fmla="*/ 2147483647 w 84"/>
              <a:gd name="T9" fmla="*/ 2147483647 h 98"/>
              <a:gd name="T10" fmla="*/ 2147483647 w 84"/>
              <a:gd name="T11" fmla="*/ 2147483647 h 98"/>
              <a:gd name="T12" fmla="*/ 2147483647 w 84"/>
              <a:gd name="T13" fmla="*/ 2147483647 h 98"/>
              <a:gd name="T14" fmla="*/ 2147483647 w 84"/>
              <a:gd name="T15" fmla="*/ 2147483647 h 9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84"/>
              <a:gd name="T25" fmla="*/ 0 h 98"/>
              <a:gd name="T26" fmla="*/ 84 w 84"/>
              <a:gd name="T27" fmla="*/ 98 h 98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84" h="98">
                <a:moveTo>
                  <a:pt x="69" y="1"/>
                </a:moveTo>
                <a:cubicBezTo>
                  <a:pt x="76" y="0"/>
                  <a:pt x="71" y="20"/>
                  <a:pt x="71" y="30"/>
                </a:cubicBezTo>
                <a:cubicBezTo>
                  <a:pt x="71" y="40"/>
                  <a:pt x="67" y="50"/>
                  <a:pt x="68" y="60"/>
                </a:cubicBezTo>
                <a:cubicBezTo>
                  <a:pt x="69" y="70"/>
                  <a:pt x="84" y="88"/>
                  <a:pt x="80" y="93"/>
                </a:cubicBezTo>
                <a:cubicBezTo>
                  <a:pt x="76" y="98"/>
                  <a:pt x="58" y="95"/>
                  <a:pt x="45" y="91"/>
                </a:cubicBezTo>
                <a:cubicBezTo>
                  <a:pt x="32" y="87"/>
                  <a:pt x="6" y="81"/>
                  <a:pt x="3" y="72"/>
                </a:cubicBezTo>
                <a:cubicBezTo>
                  <a:pt x="0" y="63"/>
                  <a:pt x="15" y="46"/>
                  <a:pt x="26" y="34"/>
                </a:cubicBezTo>
                <a:cubicBezTo>
                  <a:pt x="37" y="22"/>
                  <a:pt x="62" y="2"/>
                  <a:pt x="69" y="1"/>
                </a:cubicBezTo>
                <a:close/>
              </a:path>
            </a:pathLst>
          </a:custGeom>
          <a:solidFill>
            <a:srgbClr val="FFCC99"/>
          </a:solidFill>
          <a:ln w="3175">
            <a:solidFill>
              <a:srgbClr val="FFCC99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14" name="Arc 244"/>
          <p:cNvSpPr>
            <a:spLocks/>
          </p:cNvSpPr>
          <p:nvPr/>
        </p:nvSpPr>
        <p:spPr bwMode="auto">
          <a:xfrm flipH="1" flipV="1">
            <a:off x="7433734" y="2472267"/>
            <a:ext cx="114300" cy="79022"/>
          </a:xfrm>
          <a:custGeom>
            <a:avLst/>
            <a:gdLst>
              <a:gd name="T0" fmla="*/ 0 w 21600"/>
              <a:gd name="T1" fmla="*/ 0 h 21600"/>
              <a:gd name="T2" fmla="*/ 2147483647 w 21600"/>
              <a:gd name="T3" fmla="*/ 2147483647 h 21600"/>
              <a:gd name="T4" fmla="*/ 0 w 21600"/>
              <a:gd name="T5" fmla="*/ 2147483647 h 21600"/>
              <a:gd name="T6" fmla="*/ 0 60000 65536"/>
              <a:gd name="T7" fmla="*/ 0 60000 65536"/>
              <a:gd name="T8" fmla="*/ 0 60000 65536"/>
              <a:gd name="T9" fmla="*/ 0 w 21600"/>
              <a:gd name="T10" fmla="*/ 0 h 21600"/>
              <a:gd name="T11" fmla="*/ 21600 w 21600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600" h="21600" fill="none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</a:path>
              <a:path w="21600" h="21600" stroke="0" extrusionOk="0">
                <a:moveTo>
                  <a:pt x="-1" y="0"/>
                </a:moveTo>
                <a:cubicBezTo>
                  <a:pt x="11929" y="0"/>
                  <a:pt x="21600" y="9670"/>
                  <a:pt x="21600" y="21600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15" name="Arc 245"/>
          <p:cNvSpPr>
            <a:spLocks/>
          </p:cNvSpPr>
          <p:nvPr/>
        </p:nvSpPr>
        <p:spPr bwMode="auto">
          <a:xfrm rot="21316454" flipH="1" flipV="1">
            <a:off x="7440790" y="2462389"/>
            <a:ext cx="114300" cy="79022"/>
          </a:xfrm>
          <a:custGeom>
            <a:avLst/>
            <a:gdLst>
              <a:gd name="T0" fmla="*/ 0 w 21559"/>
              <a:gd name="T1" fmla="*/ 0 h 21600"/>
              <a:gd name="T2" fmla="*/ 2147483647 w 21559"/>
              <a:gd name="T3" fmla="*/ 2147483647 h 21600"/>
              <a:gd name="T4" fmla="*/ 0 w 21559"/>
              <a:gd name="T5" fmla="*/ 2147483647 h 21600"/>
              <a:gd name="T6" fmla="*/ 0 60000 65536"/>
              <a:gd name="T7" fmla="*/ 0 60000 65536"/>
              <a:gd name="T8" fmla="*/ 0 60000 65536"/>
              <a:gd name="T9" fmla="*/ 0 w 21559"/>
              <a:gd name="T10" fmla="*/ 0 h 21600"/>
              <a:gd name="T11" fmla="*/ 21559 w 21559"/>
              <a:gd name="T12" fmla="*/ 21600 h 216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1559" h="21600" fill="none" extrusionOk="0">
                <a:moveTo>
                  <a:pt x="-1" y="0"/>
                </a:moveTo>
                <a:cubicBezTo>
                  <a:pt x="11414" y="0"/>
                  <a:pt x="20857" y="8880"/>
                  <a:pt x="21559" y="20272"/>
                </a:cubicBezTo>
              </a:path>
              <a:path w="21559" h="21600" stroke="0" extrusionOk="0">
                <a:moveTo>
                  <a:pt x="-1" y="0"/>
                </a:moveTo>
                <a:cubicBezTo>
                  <a:pt x="11414" y="0"/>
                  <a:pt x="20857" y="8880"/>
                  <a:pt x="21559" y="20272"/>
                </a:cubicBezTo>
                <a:lnTo>
                  <a:pt x="0" y="21600"/>
                </a:lnTo>
                <a:lnTo>
                  <a:pt x="-1" y="0"/>
                </a:lnTo>
                <a:close/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105716" name="Freeform 246"/>
          <p:cNvSpPr>
            <a:spLocks/>
          </p:cNvSpPr>
          <p:nvPr/>
        </p:nvSpPr>
        <p:spPr bwMode="auto">
          <a:xfrm>
            <a:off x="7391400" y="2390422"/>
            <a:ext cx="169333" cy="180622"/>
          </a:xfrm>
          <a:custGeom>
            <a:avLst/>
            <a:gdLst>
              <a:gd name="T0" fmla="*/ 2147483647 w 120"/>
              <a:gd name="T1" fmla="*/ 2147483647 h 128"/>
              <a:gd name="T2" fmla="*/ 2147483647 w 120"/>
              <a:gd name="T3" fmla="*/ 2147483647 h 128"/>
              <a:gd name="T4" fmla="*/ 2147483647 w 120"/>
              <a:gd name="T5" fmla="*/ 2147483647 h 128"/>
              <a:gd name="T6" fmla="*/ 2147483647 w 120"/>
              <a:gd name="T7" fmla="*/ 2147483647 h 128"/>
              <a:gd name="T8" fmla="*/ 2147483647 w 120"/>
              <a:gd name="T9" fmla="*/ 2147483647 h 128"/>
              <a:gd name="T10" fmla="*/ 2147483647 w 120"/>
              <a:gd name="T11" fmla="*/ 2147483647 h 128"/>
              <a:gd name="T12" fmla="*/ 2147483647 w 120"/>
              <a:gd name="T13" fmla="*/ 2147483647 h 128"/>
              <a:gd name="T14" fmla="*/ 2147483647 w 120"/>
              <a:gd name="T15" fmla="*/ 2147483647 h 128"/>
              <a:gd name="T16" fmla="*/ 2147483647 w 120"/>
              <a:gd name="T17" fmla="*/ 2147483647 h 128"/>
              <a:gd name="T18" fmla="*/ 2147483647 w 120"/>
              <a:gd name="T19" fmla="*/ 2147483647 h 128"/>
              <a:gd name="T20" fmla="*/ 2147483647 w 120"/>
              <a:gd name="T21" fmla="*/ 2147483647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20"/>
              <a:gd name="T34" fmla="*/ 0 h 128"/>
              <a:gd name="T35" fmla="*/ 120 w 120"/>
              <a:gd name="T36" fmla="*/ 128 h 12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20" h="128">
                <a:moveTo>
                  <a:pt x="2" y="4"/>
                </a:moveTo>
                <a:cubicBezTo>
                  <a:pt x="0" y="8"/>
                  <a:pt x="0" y="25"/>
                  <a:pt x="3" y="40"/>
                </a:cubicBezTo>
                <a:cubicBezTo>
                  <a:pt x="6" y="55"/>
                  <a:pt x="11" y="83"/>
                  <a:pt x="21" y="97"/>
                </a:cubicBezTo>
                <a:cubicBezTo>
                  <a:pt x="31" y="111"/>
                  <a:pt x="50" y="124"/>
                  <a:pt x="65" y="126"/>
                </a:cubicBezTo>
                <a:cubicBezTo>
                  <a:pt x="80" y="128"/>
                  <a:pt x="106" y="115"/>
                  <a:pt x="113" y="108"/>
                </a:cubicBezTo>
                <a:cubicBezTo>
                  <a:pt x="120" y="101"/>
                  <a:pt x="107" y="93"/>
                  <a:pt x="105" y="85"/>
                </a:cubicBezTo>
                <a:cubicBezTo>
                  <a:pt x="103" y="77"/>
                  <a:pt x="105" y="65"/>
                  <a:pt x="101" y="61"/>
                </a:cubicBezTo>
                <a:cubicBezTo>
                  <a:pt x="97" y="57"/>
                  <a:pt x="94" y="62"/>
                  <a:pt x="83" y="61"/>
                </a:cubicBezTo>
                <a:cubicBezTo>
                  <a:pt x="72" y="60"/>
                  <a:pt x="44" y="62"/>
                  <a:pt x="33" y="55"/>
                </a:cubicBezTo>
                <a:cubicBezTo>
                  <a:pt x="22" y="48"/>
                  <a:pt x="20" y="26"/>
                  <a:pt x="15" y="18"/>
                </a:cubicBezTo>
                <a:cubicBezTo>
                  <a:pt x="10" y="10"/>
                  <a:pt x="4" y="0"/>
                  <a:pt x="2" y="4"/>
                </a:cubicBezTo>
                <a:close/>
              </a:path>
            </a:pathLst>
          </a:custGeom>
          <a:solidFill>
            <a:srgbClr val="000066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812810" eaLnBrk="1" hangingPunct="1"/>
            <a:endParaRPr lang="en-US" sz="1600">
              <a:solidFill>
                <a:srgbClr val="000000"/>
              </a:solidFill>
              <a:latin typeface="Helvetica" panose="020B0604020202020204" pitchFamily="34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57521529"/>
      </p:ext>
    </p:extLst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71500" y="688975"/>
            <a:ext cx="8001000" cy="3121025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r>
              <a:rPr lang="en-US" altLang="en-US" sz="4800" dirty="0">
                <a:solidFill>
                  <a:schemeClr val="bg1"/>
                </a:solidFill>
              </a:rPr>
              <a:t>In PROACTIVE, only one factor predicted that participants would not die!</a:t>
            </a:r>
          </a:p>
        </p:txBody>
      </p:sp>
      <p:sp>
        <p:nvSpPr>
          <p:cNvPr id="520195" name="Rectangle 3"/>
          <p:cNvSpPr>
            <a:spLocks noChangeArrowheads="1"/>
          </p:cNvSpPr>
          <p:nvPr/>
        </p:nvSpPr>
        <p:spPr bwMode="auto">
          <a:xfrm>
            <a:off x="1253331" y="4265295"/>
            <a:ext cx="6637338" cy="735013"/>
          </a:xfrm>
          <a:prstGeom prst="rect">
            <a:avLst/>
          </a:prstGeom>
          <a:solidFill>
            <a:srgbClr val="FAFD00"/>
          </a:solidFill>
          <a:ln w="9525">
            <a:solidFill>
              <a:srgbClr val="FAFD00"/>
            </a:solidFill>
            <a:miter lim="800000"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28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4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1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00" b="1">
                <a:solidFill>
                  <a:schemeClr val="bg1"/>
                </a:solidFill>
                <a:latin typeface="Helvetica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What is the factor?</a:t>
            </a:r>
          </a:p>
        </p:txBody>
      </p:sp>
    </p:spTree>
    <p:extLst>
      <p:ext uri="{BB962C8B-B14F-4D97-AF65-F5344CB8AC3E}">
        <p14:creationId xmlns:p14="http://schemas.microsoft.com/office/powerpoint/2010/main" val="2247924550"/>
      </p:ext>
    </p:extLst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3970" name="Rectangle 2"/>
          <p:cNvSpPr>
            <a:spLocks noChangeArrowheads="1"/>
          </p:cNvSpPr>
          <p:nvPr/>
        </p:nvSpPr>
        <p:spPr bwMode="auto">
          <a:xfrm>
            <a:off x="392113" y="717550"/>
            <a:ext cx="8396287" cy="928688"/>
          </a:xfrm>
          <a:prstGeom prst="rect">
            <a:avLst/>
          </a:prstGeom>
          <a:solidFill>
            <a:srgbClr val="FF7F00"/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022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Arial" pitchFamily="34" charset="0"/>
                <a:ea typeface="MS PGothic" pitchFamily="34" charset="-128"/>
                <a:cs typeface="+mn-cs"/>
              </a:rPr>
              <a:t>EFFECT OF THIAZOLIDINEDIONES ON INSULIN-MEDIATED GLUCOSE DISPOSAL</a:t>
            </a:r>
          </a:p>
        </p:txBody>
      </p:sp>
      <p:sp>
        <p:nvSpPr>
          <p:cNvPr id="516099" name="Freeform 3"/>
          <p:cNvSpPr>
            <a:spLocks/>
          </p:cNvSpPr>
          <p:nvPr/>
        </p:nvSpPr>
        <p:spPr bwMode="auto">
          <a:xfrm>
            <a:off x="1524000" y="2744788"/>
            <a:ext cx="147638" cy="2832100"/>
          </a:xfrm>
          <a:custGeom>
            <a:avLst/>
            <a:gdLst>
              <a:gd name="T0" fmla="*/ 2147483646 w 160"/>
              <a:gd name="T1" fmla="*/ 0 h 2232"/>
              <a:gd name="T2" fmla="*/ 0 w 160"/>
              <a:gd name="T3" fmla="*/ 0 h 2232"/>
              <a:gd name="T4" fmla="*/ 0 w 160"/>
              <a:gd name="T5" fmla="*/ 2147483646 h 2232"/>
              <a:gd name="T6" fmla="*/ 0 60000 65536"/>
              <a:gd name="T7" fmla="*/ 0 60000 65536"/>
              <a:gd name="T8" fmla="*/ 0 60000 65536"/>
              <a:gd name="T9" fmla="*/ 0 w 160"/>
              <a:gd name="T10" fmla="*/ 0 h 2232"/>
              <a:gd name="T11" fmla="*/ 160 w 160"/>
              <a:gd name="T12" fmla="*/ 2232 h 223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0" h="2232">
                <a:moveTo>
                  <a:pt x="160" y="0"/>
                </a:moveTo>
                <a:lnTo>
                  <a:pt x="0" y="0"/>
                </a:lnTo>
                <a:lnTo>
                  <a:pt x="0" y="2232"/>
                </a:lnTo>
              </a:path>
            </a:pathLst>
          </a:cu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00" name="Freeform 4"/>
          <p:cNvSpPr>
            <a:spLocks/>
          </p:cNvSpPr>
          <p:nvPr/>
        </p:nvSpPr>
        <p:spPr bwMode="auto">
          <a:xfrm>
            <a:off x="1524000" y="5662613"/>
            <a:ext cx="149225" cy="277812"/>
          </a:xfrm>
          <a:custGeom>
            <a:avLst/>
            <a:gdLst>
              <a:gd name="T0" fmla="*/ 2147483646 w 106"/>
              <a:gd name="T1" fmla="*/ 2147483646 h 219"/>
              <a:gd name="T2" fmla="*/ 2147483646 w 106"/>
              <a:gd name="T3" fmla="*/ 2147483646 h 219"/>
              <a:gd name="T4" fmla="*/ 0 w 106"/>
              <a:gd name="T5" fmla="*/ 2147483646 h 219"/>
              <a:gd name="T6" fmla="*/ 0 w 106"/>
              <a:gd name="T7" fmla="*/ 0 h 219"/>
              <a:gd name="T8" fmla="*/ 0 60000 65536"/>
              <a:gd name="T9" fmla="*/ 0 60000 65536"/>
              <a:gd name="T10" fmla="*/ 0 60000 65536"/>
              <a:gd name="T11" fmla="*/ 0 60000 65536"/>
              <a:gd name="T12" fmla="*/ 0 w 106"/>
              <a:gd name="T13" fmla="*/ 0 h 219"/>
              <a:gd name="T14" fmla="*/ 106 w 106"/>
              <a:gd name="T15" fmla="*/ 219 h 21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06" h="219">
                <a:moveTo>
                  <a:pt x="106" y="219"/>
                </a:moveTo>
                <a:lnTo>
                  <a:pt x="1" y="219"/>
                </a:lnTo>
                <a:lnTo>
                  <a:pt x="0" y="96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2789" name="Rectangle 5" descr="Solid diamond"/>
          <p:cNvSpPr>
            <a:spLocks noChangeArrowheads="1"/>
          </p:cNvSpPr>
          <p:nvPr/>
        </p:nvSpPr>
        <p:spPr bwMode="auto">
          <a:xfrm>
            <a:off x="1885950" y="5218113"/>
            <a:ext cx="1509713" cy="704850"/>
          </a:xfrm>
          <a:prstGeom prst="rect">
            <a:avLst/>
          </a:prstGeom>
          <a:pattFill prst="solidDmnd">
            <a:fgClr>
              <a:schemeClr val="tx1"/>
            </a:fgClr>
            <a:bgClr>
              <a:srgbClr val="FFFF00"/>
            </a:bgClr>
          </a:patt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790" name="Rectangle 6" descr="Solid diamond"/>
          <p:cNvSpPr>
            <a:spLocks noChangeArrowheads="1"/>
          </p:cNvSpPr>
          <p:nvPr/>
        </p:nvSpPr>
        <p:spPr bwMode="auto">
          <a:xfrm>
            <a:off x="3813175" y="5180013"/>
            <a:ext cx="1500188" cy="742950"/>
          </a:xfrm>
          <a:prstGeom prst="rect">
            <a:avLst/>
          </a:prstGeom>
          <a:pattFill prst="solidDmnd">
            <a:fgClr>
              <a:schemeClr val="tx1"/>
            </a:fgClr>
            <a:bgClr>
              <a:srgbClr val="FF7F00"/>
            </a:bgClr>
          </a:patt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791" name="Rectangle 7" descr="Solid diamond"/>
          <p:cNvSpPr>
            <a:spLocks noChangeArrowheads="1"/>
          </p:cNvSpPr>
          <p:nvPr/>
        </p:nvSpPr>
        <p:spPr bwMode="auto">
          <a:xfrm>
            <a:off x="5730875" y="5218113"/>
            <a:ext cx="1509713" cy="714375"/>
          </a:xfrm>
          <a:prstGeom prst="rect">
            <a:avLst/>
          </a:prstGeom>
          <a:pattFill prst="solidDmnd">
            <a:fgClr>
              <a:schemeClr val="tx1"/>
            </a:fgClr>
            <a:bgClr>
              <a:srgbClr val="B0FF89"/>
            </a:bgClr>
          </a:patt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792" name="Rectangle 8"/>
          <p:cNvSpPr>
            <a:spLocks noChangeArrowheads="1"/>
          </p:cNvSpPr>
          <p:nvPr/>
        </p:nvSpPr>
        <p:spPr bwMode="auto">
          <a:xfrm rot="16200000">
            <a:off x="-889794" y="4039394"/>
            <a:ext cx="3074988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mg/kg FFM•min</a:t>
            </a:r>
            <a:endParaRPr kumimoji="0" lang="en-US" altLang="en-US" sz="2844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793" name="Rectangle 9"/>
          <p:cNvSpPr>
            <a:spLocks noChangeArrowheads="1"/>
          </p:cNvSpPr>
          <p:nvPr/>
        </p:nvSpPr>
        <p:spPr bwMode="auto">
          <a:xfrm>
            <a:off x="1749425" y="5967413"/>
            <a:ext cx="1714500" cy="39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Before</a:t>
            </a:r>
            <a:endParaRPr kumimoji="0" lang="en-US" altLang="en-US" sz="2844" b="0" i="0" u="none" strike="noStrike" kern="1200" cap="none" spc="0" normalizeH="0" baseline="0" noProof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794" name="Rectangle 10"/>
          <p:cNvSpPr>
            <a:spLocks noChangeArrowheads="1"/>
          </p:cNvSpPr>
          <p:nvPr/>
        </p:nvSpPr>
        <p:spPr bwMode="auto">
          <a:xfrm>
            <a:off x="3729038" y="5967413"/>
            <a:ext cx="1714500" cy="39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7F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PIO</a:t>
            </a:r>
            <a:endParaRPr kumimoji="0" lang="en-US" altLang="en-US" sz="2844" b="0" i="0" u="none" strike="noStrike" kern="1200" cap="none" spc="0" normalizeH="0" baseline="0" noProof="0">
              <a:ln>
                <a:noFill/>
              </a:ln>
              <a:solidFill>
                <a:srgbClr val="FF7F00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795" name="Rectangle 11"/>
          <p:cNvSpPr>
            <a:spLocks noChangeArrowheads="1"/>
          </p:cNvSpPr>
          <p:nvPr/>
        </p:nvSpPr>
        <p:spPr bwMode="auto">
          <a:xfrm>
            <a:off x="5645150" y="5967413"/>
            <a:ext cx="1714500" cy="39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B0FF89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ROSI</a:t>
            </a:r>
            <a:endParaRPr kumimoji="0" lang="en-US" altLang="en-US" sz="2844" b="0" i="0" u="none" strike="noStrike" kern="1200" cap="none" spc="0" normalizeH="0" baseline="0" noProof="0">
              <a:ln>
                <a:noFill/>
              </a:ln>
              <a:solidFill>
                <a:srgbClr val="B0FF89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796" name="Rectangle 12"/>
          <p:cNvSpPr>
            <a:spLocks noChangeArrowheads="1"/>
          </p:cNvSpPr>
          <p:nvPr/>
        </p:nvSpPr>
        <p:spPr bwMode="auto">
          <a:xfrm>
            <a:off x="1885950" y="3810000"/>
            <a:ext cx="1509713" cy="1408113"/>
          </a:xfrm>
          <a:prstGeom prst="rect">
            <a:avLst/>
          </a:prstGeom>
          <a:solidFill>
            <a:srgbClr val="FFFF00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797" name="Rectangle 13"/>
          <p:cNvSpPr>
            <a:spLocks noChangeArrowheads="1"/>
          </p:cNvSpPr>
          <p:nvPr/>
        </p:nvSpPr>
        <p:spPr bwMode="auto">
          <a:xfrm>
            <a:off x="3813175" y="2674938"/>
            <a:ext cx="1500188" cy="2505075"/>
          </a:xfrm>
          <a:prstGeom prst="rect">
            <a:avLst/>
          </a:prstGeom>
          <a:solidFill>
            <a:srgbClr val="FF7F00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798" name="Rectangle 14"/>
          <p:cNvSpPr>
            <a:spLocks noChangeArrowheads="1"/>
          </p:cNvSpPr>
          <p:nvPr/>
        </p:nvSpPr>
        <p:spPr bwMode="auto">
          <a:xfrm>
            <a:off x="5730875" y="2751138"/>
            <a:ext cx="1509713" cy="2466975"/>
          </a:xfrm>
          <a:prstGeom prst="rect">
            <a:avLst/>
          </a:prstGeom>
          <a:solidFill>
            <a:srgbClr val="B0FF89"/>
          </a:solidFill>
          <a:ln w="11113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16111" name="Line 15"/>
          <p:cNvSpPr>
            <a:spLocks noChangeShapeType="1"/>
          </p:cNvSpPr>
          <p:nvPr/>
        </p:nvSpPr>
        <p:spPr bwMode="auto">
          <a:xfrm flipV="1">
            <a:off x="4549775" y="2416175"/>
            <a:ext cx="1588" cy="261938"/>
          </a:xfrm>
          <a:prstGeom prst="line">
            <a:avLst/>
          </a:prstGeom>
          <a:noFill/>
          <a:ln w="20638">
            <a:solidFill>
              <a:srgbClr val="FF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12" name="Line 16"/>
          <p:cNvSpPr>
            <a:spLocks noChangeShapeType="1"/>
          </p:cNvSpPr>
          <p:nvPr/>
        </p:nvSpPr>
        <p:spPr bwMode="auto">
          <a:xfrm>
            <a:off x="4519613" y="2403475"/>
            <a:ext cx="66675" cy="1588"/>
          </a:xfrm>
          <a:prstGeom prst="line">
            <a:avLst/>
          </a:prstGeom>
          <a:noFill/>
          <a:ln w="20638">
            <a:solidFill>
              <a:srgbClr val="FF7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13" name="Line 17"/>
          <p:cNvSpPr>
            <a:spLocks noChangeShapeType="1"/>
          </p:cNvSpPr>
          <p:nvPr/>
        </p:nvSpPr>
        <p:spPr bwMode="auto">
          <a:xfrm flipV="1">
            <a:off x="6475413" y="2490788"/>
            <a:ext cx="1587" cy="261937"/>
          </a:xfrm>
          <a:prstGeom prst="line">
            <a:avLst/>
          </a:prstGeom>
          <a:noFill/>
          <a:ln w="20638">
            <a:solidFill>
              <a:srgbClr val="B0FF8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14" name="Line 18"/>
          <p:cNvSpPr>
            <a:spLocks noChangeShapeType="1"/>
          </p:cNvSpPr>
          <p:nvPr/>
        </p:nvSpPr>
        <p:spPr bwMode="auto">
          <a:xfrm>
            <a:off x="6446838" y="2478088"/>
            <a:ext cx="66675" cy="1587"/>
          </a:xfrm>
          <a:prstGeom prst="line">
            <a:avLst/>
          </a:prstGeom>
          <a:noFill/>
          <a:ln w="20638">
            <a:solidFill>
              <a:srgbClr val="B0FF8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2803" name="Rectangle 19"/>
          <p:cNvSpPr>
            <a:spLocks noChangeArrowheads="1"/>
          </p:cNvSpPr>
          <p:nvPr/>
        </p:nvSpPr>
        <p:spPr bwMode="auto">
          <a:xfrm>
            <a:off x="1177925" y="5757863"/>
            <a:ext cx="196850" cy="42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56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0</a:t>
            </a: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804" name="Rectangle 20"/>
          <p:cNvSpPr>
            <a:spLocks noChangeArrowheads="1"/>
          </p:cNvSpPr>
          <p:nvPr/>
        </p:nvSpPr>
        <p:spPr bwMode="auto">
          <a:xfrm>
            <a:off x="1177925" y="4816475"/>
            <a:ext cx="196850" cy="423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56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4</a:t>
            </a: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805" name="Rectangle 21"/>
          <p:cNvSpPr>
            <a:spLocks noChangeArrowheads="1"/>
          </p:cNvSpPr>
          <p:nvPr/>
        </p:nvSpPr>
        <p:spPr bwMode="auto">
          <a:xfrm>
            <a:off x="1177925" y="4057650"/>
            <a:ext cx="196850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56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6</a:t>
            </a: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806" name="Rectangle 22"/>
          <p:cNvSpPr>
            <a:spLocks noChangeArrowheads="1"/>
          </p:cNvSpPr>
          <p:nvPr/>
        </p:nvSpPr>
        <p:spPr bwMode="auto">
          <a:xfrm>
            <a:off x="1177925" y="3297238"/>
            <a:ext cx="196850" cy="42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56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8</a:t>
            </a: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807" name="Rectangle 23"/>
          <p:cNvSpPr>
            <a:spLocks noChangeArrowheads="1"/>
          </p:cNvSpPr>
          <p:nvPr/>
        </p:nvSpPr>
        <p:spPr bwMode="auto">
          <a:xfrm>
            <a:off x="979488" y="2538413"/>
            <a:ext cx="395287" cy="42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756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10</a:t>
            </a:r>
            <a:endParaRPr kumimoji="0" lang="en-US" altLang="en-US" sz="2133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16120" name="Line 24"/>
          <p:cNvSpPr>
            <a:spLocks noChangeShapeType="1"/>
          </p:cNvSpPr>
          <p:nvPr/>
        </p:nvSpPr>
        <p:spPr bwMode="auto">
          <a:xfrm flipV="1">
            <a:off x="2622550" y="3613150"/>
            <a:ext cx="0" cy="188913"/>
          </a:xfrm>
          <a:prstGeom prst="line">
            <a:avLst/>
          </a:prstGeom>
          <a:noFill/>
          <a:ln w="20638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21" name="Line 25"/>
          <p:cNvSpPr>
            <a:spLocks noChangeShapeType="1"/>
          </p:cNvSpPr>
          <p:nvPr/>
        </p:nvSpPr>
        <p:spPr bwMode="auto">
          <a:xfrm>
            <a:off x="2593975" y="3613150"/>
            <a:ext cx="66675" cy="1588"/>
          </a:xfrm>
          <a:prstGeom prst="line">
            <a:avLst/>
          </a:prstGeom>
          <a:noFill/>
          <a:ln w="20638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22" name="Line 26"/>
          <p:cNvSpPr>
            <a:spLocks noChangeShapeType="1"/>
          </p:cNvSpPr>
          <p:nvPr/>
        </p:nvSpPr>
        <p:spPr bwMode="auto">
          <a:xfrm>
            <a:off x="1536700" y="5405438"/>
            <a:ext cx="65088" cy="1587"/>
          </a:xfrm>
          <a:prstGeom prst="line">
            <a:avLst/>
          </a:prstGeom>
          <a:noFill/>
          <a:ln w="20638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23" name="Line 27"/>
          <p:cNvSpPr>
            <a:spLocks noChangeShapeType="1"/>
          </p:cNvSpPr>
          <p:nvPr/>
        </p:nvSpPr>
        <p:spPr bwMode="auto">
          <a:xfrm>
            <a:off x="1536700" y="4643438"/>
            <a:ext cx="65088" cy="3175"/>
          </a:xfrm>
          <a:prstGeom prst="line">
            <a:avLst/>
          </a:prstGeom>
          <a:noFill/>
          <a:ln w="20638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24" name="Line 28"/>
          <p:cNvSpPr>
            <a:spLocks noChangeShapeType="1"/>
          </p:cNvSpPr>
          <p:nvPr/>
        </p:nvSpPr>
        <p:spPr bwMode="auto">
          <a:xfrm>
            <a:off x="1536700" y="3884613"/>
            <a:ext cx="65088" cy="1587"/>
          </a:xfrm>
          <a:prstGeom prst="line">
            <a:avLst/>
          </a:prstGeom>
          <a:noFill/>
          <a:ln w="20638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25" name="Line 29"/>
          <p:cNvSpPr>
            <a:spLocks noChangeShapeType="1"/>
          </p:cNvSpPr>
          <p:nvPr/>
        </p:nvSpPr>
        <p:spPr bwMode="auto">
          <a:xfrm>
            <a:off x="1536700" y="3125788"/>
            <a:ext cx="65088" cy="1587"/>
          </a:xfrm>
          <a:prstGeom prst="line">
            <a:avLst/>
          </a:prstGeom>
          <a:noFill/>
          <a:ln w="20638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26" name="Line 30"/>
          <p:cNvSpPr>
            <a:spLocks noChangeShapeType="1"/>
          </p:cNvSpPr>
          <p:nvPr/>
        </p:nvSpPr>
        <p:spPr bwMode="auto">
          <a:xfrm>
            <a:off x="1536700" y="5022850"/>
            <a:ext cx="120650" cy="0"/>
          </a:xfrm>
          <a:prstGeom prst="line">
            <a:avLst/>
          </a:prstGeom>
          <a:noFill/>
          <a:ln w="20701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27" name="Line 31"/>
          <p:cNvSpPr>
            <a:spLocks noChangeShapeType="1"/>
          </p:cNvSpPr>
          <p:nvPr/>
        </p:nvSpPr>
        <p:spPr bwMode="auto">
          <a:xfrm>
            <a:off x="1536700" y="4260850"/>
            <a:ext cx="120650" cy="0"/>
          </a:xfrm>
          <a:prstGeom prst="line">
            <a:avLst/>
          </a:prstGeom>
          <a:noFill/>
          <a:ln w="20701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28" name="Line 32"/>
          <p:cNvSpPr>
            <a:spLocks noChangeShapeType="1"/>
          </p:cNvSpPr>
          <p:nvPr/>
        </p:nvSpPr>
        <p:spPr bwMode="auto">
          <a:xfrm>
            <a:off x="1536700" y="3500438"/>
            <a:ext cx="120650" cy="1587"/>
          </a:xfrm>
          <a:prstGeom prst="line">
            <a:avLst/>
          </a:prstGeom>
          <a:noFill/>
          <a:ln w="20701">
            <a:solidFill>
              <a:srgbClr val="FFFF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29" name="Line 33"/>
          <p:cNvSpPr>
            <a:spLocks noChangeShapeType="1"/>
          </p:cNvSpPr>
          <p:nvPr/>
        </p:nvSpPr>
        <p:spPr bwMode="auto">
          <a:xfrm flipV="1">
            <a:off x="1393825" y="5530850"/>
            <a:ext cx="261938" cy="82550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30" name="Line 34"/>
          <p:cNvSpPr>
            <a:spLocks noChangeShapeType="1"/>
          </p:cNvSpPr>
          <p:nvPr/>
        </p:nvSpPr>
        <p:spPr bwMode="auto">
          <a:xfrm flipV="1">
            <a:off x="1393825" y="5621338"/>
            <a:ext cx="261938" cy="82550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16131" name="Rectangle 35"/>
          <p:cNvSpPr>
            <a:spLocks noChangeArrowheads="1"/>
          </p:cNvSpPr>
          <p:nvPr/>
        </p:nvSpPr>
        <p:spPr bwMode="auto">
          <a:xfrm>
            <a:off x="4294188" y="2155825"/>
            <a:ext cx="539750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1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19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itchFamily="34" charset="0"/>
              <a:buChar char="►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itchFamily="34" charset="0"/>
              <a:buChar char="►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itchFamily="34" charset="0"/>
              <a:buChar char="►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itchFamily="34" charset="0"/>
              <a:buChar char="►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itchFamily="34" charset="0"/>
              <a:buChar char="►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*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sp>
        <p:nvSpPr>
          <p:cNvPr id="516132" name="Rectangle 36"/>
          <p:cNvSpPr>
            <a:spLocks noChangeArrowheads="1"/>
          </p:cNvSpPr>
          <p:nvPr/>
        </p:nvSpPr>
        <p:spPr bwMode="auto">
          <a:xfrm>
            <a:off x="6213475" y="2236788"/>
            <a:ext cx="539750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1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1pPr>
            <a:lvl2pPr marL="742950" indent="-28575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19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2pPr>
            <a:lvl3pPr marL="1143000" indent="-22860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3pPr>
            <a:lvl4pPr marL="1600200" indent="-22860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4pPr>
            <a:lvl5pPr marL="2057400" indent="-22860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itchFamily="34" charset="0"/>
              <a:buChar char="►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itchFamily="34" charset="0"/>
              <a:buChar char="►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itchFamily="34" charset="0"/>
              <a:buChar char="►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itchFamily="34" charset="0"/>
              <a:buChar char="►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itchFamily="34" charset="0"/>
              <a:buChar char="►"/>
              <a:defRPr sz="1700">
                <a:solidFill>
                  <a:schemeClr val="bg1"/>
                </a:solidFill>
                <a:latin typeface="Arial" pitchFamily="34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*</a:t>
            </a:r>
            <a:endParaRPr kumimoji="0" lang="en-US" altLang="en-US" sz="3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itchFamily="18" charset="0"/>
              <a:ea typeface="MS PGothic" pitchFamily="34" charset="-128"/>
              <a:cs typeface="+mn-cs"/>
            </a:endParaRPr>
          </a:p>
        </p:txBody>
      </p:sp>
      <p:grpSp>
        <p:nvGrpSpPr>
          <p:cNvPr id="516133" name="Group 37"/>
          <p:cNvGrpSpPr>
            <a:grpSpLocks/>
          </p:cNvGrpSpPr>
          <p:nvPr/>
        </p:nvGrpSpPr>
        <p:grpSpPr bwMode="auto">
          <a:xfrm>
            <a:off x="3135313" y="1670050"/>
            <a:ext cx="3944937" cy="487363"/>
            <a:chOff x="2422" y="914"/>
            <a:chExt cx="2796" cy="345"/>
          </a:xfrm>
        </p:grpSpPr>
        <p:sp>
          <p:nvSpPr>
            <p:cNvPr id="502826" name="Text Box 38"/>
            <p:cNvSpPr txBox="1">
              <a:spLocks noChangeArrowheads="1"/>
            </p:cNvSpPr>
            <p:nvPr/>
          </p:nvSpPr>
          <p:spPr bwMode="auto">
            <a:xfrm>
              <a:off x="2422" y="914"/>
              <a:ext cx="2796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30000"/>
                </a:spcBef>
                <a:buClr>
                  <a:srgbClr val="FFFF00"/>
                </a:buClr>
                <a:buSzPct val="80000"/>
                <a:buFont typeface="Zapf Dingbats" charset="2"/>
                <a:buChar char="l"/>
                <a:defRPr sz="24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30000"/>
                </a:spcBef>
                <a:buClr>
                  <a:srgbClr val="FFFF00"/>
                </a:buClr>
                <a:buSzPct val="70000"/>
                <a:buFont typeface="Zapf Dingbats" charset="2"/>
                <a:buChar char="n"/>
                <a:defRPr sz="22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lnSpc>
                  <a:spcPct val="80000"/>
                </a:lnSpc>
                <a:spcBef>
                  <a:spcPct val="30000"/>
                </a:spcBef>
                <a:buClr>
                  <a:srgbClr val="FFFF00"/>
                </a:buClr>
                <a:buSzPct val="80000"/>
                <a:buFont typeface="Zapf Dingbats" charset="2"/>
                <a:buChar char="u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lnSpc>
                  <a:spcPct val="80000"/>
                </a:lnSpc>
                <a:spcBef>
                  <a:spcPct val="30000"/>
                </a:spcBef>
                <a:buClr>
                  <a:srgbClr val="FFFF00"/>
                </a:buClr>
                <a:buSzPct val="80000"/>
                <a:buFont typeface="Zapf Dingbats" charset="2"/>
                <a:buChar char="s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lnSpc>
                  <a:spcPct val="80000"/>
                </a:lnSpc>
                <a:spcBef>
                  <a:spcPct val="30000"/>
                </a:spcBef>
                <a:buClr>
                  <a:schemeClr val="accent2"/>
                </a:buClr>
                <a:buFont typeface="Arial" panose="020B0604020202020204" pitchFamily="34" charset="0"/>
                <a:buChar char="►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lnSpc>
                  <a:spcPct val="80000"/>
                </a:lnSpc>
                <a:spcBef>
                  <a:spcPct val="30000"/>
                </a:spcBef>
                <a:spcAft>
                  <a:spcPct val="0"/>
                </a:spcAft>
                <a:buClr>
                  <a:schemeClr val="accent2"/>
                </a:buClr>
                <a:buFont typeface="Arial" panose="020B0604020202020204" pitchFamily="34" charset="0"/>
                <a:buChar char="►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lnSpc>
                  <a:spcPct val="80000"/>
                </a:lnSpc>
                <a:spcBef>
                  <a:spcPct val="30000"/>
                </a:spcBef>
                <a:spcAft>
                  <a:spcPct val="0"/>
                </a:spcAft>
                <a:buClr>
                  <a:schemeClr val="accent2"/>
                </a:buClr>
                <a:buFont typeface="Arial" panose="020B0604020202020204" pitchFamily="34" charset="0"/>
                <a:buChar char="►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lnSpc>
                  <a:spcPct val="80000"/>
                </a:lnSpc>
                <a:spcBef>
                  <a:spcPct val="30000"/>
                </a:spcBef>
                <a:spcAft>
                  <a:spcPct val="0"/>
                </a:spcAft>
                <a:buClr>
                  <a:schemeClr val="accent2"/>
                </a:buClr>
                <a:buFont typeface="Arial" panose="020B0604020202020204" pitchFamily="34" charset="0"/>
                <a:buChar char="►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lnSpc>
                  <a:spcPct val="80000"/>
                </a:lnSpc>
                <a:spcBef>
                  <a:spcPct val="30000"/>
                </a:spcBef>
                <a:spcAft>
                  <a:spcPct val="0"/>
                </a:spcAft>
                <a:buClr>
                  <a:schemeClr val="accent2"/>
                </a:buClr>
                <a:buFont typeface="Arial" panose="020B0604020202020204" pitchFamily="34" charset="0"/>
                <a:buChar char="►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44" b="1" i="0" u="none" strike="noStrike" kern="1200" cap="none" spc="0" normalizeH="0" baseline="0" noProof="0">
                  <a:ln>
                    <a:noFill/>
                  </a:ln>
                  <a:solidFill>
                    <a:srgbClr val="FF99CC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Miyazaki &amp; DeFronzo, </a:t>
              </a:r>
              <a:r>
                <a:rPr kumimoji="0" lang="en-US" altLang="en-US" sz="1244" b="1" i="1" u="none" strike="noStrike" kern="1200" cap="none" spc="0" normalizeH="0" baseline="0" noProof="0">
                  <a:ln>
                    <a:noFill/>
                  </a:ln>
                  <a:solidFill>
                    <a:srgbClr val="FF99CC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Diabetologia</a:t>
              </a:r>
              <a:r>
                <a:rPr kumimoji="0" lang="en-US" altLang="en-US" sz="1244" b="1" i="0" u="none" strike="noStrike" kern="1200" cap="none" spc="0" normalizeH="0" baseline="0" noProof="0">
                  <a:ln>
                    <a:noFill/>
                  </a:ln>
                  <a:solidFill>
                    <a:srgbClr val="FF99CC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 44: 2210, 2001</a:t>
              </a:r>
            </a:p>
          </p:txBody>
        </p:sp>
        <p:sp>
          <p:nvSpPr>
            <p:cNvPr id="502827" name="Text Box 39"/>
            <p:cNvSpPr txBox="1">
              <a:spLocks noChangeArrowheads="1"/>
            </p:cNvSpPr>
            <p:nvPr/>
          </p:nvSpPr>
          <p:spPr bwMode="auto">
            <a:xfrm>
              <a:off x="2934" y="1058"/>
              <a:ext cx="1611" cy="2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30000"/>
                </a:spcBef>
                <a:buClr>
                  <a:srgbClr val="FFFF00"/>
                </a:buClr>
                <a:buSzPct val="80000"/>
                <a:buFont typeface="Zapf Dingbats" charset="2"/>
                <a:buChar char="l"/>
                <a:defRPr sz="24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30000"/>
                </a:spcBef>
                <a:buClr>
                  <a:srgbClr val="FFFF00"/>
                </a:buClr>
                <a:buSzPct val="70000"/>
                <a:buFont typeface="Zapf Dingbats" charset="2"/>
                <a:buChar char="n"/>
                <a:defRPr sz="22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lnSpc>
                  <a:spcPct val="80000"/>
                </a:lnSpc>
                <a:spcBef>
                  <a:spcPct val="30000"/>
                </a:spcBef>
                <a:buClr>
                  <a:srgbClr val="FFFF00"/>
                </a:buClr>
                <a:buSzPct val="80000"/>
                <a:buFont typeface="Zapf Dingbats" charset="2"/>
                <a:buChar char="u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lnSpc>
                  <a:spcPct val="80000"/>
                </a:lnSpc>
                <a:spcBef>
                  <a:spcPct val="30000"/>
                </a:spcBef>
                <a:buClr>
                  <a:srgbClr val="FFFF00"/>
                </a:buClr>
                <a:buSzPct val="80000"/>
                <a:buFont typeface="Zapf Dingbats" charset="2"/>
                <a:buChar char="s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lnSpc>
                  <a:spcPct val="80000"/>
                </a:lnSpc>
                <a:spcBef>
                  <a:spcPct val="30000"/>
                </a:spcBef>
                <a:buClr>
                  <a:schemeClr val="accent2"/>
                </a:buClr>
                <a:buFont typeface="Arial" panose="020B0604020202020204" pitchFamily="34" charset="0"/>
                <a:buChar char="►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lnSpc>
                  <a:spcPct val="80000"/>
                </a:lnSpc>
                <a:spcBef>
                  <a:spcPct val="30000"/>
                </a:spcBef>
                <a:spcAft>
                  <a:spcPct val="0"/>
                </a:spcAft>
                <a:buClr>
                  <a:schemeClr val="accent2"/>
                </a:buClr>
                <a:buFont typeface="Arial" panose="020B0604020202020204" pitchFamily="34" charset="0"/>
                <a:buChar char="►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lnSpc>
                  <a:spcPct val="80000"/>
                </a:lnSpc>
                <a:spcBef>
                  <a:spcPct val="30000"/>
                </a:spcBef>
                <a:spcAft>
                  <a:spcPct val="0"/>
                </a:spcAft>
                <a:buClr>
                  <a:schemeClr val="accent2"/>
                </a:buClr>
                <a:buFont typeface="Arial" panose="020B0604020202020204" pitchFamily="34" charset="0"/>
                <a:buChar char="►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lnSpc>
                  <a:spcPct val="80000"/>
                </a:lnSpc>
                <a:spcBef>
                  <a:spcPct val="30000"/>
                </a:spcBef>
                <a:spcAft>
                  <a:spcPct val="0"/>
                </a:spcAft>
                <a:buClr>
                  <a:schemeClr val="accent2"/>
                </a:buClr>
                <a:buFont typeface="Arial" panose="020B0604020202020204" pitchFamily="34" charset="0"/>
                <a:buChar char="►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lnSpc>
                  <a:spcPct val="80000"/>
                </a:lnSpc>
                <a:spcBef>
                  <a:spcPct val="30000"/>
                </a:spcBef>
                <a:spcAft>
                  <a:spcPct val="0"/>
                </a:spcAft>
                <a:buClr>
                  <a:schemeClr val="accent2"/>
                </a:buClr>
                <a:buFont typeface="Arial" panose="020B0604020202020204" pitchFamily="34" charset="0"/>
                <a:buChar char="►"/>
                <a:defRPr sz="2000">
                  <a:solidFill>
                    <a:schemeClr val="bg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44" b="1" i="1" u="none" strike="noStrike" kern="1200" cap="none" spc="0" normalizeH="0" baseline="0" noProof="0">
                  <a:ln>
                    <a:noFill/>
                  </a:ln>
                  <a:solidFill>
                    <a:srgbClr val="FF99CC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Diabetes Care</a:t>
              </a:r>
              <a:r>
                <a:rPr kumimoji="0" lang="en-US" altLang="en-US" sz="1244" b="1" i="0" u="none" strike="noStrike" kern="1200" cap="none" spc="0" normalizeH="0" baseline="0" noProof="0">
                  <a:ln>
                    <a:noFill/>
                  </a:ln>
                  <a:solidFill>
                    <a:srgbClr val="FF99CC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+mn-cs"/>
                </a:rPr>
                <a:t> 24: 710, 2001</a:t>
              </a:r>
            </a:p>
          </p:txBody>
        </p:sp>
      </p:grpSp>
      <p:sp>
        <p:nvSpPr>
          <p:cNvPr id="502822" name="Rectangle 40"/>
          <p:cNvSpPr>
            <a:spLocks noChangeArrowheads="1"/>
          </p:cNvSpPr>
          <p:nvPr/>
        </p:nvSpPr>
        <p:spPr bwMode="auto">
          <a:xfrm>
            <a:off x="7361238" y="3619500"/>
            <a:ext cx="1714500" cy="78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GLY</a:t>
            </a: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SYNTH</a:t>
            </a:r>
            <a:endParaRPr kumimoji="0" lang="en-US" altLang="en-US" sz="2844" b="0" i="0" u="none" strike="noStrike" kern="1200" cap="none" spc="0" normalizeH="0" baseline="0" noProof="0">
              <a:ln>
                <a:noFill/>
              </a:ln>
              <a:solidFill>
                <a:srgbClr val="FF99CC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823" name="Rectangle 41"/>
          <p:cNvSpPr>
            <a:spLocks noChangeArrowheads="1"/>
          </p:cNvSpPr>
          <p:nvPr/>
        </p:nvSpPr>
        <p:spPr bwMode="auto">
          <a:xfrm>
            <a:off x="7181850" y="5384800"/>
            <a:ext cx="1714500" cy="39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 anchorCtr="1">
            <a:spAutoFit/>
          </a:bodyPr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99CC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GOX</a:t>
            </a:r>
            <a:endParaRPr kumimoji="0" lang="en-US" altLang="en-US" sz="2844" b="0" i="0" u="none" strike="noStrike" kern="1200" cap="none" spc="0" normalizeH="0" baseline="0" noProof="0">
              <a:ln>
                <a:noFill/>
              </a:ln>
              <a:solidFill>
                <a:srgbClr val="FF99CC"/>
              </a:solidFill>
              <a:effectLst/>
              <a:uLnTx/>
              <a:uFillTx/>
              <a:latin typeface="Times New Roman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824" name="AutoShape 42"/>
          <p:cNvSpPr>
            <a:spLocks/>
          </p:cNvSpPr>
          <p:nvPr/>
        </p:nvSpPr>
        <p:spPr bwMode="auto">
          <a:xfrm>
            <a:off x="7292975" y="2786063"/>
            <a:ext cx="304800" cy="2403475"/>
          </a:xfrm>
          <a:prstGeom prst="rightBrace">
            <a:avLst>
              <a:gd name="adj1" fmla="val 65741"/>
              <a:gd name="adj2" fmla="val 50000"/>
            </a:avLst>
          </a:prstGeom>
          <a:noFill/>
          <a:ln w="57150">
            <a:solidFill>
              <a:srgbClr val="FF99CC"/>
            </a:solidFill>
            <a:round/>
            <a:headEnd/>
            <a:tailEnd type="non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2825" name="AutoShape 43"/>
          <p:cNvSpPr>
            <a:spLocks/>
          </p:cNvSpPr>
          <p:nvPr/>
        </p:nvSpPr>
        <p:spPr bwMode="auto">
          <a:xfrm>
            <a:off x="7292975" y="5257800"/>
            <a:ext cx="247650" cy="666750"/>
          </a:xfrm>
          <a:prstGeom prst="rightBrace">
            <a:avLst>
              <a:gd name="adj1" fmla="val 22348"/>
              <a:gd name="adj2" fmla="val 50000"/>
            </a:avLst>
          </a:prstGeom>
          <a:noFill/>
          <a:ln w="57150">
            <a:solidFill>
              <a:srgbClr val="FF99CC"/>
            </a:solidFill>
            <a:round/>
            <a:headEnd/>
            <a:tailEnd type="none" w="med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l"/>
              <a:defRPr sz="24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30000"/>
              </a:spcBef>
              <a:buClr>
                <a:srgbClr val="FFFF00"/>
              </a:buClr>
              <a:buSzPct val="70000"/>
              <a:buFont typeface="Zapf Dingbats" charset="2"/>
              <a:buChar char="n"/>
              <a:defRPr sz="22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u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lnSpc>
                <a:spcPct val="80000"/>
              </a:lnSpc>
              <a:spcBef>
                <a:spcPct val="30000"/>
              </a:spcBef>
              <a:buClr>
                <a:srgbClr val="FFFF00"/>
              </a:buClr>
              <a:buSzPct val="80000"/>
              <a:buFont typeface="Zapf Dingbats" charset="2"/>
              <a:buChar char="s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lnSpc>
                <a:spcPct val="80000"/>
              </a:lnSpc>
              <a:spcBef>
                <a:spcPct val="30000"/>
              </a:spcBef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lnSpc>
                <a:spcPct val="80000"/>
              </a:lnSpc>
              <a:spcBef>
                <a:spcPct val="30000"/>
              </a:spcBef>
              <a:spcAft>
                <a:spcPct val="0"/>
              </a:spcAft>
              <a:buClr>
                <a:schemeClr val="accent2"/>
              </a:buClr>
              <a:buFont typeface="Arial" panose="020B0604020202020204" pitchFamily="34" charset="0"/>
              <a:buChar char="►"/>
              <a:defRPr sz="2000">
                <a:solidFill>
                  <a:schemeClr val="bg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133" b="1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8277941"/>
      </p:ext>
    </p:extLst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3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71500" y="2651760"/>
            <a:ext cx="8001000" cy="1554480"/>
          </a:xfrm>
          <a:solidFill>
            <a:schemeClr val="bg1"/>
          </a:solidFill>
          <a:ln>
            <a:solidFill>
              <a:schemeClr val="bg1"/>
            </a:solidFill>
            <a:miter lim="800000"/>
            <a:headEnd/>
            <a:tailEnd/>
          </a:ln>
        </p:spPr>
        <p:txBody>
          <a:bodyPr/>
          <a:lstStyle/>
          <a:p>
            <a:pPr>
              <a:defRPr/>
            </a:pPr>
            <a:r>
              <a:rPr lang="en-US" altLang="en-US" sz="7200" dirty="0">
                <a:solidFill>
                  <a:srgbClr val="FF0000"/>
                </a:solidFill>
              </a:rPr>
              <a:t>WEIGHT GAIN!</a:t>
            </a:r>
          </a:p>
        </p:txBody>
      </p:sp>
    </p:spTree>
    <p:extLst>
      <p:ext uri="{BB962C8B-B14F-4D97-AF65-F5344CB8AC3E}">
        <p14:creationId xmlns:p14="http://schemas.microsoft.com/office/powerpoint/2010/main" val="3802382757"/>
      </p:ext>
    </p:extLst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ectangle 56"/>
          <p:cNvSpPr/>
          <p:nvPr/>
        </p:nvSpPr>
        <p:spPr>
          <a:xfrm>
            <a:off x="4770968" y="4223457"/>
            <a:ext cx="3225800" cy="52211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273875" name="Freeform 19"/>
          <p:cNvSpPr>
            <a:spLocks/>
          </p:cNvSpPr>
          <p:nvPr/>
        </p:nvSpPr>
        <p:spPr bwMode="auto">
          <a:xfrm>
            <a:off x="2055989" y="1882422"/>
            <a:ext cx="5507566" cy="3245556"/>
          </a:xfrm>
          <a:custGeom>
            <a:avLst/>
            <a:gdLst>
              <a:gd name="T0" fmla="*/ 0 w 3219"/>
              <a:gd name="T1" fmla="*/ 2147483647 h 1639"/>
              <a:gd name="T2" fmla="*/ 2147483647 w 3219"/>
              <a:gd name="T3" fmla="*/ 2147483647 h 1639"/>
              <a:gd name="T4" fmla="*/ 2147483647 w 3219"/>
              <a:gd name="T5" fmla="*/ 2147483647 h 1639"/>
              <a:gd name="T6" fmla="*/ 2147483647 w 3219"/>
              <a:gd name="T7" fmla="*/ 2147483647 h 1639"/>
              <a:gd name="T8" fmla="*/ 2147483647 w 3219"/>
              <a:gd name="T9" fmla="*/ 2147483647 h 1639"/>
              <a:gd name="T10" fmla="*/ 2147483647 w 3219"/>
              <a:gd name="T11" fmla="*/ 2147483647 h 1639"/>
              <a:gd name="T12" fmla="*/ 2147483647 w 3219"/>
              <a:gd name="T13" fmla="*/ 2147483647 h 1639"/>
              <a:gd name="T14" fmla="*/ 2147483647 w 3219"/>
              <a:gd name="T15" fmla="*/ 2147483647 h 1639"/>
              <a:gd name="T16" fmla="*/ 2147483647 w 3219"/>
              <a:gd name="T17" fmla="*/ 2147483647 h 1639"/>
              <a:gd name="T18" fmla="*/ 2147483647 w 3219"/>
              <a:gd name="T19" fmla="*/ 2147483647 h 1639"/>
              <a:gd name="T20" fmla="*/ 2147483647 w 3219"/>
              <a:gd name="T21" fmla="*/ 2147483647 h 1639"/>
              <a:gd name="T22" fmla="*/ 2147483647 w 3219"/>
              <a:gd name="T23" fmla="*/ 2147483647 h 1639"/>
              <a:gd name="T24" fmla="*/ 2147483647 w 3219"/>
              <a:gd name="T25" fmla="*/ 2147483647 h 1639"/>
              <a:gd name="T26" fmla="*/ 2147483647 w 3219"/>
              <a:gd name="T27" fmla="*/ 2147483647 h 1639"/>
              <a:gd name="T28" fmla="*/ 2147483647 w 3219"/>
              <a:gd name="T29" fmla="*/ 2147483647 h 1639"/>
              <a:gd name="T30" fmla="*/ 2147483647 w 3219"/>
              <a:gd name="T31" fmla="*/ 2147483647 h 1639"/>
              <a:gd name="T32" fmla="*/ 2147483647 w 3219"/>
              <a:gd name="T33" fmla="*/ 2147483647 h 1639"/>
              <a:gd name="T34" fmla="*/ 2147483647 w 3219"/>
              <a:gd name="T35" fmla="*/ 2147483647 h 1639"/>
              <a:gd name="T36" fmla="*/ 2147483647 w 3219"/>
              <a:gd name="T37" fmla="*/ 2147483647 h 1639"/>
              <a:gd name="T38" fmla="*/ 2147483647 w 3219"/>
              <a:gd name="T39" fmla="*/ 2147483647 h 1639"/>
              <a:gd name="T40" fmla="*/ 2147483647 w 3219"/>
              <a:gd name="T41" fmla="*/ 2147483647 h 1639"/>
              <a:gd name="T42" fmla="*/ 2147483647 w 3219"/>
              <a:gd name="T43" fmla="*/ 2147483647 h 1639"/>
              <a:gd name="T44" fmla="*/ 2147483647 w 3219"/>
              <a:gd name="T45" fmla="*/ 2147483647 h 1639"/>
              <a:gd name="T46" fmla="*/ 2147483647 w 3219"/>
              <a:gd name="T47" fmla="*/ 2147483647 h 1639"/>
              <a:gd name="T48" fmla="*/ 2147483647 w 3219"/>
              <a:gd name="T49" fmla="*/ 2147483647 h 1639"/>
              <a:gd name="T50" fmla="*/ 2147483647 w 3219"/>
              <a:gd name="T51" fmla="*/ 2147483647 h 1639"/>
              <a:gd name="T52" fmla="*/ 2147483647 w 3219"/>
              <a:gd name="T53" fmla="*/ 2147483647 h 1639"/>
              <a:gd name="T54" fmla="*/ 2147483647 w 3219"/>
              <a:gd name="T55" fmla="*/ 2147483647 h 1639"/>
              <a:gd name="T56" fmla="*/ 2147483647 w 3219"/>
              <a:gd name="T57" fmla="*/ 2147483647 h 1639"/>
              <a:gd name="T58" fmla="*/ 2147483647 w 3219"/>
              <a:gd name="T59" fmla="*/ 2147483647 h 1639"/>
              <a:gd name="T60" fmla="*/ 2147483647 w 3219"/>
              <a:gd name="T61" fmla="*/ 2147483647 h 1639"/>
              <a:gd name="T62" fmla="*/ 2147483647 w 3219"/>
              <a:gd name="T63" fmla="*/ 2147483647 h 1639"/>
              <a:gd name="T64" fmla="*/ 2147483647 w 3219"/>
              <a:gd name="T65" fmla="*/ 2147483647 h 1639"/>
              <a:gd name="T66" fmla="*/ 2147483647 w 3219"/>
              <a:gd name="T67" fmla="*/ 2147483647 h 1639"/>
              <a:gd name="T68" fmla="*/ 2147483647 w 3219"/>
              <a:gd name="T69" fmla="*/ 2147483647 h 1639"/>
              <a:gd name="T70" fmla="*/ 2147483647 w 3219"/>
              <a:gd name="T71" fmla="*/ 2147483647 h 1639"/>
              <a:gd name="T72" fmla="*/ 2147483647 w 3219"/>
              <a:gd name="T73" fmla="*/ 2147483647 h 1639"/>
              <a:gd name="T74" fmla="*/ 2147483647 w 3219"/>
              <a:gd name="T75" fmla="*/ 2147483647 h 1639"/>
              <a:gd name="T76" fmla="*/ 2147483647 w 3219"/>
              <a:gd name="T77" fmla="*/ 2147483647 h 1639"/>
              <a:gd name="T78" fmla="*/ 2147483647 w 3219"/>
              <a:gd name="T79" fmla="*/ 2147483647 h 1639"/>
              <a:gd name="T80" fmla="*/ 2147483647 w 3219"/>
              <a:gd name="T81" fmla="*/ 2147483647 h 1639"/>
              <a:gd name="T82" fmla="*/ 2147483647 w 3219"/>
              <a:gd name="T83" fmla="*/ 2147483647 h 1639"/>
              <a:gd name="T84" fmla="*/ 2147483647 w 3219"/>
              <a:gd name="T85" fmla="*/ 2147483647 h 1639"/>
              <a:gd name="T86" fmla="*/ 2147483647 w 3219"/>
              <a:gd name="T87" fmla="*/ 2147483647 h 1639"/>
              <a:gd name="T88" fmla="*/ 2147483647 w 3219"/>
              <a:gd name="T89" fmla="*/ 2147483647 h 1639"/>
              <a:gd name="T90" fmla="*/ 2147483647 w 3219"/>
              <a:gd name="T91" fmla="*/ 2147483647 h 1639"/>
              <a:gd name="T92" fmla="*/ 2147483647 w 3219"/>
              <a:gd name="T93" fmla="*/ 2147483647 h 1639"/>
              <a:gd name="T94" fmla="*/ 2147483647 w 3219"/>
              <a:gd name="T95" fmla="*/ 2147483647 h 1639"/>
              <a:gd name="T96" fmla="*/ 2147483647 w 3219"/>
              <a:gd name="T97" fmla="*/ 2147483647 h 1639"/>
              <a:gd name="T98" fmla="*/ 2147483647 w 3219"/>
              <a:gd name="T99" fmla="*/ 2147483647 h 1639"/>
              <a:gd name="T100" fmla="*/ 2147483647 w 3219"/>
              <a:gd name="T101" fmla="*/ 2147483647 h 1639"/>
              <a:gd name="T102" fmla="*/ 2147483647 w 3219"/>
              <a:gd name="T103" fmla="*/ 2147483647 h 1639"/>
              <a:gd name="T104" fmla="*/ 2147483647 w 3219"/>
              <a:gd name="T105" fmla="*/ 2147483647 h 1639"/>
              <a:gd name="T106" fmla="*/ 2147483647 w 3219"/>
              <a:gd name="T107" fmla="*/ 2147483647 h 1639"/>
              <a:gd name="T108" fmla="*/ 2147483647 w 3219"/>
              <a:gd name="T109" fmla="*/ 2147483647 h 1639"/>
              <a:gd name="T110" fmla="*/ 2147483647 w 3219"/>
              <a:gd name="T111" fmla="*/ 2147483647 h 163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3219"/>
              <a:gd name="T169" fmla="*/ 0 h 1639"/>
              <a:gd name="T170" fmla="*/ 3219 w 3219"/>
              <a:gd name="T171" fmla="*/ 1639 h 163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3219" h="1639">
                <a:moveTo>
                  <a:pt x="0" y="1639"/>
                </a:moveTo>
                <a:cubicBezTo>
                  <a:pt x="27" y="1613"/>
                  <a:pt x="54" y="1587"/>
                  <a:pt x="72" y="1568"/>
                </a:cubicBezTo>
                <a:cubicBezTo>
                  <a:pt x="90" y="1549"/>
                  <a:pt x="92" y="1534"/>
                  <a:pt x="107" y="1527"/>
                </a:cubicBezTo>
                <a:cubicBezTo>
                  <a:pt x="122" y="1520"/>
                  <a:pt x="142" y="1534"/>
                  <a:pt x="161" y="1527"/>
                </a:cubicBezTo>
                <a:cubicBezTo>
                  <a:pt x="180" y="1520"/>
                  <a:pt x="200" y="1493"/>
                  <a:pt x="220" y="1485"/>
                </a:cubicBezTo>
                <a:cubicBezTo>
                  <a:pt x="240" y="1477"/>
                  <a:pt x="261" y="1490"/>
                  <a:pt x="280" y="1479"/>
                </a:cubicBezTo>
                <a:cubicBezTo>
                  <a:pt x="299" y="1468"/>
                  <a:pt x="318" y="1435"/>
                  <a:pt x="333" y="1420"/>
                </a:cubicBezTo>
                <a:cubicBezTo>
                  <a:pt x="348" y="1405"/>
                  <a:pt x="356" y="1397"/>
                  <a:pt x="369" y="1390"/>
                </a:cubicBezTo>
                <a:cubicBezTo>
                  <a:pt x="382" y="1383"/>
                  <a:pt x="392" y="1385"/>
                  <a:pt x="410" y="1378"/>
                </a:cubicBezTo>
                <a:cubicBezTo>
                  <a:pt x="428" y="1371"/>
                  <a:pt x="460" y="1365"/>
                  <a:pt x="475" y="1349"/>
                </a:cubicBezTo>
                <a:cubicBezTo>
                  <a:pt x="490" y="1333"/>
                  <a:pt x="487" y="1297"/>
                  <a:pt x="499" y="1283"/>
                </a:cubicBezTo>
                <a:cubicBezTo>
                  <a:pt x="511" y="1269"/>
                  <a:pt x="528" y="1276"/>
                  <a:pt x="547" y="1265"/>
                </a:cubicBezTo>
                <a:cubicBezTo>
                  <a:pt x="566" y="1254"/>
                  <a:pt x="591" y="1228"/>
                  <a:pt x="612" y="1218"/>
                </a:cubicBezTo>
                <a:cubicBezTo>
                  <a:pt x="633" y="1208"/>
                  <a:pt x="649" y="1214"/>
                  <a:pt x="671" y="1206"/>
                </a:cubicBezTo>
                <a:cubicBezTo>
                  <a:pt x="693" y="1198"/>
                  <a:pt x="724" y="1179"/>
                  <a:pt x="743" y="1170"/>
                </a:cubicBezTo>
                <a:cubicBezTo>
                  <a:pt x="762" y="1161"/>
                  <a:pt x="767" y="1157"/>
                  <a:pt x="784" y="1153"/>
                </a:cubicBezTo>
                <a:cubicBezTo>
                  <a:pt x="801" y="1149"/>
                  <a:pt x="834" y="1154"/>
                  <a:pt x="844" y="1147"/>
                </a:cubicBezTo>
                <a:cubicBezTo>
                  <a:pt x="854" y="1140"/>
                  <a:pt x="836" y="1119"/>
                  <a:pt x="844" y="1111"/>
                </a:cubicBezTo>
                <a:cubicBezTo>
                  <a:pt x="852" y="1103"/>
                  <a:pt x="878" y="1106"/>
                  <a:pt x="891" y="1099"/>
                </a:cubicBezTo>
                <a:cubicBezTo>
                  <a:pt x="904" y="1092"/>
                  <a:pt x="907" y="1074"/>
                  <a:pt x="921" y="1069"/>
                </a:cubicBezTo>
                <a:cubicBezTo>
                  <a:pt x="935" y="1064"/>
                  <a:pt x="961" y="1077"/>
                  <a:pt x="974" y="1069"/>
                </a:cubicBezTo>
                <a:cubicBezTo>
                  <a:pt x="987" y="1061"/>
                  <a:pt x="984" y="1035"/>
                  <a:pt x="998" y="1022"/>
                </a:cubicBezTo>
                <a:cubicBezTo>
                  <a:pt x="1012" y="1009"/>
                  <a:pt x="1032" y="1003"/>
                  <a:pt x="1057" y="992"/>
                </a:cubicBezTo>
                <a:cubicBezTo>
                  <a:pt x="1082" y="981"/>
                  <a:pt x="1127" y="971"/>
                  <a:pt x="1146" y="957"/>
                </a:cubicBezTo>
                <a:cubicBezTo>
                  <a:pt x="1165" y="943"/>
                  <a:pt x="1157" y="920"/>
                  <a:pt x="1170" y="909"/>
                </a:cubicBezTo>
                <a:cubicBezTo>
                  <a:pt x="1183" y="898"/>
                  <a:pt x="1208" y="900"/>
                  <a:pt x="1224" y="891"/>
                </a:cubicBezTo>
                <a:cubicBezTo>
                  <a:pt x="1240" y="882"/>
                  <a:pt x="1242" y="862"/>
                  <a:pt x="1265" y="856"/>
                </a:cubicBezTo>
                <a:cubicBezTo>
                  <a:pt x="1288" y="850"/>
                  <a:pt x="1337" y="860"/>
                  <a:pt x="1360" y="856"/>
                </a:cubicBezTo>
                <a:cubicBezTo>
                  <a:pt x="1383" y="852"/>
                  <a:pt x="1387" y="842"/>
                  <a:pt x="1402" y="832"/>
                </a:cubicBezTo>
                <a:cubicBezTo>
                  <a:pt x="1417" y="822"/>
                  <a:pt x="1440" y="809"/>
                  <a:pt x="1449" y="796"/>
                </a:cubicBezTo>
                <a:cubicBezTo>
                  <a:pt x="1458" y="783"/>
                  <a:pt x="1445" y="764"/>
                  <a:pt x="1455" y="755"/>
                </a:cubicBezTo>
                <a:cubicBezTo>
                  <a:pt x="1465" y="746"/>
                  <a:pt x="1479" y="753"/>
                  <a:pt x="1509" y="743"/>
                </a:cubicBezTo>
                <a:cubicBezTo>
                  <a:pt x="1539" y="733"/>
                  <a:pt x="1600" y="707"/>
                  <a:pt x="1633" y="695"/>
                </a:cubicBezTo>
                <a:cubicBezTo>
                  <a:pt x="1666" y="683"/>
                  <a:pt x="1690" y="684"/>
                  <a:pt x="1705" y="672"/>
                </a:cubicBezTo>
                <a:cubicBezTo>
                  <a:pt x="1720" y="660"/>
                  <a:pt x="1700" y="632"/>
                  <a:pt x="1722" y="624"/>
                </a:cubicBezTo>
                <a:cubicBezTo>
                  <a:pt x="1744" y="616"/>
                  <a:pt x="1803" y="632"/>
                  <a:pt x="1835" y="624"/>
                </a:cubicBezTo>
                <a:cubicBezTo>
                  <a:pt x="1867" y="616"/>
                  <a:pt x="1894" y="591"/>
                  <a:pt x="1913" y="577"/>
                </a:cubicBezTo>
                <a:cubicBezTo>
                  <a:pt x="1932" y="563"/>
                  <a:pt x="1930" y="556"/>
                  <a:pt x="1948" y="541"/>
                </a:cubicBezTo>
                <a:cubicBezTo>
                  <a:pt x="1966" y="526"/>
                  <a:pt x="1993" y="501"/>
                  <a:pt x="2019" y="487"/>
                </a:cubicBezTo>
                <a:cubicBezTo>
                  <a:pt x="2045" y="473"/>
                  <a:pt x="2080" y="468"/>
                  <a:pt x="2103" y="458"/>
                </a:cubicBezTo>
                <a:cubicBezTo>
                  <a:pt x="2126" y="448"/>
                  <a:pt x="2138" y="435"/>
                  <a:pt x="2156" y="428"/>
                </a:cubicBezTo>
                <a:cubicBezTo>
                  <a:pt x="2174" y="421"/>
                  <a:pt x="2194" y="419"/>
                  <a:pt x="2209" y="416"/>
                </a:cubicBezTo>
                <a:cubicBezTo>
                  <a:pt x="2224" y="413"/>
                  <a:pt x="2239" y="420"/>
                  <a:pt x="2245" y="410"/>
                </a:cubicBezTo>
                <a:cubicBezTo>
                  <a:pt x="2251" y="400"/>
                  <a:pt x="2225" y="368"/>
                  <a:pt x="2245" y="357"/>
                </a:cubicBezTo>
                <a:cubicBezTo>
                  <a:pt x="2265" y="346"/>
                  <a:pt x="2337" y="356"/>
                  <a:pt x="2364" y="345"/>
                </a:cubicBezTo>
                <a:cubicBezTo>
                  <a:pt x="2391" y="334"/>
                  <a:pt x="2389" y="304"/>
                  <a:pt x="2405" y="292"/>
                </a:cubicBezTo>
                <a:cubicBezTo>
                  <a:pt x="2421" y="280"/>
                  <a:pt x="2439" y="277"/>
                  <a:pt x="2459" y="274"/>
                </a:cubicBezTo>
                <a:cubicBezTo>
                  <a:pt x="2479" y="271"/>
                  <a:pt x="2503" y="279"/>
                  <a:pt x="2524" y="274"/>
                </a:cubicBezTo>
                <a:cubicBezTo>
                  <a:pt x="2545" y="269"/>
                  <a:pt x="2553" y="253"/>
                  <a:pt x="2584" y="244"/>
                </a:cubicBezTo>
                <a:cubicBezTo>
                  <a:pt x="2615" y="235"/>
                  <a:pt x="2669" y="233"/>
                  <a:pt x="2708" y="220"/>
                </a:cubicBezTo>
                <a:cubicBezTo>
                  <a:pt x="2747" y="207"/>
                  <a:pt x="2786" y="182"/>
                  <a:pt x="2815" y="167"/>
                </a:cubicBezTo>
                <a:cubicBezTo>
                  <a:pt x="2844" y="152"/>
                  <a:pt x="2856" y="143"/>
                  <a:pt x="2880" y="131"/>
                </a:cubicBezTo>
                <a:cubicBezTo>
                  <a:pt x="2904" y="119"/>
                  <a:pt x="2925" y="104"/>
                  <a:pt x="2958" y="96"/>
                </a:cubicBezTo>
                <a:cubicBezTo>
                  <a:pt x="2991" y="88"/>
                  <a:pt x="3055" y="98"/>
                  <a:pt x="3076" y="84"/>
                </a:cubicBezTo>
                <a:cubicBezTo>
                  <a:pt x="3097" y="70"/>
                  <a:pt x="3058" y="24"/>
                  <a:pt x="3082" y="12"/>
                </a:cubicBezTo>
                <a:cubicBezTo>
                  <a:pt x="3106" y="0"/>
                  <a:pt x="3162" y="6"/>
                  <a:pt x="3219" y="12"/>
                </a:cubicBezTo>
              </a:path>
            </a:pathLst>
          </a:custGeom>
          <a:noFill/>
          <a:ln w="38100">
            <a:solidFill>
              <a:srgbClr val="FF66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solidFill>
                  <a:srgbClr val="FF6600"/>
                </a:solidFill>
              </a:ln>
              <a:solidFill>
                <a:srgbClr val="FF6600"/>
              </a:solidFill>
              <a:effectLst/>
              <a:uLnTx/>
              <a:uFillTx/>
              <a:latin typeface="Helvetica" panose="020B0604020202020204" pitchFamily="34" charset="0"/>
              <a:ea typeface="ＭＳ Ｐゴシック" pitchFamily="16" charset="-128"/>
              <a:cs typeface="+mn-cs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2635956" y="1965678"/>
            <a:ext cx="1182511" cy="7718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104451" name="Rectangle 3"/>
          <p:cNvSpPr>
            <a:spLocks noGrp="1" noChangeArrowheads="1"/>
          </p:cNvSpPr>
          <p:nvPr>
            <p:ph type="title"/>
          </p:nvPr>
        </p:nvSpPr>
        <p:spPr>
          <a:xfrm>
            <a:off x="1106311" y="455790"/>
            <a:ext cx="6953956" cy="869244"/>
          </a:xfrm>
          <a:solidFill>
            <a:srgbClr val="FF7F00"/>
          </a:solidFill>
        </p:spPr>
        <p:txBody>
          <a:bodyPr/>
          <a:lstStyle/>
          <a:p>
            <a:pPr eaLnBrk="1" hangingPunct="1">
              <a:defRPr/>
            </a:pPr>
            <a:r>
              <a:rPr lang="de-AT" sz="2489" cap="all" dirty="0">
                <a:solidFill>
                  <a:schemeClr val="bg1"/>
                </a:solidFill>
              </a:rPr>
              <a:t>Kaplan Meier estimate of time </a:t>
            </a:r>
            <a:br>
              <a:rPr lang="de-AT" sz="2489" cap="all" dirty="0">
                <a:solidFill>
                  <a:schemeClr val="bg1"/>
                </a:solidFill>
              </a:rPr>
            </a:br>
            <a:r>
              <a:rPr lang="de-AT" sz="2489" cap="all" dirty="0">
                <a:solidFill>
                  <a:schemeClr val="bg1"/>
                </a:solidFill>
              </a:rPr>
              <a:t>to “Serious Heart Failure”</a:t>
            </a:r>
          </a:p>
        </p:txBody>
      </p:sp>
      <p:sp>
        <p:nvSpPr>
          <p:cNvPr id="116742" name="Line 4"/>
          <p:cNvSpPr>
            <a:spLocks noChangeShapeType="1"/>
          </p:cNvSpPr>
          <p:nvPr/>
        </p:nvSpPr>
        <p:spPr bwMode="auto">
          <a:xfrm>
            <a:off x="1645356" y="2087034"/>
            <a:ext cx="0" cy="3516489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43" name="Line 5"/>
          <p:cNvSpPr>
            <a:spLocks noChangeShapeType="1"/>
          </p:cNvSpPr>
          <p:nvPr/>
        </p:nvSpPr>
        <p:spPr bwMode="auto">
          <a:xfrm>
            <a:off x="1632656" y="5599289"/>
            <a:ext cx="5954889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44" name="Line 6"/>
          <p:cNvSpPr>
            <a:spLocks noChangeShapeType="1"/>
          </p:cNvSpPr>
          <p:nvPr/>
        </p:nvSpPr>
        <p:spPr bwMode="auto">
          <a:xfrm>
            <a:off x="5459589" y="5599289"/>
            <a:ext cx="0" cy="83256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45" name="Line 8"/>
          <p:cNvSpPr>
            <a:spLocks noChangeShapeType="1"/>
          </p:cNvSpPr>
          <p:nvPr/>
        </p:nvSpPr>
        <p:spPr bwMode="auto">
          <a:xfrm>
            <a:off x="4566356" y="5599289"/>
            <a:ext cx="0" cy="83256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46" name="Line 9"/>
          <p:cNvSpPr>
            <a:spLocks noChangeShapeType="1"/>
          </p:cNvSpPr>
          <p:nvPr/>
        </p:nvSpPr>
        <p:spPr bwMode="auto">
          <a:xfrm>
            <a:off x="2788356" y="5599289"/>
            <a:ext cx="0" cy="83256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47" name="Line 10"/>
          <p:cNvSpPr>
            <a:spLocks noChangeShapeType="1"/>
          </p:cNvSpPr>
          <p:nvPr/>
        </p:nvSpPr>
        <p:spPr bwMode="auto">
          <a:xfrm>
            <a:off x="3683000" y="5599289"/>
            <a:ext cx="0" cy="83256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48" name="Line 11"/>
          <p:cNvSpPr>
            <a:spLocks noChangeShapeType="1"/>
          </p:cNvSpPr>
          <p:nvPr/>
        </p:nvSpPr>
        <p:spPr bwMode="auto">
          <a:xfrm>
            <a:off x="1895123" y="5599289"/>
            <a:ext cx="0" cy="83256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49" name="Line 12"/>
          <p:cNvSpPr>
            <a:spLocks noChangeShapeType="1"/>
          </p:cNvSpPr>
          <p:nvPr/>
        </p:nvSpPr>
        <p:spPr bwMode="auto">
          <a:xfrm>
            <a:off x="6354234" y="5599289"/>
            <a:ext cx="0" cy="83256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50" name="Line 13"/>
          <p:cNvSpPr>
            <a:spLocks noChangeShapeType="1"/>
          </p:cNvSpPr>
          <p:nvPr/>
        </p:nvSpPr>
        <p:spPr bwMode="auto">
          <a:xfrm>
            <a:off x="7246056" y="5599289"/>
            <a:ext cx="0" cy="83256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51" name="Line 14"/>
          <p:cNvSpPr>
            <a:spLocks noChangeShapeType="1"/>
          </p:cNvSpPr>
          <p:nvPr/>
        </p:nvSpPr>
        <p:spPr bwMode="auto">
          <a:xfrm>
            <a:off x="1570567" y="3129844"/>
            <a:ext cx="71966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52" name="Line 15"/>
          <p:cNvSpPr>
            <a:spLocks noChangeShapeType="1"/>
          </p:cNvSpPr>
          <p:nvPr/>
        </p:nvSpPr>
        <p:spPr bwMode="auto">
          <a:xfrm>
            <a:off x="1570567" y="5208412"/>
            <a:ext cx="71966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53" name="Line 16"/>
          <p:cNvSpPr>
            <a:spLocks noChangeShapeType="1"/>
          </p:cNvSpPr>
          <p:nvPr/>
        </p:nvSpPr>
        <p:spPr bwMode="auto">
          <a:xfrm>
            <a:off x="1560689" y="2085622"/>
            <a:ext cx="71967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6754" name="Line 17"/>
          <p:cNvSpPr>
            <a:spLocks noChangeShapeType="1"/>
          </p:cNvSpPr>
          <p:nvPr/>
        </p:nvSpPr>
        <p:spPr bwMode="auto">
          <a:xfrm>
            <a:off x="1570567" y="4175478"/>
            <a:ext cx="71966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3874" name="Freeform 18"/>
          <p:cNvSpPr>
            <a:spLocks/>
          </p:cNvSpPr>
          <p:nvPr/>
        </p:nvSpPr>
        <p:spPr bwMode="auto">
          <a:xfrm>
            <a:off x="2055990" y="2468034"/>
            <a:ext cx="5679722" cy="2665588"/>
          </a:xfrm>
          <a:custGeom>
            <a:avLst/>
            <a:gdLst>
              <a:gd name="T0" fmla="*/ 0 w 3320"/>
              <a:gd name="T1" fmla="*/ 2147483647 h 1346"/>
              <a:gd name="T2" fmla="*/ 2147483647 w 3320"/>
              <a:gd name="T3" fmla="*/ 2147483647 h 1346"/>
              <a:gd name="T4" fmla="*/ 2147483647 w 3320"/>
              <a:gd name="T5" fmla="*/ 2147483647 h 1346"/>
              <a:gd name="T6" fmla="*/ 2147483647 w 3320"/>
              <a:gd name="T7" fmla="*/ 2147483647 h 1346"/>
              <a:gd name="T8" fmla="*/ 2147483647 w 3320"/>
              <a:gd name="T9" fmla="*/ 2147483647 h 1346"/>
              <a:gd name="T10" fmla="*/ 2147483647 w 3320"/>
              <a:gd name="T11" fmla="*/ 2147483647 h 1346"/>
              <a:gd name="T12" fmla="*/ 2147483647 w 3320"/>
              <a:gd name="T13" fmla="*/ 2147483647 h 1346"/>
              <a:gd name="T14" fmla="*/ 2147483647 w 3320"/>
              <a:gd name="T15" fmla="*/ 2147483647 h 1346"/>
              <a:gd name="T16" fmla="*/ 2147483647 w 3320"/>
              <a:gd name="T17" fmla="*/ 2147483647 h 1346"/>
              <a:gd name="T18" fmla="*/ 2147483647 w 3320"/>
              <a:gd name="T19" fmla="*/ 2147483647 h 1346"/>
              <a:gd name="T20" fmla="*/ 2147483647 w 3320"/>
              <a:gd name="T21" fmla="*/ 2147483647 h 1346"/>
              <a:gd name="T22" fmla="*/ 2147483647 w 3320"/>
              <a:gd name="T23" fmla="*/ 2147483647 h 1346"/>
              <a:gd name="T24" fmla="*/ 2147483647 w 3320"/>
              <a:gd name="T25" fmla="*/ 2147483647 h 1346"/>
              <a:gd name="T26" fmla="*/ 2147483647 w 3320"/>
              <a:gd name="T27" fmla="*/ 2147483647 h 1346"/>
              <a:gd name="T28" fmla="*/ 2147483647 w 3320"/>
              <a:gd name="T29" fmla="*/ 2147483647 h 1346"/>
              <a:gd name="T30" fmla="*/ 2147483647 w 3320"/>
              <a:gd name="T31" fmla="*/ 2147483647 h 1346"/>
              <a:gd name="T32" fmla="*/ 2147483647 w 3320"/>
              <a:gd name="T33" fmla="*/ 2147483647 h 1346"/>
              <a:gd name="T34" fmla="*/ 2147483647 w 3320"/>
              <a:gd name="T35" fmla="*/ 2147483647 h 1346"/>
              <a:gd name="T36" fmla="*/ 2147483647 w 3320"/>
              <a:gd name="T37" fmla="*/ 2147483647 h 1346"/>
              <a:gd name="T38" fmla="*/ 2147483647 w 3320"/>
              <a:gd name="T39" fmla="*/ 2147483647 h 1346"/>
              <a:gd name="T40" fmla="*/ 2147483647 w 3320"/>
              <a:gd name="T41" fmla="*/ 2147483647 h 1346"/>
              <a:gd name="T42" fmla="*/ 2147483647 w 3320"/>
              <a:gd name="T43" fmla="*/ 2147483647 h 1346"/>
              <a:gd name="T44" fmla="*/ 2147483647 w 3320"/>
              <a:gd name="T45" fmla="*/ 2147483647 h 1346"/>
              <a:gd name="T46" fmla="*/ 2147483647 w 3320"/>
              <a:gd name="T47" fmla="*/ 2147483647 h 1346"/>
              <a:gd name="T48" fmla="*/ 2147483647 w 3320"/>
              <a:gd name="T49" fmla="*/ 2147483647 h 1346"/>
              <a:gd name="T50" fmla="*/ 2147483647 w 3320"/>
              <a:gd name="T51" fmla="*/ 2147483647 h 1346"/>
              <a:gd name="T52" fmla="*/ 2147483647 w 3320"/>
              <a:gd name="T53" fmla="*/ 2147483647 h 1346"/>
              <a:gd name="T54" fmla="*/ 2147483647 w 3320"/>
              <a:gd name="T55" fmla="*/ 2147483647 h 1346"/>
              <a:gd name="T56" fmla="*/ 2147483647 w 3320"/>
              <a:gd name="T57" fmla="*/ 2147483647 h 1346"/>
              <a:gd name="T58" fmla="*/ 2147483647 w 3320"/>
              <a:gd name="T59" fmla="*/ 2147483647 h 1346"/>
              <a:gd name="T60" fmla="*/ 2147483647 w 3320"/>
              <a:gd name="T61" fmla="*/ 2147483647 h 1346"/>
              <a:gd name="T62" fmla="*/ 2147483647 w 3320"/>
              <a:gd name="T63" fmla="*/ 2147483647 h 1346"/>
              <a:gd name="T64" fmla="*/ 2147483647 w 3320"/>
              <a:gd name="T65" fmla="*/ 2147483647 h 1346"/>
              <a:gd name="T66" fmla="*/ 2147483647 w 3320"/>
              <a:gd name="T67" fmla="*/ 2147483647 h 1346"/>
              <a:gd name="T68" fmla="*/ 2147483647 w 3320"/>
              <a:gd name="T69" fmla="*/ 2147483647 h 1346"/>
              <a:gd name="T70" fmla="*/ 2147483647 w 3320"/>
              <a:gd name="T71" fmla="*/ 2147483647 h 1346"/>
              <a:gd name="T72" fmla="*/ 2147483647 w 3320"/>
              <a:gd name="T73" fmla="*/ 2147483647 h 1346"/>
              <a:gd name="T74" fmla="*/ 2147483647 w 3320"/>
              <a:gd name="T75" fmla="*/ 2147483647 h 1346"/>
              <a:gd name="T76" fmla="*/ 2147483647 w 3320"/>
              <a:gd name="T77" fmla="*/ 2147483647 h 1346"/>
              <a:gd name="T78" fmla="*/ 2147483647 w 3320"/>
              <a:gd name="T79" fmla="*/ 2147483647 h 1346"/>
              <a:gd name="T80" fmla="*/ 2147483647 w 3320"/>
              <a:gd name="T81" fmla="*/ 2147483647 h 1346"/>
              <a:gd name="T82" fmla="*/ 2147483647 w 3320"/>
              <a:gd name="T83" fmla="*/ 2147483647 h 1346"/>
              <a:gd name="T84" fmla="*/ 2147483647 w 3320"/>
              <a:gd name="T85" fmla="*/ 2147483647 h 1346"/>
              <a:gd name="T86" fmla="*/ 2147483647 w 3320"/>
              <a:gd name="T87" fmla="*/ 2147483647 h 1346"/>
              <a:gd name="T88" fmla="*/ 2147483647 w 3320"/>
              <a:gd name="T89" fmla="*/ 2147483647 h 1346"/>
              <a:gd name="T90" fmla="*/ 2147483647 w 3320"/>
              <a:gd name="T91" fmla="*/ 2147483647 h 1346"/>
              <a:gd name="T92" fmla="*/ 2147483647 w 3320"/>
              <a:gd name="T93" fmla="*/ 2147483647 h 1346"/>
              <a:gd name="T94" fmla="*/ 2147483647 w 3320"/>
              <a:gd name="T95" fmla="*/ 2147483647 h 1346"/>
              <a:gd name="T96" fmla="*/ 2147483647 w 3320"/>
              <a:gd name="T97" fmla="*/ 2147483647 h 1346"/>
              <a:gd name="T98" fmla="*/ 2147483647 w 3320"/>
              <a:gd name="T99" fmla="*/ 2147483647 h 1346"/>
              <a:gd name="T100" fmla="*/ 2147483647 w 3320"/>
              <a:gd name="T101" fmla="*/ 0 h 134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20"/>
              <a:gd name="T154" fmla="*/ 0 h 1346"/>
              <a:gd name="T155" fmla="*/ 3320 w 3320"/>
              <a:gd name="T156" fmla="*/ 1346 h 134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20" h="1346">
                <a:moveTo>
                  <a:pt x="0" y="1342"/>
                </a:moveTo>
                <a:cubicBezTo>
                  <a:pt x="16" y="1344"/>
                  <a:pt x="32" y="1346"/>
                  <a:pt x="48" y="1342"/>
                </a:cubicBezTo>
                <a:cubicBezTo>
                  <a:pt x="64" y="1338"/>
                  <a:pt x="78" y="1324"/>
                  <a:pt x="95" y="1318"/>
                </a:cubicBezTo>
                <a:cubicBezTo>
                  <a:pt x="112" y="1312"/>
                  <a:pt x="135" y="1315"/>
                  <a:pt x="149" y="1307"/>
                </a:cubicBezTo>
                <a:cubicBezTo>
                  <a:pt x="163" y="1299"/>
                  <a:pt x="160" y="1277"/>
                  <a:pt x="178" y="1271"/>
                </a:cubicBezTo>
                <a:cubicBezTo>
                  <a:pt x="196" y="1265"/>
                  <a:pt x="241" y="1278"/>
                  <a:pt x="256" y="1271"/>
                </a:cubicBezTo>
                <a:cubicBezTo>
                  <a:pt x="271" y="1264"/>
                  <a:pt x="246" y="1238"/>
                  <a:pt x="268" y="1229"/>
                </a:cubicBezTo>
                <a:cubicBezTo>
                  <a:pt x="290" y="1220"/>
                  <a:pt x="360" y="1220"/>
                  <a:pt x="386" y="1217"/>
                </a:cubicBezTo>
                <a:cubicBezTo>
                  <a:pt x="412" y="1214"/>
                  <a:pt x="414" y="1219"/>
                  <a:pt x="422" y="1212"/>
                </a:cubicBezTo>
                <a:cubicBezTo>
                  <a:pt x="430" y="1205"/>
                  <a:pt x="424" y="1183"/>
                  <a:pt x="434" y="1176"/>
                </a:cubicBezTo>
                <a:cubicBezTo>
                  <a:pt x="444" y="1169"/>
                  <a:pt x="466" y="1174"/>
                  <a:pt x="481" y="1170"/>
                </a:cubicBezTo>
                <a:cubicBezTo>
                  <a:pt x="496" y="1166"/>
                  <a:pt x="509" y="1155"/>
                  <a:pt x="523" y="1152"/>
                </a:cubicBezTo>
                <a:cubicBezTo>
                  <a:pt x="537" y="1149"/>
                  <a:pt x="554" y="1159"/>
                  <a:pt x="564" y="1152"/>
                </a:cubicBezTo>
                <a:cubicBezTo>
                  <a:pt x="574" y="1145"/>
                  <a:pt x="565" y="1118"/>
                  <a:pt x="582" y="1111"/>
                </a:cubicBezTo>
                <a:cubicBezTo>
                  <a:pt x="599" y="1104"/>
                  <a:pt x="643" y="1112"/>
                  <a:pt x="665" y="1111"/>
                </a:cubicBezTo>
                <a:cubicBezTo>
                  <a:pt x="687" y="1110"/>
                  <a:pt x="697" y="1110"/>
                  <a:pt x="713" y="1105"/>
                </a:cubicBezTo>
                <a:cubicBezTo>
                  <a:pt x="729" y="1100"/>
                  <a:pt x="747" y="1093"/>
                  <a:pt x="760" y="1081"/>
                </a:cubicBezTo>
                <a:cubicBezTo>
                  <a:pt x="773" y="1069"/>
                  <a:pt x="783" y="1047"/>
                  <a:pt x="790" y="1033"/>
                </a:cubicBezTo>
                <a:cubicBezTo>
                  <a:pt x="797" y="1019"/>
                  <a:pt x="787" y="1004"/>
                  <a:pt x="802" y="998"/>
                </a:cubicBezTo>
                <a:cubicBezTo>
                  <a:pt x="817" y="992"/>
                  <a:pt x="861" y="1007"/>
                  <a:pt x="879" y="998"/>
                </a:cubicBezTo>
                <a:cubicBezTo>
                  <a:pt x="897" y="989"/>
                  <a:pt x="884" y="953"/>
                  <a:pt x="909" y="944"/>
                </a:cubicBezTo>
                <a:cubicBezTo>
                  <a:pt x="934" y="935"/>
                  <a:pt x="997" y="949"/>
                  <a:pt x="1028" y="944"/>
                </a:cubicBezTo>
                <a:cubicBezTo>
                  <a:pt x="1059" y="939"/>
                  <a:pt x="1075" y="924"/>
                  <a:pt x="1093" y="915"/>
                </a:cubicBezTo>
                <a:cubicBezTo>
                  <a:pt x="1111" y="906"/>
                  <a:pt x="1122" y="900"/>
                  <a:pt x="1135" y="891"/>
                </a:cubicBezTo>
                <a:cubicBezTo>
                  <a:pt x="1148" y="882"/>
                  <a:pt x="1146" y="869"/>
                  <a:pt x="1170" y="861"/>
                </a:cubicBezTo>
                <a:cubicBezTo>
                  <a:pt x="1194" y="853"/>
                  <a:pt x="1234" y="852"/>
                  <a:pt x="1277" y="843"/>
                </a:cubicBezTo>
                <a:cubicBezTo>
                  <a:pt x="1320" y="834"/>
                  <a:pt x="1373" y="818"/>
                  <a:pt x="1426" y="808"/>
                </a:cubicBezTo>
                <a:cubicBezTo>
                  <a:pt x="1479" y="798"/>
                  <a:pt x="1550" y="793"/>
                  <a:pt x="1598" y="784"/>
                </a:cubicBezTo>
                <a:cubicBezTo>
                  <a:pt x="1646" y="775"/>
                  <a:pt x="1679" y="769"/>
                  <a:pt x="1716" y="754"/>
                </a:cubicBezTo>
                <a:cubicBezTo>
                  <a:pt x="1753" y="739"/>
                  <a:pt x="1790" y="706"/>
                  <a:pt x="1823" y="695"/>
                </a:cubicBezTo>
                <a:cubicBezTo>
                  <a:pt x="1856" y="684"/>
                  <a:pt x="1881" y="698"/>
                  <a:pt x="1912" y="689"/>
                </a:cubicBezTo>
                <a:cubicBezTo>
                  <a:pt x="1943" y="680"/>
                  <a:pt x="1977" y="657"/>
                  <a:pt x="2007" y="641"/>
                </a:cubicBezTo>
                <a:cubicBezTo>
                  <a:pt x="2037" y="625"/>
                  <a:pt x="2044" y="618"/>
                  <a:pt x="2091" y="594"/>
                </a:cubicBezTo>
                <a:cubicBezTo>
                  <a:pt x="2138" y="570"/>
                  <a:pt x="2246" y="524"/>
                  <a:pt x="2287" y="499"/>
                </a:cubicBezTo>
                <a:cubicBezTo>
                  <a:pt x="2328" y="474"/>
                  <a:pt x="2314" y="460"/>
                  <a:pt x="2340" y="446"/>
                </a:cubicBezTo>
                <a:cubicBezTo>
                  <a:pt x="2366" y="432"/>
                  <a:pt x="2415" y="428"/>
                  <a:pt x="2441" y="416"/>
                </a:cubicBezTo>
                <a:cubicBezTo>
                  <a:pt x="2467" y="404"/>
                  <a:pt x="2465" y="387"/>
                  <a:pt x="2494" y="374"/>
                </a:cubicBezTo>
                <a:cubicBezTo>
                  <a:pt x="2523" y="361"/>
                  <a:pt x="2574" y="347"/>
                  <a:pt x="2613" y="339"/>
                </a:cubicBezTo>
                <a:cubicBezTo>
                  <a:pt x="2652" y="331"/>
                  <a:pt x="2693" y="329"/>
                  <a:pt x="2726" y="327"/>
                </a:cubicBezTo>
                <a:cubicBezTo>
                  <a:pt x="2759" y="325"/>
                  <a:pt x="2789" y="334"/>
                  <a:pt x="2809" y="327"/>
                </a:cubicBezTo>
                <a:cubicBezTo>
                  <a:pt x="2829" y="320"/>
                  <a:pt x="2834" y="297"/>
                  <a:pt x="2845" y="285"/>
                </a:cubicBezTo>
                <a:cubicBezTo>
                  <a:pt x="2856" y="273"/>
                  <a:pt x="2862" y="261"/>
                  <a:pt x="2874" y="256"/>
                </a:cubicBezTo>
                <a:cubicBezTo>
                  <a:pt x="2886" y="251"/>
                  <a:pt x="2894" y="259"/>
                  <a:pt x="2916" y="256"/>
                </a:cubicBezTo>
                <a:cubicBezTo>
                  <a:pt x="2938" y="253"/>
                  <a:pt x="2970" y="245"/>
                  <a:pt x="3005" y="238"/>
                </a:cubicBezTo>
                <a:cubicBezTo>
                  <a:pt x="3040" y="231"/>
                  <a:pt x="3095" y="219"/>
                  <a:pt x="3124" y="214"/>
                </a:cubicBezTo>
                <a:cubicBezTo>
                  <a:pt x="3153" y="209"/>
                  <a:pt x="3168" y="221"/>
                  <a:pt x="3177" y="208"/>
                </a:cubicBezTo>
                <a:cubicBezTo>
                  <a:pt x="3186" y="195"/>
                  <a:pt x="3160" y="149"/>
                  <a:pt x="3177" y="137"/>
                </a:cubicBezTo>
                <a:cubicBezTo>
                  <a:pt x="3194" y="125"/>
                  <a:pt x="3260" y="150"/>
                  <a:pt x="3278" y="137"/>
                </a:cubicBezTo>
                <a:cubicBezTo>
                  <a:pt x="3296" y="124"/>
                  <a:pt x="3283" y="81"/>
                  <a:pt x="3284" y="60"/>
                </a:cubicBezTo>
                <a:cubicBezTo>
                  <a:pt x="3285" y="39"/>
                  <a:pt x="3278" y="22"/>
                  <a:pt x="3284" y="12"/>
                </a:cubicBezTo>
                <a:cubicBezTo>
                  <a:pt x="3290" y="2"/>
                  <a:pt x="3305" y="1"/>
                  <a:pt x="3320" y="0"/>
                </a:cubicBezTo>
              </a:path>
            </a:pathLst>
          </a:custGeom>
          <a:noFill/>
          <a:ln w="38100">
            <a:solidFill>
              <a:srgbClr val="FFFF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solidFill>
                  <a:srgbClr val="FFFF00"/>
                </a:solidFill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itchFamily="16" charset="-128"/>
              <a:cs typeface="+mn-cs"/>
            </a:endParaRPr>
          </a:p>
        </p:txBody>
      </p:sp>
      <p:sp>
        <p:nvSpPr>
          <p:cNvPr id="1273878" name="Text Box 22"/>
          <p:cNvSpPr txBox="1">
            <a:spLocks noChangeArrowheads="1"/>
          </p:cNvSpPr>
          <p:nvPr/>
        </p:nvSpPr>
        <p:spPr bwMode="auto">
          <a:xfrm>
            <a:off x="4195234" y="2101145"/>
            <a:ext cx="153528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Pioglitazone</a:t>
            </a:r>
            <a:br>
              <a:rPr kumimoji="0" lang="de-AT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de-AT" alt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 (149/2605)</a:t>
            </a:r>
          </a:p>
        </p:txBody>
      </p:sp>
      <p:sp>
        <p:nvSpPr>
          <p:cNvPr id="1273879" name="Text Box 23"/>
          <p:cNvSpPr txBox="1">
            <a:spLocks noChangeArrowheads="1"/>
          </p:cNvSpPr>
          <p:nvPr/>
        </p:nvSpPr>
        <p:spPr bwMode="auto">
          <a:xfrm>
            <a:off x="6326011" y="3448756"/>
            <a:ext cx="139841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Placebo</a:t>
            </a:r>
            <a:b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(108/3633)</a:t>
            </a:r>
          </a:p>
        </p:txBody>
      </p:sp>
      <p:sp>
        <p:nvSpPr>
          <p:cNvPr id="116758" name="Text Box 24"/>
          <p:cNvSpPr txBox="1">
            <a:spLocks noChangeArrowheads="1"/>
          </p:cNvSpPr>
          <p:nvPr/>
        </p:nvSpPr>
        <p:spPr bwMode="auto">
          <a:xfrm>
            <a:off x="7066845" y="5668434"/>
            <a:ext cx="4388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36</a:t>
            </a:r>
          </a:p>
        </p:txBody>
      </p:sp>
      <p:sp>
        <p:nvSpPr>
          <p:cNvPr id="116759" name="Text Box 25"/>
          <p:cNvSpPr txBox="1">
            <a:spLocks noChangeArrowheads="1"/>
          </p:cNvSpPr>
          <p:nvPr/>
        </p:nvSpPr>
        <p:spPr bwMode="auto">
          <a:xfrm>
            <a:off x="1780822" y="5668434"/>
            <a:ext cx="43462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</a:t>
            </a:r>
          </a:p>
        </p:txBody>
      </p:sp>
      <p:sp>
        <p:nvSpPr>
          <p:cNvPr id="116760" name="Text Box 27"/>
          <p:cNvSpPr txBox="1">
            <a:spLocks noChangeArrowheads="1"/>
          </p:cNvSpPr>
          <p:nvPr/>
        </p:nvSpPr>
        <p:spPr bwMode="auto">
          <a:xfrm>
            <a:off x="3515079" y="5668434"/>
            <a:ext cx="4374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12</a:t>
            </a:r>
          </a:p>
        </p:txBody>
      </p:sp>
      <p:sp>
        <p:nvSpPr>
          <p:cNvPr id="116761" name="Text Box 29"/>
          <p:cNvSpPr txBox="1">
            <a:spLocks noChangeArrowheads="1"/>
          </p:cNvSpPr>
          <p:nvPr/>
        </p:nvSpPr>
        <p:spPr bwMode="auto">
          <a:xfrm>
            <a:off x="5301545" y="5668434"/>
            <a:ext cx="43885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24</a:t>
            </a:r>
          </a:p>
        </p:txBody>
      </p:sp>
      <p:sp>
        <p:nvSpPr>
          <p:cNvPr id="116762" name="Text Box 31"/>
          <p:cNvSpPr txBox="1">
            <a:spLocks noChangeArrowheads="1"/>
          </p:cNvSpPr>
          <p:nvPr/>
        </p:nvSpPr>
        <p:spPr bwMode="auto">
          <a:xfrm>
            <a:off x="911578" y="1919111"/>
            <a:ext cx="8706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0.06</a:t>
            </a:r>
          </a:p>
        </p:txBody>
      </p:sp>
      <p:sp>
        <p:nvSpPr>
          <p:cNvPr id="116763" name="Text Box 32"/>
          <p:cNvSpPr txBox="1">
            <a:spLocks noChangeArrowheads="1"/>
          </p:cNvSpPr>
          <p:nvPr/>
        </p:nvSpPr>
        <p:spPr bwMode="auto">
          <a:xfrm>
            <a:off x="1013178" y="5034844"/>
            <a:ext cx="8706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</a:t>
            </a:r>
          </a:p>
        </p:txBody>
      </p:sp>
      <p:sp>
        <p:nvSpPr>
          <p:cNvPr id="116764" name="Text Box 33"/>
          <p:cNvSpPr txBox="1">
            <a:spLocks noChangeArrowheads="1"/>
          </p:cNvSpPr>
          <p:nvPr/>
        </p:nvSpPr>
        <p:spPr bwMode="auto">
          <a:xfrm>
            <a:off x="908756" y="4000500"/>
            <a:ext cx="86783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0.02</a:t>
            </a:r>
          </a:p>
        </p:txBody>
      </p:sp>
      <p:sp>
        <p:nvSpPr>
          <p:cNvPr id="116765" name="Text Box 34"/>
          <p:cNvSpPr txBox="1">
            <a:spLocks noChangeArrowheads="1"/>
          </p:cNvSpPr>
          <p:nvPr/>
        </p:nvSpPr>
        <p:spPr bwMode="auto">
          <a:xfrm>
            <a:off x="911578" y="2954867"/>
            <a:ext cx="8692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0.04</a:t>
            </a:r>
          </a:p>
        </p:txBody>
      </p:sp>
      <p:sp>
        <p:nvSpPr>
          <p:cNvPr id="116766" name="Text Box 35"/>
          <p:cNvSpPr txBox="1">
            <a:spLocks noChangeArrowheads="1"/>
          </p:cNvSpPr>
          <p:nvPr/>
        </p:nvSpPr>
        <p:spPr bwMode="auto">
          <a:xfrm rot="16200000">
            <a:off x="-1372305" y="3379668"/>
            <a:ext cx="443371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Kaplan-Meier Event Rate</a:t>
            </a:r>
          </a:p>
        </p:txBody>
      </p:sp>
      <p:sp>
        <p:nvSpPr>
          <p:cNvPr id="116767" name="Text Box 36"/>
          <p:cNvSpPr txBox="1">
            <a:spLocks noChangeArrowheads="1"/>
          </p:cNvSpPr>
          <p:nvPr/>
        </p:nvSpPr>
        <p:spPr bwMode="auto">
          <a:xfrm>
            <a:off x="1897945" y="6018389"/>
            <a:ext cx="53057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Time (months)</a:t>
            </a:r>
          </a:p>
        </p:txBody>
      </p:sp>
      <p:sp>
        <p:nvSpPr>
          <p:cNvPr id="116768" name="Text Box 37"/>
          <p:cNvSpPr txBox="1">
            <a:spLocks noChangeArrowheads="1"/>
          </p:cNvSpPr>
          <p:nvPr/>
        </p:nvSpPr>
        <p:spPr bwMode="auto">
          <a:xfrm>
            <a:off x="541867" y="5270500"/>
            <a:ext cx="15494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# at Risk:</a:t>
            </a:r>
          </a:p>
        </p:txBody>
      </p:sp>
      <p:sp>
        <p:nvSpPr>
          <p:cNvPr id="116769" name="Text Box 38"/>
          <p:cNvSpPr txBox="1">
            <a:spLocks noChangeArrowheads="1"/>
          </p:cNvSpPr>
          <p:nvPr/>
        </p:nvSpPr>
        <p:spPr bwMode="auto">
          <a:xfrm>
            <a:off x="6666089" y="5273323"/>
            <a:ext cx="11853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838</a:t>
            </a:r>
          </a:p>
        </p:txBody>
      </p:sp>
      <p:sp>
        <p:nvSpPr>
          <p:cNvPr id="116770" name="Text Box 39"/>
          <p:cNvSpPr txBox="1">
            <a:spLocks noChangeArrowheads="1"/>
          </p:cNvSpPr>
          <p:nvPr/>
        </p:nvSpPr>
        <p:spPr bwMode="auto">
          <a:xfrm>
            <a:off x="1295400" y="5273323"/>
            <a:ext cx="11853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5238</a:t>
            </a:r>
          </a:p>
        </p:txBody>
      </p:sp>
      <p:sp>
        <p:nvSpPr>
          <p:cNvPr id="116771" name="Text Box 41"/>
          <p:cNvSpPr txBox="1">
            <a:spLocks noChangeArrowheads="1"/>
          </p:cNvSpPr>
          <p:nvPr/>
        </p:nvSpPr>
        <p:spPr bwMode="auto">
          <a:xfrm>
            <a:off x="3086101" y="5273323"/>
            <a:ext cx="11853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5047</a:t>
            </a:r>
          </a:p>
        </p:txBody>
      </p:sp>
      <p:sp>
        <p:nvSpPr>
          <p:cNvPr id="116772" name="Text Box 43"/>
          <p:cNvSpPr txBox="1">
            <a:spLocks noChangeArrowheads="1"/>
          </p:cNvSpPr>
          <p:nvPr/>
        </p:nvSpPr>
        <p:spPr bwMode="auto">
          <a:xfrm>
            <a:off x="4875390" y="5273323"/>
            <a:ext cx="11853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4861</a:t>
            </a:r>
          </a:p>
        </p:txBody>
      </p:sp>
      <p:sp>
        <p:nvSpPr>
          <p:cNvPr id="116773" name="Text Box 45"/>
          <p:cNvSpPr txBox="1">
            <a:spLocks noChangeArrowheads="1"/>
          </p:cNvSpPr>
          <p:nvPr/>
        </p:nvSpPr>
        <p:spPr bwMode="auto">
          <a:xfrm>
            <a:off x="1519768" y="1322211"/>
            <a:ext cx="6063544" cy="570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244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Erdmann et al, Diabetes Care; 2007; 30:2773-2778</a:t>
            </a:r>
          </a:p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de-AT" altLang="en-US" sz="1244" b="1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3902" name="Text Box 46"/>
          <p:cNvSpPr txBox="1">
            <a:spLocks noChangeArrowheads="1"/>
          </p:cNvSpPr>
          <p:nvPr/>
        </p:nvSpPr>
        <p:spPr bwMode="auto">
          <a:xfrm>
            <a:off x="7607301" y="1752601"/>
            <a:ext cx="1123244" cy="475387"/>
          </a:xfrm>
          <a:prstGeom prst="rect">
            <a:avLst/>
          </a:prstGeom>
          <a:solidFill>
            <a:srgbClr val="FF6600"/>
          </a:solidFill>
          <a:ln w="9525">
            <a:solidFill>
              <a:srgbClr val="FF66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2489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5.7 %</a:t>
            </a:r>
          </a:p>
        </p:txBody>
      </p:sp>
      <p:sp>
        <p:nvSpPr>
          <p:cNvPr id="1273903" name="Text Box 47"/>
          <p:cNvSpPr txBox="1">
            <a:spLocks noChangeArrowheads="1"/>
          </p:cNvSpPr>
          <p:nvPr/>
        </p:nvSpPr>
        <p:spPr bwMode="auto">
          <a:xfrm>
            <a:off x="7627057" y="2411590"/>
            <a:ext cx="1018822" cy="475387"/>
          </a:xfrm>
          <a:prstGeom prst="rect">
            <a:avLst/>
          </a:prstGeom>
          <a:solidFill>
            <a:srgbClr val="FFFF0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2489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4.1 %</a:t>
            </a:r>
          </a:p>
        </p:txBody>
      </p:sp>
      <p:sp>
        <p:nvSpPr>
          <p:cNvPr id="1273904" name="Text Box 48"/>
          <p:cNvSpPr txBox="1">
            <a:spLocks noChangeArrowheads="1"/>
          </p:cNvSpPr>
          <p:nvPr/>
        </p:nvSpPr>
        <p:spPr bwMode="auto">
          <a:xfrm>
            <a:off x="2479323" y="1978378"/>
            <a:ext cx="1535289" cy="748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HR 1.41</a:t>
            </a:r>
            <a:br>
              <a:rPr kumimoji="0" lang="de-AT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de-AT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p=0.007</a:t>
            </a:r>
          </a:p>
        </p:txBody>
      </p:sp>
      <p:sp>
        <p:nvSpPr>
          <p:cNvPr id="1273909" name="Text Box 53"/>
          <p:cNvSpPr txBox="1">
            <a:spLocks noChangeArrowheads="1"/>
          </p:cNvSpPr>
          <p:nvPr/>
        </p:nvSpPr>
        <p:spPr bwMode="auto">
          <a:xfrm>
            <a:off x="4756857" y="4230512"/>
            <a:ext cx="3602566" cy="5109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85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Increased fluid retention;                No reduction in ejection fraction</a:t>
            </a:r>
          </a:p>
        </p:txBody>
      </p:sp>
      <p:cxnSp>
        <p:nvCxnSpPr>
          <p:cNvPr id="55" name="Straight Arrow Connector 54"/>
          <p:cNvCxnSpPr/>
          <p:nvPr/>
        </p:nvCxnSpPr>
        <p:spPr>
          <a:xfrm>
            <a:off x="4991101" y="2647245"/>
            <a:ext cx="310444" cy="340078"/>
          </a:xfrm>
          <a:prstGeom prst="straightConnector1">
            <a:avLst/>
          </a:prstGeom>
          <a:ln w="57150">
            <a:solidFill>
              <a:srgbClr val="FF66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Arrow Connector 55"/>
          <p:cNvCxnSpPr/>
          <p:nvPr/>
        </p:nvCxnSpPr>
        <p:spPr>
          <a:xfrm flipH="1" flipV="1">
            <a:off x="6639279" y="3218745"/>
            <a:ext cx="330200" cy="270933"/>
          </a:xfrm>
          <a:prstGeom prst="straightConnector1">
            <a:avLst/>
          </a:prstGeom>
          <a:ln w="57150">
            <a:solidFill>
              <a:srgbClr val="FFFF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58752826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738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738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273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12738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2738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2739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2739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739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739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73878" grpId="0"/>
      <p:bldP spid="1273879" grpId="0"/>
      <p:bldP spid="1273902" grpId="0" animBg="1"/>
      <p:bldP spid="1273903" grpId="0" animBg="1"/>
      <p:bldP spid="1273904" grpId="0"/>
      <p:bldP spid="1273909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5" name="Rectangle 3"/>
          <p:cNvSpPr>
            <a:spLocks noGrp="1" noChangeArrowheads="1"/>
          </p:cNvSpPr>
          <p:nvPr>
            <p:ph type="title"/>
          </p:nvPr>
        </p:nvSpPr>
        <p:spPr>
          <a:xfrm>
            <a:off x="766234" y="499533"/>
            <a:ext cx="7586133" cy="740834"/>
          </a:xfrm>
          <a:solidFill>
            <a:srgbClr val="FF7F00"/>
          </a:solidFill>
        </p:spPr>
        <p:txBody>
          <a:bodyPr/>
          <a:lstStyle/>
          <a:p>
            <a:pPr eaLnBrk="1" hangingPunct="1">
              <a:lnSpc>
                <a:spcPct val="85000"/>
              </a:lnSpc>
              <a:defRPr/>
            </a:pPr>
            <a:r>
              <a:rPr lang="en-GB" sz="2489" cap="all" dirty="0">
                <a:solidFill>
                  <a:schemeClr val="bg1"/>
                </a:solidFill>
              </a:rPr>
              <a:t>effect OF Pioglitazone on mortality </a:t>
            </a:r>
            <a:br>
              <a:rPr lang="en-GB" sz="2489" cap="all" dirty="0">
                <a:solidFill>
                  <a:schemeClr val="bg1"/>
                </a:solidFill>
              </a:rPr>
            </a:br>
            <a:r>
              <a:rPr lang="en-GB" sz="2489" cap="all" dirty="0">
                <a:solidFill>
                  <a:schemeClr val="bg1"/>
                </a:solidFill>
              </a:rPr>
              <a:t>after a “serious HEART FAILURE event”</a:t>
            </a:r>
            <a:endParaRPr lang="de-AT" sz="2133" cap="all" dirty="0">
              <a:solidFill>
                <a:schemeClr val="bg1"/>
              </a:solidFill>
            </a:endParaRPr>
          </a:p>
        </p:txBody>
      </p:sp>
      <p:sp>
        <p:nvSpPr>
          <p:cNvPr id="117763" name="Line 4"/>
          <p:cNvSpPr>
            <a:spLocks noChangeShapeType="1"/>
          </p:cNvSpPr>
          <p:nvPr/>
        </p:nvSpPr>
        <p:spPr bwMode="auto">
          <a:xfrm flipH="1">
            <a:off x="1902178" y="2010834"/>
            <a:ext cx="12700" cy="3472744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64" name="Line 5"/>
          <p:cNvSpPr>
            <a:spLocks noChangeShapeType="1"/>
          </p:cNvSpPr>
          <p:nvPr/>
        </p:nvSpPr>
        <p:spPr bwMode="auto">
          <a:xfrm>
            <a:off x="1902178" y="5483578"/>
            <a:ext cx="5494867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65" name="Line 6"/>
          <p:cNvSpPr>
            <a:spLocks noChangeShapeType="1"/>
          </p:cNvSpPr>
          <p:nvPr/>
        </p:nvSpPr>
        <p:spPr bwMode="auto">
          <a:xfrm>
            <a:off x="1840089" y="2647244"/>
            <a:ext cx="62089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66" name="Line 7"/>
          <p:cNvSpPr>
            <a:spLocks noChangeShapeType="1"/>
          </p:cNvSpPr>
          <p:nvPr/>
        </p:nvSpPr>
        <p:spPr bwMode="auto">
          <a:xfrm>
            <a:off x="1840089" y="3282244"/>
            <a:ext cx="62089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67" name="Line 8"/>
          <p:cNvSpPr>
            <a:spLocks noChangeShapeType="1"/>
          </p:cNvSpPr>
          <p:nvPr/>
        </p:nvSpPr>
        <p:spPr bwMode="auto">
          <a:xfrm>
            <a:off x="1840089" y="5177367"/>
            <a:ext cx="62089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68" name="Line 9"/>
          <p:cNvSpPr>
            <a:spLocks noChangeShapeType="1"/>
          </p:cNvSpPr>
          <p:nvPr/>
        </p:nvSpPr>
        <p:spPr bwMode="auto">
          <a:xfrm>
            <a:off x="1840089" y="2010834"/>
            <a:ext cx="62089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69" name="Line 10"/>
          <p:cNvSpPr>
            <a:spLocks noChangeShapeType="1"/>
          </p:cNvSpPr>
          <p:nvPr/>
        </p:nvSpPr>
        <p:spPr bwMode="auto">
          <a:xfrm>
            <a:off x="1840089" y="3905956"/>
            <a:ext cx="62089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70" name="Line 11"/>
          <p:cNvSpPr>
            <a:spLocks noChangeShapeType="1"/>
          </p:cNvSpPr>
          <p:nvPr/>
        </p:nvSpPr>
        <p:spPr bwMode="auto">
          <a:xfrm>
            <a:off x="1840089" y="4553656"/>
            <a:ext cx="62089" cy="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71" name="Line 13"/>
          <p:cNvSpPr>
            <a:spLocks noChangeShapeType="1"/>
          </p:cNvSpPr>
          <p:nvPr/>
        </p:nvSpPr>
        <p:spPr bwMode="auto">
          <a:xfrm>
            <a:off x="2136422" y="5496278"/>
            <a:ext cx="0" cy="8466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72" name="Line 14"/>
          <p:cNvSpPr>
            <a:spLocks noChangeShapeType="1"/>
          </p:cNvSpPr>
          <p:nvPr/>
        </p:nvSpPr>
        <p:spPr bwMode="auto">
          <a:xfrm>
            <a:off x="2959100" y="5496278"/>
            <a:ext cx="0" cy="8466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73" name="Line 15"/>
          <p:cNvSpPr>
            <a:spLocks noChangeShapeType="1"/>
          </p:cNvSpPr>
          <p:nvPr/>
        </p:nvSpPr>
        <p:spPr bwMode="auto">
          <a:xfrm>
            <a:off x="3795889" y="5496278"/>
            <a:ext cx="0" cy="8466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74" name="Line 16"/>
          <p:cNvSpPr>
            <a:spLocks noChangeShapeType="1"/>
          </p:cNvSpPr>
          <p:nvPr/>
        </p:nvSpPr>
        <p:spPr bwMode="auto">
          <a:xfrm>
            <a:off x="4607278" y="5496278"/>
            <a:ext cx="0" cy="8466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75" name="Line 17"/>
          <p:cNvSpPr>
            <a:spLocks noChangeShapeType="1"/>
          </p:cNvSpPr>
          <p:nvPr/>
        </p:nvSpPr>
        <p:spPr bwMode="auto">
          <a:xfrm>
            <a:off x="5442656" y="5496278"/>
            <a:ext cx="0" cy="8466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76" name="Line 18"/>
          <p:cNvSpPr>
            <a:spLocks noChangeShapeType="1"/>
          </p:cNvSpPr>
          <p:nvPr/>
        </p:nvSpPr>
        <p:spPr bwMode="auto">
          <a:xfrm>
            <a:off x="6266745" y="5496278"/>
            <a:ext cx="0" cy="8466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7777" name="Line 19"/>
          <p:cNvSpPr>
            <a:spLocks noChangeShapeType="1"/>
          </p:cNvSpPr>
          <p:nvPr/>
        </p:nvSpPr>
        <p:spPr bwMode="auto">
          <a:xfrm>
            <a:off x="7102123" y="5496278"/>
            <a:ext cx="0" cy="84667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4900" name="Line 20"/>
          <p:cNvSpPr>
            <a:spLocks noChangeShapeType="1"/>
          </p:cNvSpPr>
          <p:nvPr/>
        </p:nvSpPr>
        <p:spPr bwMode="auto">
          <a:xfrm flipV="1">
            <a:off x="2098322" y="4334933"/>
            <a:ext cx="38100" cy="831145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2111023" y="2964745"/>
            <a:ext cx="4892323" cy="2212622"/>
            <a:chOff x="344" y="2032"/>
            <a:chExt cx="3184" cy="1448"/>
          </a:xfrm>
        </p:grpSpPr>
        <p:sp>
          <p:nvSpPr>
            <p:cNvPr id="117807" name="Freeform 22"/>
            <p:cNvSpPr>
              <a:spLocks/>
            </p:cNvSpPr>
            <p:nvPr/>
          </p:nvSpPr>
          <p:spPr bwMode="auto">
            <a:xfrm>
              <a:off x="344" y="2520"/>
              <a:ext cx="672" cy="960"/>
            </a:xfrm>
            <a:custGeom>
              <a:avLst/>
              <a:gdLst>
                <a:gd name="T0" fmla="*/ 0 w 672"/>
                <a:gd name="T1" fmla="*/ 960 h 960"/>
                <a:gd name="T2" fmla="*/ 24 w 672"/>
                <a:gd name="T3" fmla="*/ 544 h 960"/>
                <a:gd name="T4" fmla="*/ 40 w 672"/>
                <a:gd name="T5" fmla="*/ 496 h 960"/>
                <a:gd name="T6" fmla="*/ 80 w 672"/>
                <a:gd name="T7" fmla="*/ 448 h 960"/>
                <a:gd name="T8" fmla="*/ 104 w 672"/>
                <a:gd name="T9" fmla="*/ 408 h 960"/>
                <a:gd name="T10" fmla="*/ 176 w 672"/>
                <a:gd name="T11" fmla="*/ 368 h 960"/>
                <a:gd name="T12" fmla="*/ 224 w 672"/>
                <a:gd name="T13" fmla="*/ 368 h 960"/>
                <a:gd name="T14" fmla="*/ 264 w 672"/>
                <a:gd name="T15" fmla="*/ 328 h 960"/>
                <a:gd name="T16" fmla="*/ 352 w 672"/>
                <a:gd name="T17" fmla="*/ 240 h 960"/>
                <a:gd name="T18" fmla="*/ 424 w 672"/>
                <a:gd name="T19" fmla="*/ 240 h 960"/>
                <a:gd name="T20" fmla="*/ 448 w 672"/>
                <a:gd name="T21" fmla="*/ 184 h 960"/>
                <a:gd name="T22" fmla="*/ 504 w 672"/>
                <a:gd name="T23" fmla="*/ 152 h 960"/>
                <a:gd name="T24" fmla="*/ 640 w 672"/>
                <a:gd name="T25" fmla="*/ 136 h 960"/>
                <a:gd name="T26" fmla="*/ 664 w 672"/>
                <a:gd name="T27" fmla="*/ 80 h 960"/>
                <a:gd name="T28" fmla="*/ 672 w 672"/>
                <a:gd name="T29" fmla="*/ 0 h 9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72"/>
                <a:gd name="T46" fmla="*/ 0 h 960"/>
                <a:gd name="T47" fmla="*/ 672 w 672"/>
                <a:gd name="T48" fmla="*/ 960 h 96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72" h="960">
                  <a:moveTo>
                    <a:pt x="0" y="960"/>
                  </a:moveTo>
                  <a:cubicBezTo>
                    <a:pt x="8" y="790"/>
                    <a:pt x="17" y="621"/>
                    <a:pt x="24" y="544"/>
                  </a:cubicBezTo>
                  <a:cubicBezTo>
                    <a:pt x="31" y="467"/>
                    <a:pt x="31" y="512"/>
                    <a:pt x="40" y="496"/>
                  </a:cubicBezTo>
                  <a:cubicBezTo>
                    <a:pt x="49" y="480"/>
                    <a:pt x="69" y="463"/>
                    <a:pt x="80" y="448"/>
                  </a:cubicBezTo>
                  <a:cubicBezTo>
                    <a:pt x="91" y="433"/>
                    <a:pt x="88" y="421"/>
                    <a:pt x="104" y="408"/>
                  </a:cubicBezTo>
                  <a:cubicBezTo>
                    <a:pt x="120" y="395"/>
                    <a:pt x="156" y="375"/>
                    <a:pt x="176" y="368"/>
                  </a:cubicBezTo>
                  <a:cubicBezTo>
                    <a:pt x="196" y="361"/>
                    <a:pt x="209" y="375"/>
                    <a:pt x="224" y="368"/>
                  </a:cubicBezTo>
                  <a:cubicBezTo>
                    <a:pt x="239" y="361"/>
                    <a:pt x="243" y="349"/>
                    <a:pt x="264" y="328"/>
                  </a:cubicBezTo>
                  <a:cubicBezTo>
                    <a:pt x="285" y="307"/>
                    <a:pt x="325" y="255"/>
                    <a:pt x="352" y="240"/>
                  </a:cubicBezTo>
                  <a:cubicBezTo>
                    <a:pt x="379" y="225"/>
                    <a:pt x="408" y="249"/>
                    <a:pt x="424" y="240"/>
                  </a:cubicBezTo>
                  <a:cubicBezTo>
                    <a:pt x="440" y="231"/>
                    <a:pt x="435" y="199"/>
                    <a:pt x="448" y="184"/>
                  </a:cubicBezTo>
                  <a:cubicBezTo>
                    <a:pt x="461" y="169"/>
                    <a:pt x="472" y="160"/>
                    <a:pt x="504" y="152"/>
                  </a:cubicBezTo>
                  <a:cubicBezTo>
                    <a:pt x="536" y="144"/>
                    <a:pt x="613" y="148"/>
                    <a:pt x="640" y="136"/>
                  </a:cubicBezTo>
                  <a:cubicBezTo>
                    <a:pt x="667" y="124"/>
                    <a:pt x="659" y="103"/>
                    <a:pt x="664" y="80"/>
                  </a:cubicBezTo>
                  <a:cubicBezTo>
                    <a:pt x="669" y="57"/>
                    <a:pt x="670" y="28"/>
                    <a:pt x="672" y="0"/>
                  </a:cubicBezTo>
                </a:path>
              </a:pathLst>
            </a:cu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08" name="Line 23"/>
            <p:cNvSpPr>
              <a:spLocks noChangeShapeType="1"/>
            </p:cNvSpPr>
            <p:nvPr/>
          </p:nvSpPr>
          <p:spPr bwMode="auto">
            <a:xfrm>
              <a:off x="1632" y="2456"/>
              <a:ext cx="136" cy="0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09" name="Line 24"/>
            <p:cNvSpPr>
              <a:spLocks noChangeShapeType="1"/>
            </p:cNvSpPr>
            <p:nvPr/>
          </p:nvSpPr>
          <p:spPr bwMode="auto">
            <a:xfrm>
              <a:off x="1008" y="2528"/>
              <a:ext cx="296" cy="0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10" name="Line 25"/>
            <p:cNvSpPr>
              <a:spLocks noChangeShapeType="1"/>
            </p:cNvSpPr>
            <p:nvPr/>
          </p:nvSpPr>
          <p:spPr bwMode="auto">
            <a:xfrm>
              <a:off x="1312" y="2496"/>
              <a:ext cx="312" cy="0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11" name="Line 26"/>
            <p:cNvSpPr>
              <a:spLocks noChangeShapeType="1"/>
            </p:cNvSpPr>
            <p:nvPr/>
          </p:nvSpPr>
          <p:spPr bwMode="auto">
            <a:xfrm>
              <a:off x="1768" y="2408"/>
              <a:ext cx="376" cy="0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12" name="Line 27"/>
            <p:cNvSpPr>
              <a:spLocks noChangeShapeType="1"/>
            </p:cNvSpPr>
            <p:nvPr/>
          </p:nvSpPr>
          <p:spPr bwMode="auto">
            <a:xfrm>
              <a:off x="2144" y="2360"/>
              <a:ext cx="136" cy="8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13" name="Line 28"/>
            <p:cNvSpPr>
              <a:spLocks noChangeShapeType="1"/>
            </p:cNvSpPr>
            <p:nvPr/>
          </p:nvSpPr>
          <p:spPr bwMode="auto">
            <a:xfrm>
              <a:off x="2352" y="2232"/>
              <a:ext cx="624" cy="0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14" name="Line 29"/>
            <p:cNvSpPr>
              <a:spLocks noChangeShapeType="1"/>
            </p:cNvSpPr>
            <p:nvPr/>
          </p:nvSpPr>
          <p:spPr bwMode="auto">
            <a:xfrm>
              <a:off x="2968" y="2040"/>
              <a:ext cx="560" cy="0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15" name="Line 30"/>
            <p:cNvSpPr>
              <a:spLocks noChangeShapeType="1"/>
            </p:cNvSpPr>
            <p:nvPr/>
          </p:nvSpPr>
          <p:spPr bwMode="auto">
            <a:xfrm>
              <a:off x="2976" y="2032"/>
              <a:ext cx="0" cy="200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16" name="Line 31"/>
            <p:cNvSpPr>
              <a:spLocks noChangeShapeType="1"/>
            </p:cNvSpPr>
            <p:nvPr/>
          </p:nvSpPr>
          <p:spPr bwMode="auto">
            <a:xfrm>
              <a:off x="2352" y="2224"/>
              <a:ext cx="0" cy="72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17" name="Line 32"/>
            <p:cNvSpPr>
              <a:spLocks noChangeShapeType="1"/>
            </p:cNvSpPr>
            <p:nvPr/>
          </p:nvSpPr>
          <p:spPr bwMode="auto">
            <a:xfrm>
              <a:off x="2280" y="2304"/>
              <a:ext cx="72" cy="0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18" name="Line 33"/>
            <p:cNvSpPr>
              <a:spLocks noChangeShapeType="1"/>
            </p:cNvSpPr>
            <p:nvPr/>
          </p:nvSpPr>
          <p:spPr bwMode="auto">
            <a:xfrm>
              <a:off x="2280" y="2304"/>
              <a:ext cx="0" cy="64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19" name="Line 34"/>
            <p:cNvSpPr>
              <a:spLocks noChangeShapeType="1"/>
            </p:cNvSpPr>
            <p:nvPr/>
          </p:nvSpPr>
          <p:spPr bwMode="auto">
            <a:xfrm>
              <a:off x="2136" y="2352"/>
              <a:ext cx="8" cy="64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20" name="Line 35"/>
            <p:cNvSpPr>
              <a:spLocks noChangeShapeType="1"/>
            </p:cNvSpPr>
            <p:nvPr/>
          </p:nvSpPr>
          <p:spPr bwMode="auto">
            <a:xfrm>
              <a:off x="1752" y="2392"/>
              <a:ext cx="0" cy="64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21" name="Line 36"/>
            <p:cNvSpPr>
              <a:spLocks noChangeShapeType="1"/>
            </p:cNvSpPr>
            <p:nvPr/>
          </p:nvSpPr>
          <p:spPr bwMode="auto">
            <a:xfrm>
              <a:off x="1624" y="2448"/>
              <a:ext cx="0" cy="56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822" name="Line 37"/>
            <p:cNvSpPr>
              <a:spLocks noChangeShapeType="1"/>
            </p:cNvSpPr>
            <p:nvPr/>
          </p:nvSpPr>
          <p:spPr bwMode="auto">
            <a:xfrm>
              <a:off x="1304" y="2480"/>
              <a:ext cx="0" cy="48"/>
            </a:xfrm>
            <a:prstGeom prst="line">
              <a:avLst/>
            </a:prstGeom>
            <a:noFill/>
            <a:ln w="38100">
              <a:solidFill>
                <a:srgbClr val="FF7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81281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274918" name="Freeform 38"/>
          <p:cNvSpPr>
            <a:spLocks/>
          </p:cNvSpPr>
          <p:nvPr/>
        </p:nvSpPr>
        <p:spPr bwMode="auto">
          <a:xfrm>
            <a:off x="2136423" y="2483555"/>
            <a:ext cx="5101167" cy="1862667"/>
          </a:xfrm>
          <a:custGeom>
            <a:avLst/>
            <a:gdLst>
              <a:gd name="T0" fmla="*/ 0 w 3320"/>
              <a:gd name="T1" fmla="*/ 2147483647 h 1219"/>
              <a:gd name="T2" fmla="*/ 2147483647 w 3320"/>
              <a:gd name="T3" fmla="*/ 2147483647 h 1219"/>
              <a:gd name="T4" fmla="*/ 2147483647 w 3320"/>
              <a:gd name="T5" fmla="*/ 2147483647 h 1219"/>
              <a:gd name="T6" fmla="*/ 2147483647 w 3320"/>
              <a:gd name="T7" fmla="*/ 2147483647 h 1219"/>
              <a:gd name="T8" fmla="*/ 2147483647 w 3320"/>
              <a:gd name="T9" fmla="*/ 2147483647 h 1219"/>
              <a:gd name="T10" fmla="*/ 2147483647 w 3320"/>
              <a:gd name="T11" fmla="*/ 2147483647 h 1219"/>
              <a:gd name="T12" fmla="*/ 2147483647 w 3320"/>
              <a:gd name="T13" fmla="*/ 2147483647 h 1219"/>
              <a:gd name="T14" fmla="*/ 2147483647 w 3320"/>
              <a:gd name="T15" fmla="*/ 2147483647 h 1219"/>
              <a:gd name="T16" fmla="*/ 2147483647 w 3320"/>
              <a:gd name="T17" fmla="*/ 2147483647 h 1219"/>
              <a:gd name="T18" fmla="*/ 2147483647 w 3320"/>
              <a:gd name="T19" fmla="*/ 2147483647 h 1219"/>
              <a:gd name="T20" fmla="*/ 2147483647 w 3320"/>
              <a:gd name="T21" fmla="*/ 2147483647 h 1219"/>
              <a:gd name="T22" fmla="*/ 2147483647 w 3320"/>
              <a:gd name="T23" fmla="*/ 2147483647 h 1219"/>
              <a:gd name="T24" fmla="*/ 2147483647 w 3320"/>
              <a:gd name="T25" fmla="*/ 2147483647 h 1219"/>
              <a:gd name="T26" fmla="*/ 2147483647 w 3320"/>
              <a:gd name="T27" fmla="*/ 2147483647 h 1219"/>
              <a:gd name="T28" fmla="*/ 2147483647 w 3320"/>
              <a:gd name="T29" fmla="*/ 2147483647 h 1219"/>
              <a:gd name="T30" fmla="*/ 2147483647 w 3320"/>
              <a:gd name="T31" fmla="*/ 2147483647 h 1219"/>
              <a:gd name="T32" fmla="*/ 2147483647 w 3320"/>
              <a:gd name="T33" fmla="*/ 2147483647 h 1219"/>
              <a:gd name="T34" fmla="*/ 2147483647 w 3320"/>
              <a:gd name="T35" fmla="*/ 2147483647 h 1219"/>
              <a:gd name="T36" fmla="*/ 2147483647 w 3320"/>
              <a:gd name="T37" fmla="*/ 2147483647 h 1219"/>
              <a:gd name="T38" fmla="*/ 2147483647 w 3320"/>
              <a:gd name="T39" fmla="*/ 2147483647 h 1219"/>
              <a:gd name="T40" fmla="*/ 2147483647 w 3320"/>
              <a:gd name="T41" fmla="*/ 2147483647 h 1219"/>
              <a:gd name="T42" fmla="*/ 2147483647 w 3320"/>
              <a:gd name="T43" fmla="*/ 2147483647 h 1219"/>
              <a:gd name="T44" fmla="*/ 2147483647 w 3320"/>
              <a:gd name="T45" fmla="*/ 2147483647 h 1219"/>
              <a:gd name="T46" fmla="*/ 2147483647 w 3320"/>
              <a:gd name="T47" fmla="*/ 2147483647 h 1219"/>
              <a:gd name="T48" fmla="*/ 2147483647 w 3320"/>
              <a:gd name="T49" fmla="*/ 2147483647 h 1219"/>
              <a:gd name="T50" fmla="*/ 2147483647 w 3320"/>
              <a:gd name="T51" fmla="*/ 2147483647 h 1219"/>
              <a:gd name="T52" fmla="*/ 2147483647 w 3320"/>
              <a:gd name="T53" fmla="*/ 2147483647 h 1219"/>
              <a:gd name="T54" fmla="*/ 2147483647 w 3320"/>
              <a:gd name="T55" fmla="*/ 2147483647 h 1219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3320"/>
              <a:gd name="T85" fmla="*/ 0 h 1219"/>
              <a:gd name="T86" fmla="*/ 3320 w 3320"/>
              <a:gd name="T87" fmla="*/ 1219 h 1219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3320" h="1219">
                <a:moveTo>
                  <a:pt x="0" y="1219"/>
                </a:moveTo>
                <a:cubicBezTo>
                  <a:pt x="17" y="1153"/>
                  <a:pt x="35" y="1087"/>
                  <a:pt x="56" y="1043"/>
                </a:cubicBezTo>
                <a:cubicBezTo>
                  <a:pt x="77" y="999"/>
                  <a:pt x="104" y="986"/>
                  <a:pt x="128" y="955"/>
                </a:cubicBezTo>
                <a:cubicBezTo>
                  <a:pt x="152" y="924"/>
                  <a:pt x="177" y="878"/>
                  <a:pt x="200" y="859"/>
                </a:cubicBezTo>
                <a:cubicBezTo>
                  <a:pt x="223" y="840"/>
                  <a:pt x="247" y="854"/>
                  <a:pt x="264" y="843"/>
                </a:cubicBezTo>
                <a:cubicBezTo>
                  <a:pt x="281" y="832"/>
                  <a:pt x="289" y="811"/>
                  <a:pt x="304" y="795"/>
                </a:cubicBezTo>
                <a:cubicBezTo>
                  <a:pt x="319" y="779"/>
                  <a:pt x="343" y="767"/>
                  <a:pt x="352" y="747"/>
                </a:cubicBezTo>
                <a:cubicBezTo>
                  <a:pt x="361" y="727"/>
                  <a:pt x="344" y="687"/>
                  <a:pt x="360" y="675"/>
                </a:cubicBezTo>
                <a:cubicBezTo>
                  <a:pt x="376" y="663"/>
                  <a:pt x="425" y="686"/>
                  <a:pt x="448" y="675"/>
                </a:cubicBezTo>
                <a:cubicBezTo>
                  <a:pt x="471" y="664"/>
                  <a:pt x="477" y="622"/>
                  <a:pt x="496" y="611"/>
                </a:cubicBezTo>
                <a:cubicBezTo>
                  <a:pt x="515" y="600"/>
                  <a:pt x="535" y="619"/>
                  <a:pt x="560" y="611"/>
                </a:cubicBezTo>
                <a:cubicBezTo>
                  <a:pt x="585" y="603"/>
                  <a:pt x="627" y="575"/>
                  <a:pt x="648" y="563"/>
                </a:cubicBezTo>
                <a:cubicBezTo>
                  <a:pt x="669" y="551"/>
                  <a:pt x="653" y="543"/>
                  <a:pt x="688" y="539"/>
                </a:cubicBezTo>
                <a:cubicBezTo>
                  <a:pt x="723" y="535"/>
                  <a:pt x="828" y="548"/>
                  <a:pt x="856" y="539"/>
                </a:cubicBezTo>
                <a:cubicBezTo>
                  <a:pt x="884" y="530"/>
                  <a:pt x="827" y="492"/>
                  <a:pt x="856" y="483"/>
                </a:cubicBezTo>
                <a:cubicBezTo>
                  <a:pt x="885" y="474"/>
                  <a:pt x="997" y="492"/>
                  <a:pt x="1032" y="483"/>
                </a:cubicBezTo>
                <a:cubicBezTo>
                  <a:pt x="1067" y="474"/>
                  <a:pt x="1033" y="438"/>
                  <a:pt x="1064" y="427"/>
                </a:cubicBezTo>
                <a:cubicBezTo>
                  <a:pt x="1095" y="416"/>
                  <a:pt x="1177" y="422"/>
                  <a:pt x="1216" y="419"/>
                </a:cubicBezTo>
                <a:cubicBezTo>
                  <a:pt x="1255" y="416"/>
                  <a:pt x="1280" y="424"/>
                  <a:pt x="1296" y="411"/>
                </a:cubicBezTo>
                <a:cubicBezTo>
                  <a:pt x="1312" y="398"/>
                  <a:pt x="1296" y="352"/>
                  <a:pt x="1312" y="339"/>
                </a:cubicBezTo>
                <a:cubicBezTo>
                  <a:pt x="1328" y="326"/>
                  <a:pt x="1376" y="343"/>
                  <a:pt x="1392" y="331"/>
                </a:cubicBezTo>
                <a:cubicBezTo>
                  <a:pt x="1408" y="319"/>
                  <a:pt x="1371" y="280"/>
                  <a:pt x="1408" y="267"/>
                </a:cubicBezTo>
                <a:cubicBezTo>
                  <a:pt x="1445" y="254"/>
                  <a:pt x="1568" y="263"/>
                  <a:pt x="1616" y="251"/>
                </a:cubicBezTo>
                <a:cubicBezTo>
                  <a:pt x="1664" y="239"/>
                  <a:pt x="1595" y="204"/>
                  <a:pt x="1696" y="195"/>
                </a:cubicBezTo>
                <a:cubicBezTo>
                  <a:pt x="1797" y="186"/>
                  <a:pt x="2123" y="223"/>
                  <a:pt x="2224" y="195"/>
                </a:cubicBezTo>
                <a:cubicBezTo>
                  <a:pt x="2325" y="167"/>
                  <a:pt x="2261" y="54"/>
                  <a:pt x="2304" y="27"/>
                </a:cubicBezTo>
                <a:cubicBezTo>
                  <a:pt x="2347" y="0"/>
                  <a:pt x="2311" y="34"/>
                  <a:pt x="2480" y="35"/>
                </a:cubicBezTo>
                <a:cubicBezTo>
                  <a:pt x="2649" y="36"/>
                  <a:pt x="2984" y="35"/>
                  <a:pt x="3320" y="35"/>
                </a:cubicBezTo>
              </a:path>
            </a:pathLst>
          </a:custGeom>
          <a:noFill/>
          <a:ln w="38100">
            <a:solidFill>
              <a:srgbClr val="FF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4921" name="Text Box 41"/>
          <p:cNvSpPr txBox="1">
            <a:spLocks noChangeArrowheads="1"/>
          </p:cNvSpPr>
          <p:nvPr/>
        </p:nvSpPr>
        <p:spPr bwMode="auto">
          <a:xfrm>
            <a:off x="4072467" y="1878190"/>
            <a:ext cx="129116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Placebo </a:t>
            </a:r>
            <a:b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(37/108)</a:t>
            </a:r>
          </a:p>
        </p:txBody>
      </p:sp>
      <p:sp>
        <p:nvSpPr>
          <p:cNvPr id="1274922" name="Text Box 42"/>
          <p:cNvSpPr txBox="1">
            <a:spLocks noChangeArrowheads="1"/>
          </p:cNvSpPr>
          <p:nvPr/>
        </p:nvSpPr>
        <p:spPr bwMode="auto">
          <a:xfrm>
            <a:off x="5640212" y="3587045"/>
            <a:ext cx="261902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7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Pioglitazone </a:t>
            </a:r>
            <a:b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7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7F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(40/149)</a:t>
            </a:r>
          </a:p>
        </p:txBody>
      </p:sp>
      <p:sp>
        <p:nvSpPr>
          <p:cNvPr id="117783" name="Text Box 43"/>
          <p:cNvSpPr txBox="1">
            <a:spLocks noChangeArrowheads="1"/>
          </p:cNvSpPr>
          <p:nvPr/>
        </p:nvSpPr>
        <p:spPr bwMode="auto">
          <a:xfrm>
            <a:off x="1456267" y="5798256"/>
            <a:ext cx="613127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Time from Onset </a:t>
            </a:r>
            <a:b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of Heart Failure (months)</a:t>
            </a:r>
          </a:p>
        </p:txBody>
      </p:sp>
      <p:sp>
        <p:nvSpPr>
          <p:cNvPr id="117784" name="Text Box 44"/>
          <p:cNvSpPr txBox="1">
            <a:spLocks noChangeArrowheads="1"/>
          </p:cNvSpPr>
          <p:nvPr/>
        </p:nvSpPr>
        <p:spPr bwMode="auto">
          <a:xfrm>
            <a:off x="6850945" y="5585178"/>
            <a:ext cx="4769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36</a:t>
            </a:r>
          </a:p>
        </p:txBody>
      </p:sp>
      <p:sp>
        <p:nvSpPr>
          <p:cNvPr id="117785" name="Text Box 45"/>
          <p:cNvSpPr txBox="1">
            <a:spLocks noChangeArrowheads="1"/>
          </p:cNvSpPr>
          <p:nvPr/>
        </p:nvSpPr>
        <p:spPr bwMode="auto">
          <a:xfrm>
            <a:off x="1991079" y="5585178"/>
            <a:ext cx="4755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</a:t>
            </a:r>
          </a:p>
        </p:txBody>
      </p:sp>
      <p:sp>
        <p:nvSpPr>
          <p:cNvPr id="117786" name="Text Box 47"/>
          <p:cNvSpPr txBox="1">
            <a:spLocks noChangeArrowheads="1"/>
          </p:cNvSpPr>
          <p:nvPr/>
        </p:nvSpPr>
        <p:spPr bwMode="auto">
          <a:xfrm>
            <a:off x="3548945" y="5585178"/>
            <a:ext cx="4769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12</a:t>
            </a:r>
          </a:p>
        </p:txBody>
      </p:sp>
      <p:sp>
        <p:nvSpPr>
          <p:cNvPr id="117787" name="Text Box 49"/>
          <p:cNvSpPr txBox="1">
            <a:spLocks noChangeArrowheads="1"/>
          </p:cNvSpPr>
          <p:nvPr/>
        </p:nvSpPr>
        <p:spPr bwMode="auto">
          <a:xfrm>
            <a:off x="5190067" y="5585178"/>
            <a:ext cx="47836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24</a:t>
            </a:r>
          </a:p>
        </p:txBody>
      </p:sp>
      <p:sp>
        <p:nvSpPr>
          <p:cNvPr id="117788" name="Text Box 51"/>
          <p:cNvSpPr txBox="1">
            <a:spLocks noChangeArrowheads="1"/>
          </p:cNvSpPr>
          <p:nvPr/>
        </p:nvSpPr>
        <p:spPr bwMode="auto">
          <a:xfrm>
            <a:off x="1334911" y="1848556"/>
            <a:ext cx="6547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0.5</a:t>
            </a:r>
          </a:p>
        </p:txBody>
      </p:sp>
      <p:sp>
        <p:nvSpPr>
          <p:cNvPr id="117789" name="Text Box 52"/>
          <p:cNvSpPr txBox="1">
            <a:spLocks noChangeArrowheads="1"/>
          </p:cNvSpPr>
          <p:nvPr/>
        </p:nvSpPr>
        <p:spPr bwMode="auto">
          <a:xfrm>
            <a:off x="1312333" y="4960056"/>
            <a:ext cx="6547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</a:t>
            </a:r>
          </a:p>
        </p:txBody>
      </p:sp>
      <p:sp>
        <p:nvSpPr>
          <p:cNvPr id="117790" name="Text Box 53"/>
          <p:cNvSpPr txBox="1">
            <a:spLocks noChangeArrowheads="1"/>
          </p:cNvSpPr>
          <p:nvPr/>
        </p:nvSpPr>
        <p:spPr bwMode="auto">
          <a:xfrm>
            <a:off x="1312333" y="4392789"/>
            <a:ext cx="6547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0.1</a:t>
            </a:r>
          </a:p>
        </p:txBody>
      </p:sp>
      <p:sp>
        <p:nvSpPr>
          <p:cNvPr id="117791" name="Text Box 54"/>
          <p:cNvSpPr txBox="1">
            <a:spLocks noChangeArrowheads="1"/>
          </p:cNvSpPr>
          <p:nvPr/>
        </p:nvSpPr>
        <p:spPr bwMode="auto">
          <a:xfrm>
            <a:off x="1312333" y="3735212"/>
            <a:ext cx="65616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0.2</a:t>
            </a:r>
          </a:p>
        </p:txBody>
      </p:sp>
      <p:sp>
        <p:nvSpPr>
          <p:cNvPr id="117792" name="Text Box 55"/>
          <p:cNvSpPr txBox="1">
            <a:spLocks noChangeArrowheads="1"/>
          </p:cNvSpPr>
          <p:nvPr/>
        </p:nvSpPr>
        <p:spPr bwMode="auto">
          <a:xfrm>
            <a:off x="1332089" y="3117145"/>
            <a:ext cx="65475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0.3</a:t>
            </a:r>
          </a:p>
        </p:txBody>
      </p:sp>
      <p:sp>
        <p:nvSpPr>
          <p:cNvPr id="117793" name="Text Box 56"/>
          <p:cNvSpPr txBox="1">
            <a:spLocks noChangeArrowheads="1"/>
          </p:cNvSpPr>
          <p:nvPr/>
        </p:nvSpPr>
        <p:spPr bwMode="auto">
          <a:xfrm>
            <a:off x="1333501" y="2468034"/>
            <a:ext cx="65616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0.4</a:t>
            </a:r>
          </a:p>
        </p:txBody>
      </p:sp>
      <p:sp>
        <p:nvSpPr>
          <p:cNvPr id="117794" name="Text Box 57"/>
          <p:cNvSpPr txBox="1">
            <a:spLocks noChangeArrowheads="1"/>
          </p:cNvSpPr>
          <p:nvPr/>
        </p:nvSpPr>
        <p:spPr bwMode="auto">
          <a:xfrm rot="16200000">
            <a:off x="-1124656" y="3391663"/>
            <a:ext cx="480201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Kaplan-Meier Event Rate</a:t>
            </a:r>
          </a:p>
        </p:txBody>
      </p:sp>
      <p:sp>
        <p:nvSpPr>
          <p:cNvPr id="117795" name="Text Box 58"/>
          <p:cNvSpPr txBox="1">
            <a:spLocks noChangeArrowheads="1"/>
          </p:cNvSpPr>
          <p:nvPr/>
        </p:nvSpPr>
        <p:spPr bwMode="auto">
          <a:xfrm>
            <a:off x="873479" y="5197123"/>
            <a:ext cx="142945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l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# at Risk:</a:t>
            </a:r>
          </a:p>
        </p:txBody>
      </p:sp>
      <p:sp>
        <p:nvSpPr>
          <p:cNvPr id="117796" name="Text Box 59"/>
          <p:cNvSpPr txBox="1">
            <a:spLocks noChangeArrowheads="1"/>
          </p:cNvSpPr>
          <p:nvPr/>
        </p:nvSpPr>
        <p:spPr bwMode="auto">
          <a:xfrm>
            <a:off x="1752600" y="5199945"/>
            <a:ext cx="75776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 257</a:t>
            </a:r>
          </a:p>
        </p:txBody>
      </p:sp>
      <p:sp>
        <p:nvSpPr>
          <p:cNvPr id="117797" name="Text Box 61"/>
          <p:cNvSpPr txBox="1">
            <a:spLocks noChangeArrowheads="1"/>
          </p:cNvSpPr>
          <p:nvPr/>
        </p:nvSpPr>
        <p:spPr bwMode="auto">
          <a:xfrm>
            <a:off x="3149601" y="5199945"/>
            <a:ext cx="129116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131</a:t>
            </a:r>
          </a:p>
        </p:txBody>
      </p:sp>
      <p:sp>
        <p:nvSpPr>
          <p:cNvPr id="117798" name="Text Box 64"/>
          <p:cNvSpPr txBox="1">
            <a:spLocks noChangeArrowheads="1"/>
          </p:cNvSpPr>
          <p:nvPr/>
        </p:nvSpPr>
        <p:spPr bwMode="auto">
          <a:xfrm>
            <a:off x="6619523" y="5199945"/>
            <a:ext cx="129116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117799" name="Text Box 65"/>
          <p:cNvSpPr txBox="1">
            <a:spLocks noChangeArrowheads="1"/>
          </p:cNvSpPr>
          <p:nvPr/>
        </p:nvSpPr>
        <p:spPr bwMode="auto">
          <a:xfrm>
            <a:off x="4793545" y="5199945"/>
            <a:ext cx="12925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600" b="1" i="0" u="none" strike="noStrike" kern="1200" cap="none" spc="0" normalizeH="0" baseline="0" noProof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60</a:t>
            </a:r>
          </a:p>
        </p:txBody>
      </p:sp>
      <p:sp>
        <p:nvSpPr>
          <p:cNvPr id="117800" name="Text Box 66"/>
          <p:cNvSpPr txBox="1">
            <a:spLocks noChangeArrowheads="1"/>
          </p:cNvSpPr>
          <p:nvPr/>
        </p:nvSpPr>
        <p:spPr bwMode="auto">
          <a:xfrm>
            <a:off x="1315156" y="1193800"/>
            <a:ext cx="6063545" cy="570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1244" b="1" i="1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Erdmann et al, Diabetes Care; 2007; 30:2773-2778</a:t>
            </a:r>
          </a:p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de-AT" altLang="en-US" sz="1244" b="1" i="1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Helvetica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4947" name="Text Box 67"/>
          <p:cNvSpPr txBox="1">
            <a:spLocks noChangeArrowheads="1"/>
          </p:cNvSpPr>
          <p:nvPr/>
        </p:nvSpPr>
        <p:spPr bwMode="auto">
          <a:xfrm>
            <a:off x="7272867" y="2367845"/>
            <a:ext cx="1291167" cy="475387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2489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34.3%</a:t>
            </a:r>
          </a:p>
        </p:txBody>
      </p:sp>
      <p:sp>
        <p:nvSpPr>
          <p:cNvPr id="1274948" name="Text Box 68"/>
          <p:cNvSpPr txBox="1">
            <a:spLocks noChangeArrowheads="1"/>
          </p:cNvSpPr>
          <p:nvPr/>
        </p:nvSpPr>
        <p:spPr bwMode="auto">
          <a:xfrm>
            <a:off x="7035800" y="2895601"/>
            <a:ext cx="1106311" cy="475387"/>
          </a:xfrm>
          <a:prstGeom prst="rect">
            <a:avLst/>
          </a:prstGeom>
          <a:solidFill>
            <a:srgbClr val="FF66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2489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26.8% </a:t>
            </a:r>
          </a:p>
        </p:txBody>
      </p:sp>
      <p:cxnSp>
        <p:nvCxnSpPr>
          <p:cNvPr id="75" name="Straight Arrow Connector 74"/>
          <p:cNvCxnSpPr/>
          <p:nvPr/>
        </p:nvCxnSpPr>
        <p:spPr>
          <a:xfrm>
            <a:off x="4638323" y="2393245"/>
            <a:ext cx="310444" cy="340078"/>
          </a:xfrm>
          <a:prstGeom prst="straightConnector1">
            <a:avLst/>
          </a:prstGeom>
          <a:ln w="57150">
            <a:solidFill>
              <a:srgbClr val="FFFF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Arrow Connector 75"/>
          <p:cNvCxnSpPr/>
          <p:nvPr/>
        </p:nvCxnSpPr>
        <p:spPr>
          <a:xfrm flipH="1" flipV="1">
            <a:off x="5473701" y="3323167"/>
            <a:ext cx="330200" cy="270933"/>
          </a:xfrm>
          <a:prstGeom prst="straightConnector1">
            <a:avLst/>
          </a:prstGeom>
          <a:ln w="57150">
            <a:solidFill>
              <a:srgbClr val="FF7F00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ectangle 63"/>
          <p:cNvSpPr/>
          <p:nvPr/>
        </p:nvSpPr>
        <p:spPr>
          <a:xfrm>
            <a:off x="2659945" y="1965678"/>
            <a:ext cx="1183922" cy="7718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133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Helvetica"/>
              <a:ea typeface="+mn-ea"/>
              <a:cs typeface="+mn-cs"/>
            </a:endParaRPr>
          </a:p>
        </p:txBody>
      </p:sp>
      <p:sp>
        <p:nvSpPr>
          <p:cNvPr id="65" name="Text Box 48"/>
          <p:cNvSpPr txBox="1">
            <a:spLocks noChangeArrowheads="1"/>
          </p:cNvSpPr>
          <p:nvPr/>
        </p:nvSpPr>
        <p:spPr bwMode="auto">
          <a:xfrm>
            <a:off x="2503311" y="1978378"/>
            <a:ext cx="1535289" cy="7487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marL="0" marR="0" lvl="0" indent="0" algn="ctr" defTabSz="812810" rtl="0" eaLnBrk="1" fontAlgn="base" latinLnBrk="0" hangingPunct="1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de-AT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HR 0.71</a:t>
            </a:r>
            <a:br>
              <a:rPr kumimoji="0" lang="de-AT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de-AT" altLang="en-US" sz="2133" b="1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Helvetica" panose="020B0604020202020204" pitchFamily="34" charset="0"/>
                <a:ea typeface="ＭＳ Ｐゴシック" panose="020B0600070205080204" pitchFamily="34" charset="-128"/>
                <a:cs typeface="+mn-cs"/>
              </a:rPr>
              <a:t>p=0.13</a:t>
            </a:r>
          </a:p>
        </p:txBody>
      </p:sp>
    </p:spTree>
    <p:extLst>
      <p:ext uri="{BB962C8B-B14F-4D97-AF65-F5344CB8AC3E}">
        <p14:creationId xmlns:p14="http://schemas.microsoft.com/office/powerpoint/2010/main" val="2412619595"/>
      </p:ext>
    </p:extLst>
  </p:cSld>
  <p:clrMapOvr>
    <a:masterClrMapping/>
  </p:clrMapOvr>
  <p:transition advClick="0"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>
            <a:extLst>
              <a:ext uri="{FF2B5EF4-FFF2-40B4-BE49-F238E27FC236}">
                <a16:creationId xmlns:a16="http://schemas.microsoft.com/office/drawing/2014/main" id="{DAA34FC0-BDE9-44A8-BCD3-2979FBE6A8A2}"/>
              </a:ext>
            </a:extLst>
          </p:cNvPr>
          <p:cNvSpPr txBox="1"/>
          <p:nvPr/>
        </p:nvSpPr>
        <p:spPr>
          <a:xfrm>
            <a:off x="303009" y="160347"/>
            <a:ext cx="8537982" cy="1569660"/>
          </a:xfrm>
          <a:prstGeom prst="rect">
            <a:avLst/>
          </a:prstGeom>
          <a:solidFill>
            <a:srgbClr val="FF6600"/>
          </a:solidFill>
          <a:ln>
            <a:solidFill>
              <a:srgbClr val="FF66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META-ANALYSIS OF CARDIOVASCUALR OUTCOMES (HEART FAILURE and CV DEATH) IN RANDOMIZED CONTROL TRIALS (N=7) WITH T2D PATIENTS (N=20,191) TREATED WITH TZDs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5DF2AF0-A16B-6467-15D8-ED648AD6C242}"/>
              </a:ext>
            </a:extLst>
          </p:cNvPr>
          <p:cNvSpPr txBox="1"/>
          <p:nvPr/>
        </p:nvSpPr>
        <p:spPr>
          <a:xfrm>
            <a:off x="4233894" y="2214596"/>
            <a:ext cx="4445000" cy="584775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Hazard Ratio, 95% CI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524F4BA-93B8-3E61-9222-D4519AB4777D}"/>
              </a:ext>
            </a:extLst>
          </p:cNvPr>
          <p:cNvSpPr txBox="1"/>
          <p:nvPr/>
        </p:nvSpPr>
        <p:spPr>
          <a:xfrm>
            <a:off x="303009" y="3380917"/>
            <a:ext cx="2978810" cy="89255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Development of heart failure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F77F625-4F01-8ABB-9231-37A153C0E740}"/>
              </a:ext>
            </a:extLst>
          </p:cNvPr>
          <p:cNvSpPr txBox="1"/>
          <p:nvPr/>
        </p:nvSpPr>
        <p:spPr>
          <a:xfrm>
            <a:off x="303009" y="5214569"/>
            <a:ext cx="2940214" cy="892552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2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Cardiovascular death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B79BFB2-F6B9-385A-5B89-2AF052418B5E}"/>
              </a:ext>
            </a:extLst>
          </p:cNvPr>
          <p:cNvSpPr txBox="1"/>
          <p:nvPr/>
        </p:nvSpPr>
        <p:spPr>
          <a:xfrm>
            <a:off x="4233894" y="3442472"/>
            <a:ext cx="1189006" cy="70788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1.7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653DF36-7DEC-0F65-0242-755C16C7796C}"/>
              </a:ext>
            </a:extLst>
          </p:cNvPr>
          <p:cNvSpPr txBox="1"/>
          <p:nvPr/>
        </p:nvSpPr>
        <p:spPr>
          <a:xfrm>
            <a:off x="6364201" y="3442472"/>
            <a:ext cx="2476790" cy="70788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1.21-2.42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AA79D0-472E-9E3D-76FA-CBEEBDE2646C}"/>
              </a:ext>
            </a:extLst>
          </p:cNvPr>
          <p:cNvSpPr txBox="1"/>
          <p:nvPr/>
        </p:nvSpPr>
        <p:spPr>
          <a:xfrm>
            <a:off x="4231497" y="5251894"/>
            <a:ext cx="1189006" cy="707886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0.93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A28C040-94F9-BA81-21CB-BE773DC56A29}"/>
              </a:ext>
            </a:extLst>
          </p:cNvPr>
          <p:cNvSpPr txBox="1"/>
          <p:nvPr/>
        </p:nvSpPr>
        <p:spPr>
          <a:xfrm>
            <a:off x="6364201" y="5256378"/>
            <a:ext cx="2476790" cy="707886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0000"/>
              </a:buClr>
              <a:buSzTx/>
              <a:buFontTx/>
              <a:buNone/>
              <a:tabLst/>
              <a:defRPr/>
            </a:pP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+mn-ea"/>
                <a:cs typeface="+mn-cs"/>
              </a:rPr>
              <a:t>0.67-1.29</a:t>
            </a:r>
          </a:p>
        </p:txBody>
      </p:sp>
    </p:spTree>
    <p:extLst>
      <p:ext uri="{BB962C8B-B14F-4D97-AF65-F5344CB8AC3E}">
        <p14:creationId xmlns:p14="http://schemas.microsoft.com/office/powerpoint/2010/main" val="881607151"/>
      </p:ext>
    </p:extLst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619482" y="227257"/>
            <a:ext cx="7905044" cy="954107"/>
          </a:xfrm>
          <a:prstGeom prst="rect">
            <a:avLst/>
          </a:prstGeom>
          <a:solidFill>
            <a:srgbClr val="FF7308"/>
          </a:solidFill>
          <a:ln w="9525">
            <a:solidFill>
              <a:srgbClr val="FF7308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/>
                <a:ea typeface="MS PGothic" pitchFamily="34" charset="-128"/>
                <a:cs typeface="Arial" pitchFamily="34" charset="0"/>
              </a:rPr>
              <a:t>EIGHT YEAR INCIDENCE OF BLADDER CANCER:  ANALYSIS – KPNC* REGISTRY</a:t>
            </a:r>
          </a:p>
        </p:txBody>
      </p:sp>
      <p:sp>
        <p:nvSpPr>
          <p:cNvPr id="2051" name="TextBox 13"/>
          <p:cNvSpPr txBox="1">
            <a:spLocks noChangeArrowheads="1"/>
          </p:cNvSpPr>
          <p:nvPr/>
        </p:nvSpPr>
        <p:spPr bwMode="auto">
          <a:xfrm>
            <a:off x="738012" y="1846525"/>
            <a:ext cx="762423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6075" indent="-346075"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9pPr>
          </a:lstStyle>
          <a:p>
            <a:pPr marL="346075" marR="0" lvl="0" indent="-346075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0000"/>
              </a:buClr>
              <a:buSzTx/>
              <a:buFont typeface="Symbol" pitchFamily="18" charset="2"/>
              <a:buChar char=""/>
              <a:tabLst/>
              <a:defRPr/>
            </a:pPr>
            <a:r>
              <a:rPr kumimoji="0" lang="en-US" alt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/>
                <a:ea typeface="MS PGothic" pitchFamily="34" charset="-128"/>
                <a:cs typeface="+mn-cs"/>
              </a:rPr>
              <a:t>193,099 T2DM patients ≥ 40 years</a:t>
            </a:r>
          </a:p>
        </p:txBody>
      </p:sp>
      <p:sp>
        <p:nvSpPr>
          <p:cNvPr id="2054" name="TextBox 10"/>
          <p:cNvSpPr txBox="1">
            <a:spLocks noChangeArrowheads="1"/>
          </p:cNvSpPr>
          <p:nvPr/>
        </p:nvSpPr>
        <p:spPr bwMode="auto">
          <a:xfrm>
            <a:off x="1526827" y="5458088"/>
            <a:ext cx="6238523" cy="58477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Helvetica"/>
                <a:ea typeface="MS PGothic" pitchFamily="34" charset="-128"/>
                <a:cs typeface="+mn-cs"/>
              </a:rPr>
              <a:t>HR = 0.98, 95% CI = 0.81-1.18</a:t>
            </a:r>
          </a:p>
        </p:txBody>
      </p:sp>
      <p:sp>
        <p:nvSpPr>
          <p:cNvPr id="2056" name="TextBox 12"/>
          <p:cNvSpPr txBox="1">
            <a:spLocks noChangeArrowheads="1"/>
          </p:cNvSpPr>
          <p:nvPr/>
        </p:nvSpPr>
        <p:spPr bwMode="auto">
          <a:xfrm>
            <a:off x="400756" y="6400800"/>
            <a:ext cx="7893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/>
                <a:ea typeface="MS PGothic" pitchFamily="34" charset="-128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1" i="0" u="none" strike="noStrike" kern="1200" cap="none" spc="0" normalizeH="0" baseline="0" noProof="0">
                <a:ln>
                  <a:noFill/>
                </a:ln>
                <a:solidFill>
                  <a:srgbClr val="FF7308"/>
                </a:solidFill>
                <a:effectLst/>
                <a:uLnTx/>
                <a:uFillTx/>
                <a:latin typeface="Helvetica"/>
                <a:ea typeface="MS PGothic" pitchFamily="34" charset="-128"/>
                <a:cs typeface="+mn-cs"/>
              </a:rPr>
              <a:t>Lewis JD, Kaiser Permanente Northern California, August, 2012</a:t>
            </a:r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738013" y="2663826"/>
            <a:ext cx="8726311" cy="2029638"/>
            <a:chOff x="830263" y="2270125"/>
            <a:chExt cx="9816609" cy="1121931"/>
          </a:xfrm>
        </p:grpSpPr>
        <p:sp>
          <p:nvSpPr>
            <p:cNvPr id="109575" name="TextBox 14"/>
            <p:cNvSpPr txBox="1">
              <a:spLocks noChangeArrowheads="1"/>
            </p:cNvSpPr>
            <p:nvPr/>
          </p:nvSpPr>
          <p:spPr bwMode="auto">
            <a:xfrm>
              <a:off x="830263" y="2270125"/>
              <a:ext cx="8866187" cy="323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6075" indent="-346075"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9pPr>
            </a:lstStyle>
            <a:p>
              <a:pPr marL="346075" marR="0" lvl="0" indent="-346075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F0000"/>
                </a:buClr>
                <a:buSzTx/>
                <a:buFont typeface="Symbol" pitchFamily="18" charset="2"/>
                <a:buChar char=""/>
                <a:tabLst/>
                <a:defRPr/>
              </a:pPr>
              <a:r>
                <a:rPr kumimoji="0" lang="en-US" alt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Helvetica"/>
                  <a:ea typeface="MS PGothic" pitchFamily="34" charset="-128"/>
                  <a:cs typeface="+mn-cs"/>
                </a:rPr>
                <a:t>1,089 T2DM developed bladder cancer</a:t>
              </a:r>
            </a:p>
          </p:txBody>
        </p:sp>
        <p:sp>
          <p:nvSpPr>
            <p:cNvPr id="109576" name="TextBox 14"/>
            <p:cNvSpPr txBox="1">
              <a:spLocks noChangeArrowheads="1"/>
            </p:cNvSpPr>
            <p:nvPr/>
          </p:nvSpPr>
          <p:spPr bwMode="auto">
            <a:xfrm>
              <a:off x="1780685" y="2796598"/>
              <a:ext cx="8866187" cy="5954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346075" indent="-346075"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/>
                  <a:ea typeface="MS PGothic" pitchFamily="34" charset="-128"/>
                </a:defRPr>
              </a:lvl9pPr>
            </a:lstStyle>
            <a:p>
              <a:pPr marL="346075" marR="0" lvl="0" indent="-346075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alt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/>
                  <a:ea typeface="MS PGothic" pitchFamily="34" charset="-128"/>
                  <a:cs typeface="+mn-cs"/>
                </a:rPr>
                <a:t>-</a:t>
              </a:r>
              <a:r>
                <a:rPr kumimoji="0" lang="en-US" alt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66FFFF"/>
                  </a:solidFill>
                  <a:effectLst/>
                  <a:uLnTx/>
                  <a:uFillTx/>
                  <a:latin typeface="Helvetica"/>
                  <a:ea typeface="MS PGothic" pitchFamily="34" charset="-128"/>
                  <a:cs typeface="+mn-cs"/>
                </a:rPr>
                <a:t> 137 treated with pioglitazone</a:t>
              </a:r>
            </a:p>
            <a:p>
              <a:pPr marL="346075" marR="0" lvl="0" indent="-346075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rgbClr val="FF0000"/>
                </a:buClr>
                <a:buSzTx/>
                <a:buFontTx/>
                <a:buNone/>
                <a:tabLst/>
                <a:defRPr/>
              </a:pPr>
              <a:r>
                <a:rPr kumimoji="0" lang="en-US" alt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/>
                  <a:ea typeface="MS PGothic" pitchFamily="34" charset="-128"/>
                  <a:cs typeface="+mn-cs"/>
                </a:rPr>
                <a:t>-</a:t>
              </a:r>
              <a:r>
                <a:rPr kumimoji="0" lang="en-US" alt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66FFFF"/>
                  </a:solidFill>
                  <a:effectLst/>
                  <a:uLnTx/>
                  <a:uFillTx/>
                  <a:latin typeface="Helvetica"/>
                  <a:ea typeface="MS PGothic" pitchFamily="34" charset="-128"/>
                  <a:cs typeface="+mn-cs"/>
                </a:rPr>
                <a:t> 952 never received pioglitazone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33485006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0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051" grpId="0"/>
      <p:bldP spid="2054" grpId="0" animBg="1"/>
      <p:bldP spid="2056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1263650"/>
            <a:ext cx="7772400" cy="4330700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7200" dirty="0">
                <a:solidFill>
                  <a:srgbClr val="FFFFFF"/>
                </a:solidFill>
              </a:rPr>
              <a:t>PIOGLITAZONE AND MYOCARDIAL FUNCTION</a:t>
            </a:r>
          </a:p>
        </p:txBody>
      </p:sp>
    </p:spTree>
    <p:extLst>
      <p:ext uri="{BB962C8B-B14F-4D97-AF65-F5344CB8AC3E}">
        <p14:creationId xmlns:p14="http://schemas.microsoft.com/office/powerpoint/2010/main" val="221461109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>
            <a:extLst>
              <a:ext uri="{FF2B5EF4-FFF2-40B4-BE49-F238E27FC236}">
                <a16:creationId xmlns:a16="http://schemas.microsoft.com/office/drawing/2014/main" id="{3108AD98-9D98-0247-BD50-A341D117A6B6}"/>
              </a:ext>
            </a:extLst>
          </p:cNvPr>
          <p:cNvGrpSpPr/>
          <p:nvPr/>
        </p:nvGrpSpPr>
        <p:grpSpPr>
          <a:xfrm rot="10800000">
            <a:off x="5529089" y="3881617"/>
            <a:ext cx="298005" cy="796546"/>
            <a:chOff x="4922154" y="4577857"/>
            <a:chExt cx="298005" cy="521034"/>
          </a:xfrm>
        </p:grpSpPr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9981847C-4EDB-4847-9ECD-BA6D2C37E1AF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D97D4056-EAB5-F647-8EB7-8D5D7A294F9D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4DCC779C-F7EF-EE4D-BD5B-220E8EA7E6A4}"/>
              </a:ext>
            </a:extLst>
          </p:cNvPr>
          <p:cNvGrpSpPr/>
          <p:nvPr/>
        </p:nvGrpSpPr>
        <p:grpSpPr>
          <a:xfrm rot="10800000">
            <a:off x="6250855" y="2113813"/>
            <a:ext cx="298005" cy="796546"/>
            <a:chOff x="4922154" y="4577857"/>
            <a:chExt cx="298005" cy="521034"/>
          </a:xfrm>
        </p:grpSpPr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DFAECC1-5956-FE4E-A78D-060B78C4DF85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C8E384-7E2E-454F-9F5A-101FC8FE951E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ADD98420-2CAB-EC45-9886-84B881FBD1C5}"/>
              </a:ext>
            </a:extLst>
          </p:cNvPr>
          <p:cNvSpPr/>
          <p:nvPr/>
        </p:nvSpPr>
        <p:spPr>
          <a:xfrm>
            <a:off x="5321475" y="4375635"/>
            <a:ext cx="713232" cy="1829043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5B78C4E5-E74A-FE4C-B4CA-3A15B32D6BE0}"/>
              </a:ext>
            </a:extLst>
          </p:cNvPr>
          <p:cNvSpPr/>
          <p:nvPr/>
        </p:nvSpPr>
        <p:spPr>
          <a:xfrm>
            <a:off x="6043241" y="2687800"/>
            <a:ext cx="713232" cy="3521192"/>
          </a:xfrm>
          <a:prstGeom prst="rect">
            <a:avLst/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F0DED80-8512-3D42-9CD0-B71DE19E8FE4}"/>
              </a:ext>
            </a:extLst>
          </p:cNvPr>
          <p:cNvGrpSpPr/>
          <p:nvPr/>
        </p:nvGrpSpPr>
        <p:grpSpPr>
          <a:xfrm rot="10800000">
            <a:off x="3950286" y="1628310"/>
            <a:ext cx="298005" cy="796546"/>
            <a:chOff x="4922154" y="4577857"/>
            <a:chExt cx="298005" cy="521034"/>
          </a:xfrm>
        </p:grpSpPr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89297657-D647-A648-B034-A12B3C7662C2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34CDBC80-C3D2-B24D-80F5-36518556CC87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Rectangle 53">
            <a:extLst>
              <a:ext uri="{FF2B5EF4-FFF2-40B4-BE49-F238E27FC236}">
                <a16:creationId xmlns:a16="http://schemas.microsoft.com/office/drawing/2014/main" id="{0D6F07C9-68E1-3E4C-B4DA-5E822EF8BC54}"/>
              </a:ext>
            </a:extLst>
          </p:cNvPr>
          <p:cNvSpPr/>
          <p:nvPr/>
        </p:nvSpPr>
        <p:spPr>
          <a:xfrm>
            <a:off x="3013674" y="4598334"/>
            <a:ext cx="713232" cy="158885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C2B96F71-F99D-DA41-9CC3-54B75E50EF8D}"/>
              </a:ext>
            </a:extLst>
          </p:cNvPr>
          <p:cNvSpPr/>
          <p:nvPr/>
        </p:nvSpPr>
        <p:spPr>
          <a:xfrm>
            <a:off x="3742672" y="2164053"/>
            <a:ext cx="713232" cy="4027445"/>
          </a:xfrm>
          <a:prstGeom prst="rect">
            <a:avLst/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169A006-FC5E-5245-BC49-6940308CF0BB}"/>
              </a:ext>
            </a:extLst>
          </p:cNvPr>
          <p:cNvGrpSpPr/>
          <p:nvPr/>
        </p:nvGrpSpPr>
        <p:grpSpPr>
          <a:xfrm rot="10800000">
            <a:off x="1004021" y="1745684"/>
            <a:ext cx="298005" cy="796546"/>
            <a:chOff x="4922154" y="4577857"/>
            <a:chExt cx="298005" cy="5210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1247545D-C41C-EA48-9AC6-DAB52CB24C8E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3F8A9232-2AB3-2A41-ACA7-8CFB8076EB2B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C01A47F-5CE4-1544-AE4A-FE985DDC07F5}"/>
              </a:ext>
            </a:extLst>
          </p:cNvPr>
          <p:cNvGrpSpPr/>
          <p:nvPr/>
        </p:nvGrpSpPr>
        <p:grpSpPr>
          <a:xfrm rot="10800000">
            <a:off x="1740757" y="3432834"/>
            <a:ext cx="298005" cy="796546"/>
            <a:chOff x="4922154" y="4577857"/>
            <a:chExt cx="298005" cy="521034"/>
          </a:xfrm>
        </p:grpSpPr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4687D40-90B9-4B40-ADA8-0FB00881E5BB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47FCE2C0-A001-3547-87D8-BBEE2A9B5B6B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Rectangle 51">
            <a:extLst>
              <a:ext uri="{FF2B5EF4-FFF2-40B4-BE49-F238E27FC236}">
                <a16:creationId xmlns:a16="http://schemas.microsoft.com/office/drawing/2014/main" id="{25A1EF20-D8B6-E049-84CA-3E4A9DDA6C33}"/>
              </a:ext>
            </a:extLst>
          </p:cNvPr>
          <p:cNvSpPr/>
          <p:nvPr/>
        </p:nvSpPr>
        <p:spPr>
          <a:xfrm>
            <a:off x="838562" y="2328623"/>
            <a:ext cx="709413" cy="3870920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F4DF433D-020C-6045-9585-B213C2D6651A}"/>
              </a:ext>
            </a:extLst>
          </p:cNvPr>
          <p:cNvSpPr/>
          <p:nvPr/>
        </p:nvSpPr>
        <p:spPr>
          <a:xfrm>
            <a:off x="1548145" y="3901712"/>
            <a:ext cx="709413" cy="2292097"/>
          </a:xfrm>
          <a:prstGeom prst="rect">
            <a:avLst/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B66258F-C79C-0348-925E-B5EA1EB9BFAA}"/>
              </a:ext>
            </a:extLst>
          </p:cNvPr>
          <p:cNvSpPr txBox="1"/>
          <p:nvPr/>
        </p:nvSpPr>
        <p:spPr>
          <a:xfrm>
            <a:off x="2120870" y="1111470"/>
            <a:ext cx="49183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Clarke, DeFronzo, et al Diabetes Care 40:1530-36, 2017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90EB98E-55CF-9848-B7EA-A4CD6C13C464}"/>
              </a:ext>
            </a:extLst>
          </p:cNvPr>
          <p:cNvSpPr txBox="1"/>
          <p:nvPr/>
        </p:nvSpPr>
        <p:spPr>
          <a:xfrm>
            <a:off x="148568" y="117852"/>
            <a:ext cx="8862939" cy="1015663"/>
          </a:xfrm>
          <a:prstGeom prst="rect">
            <a:avLst/>
          </a:prstGeom>
          <a:solidFill>
            <a:srgbClr val="FF6600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PIOGLITAZONE IMPROVES LEFT VENTRICULAR DIASTOLIC 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FUNCTION, MYOCARDIAL BLOOD FLOW, AND MYOCARDIAL AND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 SKELETAL MUSCLE INSULIN SENSITIVITY IN T2DM AFTER 24 WEEKS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F39E6BA-0AF0-1A47-95F3-EB91472AD438}"/>
              </a:ext>
            </a:extLst>
          </p:cNvPr>
          <p:cNvGrpSpPr/>
          <p:nvPr/>
        </p:nvGrpSpPr>
        <p:grpSpPr>
          <a:xfrm>
            <a:off x="101812" y="1704958"/>
            <a:ext cx="657947" cy="4629011"/>
            <a:chOff x="1088077" y="1594426"/>
            <a:chExt cx="657947" cy="4629011"/>
          </a:xfrm>
        </p:grpSpPr>
        <p:sp>
          <p:nvSpPr>
            <p:cNvPr id="9" name="Freeform 27">
              <a:extLst>
                <a:ext uri="{FF2B5EF4-FFF2-40B4-BE49-F238E27FC236}">
                  <a16:creationId xmlns:a16="http://schemas.microsoft.com/office/drawing/2014/main" id="{C3D67389-BA60-9046-86E2-4C7660F43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726" y="1758996"/>
              <a:ext cx="98531" cy="4355324"/>
            </a:xfrm>
            <a:custGeom>
              <a:avLst/>
              <a:gdLst>
                <a:gd name="T0" fmla="*/ 0 w 48"/>
                <a:gd name="T1" fmla="*/ 0 h 2448"/>
                <a:gd name="T2" fmla="*/ 0 w 48"/>
                <a:gd name="T3" fmla="*/ 2147483646 h 2448"/>
                <a:gd name="T4" fmla="*/ 405 w 48"/>
                <a:gd name="T5" fmla="*/ 2147483646 h 2448"/>
                <a:gd name="T6" fmla="*/ 0 60000 65536"/>
                <a:gd name="T7" fmla="*/ 0 60000 65536"/>
                <a:gd name="T8" fmla="*/ 0 60000 65536"/>
                <a:gd name="T9" fmla="*/ 0 w 48"/>
                <a:gd name="T10" fmla="*/ 0 h 2448"/>
                <a:gd name="T11" fmla="*/ 0 w 48"/>
                <a:gd name="T12" fmla="*/ 2448 h 24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" h="2448">
                  <a:moveTo>
                    <a:pt x="0" y="0"/>
                  </a:moveTo>
                  <a:lnTo>
                    <a:pt x="0" y="2448"/>
                  </a:lnTo>
                  <a:lnTo>
                    <a:pt x="48" y="2448"/>
                  </a:lnTo>
                </a:path>
              </a:pathLst>
            </a:custGeom>
            <a:noFill/>
            <a:ln w="317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0" name="Rectangle 32">
              <a:extLst>
                <a:ext uri="{FF2B5EF4-FFF2-40B4-BE49-F238E27FC236}">
                  <a16:creationId xmlns:a16="http://schemas.microsoft.com/office/drawing/2014/main" id="{66E526D7-FDB4-BF40-B725-44F5104CC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530" y="3000922"/>
              <a:ext cx="58349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6.0</a:t>
              </a: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-</a:t>
              </a:r>
            </a:p>
          </p:txBody>
        </p:sp>
        <p:sp>
          <p:nvSpPr>
            <p:cNvPr id="11" name="Rectangle 32">
              <a:extLst>
                <a:ext uri="{FF2B5EF4-FFF2-40B4-BE49-F238E27FC236}">
                  <a16:creationId xmlns:a16="http://schemas.microsoft.com/office/drawing/2014/main" id="{947A169B-28DA-B843-A498-021EB0630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529" y="4427514"/>
              <a:ext cx="58349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5.0</a:t>
              </a: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-</a:t>
              </a:r>
            </a:p>
          </p:txBody>
        </p:sp>
        <p:sp>
          <p:nvSpPr>
            <p:cNvPr id="13" name="Rectangle 32">
              <a:extLst>
                <a:ext uri="{FF2B5EF4-FFF2-40B4-BE49-F238E27FC236}">
                  <a16:creationId xmlns:a16="http://schemas.microsoft.com/office/drawing/2014/main" id="{43A4FD6A-A6CE-E44B-B0D2-3A7A52F1A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053" y="1594426"/>
              <a:ext cx="58349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7.0</a:t>
              </a: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-</a:t>
              </a:r>
            </a:p>
          </p:txBody>
        </p:sp>
        <p:sp>
          <p:nvSpPr>
            <p:cNvPr id="14" name="Rectangle 32">
              <a:extLst>
                <a:ext uri="{FF2B5EF4-FFF2-40B4-BE49-F238E27FC236}">
                  <a16:creationId xmlns:a16="http://schemas.microsoft.com/office/drawing/2014/main" id="{7ED43559-513A-E747-ABEB-91ADA1D2F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077" y="5854105"/>
              <a:ext cx="42800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4.0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64C0908-2269-8E4F-B801-89B178CF60FD}"/>
              </a:ext>
            </a:extLst>
          </p:cNvPr>
          <p:cNvGrpSpPr/>
          <p:nvPr/>
        </p:nvGrpSpPr>
        <p:grpSpPr>
          <a:xfrm rot="10800000">
            <a:off x="3205977" y="3986454"/>
            <a:ext cx="298005" cy="796546"/>
            <a:chOff x="4922154" y="4577857"/>
            <a:chExt cx="298005" cy="521034"/>
          </a:xfrm>
        </p:grpSpPr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8E5D3BB2-9B52-DB43-AD9F-4EA03F44E10F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CDEBFD30-2CE4-0745-A1BF-4D8931BD9DD8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70DA905-5E85-F041-9D80-27ECE5131285}"/>
              </a:ext>
            </a:extLst>
          </p:cNvPr>
          <p:cNvGrpSpPr/>
          <p:nvPr/>
        </p:nvGrpSpPr>
        <p:grpSpPr>
          <a:xfrm rot="10800000">
            <a:off x="7795735" y="4469443"/>
            <a:ext cx="298005" cy="796546"/>
            <a:chOff x="4922154" y="4577857"/>
            <a:chExt cx="298005" cy="521034"/>
          </a:xfrm>
        </p:grpSpPr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FDAB42EA-FB5D-F04C-8C6F-A57A59D79129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0B3C5653-28FA-E746-9890-489A130BE61F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9FC76AC-1EBD-BD4E-94FB-4B4C0A4AAEE9}"/>
              </a:ext>
            </a:extLst>
          </p:cNvPr>
          <p:cNvGrpSpPr/>
          <p:nvPr/>
        </p:nvGrpSpPr>
        <p:grpSpPr>
          <a:xfrm rot="10800000">
            <a:off x="8483558" y="1618262"/>
            <a:ext cx="298005" cy="796546"/>
            <a:chOff x="4922154" y="4577857"/>
            <a:chExt cx="298005" cy="521034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F68E57AB-EE1C-E849-87D7-AA46C17A33F0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5D4415B8-EA7D-8849-AAE8-37DF34A75001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B1239853-ED69-C242-9481-2515A17C6CF9}"/>
              </a:ext>
            </a:extLst>
          </p:cNvPr>
          <p:cNvSpPr txBox="1"/>
          <p:nvPr/>
        </p:nvSpPr>
        <p:spPr>
          <a:xfrm>
            <a:off x="919372" y="2408502"/>
            <a:ext cx="50526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6.7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06CEE68-644C-DF4F-8B65-AD0213E0E71E}"/>
              </a:ext>
            </a:extLst>
          </p:cNvPr>
          <p:cNvSpPr txBox="1"/>
          <p:nvPr/>
        </p:nvSpPr>
        <p:spPr>
          <a:xfrm>
            <a:off x="1622035" y="3967586"/>
            <a:ext cx="50526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5.6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186CB3E-0E35-C142-8D4B-565954F68CF1}"/>
              </a:ext>
            </a:extLst>
          </p:cNvPr>
          <p:cNvSpPr txBox="1"/>
          <p:nvPr/>
        </p:nvSpPr>
        <p:spPr>
          <a:xfrm>
            <a:off x="3121366" y="4680212"/>
            <a:ext cx="50526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3.4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F061DB7-B0A7-AB40-961D-B7AE808EE701}"/>
              </a:ext>
            </a:extLst>
          </p:cNvPr>
          <p:cNvSpPr txBox="1"/>
          <p:nvPr/>
        </p:nvSpPr>
        <p:spPr>
          <a:xfrm>
            <a:off x="3844130" y="2253088"/>
            <a:ext cx="50526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5.8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3FD871B-9E9B-DE41-BCC2-76E9F7FDAB80}"/>
              </a:ext>
            </a:extLst>
          </p:cNvPr>
          <p:cNvSpPr txBox="1"/>
          <p:nvPr/>
        </p:nvSpPr>
        <p:spPr>
          <a:xfrm>
            <a:off x="5361338" y="4466339"/>
            <a:ext cx="63350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0.24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C6EC29B-F3D5-0B4A-886C-1195B5BEACEA}"/>
              </a:ext>
            </a:extLst>
          </p:cNvPr>
          <p:cNvSpPr txBox="1"/>
          <p:nvPr/>
        </p:nvSpPr>
        <p:spPr>
          <a:xfrm>
            <a:off x="6083104" y="2772249"/>
            <a:ext cx="63350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0.43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2186C95-4B05-6542-8D8D-4D90343B42CB}"/>
              </a:ext>
            </a:extLst>
          </p:cNvPr>
          <p:cNvSpPr txBox="1"/>
          <p:nvPr/>
        </p:nvSpPr>
        <p:spPr>
          <a:xfrm>
            <a:off x="1155467" y="6300227"/>
            <a:ext cx="91563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HbA1c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(%)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A845339-2535-2343-AA54-4210BC4C3364}"/>
              </a:ext>
            </a:extLst>
          </p:cNvPr>
          <p:cNvSpPr txBox="1"/>
          <p:nvPr/>
        </p:nvSpPr>
        <p:spPr>
          <a:xfrm>
            <a:off x="3066183" y="6150300"/>
            <a:ext cx="1316386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Glucose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Infusion Rate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(mg/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kg•min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)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44109F6-36CD-DD45-A676-5D2362817091}"/>
              </a:ext>
            </a:extLst>
          </p:cNvPr>
          <p:cNvSpPr txBox="1"/>
          <p:nvPr/>
        </p:nvSpPr>
        <p:spPr>
          <a:xfrm>
            <a:off x="5273569" y="6150300"/>
            <a:ext cx="153599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Myocardial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Glucose Uptake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umol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/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min•g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)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16FE044-7108-2A4F-BA54-F2C17467A1CE}"/>
              </a:ext>
            </a:extLst>
          </p:cNvPr>
          <p:cNvSpPr txBox="1"/>
          <p:nvPr/>
        </p:nvSpPr>
        <p:spPr>
          <a:xfrm>
            <a:off x="7691146" y="6150300"/>
            <a:ext cx="114807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Myocardial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Blood Flow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(ml/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min•g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)</a:t>
            </a: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77BD0783-78A9-1A45-9910-13F0D367DBD7}"/>
              </a:ext>
            </a:extLst>
          </p:cNvPr>
          <p:cNvGrpSpPr/>
          <p:nvPr/>
        </p:nvGrpSpPr>
        <p:grpSpPr>
          <a:xfrm>
            <a:off x="2297438" y="1666992"/>
            <a:ext cx="595318" cy="4649107"/>
            <a:chOff x="2679271" y="1666992"/>
            <a:chExt cx="595318" cy="4649107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49958F01-72B6-344D-A7B5-7F4CA0746F1C}"/>
                </a:ext>
              </a:extLst>
            </p:cNvPr>
            <p:cNvGrpSpPr/>
            <p:nvPr/>
          </p:nvGrpSpPr>
          <p:grpSpPr>
            <a:xfrm>
              <a:off x="2679271" y="1666992"/>
              <a:ext cx="595318" cy="4649107"/>
              <a:chOff x="1151149" y="1574330"/>
              <a:chExt cx="595318" cy="4649107"/>
            </a:xfrm>
          </p:grpSpPr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592AD495-0081-2A40-A2F9-02C96C1A8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726" y="1758996"/>
                <a:ext cx="98531" cy="4355324"/>
              </a:xfrm>
              <a:custGeom>
                <a:avLst/>
                <a:gdLst>
                  <a:gd name="T0" fmla="*/ 0 w 48"/>
                  <a:gd name="T1" fmla="*/ 0 h 2448"/>
                  <a:gd name="T2" fmla="*/ 0 w 48"/>
                  <a:gd name="T3" fmla="*/ 2147483646 h 2448"/>
                  <a:gd name="T4" fmla="*/ 405 w 48"/>
                  <a:gd name="T5" fmla="*/ 2147483646 h 2448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2448"/>
                  <a:gd name="T11" fmla="*/ 0 w 48"/>
                  <a:gd name="T12" fmla="*/ 2448 h 24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2448">
                    <a:moveTo>
                      <a:pt x="0" y="0"/>
                    </a:moveTo>
                    <a:lnTo>
                      <a:pt x="0" y="2448"/>
                    </a:lnTo>
                    <a:lnTo>
                      <a:pt x="48" y="2448"/>
                    </a:lnTo>
                  </a:path>
                </a:pathLst>
              </a:custGeom>
              <a:noFill/>
              <a:ln w="3175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8" name="Rectangle 32">
                <a:extLst>
                  <a:ext uri="{FF2B5EF4-FFF2-40B4-BE49-F238E27FC236}">
                    <a16:creationId xmlns:a16="http://schemas.microsoft.com/office/drawing/2014/main" id="{E0B123DC-2478-274B-8CE5-972C423A3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973" y="3668244"/>
                <a:ext cx="58349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4.0</a:t>
                </a: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 -</a:t>
                </a:r>
              </a:p>
            </p:txBody>
          </p:sp>
          <p:sp>
            <p:nvSpPr>
              <p:cNvPr id="59" name="Rectangle 32">
                <a:extLst>
                  <a:ext uri="{FF2B5EF4-FFF2-40B4-BE49-F238E27FC236}">
                    <a16:creationId xmlns:a16="http://schemas.microsoft.com/office/drawing/2014/main" id="{6B30E246-389A-FF4B-A89D-888A8BA4C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973" y="4588243"/>
                <a:ext cx="58349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3.0</a:t>
                </a: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 -</a:t>
                </a:r>
              </a:p>
            </p:txBody>
          </p:sp>
          <p:sp>
            <p:nvSpPr>
              <p:cNvPr id="60" name="Rectangle 32">
                <a:extLst>
                  <a:ext uri="{FF2B5EF4-FFF2-40B4-BE49-F238E27FC236}">
                    <a16:creationId xmlns:a16="http://schemas.microsoft.com/office/drawing/2014/main" id="{4919EA6F-398B-8042-825A-8F6B202BB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149" y="1574330"/>
                <a:ext cx="58349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6.0</a:t>
                </a: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 -</a:t>
                </a:r>
              </a:p>
            </p:txBody>
          </p:sp>
          <p:sp>
            <p:nvSpPr>
              <p:cNvPr id="61" name="Rectangle 32">
                <a:extLst>
                  <a:ext uri="{FF2B5EF4-FFF2-40B4-BE49-F238E27FC236}">
                    <a16:creationId xmlns:a16="http://schemas.microsoft.com/office/drawing/2014/main" id="{B09AF727-ECB4-BE44-90E6-DF2A73A1F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511" y="5854105"/>
                <a:ext cx="428002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2.0</a:t>
                </a:r>
              </a:p>
            </p:txBody>
          </p:sp>
        </p:grpSp>
        <p:sp>
          <p:nvSpPr>
            <p:cNvPr id="62" name="Rectangle 32">
              <a:extLst>
                <a:ext uri="{FF2B5EF4-FFF2-40B4-BE49-F238E27FC236}">
                  <a16:creationId xmlns:a16="http://schemas.microsoft.com/office/drawing/2014/main" id="{00322596-4111-8242-AA90-4EB86651E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1095" y="2694908"/>
              <a:ext cx="58349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5.0</a:t>
              </a: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-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9E369E7E-A762-674B-A49A-C64F783D821C}"/>
              </a:ext>
            </a:extLst>
          </p:cNvPr>
          <p:cNvGrpSpPr/>
          <p:nvPr/>
        </p:nvGrpSpPr>
        <p:grpSpPr>
          <a:xfrm>
            <a:off x="4488547" y="1669008"/>
            <a:ext cx="825286" cy="4629011"/>
            <a:chOff x="2484824" y="1687088"/>
            <a:chExt cx="825286" cy="4629011"/>
          </a:xfrm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B5BB0B3B-C83A-F74D-A2AB-0A4348FABBB6}"/>
                </a:ext>
              </a:extLst>
            </p:cNvPr>
            <p:cNvGrpSpPr/>
            <p:nvPr/>
          </p:nvGrpSpPr>
          <p:grpSpPr>
            <a:xfrm>
              <a:off x="2484824" y="1687088"/>
              <a:ext cx="783317" cy="4629011"/>
              <a:chOff x="956702" y="1594426"/>
              <a:chExt cx="783317" cy="4629011"/>
            </a:xfrm>
          </p:grpSpPr>
          <p:sp>
            <p:nvSpPr>
              <p:cNvPr id="67" name="Freeform 27">
                <a:extLst>
                  <a:ext uri="{FF2B5EF4-FFF2-40B4-BE49-F238E27FC236}">
                    <a16:creationId xmlns:a16="http://schemas.microsoft.com/office/drawing/2014/main" id="{3EF2D1F8-DFC1-8148-A69D-722B2E4B2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726" y="1758996"/>
                <a:ext cx="98531" cy="4355324"/>
              </a:xfrm>
              <a:custGeom>
                <a:avLst/>
                <a:gdLst>
                  <a:gd name="T0" fmla="*/ 0 w 48"/>
                  <a:gd name="T1" fmla="*/ 0 h 2448"/>
                  <a:gd name="T2" fmla="*/ 0 w 48"/>
                  <a:gd name="T3" fmla="*/ 2147483646 h 2448"/>
                  <a:gd name="T4" fmla="*/ 405 w 48"/>
                  <a:gd name="T5" fmla="*/ 2147483646 h 2448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2448"/>
                  <a:gd name="T11" fmla="*/ 0 w 48"/>
                  <a:gd name="T12" fmla="*/ 2448 h 24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2448">
                    <a:moveTo>
                      <a:pt x="0" y="0"/>
                    </a:moveTo>
                    <a:lnTo>
                      <a:pt x="0" y="2448"/>
                    </a:lnTo>
                    <a:lnTo>
                      <a:pt x="48" y="2448"/>
                    </a:lnTo>
                  </a:path>
                </a:pathLst>
              </a:custGeom>
              <a:noFill/>
              <a:ln w="3175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" name="Rectangle 32">
                <a:extLst>
                  <a:ext uri="{FF2B5EF4-FFF2-40B4-BE49-F238E27FC236}">
                    <a16:creationId xmlns:a16="http://schemas.microsoft.com/office/drawing/2014/main" id="{E84A17A4-B348-E344-987E-71A0103BC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657" y="3668244"/>
                <a:ext cx="755015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0.30</a:t>
                </a: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 -</a:t>
                </a:r>
              </a:p>
            </p:txBody>
          </p:sp>
          <p:sp>
            <p:nvSpPr>
              <p:cNvPr id="69" name="Rectangle 32">
                <a:extLst>
                  <a:ext uri="{FF2B5EF4-FFF2-40B4-BE49-F238E27FC236}">
                    <a16:creationId xmlns:a16="http://schemas.microsoft.com/office/drawing/2014/main" id="{E375179C-5D6F-AC44-A50E-9C149BF7D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6702" y="4588243"/>
                <a:ext cx="755015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0.20</a:t>
                </a: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 -</a:t>
                </a:r>
              </a:p>
            </p:txBody>
          </p:sp>
          <p:sp>
            <p:nvSpPr>
              <p:cNvPr id="70" name="Rectangle 32">
                <a:extLst>
                  <a:ext uri="{FF2B5EF4-FFF2-40B4-BE49-F238E27FC236}">
                    <a16:creationId xmlns:a16="http://schemas.microsoft.com/office/drawing/2014/main" id="{0AD41F1B-A7EB-1A4C-9179-909E603B0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004" y="1594426"/>
                <a:ext cx="755015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0.50</a:t>
                </a: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 -</a:t>
                </a:r>
              </a:p>
            </p:txBody>
          </p:sp>
          <p:sp>
            <p:nvSpPr>
              <p:cNvPr id="71" name="Rectangle 32">
                <a:extLst>
                  <a:ext uri="{FF2B5EF4-FFF2-40B4-BE49-F238E27FC236}">
                    <a16:creationId xmlns:a16="http://schemas.microsoft.com/office/drawing/2014/main" id="{767F7871-66B2-8846-9BE1-1A7F9ECE6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317" y="5854105"/>
                <a:ext cx="59952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0.10</a:t>
                </a:r>
              </a:p>
            </p:txBody>
          </p:sp>
        </p:grpSp>
        <p:sp>
          <p:nvSpPr>
            <p:cNvPr id="66" name="Rectangle 32">
              <a:extLst>
                <a:ext uri="{FF2B5EF4-FFF2-40B4-BE49-F238E27FC236}">
                  <a16:creationId xmlns:a16="http://schemas.microsoft.com/office/drawing/2014/main" id="{8C7CD597-7E60-704B-9318-60AF7CE0D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095" y="2694908"/>
              <a:ext cx="75501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0.40</a:t>
              </a: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-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4CB50690-DABE-E649-9D4D-A26820CD8176}"/>
              </a:ext>
            </a:extLst>
          </p:cNvPr>
          <p:cNvGrpSpPr/>
          <p:nvPr/>
        </p:nvGrpSpPr>
        <p:grpSpPr>
          <a:xfrm>
            <a:off x="6770865" y="1668094"/>
            <a:ext cx="764998" cy="4649107"/>
            <a:chOff x="2525017" y="1666992"/>
            <a:chExt cx="764998" cy="4649107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8C272C6A-301C-6643-A0A3-4EFB9A129F83}"/>
                </a:ext>
              </a:extLst>
            </p:cNvPr>
            <p:cNvGrpSpPr/>
            <p:nvPr/>
          </p:nvGrpSpPr>
          <p:grpSpPr>
            <a:xfrm>
              <a:off x="2525017" y="1666992"/>
              <a:ext cx="763221" cy="4649107"/>
              <a:chOff x="996895" y="1574330"/>
              <a:chExt cx="763221" cy="4649107"/>
            </a:xfrm>
          </p:grpSpPr>
          <p:sp>
            <p:nvSpPr>
              <p:cNvPr id="77" name="Freeform 27">
                <a:extLst>
                  <a:ext uri="{FF2B5EF4-FFF2-40B4-BE49-F238E27FC236}">
                    <a16:creationId xmlns:a16="http://schemas.microsoft.com/office/drawing/2014/main" id="{998BCDBF-D737-494B-9190-4D68D58A7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726" y="1758996"/>
                <a:ext cx="98531" cy="4355324"/>
              </a:xfrm>
              <a:custGeom>
                <a:avLst/>
                <a:gdLst>
                  <a:gd name="T0" fmla="*/ 0 w 48"/>
                  <a:gd name="T1" fmla="*/ 0 h 2448"/>
                  <a:gd name="T2" fmla="*/ 0 w 48"/>
                  <a:gd name="T3" fmla="*/ 2147483646 h 2448"/>
                  <a:gd name="T4" fmla="*/ 405 w 48"/>
                  <a:gd name="T5" fmla="*/ 2147483646 h 2448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2448"/>
                  <a:gd name="T11" fmla="*/ 0 w 48"/>
                  <a:gd name="T12" fmla="*/ 2448 h 24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2448">
                    <a:moveTo>
                      <a:pt x="0" y="0"/>
                    </a:moveTo>
                    <a:lnTo>
                      <a:pt x="0" y="2448"/>
                    </a:lnTo>
                    <a:lnTo>
                      <a:pt x="48" y="2448"/>
                    </a:lnTo>
                  </a:path>
                </a:pathLst>
              </a:custGeom>
              <a:noFill/>
              <a:ln w="3175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78" name="Rectangle 32">
                <a:extLst>
                  <a:ext uri="{FF2B5EF4-FFF2-40B4-BE49-F238E27FC236}">
                    <a16:creationId xmlns:a16="http://schemas.microsoft.com/office/drawing/2014/main" id="{243E4D57-D108-2645-86A9-86AEF211A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753" y="3668244"/>
                <a:ext cx="755015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1.00</a:t>
                </a: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 -</a:t>
                </a:r>
              </a:p>
            </p:txBody>
          </p:sp>
          <p:sp>
            <p:nvSpPr>
              <p:cNvPr id="79" name="Rectangle 32">
                <a:extLst>
                  <a:ext uri="{FF2B5EF4-FFF2-40B4-BE49-F238E27FC236}">
                    <a16:creationId xmlns:a16="http://schemas.microsoft.com/office/drawing/2014/main" id="{C56C6B8B-0B39-274E-95A6-75E84422B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895" y="4588243"/>
                <a:ext cx="755015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0.95</a:t>
                </a: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 -</a:t>
                </a:r>
              </a:p>
            </p:txBody>
          </p:sp>
          <p:sp>
            <p:nvSpPr>
              <p:cNvPr id="80" name="Rectangle 32">
                <a:extLst>
                  <a:ext uri="{FF2B5EF4-FFF2-40B4-BE49-F238E27FC236}">
                    <a16:creationId xmlns:a16="http://schemas.microsoft.com/office/drawing/2014/main" id="{49DF43FA-34A5-6443-9A09-02226D5D9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101" y="1574330"/>
                <a:ext cx="755015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1.10</a:t>
                </a: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 -</a:t>
                </a:r>
              </a:p>
            </p:txBody>
          </p:sp>
          <p:sp>
            <p:nvSpPr>
              <p:cNvPr id="81" name="Rectangle 32">
                <a:extLst>
                  <a:ext uri="{FF2B5EF4-FFF2-40B4-BE49-F238E27FC236}">
                    <a16:creationId xmlns:a16="http://schemas.microsoft.com/office/drawing/2014/main" id="{50A96D49-90C4-8B4E-8C7C-BD4DF713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318" y="5854105"/>
                <a:ext cx="59952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0.90</a:t>
                </a:r>
              </a:p>
            </p:txBody>
          </p:sp>
        </p:grpSp>
        <p:sp>
          <p:nvSpPr>
            <p:cNvPr id="76" name="Rectangle 32">
              <a:extLst>
                <a:ext uri="{FF2B5EF4-FFF2-40B4-BE49-F238E27FC236}">
                  <a16:creationId xmlns:a16="http://schemas.microsoft.com/office/drawing/2014/main" id="{40C16F32-3D34-E64C-9993-B3524A8E4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5000" y="2694908"/>
              <a:ext cx="75501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1.05</a:t>
              </a: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-</a:t>
              </a:r>
            </a:p>
          </p:txBody>
        </p:sp>
      </p:grpSp>
      <p:sp>
        <p:nvSpPr>
          <p:cNvPr id="82" name="Rectangle 81">
            <a:extLst>
              <a:ext uri="{FF2B5EF4-FFF2-40B4-BE49-F238E27FC236}">
                <a16:creationId xmlns:a16="http://schemas.microsoft.com/office/drawing/2014/main" id="{FF866F80-16DE-B043-9B44-F78083A865FB}"/>
              </a:ext>
            </a:extLst>
          </p:cNvPr>
          <p:cNvSpPr/>
          <p:nvPr/>
        </p:nvSpPr>
        <p:spPr>
          <a:xfrm>
            <a:off x="7547929" y="4976717"/>
            <a:ext cx="713232" cy="1234683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25A5F1A0-3BD1-5543-8F11-44B6D2E81D39}"/>
              </a:ext>
            </a:extLst>
          </p:cNvPr>
          <p:cNvSpPr/>
          <p:nvPr/>
        </p:nvSpPr>
        <p:spPr>
          <a:xfrm>
            <a:off x="8275944" y="2052927"/>
            <a:ext cx="713232" cy="4152739"/>
          </a:xfrm>
          <a:prstGeom prst="rect">
            <a:avLst/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09511CC-AD3B-3946-958D-51617DF98FC9}"/>
              </a:ext>
            </a:extLst>
          </p:cNvPr>
          <p:cNvSpPr txBox="1"/>
          <p:nvPr/>
        </p:nvSpPr>
        <p:spPr>
          <a:xfrm>
            <a:off x="8268078" y="1170770"/>
            <a:ext cx="9220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p&lt;0.01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AF1A522E-5F71-4447-B9BE-EB3C09FCEAE9}"/>
              </a:ext>
            </a:extLst>
          </p:cNvPr>
          <p:cNvSpPr txBox="1"/>
          <p:nvPr/>
        </p:nvSpPr>
        <p:spPr>
          <a:xfrm>
            <a:off x="5879096" y="1672973"/>
            <a:ext cx="9220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p&lt;0.01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13A316A9-8D7E-5D4D-9F25-51A8ECF5E939}"/>
              </a:ext>
            </a:extLst>
          </p:cNvPr>
          <p:cNvSpPr txBox="1"/>
          <p:nvPr/>
        </p:nvSpPr>
        <p:spPr>
          <a:xfrm>
            <a:off x="4020970" y="1308471"/>
            <a:ext cx="1037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p&lt;0.005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C47B5A9-0B5B-DE43-B191-67179D12240F}"/>
              </a:ext>
            </a:extLst>
          </p:cNvPr>
          <p:cNvSpPr txBox="1"/>
          <p:nvPr/>
        </p:nvSpPr>
        <p:spPr>
          <a:xfrm>
            <a:off x="8315807" y="2154005"/>
            <a:ext cx="63350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1.10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B08C866-2E41-4748-BB2C-5EBABB4B0545}"/>
              </a:ext>
            </a:extLst>
          </p:cNvPr>
          <p:cNvSpPr txBox="1"/>
          <p:nvPr/>
        </p:nvSpPr>
        <p:spPr>
          <a:xfrm>
            <a:off x="7586499" y="5055254"/>
            <a:ext cx="63350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0.95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905309" y="4907378"/>
            <a:ext cx="485518" cy="9948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wordArtVert"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PRE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449155" y="5055254"/>
            <a:ext cx="485518" cy="9948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wordArtVert"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PRE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1658536" y="4776716"/>
            <a:ext cx="485518" cy="129573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wordArtVert"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POST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6117235" y="4722712"/>
            <a:ext cx="485518" cy="129573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wordArtVert"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POST</a:t>
            </a:r>
          </a:p>
        </p:txBody>
      </p:sp>
    </p:spTree>
    <p:extLst>
      <p:ext uri="{BB962C8B-B14F-4D97-AF65-F5344CB8AC3E}">
        <p14:creationId xmlns:p14="http://schemas.microsoft.com/office/powerpoint/2010/main" val="2757008655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>
            <a:extLst>
              <a:ext uri="{FF2B5EF4-FFF2-40B4-BE49-F238E27FC236}">
                <a16:creationId xmlns:a16="http://schemas.microsoft.com/office/drawing/2014/main" id="{4DCC779C-F7EF-EE4D-BD5B-220E8EA7E6A4}"/>
              </a:ext>
            </a:extLst>
          </p:cNvPr>
          <p:cNvGrpSpPr/>
          <p:nvPr/>
        </p:nvGrpSpPr>
        <p:grpSpPr>
          <a:xfrm rot="10800000">
            <a:off x="6160023" y="1860319"/>
            <a:ext cx="298005" cy="796546"/>
            <a:chOff x="4922154" y="4577857"/>
            <a:chExt cx="298005" cy="521034"/>
          </a:xfrm>
        </p:grpSpPr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DFAECC1-5956-FE4E-A78D-060B78C4DF85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C8E384-7E2E-454F-9F5A-101FC8FE951E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ADD98420-2CAB-EC45-9886-84B881FBD1C5}"/>
              </a:ext>
            </a:extLst>
          </p:cNvPr>
          <p:cNvSpPr/>
          <p:nvPr/>
        </p:nvSpPr>
        <p:spPr>
          <a:xfrm>
            <a:off x="5212831" y="3576123"/>
            <a:ext cx="713232" cy="2375062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5B78C4E5-E74A-FE4C-B4CA-3A15B32D6BE0}"/>
              </a:ext>
            </a:extLst>
          </p:cNvPr>
          <p:cNvSpPr/>
          <p:nvPr/>
        </p:nvSpPr>
        <p:spPr>
          <a:xfrm>
            <a:off x="5952409" y="1931828"/>
            <a:ext cx="713232" cy="4023670"/>
          </a:xfrm>
          <a:prstGeom prst="rect">
            <a:avLst/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F0DED80-8512-3D42-9CD0-B71DE19E8FE4}"/>
              </a:ext>
            </a:extLst>
          </p:cNvPr>
          <p:cNvGrpSpPr/>
          <p:nvPr/>
        </p:nvGrpSpPr>
        <p:grpSpPr>
          <a:xfrm rot="10800000">
            <a:off x="4013662" y="1659106"/>
            <a:ext cx="298005" cy="796546"/>
            <a:chOff x="4922154" y="4577857"/>
            <a:chExt cx="298005" cy="521034"/>
          </a:xfrm>
        </p:grpSpPr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89297657-D647-A648-B034-A12B3C7662C2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34CDBC80-C3D2-B24D-80F5-36518556CC87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Rectangle 53">
            <a:extLst>
              <a:ext uri="{FF2B5EF4-FFF2-40B4-BE49-F238E27FC236}">
                <a16:creationId xmlns:a16="http://schemas.microsoft.com/office/drawing/2014/main" id="{0D6F07C9-68E1-3E4C-B4DA-5E822EF8BC54}"/>
              </a:ext>
            </a:extLst>
          </p:cNvPr>
          <p:cNvSpPr/>
          <p:nvPr/>
        </p:nvSpPr>
        <p:spPr>
          <a:xfrm>
            <a:off x="3077050" y="4479602"/>
            <a:ext cx="713232" cy="1454088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C2B96F71-F99D-DA41-9CC3-54B75E50EF8D}"/>
              </a:ext>
            </a:extLst>
          </p:cNvPr>
          <p:cNvSpPr/>
          <p:nvPr/>
        </p:nvSpPr>
        <p:spPr>
          <a:xfrm>
            <a:off x="3806048" y="2189837"/>
            <a:ext cx="713232" cy="3748167"/>
          </a:xfrm>
          <a:prstGeom prst="rect">
            <a:avLst/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B169A006-FC5E-5245-BC49-6940308CF0BB}"/>
              </a:ext>
            </a:extLst>
          </p:cNvPr>
          <p:cNvGrpSpPr/>
          <p:nvPr/>
        </p:nvGrpSpPr>
        <p:grpSpPr>
          <a:xfrm rot="10800000">
            <a:off x="998750" y="3748896"/>
            <a:ext cx="298005" cy="796546"/>
            <a:chOff x="4922154" y="4577857"/>
            <a:chExt cx="298005" cy="521034"/>
          </a:xfrm>
        </p:grpSpPr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1247545D-C41C-EA48-9AC6-DAB52CB24C8E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3F8A9232-2AB3-2A41-ACA7-8CFB8076EB2B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2C01A47F-5CE4-1544-AE4A-FE985DDC07F5}"/>
              </a:ext>
            </a:extLst>
          </p:cNvPr>
          <p:cNvGrpSpPr/>
          <p:nvPr/>
        </p:nvGrpSpPr>
        <p:grpSpPr>
          <a:xfrm rot="10800000">
            <a:off x="1718390" y="2116374"/>
            <a:ext cx="298005" cy="796546"/>
            <a:chOff x="4922154" y="4577857"/>
            <a:chExt cx="298005" cy="521034"/>
          </a:xfrm>
        </p:grpSpPr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04687D40-90B9-4B40-ADA8-0FB00881E5BB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47FCE2C0-A001-3547-87D8-BBEE2A9B5B6B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Rectangle 51">
            <a:extLst>
              <a:ext uri="{FF2B5EF4-FFF2-40B4-BE49-F238E27FC236}">
                <a16:creationId xmlns:a16="http://schemas.microsoft.com/office/drawing/2014/main" id="{25A1EF20-D8B6-E049-84CA-3E4A9DDA6C33}"/>
              </a:ext>
            </a:extLst>
          </p:cNvPr>
          <p:cNvSpPr/>
          <p:nvPr/>
        </p:nvSpPr>
        <p:spPr>
          <a:xfrm>
            <a:off x="793041" y="4167504"/>
            <a:ext cx="709413" cy="1789302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F4DF433D-020C-6045-9585-B213C2D6651A}"/>
              </a:ext>
            </a:extLst>
          </p:cNvPr>
          <p:cNvSpPr/>
          <p:nvPr/>
        </p:nvSpPr>
        <p:spPr>
          <a:xfrm>
            <a:off x="1512686" y="2564021"/>
            <a:ext cx="709413" cy="3386468"/>
          </a:xfrm>
          <a:prstGeom prst="rect">
            <a:avLst/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B66258F-C79C-0348-925E-B5EA1EB9BFAA}"/>
              </a:ext>
            </a:extLst>
          </p:cNvPr>
          <p:cNvSpPr txBox="1"/>
          <p:nvPr/>
        </p:nvSpPr>
        <p:spPr>
          <a:xfrm>
            <a:off x="2120873" y="920350"/>
            <a:ext cx="491833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rPr>
              <a:t>Clarke, DeFronzo, et al Diabetes Care 40:1530-36, 2017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90EB98E-55CF-9848-B7EA-A4CD6C13C464}"/>
              </a:ext>
            </a:extLst>
          </p:cNvPr>
          <p:cNvSpPr txBox="1"/>
          <p:nvPr/>
        </p:nvSpPr>
        <p:spPr>
          <a:xfrm>
            <a:off x="401589" y="117852"/>
            <a:ext cx="8356903" cy="830997"/>
          </a:xfrm>
          <a:prstGeom prst="rect">
            <a:avLst/>
          </a:prstGeom>
          <a:solidFill>
            <a:srgbClr val="FF6600"/>
          </a:solidFill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PIOGLITAZONE IMPROVES DIASTOLIC  AND SYSTOLIC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 CARDIAC FUNCTION IN T2DM AFTER 24 WEEKS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F39E6BA-0AF0-1A47-95F3-EB91472AD438}"/>
              </a:ext>
            </a:extLst>
          </p:cNvPr>
          <p:cNvGrpSpPr/>
          <p:nvPr/>
        </p:nvGrpSpPr>
        <p:grpSpPr>
          <a:xfrm>
            <a:off x="111800" y="1451464"/>
            <a:ext cx="478394" cy="4607648"/>
            <a:chOff x="1233863" y="1594426"/>
            <a:chExt cx="478394" cy="4607648"/>
          </a:xfrm>
        </p:grpSpPr>
        <p:sp>
          <p:nvSpPr>
            <p:cNvPr id="9" name="Freeform 27">
              <a:extLst>
                <a:ext uri="{FF2B5EF4-FFF2-40B4-BE49-F238E27FC236}">
                  <a16:creationId xmlns:a16="http://schemas.microsoft.com/office/drawing/2014/main" id="{C3D67389-BA60-9046-86E2-4C7660F43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3726" y="1758996"/>
              <a:ext cx="98531" cy="4355324"/>
            </a:xfrm>
            <a:custGeom>
              <a:avLst/>
              <a:gdLst>
                <a:gd name="T0" fmla="*/ 0 w 48"/>
                <a:gd name="T1" fmla="*/ 0 h 2448"/>
                <a:gd name="T2" fmla="*/ 0 w 48"/>
                <a:gd name="T3" fmla="*/ 2147483646 h 2448"/>
                <a:gd name="T4" fmla="*/ 405 w 48"/>
                <a:gd name="T5" fmla="*/ 2147483646 h 2448"/>
                <a:gd name="T6" fmla="*/ 0 60000 65536"/>
                <a:gd name="T7" fmla="*/ 0 60000 65536"/>
                <a:gd name="T8" fmla="*/ 0 60000 65536"/>
                <a:gd name="T9" fmla="*/ 0 w 48"/>
                <a:gd name="T10" fmla="*/ 0 h 2448"/>
                <a:gd name="T11" fmla="*/ 0 w 48"/>
                <a:gd name="T12" fmla="*/ 2448 h 24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8" h="2448">
                  <a:moveTo>
                    <a:pt x="0" y="0"/>
                  </a:moveTo>
                  <a:lnTo>
                    <a:pt x="0" y="2448"/>
                  </a:lnTo>
                  <a:lnTo>
                    <a:pt x="48" y="2448"/>
                  </a:lnTo>
                </a:path>
              </a:pathLst>
            </a:custGeom>
            <a:noFill/>
            <a:ln w="3175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MS PGothic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0" name="Rectangle 32">
              <a:extLst>
                <a:ext uri="{FF2B5EF4-FFF2-40B4-BE49-F238E27FC236}">
                  <a16:creationId xmlns:a16="http://schemas.microsoft.com/office/drawing/2014/main" id="{66E526D7-FDB4-BF40-B725-44F5104CC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864" y="3000922"/>
              <a:ext cx="4408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65 -</a:t>
              </a:r>
            </a:p>
          </p:txBody>
        </p:sp>
        <p:sp>
          <p:nvSpPr>
            <p:cNvPr id="11" name="Rectangle 32">
              <a:extLst>
                <a:ext uri="{FF2B5EF4-FFF2-40B4-BE49-F238E27FC236}">
                  <a16:creationId xmlns:a16="http://schemas.microsoft.com/office/drawing/2014/main" id="{947A169B-28DA-B843-A498-021EB0630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863" y="4427514"/>
              <a:ext cx="4408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60 -</a:t>
              </a:r>
            </a:p>
          </p:txBody>
        </p:sp>
        <p:sp>
          <p:nvSpPr>
            <p:cNvPr id="13" name="Rectangle 32">
              <a:extLst>
                <a:ext uri="{FF2B5EF4-FFF2-40B4-BE49-F238E27FC236}">
                  <a16:creationId xmlns:a16="http://schemas.microsoft.com/office/drawing/2014/main" id="{43A4FD6A-A6CE-E44B-B0D2-3A7A52F1A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7652" y="1594426"/>
              <a:ext cx="44082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70 -</a:t>
              </a:r>
            </a:p>
          </p:txBody>
        </p:sp>
        <p:sp>
          <p:nvSpPr>
            <p:cNvPr id="14" name="Rectangle 32">
              <a:extLst>
                <a:ext uri="{FF2B5EF4-FFF2-40B4-BE49-F238E27FC236}">
                  <a16:creationId xmlns:a16="http://schemas.microsoft.com/office/drawing/2014/main" id="{7ED43559-513A-E747-ABEB-91ADA1D2F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9800" y="5894297"/>
              <a:ext cx="28533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55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64C0908-2269-8E4F-B801-89B178CF60FD}"/>
              </a:ext>
            </a:extLst>
          </p:cNvPr>
          <p:cNvGrpSpPr/>
          <p:nvPr/>
        </p:nvGrpSpPr>
        <p:grpSpPr>
          <a:xfrm rot="10800000">
            <a:off x="3284664" y="3916783"/>
            <a:ext cx="298005" cy="796546"/>
            <a:chOff x="4922154" y="4577857"/>
            <a:chExt cx="298005" cy="521034"/>
          </a:xfrm>
        </p:grpSpPr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8E5D3BB2-9B52-DB43-AD9F-4EA03F44E10F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CDEBFD30-2CE4-0745-A1BF-4D8931BD9DD8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70DA905-5E85-F041-9D80-27ECE5131285}"/>
              </a:ext>
            </a:extLst>
          </p:cNvPr>
          <p:cNvGrpSpPr/>
          <p:nvPr/>
        </p:nvGrpSpPr>
        <p:grpSpPr>
          <a:xfrm rot="10800000">
            <a:off x="7795735" y="4215949"/>
            <a:ext cx="298005" cy="796546"/>
            <a:chOff x="4922154" y="4577857"/>
            <a:chExt cx="298005" cy="521034"/>
          </a:xfrm>
        </p:grpSpPr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FDAB42EA-FB5D-F04C-8C6F-A57A59D79129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0B3C5653-28FA-E746-9890-489A130BE61F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9FC76AC-1EBD-BD4E-94FB-4B4C0A4AAEE9}"/>
              </a:ext>
            </a:extLst>
          </p:cNvPr>
          <p:cNvGrpSpPr/>
          <p:nvPr/>
        </p:nvGrpSpPr>
        <p:grpSpPr>
          <a:xfrm rot="10800000">
            <a:off x="8483558" y="1618262"/>
            <a:ext cx="298005" cy="796546"/>
            <a:chOff x="4922154" y="4577857"/>
            <a:chExt cx="298005" cy="521034"/>
          </a:xfrm>
        </p:grpSpPr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F68E57AB-EE1C-E849-87D7-AA46C17A33F0}"/>
                </a:ext>
              </a:extLst>
            </p:cNvPr>
            <p:cNvCxnSpPr>
              <a:cxnSpLocks/>
            </p:cNvCxnSpPr>
            <p:nvPr/>
          </p:nvCxnSpPr>
          <p:spPr>
            <a:xfrm>
              <a:off x="5071156" y="4577857"/>
              <a:ext cx="0" cy="521034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5D4415B8-EA7D-8849-AAE8-37DF34A75001}"/>
                </a:ext>
              </a:extLst>
            </p:cNvPr>
            <p:cNvCxnSpPr/>
            <p:nvPr/>
          </p:nvCxnSpPr>
          <p:spPr>
            <a:xfrm>
              <a:off x="4922154" y="5098891"/>
              <a:ext cx="298005" cy="0"/>
            </a:xfrm>
            <a:prstGeom prst="line">
              <a:avLst/>
            </a:prstGeom>
            <a:ln w="28575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B1239853-ED69-C242-9481-2515A17C6CF9}"/>
              </a:ext>
            </a:extLst>
          </p:cNvPr>
          <p:cNvSpPr txBox="1"/>
          <p:nvPr/>
        </p:nvSpPr>
        <p:spPr>
          <a:xfrm>
            <a:off x="830999" y="4255145"/>
            <a:ext cx="63350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60.7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06CEE68-644C-DF4F-8B65-AD0213E0E71E}"/>
              </a:ext>
            </a:extLst>
          </p:cNvPr>
          <p:cNvSpPr txBox="1"/>
          <p:nvPr/>
        </p:nvSpPr>
        <p:spPr>
          <a:xfrm>
            <a:off x="1550639" y="2591710"/>
            <a:ext cx="63350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65.6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186CB3E-0E35-C142-8D4B-565954F68CF1}"/>
              </a:ext>
            </a:extLst>
          </p:cNvPr>
          <p:cNvSpPr txBox="1"/>
          <p:nvPr/>
        </p:nvSpPr>
        <p:spPr>
          <a:xfrm>
            <a:off x="3116913" y="4600780"/>
            <a:ext cx="63350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1.04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F061DB7-B0A7-AB40-961D-B7AE808EE701}"/>
              </a:ext>
            </a:extLst>
          </p:cNvPr>
          <p:cNvSpPr txBox="1"/>
          <p:nvPr/>
        </p:nvSpPr>
        <p:spPr>
          <a:xfrm>
            <a:off x="3845911" y="2287533"/>
            <a:ext cx="63350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1.75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3FD871B-9E9B-DE41-BCC2-76E9F7FDAB80}"/>
              </a:ext>
            </a:extLst>
          </p:cNvPr>
          <p:cNvSpPr txBox="1"/>
          <p:nvPr/>
        </p:nvSpPr>
        <p:spPr>
          <a:xfrm>
            <a:off x="5271380" y="3630523"/>
            <a:ext cx="63350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61.9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C6EC29B-F3D5-0B4A-886C-1195B5BEACEA}"/>
              </a:ext>
            </a:extLst>
          </p:cNvPr>
          <p:cNvSpPr txBox="1"/>
          <p:nvPr/>
        </p:nvSpPr>
        <p:spPr>
          <a:xfrm>
            <a:off x="5992272" y="2003337"/>
            <a:ext cx="63350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63.9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2186C95-4B05-6542-8D8D-4D90343B42CB}"/>
              </a:ext>
            </a:extLst>
          </p:cNvPr>
          <p:cNvSpPr txBox="1"/>
          <p:nvPr/>
        </p:nvSpPr>
        <p:spPr>
          <a:xfrm>
            <a:off x="1120365" y="5931003"/>
            <a:ext cx="99418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Ejection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Fraction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(%)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A845339-2535-2343-AA54-4210BC4C3364}"/>
              </a:ext>
            </a:extLst>
          </p:cNvPr>
          <p:cNvSpPr txBox="1"/>
          <p:nvPr/>
        </p:nvSpPr>
        <p:spPr>
          <a:xfrm>
            <a:off x="3163430" y="5931003"/>
            <a:ext cx="129221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Transmitral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E/A Flow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Ratio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44109F6-36CD-DD45-A676-5D2362817091}"/>
              </a:ext>
            </a:extLst>
          </p:cNvPr>
          <p:cNvSpPr txBox="1"/>
          <p:nvPr/>
        </p:nvSpPr>
        <p:spPr>
          <a:xfrm>
            <a:off x="5494783" y="5931003"/>
            <a:ext cx="109356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EDV/BSA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(ml/m</a:t>
            </a:r>
            <a:r>
              <a:rPr kumimoji="0" lang="en-US" sz="1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2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)</a:t>
            </a:r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77BD0783-78A9-1A45-9910-13F0D367DBD7}"/>
              </a:ext>
            </a:extLst>
          </p:cNvPr>
          <p:cNvGrpSpPr/>
          <p:nvPr/>
        </p:nvGrpSpPr>
        <p:grpSpPr>
          <a:xfrm>
            <a:off x="2297810" y="1450019"/>
            <a:ext cx="669384" cy="4551031"/>
            <a:chOff x="2570995" y="1703513"/>
            <a:chExt cx="669384" cy="4551031"/>
          </a:xfrm>
        </p:grpSpPr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49958F01-72B6-344D-A7B5-7F4CA0746F1C}"/>
                </a:ext>
              </a:extLst>
            </p:cNvPr>
            <p:cNvGrpSpPr/>
            <p:nvPr/>
          </p:nvGrpSpPr>
          <p:grpSpPr>
            <a:xfrm>
              <a:off x="2570995" y="1703513"/>
              <a:ext cx="669384" cy="4551031"/>
              <a:chOff x="1042873" y="1610851"/>
              <a:chExt cx="669384" cy="4551031"/>
            </a:xfrm>
          </p:grpSpPr>
          <p:sp>
            <p:nvSpPr>
              <p:cNvPr id="57" name="Freeform 27">
                <a:extLst>
                  <a:ext uri="{FF2B5EF4-FFF2-40B4-BE49-F238E27FC236}">
                    <a16:creationId xmlns:a16="http://schemas.microsoft.com/office/drawing/2014/main" id="{592AD495-0081-2A40-A2F9-02C96C1A8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726" y="1758996"/>
                <a:ext cx="98531" cy="4355324"/>
              </a:xfrm>
              <a:custGeom>
                <a:avLst/>
                <a:gdLst>
                  <a:gd name="T0" fmla="*/ 0 w 48"/>
                  <a:gd name="T1" fmla="*/ 0 h 2448"/>
                  <a:gd name="T2" fmla="*/ 0 w 48"/>
                  <a:gd name="T3" fmla="*/ 2147483646 h 2448"/>
                  <a:gd name="T4" fmla="*/ 405 w 48"/>
                  <a:gd name="T5" fmla="*/ 2147483646 h 2448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2448"/>
                  <a:gd name="T11" fmla="*/ 0 w 48"/>
                  <a:gd name="T12" fmla="*/ 2448 h 24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2448">
                    <a:moveTo>
                      <a:pt x="0" y="0"/>
                    </a:moveTo>
                    <a:lnTo>
                      <a:pt x="0" y="2448"/>
                    </a:lnTo>
                    <a:lnTo>
                      <a:pt x="48" y="2448"/>
                    </a:lnTo>
                  </a:path>
                </a:pathLst>
              </a:custGeom>
              <a:noFill/>
              <a:ln w="3175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8" name="Rectangle 32">
                <a:extLst>
                  <a:ext uri="{FF2B5EF4-FFF2-40B4-BE49-F238E27FC236}">
                    <a16:creationId xmlns:a16="http://schemas.microsoft.com/office/drawing/2014/main" id="{E0B123DC-2478-274B-8CE5-972C423A3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228" y="3732479"/>
                <a:ext cx="65402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1.10 -</a:t>
                </a:r>
              </a:p>
            </p:txBody>
          </p:sp>
          <p:sp>
            <p:nvSpPr>
              <p:cNvPr id="59" name="Rectangle 32">
                <a:extLst>
                  <a:ext uri="{FF2B5EF4-FFF2-40B4-BE49-F238E27FC236}">
                    <a16:creationId xmlns:a16="http://schemas.microsoft.com/office/drawing/2014/main" id="{6B30E246-389A-FF4B-A89D-888A8BA4C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283" y="4793293"/>
                <a:ext cx="65402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1.00 -</a:t>
                </a:r>
              </a:p>
            </p:txBody>
          </p:sp>
          <p:sp>
            <p:nvSpPr>
              <p:cNvPr id="60" name="Rectangle 32">
                <a:extLst>
                  <a:ext uri="{FF2B5EF4-FFF2-40B4-BE49-F238E27FC236}">
                    <a16:creationId xmlns:a16="http://schemas.microsoft.com/office/drawing/2014/main" id="{4919EA6F-398B-8042-825A-8F6B202BB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873" y="1610851"/>
                <a:ext cx="65402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1.30 -</a:t>
                </a:r>
              </a:p>
            </p:txBody>
          </p:sp>
          <p:sp>
            <p:nvSpPr>
              <p:cNvPr id="61" name="Rectangle 32">
                <a:extLst>
                  <a:ext uri="{FF2B5EF4-FFF2-40B4-BE49-F238E27FC236}">
                    <a16:creationId xmlns:a16="http://schemas.microsoft.com/office/drawing/2014/main" id="{B09AF727-ECB4-BE44-90E6-DF2A73A1F3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178" y="5854105"/>
                <a:ext cx="142667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0</a:t>
                </a:r>
              </a:p>
            </p:txBody>
          </p:sp>
        </p:grpSp>
        <p:sp>
          <p:nvSpPr>
            <p:cNvPr id="62" name="Rectangle 32">
              <a:extLst>
                <a:ext uri="{FF2B5EF4-FFF2-40B4-BE49-F238E27FC236}">
                  <a16:creationId xmlns:a16="http://schemas.microsoft.com/office/drawing/2014/main" id="{00322596-4111-8242-AA90-4EB86651E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350" y="2764327"/>
              <a:ext cx="6540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1.20 -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9E369E7E-A762-674B-A49A-C64F783D821C}"/>
              </a:ext>
            </a:extLst>
          </p:cNvPr>
          <p:cNvGrpSpPr/>
          <p:nvPr/>
        </p:nvGrpSpPr>
        <p:grpSpPr>
          <a:xfrm>
            <a:off x="4679596" y="1458745"/>
            <a:ext cx="464819" cy="4603668"/>
            <a:chOff x="2775560" y="1687088"/>
            <a:chExt cx="464819" cy="4603668"/>
          </a:xfrm>
        </p:grpSpPr>
        <p:grpSp>
          <p:nvGrpSpPr>
            <p:cNvPr id="65" name="Group 64">
              <a:extLst>
                <a:ext uri="{FF2B5EF4-FFF2-40B4-BE49-F238E27FC236}">
                  <a16:creationId xmlns:a16="http://schemas.microsoft.com/office/drawing/2014/main" id="{B5BB0B3B-C83A-F74D-A2AB-0A4348FABBB6}"/>
                </a:ext>
              </a:extLst>
            </p:cNvPr>
            <p:cNvGrpSpPr/>
            <p:nvPr/>
          </p:nvGrpSpPr>
          <p:grpSpPr>
            <a:xfrm>
              <a:off x="2775560" y="1687088"/>
              <a:ext cx="464819" cy="4603668"/>
              <a:chOff x="1247438" y="1594426"/>
              <a:chExt cx="464819" cy="4603668"/>
            </a:xfrm>
          </p:grpSpPr>
          <p:sp>
            <p:nvSpPr>
              <p:cNvPr id="67" name="Freeform 27">
                <a:extLst>
                  <a:ext uri="{FF2B5EF4-FFF2-40B4-BE49-F238E27FC236}">
                    <a16:creationId xmlns:a16="http://schemas.microsoft.com/office/drawing/2014/main" id="{3EF2D1F8-DFC1-8148-A69D-722B2E4B2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726" y="1758996"/>
                <a:ext cx="98531" cy="4355324"/>
              </a:xfrm>
              <a:custGeom>
                <a:avLst/>
                <a:gdLst>
                  <a:gd name="T0" fmla="*/ 0 w 48"/>
                  <a:gd name="T1" fmla="*/ 0 h 2448"/>
                  <a:gd name="T2" fmla="*/ 0 w 48"/>
                  <a:gd name="T3" fmla="*/ 2147483646 h 2448"/>
                  <a:gd name="T4" fmla="*/ 405 w 48"/>
                  <a:gd name="T5" fmla="*/ 2147483646 h 2448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2448"/>
                  <a:gd name="T11" fmla="*/ 0 w 48"/>
                  <a:gd name="T12" fmla="*/ 2448 h 24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2448">
                    <a:moveTo>
                      <a:pt x="0" y="0"/>
                    </a:moveTo>
                    <a:lnTo>
                      <a:pt x="0" y="2448"/>
                    </a:lnTo>
                    <a:lnTo>
                      <a:pt x="48" y="2448"/>
                    </a:lnTo>
                  </a:path>
                </a:pathLst>
              </a:custGeom>
              <a:noFill/>
              <a:ln w="3175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" name="Rectangle 32">
                <a:extLst>
                  <a:ext uri="{FF2B5EF4-FFF2-40B4-BE49-F238E27FC236}">
                    <a16:creationId xmlns:a16="http://schemas.microsoft.com/office/drawing/2014/main" id="{E84A17A4-B348-E344-987E-71A0103BC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438" y="4331397"/>
                <a:ext cx="44082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61 -</a:t>
                </a:r>
              </a:p>
            </p:txBody>
          </p:sp>
          <p:sp>
            <p:nvSpPr>
              <p:cNvPr id="70" name="Rectangle 32">
                <a:extLst>
                  <a:ext uri="{FF2B5EF4-FFF2-40B4-BE49-F238E27FC236}">
                    <a16:creationId xmlns:a16="http://schemas.microsoft.com/office/drawing/2014/main" id="{0AD41F1B-A7EB-1A4C-9179-909E603B0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438" y="1594426"/>
                <a:ext cx="44082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64 -</a:t>
                </a:r>
              </a:p>
            </p:txBody>
          </p:sp>
          <p:sp>
            <p:nvSpPr>
              <p:cNvPr id="71" name="Rectangle 32">
                <a:extLst>
                  <a:ext uri="{FF2B5EF4-FFF2-40B4-BE49-F238E27FC236}">
                    <a16:creationId xmlns:a16="http://schemas.microsoft.com/office/drawing/2014/main" id="{767F7871-66B2-8846-9BE1-1A7F9ECE6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132" y="5890317"/>
                <a:ext cx="285335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60</a:t>
                </a:r>
              </a:p>
            </p:txBody>
          </p:sp>
        </p:grpSp>
        <p:sp>
          <p:nvSpPr>
            <p:cNvPr id="66" name="Rectangle 32">
              <a:extLst>
                <a:ext uri="{FF2B5EF4-FFF2-40B4-BE49-F238E27FC236}">
                  <a16:creationId xmlns:a16="http://schemas.microsoft.com/office/drawing/2014/main" id="{8C7CD597-7E60-704B-9318-60AF7CE0D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560" y="2984613"/>
              <a:ext cx="44082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63 -</a:t>
              </a:r>
            </a:p>
          </p:txBody>
        </p:sp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4CB50690-DABE-E649-9D4D-A26820CD8176}"/>
              </a:ext>
            </a:extLst>
          </p:cNvPr>
          <p:cNvGrpSpPr/>
          <p:nvPr/>
        </p:nvGrpSpPr>
        <p:grpSpPr>
          <a:xfrm>
            <a:off x="6880695" y="1450196"/>
            <a:ext cx="596175" cy="4596605"/>
            <a:chOff x="2644204" y="1703204"/>
            <a:chExt cx="596175" cy="4596605"/>
          </a:xfrm>
        </p:grpSpPr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8C272C6A-301C-6643-A0A3-4EFB9A129F83}"/>
                </a:ext>
              </a:extLst>
            </p:cNvPr>
            <p:cNvGrpSpPr/>
            <p:nvPr/>
          </p:nvGrpSpPr>
          <p:grpSpPr>
            <a:xfrm>
              <a:off x="2644204" y="1703204"/>
              <a:ext cx="596175" cy="4596605"/>
              <a:chOff x="1116082" y="1610542"/>
              <a:chExt cx="596175" cy="4596605"/>
            </a:xfrm>
          </p:grpSpPr>
          <p:sp>
            <p:nvSpPr>
              <p:cNvPr id="77" name="Freeform 27">
                <a:extLst>
                  <a:ext uri="{FF2B5EF4-FFF2-40B4-BE49-F238E27FC236}">
                    <a16:creationId xmlns:a16="http://schemas.microsoft.com/office/drawing/2014/main" id="{998BCDBF-D737-494B-9190-4D68D58A7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3726" y="1758996"/>
                <a:ext cx="98531" cy="4355324"/>
              </a:xfrm>
              <a:custGeom>
                <a:avLst/>
                <a:gdLst>
                  <a:gd name="T0" fmla="*/ 0 w 48"/>
                  <a:gd name="T1" fmla="*/ 0 h 2448"/>
                  <a:gd name="T2" fmla="*/ 0 w 48"/>
                  <a:gd name="T3" fmla="*/ 2147483646 h 2448"/>
                  <a:gd name="T4" fmla="*/ 405 w 48"/>
                  <a:gd name="T5" fmla="*/ 2147483646 h 2448"/>
                  <a:gd name="T6" fmla="*/ 0 60000 65536"/>
                  <a:gd name="T7" fmla="*/ 0 60000 65536"/>
                  <a:gd name="T8" fmla="*/ 0 60000 65536"/>
                  <a:gd name="T9" fmla="*/ 0 w 48"/>
                  <a:gd name="T10" fmla="*/ 0 h 2448"/>
                  <a:gd name="T11" fmla="*/ 0 w 48"/>
                  <a:gd name="T12" fmla="*/ 2448 h 24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8" h="2448">
                    <a:moveTo>
                      <a:pt x="0" y="0"/>
                    </a:moveTo>
                    <a:lnTo>
                      <a:pt x="0" y="2448"/>
                    </a:lnTo>
                    <a:lnTo>
                      <a:pt x="48" y="2448"/>
                    </a:lnTo>
                  </a:path>
                </a:pathLst>
              </a:custGeom>
              <a:noFill/>
              <a:ln w="31750">
                <a:solidFill>
                  <a:schemeClr val="bg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78" name="Rectangle 32">
                <a:extLst>
                  <a:ext uri="{FF2B5EF4-FFF2-40B4-BE49-F238E27FC236}">
                    <a16:creationId xmlns:a16="http://schemas.microsoft.com/office/drawing/2014/main" id="{243E4D57-D108-2645-86A9-86AEF211A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135" y="3668244"/>
                <a:ext cx="58349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190 -</a:t>
                </a:r>
              </a:p>
            </p:txBody>
          </p:sp>
          <p:sp>
            <p:nvSpPr>
              <p:cNvPr id="79" name="Rectangle 32">
                <a:extLst>
                  <a:ext uri="{FF2B5EF4-FFF2-40B4-BE49-F238E27FC236}">
                    <a16:creationId xmlns:a16="http://schemas.microsoft.com/office/drawing/2014/main" id="{C56C6B8B-0B39-274E-95A6-75E84422B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868" y="4588243"/>
                <a:ext cx="583493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175 -</a:t>
                </a:r>
              </a:p>
            </p:txBody>
          </p:sp>
          <p:sp>
            <p:nvSpPr>
              <p:cNvPr id="80" name="Rectangle 32">
                <a:extLst>
                  <a:ext uri="{FF2B5EF4-FFF2-40B4-BE49-F238E27FC236}">
                    <a16:creationId xmlns:a16="http://schemas.microsoft.com/office/drawing/2014/main" id="{49DF43FA-34A5-6443-9A09-02226D5D9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082" y="1610542"/>
                <a:ext cx="58349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220 -</a:t>
                </a:r>
              </a:p>
            </p:txBody>
          </p:sp>
          <p:sp>
            <p:nvSpPr>
              <p:cNvPr id="81" name="Rectangle 32">
                <a:extLst>
                  <a:ext uri="{FF2B5EF4-FFF2-40B4-BE49-F238E27FC236}">
                    <a16:creationId xmlns:a16="http://schemas.microsoft.com/office/drawing/2014/main" id="{50A96D49-90C4-8B4E-8C7C-BD4DF7139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403" y="5899370"/>
                <a:ext cx="49853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 b="1">
                    <a:solidFill>
                      <a:schemeClr val="bg1"/>
                    </a:solidFill>
                    <a:latin typeface="Helvetica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160 </a:t>
                </a:r>
              </a:p>
            </p:txBody>
          </p:sp>
        </p:grpSp>
        <p:sp>
          <p:nvSpPr>
            <p:cNvPr id="76" name="Rectangle 32">
              <a:extLst>
                <a:ext uri="{FF2B5EF4-FFF2-40B4-BE49-F238E27FC236}">
                  <a16:creationId xmlns:a16="http://schemas.microsoft.com/office/drawing/2014/main" id="{40C16F32-3D34-E64C-9993-B3524A8E4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257" y="2694908"/>
              <a:ext cx="58349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205 -</a:t>
              </a:r>
            </a:p>
          </p:txBody>
        </p:sp>
      </p:grpSp>
      <p:sp>
        <p:nvSpPr>
          <p:cNvPr id="82" name="Rectangle 81">
            <a:extLst>
              <a:ext uri="{FF2B5EF4-FFF2-40B4-BE49-F238E27FC236}">
                <a16:creationId xmlns:a16="http://schemas.microsoft.com/office/drawing/2014/main" id="{FF866F80-16DE-B043-9B44-F78083A865FB}"/>
              </a:ext>
            </a:extLst>
          </p:cNvPr>
          <p:cNvSpPr/>
          <p:nvPr/>
        </p:nvSpPr>
        <p:spPr>
          <a:xfrm>
            <a:off x="7547929" y="4723223"/>
            <a:ext cx="713232" cy="1234683"/>
          </a:xfrm>
          <a:prstGeom prst="rect">
            <a:avLst/>
          </a:prstGeom>
          <a:solidFill>
            <a:srgbClr val="FFFF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Rectangle 82">
            <a:extLst>
              <a:ext uri="{FF2B5EF4-FFF2-40B4-BE49-F238E27FC236}">
                <a16:creationId xmlns:a16="http://schemas.microsoft.com/office/drawing/2014/main" id="{25A5F1A0-3BD1-5543-8F11-44B6D2E81D39}"/>
              </a:ext>
            </a:extLst>
          </p:cNvPr>
          <p:cNvSpPr/>
          <p:nvPr/>
        </p:nvSpPr>
        <p:spPr>
          <a:xfrm>
            <a:off x="8275944" y="2116374"/>
            <a:ext cx="713232" cy="3835798"/>
          </a:xfrm>
          <a:prstGeom prst="rect">
            <a:avLst/>
          </a:prstGeom>
          <a:solidFill>
            <a:srgbClr val="FF6600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509511CC-AD3B-3946-958D-51617DF98FC9}"/>
              </a:ext>
            </a:extLst>
          </p:cNvPr>
          <p:cNvSpPr txBox="1"/>
          <p:nvPr/>
        </p:nvSpPr>
        <p:spPr>
          <a:xfrm>
            <a:off x="7964826" y="1089413"/>
            <a:ext cx="1037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p&lt;0.001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AF1A522E-5F71-4447-B9BE-EB3C09FCEAE9}"/>
              </a:ext>
            </a:extLst>
          </p:cNvPr>
          <p:cNvSpPr txBox="1"/>
          <p:nvPr/>
        </p:nvSpPr>
        <p:spPr>
          <a:xfrm>
            <a:off x="5848002" y="1419479"/>
            <a:ext cx="9220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p&lt;0.01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13A316A9-8D7E-5D4D-9F25-51A8ECF5E939}"/>
              </a:ext>
            </a:extLst>
          </p:cNvPr>
          <p:cNvSpPr txBox="1"/>
          <p:nvPr/>
        </p:nvSpPr>
        <p:spPr>
          <a:xfrm>
            <a:off x="3750420" y="1080687"/>
            <a:ext cx="9092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p&lt;0.01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C47B5A9-0B5B-DE43-B191-67179D12240F}"/>
              </a:ext>
            </a:extLst>
          </p:cNvPr>
          <p:cNvSpPr txBox="1"/>
          <p:nvPr/>
        </p:nvSpPr>
        <p:spPr>
          <a:xfrm>
            <a:off x="8347866" y="2188003"/>
            <a:ext cx="56938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212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B08C866-2E41-4748-BB2C-5EBABB4B0545}"/>
              </a:ext>
            </a:extLst>
          </p:cNvPr>
          <p:cNvSpPr txBox="1"/>
          <p:nvPr/>
        </p:nvSpPr>
        <p:spPr>
          <a:xfrm>
            <a:off x="7630249" y="4827830"/>
            <a:ext cx="569387" cy="3693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171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74330345-BED2-3149-9057-B9357437181B}"/>
              </a:ext>
            </a:extLst>
          </p:cNvPr>
          <p:cNvSpPr txBox="1"/>
          <p:nvPr/>
        </p:nvSpPr>
        <p:spPr>
          <a:xfrm>
            <a:off x="7671096" y="5931003"/>
            <a:ext cx="118013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PLVFR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(ml/s • m</a:t>
            </a:r>
            <a:r>
              <a:rPr kumimoji="0" lang="en-US" sz="1600" b="1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2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)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B979196A-C3AA-274A-9429-DF489D8F0244}"/>
              </a:ext>
            </a:extLst>
          </p:cNvPr>
          <p:cNvSpPr txBox="1"/>
          <p:nvPr/>
        </p:nvSpPr>
        <p:spPr>
          <a:xfrm>
            <a:off x="1200543" y="1497606"/>
            <a:ext cx="9092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p&lt;0.05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889882" y="4867071"/>
            <a:ext cx="485518" cy="9948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wordArtVert"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PRE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5295437" y="4798066"/>
            <a:ext cx="485518" cy="994888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wordArtVert"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PRE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1625983" y="4558776"/>
            <a:ext cx="485518" cy="129573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wordArtVert"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POST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6003641" y="4502265"/>
            <a:ext cx="485518" cy="129573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vert="wordArtVert"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POST</a:t>
            </a:r>
          </a:p>
        </p:txBody>
      </p:sp>
    </p:spTree>
    <p:extLst>
      <p:ext uri="{BB962C8B-B14F-4D97-AF65-F5344CB8AC3E}">
        <p14:creationId xmlns:p14="http://schemas.microsoft.com/office/powerpoint/2010/main" val="3581394415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Date Placeholder 3"/>
          <p:cNvSpPr>
            <a:spLocks noGrp="1"/>
          </p:cNvSpPr>
          <p:nvPr>
            <p:ph type="dt" sz="quarter" idx="10"/>
          </p:nvPr>
        </p:nvSpPr>
        <p:spPr>
          <a:xfrm>
            <a:off x="716280" y="5498253"/>
            <a:ext cx="1905000" cy="4064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2756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660408" indent="-254003" eaLnBrk="0" hangingPunct="0">
              <a:spcBef>
                <a:spcPct val="20000"/>
              </a:spcBef>
              <a:buChar char="–"/>
              <a:defRPr sz="2489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016013" indent="-203203" eaLnBrk="0" hangingPunct="0">
              <a:spcBef>
                <a:spcPct val="20000"/>
              </a:spcBef>
              <a:buChar char="•"/>
              <a:defRPr sz="2133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422418" indent="-203203" eaLnBrk="0" hangingPunct="0">
              <a:spcBef>
                <a:spcPct val="20000"/>
              </a:spcBef>
              <a:buChar char="–"/>
              <a:defRPr sz="1778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1828823" indent="-203203" eaLnBrk="0" hangingPunct="0">
              <a:spcBef>
                <a:spcPct val="20000"/>
              </a:spcBef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23522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64163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048038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454443" indent="-203203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778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endParaRPr lang="en-US" altLang="en-US" sz="711">
              <a:solidFill>
                <a:srgbClr val="FFFFFF"/>
              </a:solidFill>
              <a:ea typeface="ＭＳ Ｐゴシック" panose="020B0600070205080204" pitchFamily="34" charset="-128"/>
            </a:endParaRPr>
          </a:p>
          <a:p>
            <a:pPr defTabSz="812810" eaLnBrk="1" hangingPunct="1">
              <a:spcBef>
                <a:spcPct val="0"/>
              </a:spcBef>
              <a:buNone/>
            </a:pPr>
            <a:endParaRPr lang="en-US" altLang="en-US" sz="711">
              <a:solidFill>
                <a:srgbClr val="FFFFFF"/>
              </a:solidFill>
              <a:ea typeface="ＭＳ Ｐゴシック" panose="020B0600070205080204" pitchFamily="34" charset="-128"/>
            </a:endParaRPr>
          </a:p>
          <a:p>
            <a:pPr defTabSz="812810" eaLnBrk="1" hangingPunct="1">
              <a:spcBef>
                <a:spcPct val="0"/>
              </a:spcBef>
              <a:buNone/>
            </a:pPr>
            <a:endParaRPr lang="en-US" altLang="en-US" sz="711">
              <a:solidFill>
                <a:srgbClr val="FFFFFF"/>
              </a:solidFill>
              <a:ea typeface="ＭＳ Ｐゴシック" panose="020B0600070205080204" pitchFamily="34" charset="-128"/>
            </a:endParaRPr>
          </a:p>
          <a:p>
            <a:pPr defTabSz="812810" eaLnBrk="1" hangingPunct="1">
              <a:spcBef>
                <a:spcPct val="0"/>
              </a:spcBef>
              <a:buNone/>
            </a:pPr>
            <a:endParaRPr lang="en-US" altLang="en-US" sz="711">
              <a:solidFill>
                <a:srgbClr val="FFFFFF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23907" name="Rectangle 2"/>
          <p:cNvSpPr>
            <a:spLocks noGrp="1" noChangeArrowheads="1"/>
          </p:cNvSpPr>
          <p:nvPr>
            <p:ph type="title"/>
          </p:nvPr>
        </p:nvSpPr>
        <p:spPr>
          <a:xfrm>
            <a:off x="716280" y="93081"/>
            <a:ext cx="7772400" cy="1016000"/>
          </a:xfrm>
          <a:solidFill>
            <a:srgbClr val="FF7F00"/>
          </a:solidFill>
          <a:ln>
            <a:solidFill>
              <a:srgbClr val="FF7F00"/>
            </a:solidFill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en-US" sz="5333" dirty="0">
                <a:solidFill>
                  <a:srgbClr val="FFFFFF"/>
                </a:solidFill>
              </a:rPr>
              <a:t>CONCLUSIONS</a:t>
            </a:r>
          </a:p>
        </p:txBody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330741" y="2090713"/>
            <a:ext cx="8443608" cy="3245556"/>
          </a:xfrm>
        </p:spPr>
        <p:txBody>
          <a:bodyPr/>
          <a:lstStyle/>
          <a:p>
            <a:pPr marL="413461" indent="-413461" eaLnBrk="1" hangingPunct="1">
              <a:buClr>
                <a:srgbClr val="FFFFFF"/>
              </a:buClr>
              <a:buFont typeface="Wingdings" panose="05000000000000000000" pitchFamily="2" charset="2"/>
              <a:buChar char="l"/>
            </a:pPr>
            <a:r>
              <a:rPr lang="en-US" altLang="en-US" dirty="0"/>
              <a:t>Causes durable A1c reduction (≥5 years)</a:t>
            </a:r>
          </a:p>
          <a:p>
            <a:pPr marL="413461" indent="-413461" eaLnBrk="1" hangingPunct="1">
              <a:buClr>
                <a:srgbClr val="FFFFFF"/>
              </a:buClr>
              <a:buFont typeface="Wingdings" panose="05000000000000000000" pitchFamily="2" charset="2"/>
              <a:buChar char="l"/>
            </a:pPr>
            <a:r>
              <a:rPr lang="en-US" altLang="en-US" dirty="0">
                <a:solidFill>
                  <a:srgbClr val="FFFF00"/>
                </a:solidFill>
              </a:rPr>
              <a:t>Improves insulin sensitivity and preserves beta cell function</a:t>
            </a:r>
          </a:p>
          <a:p>
            <a:pPr marL="413461" indent="-413461" eaLnBrk="1" hangingPunct="1">
              <a:buClr>
                <a:srgbClr val="FFFFFF"/>
              </a:buClr>
              <a:buFont typeface="Wingdings" panose="05000000000000000000" pitchFamily="2" charset="2"/>
              <a:buChar char="l"/>
            </a:pPr>
            <a:r>
              <a:rPr lang="en-US" altLang="en-US" dirty="0">
                <a:solidFill>
                  <a:srgbClr val="B0FF89"/>
                </a:solidFill>
              </a:rPr>
              <a:t>Enhances insulin signaling and inhibits</a:t>
            </a:r>
            <a:r>
              <a:rPr lang="en-US" altLang="en-US" dirty="0"/>
              <a:t> inflammatory/atherosclerotic pathways</a:t>
            </a:r>
          </a:p>
          <a:p>
            <a:pPr marL="413461" indent="-413461" eaLnBrk="1" hangingPunct="1">
              <a:buClr>
                <a:srgbClr val="FFFFFF"/>
              </a:buClr>
              <a:buFont typeface="Wingdings" panose="05000000000000000000" pitchFamily="2" charset="2"/>
              <a:buChar char="l"/>
            </a:pPr>
            <a:r>
              <a:rPr lang="en-US" altLang="en-US" dirty="0">
                <a:solidFill>
                  <a:srgbClr val="66FFFF"/>
                </a:solidFill>
              </a:rPr>
              <a:t>Reverses lipotoxicity, improves dyslipidemia, and reduces cardiovascular events</a:t>
            </a:r>
          </a:p>
          <a:p>
            <a:pPr marL="413461" indent="-413461" eaLnBrk="1" hangingPunct="1">
              <a:buClr>
                <a:srgbClr val="FFFFFF"/>
              </a:buClr>
              <a:buFont typeface="Wingdings" panose="05000000000000000000" pitchFamily="2" charset="2"/>
              <a:buChar char="l"/>
            </a:pPr>
            <a:r>
              <a:rPr lang="en-US" altLang="en-US" dirty="0">
                <a:solidFill>
                  <a:srgbClr val="FFCCFF"/>
                </a:solidFill>
              </a:rPr>
              <a:t>Reverse hepatic steatosis and fibrosis</a:t>
            </a:r>
          </a:p>
          <a:p>
            <a:pPr marL="413461" indent="-413461" eaLnBrk="1" hangingPunct="1">
              <a:buClr>
                <a:srgbClr val="FFFFFF"/>
              </a:buClr>
              <a:buFont typeface="Wingdings" panose="05000000000000000000" pitchFamily="2" charset="2"/>
              <a:buChar char="l"/>
            </a:pPr>
            <a:r>
              <a:rPr lang="en-US" altLang="en-US" dirty="0">
                <a:solidFill>
                  <a:srgbClr val="FFFF00"/>
                </a:solidFill>
              </a:rPr>
              <a:t>Improves myocardial function in T2DM patients</a:t>
            </a:r>
          </a:p>
        </p:txBody>
      </p:sp>
      <p:sp>
        <p:nvSpPr>
          <p:cNvPr id="123909" name="TextBox 1"/>
          <p:cNvSpPr txBox="1">
            <a:spLocks noChangeArrowheads="1"/>
          </p:cNvSpPr>
          <p:nvPr/>
        </p:nvSpPr>
        <p:spPr bwMode="auto">
          <a:xfrm>
            <a:off x="761436" y="1308651"/>
            <a:ext cx="2871299" cy="639534"/>
          </a:xfrm>
          <a:prstGeom prst="rect">
            <a:avLst/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100" b="1">
                <a:solidFill>
                  <a:schemeClr val="bg1"/>
                </a:solidFill>
                <a:latin typeface="Helvetica" panose="020B0604020202020204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</a:defRPr>
            </a:lvl9pPr>
          </a:lstStyle>
          <a:p>
            <a:pPr defTabSz="812810" eaLnBrk="1" hangingPunct="1">
              <a:spcBef>
                <a:spcPct val="0"/>
              </a:spcBef>
              <a:buNone/>
            </a:pPr>
            <a:r>
              <a:rPr lang="en-US" altLang="en-US" sz="3556">
                <a:solidFill>
                  <a:srgbClr val="FFFFFF"/>
                </a:solidFill>
                <a:ea typeface="ＭＳ Ｐゴシック" panose="020B0600070205080204" pitchFamily="34" charset="-128"/>
              </a:rPr>
              <a:t>Pioglitazone</a:t>
            </a:r>
          </a:p>
        </p:txBody>
      </p:sp>
    </p:spTree>
    <p:extLst>
      <p:ext uri="{BB962C8B-B14F-4D97-AF65-F5344CB8AC3E}">
        <p14:creationId xmlns:p14="http://schemas.microsoft.com/office/powerpoint/2010/main" val="3344495470"/>
      </p:ext>
    </p:extLst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270804"/>
            <a:ext cx="7772400" cy="6316393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5333" dirty="0">
                <a:solidFill>
                  <a:srgbClr val="FFFFFF"/>
                </a:solidFill>
              </a:rPr>
              <a:t>PIOGLITAZONE SHOULD BE CONSIDERED AS FIRST LINE THERAPY IN TYPE 2 DIABETIC PATIENTS WITHOUT EVIDENCE OF HEART FAILURE</a:t>
            </a:r>
          </a:p>
        </p:txBody>
      </p:sp>
    </p:spTree>
    <p:extLst>
      <p:ext uri="{BB962C8B-B14F-4D97-AF65-F5344CB8AC3E}">
        <p14:creationId xmlns:p14="http://schemas.microsoft.com/office/powerpoint/2010/main" val="220008256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4946" name="Rectangle 2"/>
          <p:cNvSpPr>
            <a:spLocks noChangeArrowheads="1"/>
          </p:cNvSpPr>
          <p:nvPr/>
        </p:nvSpPr>
        <p:spPr bwMode="auto">
          <a:xfrm>
            <a:off x="388938" y="346925"/>
            <a:ext cx="8331200" cy="787400"/>
          </a:xfrm>
          <a:prstGeom prst="rect">
            <a:avLst/>
          </a:prstGeom>
          <a:solidFill>
            <a:srgbClr val="FF7F00"/>
          </a:solidFill>
          <a:ln w="9525">
            <a:noFill/>
            <a:miter lim="800000"/>
            <a:headEnd/>
            <a:tailEnd/>
          </a:ln>
          <a:effectLst/>
        </p:spPr>
        <p:txBody>
          <a:bodyPr anchor="ctr"/>
          <a:lstStyle>
            <a:lvl1pPr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Helvetica" pitchFamily="1" charset="0"/>
                <a:ea typeface="MS PGothic" pitchFamily="34" charset="-128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667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Times New Roman" pitchFamily="18" charset="0"/>
                <a:ea typeface="MS PGothic" pitchFamily="34" charset="-128"/>
                <a:cs typeface="+mn-cs"/>
              </a:rPr>
              <a:t>EFFECT OF TZD AND PLACEBO TREATMENT ON ISR IN RELATIONSHIP TO INSULIN RESISTANCE</a:t>
            </a:r>
          </a:p>
        </p:txBody>
      </p:sp>
      <p:sp>
        <p:nvSpPr>
          <p:cNvPr id="503811" name="Rectangle 3"/>
          <p:cNvSpPr>
            <a:spLocks noChangeArrowheads="1"/>
          </p:cNvSpPr>
          <p:nvPr/>
        </p:nvSpPr>
        <p:spPr bwMode="auto">
          <a:xfrm rot="16200000">
            <a:off x="-832048" y="3471918"/>
            <a:ext cx="2579688" cy="32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</a:t>
            </a: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 ISR (AUC)</a:t>
            </a:r>
            <a:endParaRPr kumimoji="0" lang="en-US" altLang="en-US" sz="2311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12" name="Rectangle 4"/>
          <p:cNvSpPr>
            <a:spLocks noChangeArrowheads="1"/>
          </p:cNvSpPr>
          <p:nvPr/>
        </p:nvSpPr>
        <p:spPr bwMode="auto">
          <a:xfrm rot="16200000">
            <a:off x="-709018" y="3512400"/>
            <a:ext cx="3014663" cy="319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</a:t>
            </a:r>
            <a:r>
              <a:rPr kumimoji="0" lang="en-US" altLang="en-US" sz="2311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</a:rPr>
              <a:t> Glucose (AUC)</a:t>
            </a:r>
            <a:endParaRPr kumimoji="0" lang="en-US" altLang="en-US" sz="2311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13" name="Rectangle 5"/>
          <p:cNvSpPr>
            <a:spLocks noChangeArrowheads="1"/>
          </p:cNvSpPr>
          <p:nvPr/>
        </p:nvSpPr>
        <p:spPr bwMode="auto">
          <a:xfrm rot="16200000">
            <a:off x="141883" y="1216875"/>
            <a:ext cx="773112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1</a:t>
            </a: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IR</a:t>
            </a:r>
            <a:endParaRPr kumimoji="0" lang="en-US" altLang="en-US" sz="2311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18150" name="Line 6"/>
          <p:cNvSpPr>
            <a:spLocks noChangeShapeType="1"/>
          </p:cNvSpPr>
          <p:nvPr/>
        </p:nvSpPr>
        <p:spPr bwMode="auto">
          <a:xfrm>
            <a:off x="600670" y="2463062"/>
            <a:ext cx="0" cy="2392363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 type="none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sp>
        <p:nvSpPr>
          <p:cNvPr id="503815" name="Rectangle 7"/>
          <p:cNvSpPr>
            <a:spLocks noChangeArrowheads="1"/>
          </p:cNvSpPr>
          <p:nvPr/>
        </p:nvSpPr>
        <p:spPr bwMode="auto">
          <a:xfrm rot="16200000">
            <a:off x="165696" y="1929662"/>
            <a:ext cx="773112" cy="319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311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x</a:t>
            </a:r>
            <a:endParaRPr kumimoji="0" lang="en-US" altLang="en-US" sz="2311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18152" name="Line 8"/>
          <p:cNvSpPr>
            <a:spLocks noChangeShapeType="1"/>
          </p:cNvSpPr>
          <p:nvPr/>
        </p:nvSpPr>
        <p:spPr bwMode="auto">
          <a:xfrm>
            <a:off x="522883" y="1277200"/>
            <a:ext cx="0" cy="496887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headEnd/>
            <a:tailEnd type="none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charset="0"/>
              <a:ea typeface="MS PGothic" pitchFamily="34" charset="-128"/>
              <a:cs typeface="+mn-cs"/>
            </a:endParaRPr>
          </a:p>
        </p:txBody>
      </p:sp>
      <p:grpSp>
        <p:nvGrpSpPr>
          <p:cNvPr id="518153" name="Group 9"/>
          <p:cNvGrpSpPr>
            <a:grpSpLocks/>
          </p:cNvGrpSpPr>
          <p:nvPr/>
        </p:nvGrpSpPr>
        <p:grpSpPr bwMode="auto">
          <a:xfrm>
            <a:off x="2578410" y="3252050"/>
            <a:ext cx="153988" cy="868362"/>
            <a:chOff x="1375" y="3535"/>
            <a:chExt cx="109" cy="616"/>
          </a:xfrm>
        </p:grpSpPr>
        <p:sp>
          <p:nvSpPr>
            <p:cNvPr id="518220" name="Line 10"/>
            <p:cNvSpPr>
              <a:spLocks noChangeShapeType="1"/>
            </p:cNvSpPr>
            <p:nvPr/>
          </p:nvSpPr>
          <p:spPr bwMode="auto">
            <a:xfrm flipV="1">
              <a:off x="1428" y="3535"/>
              <a:ext cx="2" cy="616"/>
            </a:xfrm>
            <a:prstGeom prst="line">
              <a:avLst/>
            </a:prstGeom>
            <a:noFill/>
            <a:ln w="317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221" name="Line 11"/>
            <p:cNvSpPr>
              <a:spLocks noChangeShapeType="1"/>
            </p:cNvSpPr>
            <p:nvPr/>
          </p:nvSpPr>
          <p:spPr bwMode="auto">
            <a:xfrm>
              <a:off x="1375" y="3535"/>
              <a:ext cx="109" cy="1"/>
            </a:xfrm>
            <a:prstGeom prst="line">
              <a:avLst/>
            </a:prstGeom>
            <a:noFill/>
            <a:ln w="317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</p:grpSp>
      <p:grpSp>
        <p:nvGrpSpPr>
          <p:cNvPr id="518154" name="Group 12"/>
          <p:cNvGrpSpPr>
            <a:grpSpLocks/>
          </p:cNvGrpSpPr>
          <p:nvPr/>
        </p:nvGrpSpPr>
        <p:grpSpPr bwMode="auto">
          <a:xfrm>
            <a:off x="3551650" y="3533037"/>
            <a:ext cx="153987" cy="869950"/>
            <a:chOff x="1375" y="3535"/>
            <a:chExt cx="109" cy="616"/>
          </a:xfrm>
        </p:grpSpPr>
        <p:sp>
          <p:nvSpPr>
            <p:cNvPr id="518218" name="Line 13"/>
            <p:cNvSpPr>
              <a:spLocks noChangeShapeType="1"/>
            </p:cNvSpPr>
            <p:nvPr/>
          </p:nvSpPr>
          <p:spPr bwMode="auto">
            <a:xfrm flipV="1">
              <a:off x="1428" y="3535"/>
              <a:ext cx="2" cy="616"/>
            </a:xfrm>
            <a:prstGeom prst="line">
              <a:avLst/>
            </a:prstGeom>
            <a:noFill/>
            <a:ln w="317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219" name="Line 14"/>
            <p:cNvSpPr>
              <a:spLocks noChangeShapeType="1"/>
            </p:cNvSpPr>
            <p:nvPr/>
          </p:nvSpPr>
          <p:spPr bwMode="auto">
            <a:xfrm>
              <a:off x="1375" y="3535"/>
              <a:ext cx="109" cy="1"/>
            </a:xfrm>
            <a:prstGeom prst="line">
              <a:avLst/>
            </a:prstGeom>
            <a:noFill/>
            <a:ln w="31750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</p:grpSp>
      <p:grpSp>
        <p:nvGrpSpPr>
          <p:cNvPr id="518155" name="Group 15"/>
          <p:cNvGrpSpPr>
            <a:grpSpLocks/>
          </p:cNvGrpSpPr>
          <p:nvPr/>
        </p:nvGrpSpPr>
        <p:grpSpPr bwMode="auto">
          <a:xfrm>
            <a:off x="4731966" y="3782275"/>
            <a:ext cx="153987" cy="868362"/>
            <a:chOff x="1375" y="3535"/>
            <a:chExt cx="109" cy="616"/>
          </a:xfrm>
        </p:grpSpPr>
        <p:sp>
          <p:nvSpPr>
            <p:cNvPr id="518216" name="Line 16"/>
            <p:cNvSpPr>
              <a:spLocks noChangeShapeType="1"/>
            </p:cNvSpPr>
            <p:nvPr/>
          </p:nvSpPr>
          <p:spPr bwMode="auto">
            <a:xfrm flipV="1">
              <a:off x="1428" y="3535"/>
              <a:ext cx="2" cy="616"/>
            </a:xfrm>
            <a:prstGeom prst="line">
              <a:avLst/>
            </a:prstGeom>
            <a:noFill/>
            <a:ln w="31750">
              <a:solidFill>
                <a:srgbClr val="B0FF8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217" name="Line 17"/>
            <p:cNvSpPr>
              <a:spLocks noChangeShapeType="1"/>
            </p:cNvSpPr>
            <p:nvPr/>
          </p:nvSpPr>
          <p:spPr bwMode="auto">
            <a:xfrm>
              <a:off x="1375" y="3535"/>
              <a:ext cx="109" cy="1"/>
            </a:xfrm>
            <a:prstGeom prst="line">
              <a:avLst/>
            </a:prstGeom>
            <a:noFill/>
            <a:ln w="31750">
              <a:solidFill>
                <a:srgbClr val="B0FF8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</p:grpSp>
      <p:grpSp>
        <p:nvGrpSpPr>
          <p:cNvPr id="518156" name="Group 18"/>
          <p:cNvGrpSpPr>
            <a:grpSpLocks/>
          </p:cNvGrpSpPr>
          <p:nvPr/>
        </p:nvGrpSpPr>
        <p:grpSpPr bwMode="auto">
          <a:xfrm>
            <a:off x="5716318" y="2236050"/>
            <a:ext cx="153987" cy="868362"/>
            <a:chOff x="1375" y="3535"/>
            <a:chExt cx="109" cy="616"/>
          </a:xfrm>
        </p:grpSpPr>
        <p:sp>
          <p:nvSpPr>
            <p:cNvPr id="518214" name="Line 19"/>
            <p:cNvSpPr>
              <a:spLocks noChangeShapeType="1"/>
            </p:cNvSpPr>
            <p:nvPr/>
          </p:nvSpPr>
          <p:spPr bwMode="auto">
            <a:xfrm flipV="1">
              <a:off x="1428" y="3535"/>
              <a:ext cx="2" cy="616"/>
            </a:xfrm>
            <a:prstGeom prst="line">
              <a:avLst/>
            </a:prstGeom>
            <a:noFill/>
            <a:ln w="31750">
              <a:solidFill>
                <a:srgbClr val="B0FF8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215" name="Line 20"/>
            <p:cNvSpPr>
              <a:spLocks noChangeShapeType="1"/>
            </p:cNvSpPr>
            <p:nvPr/>
          </p:nvSpPr>
          <p:spPr bwMode="auto">
            <a:xfrm>
              <a:off x="1375" y="3535"/>
              <a:ext cx="109" cy="1"/>
            </a:xfrm>
            <a:prstGeom prst="line">
              <a:avLst/>
            </a:prstGeom>
            <a:noFill/>
            <a:ln w="31750">
              <a:solidFill>
                <a:srgbClr val="B0FF8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</p:grpSp>
      <p:grpSp>
        <p:nvGrpSpPr>
          <p:cNvPr id="518157" name="Group 21"/>
          <p:cNvGrpSpPr>
            <a:grpSpLocks/>
          </p:cNvGrpSpPr>
          <p:nvPr/>
        </p:nvGrpSpPr>
        <p:grpSpPr bwMode="auto">
          <a:xfrm>
            <a:off x="7005443" y="3240937"/>
            <a:ext cx="153988" cy="868363"/>
            <a:chOff x="1375" y="3535"/>
            <a:chExt cx="109" cy="616"/>
          </a:xfrm>
        </p:grpSpPr>
        <p:sp>
          <p:nvSpPr>
            <p:cNvPr id="518212" name="Line 22"/>
            <p:cNvSpPr>
              <a:spLocks noChangeShapeType="1"/>
            </p:cNvSpPr>
            <p:nvPr/>
          </p:nvSpPr>
          <p:spPr bwMode="auto">
            <a:xfrm flipV="1">
              <a:off x="1428" y="3535"/>
              <a:ext cx="2" cy="616"/>
            </a:xfrm>
            <a:prstGeom prst="line">
              <a:avLst/>
            </a:prstGeom>
            <a:noFill/>
            <a:ln w="31750">
              <a:solidFill>
                <a:srgbClr val="66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213" name="Line 23"/>
            <p:cNvSpPr>
              <a:spLocks noChangeShapeType="1"/>
            </p:cNvSpPr>
            <p:nvPr/>
          </p:nvSpPr>
          <p:spPr bwMode="auto">
            <a:xfrm>
              <a:off x="1375" y="3535"/>
              <a:ext cx="109" cy="1"/>
            </a:xfrm>
            <a:prstGeom prst="line">
              <a:avLst/>
            </a:prstGeom>
            <a:noFill/>
            <a:ln w="31750">
              <a:solidFill>
                <a:srgbClr val="66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</p:grpSp>
      <p:grpSp>
        <p:nvGrpSpPr>
          <p:cNvPr id="518158" name="Group 24"/>
          <p:cNvGrpSpPr>
            <a:grpSpLocks/>
          </p:cNvGrpSpPr>
          <p:nvPr/>
        </p:nvGrpSpPr>
        <p:grpSpPr bwMode="auto">
          <a:xfrm>
            <a:off x="7959818" y="1794725"/>
            <a:ext cx="153988" cy="869950"/>
            <a:chOff x="1375" y="3535"/>
            <a:chExt cx="109" cy="616"/>
          </a:xfrm>
        </p:grpSpPr>
        <p:sp>
          <p:nvSpPr>
            <p:cNvPr id="518210" name="Line 25"/>
            <p:cNvSpPr>
              <a:spLocks noChangeShapeType="1"/>
            </p:cNvSpPr>
            <p:nvPr/>
          </p:nvSpPr>
          <p:spPr bwMode="auto">
            <a:xfrm flipV="1">
              <a:off x="1428" y="3535"/>
              <a:ext cx="2" cy="616"/>
            </a:xfrm>
            <a:prstGeom prst="line">
              <a:avLst/>
            </a:prstGeom>
            <a:noFill/>
            <a:ln w="31750">
              <a:solidFill>
                <a:srgbClr val="66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211" name="Line 26"/>
            <p:cNvSpPr>
              <a:spLocks noChangeShapeType="1"/>
            </p:cNvSpPr>
            <p:nvPr/>
          </p:nvSpPr>
          <p:spPr bwMode="auto">
            <a:xfrm>
              <a:off x="1375" y="3535"/>
              <a:ext cx="109" cy="1"/>
            </a:xfrm>
            <a:prstGeom prst="line">
              <a:avLst/>
            </a:prstGeom>
            <a:noFill/>
            <a:ln w="31750">
              <a:solidFill>
                <a:srgbClr val="66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</p:grpSp>
      <p:sp>
        <p:nvSpPr>
          <p:cNvPr id="503826" name="Rectangle 36"/>
          <p:cNvSpPr>
            <a:spLocks noChangeArrowheads="1"/>
          </p:cNvSpPr>
          <p:nvPr/>
        </p:nvSpPr>
        <p:spPr bwMode="auto">
          <a:xfrm rot="2700000">
            <a:off x="2490616" y="5072118"/>
            <a:ext cx="1549400" cy="592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Naïve</a:t>
            </a: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 dirty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+ Placebo</a:t>
            </a:r>
            <a:endParaRPr kumimoji="0" lang="en-US" altLang="en-US" sz="2133" b="0" i="0" u="none" strike="noStrike" kern="1200" cap="none" spc="0" normalizeH="0" baseline="0" noProof="0" dirty="0">
              <a:ln>
                <a:noFill/>
              </a:ln>
              <a:solidFill>
                <a:srgbClr val="FFFF00"/>
              </a:solidFill>
              <a:effectLst/>
              <a:uLnTx/>
              <a:uFillTx/>
              <a:latin typeface="Times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27" name="Rectangle 37"/>
          <p:cNvSpPr>
            <a:spLocks noChangeArrowheads="1"/>
          </p:cNvSpPr>
          <p:nvPr/>
        </p:nvSpPr>
        <p:spPr bwMode="auto">
          <a:xfrm rot="2700000">
            <a:off x="4726086" y="5050687"/>
            <a:ext cx="1549400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 dirty="0">
                <a:ln>
                  <a:noFill/>
                </a:ln>
                <a:solidFill>
                  <a:srgbClr val="B0FF89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Naïve</a:t>
            </a: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 dirty="0">
                <a:ln>
                  <a:noFill/>
                </a:ln>
                <a:solidFill>
                  <a:srgbClr val="B0FF89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+ PIO</a:t>
            </a:r>
            <a:endParaRPr kumimoji="0" lang="en-US" altLang="en-US" sz="2133" b="0" i="0" u="none" strike="noStrike" kern="1200" cap="none" spc="0" normalizeH="0" baseline="0" noProof="0" dirty="0">
              <a:ln>
                <a:noFill/>
              </a:ln>
              <a:solidFill>
                <a:srgbClr val="B0FF89"/>
              </a:solidFill>
              <a:effectLst/>
              <a:uLnTx/>
              <a:uFillTx/>
              <a:latin typeface="Times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28" name="Rectangle 38"/>
          <p:cNvSpPr>
            <a:spLocks noChangeArrowheads="1"/>
          </p:cNvSpPr>
          <p:nvPr/>
        </p:nvSpPr>
        <p:spPr bwMode="auto">
          <a:xfrm rot="2700000">
            <a:off x="6904160" y="5050687"/>
            <a:ext cx="1549400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 dirty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Naïve</a:t>
            </a:r>
          </a:p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133" b="1" i="0" u="none" strike="noStrike" kern="1200" cap="none" spc="0" normalizeH="0" baseline="0" noProof="0" dirty="0">
                <a:ln>
                  <a:noFill/>
                </a:ln>
                <a:solidFill>
                  <a:srgbClr val="66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+ ROSI</a:t>
            </a:r>
            <a:endParaRPr kumimoji="0" lang="en-US" altLang="en-US" sz="2133" b="0" i="0" u="none" strike="noStrike" kern="1200" cap="none" spc="0" normalizeH="0" baseline="0" noProof="0" dirty="0">
              <a:ln>
                <a:noFill/>
              </a:ln>
              <a:solidFill>
                <a:srgbClr val="66FFFF"/>
              </a:solidFill>
              <a:effectLst/>
              <a:uLnTx/>
              <a:uFillTx/>
              <a:latin typeface="Times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31" name="Rectangle 41"/>
          <p:cNvSpPr>
            <a:spLocks noChangeArrowheads="1"/>
          </p:cNvSpPr>
          <p:nvPr/>
        </p:nvSpPr>
        <p:spPr bwMode="auto">
          <a:xfrm>
            <a:off x="2144713" y="3545737"/>
            <a:ext cx="1004872" cy="1227138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32" name="Rectangle 42" descr="Wide upward diagonal"/>
          <p:cNvSpPr>
            <a:spLocks noChangeArrowheads="1"/>
          </p:cNvSpPr>
          <p:nvPr/>
        </p:nvSpPr>
        <p:spPr bwMode="auto">
          <a:xfrm>
            <a:off x="3159043" y="3761637"/>
            <a:ext cx="1004872" cy="1011238"/>
          </a:xfrm>
          <a:prstGeom prst="rect">
            <a:avLst/>
          </a:prstGeom>
          <a:pattFill prst="wdUpDiag">
            <a:fgClr>
              <a:schemeClr val="tx1"/>
            </a:fgClr>
            <a:bgClr>
              <a:srgbClr val="FFFF00"/>
            </a:bgClr>
          </a:patt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33" name="Rectangle 43"/>
          <p:cNvSpPr>
            <a:spLocks noChangeArrowheads="1"/>
          </p:cNvSpPr>
          <p:nvPr/>
        </p:nvSpPr>
        <p:spPr bwMode="auto">
          <a:xfrm>
            <a:off x="4343237" y="3964837"/>
            <a:ext cx="1049860" cy="808038"/>
          </a:xfrm>
          <a:prstGeom prst="rect">
            <a:avLst/>
          </a:prstGeom>
          <a:solidFill>
            <a:srgbClr val="B0FF89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34" name="Rectangle 44" descr="Wide upward diagonal"/>
          <p:cNvSpPr>
            <a:spLocks noChangeArrowheads="1"/>
          </p:cNvSpPr>
          <p:nvPr/>
        </p:nvSpPr>
        <p:spPr bwMode="auto">
          <a:xfrm>
            <a:off x="5376435" y="2620225"/>
            <a:ext cx="1049860" cy="2152650"/>
          </a:xfrm>
          <a:prstGeom prst="rect">
            <a:avLst/>
          </a:prstGeom>
          <a:pattFill prst="wdUpDiag">
            <a:fgClr>
              <a:schemeClr val="tx1"/>
            </a:fgClr>
            <a:bgClr>
              <a:srgbClr val="B0FF89"/>
            </a:bgClr>
          </a:patt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35" name="Rectangle 45" descr="Wide upward diagonal"/>
          <p:cNvSpPr>
            <a:spLocks noChangeArrowheads="1"/>
          </p:cNvSpPr>
          <p:nvPr/>
        </p:nvSpPr>
        <p:spPr bwMode="auto">
          <a:xfrm>
            <a:off x="7592245" y="2496400"/>
            <a:ext cx="969962" cy="2276475"/>
          </a:xfrm>
          <a:prstGeom prst="rect">
            <a:avLst/>
          </a:prstGeom>
          <a:pattFill prst="wdUpDiag">
            <a:fgClr>
              <a:schemeClr val="tx1"/>
            </a:fgClr>
            <a:bgClr>
              <a:srgbClr val="66FFFF"/>
            </a:bgClr>
          </a:patt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38" name="Rectangle 48"/>
          <p:cNvSpPr>
            <a:spLocks noChangeArrowheads="1"/>
          </p:cNvSpPr>
          <p:nvPr/>
        </p:nvSpPr>
        <p:spPr bwMode="auto">
          <a:xfrm>
            <a:off x="6607893" y="3523512"/>
            <a:ext cx="969962" cy="1249363"/>
          </a:xfrm>
          <a:prstGeom prst="rect">
            <a:avLst/>
          </a:prstGeom>
          <a:solidFill>
            <a:srgbClr val="66FFFF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43" name="Rectangle 55"/>
          <p:cNvSpPr>
            <a:spLocks noChangeArrowheads="1"/>
          </p:cNvSpPr>
          <p:nvPr/>
        </p:nvSpPr>
        <p:spPr bwMode="auto">
          <a:xfrm>
            <a:off x="7886793" y="1539137"/>
            <a:ext cx="295275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44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*</a:t>
            </a:r>
            <a:endParaRPr kumimoji="0" lang="en-US" altLang="en-US" sz="284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44" name="Rectangle 56"/>
          <p:cNvSpPr>
            <a:spLocks noChangeArrowheads="1"/>
          </p:cNvSpPr>
          <p:nvPr/>
        </p:nvSpPr>
        <p:spPr bwMode="auto">
          <a:xfrm>
            <a:off x="5684391" y="1989987"/>
            <a:ext cx="296863" cy="393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44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*</a:t>
            </a:r>
            <a:endParaRPr kumimoji="0" lang="en-US" altLang="en-US" sz="2844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45" name="Rectangle 57"/>
          <p:cNvSpPr>
            <a:spLocks noChangeArrowheads="1"/>
          </p:cNvSpPr>
          <p:nvPr/>
        </p:nvSpPr>
        <p:spPr bwMode="auto">
          <a:xfrm>
            <a:off x="2178050" y="1480400"/>
            <a:ext cx="304800" cy="293687"/>
          </a:xfrm>
          <a:prstGeom prst="rect">
            <a:avLst/>
          </a:prstGeom>
          <a:solidFill>
            <a:schemeClr val="bg1"/>
          </a:solid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46" name="Rectangle 58" descr="Wide upward diagonal"/>
          <p:cNvSpPr>
            <a:spLocks noChangeArrowheads="1"/>
          </p:cNvSpPr>
          <p:nvPr/>
        </p:nvSpPr>
        <p:spPr bwMode="auto">
          <a:xfrm>
            <a:off x="2178050" y="1853462"/>
            <a:ext cx="304800" cy="293688"/>
          </a:xfrm>
          <a:prstGeom prst="rect">
            <a:avLst/>
          </a:prstGeom>
          <a:pattFill prst="wdUpDiag">
            <a:fgClr>
              <a:schemeClr val="tx1"/>
            </a:fgClr>
            <a:bgClr>
              <a:srgbClr val="FFFFFF"/>
            </a:bgClr>
          </a:pattFill>
          <a:ln w="12700">
            <a:solidFill>
              <a:schemeClr val="tx1"/>
            </a:solidFill>
            <a:miter lim="800000"/>
            <a:headEnd/>
            <a:tailEnd type="none" w="med" len="sm"/>
          </a:ln>
        </p:spPr>
        <p:txBody>
          <a:bodyPr wrap="none" anchor="ctr"/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778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anose="020B060402020202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03847" name="Rectangle 59"/>
          <p:cNvSpPr>
            <a:spLocks noChangeArrowheads="1"/>
          </p:cNvSpPr>
          <p:nvPr/>
        </p:nvSpPr>
        <p:spPr bwMode="auto">
          <a:xfrm>
            <a:off x="2555875" y="1462937"/>
            <a:ext cx="1604963" cy="722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 b="1">
                <a:solidFill>
                  <a:schemeClr val="bg1"/>
                </a:solidFill>
                <a:latin typeface="Helvetica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5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56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Before Rx</a:t>
            </a:r>
          </a:p>
          <a:p>
            <a:pPr marL="0" marR="0" lvl="0" indent="0" algn="l" defTabSz="914400" rtl="0" eaLnBrk="0" fontAlgn="base" latinLnBrk="0" hangingPunct="0">
              <a:lnSpc>
                <a:spcPct val="105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56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anose="020B0604020202020204" pitchFamily="34" charset="0"/>
                <a:ea typeface="MS PGothic" panose="020B0600070205080204" pitchFamily="34" charset="-128"/>
                <a:cs typeface="+mn-cs"/>
                <a:sym typeface="Symbol" panose="05050102010706020507" pitchFamily="18" charset="2"/>
              </a:rPr>
              <a:t>After Rx</a:t>
            </a:r>
            <a:endParaRPr kumimoji="0" lang="en-US" altLang="en-US" sz="1956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" panose="02020603050405020304" pitchFamily="18" charset="0"/>
              <a:ea typeface="MS PGothic" panose="020B0600070205080204" pitchFamily="34" charset="-128"/>
              <a:cs typeface="+mn-cs"/>
            </a:endParaRPr>
          </a:p>
        </p:txBody>
      </p:sp>
      <p:grpSp>
        <p:nvGrpSpPr>
          <p:cNvPr id="518184" name="Group 60"/>
          <p:cNvGrpSpPr>
            <a:grpSpLocks/>
          </p:cNvGrpSpPr>
          <p:nvPr/>
        </p:nvGrpSpPr>
        <p:grpSpPr bwMode="auto">
          <a:xfrm>
            <a:off x="1908175" y="1464525"/>
            <a:ext cx="157163" cy="3308350"/>
            <a:chOff x="1232" y="1005"/>
            <a:chExt cx="112" cy="2344"/>
          </a:xfrm>
        </p:grpSpPr>
        <p:sp>
          <p:nvSpPr>
            <p:cNvPr id="518192" name="Line 61"/>
            <p:cNvSpPr>
              <a:spLocks noChangeShapeType="1"/>
            </p:cNvSpPr>
            <p:nvPr/>
          </p:nvSpPr>
          <p:spPr bwMode="auto">
            <a:xfrm>
              <a:off x="1232" y="3110"/>
              <a:ext cx="10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193" name="Line 62"/>
            <p:cNvSpPr>
              <a:spLocks noChangeShapeType="1"/>
            </p:cNvSpPr>
            <p:nvPr/>
          </p:nvSpPr>
          <p:spPr bwMode="auto">
            <a:xfrm>
              <a:off x="1232" y="2886"/>
              <a:ext cx="10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194" name="Line 63"/>
            <p:cNvSpPr>
              <a:spLocks noChangeShapeType="1"/>
            </p:cNvSpPr>
            <p:nvPr/>
          </p:nvSpPr>
          <p:spPr bwMode="auto">
            <a:xfrm>
              <a:off x="1232" y="2643"/>
              <a:ext cx="10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195" name="Line 64"/>
            <p:cNvSpPr>
              <a:spLocks noChangeShapeType="1"/>
            </p:cNvSpPr>
            <p:nvPr/>
          </p:nvSpPr>
          <p:spPr bwMode="auto">
            <a:xfrm>
              <a:off x="1232" y="2412"/>
              <a:ext cx="106" cy="1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196" name="Line 65"/>
            <p:cNvSpPr>
              <a:spLocks noChangeShapeType="1"/>
            </p:cNvSpPr>
            <p:nvPr/>
          </p:nvSpPr>
          <p:spPr bwMode="auto">
            <a:xfrm>
              <a:off x="1232" y="1244"/>
              <a:ext cx="106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197" name="Freeform 66"/>
            <p:cNvSpPr>
              <a:spLocks/>
            </p:cNvSpPr>
            <p:nvPr/>
          </p:nvSpPr>
          <p:spPr bwMode="auto">
            <a:xfrm>
              <a:off x="1232" y="1005"/>
              <a:ext cx="112" cy="2344"/>
            </a:xfrm>
            <a:custGeom>
              <a:avLst/>
              <a:gdLst>
                <a:gd name="T0" fmla="*/ 18640785 w 104"/>
                <a:gd name="T1" fmla="*/ 0 h 2856"/>
                <a:gd name="T2" fmla="*/ 0 w 104"/>
                <a:gd name="T3" fmla="*/ 0 h 2856"/>
                <a:gd name="T4" fmla="*/ 0 w 104"/>
                <a:gd name="T5" fmla="*/ 2 h 2856"/>
                <a:gd name="T6" fmla="*/ 18640785 w 104"/>
                <a:gd name="T7" fmla="*/ 2 h 28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4"/>
                <a:gd name="T13" fmla="*/ 0 h 2856"/>
                <a:gd name="T14" fmla="*/ 104 w 104"/>
                <a:gd name="T15" fmla="*/ 2856 h 28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4" h="2856">
                  <a:moveTo>
                    <a:pt x="104" y="0"/>
                  </a:moveTo>
                  <a:lnTo>
                    <a:pt x="0" y="0"/>
                  </a:lnTo>
                  <a:lnTo>
                    <a:pt x="0" y="2856"/>
                  </a:lnTo>
                  <a:lnTo>
                    <a:pt x="104" y="2856"/>
                  </a:lnTo>
                </a:path>
              </a:pathLst>
            </a:custGeom>
            <a:noFill/>
            <a:ln w="38100">
              <a:solidFill>
                <a:schemeClr val="bg1"/>
              </a:solidFill>
              <a:round/>
              <a:headEnd/>
              <a:tailEnd type="none" w="med" len="sm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198" name="Line 67"/>
            <p:cNvSpPr>
              <a:spLocks noChangeShapeType="1"/>
            </p:cNvSpPr>
            <p:nvPr/>
          </p:nvSpPr>
          <p:spPr bwMode="auto">
            <a:xfrm>
              <a:off x="1232" y="1468"/>
              <a:ext cx="106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199" name="Line 68"/>
            <p:cNvSpPr>
              <a:spLocks noChangeShapeType="1"/>
            </p:cNvSpPr>
            <p:nvPr/>
          </p:nvSpPr>
          <p:spPr bwMode="auto">
            <a:xfrm>
              <a:off x="1232" y="1708"/>
              <a:ext cx="106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200" name="Line 69"/>
            <p:cNvSpPr>
              <a:spLocks noChangeShapeType="1"/>
            </p:cNvSpPr>
            <p:nvPr/>
          </p:nvSpPr>
          <p:spPr bwMode="auto">
            <a:xfrm>
              <a:off x="1232" y="1940"/>
              <a:ext cx="106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  <p:sp>
          <p:nvSpPr>
            <p:cNvPr id="518201" name="Line 70"/>
            <p:cNvSpPr>
              <a:spLocks noChangeShapeType="1"/>
            </p:cNvSpPr>
            <p:nvPr/>
          </p:nvSpPr>
          <p:spPr bwMode="auto">
            <a:xfrm>
              <a:off x="1232" y="2172"/>
              <a:ext cx="106" cy="0"/>
            </a:xfrm>
            <a:prstGeom prst="line">
              <a:avLst/>
            </a:prstGeom>
            <a:noFill/>
            <a:ln w="381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endParaRPr>
            </a:p>
          </p:txBody>
        </p:sp>
      </p:grpSp>
      <p:grpSp>
        <p:nvGrpSpPr>
          <p:cNvPr id="518185" name="Group 71"/>
          <p:cNvGrpSpPr>
            <a:grpSpLocks/>
          </p:cNvGrpSpPr>
          <p:nvPr/>
        </p:nvGrpSpPr>
        <p:grpSpPr bwMode="auto">
          <a:xfrm>
            <a:off x="919163" y="1339112"/>
            <a:ext cx="893762" cy="3606800"/>
            <a:chOff x="595" y="916"/>
            <a:chExt cx="634" cy="2556"/>
          </a:xfrm>
        </p:grpSpPr>
        <p:sp>
          <p:nvSpPr>
            <p:cNvPr id="503850" name="Rectangle 72"/>
            <p:cNvSpPr>
              <a:spLocks noChangeArrowheads="1"/>
            </p:cNvSpPr>
            <p:nvPr/>
          </p:nvSpPr>
          <p:spPr bwMode="auto">
            <a:xfrm>
              <a:off x="595" y="916"/>
              <a:ext cx="634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  <a:sym typeface="Symbol" panose="05050102010706020507" pitchFamily="18" charset="2"/>
                </a:rPr>
                <a:t>2500</a:t>
              </a:r>
              <a:endParaRPr kumimoji="0" lang="en-US" altLang="en-US" sz="231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3851" name="Rectangle 73"/>
            <p:cNvSpPr>
              <a:spLocks noChangeArrowheads="1"/>
            </p:cNvSpPr>
            <p:nvPr/>
          </p:nvSpPr>
          <p:spPr bwMode="auto">
            <a:xfrm>
              <a:off x="595" y="3245"/>
              <a:ext cx="634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  <a:sym typeface="Symbol" panose="05050102010706020507" pitchFamily="18" charset="2"/>
                </a:rPr>
                <a:t>0</a:t>
              </a:r>
              <a:endParaRPr kumimoji="0" lang="en-US" altLang="en-US" sz="231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3852" name="Rectangle 74"/>
            <p:cNvSpPr>
              <a:spLocks noChangeArrowheads="1"/>
            </p:cNvSpPr>
            <p:nvPr/>
          </p:nvSpPr>
          <p:spPr bwMode="auto">
            <a:xfrm>
              <a:off x="595" y="1364"/>
              <a:ext cx="634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  <a:sym typeface="Symbol" panose="05050102010706020507" pitchFamily="18" charset="2"/>
                </a:rPr>
                <a:t>2000</a:t>
              </a:r>
              <a:endParaRPr kumimoji="0" lang="en-US" altLang="en-US" sz="231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3853" name="Rectangle 75"/>
            <p:cNvSpPr>
              <a:spLocks noChangeArrowheads="1"/>
            </p:cNvSpPr>
            <p:nvPr/>
          </p:nvSpPr>
          <p:spPr bwMode="auto">
            <a:xfrm>
              <a:off x="595" y="1836"/>
              <a:ext cx="634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  <a:sym typeface="Symbol" panose="05050102010706020507" pitchFamily="18" charset="2"/>
                </a:rPr>
                <a:t>1500</a:t>
              </a:r>
              <a:endParaRPr kumimoji="0" lang="en-US" altLang="en-US" sz="231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3854" name="Rectangle 76"/>
            <p:cNvSpPr>
              <a:spLocks noChangeArrowheads="1"/>
            </p:cNvSpPr>
            <p:nvPr/>
          </p:nvSpPr>
          <p:spPr bwMode="auto">
            <a:xfrm>
              <a:off x="595" y="2316"/>
              <a:ext cx="634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  <a:sym typeface="Symbol" panose="05050102010706020507" pitchFamily="18" charset="2"/>
                </a:rPr>
                <a:t>1000</a:t>
              </a:r>
              <a:endParaRPr kumimoji="0" lang="en-US" altLang="en-US" sz="231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MS PGothic" panose="020B0600070205080204" pitchFamily="34" charset="-128"/>
                <a:cs typeface="+mn-cs"/>
              </a:endParaRPr>
            </a:p>
          </p:txBody>
        </p:sp>
        <p:sp>
          <p:nvSpPr>
            <p:cNvPr id="503855" name="Rectangle 77"/>
            <p:cNvSpPr>
              <a:spLocks noChangeArrowheads="1"/>
            </p:cNvSpPr>
            <p:nvPr/>
          </p:nvSpPr>
          <p:spPr bwMode="auto">
            <a:xfrm>
              <a:off x="595" y="2772"/>
              <a:ext cx="634" cy="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 b="1">
                  <a:solidFill>
                    <a:schemeClr val="bg1"/>
                  </a:solidFill>
                  <a:latin typeface="Helvetica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311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Helvetica" panose="020B0604020202020204" pitchFamily="34" charset="0"/>
                  <a:ea typeface="MS PGothic" panose="020B0600070205080204" pitchFamily="34" charset="-128"/>
                  <a:cs typeface="+mn-cs"/>
                  <a:sym typeface="Symbol" panose="05050102010706020507" pitchFamily="18" charset="2"/>
                </a:rPr>
                <a:t>500</a:t>
              </a:r>
              <a:endParaRPr kumimoji="0" lang="en-US" altLang="en-US" sz="2311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" panose="02020603050405020304" pitchFamily="18" charset="0"/>
                <a:ea typeface="MS PGothic" panose="020B0600070205080204" pitchFamily="34" charset="-128"/>
                <a:cs typeface="+mn-cs"/>
              </a:endParaRP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82862" y="6320687"/>
            <a:ext cx="56734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4AEE8"/>
                </a:solidFill>
                <a:effectLst/>
                <a:uLnTx/>
                <a:uFillTx/>
                <a:latin typeface="Helvetica" charset="0"/>
                <a:ea typeface="MS PGothic" pitchFamily="34" charset="-128"/>
                <a:cs typeface="+mn-cs"/>
              </a:rPr>
              <a:t>Gastaldelli, DeFronzo et al, AJP 292:E871-83, 2007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2">
            <a:extLst>
              <a:ext uri="{FF2B5EF4-FFF2-40B4-BE49-F238E27FC236}">
                <a16:creationId xmlns:a16="http://schemas.microsoft.com/office/drawing/2014/main" id="{D4618766-18E9-32BD-3A61-56A4982B73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521178" y="2058812"/>
            <a:ext cx="6101644" cy="2740378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10222">
                <a:solidFill>
                  <a:srgbClr val="FFFFFF"/>
                </a:solidFill>
              </a:rPr>
              <a:t>THANK </a:t>
            </a:r>
            <a:br>
              <a:rPr lang="en-US" altLang="en-US" sz="10222">
                <a:solidFill>
                  <a:srgbClr val="FFFFFF"/>
                </a:solidFill>
              </a:rPr>
            </a:br>
            <a:r>
              <a:rPr lang="en-US" altLang="en-US" sz="10222">
                <a:solidFill>
                  <a:srgbClr val="FFFFFF"/>
                </a:solidFill>
              </a:rPr>
              <a:t>YOU!</a:t>
            </a: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35F543-C3FB-4510-BF78-35CDFB7439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71550" y="692944"/>
            <a:ext cx="7886700" cy="994172"/>
          </a:xfrm>
        </p:spPr>
        <p:txBody>
          <a:bodyPr/>
          <a:lstStyle/>
          <a:p>
            <a:r>
              <a:rPr lang="en-US">
                <a:latin typeface="Corbel" panose="020B0503020204020204" pitchFamily="34" charset="0"/>
              </a:rPr>
              <a:t>Insulin Resistance in Human Disease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4D9041D8-B9DD-4F4F-9A55-8A3DBCA8048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924846" y="1518417"/>
            <a:ext cx="2748120" cy="2008242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36EA8669-A18C-4854-AC50-B4C36BB94784}"/>
              </a:ext>
            </a:extLst>
          </p:cNvPr>
          <p:cNvSpPr/>
          <p:nvPr/>
        </p:nvSpPr>
        <p:spPr>
          <a:xfrm>
            <a:off x="5464969" y="3533289"/>
            <a:ext cx="3679031" cy="10618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1050" i="1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“…Based on these considerations the possibility is raised that resistance to insulin-stimulated glucose uptake and hyperinsulinemia are involved in the etiology and clinical course of three related diseases-NIDDM, hypertension, and CAD.” Gerald M. </a:t>
            </a:r>
            <a:r>
              <a:rPr lang="en-US" sz="1050" i="1" dirty="0" err="1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Reaven</a:t>
            </a:r>
            <a:r>
              <a:rPr lang="en-US" sz="1050" i="1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, 1988 Banting Lecture, Diabetes 37:1595-607, 1988</a:t>
            </a:r>
            <a:endParaRPr lang="en-US" sz="1050" dirty="0">
              <a:solidFill>
                <a:prstClr val="black"/>
              </a:solidFill>
              <a:latin typeface="Calibri" panose="020F0502020204030204"/>
              <a:ea typeface="+mn-ea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5992E47-5010-4577-8C08-6F219E58104A}"/>
              </a:ext>
            </a:extLst>
          </p:cNvPr>
          <p:cNvSpPr/>
          <p:nvPr/>
        </p:nvSpPr>
        <p:spPr>
          <a:xfrm>
            <a:off x="2571750" y="4410452"/>
            <a:ext cx="5122069" cy="16379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685800" eaLnBrk="1" fontAlgn="auto" hangingPunct="1">
              <a:lnSpc>
                <a:spcPct val="107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sz="1350" i="1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“</a:t>
            </a:r>
            <a:r>
              <a:rPr lang="en-US" i="1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Of course, I don’t believe in the insulin resistance syndrome, except for the fact that the effects of pioglitazone prove that it is so”- private conversation with Stephen R. Bloom circa 1988</a:t>
            </a:r>
          </a:p>
          <a:p>
            <a:pPr defTabSz="685800" eaLnBrk="1" fontAlgn="auto" hangingPunct="1">
              <a:lnSpc>
                <a:spcPct val="107000"/>
              </a:lnSpc>
              <a:spcBef>
                <a:spcPts val="0"/>
              </a:spcBef>
              <a:spcAft>
                <a:spcPts val="600"/>
              </a:spcAft>
            </a:pPr>
            <a:r>
              <a:rPr lang="en-US" b="1" i="1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You should try to figure out how it works.</a:t>
            </a:r>
            <a:endParaRPr lang="en-US" b="1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11" name="Picture 2" descr="Image result for stephen Bloom university of London">
            <a:extLst>
              <a:ext uri="{FF2B5EF4-FFF2-40B4-BE49-F238E27FC236}">
                <a16:creationId xmlns:a16="http://schemas.microsoft.com/office/drawing/2014/main" id="{470D6222-BE8F-4213-98C3-5BCE0E4161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5831" y="4479257"/>
            <a:ext cx="1048544" cy="14052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9042E335-C04F-5308-71B9-0347118ABC70}"/>
              </a:ext>
            </a:extLst>
          </p:cNvPr>
          <p:cNvCxnSpPr/>
          <p:nvPr/>
        </p:nvCxnSpPr>
        <p:spPr>
          <a:xfrm>
            <a:off x="184391" y="1418774"/>
            <a:ext cx="8775218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122" name="Picture 2" descr="Dr. Ralph DeFronzo">
            <a:extLst>
              <a:ext uri="{FF2B5EF4-FFF2-40B4-BE49-F238E27FC236}">
                <a16:creationId xmlns:a16="http://schemas.microsoft.com/office/drawing/2014/main" id="{499D65D6-7861-1ACF-3AB8-76B693E920F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1586" y="1449145"/>
            <a:ext cx="1539929" cy="19276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F3EE355-FE83-CEFA-623E-9F3D3FE40B8E}"/>
              </a:ext>
            </a:extLst>
          </p:cNvPr>
          <p:cNvSpPr txBox="1"/>
          <p:nvPr/>
        </p:nvSpPr>
        <p:spPr>
          <a:xfrm>
            <a:off x="1741514" y="1418775"/>
            <a:ext cx="4017464" cy="7155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de-DE" sz="1350" dirty="0">
                <a:solidFill>
                  <a:prstClr val="black"/>
                </a:solidFill>
                <a:latin typeface="Calibri" panose="020F0502020204030204"/>
                <a:ea typeface="+mn-ea"/>
              </a:rPr>
              <a:t>Am J Physiol . 1979 Sep;237(3):E214-23.</a:t>
            </a:r>
            <a:r>
              <a:rPr lang="en-US" sz="1350" dirty="0">
                <a:solidFill>
                  <a:prstClr val="black"/>
                </a:solidFill>
                <a:latin typeface="Calibri" panose="020F0502020204030204"/>
                <a:ea typeface="+mn-ea"/>
              </a:rPr>
              <a:t> Glucose clamp technique: a method for quantifying insulin secretion and resistance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A800B96-AC93-2783-E9B1-48E73F775EF2}"/>
              </a:ext>
            </a:extLst>
          </p:cNvPr>
          <p:cNvSpPr txBox="1"/>
          <p:nvPr/>
        </p:nvSpPr>
        <p:spPr>
          <a:xfrm>
            <a:off x="1741514" y="2089297"/>
            <a:ext cx="4017464" cy="71558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685800" eaLnBrk="1" fontAlgn="auto" hangingPunct="1">
              <a:spcBef>
                <a:spcPts val="0"/>
              </a:spcBef>
              <a:spcAft>
                <a:spcPts val="0"/>
              </a:spcAft>
            </a:pPr>
            <a:r>
              <a:rPr lang="en-US" sz="1350" dirty="0">
                <a:solidFill>
                  <a:prstClr val="black"/>
                </a:solidFill>
                <a:latin typeface="Calibri" panose="020F0502020204030204"/>
                <a:ea typeface="+mn-ea"/>
              </a:rPr>
              <a:t>Banting Lecture. From the triumvirate to the ominous octet: a new paradigm for the treatment of type 2 diabetes mellitus-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C413557-3D51-F372-C49F-910756E4F82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32115" y="2743619"/>
            <a:ext cx="2482786" cy="1709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3883593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>
          <a:extLst>
            <a:ext uri="{FF2B5EF4-FFF2-40B4-BE49-F238E27FC236}">
              <a16:creationId xmlns:a16="http://schemas.microsoft.com/office/drawing/2014/main" id="{80E813B3-E776-56DE-81EA-7748EA187F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>
            <a:extLst>
              <a:ext uri="{FF2B5EF4-FFF2-40B4-BE49-F238E27FC236}">
                <a16:creationId xmlns:a16="http://schemas.microsoft.com/office/drawing/2014/main" id="{8137514C-CEEB-79F4-09EC-8E2B79371E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685800" y="729102"/>
            <a:ext cx="7772400" cy="5399797"/>
          </a:xfrm>
          <a:solidFill>
            <a:srgbClr val="FF7308"/>
          </a:solidFill>
          <a:ln>
            <a:solidFill>
              <a:srgbClr val="FF7308"/>
            </a:solidFill>
            <a:miter lim="800000"/>
            <a:headEnd/>
            <a:tailEnd/>
          </a:ln>
        </p:spPr>
        <p:txBody>
          <a:bodyPr/>
          <a:lstStyle/>
          <a:p>
            <a:r>
              <a:rPr lang="en-US" altLang="en-US" sz="7200" dirty="0">
                <a:solidFill>
                  <a:srgbClr val="FFFFFF"/>
                </a:solidFill>
              </a:rPr>
              <a:t>INSULIN SENSITIZERS:  WHAT DOES THE FUTURE HOLD?</a:t>
            </a:r>
          </a:p>
        </p:txBody>
      </p:sp>
    </p:spTree>
    <p:extLst>
      <p:ext uri="{BB962C8B-B14F-4D97-AF65-F5344CB8AC3E}">
        <p14:creationId xmlns:p14="http://schemas.microsoft.com/office/powerpoint/2010/main" val="650080999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29EA93A9-7BE2-4374-AAFB-8A922881E8D8}"/>
                  </a:ext>
                </a:extLst>
              </p:cNvPr>
              <p:cNvSpPr txBox="1"/>
              <p:nvPr/>
            </p:nvSpPr>
            <p:spPr>
              <a:xfrm>
                <a:off x="1745673" y="370052"/>
                <a:ext cx="5652655" cy="584775"/>
              </a:xfrm>
              <a:prstGeom prst="rect">
                <a:avLst/>
              </a:prstGeom>
              <a:solidFill>
                <a:srgbClr val="FF7F00"/>
              </a:solidFill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itchFamily="2" charset="0"/>
                    <a:ea typeface="+mn-ea"/>
                    <a:cs typeface="+mn-cs"/>
                  </a:rPr>
                  <a:t>PPAR</a:t>
                </a:r>
                <a14:m>
                  <m:oMath xmlns:m="http://schemas.openxmlformats.org/officeDocument/2006/math">
                    <m:r>
                      <a:rPr kumimoji="0" lang="en-US" sz="3200" b="1" i="1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𝜸</m:t>
                    </m:r>
                    <m:r>
                      <a:rPr kumimoji="0" lang="en-US" sz="3200" b="1" i="0" u="none" strike="noStrike" kern="1200" cap="none" spc="0" normalizeH="0" baseline="0" noProof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uLnTx/>
                        <a:uFillTx/>
                        <a:latin typeface="Cambria Math" panose="02040503050406030204" pitchFamily="18" charset="0"/>
                        <a:ea typeface="Cambria Math" panose="02040503050406030204" pitchFamily="18" charset="0"/>
                        <a:cs typeface="+mn-cs"/>
                      </a:rPr>
                      <m:t> </m:t>
                    </m:r>
                  </m:oMath>
                </a14:m>
                <a:r>
                  <a:rPr kumimoji="0" lang="en-US" sz="3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Helvetica" pitchFamily="2" charset="0"/>
                    <a:ea typeface="+mn-ea"/>
                    <a:cs typeface="+mn-cs"/>
                  </a:rPr>
                  <a:t>BINDING OF TZDs</a:t>
                </a:r>
                <a:endPara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ymbol" pitchFamily="2" charset="2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29EA93A9-7BE2-4374-AAFB-8A922881E8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45673" y="370052"/>
                <a:ext cx="5652655" cy="584775"/>
              </a:xfrm>
              <a:prstGeom prst="rect">
                <a:avLst/>
              </a:prstGeom>
              <a:blipFill>
                <a:blip r:embed="rId2"/>
                <a:stretch>
                  <a:fillRect t="-13542" b="-3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" name="Picture 1">
            <a:extLst>
              <a:ext uri="{FF2B5EF4-FFF2-40B4-BE49-F238E27FC236}">
                <a16:creationId xmlns:a16="http://schemas.microsoft.com/office/drawing/2014/main" id="{81316689-2BA6-1EEE-D853-C6326C3CDE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4009" y="1024933"/>
            <a:ext cx="8655981" cy="52014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65760475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extBox 60">
            <a:extLst>
              <a:ext uri="{FF2B5EF4-FFF2-40B4-BE49-F238E27FC236}">
                <a16:creationId xmlns:a16="http://schemas.microsoft.com/office/drawing/2014/main" id="{070408BA-8180-721A-ACB3-B21578D24F35}"/>
              </a:ext>
            </a:extLst>
          </p:cNvPr>
          <p:cNvSpPr txBox="1"/>
          <p:nvPr/>
        </p:nvSpPr>
        <p:spPr>
          <a:xfrm>
            <a:off x="817119" y="201390"/>
            <a:ext cx="7658100" cy="830997"/>
          </a:xfrm>
          <a:prstGeom prst="rect">
            <a:avLst/>
          </a:prstGeom>
          <a:solidFill>
            <a:srgbClr val="FF7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METABOLIC REPROGRAMMING THROUGH MITOCHONDRIAL PYRUVATE CARRIER (MPC)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F32CAAE-43AD-7CA6-7FD5-9D792025087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55126" y="1672124"/>
            <a:ext cx="5961344" cy="522474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9C3F5EE-2A03-9239-C02F-90A639FC8C02}"/>
              </a:ext>
            </a:extLst>
          </p:cNvPr>
          <p:cNvSpPr txBox="1"/>
          <p:nvPr/>
        </p:nvSpPr>
        <p:spPr>
          <a:xfrm>
            <a:off x="1781059" y="1071138"/>
            <a:ext cx="2199061" cy="328231"/>
          </a:xfrm>
          <a:prstGeom prst="rect">
            <a:avLst/>
          </a:prstGeom>
          <a:noFill/>
        </p:spPr>
        <p:txBody>
          <a:bodyPr wrap="square" lIns="0" tIns="0" bIns="0" rtlCol="0" anchor="t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ct val="80000"/>
              <a:buFontTx/>
              <a:buNone/>
              <a:tabLst/>
              <a:defRPr/>
            </a:pPr>
            <a:r>
              <a:rPr kumimoji="0" lang="en-US" sz="2133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Glucose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C5D3525-F2BE-5D33-0026-381FD27AF66A}"/>
              </a:ext>
            </a:extLst>
          </p:cNvPr>
          <p:cNvSpPr txBox="1"/>
          <p:nvPr/>
        </p:nvSpPr>
        <p:spPr>
          <a:xfrm>
            <a:off x="5245256" y="1424544"/>
            <a:ext cx="2189649" cy="328231"/>
          </a:xfrm>
          <a:prstGeom prst="rect">
            <a:avLst/>
          </a:prstGeom>
          <a:noFill/>
        </p:spPr>
        <p:txBody>
          <a:bodyPr wrap="square" lIns="0" tIns="0" bIns="0" rtlCol="0" anchor="t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ct val="80000"/>
              <a:buFontTx/>
              <a:buNone/>
              <a:tabLst/>
              <a:defRPr/>
            </a:pPr>
            <a:r>
              <a:rPr kumimoji="0" lang="en-US" sz="2133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MSDC-0602K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1390B547-159B-81BD-1C19-1EC9CF3234C6}"/>
              </a:ext>
            </a:extLst>
          </p:cNvPr>
          <p:cNvCxnSpPr>
            <a:cxnSpLocks/>
          </p:cNvCxnSpPr>
          <p:nvPr/>
        </p:nvCxnSpPr>
        <p:spPr>
          <a:xfrm>
            <a:off x="3006651" y="1235253"/>
            <a:ext cx="422856" cy="0"/>
          </a:xfrm>
          <a:prstGeom prst="straightConnector1">
            <a:avLst/>
          </a:prstGeom>
          <a:ln w="5715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5E9CC1F7-CDED-58FB-0147-663B60837BEC}"/>
              </a:ext>
            </a:extLst>
          </p:cNvPr>
          <p:cNvSpPr txBox="1"/>
          <p:nvPr/>
        </p:nvSpPr>
        <p:spPr>
          <a:xfrm>
            <a:off x="3565804" y="1071138"/>
            <a:ext cx="2199061" cy="328231"/>
          </a:xfrm>
          <a:prstGeom prst="rect">
            <a:avLst/>
          </a:prstGeom>
          <a:noFill/>
        </p:spPr>
        <p:txBody>
          <a:bodyPr wrap="square" lIns="0" tIns="0" bIns="0" rtlCol="0" anchor="t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FFFFFF"/>
              </a:buClr>
              <a:buSzPct val="80000"/>
              <a:buFontTx/>
              <a:buNone/>
              <a:tabLst/>
              <a:defRPr/>
            </a:pPr>
            <a:r>
              <a:rPr kumimoji="0" lang="en-US" sz="2133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Pyruvate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308AFE6F-8D92-496B-F1D4-3592354B98D8}"/>
              </a:ext>
            </a:extLst>
          </p:cNvPr>
          <p:cNvCxnSpPr>
            <a:cxnSpLocks/>
          </p:cNvCxnSpPr>
          <p:nvPr/>
        </p:nvCxnSpPr>
        <p:spPr>
          <a:xfrm>
            <a:off x="4004928" y="1381898"/>
            <a:ext cx="0" cy="355600"/>
          </a:xfrm>
          <a:prstGeom prst="straightConnector1">
            <a:avLst/>
          </a:prstGeom>
          <a:ln w="5715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C351CE7-DA7B-3C6C-1959-FB4F4623DC1B}"/>
              </a:ext>
            </a:extLst>
          </p:cNvPr>
          <p:cNvCxnSpPr>
            <a:cxnSpLocks/>
          </p:cNvCxnSpPr>
          <p:nvPr/>
        </p:nvCxnSpPr>
        <p:spPr>
          <a:xfrm flipH="1">
            <a:off x="4444053" y="1661491"/>
            <a:ext cx="720718" cy="202363"/>
          </a:xfrm>
          <a:prstGeom prst="straightConnector1">
            <a:avLst/>
          </a:prstGeom>
          <a:ln w="5715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8355836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3C7279E-FB5F-1AAD-83DF-B66B28B16263}"/>
              </a:ext>
            </a:extLst>
          </p:cNvPr>
          <p:cNvSpPr>
            <a:spLocks noGrp="1"/>
          </p:cNvSpPr>
          <p:nvPr/>
        </p:nvSpPr>
        <p:spPr>
          <a:xfrm>
            <a:off x="212921" y="457981"/>
            <a:ext cx="8562461" cy="1083745"/>
          </a:xfrm>
          <a:prstGeom prst="rect">
            <a:avLst/>
          </a:prstGeom>
          <a:solidFill>
            <a:srgbClr val="FF7F00"/>
          </a:solidFill>
        </p:spPr>
        <p:txBody>
          <a:bodyPr vert="horz" lIns="0" tIns="34290" rIns="68580" bIns="34290" rtlCol="0" anchor="t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i="0" kern="1200">
                <a:solidFill>
                  <a:schemeClr val="accent1"/>
                </a:solidFill>
                <a:latin typeface="Inter" panose="02000503000000020004" pitchFamily="2" charset="0"/>
                <a:ea typeface="Inter" panose="02000503000000020004" pitchFamily="2" charset="0"/>
                <a:cs typeface="SF Pro Text" pitchFamily="2" charset="0"/>
              </a:defRPr>
            </a:lvl1pPr>
          </a:lstStyle>
          <a:p>
            <a:pPr marL="0" marR="0" lvl="0" indent="0" algn="ctr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EMMINENCE Phase 2B TRIAL WITH MSDC-0602</a:t>
            </a:r>
          </a:p>
        </p:txBody>
      </p:sp>
      <p:sp>
        <p:nvSpPr>
          <p:cNvPr id="3" name="TextBox 3">
            <a:extLst>
              <a:ext uri="{FF2B5EF4-FFF2-40B4-BE49-F238E27FC236}">
                <a16:creationId xmlns:a16="http://schemas.microsoft.com/office/drawing/2014/main" id="{34F4D526-E055-4D9C-1FE0-B186D99252CF}"/>
              </a:ext>
            </a:extLst>
          </p:cNvPr>
          <p:cNvSpPr txBox="1"/>
          <p:nvPr/>
        </p:nvSpPr>
        <p:spPr>
          <a:xfrm>
            <a:off x="4777397" y="1928344"/>
            <a:ext cx="848541" cy="258059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ts val="1890"/>
              </a:lnSpc>
              <a:spcBef>
                <a:spcPts val="825"/>
              </a:spcBef>
              <a:spcAft>
                <a:spcPts val="375"/>
              </a:spcAft>
              <a:buClr>
                <a:srgbClr val="000000"/>
              </a:buClr>
              <a:buSzPct val="115000"/>
              <a:buFontTx/>
              <a:buNone/>
              <a:tabLst/>
              <a:defRPr/>
            </a:pPr>
            <a:r>
              <a:rPr kumimoji="0" lang="en-US" sz="27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392</a:t>
            </a:r>
            <a:endParaRPr kumimoji="0" lang="en-US" sz="21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Inter" panose="02000503000000020004" pitchFamily="2" charset="0"/>
              <a:cs typeface="Arial" panose="020B0604020202020204" pitchFamily="34" charset="0"/>
            </a:endParaRPr>
          </a:p>
        </p:txBody>
      </p:sp>
      <p:sp>
        <p:nvSpPr>
          <p:cNvPr id="4" name="TextBox 4">
            <a:extLst>
              <a:ext uri="{FF2B5EF4-FFF2-40B4-BE49-F238E27FC236}">
                <a16:creationId xmlns:a16="http://schemas.microsoft.com/office/drawing/2014/main" id="{FBA2F438-8E5F-3CEF-0E0D-E5F45D92AC4B}"/>
              </a:ext>
            </a:extLst>
          </p:cNvPr>
          <p:cNvSpPr txBox="1"/>
          <p:nvPr/>
        </p:nvSpPr>
        <p:spPr>
          <a:xfrm>
            <a:off x="5404850" y="2108984"/>
            <a:ext cx="3370532" cy="308729"/>
          </a:xfrm>
          <a:prstGeom prst="rect">
            <a:avLst/>
          </a:prstGeom>
        </p:spPr>
        <p:txBody>
          <a:bodyPr vert="horz" lIns="68580" tIns="34290" rIns="68580" bIns="34290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ts val="1215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15000"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Enrolled patients </a:t>
            </a:r>
          </a:p>
          <a:p>
            <a:pPr marL="0" marR="0" lvl="0" indent="0" algn="l" defTabSz="914400" rtl="0" eaLnBrk="1" fontAlgn="base" latinLnBrk="0" hangingPunct="1">
              <a:lnSpc>
                <a:spcPts val="1215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15000"/>
              <a:buFontTx/>
              <a:buNone/>
              <a:tabLst/>
              <a:defRPr/>
            </a:pPr>
            <a:r>
              <a:rPr kumimoji="0" lang="en-US" sz="11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52% of subjects had T2D and 61% were F2,F3</a:t>
            </a:r>
          </a:p>
          <a:p>
            <a:pPr marL="0" marR="0" lvl="0" indent="0" algn="l" defTabSz="914400" rtl="0" eaLnBrk="1" fontAlgn="base" latinLnBrk="0" hangingPunct="1">
              <a:lnSpc>
                <a:spcPts val="1065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15000"/>
              <a:buFontTx/>
              <a:buNone/>
              <a:tabLst/>
              <a:defRPr/>
            </a:pPr>
            <a:endParaRPr kumimoji="0" lang="en-US" sz="9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Inter" panose="02000503000000020004" pitchFamily="2" charset="0"/>
              <a:cs typeface="Arial" panose="020B0604020202020204" pitchFamily="34" charset="0"/>
            </a:endParaRPr>
          </a:p>
          <a:p>
            <a:pPr marL="0" marR="0" lvl="0" indent="0" algn="l" defTabSz="914400" rtl="0" eaLnBrk="1" fontAlgn="base" latinLnBrk="0" hangingPunct="1">
              <a:lnSpc>
                <a:spcPts val="1065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15000"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5" name="TextBox 5">
            <a:extLst>
              <a:ext uri="{FF2B5EF4-FFF2-40B4-BE49-F238E27FC236}">
                <a16:creationId xmlns:a16="http://schemas.microsoft.com/office/drawing/2014/main" id="{D5056568-CC4E-B90D-E60B-05FE42E9C94B}"/>
              </a:ext>
            </a:extLst>
          </p:cNvPr>
          <p:cNvSpPr txBox="1"/>
          <p:nvPr/>
        </p:nvSpPr>
        <p:spPr>
          <a:xfrm>
            <a:off x="4794779" y="2394197"/>
            <a:ext cx="4272701" cy="704189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ts val="1890"/>
              </a:lnSpc>
              <a:spcBef>
                <a:spcPts val="825"/>
              </a:spcBef>
              <a:spcAft>
                <a:spcPct val="0"/>
              </a:spcAft>
              <a:buClr>
                <a:srgbClr val="000000"/>
              </a:buClr>
              <a:buSzPct val="115000"/>
              <a:buFontTx/>
              <a:buNone/>
              <a:tabLst/>
              <a:defRPr/>
            </a:pPr>
            <a:r>
              <a:rPr kumimoji="0" lang="en-US" sz="11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Primary endpoint   </a:t>
            </a:r>
          </a:p>
          <a:p>
            <a:pPr marL="0" marR="0" lvl="0" indent="0" algn="l" defTabSz="914400" rtl="0" eaLnBrk="1" fontAlgn="base" latinLnBrk="0" hangingPunct="1">
              <a:lnSpc>
                <a:spcPts val="1515"/>
              </a:lnSpc>
              <a:spcBef>
                <a:spcPct val="0"/>
              </a:spcBef>
              <a:spcAft>
                <a:spcPts val="150"/>
              </a:spcAft>
              <a:buClr>
                <a:srgbClr val="000000"/>
              </a:buClr>
              <a:buSzPct val="115000"/>
              <a:buFontTx/>
              <a:buNone/>
              <a:tabLst/>
              <a:defRPr/>
            </a:pPr>
            <a:r>
              <a:rPr kumimoji="0" lang="en-US" sz="11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Liver biopsy response, 2 pt. reduction on NAS</a:t>
            </a:r>
          </a:p>
          <a:p>
            <a:pPr marL="0" marR="0" lvl="0" indent="0" algn="l" defTabSz="914400" rtl="0" eaLnBrk="1" fontAlgn="base" latinLnBrk="0" hangingPunct="1">
              <a:lnSpc>
                <a:spcPts val="1515"/>
              </a:lnSpc>
              <a:spcBef>
                <a:spcPct val="0"/>
              </a:spcBef>
              <a:spcAft>
                <a:spcPts val="150"/>
              </a:spcAft>
              <a:buClr>
                <a:srgbClr val="000000"/>
              </a:buClr>
              <a:buSzPct val="115000"/>
              <a:buFontTx/>
              <a:buNone/>
              <a:tabLst/>
              <a:defRPr/>
            </a:pPr>
            <a:r>
              <a:rPr kumimoji="0" lang="en-US" sz="11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(Original on completers population with biopsy rereads at end of study)</a:t>
            </a:r>
          </a:p>
        </p:txBody>
      </p:sp>
      <p:sp>
        <p:nvSpPr>
          <p:cNvPr id="6" name="TextBox 6">
            <a:extLst>
              <a:ext uri="{FF2B5EF4-FFF2-40B4-BE49-F238E27FC236}">
                <a16:creationId xmlns:a16="http://schemas.microsoft.com/office/drawing/2014/main" id="{D3BCA53F-B37C-AD2B-B6E6-745BBD0DEB72}"/>
              </a:ext>
            </a:extLst>
          </p:cNvPr>
          <p:cNvSpPr txBox="1"/>
          <p:nvPr/>
        </p:nvSpPr>
        <p:spPr>
          <a:xfrm>
            <a:off x="4794779" y="3175314"/>
            <a:ext cx="4073381" cy="1169990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ts val="1890"/>
              </a:lnSpc>
              <a:spcBef>
                <a:spcPts val="825"/>
              </a:spcBef>
              <a:spcAft>
                <a:spcPts val="375"/>
              </a:spcAft>
              <a:buClr>
                <a:srgbClr val="000000"/>
              </a:buClr>
              <a:buSzPct val="115000"/>
              <a:buFontTx/>
              <a:buNone/>
              <a:tabLst/>
              <a:defRPr/>
            </a:pPr>
            <a:r>
              <a:rPr kumimoji="0" lang="en-US" sz="11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Key secondary endpoints  </a:t>
            </a:r>
          </a:p>
          <a:p>
            <a:pPr marL="133350" marR="0" lvl="0" indent="-133350" algn="l" defTabSz="914400" rtl="0" eaLnBrk="1" fontAlgn="base" latinLnBrk="0" hangingPunct="1">
              <a:lnSpc>
                <a:spcPts val="1515"/>
              </a:lnSpc>
              <a:spcBef>
                <a:spcPct val="0"/>
              </a:spcBef>
              <a:spcAft>
                <a:spcPts val="150"/>
              </a:spcAft>
              <a:buClr>
                <a:srgbClr val="FFFFFF"/>
              </a:buClr>
              <a:buSzPct val="12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1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NASH resolution w/no increase of fibrosis </a:t>
            </a:r>
          </a:p>
          <a:p>
            <a:pPr marL="133350" marR="0" lvl="0" indent="-133350" algn="l" defTabSz="914400" rtl="0" eaLnBrk="1" fontAlgn="base" latinLnBrk="0" hangingPunct="1">
              <a:lnSpc>
                <a:spcPts val="1515"/>
              </a:lnSpc>
              <a:spcBef>
                <a:spcPct val="0"/>
              </a:spcBef>
              <a:spcAft>
                <a:spcPts val="150"/>
              </a:spcAft>
              <a:buClr>
                <a:srgbClr val="FFFFFF"/>
              </a:buClr>
              <a:buSzPct val="12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1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1-step or more improvement in fibrosis with no worsening of NASH</a:t>
            </a:r>
          </a:p>
          <a:p>
            <a:pPr marL="133350" marR="0" lvl="0" indent="-133350" algn="l" defTabSz="914400" rtl="0" eaLnBrk="1" fontAlgn="base" latinLnBrk="0" hangingPunct="1">
              <a:lnSpc>
                <a:spcPts val="1515"/>
              </a:lnSpc>
              <a:spcBef>
                <a:spcPct val="0"/>
              </a:spcBef>
              <a:spcAft>
                <a:spcPts val="150"/>
              </a:spcAft>
              <a:buClr>
                <a:srgbClr val="FFFFFF"/>
              </a:buClr>
              <a:buSzPct val="12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1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Other lipid/glucose/liver/</a:t>
            </a:r>
            <a:r>
              <a:rPr kumimoji="0" lang="en-US" sz="1125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etc</a:t>
            </a:r>
            <a:r>
              <a:rPr kumimoji="0" lang="en-US" sz="11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 biomarkers </a:t>
            </a:r>
          </a:p>
        </p:txBody>
      </p:sp>
      <p:sp>
        <p:nvSpPr>
          <p:cNvPr id="7" name="TextBox 7">
            <a:extLst>
              <a:ext uri="{FF2B5EF4-FFF2-40B4-BE49-F238E27FC236}">
                <a16:creationId xmlns:a16="http://schemas.microsoft.com/office/drawing/2014/main" id="{A7601C8A-6BC4-95D7-3606-4B9E3822C7D0}"/>
              </a:ext>
            </a:extLst>
          </p:cNvPr>
          <p:cNvSpPr txBox="1"/>
          <p:nvPr/>
        </p:nvSpPr>
        <p:spPr>
          <a:xfrm>
            <a:off x="4794779" y="4422232"/>
            <a:ext cx="4073381" cy="835518"/>
          </a:xfrm>
          <a:prstGeom prst="rect">
            <a:avLst/>
          </a:prstGeom>
        </p:spPr>
        <p:txBody>
          <a:bodyPr vert="horz" lIns="68580" tIns="34290" rIns="68580" bIns="34290" rtlCol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ts val="1890"/>
              </a:lnSpc>
              <a:spcBef>
                <a:spcPts val="825"/>
              </a:spcBef>
              <a:spcAft>
                <a:spcPts val="375"/>
              </a:spcAft>
              <a:buClr>
                <a:srgbClr val="000000"/>
              </a:buClr>
              <a:buSzPct val="115000"/>
              <a:buFontTx/>
              <a:buNone/>
              <a:tabLst/>
              <a:defRPr/>
            </a:pPr>
            <a:r>
              <a:rPr kumimoji="0" lang="en-US" sz="11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Post-hoc analysis  </a:t>
            </a:r>
          </a:p>
          <a:p>
            <a:pPr marL="0" marR="0" lvl="0" indent="0" algn="l" defTabSz="914400" rtl="0" eaLnBrk="1" fontAlgn="base" latinLnBrk="0" hangingPunct="1">
              <a:lnSpc>
                <a:spcPts val="1515"/>
              </a:lnSpc>
              <a:spcBef>
                <a:spcPct val="0"/>
              </a:spcBef>
              <a:spcAft>
                <a:spcPts val="150"/>
              </a:spcAft>
              <a:buClr>
                <a:srgbClr val="000000"/>
              </a:buClr>
              <a:buSzPct val="115000"/>
              <a:buFontTx/>
              <a:buNone/>
              <a:tabLst/>
              <a:defRPr/>
            </a:pPr>
            <a:r>
              <a:rPr kumimoji="0" lang="en-US" sz="1125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Planned phase 3 methodology (including modified intent to treat) for accelerated (Subpart H) approval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BC783C45-8BC8-E840-7FF6-F5C2A4A7884D}"/>
              </a:ext>
            </a:extLst>
          </p:cNvPr>
          <p:cNvCxnSpPr>
            <a:cxnSpLocks/>
          </p:cNvCxnSpPr>
          <p:nvPr/>
        </p:nvCxnSpPr>
        <p:spPr>
          <a:xfrm>
            <a:off x="3271515" y="2159784"/>
            <a:ext cx="0" cy="2974064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ysDot"/>
            <a:miter lim="800000"/>
            <a:headEnd type="none" w="med" len="med"/>
            <a:tailEnd type="triangle" w="med" len="med"/>
          </a:ln>
          <a:effectLst/>
        </p:spPr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EB5A4A56-E3E1-8639-0288-F07BF3D85C30}"/>
              </a:ext>
            </a:extLst>
          </p:cNvPr>
          <p:cNvSpPr/>
          <p:nvPr/>
        </p:nvSpPr>
        <p:spPr>
          <a:xfrm>
            <a:off x="1424684" y="2295586"/>
            <a:ext cx="482097" cy="2645240"/>
          </a:xfrm>
          <a:prstGeom prst="rect">
            <a:avLst/>
          </a:prstGeom>
          <a:solidFill>
            <a:srgbClr val="FF0000"/>
          </a:solidFill>
          <a:ln w="12700" cap="flat" cmpd="sng" algn="ctr">
            <a:solidFill>
              <a:srgbClr val="FFC000">
                <a:shade val="50000"/>
              </a:srgbClr>
            </a:solidFill>
            <a:prstDash val="solid"/>
            <a:miter lim="800000"/>
          </a:ln>
          <a:effectLst/>
        </p:spPr>
        <p:txBody>
          <a:bodyPr vert="vert27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RANDOMIZATION (1:1:1:1)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6C9B26D-64E9-708E-5DD7-BFB24822A91B}"/>
              </a:ext>
            </a:extLst>
          </p:cNvPr>
          <p:cNvSpPr/>
          <p:nvPr/>
        </p:nvSpPr>
        <p:spPr>
          <a:xfrm>
            <a:off x="2130854" y="2295586"/>
            <a:ext cx="2233943" cy="58394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12700" cap="flat" cmpd="sng" algn="ctr">
            <a:solidFill>
              <a:schemeClr val="accent1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13B4D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Placebo QD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srgbClr val="013B4D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N=94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55FC3EB-7E8D-4283-508F-6D8232723C6B}"/>
              </a:ext>
            </a:extLst>
          </p:cNvPr>
          <p:cNvSpPr/>
          <p:nvPr/>
        </p:nvSpPr>
        <p:spPr>
          <a:xfrm>
            <a:off x="2130852" y="2990451"/>
            <a:ext cx="2233945" cy="583948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MSDC-0602K at 62.5 mg QD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N=99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85EABF4F-86C1-6E18-C48F-058FC9310507}"/>
              </a:ext>
            </a:extLst>
          </p:cNvPr>
          <p:cNvSpPr/>
          <p:nvPr/>
        </p:nvSpPr>
        <p:spPr>
          <a:xfrm>
            <a:off x="2130852" y="3662014"/>
            <a:ext cx="2233945" cy="583948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MSDC-0602k at 125 mg QD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N=98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1C7BF2A8-7C82-4EEE-2005-0FBEA959CFA6}"/>
              </a:ext>
            </a:extLst>
          </p:cNvPr>
          <p:cNvSpPr/>
          <p:nvPr/>
        </p:nvSpPr>
        <p:spPr>
          <a:xfrm>
            <a:off x="2130851" y="4356879"/>
            <a:ext cx="2233946" cy="583948"/>
          </a:xfrm>
          <a:prstGeom prst="rect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rgbClr val="4472C4">
                <a:shade val="50000"/>
              </a:srgbClr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MSDC-0602K at 250 mg QD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N=101</a:t>
            </a:r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D9F13176-609E-78DA-C04E-2A88283347F8}"/>
              </a:ext>
            </a:extLst>
          </p:cNvPr>
          <p:cNvCxnSpPr>
            <a:cxnSpLocks/>
          </p:cNvCxnSpPr>
          <p:nvPr/>
        </p:nvCxnSpPr>
        <p:spPr>
          <a:xfrm>
            <a:off x="2151960" y="2116920"/>
            <a:ext cx="0" cy="135802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ysDot"/>
            <a:miter lim="800000"/>
          </a:ln>
          <a:effectLst/>
        </p:spPr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9DF58DAF-BEEC-1684-BA17-38148DECC974}"/>
              </a:ext>
            </a:extLst>
          </p:cNvPr>
          <p:cNvCxnSpPr>
            <a:cxnSpLocks/>
          </p:cNvCxnSpPr>
          <p:nvPr/>
        </p:nvCxnSpPr>
        <p:spPr>
          <a:xfrm>
            <a:off x="4385092" y="2159784"/>
            <a:ext cx="0" cy="2974064"/>
          </a:xfrm>
          <a:prstGeom prst="line">
            <a:avLst/>
          </a:prstGeom>
          <a:noFill/>
          <a:ln w="38100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triangle" w="med" len="med"/>
          </a:ln>
          <a:effectLst/>
        </p:spPr>
      </p:cxnSp>
      <p:sp>
        <p:nvSpPr>
          <p:cNvPr id="16" name="TextBox 16">
            <a:extLst>
              <a:ext uri="{FF2B5EF4-FFF2-40B4-BE49-F238E27FC236}">
                <a16:creationId xmlns:a16="http://schemas.microsoft.com/office/drawing/2014/main" id="{084E8025-C561-B002-EE03-D98080D6F089}"/>
              </a:ext>
            </a:extLst>
          </p:cNvPr>
          <p:cNvSpPr txBox="1"/>
          <p:nvPr/>
        </p:nvSpPr>
        <p:spPr>
          <a:xfrm>
            <a:off x="1838879" y="1940939"/>
            <a:ext cx="848539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Baseline</a:t>
            </a:r>
          </a:p>
        </p:txBody>
      </p:sp>
      <p:sp>
        <p:nvSpPr>
          <p:cNvPr id="17" name="TextBox 17">
            <a:extLst>
              <a:ext uri="{FF2B5EF4-FFF2-40B4-BE49-F238E27FC236}">
                <a16:creationId xmlns:a16="http://schemas.microsoft.com/office/drawing/2014/main" id="{9BBFA2A4-8DC9-C544-DBF8-157067E36DFA}"/>
              </a:ext>
            </a:extLst>
          </p:cNvPr>
          <p:cNvSpPr txBox="1"/>
          <p:nvPr/>
        </p:nvSpPr>
        <p:spPr>
          <a:xfrm>
            <a:off x="2869094" y="1769389"/>
            <a:ext cx="95478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1,2,3,6,9 months</a:t>
            </a:r>
          </a:p>
        </p:txBody>
      </p:sp>
      <p:sp>
        <p:nvSpPr>
          <p:cNvPr id="18" name="TextBox 18">
            <a:extLst>
              <a:ext uri="{FF2B5EF4-FFF2-40B4-BE49-F238E27FC236}">
                <a16:creationId xmlns:a16="http://schemas.microsoft.com/office/drawing/2014/main" id="{A3E9E654-12E2-E6BC-5A21-BC213F747ABE}"/>
              </a:ext>
            </a:extLst>
          </p:cNvPr>
          <p:cNvSpPr txBox="1"/>
          <p:nvPr/>
        </p:nvSpPr>
        <p:spPr>
          <a:xfrm>
            <a:off x="3932842" y="1749521"/>
            <a:ext cx="104540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Primary </a:t>
            </a:r>
          </a:p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Inter" panose="02000503000000020004" pitchFamily="2" charset="0"/>
                <a:cs typeface="Arial" panose="020B0604020202020204" pitchFamily="34" charset="0"/>
              </a:rPr>
              <a:t>12 months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40D5C8EE-CA6D-8200-1C10-2FFC749421D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595" y="2676543"/>
            <a:ext cx="1265816" cy="1680336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EE932002-5DEC-B95C-8198-8E9CE836E984}"/>
              </a:ext>
            </a:extLst>
          </p:cNvPr>
          <p:cNvSpPr txBox="1"/>
          <p:nvPr/>
        </p:nvSpPr>
        <p:spPr>
          <a:xfrm>
            <a:off x="3339274" y="5267953"/>
            <a:ext cx="4573329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14313" marR="0" lvl="0" indent="-214313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All but 9 subjects were overweight or obese (BMI</a:t>
            </a:r>
            <a:r>
              <a:rPr kumimoji="0" lang="en-US" sz="1500" b="1" i="0" u="sng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&gt;</a:t>
            </a: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27)</a:t>
            </a:r>
          </a:p>
          <a:p>
            <a:pPr marL="214313" marR="0" lvl="0" indent="-214313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52% (205) were diabetic</a:t>
            </a:r>
          </a:p>
        </p:txBody>
      </p:sp>
    </p:spTree>
    <p:extLst>
      <p:ext uri="{BB962C8B-B14F-4D97-AF65-F5344CB8AC3E}">
        <p14:creationId xmlns:p14="http://schemas.microsoft.com/office/powerpoint/2010/main" val="911585152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ctangle 21">
            <a:extLst>
              <a:ext uri="{FF2B5EF4-FFF2-40B4-BE49-F238E27FC236}">
                <a16:creationId xmlns:a16="http://schemas.microsoft.com/office/drawing/2014/main" id="{D1CE021F-A8AE-1E30-560F-6B56B22905B1}"/>
              </a:ext>
            </a:extLst>
          </p:cNvPr>
          <p:cNvSpPr/>
          <p:nvPr/>
        </p:nvSpPr>
        <p:spPr bwMode="auto">
          <a:xfrm>
            <a:off x="800003" y="1149097"/>
            <a:ext cx="7379356" cy="5487066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34" charset="0"/>
              <a:ea typeface="+mn-ea"/>
              <a:cs typeface="+mn-cs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8758CB2-DBAE-66A9-62E6-E3DA9B7ECBFC}"/>
              </a:ext>
            </a:extLst>
          </p:cNvPr>
          <p:cNvSpPr txBox="1"/>
          <p:nvPr/>
        </p:nvSpPr>
        <p:spPr>
          <a:xfrm>
            <a:off x="426237" y="213078"/>
            <a:ext cx="8291526" cy="830997"/>
          </a:xfrm>
          <a:prstGeom prst="rect">
            <a:avLst/>
          </a:prstGeom>
          <a:solidFill>
            <a:srgbClr val="FF7F00"/>
          </a:solidFill>
        </p:spPr>
        <p:txBody>
          <a:bodyPr wrap="square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KEY ENDPOINTS IN PHASE 2B MSDC-0602K EMMINENCE STUDY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568A8E8-D29E-1B4A-2018-9E9926B6CDF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0762" y="1348478"/>
            <a:ext cx="5033384" cy="5009792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0EBCBC4C-3DF9-B5D0-4671-8CD319A1A9F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07375" y="1348478"/>
            <a:ext cx="2025950" cy="263879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C4A0916A-6CD1-6FEE-FCAF-AAD5DD4B11CF}"/>
              </a:ext>
            </a:extLst>
          </p:cNvPr>
          <p:cNvSpPr txBox="1"/>
          <p:nvPr/>
        </p:nvSpPr>
        <p:spPr>
          <a:xfrm>
            <a:off x="1498153" y="3656454"/>
            <a:ext cx="1598142" cy="4154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Plac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  62.5    125   250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2" charset="0"/>
              <a:ea typeface="+mn-ea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59DB860-5AED-A7CA-A1F8-51DB57A6A6D5}"/>
              </a:ext>
            </a:extLst>
          </p:cNvPr>
          <p:cNvSpPr txBox="1"/>
          <p:nvPr/>
        </p:nvSpPr>
        <p:spPr>
          <a:xfrm>
            <a:off x="842661" y="1295868"/>
            <a:ext cx="2774631" cy="30777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Histology Resolution Endpoint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92528CE-3104-DB55-5DE3-A2235954FB66}"/>
              </a:ext>
            </a:extLst>
          </p:cNvPr>
          <p:cNvSpPr txBox="1"/>
          <p:nvPr/>
        </p:nvSpPr>
        <p:spPr>
          <a:xfrm>
            <a:off x="6426182" y="3599458"/>
            <a:ext cx="1598142" cy="4154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Plac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  62.5    125   250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2" charset="0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BC17A7E-EC0D-4540-49BC-2A47045A6C33}"/>
              </a:ext>
            </a:extLst>
          </p:cNvPr>
          <p:cNvSpPr txBox="1"/>
          <p:nvPr/>
        </p:nvSpPr>
        <p:spPr>
          <a:xfrm>
            <a:off x="1473436" y="5872503"/>
            <a:ext cx="1598142" cy="4154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Plac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  62.5    125   250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Dose (mg)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5479943-1A16-B08C-DC45-32220E1D599A}"/>
              </a:ext>
            </a:extLst>
          </p:cNvPr>
          <p:cNvSpPr/>
          <p:nvPr/>
        </p:nvSpPr>
        <p:spPr bwMode="auto">
          <a:xfrm>
            <a:off x="6907224" y="1479147"/>
            <a:ext cx="1042348" cy="113646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34" charset="0"/>
              <a:ea typeface="+mn-ea"/>
              <a:cs typeface="+mn-cs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7B8817EB-4ECB-C94C-8445-DA1AC5DC210E}"/>
              </a:ext>
            </a:extLst>
          </p:cNvPr>
          <p:cNvSpPr txBox="1"/>
          <p:nvPr/>
        </p:nvSpPr>
        <p:spPr>
          <a:xfrm>
            <a:off x="3967316" y="5883136"/>
            <a:ext cx="1598142" cy="4154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Plac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  62.5    125   250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Dose (mg)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D92371C1-E6C2-6127-02AF-898DC476C55B}"/>
              </a:ext>
            </a:extLst>
          </p:cNvPr>
          <p:cNvSpPr/>
          <p:nvPr/>
        </p:nvSpPr>
        <p:spPr bwMode="auto">
          <a:xfrm>
            <a:off x="6002067" y="3609053"/>
            <a:ext cx="1042348" cy="415498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34" charset="0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B1AFAB3-AB4D-FDEB-684B-1B41776AAF4C}"/>
              </a:ext>
            </a:extLst>
          </p:cNvPr>
          <p:cNvSpPr txBox="1"/>
          <p:nvPr/>
        </p:nvSpPr>
        <p:spPr>
          <a:xfrm>
            <a:off x="6748685" y="1336323"/>
            <a:ext cx="861237" cy="30777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HbA1c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35D2EA6-3EC8-B517-0431-E05B142FAA2C}"/>
              </a:ext>
            </a:extLst>
          </p:cNvPr>
          <p:cNvSpPr/>
          <p:nvPr/>
        </p:nvSpPr>
        <p:spPr bwMode="auto">
          <a:xfrm>
            <a:off x="5665116" y="1431750"/>
            <a:ext cx="1042348" cy="212349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34" charset="0"/>
              <a:ea typeface="+mn-ea"/>
              <a:cs typeface="+mn-cs"/>
            </a:endParaRP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5F07919-F19D-6BAB-9159-FA896CBDD899}"/>
              </a:ext>
            </a:extLst>
          </p:cNvPr>
          <p:cNvSpPr/>
          <p:nvPr/>
        </p:nvSpPr>
        <p:spPr bwMode="auto">
          <a:xfrm>
            <a:off x="3046204" y="3638127"/>
            <a:ext cx="2519253" cy="763751"/>
          </a:xfrm>
          <a:prstGeom prst="rect">
            <a:avLst/>
          </a:prstGeom>
          <a:solidFill>
            <a:schemeClr val="bg1"/>
          </a:solidFill>
          <a:ln w="9525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34" charset="0"/>
              <a:ea typeface="+mn-ea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CB71251-DF2A-F280-E1F3-6528190F4F46}"/>
              </a:ext>
            </a:extLst>
          </p:cNvPr>
          <p:cNvSpPr txBox="1"/>
          <p:nvPr/>
        </p:nvSpPr>
        <p:spPr>
          <a:xfrm>
            <a:off x="4127658" y="3579893"/>
            <a:ext cx="1598142" cy="4154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Plac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  62.5    125   250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0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Helvetica" pitchFamily="2" charset="0"/>
              <a:ea typeface="+mn-ea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0EC516D-5B4D-ED06-B921-0FD6BE8ACDB2}"/>
              </a:ext>
            </a:extLst>
          </p:cNvPr>
          <p:cNvSpPr txBox="1"/>
          <p:nvPr/>
        </p:nvSpPr>
        <p:spPr>
          <a:xfrm>
            <a:off x="1570982" y="3999428"/>
            <a:ext cx="1254189" cy="30777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Adiponectin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FBFCCA3-277A-143A-2896-29D2C114F066}"/>
              </a:ext>
            </a:extLst>
          </p:cNvPr>
          <p:cNvSpPr txBox="1"/>
          <p:nvPr/>
        </p:nvSpPr>
        <p:spPr>
          <a:xfrm>
            <a:off x="3688626" y="3999428"/>
            <a:ext cx="2028254" cy="30777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Alkaline Phosphatase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C785FD5-9796-546F-2E7A-9CD42B0583A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912194" y="4092290"/>
            <a:ext cx="1882698" cy="187711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65C9BBE-12A8-C223-B6BE-D7C0333CBA95}"/>
              </a:ext>
            </a:extLst>
          </p:cNvPr>
          <p:cNvSpPr txBox="1"/>
          <p:nvPr/>
        </p:nvSpPr>
        <p:spPr>
          <a:xfrm rot="16200000">
            <a:off x="5265615" y="4827241"/>
            <a:ext cx="11624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Change (kg)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5F07093-148C-C942-3AC9-931C0F1523E5}"/>
              </a:ext>
            </a:extLst>
          </p:cNvPr>
          <p:cNvSpPr txBox="1"/>
          <p:nvPr/>
        </p:nvSpPr>
        <p:spPr>
          <a:xfrm>
            <a:off x="6332623" y="3975684"/>
            <a:ext cx="1485321" cy="30777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Body Weight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CEA3FA1-1EE7-C0C0-38B7-CE83BE76B10C}"/>
              </a:ext>
            </a:extLst>
          </p:cNvPr>
          <p:cNvSpPr txBox="1"/>
          <p:nvPr/>
        </p:nvSpPr>
        <p:spPr>
          <a:xfrm>
            <a:off x="6189088" y="5891210"/>
            <a:ext cx="1598142" cy="4154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Plac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  62.5    125   250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Dose (mg)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9432A0B-CDFA-AF32-C072-9E3E84852A12}"/>
              </a:ext>
            </a:extLst>
          </p:cNvPr>
          <p:cNvSpPr txBox="1"/>
          <p:nvPr/>
        </p:nvSpPr>
        <p:spPr>
          <a:xfrm>
            <a:off x="3720526" y="1300915"/>
            <a:ext cx="2155520" cy="307777"/>
          </a:xfrm>
          <a:prstGeom prst="rect">
            <a:avLst/>
          </a:prstGeom>
          <a:solidFill>
            <a:srgbClr val="FF0000"/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Helvetica" pitchFamily="2" charset="0"/>
                <a:ea typeface="+mn-ea"/>
                <a:cs typeface="+mn-cs"/>
              </a:rPr>
              <a:t>Plasma Fasting Insulin</a:t>
            </a:r>
          </a:p>
        </p:txBody>
      </p:sp>
    </p:spTree>
    <p:extLst>
      <p:ext uri="{BB962C8B-B14F-4D97-AF65-F5344CB8AC3E}">
        <p14:creationId xmlns:p14="http://schemas.microsoft.com/office/powerpoint/2010/main" val="423450127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9|11.4|9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3.2|11.6|5.2|2.7|5.7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6.6|2.8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1.3|16.5|2.9|3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8|4.2"/>
</p:tagLst>
</file>

<file path=ppt/theme/theme1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5_proactive3_temp1">
  <a:themeElements>
    <a:clrScheme name="proactive3_temp1 1">
      <a:dk1>
        <a:srgbClr val="FFFFFF"/>
      </a:dk1>
      <a:lt1>
        <a:srgbClr val="FFFFFF"/>
      </a:lt1>
      <a:dk2>
        <a:srgbClr val="B4E7FE"/>
      </a:dk2>
      <a:lt2>
        <a:srgbClr val="808080"/>
      </a:lt2>
      <a:accent1>
        <a:srgbClr val="C4F7BB"/>
      </a:accent1>
      <a:accent2>
        <a:srgbClr val="FFFF66"/>
      </a:accent2>
      <a:accent3>
        <a:srgbClr val="FFFFFF"/>
      </a:accent3>
      <a:accent4>
        <a:srgbClr val="DADADA"/>
      </a:accent4>
      <a:accent5>
        <a:srgbClr val="DEFADA"/>
      </a:accent5>
      <a:accent6>
        <a:srgbClr val="E7E75C"/>
      </a:accent6>
      <a:hlink>
        <a:srgbClr val="FF0000"/>
      </a:hlink>
      <a:folHlink>
        <a:srgbClr val="99CC00"/>
      </a:folHlink>
    </a:clrScheme>
    <a:fontScheme name="proactive3_temp1">
      <a:majorFont>
        <a:latin typeface="Helvetic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proactive3_temp1 1">
        <a:dk1>
          <a:srgbClr val="FFFFFF"/>
        </a:dk1>
        <a:lt1>
          <a:srgbClr val="FFFFFF"/>
        </a:lt1>
        <a:dk2>
          <a:srgbClr val="B4E7FE"/>
        </a:dk2>
        <a:lt2>
          <a:srgbClr val="808080"/>
        </a:lt2>
        <a:accent1>
          <a:srgbClr val="C4F7BB"/>
        </a:accent1>
        <a:accent2>
          <a:srgbClr val="FFFF66"/>
        </a:accent2>
        <a:accent3>
          <a:srgbClr val="FFFFFF"/>
        </a:accent3>
        <a:accent4>
          <a:srgbClr val="DADADA"/>
        </a:accent4>
        <a:accent5>
          <a:srgbClr val="DEFADA"/>
        </a:accent5>
        <a:accent6>
          <a:srgbClr val="E7E75C"/>
        </a:accent6>
        <a:hlink>
          <a:srgbClr val="FF0000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2_4256">
  <a:themeElements>
    <a:clrScheme name="">
      <a:dk1>
        <a:srgbClr val="02DE9C"/>
      </a:dk1>
      <a:lt1>
        <a:srgbClr val="FFFFFF"/>
      </a:lt1>
      <a:dk2>
        <a:srgbClr val="063DE8"/>
      </a:dk2>
      <a:lt2>
        <a:srgbClr val="EAEC5E"/>
      </a:lt2>
      <a:accent1>
        <a:srgbClr val="FF682B"/>
      </a:accent1>
      <a:accent2>
        <a:srgbClr val="000000"/>
      </a:accent2>
      <a:accent3>
        <a:srgbClr val="AAAFF2"/>
      </a:accent3>
      <a:accent4>
        <a:srgbClr val="DADADA"/>
      </a:accent4>
      <a:accent5>
        <a:srgbClr val="FFB9AC"/>
      </a:accent5>
      <a:accent6>
        <a:srgbClr val="000000"/>
      </a:accent6>
      <a:hlink>
        <a:srgbClr val="618FFD"/>
      </a:hlink>
      <a:folHlink>
        <a:srgbClr val="D9BE85"/>
      </a:folHlink>
    </a:clrScheme>
    <a:fontScheme name="2_4256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2_4256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4256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4256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4256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4256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4256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4256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11_Default Design">
  <a:themeElements>
    <a:clrScheme name="8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8_Default Desig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8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8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8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3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2_Default Desig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4.xml><?xml version="1.0" encoding="utf-8"?>
<a:theme xmlns:a="http://schemas.openxmlformats.org/drawingml/2006/main" name="14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2_TC507">
  <a:themeElements>
    <a:clrScheme name="">
      <a:dk1>
        <a:srgbClr val="000000"/>
      </a:dk1>
      <a:lt1>
        <a:srgbClr val="FFFFFF"/>
      </a:lt1>
      <a:dk2>
        <a:srgbClr val="000000"/>
      </a:dk2>
      <a:lt2>
        <a:srgbClr val="FAFD00"/>
      </a:lt2>
      <a:accent1>
        <a:srgbClr val="0000FF"/>
      </a:accent1>
      <a:accent2>
        <a:srgbClr val="FE9B03"/>
      </a:accent2>
      <a:accent3>
        <a:srgbClr val="AAAAAA"/>
      </a:accent3>
      <a:accent4>
        <a:srgbClr val="DADADA"/>
      </a:accent4>
      <a:accent5>
        <a:srgbClr val="AAAAFF"/>
      </a:accent5>
      <a:accent6>
        <a:srgbClr val="E68C02"/>
      </a:accent6>
      <a:hlink>
        <a:srgbClr val="FF5008"/>
      </a:hlink>
      <a:folHlink>
        <a:srgbClr val="5675C8"/>
      </a:folHlink>
    </a:clrScheme>
    <a:fontScheme name="2_TC507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2_TC507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TC507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TC507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TC507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TC507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TC507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TC507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40_Blank Presentation">
  <a:themeElements>
    <a:clrScheme name="Custom 2">
      <a:dk1>
        <a:sysClr val="windowText" lastClr="000000"/>
      </a:dk1>
      <a:lt1>
        <a:sysClr val="window" lastClr="FFFFFF"/>
      </a:lt1>
      <a:dk2>
        <a:srgbClr val="000083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7.xml><?xml version="1.0" encoding="utf-8"?>
<a:theme xmlns:a="http://schemas.openxmlformats.org/drawingml/2006/main" name="untitled 4">
  <a:themeElements>
    <a:clrScheme name="">
      <a:dk1>
        <a:srgbClr val="000000"/>
      </a:dk1>
      <a:lt1>
        <a:srgbClr val="00279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AAACCD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untitled 4">
      <a:majorFont>
        <a:latin typeface="Arial"/>
        <a:ea typeface="Osaka"/>
        <a:cs typeface=""/>
      </a:majorFont>
      <a:minorFont>
        <a:latin typeface="Arial"/>
        <a:ea typeface="Osaka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untitled 4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4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untitled 4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4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4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4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untitled 4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8.xml><?xml version="1.0" encoding="utf-8"?>
<a:theme xmlns:a="http://schemas.openxmlformats.org/drawingml/2006/main" name="41_Blank Presentation">
  <a:themeElements>
    <a:clrScheme name="Custom 2">
      <a:dk1>
        <a:sysClr val="windowText" lastClr="000000"/>
      </a:dk1>
      <a:lt1>
        <a:sysClr val="window" lastClr="FFFFFF"/>
      </a:lt1>
      <a:dk2>
        <a:srgbClr val="000083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19.xml><?xml version="1.0" encoding="utf-8"?>
<a:theme xmlns:a="http://schemas.openxmlformats.org/drawingml/2006/main" name="21_Blank Presentation">
  <a:themeElements>
    <a:clrScheme name="19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9_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19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9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9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9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9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9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9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47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0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1.xml><?xml version="1.0" encoding="utf-8"?>
<a:theme xmlns:a="http://schemas.openxmlformats.org/drawingml/2006/main" name="5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2.xml><?xml version="1.0" encoding="utf-8"?>
<a:theme xmlns:a="http://schemas.openxmlformats.org/drawingml/2006/main" name="1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3.xml><?xml version="1.0" encoding="utf-8"?>
<a:theme xmlns:a="http://schemas.openxmlformats.org/drawingml/2006/main" name="15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4.xml><?xml version="1.0" encoding="utf-8"?>
<a:theme xmlns:a="http://schemas.openxmlformats.org/drawingml/2006/main" name="29_Blank Presentation">
  <a:themeElements>
    <a:clrScheme name="2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2_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2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5.xml><?xml version="1.0" encoding="utf-8"?>
<a:theme xmlns:a="http://schemas.openxmlformats.org/drawingml/2006/main" name="Defr2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6.xml><?xml version="1.0" encoding="utf-8"?>
<a:theme xmlns:a="http://schemas.openxmlformats.org/drawingml/2006/main" name="1_Defr2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7.xml><?xml version="1.0" encoding="utf-8"?>
<a:theme xmlns:a="http://schemas.openxmlformats.org/drawingml/2006/main" name="4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8.xml><?xml version="1.0" encoding="utf-8"?>
<a:theme xmlns:a="http://schemas.openxmlformats.org/drawingml/2006/main" name="3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9.xml><?xml version="1.0" encoding="utf-8"?>
<a:theme xmlns:a="http://schemas.openxmlformats.org/drawingml/2006/main" name="16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9_DrDsBlue">
  <a:themeElements>
    <a:clrScheme name="Liraglutide Clinical template 1">
      <a:dk1>
        <a:srgbClr val="001965"/>
      </a:dk1>
      <a:lt1>
        <a:srgbClr val="FFFFFF"/>
      </a:lt1>
      <a:dk2>
        <a:srgbClr val="FFFFFF"/>
      </a:dk2>
      <a:lt2>
        <a:srgbClr val="ECCCDA"/>
      </a:lt2>
      <a:accent1>
        <a:srgbClr val="880038"/>
      </a:accent1>
      <a:accent2>
        <a:srgbClr val="001965"/>
      </a:accent2>
      <a:accent3>
        <a:srgbClr val="FFFFFF"/>
      </a:accent3>
      <a:accent4>
        <a:srgbClr val="001455"/>
      </a:accent4>
      <a:accent5>
        <a:srgbClr val="C3AAAE"/>
      </a:accent5>
      <a:accent6>
        <a:srgbClr val="00165B"/>
      </a:accent6>
      <a:hlink>
        <a:srgbClr val="00B7FF"/>
      </a:hlink>
      <a:folHlink>
        <a:srgbClr val="8DA2CC"/>
      </a:folHlink>
    </a:clrScheme>
    <a:fontScheme name="Liraglutide Clinical template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Liraglutide Clinical template 1">
        <a:dk1>
          <a:srgbClr val="001965"/>
        </a:dk1>
        <a:lt1>
          <a:srgbClr val="FFFFFF"/>
        </a:lt1>
        <a:dk2>
          <a:srgbClr val="FFFFFF"/>
        </a:dk2>
        <a:lt2>
          <a:srgbClr val="ECCCDA"/>
        </a:lt2>
        <a:accent1>
          <a:srgbClr val="880038"/>
        </a:accent1>
        <a:accent2>
          <a:srgbClr val="001965"/>
        </a:accent2>
        <a:accent3>
          <a:srgbClr val="FFFFFF"/>
        </a:accent3>
        <a:accent4>
          <a:srgbClr val="001455"/>
        </a:accent4>
        <a:accent5>
          <a:srgbClr val="C3AAAE"/>
        </a:accent5>
        <a:accent6>
          <a:srgbClr val="00165B"/>
        </a:accent6>
        <a:hlink>
          <a:srgbClr val="00B7FF"/>
        </a:hlink>
        <a:folHlink>
          <a:srgbClr val="8DA2CC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0.xml><?xml version="1.0" encoding="utf-8"?>
<a:theme xmlns:a="http://schemas.openxmlformats.org/drawingml/2006/main" name="39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1.xml><?xml version="1.0" encoding="utf-8"?>
<a:theme xmlns:a="http://schemas.openxmlformats.org/drawingml/2006/main" name="37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2.xml><?xml version="1.0" encoding="utf-8"?>
<a:theme xmlns:a="http://schemas.openxmlformats.org/drawingml/2006/main" name="20_Default Design">
  <a:themeElements>
    <a:clrScheme name="5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5_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5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5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5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3.xml><?xml version="1.0" encoding="utf-8"?>
<a:theme xmlns:a="http://schemas.openxmlformats.org/drawingml/2006/main" name="7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50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  <a:ea typeface="ＭＳ Ｐゴシック" pitchFamily="50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4.xml><?xml version="1.0" encoding="utf-8"?>
<a:theme xmlns:a="http://schemas.openxmlformats.org/drawingml/2006/main" name="8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2_Default Desig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5.xml><?xml version="1.0" encoding="utf-8"?>
<a:theme xmlns:a="http://schemas.openxmlformats.org/drawingml/2006/main" name="2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6.xml><?xml version="1.0" encoding="utf-8"?>
<a:theme xmlns:a="http://schemas.openxmlformats.org/drawingml/2006/main" name="12_proactive3_temp1">
  <a:themeElements>
    <a:clrScheme name="proactive3_temp1 1">
      <a:dk1>
        <a:srgbClr val="FFFFFF"/>
      </a:dk1>
      <a:lt1>
        <a:srgbClr val="FFFFFF"/>
      </a:lt1>
      <a:dk2>
        <a:srgbClr val="B4E7FE"/>
      </a:dk2>
      <a:lt2>
        <a:srgbClr val="808080"/>
      </a:lt2>
      <a:accent1>
        <a:srgbClr val="C4F7BB"/>
      </a:accent1>
      <a:accent2>
        <a:srgbClr val="FFFF66"/>
      </a:accent2>
      <a:accent3>
        <a:srgbClr val="FFFFFF"/>
      </a:accent3>
      <a:accent4>
        <a:srgbClr val="DADADA"/>
      </a:accent4>
      <a:accent5>
        <a:srgbClr val="DEFADA"/>
      </a:accent5>
      <a:accent6>
        <a:srgbClr val="E7E75C"/>
      </a:accent6>
      <a:hlink>
        <a:srgbClr val="FF0000"/>
      </a:hlink>
      <a:folHlink>
        <a:srgbClr val="99CC00"/>
      </a:folHlink>
    </a:clrScheme>
    <a:fontScheme name="proactive3_temp1">
      <a:majorFont>
        <a:latin typeface="Helvetic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proactive3_temp1 1">
        <a:dk1>
          <a:srgbClr val="FFFFFF"/>
        </a:dk1>
        <a:lt1>
          <a:srgbClr val="FFFFFF"/>
        </a:lt1>
        <a:dk2>
          <a:srgbClr val="B4E7FE"/>
        </a:dk2>
        <a:lt2>
          <a:srgbClr val="808080"/>
        </a:lt2>
        <a:accent1>
          <a:srgbClr val="C4F7BB"/>
        </a:accent1>
        <a:accent2>
          <a:srgbClr val="FFFF66"/>
        </a:accent2>
        <a:accent3>
          <a:srgbClr val="FFFFFF"/>
        </a:accent3>
        <a:accent4>
          <a:srgbClr val="DADADA"/>
        </a:accent4>
        <a:accent5>
          <a:srgbClr val="DEFADA"/>
        </a:accent5>
        <a:accent6>
          <a:srgbClr val="E7E75C"/>
        </a:accent6>
        <a:hlink>
          <a:srgbClr val="FF0000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7.xml><?xml version="1.0" encoding="utf-8"?>
<a:theme xmlns:a="http://schemas.openxmlformats.org/drawingml/2006/main" name="1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8.xml><?xml version="1.0" encoding="utf-8"?>
<a:theme xmlns:a="http://schemas.openxmlformats.org/drawingml/2006/main" name="6_proactive3_temp1">
  <a:themeElements>
    <a:clrScheme name="proactive3_temp1 1">
      <a:dk1>
        <a:srgbClr val="FFFFFF"/>
      </a:dk1>
      <a:lt1>
        <a:srgbClr val="FFFFFF"/>
      </a:lt1>
      <a:dk2>
        <a:srgbClr val="B4E7FE"/>
      </a:dk2>
      <a:lt2>
        <a:srgbClr val="808080"/>
      </a:lt2>
      <a:accent1>
        <a:srgbClr val="C4F7BB"/>
      </a:accent1>
      <a:accent2>
        <a:srgbClr val="FFFF66"/>
      </a:accent2>
      <a:accent3>
        <a:srgbClr val="FFFFFF"/>
      </a:accent3>
      <a:accent4>
        <a:srgbClr val="DADADA"/>
      </a:accent4>
      <a:accent5>
        <a:srgbClr val="DEFADA"/>
      </a:accent5>
      <a:accent6>
        <a:srgbClr val="E7E75C"/>
      </a:accent6>
      <a:hlink>
        <a:srgbClr val="FF0000"/>
      </a:hlink>
      <a:folHlink>
        <a:srgbClr val="99CC00"/>
      </a:folHlink>
    </a:clrScheme>
    <a:fontScheme name="proactive3_temp1">
      <a:majorFont>
        <a:latin typeface="Helvetic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proactive3_temp1 1">
        <a:dk1>
          <a:srgbClr val="FFFFFF"/>
        </a:dk1>
        <a:lt1>
          <a:srgbClr val="FFFFFF"/>
        </a:lt1>
        <a:dk2>
          <a:srgbClr val="B4E7FE"/>
        </a:dk2>
        <a:lt2>
          <a:srgbClr val="808080"/>
        </a:lt2>
        <a:accent1>
          <a:srgbClr val="C4F7BB"/>
        </a:accent1>
        <a:accent2>
          <a:srgbClr val="FFFF66"/>
        </a:accent2>
        <a:accent3>
          <a:srgbClr val="FFFFFF"/>
        </a:accent3>
        <a:accent4>
          <a:srgbClr val="DADADA"/>
        </a:accent4>
        <a:accent5>
          <a:srgbClr val="DEFADA"/>
        </a:accent5>
        <a:accent6>
          <a:srgbClr val="E7E75C"/>
        </a:accent6>
        <a:hlink>
          <a:srgbClr val="FF0000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9.xml><?xml version="1.0" encoding="utf-8"?>
<a:theme xmlns:a="http://schemas.openxmlformats.org/drawingml/2006/main" name="28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8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0.xml><?xml version="1.0" encoding="utf-8"?>
<a:theme xmlns:a="http://schemas.openxmlformats.org/drawingml/2006/main" name="4_Default Design">
  <a:themeElements>
    <a:clrScheme name="Default Design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1.xml><?xml version="1.0" encoding="utf-8"?>
<a:theme xmlns:a="http://schemas.openxmlformats.org/drawingml/2006/main" name="3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2.xml><?xml version="1.0" encoding="utf-8"?>
<a:theme xmlns:a="http://schemas.openxmlformats.org/drawingml/2006/main" name="17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3.xml><?xml version="1.0" encoding="utf-8"?>
<a:theme xmlns:a="http://schemas.openxmlformats.org/drawingml/2006/main" name="34_Blank Presentation">
  <a:themeElements>
    <a:clrScheme name="4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4_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4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4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4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4.xml><?xml version="1.0" encoding="utf-8"?>
<a:theme xmlns:a="http://schemas.openxmlformats.org/drawingml/2006/main" name="35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5.xml><?xml version="1.0" encoding="utf-8"?>
<a:theme xmlns:a="http://schemas.openxmlformats.org/drawingml/2006/main" name="6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Default Desig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6.xml><?xml version="1.0" encoding="utf-8"?>
<a:theme xmlns:a="http://schemas.openxmlformats.org/drawingml/2006/main" name="9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7.xml><?xml version="1.0" encoding="utf-8"?>
<a:theme xmlns:a="http://schemas.openxmlformats.org/drawingml/2006/main" name="10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8.xml><?xml version="1.0" encoding="utf-8"?>
<a:theme xmlns:a="http://schemas.openxmlformats.org/drawingml/2006/main" name="43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2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4_Default Design">
      <a:majorFont>
        <a:latin typeface=""/>
        <a:ea typeface=""/>
        <a:cs typeface=""/>
      </a:majorFont>
      <a:minorFont>
        <a:latin typeface="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0.xml><?xml version="1.0" encoding="utf-8"?>
<a:theme xmlns:a="http://schemas.openxmlformats.org/drawingml/2006/main" name="13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1.xml><?xml version="1.0" encoding="utf-8"?>
<a:theme xmlns:a="http://schemas.openxmlformats.org/drawingml/2006/main" name="18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2.xml><?xml version="1.0" encoding="utf-8"?>
<a:theme xmlns:a="http://schemas.openxmlformats.org/drawingml/2006/main" name="1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2013 - 2022 Theme" id="{62F939B6-93AF-4DB8-9C6B-D6C7DFDC589F}" vid="{4A3C46E8-61CC-4603-A589-7422A47A8E4A}"/>
    </a:ext>
  </a:extLst>
</a:theme>
</file>

<file path=ppt/theme/theme5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4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3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_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28575" cap="flat" cmpd="sng" algn="ctr">
          <a:solidFill>
            <a:srgbClr val="99FF66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4_proactive3_temp1">
  <a:themeElements>
    <a:clrScheme name="proactive3_temp1 1">
      <a:dk1>
        <a:srgbClr val="FFFFFF"/>
      </a:dk1>
      <a:lt1>
        <a:srgbClr val="FFFFFF"/>
      </a:lt1>
      <a:dk2>
        <a:srgbClr val="B4E7FE"/>
      </a:dk2>
      <a:lt2>
        <a:srgbClr val="808080"/>
      </a:lt2>
      <a:accent1>
        <a:srgbClr val="C4F7BB"/>
      </a:accent1>
      <a:accent2>
        <a:srgbClr val="FFFF66"/>
      </a:accent2>
      <a:accent3>
        <a:srgbClr val="FFFFFF"/>
      </a:accent3>
      <a:accent4>
        <a:srgbClr val="DADADA"/>
      </a:accent4>
      <a:accent5>
        <a:srgbClr val="DEFADA"/>
      </a:accent5>
      <a:accent6>
        <a:srgbClr val="E7E75C"/>
      </a:accent6>
      <a:hlink>
        <a:srgbClr val="FF0000"/>
      </a:hlink>
      <a:folHlink>
        <a:srgbClr val="99CC00"/>
      </a:folHlink>
    </a:clrScheme>
    <a:fontScheme name="proactive3_temp1">
      <a:majorFont>
        <a:latin typeface="Helvetic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proactive3_temp1 1">
        <a:dk1>
          <a:srgbClr val="FFFFFF"/>
        </a:dk1>
        <a:lt1>
          <a:srgbClr val="FFFFFF"/>
        </a:lt1>
        <a:dk2>
          <a:srgbClr val="B4E7FE"/>
        </a:dk2>
        <a:lt2>
          <a:srgbClr val="808080"/>
        </a:lt2>
        <a:accent1>
          <a:srgbClr val="C4F7BB"/>
        </a:accent1>
        <a:accent2>
          <a:srgbClr val="FFFF66"/>
        </a:accent2>
        <a:accent3>
          <a:srgbClr val="FFFFFF"/>
        </a:accent3>
        <a:accent4>
          <a:srgbClr val="DADADA"/>
        </a:accent4>
        <a:accent5>
          <a:srgbClr val="DEFADA"/>
        </a:accent5>
        <a:accent6>
          <a:srgbClr val="E7E75C"/>
        </a:accent6>
        <a:hlink>
          <a:srgbClr val="FF0000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11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6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Blank Presentation">
      <a:majorFont>
        <a:latin typeface="Helvetica"/>
        <a:ea typeface=""/>
        <a:cs typeface=""/>
      </a:majorFont>
      <a:minorFont>
        <a:latin typeface="Helvetic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Helvetica" pitchFamily="34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proactive3_temp1 1">
    <a:dk1>
      <a:srgbClr val="FFFFFF"/>
    </a:dk1>
    <a:lt1>
      <a:srgbClr val="FFFFFF"/>
    </a:lt1>
    <a:dk2>
      <a:srgbClr val="B4E7FE"/>
    </a:dk2>
    <a:lt2>
      <a:srgbClr val="808080"/>
    </a:lt2>
    <a:accent1>
      <a:srgbClr val="C4F7BB"/>
    </a:accent1>
    <a:accent2>
      <a:srgbClr val="FFFF66"/>
    </a:accent2>
    <a:accent3>
      <a:srgbClr val="FFFFFF"/>
    </a:accent3>
    <a:accent4>
      <a:srgbClr val="DADADA"/>
    </a:accent4>
    <a:accent5>
      <a:srgbClr val="DEFADA"/>
    </a:accent5>
    <a:accent6>
      <a:srgbClr val="E7E75C"/>
    </a:accent6>
    <a:hlink>
      <a:srgbClr val="FF0000"/>
    </a:hlink>
    <a:folHlink>
      <a:srgbClr val="99CC0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18875</TotalTime>
  <Words>5559</Words>
  <Application>Microsoft Office PowerPoint</Application>
  <PresentationFormat>Ekran Gösterisi (4:3)</PresentationFormat>
  <Paragraphs>1582</Paragraphs>
  <Slides>96</Slides>
  <Notes>59</Notes>
  <HiddenSlides>47</HiddenSlides>
  <MMClips>0</MMClips>
  <ScaleCrop>false</ScaleCrop>
  <HeadingPairs>
    <vt:vector size="8" baseType="variant">
      <vt:variant>
        <vt:lpstr>Kullanılan Yazı Tipleri</vt:lpstr>
      </vt:variant>
      <vt:variant>
        <vt:i4>17</vt:i4>
      </vt:variant>
      <vt:variant>
        <vt:lpstr>Tema</vt:lpstr>
      </vt:variant>
      <vt:variant>
        <vt:i4>52</vt:i4>
      </vt:variant>
      <vt:variant>
        <vt:lpstr>Eklenmiş OLE Hizmet Programları</vt:lpstr>
      </vt:variant>
      <vt:variant>
        <vt:i4>1</vt:i4>
      </vt:variant>
      <vt:variant>
        <vt:lpstr>Slayt Başlıkları</vt:lpstr>
      </vt:variant>
      <vt:variant>
        <vt:i4>96</vt:i4>
      </vt:variant>
    </vt:vector>
  </HeadingPairs>
  <TitlesOfParts>
    <vt:vector size="166" baseType="lpstr">
      <vt:lpstr>Arial</vt:lpstr>
      <vt:lpstr>Calibri</vt:lpstr>
      <vt:lpstr>Calibri Light</vt:lpstr>
      <vt:lpstr>Cambria Math</vt:lpstr>
      <vt:lpstr>Corbel</vt:lpstr>
      <vt:lpstr>Helvetica</vt:lpstr>
      <vt:lpstr>Helvetica Neue</vt:lpstr>
      <vt:lpstr>HelveticaNeue</vt:lpstr>
      <vt:lpstr>Inter</vt:lpstr>
      <vt:lpstr>Monotype Sorts</vt:lpstr>
      <vt:lpstr>NTR</vt:lpstr>
      <vt:lpstr>Symbol</vt:lpstr>
      <vt:lpstr>Times</vt:lpstr>
      <vt:lpstr>Times New Roman</vt:lpstr>
      <vt:lpstr>Verdana</vt:lpstr>
      <vt:lpstr>Wingdings</vt:lpstr>
      <vt:lpstr>Zapf Dingbats</vt:lpstr>
      <vt:lpstr>Blank Presentation</vt:lpstr>
      <vt:lpstr>47_Blank Presentation</vt:lpstr>
      <vt:lpstr>9_DrDsBlue</vt:lpstr>
      <vt:lpstr>8_Blank Presentation</vt:lpstr>
      <vt:lpstr>12_Default Design</vt:lpstr>
      <vt:lpstr>23_Blank Presentation</vt:lpstr>
      <vt:lpstr>4_proactive3_temp1</vt:lpstr>
      <vt:lpstr>11_Blank Presentation</vt:lpstr>
      <vt:lpstr>6_Blank Presentation</vt:lpstr>
      <vt:lpstr>5_proactive3_temp1</vt:lpstr>
      <vt:lpstr>2_4256</vt:lpstr>
      <vt:lpstr>11_Default Design</vt:lpstr>
      <vt:lpstr>3_Default Design</vt:lpstr>
      <vt:lpstr>14_Blank Presentation</vt:lpstr>
      <vt:lpstr>2_TC507</vt:lpstr>
      <vt:lpstr>40_Blank Presentation</vt:lpstr>
      <vt:lpstr>untitled 4</vt:lpstr>
      <vt:lpstr>41_Blank Presentation</vt:lpstr>
      <vt:lpstr>21_Blank Presentation</vt:lpstr>
      <vt:lpstr>3_Office Theme</vt:lpstr>
      <vt:lpstr>5_Blank Presentation</vt:lpstr>
      <vt:lpstr>12_Blank Presentation</vt:lpstr>
      <vt:lpstr>15_Blank Presentation</vt:lpstr>
      <vt:lpstr>29_Blank Presentation</vt:lpstr>
      <vt:lpstr>Defr2</vt:lpstr>
      <vt:lpstr>1_Defr2</vt:lpstr>
      <vt:lpstr>4_Blank Presentation</vt:lpstr>
      <vt:lpstr>3_Blank Presentation</vt:lpstr>
      <vt:lpstr>16_Blank Presentation</vt:lpstr>
      <vt:lpstr>39_Blank Presentation</vt:lpstr>
      <vt:lpstr>37_Blank Presentation</vt:lpstr>
      <vt:lpstr>20_Default Design</vt:lpstr>
      <vt:lpstr>7_Blank Presentation</vt:lpstr>
      <vt:lpstr>8_Default Design</vt:lpstr>
      <vt:lpstr>22_Blank Presentation</vt:lpstr>
      <vt:lpstr>12_proactive3_temp1</vt:lpstr>
      <vt:lpstr>1_Default Design</vt:lpstr>
      <vt:lpstr>6_proactive3_temp1</vt:lpstr>
      <vt:lpstr>28_Blank Presentation</vt:lpstr>
      <vt:lpstr>4_Default Design</vt:lpstr>
      <vt:lpstr>32_Blank Presentation</vt:lpstr>
      <vt:lpstr>17_Blank Presentation</vt:lpstr>
      <vt:lpstr>34_Blank Presentation</vt:lpstr>
      <vt:lpstr>35_Blank Presentation</vt:lpstr>
      <vt:lpstr>6_Default Design</vt:lpstr>
      <vt:lpstr>9_Blank Presentation</vt:lpstr>
      <vt:lpstr>10_Blank Presentation</vt:lpstr>
      <vt:lpstr>43_Blank Presentation</vt:lpstr>
      <vt:lpstr>Office Theme</vt:lpstr>
      <vt:lpstr>13_Blank Presentation</vt:lpstr>
      <vt:lpstr>18_Blank Presentation</vt:lpstr>
      <vt:lpstr>1_Office Theme</vt:lpstr>
      <vt:lpstr>CorelDRAW</vt:lpstr>
      <vt:lpstr>PowerPoint Sunusu</vt:lpstr>
      <vt:lpstr>PowerPoint Sunusu</vt:lpstr>
      <vt:lpstr>PowerPoint Sunusu</vt:lpstr>
      <vt:lpstr>PowerPoint Sunusu</vt:lpstr>
      <vt:lpstr>TREATMENT OF T2DM</vt:lpstr>
      <vt:lpstr>PowerPoint Sunusu</vt:lpstr>
      <vt:lpstr>PowerPoint Sunusu</vt:lpstr>
      <vt:lpstr>PowerPoint Sunusu</vt:lpstr>
      <vt:lpstr>PowerPoint Sunusu</vt:lpstr>
      <vt:lpstr>PowerPoint Sunusu</vt:lpstr>
      <vt:lpstr>MOLECULAR ETIOLOGY  OF THE INSULIN RESISTANCE IN TYPE 2 DIABETES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EFFECT OF INSULIN ON INSULIN SIGNAL  TRANSDUCTION IN NORMAL-GLUCOSE-TOLERANT,  INSULIN-RESISTANT OFFSPRING OF TWO DIABETIC PARENTS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PowerPoint Sunusu</vt:lpstr>
      <vt:lpstr>PROACTIVE</vt:lpstr>
      <vt:lpstr>PowerPoint Sunusu</vt:lpstr>
      <vt:lpstr>effect of Pioglitazone on recurrent stroke  in patients with previous stroke: PROACTIVE</vt:lpstr>
      <vt:lpstr>PowerPoint Sunusu</vt:lpstr>
      <vt:lpstr>PIOGLITAZONE AFTER ISCHEMIC STROKE OR TRANSIENT ISCHEMIC ATTACK:  THE IRIS STUDY</vt:lpstr>
      <vt:lpstr>PowerPoint Sunusu</vt:lpstr>
      <vt:lpstr>PowerPoint Sunusu</vt:lpstr>
      <vt:lpstr>STROKE:  WHAT YOU NEED TO KNOW</vt:lpstr>
      <vt:lpstr>                                                         </vt:lpstr>
      <vt:lpstr>PowerPoint Sunusu</vt:lpstr>
      <vt:lpstr>PowerPoint Sunusu</vt:lpstr>
      <vt:lpstr>PIOGLITAZONE AND CARDIOVASCULAR PROTECTION:  MECHANISMS OF ACTION</vt:lpstr>
      <vt:lpstr>THIAZOLIDINEDIONES AND DIABETIC DYSLIPIDEMIA</vt:lpstr>
      <vt:lpstr>PowerPoint Sunusu</vt:lpstr>
      <vt:lpstr>PowerPoint Sunusu</vt:lpstr>
      <vt:lpstr>PowerPoint Sunusu</vt:lpstr>
      <vt:lpstr>PowerPoint Sunusu</vt:lpstr>
      <vt:lpstr>RATE OF CHANGE: CAROTID INTIMAL MEDIA THICKNESS</vt:lpstr>
      <vt:lpstr>NUMBER NEEDED TO TREAT</vt:lpstr>
      <vt:lpstr>EFFECT OF PIOGLITAZONE AND PLACEBO  ON MATSUDA INDEX OF INSULIN SENSITIVITY</vt:lpstr>
      <vt:lpstr>PowerPoint Sunusu</vt:lpstr>
      <vt:lpstr>PowerPoint Sunusu</vt:lpstr>
      <vt:lpstr>PowerPoint Sunusu</vt:lpstr>
      <vt:lpstr>PowerPoint Sunusu</vt:lpstr>
      <vt:lpstr>PowerPoint Sunusu</vt:lpstr>
      <vt:lpstr>PREVENTION OF DIABETES IN CLINICAL PRACTICE USING PHYSIOLOGICAL ASSESSMENT: STOP DIABETES</vt:lpstr>
      <vt:lpstr>RISK STRATIFICATION BASED ON OGTT</vt:lpstr>
      <vt:lpstr>CUMULATIVE HAZARD RATIO FOR DEVELOPMENT  OF T2DM IN STOP DIABETES</vt:lpstr>
      <vt:lpstr>ANNUAL INCIDENCE OF T2DM IN STOP DIABETES</vt:lpstr>
      <vt:lpstr>CHANGE IN MATSUDA INDEX OF INSULIN SENSITIVITY IN STOP DIABETES</vt:lpstr>
      <vt:lpstr>ASSOCIATION BETWEEN INCIDENCE OF T2DM AND CHANGE IN DISPOSITION INDEX, INDEPENDENT OF THERAPY IN STOP DIABETES</vt:lpstr>
      <vt:lpstr>PowerPoint Sunusu</vt:lpstr>
      <vt:lpstr>MULTIPLE PROSPECTIVE EPIDEMIOLOGIC STUDIES HAVE DEMONSTRATED THAT BOTH IR AND IRS PREDICT CVD, AS WELL AS FUTURE DIABETES (Botnia, Verona, Framingham, SAHS, Bruneck, Malmo, IRAS, ARIC, Reaven, Gast meta-analysis of 17 studies [HOMA-IR]</vt:lpstr>
      <vt:lpstr>THIAZOLIDINEDIONES AND PREVENTION OF NON-ALCOHOLIC STEATOHEPATITIS (NASH)</vt:lpstr>
      <vt:lpstr>EFFECT OF PIOGLITAZONE IN PATIENTS WITH NASH</vt:lpstr>
      <vt:lpstr>PowerPoint Sunusu</vt:lpstr>
      <vt:lpstr>PowerPoint Sunusu</vt:lpstr>
      <vt:lpstr>EFFECT OF PIOGLITAZONE ON LIVER STEATOSIS IN NASH</vt:lpstr>
      <vt:lpstr>PIOGLITAZONE REDUCES LIVER FAT  AND FIBROSIS IN NASH</vt:lpstr>
      <vt:lpstr>PIOGLITAZONE, INSULIN RESISTANCE, and the KIDNEY</vt:lpstr>
      <vt:lpstr>PowerPoint Sunusu</vt:lpstr>
      <vt:lpstr>PIOGLITAZONE and FATTY KIDNEY DISEASE</vt:lpstr>
      <vt:lpstr>PowerPoint Sunusu</vt:lpstr>
      <vt:lpstr>PowerPoint Sunusu</vt:lpstr>
      <vt:lpstr>PowerPoint Sunusu</vt:lpstr>
      <vt:lpstr>SGLT2 INHIBITORS AND FATTY KIDNEY DISEASE</vt:lpstr>
      <vt:lpstr>PowerPoint Sunusu</vt:lpstr>
      <vt:lpstr>PowerPoint Sunusu</vt:lpstr>
      <vt:lpstr>PowerPoint Sunusu</vt:lpstr>
      <vt:lpstr>PowerPoint Sunusu</vt:lpstr>
      <vt:lpstr>In PROACTIVE, only one factor predicted that participants would not die!</vt:lpstr>
      <vt:lpstr>WEIGHT GAIN!</vt:lpstr>
      <vt:lpstr>Kaplan Meier estimate of time  to “Serious Heart Failure”</vt:lpstr>
      <vt:lpstr>effect OF Pioglitazone on mortality  after a “serious HEART FAILURE event”</vt:lpstr>
      <vt:lpstr>PowerPoint Sunusu</vt:lpstr>
      <vt:lpstr>PowerPoint Sunusu</vt:lpstr>
      <vt:lpstr>PIOGLITAZONE AND MYOCARDIAL FUNCTION</vt:lpstr>
      <vt:lpstr>PowerPoint Sunusu</vt:lpstr>
      <vt:lpstr>PowerPoint Sunusu</vt:lpstr>
      <vt:lpstr>CONCLUSIONS</vt:lpstr>
      <vt:lpstr>PIOGLITAZONE SHOULD BE CONSIDERED AS FIRST LINE THERAPY IN TYPE 2 DIABETIC PATIENTS WITHOUT EVIDENCE OF HEART FAILURE</vt:lpstr>
      <vt:lpstr>THANK  YOU!</vt:lpstr>
      <vt:lpstr>Insulin Resistance in Human Disease</vt:lpstr>
      <vt:lpstr>INSULIN SENSITIZERS:  WHAT DOES THE FUTURE HOLD?</vt:lpstr>
      <vt:lpstr>PowerPoint Sunusu</vt:lpstr>
      <vt:lpstr>PowerPoint Sunusu</vt:lpstr>
      <vt:lpstr>PowerPoint Sunusu</vt:lpstr>
      <vt:lpstr>PowerPoint Sunusu</vt:lpstr>
    </vt:vector>
  </TitlesOfParts>
  <Company>UTHSC@SA Medicine/Diabetes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PROBLEMS IN INTERPRETATION</dc:title>
  <dc:creator>Lorrie Albarado</dc:creator>
  <cp:lastModifiedBy>Enes Zorlu</cp:lastModifiedBy>
  <cp:revision>2213</cp:revision>
  <cp:lastPrinted>2024-11-14T17:12:33Z</cp:lastPrinted>
  <dcterms:created xsi:type="dcterms:W3CDTF">2010-04-16T02:21:52Z</dcterms:created>
  <dcterms:modified xsi:type="dcterms:W3CDTF">2024-11-23T10:19:04Z</dcterms:modified>
</cp:coreProperties>
</file>